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handoutMasterIdLst>
    <p:handoutMasterId r:id="rId35"/>
  </p:handoutMasterIdLst>
  <p:sldIdLst>
    <p:sldId id="256" r:id="rId3"/>
    <p:sldId id="267" r:id="rId4"/>
    <p:sldId id="258" r:id="rId5"/>
    <p:sldId id="259" r:id="rId6"/>
    <p:sldId id="269" r:id="rId7"/>
    <p:sldId id="268" r:id="rId8"/>
    <p:sldId id="270" r:id="rId9"/>
    <p:sldId id="271" r:id="rId10"/>
    <p:sldId id="261" r:id="rId11"/>
    <p:sldId id="289" r:id="rId12"/>
    <p:sldId id="274" r:id="rId13"/>
    <p:sldId id="275" r:id="rId14"/>
    <p:sldId id="276" r:id="rId15"/>
    <p:sldId id="278" r:id="rId16"/>
    <p:sldId id="277" r:id="rId17"/>
    <p:sldId id="290" r:id="rId18"/>
    <p:sldId id="272" r:id="rId19"/>
    <p:sldId id="280" r:id="rId20"/>
    <p:sldId id="291" r:id="rId21"/>
    <p:sldId id="279" r:id="rId22"/>
    <p:sldId id="281" r:id="rId23"/>
    <p:sldId id="273" r:id="rId24"/>
    <p:sldId id="283" r:id="rId25"/>
    <p:sldId id="282" r:id="rId26"/>
    <p:sldId id="265" r:id="rId27"/>
    <p:sldId id="284" r:id="rId28"/>
    <p:sldId id="285" r:id="rId29"/>
    <p:sldId id="286" r:id="rId30"/>
    <p:sldId id="264" r:id="rId31"/>
    <p:sldId id="288" r:id="rId32"/>
    <p:sldId id="287"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9" autoAdjust="0"/>
    <p:restoredTop sz="94626" autoAdjust="0"/>
  </p:normalViewPr>
  <p:slideViewPr>
    <p:cSldViewPr>
      <p:cViewPr>
        <p:scale>
          <a:sx n="114" d="100"/>
          <a:sy n="114" d="100"/>
        </p:scale>
        <p:origin x="400"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10/19/20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19/10/2020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19/10/2020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19/10/2020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19/10/2020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19/10/2020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10/19/20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7.xml"/><Relationship Id="rId7" Type="http://schemas.openxmlformats.org/officeDocument/2006/relationships/image" Target="../media/image27.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6.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6.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emf"/><Relationship Id="rId5" Type="http://schemas.openxmlformats.org/officeDocument/2006/relationships/image" Target="../media/image29.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emf"/><Relationship Id="rId5" Type="http://schemas.openxmlformats.org/officeDocument/2006/relationships/image" Target="../media/image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emf"/></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slideLayout" Target="../slideLayouts/slideLayout7.xml"/><Relationship Id="rId7" Type="http://schemas.openxmlformats.org/officeDocument/2006/relationships/image" Target="../media/image47.emf"/><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6.emf"/><Relationship Id="rId11" Type="http://schemas.openxmlformats.org/officeDocument/2006/relationships/image" Target="../media/image4.png"/><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6.png"/><Relationship Id="rId9"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emf"/><Relationship Id="rId5" Type="http://schemas.openxmlformats.org/officeDocument/2006/relationships/image" Target="../media/image5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slideLayout" Target="../slideLayouts/slideLayout7.xml"/><Relationship Id="rId7" Type="http://schemas.openxmlformats.org/officeDocument/2006/relationships/image" Target="../media/image54.png"/><Relationship Id="rId12"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emf"/><Relationship Id="rId4" Type="http://schemas.openxmlformats.org/officeDocument/2006/relationships/image" Target="../media/image6.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0.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emf"/><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em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Box 7"/>
              <p:cNvSpPr txBox="1"/>
              <p:nvPr/>
            </p:nvSpPr>
            <p:spPr>
              <a:xfrm>
                <a:off x="419100" y="2355574"/>
                <a:ext cx="8305800" cy="2708434"/>
              </a:xfrm>
              <a:prstGeom prst="rect">
                <a:avLst/>
              </a:prstGeom>
              <a:noFill/>
            </p:spPr>
            <p:txBody>
              <a:bodyPr wrap="square" rtlCol="0">
                <a:spAutoFit/>
              </a:bodyPr>
              <a:lstStyle/>
              <a:p>
                <a:pPr algn="ctr"/>
                <a:r>
                  <a:rPr lang="en-GB" b="1" dirty="0" err="1"/>
                  <a:t>Combretazets</a:t>
                </a:r>
                <a:r>
                  <a:rPr lang="en-GB" b="1" dirty="0"/>
                  <a:t>: Enantiomeric </a:t>
                </a:r>
                <a14:m>
                  <m:oMath xmlns:m="http://schemas.openxmlformats.org/officeDocument/2006/math">
                    <m:r>
                      <a:rPr lang="en-GB" b="1" i="1"/>
                      <m:t>𝜷</m:t>
                    </m:r>
                    <m:r>
                      <a:rPr lang="en-GB" b="1" i="1"/>
                      <m:t>−</m:t>
                    </m:r>
                  </m:oMath>
                </a14:m>
                <a:r>
                  <a:rPr lang="en-GB" b="1" dirty="0"/>
                  <a:t>Lactams for the Treatment of Breast Cancer</a:t>
                </a:r>
                <a:endParaRPr lang="en-ES" dirty="0"/>
              </a:p>
              <a:p>
                <a:pPr algn="ctr"/>
                <a:endParaRPr lang="en-US" b="1" dirty="0"/>
              </a:p>
              <a:p>
                <a:pPr algn="ctr"/>
                <a:endParaRPr lang="en-US" b="1" dirty="0"/>
              </a:p>
              <a:p>
                <a:pPr algn="ctr"/>
                <a:endParaRPr lang="fr-FR" dirty="0"/>
              </a:p>
              <a:p>
                <a:pPr algn="ctr"/>
                <a:r>
                  <a:rPr lang="it-IT" b="1" dirty="0"/>
                  <a:t>Eavan C. McLoughlin </a:t>
                </a:r>
                <a:r>
                  <a:rPr lang="it-IT" b="1" baseline="30000" dirty="0"/>
                  <a:t>1,</a:t>
                </a:r>
                <a:r>
                  <a:rPr lang="it-IT" b="1" dirty="0"/>
                  <a:t>*, </a:t>
                </a:r>
                <a:r>
                  <a:rPr lang="it-IT" b="1" dirty="0" err="1"/>
                  <a:t>Niamh</a:t>
                </a:r>
                <a:r>
                  <a:rPr lang="it-IT" b="1" dirty="0"/>
                  <a:t> M. O’Boyle</a:t>
                </a:r>
                <a:r>
                  <a:rPr lang="it-IT" b="1" baseline="30000" dirty="0"/>
                  <a:t>2</a:t>
                </a:r>
              </a:p>
              <a:p>
                <a:endParaRPr lang="it-IT" b="1" baseline="30000" dirty="0"/>
              </a:p>
              <a:p>
                <a:endParaRPr lang="fr-FR" dirty="0"/>
              </a:p>
              <a:p>
                <a:r>
                  <a:rPr lang="en-US" baseline="30000" dirty="0"/>
                  <a:t>1</a:t>
                </a:r>
                <a:r>
                  <a:rPr lang="en-US" dirty="0"/>
                  <a:t> The School of Pharmacy and Pharmaceutical Sciences, Trinity College, Dublin; </a:t>
                </a:r>
                <a:endParaRPr lang="fr-FR" dirty="0"/>
              </a:p>
              <a:p>
                <a:r>
                  <a:rPr lang="en-US" baseline="30000" dirty="0"/>
                  <a:t>2</a:t>
                </a:r>
                <a:r>
                  <a:rPr lang="en-US" dirty="0"/>
                  <a:t> The School of Pharmacy and Pharmaceutical Sciences, Trinity College, Dublin</a:t>
                </a:r>
                <a:endParaRPr lang="fr-FR" dirty="0"/>
              </a:p>
              <a:p>
                <a:r>
                  <a:rPr lang="en-US" sz="1400" b="1" dirty="0"/>
                  <a:t>*</a:t>
                </a:r>
                <a:r>
                  <a:rPr lang="en-US" sz="1400" dirty="0"/>
                  <a:t> Corresponding author: </a:t>
                </a:r>
                <a:r>
                  <a:rPr lang="en-US" sz="1400" dirty="0" err="1"/>
                  <a:t>mclougea@tcd.ie</a:t>
                </a:r>
                <a:endParaRPr lang="fr-FR" sz="1400" dirty="0"/>
              </a:p>
            </p:txBody>
          </p:sp>
        </mc:Choice>
        <mc:Fallback>
          <p:sp>
            <p:nvSpPr>
              <p:cNvPr id="8" name="TextBox 7"/>
              <p:cNvSpPr txBox="1">
                <a:spLocks noRot="1" noChangeAspect="1" noMove="1" noResize="1" noEditPoints="1" noAdjustHandles="1" noChangeArrowheads="1" noChangeShapeType="1" noTextEdit="1"/>
              </p:cNvSpPr>
              <p:nvPr/>
            </p:nvSpPr>
            <p:spPr>
              <a:xfrm>
                <a:off x="419100" y="2355574"/>
                <a:ext cx="8305800" cy="2708434"/>
              </a:xfrm>
              <a:prstGeom prst="rect">
                <a:avLst/>
              </a:prstGeom>
              <a:blipFill>
                <a:blip r:embed="rId5"/>
                <a:stretch>
                  <a:fillRect l="-306" t="-935" b="-1402"/>
                </a:stretch>
              </a:blipFill>
            </p:spPr>
            <p:txBody>
              <a:bodyPr/>
              <a:lstStyle/>
              <a:p>
                <a:r>
                  <a:rPr lang="en-ES">
                    <a:noFill/>
                  </a:rPr>
                  <a:t> </a:t>
                </a:r>
              </a:p>
            </p:txBody>
          </p:sp>
        </mc:Fallback>
      </mc:AlternateContent>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6CFCDAF8-00A1-D843-8711-18C9C9C2F1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5220806"/>
            <a:ext cx="4141226" cy="1427175"/>
          </a:xfrm>
          <a:prstGeom prst="rect">
            <a:avLst/>
          </a:prstGeom>
        </p:spPr>
      </p:pic>
      <p:pic>
        <p:nvPicPr>
          <p:cNvPr id="7" name="Audio Recording 31 Oct 2020 at 15:15:24" descr="Audio Recording 31 Oct 2020 at 15:15:24">
            <a:hlinkClick r:id="" action="ppaction://media"/>
            <a:extLst>
              <a:ext uri="{FF2B5EF4-FFF2-40B4-BE49-F238E27FC236}">
                <a16:creationId xmlns:a16="http://schemas.microsoft.com/office/drawing/2014/main" id="{5092D828-874E-534E-B098-B364172C44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C91F84-6F96-436D-9107-A5B849C7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123515"/>
            <a:ext cx="7347835" cy="1114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100" b="1" dirty="0">
                <a:latin typeface="+mj-lt"/>
                <a:ea typeface="+mj-ea"/>
                <a:cs typeface="+mj-cs"/>
              </a:rPr>
              <a:t>Chemistry: Synthesis of Racemic mixtures of ‘The </a:t>
            </a:r>
            <a:r>
              <a:rPr lang="en-US" sz="2100" b="1" dirty="0" err="1">
                <a:latin typeface="+mj-lt"/>
                <a:ea typeface="+mj-ea"/>
                <a:cs typeface="+mj-cs"/>
              </a:rPr>
              <a:t>Combretezet</a:t>
            </a:r>
            <a:r>
              <a:rPr lang="en-US" sz="2100" b="1" dirty="0">
                <a:latin typeface="+mj-lt"/>
                <a:ea typeface="+mj-ea"/>
                <a:cs typeface="+mj-cs"/>
              </a:rPr>
              <a:t> Family’ followed by Isolation of Enantiomers using Chiral Resolving agent</a:t>
            </a:r>
          </a:p>
        </p:txBody>
      </p:sp>
      <p:pic>
        <p:nvPicPr>
          <p:cNvPr id="10" name="Picture 9">
            <a:extLst>
              <a:ext uri="{FF2B5EF4-FFF2-40B4-BE49-F238E27FC236}">
                <a16:creationId xmlns:a16="http://schemas.microsoft.com/office/drawing/2014/main" id="{43F5B8E1-FE48-164E-8121-05673C63C850}"/>
              </a:ext>
            </a:extLst>
          </p:cNvPr>
          <p:cNvPicPr>
            <a:picLocks noChangeAspect="1"/>
          </p:cNvPicPr>
          <p:nvPr/>
        </p:nvPicPr>
        <p:blipFill>
          <a:blip r:embed="rId4"/>
          <a:stretch>
            <a:fillRect/>
          </a:stretch>
        </p:blipFill>
        <p:spPr>
          <a:xfrm>
            <a:off x="6249354" y="1644596"/>
            <a:ext cx="2772241" cy="4095470"/>
          </a:xfrm>
          <a:prstGeom prst="rect">
            <a:avLst/>
          </a:prstGeom>
        </p:spPr>
      </p:pic>
      <p:pic>
        <p:nvPicPr>
          <p:cNvPr id="8" name="Picture 7">
            <a:extLst>
              <a:ext uri="{FF2B5EF4-FFF2-40B4-BE49-F238E27FC236}">
                <a16:creationId xmlns:a16="http://schemas.microsoft.com/office/drawing/2014/main" id="{6BED68B9-2243-EF42-BBC5-3D6D9FB77B23}"/>
              </a:ext>
            </a:extLst>
          </p:cNvPr>
          <p:cNvPicPr>
            <a:picLocks noChangeAspect="1"/>
          </p:cNvPicPr>
          <p:nvPr/>
        </p:nvPicPr>
        <p:blipFill>
          <a:blip r:embed="rId5"/>
          <a:stretch>
            <a:fillRect/>
          </a:stretch>
        </p:blipFill>
        <p:spPr>
          <a:xfrm>
            <a:off x="3337419" y="1694882"/>
            <a:ext cx="3009923" cy="4045184"/>
          </a:xfrm>
          <a:prstGeom prst="rect">
            <a:avLst/>
          </a:prstGeom>
        </p:spPr>
      </p:pic>
      <p:pic>
        <p:nvPicPr>
          <p:cNvPr id="3" name="Picture 2">
            <a:extLst>
              <a:ext uri="{FF2B5EF4-FFF2-40B4-BE49-F238E27FC236}">
                <a16:creationId xmlns:a16="http://schemas.microsoft.com/office/drawing/2014/main" id="{DC55B752-BC5C-164B-AF09-8AC9662635A2}"/>
              </a:ext>
            </a:extLst>
          </p:cNvPr>
          <p:cNvPicPr>
            <a:picLocks noChangeAspect="1"/>
          </p:cNvPicPr>
          <p:nvPr/>
        </p:nvPicPr>
        <p:blipFill>
          <a:blip r:embed="rId6"/>
          <a:stretch>
            <a:fillRect/>
          </a:stretch>
        </p:blipFill>
        <p:spPr>
          <a:xfrm>
            <a:off x="94527" y="1583701"/>
            <a:ext cx="3101671" cy="4156365"/>
          </a:xfrm>
          <a:prstGeom prst="rect">
            <a:avLst/>
          </a:prstGeom>
          <a:ln>
            <a:solidFill>
              <a:srgbClr val="FF0000"/>
            </a:solidFill>
          </a:ln>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10</a:t>
            </a:fld>
            <a:endParaRPr lang="en-US"/>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1" name="Audio Recording 31 Oct 2020 at 15:39:17" descr="Audio Recording 31 Oct 2020 at 15:39:17">
            <a:hlinkClick r:id="" action="ppaction://media"/>
            <a:extLst>
              <a:ext uri="{FF2B5EF4-FFF2-40B4-BE49-F238E27FC236}">
                <a16:creationId xmlns:a16="http://schemas.microsoft.com/office/drawing/2014/main" id="{63BA9460-713A-9644-99BE-3880952A03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5398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419" y="435178"/>
            <a:ext cx="8648700" cy="461665"/>
          </a:xfrm>
          <a:prstGeom prst="rect">
            <a:avLst/>
          </a:prstGeom>
          <a:noFill/>
        </p:spPr>
        <p:txBody>
          <a:bodyPr wrap="square" rtlCol="0">
            <a:spAutoFit/>
          </a:bodyPr>
          <a:lstStyle/>
          <a:p>
            <a:r>
              <a:rPr lang="fr-FR" sz="2400" b="1" dirty="0" err="1"/>
              <a:t>Synthesis</a:t>
            </a:r>
            <a:r>
              <a:rPr lang="fr-FR" sz="2400" b="1" dirty="0"/>
              <a:t> of </a:t>
            </a:r>
            <a:r>
              <a:rPr lang="fr-FR" sz="2400" b="1" dirty="0" err="1"/>
              <a:t>Racemic</a:t>
            </a:r>
            <a:r>
              <a:rPr lang="fr-FR" sz="2400" b="1" dirty="0"/>
              <a:t> Mixtures: Staudinger </a:t>
            </a:r>
            <a:r>
              <a:rPr lang="fr-FR" sz="2400" b="1" dirty="0" err="1"/>
              <a:t>Reaction</a:t>
            </a:r>
            <a:r>
              <a:rPr lang="fr-FR" sz="2400" b="1"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mc:AlternateContent xmlns:mc="http://schemas.openxmlformats.org/markup-compatibility/2006">
        <mc:Choice xmlns:a14="http://schemas.microsoft.com/office/drawing/2010/main" Requires="a14">
          <p:sp>
            <p:nvSpPr>
              <p:cNvPr id="11" name="Content Placeholder 7">
                <a:extLst>
                  <a:ext uri="{FF2B5EF4-FFF2-40B4-BE49-F238E27FC236}">
                    <a16:creationId xmlns:a16="http://schemas.microsoft.com/office/drawing/2014/main" id="{32606E4E-2F1C-794A-AB31-A21DEDD1C2D0}"/>
                  </a:ext>
                </a:extLst>
              </p:cNvPr>
              <p:cNvSpPr txBox="1">
                <a:spLocks/>
              </p:cNvSpPr>
              <p:nvPr/>
            </p:nvSpPr>
            <p:spPr>
              <a:xfrm>
                <a:off x="228600" y="1295400"/>
                <a:ext cx="4223252" cy="3677123"/>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latin typeface="+mj-lt"/>
                  </a:rPr>
                  <a:t>Staudinger reaction is a simple reaction between three reagents </a:t>
                </a:r>
              </a:p>
              <a:p>
                <a:pPr lvl="1"/>
                <a:r>
                  <a:rPr lang="en-US" sz="1400" dirty="0">
                    <a:latin typeface="+mj-lt"/>
                  </a:rPr>
                  <a:t>Imine </a:t>
                </a:r>
              </a:p>
              <a:p>
                <a:pPr lvl="1"/>
                <a:r>
                  <a:rPr lang="en-US" sz="1400" dirty="0">
                    <a:latin typeface="+mj-lt"/>
                  </a:rPr>
                  <a:t>Acid chloride </a:t>
                </a:r>
              </a:p>
              <a:p>
                <a:pPr lvl="1"/>
                <a:r>
                  <a:rPr lang="en-US" sz="1400" dirty="0">
                    <a:latin typeface="+mj-lt"/>
                  </a:rPr>
                  <a:t>Weak base </a:t>
                </a:r>
              </a:p>
              <a:p>
                <a:r>
                  <a:rPr lang="en-IE" sz="1400" dirty="0"/>
                  <a:t>Isomerization is </a:t>
                </a:r>
                <a:r>
                  <a:rPr lang="en-IE" sz="1400" b="1" dirty="0"/>
                  <a:t>not possible </a:t>
                </a:r>
                <a:r>
                  <a:rPr lang="en-IE" sz="1400" dirty="0"/>
                  <a:t>once the ring has already cyclised.</a:t>
                </a:r>
              </a:p>
              <a:p>
                <a:r>
                  <a:rPr lang="en-IE" sz="1400" dirty="0"/>
                  <a:t>Relative ratios of </a:t>
                </a:r>
                <a:r>
                  <a:rPr lang="en-IE" sz="1400" b="1" i="1" dirty="0" err="1"/>
                  <a:t>cis:trans</a:t>
                </a:r>
                <a:r>
                  <a:rPr lang="en-IE" sz="1400" b="1" i="1" dirty="0"/>
                  <a:t> </a:t>
                </a:r>
                <a:r>
                  <a:rPr lang="en-IE" sz="1400" b="1" dirty="0"/>
                  <a:t> </a:t>
                </a:r>
                <a:r>
                  <a:rPr lang="en-IE" sz="1400" dirty="0"/>
                  <a:t>are determined during the reaction procedure (by order of addition of reagents and substituents on Imine precursors)</a:t>
                </a:r>
                <a:endParaRPr lang="en-US" sz="1400" dirty="0">
                  <a:latin typeface="+mj-lt"/>
                </a:endParaRPr>
              </a:p>
              <a:p>
                <a:pPr marL="400050"/>
                <a:r>
                  <a:rPr lang="en-IE" sz="1400" dirty="0">
                    <a:latin typeface="+mj-lt"/>
                  </a:rPr>
                  <a:t>For the 3-Hydroxy </a:t>
                </a:r>
                <a14:m>
                  <m:oMath xmlns:m="http://schemas.openxmlformats.org/officeDocument/2006/math">
                    <m:r>
                      <a:rPr lang="en-GB" sz="1400" b="1" i="1">
                        <a:latin typeface="Cambria Math" panose="02040503050406030204" pitchFamily="18" charset="0"/>
                      </a:rPr>
                      <m:t>𝜷</m:t>
                    </m:r>
                  </m:oMath>
                </a14:m>
                <a:r>
                  <a:rPr lang="en-IE" sz="1400" dirty="0">
                    <a:latin typeface="+mj-lt"/>
                  </a:rPr>
                  <a:t> –lactam family, without optimisation a large proportion of </a:t>
                </a:r>
                <a:r>
                  <a:rPr lang="en-IE" sz="1400" i="1" dirty="0">
                    <a:latin typeface="+mj-lt"/>
                  </a:rPr>
                  <a:t>cis </a:t>
                </a:r>
                <a:r>
                  <a:rPr lang="en-IE" sz="1400" dirty="0">
                    <a:latin typeface="+mj-lt"/>
                  </a:rPr>
                  <a:t>isomer is present prior to reaction optimisation </a:t>
                </a:r>
                <a:endParaRPr lang="en-US" sz="1400" dirty="0">
                  <a:latin typeface="+mj-lt"/>
                </a:endParaRPr>
              </a:p>
            </p:txBody>
          </p:sp>
        </mc:Choice>
        <mc:Fallback>
          <p:sp>
            <p:nvSpPr>
              <p:cNvPr id="11" name="Content Placeholder 7">
                <a:extLst>
                  <a:ext uri="{FF2B5EF4-FFF2-40B4-BE49-F238E27FC236}">
                    <a16:creationId xmlns:a16="http://schemas.microsoft.com/office/drawing/2014/main" id="{32606E4E-2F1C-794A-AB31-A21DEDD1C2D0}"/>
                  </a:ext>
                </a:extLst>
              </p:cNvPr>
              <p:cNvSpPr txBox="1">
                <a:spLocks noRot="1" noChangeAspect="1" noMove="1" noResize="1" noEditPoints="1" noAdjustHandles="1" noChangeArrowheads="1" noChangeShapeType="1" noTextEdit="1"/>
              </p:cNvSpPr>
              <p:nvPr/>
            </p:nvSpPr>
            <p:spPr>
              <a:xfrm>
                <a:off x="228600" y="1295400"/>
                <a:ext cx="4223252" cy="3677123"/>
              </a:xfrm>
              <a:prstGeom prst="rect">
                <a:avLst/>
              </a:prstGeom>
              <a:blipFill>
                <a:blip r:embed="rId5"/>
                <a:stretch>
                  <a:fillRect l="-601"/>
                </a:stretch>
              </a:blipFill>
            </p:spPr>
            <p:txBody>
              <a:bodyPr/>
              <a:lstStyle/>
              <a:p>
                <a:r>
                  <a:rPr lang="en-ES">
                    <a:noFill/>
                  </a:rPr>
                  <a:t> </a:t>
                </a:r>
              </a:p>
            </p:txBody>
          </p:sp>
        </mc:Fallback>
      </mc:AlternateContent>
      <p:pic>
        <p:nvPicPr>
          <p:cNvPr id="12" name="Content Placeholder 3">
            <a:extLst>
              <a:ext uri="{FF2B5EF4-FFF2-40B4-BE49-F238E27FC236}">
                <a16:creationId xmlns:a16="http://schemas.microsoft.com/office/drawing/2014/main" id="{BBBD93EC-DEE3-7C4E-ACC4-B3EB96C7AC0E}"/>
              </a:ext>
            </a:extLst>
          </p:cNvPr>
          <p:cNvPicPr>
            <a:picLocks/>
          </p:cNvPicPr>
          <p:nvPr/>
        </p:nvPicPr>
        <p:blipFill>
          <a:blip r:embed="rId6"/>
          <a:stretch>
            <a:fillRect/>
          </a:stretch>
        </p:blipFill>
        <p:spPr>
          <a:xfrm>
            <a:off x="4568461" y="1231755"/>
            <a:ext cx="4223252" cy="3026663"/>
          </a:xfrm>
          <a:prstGeom prst="rect">
            <a:avLst/>
          </a:prstGeom>
        </p:spPr>
      </p:pic>
      <p:pic>
        <p:nvPicPr>
          <p:cNvPr id="13" name="Audio Recording 31 Oct 2020 at 15:43:20" descr="Audio Recording 31 Oct 2020 at 15:43:20">
            <a:hlinkClick r:id="" action="ppaction://media"/>
            <a:extLst>
              <a:ext uri="{FF2B5EF4-FFF2-40B4-BE49-F238E27FC236}">
                <a16:creationId xmlns:a16="http://schemas.microsoft.com/office/drawing/2014/main" id="{7B643881-A192-1940-AFBC-FE66D6525D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106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81823"/>
            <a:ext cx="8648700" cy="461665"/>
          </a:xfrm>
          <a:prstGeom prst="rect">
            <a:avLst/>
          </a:prstGeom>
          <a:noFill/>
        </p:spPr>
        <p:txBody>
          <a:bodyPr wrap="square" rtlCol="0">
            <a:spAutoFit/>
          </a:bodyPr>
          <a:lstStyle/>
          <a:p>
            <a:r>
              <a:rPr lang="fr-FR" sz="2400" b="1" dirty="0" err="1"/>
              <a:t>Synthesis</a:t>
            </a:r>
            <a:r>
              <a:rPr lang="fr-FR" sz="2400" b="1" dirty="0"/>
              <a:t> of </a:t>
            </a:r>
            <a:r>
              <a:rPr lang="fr-FR" sz="2400" b="1" dirty="0" err="1"/>
              <a:t>Racemic</a:t>
            </a:r>
            <a:r>
              <a:rPr lang="fr-FR" sz="2400" b="1" dirty="0"/>
              <a:t> Mixtures: Staudinger </a:t>
            </a:r>
            <a:r>
              <a:rPr lang="fr-FR" sz="2400" b="1" dirty="0" err="1"/>
              <a:t>Reaction</a:t>
            </a:r>
            <a:r>
              <a:rPr lang="fr-FR" sz="2400" b="1"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3" name="TextBox 2">
            <a:extLst>
              <a:ext uri="{FF2B5EF4-FFF2-40B4-BE49-F238E27FC236}">
                <a16:creationId xmlns:a16="http://schemas.microsoft.com/office/drawing/2014/main" id="{284DA6AE-8D57-0A40-A145-62945EDE1E8F}"/>
              </a:ext>
            </a:extLst>
          </p:cNvPr>
          <p:cNvSpPr txBox="1"/>
          <p:nvPr/>
        </p:nvSpPr>
        <p:spPr>
          <a:xfrm>
            <a:off x="533400" y="986789"/>
            <a:ext cx="7391400" cy="646331"/>
          </a:xfrm>
          <a:prstGeom prst="rect">
            <a:avLst/>
          </a:prstGeom>
          <a:noFill/>
        </p:spPr>
        <p:txBody>
          <a:bodyPr wrap="square" rtlCol="0">
            <a:spAutoFit/>
          </a:bodyPr>
          <a:lstStyle/>
          <a:p>
            <a:pPr marL="285750" indent="-285750">
              <a:buFont typeface="Arial" panose="020B0604020202020204" pitchFamily="34" charset="0"/>
              <a:buChar char="•"/>
            </a:pPr>
            <a:r>
              <a:rPr lang="en-ES" dirty="0"/>
              <a:t>Important to isolate only the </a:t>
            </a:r>
            <a:r>
              <a:rPr lang="en-ES" b="1" i="1" dirty="0"/>
              <a:t>trans </a:t>
            </a:r>
            <a:r>
              <a:rPr lang="en-ES" dirty="0"/>
              <a:t>isomer. </a:t>
            </a:r>
            <a:r>
              <a:rPr lang="en-ES" b="1" i="1" dirty="0"/>
              <a:t>C</a:t>
            </a:r>
            <a:r>
              <a:rPr lang="en-GB" b="1" i="1" dirty="0" err="1"/>
              <a:t>i</a:t>
            </a:r>
            <a:r>
              <a:rPr lang="en-ES" b="1" i="1" dirty="0"/>
              <a:t>s </a:t>
            </a:r>
            <a:r>
              <a:rPr lang="en-ES" dirty="0"/>
              <a:t>isomer is significantly less active.   </a:t>
            </a:r>
            <a:endParaRPr lang="en-ES" b="1" dirty="0"/>
          </a:p>
        </p:txBody>
      </p:sp>
      <p:pic>
        <p:nvPicPr>
          <p:cNvPr id="8" name="Picture 7">
            <a:extLst>
              <a:ext uri="{FF2B5EF4-FFF2-40B4-BE49-F238E27FC236}">
                <a16:creationId xmlns:a16="http://schemas.microsoft.com/office/drawing/2014/main" id="{CB5FC1BC-026B-584D-9E62-D146433B852A}"/>
              </a:ext>
            </a:extLst>
          </p:cNvPr>
          <p:cNvPicPr>
            <a:picLocks noChangeAspect="1"/>
          </p:cNvPicPr>
          <p:nvPr/>
        </p:nvPicPr>
        <p:blipFill>
          <a:blip r:embed="rId5"/>
          <a:stretch>
            <a:fillRect/>
          </a:stretch>
        </p:blipFill>
        <p:spPr>
          <a:xfrm>
            <a:off x="2946400" y="1820033"/>
            <a:ext cx="1435100" cy="3784600"/>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D725044-5356-D047-8862-85B946288494}"/>
                  </a:ext>
                </a:extLst>
              </p:cNvPr>
              <p:cNvSpPr txBox="1"/>
              <p:nvPr/>
            </p:nvSpPr>
            <p:spPr>
              <a:xfrm>
                <a:off x="5181600" y="1941731"/>
                <a:ext cx="1435100" cy="3462486"/>
              </a:xfrm>
              <a:prstGeom prst="rect">
                <a:avLst/>
              </a:prstGeom>
              <a:noFill/>
            </p:spPr>
            <p:txBody>
              <a:bodyPr wrap="square" rtlCol="0">
                <a:spAutoFit/>
              </a:bodyPr>
              <a:lstStyle/>
              <a:p>
                <a:r>
                  <a:rPr lang="en-ES" sz="1600" dirty="0"/>
                  <a:t>IC</a:t>
                </a:r>
                <a:r>
                  <a:rPr lang="en-ES" sz="1600" baseline="-25000" dirty="0"/>
                  <a:t>50</a:t>
                </a:r>
                <a:r>
                  <a:rPr lang="en-ES" sz="1600" dirty="0"/>
                  <a:t> MCF-7 Cells (2020) </a:t>
                </a:r>
                <a:r>
                  <a:rPr lang="en-ES" sz="1100" b="1" i="1" dirty="0"/>
                  <a:t>average of three replicates </a:t>
                </a:r>
                <a:r>
                  <a:rPr lang="en-ES" dirty="0"/>
                  <a:t> </a:t>
                </a:r>
              </a:p>
              <a:p>
                <a:endParaRPr lang="en-ES" sz="1400" b="1" i="1" dirty="0"/>
              </a:p>
              <a:p>
                <a:r>
                  <a:rPr lang="en-ES" sz="1400" b="1" i="1" dirty="0"/>
                  <a:t>Trans 10.79 nM </a:t>
                </a:r>
                <a14:m>
                  <m:oMath xmlns:m="http://schemas.openxmlformats.org/officeDocument/2006/math">
                    <m:r>
                      <a:rPr lang="en-ES" sz="1400" b="1" i="1" smtClean="0">
                        <a:latin typeface="Cambria Math" panose="02040503050406030204" pitchFamily="18" charset="0"/>
                        <a:ea typeface="Cambria Math" panose="02040503050406030204" pitchFamily="18" charset="0"/>
                      </a:rPr>
                      <m:t>±</m:t>
                    </m:r>
                  </m:oMath>
                </a14:m>
                <a:r>
                  <a:rPr lang="en-ES" sz="1400" b="1" i="1" dirty="0"/>
                  <a:t>3.07</a:t>
                </a:r>
              </a:p>
              <a:p>
                <a:endParaRPr lang="en-ES" sz="1400" b="1" i="1" dirty="0"/>
              </a:p>
              <a:p>
                <a:endParaRPr lang="en-ES" sz="1400" b="1" i="1" dirty="0"/>
              </a:p>
              <a:p>
                <a:endParaRPr lang="en-ES" sz="1400" b="1" i="1" dirty="0"/>
              </a:p>
              <a:p>
                <a:endParaRPr lang="en-ES" sz="1400" b="1" i="1" dirty="0"/>
              </a:p>
              <a:p>
                <a:endParaRPr lang="en-ES" sz="1400" b="1" i="1" dirty="0"/>
              </a:p>
              <a:p>
                <a:r>
                  <a:rPr lang="en-ES" sz="1400" b="1" i="1" dirty="0"/>
                  <a:t>Cis  43.73 nM </a:t>
                </a:r>
                <a14:m>
                  <m:oMath xmlns:m="http://schemas.openxmlformats.org/officeDocument/2006/math">
                    <m:r>
                      <a:rPr lang="en-ES" sz="1400" b="1" i="1">
                        <a:latin typeface="Cambria Math" panose="02040503050406030204" pitchFamily="18" charset="0"/>
                        <a:ea typeface="Cambria Math" panose="02040503050406030204" pitchFamily="18" charset="0"/>
                      </a:rPr>
                      <m:t>±</m:t>
                    </m:r>
                  </m:oMath>
                </a14:m>
                <a:r>
                  <a:rPr lang="en-ES" sz="1400" b="1" i="1" dirty="0"/>
                  <a:t> 13</a:t>
                </a:r>
              </a:p>
              <a:p>
                <a:endParaRPr lang="en-ES" b="1" i="1" dirty="0"/>
              </a:p>
            </p:txBody>
          </p:sp>
        </mc:Choice>
        <mc:Fallback>
          <p:sp>
            <p:nvSpPr>
              <p:cNvPr id="9" name="TextBox 8">
                <a:extLst>
                  <a:ext uri="{FF2B5EF4-FFF2-40B4-BE49-F238E27FC236}">
                    <a16:creationId xmlns:a16="http://schemas.microsoft.com/office/drawing/2014/main" id="{8D725044-5356-D047-8862-85B946288494}"/>
                  </a:ext>
                </a:extLst>
              </p:cNvPr>
              <p:cNvSpPr txBox="1">
                <a:spLocks noRot="1" noChangeAspect="1" noMove="1" noResize="1" noEditPoints="1" noAdjustHandles="1" noChangeArrowheads="1" noChangeShapeType="1" noTextEdit="1"/>
              </p:cNvSpPr>
              <p:nvPr/>
            </p:nvSpPr>
            <p:spPr>
              <a:xfrm>
                <a:off x="5181600" y="1941731"/>
                <a:ext cx="1435100" cy="3462486"/>
              </a:xfrm>
              <a:prstGeom prst="rect">
                <a:avLst/>
              </a:prstGeom>
              <a:blipFill>
                <a:blip r:embed="rId6"/>
                <a:stretch>
                  <a:fillRect l="-2655" t="-733"/>
                </a:stretch>
              </a:blipFill>
            </p:spPr>
            <p:txBody>
              <a:bodyPr/>
              <a:lstStyle/>
              <a:p>
                <a:r>
                  <a:rPr lang="en-ES">
                    <a:noFill/>
                  </a:rPr>
                  <a:t> </a:t>
                </a:r>
              </a:p>
            </p:txBody>
          </p:sp>
        </mc:Fallback>
      </mc:AlternateContent>
      <p:pic>
        <p:nvPicPr>
          <p:cNvPr id="2" name="Audio Recording 31 Oct 2020 at 15:45:31" descr="Audio Recording 31 Oct 2020 at 15:45:31">
            <a:hlinkClick r:id="" action="ppaction://media"/>
            <a:extLst>
              <a:ext uri="{FF2B5EF4-FFF2-40B4-BE49-F238E27FC236}">
                <a16:creationId xmlns:a16="http://schemas.microsoft.com/office/drawing/2014/main" id="{84DB8B70-034E-1B44-8736-4144409D71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611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itle 1">
            <a:extLst>
              <a:ext uri="{FF2B5EF4-FFF2-40B4-BE49-F238E27FC236}">
                <a16:creationId xmlns:a16="http://schemas.microsoft.com/office/drawing/2014/main" id="{F57A26F1-189E-5248-8E57-681DF79EBD94}"/>
              </a:ext>
            </a:extLst>
          </p:cNvPr>
          <p:cNvSpPr txBox="1">
            <a:spLocks/>
          </p:cNvSpPr>
          <p:nvPr/>
        </p:nvSpPr>
        <p:spPr>
          <a:xfrm>
            <a:off x="762000" y="326043"/>
            <a:ext cx="7620000"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t>Preliminary Synthesis of 3-Hydroxy-</a:t>
            </a:r>
            <a:r>
              <a:rPr lang="en-US" sz="2800" b="1" dirty="0">
                <a:sym typeface="Symbol" pitchFamily="2" charset="2"/>
              </a:rPr>
              <a:t></a:t>
            </a:r>
            <a:r>
              <a:rPr lang="en-US" sz="2800" b="1" dirty="0"/>
              <a:t>-Lactams</a:t>
            </a:r>
            <a:br>
              <a:rPr lang="en-ES" sz="2800" b="1" dirty="0"/>
            </a:br>
            <a:endParaRPr lang="en-ES" sz="2800" dirty="0"/>
          </a:p>
        </p:txBody>
      </p:sp>
      <p:sp>
        <p:nvSpPr>
          <p:cNvPr id="9" name="TextBox 8">
            <a:extLst>
              <a:ext uri="{FF2B5EF4-FFF2-40B4-BE49-F238E27FC236}">
                <a16:creationId xmlns:a16="http://schemas.microsoft.com/office/drawing/2014/main" id="{2B6DA9C8-7AD8-FC4E-A2EA-014F67E6574F}"/>
              </a:ext>
            </a:extLst>
          </p:cNvPr>
          <p:cNvSpPr txBox="1"/>
          <p:nvPr/>
        </p:nvSpPr>
        <p:spPr>
          <a:xfrm>
            <a:off x="457200" y="931078"/>
            <a:ext cx="8229600" cy="2062103"/>
          </a:xfrm>
          <a:prstGeom prst="rect">
            <a:avLst/>
          </a:prstGeom>
          <a:noFill/>
        </p:spPr>
        <p:txBody>
          <a:bodyPr wrap="square" rtlCol="0">
            <a:spAutoFit/>
          </a:bodyPr>
          <a:lstStyle/>
          <a:p>
            <a:r>
              <a:rPr lang="en-ES" sz="1400" b="1" dirty="0">
                <a:latin typeface="+mj-lt"/>
              </a:rPr>
              <a:t>Mixed isomers present</a:t>
            </a:r>
          </a:p>
          <a:p>
            <a:pPr marL="285750" indent="-285750">
              <a:buFont typeface="Arial" panose="020B0604020202020204" pitchFamily="34" charset="0"/>
              <a:buChar char="•"/>
            </a:pPr>
            <a:r>
              <a:rPr lang="en-ES" sz="1400" dirty="0">
                <a:latin typeface="+mj-lt"/>
              </a:rPr>
              <a:t>Evidence: </a:t>
            </a:r>
          </a:p>
          <a:p>
            <a:pPr marL="742950" lvl="1" indent="-285750">
              <a:buFont typeface="Arial" panose="020B0604020202020204" pitchFamily="34" charset="0"/>
              <a:buChar char="•"/>
            </a:pPr>
            <a:r>
              <a:rPr lang="en-ES" sz="1400" dirty="0">
                <a:latin typeface="+mj-lt"/>
              </a:rPr>
              <a:t>Duplication of peaks </a:t>
            </a:r>
          </a:p>
          <a:p>
            <a:pPr marL="742950" lvl="1" indent="-285750">
              <a:buFont typeface="Arial" panose="020B0604020202020204" pitchFamily="34" charset="0"/>
              <a:buChar char="•"/>
            </a:pPr>
            <a:r>
              <a:rPr lang="en-US" sz="1400" dirty="0">
                <a:latin typeface="+mj-lt"/>
                <a:sym typeface="Symbol" pitchFamily="2" charset="2"/>
              </a:rPr>
              <a:t></a:t>
            </a:r>
            <a:r>
              <a:rPr lang="en-US" sz="1400" dirty="0">
                <a:latin typeface="+mj-lt"/>
              </a:rPr>
              <a:t>-Lactam hydrogen doublets on </a:t>
            </a:r>
            <a:r>
              <a:rPr lang="en-US" sz="1400" baseline="30000" dirty="0">
                <a:latin typeface="+mj-lt"/>
              </a:rPr>
              <a:t>1</a:t>
            </a:r>
            <a:r>
              <a:rPr lang="en-US" sz="1400" dirty="0">
                <a:latin typeface="+mj-lt"/>
              </a:rPr>
              <a:t> H NMR duplicated. (</a:t>
            </a:r>
            <a:r>
              <a:rPr lang="en-IE" sz="1400" dirty="0">
                <a:latin typeface="+mj-lt"/>
              </a:rPr>
              <a:t>H</a:t>
            </a:r>
            <a:r>
              <a:rPr lang="en-IE" sz="1400" baseline="-25000" dirty="0">
                <a:latin typeface="+mj-lt"/>
              </a:rPr>
              <a:t>1&amp;3</a:t>
            </a:r>
            <a:r>
              <a:rPr lang="en-IE" sz="1400" dirty="0">
                <a:latin typeface="+mj-lt"/>
              </a:rPr>
              <a: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ES" dirty="0"/>
          </a:p>
          <a:p>
            <a:pPr marL="742950" lvl="1" indent="-285750">
              <a:buFont typeface="Arial" panose="020B0604020202020204" pitchFamily="34" charset="0"/>
              <a:buChar char="•"/>
            </a:pPr>
            <a:endParaRPr lang="en-ES" dirty="0"/>
          </a:p>
        </p:txBody>
      </p:sp>
      <p:sp>
        <p:nvSpPr>
          <p:cNvPr id="13" name="TextBox 12">
            <a:extLst>
              <a:ext uri="{FF2B5EF4-FFF2-40B4-BE49-F238E27FC236}">
                <a16:creationId xmlns:a16="http://schemas.microsoft.com/office/drawing/2014/main" id="{E71BC564-4632-1046-91CB-965C6EA0C158}"/>
              </a:ext>
            </a:extLst>
          </p:cNvPr>
          <p:cNvSpPr txBox="1"/>
          <p:nvPr/>
        </p:nvSpPr>
        <p:spPr>
          <a:xfrm>
            <a:off x="838200" y="5375960"/>
            <a:ext cx="8146320" cy="800219"/>
          </a:xfrm>
          <a:prstGeom prst="rect">
            <a:avLst/>
          </a:prstGeom>
          <a:noFill/>
        </p:spPr>
        <p:txBody>
          <a:bodyPr wrap="square" rtlCol="0">
            <a:spAutoFit/>
          </a:bodyPr>
          <a:lstStyle/>
          <a:p>
            <a:r>
              <a:rPr lang="en-IE" sz="1400" dirty="0"/>
              <a:t>Ratio of </a:t>
            </a:r>
            <a:r>
              <a:rPr lang="en-IE" sz="1400" b="1" i="1" dirty="0" err="1"/>
              <a:t>cis:trans</a:t>
            </a:r>
            <a:r>
              <a:rPr lang="en-IE" sz="1400" b="1" i="1" dirty="0"/>
              <a:t> </a:t>
            </a:r>
            <a:r>
              <a:rPr lang="en-IE" sz="1400" dirty="0"/>
              <a:t>can be seen as 1:4 with an integration of 0.3 </a:t>
            </a:r>
            <a:r>
              <a:rPr lang="en-IE" sz="1400" i="1" dirty="0"/>
              <a:t>cis </a:t>
            </a:r>
            <a:r>
              <a:rPr lang="en-IE" sz="1400" dirty="0"/>
              <a:t>:1.01 </a:t>
            </a:r>
            <a:r>
              <a:rPr lang="en-IE" sz="1400" i="1" dirty="0"/>
              <a:t>trans. (</a:t>
            </a:r>
            <a:r>
              <a:rPr lang="en-IE" sz="1400" dirty="0"/>
              <a:t>H</a:t>
            </a:r>
            <a:r>
              <a:rPr lang="en-IE" sz="1400" baseline="-25000" dirty="0"/>
              <a:t>1’’</a:t>
            </a:r>
            <a:r>
              <a:rPr lang="en-IE" sz="1400" dirty="0"/>
              <a:t> and H</a:t>
            </a:r>
            <a:r>
              <a:rPr lang="en-IE" sz="1400" baseline="-25000" dirty="0"/>
              <a:t>3’’ </a:t>
            </a:r>
            <a:r>
              <a:rPr lang="en-IE" sz="1400" dirty="0"/>
              <a:t>doublets</a:t>
            </a:r>
            <a:r>
              <a:rPr lang="en-IE" sz="1400" i="1" dirty="0"/>
              <a:t> </a:t>
            </a:r>
            <a:r>
              <a:rPr lang="en-IE" sz="1400" dirty="0"/>
              <a:t>for</a:t>
            </a:r>
            <a:r>
              <a:rPr lang="en-IE" sz="1400" i="1" dirty="0"/>
              <a:t> cis and trans of </a:t>
            </a:r>
            <a:r>
              <a:rPr lang="en-IE" sz="1400" b="1" i="1" dirty="0"/>
              <a:t>01R)</a:t>
            </a:r>
            <a:endParaRPr lang="en-ES" sz="1400" dirty="0"/>
          </a:p>
          <a:p>
            <a:endParaRPr lang="en-ES" dirty="0"/>
          </a:p>
        </p:txBody>
      </p:sp>
      <p:pic>
        <p:nvPicPr>
          <p:cNvPr id="20" name="Picture 19" descr="Diagram&#10;&#10;Description automatically generated">
            <a:extLst>
              <a:ext uri="{FF2B5EF4-FFF2-40B4-BE49-F238E27FC236}">
                <a16:creationId xmlns:a16="http://schemas.microsoft.com/office/drawing/2014/main" id="{5C120C20-0C1B-DD45-9CCD-C947518EB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911" y="1831777"/>
            <a:ext cx="5943547" cy="3576967"/>
          </a:xfrm>
          <a:prstGeom prst="rect">
            <a:avLst/>
          </a:prstGeom>
        </p:spPr>
      </p:pic>
      <p:pic>
        <p:nvPicPr>
          <p:cNvPr id="21" name="Audio Recording 31 Oct 2020 at 15:47:56" descr="Audio Recording 31 Oct 2020 at 15:47:56">
            <a:hlinkClick r:id="" action="ppaction://media"/>
            <a:extLst>
              <a:ext uri="{FF2B5EF4-FFF2-40B4-BE49-F238E27FC236}">
                <a16:creationId xmlns:a16="http://schemas.microsoft.com/office/drawing/2014/main" id="{6E0FDAD6-E20E-3C49-A64F-DD1AFB33E1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380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itle 1">
            <a:extLst>
              <a:ext uri="{FF2B5EF4-FFF2-40B4-BE49-F238E27FC236}">
                <a16:creationId xmlns:a16="http://schemas.microsoft.com/office/drawing/2014/main" id="{F57A26F1-189E-5248-8E57-681DF79EBD94}"/>
              </a:ext>
            </a:extLst>
          </p:cNvPr>
          <p:cNvSpPr txBox="1">
            <a:spLocks/>
          </p:cNvSpPr>
          <p:nvPr/>
        </p:nvSpPr>
        <p:spPr>
          <a:xfrm>
            <a:off x="762000" y="326043"/>
            <a:ext cx="7620000" cy="1325563"/>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t>Optimised</a:t>
            </a:r>
            <a:r>
              <a:rPr lang="en-US" sz="2800" b="1" dirty="0"/>
              <a:t>  Synthesis of 3-Hydroxy-</a:t>
            </a:r>
            <a:r>
              <a:rPr lang="en-US" sz="2800" b="1" dirty="0">
                <a:sym typeface="Symbol" pitchFamily="2" charset="2"/>
              </a:rPr>
              <a:t></a:t>
            </a:r>
            <a:r>
              <a:rPr lang="en-US" sz="2800" b="1" dirty="0"/>
              <a:t>-Lactams yielding &gt; 95% </a:t>
            </a:r>
            <a:r>
              <a:rPr lang="en-US" sz="2800" b="1" i="1" dirty="0"/>
              <a:t>Trans </a:t>
            </a:r>
            <a:r>
              <a:rPr lang="en-US" sz="2800" b="1" dirty="0"/>
              <a:t>isomer </a:t>
            </a:r>
            <a:br>
              <a:rPr lang="en-ES" sz="2800" b="1" dirty="0"/>
            </a:br>
            <a:endParaRPr lang="en-ES" sz="2800" dirty="0"/>
          </a:p>
        </p:txBody>
      </p:sp>
      <p:graphicFrame>
        <p:nvGraphicFramePr>
          <p:cNvPr id="11" name="Table 10">
            <a:extLst>
              <a:ext uri="{FF2B5EF4-FFF2-40B4-BE49-F238E27FC236}">
                <a16:creationId xmlns:a16="http://schemas.microsoft.com/office/drawing/2014/main" id="{A0212D12-A3A4-AF44-8080-6FDC6EB2B945}"/>
              </a:ext>
            </a:extLst>
          </p:cNvPr>
          <p:cNvGraphicFramePr>
            <a:graphicFrameLocks noGrp="1"/>
          </p:cNvGraphicFramePr>
          <p:nvPr>
            <p:extLst>
              <p:ext uri="{D42A27DB-BD31-4B8C-83A1-F6EECF244321}">
                <p14:modId xmlns:p14="http://schemas.microsoft.com/office/powerpoint/2010/main" val="833095271"/>
              </p:ext>
            </p:extLst>
          </p:nvPr>
        </p:nvGraphicFramePr>
        <p:xfrm>
          <a:off x="290244" y="1386147"/>
          <a:ext cx="3443556" cy="4625063"/>
        </p:xfrm>
        <a:graphic>
          <a:graphicData uri="http://schemas.openxmlformats.org/drawingml/2006/table">
            <a:tbl>
              <a:tblPr firstRow="1" firstCol="1" bandRow="1">
                <a:tableStyleId>{3B4B98B0-60AC-42C2-AFA5-B58CD77FA1E5}</a:tableStyleId>
              </a:tblPr>
              <a:tblGrid>
                <a:gridCol w="697700">
                  <a:extLst>
                    <a:ext uri="{9D8B030D-6E8A-4147-A177-3AD203B41FA5}">
                      <a16:colId xmlns:a16="http://schemas.microsoft.com/office/drawing/2014/main" val="2749124038"/>
                    </a:ext>
                  </a:extLst>
                </a:gridCol>
                <a:gridCol w="1772775">
                  <a:extLst>
                    <a:ext uri="{9D8B030D-6E8A-4147-A177-3AD203B41FA5}">
                      <a16:colId xmlns:a16="http://schemas.microsoft.com/office/drawing/2014/main" val="1564047519"/>
                    </a:ext>
                  </a:extLst>
                </a:gridCol>
                <a:gridCol w="973081">
                  <a:extLst>
                    <a:ext uri="{9D8B030D-6E8A-4147-A177-3AD203B41FA5}">
                      <a16:colId xmlns:a16="http://schemas.microsoft.com/office/drawing/2014/main" val="994701617"/>
                    </a:ext>
                  </a:extLst>
                </a:gridCol>
              </a:tblGrid>
              <a:tr h="706506">
                <a:tc>
                  <a:txBody>
                    <a:bodyPr/>
                    <a:lstStyle/>
                    <a:p>
                      <a:pPr algn="l">
                        <a:lnSpc>
                          <a:spcPct val="150000"/>
                        </a:lnSpc>
                        <a:spcAft>
                          <a:spcPts val="0"/>
                        </a:spcAft>
                      </a:pPr>
                      <a:r>
                        <a:rPr lang="en-ES" sz="1100" b="1">
                          <a:effectLst/>
                        </a:rPr>
                        <a:t>Reaction</a:t>
                      </a:r>
                      <a:endParaRPr lang="en-ES" sz="1100" b="1">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tc>
                  <a:txBody>
                    <a:bodyPr/>
                    <a:lstStyle/>
                    <a:p>
                      <a:pPr algn="l">
                        <a:lnSpc>
                          <a:spcPct val="150000"/>
                        </a:lnSpc>
                        <a:spcAft>
                          <a:spcPts val="0"/>
                        </a:spcAft>
                      </a:pPr>
                      <a:r>
                        <a:rPr lang="en-IE" sz="1100" b="1">
                          <a:effectLst/>
                        </a:rPr>
                        <a:t>Reaction Conditions</a:t>
                      </a:r>
                      <a:endParaRPr lang="en-ES" sz="1100" b="1">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tc>
                  <a:txBody>
                    <a:bodyPr/>
                    <a:lstStyle/>
                    <a:p>
                      <a:pPr algn="l">
                        <a:lnSpc>
                          <a:spcPct val="150000"/>
                        </a:lnSpc>
                        <a:spcAft>
                          <a:spcPts val="0"/>
                        </a:spcAft>
                      </a:pPr>
                      <a:r>
                        <a:rPr lang="en-IE" sz="1100" b="1">
                          <a:effectLst/>
                        </a:rPr>
                        <a:t>Ratio of </a:t>
                      </a:r>
                      <a:r>
                        <a:rPr lang="en-IE" sz="1100" b="1">
                          <a:solidFill>
                            <a:srgbClr val="FF0000"/>
                          </a:solidFill>
                          <a:effectLst/>
                        </a:rPr>
                        <a:t>Trans: Cis </a:t>
                      </a:r>
                      <a:r>
                        <a:rPr lang="en-IE" sz="1100" b="1">
                          <a:effectLst/>
                        </a:rPr>
                        <a:t>as per crude </a:t>
                      </a:r>
                      <a:r>
                        <a:rPr lang="en-IE" sz="1100" b="1" baseline="30000">
                          <a:effectLst/>
                        </a:rPr>
                        <a:t>1 </a:t>
                      </a:r>
                      <a:r>
                        <a:rPr lang="en-IE" sz="1100" b="1">
                          <a:effectLst/>
                        </a:rPr>
                        <a:t>H NMR of Staudinger</a:t>
                      </a:r>
                      <a:endParaRPr lang="en-ES" sz="1100" b="1">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extLst>
                  <a:ext uri="{0D108BD9-81ED-4DB2-BD59-A6C34878D82A}">
                    <a16:rowId xmlns:a16="http://schemas.microsoft.com/office/drawing/2014/main" val="3039858702"/>
                  </a:ext>
                </a:extLst>
              </a:tr>
              <a:tr h="2000244">
                <a:tc>
                  <a:txBody>
                    <a:bodyPr/>
                    <a:lstStyle/>
                    <a:p>
                      <a:pPr algn="l">
                        <a:lnSpc>
                          <a:spcPct val="150000"/>
                        </a:lnSpc>
                        <a:spcAft>
                          <a:spcPts val="0"/>
                        </a:spcAft>
                      </a:pPr>
                      <a:r>
                        <a:rPr lang="en-ES" sz="1100" dirty="0">
                          <a:effectLst/>
                        </a:rPr>
                        <a:t>1</a:t>
                      </a:r>
                      <a:endParaRPr lang="en-E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tc>
                  <a:txBody>
                    <a:bodyPr/>
                    <a:lstStyle/>
                    <a:p>
                      <a:pPr algn="l">
                        <a:lnSpc>
                          <a:spcPct val="150000"/>
                        </a:lnSpc>
                        <a:spcAft>
                          <a:spcPts val="0"/>
                        </a:spcAft>
                      </a:pPr>
                      <a:r>
                        <a:rPr lang="en-ES" sz="1000" dirty="0">
                          <a:effectLst/>
                          <a:latin typeface="Calibri" panose="020F0502020204030204" pitchFamily="34" charset="0"/>
                          <a:ea typeface="Times New Roman" panose="02020603050405020304" pitchFamily="18" charset="0"/>
                          <a:cs typeface="Calibri" panose="020F0502020204030204" pitchFamily="34" charset="0"/>
                        </a:rPr>
                        <a:t>Imine and acid chloride (acetoxyacetyl chloride) allowed to stir for 20 mins at reflux prior to dropwise addition of base TEA. </a:t>
                      </a:r>
                    </a:p>
                  </a:txBody>
                  <a:tcPr marL="78181" marR="78181" marT="0" marB="0"/>
                </a:tc>
                <a:tc>
                  <a:txBody>
                    <a:bodyPr/>
                    <a:lstStyle/>
                    <a:p>
                      <a:pPr algn="l">
                        <a:lnSpc>
                          <a:spcPct val="150000"/>
                        </a:lnSpc>
                        <a:spcAft>
                          <a:spcPts val="0"/>
                        </a:spcAft>
                      </a:pPr>
                      <a:r>
                        <a:rPr lang="en-IE" sz="1100" dirty="0">
                          <a:effectLst/>
                        </a:rPr>
                        <a:t>95:5</a:t>
                      </a:r>
                      <a:endParaRPr lang="en-E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extLst>
                  <a:ext uri="{0D108BD9-81ED-4DB2-BD59-A6C34878D82A}">
                    <a16:rowId xmlns:a16="http://schemas.microsoft.com/office/drawing/2014/main" val="47877972"/>
                  </a:ext>
                </a:extLst>
              </a:tr>
              <a:tr h="1393490">
                <a:tc>
                  <a:txBody>
                    <a:bodyPr/>
                    <a:lstStyle/>
                    <a:p>
                      <a:pPr algn="l">
                        <a:lnSpc>
                          <a:spcPct val="150000"/>
                        </a:lnSpc>
                        <a:spcAft>
                          <a:spcPts val="0"/>
                        </a:spcAft>
                      </a:pPr>
                      <a:r>
                        <a:rPr lang="en-ES" sz="1100">
                          <a:effectLst/>
                        </a:rPr>
                        <a:t>2</a:t>
                      </a:r>
                      <a:endParaRPr lang="en-ES" sz="1100">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tc>
                  <a:txBody>
                    <a:bodyPr/>
                    <a:lstStyle/>
                    <a:p>
                      <a:pPr algn="l">
                        <a:lnSpc>
                          <a:spcPct val="150000"/>
                        </a:lnSpc>
                        <a:spcAft>
                          <a:spcPts val="0"/>
                        </a:spcAft>
                      </a:pPr>
                      <a:r>
                        <a:rPr lang="en-IE" sz="1000" dirty="0">
                          <a:effectLst/>
                        </a:rPr>
                        <a:t>Imine, TEA and </a:t>
                      </a:r>
                      <a:r>
                        <a:rPr lang="en-IE" sz="1000" dirty="0" err="1">
                          <a:effectLst/>
                        </a:rPr>
                        <a:t>acetoxyacetyl</a:t>
                      </a:r>
                      <a:r>
                        <a:rPr lang="en-IE" sz="1000" dirty="0">
                          <a:effectLst/>
                        </a:rPr>
                        <a:t> chloride added to solvent at 0 degrees and heated to reflux immediately </a:t>
                      </a:r>
                      <a:endParaRPr lang="en-ES"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78181" marR="78181" marT="0" marB="0"/>
                </a:tc>
                <a:tc>
                  <a:txBody>
                    <a:bodyPr/>
                    <a:lstStyle/>
                    <a:p>
                      <a:pPr algn="l">
                        <a:lnSpc>
                          <a:spcPct val="150000"/>
                        </a:lnSpc>
                        <a:spcAft>
                          <a:spcPts val="0"/>
                        </a:spcAft>
                      </a:pPr>
                      <a:r>
                        <a:rPr lang="en-IE" sz="1200" dirty="0">
                          <a:effectLst/>
                        </a:rPr>
                        <a:t>20:80</a:t>
                      </a:r>
                      <a:endParaRPr lang="en-ES" sz="1200" dirty="0">
                        <a:effectLst/>
                      </a:endParaRPr>
                    </a:p>
                  </a:txBody>
                  <a:tcPr marL="78181" marR="78181" marT="0" marB="0"/>
                </a:tc>
                <a:extLst>
                  <a:ext uri="{0D108BD9-81ED-4DB2-BD59-A6C34878D82A}">
                    <a16:rowId xmlns:a16="http://schemas.microsoft.com/office/drawing/2014/main" val="538137183"/>
                  </a:ext>
                </a:extLst>
              </a:tr>
            </a:tbl>
          </a:graphicData>
        </a:graphic>
      </p:graphicFrame>
      <p:pic>
        <p:nvPicPr>
          <p:cNvPr id="10" name="Picture 9">
            <a:extLst>
              <a:ext uri="{FF2B5EF4-FFF2-40B4-BE49-F238E27FC236}">
                <a16:creationId xmlns:a16="http://schemas.microsoft.com/office/drawing/2014/main" id="{5E5B514E-DF61-C641-9C1C-FC9248624704}"/>
              </a:ext>
            </a:extLst>
          </p:cNvPr>
          <p:cNvPicPr/>
          <p:nvPr/>
        </p:nvPicPr>
        <p:blipFill rotWithShape="1">
          <a:blip r:embed="rId5">
            <a:extLst>
              <a:ext uri="{28A0092B-C50C-407E-A947-70E740481C1C}">
                <a14:useLocalDpi xmlns:a14="http://schemas.microsoft.com/office/drawing/2010/main" val="0"/>
              </a:ext>
            </a:extLst>
          </a:blip>
          <a:srcRect l="12470" t="9534" r="33060" b="13775"/>
          <a:stretch/>
        </p:blipFill>
        <p:spPr bwMode="auto">
          <a:xfrm>
            <a:off x="6152119" y="1130837"/>
            <a:ext cx="2724807" cy="2293049"/>
          </a:xfrm>
          <a:prstGeom prst="rect">
            <a:avLst/>
          </a:prstGeom>
          <a:ln>
            <a:solidFill>
              <a:srgbClr val="FF0000"/>
            </a:solid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D825FE7-6E7B-4B45-8585-DC34EA7B0CDB}"/>
              </a:ext>
            </a:extLst>
          </p:cNvPr>
          <p:cNvPicPr/>
          <p:nvPr/>
        </p:nvPicPr>
        <p:blipFill>
          <a:blip r:embed="rId6">
            <a:extLst>
              <a:ext uri="{28A0092B-C50C-407E-A947-70E740481C1C}">
                <a14:useLocalDpi xmlns:a14="http://schemas.microsoft.com/office/drawing/2010/main" val="0"/>
              </a:ext>
            </a:extLst>
          </a:blip>
          <a:stretch>
            <a:fillRect/>
          </a:stretch>
        </p:blipFill>
        <p:spPr>
          <a:xfrm>
            <a:off x="3816686" y="1293515"/>
            <a:ext cx="2190530" cy="1428822"/>
          </a:xfrm>
          <a:prstGeom prst="rect">
            <a:avLst/>
          </a:prstGeom>
        </p:spPr>
      </p:pic>
      <p:pic>
        <p:nvPicPr>
          <p:cNvPr id="14" name="Picture 13">
            <a:extLst>
              <a:ext uri="{FF2B5EF4-FFF2-40B4-BE49-F238E27FC236}">
                <a16:creationId xmlns:a16="http://schemas.microsoft.com/office/drawing/2014/main" id="{C1ACD47D-1F39-5B46-BB9F-10E2DFE9D2A8}"/>
              </a:ext>
            </a:extLst>
          </p:cNvPr>
          <p:cNvPicPr/>
          <p:nvPr/>
        </p:nvPicPr>
        <p:blipFill>
          <a:blip r:embed="rId7">
            <a:extLst>
              <a:ext uri="{28A0092B-C50C-407E-A947-70E740481C1C}">
                <a14:useLocalDpi xmlns:a14="http://schemas.microsoft.com/office/drawing/2010/main" val="0"/>
              </a:ext>
            </a:extLst>
          </a:blip>
          <a:stretch>
            <a:fillRect/>
          </a:stretch>
        </p:blipFill>
        <p:spPr>
          <a:xfrm>
            <a:off x="3800714" y="3466023"/>
            <a:ext cx="2284491" cy="1325563"/>
          </a:xfrm>
          <a:prstGeom prst="rect">
            <a:avLst/>
          </a:prstGeom>
        </p:spPr>
      </p:pic>
      <p:pic>
        <p:nvPicPr>
          <p:cNvPr id="15" name="Picture 14">
            <a:extLst>
              <a:ext uri="{FF2B5EF4-FFF2-40B4-BE49-F238E27FC236}">
                <a16:creationId xmlns:a16="http://schemas.microsoft.com/office/drawing/2014/main" id="{850C96E4-A205-E843-A390-B279826B91B8}"/>
              </a:ext>
            </a:extLst>
          </p:cNvPr>
          <p:cNvPicPr/>
          <p:nvPr/>
        </p:nvPicPr>
        <p:blipFill rotWithShape="1">
          <a:blip r:embed="rId8">
            <a:extLst>
              <a:ext uri="{28A0092B-C50C-407E-A947-70E740481C1C}">
                <a14:useLocalDpi xmlns:a14="http://schemas.microsoft.com/office/drawing/2010/main" val="0"/>
              </a:ext>
            </a:extLst>
          </a:blip>
          <a:srcRect l="9392" t="10631" r="34259" b="15281"/>
          <a:stretch/>
        </p:blipFill>
        <p:spPr bwMode="auto">
          <a:xfrm>
            <a:off x="6152119" y="3460967"/>
            <a:ext cx="2724807" cy="2582210"/>
          </a:xfrm>
          <a:prstGeom prst="rect">
            <a:avLst/>
          </a:prstGeom>
          <a:ln>
            <a:solidFill>
              <a:srgbClr val="FF0000"/>
            </a:solidFill>
          </a:ln>
          <a:extLst>
            <a:ext uri="{53640926-AAD7-44D8-BBD7-CCE9431645EC}">
              <a14:shadowObscured xmlns:a14="http://schemas.microsoft.com/office/drawing/2010/main"/>
            </a:ext>
          </a:extLst>
        </p:spPr>
      </p:pic>
      <p:pic>
        <p:nvPicPr>
          <p:cNvPr id="16" name="Audio Recording 31 Oct 2020 at 15:49:09" descr="Audio Recording 31 Oct 2020 at 15:49:09">
            <a:hlinkClick r:id="" action="ppaction://media"/>
            <a:extLst>
              <a:ext uri="{FF2B5EF4-FFF2-40B4-BE49-F238E27FC236}">
                <a16:creationId xmlns:a16="http://schemas.microsoft.com/office/drawing/2014/main" id="{4EB6FC48-D6C9-1046-A4D6-0240120342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6281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itle 1">
            <a:extLst>
              <a:ext uri="{FF2B5EF4-FFF2-40B4-BE49-F238E27FC236}">
                <a16:creationId xmlns:a16="http://schemas.microsoft.com/office/drawing/2014/main" id="{F57A26F1-189E-5248-8E57-681DF79EBD94}"/>
              </a:ext>
            </a:extLst>
          </p:cNvPr>
          <p:cNvSpPr txBox="1">
            <a:spLocks/>
          </p:cNvSpPr>
          <p:nvPr/>
        </p:nvSpPr>
        <p:spPr>
          <a:xfrm>
            <a:off x="762000" y="326043"/>
            <a:ext cx="7620000" cy="1325563"/>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t>Optimised</a:t>
            </a:r>
            <a:r>
              <a:rPr lang="en-US" sz="2800" b="1" dirty="0"/>
              <a:t>  Synthesis of 3-Hydroxy-</a:t>
            </a:r>
            <a:r>
              <a:rPr lang="en-US" sz="2800" b="1" dirty="0">
                <a:sym typeface="Symbol" pitchFamily="2" charset="2"/>
              </a:rPr>
              <a:t></a:t>
            </a:r>
            <a:r>
              <a:rPr lang="en-US" sz="2800" b="1" dirty="0"/>
              <a:t>-Lactams yielding &gt; 95% </a:t>
            </a:r>
            <a:r>
              <a:rPr lang="en-US" sz="2800" b="1" i="1" dirty="0"/>
              <a:t>Trans </a:t>
            </a:r>
            <a:r>
              <a:rPr lang="en-US" sz="2800" b="1" dirty="0"/>
              <a:t>isomer </a:t>
            </a:r>
            <a:br>
              <a:rPr lang="en-ES" sz="2800" b="1" dirty="0"/>
            </a:br>
            <a:endParaRPr lang="en-ES" sz="2800" dirty="0"/>
          </a:p>
        </p:txBody>
      </p:sp>
      <p:pic>
        <p:nvPicPr>
          <p:cNvPr id="3" name="Picture 2">
            <a:extLst>
              <a:ext uri="{FF2B5EF4-FFF2-40B4-BE49-F238E27FC236}">
                <a16:creationId xmlns:a16="http://schemas.microsoft.com/office/drawing/2014/main" id="{7CB46F7C-D290-2E42-A5DA-40AF0BCDD498}"/>
              </a:ext>
            </a:extLst>
          </p:cNvPr>
          <p:cNvPicPr>
            <a:picLocks noChangeAspect="1"/>
          </p:cNvPicPr>
          <p:nvPr/>
        </p:nvPicPr>
        <p:blipFill>
          <a:blip r:embed="rId5"/>
          <a:stretch>
            <a:fillRect/>
          </a:stretch>
        </p:blipFill>
        <p:spPr>
          <a:xfrm>
            <a:off x="178416" y="1251747"/>
            <a:ext cx="4876800" cy="3180522"/>
          </a:xfrm>
          <a:prstGeom prst="rect">
            <a:avLst/>
          </a:prstGeom>
        </p:spPr>
      </p:pic>
      <p:sp>
        <p:nvSpPr>
          <p:cNvPr id="12" name="TextBox 11">
            <a:extLst>
              <a:ext uri="{FF2B5EF4-FFF2-40B4-BE49-F238E27FC236}">
                <a16:creationId xmlns:a16="http://schemas.microsoft.com/office/drawing/2014/main" id="{E7A338BB-3DF0-7040-B43A-437030C255AA}"/>
              </a:ext>
            </a:extLst>
          </p:cNvPr>
          <p:cNvSpPr txBox="1"/>
          <p:nvPr/>
        </p:nvSpPr>
        <p:spPr>
          <a:xfrm>
            <a:off x="381001" y="5029200"/>
            <a:ext cx="5486400" cy="1231106"/>
          </a:xfrm>
          <a:prstGeom prst="rect">
            <a:avLst/>
          </a:prstGeom>
          <a:noFill/>
        </p:spPr>
        <p:txBody>
          <a:bodyPr wrap="square" rtlCol="0">
            <a:spAutoFit/>
          </a:bodyPr>
          <a:lstStyle/>
          <a:p>
            <a:r>
              <a:rPr lang="en-ES" sz="1400" b="1" dirty="0"/>
              <a:t>Conclusions: </a:t>
            </a:r>
          </a:p>
          <a:p>
            <a:r>
              <a:rPr lang="en-GB" sz="1400" b="1" dirty="0"/>
              <a:t>Heating to reflux conditions prior to addition of tertiary base  - appears to allow isomerization (k</a:t>
            </a:r>
            <a:r>
              <a:rPr lang="en-GB" sz="1400" b="1" baseline="-25000" dirty="0"/>
              <a:t>2</a:t>
            </a:r>
            <a:r>
              <a:rPr lang="en-GB" sz="1400" b="1" dirty="0"/>
              <a:t>) by allowing reaction of imine with acid chloride </a:t>
            </a:r>
            <a:endParaRPr lang="en-GB" sz="1100" b="1" dirty="0"/>
          </a:p>
          <a:p>
            <a:endParaRPr lang="en-GB" dirty="0"/>
          </a:p>
        </p:txBody>
      </p:sp>
      <p:pic>
        <p:nvPicPr>
          <p:cNvPr id="14" name="Picture 13">
            <a:extLst>
              <a:ext uri="{FF2B5EF4-FFF2-40B4-BE49-F238E27FC236}">
                <a16:creationId xmlns:a16="http://schemas.microsoft.com/office/drawing/2014/main" id="{C835F753-3FF5-8845-A79B-C0F53847EA49}"/>
              </a:ext>
            </a:extLst>
          </p:cNvPr>
          <p:cNvPicPr/>
          <p:nvPr/>
        </p:nvPicPr>
        <p:blipFill rotWithShape="1">
          <a:blip r:embed="rId6">
            <a:extLst>
              <a:ext uri="{28A0092B-C50C-407E-A947-70E740481C1C}">
                <a14:useLocalDpi xmlns:a14="http://schemas.microsoft.com/office/drawing/2010/main" val="0"/>
              </a:ext>
            </a:extLst>
          </a:blip>
          <a:srcRect l="12470" t="9534" r="33060" b="13775"/>
          <a:stretch/>
        </p:blipFill>
        <p:spPr bwMode="auto">
          <a:xfrm>
            <a:off x="5638800" y="943929"/>
            <a:ext cx="3239770" cy="3223895"/>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BA680504-305F-A844-83B2-7431984496EF}"/>
              </a:ext>
            </a:extLst>
          </p:cNvPr>
          <p:cNvSpPr/>
          <p:nvPr/>
        </p:nvSpPr>
        <p:spPr>
          <a:xfrm>
            <a:off x="5180252" y="4131940"/>
            <a:ext cx="3963748" cy="573940"/>
          </a:xfrm>
          <a:prstGeom prst="rect">
            <a:avLst/>
          </a:prstGeom>
        </p:spPr>
        <p:txBody>
          <a:bodyPr wrap="square">
            <a:spAutoFit/>
          </a:bodyPr>
          <a:lstStyle/>
          <a:p>
            <a:pPr algn="ctr">
              <a:lnSpc>
                <a:spcPct val="150000"/>
              </a:lnSpc>
              <a:spcAft>
                <a:spcPts val="0"/>
              </a:spcAft>
            </a:pPr>
            <a:r>
              <a:rPr lang="en-IE" sz="1100" b="1" dirty="0">
                <a:latin typeface="Calibri" panose="020F0502020204030204" pitchFamily="34" charset="0"/>
                <a:ea typeface="Times New Roman" panose="02020603050405020304" pitchFamily="18" charset="0"/>
                <a:cs typeface="Calibri" panose="020F0502020204030204" pitchFamily="34" charset="0"/>
              </a:rPr>
              <a:t>Clipping of </a:t>
            </a:r>
            <a:r>
              <a:rPr lang="en-IE" sz="1100" b="1" baseline="30000" dirty="0">
                <a:latin typeface="Calibri" panose="020F0502020204030204" pitchFamily="34" charset="0"/>
                <a:ea typeface="Times New Roman" panose="02020603050405020304" pitchFamily="18" charset="0"/>
                <a:cs typeface="Calibri" panose="020F0502020204030204" pitchFamily="34" charset="0"/>
              </a:rPr>
              <a:t>1</a:t>
            </a:r>
            <a:r>
              <a:rPr lang="en-IE" sz="1100" b="1" dirty="0">
                <a:latin typeface="Calibri" panose="020F0502020204030204" pitchFamily="34" charset="0"/>
                <a:ea typeface="Times New Roman" panose="02020603050405020304" pitchFamily="18" charset="0"/>
                <a:cs typeface="Calibri" panose="020F0502020204030204" pitchFamily="34" charset="0"/>
              </a:rPr>
              <a:t> H NMR for Optimised Staudinger showing </a:t>
            </a:r>
            <a:r>
              <a:rPr lang="en-IE" sz="1100" b="1" i="1" dirty="0">
                <a:latin typeface="Calibri" panose="020F0502020204030204" pitchFamily="34" charset="0"/>
                <a:ea typeface="Times New Roman" panose="02020603050405020304" pitchFamily="18" charset="0"/>
                <a:cs typeface="Calibri" panose="020F0502020204030204" pitchFamily="34" charset="0"/>
              </a:rPr>
              <a:t>Trans </a:t>
            </a:r>
            <a:r>
              <a:rPr lang="en-IE" sz="1100" b="1" dirty="0">
                <a:latin typeface="Calibri" panose="020F0502020204030204" pitchFamily="34" charset="0"/>
                <a:ea typeface="Times New Roman" panose="02020603050405020304" pitchFamily="18" charset="0"/>
                <a:cs typeface="Calibri" panose="020F0502020204030204" pitchFamily="34" charset="0"/>
              </a:rPr>
              <a:t>01a as major product</a:t>
            </a:r>
            <a:endParaRPr lang="en-ES" sz="11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CCAA622-090F-1A4C-84D7-716CBEC4D480}"/>
              </a:ext>
            </a:extLst>
          </p:cNvPr>
          <p:cNvPicPr/>
          <p:nvPr/>
        </p:nvPicPr>
        <p:blipFill>
          <a:blip r:embed="rId7">
            <a:extLst>
              <a:ext uri="{28A0092B-C50C-407E-A947-70E740481C1C}">
                <a14:useLocalDpi xmlns:a14="http://schemas.microsoft.com/office/drawing/2010/main" val="0"/>
              </a:ext>
            </a:extLst>
          </a:blip>
          <a:stretch>
            <a:fillRect/>
          </a:stretch>
        </p:blipFill>
        <p:spPr>
          <a:xfrm>
            <a:off x="5981363" y="1217208"/>
            <a:ext cx="2361525" cy="1325563"/>
          </a:xfrm>
          <a:prstGeom prst="rect">
            <a:avLst/>
          </a:prstGeom>
        </p:spPr>
      </p:pic>
      <p:pic>
        <p:nvPicPr>
          <p:cNvPr id="18" name="Audio Recording 31 Oct 2020 at 15:51:57" descr="Audio Recording 31 Oct 2020 at 15:51:57">
            <a:hlinkClick r:id="" action="ppaction://media"/>
            <a:extLst>
              <a:ext uri="{FF2B5EF4-FFF2-40B4-BE49-F238E27FC236}">
                <a16:creationId xmlns:a16="http://schemas.microsoft.com/office/drawing/2014/main" id="{1A4DA6DE-EA9A-CA44-B96B-494EC37965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35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C91F84-6F96-436D-9107-A5B849C7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123515"/>
            <a:ext cx="7347835" cy="1114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100" b="1" dirty="0">
                <a:latin typeface="+mj-lt"/>
                <a:ea typeface="+mj-ea"/>
                <a:cs typeface="+mj-cs"/>
              </a:rPr>
              <a:t>Chemistry: Synthesis of Racemic mixtures of ‘The </a:t>
            </a:r>
            <a:r>
              <a:rPr lang="en-US" sz="2100" b="1" dirty="0" err="1">
                <a:latin typeface="+mj-lt"/>
                <a:ea typeface="+mj-ea"/>
                <a:cs typeface="+mj-cs"/>
              </a:rPr>
              <a:t>Combretezet</a:t>
            </a:r>
            <a:r>
              <a:rPr lang="en-US" sz="2100" b="1" dirty="0">
                <a:latin typeface="+mj-lt"/>
                <a:ea typeface="+mj-ea"/>
                <a:cs typeface="+mj-cs"/>
              </a:rPr>
              <a:t> Family’ followed by Isolation of Enantiomers using Chiral Resolving agent</a:t>
            </a:r>
          </a:p>
        </p:txBody>
      </p:sp>
      <p:pic>
        <p:nvPicPr>
          <p:cNvPr id="10" name="Picture 9">
            <a:extLst>
              <a:ext uri="{FF2B5EF4-FFF2-40B4-BE49-F238E27FC236}">
                <a16:creationId xmlns:a16="http://schemas.microsoft.com/office/drawing/2014/main" id="{43F5B8E1-FE48-164E-8121-05673C63C850}"/>
              </a:ext>
            </a:extLst>
          </p:cNvPr>
          <p:cNvPicPr>
            <a:picLocks noChangeAspect="1"/>
          </p:cNvPicPr>
          <p:nvPr/>
        </p:nvPicPr>
        <p:blipFill>
          <a:blip r:embed="rId4"/>
          <a:stretch>
            <a:fillRect/>
          </a:stretch>
        </p:blipFill>
        <p:spPr>
          <a:xfrm>
            <a:off x="6249354" y="1644596"/>
            <a:ext cx="2772241" cy="4095470"/>
          </a:xfrm>
          <a:prstGeom prst="rect">
            <a:avLst/>
          </a:prstGeom>
          <a:ln>
            <a:solidFill>
              <a:srgbClr val="FF0000"/>
            </a:solidFill>
          </a:ln>
        </p:spPr>
      </p:pic>
      <p:pic>
        <p:nvPicPr>
          <p:cNvPr id="8" name="Picture 7">
            <a:extLst>
              <a:ext uri="{FF2B5EF4-FFF2-40B4-BE49-F238E27FC236}">
                <a16:creationId xmlns:a16="http://schemas.microsoft.com/office/drawing/2014/main" id="{6BED68B9-2243-EF42-BBC5-3D6D9FB77B23}"/>
              </a:ext>
            </a:extLst>
          </p:cNvPr>
          <p:cNvPicPr>
            <a:picLocks noChangeAspect="1"/>
          </p:cNvPicPr>
          <p:nvPr/>
        </p:nvPicPr>
        <p:blipFill>
          <a:blip r:embed="rId5"/>
          <a:stretch>
            <a:fillRect/>
          </a:stretch>
        </p:blipFill>
        <p:spPr>
          <a:xfrm>
            <a:off x="3204005" y="1694882"/>
            <a:ext cx="3009923" cy="4045184"/>
          </a:xfrm>
          <a:prstGeom prst="rect">
            <a:avLst/>
          </a:prstGeom>
        </p:spPr>
      </p:pic>
      <p:pic>
        <p:nvPicPr>
          <p:cNvPr id="3" name="Picture 2">
            <a:extLst>
              <a:ext uri="{FF2B5EF4-FFF2-40B4-BE49-F238E27FC236}">
                <a16:creationId xmlns:a16="http://schemas.microsoft.com/office/drawing/2014/main" id="{DC55B752-BC5C-164B-AF09-8AC9662635A2}"/>
              </a:ext>
            </a:extLst>
          </p:cNvPr>
          <p:cNvPicPr>
            <a:picLocks noChangeAspect="1"/>
          </p:cNvPicPr>
          <p:nvPr/>
        </p:nvPicPr>
        <p:blipFill>
          <a:blip r:embed="rId6"/>
          <a:stretch>
            <a:fillRect/>
          </a:stretch>
        </p:blipFill>
        <p:spPr>
          <a:xfrm>
            <a:off x="0" y="1583701"/>
            <a:ext cx="3101671" cy="4156365"/>
          </a:xfrm>
          <a:prstGeom prst="rect">
            <a:avLst/>
          </a:prstGeom>
          <a:ln>
            <a:noFill/>
          </a:ln>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16</a:t>
            </a:fld>
            <a:endParaRPr lang="en-US"/>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Audio Recording 31 Oct 2020 at 15:52:47" descr="Audio Recording 31 Oct 2020 at 15:52:47">
            <a:hlinkClick r:id="" action="ppaction://media"/>
            <a:extLst>
              <a:ext uri="{FF2B5EF4-FFF2-40B4-BE49-F238E27FC236}">
                <a16:creationId xmlns:a16="http://schemas.microsoft.com/office/drawing/2014/main" id="{41E4C08B-0D77-5F4F-BDF9-5BBA3FD857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801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p:cNvSpPr txBox="1"/>
              <p:nvPr/>
            </p:nvSpPr>
            <p:spPr>
              <a:xfrm>
                <a:off x="609600" y="685800"/>
                <a:ext cx="8153400" cy="830997"/>
              </a:xfrm>
              <a:prstGeom prst="rect">
                <a:avLst/>
              </a:prstGeom>
              <a:noFill/>
            </p:spPr>
            <p:txBody>
              <a:bodyPr wrap="square" rtlCol="0">
                <a:spAutoFit/>
              </a:bodyPr>
              <a:lstStyle/>
              <a:p>
                <a:r>
                  <a:rPr lang="fr-FR" sz="2400" b="1" dirty="0" err="1"/>
                  <a:t>Procedure</a:t>
                </a:r>
                <a:r>
                  <a:rPr lang="fr-FR" sz="2400" b="1" dirty="0"/>
                  <a:t> for </a:t>
                </a:r>
                <a:r>
                  <a:rPr lang="fr-FR" sz="2400" b="1" dirty="0" err="1"/>
                  <a:t>isolating</a:t>
                </a:r>
                <a:r>
                  <a:rPr lang="fr-FR" sz="2400" b="1" dirty="0"/>
                  <a:t> </a:t>
                </a:r>
                <a:r>
                  <a:rPr lang="fr-FR" sz="2400" b="1" dirty="0" err="1"/>
                  <a:t>enatiomeric</a:t>
                </a:r>
                <a:r>
                  <a:rPr lang="fr-FR" sz="2400" b="1" dirty="0"/>
                  <a:t> </a:t>
                </a:r>
                <a14:m>
                  <m:oMath xmlns:m="http://schemas.openxmlformats.org/officeDocument/2006/math">
                    <m:r>
                      <a:rPr lang="en-GB" sz="2400" b="1" i="1">
                        <a:latin typeface="Cambria Math" panose="02040503050406030204" pitchFamily="18" charset="0"/>
                      </a:rPr>
                      <m:t>𝜷</m:t>
                    </m:r>
                    <m:r>
                      <a:rPr lang="en-GB" sz="2400" b="1" i="1">
                        <a:latin typeface="Cambria Math" panose="02040503050406030204" pitchFamily="18" charset="0"/>
                      </a:rPr>
                      <m:t>−</m:t>
                    </m:r>
                  </m:oMath>
                </a14:m>
                <a:r>
                  <a:rPr lang="en-GB" sz="2400" b="1" dirty="0"/>
                  <a:t>Lactam of the </a:t>
                </a:r>
                <a:r>
                  <a:rPr lang="en-GB" sz="2400" b="1" dirty="0" err="1"/>
                  <a:t>Combretezet</a:t>
                </a:r>
                <a:r>
                  <a:rPr lang="en-GB" sz="2400" b="1" dirty="0"/>
                  <a:t> Family: Chiral Resolution </a:t>
                </a:r>
                <a:r>
                  <a:rPr lang="fr-FR" sz="2400" b="1" dirty="0"/>
                  <a:t>  </a:t>
                </a:r>
              </a:p>
            </p:txBody>
          </p:sp>
        </mc:Choice>
        <mc:Fallback>
          <p:sp>
            <p:nvSpPr>
              <p:cNvPr id="4" name="TextBox 3"/>
              <p:cNvSpPr txBox="1">
                <a:spLocks noRot="1" noChangeAspect="1" noMove="1" noResize="1" noEditPoints="1" noAdjustHandles="1" noChangeArrowheads="1" noChangeShapeType="1" noTextEdit="1"/>
              </p:cNvSpPr>
              <p:nvPr/>
            </p:nvSpPr>
            <p:spPr>
              <a:xfrm>
                <a:off x="609600" y="685800"/>
                <a:ext cx="8153400" cy="830997"/>
              </a:xfrm>
              <a:prstGeom prst="rect">
                <a:avLst/>
              </a:prstGeom>
              <a:blipFill>
                <a:blip r:embed="rId4"/>
                <a:stretch>
                  <a:fillRect l="-1244" t="-6061" b="-15152"/>
                </a:stretch>
              </a:blipFill>
            </p:spPr>
            <p:txBody>
              <a:bodyPr/>
              <a:lstStyle/>
              <a:p>
                <a:r>
                  <a:rPr lang="en-ES">
                    <a:noFill/>
                  </a:rPr>
                  <a:t> </a:t>
                </a:r>
              </a:p>
            </p:txBody>
          </p:sp>
        </mc:Fallback>
      </mc:AlternateContent>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0" name="Picture 9">
            <a:extLst>
              <a:ext uri="{FF2B5EF4-FFF2-40B4-BE49-F238E27FC236}">
                <a16:creationId xmlns:a16="http://schemas.microsoft.com/office/drawing/2014/main" id="{9359DF23-3A79-884B-AA4C-01AE94CACFFE}"/>
              </a:ext>
            </a:extLst>
          </p:cNvPr>
          <p:cNvPicPr/>
          <p:nvPr/>
        </p:nvPicPr>
        <p:blipFill>
          <a:blip r:embed="rId6"/>
          <a:stretch>
            <a:fillRect/>
          </a:stretch>
        </p:blipFill>
        <p:spPr>
          <a:xfrm>
            <a:off x="76200" y="1949072"/>
            <a:ext cx="4075386" cy="3120334"/>
          </a:xfrm>
          <a:prstGeom prst="rect">
            <a:avLst/>
          </a:prstGeom>
        </p:spPr>
      </p:pic>
      <p:sp>
        <p:nvSpPr>
          <p:cNvPr id="11" name="Content Placeholder 4">
            <a:extLst>
              <a:ext uri="{FF2B5EF4-FFF2-40B4-BE49-F238E27FC236}">
                <a16:creationId xmlns:a16="http://schemas.microsoft.com/office/drawing/2014/main" id="{AA17E1A0-D356-4146-B31B-4ECEC6E636F8}"/>
              </a:ext>
            </a:extLst>
          </p:cNvPr>
          <p:cNvSpPr txBox="1">
            <a:spLocks/>
          </p:cNvSpPr>
          <p:nvPr/>
        </p:nvSpPr>
        <p:spPr>
          <a:xfrm>
            <a:off x="4267200" y="1572853"/>
            <a:ext cx="4340170" cy="3872773"/>
          </a:xfrm>
          <a:prstGeom prst="rect">
            <a:avLst/>
          </a:prstGeom>
        </p:spPr>
        <p:style>
          <a:lnRef idx="2">
            <a:schemeClr val="accent1"/>
          </a:lnRef>
          <a:fillRef idx="1">
            <a:schemeClr val="lt1"/>
          </a:fillRef>
          <a:effectRef idx="0">
            <a:schemeClr val="accent1"/>
          </a:effectRef>
          <a:fontRef idx="minor">
            <a:schemeClr val="dk1"/>
          </a:fontRef>
        </p:style>
        <p:txBody>
          <a:bodyPr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en-IE" sz="1400" dirty="0">
                <a:latin typeface="+mj-lt"/>
              </a:rPr>
              <a:t>Chiral resolution using N-(</a:t>
            </a:r>
            <a:r>
              <a:rPr lang="en-IE" sz="1400" i="1" dirty="0">
                <a:latin typeface="+mj-lt"/>
              </a:rPr>
              <a:t>tert-</a:t>
            </a:r>
            <a:r>
              <a:rPr lang="en-IE" sz="1400" dirty="0" err="1">
                <a:latin typeface="+mj-lt"/>
              </a:rPr>
              <a:t>butoxycarbonyl</a:t>
            </a:r>
            <a:r>
              <a:rPr lang="en-IE" sz="1400" dirty="0">
                <a:latin typeface="+mj-lt"/>
              </a:rPr>
              <a:t>)-</a:t>
            </a:r>
            <a:r>
              <a:rPr lang="en-IE" sz="1400" b="1" dirty="0">
                <a:latin typeface="+mj-lt"/>
              </a:rPr>
              <a:t>L</a:t>
            </a:r>
            <a:r>
              <a:rPr lang="en-IE" sz="1400" dirty="0">
                <a:latin typeface="+mj-lt"/>
              </a:rPr>
              <a:t>-Proline is  used to obtain enantiomerically pure β-lactams (illustrated on top left) obtained by esterification of the 3-OH. </a:t>
            </a:r>
          </a:p>
          <a:p>
            <a:pPr marL="0" indent="0">
              <a:buFont typeface="Arial" pitchFamily="34" charset="0"/>
              <a:buNone/>
            </a:pPr>
            <a:endParaRPr lang="en-IE" sz="1400" dirty="0">
              <a:latin typeface="+mj-lt"/>
            </a:endParaRPr>
          </a:p>
          <a:p>
            <a:pPr marL="0" indent="0">
              <a:buFont typeface="Arial" pitchFamily="34" charset="0"/>
              <a:buNone/>
            </a:pPr>
            <a:endParaRPr lang="en-IE" sz="1400" dirty="0">
              <a:latin typeface="+mj-lt"/>
            </a:endParaRPr>
          </a:p>
          <a:p>
            <a:pPr marL="0" indent="0">
              <a:buFont typeface="Arial" pitchFamily="34" charset="0"/>
              <a:buNone/>
            </a:pPr>
            <a:r>
              <a:rPr lang="en-IE" sz="1400" dirty="0">
                <a:latin typeface="+mj-lt"/>
              </a:rPr>
              <a:t>This is followed by diastereomer separation  using </a:t>
            </a:r>
            <a:r>
              <a:rPr lang="en-IE" sz="1400" b="1" dirty="0">
                <a:latin typeface="+mj-lt"/>
              </a:rPr>
              <a:t>gravity</a:t>
            </a:r>
            <a:r>
              <a:rPr lang="en-IE" sz="1400" dirty="0">
                <a:latin typeface="+mj-lt"/>
              </a:rPr>
              <a:t> column chromatography and a slow gradient elution (</a:t>
            </a:r>
            <a:r>
              <a:rPr lang="en-IE" sz="1400" i="1" dirty="0">
                <a:latin typeface="+mj-lt"/>
              </a:rPr>
              <a:t>n-</a:t>
            </a:r>
            <a:r>
              <a:rPr lang="en-IE" sz="1400" dirty="0">
                <a:latin typeface="+mj-lt"/>
              </a:rPr>
              <a:t>hexane: MTBE 80:20 – 33:66). </a:t>
            </a:r>
          </a:p>
          <a:p>
            <a:pPr marL="0" indent="0">
              <a:buFont typeface="Arial" pitchFamily="34" charset="0"/>
              <a:buNone/>
            </a:pPr>
            <a:endParaRPr lang="en-IE" sz="1400" dirty="0">
              <a:latin typeface="+mj-lt"/>
            </a:endParaRPr>
          </a:p>
          <a:p>
            <a:pPr marL="0" indent="0">
              <a:buFont typeface="Arial" pitchFamily="34" charset="0"/>
              <a:buNone/>
            </a:pPr>
            <a:r>
              <a:rPr lang="en-IE" sz="1400" dirty="0">
                <a:latin typeface="+mj-lt"/>
              </a:rPr>
              <a:t>The eluent was optimised by visualising diastereomer separation on TLC.</a:t>
            </a:r>
          </a:p>
          <a:p>
            <a:pPr marL="0" indent="0">
              <a:buFont typeface="Arial" pitchFamily="34" charset="0"/>
              <a:buNone/>
            </a:pPr>
            <a:endParaRPr lang="en-IE" sz="1400" dirty="0">
              <a:latin typeface="+mj-lt"/>
            </a:endParaRPr>
          </a:p>
          <a:p>
            <a:pPr marL="0" indent="0">
              <a:buFont typeface="Arial" pitchFamily="34" charset="0"/>
              <a:buNone/>
            </a:pPr>
            <a:r>
              <a:rPr lang="en-IE" sz="1400" dirty="0">
                <a:latin typeface="+mj-lt"/>
              </a:rPr>
              <a:t>Gradual separation is essential and thus the decision to separate using </a:t>
            </a:r>
            <a:r>
              <a:rPr lang="en-IE" sz="1400" b="1" dirty="0">
                <a:latin typeface="+mj-lt"/>
              </a:rPr>
              <a:t>elution under gravity </a:t>
            </a:r>
            <a:r>
              <a:rPr lang="en-IE" sz="1400" dirty="0">
                <a:latin typeface="+mj-lt"/>
              </a:rPr>
              <a:t> versus </a:t>
            </a:r>
            <a:r>
              <a:rPr lang="en-IE" sz="1400" b="1" dirty="0">
                <a:latin typeface="+mj-lt"/>
              </a:rPr>
              <a:t> elution under flash pressure.</a:t>
            </a:r>
            <a:endParaRPr lang="en-IE" sz="1400" dirty="0">
              <a:latin typeface="+mj-lt"/>
            </a:endParaRPr>
          </a:p>
          <a:p>
            <a:pPr marL="0" indent="0">
              <a:buFont typeface="Arial" pitchFamily="34" charset="0"/>
              <a:buNone/>
            </a:pPr>
            <a:endParaRPr lang="en-IE" sz="1400" dirty="0">
              <a:latin typeface="+mj-lt"/>
            </a:endParaRPr>
          </a:p>
          <a:p>
            <a:pPr marL="0" indent="0">
              <a:buFont typeface="Arial" pitchFamily="34" charset="0"/>
              <a:buNone/>
            </a:pPr>
            <a:r>
              <a:rPr lang="en-IE" sz="1400" dirty="0">
                <a:latin typeface="+mj-lt"/>
              </a:rPr>
              <a:t>Removal of the amino acid affords free and optically pure enantiomers for biological testing.</a:t>
            </a:r>
            <a:endParaRPr lang="en-ES" sz="1400" b="1" dirty="0">
              <a:latin typeface="+mj-lt"/>
            </a:endParaRPr>
          </a:p>
        </p:txBody>
      </p:sp>
      <p:pic>
        <p:nvPicPr>
          <p:cNvPr id="12" name="Audio Recording 31 Oct 2020 at 15:54:58" descr="Audio Recording 31 Oct 2020 at 15:54:58">
            <a:hlinkClick r:id="" action="ppaction://media"/>
            <a:extLst>
              <a:ext uri="{FF2B5EF4-FFF2-40B4-BE49-F238E27FC236}">
                <a16:creationId xmlns:a16="http://schemas.microsoft.com/office/drawing/2014/main" id="{FD2255F3-4890-3643-84E5-3A73BF3007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160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itle 1">
            <a:extLst>
              <a:ext uri="{FF2B5EF4-FFF2-40B4-BE49-F238E27FC236}">
                <a16:creationId xmlns:a16="http://schemas.microsoft.com/office/drawing/2014/main" id="{3F8C7954-BBB2-804D-9B07-FCD6C4C0FB9C}"/>
              </a:ext>
            </a:extLst>
          </p:cNvPr>
          <p:cNvSpPr txBox="1">
            <a:spLocks/>
          </p:cNvSpPr>
          <p:nvPr/>
        </p:nvSpPr>
        <p:spPr>
          <a:xfrm>
            <a:off x="413631" y="-97090"/>
            <a:ext cx="8543126" cy="104357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TLC plates showing separation of 01DS1&amp;2</a:t>
            </a:r>
          </a:p>
        </p:txBody>
      </p:sp>
      <p:pic>
        <p:nvPicPr>
          <p:cNvPr id="9" name="Content Placeholder 4" descr="A picture containing table&#10;&#10;Description automatically generated">
            <a:extLst>
              <a:ext uri="{FF2B5EF4-FFF2-40B4-BE49-F238E27FC236}">
                <a16:creationId xmlns:a16="http://schemas.microsoft.com/office/drawing/2014/main" id="{8DBD14BC-59F2-244C-A2E5-F3CF41A448F0}"/>
              </a:ext>
            </a:extLst>
          </p:cNvPr>
          <p:cNvPicPr>
            <a:picLocks noChangeAspect="1"/>
          </p:cNvPicPr>
          <p:nvPr/>
        </p:nvPicPr>
        <p:blipFill>
          <a:blip r:embed="rId5"/>
          <a:stretch>
            <a:fillRect/>
          </a:stretch>
        </p:blipFill>
        <p:spPr>
          <a:xfrm>
            <a:off x="296074" y="1905000"/>
            <a:ext cx="4449998" cy="2291747"/>
          </a:xfrm>
          <a:prstGeom prst="rect">
            <a:avLst/>
          </a:prstGeom>
        </p:spPr>
      </p:pic>
      <p:sp>
        <p:nvSpPr>
          <p:cNvPr id="12" name="TextBox 11">
            <a:extLst>
              <a:ext uri="{FF2B5EF4-FFF2-40B4-BE49-F238E27FC236}">
                <a16:creationId xmlns:a16="http://schemas.microsoft.com/office/drawing/2014/main" id="{AD17F434-91B1-C648-AF80-0EF2A72FBE43}"/>
              </a:ext>
            </a:extLst>
          </p:cNvPr>
          <p:cNvSpPr txBox="1"/>
          <p:nvPr/>
        </p:nvSpPr>
        <p:spPr>
          <a:xfrm>
            <a:off x="5105400" y="1409961"/>
            <a:ext cx="3657600" cy="4288930"/>
          </a:xfrm>
          <a:prstGeom prst="rect">
            <a:avLst/>
          </a:prstGeom>
        </p:spPr>
        <p:txBody>
          <a:bodyPr vert="horz" lIns="91440" tIns="45720" rIns="91440" bIns="45720" rtlCol="0" anchor="ctr">
            <a:normAutofit lnSpcReduction="10000"/>
          </a:bodyPr>
          <a:lstStyle/>
          <a:p>
            <a:pPr>
              <a:lnSpc>
                <a:spcPct val="90000"/>
              </a:lnSpc>
              <a:spcAft>
                <a:spcPts val="600"/>
              </a:spcAft>
            </a:pPr>
            <a:r>
              <a:rPr lang="en-US" sz="1400" b="1" dirty="0">
                <a:latin typeface="+mj-lt"/>
              </a:rPr>
              <a:t>Choice of Chiral Resolving agent appears to be significant </a:t>
            </a:r>
          </a:p>
          <a:p>
            <a:pPr indent="-228600">
              <a:lnSpc>
                <a:spcPct val="90000"/>
              </a:lnSpc>
              <a:spcAft>
                <a:spcPts val="600"/>
              </a:spcAft>
              <a:buFont typeface="Arial" panose="020B0604020202020204" pitchFamily="34" charset="0"/>
              <a:buChar char="•"/>
            </a:pPr>
            <a:r>
              <a:rPr lang="en-US" sz="1400" b="1" dirty="0">
                <a:latin typeface="+mj-lt"/>
              </a:rPr>
              <a:t>N-(</a:t>
            </a:r>
            <a:r>
              <a:rPr lang="en-US" sz="1400" b="1" i="1" dirty="0">
                <a:latin typeface="+mj-lt"/>
              </a:rPr>
              <a:t>Tert-</a:t>
            </a:r>
            <a:r>
              <a:rPr lang="en-US" sz="1400" b="1" dirty="0" err="1">
                <a:latin typeface="+mj-lt"/>
              </a:rPr>
              <a:t>butoxycarbonyl</a:t>
            </a:r>
            <a:r>
              <a:rPr lang="en-US" sz="1400" b="1" dirty="0">
                <a:solidFill>
                  <a:srgbClr val="FF0000"/>
                </a:solidFill>
                <a:latin typeface="+mj-lt"/>
              </a:rPr>
              <a:t>)-L-Proline </a:t>
            </a:r>
            <a:r>
              <a:rPr lang="en-US" sz="1400" dirty="0">
                <a:latin typeface="+mj-lt"/>
              </a:rPr>
              <a:t>is the only amino acid which functions as a chiral resolving agent resulting in separation on TLC and subsequently on polar silica during column chromatography. </a:t>
            </a:r>
          </a:p>
          <a:p>
            <a:pPr indent="-228600">
              <a:lnSpc>
                <a:spcPct val="90000"/>
              </a:lnSpc>
              <a:spcAft>
                <a:spcPts val="600"/>
              </a:spcAft>
              <a:buFont typeface="Arial" panose="020B0604020202020204" pitchFamily="34" charset="0"/>
              <a:buChar char="•"/>
            </a:pPr>
            <a:r>
              <a:rPr lang="en-US" sz="1400" dirty="0">
                <a:latin typeface="+mj-lt"/>
              </a:rPr>
              <a:t>The eluent was optimized for the Resolution Procedure using TLC. </a:t>
            </a:r>
          </a:p>
          <a:p>
            <a:pPr indent="-228600">
              <a:lnSpc>
                <a:spcPct val="90000"/>
              </a:lnSpc>
              <a:spcAft>
                <a:spcPts val="600"/>
              </a:spcAft>
              <a:buFont typeface="Arial" panose="020B0604020202020204" pitchFamily="34" charset="0"/>
              <a:buChar char="•"/>
            </a:pPr>
            <a:endParaRPr lang="en-US" sz="1400" dirty="0">
              <a:latin typeface="+mj-lt"/>
            </a:endParaRPr>
          </a:p>
          <a:p>
            <a:pPr indent="-228600">
              <a:lnSpc>
                <a:spcPct val="90000"/>
              </a:lnSpc>
              <a:spcAft>
                <a:spcPts val="600"/>
              </a:spcAft>
              <a:buFont typeface="Arial" panose="020B0604020202020204" pitchFamily="34" charset="0"/>
              <a:buChar char="•"/>
            </a:pPr>
            <a:endParaRPr lang="en-US" sz="1400" dirty="0">
              <a:latin typeface="+mj-lt"/>
            </a:endParaRPr>
          </a:p>
          <a:p>
            <a:pPr indent="-228600">
              <a:lnSpc>
                <a:spcPct val="90000"/>
              </a:lnSpc>
              <a:spcAft>
                <a:spcPts val="600"/>
              </a:spcAft>
              <a:buFont typeface="Arial" panose="020B0604020202020204" pitchFamily="34" charset="0"/>
              <a:buChar char="•"/>
            </a:pPr>
            <a:r>
              <a:rPr lang="en-US" sz="1400" b="1" dirty="0">
                <a:latin typeface="+mj-lt"/>
              </a:rPr>
              <a:t>N-(</a:t>
            </a:r>
            <a:r>
              <a:rPr lang="en-US" sz="1400" b="1" i="1" dirty="0">
                <a:latin typeface="+mj-lt"/>
              </a:rPr>
              <a:t>Tert-</a:t>
            </a:r>
            <a:r>
              <a:rPr lang="en-US" sz="1400" b="1" dirty="0" err="1">
                <a:latin typeface="+mj-lt"/>
              </a:rPr>
              <a:t>butoxycarbonyl</a:t>
            </a:r>
            <a:r>
              <a:rPr lang="en-US" sz="1400" b="1" dirty="0">
                <a:latin typeface="+mj-lt"/>
              </a:rPr>
              <a:t>)-</a:t>
            </a:r>
            <a:r>
              <a:rPr lang="en-US" sz="1400" b="1" dirty="0">
                <a:solidFill>
                  <a:srgbClr val="FF0000"/>
                </a:solidFill>
                <a:latin typeface="+mj-lt"/>
              </a:rPr>
              <a:t>D-Proline</a:t>
            </a:r>
            <a:r>
              <a:rPr lang="en-US" sz="1400" b="1" dirty="0">
                <a:latin typeface="+mj-lt"/>
              </a:rPr>
              <a:t> </a:t>
            </a:r>
            <a:r>
              <a:rPr lang="en-US" sz="1400" dirty="0" err="1">
                <a:latin typeface="+mj-lt"/>
              </a:rPr>
              <a:t>trialled</a:t>
            </a:r>
            <a:r>
              <a:rPr lang="en-US" sz="1400" dirty="0">
                <a:latin typeface="+mj-lt"/>
              </a:rPr>
              <a:t>  with </a:t>
            </a:r>
            <a:r>
              <a:rPr lang="en-US" sz="1400" b="1" dirty="0">
                <a:latin typeface="+mj-lt"/>
              </a:rPr>
              <a:t>no</a:t>
            </a:r>
            <a:r>
              <a:rPr lang="en-US" sz="1400" dirty="0">
                <a:latin typeface="+mj-lt"/>
              </a:rPr>
              <a:t> success. </a:t>
            </a:r>
          </a:p>
          <a:p>
            <a:pPr indent="-228600">
              <a:lnSpc>
                <a:spcPct val="90000"/>
              </a:lnSpc>
              <a:spcAft>
                <a:spcPts val="600"/>
              </a:spcAft>
              <a:buFont typeface="Arial" panose="020B0604020202020204" pitchFamily="34" charset="0"/>
              <a:buChar char="•"/>
            </a:pPr>
            <a:endParaRPr lang="en-US" sz="1400" dirty="0">
              <a:latin typeface="+mj-lt"/>
            </a:endParaRPr>
          </a:p>
          <a:p>
            <a:pPr indent="-228600">
              <a:lnSpc>
                <a:spcPct val="90000"/>
              </a:lnSpc>
              <a:spcAft>
                <a:spcPts val="600"/>
              </a:spcAft>
              <a:buFont typeface="Arial" panose="020B0604020202020204" pitchFamily="34" charset="0"/>
              <a:buChar char="•"/>
            </a:pPr>
            <a:r>
              <a:rPr lang="en-US" sz="1400" b="1" dirty="0">
                <a:latin typeface="+mj-lt"/>
              </a:rPr>
              <a:t>N-(</a:t>
            </a:r>
            <a:r>
              <a:rPr lang="en-US" sz="1400" b="1" i="1" dirty="0">
                <a:latin typeface="+mj-lt"/>
              </a:rPr>
              <a:t>Tert-</a:t>
            </a:r>
            <a:r>
              <a:rPr lang="en-US" sz="1400" b="1" dirty="0" err="1">
                <a:latin typeface="+mj-lt"/>
              </a:rPr>
              <a:t>butoxycarbonyl</a:t>
            </a:r>
            <a:r>
              <a:rPr lang="en-US" sz="1400" b="1" dirty="0">
                <a:latin typeface="+mj-lt"/>
              </a:rPr>
              <a:t>)-L-Valine </a:t>
            </a:r>
            <a:r>
              <a:rPr lang="en-US" sz="1400" dirty="0" err="1">
                <a:latin typeface="+mj-lt"/>
              </a:rPr>
              <a:t>trialled</a:t>
            </a:r>
            <a:r>
              <a:rPr lang="en-US" sz="1400" dirty="0">
                <a:latin typeface="+mj-lt"/>
              </a:rPr>
              <a:t> with no success.</a:t>
            </a:r>
          </a:p>
          <a:p>
            <a:pPr indent="-228600">
              <a:lnSpc>
                <a:spcPct val="90000"/>
              </a:lnSpc>
              <a:spcAft>
                <a:spcPts val="600"/>
              </a:spcAft>
              <a:buFont typeface="Arial" panose="020B0604020202020204" pitchFamily="34" charset="0"/>
              <a:buChar char="•"/>
            </a:pPr>
            <a:endParaRPr lang="en-US" sz="1400" dirty="0">
              <a:latin typeface="+mj-lt"/>
            </a:endParaRPr>
          </a:p>
          <a:p>
            <a:pPr indent="-228600">
              <a:lnSpc>
                <a:spcPct val="90000"/>
              </a:lnSpc>
              <a:spcAft>
                <a:spcPts val="600"/>
              </a:spcAft>
              <a:buFont typeface="Arial" panose="020B0604020202020204" pitchFamily="34" charset="0"/>
              <a:buChar char="•"/>
            </a:pPr>
            <a:r>
              <a:rPr lang="en-US" sz="1400" b="1" dirty="0">
                <a:latin typeface="+mj-lt"/>
              </a:rPr>
              <a:t>N-(</a:t>
            </a:r>
            <a:r>
              <a:rPr lang="en-US" sz="1400" b="1" i="1" dirty="0">
                <a:latin typeface="+mj-lt"/>
              </a:rPr>
              <a:t>Tert-</a:t>
            </a:r>
            <a:r>
              <a:rPr lang="en-US" sz="1400" b="1" dirty="0" err="1">
                <a:latin typeface="+mj-lt"/>
              </a:rPr>
              <a:t>butoxycarbonyl</a:t>
            </a:r>
            <a:r>
              <a:rPr lang="en-US" sz="1400" b="1" dirty="0">
                <a:latin typeface="+mj-lt"/>
              </a:rPr>
              <a:t>)-L-Phenylalanine – </a:t>
            </a:r>
            <a:r>
              <a:rPr lang="en-US" sz="1400" dirty="0" err="1">
                <a:latin typeface="+mj-lt"/>
              </a:rPr>
              <a:t>trialled</a:t>
            </a:r>
            <a:r>
              <a:rPr lang="en-US" sz="1400" b="1" dirty="0">
                <a:latin typeface="+mj-lt"/>
              </a:rPr>
              <a:t> </a:t>
            </a:r>
            <a:r>
              <a:rPr lang="en-US" sz="1400" dirty="0">
                <a:latin typeface="+mj-lt"/>
              </a:rPr>
              <a:t>tried with no success.</a:t>
            </a: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p:txBody>
      </p:sp>
      <p:sp>
        <p:nvSpPr>
          <p:cNvPr id="13" name="TextBox 12">
            <a:extLst>
              <a:ext uri="{FF2B5EF4-FFF2-40B4-BE49-F238E27FC236}">
                <a16:creationId xmlns:a16="http://schemas.microsoft.com/office/drawing/2014/main" id="{D2FFBF14-614E-2E4D-A583-600A0614269E}"/>
              </a:ext>
            </a:extLst>
          </p:cNvPr>
          <p:cNvSpPr txBox="1"/>
          <p:nvPr/>
        </p:nvSpPr>
        <p:spPr>
          <a:xfrm>
            <a:off x="326513" y="4196747"/>
            <a:ext cx="4389120" cy="226039"/>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ES" sz="900" b="1" i="1" dirty="0">
                <a:solidFill>
                  <a:srgbClr val="FFFFFF"/>
                </a:solidFill>
              </a:rPr>
              <a:t>(Racemic as impurity sitting on top of diasteromer 1 (highest Rf) on this TLC)</a:t>
            </a:r>
          </a:p>
        </p:txBody>
      </p:sp>
      <p:pic>
        <p:nvPicPr>
          <p:cNvPr id="2" name="Audio Recording 31 Oct 2020 at 15:57:39" descr="Audio Recording 31 Oct 2020 at 15:57:39">
            <a:hlinkClick r:id="" action="ppaction://media"/>
            <a:extLst>
              <a:ext uri="{FF2B5EF4-FFF2-40B4-BE49-F238E27FC236}">
                <a16:creationId xmlns:a16="http://schemas.microsoft.com/office/drawing/2014/main" id="{6B5304CC-4A52-8B42-BB84-28001DAC32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2731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Title 1">
            <a:extLst>
              <a:ext uri="{FF2B5EF4-FFF2-40B4-BE49-F238E27FC236}">
                <a16:creationId xmlns:a16="http://schemas.microsoft.com/office/drawing/2014/main" id="{3F8C7954-BBB2-804D-9B07-FCD6C4C0FB9C}"/>
              </a:ext>
            </a:extLst>
          </p:cNvPr>
          <p:cNvSpPr txBox="1">
            <a:spLocks/>
          </p:cNvSpPr>
          <p:nvPr/>
        </p:nvSpPr>
        <p:spPr>
          <a:xfrm>
            <a:off x="413631" y="-97090"/>
            <a:ext cx="8543126" cy="104357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Confirmation of Chiral Purity of Enantiomers </a:t>
            </a:r>
          </a:p>
        </p:txBody>
      </p:sp>
      <p:sp>
        <p:nvSpPr>
          <p:cNvPr id="2" name="TextBox 1">
            <a:extLst>
              <a:ext uri="{FF2B5EF4-FFF2-40B4-BE49-F238E27FC236}">
                <a16:creationId xmlns:a16="http://schemas.microsoft.com/office/drawing/2014/main" id="{52A0AB2F-99E3-C047-982C-A80CF950B268}"/>
              </a:ext>
            </a:extLst>
          </p:cNvPr>
          <p:cNvSpPr txBox="1"/>
          <p:nvPr/>
        </p:nvSpPr>
        <p:spPr>
          <a:xfrm>
            <a:off x="2170594" y="2209800"/>
            <a:ext cx="5029200" cy="923330"/>
          </a:xfrm>
          <a:prstGeom prst="rect">
            <a:avLst/>
          </a:prstGeom>
          <a:noFill/>
        </p:spPr>
        <p:txBody>
          <a:bodyPr wrap="square" rtlCol="0">
            <a:spAutoFit/>
          </a:bodyPr>
          <a:lstStyle/>
          <a:p>
            <a:pPr marL="342900" indent="-342900">
              <a:buFont typeface="+mj-lt"/>
              <a:buAutoNum type="arabicPeriod"/>
            </a:pPr>
            <a:r>
              <a:rPr lang="en-ES" dirty="0"/>
              <a:t>X-ray Crystallography providing absolute configuration </a:t>
            </a:r>
          </a:p>
          <a:p>
            <a:pPr marL="342900" indent="-342900">
              <a:buFont typeface="+mj-lt"/>
              <a:buAutoNum type="arabicPeriod"/>
            </a:pPr>
            <a:r>
              <a:rPr lang="en-ES" dirty="0"/>
              <a:t>Chiral HPLC to determine % enantiomeric excess </a:t>
            </a:r>
          </a:p>
        </p:txBody>
      </p:sp>
      <p:pic>
        <p:nvPicPr>
          <p:cNvPr id="3" name="Audio Recording 31 Oct 2020 at 15:58:27" descr="Audio Recording 31 Oct 2020 at 15:58:27">
            <a:hlinkClick r:id="" action="ppaction://media"/>
            <a:extLst>
              <a:ext uri="{FF2B5EF4-FFF2-40B4-BE49-F238E27FC236}">
                <a16:creationId xmlns:a16="http://schemas.microsoft.com/office/drawing/2014/main" id="{A01A4946-21C6-A549-AA3F-01070E185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0271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181100" y="579604"/>
                <a:ext cx="6629400" cy="1200329"/>
              </a:xfrm>
              <a:prstGeom prst="rect">
                <a:avLst/>
              </a:prstGeom>
            </p:spPr>
            <p:txBody>
              <a:bodyPr wrap="square">
                <a:spAutoFit/>
              </a:bodyPr>
              <a:lstStyle/>
              <a:p>
                <a:pPr algn="ctr"/>
                <a:r>
                  <a:rPr lang="en-GB" sz="2400" b="1" dirty="0" err="1"/>
                  <a:t>Combretazets</a:t>
                </a:r>
                <a:r>
                  <a:rPr lang="en-GB" sz="2400" b="1" dirty="0"/>
                  <a:t>: Enantiomeric </a:t>
                </a:r>
                <a14:m>
                  <m:oMath xmlns:m="http://schemas.openxmlformats.org/officeDocument/2006/math">
                    <m:r>
                      <a:rPr lang="en-GB" sz="2400" b="1" i="1">
                        <a:latin typeface="Cambria Math" panose="02040503050406030204" pitchFamily="18" charset="0"/>
                      </a:rPr>
                      <m:t>𝜷</m:t>
                    </m:r>
                    <m:r>
                      <a:rPr lang="en-GB" sz="2400" b="1" i="1">
                        <a:latin typeface="Cambria Math" panose="02040503050406030204" pitchFamily="18" charset="0"/>
                      </a:rPr>
                      <m:t>−</m:t>
                    </m:r>
                  </m:oMath>
                </a14:m>
                <a:r>
                  <a:rPr lang="en-GB" sz="2400" b="1" dirty="0"/>
                  <a:t>Lactams for the Treatment of Breast Cancer</a:t>
                </a:r>
                <a:endParaRPr lang="en-ES" sz="2400" dirty="0"/>
              </a:p>
              <a:p>
                <a:pPr algn="ctr"/>
                <a:r>
                  <a:rPr lang="en-US" sz="2400" b="1" dirty="0"/>
                  <a:t> </a:t>
                </a:r>
              </a:p>
            </p:txBody>
          </p:sp>
        </mc:Choice>
        <mc:Fallback>
          <p:sp>
            <p:nvSpPr>
              <p:cNvPr id="5" name="Rectangle 4"/>
              <p:cNvSpPr>
                <a:spLocks noRot="1" noChangeAspect="1" noMove="1" noResize="1" noEditPoints="1" noAdjustHandles="1" noChangeArrowheads="1" noChangeShapeType="1" noTextEdit="1"/>
              </p:cNvSpPr>
              <p:nvPr/>
            </p:nvSpPr>
            <p:spPr>
              <a:xfrm>
                <a:off x="1181100" y="579604"/>
                <a:ext cx="6629400" cy="1200329"/>
              </a:xfrm>
              <a:prstGeom prst="rect">
                <a:avLst/>
              </a:prstGeom>
              <a:blipFill>
                <a:blip r:embed="rId3"/>
                <a:stretch>
                  <a:fillRect t="-3125"/>
                </a:stretch>
              </a:blipFill>
            </p:spPr>
            <p:txBody>
              <a:bodyPr/>
              <a:lstStyle/>
              <a:p>
                <a:r>
                  <a:rPr lang="en-ES">
                    <a:noFill/>
                  </a:rPr>
                  <a:t> </a:t>
                </a:r>
              </a:p>
            </p:txBody>
          </p:sp>
        </mc:Fallback>
      </mc:AlternateContent>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6" name="Picture 5">
            <a:extLst>
              <a:ext uri="{FF2B5EF4-FFF2-40B4-BE49-F238E27FC236}">
                <a16:creationId xmlns:a16="http://schemas.microsoft.com/office/drawing/2014/main" id="{428A6E45-C046-6D4A-89A3-BDD32C41EC0E}"/>
              </a:ext>
            </a:extLst>
          </p:cNvPr>
          <p:cNvPicPr/>
          <p:nvPr/>
        </p:nvPicPr>
        <p:blipFill>
          <a:blip r:embed="rId5">
            <a:extLst>
              <a:ext uri="{28A0092B-C50C-407E-A947-70E740481C1C}">
                <a14:useLocalDpi xmlns:a14="http://schemas.microsoft.com/office/drawing/2010/main" val="0"/>
              </a:ext>
            </a:extLst>
          </a:blip>
          <a:stretch>
            <a:fillRect/>
          </a:stretch>
        </p:blipFill>
        <p:spPr>
          <a:xfrm>
            <a:off x="2753995" y="1776730"/>
            <a:ext cx="3636010" cy="3304540"/>
          </a:xfrm>
          <a:prstGeom prst="rect">
            <a:avLst/>
          </a:prstGeom>
        </p:spPr>
      </p:pic>
    </p:spTree>
    <p:extLst>
      <p:ext uri="{BB962C8B-B14F-4D97-AF65-F5344CB8AC3E}">
        <p14:creationId xmlns:p14="http://schemas.microsoft.com/office/powerpoint/2010/main" val="2558619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24072" y="568491"/>
            <a:ext cx="4939868"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dirty="0">
                <a:latin typeface="+mj-lt"/>
                <a:ea typeface="+mj-ea"/>
                <a:cs typeface="+mj-cs"/>
              </a:rPr>
              <a:t> X-ray Crystallography for 01En1 &amp; 01En2 confirming Absolute Stereochemistry and Chiral Purity </a:t>
            </a:r>
          </a:p>
        </p:txBody>
      </p:sp>
      <p:sp>
        <p:nvSpPr>
          <p:cNvPr id="14" name="Rectangle 13">
            <a:extLst>
              <a:ext uri="{FF2B5EF4-FFF2-40B4-BE49-F238E27FC236}">
                <a16:creationId xmlns:a16="http://schemas.microsoft.com/office/drawing/2014/main" id="{E48661A5-A363-4B44-B0A8-63BEC883BCD3}"/>
              </a:ext>
            </a:extLst>
          </p:cNvPr>
          <p:cNvSpPr/>
          <p:nvPr/>
        </p:nvSpPr>
        <p:spPr>
          <a:xfrm>
            <a:off x="3706776" y="2786144"/>
            <a:ext cx="4939867"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t>Chiral resolution has been achieved as seen on the superimposed  X-ray crystal structures for </a:t>
            </a:r>
            <a:r>
              <a:rPr lang="en-US" sz="1700" b="1" dirty="0"/>
              <a:t>01 3</a:t>
            </a:r>
            <a:r>
              <a:rPr lang="en-US" sz="1700" b="1" i="1" dirty="0"/>
              <a:t>-S,</a:t>
            </a:r>
            <a:r>
              <a:rPr lang="en-US" sz="1700" b="1" dirty="0"/>
              <a:t>4</a:t>
            </a:r>
            <a:r>
              <a:rPr lang="en-US" sz="1700" b="1" i="1" dirty="0"/>
              <a:t>-S </a:t>
            </a:r>
            <a:r>
              <a:rPr lang="en-US" sz="1700" dirty="0"/>
              <a:t>and </a:t>
            </a:r>
            <a:r>
              <a:rPr lang="en-US" sz="1700" b="1" dirty="0"/>
              <a:t>01</a:t>
            </a:r>
            <a:r>
              <a:rPr lang="en-US" sz="1700" b="1" i="1" dirty="0"/>
              <a:t> </a:t>
            </a:r>
            <a:r>
              <a:rPr lang="en-US" sz="1700" b="1" dirty="0"/>
              <a:t>3</a:t>
            </a:r>
            <a:r>
              <a:rPr lang="en-US" sz="1700" b="1" i="1" dirty="0"/>
              <a:t>-R,</a:t>
            </a:r>
            <a:r>
              <a:rPr lang="en-US" sz="1700" b="1" dirty="0"/>
              <a:t>4</a:t>
            </a:r>
            <a:r>
              <a:rPr lang="en-US" sz="1700" b="1" i="1" dirty="0"/>
              <a:t>-R </a:t>
            </a:r>
            <a:r>
              <a:rPr lang="en-US" sz="1700" dirty="0"/>
              <a:t>at the C3 and C4 positions. X ray crystallography confirms the absolute configuration for </a:t>
            </a:r>
            <a:r>
              <a:rPr lang="en-US" sz="1700" b="1" dirty="0"/>
              <a:t>01En1 </a:t>
            </a:r>
            <a:r>
              <a:rPr lang="en-US" sz="1700" dirty="0"/>
              <a:t>as </a:t>
            </a:r>
            <a:r>
              <a:rPr lang="en-US" sz="1700" b="1" i="1" dirty="0"/>
              <a:t>S</a:t>
            </a:r>
            <a:r>
              <a:rPr lang="en-US" sz="1700" dirty="0"/>
              <a:t> and </a:t>
            </a:r>
            <a:r>
              <a:rPr lang="en-US" sz="1700" b="1" dirty="0"/>
              <a:t>01En2 </a:t>
            </a:r>
            <a:r>
              <a:rPr lang="en-US" sz="1700" dirty="0"/>
              <a:t>As </a:t>
            </a:r>
            <a:r>
              <a:rPr lang="en-US" sz="1700" b="1" i="1" dirty="0"/>
              <a:t>R</a:t>
            </a:r>
            <a:r>
              <a:rPr lang="en-US" sz="1700" dirty="0"/>
              <a:t> at the C3 position. </a:t>
            </a:r>
            <a:r>
              <a:rPr lang="en-US" sz="1700" b="1" i="1" dirty="0"/>
              <a:t>(highlighted by the red circle) </a:t>
            </a:r>
          </a:p>
        </p:txBody>
      </p:sp>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D533B"/>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7625281" y="6356350"/>
            <a:ext cx="890069" cy="365125"/>
          </a:xfrm>
        </p:spPr>
        <p:txBody>
          <a:bodyPr vert="horz" lIns="91440" tIns="45720" rIns="91440" bIns="45720" rtlCol="0" anchor="ctr">
            <a:normAutofit/>
          </a:bodyPr>
          <a:lstStyle/>
          <a:p>
            <a:pPr>
              <a:spcAft>
                <a:spcPts val="600"/>
              </a:spcAft>
              <a:defRPr/>
            </a:pPr>
            <a:fld id="{FCAEAE96-855E-42B1-8DE9-9C9E68DE18C5}" type="slidenum">
              <a:rPr lang="en-US" smtClean="0">
                <a:solidFill>
                  <a:prstClr val="black">
                    <a:tint val="75000"/>
                  </a:prstClr>
                </a:solidFill>
                <a:latin typeface="Calibri" panose="020F0502020204030204"/>
              </a:rPr>
              <a:pPr>
                <a:spcAft>
                  <a:spcPts val="600"/>
                </a:spcAft>
                <a:defRPr/>
              </a:pPr>
              <a:t>20</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7" name="Picture 16">
            <a:extLst>
              <a:ext uri="{FF2B5EF4-FFF2-40B4-BE49-F238E27FC236}">
                <a16:creationId xmlns:a16="http://schemas.microsoft.com/office/drawing/2014/main" id="{8BF8AAEB-9B28-E14F-8B3C-ABB559F92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28603"/>
            <a:ext cx="3008393" cy="3860275"/>
          </a:xfrm>
          <a:prstGeom prst="rect">
            <a:avLst/>
          </a:prstGeom>
        </p:spPr>
      </p:pic>
      <p:pic>
        <p:nvPicPr>
          <p:cNvPr id="24" name="Picture 23" descr="Diagram&#10;&#10;Description automatically generated">
            <a:extLst>
              <a:ext uri="{FF2B5EF4-FFF2-40B4-BE49-F238E27FC236}">
                <a16:creationId xmlns:a16="http://schemas.microsoft.com/office/drawing/2014/main" id="{9E0603D4-2853-9D4F-A95B-F06A6D68D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98" y="4293752"/>
            <a:ext cx="2037182" cy="1706665"/>
          </a:xfrm>
          <a:prstGeom prst="rect">
            <a:avLst/>
          </a:prstGeom>
        </p:spPr>
      </p:pic>
      <p:pic>
        <p:nvPicPr>
          <p:cNvPr id="26" name="Picture 25" descr="Diagram&#10;&#10;Description automatically generated">
            <a:extLst>
              <a:ext uri="{FF2B5EF4-FFF2-40B4-BE49-F238E27FC236}">
                <a16:creationId xmlns:a16="http://schemas.microsoft.com/office/drawing/2014/main" id="{D31BD5A4-AF24-8443-AA44-553D4BA3DB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683" y="4396449"/>
            <a:ext cx="1854200" cy="1501270"/>
          </a:xfrm>
          <a:prstGeom prst="rect">
            <a:avLst/>
          </a:prstGeom>
        </p:spPr>
      </p:pic>
      <p:sp>
        <p:nvSpPr>
          <p:cNvPr id="27" name="Rectangle 26">
            <a:extLst>
              <a:ext uri="{FF2B5EF4-FFF2-40B4-BE49-F238E27FC236}">
                <a16:creationId xmlns:a16="http://schemas.microsoft.com/office/drawing/2014/main" id="{00D1EC07-1755-BE46-A71E-AEAF956C8CFF}"/>
              </a:ext>
            </a:extLst>
          </p:cNvPr>
          <p:cNvSpPr/>
          <p:nvPr/>
        </p:nvSpPr>
        <p:spPr>
          <a:xfrm>
            <a:off x="224500" y="3990685"/>
            <a:ext cx="1470793" cy="338554"/>
          </a:xfrm>
          <a:prstGeom prst="rect">
            <a:avLst/>
          </a:prstGeom>
        </p:spPr>
        <p:txBody>
          <a:bodyPr wrap="square">
            <a:spAutoFit/>
          </a:bodyPr>
          <a:lstStyle/>
          <a:p>
            <a:r>
              <a:rPr lang="es-ES" sz="1600" b="1" dirty="0">
                <a:latin typeface="Calibri" panose="020F0502020204030204" pitchFamily="34" charset="0"/>
                <a:ea typeface="Times New Roman" panose="02020603050405020304" pitchFamily="18" charset="0"/>
              </a:rPr>
              <a:t>[</a:t>
            </a:r>
            <a:r>
              <a:rPr lang="en-IE" sz="1600" b="1" dirty="0">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es-ES" sz="1600" b="1" dirty="0">
                <a:latin typeface="Calibri" panose="020F0502020204030204" pitchFamily="34" charset="0"/>
                <a:ea typeface="Times New Roman" panose="02020603050405020304" pitchFamily="18" charset="0"/>
              </a:rPr>
              <a:t>]</a:t>
            </a:r>
            <a:r>
              <a:rPr lang="es-ES" sz="1600" b="1" baseline="30000" dirty="0">
                <a:latin typeface="Calibri" panose="020F0502020204030204" pitchFamily="34" charset="0"/>
                <a:ea typeface="Times New Roman" panose="02020603050405020304" pitchFamily="18" charset="0"/>
              </a:rPr>
              <a:t>20</a:t>
            </a:r>
            <a:r>
              <a:rPr lang="es-ES" sz="1600" b="1" baseline="-25000" dirty="0">
                <a:latin typeface="Calibri" panose="020F0502020204030204" pitchFamily="34" charset="0"/>
                <a:ea typeface="Times New Roman" panose="02020603050405020304" pitchFamily="18" charset="0"/>
              </a:rPr>
              <a:t>D </a:t>
            </a:r>
            <a:r>
              <a:rPr lang="es-ES" sz="1600" b="1" dirty="0">
                <a:latin typeface="Calibri" panose="020F0502020204030204" pitchFamily="34" charset="0"/>
                <a:ea typeface="Times New Roman" panose="02020603050405020304" pitchFamily="18" charset="0"/>
              </a:rPr>
              <a:t>: +25.14</a:t>
            </a:r>
            <a:endParaRPr lang="en-ES" sz="1600" b="1" dirty="0"/>
          </a:p>
        </p:txBody>
      </p:sp>
      <p:sp>
        <p:nvSpPr>
          <p:cNvPr id="28" name="Rectangle 27">
            <a:extLst>
              <a:ext uri="{FF2B5EF4-FFF2-40B4-BE49-F238E27FC236}">
                <a16:creationId xmlns:a16="http://schemas.microsoft.com/office/drawing/2014/main" id="{C0A89641-42DB-9544-8F12-5A4C52E4732E}"/>
              </a:ext>
            </a:extLst>
          </p:cNvPr>
          <p:cNvSpPr/>
          <p:nvPr/>
        </p:nvSpPr>
        <p:spPr>
          <a:xfrm>
            <a:off x="1929669" y="4016607"/>
            <a:ext cx="1383712" cy="338554"/>
          </a:xfrm>
          <a:prstGeom prst="rect">
            <a:avLst/>
          </a:prstGeom>
        </p:spPr>
        <p:txBody>
          <a:bodyPr wrap="none">
            <a:spAutoFit/>
          </a:bodyPr>
          <a:lstStyle/>
          <a:p>
            <a:r>
              <a:rPr lang="es-ES" sz="1600" b="1" dirty="0">
                <a:latin typeface="Calibri" panose="020F0502020204030204" pitchFamily="34" charset="0"/>
                <a:ea typeface="Times New Roman" panose="02020603050405020304" pitchFamily="18" charset="0"/>
              </a:rPr>
              <a:t>[</a:t>
            </a:r>
            <a:r>
              <a:rPr lang="en-IE" sz="1600" b="1" dirty="0">
                <a:latin typeface="Calibri" panose="020F0502020204030204" pitchFamily="34" charset="0"/>
                <a:ea typeface="Times New Roman" panose="02020603050405020304" pitchFamily="18" charset="0"/>
                <a:cs typeface="Calibri" panose="020F0502020204030204" pitchFamily="34" charset="0"/>
                <a:sym typeface="Symbol" pitchFamily="2" charset="2"/>
              </a:rPr>
              <a:t></a:t>
            </a:r>
            <a:r>
              <a:rPr lang="es-ES" sz="1600" b="1" dirty="0">
                <a:latin typeface="Calibri" panose="020F0502020204030204" pitchFamily="34" charset="0"/>
                <a:ea typeface="Times New Roman" panose="02020603050405020304" pitchFamily="18" charset="0"/>
              </a:rPr>
              <a:t>]</a:t>
            </a:r>
            <a:r>
              <a:rPr lang="es-ES" sz="1600" b="1" baseline="30000" dirty="0">
                <a:latin typeface="Calibri" panose="020F0502020204030204" pitchFamily="34" charset="0"/>
                <a:ea typeface="Times New Roman" panose="02020603050405020304" pitchFamily="18" charset="0"/>
              </a:rPr>
              <a:t>20</a:t>
            </a:r>
            <a:r>
              <a:rPr lang="es-ES" sz="1600" b="1" baseline="-25000" dirty="0">
                <a:latin typeface="Calibri" panose="020F0502020204030204" pitchFamily="34" charset="0"/>
                <a:ea typeface="Times New Roman" panose="02020603050405020304" pitchFamily="18" charset="0"/>
              </a:rPr>
              <a:t>D </a:t>
            </a:r>
            <a:r>
              <a:rPr lang="es-ES" sz="1600" b="1" dirty="0">
                <a:latin typeface="Calibri" panose="020F0502020204030204" pitchFamily="34" charset="0"/>
                <a:ea typeface="Times New Roman" panose="02020603050405020304" pitchFamily="18" charset="0"/>
              </a:rPr>
              <a:t>: -25.38 </a:t>
            </a:r>
            <a:endParaRPr lang="en-ES" sz="1600" b="1" dirty="0"/>
          </a:p>
        </p:txBody>
      </p:sp>
      <p:pic>
        <p:nvPicPr>
          <p:cNvPr id="29" name="Audio Recording 31 Oct 2020 at 15:59:54" descr="Audio Recording 31 Oct 2020 at 15:59:54">
            <a:hlinkClick r:id="" action="ppaction://media"/>
            <a:extLst>
              <a:ext uri="{FF2B5EF4-FFF2-40B4-BE49-F238E27FC236}">
                <a16:creationId xmlns:a16="http://schemas.microsoft.com/office/drawing/2014/main" id="{A7187233-3EBB-6040-A5F6-F504FD2988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8591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3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8636" y="184123"/>
            <a:ext cx="7346728" cy="58600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dirty="0">
                <a:latin typeface="+mj-lt"/>
                <a:ea typeface="+mj-ea"/>
                <a:cs typeface="+mj-cs"/>
              </a:rPr>
              <a:t>Chiral HPLC for 01 </a:t>
            </a:r>
            <a:r>
              <a:rPr lang="en-US" sz="2800" b="1" dirty="0" err="1">
                <a:latin typeface="+mj-lt"/>
                <a:ea typeface="+mj-ea"/>
                <a:cs typeface="+mj-cs"/>
              </a:rPr>
              <a:t>Combretazet</a:t>
            </a:r>
            <a:r>
              <a:rPr lang="en-US" sz="2800" b="1" dirty="0">
                <a:latin typeface="+mj-lt"/>
                <a:ea typeface="+mj-ea"/>
                <a:cs typeface="+mj-cs"/>
              </a:rPr>
              <a:t> Family  </a:t>
            </a:r>
          </a:p>
        </p:txBody>
      </p:sp>
      <p:pic>
        <p:nvPicPr>
          <p:cNvPr id="13" name="Picture 12" descr="Diagram, schematic&#10;&#10;Description automatically generated">
            <a:extLst>
              <a:ext uri="{FF2B5EF4-FFF2-40B4-BE49-F238E27FC236}">
                <a16:creationId xmlns:a16="http://schemas.microsoft.com/office/drawing/2014/main" id="{6821867E-0298-2A4B-94F4-3E64DA7717F3}"/>
              </a:ext>
            </a:extLst>
          </p:cNvPr>
          <p:cNvPicPr>
            <a:picLocks noChangeAspect="1"/>
          </p:cNvPicPr>
          <p:nvPr/>
        </p:nvPicPr>
        <p:blipFill rotWithShape="1">
          <a:blip r:embed="rId4">
            <a:extLst>
              <a:ext uri="{28A0092B-C50C-407E-A947-70E740481C1C}">
                <a14:useLocalDpi xmlns:a14="http://schemas.microsoft.com/office/drawing/2010/main" val="0"/>
              </a:ext>
            </a:extLst>
          </a:blip>
          <a:srcRect t="25425" b="41937"/>
          <a:stretch/>
        </p:blipFill>
        <p:spPr>
          <a:xfrm>
            <a:off x="3027711" y="1420909"/>
            <a:ext cx="3638876" cy="1164761"/>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CD4D9A89-3E53-F74B-B358-3EB38B741FB2}"/>
              </a:ext>
            </a:extLst>
          </p:cNvPr>
          <p:cNvPicPr>
            <a:picLocks noChangeAspect="1"/>
          </p:cNvPicPr>
          <p:nvPr/>
        </p:nvPicPr>
        <p:blipFill rotWithShape="1">
          <a:blip r:embed="rId5">
            <a:extLst>
              <a:ext uri="{28A0092B-C50C-407E-A947-70E740481C1C}">
                <a14:useLocalDpi xmlns:a14="http://schemas.microsoft.com/office/drawing/2010/main" val="0"/>
              </a:ext>
            </a:extLst>
          </a:blip>
          <a:srcRect t="24365" r="22792" b="42686"/>
          <a:stretch/>
        </p:blipFill>
        <p:spPr>
          <a:xfrm>
            <a:off x="5995386" y="1462916"/>
            <a:ext cx="2937289" cy="1166581"/>
          </a:xfrm>
          <a:prstGeom prst="rect">
            <a:avLst/>
          </a:prstGeom>
        </p:spPr>
      </p:pic>
      <p:pic>
        <p:nvPicPr>
          <p:cNvPr id="3" name="Picture 2" descr="Diagram&#10;&#10;Description automatically generated">
            <a:extLst>
              <a:ext uri="{FF2B5EF4-FFF2-40B4-BE49-F238E27FC236}">
                <a16:creationId xmlns:a16="http://schemas.microsoft.com/office/drawing/2014/main" id="{BBB17798-C4B9-CE4E-96FF-E6B4F973623D}"/>
              </a:ext>
            </a:extLst>
          </p:cNvPr>
          <p:cNvPicPr>
            <a:picLocks noChangeAspect="1"/>
          </p:cNvPicPr>
          <p:nvPr/>
        </p:nvPicPr>
        <p:blipFill rotWithShape="1">
          <a:blip r:embed="rId6">
            <a:extLst>
              <a:ext uri="{28A0092B-C50C-407E-A947-70E740481C1C}">
                <a14:useLocalDpi xmlns:a14="http://schemas.microsoft.com/office/drawing/2010/main" val="0"/>
              </a:ext>
            </a:extLst>
          </a:blip>
          <a:srcRect t="29338" r="24457" b="35308"/>
          <a:stretch/>
        </p:blipFill>
        <p:spPr>
          <a:xfrm>
            <a:off x="117667" y="1418470"/>
            <a:ext cx="3069352" cy="1174277"/>
          </a:xfrm>
          <a:prstGeom prst="rect">
            <a:avLst/>
          </a:prstGeom>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FCAEAE96-855E-42B1-8DE9-9C9E68DE18C5}" type="slidenum">
              <a:rPr lang="en-US" smtClean="0"/>
              <a:pPr>
                <a:spcAft>
                  <a:spcPts val="600"/>
                </a:spcAft>
                <a:defRPr/>
              </a:pPr>
              <a:t>21</a:t>
            </a:fld>
            <a:endParaRPr lang="en-US"/>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63" name="Picture 62">
            <a:extLst>
              <a:ext uri="{FF2B5EF4-FFF2-40B4-BE49-F238E27FC236}">
                <a16:creationId xmlns:a16="http://schemas.microsoft.com/office/drawing/2014/main" id="{51D85D16-72D1-5A4C-8ECD-BB201EA2F4A6}"/>
              </a:ext>
            </a:extLst>
          </p:cNvPr>
          <p:cNvPicPr/>
          <p:nvPr/>
        </p:nvPicPr>
        <p:blipFill>
          <a:blip r:embed="rId8">
            <a:extLst>
              <a:ext uri="{28A0092B-C50C-407E-A947-70E740481C1C}">
                <a14:useLocalDpi xmlns:a14="http://schemas.microsoft.com/office/drawing/2010/main" val="0"/>
              </a:ext>
            </a:extLst>
          </a:blip>
          <a:stretch>
            <a:fillRect/>
          </a:stretch>
        </p:blipFill>
        <p:spPr>
          <a:xfrm>
            <a:off x="7010400" y="2764342"/>
            <a:ext cx="1669174" cy="1329316"/>
          </a:xfrm>
          <a:prstGeom prst="rect">
            <a:avLst/>
          </a:prstGeom>
        </p:spPr>
      </p:pic>
      <p:pic>
        <p:nvPicPr>
          <p:cNvPr id="65" name="Picture 64">
            <a:extLst>
              <a:ext uri="{FF2B5EF4-FFF2-40B4-BE49-F238E27FC236}">
                <a16:creationId xmlns:a16="http://schemas.microsoft.com/office/drawing/2014/main" id="{08CEBDEF-C939-264A-89B9-E96D4E91D071}"/>
              </a:ext>
            </a:extLst>
          </p:cNvPr>
          <p:cNvPicPr/>
          <p:nvPr/>
        </p:nvPicPr>
        <p:blipFill>
          <a:blip r:embed="rId9">
            <a:extLst>
              <a:ext uri="{28A0092B-C50C-407E-A947-70E740481C1C}">
                <a14:useLocalDpi xmlns:a14="http://schemas.microsoft.com/office/drawing/2010/main" val="0"/>
              </a:ext>
            </a:extLst>
          </a:blip>
          <a:stretch>
            <a:fillRect/>
          </a:stretch>
        </p:blipFill>
        <p:spPr>
          <a:xfrm>
            <a:off x="3822807" y="2752379"/>
            <a:ext cx="2196740" cy="1329316"/>
          </a:xfrm>
          <a:prstGeom prst="rect">
            <a:avLst/>
          </a:prstGeom>
        </p:spPr>
      </p:pic>
      <p:sp>
        <p:nvSpPr>
          <p:cNvPr id="18" name="TextBox 17">
            <a:extLst>
              <a:ext uri="{FF2B5EF4-FFF2-40B4-BE49-F238E27FC236}">
                <a16:creationId xmlns:a16="http://schemas.microsoft.com/office/drawing/2014/main" id="{D8034005-0F79-0145-901E-7A1D13061B0D}"/>
              </a:ext>
            </a:extLst>
          </p:cNvPr>
          <p:cNvSpPr txBox="1"/>
          <p:nvPr/>
        </p:nvSpPr>
        <p:spPr>
          <a:xfrm>
            <a:off x="391684" y="1048763"/>
            <a:ext cx="2706571" cy="369332"/>
          </a:xfrm>
          <a:prstGeom prst="rect">
            <a:avLst/>
          </a:prstGeom>
          <a:noFill/>
        </p:spPr>
        <p:txBody>
          <a:bodyPr wrap="square" rtlCol="0">
            <a:spAutoFit/>
          </a:bodyPr>
          <a:lstStyle/>
          <a:p>
            <a:r>
              <a:rPr lang="en-ES" b="1" dirty="0"/>
              <a:t>Chiral HPLC data for 01R</a:t>
            </a:r>
          </a:p>
        </p:txBody>
      </p:sp>
      <p:sp>
        <p:nvSpPr>
          <p:cNvPr id="68" name="TextBox 67">
            <a:extLst>
              <a:ext uri="{FF2B5EF4-FFF2-40B4-BE49-F238E27FC236}">
                <a16:creationId xmlns:a16="http://schemas.microsoft.com/office/drawing/2014/main" id="{BB99E0E8-E9E3-3849-A848-ADD685E02889}"/>
              </a:ext>
            </a:extLst>
          </p:cNvPr>
          <p:cNvSpPr txBox="1"/>
          <p:nvPr/>
        </p:nvSpPr>
        <p:spPr>
          <a:xfrm>
            <a:off x="3215922" y="1025539"/>
            <a:ext cx="2706571" cy="369332"/>
          </a:xfrm>
          <a:prstGeom prst="rect">
            <a:avLst/>
          </a:prstGeom>
          <a:noFill/>
        </p:spPr>
        <p:txBody>
          <a:bodyPr wrap="square" rtlCol="0">
            <a:spAutoFit/>
          </a:bodyPr>
          <a:lstStyle/>
          <a:p>
            <a:r>
              <a:rPr lang="en-ES" b="1" dirty="0"/>
              <a:t>Chiral HPLC data for 01En1</a:t>
            </a:r>
          </a:p>
        </p:txBody>
      </p:sp>
      <p:sp>
        <p:nvSpPr>
          <p:cNvPr id="69" name="TextBox 68">
            <a:extLst>
              <a:ext uri="{FF2B5EF4-FFF2-40B4-BE49-F238E27FC236}">
                <a16:creationId xmlns:a16="http://schemas.microsoft.com/office/drawing/2014/main" id="{0C658B66-A5DF-7841-874E-09D5FD24E99D}"/>
              </a:ext>
            </a:extLst>
          </p:cNvPr>
          <p:cNvSpPr txBox="1"/>
          <p:nvPr/>
        </p:nvSpPr>
        <p:spPr>
          <a:xfrm>
            <a:off x="6202866" y="1000298"/>
            <a:ext cx="2706571" cy="369332"/>
          </a:xfrm>
          <a:prstGeom prst="rect">
            <a:avLst/>
          </a:prstGeom>
          <a:noFill/>
        </p:spPr>
        <p:txBody>
          <a:bodyPr wrap="square" rtlCol="0">
            <a:spAutoFit/>
          </a:bodyPr>
          <a:lstStyle/>
          <a:p>
            <a:r>
              <a:rPr lang="en-ES" b="1" dirty="0"/>
              <a:t>Chiral HPLC data for 01En2</a:t>
            </a:r>
          </a:p>
        </p:txBody>
      </p:sp>
      <p:sp>
        <p:nvSpPr>
          <p:cNvPr id="20" name="TextBox 19">
            <a:extLst>
              <a:ext uri="{FF2B5EF4-FFF2-40B4-BE49-F238E27FC236}">
                <a16:creationId xmlns:a16="http://schemas.microsoft.com/office/drawing/2014/main" id="{E4CF61D9-016B-BD48-B207-F82F8D9D0D77}"/>
              </a:ext>
            </a:extLst>
          </p:cNvPr>
          <p:cNvSpPr txBox="1"/>
          <p:nvPr/>
        </p:nvSpPr>
        <p:spPr>
          <a:xfrm>
            <a:off x="4138890" y="4221608"/>
            <a:ext cx="4538100" cy="2092881"/>
          </a:xfrm>
          <a:prstGeom prst="rect">
            <a:avLst/>
          </a:prstGeom>
          <a:noFill/>
        </p:spPr>
        <p:txBody>
          <a:bodyPr wrap="square" rtlCol="0">
            <a:spAutoFit/>
          </a:bodyPr>
          <a:lstStyle/>
          <a:p>
            <a:r>
              <a:rPr lang="en-GB" sz="1600" dirty="0"/>
              <a:t>General method </a:t>
            </a:r>
          </a:p>
          <a:p>
            <a:pPr marL="285750" indent="-285750">
              <a:buFont typeface="Arial" panose="020B0604020202020204" pitchFamily="34" charset="0"/>
              <a:buChar char="•"/>
            </a:pPr>
            <a:r>
              <a:rPr lang="en-GB" sz="1200" dirty="0"/>
              <a:t>Chrompak-IH-3 150 x 4.6 mm supplied by Chiral Technologies Europe with a Chiral- IH-3 guard column was used.  This column utilised an immobilized chiral polysaccharide stationary phase, </a:t>
            </a:r>
            <a:r>
              <a:rPr lang="en-GB" sz="1200" i="1" dirty="0"/>
              <a:t>tris(S)-</a:t>
            </a:r>
            <a:r>
              <a:rPr lang="en-GB" sz="1200" dirty="0"/>
              <a:t>a</a:t>
            </a:r>
            <a:r>
              <a:rPr lang="en-GB" sz="1200" i="1" dirty="0"/>
              <a:t>-</a:t>
            </a:r>
            <a:r>
              <a:rPr lang="en-GB" sz="1200" i="1" dirty="0" err="1"/>
              <a:t>methylbenzylcarbamate</a:t>
            </a:r>
            <a:r>
              <a:rPr lang="en-GB" sz="1200" i="1" dirty="0"/>
              <a:t> </a:t>
            </a:r>
            <a:endParaRPr lang="en-GB" sz="1200" dirty="0"/>
          </a:p>
          <a:p>
            <a:pPr marL="285750" indent="-285750">
              <a:buFont typeface="Arial" panose="020B0604020202020204" pitchFamily="34" charset="0"/>
              <a:buChar char="•"/>
            </a:pPr>
            <a:r>
              <a:rPr lang="en-GB" sz="1200" dirty="0"/>
              <a:t>injection of 5 </a:t>
            </a:r>
            <a:r>
              <a:rPr lang="el-GR" sz="1200" dirty="0"/>
              <a:t>μ</a:t>
            </a:r>
            <a:r>
              <a:rPr lang="en-GB" sz="1200" dirty="0"/>
              <a:t>L of sample</a:t>
            </a:r>
          </a:p>
          <a:p>
            <a:pPr marL="285750" indent="-285750">
              <a:buFont typeface="Arial" panose="020B0604020202020204" pitchFamily="34" charset="0"/>
              <a:buChar char="•"/>
            </a:pPr>
            <a:r>
              <a:rPr lang="en-GB" sz="1200" dirty="0"/>
              <a:t>1 mg/mL</a:t>
            </a:r>
          </a:p>
          <a:p>
            <a:pPr marL="285750" indent="-285750">
              <a:buFont typeface="Arial" panose="020B0604020202020204" pitchFamily="34" charset="0"/>
              <a:buChar char="•"/>
            </a:pPr>
            <a:r>
              <a:rPr lang="en-GB" sz="1200" dirty="0"/>
              <a:t>10 minute Run time </a:t>
            </a:r>
          </a:p>
          <a:p>
            <a:pPr marL="285750" indent="-285750">
              <a:buFont typeface="Arial" panose="020B0604020202020204" pitchFamily="34" charset="0"/>
              <a:buChar char="•"/>
            </a:pPr>
            <a:r>
              <a:rPr lang="en-GB" sz="1200" dirty="0"/>
              <a:t> using n-hexane:propan-2-ol, 50:50 as mobile phase. </a:t>
            </a:r>
          </a:p>
          <a:p>
            <a:endParaRPr lang="en-ES" dirty="0"/>
          </a:p>
        </p:txBody>
      </p:sp>
      <p:pic>
        <p:nvPicPr>
          <p:cNvPr id="32" name="Picture 31" descr="A picture containing table&#10;&#10;Description automatically generated">
            <a:extLst>
              <a:ext uri="{FF2B5EF4-FFF2-40B4-BE49-F238E27FC236}">
                <a16:creationId xmlns:a16="http://schemas.microsoft.com/office/drawing/2014/main" id="{7B134FA4-FAAE-0849-B13E-44D31195B7B1}"/>
              </a:ext>
            </a:extLst>
          </p:cNvPr>
          <p:cNvPicPr>
            <a:picLocks noChangeAspect="1"/>
          </p:cNvPicPr>
          <p:nvPr/>
        </p:nvPicPr>
        <p:blipFill rotWithShape="1">
          <a:blip r:embed="rId10">
            <a:extLst>
              <a:ext uri="{28A0092B-C50C-407E-A947-70E740481C1C}">
                <a14:useLocalDpi xmlns:a14="http://schemas.microsoft.com/office/drawing/2010/main" val="0"/>
              </a:ext>
            </a:extLst>
          </a:blip>
          <a:srcRect b="52887"/>
          <a:stretch/>
        </p:blipFill>
        <p:spPr>
          <a:xfrm>
            <a:off x="194347" y="4245769"/>
            <a:ext cx="3306394" cy="1264449"/>
          </a:xfrm>
          <a:prstGeom prst="rect">
            <a:avLst/>
          </a:prstGeom>
        </p:spPr>
      </p:pic>
      <p:sp>
        <p:nvSpPr>
          <p:cNvPr id="34" name="TextBox 33">
            <a:extLst>
              <a:ext uri="{FF2B5EF4-FFF2-40B4-BE49-F238E27FC236}">
                <a16:creationId xmlns:a16="http://schemas.microsoft.com/office/drawing/2014/main" id="{5DAB4DA5-D6A7-6B42-AAEC-A73CF1D75A05}"/>
              </a:ext>
            </a:extLst>
          </p:cNvPr>
          <p:cNvSpPr txBox="1"/>
          <p:nvPr/>
        </p:nvSpPr>
        <p:spPr>
          <a:xfrm>
            <a:off x="1447800" y="4520527"/>
            <a:ext cx="1905000" cy="523220"/>
          </a:xfrm>
          <a:prstGeom prst="rect">
            <a:avLst/>
          </a:prstGeom>
          <a:noFill/>
        </p:spPr>
        <p:txBody>
          <a:bodyPr wrap="square" rtlCol="0">
            <a:spAutoFit/>
          </a:bodyPr>
          <a:lstStyle/>
          <a:p>
            <a:r>
              <a:rPr lang="en-ES" sz="1400" b="1" dirty="0"/>
              <a:t>Achiral HPLC for 01R 70:30 </a:t>
            </a:r>
            <a:r>
              <a:rPr lang="en-GB" sz="1400" b="1" dirty="0"/>
              <a:t>ACN/H</a:t>
            </a:r>
            <a:r>
              <a:rPr lang="en-GB" sz="1400" b="1" baseline="-25000" dirty="0"/>
              <a:t>2</a:t>
            </a:r>
            <a:r>
              <a:rPr lang="en-GB" sz="1400" b="1" dirty="0"/>
              <a:t>O </a:t>
            </a:r>
            <a:endParaRPr lang="en-ES" sz="1400" b="1" dirty="0"/>
          </a:p>
        </p:txBody>
      </p:sp>
      <p:graphicFrame>
        <p:nvGraphicFramePr>
          <p:cNvPr id="39" name="Table 38">
            <a:extLst>
              <a:ext uri="{FF2B5EF4-FFF2-40B4-BE49-F238E27FC236}">
                <a16:creationId xmlns:a16="http://schemas.microsoft.com/office/drawing/2014/main" id="{3D1C3A9E-4033-3440-97E6-65C4B0AE2FB0}"/>
              </a:ext>
            </a:extLst>
          </p:cNvPr>
          <p:cNvGraphicFramePr>
            <a:graphicFrameLocks noGrp="1"/>
          </p:cNvGraphicFramePr>
          <p:nvPr>
            <p:extLst>
              <p:ext uri="{D42A27DB-BD31-4B8C-83A1-F6EECF244321}">
                <p14:modId xmlns:p14="http://schemas.microsoft.com/office/powerpoint/2010/main" val="2262060874"/>
              </p:ext>
            </p:extLst>
          </p:nvPr>
        </p:nvGraphicFramePr>
        <p:xfrm>
          <a:off x="159109" y="2823128"/>
          <a:ext cx="3429000" cy="1270530"/>
        </p:xfrm>
        <a:graphic>
          <a:graphicData uri="http://schemas.openxmlformats.org/drawingml/2006/table">
            <a:tbl>
              <a:tblPr firstRow="1" firstCol="1" bandRow="1">
                <a:tableStyleId>{8799B23B-EC83-4686-B30A-512413B5E67A}</a:tableStyleId>
              </a:tblPr>
              <a:tblGrid>
                <a:gridCol w="713251">
                  <a:extLst>
                    <a:ext uri="{9D8B030D-6E8A-4147-A177-3AD203B41FA5}">
                      <a16:colId xmlns:a16="http://schemas.microsoft.com/office/drawing/2014/main" val="345106563"/>
                    </a:ext>
                  </a:extLst>
                </a:gridCol>
                <a:gridCol w="671401">
                  <a:extLst>
                    <a:ext uri="{9D8B030D-6E8A-4147-A177-3AD203B41FA5}">
                      <a16:colId xmlns:a16="http://schemas.microsoft.com/office/drawing/2014/main" val="2384826296"/>
                    </a:ext>
                  </a:extLst>
                </a:gridCol>
                <a:gridCol w="672299">
                  <a:extLst>
                    <a:ext uri="{9D8B030D-6E8A-4147-A177-3AD203B41FA5}">
                      <a16:colId xmlns:a16="http://schemas.microsoft.com/office/drawing/2014/main" val="3631464413"/>
                    </a:ext>
                  </a:extLst>
                </a:gridCol>
                <a:gridCol w="678150">
                  <a:extLst>
                    <a:ext uri="{9D8B030D-6E8A-4147-A177-3AD203B41FA5}">
                      <a16:colId xmlns:a16="http://schemas.microsoft.com/office/drawing/2014/main" val="1326934518"/>
                    </a:ext>
                  </a:extLst>
                </a:gridCol>
                <a:gridCol w="693899">
                  <a:extLst>
                    <a:ext uri="{9D8B030D-6E8A-4147-A177-3AD203B41FA5}">
                      <a16:colId xmlns:a16="http://schemas.microsoft.com/office/drawing/2014/main" val="2749625250"/>
                    </a:ext>
                  </a:extLst>
                </a:gridCol>
              </a:tblGrid>
              <a:tr h="743427">
                <a:tc>
                  <a:txBody>
                    <a:bodyPr/>
                    <a:lstStyle/>
                    <a:p>
                      <a:pPr>
                        <a:spcAft>
                          <a:spcPts val="0"/>
                        </a:spcAft>
                      </a:pPr>
                      <a:endParaRPr lang="en-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dirty="0">
                          <a:effectLst/>
                        </a:rPr>
                        <a:t>Major Peak %</a:t>
                      </a:r>
                      <a:endParaRPr lang="en-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Minor Peak %</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Major-Minor</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dirty="0">
                          <a:effectLst/>
                        </a:rPr>
                        <a:t>Total % Enantiomeric Excess(</a:t>
                      </a:r>
                      <a:r>
                        <a:rPr lang="en-IE" sz="900" dirty="0" err="1">
                          <a:effectLst/>
                        </a:rPr>
                        <a:t>ee</a:t>
                      </a:r>
                      <a:r>
                        <a:rPr lang="en-IE" sz="900" dirty="0">
                          <a:effectLst/>
                        </a:rPr>
                        <a:t>%) </a:t>
                      </a:r>
                      <a:endParaRPr lang="en-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5749164"/>
                  </a:ext>
                </a:extLst>
              </a:tr>
              <a:tr h="252783">
                <a:tc>
                  <a:txBody>
                    <a:bodyPr/>
                    <a:lstStyle/>
                    <a:p>
                      <a:pPr>
                        <a:spcAft>
                          <a:spcPts val="0"/>
                        </a:spcAft>
                      </a:pPr>
                      <a:r>
                        <a:rPr lang="en-IE" sz="900">
                          <a:effectLst/>
                        </a:rPr>
                        <a:t>01 En1 (S,S)</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96.96</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3.04</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96.96-3.04</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dirty="0">
                          <a:effectLst/>
                        </a:rPr>
                        <a:t>93.93% </a:t>
                      </a:r>
                      <a:endParaRPr lang="en-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2929456"/>
                  </a:ext>
                </a:extLst>
              </a:tr>
              <a:tr h="240639">
                <a:tc>
                  <a:txBody>
                    <a:bodyPr/>
                    <a:lstStyle/>
                    <a:p>
                      <a:pPr>
                        <a:spcAft>
                          <a:spcPts val="0"/>
                        </a:spcAft>
                      </a:pPr>
                      <a:r>
                        <a:rPr lang="en-IE" sz="900">
                          <a:effectLst/>
                        </a:rPr>
                        <a:t>01 En2(R,R)</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85.39</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14.61</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a:effectLst/>
                        </a:rPr>
                        <a:t>85.39-14.61</a:t>
                      </a:r>
                      <a:endParaRPr lang="en-ES" sz="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IE" sz="900" dirty="0">
                          <a:effectLst/>
                        </a:rPr>
                        <a:t>70.78%</a:t>
                      </a:r>
                      <a:endParaRPr lang="en-E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2907416"/>
                  </a:ext>
                </a:extLst>
              </a:tr>
            </a:tbl>
          </a:graphicData>
        </a:graphic>
      </p:graphicFrame>
      <p:pic>
        <p:nvPicPr>
          <p:cNvPr id="41" name="Audio Recording 31 Oct 2020 at 16:03:46" descr="Audio Recording 31 Oct 2020 at 16:03:46">
            <a:hlinkClick r:id="" action="ppaction://media"/>
            <a:extLst>
              <a:ext uri="{FF2B5EF4-FFF2-40B4-BE49-F238E27FC236}">
                <a16:creationId xmlns:a16="http://schemas.microsoft.com/office/drawing/2014/main" id="{3128267F-39A8-E648-984A-70E3F44C9C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2069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2062103"/>
          </a:xfrm>
          <a:prstGeom prst="rect">
            <a:avLst/>
          </a:prstGeom>
          <a:noFill/>
        </p:spPr>
        <p:txBody>
          <a:bodyPr wrap="square" rtlCol="0">
            <a:spAutoFit/>
          </a:bodyPr>
          <a:lstStyle/>
          <a:p>
            <a:r>
              <a:rPr lang="en-IE" sz="2400" b="1" dirty="0"/>
              <a:t>Biochemical Data in MCF-7 Breast Cancer Cells for 01 and 02 </a:t>
            </a:r>
            <a:r>
              <a:rPr lang="en-IE" sz="2400" b="1" dirty="0" err="1"/>
              <a:t>Combretazets</a:t>
            </a:r>
            <a:r>
              <a:rPr lang="en-IE" sz="2400" b="1" dirty="0"/>
              <a:t> </a:t>
            </a:r>
          </a:p>
          <a:p>
            <a:pPr marL="342900" indent="-342900">
              <a:buFont typeface="Arial" panose="020B0604020202020204" pitchFamily="34" charset="0"/>
              <a:buChar char="•"/>
            </a:pPr>
            <a:r>
              <a:rPr lang="en-IE" sz="2000" dirty="0"/>
              <a:t>3-</a:t>
            </a:r>
            <a:r>
              <a:rPr lang="en-IE" sz="2000" i="1" dirty="0"/>
              <a:t>S, </a:t>
            </a:r>
            <a:r>
              <a:rPr lang="en-IE" sz="2000" dirty="0"/>
              <a:t>4-</a:t>
            </a:r>
            <a:r>
              <a:rPr lang="en-IE" sz="2000" i="1" dirty="0"/>
              <a:t>S </a:t>
            </a:r>
            <a:r>
              <a:rPr lang="en-IE" sz="2000" dirty="0"/>
              <a:t>enantiomer appears superior in both cases (01En1 and 02En1)</a:t>
            </a:r>
          </a:p>
          <a:p>
            <a:pPr marL="342900" indent="-342900">
              <a:buFont typeface="Arial" panose="020B0604020202020204" pitchFamily="34" charset="0"/>
              <a:buChar char="•"/>
            </a:pPr>
            <a:r>
              <a:rPr lang="en-IE" sz="2000" dirty="0"/>
              <a:t>02En1 appears extremely potent with an IC</a:t>
            </a:r>
            <a:r>
              <a:rPr lang="en-IE" sz="2000" baseline="-25000" dirty="0"/>
              <a:t>50</a:t>
            </a:r>
            <a:r>
              <a:rPr lang="en-IE" sz="2000" dirty="0"/>
              <a:t> in sub nanomolar range  in MCF-7 cells</a:t>
            </a:r>
          </a:p>
          <a:p>
            <a:pPr marL="342900" indent="-342900">
              <a:buFont typeface="Arial" panose="020B0604020202020204" pitchFamily="34" charset="0"/>
              <a:buChar char="•"/>
            </a:pPr>
            <a:r>
              <a:rPr lang="en-IE" sz="2000" dirty="0"/>
              <a:t>Compounds with greater activity than CA-4 in MCF-7 cells.</a:t>
            </a:r>
            <a:endParaRPr lang="fr-FR" sz="2000"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8" name="Picture 7">
            <a:extLst>
              <a:ext uri="{FF2B5EF4-FFF2-40B4-BE49-F238E27FC236}">
                <a16:creationId xmlns:a16="http://schemas.microsoft.com/office/drawing/2014/main" id="{5F2079BA-6821-7043-AA16-9CF3FD12BCF5}"/>
              </a:ext>
            </a:extLst>
          </p:cNvPr>
          <p:cNvPicPr>
            <a:picLocks noChangeAspect="1"/>
          </p:cNvPicPr>
          <p:nvPr/>
        </p:nvPicPr>
        <p:blipFill>
          <a:blip r:embed="rId5"/>
          <a:stretch>
            <a:fillRect/>
          </a:stretch>
        </p:blipFill>
        <p:spPr>
          <a:xfrm>
            <a:off x="6984818" y="2895600"/>
            <a:ext cx="1535727" cy="2085685"/>
          </a:xfrm>
          <a:prstGeom prst="rect">
            <a:avLst/>
          </a:prstGeom>
        </p:spPr>
      </p:pic>
      <p:pic>
        <p:nvPicPr>
          <p:cNvPr id="2" name="Picture 1">
            <a:extLst>
              <a:ext uri="{FF2B5EF4-FFF2-40B4-BE49-F238E27FC236}">
                <a16:creationId xmlns:a16="http://schemas.microsoft.com/office/drawing/2014/main" id="{2D9F3BF4-8137-424D-8B1A-0528C24750CE}"/>
              </a:ext>
            </a:extLst>
          </p:cNvPr>
          <p:cNvPicPr>
            <a:picLocks noChangeAspect="1"/>
          </p:cNvPicPr>
          <p:nvPr/>
        </p:nvPicPr>
        <p:blipFill>
          <a:blip r:embed="rId6"/>
          <a:stretch>
            <a:fillRect/>
          </a:stretch>
        </p:blipFill>
        <p:spPr>
          <a:xfrm>
            <a:off x="5334000" y="2994124"/>
            <a:ext cx="1535727" cy="2081125"/>
          </a:xfrm>
          <a:prstGeom prst="rect">
            <a:avLst/>
          </a:prstGeom>
        </p:spPr>
      </p:pic>
      <mc:AlternateContent xmlns:mc="http://schemas.openxmlformats.org/markup-compatibility/2006">
        <mc:Choice xmlns:a14="http://schemas.microsoft.com/office/drawing/2010/main" Requires="a14">
          <p:graphicFrame>
            <p:nvGraphicFramePr>
              <p:cNvPr id="3" name="Table 2">
                <a:extLst>
                  <a:ext uri="{FF2B5EF4-FFF2-40B4-BE49-F238E27FC236}">
                    <a16:creationId xmlns:a16="http://schemas.microsoft.com/office/drawing/2014/main" id="{CD4DABF6-4F3A-C64E-B121-41DE4CF505C3}"/>
                  </a:ext>
                </a:extLst>
              </p:cNvPr>
              <p:cNvGraphicFramePr>
                <a:graphicFrameLocks noGrp="1"/>
              </p:cNvGraphicFramePr>
              <p:nvPr>
                <p:extLst>
                  <p:ext uri="{D42A27DB-BD31-4B8C-83A1-F6EECF244321}">
                    <p14:modId xmlns:p14="http://schemas.microsoft.com/office/powerpoint/2010/main" val="78832232"/>
                  </p:ext>
                </p:extLst>
              </p:nvPr>
            </p:nvGraphicFramePr>
            <p:xfrm>
              <a:off x="1733550" y="3429000"/>
              <a:ext cx="2476500" cy="215265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4032190810"/>
                        </a:ext>
                      </a:extLst>
                    </a:gridCol>
                    <a:gridCol w="869950">
                      <a:extLst>
                        <a:ext uri="{9D8B030D-6E8A-4147-A177-3AD203B41FA5}">
                          <a16:colId xmlns:a16="http://schemas.microsoft.com/office/drawing/2014/main" val="3524668147"/>
                        </a:ext>
                      </a:extLst>
                    </a:gridCol>
                    <a:gridCol w="781050">
                      <a:extLst>
                        <a:ext uri="{9D8B030D-6E8A-4147-A177-3AD203B41FA5}">
                          <a16:colId xmlns:a16="http://schemas.microsoft.com/office/drawing/2014/main" val="3375155537"/>
                        </a:ext>
                      </a:extLst>
                    </a:gridCol>
                  </a:tblGrid>
                  <a:tr h="203200">
                    <a:tc>
                      <a:txBody>
                        <a:bodyPr/>
                        <a:lstStyle/>
                        <a:p>
                          <a:pPr algn="l" fontAlgn="b"/>
                          <a:endParaRPr lang="en-E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IC</a:t>
                          </a:r>
                          <a:r>
                            <a:rPr lang="en-GB" sz="1200" b="1" u="none" strike="noStrike" baseline="-25000" dirty="0">
                              <a:effectLst/>
                            </a:rPr>
                            <a:t>50</a:t>
                          </a:r>
                          <a:r>
                            <a:rPr lang="en-GB" sz="1200" u="none" strike="noStrike" dirty="0">
                              <a:effectLst/>
                            </a:rPr>
                            <a:t> MCF7 Cells (n</a:t>
                          </a:r>
                          <a14:m>
                            <m:oMath xmlns:m="http://schemas.openxmlformats.org/officeDocument/2006/math">
                              <m:r>
                                <a:rPr lang="en-IE" sz="1200" b="0" i="1" u="none" strike="noStrike" smtClean="0">
                                  <a:effectLst/>
                                  <a:latin typeface="Cambria Math" panose="02040503050406030204" pitchFamily="18" charset="0"/>
                                  <a:ea typeface="Cambria Math" panose="02040503050406030204" pitchFamily="18" charset="0"/>
                                </a:rPr>
                                <m:t>𝑀</m:t>
                              </m:r>
                              <m:r>
                                <a:rPr lang="en-IE" sz="1200" b="0" i="1" u="none" strike="noStrike" smtClean="0">
                                  <a:effectLst/>
                                  <a:latin typeface="Cambria Math" panose="02040503050406030204" pitchFamily="18" charset="0"/>
                                  <a:ea typeface="Cambria Math" panose="02040503050406030204" pitchFamily="18" charset="0"/>
                                </a:rPr>
                                <m:t>)</m:t>
                              </m:r>
                            </m:oMath>
                          </a14:m>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SD</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0421112"/>
                      </a:ext>
                    </a:extLst>
                  </a:tr>
                  <a:tr h="203200">
                    <a:tc>
                      <a:txBody>
                        <a:bodyPr/>
                        <a:lstStyle/>
                        <a:p>
                          <a:pPr algn="l" fontAlgn="b"/>
                          <a:r>
                            <a:rPr lang="en-GB" sz="1200" b="1" u="none" strike="noStrike" dirty="0">
                              <a:effectLst/>
                            </a:rPr>
                            <a:t>01R</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10.8</a:t>
                          </a:r>
                        </a:p>
                      </a:txBody>
                      <a:tcPr marL="9525" marR="9525" marT="9525" marB="0" anchor="b"/>
                    </a:tc>
                    <a:tc>
                      <a:txBody>
                        <a:bodyPr/>
                        <a:lstStyle/>
                        <a:p>
                          <a:pPr algn="l" fontAlgn="b"/>
                          <a:r>
                            <a:rPr lang="en-ES" sz="1200" u="none" strike="noStrike" dirty="0">
                              <a:effectLst/>
                            </a:rPr>
                            <a:t>3.06</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4383568"/>
                      </a:ext>
                    </a:extLst>
                  </a:tr>
                  <a:tr h="203200">
                    <a:tc>
                      <a:txBody>
                        <a:bodyPr/>
                        <a:lstStyle/>
                        <a:p>
                          <a:pPr algn="l" fontAlgn="b"/>
                          <a:r>
                            <a:rPr lang="en-GB" sz="1200" b="1" u="none" strike="noStrike">
                              <a:effectLst/>
                            </a:rPr>
                            <a:t>01En1</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7.9</a:t>
                          </a:r>
                        </a:p>
                      </a:txBody>
                      <a:tcPr marL="9525" marR="9525" marT="9525" marB="0" anchor="b"/>
                    </a:tc>
                    <a:tc>
                      <a:txBody>
                        <a:bodyPr/>
                        <a:lstStyle/>
                        <a:p>
                          <a:pPr algn="l" fontAlgn="b"/>
                          <a:r>
                            <a:rPr lang="en-ES" sz="1200" u="none" strike="noStrike" dirty="0">
                              <a:effectLst/>
                            </a:rPr>
                            <a:t>3.33</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2679804"/>
                      </a:ext>
                    </a:extLst>
                  </a:tr>
                  <a:tr h="203200">
                    <a:tc>
                      <a:txBody>
                        <a:bodyPr/>
                        <a:lstStyle/>
                        <a:p>
                          <a:pPr algn="l" fontAlgn="b"/>
                          <a:r>
                            <a:rPr lang="en-GB" sz="1200" b="1" u="none" strike="noStrike">
                              <a:effectLst/>
                            </a:rPr>
                            <a:t>01En2</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823</a:t>
                          </a:r>
                        </a:p>
                      </a:txBody>
                      <a:tcPr marL="9525" marR="9525" marT="9525" marB="0" anchor="b"/>
                    </a:tc>
                    <a:tc>
                      <a:txBody>
                        <a:bodyPr/>
                        <a:lstStyle/>
                        <a:p>
                          <a:pPr algn="l" fontAlgn="b"/>
                          <a:r>
                            <a:rPr lang="en-ES" sz="1200" u="none" strike="noStrike" dirty="0">
                              <a:effectLst/>
                            </a:rPr>
                            <a:t>177</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9353990"/>
                      </a:ext>
                    </a:extLst>
                  </a:tr>
                  <a:tr h="203200">
                    <a:tc>
                      <a:txBody>
                        <a:bodyPr/>
                        <a:lstStyle/>
                        <a:p>
                          <a:pPr algn="l" fontAlgn="b"/>
                          <a:r>
                            <a:rPr lang="en-GB" sz="1200" b="1" u="none" strike="noStrike">
                              <a:effectLst/>
                            </a:rPr>
                            <a:t>02R</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11.8</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5.96</a:t>
                          </a:r>
                        </a:p>
                      </a:txBody>
                      <a:tcPr marL="9525" marR="9525" marT="9525" marB="0" anchor="b"/>
                    </a:tc>
                    <a:extLst>
                      <a:ext uri="{0D108BD9-81ED-4DB2-BD59-A6C34878D82A}">
                        <a16:rowId xmlns:a16="http://schemas.microsoft.com/office/drawing/2014/main" val="822123469"/>
                      </a:ext>
                    </a:extLst>
                  </a:tr>
                  <a:tr h="203200">
                    <a:tc>
                      <a:txBody>
                        <a:bodyPr/>
                        <a:lstStyle/>
                        <a:p>
                          <a:pPr algn="l" fontAlgn="b"/>
                          <a:r>
                            <a:rPr lang="en-GB" sz="1200" b="1" u="none" strike="noStrike">
                              <a:effectLst/>
                            </a:rPr>
                            <a:t>02En1</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0.87</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1.03</a:t>
                          </a:r>
                        </a:p>
                      </a:txBody>
                      <a:tcPr marL="9525" marR="9525" marT="9525" marB="0" anchor="b"/>
                    </a:tc>
                    <a:extLst>
                      <a:ext uri="{0D108BD9-81ED-4DB2-BD59-A6C34878D82A}">
                        <a16:rowId xmlns:a16="http://schemas.microsoft.com/office/drawing/2014/main" val="1250132386"/>
                      </a:ext>
                    </a:extLst>
                  </a:tr>
                  <a:tr h="203200">
                    <a:tc>
                      <a:txBody>
                        <a:bodyPr/>
                        <a:lstStyle/>
                        <a:p>
                          <a:pPr algn="l" fontAlgn="b"/>
                          <a:r>
                            <a:rPr lang="en-GB" sz="1200" b="1" u="none" strike="noStrike" dirty="0">
                              <a:effectLst/>
                            </a:rPr>
                            <a:t>02En2</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68.3</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6.9</a:t>
                          </a:r>
                        </a:p>
                      </a:txBody>
                      <a:tcPr marL="9525" marR="9525" marT="9525" marB="0" anchor="b"/>
                    </a:tc>
                    <a:extLst>
                      <a:ext uri="{0D108BD9-81ED-4DB2-BD59-A6C34878D82A}">
                        <a16:rowId xmlns:a16="http://schemas.microsoft.com/office/drawing/2014/main" val="184372062"/>
                      </a:ext>
                    </a:extLst>
                  </a:tr>
                  <a:tr h="203200">
                    <a:tc>
                      <a:txBody>
                        <a:bodyPr/>
                        <a:lstStyle/>
                        <a:p>
                          <a:pPr algn="l" fontAlgn="b"/>
                          <a:r>
                            <a:rPr lang="en-GB" sz="1200" b="1" u="none" strike="noStrike" dirty="0">
                              <a:effectLst/>
                            </a:rPr>
                            <a:t>CA-4 (positive control)</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10.3</a:t>
                          </a:r>
                        </a:p>
                      </a:txBody>
                      <a:tcPr marL="9525" marR="9525" marT="9525" marB="0" anchor="b"/>
                    </a:tc>
                    <a:tc>
                      <a:txBody>
                        <a:bodyPr/>
                        <a:lstStyle/>
                        <a:p>
                          <a:pPr algn="l" fontAlgn="b"/>
                          <a:r>
                            <a:rPr lang="en-ES" sz="1200" u="none" strike="noStrike" dirty="0">
                              <a:effectLst/>
                            </a:rPr>
                            <a:t>10.3</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2687921"/>
                      </a:ext>
                    </a:extLst>
                  </a:tr>
                </a:tbl>
              </a:graphicData>
            </a:graphic>
          </p:graphicFrame>
        </mc:Choice>
        <mc:Fallback>
          <p:graphicFrame>
            <p:nvGraphicFramePr>
              <p:cNvPr id="3" name="Table 2">
                <a:extLst>
                  <a:ext uri="{FF2B5EF4-FFF2-40B4-BE49-F238E27FC236}">
                    <a16:creationId xmlns:a16="http://schemas.microsoft.com/office/drawing/2014/main" id="{CD4DABF6-4F3A-C64E-B121-41DE4CF505C3}"/>
                  </a:ext>
                </a:extLst>
              </p:cNvPr>
              <p:cNvGraphicFramePr>
                <a:graphicFrameLocks noGrp="1"/>
              </p:cNvGraphicFramePr>
              <p:nvPr>
                <p:extLst>
                  <p:ext uri="{D42A27DB-BD31-4B8C-83A1-F6EECF244321}">
                    <p14:modId xmlns:p14="http://schemas.microsoft.com/office/powerpoint/2010/main" val="78832232"/>
                  </p:ext>
                </p:extLst>
              </p:nvPr>
            </p:nvGraphicFramePr>
            <p:xfrm>
              <a:off x="1733550" y="3429000"/>
              <a:ext cx="2476500" cy="215265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4032190810"/>
                        </a:ext>
                      </a:extLst>
                    </a:gridCol>
                    <a:gridCol w="869950">
                      <a:extLst>
                        <a:ext uri="{9D8B030D-6E8A-4147-A177-3AD203B41FA5}">
                          <a16:colId xmlns:a16="http://schemas.microsoft.com/office/drawing/2014/main" val="3524668147"/>
                        </a:ext>
                      </a:extLst>
                    </a:gridCol>
                    <a:gridCol w="781050">
                      <a:extLst>
                        <a:ext uri="{9D8B030D-6E8A-4147-A177-3AD203B41FA5}">
                          <a16:colId xmlns:a16="http://schemas.microsoft.com/office/drawing/2014/main" val="3375155537"/>
                        </a:ext>
                      </a:extLst>
                    </a:gridCol>
                  </a:tblGrid>
                  <a:tr h="375285">
                    <a:tc>
                      <a:txBody>
                        <a:bodyPr/>
                        <a:lstStyle/>
                        <a:p>
                          <a:pPr algn="l" fontAlgn="b"/>
                          <a:endParaRPr lang="en-ES" sz="1200" b="0" i="0" u="none" strike="noStrike">
                            <a:solidFill>
                              <a:srgbClr val="000000"/>
                            </a:solidFill>
                            <a:effectLst/>
                            <a:latin typeface="Calibri" panose="020F0502020204030204" pitchFamily="34" charset="0"/>
                          </a:endParaRPr>
                        </a:p>
                      </a:txBody>
                      <a:tcPr marL="9525" marR="9525" marT="9525" marB="0" anchor="b"/>
                    </a:tc>
                    <a:tc>
                      <a:txBody>
                        <a:bodyPr/>
                        <a:lstStyle/>
                        <a:p>
                          <a:endParaRPr lang="en-ES"/>
                        </a:p>
                      </a:txBody>
                      <a:tcPr marL="9525" marR="9525" marT="9525" marB="0" anchor="b">
                        <a:blipFill>
                          <a:blip r:embed="rId7"/>
                          <a:stretch>
                            <a:fillRect l="-95652" t="-13333" r="-91304" b="-493333"/>
                          </a:stretch>
                        </a:blipFill>
                      </a:tcPr>
                    </a:tc>
                    <a:tc>
                      <a:txBody>
                        <a:bodyPr/>
                        <a:lstStyle/>
                        <a:p>
                          <a:pPr algn="l" fontAlgn="b"/>
                          <a:r>
                            <a:rPr lang="en-GB" sz="1200" u="none" strike="noStrike" dirty="0">
                              <a:effectLst/>
                            </a:rPr>
                            <a:t>SD</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0421112"/>
                      </a:ext>
                    </a:extLst>
                  </a:tr>
                  <a:tr h="203200">
                    <a:tc>
                      <a:txBody>
                        <a:bodyPr/>
                        <a:lstStyle/>
                        <a:p>
                          <a:pPr algn="l" fontAlgn="b"/>
                          <a:r>
                            <a:rPr lang="en-GB" sz="1200" b="1" u="none" strike="noStrike" dirty="0">
                              <a:effectLst/>
                            </a:rPr>
                            <a:t>01R</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10.8</a:t>
                          </a:r>
                        </a:p>
                      </a:txBody>
                      <a:tcPr marL="9525" marR="9525" marT="9525" marB="0" anchor="b"/>
                    </a:tc>
                    <a:tc>
                      <a:txBody>
                        <a:bodyPr/>
                        <a:lstStyle/>
                        <a:p>
                          <a:pPr algn="l" fontAlgn="b"/>
                          <a:r>
                            <a:rPr lang="en-ES" sz="1200" u="none" strike="noStrike" dirty="0">
                              <a:effectLst/>
                            </a:rPr>
                            <a:t>3.06</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4383568"/>
                      </a:ext>
                    </a:extLst>
                  </a:tr>
                  <a:tr h="203200">
                    <a:tc>
                      <a:txBody>
                        <a:bodyPr/>
                        <a:lstStyle/>
                        <a:p>
                          <a:pPr algn="l" fontAlgn="b"/>
                          <a:r>
                            <a:rPr lang="en-GB" sz="1200" b="1" u="none" strike="noStrike">
                              <a:effectLst/>
                            </a:rPr>
                            <a:t>01En1</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7.9</a:t>
                          </a:r>
                        </a:p>
                      </a:txBody>
                      <a:tcPr marL="9525" marR="9525" marT="9525" marB="0" anchor="b"/>
                    </a:tc>
                    <a:tc>
                      <a:txBody>
                        <a:bodyPr/>
                        <a:lstStyle/>
                        <a:p>
                          <a:pPr algn="l" fontAlgn="b"/>
                          <a:r>
                            <a:rPr lang="en-ES" sz="1200" u="none" strike="noStrike" dirty="0">
                              <a:effectLst/>
                            </a:rPr>
                            <a:t>3.33</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2679804"/>
                      </a:ext>
                    </a:extLst>
                  </a:tr>
                  <a:tr h="203200">
                    <a:tc>
                      <a:txBody>
                        <a:bodyPr/>
                        <a:lstStyle/>
                        <a:p>
                          <a:pPr algn="l" fontAlgn="b"/>
                          <a:r>
                            <a:rPr lang="en-GB" sz="1200" b="1" u="none" strike="noStrike">
                              <a:effectLst/>
                            </a:rPr>
                            <a:t>01En2</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823</a:t>
                          </a:r>
                        </a:p>
                      </a:txBody>
                      <a:tcPr marL="9525" marR="9525" marT="9525" marB="0" anchor="b"/>
                    </a:tc>
                    <a:tc>
                      <a:txBody>
                        <a:bodyPr/>
                        <a:lstStyle/>
                        <a:p>
                          <a:pPr algn="l" fontAlgn="b"/>
                          <a:r>
                            <a:rPr lang="en-ES" sz="1200" u="none" strike="noStrike" dirty="0">
                              <a:effectLst/>
                            </a:rPr>
                            <a:t>177</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9353990"/>
                      </a:ext>
                    </a:extLst>
                  </a:tr>
                  <a:tr h="203200">
                    <a:tc>
                      <a:txBody>
                        <a:bodyPr/>
                        <a:lstStyle/>
                        <a:p>
                          <a:pPr algn="l" fontAlgn="b"/>
                          <a:r>
                            <a:rPr lang="en-GB" sz="1200" b="1" u="none" strike="noStrike">
                              <a:effectLst/>
                            </a:rPr>
                            <a:t>02R</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11.8</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5.96</a:t>
                          </a:r>
                        </a:p>
                      </a:txBody>
                      <a:tcPr marL="9525" marR="9525" marT="9525" marB="0" anchor="b"/>
                    </a:tc>
                    <a:extLst>
                      <a:ext uri="{0D108BD9-81ED-4DB2-BD59-A6C34878D82A}">
                        <a16:rowId xmlns:a16="http://schemas.microsoft.com/office/drawing/2014/main" val="822123469"/>
                      </a:ext>
                    </a:extLst>
                  </a:tr>
                  <a:tr h="203200">
                    <a:tc>
                      <a:txBody>
                        <a:bodyPr/>
                        <a:lstStyle/>
                        <a:p>
                          <a:pPr algn="l" fontAlgn="b"/>
                          <a:r>
                            <a:rPr lang="en-GB" sz="1200" b="1" u="none" strike="noStrike">
                              <a:effectLst/>
                            </a:rPr>
                            <a:t>02En1</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0.87</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1.03</a:t>
                          </a:r>
                        </a:p>
                      </a:txBody>
                      <a:tcPr marL="9525" marR="9525" marT="9525" marB="0" anchor="b"/>
                    </a:tc>
                    <a:extLst>
                      <a:ext uri="{0D108BD9-81ED-4DB2-BD59-A6C34878D82A}">
                        <a16:rowId xmlns:a16="http://schemas.microsoft.com/office/drawing/2014/main" val="1250132386"/>
                      </a:ext>
                    </a:extLst>
                  </a:tr>
                  <a:tr h="203200">
                    <a:tc>
                      <a:txBody>
                        <a:bodyPr/>
                        <a:lstStyle/>
                        <a:p>
                          <a:pPr algn="l" fontAlgn="b"/>
                          <a:r>
                            <a:rPr lang="en-GB" sz="1200" b="1" u="none" strike="noStrike" dirty="0">
                              <a:effectLst/>
                            </a:rPr>
                            <a:t>02En2</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68.3</a:t>
                          </a: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6.9</a:t>
                          </a:r>
                        </a:p>
                      </a:txBody>
                      <a:tcPr marL="9525" marR="9525" marT="9525" marB="0" anchor="b"/>
                    </a:tc>
                    <a:extLst>
                      <a:ext uri="{0D108BD9-81ED-4DB2-BD59-A6C34878D82A}">
                        <a16:rowId xmlns:a16="http://schemas.microsoft.com/office/drawing/2014/main" val="184372062"/>
                      </a:ext>
                    </a:extLst>
                  </a:tr>
                  <a:tr h="558165">
                    <a:tc>
                      <a:txBody>
                        <a:bodyPr/>
                        <a:lstStyle/>
                        <a:p>
                          <a:pPr algn="l" fontAlgn="b"/>
                          <a:r>
                            <a:rPr lang="en-GB" sz="1200" b="1" u="none" strike="noStrike" dirty="0">
                              <a:effectLst/>
                            </a:rPr>
                            <a:t>CA-4 (positive control)</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10.3</a:t>
                          </a:r>
                        </a:p>
                      </a:txBody>
                      <a:tcPr marL="9525" marR="9525" marT="9525" marB="0" anchor="b"/>
                    </a:tc>
                    <a:tc>
                      <a:txBody>
                        <a:bodyPr/>
                        <a:lstStyle/>
                        <a:p>
                          <a:pPr algn="l" fontAlgn="b"/>
                          <a:r>
                            <a:rPr lang="en-ES" sz="1200" u="none" strike="noStrike" dirty="0">
                              <a:effectLst/>
                            </a:rPr>
                            <a:t>10.3</a:t>
                          </a:r>
                          <a:endParaRPr lang="en-E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2687921"/>
                      </a:ext>
                    </a:extLst>
                  </a:tr>
                </a:tbl>
              </a:graphicData>
            </a:graphic>
          </p:graphicFrame>
        </mc:Fallback>
      </mc:AlternateContent>
      <p:pic>
        <p:nvPicPr>
          <p:cNvPr id="9" name="Audio Recording 31 Oct 2020 at 16:05:50" descr="Audio Recording 31 Oct 2020 at 16:05:50">
            <a:hlinkClick r:id="" action="ppaction://media"/>
            <a:extLst>
              <a:ext uri="{FF2B5EF4-FFF2-40B4-BE49-F238E27FC236}">
                <a16:creationId xmlns:a16="http://schemas.microsoft.com/office/drawing/2014/main" id="{A37AE0BC-E945-9949-8150-2EB5218046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084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43971"/>
            <a:ext cx="8686800" cy="830997"/>
          </a:xfrm>
          <a:prstGeom prst="rect">
            <a:avLst/>
          </a:prstGeom>
          <a:noFill/>
        </p:spPr>
        <p:txBody>
          <a:bodyPr wrap="square" rtlCol="0">
            <a:spAutoFit/>
          </a:bodyPr>
          <a:lstStyle/>
          <a:p>
            <a:r>
              <a:rPr lang="en-IE" sz="2400" b="1" dirty="0"/>
              <a:t>Cell Viability Data for 02R, 02En1 and 02En2  in MCF-7 Breast Cancer Cells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23</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1" name="Picture 10">
            <a:extLst>
              <a:ext uri="{FF2B5EF4-FFF2-40B4-BE49-F238E27FC236}">
                <a16:creationId xmlns:a16="http://schemas.microsoft.com/office/drawing/2014/main" id="{96D8F59E-390F-9947-85B8-BC221132F7E7}"/>
              </a:ext>
            </a:extLst>
          </p:cNvPr>
          <p:cNvPicPr>
            <a:picLocks noChangeAspect="1"/>
          </p:cNvPicPr>
          <p:nvPr/>
        </p:nvPicPr>
        <p:blipFill>
          <a:blip r:embed="rId5"/>
          <a:stretch>
            <a:fillRect/>
          </a:stretch>
        </p:blipFill>
        <p:spPr>
          <a:xfrm>
            <a:off x="5902730" y="3040912"/>
            <a:ext cx="3109040" cy="2577474"/>
          </a:xfrm>
          <a:prstGeom prst="rect">
            <a:avLst/>
          </a:prstGeom>
        </p:spPr>
      </p:pic>
      <p:pic>
        <p:nvPicPr>
          <p:cNvPr id="12" name="Picture 11">
            <a:extLst>
              <a:ext uri="{FF2B5EF4-FFF2-40B4-BE49-F238E27FC236}">
                <a16:creationId xmlns:a16="http://schemas.microsoft.com/office/drawing/2014/main" id="{B1D7665A-1F87-5244-85A5-E25CAC4FE297}"/>
              </a:ext>
            </a:extLst>
          </p:cNvPr>
          <p:cNvPicPr>
            <a:picLocks noChangeAspect="1"/>
          </p:cNvPicPr>
          <p:nvPr/>
        </p:nvPicPr>
        <p:blipFill>
          <a:blip r:embed="rId6"/>
          <a:stretch>
            <a:fillRect/>
          </a:stretch>
        </p:blipFill>
        <p:spPr>
          <a:xfrm>
            <a:off x="3886200" y="1157847"/>
            <a:ext cx="1129500" cy="1506000"/>
          </a:xfrm>
          <a:prstGeom prst="rect">
            <a:avLst/>
          </a:prstGeom>
        </p:spPr>
      </p:pic>
      <p:pic>
        <p:nvPicPr>
          <p:cNvPr id="13" name="Picture 12">
            <a:extLst>
              <a:ext uri="{FF2B5EF4-FFF2-40B4-BE49-F238E27FC236}">
                <a16:creationId xmlns:a16="http://schemas.microsoft.com/office/drawing/2014/main" id="{E1589FF9-7F85-174D-A1DD-3BDC8D8B16F7}"/>
              </a:ext>
            </a:extLst>
          </p:cNvPr>
          <p:cNvPicPr>
            <a:picLocks noChangeAspect="1"/>
          </p:cNvPicPr>
          <p:nvPr/>
        </p:nvPicPr>
        <p:blipFill>
          <a:blip r:embed="rId7"/>
          <a:stretch>
            <a:fillRect/>
          </a:stretch>
        </p:blipFill>
        <p:spPr>
          <a:xfrm>
            <a:off x="6781800" y="1267616"/>
            <a:ext cx="1020596" cy="1370244"/>
          </a:xfrm>
          <a:prstGeom prst="rect">
            <a:avLst/>
          </a:prstGeom>
        </p:spPr>
      </p:pic>
      <p:pic>
        <p:nvPicPr>
          <p:cNvPr id="14" name="Picture 13">
            <a:extLst>
              <a:ext uri="{FF2B5EF4-FFF2-40B4-BE49-F238E27FC236}">
                <a16:creationId xmlns:a16="http://schemas.microsoft.com/office/drawing/2014/main" id="{C129F3EC-D6E3-A248-B588-556CA8E3B17D}"/>
              </a:ext>
            </a:extLst>
          </p:cNvPr>
          <p:cNvPicPr>
            <a:picLocks noChangeAspect="1"/>
          </p:cNvPicPr>
          <p:nvPr/>
        </p:nvPicPr>
        <p:blipFill>
          <a:blip r:embed="rId8"/>
          <a:stretch>
            <a:fillRect/>
          </a:stretch>
        </p:blipFill>
        <p:spPr>
          <a:xfrm>
            <a:off x="258070" y="1237168"/>
            <a:ext cx="2054772" cy="1665242"/>
          </a:xfrm>
          <a:prstGeom prst="rect">
            <a:avLst/>
          </a:prstGeom>
        </p:spPr>
      </p:pic>
      <p:sp>
        <p:nvSpPr>
          <p:cNvPr id="15" name="TextBox 14">
            <a:extLst>
              <a:ext uri="{FF2B5EF4-FFF2-40B4-BE49-F238E27FC236}">
                <a16:creationId xmlns:a16="http://schemas.microsoft.com/office/drawing/2014/main" id="{F8EA38D0-14AF-134B-961B-E48C68635CA8}"/>
              </a:ext>
            </a:extLst>
          </p:cNvPr>
          <p:cNvSpPr txBox="1"/>
          <p:nvPr/>
        </p:nvSpPr>
        <p:spPr>
          <a:xfrm>
            <a:off x="2438400" y="1464048"/>
            <a:ext cx="1066800" cy="923330"/>
          </a:xfrm>
          <a:prstGeom prst="rect">
            <a:avLst/>
          </a:prstGeom>
          <a:noFill/>
        </p:spPr>
        <p:txBody>
          <a:bodyPr wrap="square" rtlCol="0">
            <a:spAutoFit/>
          </a:bodyPr>
          <a:lstStyle/>
          <a:p>
            <a:r>
              <a:rPr lang="en-ES" b="1" dirty="0"/>
              <a:t>IC</a:t>
            </a:r>
            <a:r>
              <a:rPr lang="en-ES" b="1" baseline="-25000" dirty="0"/>
              <a:t>50 </a:t>
            </a:r>
          </a:p>
          <a:p>
            <a:r>
              <a:rPr lang="en-ES" b="1" dirty="0"/>
              <a:t>11.87 nM </a:t>
            </a:r>
            <a:r>
              <a:rPr lang="en-ES" b="1" baseline="-25000" dirty="0"/>
              <a:t> </a:t>
            </a:r>
            <a:r>
              <a:rPr lang="en-ES" b="1" dirty="0"/>
              <a:t> </a:t>
            </a:r>
          </a:p>
        </p:txBody>
      </p:sp>
      <p:pic>
        <p:nvPicPr>
          <p:cNvPr id="16" name="Picture 15">
            <a:extLst>
              <a:ext uri="{FF2B5EF4-FFF2-40B4-BE49-F238E27FC236}">
                <a16:creationId xmlns:a16="http://schemas.microsoft.com/office/drawing/2014/main" id="{E486826F-BC55-BC4A-A09F-BDED0037C67F}"/>
              </a:ext>
            </a:extLst>
          </p:cNvPr>
          <p:cNvPicPr>
            <a:picLocks noChangeAspect="1"/>
          </p:cNvPicPr>
          <p:nvPr/>
        </p:nvPicPr>
        <p:blipFill>
          <a:blip r:embed="rId9"/>
          <a:stretch>
            <a:fillRect/>
          </a:stretch>
        </p:blipFill>
        <p:spPr>
          <a:xfrm>
            <a:off x="0" y="3088868"/>
            <a:ext cx="2908300" cy="2603500"/>
          </a:xfrm>
          <a:prstGeom prst="rect">
            <a:avLst/>
          </a:prstGeom>
        </p:spPr>
      </p:pic>
      <p:pic>
        <p:nvPicPr>
          <p:cNvPr id="17" name="Picture 16">
            <a:extLst>
              <a:ext uri="{FF2B5EF4-FFF2-40B4-BE49-F238E27FC236}">
                <a16:creationId xmlns:a16="http://schemas.microsoft.com/office/drawing/2014/main" id="{51D65B57-0924-A548-9B56-002C344C77FE}"/>
              </a:ext>
            </a:extLst>
          </p:cNvPr>
          <p:cNvPicPr>
            <a:picLocks noChangeAspect="1"/>
          </p:cNvPicPr>
          <p:nvPr/>
        </p:nvPicPr>
        <p:blipFill>
          <a:blip r:embed="rId10"/>
          <a:stretch>
            <a:fillRect/>
          </a:stretch>
        </p:blipFill>
        <p:spPr>
          <a:xfrm>
            <a:off x="2869800" y="3078099"/>
            <a:ext cx="3162300" cy="2654300"/>
          </a:xfrm>
          <a:prstGeom prst="rect">
            <a:avLst/>
          </a:prstGeom>
        </p:spPr>
      </p:pic>
      <p:sp>
        <p:nvSpPr>
          <p:cNvPr id="18" name="TextBox 17">
            <a:extLst>
              <a:ext uri="{FF2B5EF4-FFF2-40B4-BE49-F238E27FC236}">
                <a16:creationId xmlns:a16="http://schemas.microsoft.com/office/drawing/2014/main" id="{D2D5DB4C-8214-F44E-BBA9-D0235879345E}"/>
              </a:ext>
            </a:extLst>
          </p:cNvPr>
          <p:cNvSpPr txBox="1"/>
          <p:nvPr/>
        </p:nvSpPr>
        <p:spPr>
          <a:xfrm>
            <a:off x="5094507" y="1429529"/>
            <a:ext cx="1066800" cy="923330"/>
          </a:xfrm>
          <a:prstGeom prst="rect">
            <a:avLst/>
          </a:prstGeom>
          <a:noFill/>
        </p:spPr>
        <p:txBody>
          <a:bodyPr wrap="square" rtlCol="0">
            <a:spAutoFit/>
          </a:bodyPr>
          <a:lstStyle/>
          <a:p>
            <a:r>
              <a:rPr lang="en-ES" b="1" dirty="0"/>
              <a:t>IC</a:t>
            </a:r>
            <a:r>
              <a:rPr lang="en-ES" b="1" baseline="-25000" dirty="0"/>
              <a:t>50 </a:t>
            </a:r>
          </a:p>
          <a:p>
            <a:r>
              <a:rPr lang="en-ES" b="1" dirty="0"/>
              <a:t>0.871 nM </a:t>
            </a:r>
          </a:p>
        </p:txBody>
      </p:sp>
      <p:sp>
        <p:nvSpPr>
          <p:cNvPr id="19" name="TextBox 18">
            <a:extLst>
              <a:ext uri="{FF2B5EF4-FFF2-40B4-BE49-F238E27FC236}">
                <a16:creationId xmlns:a16="http://schemas.microsoft.com/office/drawing/2014/main" id="{88153CAC-5162-704E-B200-95151ED33F86}"/>
              </a:ext>
            </a:extLst>
          </p:cNvPr>
          <p:cNvSpPr txBox="1"/>
          <p:nvPr/>
        </p:nvSpPr>
        <p:spPr>
          <a:xfrm>
            <a:off x="7944970" y="1602547"/>
            <a:ext cx="1066800" cy="646331"/>
          </a:xfrm>
          <a:prstGeom prst="rect">
            <a:avLst/>
          </a:prstGeom>
          <a:noFill/>
        </p:spPr>
        <p:txBody>
          <a:bodyPr wrap="square" rtlCol="0">
            <a:spAutoFit/>
          </a:bodyPr>
          <a:lstStyle/>
          <a:p>
            <a:r>
              <a:rPr lang="en-ES" b="1" dirty="0"/>
              <a:t>IC</a:t>
            </a:r>
            <a:r>
              <a:rPr lang="en-ES" b="1" baseline="-25000" dirty="0"/>
              <a:t>50 </a:t>
            </a:r>
          </a:p>
          <a:p>
            <a:r>
              <a:rPr lang="en-ES" b="1" dirty="0"/>
              <a:t>68 nM </a:t>
            </a:r>
          </a:p>
        </p:txBody>
      </p:sp>
      <p:pic>
        <p:nvPicPr>
          <p:cNvPr id="20" name="Audio Recording 31 Oct 2020 at 16:08:06" descr="Audio Recording 31 Oct 2020 at 16:08:06">
            <a:hlinkClick r:id="" action="ppaction://media"/>
            <a:extLst>
              <a:ext uri="{FF2B5EF4-FFF2-40B4-BE49-F238E27FC236}">
                <a16:creationId xmlns:a16="http://schemas.microsoft.com/office/drawing/2014/main" id="{8D8E1283-E869-D74A-A233-7C70CF13EEA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121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830997"/>
          </a:xfrm>
          <a:prstGeom prst="rect">
            <a:avLst/>
          </a:prstGeom>
          <a:noFill/>
        </p:spPr>
        <p:txBody>
          <a:bodyPr wrap="square" rtlCol="0">
            <a:spAutoFit/>
          </a:bodyPr>
          <a:lstStyle/>
          <a:p>
            <a:r>
              <a:rPr lang="en-IE" sz="2400" b="1" dirty="0"/>
              <a:t>Preliminary Tubulin Polymerisation Assay for 02R, 02En2 and 02En2 </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Content Placeholder 4" descr="A screenshot of a map&#10;&#10;Description automatically generated">
            <a:extLst>
              <a:ext uri="{FF2B5EF4-FFF2-40B4-BE49-F238E27FC236}">
                <a16:creationId xmlns:a16="http://schemas.microsoft.com/office/drawing/2014/main" id="{F8D0EE6A-1E6E-0247-BAEE-55A1E1436CA8}"/>
              </a:ext>
            </a:extLst>
          </p:cNvPr>
          <p:cNvPicPr>
            <a:picLocks noChangeAspect="1"/>
          </p:cNvPicPr>
          <p:nvPr/>
        </p:nvPicPr>
        <p:blipFill rotWithShape="1">
          <a:blip r:embed="rId5"/>
          <a:srcRect r="35397" b="29850"/>
          <a:stretch/>
        </p:blipFill>
        <p:spPr>
          <a:xfrm>
            <a:off x="304801" y="1925732"/>
            <a:ext cx="3581400" cy="2265268"/>
          </a:xfrm>
          <a:prstGeom prst="rect">
            <a:avLst/>
          </a:prstGeom>
        </p:spPr>
      </p:pic>
      <p:pic>
        <p:nvPicPr>
          <p:cNvPr id="8" name="Picture 7">
            <a:extLst>
              <a:ext uri="{FF2B5EF4-FFF2-40B4-BE49-F238E27FC236}">
                <a16:creationId xmlns:a16="http://schemas.microsoft.com/office/drawing/2014/main" id="{5F2079BA-6821-7043-AA16-9CF3FD12BCF5}"/>
              </a:ext>
            </a:extLst>
          </p:cNvPr>
          <p:cNvPicPr>
            <a:picLocks noChangeAspect="1"/>
          </p:cNvPicPr>
          <p:nvPr/>
        </p:nvPicPr>
        <p:blipFill>
          <a:blip r:embed="rId6"/>
          <a:stretch>
            <a:fillRect/>
          </a:stretch>
        </p:blipFill>
        <p:spPr>
          <a:xfrm>
            <a:off x="6629400" y="1678478"/>
            <a:ext cx="1745947" cy="2371186"/>
          </a:xfrm>
          <a:prstGeom prst="rect">
            <a:avLst/>
          </a:prstGeom>
        </p:spPr>
      </p:pic>
      <p:sp>
        <p:nvSpPr>
          <p:cNvPr id="2" name="TextBox 1">
            <a:extLst>
              <a:ext uri="{FF2B5EF4-FFF2-40B4-BE49-F238E27FC236}">
                <a16:creationId xmlns:a16="http://schemas.microsoft.com/office/drawing/2014/main" id="{6CD3108B-CD47-E848-9CEA-074478988662}"/>
              </a:ext>
            </a:extLst>
          </p:cNvPr>
          <p:cNvSpPr txBox="1"/>
          <p:nvPr/>
        </p:nvSpPr>
        <p:spPr>
          <a:xfrm>
            <a:off x="3733800" y="2361039"/>
            <a:ext cx="3886200" cy="938719"/>
          </a:xfrm>
          <a:prstGeom prst="rect">
            <a:avLst/>
          </a:prstGeom>
          <a:noFill/>
        </p:spPr>
        <p:txBody>
          <a:bodyPr wrap="square" rtlCol="0">
            <a:spAutoFit/>
          </a:bodyPr>
          <a:lstStyle/>
          <a:p>
            <a:r>
              <a:rPr lang="en-ES" sz="1100" dirty="0"/>
              <a:t>02R (red diamond)</a:t>
            </a:r>
          </a:p>
          <a:p>
            <a:r>
              <a:rPr lang="en-ES" sz="1100" dirty="0"/>
              <a:t>02En2 (light blue triangle) </a:t>
            </a:r>
          </a:p>
          <a:p>
            <a:r>
              <a:rPr lang="en-ES" sz="1100" dirty="0"/>
              <a:t>02En1 (pink triangle)</a:t>
            </a:r>
          </a:p>
          <a:p>
            <a:r>
              <a:rPr lang="en-ES" sz="1100" dirty="0"/>
              <a:t>Paclitaxel (positive control – black square)</a:t>
            </a:r>
          </a:p>
          <a:p>
            <a:r>
              <a:rPr lang="en-ES" sz="1100" dirty="0"/>
              <a:t>Vehicle DMSO (black circle) </a:t>
            </a:r>
          </a:p>
        </p:txBody>
      </p:sp>
      <p:sp>
        <p:nvSpPr>
          <p:cNvPr id="3" name="TextBox 2">
            <a:extLst>
              <a:ext uri="{FF2B5EF4-FFF2-40B4-BE49-F238E27FC236}">
                <a16:creationId xmlns:a16="http://schemas.microsoft.com/office/drawing/2014/main" id="{BE41B888-75C9-0D4B-A793-13DC98310A45}"/>
              </a:ext>
            </a:extLst>
          </p:cNvPr>
          <p:cNvSpPr txBox="1"/>
          <p:nvPr/>
        </p:nvSpPr>
        <p:spPr>
          <a:xfrm>
            <a:off x="304801" y="4419600"/>
            <a:ext cx="6705599" cy="1477328"/>
          </a:xfrm>
          <a:prstGeom prst="rect">
            <a:avLst/>
          </a:prstGeom>
          <a:noFill/>
        </p:spPr>
        <p:txBody>
          <a:bodyPr wrap="square" rtlCol="0">
            <a:spAutoFit/>
          </a:bodyPr>
          <a:lstStyle/>
          <a:p>
            <a:r>
              <a:rPr lang="en-ES" dirty="0"/>
              <a:t>Preliminary Tubulin Polymerisation A</a:t>
            </a:r>
            <a:r>
              <a:rPr lang="en-GB" dirty="0"/>
              <a:t>s</a:t>
            </a:r>
            <a:r>
              <a:rPr lang="en-ES" dirty="0"/>
              <a:t>say illustrating 02R in red as an anti-tubulin agent, 02En1 in pink as a superior anti-tubulin agent. </a:t>
            </a:r>
          </a:p>
          <a:p>
            <a:endParaRPr lang="en-ES" dirty="0"/>
          </a:p>
          <a:p>
            <a:r>
              <a:rPr lang="en-ES" dirty="0"/>
              <a:t>02En2 although a potent Anti-proliferative analogue, does not appear to have anti-tubulin effects. </a:t>
            </a:r>
          </a:p>
        </p:txBody>
      </p:sp>
      <p:pic>
        <p:nvPicPr>
          <p:cNvPr id="9" name="Audio Recording 31 Oct 2020 at 16:09:48" descr="Audio Recording 31 Oct 2020 at 16:09:48">
            <a:hlinkClick r:id="" action="ppaction://media"/>
            <a:extLst>
              <a:ext uri="{FF2B5EF4-FFF2-40B4-BE49-F238E27FC236}">
                <a16:creationId xmlns:a16="http://schemas.microsoft.com/office/drawing/2014/main" id="{3FD202B3-C4D3-754A-A192-38D9E6A7FE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639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err="1"/>
              <a:t>Molecular</a:t>
            </a:r>
            <a:r>
              <a:rPr lang="fr-FR" sz="2400" b="1" dirty="0"/>
              <a:t> </a:t>
            </a:r>
            <a:r>
              <a:rPr lang="fr-FR" sz="2400" b="1" dirty="0" err="1"/>
              <a:t>Modelling</a:t>
            </a:r>
            <a:r>
              <a:rPr lang="fr-FR" sz="2400" b="1" dirty="0"/>
              <a:t> Data for 01 </a:t>
            </a:r>
            <a:r>
              <a:rPr lang="fr-FR" sz="2400" b="1" dirty="0" err="1"/>
              <a:t>Combretazet</a:t>
            </a:r>
            <a:r>
              <a:rPr lang="fr-FR" sz="2400" b="1" dirty="0"/>
              <a:t> </a:t>
            </a:r>
            <a:r>
              <a:rPr lang="fr-FR" sz="2400" b="1" dirty="0" err="1"/>
              <a:t>Family</a:t>
            </a:r>
            <a:r>
              <a:rPr lang="fr-FR" sz="2400" b="1"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E478E9A-0662-4140-8F59-BDCECC45FCD8}"/>
                  </a:ext>
                </a:extLst>
              </p:cNvPr>
              <p:cNvSpPr txBox="1"/>
              <p:nvPr/>
            </p:nvSpPr>
            <p:spPr>
              <a:xfrm>
                <a:off x="270192" y="1316190"/>
                <a:ext cx="2362200" cy="4493538"/>
              </a:xfrm>
              <a:prstGeom prst="rect">
                <a:avLst/>
              </a:prstGeom>
              <a:noFill/>
            </p:spPr>
            <p:txBody>
              <a:bodyPr wrap="square" rtlCol="0">
                <a:spAutoFit/>
              </a:bodyPr>
              <a:lstStyle/>
              <a:p>
                <a:pPr marL="285750" indent="-285750">
                  <a:buFont typeface="Arial" panose="020B0604020202020204" pitchFamily="34" charset="0"/>
                  <a:buChar char="•"/>
                </a:pPr>
                <a:r>
                  <a:rPr lang="en-ES" sz="1100" dirty="0"/>
                  <a:t>Molecular modelling demonstrates </a:t>
                </a:r>
                <a:r>
                  <a:rPr lang="en-ES" sz="1100" b="1" dirty="0"/>
                  <a:t>favourable interactions of the 3-</a:t>
                </a:r>
                <a:r>
                  <a:rPr lang="en-ES" sz="1100" b="1" i="1" dirty="0"/>
                  <a:t>S, </a:t>
                </a:r>
                <a:r>
                  <a:rPr lang="en-ES" sz="1100" b="1" dirty="0"/>
                  <a:t>4-</a:t>
                </a:r>
                <a:r>
                  <a:rPr lang="en-ES" sz="1100" b="1" i="1" dirty="0"/>
                  <a:t>S </a:t>
                </a:r>
                <a:r>
                  <a:rPr lang="en-ES" sz="1100" b="1" dirty="0"/>
                  <a:t>enantiomer. </a:t>
                </a:r>
                <a:r>
                  <a:rPr lang="en-ES" sz="1100" dirty="0"/>
                  <a:t>Docking studies were carried out </a:t>
                </a:r>
                <a:r>
                  <a:rPr lang="en-ES" sz="1100" b="1" dirty="0"/>
                  <a:t>in triplicate </a:t>
                </a:r>
                <a:r>
                  <a:rPr lang="en-ES" sz="1100" dirty="0"/>
                  <a:t>to confirm suggested pattern od  binding orientation. </a:t>
                </a:r>
              </a:p>
              <a:p>
                <a:pPr marL="285750" indent="-285750">
                  <a:buFont typeface="Arial" panose="020B0604020202020204" pitchFamily="34" charset="0"/>
                  <a:buChar char="•"/>
                </a:pPr>
                <a:r>
                  <a:rPr lang="en-ES" sz="1100" dirty="0"/>
                  <a:t>Findings suggest that the 3-</a:t>
                </a:r>
                <a:r>
                  <a:rPr lang="en-ES" sz="1100" i="1" dirty="0"/>
                  <a:t>S, </a:t>
                </a:r>
                <a:r>
                  <a:rPr lang="en-ES" sz="1100" dirty="0"/>
                  <a:t>4-</a:t>
                </a:r>
                <a:r>
                  <a:rPr lang="en-ES" sz="1100" i="1" dirty="0"/>
                  <a:t>S </a:t>
                </a:r>
                <a:r>
                  <a:rPr lang="en-ES" sz="1100" dirty="0"/>
                  <a:t>enantiomer docks consistently favouring the binding orientation of CA-4.</a:t>
                </a:r>
              </a:p>
              <a:p>
                <a:pPr marL="285750" indent="-285750">
                  <a:buFont typeface="Arial" panose="020B0604020202020204" pitchFamily="34" charset="0"/>
                  <a:buChar char="•"/>
                </a:pPr>
                <a:r>
                  <a:rPr lang="en-ES" sz="1100" dirty="0"/>
                  <a:t>The 3-</a:t>
                </a:r>
                <a:r>
                  <a:rPr lang="en-ES" sz="1100" i="1" dirty="0"/>
                  <a:t>R, </a:t>
                </a:r>
                <a:r>
                  <a:rPr lang="en-ES" sz="1100" dirty="0"/>
                  <a:t>4-</a:t>
                </a:r>
                <a:r>
                  <a:rPr lang="en-ES" sz="1100" i="1" dirty="0"/>
                  <a:t>R </a:t>
                </a:r>
                <a:r>
                  <a:rPr lang="en-ES" sz="1100" dirty="0"/>
                  <a:t>enantiomer varies in docking orientation with each docking simulation. </a:t>
                </a:r>
              </a:p>
              <a:p>
                <a:pPr marL="285750" indent="-285750">
                  <a:buFont typeface="Arial" panose="020B0604020202020204" pitchFamily="34" charset="0"/>
                  <a:buChar char="•"/>
                </a:pPr>
                <a:r>
                  <a:rPr lang="en-GB" sz="1100" dirty="0"/>
                  <a:t>T</a:t>
                </a:r>
                <a:r>
                  <a:rPr lang="en-ES" sz="1100" dirty="0"/>
                  <a:t>he </a:t>
                </a:r>
                <a14:m>
                  <m:oMath xmlns:m="http://schemas.openxmlformats.org/officeDocument/2006/math">
                    <m:r>
                      <a:rPr lang="en-ES" sz="1100" i="1" smtClean="0">
                        <a:latin typeface="Cambria Math" panose="02040503050406030204" pitchFamily="18" charset="0"/>
                        <a:ea typeface="Cambria Math" panose="02040503050406030204" pitchFamily="18" charset="0"/>
                      </a:rPr>
                      <m:t>𝛽</m:t>
                    </m:r>
                  </m:oMath>
                </a14:m>
                <a:r>
                  <a:rPr lang="en-ES" sz="1100" dirty="0"/>
                  <a:t>-lactam carbonyl points out of the Colchicine Binding Pocket for </a:t>
                </a:r>
                <a:r>
                  <a:rPr lang="en-ES" sz="1100" b="1" dirty="0"/>
                  <a:t>01En2 </a:t>
                </a:r>
                <a:r>
                  <a:rPr lang="en-ES" sz="1100" dirty="0"/>
                  <a:t>abolishing critical hydrogen bonding interactions between Ala</a:t>
                </a:r>
                <a:r>
                  <a:rPr lang="en-ES" sz="1100" dirty="0">
                    <a:ea typeface="Cambria Math" panose="02040503050406030204" pitchFamily="18" charset="0"/>
                  </a:rPr>
                  <a:t> </a:t>
                </a:r>
                <a14:m>
                  <m:oMath xmlns:m="http://schemas.openxmlformats.org/officeDocument/2006/math">
                    <m:r>
                      <a:rPr lang="en-ES" sz="1100" i="1">
                        <a:latin typeface="Cambria Math" panose="02040503050406030204" pitchFamily="18" charset="0"/>
                        <a:ea typeface="Cambria Math" panose="02040503050406030204" pitchFamily="18" charset="0"/>
                      </a:rPr>
                      <m:t>𝛽</m:t>
                    </m:r>
                  </m:oMath>
                </a14:m>
                <a:r>
                  <a:rPr lang="en-ES" sz="1100" dirty="0"/>
                  <a:t>250 as seen for </a:t>
                </a:r>
                <a:r>
                  <a:rPr lang="en-ES" sz="1100" b="1" dirty="0"/>
                  <a:t>01En1. </a:t>
                </a:r>
              </a:p>
              <a:p>
                <a:pPr marL="285750" indent="-285750">
                  <a:buFont typeface="Arial" panose="020B0604020202020204" pitchFamily="34" charset="0"/>
                  <a:buChar char="•"/>
                </a:pPr>
                <a:r>
                  <a:rPr lang="en-ES" sz="1100" dirty="0"/>
                  <a:t>The trimethoxyphenyl moiety docks in a backwards orientation for </a:t>
                </a:r>
                <a:r>
                  <a:rPr lang="en-ES" sz="1100" b="1" dirty="0"/>
                  <a:t>01En2</a:t>
                </a:r>
                <a:r>
                  <a:rPr lang="en-ES" sz="1100" dirty="0"/>
                  <a:t> abolishing known critical interactions for both CA-4 and Colchicine, the interactions with Cys</a:t>
                </a:r>
                <a:r>
                  <a:rPr lang="en-ES" sz="1100" dirty="0">
                    <a:ea typeface="Cambria Math" panose="02040503050406030204" pitchFamily="18" charset="0"/>
                  </a:rPr>
                  <a:t> </a:t>
                </a:r>
                <a14:m>
                  <m:oMath xmlns:m="http://schemas.openxmlformats.org/officeDocument/2006/math">
                    <m:r>
                      <a:rPr lang="en-ES" sz="1100" i="1">
                        <a:latin typeface="Cambria Math" panose="02040503050406030204" pitchFamily="18" charset="0"/>
                        <a:ea typeface="Cambria Math" panose="02040503050406030204" pitchFamily="18" charset="0"/>
                      </a:rPr>
                      <m:t>𝛽</m:t>
                    </m:r>
                  </m:oMath>
                </a14:m>
                <a:r>
                  <a:rPr lang="en-ES" sz="1100" dirty="0"/>
                  <a:t>241 and Val</a:t>
                </a:r>
                <a:r>
                  <a:rPr lang="en-ES" sz="1100" dirty="0">
                    <a:ea typeface="Cambria Math" panose="02040503050406030204" pitchFamily="18" charset="0"/>
                  </a:rPr>
                  <a:t> </a:t>
                </a:r>
                <a14:m>
                  <m:oMath xmlns:m="http://schemas.openxmlformats.org/officeDocument/2006/math">
                    <m:r>
                      <a:rPr lang="en-ES" sz="1100" i="1">
                        <a:latin typeface="Cambria Math" panose="02040503050406030204" pitchFamily="18" charset="0"/>
                        <a:ea typeface="Cambria Math" panose="02040503050406030204" pitchFamily="18" charset="0"/>
                      </a:rPr>
                      <m:t>𝛽</m:t>
                    </m:r>
                  </m:oMath>
                </a14:m>
                <a:r>
                  <a:rPr lang="en-ES" sz="1100" dirty="0"/>
                  <a:t>318 (</a:t>
                </a:r>
                <a:r>
                  <a:rPr lang="en-ES" sz="1100" b="1" dirty="0"/>
                  <a:t>15)</a:t>
                </a:r>
                <a:endParaRPr lang="en-ES" sz="1100" dirty="0"/>
              </a:p>
            </p:txBody>
          </p:sp>
        </mc:Choice>
        <mc:Fallback>
          <p:sp>
            <p:nvSpPr>
              <p:cNvPr id="2" name="TextBox 1">
                <a:extLst>
                  <a:ext uri="{FF2B5EF4-FFF2-40B4-BE49-F238E27FC236}">
                    <a16:creationId xmlns:a16="http://schemas.microsoft.com/office/drawing/2014/main" id="{AE478E9A-0662-4140-8F59-BDCECC45FCD8}"/>
                  </a:ext>
                </a:extLst>
              </p:cNvPr>
              <p:cNvSpPr txBox="1">
                <a:spLocks noRot="1" noChangeAspect="1" noMove="1" noResize="1" noEditPoints="1" noAdjustHandles="1" noChangeArrowheads="1" noChangeShapeType="1" noTextEdit="1"/>
              </p:cNvSpPr>
              <p:nvPr/>
            </p:nvSpPr>
            <p:spPr>
              <a:xfrm>
                <a:off x="270192" y="1316190"/>
                <a:ext cx="2362200" cy="4493538"/>
              </a:xfrm>
              <a:prstGeom prst="rect">
                <a:avLst/>
              </a:prstGeom>
              <a:blipFill>
                <a:blip r:embed="rId5"/>
                <a:stretch>
                  <a:fillRect r="-535"/>
                </a:stretch>
              </a:blipFill>
            </p:spPr>
            <p:txBody>
              <a:bodyPr/>
              <a:lstStyle/>
              <a:p>
                <a:r>
                  <a:rPr lang="en-ES">
                    <a:noFill/>
                  </a:rPr>
                  <a:t> </a:t>
                </a:r>
              </a:p>
            </p:txBody>
          </p:sp>
        </mc:Fallback>
      </mc:AlternateContent>
      <p:pic>
        <p:nvPicPr>
          <p:cNvPr id="8" name="Picture 7" descr="A close up of text on a white background&#10;&#10;Description automatically generated">
            <a:extLst>
              <a:ext uri="{FF2B5EF4-FFF2-40B4-BE49-F238E27FC236}">
                <a16:creationId xmlns:a16="http://schemas.microsoft.com/office/drawing/2014/main" id="{B9364A78-FF3D-E34E-89EA-11F8768DFA36}"/>
              </a:ext>
            </a:extLst>
          </p:cNvPr>
          <p:cNvPicPr/>
          <p:nvPr/>
        </p:nvPicPr>
        <p:blipFill rotWithShape="1">
          <a:blip r:embed="rId6" cstate="print">
            <a:extLst>
              <a:ext uri="{28A0092B-C50C-407E-A947-70E740481C1C}">
                <a14:useLocalDpi xmlns:a14="http://schemas.microsoft.com/office/drawing/2010/main" val="0"/>
              </a:ext>
            </a:extLst>
          </a:blip>
          <a:srcRect l="8009" t="8112" b="8762"/>
          <a:stretch/>
        </p:blipFill>
        <p:spPr bwMode="auto">
          <a:xfrm>
            <a:off x="2611609" y="1232071"/>
            <a:ext cx="3147725" cy="2425382"/>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CD632B3-DAB4-F04F-B487-BDDFF0CBE51C}"/>
                  </a:ext>
                </a:extLst>
              </p:cNvPr>
              <p:cNvSpPr/>
              <p:nvPr/>
            </p:nvSpPr>
            <p:spPr>
              <a:xfrm>
                <a:off x="2819400" y="5334000"/>
                <a:ext cx="6172200" cy="600164"/>
              </a:xfrm>
              <a:prstGeom prst="rect">
                <a:avLst/>
              </a:prstGeom>
            </p:spPr>
            <p:txBody>
              <a:bodyPr wrap="square">
                <a:spAutoFit/>
              </a:bodyPr>
              <a:lstStyle/>
              <a:p>
                <a:r>
                  <a:rPr lang="en-IE" sz="1100" b="1" dirty="0">
                    <a:ea typeface="Times New Roman" panose="02020603050405020304" pitchFamily="18" charset="0"/>
                  </a:rPr>
                  <a:t>01En1 (yellow) in colchicine-binding site superimposed on CA-4 (pink). Atom colours: Red: Oxygen, Blue: Nitrogen, Green: Hydrogen. </a:t>
                </a:r>
                <a:r>
                  <a:rPr lang="en-IE" sz="1100" b="1" dirty="0"/>
                  <a:t>01En2 (blue)</a:t>
                </a:r>
                <a:r>
                  <a:rPr lang="en-IE" sz="1100" b="1" i="1" dirty="0"/>
                  <a:t> </a:t>
                </a:r>
                <a:r>
                  <a:rPr lang="en-IE" sz="1100" b="1" dirty="0"/>
                  <a:t> in colchicine-binding site superimposed on CA-4 (pink). </a:t>
                </a:r>
                <a:r>
                  <a:rPr lang="en-IE" sz="1100" b="1" i="1" dirty="0"/>
                  <a:t> Location of Colchicine binding site at the </a:t>
                </a:r>
                <a14:m>
                  <m:oMath xmlns:m="http://schemas.openxmlformats.org/officeDocument/2006/math">
                    <m:r>
                      <a:rPr lang="en-IE" sz="1100" b="1" i="1" smtClean="0">
                        <a:latin typeface="Cambria Math" panose="02040503050406030204" pitchFamily="18" charset="0"/>
                        <a:ea typeface="Cambria Math" panose="02040503050406030204" pitchFamily="18" charset="0"/>
                      </a:rPr>
                      <m:t>𝜶𝜷</m:t>
                    </m:r>
                    <m:r>
                      <a:rPr lang="en-IE" sz="1100" b="1" i="1" smtClean="0">
                        <a:latin typeface="Cambria Math" panose="02040503050406030204" pitchFamily="18" charset="0"/>
                        <a:ea typeface="Cambria Math" panose="02040503050406030204" pitchFamily="18" charset="0"/>
                      </a:rPr>
                      <m:t>  </m:t>
                    </m:r>
                  </m:oMath>
                </a14:m>
                <a:r>
                  <a:rPr lang="en-IE" sz="1100" b="1" i="1" dirty="0"/>
                  <a:t>interface shown below</a:t>
                </a:r>
                <a:endParaRPr lang="en-ES" sz="1100" b="1" i="1" dirty="0"/>
              </a:p>
            </p:txBody>
          </p:sp>
        </mc:Choice>
        <mc:Fallback>
          <p:sp>
            <p:nvSpPr>
              <p:cNvPr id="5" name="Rectangle 4">
                <a:extLst>
                  <a:ext uri="{FF2B5EF4-FFF2-40B4-BE49-F238E27FC236}">
                    <a16:creationId xmlns:a16="http://schemas.microsoft.com/office/drawing/2014/main" id="{6CD632B3-DAB4-F04F-B487-BDDFF0CBE51C}"/>
                  </a:ext>
                </a:extLst>
              </p:cNvPr>
              <p:cNvSpPr>
                <a:spLocks noRot="1" noChangeAspect="1" noMove="1" noResize="1" noEditPoints="1" noAdjustHandles="1" noChangeArrowheads="1" noChangeShapeType="1" noTextEdit="1"/>
              </p:cNvSpPr>
              <p:nvPr/>
            </p:nvSpPr>
            <p:spPr>
              <a:xfrm>
                <a:off x="2819400" y="5334000"/>
                <a:ext cx="6172200" cy="600164"/>
              </a:xfrm>
              <a:prstGeom prst="rect">
                <a:avLst/>
              </a:prstGeom>
              <a:blipFill>
                <a:blip r:embed="rId7"/>
                <a:stretch>
                  <a:fillRect b="-6250"/>
                </a:stretch>
              </a:blipFill>
            </p:spPr>
            <p:txBody>
              <a:bodyPr/>
              <a:lstStyle/>
              <a:p>
                <a:r>
                  <a:rPr lang="en-ES">
                    <a:noFill/>
                  </a:rPr>
                  <a:t> </a:t>
                </a:r>
              </a:p>
            </p:txBody>
          </p:sp>
        </mc:Fallback>
      </mc:AlternateContent>
      <p:pic>
        <p:nvPicPr>
          <p:cNvPr id="9" name="Picture 8">
            <a:extLst>
              <a:ext uri="{FF2B5EF4-FFF2-40B4-BE49-F238E27FC236}">
                <a16:creationId xmlns:a16="http://schemas.microsoft.com/office/drawing/2014/main" id="{6A6532E4-0E46-174B-9184-FFBAC9F43563}"/>
              </a:ext>
            </a:extLst>
          </p:cNvPr>
          <p:cNvPicPr/>
          <p:nvPr/>
        </p:nvPicPr>
        <p:blipFill>
          <a:blip r:embed="rId8">
            <a:extLst>
              <a:ext uri="{28A0092B-C50C-407E-A947-70E740481C1C}">
                <a14:useLocalDpi xmlns:a14="http://schemas.microsoft.com/office/drawing/2010/main" val="0"/>
              </a:ext>
            </a:extLst>
          </a:blip>
          <a:stretch>
            <a:fillRect/>
          </a:stretch>
        </p:blipFill>
        <p:spPr>
          <a:xfrm>
            <a:off x="2658716" y="1235483"/>
            <a:ext cx="671945" cy="1128123"/>
          </a:xfrm>
          <a:prstGeom prst="rect">
            <a:avLst/>
          </a:prstGeom>
        </p:spPr>
      </p:pic>
      <p:pic>
        <p:nvPicPr>
          <p:cNvPr id="10" name="Picture 9" descr="A picture containing kite, colorful, flying&#10;&#10;Description automatically generated">
            <a:extLst>
              <a:ext uri="{FF2B5EF4-FFF2-40B4-BE49-F238E27FC236}">
                <a16:creationId xmlns:a16="http://schemas.microsoft.com/office/drawing/2014/main" id="{DFD8012D-9DD0-6C4C-88BA-35753E707470}"/>
              </a:ext>
            </a:extLst>
          </p:cNvPr>
          <p:cNvPicPr/>
          <p:nvPr/>
        </p:nvPicPr>
        <p:blipFill rotWithShape="1">
          <a:blip r:embed="rId9" cstate="print">
            <a:extLst>
              <a:ext uri="{28A0092B-C50C-407E-A947-70E740481C1C}">
                <a14:useLocalDpi xmlns:a14="http://schemas.microsoft.com/office/drawing/2010/main" val="0"/>
              </a:ext>
            </a:extLst>
          </a:blip>
          <a:srcRect l="4949" t="5574" r="2977" b="4957"/>
          <a:stretch/>
        </p:blipFill>
        <p:spPr bwMode="auto">
          <a:xfrm>
            <a:off x="5809210" y="2837049"/>
            <a:ext cx="3082608" cy="2425382"/>
          </a:xfrm>
          <a:prstGeom prst="rect">
            <a:avLst/>
          </a:prstGeom>
          <a:ln>
            <a:solidFill>
              <a:schemeClr val="tx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4F35782-BB5F-034D-B8D9-6F6B76472B1D}"/>
              </a:ext>
            </a:extLst>
          </p:cNvPr>
          <p:cNvPicPr/>
          <p:nvPr/>
        </p:nvPicPr>
        <p:blipFill>
          <a:blip r:embed="rId10">
            <a:extLst>
              <a:ext uri="{28A0092B-C50C-407E-A947-70E740481C1C}">
                <a14:useLocalDpi xmlns:a14="http://schemas.microsoft.com/office/drawing/2010/main" val="0"/>
              </a:ext>
            </a:extLst>
          </a:blip>
          <a:stretch>
            <a:fillRect/>
          </a:stretch>
        </p:blipFill>
        <p:spPr>
          <a:xfrm>
            <a:off x="8144483" y="2837049"/>
            <a:ext cx="729325" cy="1051939"/>
          </a:xfrm>
          <a:prstGeom prst="rect">
            <a:avLst/>
          </a:prstGeom>
        </p:spPr>
      </p:pic>
      <p:pic>
        <p:nvPicPr>
          <p:cNvPr id="13" name="Picture 12" descr="Diagram&#10;&#10;Description automatically generated">
            <a:extLst>
              <a:ext uri="{FF2B5EF4-FFF2-40B4-BE49-F238E27FC236}">
                <a16:creationId xmlns:a16="http://schemas.microsoft.com/office/drawing/2014/main" id="{3ECE1F84-8753-8643-B4C1-B4E244F88B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0206" y="3746969"/>
            <a:ext cx="2476500" cy="1598568"/>
          </a:xfrm>
          <a:prstGeom prst="rect">
            <a:avLst/>
          </a:prstGeom>
        </p:spPr>
      </p:pic>
      <p:pic>
        <p:nvPicPr>
          <p:cNvPr id="14" name="Audio Recording 31 Oct 2020 at 16:12:34" descr="Audio Recording 31 Oct 2020 at 16:12:34">
            <a:hlinkClick r:id="" action="ppaction://media"/>
            <a:extLst>
              <a:ext uri="{FF2B5EF4-FFF2-40B4-BE49-F238E27FC236}">
                <a16:creationId xmlns:a16="http://schemas.microsoft.com/office/drawing/2014/main" id="{55760FE8-AEB3-4847-B13E-4DE336BCC4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8635" y="557189"/>
            <a:ext cx="7346728" cy="110485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500" b="1">
                <a:latin typeface="+mj-lt"/>
                <a:ea typeface="+mj-ea"/>
                <a:cs typeface="+mj-cs"/>
              </a:rPr>
              <a:t>Molecular Modelling Data for 01 Combretazet Family </a:t>
            </a:r>
          </a:p>
        </p:txBody>
      </p:sp>
      <p:pic>
        <p:nvPicPr>
          <p:cNvPr id="12" name="Picture 11" descr="A picture containing food&#10;&#10;Description automatically generated">
            <a:extLst>
              <a:ext uri="{FF2B5EF4-FFF2-40B4-BE49-F238E27FC236}">
                <a16:creationId xmlns:a16="http://schemas.microsoft.com/office/drawing/2014/main" id="{CA44E7E3-8E25-F648-BE05-026EC254EDD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00448" y="3357308"/>
            <a:ext cx="2848152" cy="2442291"/>
          </a:xfrm>
          <a:prstGeom prst="rect">
            <a:avLst/>
          </a:prstGeom>
        </p:spPr>
      </p:pic>
      <p:pic>
        <p:nvPicPr>
          <p:cNvPr id="13" name="Picture 12" descr="A close up of a logo&#10;&#10;Description automatically generated">
            <a:extLst>
              <a:ext uri="{FF2B5EF4-FFF2-40B4-BE49-F238E27FC236}">
                <a16:creationId xmlns:a16="http://schemas.microsoft.com/office/drawing/2014/main" id="{76A5FBAC-1939-5C42-A3D6-6E9A7DBCF0D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24000" y="3455112"/>
            <a:ext cx="2848152" cy="2314123"/>
          </a:xfrm>
          <a:prstGeom prst="rect">
            <a:avLst/>
          </a:prstGeom>
        </p:spPr>
      </p:pic>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26</a:t>
            </a:fld>
            <a:endParaRPr lang="en-US"/>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3" name="TextBox 2">
            <a:extLst>
              <a:ext uri="{FF2B5EF4-FFF2-40B4-BE49-F238E27FC236}">
                <a16:creationId xmlns:a16="http://schemas.microsoft.com/office/drawing/2014/main" id="{91E4A027-A504-CB48-8A2E-83BB0A422607}"/>
              </a:ext>
            </a:extLst>
          </p:cNvPr>
          <p:cNvSpPr txBox="1"/>
          <p:nvPr/>
        </p:nvSpPr>
        <p:spPr>
          <a:xfrm>
            <a:off x="829887" y="1650116"/>
            <a:ext cx="7407163" cy="1384995"/>
          </a:xfrm>
          <a:prstGeom prst="rect">
            <a:avLst/>
          </a:prstGeom>
          <a:noFill/>
        </p:spPr>
        <p:txBody>
          <a:bodyPr wrap="square" rtlCol="0">
            <a:spAutoFit/>
          </a:bodyPr>
          <a:lstStyle/>
          <a:p>
            <a:r>
              <a:rPr lang="en-IE" sz="1400" b="1" dirty="0"/>
              <a:t>01En1</a:t>
            </a:r>
            <a:r>
              <a:rPr lang="en-IE" sz="1400" dirty="0"/>
              <a:t> (yellow), </a:t>
            </a:r>
            <a:r>
              <a:rPr lang="en-IE" sz="1400" b="1" dirty="0"/>
              <a:t>01En2 </a:t>
            </a:r>
            <a:r>
              <a:rPr lang="en-IE" sz="1400" dirty="0"/>
              <a:t>(cyan) in the Colchicine binding pocket. Red: Hydrophilic pocket interactions. Blue: hydrophobic pocket interactions. Black: neutral pocket interactions. </a:t>
            </a:r>
          </a:p>
          <a:p>
            <a:pPr marL="285750" indent="-285750">
              <a:buFont typeface="Arial" panose="020B0604020202020204" pitchFamily="34" charset="0"/>
              <a:buChar char="•"/>
            </a:pPr>
            <a:r>
              <a:rPr lang="en-IE" sz="1400" b="1" dirty="0"/>
              <a:t>01En1 (</a:t>
            </a:r>
            <a:r>
              <a:rPr lang="en-IE" sz="1400" dirty="0"/>
              <a:t>yellow) can be visualised with carbonyl hydrogen bonding to Ala</a:t>
            </a:r>
            <a:r>
              <a:rPr lang="en-IE" sz="1400" dirty="0">
                <a:sym typeface="Symbol" pitchFamily="2" charset="2"/>
              </a:rPr>
              <a:t></a:t>
            </a:r>
            <a:r>
              <a:rPr lang="en-IE" sz="1400" dirty="0"/>
              <a:t>250 and 3-OH pointing out of  Colchicine binding pocket.</a:t>
            </a:r>
          </a:p>
          <a:p>
            <a:pPr marL="285750" indent="-285750">
              <a:buFont typeface="Arial" panose="020B0604020202020204" pitchFamily="34" charset="0"/>
              <a:buChar char="•"/>
            </a:pPr>
            <a:r>
              <a:rPr lang="en-IE" sz="1400" dirty="0"/>
              <a:t> </a:t>
            </a:r>
            <a:r>
              <a:rPr lang="en-IE" sz="1400" b="1" dirty="0"/>
              <a:t>01En2</a:t>
            </a:r>
            <a:r>
              <a:rPr lang="en-IE" sz="1400" dirty="0"/>
              <a:t> (cyan) in contrast is seen  with </a:t>
            </a:r>
            <a:r>
              <a:rPr lang="en-IE" sz="1400" dirty="0" err="1"/>
              <a:t>trimethoxyphenyl</a:t>
            </a:r>
            <a:r>
              <a:rPr lang="en-IE" sz="1400" dirty="0"/>
              <a:t> ring and carbonyl pointing out of pocket without the critical Ala</a:t>
            </a:r>
            <a:r>
              <a:rPr lang="en-IE" sz="1400" dirty="0">
                <a:sym typeface="Symbol" pitchFamily="2" charset="2"/>
              </a:rPr>
              <a:t></a:t>
            </a:r>
            <a:r>
              <a:rPr lang="en-IE" sz="1400" dirty="0"/>
              <a:t>250 interaction.</a:t>
            </a:r>
            <a:r>
              <a:rPr lang="en-ES" sz="1400" dirty="0"/>
              <a:t> </a:t>
            </a:r>
          </a:p>
        </p:txBody>
      </p:sp>
      <p:pic>
        <p:nvPicPr>
          <p:cNvPr id="14" name="Audio Recording 31 Oct 2020 at 16:13:39" descr="Audio Recording 31 Oct 2020 at 16:13:39">
            <a:hlinkClick r:id="" action="ppaction://media"/>
            <a:extLst>
              <a:ext uri="{FF2B5EF4-FFF2-40B4-BE49-F238E27FC236}">
                <a16:creationId xmlns:a16="http://schemas.microsoft.com/office/drawing/2014/main" id="{979AEF88-7EA8-7D45-AAEE-1F802836C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5412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8635" y="557189"/>
            <a:ext cx="7346728" cy="110485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500" b="1" dirty="0">
                <a:latin typeface="+mj-lt"/>
                <a:ea typeface="+mj-ea"/>
                <a:cs typeface="+mj-cs"/>
              </a:rPr>
              <a:t>Molecular Modelling Data for 02 </a:t>
            </a:r>
            <a:r>
              <a:rPr lang="en-US" sz="3500" b="1" dirty="0" err="1">
                <a:latin typeface="+mj-lt"/>
                <a:ea typeface="+mj-ea"/>
                <a:cs typeface="+mj-cs"/>
              </a:rPr>
              <a:t>Combretazet</a:t>
            </a:r>
            <a:r>
              <a:rPr lang="en-US" sz="3500" b="1" dirty="0">
                <a:latin typeface="+mj-lt"/>
                <a:ea typeface="+mj-ea"/>
                <a:cs typeface="+mj-cs"/>
              </a:rPr>
              <a:t> Family </a:t>
            </a:r>
          </a:p>
        </p:txBody>
      </p:sp>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27</a:t>
            </a:fld>
            <a:endParaRPr lang="en-US"/>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0" name="Picture 9">
            <a:extLst>
              <a:ext uri="{FF2B5EF4-FFF2-40B4-BE49-F238E27FC236}">
                <a16:creationId xmlns:a16="http://schemas.microsoft.com/office/drawing/2014/main" id="{D4C9B11F-E796-8544-A43D-235C910FC851}"/>
              </a:ext>
            </a:extLst>
          </p:cNvPr>
          <p:cNvPicPr/>
          <p:nvPr/>
        </p:nvPicPr>
        <p:blipFill rotWithShape="1">
          <a:blip r:embed="rId5">
            <a:extLst>
              <a:ext uri="{28A0092B-C50C-407E-A947-70E740481C1C}">
                <a14:useLocalDpi xmlns:a14="http://schemas.microsoft.com/office/drawing/2010/main" val="0"/>
              </a:ext>
            </a:extLst>
          </a:blip>
          <a:srcRect l="15275" t="7693" r="1205" b="11224"/>
          <a:stretch/>
        </p:blipFill>
        <p:spPr>
          <a:xfrm>
            <a:off x="381000" y="1662046"/>
            <a:ext cx="3607435" cy="2981642"/>
          </a:xfrm>
          <a:prstGeom prst="rect">
            <a:avLst/>
          </a:prstGeom>
          <a:ln>
            <a:solidFill>
              <a:schemeClr val="tx1"/>
            </a:solidFill>
          </a:ln>
        </p:spPr>
      </p:pic>
      <p:sp>
        <p:nvSpPr>
          <p:cNvPr id="2" name="Rectangle 1">
            <a:extLst>
              <a:ext uri="{FF2B5EF4-FFF2-40B4-BE49-F238E27FC236}">
                <a16:creationId xmlns:a16="http://schemas.microsoft.com/office/drawing/2014/main" id="{59FDD3A0-41EE-214C-BA76-5CEDA3135204}"/>
              </a:ext>
            </a:extLst>
          </p:cNvPr>
          <p:cNvSpPr/>
          <p:nvPr/>
        </p:nvSpPr>
        <p:spPr>
          <a:xfrm>
            <a:off x="51118" y="4687136"/>
            <a:ext cx="4572000" cy="1384995"/>
          </a:xfrm>
          <a:prstGeom prst="rect">
            <a:avLst/>
          </a:prstGeom>
        </p:spPr>
        <p:txBody>
          <a:bodyPr>
            <a:spAutoFit/>
          </a:bodyPr>
          <a:lstStyle/>
          <a:p>
            <a:pPr marL="285750" indent="-285750">
              <a:spcAft>
                <a:spcPts val="0"/>
              </a:spcAft>
              <a:buFont typeface="Arial" panose="020B0604020202020204" pitchFamily="34" charset="0"/>
              <a:buChar char="•"/>
            </a:pPr>
            <a:r>
              <a:rPr lang="en-IE" sz="1200" dirty="0">
                <a:ea typeface="Times New Roman" panose="02020603050405020304" pitchFamily="18" charset="0"/>
              </a:rPr>
              <a:t>Colchicine binding site opening in 1SA0 receptor illustrating </a:t>
            </a:r>
            <a:r>
              <a:rPr lang="en-IE" sz="1200" dirty="0" err="1">
                <a:ea typeface="Times New Roman" panose="02020603050405020304" pitchFamily="18" charset="0"/>
              </a:rPr>
              <a:t>trimethoxyphenyl</a:t>
            </a:r>
            <a:r>
              <a:rPr lang="en-IE" sz="1200" dirty="0">
                <a:ea typeface="Times New Roman" panose="02020603050405020304" pitchFamily="18" charset="0"/>
              </a:rPr>
              <a:t> ring of </a:t>
            </a:r>
            <a:r>
              <a:rPr lang="en-IE" sz="1200" b="1" dirty="0">
                <a:ea typeface="Times New Roman" panose="02020603050405020304" pitchFamily="18" charset="0"/>
              </a:rPr>
              <a:t>02En2 </a:t>
            </a:r>
            <a:r>
              <a:rPr lang="en-IE" sz="1200" dirty="0">
                <a:ea typeface="Times New Roman" panose="02020603050405020304" pitchFamily="18" charset="0"/>
              </a:rPr>
              <a:t>(pink) emerging and </a:t>
            </a:r>
            <a:r>
              <a:rPr lang="en-IE" sz="1200" dirty="0">
                <a:ea typeface="Times New Roman" panose="02020603050405020304" pitchFamily="18" charset="0"/>
                <a:cs typeface="Times New Roman" panose="02020603050405020304" pitchFamily="18" charset="0"/>
                <a:sym typeface="Symbol" pitchFamily="2" charset="2"/>
              </a:rPr>
              <a:t></a:t>
            </a:r>
            <a:r>
              <a:rPr lang="en-IE" sz="1200" dirty="0">
                <a:ea typeface="Times New Roman" panose="02020603050405020304" pitchFamily="18" charset="0"/>
              </a:rPr>
              <a:t>-lactam carbonyl pointing out of pocket for </a:t>
            </a:r>
            <a:r>
              <a:rPr lang="en-IE" sz="1200" b="1" dirty="0">
                <a:ea typeface="Times New Roman" panose="02020603050405020304" pitchFamily="18" charset="0"/>
              </a:rPr>
              <a:t>02En2</a:t>
            </a:r>
            <a:r>
              <a:rPr lang="en-IE" sz="1200" dirty="0">
                <a:ea typeface="Times New Roman" panose="02020603050405020304" pitchFamily="18" charset="0"/>
              </a:rPr>
              <a:t> (pink). </a:t>
            </a:r>
          </a:p>
          <a:p>
            <a:pPr>
              <a:spcAft>
                <a:spcPts val="0"/>
              </a:spcAft>
            </a:pPr>
            <a:endParaRPr lang="en-IE" sz="1200" b="1" dirty="0">
              <a:ea typeface="Times New Roman" panose="02020603050405020304" pitchFamily="18" charset="0"/>
            </a:endParaRPr>
          </a:p>
          <a:p>
            <a:pPr marL="285750" indent="-285750">
              <a:spcAft>
                <a:spcPts val="0"/>
              </a:spcAft>
              <a:buFont typeface="Arial" panose="020B0604020202020204" pitchFamily="34" charset="0"/>
              <a:buChar char="•"/>
            </a:pPr>
            <a:r>
              <a:rPr lang="en-IE" sz="1200" b="1" dirty="0">
                <a:ea typeface="Times New Roman" panose="02020603050405020304" pitchFamily="18" charset="0"/>
              </a:rPr>
              <a:t>02En1 </a:t>
            </a:r>
            <a:r>
              <a:rPr lang="en-IE" sz="1200" dirty="0">
                <a:ea typeface="Times New Roman" panose="02020603050405020304" pitchFamily="18" charset="0"/>
              </a:rPr>
              <a:t>in yellow seen buried deep within the binding pocket</a:t>
            </a:r>
            <a:r>
              <a:rPr lang="en-IE" sz="1200" i="1" dirty="0">
                <a:ea typeface="Times New Roman" panose="02020603050405020304" pitchFamily="18" charset="0"/>
              </a:rPr>
              <a:t> </a:t>
            </a:r>
            <a:r>
              <a:rPr lang="en-ES" sz="1200" dirty="0"/>
              <a:t> </a:t>
            </a:r>
            <a:r>
              <a:rPr lang="en-IE" sz="1200" dirty="0"/>
              <a:t>(Blue: hydrophobic pocket interactions. Black: neutral pocket interactions)</a:t>
            </a:r>
            <a:endParaRPr lang="en-ES" sz="1200" dirty="0">
              <a:effectLst/>
              <a:ea typeface="Times New Roman" panose="02020603050405020304" pitchFamily="18" charset="0"/>
            </a:endParaRPr>
          </a:p>
        </p:txBody>
      </p:sp>
      <p:pic>
        <p:nvPicPr>
          <p:cNvPr id="14" name="Picture 13" descr="A picture containing people, large, kite, group&#10;&#10;Description automatically generated">
            <a:extLst>
              <a:ext uri="{FF2B5EF4-FFF2-40B4-BE49-F238E27FC236}">
                <a16:creationId xmlns:a16="http://schemas.microsoft.com/office/drawing/2014/main" id="{2A53CE65-48AF-A543-8753-B94CB974EC8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586836" y="1689492"/>
            <a:ext cx="4038600" cy="2981641"/>
          </a:xfrm>
          <a:prstGeom prst="rect">
            <a:avLst/>
          </a:prstGeom>
          <a:ln>
            <a:solidFill>
              <a:schemeClr val="tx1">
                <a:lumMod val="65000"/>
                <a:lumOff val="35000"/>
              </a:schemeClr>
            </a:solidFill>
          </a:ln>
        </p:spPr>
      </p:pic>
      <p:sp>
        <p:nvSpPr>
          <p:cNvPr id="5" name="Rectangle 4">
            <a:extLst>
              <a:ext uri="{FF2B5EF4-FFF2-40B4-BE49-F238E27FC236}">
                <a16:creationId xmlns:a16="http://schemas.microsoft.com/office/drawing/2014/main" id="{AB097278-7BDB-3E44-A2F1-9276413D32F5}"/>
              </a:ext>
            </a:extLst>
          </p:cNvPr>
          <p:cNvSpPr/>
          <p:nvPr/>
        </p:nvSpPr>
        <p:spPr>
          <a:xfrm>
            <a:off x="4419600" y="4750337"/>
            <a:ext cx="4572000" cy="1672253"/>
          </a:xfrm>
          <a:prstGeom prst="rect">
            <a:avLst/>
          </a:prstGeom>
        </p:spPr>
        <p:txBody>
          <a:bodyPr>
            <a:spAutoFit/>
          </a:bodyPr>
          <a:lstStyle/>
          <a:p>
            <a:pPr marL="171450" indent="-171450">
              <a:spcAft>
                <a:spcPts val="1000"/>
              </a:spcAft>
              <a:buFont typeface="Arial" panose="020B0604020202020204" pitchFamily="34" charset="0"/>
              <a:buChar char="•"/>
            </a:pPr>
            <a:r>
              <a:rPr lang="en-IE" sz="1200" b="1" dirty="0">
                <a:ea typeface="Times New Roman" panose="02020603050405020304" pitchFamily="18" charset="0"/>
                <a:cs typeface="Calibri" panose="020F0502020204030204" pitchFamily="34" charset="0"/>
              </a:rPr>
              <a:t>02En1</a:t>
            </a:r>
            <a:r>
              <a:rPr lang="en-IE" sz="1200" dirty="0">
                <a:ea typeface="Times New Roman" panose="02020603050405020304" pitchFamily="18" charset="0"/>
                <a:cs typeface="Calibri" panose="020F0502020204030204" pitchFamily="34" charset="0"/>
              </a:rPr>
              <a:t> (yellow) and </a:t>
            </a:r>
            <a:r>
              <a:rPr lang="en-IE" sz="1200" b="1" dirty="0">
                <a:ea typeface="Times New Roman" panose="02020603050405020304" pitchFamily="18" charset="0"/>
                <a:cs typeface="Calibri" panose="020F0502020204030204" pitchFamily="34" charset="0"/>
              </a:rPr>
              <a:t>02En2 </a:t>
            </a:r>
            <a:r>
              <a:rPr lang="en-IE" sz="1200" dirty="0">
                <a:ea typeface="Times New Roman" panose="02020603050405020304" pitchFamily="18" charset="0"/>
                <a:cs typeface="Calibri" panose="020F0502020204030204" pitchFamily="34" charset="0"/>
              </a:rPr>
              <a:t>(pink) docked at the colchicine-binding site. B rings display similar interactions while the </a:t>
            </a:r>
            <a:r>
              <a:rPr lang="en-IE" sz="1200" dirty="0">
                <a:ea typeface="Times New Roman" panose="02020603050405020304" pitchFamily="18" charset="0"/>
                <a:cs typeface="Calibri" panose="020F0502020204030204" pitchFamily="34" charset="0"/>
                <a:sym typeface="Symbol" pitchFamily="2" charset="2"/>
              </a:rPr>
              <a:t></a:t>
            </a:r>
            <a:r>
              <a:rPr lang="en-IE" sz="1200" dirty="0">
                <a:ea typeface="Times New Roman" panose="02020603050405020304" pitchFamily="18" charset="0"/>
                <a:cs typeface="Calibri" panose="020F0502020204030204" pitchFamily="34" charset="0"/>
              </a:rPr>
              <a:t>-lactam ring points to opposite sides of the pocket. </a:t>
            </a:r>
          </a:p>
          <a:p>
            <a:pPr marL="171450" indent="-171450">
              <a:spcAft>
                <a:spcPts val="1000"/>
              </a:spcAft>
              <a:buFont typeface="Arial" panose="020B0604020202020204" pitchFamily="34" charset="0"/>
              <a:buChar char="•"/>
            </a:pPr>
            <a:r>
              <a:rPr lang="en-IE" sz="1200" dirty="0">
                <a:ea typeface="Times New Roman" panose="02020603050405020304" pitchFamily="18" charset="0"/>
                <a:cs typeface="Calibri" panose="020F0502020204030204" pitchFamily="34" charset="0"/>
              </a:rPr>
              <a:t>The </a:t>
            </a:r>
            <a:r>
              <a:rPr lang="en-IE" sz="1200" dirty="0" err="1">
                <a:ea typeface="Times New Roman" panose="02020603050405020304" pitchFamily="18" charset="0"/>
                <a:cs typeface="Calibri" panose="020F0502020204030204" pitchFamily="34" charset="0"/>
              </a:rPr>
              <a:t>trimethoxyphenyl</a:t>
            </a:r>
            <a:r>
              <a:rPr lang="en-IE" sz="1200" dirty="0">
                <a:ea typeface="Times New Roman" panose="02020603050405020304" pitchFamily="18" charset="0"/>
                <a:cs typeface="Calibri" panose="020F0502020204030204" pitchFamily="34" charset="0"/>
              </a:rPr>
              <a:t> rings are at a 180</a:t>
            </a:r>
            <a:r>
              <a:rPr lang="en-IE" sz="1200" dirty="0">
                <a:ea typeface="Times New Roman" panose="02020603050405020304" pitchFamily="18" charset="0"/>
                <a:cs typeface="Calibri" panose="020F0502020204030204" pitchFamily="34" charset="0"/>
                <a:sym typeface="Symbol" pitchFamily="2" charset="2"/>
              </a:rPr>
              <a:t></a:t>
            </a:r>
            <a:r>
              <a:rPr lang="en-IE" sz="1200" dirty="0">
                <a:ea typeface="Times New Roman" panose="02020603050405020304" pitchFamily="18" charset="0"/>
                <a:cs typeface="Calibri" panose="020F0502020204030204" pitchFamily="34" charset="0"/>
              </a:rPr>
              <a:t> angle to one another with </a:t>
            </a:r>
            <a:r>
              <a:rPr lang="en-IE" sz="1200" b="1" dirty="0">
                <a:ea typeface="Times New Roman" panose="02020603050405020304" pitchFamily="18" charset="0"/>
                <a:cs typeface="Calibri" panose="020F0502020204030204" pitchFamily="34" charset="0"/>
              </a:rPr>
              <a:t>02En2</a:t>
            </a:r>
            <a:r>
              <a:rPr lang="en-IE" sz="1200" dirty="0">
                <a:ea typeface="Times New Roman" panose="02020603050405020304" pitchFamily="18" charset="0"/>
                <a:cs typeface="Calibri" panose="020F0502020204030204" pitchFamily="34" charset="0"/>
              </a:rPr>
              <a:t> failing to interact with the key residues Cys</a:t>
            </a:r>
            <a:r>
              <a:rPr lang="en-IE" sz="1200" dirty="0">
                <a:ea typeface="Times New Roman" panose="02020603050405020304" pitchFamily="18" charset="0"/>
                <a:cs typeface="Calibri" panose="020F0502020204030204" pitchFamily="34" charset="0"/>
                <a:sym typeface="Symbol" pitchFamily="2" charset="2"/>
              </a:rPr>
              <a:t></a:t>
            </a:r>
            <a:r>
              <a:rPr lang="en-IE" sz="1200" dirty="0">
                <a:ea typeface="Times New Roman" panose="02020603050405020304" pitchFamily="18" charset="0"/>
                <a:cs typeface="Calibri" panose="020F0502020204030204" pitchFamily="34" charset="0"/>
              </a:rPr>
              <a:t>241, Val</a:t>
            </a:r>
            <a:r>
              <a:rPr lang="en-IE" sz="1200" dirty="0">
                <a:ea typeface="Times New Roman" panose="02020603050405020304" pitchFamily="18" charset="0"/>
                <a:cs typeface="Calibri" panose="020F0502020204030204" pitchFamily="34" charset="0"/>
                <a:sym typeface="Symbol" pitchFamily="2" charset="2"/>
              </a:rPr>
              <a:t></a:t>
            </a:r>
            <a:r>
              <a:rPr lang="en-IE" sz="1200" dirty="0">
                <a:ea typeface="Times New Roman" panose="02020603050405020304" pitchFamily="18" charset="0"/>
                <a:cs typeface="Calibri" panose="020F0502020204030204" pitchFamily="34" charset="0"/>
              </a:rPr>
              <a:t>238 and Val</a:t>
            </a:r>
            <a:r>
              <a:rPr lang="en-IE" sz="1200" dirty="0">
                <a:ea typeface="Times New Roman" panose="02020603050405020304" pitchFamily="18" charset="0"/>
                <a:cs typeface="Calibri" panose="020F0502020204030204" pitchFamily="34" charset="0"/>
                <a:sym typeface="Symbol" pitchFamily="2" charset="2"/>
              </a:rPr>
              <a:t></a:t>
            </a:r>
            <a:r>
              <a:rPr lang="en-IE" sz="1200" dirty="0">
                <a:ea typeface="Times New Roman" panose="02020603050405020304" pitchFamily="18" charset="0"/>
                <a:cs typeface="Calibri" panose="020F0502020204030204" pitchFamily="34" charset="0"/>
              </a:rPr>
              <a:t>318</a:t>
            </a:r>
            <a:r>
              <a:rPr lang="en-IE" sz="1200" i="1" dirty="0">
                <a:ea typeface="Times New Roman" panose="02020603050405020304" pitchFamily="18" charset="0"/>
                <a:cs typeface="Calibri" panose="020F0502020204030204" pitchFamily="34" charset="0"/>
              </a:rPr>
              <a:t> </a:t>
            </a:r>
            <a:endParaRPr lang="en-ES" sz="1200" dirty="0">
              <a:ea typeface="Times New Roman" panose="02020603050405020304" pitchFamily="18" charset="0"/>
              <a:cs typeface="Calibri" panose="020F0502020204030204" pitchFamily="34" charset="0"/>
            </a:endParaRPr>
          </a:p>
          <a:p>
            <a:pPr>
              <a:spcAft>
                <a:spcPts val="0"/>
              </a:spcAft>
            </a:pPr>
            <a:r>
              <a:rPr lang="en-IE" sz="1400" dirty="0">
                <a:latin typeface="Times New Roman" panose="02020603050405020304" pitchFamily="18" charset="0"/>
                <a:ea typeface="Times New Roman" panose="02020603050405020304" pitchFamily="18" charset="0"/>
              </a:rPr>
              <a:t> </a:t>
            </a:r>
            <a:endParaRPr lang="en-ES" dirty="0">
              <a:latin typeface="Times New Roman" panose="02020603050405020304" pitchFamily="18" charset="0"/>
              <a:ea typeface="Times New Roman" panose="02020603050405020304" pitchFamily="18" charset="0"/>
            </a:endParaRPr>
          </a:p>
        </p:txBody>
      </p:sp>
      <p:pic>
        <p:nvPicPr>
          <p:cNvPr id="8" name="Audio Recording 31 Oct 2020 at 16:14:57" descr="Audio Recording 31 Oct 2020 at 16:14:57">
            <a:hlinkClick r:id="" action="ppaction://media"/>
            <a:extLst>
              <a:ext uri="{FF2B5EF4-FFF2-40B4-BE49-F238E27FC236}">
                <a16:creationId xmlns:a16="http://schemas.microsoft.com/office/drawing/2014/main" id="{49697D32-EA53-FF42-A099-4494297459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419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98635" y="557189"/>
            <a:ext cx="7346728" cy="110485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500" b="1" dirty="0">
                <a:latin typeface="+mj-lt"/>
                <a:ea typeface="+mj-ea"/>
                <a:cs typeface="+mj-cs"/>
              </a:rPr>
              <a:t>Conclusions &amp; Future Work </a:t>
            </a:r>
          </a:p>
        </p:txBody>
      </p:sp>
      <p:sp>
        <p:nvSpPr>
          <p:cNvPr id="6" name="Slide Number Placeholder 5"/>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FCAEAE96-855E-42B1-8DE9-9C9E68DE18C5}" type="slidenum">
              <a:rPr lang="en-US" smtClean="0"/>
              <a:pPr>
                <a:spcAft>
                  <a:spcPts val="600"/>
                </a:spcAft>
              </a:pPr>
              <a:t>28</a:t>
            </a:fld>
            <a:endParaRPr lang="en-US"/>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3" name="TextBox 2">
            <a:extLst>
              <a:ext uri="{FF2B5EF4-FFF2-40B4-BE49-F238E27FC236}">
                <a16:creationId xmlns:a16="http://schemas.microsoft.com/office/drawing/2014/main" id="{109B66B3-8388-DD4E-B1D0-A2CECA3C9F4B}"/>
              </a:ext>
            </a:extLst>
          </p:cNvPr>
          <p:cNvSpPr txBox="1"/>
          <p:nvPr/>
        </p:nvSpPr>
        <p:spPr>
          <a:xfrm>
            <a:off x="457200" y="1600200"/>
            <a:ext cx="8001000" cy="2585323"/>
          </a:xfrm>
          <a:prstGeom prst="rect">
            <a:avLst/>
          </a:prstGeom>
          <a:noFill/>
        </p:spPr>
        <p:txBody>
          <a:bodyPr wrap="square" rtlCol="0">
            <a:spAutoFit/>
          </a:bodyPr>
          <a:lstStyle/>
          <a:p>
            <a:pPr marL="285750" indent="-285750">
              <a:buFont typeface="Arial" panose="020B0604020202020204" pitchFamily="34" charset="0"/>
              <a:buChar char="•"/>
            </a:pPr>
            <a:r>
              <a:rPr lang="en-ES" dirty="0"/>
              <a:t>The 3-</a:t>
            </a:r>
            <a:r>
              <a:rPr lang="en-ES" i="1" dirty="0"/>
              <a:t>S</a:t>
            </a:r>
            <a:r>
              <a:rPr lang="en-ES" dirty="0"/>
              <a:t>, 4-</a:t>
            </a:r>
            <a:r>
              <a:rPr lang="en-ES" i="1" dirty="0"/>
              <a:t>S</a:t>
            </a:r>
            <a:r>
              <a:rPr lang="en-ES" dirty="0"/>
              <a:t> enantiomer holds more biological activity relative to the 3-</a:t>
            </a:r>
            <a:r>
              <a:rPr lang="en-ES" i="1" dirty="0"/>
              <a:t>R</a:t>
            </a:r>
            <a:r>
              <a:rPr lang="en-ES" dirty="0"/>
              <a:t>,4-</a:t>
            </a:r>
            <a:r>
              <a:rPr lang="en-ES" i="1" dirty="0"/>
              <a:t>R</a:t>
            </a:r>
            <a:r>
              <a:rPr lang="en-ES" dirty="0"/>
              <a:t>. Relative contribution of each enantiomer towards  the racemic IC</a:t>
            </a:r>
            <a:r>
              <a:rPr lang="en-ES" baseline="-25000" dirty="0"/>
              <a:t>50</a:t>
            </a:r>
            <a:r>
              <a:rPr lang="en-ES" dirty="0"/>
              <a:t> value must be further investigated. </a:t>
            </a:r>
          </a:p>
          <a:p>
            <a:pPr marL="285750" indent="-285750">
              <a:buFont typeface="Arial" panose="020B0604020202020204" pitchFamily="34" charset="0"/>
              <a:buChar char="•"/>
            </a:pPr>
            <a:r>
              <a:rPr lang="en-ES" dirty="0"/>
              <a:t>Full panel of Combretezets to be screened in both MCF-7 cells (estrogen receptor positive breast cancer cells) and MDA-MB-231 cells  (triple negative cells) </a:t>
            </a:r>
          </a:p>
          <a:p>
            <a:pPr marL="285750" indent="-285750">
              <a:buFont typeface="Arial" panose="020B0604020202020204" pitchFamily="34" charset="0"/>
              <a:buChar char="•"/>
            </a:pPr>
            <a:r>
              <a:rPr lang="en-ES" dirty="0"/>
              <a:t>Tubulin Polymerisation Assays for each enantiomer.</a:t>
            </a:r>
          </a:p>
          <a:p>
            <a:pPr marL="285750" indent="-285750">
              <a:buFont typeface="Arial" panose="020B0604020202020204" pitchFamily="34" charset="0"/>
              <a:buChar char="•"/>
            </a:pPr>
            <a:r>
              <a:rPr lang="en-ES" dirty="0"/>
              <a:t>Prodrug synthesis for most promising lead analogue. </a:t>
            </a:r>
          </a:p>
          <a:p>
            <a:pPr marL="285750" indent="-285750">
              <a:buFont typeface="Arial" panose="020B0604020202020204" pitchFamily="34" charset="0"/>
              <a:buChar char="•"/>
            </a:pPr>
            <a:r>
              <a:rPr lang="en-ES" dirty="0"/>
              <a:t>Co-crystallisaton of analogues in Tubulin as a follow up to molecular modelling. </a:t>
            </a:r>
          </a:p>
        </p:txBody>
      </p:sp>
      <p:pic>
        <p:nvPicPr>
          <p:cNvPr id="8" name="Audio Recording 31 Oct 2020 at 16:16:30" descr="Audio Recording 31 Oct 2020 at 16:16:30">
            <a:hlinkClick r:id="" action="ppaction://media"/>
            <a:extLst>
              <a:ext uri="{FF2B5EF4-FFF2-40B4-BE49-F238E27FC236}">
                <a16:creationId xmlns:a16="http://schemas.microsoft.com/office/drawing/2014/main" id="{90E065AB-BCF4-0E48-92FC-36238B7D3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263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062651"/>
          </a:xfrm>
          <a:prstGeom prst="rect">
            <a:avLst/>
          </a:prstGeom>
          <a:noFill/>
        </p:spPr>
        <p:txBody>
          <a:bodyPr wrap="square" rtlCol="0">
            <a:spAutoFit/>
          </a:bodyPr>
          <a:lstStyle/>
          <a:p>
            <a:r>
              <a:rPr lang="fr-FR" sz="2400" b="1" dirty="0" err="1"/>
              <a:t>Acknowledgments</a:t>
            </a:r>
            <a:endParaRPr lang="fr-FR" sz="2400" b="1" dirty="0"/>
          </a:p>
          <a:p>
            <a:pPr marL="342900" indent="-342900">
              <a:buFont typeface="Arial" panose="020B0604020202020204" pitchFamily="34" charset="0"/>
              <a:buChar char="•"/>
            </a:pPr>
            <a:r>
              <a:rPr lang="fr-FR" dirty="0"/>
              <a:t>Professor Mary J. </a:t>
            </a:r>
            <a:r>
              <a:rPr lang="fr-FR" dirty="0" err="1"/>
              <a:t>Meegan</a:t>
            </a:r>
            <a:r>
              <a:rPr lang="fr-FR" dirty="0"/>
              <a:t> for expertise and </a:t>
            </a:r>
            <a:r>
              <a:rPr lang="fr-FR" dirty="0" err="1"/>
              <a:t>advice</a:t>
            </a:r>
            <a:r>
              <a:rPr lang="fr-FR" dirty="0"/>
              <a:t> on the </a:t>
            </a:r>
            <a:r>
              <a:rPr lang="fr-FR" dirty="0" err="1"/>
              <a:t>synthesis</a:t>
            </a:r>
            <a:r>
              <a:rPr lang="fr-FR" dirty="0"/>
              <a:t> of the </a:t>
            </a:r>
            <a:r>
              <a:rPr lang="fr-FR" dirty="0" err="1"/>
              <a:t>Combretezet</a:t>
            </a:r>
            <a:r>
              <a:rPr lang="fr-FR" dirty="0"/>
              <a:t> </a:t>
            </a:r>
            <a:r>
              <a:rPr lang="fr-FR" dirty="0" err="1"/>
              <a:t>family</a:t>
            </a:r>
            <a:r>
              <a:rPr lang="fr-FR" dirty="0"/>
              <a:t>. </a:t>
            </a:r>
          </a:p>
          <a:p>
            <a:pPr marL="342900" indent="-342900">
              <a:buFont typeface="Arial" panose="020B0604020202020204" pitchFamily="34" charset="0"/>
              <a:buChar char="•"/>
            </a:pPr>
            <a:r>
              <a:rPr lang="fr-FR" dirty="0"/>
              <a:t>Dr. Daniela </a:t>
            </a:r>
            <a:r>
              <a:rPr lang="fr-FR" dirty="0" err="1"/>
              <a:t>Zisterer</a:t>
            </a:r>
            <a:r>
              <a:rPr lang="fr-FR" dirty="0"/>
              <a:t> for guidance and </a:t>
            </a:r>
            <a:r>
              <a:rPr lang="fr-FR" dirty="0" err="1"/>
              <a:t>advice</a:t>
            </a:r>
            <a:r>
              <a:rPr lang="fr-FR" dirty="0"/>
              <a:t> on </a:t>
            </a:r>
            <a:r>
              <a:rPr lang="fr-FR" dirty="0" err="1"/>
              <a:t>biochemistry</a:t>
            </a:r>
            <a:r>
              <a:rPr lang="fr-FR" dirty="0"/>
              <a:t>, and use of </a:t>
            </a:r>
            <a:r>
              <a:rPr lang="fr-FR" dirty="0" err="1"/>
              <a:t>cell</a:t>
            </a:r>
            <a:r>
              <a:rPr lang="fr-FR" dirty="0"/>
              <a:t> culture </a:t>
            </a:r>
            <a:r>
              <a:rPr lang="fr-FR" dirty="0" err="1"/>
              <a:t>facilities</a:t>
            </a:r>
            <a:r>
              <a:rPr lang="fr-FR" dirty="0"/>
              <a:t>.  </a:t>
            </a:r>
          </a:p>
          <a:p>
            <a:pPr marL="342900" indent="-342900">
              <a:buFont typeface="Arial" panose="020B0604020202020204" pitchFamily="34" charset="0"/>
              <a:buChar char="•"/>
            </a:pPr>
            <a:r>
              <a:rPr lang="fr-FR" dirty="0"/>
              <a:t>Dr. Manuel </a:t>
            </a:r>
            <a:r>
              <a:rPr lang="fr-FR" dirty="0" err="1"/>
              <a:t>Ruether</a:t>
            </a:r>
            <a:r>
              <a:rPr lang="fr-FR" dirty="0"/>
              <a:t> and Dr. John O’Brien for </a:t>
            </a:r>
            <a:r>
              <a:rPr lang="fr-FR" dirty="0" err="1"/>
              <a:t>invaluable</a:t>
            </a:r>
            <a:r>
              <a:rPr lang="fr-FR" dirty="0"/>
              <a:t> contribution </a:t>
            </a:r>
            <a:r>
              <a:rPr lang="fr-FR" dirty="0" err="1"/>
              <a:t>towards</a:t>
            </a:r>
            <a:r>
              <a:rPr lang="fr-FR" dirty="0"/>
              <a:t> </a:t>
            </a:r>
            <a:r>
              <a:rPr lang="fr-FR" dirty="0" err="1"/>
              <a:t>spectroscopic</a:t>
            </a:r>
            <a:r>
              <a:rPr lang="fr-FR" dirty="0"/>
              <a:t> </a:t>
            </a:r>
            <a:r>
              <a:rPr lang="fr-FR" dirty="0" err="1"/>
              <a:t>characterisation</a:t>
            </a:r>
            <a:r>
              <a:rPr lang="fr-FR" dirty="0"/>
              <a:t> of </a:t>
            </a:r>
            <a:r>
              <a:rPr lang="fr-FR" dirty="0" err="1"/>
              <a:t>both</a:t>
            </a:r>
            <a:r>
              <a:rPr lang="fr-FR" dirty="0"/>
              <a:t> </a:t>
            </a:r>
            <a:r>
              <a:rPr lang="fr-FR" dirty="0" err="1"/>
              <a:t>diastereisomers</a:t>
            </a:r>
            <a:r>
              <a:rPr lang="fr-FR" dirty="0"/>
              <a:t> and </a:t>
            </a:r>
            <a:r>
              <a:rPr lang="fr-FR" dirty="0" err="1"/>
              <a:t>enantiomers</a:t>
            </a:r>
            <a:r>
              <a:rPr lang="fr-FR" dirty="0"/>
              <a:t>.  </a:t>
            </a:r>
          </a:p>
          <a:p>
            <a:pPr marL="342900" indent="-342900">
              <a:buFont typeface="Arial" panose="020B0604020202020204" pitchFamily="34" charset="0"/>
              <a:buChar char="•"/>
            </a:pPr>
            <a:r>
              <a:rPr lang="fr-FR" dirty="0"/>
              <a:t>Dr. Brendan </a:t>
            </a:r>
            <a:r>
              <a:rPr lang="fr-FR" dirty="0" err="1"/>
              <a:t>Twamley</a:t>
            </a:r>
            <a:r>
              <a:rPr lang="fr-FR" dirty="0"/>
              <a:t> for X-ray </a:t>
            </a:r>
            <a:r>
              <a:rPr lang="fr-FR" dirty="0" err="1"/>
              <a:t>crystallography</a:t>
            </a:r>
            <a:r>
              <a:rPr lang="fr-FR" dirty="0"/>
              <a:t> of </a:t>
            </a:r>
            <a:r>
              <a:rPr lang="fr-FR" dirty="0" err="1"/>
              <a:t>enantiomers</a:t>
            </a:r>
            <a:r>
              <a:rPr lang="fr-FR" dirty="0"/>
              <a:t>.   </a:t>
            </a:r>
          </a:p>
          <a:p>
            <a:pPr marL="342900" indent="-342900">
              <a:buFont typeface="Arial" panose="020B0604020202020204" pitchFamily="34" charset="0"/>
              <a:buChar char="•"/>
            </a:pPr>
            <a:r>
              <a:rPr lang="fr-FR" dirty="0"/>
              <a:t>Dr. </a:t>
            </a:r>
            <a:r>
              <a:rPr lang="fr-FR" dirty="0" err="1"/>
              <a:t>Azizah</a:t>
            </a:r>
            <a:r>
              <a:rPr lang="fr-FR" dirty="0"/>
              <a:t> </a:t>
            </a:r>
            <a:r>
              <a:rPr lang="fr-FR" dirty="0" err="1"/>
              <a:t>Malebari</a:t>
            </a:r>
            <a:r>
              <a:rPr lang="fr-FR" dirty="0"/>
              <a:t> for </a:t>
            </a:r>
            <a:r>
              <a:rPr lang="fr-FR" dirty="0" err="1"/>
              <a:t>providing</a:t>
            </a:r>
            <a:r>
              <a:rPr lang="fr-FR" dirty="0"/>
              <a:t> the data on </a:t>
            </a:r>
            <a:r>
              <a:rPr lang="fr-FR" dirty="0" err="1"/>
              <a:t>preliminary</a:t>
            </a:r>
            <a:r>
              <a:rPr lang="fr-FR" dirty="0"/>
              <a:t> </a:t>
            </a:r>
            <a:r>
              <a:rPr lang="fr-FR" dirty="0" err="1"/>
              <a:t>tubulin</a:t>
            </a:r>
            <a:r>
              <a:rPr lang="fr-FR" dirty="0"/>
              <a:t> </a:t>
            </a:r>
            <a:r>
              <a:rPr lang="fr-FR" dirty="0" err="1"/>
              <a:t>polymerisation</a:t>
            </a:r>
            <a:r>
              <a:rPr lang="fr-FR" dirty="0"/>
              <a:t> </a:t>
            </a:r>
            <a:r>
              <a:rPr lang="fr-FR" dirty="0" err="1"/>
              <a:t>assays</a:t>
            </a:r>
            <a:r>
              <a:rPr lang="fr-FR" dirty="0"/>
              <a:t>. </a:t>
            </a:r>
          </a:p>
          <a:p>
            <a:pPr marL="342900" indent="-342900">
              <a:buFont typeface="Arial" panose="020B0604020202020204" pitchFamily="34" charset="0"/>
              <a:buChar char="•"/>
            </a:pPr>
            <a:r>
              <a:rPr lang="fr-FR" dirty="0"/>
              <a:t>Dr. Darren </a:t>
            </a:r>
            <a:r>
              <a:rPr lang="fr-FR" dirty="0" err="1"/>
              <a:t>Fayne</a:t>
            </a:r>
            <a:r>
              <a:rPr lang="fr-FR" dirty="0"/>
              <a:t> for </a:t>
            </a:r>
            <a:r>
              <a:rPr lang="fr-FR" dirty="0" err="1"/>
              <a:t>advice</a:t>
            </a:r>
            <a:r>
              <a:rPr lang="fr-FR" dirty="0"/>
              <a:t> on construction up of </a:t>
            </a:r>
            <a:r>
              <a:rPr lang="fr-FR" dirty="0" err="1"/>
              <a:t>molecular</a:t>
            </a:r>
            <a:r>
              <a:rPr lang="fr-FR" dirty="0"/>
              <a:t> </a:t>
            </a:r>
            <a:r>
              <a:rPr lang="fr-FR" dirty="0" err="1"/>
              <a:t>procedures</a:t>
            </a:r>
            <a:r>
              <a:rPr lang="fr-FR" dirty="0"/>
              <a:t>. </a:t>
            </a:r>
          </a:p>
          <a:p>
            <a:pPr marL="342900" indent="-342900">
              <a:buFont typeface="Arial" panose="020B0604020202020204" pitchFamily="34" charset="0"/>
              <a:buChar char="•"/>
            </a:pPr>
            <a:r>
              <a:rPr lang="fr-FR" dirty="0"/>
              <a:t>Mr. Conn Power (</a:t>
            </a:r>
            <a:r>
              <a:rPr lang="fr-FR" dirty="0" err="1"/>
              <a:t>MSc</a:t>
            </a:r>
            <a:r>
              <a:rPr lang="fr-FR" dirty="0"/>
              <a:t>. </a:t>
            </a:r>
            <a:r>
              <a:rPr lang="fr-FR" dirty="0" err="1"/>
              <a:t>Student</a:t>
            </a:r>
            <a:r>
              <a:rPr lang="fr-FR" dirty="0"/>
              <a:t>) for the Chiral HPLC data</a:t>
            </a:r>
            <a:r>
              <a:rPr lang="fr-FR" b="1" dirty="0"/>
              <a:t>.</a:t>
            </a:r>
          </a:p>
          <a:p>
            <a:pPr marL="342900" indent="-342900">
              <a:buFont typeface="Arial" panose="020B0604020202020204" pitchFamily="34" charset="0"/>
              <a:buChar char="•"/>
            </a:pPr>
            <a:r>
              <a:rPr lang="fr-FR" dirty="0"/>
              <a:t>Miss Sophie Knox for </a:t>
            </a:r>
            <a:r>
              <a:rPr lang="fr-FR" dirty="0" err="1"/>
              <a:t>her</a:t>
            </a:r>
            <a:r>
              <a:rPr lang="fr-FR" dirty="0"/>
              <a:t> </a:t>
            </a:r>
            <a:r>
              <a:rPr lang="fr-FR" dirty="0" err="1"/>
              <a:t>work</a:t>
            </a:r>
            <a:r>
              <a:rPr lang="fr-FR" dirty="0"/>
              <a:t> on the </a:t>
            </a:r>
            <a:r>
              <a:rPr lang="fr-FR" dirty="0" err="1"/>
              <a:t>Phenylalanine</a:t>
            </a:r>
            <a:r>
              <a:rPr lang="fr-FR" dirty="0"/>
              <a:t> </a:t>
            </a:r>
            <a:r>
              <a:rPr lang="fr-FR" dirty="0" err="1"/>
              <a:t>Prodrug</a:t>
            </a:r>
            <a:r>
              <a:rPr lang="fr-FR" dirty="0"/>
              <a:t> </a:t>
            </a:r>
            <a:r>
              <a:rPr lang="fr-FR" dirty="0" err="1"/>
              <a:t>synthesis</a:t>
            </a:r>
            <a:r>
              <a:rPr lang="fr-FR" dirty="0"/>
              <a:t>. </a:t>
            </a:r>
          </a:p>
          <a:p>
            <a:pPr marL="342900" indent="-342900">
              <a:buFont typeface="Arial" panose="020B0604020202020204" pitchFamily="34" charset="0"/>
              <a:buChar char="•"/>
            </a:pPr>
            <a:r>
              <a:rPr lang="fr-FR" dirty="0"/>
              <a:t>Mr Mark Lyons for </a:t>
            </a:r>
            <a:r>
              <a:rPr lang="fr-FR" dirty="0" err="1"/>
              <a:t>his</a:t>
            </a:r>
            <a:r>
              <a:rPr lang="fr-FR" dirty="0"/>
              <a:t> </a:t>
            </a:r>
            <a:r>
              <a:rPr lang="fr-FR" dirty="0" err="1"/>
              <a:t>work</a:t>
            </a:r>
            <a:r>
              <a:rPr lang="fr-FR" dirty="0"/>
              <a:t> on the Valine </a:t>
            </a:r>
            <a:r>
              <a:rPr lang="fr-FR" dirty="0" err="1"/>
              <a:t>Prodrug</a:t>
            </a:r>
            <a:r>
              <a:rPr lang="fr-FR" dirty="0"/>
              <a:t> </a:t>
            </a:r>
            <a:r>
              <a:rPr lang="fr-FR" dirty="0" err="1"/>
              <a:t>synthesis</a:t>
            </a:r>
            <a:r>
              <a:rPr lang="fr-FR"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29</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3" name="Audio Recording 31 Oct 2020 at 16:24:47" descr="Audio Recording 31 Oct 2020 at 16:24:47">
            <a:hlinkClick r:id="" action="ppaction://media"/>
            <a:extLst>
              <a:ext uri="{FF2B5EF4-FFF2-40B4-BE49-F238E27FC236}">
                <a16:creationId xmlns:a16="http://schemas.microsoft.com/office/drawing/2014/main" id="{7F3E1EFC-D7D8-6D4E-B810-159D13F7A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924800" cy="4939814"/>
          </a:xfrm>
          <a:prstGeom prst="rect">
            <a:avLst/>
          </a:prstGeom>
          <a:noFill/>
        </p:spPr>
        <p:txBody>
          <a:bodyPr wrap="square" rtlCol="0">
            <a:spAutoFit/>
          </a:bodyPr>
          <a:lstStyle/>
          <a:p>
            <a:r>
              <a:rPr lang="fr-FR" b="1" dirty="0"/>
              <a:t>Abstract:</a:t>
            </a:r>
          </a:p>
          <a:p>
            <a:pPr>
              <a:lnSpc>
                <a:spcPct val="150000"/>
              </a:lnSpc>
            </a:pPr>
            <a:r>
              <a:rPr lang="en-GB" altLang="zh-CN" sz="1400" dirty="0">
                <a:solidFill>
                  <a:srgbClr val="000000"/>
                </a:solidFill>
                <a:latin typeface="Calibri" panose="020F0502020204030204" pitchFamily="34" charset="0"/>
                <a:ea typeface="Times New Roman" panose="02020603050405020304" pitchFamily="18" charset="0"/>
              </a:rPr>
              <a:t>The </a:t>
            </a:r>
            <a:r>
              <a:rPr lang="en-GB" altLang="zh-CN" sz="1400" dirty="0" err="1">
                <a:solidFill>
                  <a:srgbClr val="000000"/>
                </a:solidFill>
                <a:latin typeface="Calibri" panose="020F0502020204030204" pitchFamily="34" charset="0"/>
                <a:ea typeface="Times New Roman" panose="02020603050405020304" pitchFamily="18" charset="0"/>
              </a:rPr>
              <a:t>combretastatins</a:t>
            </a:r>
            <a:r>
              <a:rPr lang="en-GB" altLang="zh-CN" sz="1400" dirty="0">
                <a:solidFill>
                  <a:srgbClr val="000000"/>
                </a:solidFill>
                <a:latin typeface="Calibri" panose="020F0502020204030204" pitchFamily="34" charset="0"/>
                <a:ea typeface="Times New Roman" panose="02020603050405020304" pitchFamily="18" charset="0"/>
              </a:rPr>
              <a:t> are </a:t>
            </a:r>
            <a:r>
              <a:rPr lang="en-GB" altLang="zh-CN" sz="1400" dirty="0" err="1">
                <a:solidFill>
                  <a:srgbClr val="000000"/>
                </a:solidFill>
                <a:latin typeface="Calibri" panose="020F0502020204030204" pitchFamily="34" charset="0"/>
                <a:ea typeface="Times New Roman" panose="02020603050405020304" pitchFamily="18" charset="0"/>
              </a:rPr>
              <a:t>diaryl</a:t>
            </a:r>
            <a:r>
              <a:rPr lang="en-GB" altLang="zh-CN" sz="1400" dirty="0">
                <a:solidFill>
                  <a:srgbClr val="000000"/>
                </a:solidFill>
                <a:latin typeface="Calibri" panose="020F0502020204030204" pitchFamily="34" charset="0"/>
                <a:ea typeface="Times New Roman" panose="02020603050405020304" pitchFamily="18" charset="0"/>
              </a:rPr>
              <a:t> </a:t>
            </a:r>
            <a:r>
              <a:rPr lang="en-GB" altLang="zh-CN" sz="1400" dirty="0" err="1">
                <a:solidFill>
                  <a:srgbClr val="000000"/>
                </a:solidFill>
                <a:latin typeface="Calibri" panose="020F0502020204030204" pitchFamily="34" charset="0"/>
                <a:ea typeface="Times New Roman" panose="02020603050405020304" pitchFamily="18" charset="0"/>
              </a:rPr>
              <a:t>stilbenoid</a:t>
            </a:r>
            <a:r>
              <a:rPr lang="en-GB" altLang="zh-CN" sz="1400" dirty="0">
                <a:solidFill>
                  <a:srgbClr val="000000"/>
                </a:solidFill>
                <a:latin typeface="Calibri" panose="020F0502020204030204" pitchFamily="34" charset="0"/>
                <a:ea typeface="Times New Roman" panose="02020603050405020304" pitchFamily="18" charset="0"/>
              </a:rPr>
              <a:t> natural products isolated from the bark of the South African willow tree </a:t>
            </a:r>
            <a:r>
              <a:rPr lang="en-GB" altLang="zh-CN" sz="1400" i="1" dirty="0">
                <a:solidFill>
                  <a:srgbClr val="000000"/>
                </a:solidFill>
                <a:latin typeface="Calibri" panose="020F0502020204030204" pitchFamily="34" charset="0"/>
                <a:ea typeface="Times New Roman" panose="02020603050405020304" pitchFamily="18" charset="0"/>
              </a:rPr>
              <a:t>Combretum </a:t>
            </a:r>
            <a:r>
              <a:rPr lang="en-GB" altLang="zh-CN" sz="1400" i="1" dirty="0" err="1">
                <a:solidFill>
                  <a:srgbClr val="000000"/>
                </a:solidFill>
                <a:latin typeface="Calibri" panose="020F0502020204030204" pitchFamily="34" charset="0"/>
                <a:ea typeface="Times New Roman" panose="02020603050405020304" pitchFamily="18" charset="0"/>
              </a:rPr>
              <a:t>caffrum</a:t>
            </a:r>
            <a:r>
              <a:rPr lang="en-GB" altLang="zh-CN" sz="1400" dirty="0">
                <a:solidFill>
                  <a:srgbClr val="000000"/>
                </a:solidFill>
                <a:latin typeface="Calibri" panose="020F0502020204030204" pitchFamily="34" charset="0"/>
                <a:ea typeface="Times New Roman" panose="02020603050405020304" pitchFamily="18" charset="0"/>
              </a:rPr>
              <a:t>. CA-4 </a:t>
            </a:r>
            <a:r>
              <a:rPr lang="en-GB" altLang="zh-CN" sz="1400" b="1" dirty="0">
                <a:solidFill>
                  <a:srgbClr val="000000"/>
                </a:solidFill>
                <a:latin typeface="Calibri" panose="020F0502020204030204" pitchFamily="34" charset="0"/>
                <a:ea typeface="Times New Roman" panose="02020603050405020304" pitchFamily="18" charset="0"/>
              </a:rPr>
              <a:t>(Figure 1)</a:t>
            </a:r>
            <a:r>
              <a:rPr lang="en-GB" altLang="zh-CN" sz="1400" dirty="0">
                <a:solidFill>
                  <a:srgbClr val="000000"/>
                </a:solidFill>
                <a:latin typeface="Calibri" panose="020F0502020204030204" pitchFamily="34" charset="0"/>
                <a:ea typeface="Times New Roman" panose="02020603050405020304" pitchFamily="18" charset="0"/>
              </a:rPr>
              <a:t> is a potent anticancer agent, which inhibits cancer cell proliferation and microtubule polymerisation by binding at the colchicine-binding site of tubulin. Only the </a:t>
            </a:r>
            <a:r>
              <a:rPr lang="en-GB" altLang="zh-CN" sz="1400" i="1" dirty="0">
                <a:solidFill>
                  <a:srgbClr val="000000"/>
                </a:solidFill>
                <a:latin typeface="Calibri" panose="020F0502020204030204" pitchFamily="34" charset="0"/>
                <a:ea typeface="Times New Roman" panose="02020603050405020304" pitchFamily="18" charset="0"/>
              </a:rPr>
              <a:t>cis</a:t>
            </a:r>
            <a:r>
              <a:rPr lang="en-GB" altLang="zh-CN" sz="1400" dirty="0">
                <a:solidFill>
                  <a:srgbClr val="000000"/>
                </a:solidFill>
                <a:latin typeface="Calibri" panose="020F0502020204030204" pitchFamily="34" charset="0"/>
                <a:ea typeface="Times New Roman" panose="02020603050405020304" pitchFamily="18" charset="0"/>
              </a:rPr>
              <a:t> configuration of CA-4 possesses anticancer bioactivity. It readily isomerizes </a:t>
            </a:r>
            <a:r>
              <a:rPr lang="en-GB" altLang="zh-CN" sz="1400" i="1" dirty="0">
                <a:solidFill>
                  <a:srgbClr val="000000"/>
                </a:solidFill>
                <a:latin typeface="Calibri" panose="020F0502020204030204" pitchFamily="34" charset="0"/>
                <a:ea typeface="Times New Roman" panose="02020603050405020304" pitchFamily="18" charset="0"/>
              </a:rPr>
              <a:t>in vivo </a:t>
            </a:r>
            <a:r>
              <a:rPr lang="en-GB" altLang="zh-CN" sz="1400" dirty="0">
                <a:solidFill>
                  <a:srgbClr val="000000"/>
                </a:solidFill>
                <a:latin typeface="Calibri" panose="020F0502020204030204" pitchFamily="34" charset="0"/>
                <a:ea typeface="Times New Roman" panose="02020603050405020304" pitchFamily="18" charset="0"/>
              </a:rPr>
              <a:t>during metabolism and upon storage into the more thermodynamically stable but significantly less active </a:t>
            </a:r>
            <a:r>
              <a:rPr lang="en-GB" altLang="zh-CN" sz="1400" i="1" dirty="0">
                <a:solidFill>
                  <a:srgbClr val="000000"/>
                </a:solidFill>
                <a:latin typeface="Calibri" panose="020F0502020204030204" pitchFamily="34" charset="0"/>
                <a:ea typeface="Times New Roman" panose="02020603050405020304" pitchFamily="18" charset="0"/>
              </a:rPr>
              <a:t>trans</a:t>
            </a:r>
            <a:r>
              <a:rPr lang="en-GB" altLang="zh-CN" sz="1400" dirty="0">
                <a:solidFill>
                  <a:srgbClr val="000000"/>
                </a:solidFill>
                <a:latin typeface="Calibri" panose="020F0502020204030204" pitchFamily="34" charset="0"/>
                <a:ea typeface="Times New Roman" panose="02020603050405020304" pitchFamily="18" charset="0"/>
              </a:rPr>
              <a:t> isomer. Our group has reported extensive series of antiproliferative, tubulin-binding β-lactam compounds – the ‘</a:t>
            </a:r>
            <a:r>
              <a:rPr lang="en-GB" altLang="zh-CN" sz="1400" dirty="0" err="1">
                <a:solidFill>
                  <a:srgbClr val="000000"/>
                </a:solidFill>
                <a:latin typeface="Calibri" panose="020F0502020204030204" pitchFamily="34" charset="0"/>
                <a:ea typeface="Times New Roman" panose="02020603050405020304" pitchFamily="18" charset="0"/>
              </a:rPr>
              <a:t>Combretazets</a:t>
            </a:r>
            <a:r>
              <a:rPr lang="en-GB" altLang="zh-CN" sz="1400" dirty="0">
                <a:solidFill>
                  <a:srgbClr val="000000"/>
                </a:solidFill>
                <a:latin typeface="Calibri" panose="020F0502020204030204" pitchFamily="34" charset="0"/>
                <a:ea typeface="Times New Roman" panose="02020603050405020304" pitchFamily="18" charset="0"/>
              </a:rPr>
              <a:t>’ – over the last decade with aim of overcoming this undesirable </a:t>
            </a:r>
            <a:r>
              <a:rPr lang="en-GB" altLang="zh-CN" sz="1400" i="1" dirty="0">
                <a:solidFill>
                  <a:srgbClr val="000000"/>
                </a:solidFill>
                <a:latin typeface="Calibri" panose="020F0502020204030204" pitchFamily="34" charset="0"/>
                <a:ea typeface="Times New Roman" panose="02020603050405020304" pitchFamily="18" charset="0"/>
              </a:rPr>
              <a:t>in vivo </a:t>
            </a:r>
            <a:r>
              <a:rPr lang="en-GB" altLang="zh-CN" sz="1400" dirty="0">
                <a:solidFill>
                  <a:srgbClr val="000000"/>
                </a:solidFill>
                <a:latin typeface="Calibri" panose="020F0502020204030204" pitchFamily="34" charset="0"/>
                <a:ea typeface="Times New Roman" panose="02020603050405020304" pitchFamily="18" charset="0"/>
              </a:rPr>
              <a:t>conversion to the inactive </a:t>
            </a:r>
            <a:r>
              <a:rPr lang="en-GB" altLang="zh-CN" sz="1400" i="1" dirty="0">
                <a:solidFill>
                  <a:srgbClr val="000000"/>
                </a:solidFill>
                <a:latin typeface="Calibri" panose="020F0502020204030204" pitchFamily="34" charset="0"/>
                <a:ea typeface="Times New Roman" panose="02020603050405020304" pitchFamily="18" charset="0"/>
              </a:rPr>
              <a:t>trans </a:t>
            </a:r>
            <a:r>
              <a:rPr lang="en-GB" altLang="zh-CN" sz="1400" dirty="0">
                <a:solidFill>
                  <a:srgbClr val="000000"/>
                </a:solidFill>
                <a:latin typeface="Calibri" panose="020F0502020204030204" pitchFamily="34" charset="0"/>
                <a:ea typeface="Times New Roman" panose="02020603050405020304" pitchFamily="18" charset="0"/>
              </a:rPr>
              <a:t>form. Substituting the ethylene bridge with a 1,4-diaryl-2-azetidinone ring (</a:t>
            </a:r>
            <a:r>
              <a:rPr lang="en-GB" altLang="zh-CN" sz="1400" b="1" dirty="0">
                <a:solidFill>
                  <a:srgbClr val="000000"/>
                </a:solidFill>
                <a:latin typeface="Calibri" panose="020F0502020204030204" pitchFamily="34" charset="0"/>
                <a:ea typeface="Times New Roman" panose="02020603050405020304" pitchFamily="18" charset="0"/>
              </a:rPr>
              <a:t>01</a:t>
            </a:r>
            <a:r>
              <a:rPr lang="en-GB" altLang="zh-CN" sz="1400" dirty="0">
                <a:solidFill>
                  <a:srgbClr val="000000"/>
                </a:solidFill>
                <a:latin typeface="Calibri" panose="020F0502020204030204" pitchFamily="34" charset="0"/>
                <a:ea typeface="Times New Roman" panose="02020603050405020304" pitchFamily="18" charset="0"/>
              </a:rPr>
              <a:t>,</a:t>
            </a:r>
            <a:r>
              <a:rPr lang="en-GB" altLang="zh-CN" sz="1400" b="1" dirty="0">
                <a:solidFill>
                  <a:srgbClr val="000000"/>
                </a:solidFill>
                <a:latin typeface="Calibri" panose="020F0502020204030204" pitchFamily="34" charset="0"/>
                <a:ea typeface="Times New Roman" panose="02020603050405020304" pitchFamily="18" charset="0"/>
              </a:rPr>
              <a:t> </a:t>
            </a:r>
            <a:r>
              <a:rPr lang="en-GB" altLang="zh-CN" sz="1400" dirty="0">
                <a:solidFill>
                  <a:srgbClr val="000000"/>
                </a:solidFill>
                <a:latin typeface="Calibri" panose="020F0502020204030204" pitchFamily="34" charset="0"/>
                <a:ea typeface="Times New Roman" panose="02020603050405020304" pitchFamily="18" charset="0"/>
              </a:rPr>
              <a:t>Figure 1) allows similar structural arrangement between CA-4’s two aromatic rings and </a:t>
            </a:r>
            <a:r>
              <a:rPr lang="en-GB" altLang="zh-CN" sz="1400" dirty="0" err="1">
                <a:solidFill>
                  <a:srgbClr val="000000"/>
                </a:solidFill>
                <a:latin typeface="Calibri" panose="020F0502020204030204" pitchFamily="34" charset="0"/>
                <a:ea typeface="Times New Roman" panose="02020603050405020304" pitchFamily="18" charset="0"/>
              </a:rPr>
              <a:t>overcomes</a:t>
            </a:r>
            <a:r>
              <a:rPr lang="en-GB" altLang="zh-CN" sz="1400" i="1" dirty="0" err="1">
                <a:solidFill>
                  <a:srgbClr val="000000"/>
                </a:solidFill>
                <a:latin typeface="Calibri" panose="020F0502020204030204" pitchFamily="34" charset="0"/>
                <a:ea typeface="Times New Roman" panose="02020603050405020304" pitchFamily="18" charset="0"/>
              </a:rPr>
              <a:t>cis</a:t>
            </a:r>
            <a:r>
              <a:rPr lang="en-GB" altLang="zh-CN" sz="1400" dirty="0">
                <a:solidFill>
                  <a:srgbClr val="000000"/>
                </a:solidFill>
                <a:latin typeface="Calibri" panose="020F0502020204030204" pitchFamily="34" charset="0"/>
                <a:ea typeface="Times New Roman" panose="02020603050405020304" pitchFamily="18" charset="0"/>
              </a:rPr>
              <a:t>/</a:t>
            </a:r>
            <a:r>
              <a:rPr lang="en-GB" altLang="zh-CN" sz="1400" i="1" dirty="0">
                <a:solidFill>
                  <a:srgbClr val="000000"/>
                </a:solidFill>
                <a:latin typeface="Calibri" panose="020F0502020204030204" pitchFamily="34" charset="0"/>
                <a:ea typeface="Times New Roman" panose="02020603050405020304" pitchFamily="18" charset="0"/>
              </a:rPr>
              <a:t>trans</a:t>
            </a:r>
            <a:r>
              <a:rPr lang="en-GB" altLang="zh-CN" sz="1400" dirty="0">
                <a:solidFill>
                  <a:srgbClr val="000000"/>
                </a:solidFill>
                <a:latin typeface="Calibri" panose="020F0502020204030204" pitchFamily="34" charset="0"/>
                <a:ea typeface="Times New Roman" panose="02020603050405020304" pitchFamily="18" charset="0"/>
              </a:rPr>
              <a:t> isomerization. The racemic </a:t>
            </a:r>
            <a:r>
              <a:rPr lang="en-GB" altLang="zh-CN" sz="1400" dirty="0" err="1">
                <a:solidFill>
                  <a:srgbClr val="000000"/>
                </a:solidFill>
                <a:latin typeface="Calibri" panose="020F0502020204030204" pitchFamily="34" charset="0"/>
                <a:ea typeface="Times New Roman" panose="02020603050405020304" pitchFamily="18" charset="0"/>
              </a:rPr>
              <a:t>azetidinone</a:t>
            </a:r>
            <a:r>
              <a:rPr lang="en-GB" altLang="zh-CN" sz="1400" dirty="0">
                <a:solidFill>
                  <a:srgbClr val="000000"/>
                </a:solidFill>
                <a:latin typeface="Calibri" panose="020F0502020204030204" pitchFamily="34" charset="0"/>
                <a:ea typeface="Times New Roman" panose="02020603050405020304" pitchFamily="18" charset="0"/>
              </a:rPr>
              <a:t> </a:t>
            </a:r>
            <a:r>
              <a:rPr lang="en-GB" altLang="zh-CN" sz="1400" b="1" dirty="0">
                <a:solidFill>
                  <a:srgbClr val="000000"/>
                </a:solidFill>
                <a:latin typeface="Calibri" panose="020F0502020204030204" pitchFamily="34" charset="0"/>
                <a:ea typeface="Times New Roman" panose="02020603050405020304" pitchFamily="18" charset="0"/>
              </a:rPr>
              <a:t>01 </a:t>
            </a:r>
            <a:r>
              <a:rPr lang="en-GB" altLang="zh-CN" sz="1400" dirty="0">
                <a:solidFill>
                  <a:srgbClr val="000000"/>
                </a:solidFill>
                <a:latin typeface="Calibri" panose="020F0502020204030204" pitchFamily="34" charset="0"/>
                <a:ea typeface="Times New Roman" panose="02020603050405020304" pitchFamily="18" charset="0"/>
              </a:rPr>
              <a:t>has an IC</a:t>
            </a:r>
            <a:r>
              <a:rPr lang="en-GB" altLang="zh-CN" sz="1400" baseline="-30000" dirty="0">
                <a:solidFill>
                  <a:srgbClr val="000000"/>
                </a:solidFill>
                <a:latin typeface="Calibri" panose="020F0502020204030204" pitchFamily="34" charset="0"/>
                <a:ea typeface="Times New Roman" panose="02020603050405020304" pitchFamily="18" charset="0"/>
              </a:rPr>
              <a:t>50</a:t>
            </a:r>
            <a:r>
              <a:rPr lang="en-GB" altLang="zh-CN" sz="1400" dirty="0">
                <a:solidFill>
                  <a:srgbClr val="000000"/>
                </a:solidFill>
                <a:latin typeface="Calibri" panose="020F0502020204030204" pitchFamily="34" charset="0"/>
                <a:ea typeface="Times New Roman" panose="02020603050405020304" pitchFamily="18" charset="0"/>
              </a:rPr>
              <a:t> value of 4 </a:t>
            </a:r>
            <a:r>
              <a:rPr lang="en-GB" altLang="zh-CN" sz="1400" dirty="0" err="1">
                <a:solidFill>
                  <a:srgbClr val="000000"/>
                </a:solidFill>
                <a:latin typeface="Calibri" panose="020F0502020204030204" pitchFamily="34" charset="0"/>
                <a:ea typeface="Times New Roman" panose="02020603050405020304" pitchFamily="18" charset="0"/>
              </a:rPr>
              <a:t>nM</a:t>
            </a:r>
            <a:r>
              <a:rPr lang="en-GB" altLang="zh-CN" sz="1400" dirty="0">
                <a:solidFill>
                  <a:srgbClr val="000000"/>
                </a:solidFill>
                <a:latin typeface="Calibri" panose="020F0502020204030204" pitchFamily="34" charset="0"/>
                <a:ea typeface="Times New Roman" panose="02020603050405020304" pitchFamily="18" charset="0"/>
              </a:rPr>
              <a:t> in MCF-7 cells. </a:t>
            </a:r>
            <a:r>
              <a:rPr lang="en-IE" altLang="zh-CN" sz="1400" dirty="0">
                <a:solidFill>
                  <a:srgbClr val="000000"/>
                </a:solidFill>
                <a:latin typeface="Calibri" panose="020F0502020204030204" pitchFamily="34" charset="0"/>
                <a:ea typeface="Times New Roman" panose="02020603050405020304" pitchFamily="18" charset="0"/>
              </a:rPr>
              <a:t>It is essential to distinguish the eutomer from the </a:t>
            </a:r>
            <a:r>
              <a:rPr lang="en-IE" altLang="zh-CN" sz="1400" dirty="0" err="1">
                <a:solidFill>
                  <a:srgbClr val="000000"/>
                </a:solidFill>
                <a:latin typeface="Calibri" panose="020F0502020204030204" pitchFamily="34" charset="0"/>
                <a:ea typeface="Times New Roman" panose="02020603050405020304" pitchFamily="18" charset="0"/>
              </a:rPr>
              <a:t>distomers</a:t>
            </a:r>
            <a:r>
              <a:rPr lang="en-IE" altLang="zh-CN" sz="1400" dirty="0">
                <a:solidFill>
                  <a:srgbClr val="000000"/>
                </a:solidFill>
                <a:latin typeface="Calibri" panose="020F0502020204030204" pitchFamily="34" charset="0"/>
                <a:ea typeface="Times New Roman" panose="02020603050405020304" pitchFamily="18" charset="0"/>
              </a:rPr>
              <a:t>. Here, we describe the synthesis, resolution, and biochemical activity of the enantiomers of </a:t>
            </a:r>
            <a:r>
              <a:rPr lang="en-IE" altLang="zh-CN" sz="1400" b="1" dirty="0">
                <a:solidFill>
                  <a:srgbClr val="000000"/>
                </a:solidFill>
                <a:latin typeface="Calibri" panose="020F0502020204030204" pitchFamily="34" charset="0"/>
                <a:ea typeface="Times New Roman" panose="02020603050405020304" pitchFamily="18" charset="0"/>
              </a:rPr>
              <a:t>01. </a:t>
            </a:r>
            <a:endParaRPr lang="en-IE" altLang="zh-CN" sz="1400" dirty="0">
              <a:latin typeface="Arial" panose="020B0604020202020204" pitchFamily="34" charset="0"/>
            </a:endParaRPr>
          </a:p>
          <a:p>
            <a:pPr>
              <a:lnSpc>
                <a:spcPct val="150000"/>
              </a:lnSpc>
            </a:pPr>
            <a:endParaRPr lang="en-US" dirty="0"/>
          </a:p>
          <a:p>
            <a:r>
              <a:rPr lang="fr-FR" b="1" dirty="0"/>
              <a:t>Keywords: </a:t>
            </a:r>
            <a:r>
              <a:rPr lang="fr-FR" dirty="0" err="1"/>
              <a:t>tubulin</a:t>
            </a:r>
            <a:r>
              <a:rPr lang="fr-FR" dirty="0"/>
              <a:t>, anti-</a:t>
            </a:r>
            <a:r>
              <a:rPr lang="fr-FR" dirty="0" err="1"/>
              <a:t>tubulin</a:t>
            </a:r>
            <a:r>
              <a:rPr lang="fr-FR" dirty="0"/>
              <a:t>, </a:t>
            </a:r>
            <a:r>
              <a:rPr lang="fr-FR" dirty="0" err="1"/>
              <a:t>tubulin</a:t>
            </a:r>
            <a:r>
              <a:rPr lang="fr-FR" dirty="0"/>
              <a:t> </a:t>
            </a:r>
            <a:r>
              <a:rPr lang="fr-FR" dirty="0" err="1"/>
              <a:t>poylmerisation</a:t>
            </a:r>
            <a:r>
              <a:rPr lang="fr-FR" dirty="0"/>
              <a:t> </a:t>
            </a:r>
            <a:r>
              <a:rPr lang="fr-FR" dirty="0" err="1"/>
              <a:t>inhibitors</a:t>
            </a:r>
            <a:r>
              <a:rPr lang="fr-FR" dirty="0"/>
              <a:t>, colchicine, CA-4</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err="1"/>
              <a:t>Acknowledgements</a:t>
            </a:r>
            <a:r>
              <a:rPr lang="fr-FR" sz="2400" b="1" dirty="0"/>
              <a:t> – </a:t>
            </a:r>
            <a:r>
              <a:rPr lang="fr-FR" sz="2400" b="1" dirty="0" err="1"/>
              <a:t>Thank</a:t>
            </a:r>
            <a:r>
              <a:rPr lang="fr-FR" sz="2400" b="1" dirty="0"/>
              <a:t> You to Our </a:t>
            </a:r>
            <a:r>
              <a:rPr lang="fr-FR" sz="2400" b="1" dirty="0" err="1"/>
              <a:t>Funders</a:t>
            </a:r>
            <a:endParaRPr lang="fr-FR" sz="2400" b="1" dirty="0"/>
          </a:p>
        </p:txBody>
      </p:sp>
      <p:sp>
        <p:nvSpPr>
          <p:cNvPr id="3" name="Content Placeholder 2">
            <a:extLst>
              <a:ext uri="{FF2B5EF4-FFF2-40B4-BE49-F238E27FC236}">
                <a16:creationId xmlns:a16="http://schemas.microsoft.com/office/drawing/2014/main" id="{BAC5B10A-EC95-437C-96A9-FFB7F2AA163B}"/>
              </a:ext>
            </a:extLst>
          </p:cNvPr>
          <p:cNvSpPr>
            <a:spLocks noGrp="1"/>
          </p:cNvSpPr>
          <p:nvPr>
            <p:ph idx="1"/>
          </p:nvPr>
        </p:nvSpPr>
        <p:spPr>
          <a:xfrm>
            <a:off x="457200" y="1600201"/>
            <a:ext cx="8229600" cy="4191000"/>
          </a:xfrm>
        </p:spPr>
        <p:txBody>
          <a:bodyPr>
            <a:normAutofit/>
          </a:bodyPr>
          <a:lstStyle/>
          <a:p>
            <a:r>
              <a:rPr lang="en-IE" sz="1800" dirty="0"/>
              <a:t>Trinity College Dublin Provost’s PhD Project Awards</a:t>
            </a:r>
          </a:p>
          <a:p>
            <a:r>
              <a:rPr lang="en-IE" sz="1800" dirty="0"/>
              <a:t>Royal Society of Chemistry Research Fund</a:t>
            </a:r>
          </a:p>
          <a:p>
            <a:r>
              <a:rPr lang="en-IE" sz="1800" dirty="0"/>
              <a:t>TCD </a:t>
            </a:r>
            <a:r>
              <a:rPr lang="en-IE" sz="1800" dirty="0" err="1"/>
              <a:t>Wellcome</a:t>
            </a:r>
            <a:r>
              <a:rPr lang="en-IE" sz="1800" dirty="0"/>
              <a:t> Trust ISSF</a:t>
            </a:r>
          </a:p>
        </p:txBody>
      </p:sp>
      <p:sp>
        <p:nvSpPr>
          <p:cNvPr id="6" name="Slide Number Placeholder 5"/>
          <p:cNvSpPr>
            <a:spLocks noGrp="1"/>
          </p:cNvSpPr>
          <p:nvPr>
            <p:ph type="sldNum" sz="quarter" idx="12"/>
          </p:nvPr>
        </p:nvSpPr>
        <p:spPr/>
        <p:txBody>
          <a:bodyPr/>
          <a:lstStyle/>
          <a:p>
            <a:fld id="{FCAEAE96-855E-42B1-8DE9-9C9E68DE18C5}" type="slidenum">
              <a:rPr lang="fr-FR" smtClean="0"/>
              <a:pPr/>
              <a:t>30</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026" name="Picture 1">
            <a:extLst>
              <a:ext uri="{FF2B5EF4-FFF2-40B4-BE49-F238E27FC236}">
                <a16:creationId xmlns:a16="http://schemas.microsoft.com/office/drawing/2014/main" id="{0827477F-A118-4210-8201-F2CC65F45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681" y="4674075"/>
            <a:ext cx="3462698" cy="91672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a:extLst>
              <a:ext uri="{FF2B5EF4-FFF2-40B4-BE49-F238E27FC236}">
                <a16:creationId xmlns:a16="http://schemas.microsoft.com/office/drawing/2014/main" id="{749B7D83-BBD4-4164-9BBB-3A988BF2CC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65" y="2734477"/>
            <a:ext cx="2355783" cy="16097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63C4887B-1DEC-4593-B282-325F4484EC00}"/>
              </a:ext>
            </a:extLst>
          </p:cNvPr>
          <p:cNvSpPr>
            <a:spLocks noChangeArrowheads="1"/>
          </p:cNvSpPr>
          <p:nvPr/>
        </p:nvSpPr>
        <p:spPr bwMode="auto">
          <a:xfrm>
            <a:off x="2627312" y="36183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EF543704-0380-4D48-B495-584FCBC0C975}"/>
              </a:ext>
            </a:extLst>
          </p:cNvPr>
          <p:cNvSpPr>
            <a:spLocks noChangeArrowheads="1"/>
          </p:cNvSpPr>
          <p:nvPr/>
        </p:nvSpPr>
        <p:spPr bwMode="auto">
          <a:xfrm>
            <a:off x="2627312" y="46391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031" name="Picture 7" descr="Royal Society of Chemistry on Twitter: &quot;Our new logo has evolved using only  elements you told us you liked from the old one. So inside those colours  and shapes, recognition from the">
            <a:extLst>
              <a:ext uri="{FF2B5EF4-FFF2-40B4-BE49-F238E27FC236}">
                <a16:creationId xmlns:a16="http://schemas.microsoft.com/office/drawing/2014/main" id="{C4887A12-E737-4A2C-B301-63AE33E45C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510" b="17323"/>
          <a:stretch/>
        </p:blipFill>
        <p:spPr bwMode="auto">
          <a:xfrm>
            <a:off x="4560961" y="4463593"/>
            <a:ext cx="3778730" cy="119544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Wellcome Trust - Wikipedia">
            <a:extLst>
              <a:ext uri="{FF2B5EF4-FFF2-40B4-BE49-F238E27FC236}">
                <a16:creationId xmlns:a16="http://schemas.microsoft.com/office/drawing/2014/main" id="{37FEF1A2-55F2-4E78-ABA0-38BE032505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880031"/>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Recording 31 Oct 2020 at 16:18:42" descr="Audio Recording 31 Oct 2020 at 16:18:42">
            <a:hlinkClick r:id="" action="ppaction://media"/>
            <a:extLst>
              <a:ext uri="{FF2B5EF4-FFF2-40B4-BE49-F238E27FC236}">
                <a16:creationId xmlns:a16="http://schemas.microsoft.com/office/drawing/2014/main" id="{DE985A75-F9C7-944B-8C2F-C27198649C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924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err="1"/>
              <a:t>References</a:t>
            </a:r>
            <a:r>
              <a:rPr lang="fr-FR" sz="2400" b="1"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31</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a:extLst>
              <a:ext uri="{FF2B5EF4-FFF2-40B4-BE49-F238E27FC236}">
                <a16:creationId xmlns:a16="http://schemas.microsoft.com/office/drawing/2014/main" id="{7F30C5F1-4695-8F4D-BC10-9B7CBF20D296}"/>
              </a:ext>
            </a:extLst>
          </p:cNvPr>
          <p:cNvSpPr txBox="1"/>
          <p:nvPr/>
        </p:nvSpPr>
        <p:spPr>
          <a:xfrm>
            <a:off x="838200" y="1219200"/>
            <a:ext cx="7848600" cy="3400931"/>
          </a:xfrm>
          <a:prstGeom prst="rect">
            <a:avLst/>
          </a:prstGeom>
          <a:noFill/>
        </p:spPr>
        <p:txBody>
          <a:bodyPr wrap="square" rtlCol="0">
            <a:spAutoFit/>
          </a:bodyPr>
          <a:lstStyle/>
          <a:p>
            <a:pPr marL="342900" indent="-342900">
              <a:buFont typeface="+mj-lt"/>
              <a:buAutoNum type="arabicPeriod"/>
            </a:pPr>
            <a:r>
              <a:rPr lang="en-GB" sz="700" dirty="0"/>
              <a:t>Pettit, G. R.;  Singh, S. B.;  Hamel, E.;  Lin, C. M.;  Alberts, D. S.; Garcia-Kendall, D., Isolation and structure of the strong cell growth and tubulin inhibitor combretastatin A-4. </a:t>
            </a:r>
            <a:r>
              <a:rPr lang="en-GB" sz="700" i="1" dirty="0" err="1"/>
              <a:t>Experientia</a:t>
            </a:r>
            <a:r>
              <a:rPr lang="en-GB" sz="700" i="1" dirty="0"/>
              <a:t> </a:t>
            </a:r>
            <a:r>
              <a:rPr lang="en-GB" sz="700" b="1" dirty="0"/>
              <a:t>1989,</a:t>
            </a:r>
            <a:r>
              <a:rPr lang="en-GB" sz="700" dirty="0"/>
              <a:t> </a:t>
            </a:r>
            <a:r>
              <a:rPr lang="en-GB" sz="700" i="1" dirty="0"/>
              <a:t>45</a:t>
            </a:r>
            <a:r>
              <a:rPr lang="en-GB" sz="700" dirty="0"/>
              <a:t> (2), 209-11.</a:t>
            </a:r>
          </a:p>
          <a:p>
            <a:pPr marL="342900" indent="-342900">
              <a:buFont typeface="+mj-lt"/>
              <a:buAutoNum type="arabicPeriod"/>
            </a:pPr>
            <a:r>
              <a:rPr lang="en-GB" sz="700" dirty="0"/>
              <a:t>O’Boyle, N. M.;  </a:t>
            </a:r>
            <a:r>
              <a:rPr lang="en-GB" sz="700" dirty="0" err="1"/>
              <a:t>Carr</a:t>
            </a:r>
            <a:r>
              <a:rPr lang="en-GB" sz="700" dirty="0"/>
              <a:t>, M.;  Greene, L. M.;  Bergin, O.;  </a:t>
            </a:r>
            <a:r>
              <a:rPr lang="en-GB" sz="700" dirty="0" err="1"/>
              <a:t>Nathwani</a:t>
            </a:r>
            <a:r>
              <a:rPr lang="en-GB" sz="700" dirty="0"/>
              <a:t>, S. M.;  McCabe, T.;  Lloyd, D. G.;  </a:t>
            </a:r>
            <a:r>
              <a:rPr lang="en-GB" sz="700" dirty="0" err="1"/>
              <a:t>Zisterer</a:t>
            </a:r>
            <a:r>
              <a:rPr lang="en-GB" sz="700" dirty="0"/>
              <a:t>, D. M.; Meegan, M. J., Synthesis and Evaluation of </a:t>
            </a:r>
            <a:r>
              <a:rPr lang="en-GB" sz="700" dirty="0" err="1"/>
              <a:t>Azetidinone</a:t>
            </a:r>
            <a:r>
              <a:rPr lang="en-GB" sz="700" dirty="0"/>
              <a:t> Analogues of Combretastatin a-4 as Tubulin Targeting Agents. </a:t>
            </a:r>
            <a:r>
              <a:rPr lang="en-GB" sz="700" i="1" dirty="0"/>
              <a:t>Journal of Medicinal Chemistry </a:t>
            </a:r>
            <a:r>
              <a:rPr lang="en-GB" sz="700" b="1" dirty="0"/>
              <a:t>2010,</a:t>
            </a:r>
            <a:r>
              <a:rPr lang="en-GB" sz="700" dirty="0"/>
              <a:t> </a:t>
            </a:r>
            <a:r>
              <a:rPr lang="en-GB" sz="700" i="1" dirty="0"/>
              <a:t>53</a:t>
            </a:r>
            <a:r>
              <a:rPr lang="en-GB" sz="700" dirty="0"/>
              <a:t> (24), 8569-8584.</a:t>
            </a:r>
            <a:r>
              <a:rPr lang="es-ES" sz="700" dirty="0"/>
              <a:t> </a:t>
            </a:r>
          </a:p>
          <a:p>
            <a:pPr marL="342900" indent="-342900">
              <a:buFont typeface="+mj-lt"/>
              <a:buAutoNum type="arabicPeriod"/>
            </a:pPr>
            <a:r>
              <a:rPr lang="en-GB" sz="700" dirty="0" err="1"/>
              <a:t>Malebari</a:t>
            </a:r>
            <a:r>
              <a:rPr lang="en-GB" sz="700" dirty="0"/>
              <a:t>, A. M.;  </a:t>
            </a:r>
            <a:r>
              <a:rPr lang="en-GB" sz="700" dirty="0" err="1"/>
              <a:t>Fayne</a:t>
            </a:r>
            <a:r>
              <a:rPr lang="en-GB" sz="700" dirty="0"/>
              <a:t>, D.;  </a:t>
            </a:r>
            <a:r>
              <a:rPr lang="en-GB" sz="700" dirty="0" err="1"/>
              <a:t>Nathwani</a:t>
            </a:r>
            <a:r>
              <a:rPr lang="en-GB" sz="700" dirty="0"/>
              <a:t>, S. M.;  O’Connell, F.;  </a:t>
            </a:r>
            <a:r>
              <a:rPr lang="en-GB" sz="700" dirty="0" err="1"/>
              <a:t>Noorani</a:t>
            </a:r>
            <a:r>
              <a:rPr lang="en-GB" sz="700" dirty="0"/>
              <a:t>, S.;  </a:t>
            </a:r>
            <a:r>
              <a:rPr lang="en-GB" sz="700" dirty="0" err="1"/>
              <a:t>Twamley</a:t>
            </a:r>
            <a:r>
              <a:rPr lang="en-GB" sz="700" dirty="0"/>
              <a:t>, B.;  O’Boyle, N. M.;  O’Sullivan, J.;  </a:t>
            </a:r>
            <a:r>
              <a:rPr lang="en-GB" sz="700" dirty="0" err="1"/>
              <a:t>Zisterer</a:t>
            </a:r>
            <a:r>
              <a:rPr lang="en-GB" sz="700" dirty="0"/>
              <a:t>, D. M.; Meegan, M. J., </a:t>
            </a:r>
            <a:r>
              <a:rPr lang="el-GR" sz="700" dirty="0"/>
              <a:t>Β-</a:t>
            </a:r>
            <a:r>
              <a:rPr lang="en-GB" sz="700" dirty="0"/>
              <a:t>Lactams with Antiproliferative and Antiapoptotic Activity in Breast and </a:t>
            </a:r>
            <a:r>
              <a:rPr lang="en-GB" sz="700" dirty="0" err="1"/>
              <a:t>Chemoresistant</a:t>
            </a:r>
            <a:r>
              <a:rPr lang="en-GB" sz="700" dirty="0"/>
              <a:t> Colon Cancer Cells. </a:t>
            </a:r>
            <a:r>
              <a:rPr lang="en-GB" sz="700" i="1" dirty="0"/>
              <a:t>European Journal of Medicinal Chemistry </a:t>
            </a:r>
            <a:r>
              <a:rPr lang="en-GB" sz="700" b="1" dirty="0"/>
              <a:t>2020,</a:t>
            </a:r>
            <a:r>
              <a:rPr lang="en-GB" sz="700" dirty="0"/>
              <a:t> </a:t>
            </a:r>
            <a:r>
              <a:rPr lang="en-GB" sz="700" i="1" dirty="0"/>
              <a:t>189</a:t>
            </a:r>
            <a:r>
              <a:rPr lang="en-GB" sz="700" dirty="0"/>
              <a:t>, 112050.</a:t>
            </a:r>
          </a:p>
          <a:p>
            <a:pPr marL="342900" indent="-342900">
              <a:buFont typeface="+mj-lt"/>
              <a:buAutoNum type="arabicPeriod"/>
            </a:pPr>
            <a:r>
              <a:rPr lang="es-ES" sz="700" dirty="0" err="1"/>
              <a:t>Prota</a:t>
            </a:r>
            <a:r>
              <a:rPr lang="es-ES" sz="700" dirty="0"/>
              <a:t>, A. E.;  </a:t>
            </a:r>
            <a:r>
              <a:rPr lang="es-ES" sz="700" dirty="0" err="1"/>
              <a:t>Bargsten</a:t>
            </a:r>
            <a:r>
              <a:rPr lang="es-ES" sz="700" dirty="0"/>
              <a:t>, K.;  </a:t>
            </a:r>
            <a:r>
              <a:rPr lang="es-ES" sz="700" dirty="0" err="1"/>
              <a:t>Diaz</a:t>
            </a:r>
            <a:r>
              <a:rPr lang="es-ES" sz="700" dirty="0"/>
              <a:t>, J. F.;  </a:t>
            </a:r>
            <a:r>
              <a:rPr lang="es-ES" sz="700" dirty="0" err="1"/>
              <a:t>Marsh</a:t>
            </a:r>
            <a:r>
              <a:rPr lang="es-ES" sz="700" dirty="0"/>
              <a:t>, M.;  Cuevas, C.;  </a:t>
            </a:r>
            <a:r>
              <a:rPr lang="es-ES" sz="700" dirty="0" err="1"/>
              <a:t>Liniger</a:t>
            </a:r>
            <a:r>
              <a:rPr lang="es-ES" sz="700" dirty="0"/>
              <a:t>, M.;  </a:t>
            </a:r>
            <a:r>
              <a:rPr lang="es-ES" sz="700" dirty="0" err="1"/>
              <a:t>Neuhaus</a:t>
            </a:r>
            <a:r>
              <a:rPr lang="es-ES" sz="700" dirty="0"/>
              <a:t>, C.;  Andreu, J. M.;  </a:t>
            </a:r>
            <a:r>
              <a:rPr lang="es-ES" sz="700" dirty="0" err="1"/>
              <a:t>Altmann</a:t>
            </a:r>
            <a:r>
              <a:rPr lang="es-ES" sz="700" dirty="0"/>
              <a:t>, K.-H.; </a:t>
            </a:r>
            <a:r>
              <a:rPr lang="es-ES" sz="700" dirty="0" err="1"/>
              <a:t>Steinmetz</a:t>
            </a:r>
            <a:r>
              <a:rPr lang="es-ES" sz="700" dirty="0"/>
              <a:t>, M. O., A New </a:t>
            </a:r>
            <a:r>
              <a:rPr lang="es-ES" sz="700" dirty="0" err="1"/>
              <a:t>Tubulin-Binding</a:t>
            </a:r>
            <a:r>
              <a:rPr lang="es-ES" sz="700" dirty="0"/>
              <a:t> </a:t>
            </a:r>
            <a:r>
              <a:rPr lang="es-ES" sz="700" dirty="0" err="1"/>
              <a:t>Site</a:t>
            </a:r>
            <a:r>
              <a:rPr lang="es-ES" sz="700" dirty="0"/>
              <a:t> and </a:t>
            </a:r>
            <a:r>
              <a:rPr lang="es-ES" sz="700" dirty="0" err="1"/>
              <a:t>Pharmacophore</a:t>
            </a:r>
            <a:r>
              <a:rPr lang="es-ES" sz="700" dirty="0"/>
              <a:t> </a:t>
            </a:r>
            <a:r>
              <a:rPr lang="es-ES" sz="700" dirty="0" err="1"/>
              <a:t>for</a:t>
            </a:r>
            <a:r>
              <a:rPr lang="es-ES" sz="700" dirty="0"/>
              <a:t> </a:t>
            </a:r>
            <a:r>
              <a:rPr lang="es-ES" sz="700" dirty="0" err="1"/>
              <a:t>Microtubule-Destabilizing</a:t>
            </a:r>
            <a:r>
              <a:rPr lang="es-ES" sz="700" dirty="0"/>
              <a:t> </a:t>
            </a:r>
            <a:r>
              <a:rPr lang="es-ES" sz="700" dirty="0" err="1"/>
              <a:t>Anticancer</a:t>
            </a:r>
            <a:r>
              <a:rPr lang="es-ES" sz="700" dirty="0"/>
              <a:t> </a:t>
            </a:r>
            <a:r>
              <a:rPr lang="es-ES" sz="700" dirty="0" err="1"/>
              <a:t>Drugs</a:t>
            </a:r>
            <a:r>
              <a:rPr lang="es-ES" sz="700" dirty="0"/>
              <a:t>. </a:t>
            </a:r>
            <a:r>
              <a:rPr lang="es-ES" sz="700" i="1" dirty="0" err="1"/>
              <a:t>Proceedings</a:t>
            </a:r>
            <a:r>
              <a:rPr lang="es-ES" sz="700" i="1" dirty="0"/>
              <a:t> of </a:t>
            </a:r>
            <a:r>
              <a:rPr lang="es-ES" sz="700" i="1" dirty="0" err="1"/>
              <a:t>the</a:t>
            </a:r>
            <a:r>
              <a:rPr lang="es-ES" sz="700" i="1" dirty="0"/>
              <a:t> </a:t>
            </a:r>
            <a:r>
              <a:rPr lang="es-ES" sz="700" i="1" dirty="0" err="1"/>
              <a:t>National</a:t>
            </a:r>
            <a:r>
              <a:rPr lang="es-ES" sz="700" i="1" dirty="0"/>
              <a:t> </a:t>
            </a:r>
            <a:r>
              <a:rPr lang="es-ES" sz="700" i="1" dirty="0" err="1"/>
              <a:t>Academy</a:t>
            </a:r>
            <a:r>
              <a:rPr lang="es-ES" sz="700" i="1" dirty="0"/>
              <a:t> of </a:t>
            </a:r>
            <a:r>
              <a:rPr lang="es-ES" sz="700" i="1" dirty="0" err="1"/>
              <a:t>Sciences</a:t>
            </a:r>
            <a:r>
              <a:rPr lang="es-ES" sz="700" i="1" dirty="0"/>
              <a:t> of </a:t>
            </a:r>
            <a:r>
              <a:rPr lang="es-ES" sz="700" i="1" dirty="0" err="1"/>
              <a:t>the</a:t>
            </a:r>
            <a:r>
              <a:rPr lang="es-ES" sz="700" i="1" dirty="0"/>
              <a:t> </a:t>
            </a:r>
            <a:r>
              <a:rPr lang="es-ES" sz="700" i="1" dirty="0" err="1"/>
              <a:t>United</a:t>
            </a:r>
            <a:r>
              <a:rPr lang="es-ES" sz="700" i="1" dirty="0"/>
              <a:t> </a:t>
            </a:r>
            <a:r>
              <a:rPr lang="es-ES" sz="700" i="1" dirty="0" err="1"/>
              <a:t>States</a:t>
            </a:r>
            <a:r>
              <a:rPr lang="es-ES" sz="700" i="1" dirty="0"/>
              <a:t> of </a:t>
            </a:r>
            <a:r>
              <a:rPr lang="es-ES" sz="700" i="1" dirty="0" err="1"/>
              <a:t>America</a:t>
            </a:r>
            <a:r>
              <a:rPr lang="es-ES" sz="700" i="1" dirty="0"/>
              <a:t> </a:t>
            </a:r>
            <a:r>
              <a:rPr lang="es-ES" sz="700" b="1" dirty="0"/>
              <a:t>2014,</a:t>
            </a:r>
            <a:r>
              <a:rPr lang="es-ES" sz="700" dirty="0"/>
              <a:t> </a:t>
            </a:r>
            <a:r>
              <a:rPr lang="es-ES" sz="700" i="1" dirty="0"/>
              <a:t>111</a:t>
            </a:r>
            <a:r>
              <a:rPr lang="es-ES" sz="700" dirty="0"/>
              <a:t> (38), 13817-13821.</a:t>
            </a:r>
            <a:endParaRPr lang="en-GB" sz="700" dirty="0"/>
          </a:p>
          <a:p>
            <a:pPr marL="342900" indent="-342900">
              <a:buFont typeface="+mj-lt"/>
              <a:buAutoNum type="arabicPeriod"/>
            </a:pPr>
            <a:r>
              <a:rPr lang="en-GB" sz="700" dirty="0" err="1"/>
              <a:t>Malebari</a:t>
            </a:r>
            <a:r>
              <a:rPr lang="en-GB" sz="700" dirty="0"/>
              <a:t>, A. M.;  Greene, L. M.;  </a:t>
            </a:r>
            <a:r>
              <a:rPr lang="en-GB" sz="700" dirty="0" err="1"/>
              <a:t>Nathwani</a:t>
            </a:r>
            <a:r>
              <a:rPr lang="en-GB" sz="700" dirty="0"/>
              <a:t>, S. M.;  </a:t>
            </a:r>
            <a:r>
              <a:rPr lang="en-GB" sz="700" dirty="0" err="1"/>
              <a:t>Fayne</a:t>
            </a:r>
            <a:r>
              <a:rPr lang="en-GB" sz="700" dirty="0"/>
              <a:t>, D.;  O'Boyle, N. M.;  Wang, S.;  </a:t>
            </a:r>
            <a:r>
              <a:rPr lang="en-GB" sz="700" dirty="0" err="1"/>
              <a:t>Twamley</a:t>
            </a:r>
            <a:r>
              <a:rPr lang="en-GB" sz="700" dirty="0"/>
              <a:t>, B.;  </a:t>
            </a:r>
            <a:r>
              <a:rPr lang="en-GB" sz="700" dirty="0" err="1"/>
              <a:t>Zisterer</a:t>
            </a:r>
            <a:r>
              <a:rPr lang="en-GB" sz="700" dirty="0"/>
              <a:t>, D. M.; Meegan, M. J., </a:t>
            </a:r>
            <a:r>
              <a:rPr lang="el-GR" sz="700" dirty="0"/>
              <a:t>Β-</a:t>
            </a:r>
            <a:r>
              <a:rPr lang="en-GB" sz="700" dirty="0"/>
              <a:t>Lactam Analogues of Combretastatin a-4 Prevent Metabolic Inactivation by Glucuronidation in </a:t>
            </a:r>
            <a:r>
              <a:rPr lang="en-GB" sz="700" dirty="0" err="1"/>
              <a:t>Chemoresistant</a:t>
            </a:r>
            <a:r>
              <a:rPr lang="en-GB" sz="700" dirty="0"/>
              <a:t> Ht-29 Colon Cancer Cells. </a:t>
            </a:r>
            <a:r>
              <a:rPr lang="en-GB" sz="700" i="1" dirty="0"/>
              <a:t>European Journal of Medicinal Chemistry </a:t>
            </a:r>
            <a:r>
              <a:rPr lang="en-GB" sz="700" b="1" dirty="0"/>
              <a:t>2017,</a:t>
            </a:r>
            <a:r>
              <a:rPr lang="en-GB" sz="700" dirty="0"/>
              <a:t> </a:t>
            </a:r>
            <a:r>
              <a:rPr lang="en-GB" sz="700" i="1" dirty="0"/>
              <a:t>130</a:t>
            </a:r>
            <a:r>
              <a:rPr lang="en-GB" sz="700" dirty="0"/>
              <a:t>, 261-285.</a:t>
            </a:r>
          </a:p>
          <a:p>
            <a:pPr marL="342900" indent="-342900">
              <a:buFont typeface="+mj-lt"/>
              <a:buAutoNum type="arabicPeriod"/>
            </a:pPr>
            <a:r>
              <a:rPr lang="en-GB" sz="700" dirty="0"/>
              <a:t>O’Boyle, N. M.;  </a:t>
            </a:r>
            <a:r>
              <a:rPr lang="en-GB" sz="700" dirty="0" err="1"/>
              <a:t>Carr</a:t>
            </a:r>
            <a:r>
              <a:rPr lang="en-GB" sz="700" dirty="0"/>
              <a:t>, M.;  Greene, L. M.;  Keely, N. O.;  Knox, A. J. S.;  McCabe, T.;  Lloyd, D. G.;  </a:t>
            </a:r>
            <a:r>
              <a:rPr lang="en-GB" sz="700" dirty="0" err="1"/>
              <a:t>Zisterer</a:t>
            </a:r>
            <a:r>
              <a:rPr lang="en-GB" sz="700" dirty="0"/>
              <a:t>, D. M.; Meegan, M. J., Synthesis, Biochemical and Molecular Modelling Studies of Antiproliferative </a:t>
            </a:r>
            <a:r>
              <a:rPr lang="en-GB" sz="700" dirty="0" err="1"/>
              <a:t>Azetidinones</a:t>
            </a:r>
            <a:r>
              <a:rPr lang="en-GB" sz="700" dirty="0"/>
              <a:t> Causing Microtubule Disruption and Mitotic Catastrophe. </a:t>
            </a:r>
            <a:r>
              <a:rPr lang="en-GB" sz="700" i="1" dirty="0"/>
              <a:t>European Journal of Medicinal Chemistry </a:t>
            </a:r>
            <a:r>
              <a:rPr lang="en-GB" sz="700" b="1" dirty="0"/>
              <a:t>2011,</a:t>
            </a:r>
            <a:r>
              <a:rPr lang="en-GB" sz="700" dirty="0"/>
              <a:t> </a:t>
            </a:r>
            <a:r>
              <a:rPr lang="en-GB" sz="700" i="1" dirty="0"/>
              <a:t>46</a:t>
            </a:r>
            <a:r>
              <a:rPr lang="en-GB" sz="700" dirty="0"/>
              <a:t> (9), 4595-4607.</a:t>
            </a:r>
          </a:p>
          <a:p>
            <a:pPr marL="342900" indent="-342900">
              <a:buFont typeface="+mj-lt"/>
              <a:buAutoNum type="arabicPeriod"/>
            </a:pPr>
            <a:r>
              <a:rPr lang="en-GB" sz="700" dirty="0"/>
              <a:t>Greene, T. F.;  Wang, S.;  Greene, L. M.;  </a:t>
            </a:r>
            <a:r>
              <a:rPr lang="en-GB" sz="700" dirty="0" err="1"/>
              <a:t>Nathwani</a:t>
            </a:r>
            <a:r>
              <a:rPr lang="en-GB" sz="700" dirty="0"/>
              <a:t>, S. M.;  Pollock, J. K.;  </a:t>
            </a:r>
            <a:r>
              <a:rPr lang="en-GB" sz="700" dirty="0" err="1"/>
              <a:t>Malebari</a:t>
            </a:r>
            <a:r>
              <a:rPr lang="en-GB" sz="700" dirty="0"/>
              <a:t>, A. M.;  McCabe, T.;  </a:t>
            </a:r>
            <a:r>
              <a:rPr lang="en-GB" sz="700" dirty="0" err="1"/>
              <a:t>Twamley</a:t>
            </a:r>
            <a:r>
              <a:rPr lang="en-GB" sz="700" dirty="0"/>
              <a:t>, B.;  O’Boyle, N. M.;  </a:t>
            </a:r>
            <a:r>
              <a:rPr lang="en-GB" sz="700" dirty="0" err="1"/>
              <a:t>Zisterer</a:t>
            </a:r>
            <a:r>
              <a:rPr lang="en-GB" sz="700" dirty="0"/>
              <a:t>, D. M.; Meegan, M. J., Synthesis and Biochemical Evaluation of 3-Phenoxy-1,4-Diarylazetidin-2-Ones as Tubulin-Targeting Antitumor Agents. </a:t>
            </a:r>
            <a:r>
              <a:rPr lang="en-GB" sz="700" i="1" dirty="0"/>
              <a:t>Journal of Medicinal Chemistry </a:t>
            </a:r>
            <a:r>
              <a:rPr lang="en-GB" sz="700" b="1" dirty="0"/>
              <a:t>2016,</a:t>
            </a:r>
            <a:r>
              <a:rPr lang="en-GB" sz="700" dirty="0"/>
              <a:t> </a:t>
            </a:r>
            <a:r>
              <a:rPr lang="en-GB" sz="700" i="1" dirty="0"/>
              <a:t>59</a:t>
            </a:r>
            <a:r>
              <a:rPr lang="en-GB" sz="700" dirty="0"/>
              <a:t> (1), 90-113.</a:t>
            </a:r>
            <a:endParaRPr lang="es-ES" sz="700" dirty="0"/>
          </a:p>
          <a:p>
            <a:pPr marL="342900" indent="-342900">
              <a:buFont typeface="+mj-lt"/>
              <a:buAutoNum type="arabicPeriod"/>
            </a:pPr>
            <a:r>
              <a:rPr lang="es-ES" sz="700" dirty="0"/>
              <a:t>Wilson, L.; </a:t>
            </a:r>
            <a:r>
              <a:rPr lang="es-ES" sz="700" dirty="0" err="1"/>
              <a:t>Jordan</a:t>
            </a:r>
            <a:r>
              <a:rPr lang="es-ES" sz="700" dirty="0"/>
              <a:t>, M. A., </a:t>
            </a:r>
            <a:r>
              <a:rPr lang="es-ES" sz="700" dirty="0" err="1"/>
              <a:t>Microtubule</a:t>
            </a:r>
            <a:r>
              <a:rPr lang="es-ES" sz="700" dirty="0"/>
              <a:t> </a:t>
            </a:r>
            <a:r>
              <a:rPr lang="es-ES" sz="700" dirty="0" err="1"/>
              <a:t>Dynamics:Taking</a:t>
            </a:r>
            <a:r>
              <a:rPr lang="es-ES" sz="700" dirty="0"/>
              <a:t> </a:t>
            </a:r>
            <a:r>
              <a:rPr lang="es-ES" sz="700" dirty="0" err="1"/>
              <a:t>Aim</a:t>
            </a:r>
            <a:r>
              <a:rPr lang="es-ES" sz="700" dirty="0"/>
              <a:t> at a </a:t>
            </a:r>
            <a:r>
              <a:rPr lang="es-ES" sz="700" dirty="0" err="1"/>
              <a:t>Moving</a:t>
            </a:r>
            <a:r>
              <a:rPr lang="es-ES" sz="700" dirty="0"/>
              <a:t> Target </a:t>
            </a:r>
            <a:r>
              <a:rPr lang="es-ES" sz="700" i="1" dirty="0" err="1"/>
              <a:t>CrossTalk</a:t>
            </a:r>
            <a:r>
              <a:rPr lang="es-ES" sz="700" i="1" dirty="0"/>
              <a:t> </a:t>
            </a:r>
            <a:r>
              <a:rPr lang="es-ES" sz="700" i="1" dirty="0" err="1"/>
              <a:t>Chemistry</a:t>
            </a:r>
            <a:r>
              <a:rPr lang="es-ES" sz="700" i="1" dirty="0"/>
              <a:t> &amp; </a:t>
            </a:r>
            <a:r>
              <a:rPr lang="es-ES" sz="700" i="1" dirty="0" err="1"/>
              <a:t>Biology</a:t>
            </a:r>
            <a:r>
              <a:rPr lang="es-ES" sz="700" i="1" dirty="0"/>
              <a:t> </a:t>
            </a:r>
            <a:r>
              <a:rPr lang="es-ES" sz="700" b="1" dirty="0"/>
              <a:t>1995,</a:t>
            </a:r>
            <a:r>
              <a:rPr lang="es-ES" sz="700" dirty="0"/>
              <a:t> </a:t>
            </a:r>
            <a:r>
              <a:rPr lang="es-ES" sz="700" i="1" dirty="0"/>
              <a:t>2</a:t>
            </a:r>
            <a:r>
              <a:rPr lang="es-ES" sz="700" dirty="0"/>
              <a:t>, 569-573.</a:t>
            </a:r>
            <a:r>
              <a:rPr lang="en-ES" sz="700" dirty="0"/>
              <a:t> </a:t>
            </a:r>
          </a:p>
          <a:p>
            <a:pPr marL="342900" indent="-342900">
              <a:buFont typeface="+mj-lt"/>
              <a:buAutoNum type="arabicPeriod"/>
            </a:pPr>
            <a:r>
              <a:rPr lang="en-US" sz="700" dirty="0"/>
              <a:t>Ahern, M. J.;  Reid, C.;  Gordon, T. P.;  </a:t>
            </a:r>
            <a:r>
              <a:rPr lang="en-US" sz="700" dirty="0" err="1"/>
              <a:t>McCredlE</a:t>
            </a:r>
            <a:r>
              <a:rPr lang="en-US" sz="700" dirty="0"/>
              <a:t>, M.;  Brooks, P. M.; Jones, M., Does Colchicine Work? The Results of the First Controlled Study in Acute Gout. </a:t>
            </a:r>
            <a:r>
              <a:rPr lang="en-US" sz="700" i="1" dirty="0"/>
              <a:t>Australian and New Zealand Journal of Medicine </a:t>
            </a:r>
            <a:r>
              <a:rPr lang="en-US" sz="700" b="1" dirty="0"/>
              <a:t>1987,</a:t>
            </a:r>
            <a:r>
              <a:rPr lang="en-US" sz="700" dirty="0"/>
              <a:t> </a:t>
            </a:r>
            <a:r>
              <a:rPr lang="en-US" sz="700" i="1" dirty="0"/>
              <a:t>17</a:t>
            </a:r>
            <a:r>
              <a:rPr lang="en-US" sz="700" dirty="0"/>
              <a:t> (3), 301-304.</a:t>
            </a:r>
            <a:endParaRPr lang="en-ES" sz="700" dirty="0"/>
          </a:p>
          <a:p>
            <a:pPr marL="342900" indent="-342900">
              <a:buFont typeface="+mj-lt"/>
              <a:buAutoNum type="arabicPeriod"/>
            </a:pPr>
            <a:r>
              <a:rPr lang="en-US" sz="700" dirty="0"/>
              <a:t>Lange, U.;  Schumann, C.; Schmidt, K. L., Current Aspects of Colchicine Therapy - Classical Indications and New Therapeutic Uses. </a:t>
            </a:r>
            <a:r>
              <a:rPr lang="en-US" sz="700" i="1" dirty="0"/>
              <a:t>European journal of medical research </a:t>
            </a:r>
            <a:r>
              <a:rPr lang="en-US" sz="700" b="1" dirty="0"/>
              <a:t>2001,</a:t>
            </a:r>
            <a:r>
              <a:rPr lang="en-US" sz="700" dirty="0"/>
              <a:t> </a:t>
            </a:r>
            <a:r>
              <a:rPr lang="en-US" sz="700" i="1" dirty="0"/>
              <a:t>6</a:t>
            </a:r>
            <a:r>
              <a:rPr lang="en-US" sz="700" dirty="0"/>
              <a:t> (5), 150-160</a:t>
            </a:r>
          </a:p>
          <a:p>
            <a:pPr marL="342900" indent="-342900">
              <a:buFont typeface="+mj-lt"/>
              <a:buAutoNum type="arabicPeriod"/>
            </a:pPr>
            <a:r>
              <a:rPr lang="en-US" sz="700" dirty="0"/>
              <a:t>Mooney, C. J.;  </a:t>
            </a:r>
            <a:r>
              <a:rPr lang="en-US" sz="700" dirty="0" err="1"/>
              <a:t>Nagaiah</a:t>
            </a:r>
            <a:r>
              <a:rPr lang="en-US" sz="700" dirty="0"/>
              <a:t>, G.;  Fu, P.;  </a:t>
            </a:r>
            <a:r>
              <a:rPr lang="en-US" sz="700" dirty="0" err="1"/>
              <a:t>Wasman</a:t>
            </a:r>
            <a:r>
              <a:rPr lang="en-US" sz="700" dirty="0"/>
              <a:t>, J. K.;  Cooney, M. M.;  </a:t>
            </a:r>
            <a:r>
              <a:rPr lang="en-US" sz="700" dirty="0" err="1"/>
              <a:t>Savvides</a:t>
            </a:r>
            <a:r>
              <a:rPr lang="en-US" sz="700" dirty="0"/>
              <a:t>, P. S.;  </a:t>
            </a:r>
            <a:r>
              <a:rPr lang="en-US" sz="700" dirty="0" err="1"/>
              <a:t>Bokar</a:t>
            </a:r>
            <a:r>
              <a:rPr lang="en-US" sz="700" dirty="0"/>
              <a:t>, J. A.;  </a:t>
            </a:r>
            <a:r>
              <a:rPr lang="en-US" sz="700" dirty="0" err="1"/>
              <a:t>Dowlati</a:t>
            </a:r>
            <a:r>
              <a:rPr lang="en-US" sz="700" dirty="0"/>
              <a:t>, A.;  Wang, D.;  </a:t>
            </a:r>
            <a:r>
              <a:rPr lang="en-US" sz="700" dirty="0" err="1"/>
              <a:t>Agarwala</a:t>
            </a:r>
            <a:r>
              <a:rPr lang="en-US" sz="700" dirty="0"/>
              <a:t>, S. S.;  Flick, S. M.;  Hartman, P. H.;  Ortiz, J. D.;  </a:t>
            </a:r>
            <a:r>
              <a:rPr lang="en-US" sz="700" dirty="0" err="1"/>
              <a:t>Lavertu</a:t>
            </a:r>
            <a:r>
              <a:rPr lang="en-US" sz="700" dirty="0"/>
              <a:t>, P. N.; Remick, S. C., A Phase </a:t>
            </a:r>
            <a:r>
              <a:rPr lang="en-US" sz="700" dirty="0" err="1"/>
              <a:t>Ii</a:t>
            </a:r>
            <a:r>
              <a:rPr lang="en-US" sz="700" dirty="0"/>
              <a:t> Trial of </a:t>
            </a:r>
            <a:r>
              <a:rPr lang="en-US" sz="700" dirty="0" err="1"/>
              <a:t>Fosbretabulin</a:t>
            </a:r>
            <a:r>
              <a:rPr lang="en-US" sz="700" dirty="0"/>
              <a:t> in Advanced Anaplastic Thyroid Carcinoma and Correlation of Baseline Serum-Soluble Intracellular Adhesion Molecule-1 with Outcome. </a:t>
            </a:r>
            <a:r>
              <a:rPr lang="en-US" sz="700" i="1" dirty="0"/>
              <a:t>Thyroid : official journal of the American Thyroid Association </a:t>
            </a:r>
            <a:r>
              <a:rPr lang="en-US" sz="700" b="1" dirty="0"/>
              <a:t>2009,</a:t>
            </a:r>
            <a:r>
              <a:rPr lang="en-US" sz="700" dirty="0"/>
              <a:t> </a:t>
            </a:r>
            <a:r>
              <a:rPr lang="en-US" sz="700" i="1" dirty="0"/>
              <a:t>19</a:t>
            </a:r>
            <a:r>
              <a:rPr lang="en-US" sz="700" dirty="0"/>
              <a:t> (3), 233-240.</a:t>
            </a:r>
            <a:endParaRPr lang="en-ES" sz="700" dirty="0"/>
          </a:p>
          <a:p>
            <a:pPr marL="342900" indent="-342900">
              <a:buFont typeface="+mj-lt"/>
              <a:buAutoNum type="arabicPeriod"/>
            </a:pPr>
            <a:r>
              <a:rPr lang="en-US" sz="700" dirty="0"/>
              <a:t>Griggs, M. J., </a:t>
            </a:r>
            <a:r>
              <a:rPr lang="en-US" sz="700" dirty="0" err="1"/>
              <a:t>Hesketh</a:t>
            </a:r>
            <a:r>
              <a:rPr lang="en-US" sz="700" dirty="0"/>
              <a:t> R., Targeting </a:t>
            </a:r>
            <a:r>
              <a:rPr lang="en-US" sz="700" dirty="0" err="1"/>
              <a:t>Tumour</a:t>
            </a:r>
            <a:r>
              <a:rPr lang="en-US" sz="700" dirty="0"/>
              <a:t> Vasculature: The Development of Combretastatin A4.. </a:t>
            </a:r>
            <a:r>
              <a:rPr lang="en-US" sz="700" i="1" dirty="0"/>
              <a:t>Lancet: Oncology 2</a:t>
            </a:r>
            <a:r>
              <a:rPr lang="en-US" sz="700" dirty="0"/>
              <a:t> (2), 82-87.</a:t>
            </a:r>
            <a:endParaRPr lang="en-ES" sz="700" dirty="0"/>
          </a:p>
          <a:p>
            <a:pPr marL="342900" indent="-342900">
              <a:buFont typeface="+mj-lt"/>
              <a:buAutoNum type="arabicPeriod"/>
            </a:pPr>
            <a:r>
              <a:rPr lang="en-US" sz="700" dirty="0"/>
              <a:t>EMA, Public Summary of Opinion on Orphan Designation </a:t>
            </a:r>
            <a:r>
              <a:rPr lang="en-US" sz="700" dirty="0" err="1"/>
              <a:t>Fosbretabulin</a:t>
            </a:r>
            <a:r>
              <a:rPr lang="en-US" sz="700" dirty="0"/>
              <a:t> Tromethamine for the Treatment of Gastro-Entero-Pancreatic Neuroendocrine </a:t>
            </a:r>
            <a:r>
              <a:rPr lang="en-US" sz="700" dirty="0" err="1"/>
              <a:t>Tumours</a:t>
            </a:r>
            <a:r>
              <a:rPr lang="en-US" sz="700" dirty="0"/>
              <a:t> EMA, Ed. EMA: London, 2016; pp 1-5.</a:t>
            </a:r>
            <a:endParaRPr lang="en-ES" sz="700" dirty="0"/>
          </a:p>
          <a:p>
            <a:pPr marL="342900" indent="-342900">
              <a:buFont typeface="+mj-lt"/>
              <a:buAutoNum type="arabicPeriod"/>
            </a:pPr>
            <a:r>
              <a:rPr lang="en-US" sz="700" dirty="0"/>
              <a:t>EMA, Public Summary of Opinion on Orphan Designation </a:t>
            </a:r>
            <a:r>
              <a:rPr lang="en-US" sz="700" dirty="0" err="1"/>
              <a:t>Fosbretabulin</a:t>
            </a:r>
            <a:r>
              <a:rPr lang="en-US" sz="700" dirty="0"/>
              <a:t> Tromethamine for the Treatment of Ovarian Cancer. EMA, Ed. EMA: London, 2013; pp 1-4.</a:t>
            </a:r>
            <a:endParaRPr lang="en-ES" sz="700" dirty="0"/>
          </a:p>
          <a:p>
            <a:pPr marL="342900" indent="-342900">
              <a:buFont typeface="+mj-lt"/>
              <a:buAutoNum type="arabicPeriod"/>
            </a:pPr>
            <a:r>
              <a:rPr lang="es-ES" sz="700" dirty="0" err="1"/>
              <a:t>Ravelli</a:t>
            </a:r>
            <a:r>
              <a:rPr lang="es-ES" sz="700" dirty="0"/>
              <a:t> RB, G. B., </a:t>
            </a:r>
            <a:r>
              <a:rPr lang="es-ES" sz="700" dirty="0" err="1"/>
              <a:t>Curmi</a:t>
            </a:r>
            <a:r>
              <a:rPr lang="es-ES" sz="700" dirty="0"/>
              <a:t> PA, </a:t>
            </a:r>
            <a:r>
              <a:rPr lang="es-ES" sz="700" dirty="0" err="1"/>
              <a:t>Jourdain</a:t>
            </a:r>
            <a:r>
              <a:rPr lang="es-ES" sz="700" dirty="0"/>
              <a:t> I, </a:t>
            </a:r>
            <a:r>
              <a:rPr lang="es-ES" sz="700" dirty="0" err="1"/>
              <a:t>Lachkar</a:t>
            </a:r>
            <a:r>
              <a:rPr lang="es-ES" sz="700" dirty="0"/>
              <a:t> S, </a:t>
            </a:r>
            <a:r>
              <a:rPr lang="es-ES" sz="700" dirty="0" err="1"/>
              <a:t>Sobel</a:t>
            </a:r>
            <a:r>
              <a:rPr lang="es-ES" sz="700" dirty="0"/>
              <a:t> A, </a:t>
            </a:r>
            <a:r>
              <a:rPr lang="es-ES" sz="700" dirty="0" err="1"/>
              <a:t>Knossow</a:t>
            </a:r>
            <a:r>
              <a:rPr lang="es-ES" sz="700" dirty="0"/>
              <a:t> M., </a:t>
            </a:r>
            <a:r>
              <a:rPr lang="es-ES" sz="700" dirty="0" err="1"/>
              <a:t>Insight</a:t>
            </a:r>
            <a:r>
              <a:rPr lang="es-ES" sz="700" dirty="0"/>
              <a:t> </a:t>
            </a:r>
            <a:r>
              <a:rPr lang="es-ES" sz="700" dirty="0" err="1"/>
              <a:t>into</a:t>
            </a:r>
            <a:r>
              <a:rPr lang="es-ES" sz="700" dirty="0"/>
              <a:t> </a:t>
            </a:r>
            <a:r>
              <a:rPr lang="es-ES" sz="700" dirty="0" err="1"/>
              <a:t>Tubulin</a:t>
            </a:r>
            <a:r>
              <a:rPr lang="es-ES" sz="700" dirty="0"/>
              <a:t> </a:t>
            </a:r>
            <a:r>
              <a:rPr lang="es-ES" sz="700" dirty="0" err="1"/>
              <a:t>Regulation</a:t>
            </a:r>
            <a:r>
              <a:rPr lang="es-ES" sz="700" dirty="0"/>
              <a:t> </a:t>
            </a:r>
            <a:r>
              <a:rPr lang="es-ES" sz="700" dirty="0" err="1"/>
              <a:t>from</a:t>
            </a:r>
            <a:r>
              <a:rPr lang="es-ES" sz="700" dirty="0"/>
              <a:t> a </a:t>
            </a:r>
            <a:r>
              <a:rPr lang="es-ES" sz="700" dirty="0" err="1"/>
              <a:t>Complex</a:t>
            </a:r>
            <a:r>
              <a:rPr lang="es-ES" sz="700" dirty="0"/>
              <a:t> </a:t>
            </a:r>
            <a:r>
              <a:rPr lang="es-ES" sz="700" dirty="0" err="1"/>
              <a:t>with</a:t>
            </a:r>
            <a:r>
              <a:rPr lang="es-ES" sz="700" dirty="0"/>
              <a:t> </a:t>
            </a:r>
            <a:r>
              <a:rPr lang="es-ES" sz="700" dirty="0" err="1"/>
              <a:t>Colchicine</a:t>
            </a:r>
            <a:r>
              <a:rPr lang="es-ES" sz="700" dirty="0"/>
              <a:t> and a </a:t>
            </a:r>
            <a:r>
              <a:rPr lang="es-ES" sz="700" dirty="0" err="1"/>
              <a:t>Stathmin-Like</a:t>
            </a:r>
            <a:r>
              <a:rPr lang="es-ES" sz="700" dirty="0"/>
              <a:t> </a:t>
            </a:r>
            <a:r>
              <a:rPr lang="es-ES" sz="700" dirty="0" err="1"/>
              <a:t>Domain</a:t>
            </a:r>
            <a:r>
              <a:rPr lang="es-ES" sz="700" dirty="0"/>
              <a:t>. </a:t>
            </a:r>
            <a:r>
              <a:rPr lang="es-ES" sz="700" i="1" dirty="0" err="1"/>
              <a:t>Nature</a:t>
            </a:r>
            <a:r>
              <a:rPr lang="es-ES" sz="700" i="1" dirty="0"/>
              <a:t> </a:t>
            </a:r>
            <a:r>
              <a:rPr lang="es-ES" sz="700" b="1" dirty="0"/>
              <a:t>2004,</a:t>
            </a:r>
            <a:r>
              <a:rPr lang="es-ES" sz="700" dirty="0"/>
              <a:t> </a:t>
            </a:r>
            <a:r>
              <a:rPr lang="es-ES" sz="700" i="1" dirty="0"/>
              <a:t>428</a:t>
            </a:r>
            <a:r>
              <a:rPr lang="es-ES" sz="700" dirty="0"/>
              <a:t> (697</a:t>
            </a:r>
            <a:r>
              <a:rPr lang="es-ES" sz="700" i="1" dirty="0"/>
              <a:t>9</a:t>
            </a:r>
            <a:r>
              <a:rPr lang="es-ES" sz="700" dirty="0"/>
              <a:t>), 198-202.</a:t>
            </a:r>
            <a:r>
              <a:rPr lang="en-ES" sz="700" dirty="0"/>
              <a:t> </a:t>
            </a:r>
          </a:p>
          <a:p>
            <a:pPr marL="342900" indent="-342900">
              <a:buFont typeface="+mj-lt"/>
              <a:buAutoNum type="arabicPeriod"/>
            </a:pPr>
            <a:endParaRPr lang="en-GB" sz="700" dirty="0"/>
          </a:p>
          <a:p>
            <a:pPr marL="342900" indent="-342900">
              <a:buFont typeface="+mj-lt"/>
              <a:buAutoNum type="arabicPeriod"/>
            </a:pPr>
            <a:endParaRPr lang="en-GB" sz="700" dirty="0"/>
          </a:p>
          <a:p>
            <a:pPr marL="342900" indent="-342900">
              <a:buFont typeface="+mj-lt"/>
              <a:buAutoNum type="arabicPeriod"/>
            </a:pPr>
            <a:endParaRPr lang="en-GB" sz="700" dirty="0"/>
          </a:p>
          <a:p>
            <a:pPr marL="342900" indent="-342900">
              <a:buFont typeface="+mj-lt"/>
              <a:buAutoNum type="arabicPeriod"/>
            </a:pPr>
            <a:endParaRPr lang="en-ES" sz="700" dirty="0"/>
          </a:p>
          <a:p>
            <a:pPr marL="342900" indent="-342900">
              <a:buFont typeface="+mj-lt"/>
              <a:buAutoNum type="arabicPeriod"/>
            </a:pPr>
            <a:endParaRPr lang="en-ES" sz="1200" dirty="0"/>
          </a:p>
        </p:txBody>
      </p:sp>
    </p:spTree>
    <p:extLst>
      <p:ext uri="{BB962C8B-B14F-4D97-AF65-F5344CB8AC3E}">
        <p14:creationId xmlns:p14="http://schemas.microsoft.com/office/powerpoint/2010/main" val="39981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685800" y="609600"/>
                <a:ext cx="7848600" cy="3600986"/>
              </a:xfrm>
              <a:prstGeom prst="rect">
                <a:avLst/>
              </a:prstGeom>
              <a:noFill/>
            </p:spPr>
            <p:txBody>
              <a:bodyPr wrap="square" rtlCol="0">
                <a:spAutoFit/>
              </a:bodyPr>
              <a:lstStyle/>
              <a:p>
                <a:r>
                  <a:rPr lang="fr-FR" sz="2400" b="1" dirty="0"/>
                  <a:t>Introduction: CA-4 and The </a:t>
                </a:r>
                <a:r>
                  <a:rPr lang="fr-FR" sz="2400" b="1" dirty="0" err="1"/>
                  <a:t>Meegan</a:t>
                </a:r>
                <a:r>
                  <a:rPr lang="fr-FR" sz="2400" b="1" dirty="0"/>
                  <a:t> </a:t>
                </a:r>
                <a:r>
                  <a:rPr lang="fr-FR" sz="2400" b="1" dirty="0" err="1"/>
                  <a:t>family</a:t>
                </a:r>
                <a:r>
                  <a:rPr lang="fr-FR" sz="2400" b="1" dirty="0"/>
                  <a:t> of </a:t>
                </a:r>
                <a14:m>
                  <m:oMath xmlns:m="http://schemas.openxmlformats.org/officeDocument/2006/math">
                    <m:r>
                      <a:rPr lang="en-GB" sz="2400" b="1" i="1">
                        <a:latin typeface="Cambria Math" panose="02040503050406030204" pitchFamily="18" charset="0"/>
                      </a:rPr>
                      <m:t>𝜷</m:t>
                    </m:r>
                    <m:r>
                      <a:rPr lang="en-GB" sz="2400" b="1" i="1">
                        <a:latin typeface="Cambria Math" panose="02040503050406030204" pitchFamily="18" charset="0"/>
                      </a:rPr>
                      <m:t>−</m:t>
                    </m:r>
                  </m:oMath>
                </a14:m>
                <a:r>
                  <a:rPr lang="en-GB" sz="2400" b="1" dirty="0"/>
                  <a:t>Lactam derivatives</a:t>
                </a:r>
                <a:endParaRPr lang="fr-FR" sz="2400" b="1" dirty="0"/>
              </a:p>
              <a:p>
                <a:pPr marL="342900" indent="-342900">
                  <a:buFont typeface="Arial" panose="020B0604020202020204" pitchFamily="34" charset="0"/>
                  <a:buChar char="•"/>
                </a:pPr>
                <a:r>
                  <a:rPr lang="fr-FR" dirty="0"/>
                  <a:t>CA-4 </a:t>
                </a:r>
                <a:r>
                  <a:rPr lang="fr-FR" dirty="0" err="1"/>
                  <a:t>is</a:t>
                </a:r>
                <a:r>
                  <a:rPr lang="fr-FR" dirty="0"/>
                  <a:t> the </a:t>
                </a:r>
                <a:r>
                  <a:rPr lang="fr-FR" dirty="0" err="1"/>
                  <a:t>most</a:t>
                </a:r>
                <a:r>
                  <a:rPr lang="fr-FR" dirty="0"/>
                  <a:t> </a:t>
                </a:r>
                <a:r>
                  <a:rPr lang="fr-FR" dirty="0" err="1"/>
                  <a:t>potent</a:t>
                </a:r>
                <a:r>
                  <a:rPr lang="fr-FR" dirty="0"/>
                  <a:t> anti-cancer </a:t>
                </a:r>
                <a:r>
                  <a:rPr lang="fr-FR" dirty="0" err="1"/>
                  <a:t>molecule</a:t>
                </a:r>
                <a:r>
                  <a:rPr lang="fr-FR" dirty="0"/>
                  <a:t> of a </a:t>
                </a:r>
                <a:r>
                  <a:rPr lang="fr-FR" dirty="0" err="1"/>
                  <a:t>family</a:t>
                </a:r>
                <a:r>
                  <a:rPr lang="fr-FR" dirty="0"/>
                  <a:t> of anti-cancer di-</a:t>
                </a:r>
                <a:r>
                  <a:rPr lang="fr-FR" dirty="0" err="1"/>
                  <a:t>aryl</a:t>
                </a:r>
                <a:r>
                  <a:rPr lang="fr-FR" dirty="0"/>
                  <a:t> </a:t>
                </a:r>
                <a:r>
                  <a:rPr lang="fr-FR" dirty="0" err="1"/>
                  <a:t>stilbenoid</a:t>
                </a:r>
                <a:r>
                  <a:rPr lang="fr-FR" dirty="0"/>
                  <a:t> </a:t>
                </a:r>
                <a:r>
                  <a:rPr lang="fr-FR" dirty="0" err="1"/>
                  <a:t>molecules</a:t>
                </a:r>
                <a:r>
                  <a:rPr lang="fr-FR" dirty="0"/>
                  <a:t>, </a:t>
                </a:r>
                <a:r>
                  <a:rPr lang="fr-FR" dirty="0" err="1"/>
                  <a:t>isolated</a:t>
                </a:r>
                <a:r>
                  <a:rPr lang="fr-FR" dirty="0"/>
                  <a:t> </a:t>
                </a:r>
                <a:r>
                  <a:rPr lang="fr-FR" dirty="0" err="1"/>
                  <a:t>from</a:t>
                </a:r>
                <a:r>
                  <a:rPr lang="fr-FR" dirty="0"/>
                  <a:t> the </a:t>
                </a:r>
                <a:r>
                  <a:rPr lang="fr-FR" dirty="0" err="1"/>
                  <a:t>bark</a:t>
                </a:r>
                <a:r>
                  <a:rPr lang="fr-FR" dirty="0"/>
                  <a:t> of the South </a:t>
                </a:r>
                <a:r>
                  <a:rPr lang="fr-FR" dirty="0" err="1"/>
                  <a:t>African</a:t>
                </a:r>
                <a:r>
                  <a:rPr lang="fr-FR" dirty="0"/>
                  <a:t> </a:t>
                </a:r>
                <a:r>
                  <a:rPr lang="fr-FR" dirty="0" err="1"/>
                  <a:t>willow</a:t>
                </a:r>
                <a:r>
                  <a:rPr lang="fr-FR" dirty="0"/>
                  <a:t> </a:t>
                </a:r>
                <a:r>
                  <a:rPr lang="fr-FR" dirty="0" err="1"/>
                  <a:t>tree</a:t>
                </a:r>
                <a:r>
                  <a:rPr lang="fr-FR" dirty="0"/>
                  <a:t> </a:t>
                </a:r>
                <a:r>
                  <a:rPr lang="fr-FR" i="1" dirty="0" err="1"/>
                  <a:t>Combretum</a:t>
                </a:r>
                <a:r>
                  <a:rPr lang="fr-FR" i="1" dirty="0"/>
                  <a:t> </a:t>
                </a:r>
                <a:r>
                  <a:rPr lang="fr-FR" i="1" dirty="0" err="1"/>
                  <a:t>Caffrum</a:t>
                </a:r>
                <a:r>
                  <a:rPr lang="fr-FR" i="1" dirty="0"/>
                  <a:t> </a:t>
                </a:r>
                <a:r>
                  <a:rPr lang="fr-FR" b="1" dirty="0"/>
                  <a:t>(1). </a:t>
                </a:r>
                <a:r>
                  <a:rPr lang="fr-FR" i="1" dirty="0"/>
                  <a:t>(IC</a:t>
                </a:r>
                <a:r>
                  <a:rPr lang="fr-FR" i="1" baseline="-25000" dirty="0"/>
                  <a:t>50 </a:t>
                </a:r>
                <a:r>
                  <a:rPr lang="fr-FR" i="1" dirty="0"/>
                  <a:t>in MCF-7 </a:t>
                </a:r>
                <a:r>
                  <a:rPr lang="fr-FR" i="1" dirty="0" err="1"/>
                  <a:t>cells</a:t>
                </a:r>
                <a:r>
                  <a:rPr lang="fr-FR" i="1" dirty="0"/>
                  <a:t> of 5.2nM) </a:t>
                </a:r>
                <a:r>
                  <a:rPr lang="fr-FR" b="1" dirty="0"/>
                  <a:t>(2)</a:t>
                </a:r>
              </a:p>
              <a:p>
                <a:pPr marL="342900" indent="-342900">
                  <a:buFont typeface="Arial" panose="020B0604020202020204" pitchFamily="34" charset="0"/>
                  <a:buChar char="•"/>
                </a:pPr>
                <a:r>
                  <a:rPr lang="fr-FR" dirty="0" err="1"/>
                  <a:t>However</a:t>
                </a:r>
                <a:r>
                  <a:rPr lang="fr-FR" dirty="0"/>
                  <a:t>, </a:t>
                </a:r>
                <a:r>
                  <a:rPr lang="fr-FR" dirty="0" err="1"/>
                  <a:t>it’s</a:t>
                </a:r>
                <a:r>
                  <a:rPr lang="fr-FR" dirty="0"/>
                  <a:t> active </a:t>
                </a:r>
                <a:r>
                  <a:rPr lang="fr-FR" i="1" dirty="0"/>
                  <a:t>cis </a:t>
                </a:r>
                <a:r>
                  <a:rPr lang="fr-FR" dirty="0" err="1"/>
                  <a:t>isomeric</a:t>
                </a:r>
                <a:r>
                  <a:rPr lang="fr-FR" dirty="0"/>
                  <a:t> </a:t>
                </a:r>
                <a:r>
                  <a:rPr lang="fr-FR" dirty="0" err="1"/>
                  <a:t>form</a:t>
                </a:r>
                <a:r>
                  <a:rPr lang="fr-FR" dirty="0"/>
                  <a:t> </a:t>
                </a:r>
                <a:r>
                  <a:rPr lang="fr-FR" dirty="0" err="1"/>
                  <a:t>is</a:t>
                </a:r>
                <a:r>
                  <a:rPr lang="fr-FR" dirty="0"/>
                  <a:t> </a:t>
                </a:r>
                <a:r>
                  <a:rPr lang="fr-FR" dirty="0" err="1"/>
                  <a:t>rapidly</a:t>
                </a:r>
                <a:r>
                  <a:rPr lang="fr-FR" dirty="0"/>
                  <a:t> </a:t>
                </a:r>
                <a:r>
                  <a:rPr lang="fr-FR" dirty="0" err="1"/>
                  <a:t>inactivated</a:t>
                </a:r>
                <a:r>
                  <a:rPr lang="fr-FR" dirty="0"/>
                  <a:t> </a:t>
                </a:r>
                <a:r>
                  <a:rPr lang="fr-FR" i="1" dirty="0"/>
                  <a:t>in vivo </a:t>
                </a:r>
                <a:r>
                  <a:rPr lang="fr-FR" dirty="0"/>
                  <a:t>and </a:t>
                </a:r>
                <a:r>
                  <a:rPr lang="fr-FR" dirty="0" err="1"/>
                  <a:t>during</a:t>
                </a:r>
                <a:r>
                  <a:rPr lang="fr-FR" dirty="0"/>
                  <a:t> </a:t>
                </a:r>
                <a:r>
                  <a:rPr lang="fr-FR" dirty="0" err="1"/>
                  <a:t>storage</a:t>
                </a:r>
                <a:r>
                  <a:rPr lang="fr-FR" dirty="0"/>
                  <a:t> due to conversion </a:t>
                </a:r>
                <a:r>
                  <a:rPr lang="fr-FR" dirty="0" err="1"/>
                  <a:t>towards</a:t>
                </a:r>
                <a:r>
                  <a:rPr lang="fr-FR" dirty="0"/>
                  <a:t> the more stable, </a:t>
                </a:r>
                <a:r>
                  <a:rPr lang="fr-FR" dirty="0" err="1"/>
                  <a:t>yet</a:t>
                </a:r>
                <a:r>
                  <a:rPr lang="fr-FR" dirty="0"/>
                  <a:t> inactive </a:t>
                </a:r>
                <a:r>
                  <a:rPr lang="fr-FR" i="1" dirty="0" err="1"/>
                  <a:t>trans</a:t>
                </a:r>
                <a:r>
                  <a:rPr lang="fr-FR" i="1" dirty="0"/>
                  <a:t> </a:t>
                </a:r>
                <a:r>
                  <a:rPr lang="fr-FR" dirty="0" err="1"/>
                  <a:t>isomeric</a:t>
                </a:r>
                <a:r>
                  <a:rPr lang="fr-FR" dirty="0"/>
                  <a:t> </a:t>
                </a:r>
                <a:r>
                  <a:rPr lang="fr-FR" dirty="0" err="1"/>
                  <a:t>species</a:t>
                </a:r>
                <a:r>
                  <a:rPr lang="fr-FR" dirty="0"/>
                  <a:t>. </a:t>
                </a:r>
              </a:p>
              <a:p>
                <a:pPr marL="342900" indent="-342900">
                  <a:buFont typeface="Arial" panose="020B0604020202020204" pitchFamily="34" charset="0"/>
                  <a:buChar char="•"/>
                </a:pPr>
                <a:r>
                  <a:rPr lang="fr-FR" dirty="0"/>
                  <a:t>The </a:t>
                </a:r>
                <a:r>
                  <a:rPr lang="fr-FR" dirty="0" err="1"/>
                  <a:t>Meegan</a:t>
                </a:r>
                <a:r>
                  <a:rPr lang="fr-FR" dirty="0"/>
                  <a:t> group over the last </a:t>
                </a:r>
                <a:r>
                  <a:rPr lang="fr-FR" dirty="0" err="1"/>
                  <a:t>decade</a:t>
                </a:r>
                <a:r>
                  <a:rPr lang="fr-FR" dirty="0"/>
                  <a:t> has </a:t>
                </a:r>
                <a:r>
                  <a:rPr lang="fr-FR" dirty="0" err="1"/>
                  <a:t>inserted</a:t>
                </a:r>
                <a:r>
                  <a:rPr lang="fr-FR" dirty="0"/>
                  <a:t> a </a:t>
                </a:r>
                <a14:m>
                  <m:oMath xmlns:m="http://schemas.openxmlformats.org/officeDocument/2006/math">
                    <m:r>
                      <a:rPr lang="en-GB" b="0" i="1" smtClean="0">
                        <a:latin typeface="Cambria Math" panose="02040503050406030204" pitchFamily="18" charset="0"/>
                      </a:rPr>
                      <m:t>𝛽</m:t>
                    </m:r>
                    <m:r>
                      <a:rPr lang="en-GB" b="0" i="1" smtClean="0">
                        <a:latin typeface="Cambria Math" panose="02040503050406030204" pitchFamily="18" charset="0"/>
                      </a:rPr>
                      <m:t>−</m:t>
                    </m:r>
                  </m:oMath>
                </a14:m>
                <a:r>
                  <a:rPr lang="en-GB" dirty="0"/>
                  <a:t>Lactam structure in place of CA-4’s </a:t>
                </a:r>
                <a:r>
                  <a:rPr lang="en-GB" i="1" dirty="0"/>
                  <a:t>cis </a:t>
                </a:r>
                <a:r>
                  <a:rPr lang="en-GB" dirty="0"/>
                  <a:t>double bond to create a family of extremely potent anti-cancer racemic mixtures over the last decade known as the </a:t>
                </a:r>
                <a:r>
                  <a:rPr lang="en-GB" b="1" dirty="0" err="1"/>
                  <a:t>Combretazets</a:t>
                </a:r>
                <a:r>
                  <a:rPr lang="en-GB" dirty="0"/>
                  <a:t>, with IC</a:t>
                </a:r>
                <a:r>
                  <a:rPr lang="en-GB" baseline="-25000" dirty="0"/>
                  <a:t>50</a:t>
                </a:r>
                <a:r>
                  <a:rPr lang="en-GB" dirty="0"/>
                  <a:t> values in low nanomolar range over a host of cancer cell lines. (</a:t>
                </a:r>
                <a:r>
                  <a:rPr lang="en-GB" b="1" dirty="0"/>
                  <a:t>3-6)</a:t>
                </a:r>
                <a:r>
                  <a:rPr lang="en-GB" dirty="0"/>
                  <a:t> </a:t>
                </a:r>
                <a:endParaRPr lang="fr-FR" dirty="0"/>
              </a:p>
            </p:txBody>
          </p:sp>
        </mc:Choice>
        <mc:Fallback>
          <p:sp>
            <p:nvSpPr>
              <p:cNvPr id="3" name="TextBox 2"/>
              <p:cNvSpPr txBox="1">
                <a:spLocks noRot="1" noChangeAspect="1" noMove="1" noResize="1" noEditPoints="1" noAdjustHandles="1" noChangeArrowheads="1" noChangeShapeType="1" noTextEdit="1"/>
              </p:cNvSpPr>
              <p:nvPr/>
            </p:nvSpPr>
            <p:spPr>
              <a:xfrm>
                <a:off x="685800" y="609600"/>
                <a:ext cx="7848600" cy="3600986"/>
              </a:xfrm>
              <a:prstGeom prst="rect">
                <a:avLst/>
              </a:prstGeom>
              <a:blipFill>
                <a:blip r:embed="rId4"/>
                <a:stretch>
                  <a:fillRect l="-1294" t="-1056" r="-485" b="-1761"/>
                </a:stretch>
              </a:blipFill>
            </p:spPr>
            <p:txBody>
              <a:bodyPr/>
              <a:lstStyle/>
              <a:p>
                <a:r>
                  <a:rPr lang="en-ES">
                    <a:noFill/>
                  </a:rPr>
                  <a:t> </a:t>
                </a:r>
              </a:p>
            </p:txBody>
          </p:sp>
        </mc:Fallback>
      </mc:AlternateContent>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Picture 1">
            <a:extLst>
              <a:ext uri="{FF2B5EF4-FFF2-40B4-BE49-F238E27FC236}">
                <a16:creationId xmlns:a16="http://schemas.microsoft.com/office/drawing/2014/main" id="{372CD696-989E-7848-BCA2-6394CF3AB4F6}"/>
              </a:ext>
            </a:extLst>
          </p:cNvPr>
          <p:cNvPicPr>
            <a:picLocks noChangeAspect="1"/>
          </p:cNvPicPr>
          <p:nvPr/>
        </p:nvPicPr>
        <p:blipFill>
          <a:blip r:embed="rId6"/>
          <a:stretch>
            <a:fillRect/>
          </a:stretch>
        </p:blipFill>
        <p:spPr>
          <a:xfrm>
            <a:off x="304800" y="4132945"/>
            <a:ext cx="5105400" cy="1337129"/>
          </a:xfrm>
          <a:prstGeom prst="rect">
            <a:avLst/>
          </a:prstGeom>
          <a:ln>
            <a:solidFill>
              <a:schemeClr val="tx1"/>
            </a:solidFill>
          </a:ln>
        </p:spPr>
      </p:pic>
      <p:pic>
        <p:nvPicPr>
          <p:cNvPr id="6" name="Picture 5">
            <a:extLst>
              <a:ext uri="{FF2B5EF4-FFF2-40B4-BE49-F238E27FC236}">
                <a16:creationId xmlns:a16="http://schemas.microsoft.com/office/drawing/2014/main" id="{E5BD95C2-0D8C-2544-8544-CA72B424A556}"/>
              </a:ext>
            </a:extLst>
          </p:cNvPr>
          <p:cNvPicPr>
            <a:picLocks noChangeAspect="1"/>
          </p:cNvPicPr>
          <p:nvPr/>
        </p:nvPicPr>
        <p:blipFill>
          <a:blip r:embed="rId7"/>
          <a:stretch>
            <a:fillRect/>
          </a:stretch>
        </p:blipFill>
        <p:spPr>
          <a:xfrm>
            <a:off x="5486400" y="4083959"/>
            <a:ext cx="3213100" cy="1435100"/>
          </a:xfrm>
          <a:prstGeom prst="rect">
            <a:avLst/>
          </a:prstGeom>
        </p:spPr>
      </p:pic>
      <p:pic>
        <p:nvPicPr>
          <p:cNvPr id="7" name="Audio Recording 31 Oct 2020 at 15:19:23" descr="Audio Recording 31 Oct 2020 at 15:19:23">
            <a:hlinkClick r:id="" action="ppaction://media"/>
            <a:extLst>
              <a:ext uri="{FF2B5EF4-FFF2-40B4-BE49-F238E27FC236}">
                <a16:creationId xmlns:a16="http://schemas.microsoft.com/office/drawing/2014/main" id="{AAAB66B1-66BB-CD4C-AB65-69D4AB9AD8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3689" y="121322"/>
            <a:ext cx="7848600" cy="1200329"/>
          </a:xfrm>
          <a:prstGeom prst="rect">
            <a:avLst/>
          </a:prstGeom>
          <a:noFill/>
        </p:spPr>
        <p:txBody>
          <a:bodyPr wrap="square" rtlCol="0">
            <a:spAutoFit/>
          </a:bodyPr>
          <a:lstStyle/>
          <a:p>
            <a:r>
              <a:rPr lang="en-IE" sz="2400" b="1" dirty="0"/>
              <a:t>Microtubules and the Colchicine Binding site  as the target of anti-tubulin agents: CA-4, Colchicine and the </a:t>
            </a:r>
            <a:r>
              <a:rPr lang="en-IE" sz="2400" b="1" dirty="0" err="1"/>
              <a:t>Combretazets</a:t>
            </a:r>
            <a:r>
              <a:rPr lang="en-IE" sz="2400" b="1" dirty="0"/>
              <a:t>. </a:t>
            </a:r>
            <a:endParaRPr lang="fr-FR" sz="2400" b="1" dirty="0"/>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5862AF3-8411-4347-BA62-FB74B14BC7D5}"/>
                  </a:ext>
                </a:extLst>
              </p:cNvPr>
              <p:cNvSpPr txBox="1"/>
              <p:nvPr/>
            </p:nvSpPr>
            <p:spPr>
              <a:xfrm>
                <a:off x="228600" y="1288197"/>
                <a:ext cx="8441267" cy="4524315"/>
              </a:xfrm>
              <a:prstGeom prst="rect">
                <a:avLst/>
              </a:prstGeom>
              <a:noFill/>
            </p:spPr>
            <p:txBody>
              <a:bodyPr wrap="square" rtlCol="0">
                <a:spAutoFit/>
              </a:bodyPr>
              <a:lstStyle/>
              <a:p>
                <a:pPr marL="285750" indent="-285750">
                  <a:buFont typeface="Arial" panose="020B0604020202020204" pitchFamily="34" charset="0"/>
                  <a:buChar char="•"/>
                </a:pPr>
                <a:r>
                  <a:rPr lang="en-ES" dirty="0"/>
                  <a:t>Microtubules are major components of the cellular cytoskeleton. </a:t>
                </a:r>
              </a:p>
              <a:p>
                <a:pPr marL="285750" indent="-285750">
                  <a:buFont typeface="Arial" panose="020B0604020202020204" pitchFamily="34" charset="0"/>
                  <a:buChar char="•"/>
                </a:pPr>
                <a:r>
                  <a:rPr lang="en-ES" dirty="0"/>
                  <a:t>In the context of anti-cancer small molecule drug development, they are responsible for chromosomal separation during mitosis, the process where one cell splits into two daughter cells. </a:t>
                </a:r>
                <a:r>
                  <a:rPr lang="en-ES" b="1" dirty="0"/>
                  <a:t>(9)</a:t>
                </a:r>
              </a:p>
              <a:p>
                <a:pPr marL="285750" indent="-285750">
                  <a:buFont typeface="Arial" panose="020B0604020202020204" pitchFamily="34" charset="0"/>
                  <a:buChar char="•"/>
                </a:pPr>
                <a:r>
                  <a:rPr lang="en-ES" dirty="0"/>
                  <a:t>Microtubules are dynamic polymers alernating between periods of growth and shrinkage. </a:t>
                </a:r>
              </a:p>
              <a:p>
                <a:pPr marL="285750" indent="-285750">
                  <a:buFont typeface="Arial" panose="020B0604020202020204" pitchFamily="34" charset="0"/>
                  <a:buChar char="•"/>
                </a:pPr>
                <a:r>
                  <a:rPr lang="en-ES" b="1" dirty="0"/>
                  <a:t>Tubulin, a heterodimer protein, </a:t>
                </a:r>
                <a:r>
                  <a:rPr lang="en-ES" dirty="0"/>
                  <a:t>is  the principle building block of microtubules.  </a:t>
                </a:r>
              </a:p>
              <a:p>
                <a:pPr marL="285750" indent="-285750">
                  <a:buFont typeface="Arial" panose="020B0604020202020204" pitchFamily="34" charset="0"/>
                  <a:buChar char="•"/>
                </a:pPr>
                <a:r>
                  <a:rPr lang="en-ES" dirty="0"/>
                  <a:t>Tubulin heterodimers formed from </a:t>
                </a:r>
                <a14:m>
                  <m:oMath xmlns:m="http://schemas.openxmlformats.org/officeDocument/2006/math">
                    <m:r>
                      <a:rPr lang="en-ES" i="1">
                        <a:latin typeface="Cambria Math" panose="02040503050406030204" pitchFamily="18" charset="0"/>
                        <a:ea typeface="Cambria Math" panose="02040503050406030204" pitchFamily="18" charset="0"/>
                      </a:rPr>
                      <m:t>𝛼</m:t>
                    </m:r>
                    <m:r>
                      <a:rPr lang="en-IE" i="1">
                        <a:latin typeface="Cambria Math" panose="02040503050406030204" pitchFamily="18" charset="0"/>
                        <a:ea typeface="Cambria Math" panose="02040503050406030204" pitchFamily="18" charset="0"/>
                      </a:rPr>
                      <m:t> </m:t>
                    </m:r>
                    <m:r>
                      <m:rPr>
                        <m:sty m:val="p"/>
                      </m:rPr>
                      <a:rPr lang="en-IE">
                        <a:latin typeface="Cambria Math" panose="02040503050406030204" pitchFamily="18" charset="0"/>
                        <a:ea typeface="Cambria Math" panose="02040503050406030204" pitchFamily="18" charset="0"/>
                      </a:rPr>
                      <m:t>and</m:t>
                    </m:r>
                    <m:r>
                      <a:rPr lang="en-IE">
                        <a:latin typeface="Cambria Math" panose="02040503050406030204" pitchFamily="18" charset="0"/>
                        <a:ea typeface="Cambria Math" panose="02040503050406030204" pitchFamily="18" charset="0"/>
                      </a:rPr>
                      <m:t> </m:t>
                    </m:r>
                    <m:r>
                      <a:rPr lang="en-ES" i="1">
                        <a:latin typeface="Cambria Math" panose="02040503050406030204" pitchFamily="18" charset="0"/>
                        <a:ea typeface="Cambria Math" panose="02040503050406030204" pitchFamily="18" charset="0"/>
                      </a:rPr>
                      <m:t>𝛽</m:t>
                    </m:r>
                  </m:oMath>
                </a14:m>
                <a:r>
                  <a:rPr lang="en-ES" dirty="0"/>
                  <a:t> monomers,the binding site of many Microtubule targeting agents (MTAs). </a:t>
                </a:r>
              </a:p>
              <a:p>
                <a:pPr marL="285750" indent="-285750">
                  <a:buFont typeface="Arial" panose="020B0604020202020204" pitchFamily="34" charset="0"/>
                  <a:buChar char="•"/>
                </a:pPr>
                <a:r>
                  <a:rPr lang="en-ES" dirty="0"/>
                  <a:t>Popular clinically used MTAs include the Taxanes and the Vinca alkaloids for the treatment of cancer. </a:t>
                </a:r>
              </a:p>
              <a:p>
                <a:pPr marL="285750" indent="-285750">
                  <a:buFont typeface="Arial" panose="020B0604020202020204" pitchFamily="34" charset="0"/>
                  <a:buChar char="•"/>
                </a:pPr>
                <a:r>
                  <a:rPr lang="en-ES" dirty="0"/>
                  <a:t>When cells enter mitosis, the rate of microtubule growth and shortening increases 100 fold, making them attractive targets for many microtubule targeting agents incuding the Combretazet family.  </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p:txBody>
          </p:sp>
        </mc:Choice>
        <mc:Fallback>
          <p:sp>
            <p:nvSpPr>
              <p:cNvPr id="2" name="TextBox 1">
                <a:extLst>
                  <a:ext uri="{FF2B5EF4-FFF2-40B4-BE49-F238E27FC236}">
                    <a16:creationId xmlns:a16="http://schemas.microsoft.com/office/drawing/2014/main" id="{45862AF3-8411-4347-BA62-FB74B14BC7D5}"/>
                  </a:ext>
                </a:extLst>
              </p:cNvPr>
              <p:cNvSpPr txBox="1">
                <a:spLocks noRot="1" noChangeAspect="1" noMove="1" noResize="1" noEditPoints="1" noAdjustHandles="1" noChangeArrowheads="1" noChangeShapeType="1" noTextEdit="1"/>
              </p:cNvSpPr>
              <p:nvPr/>
            </p:nvSpPr>
            <p:spPr>
              <a:xfrm>
                <a:off x="228600" y="1288197"/>
                <a:ext cx="8441267" cy="4524315"/>
              </a:xfrm>
              <a:prstGeom prst="rect">
                <a:avLst/>
              </a:prstGeom>
              <a:blipFill>
                <a:blip r:embed="rId5"/>
                <a:stretch>
                  <a:fillRect l="-602" t="-560" r="-902"/>
                </a:stretch>
              </a:blipFill>
            </p:spPr>
            <p:txBody>
              <a:bodyPr/>
              <a:lstStyle/>
              <a:p>
                <a:r>
                  <a:rPr lang="en-ES">
                    <a:noFill/>
                  </a:rPr>
                  <a:t> </a:t>
                </a:r>
              </a:p>
            </p:txBody>
          </p:sp>
        </mc:Fallback>
      </mc:AlternateContent>
      <p:pic>
        <p:nvPicPr>
          <p:cNvPr id="4" name="Audio Recording 31 Oct 2020 at 15:24:24" descr="Audio Recording 31 Oct 2020 at 15:24:24">
            <a:hlinkClick r:id="" action="ppaction://media"/>
            <a:extLst>
              <a:ext uri="{FF2B5EF4-FFF2-40B4-BE49-F238E27FC236}">
                <a16:creationId xmlns:a16="http://schemas.microsoft.com/office/drawing/2014/main" id="{8C147091-83F5-BC4E-95FC-16B6C6AD5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2532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
            <a:ext cx="7848600" cy="461665"/>
          </a:xfrm>
          <a:prstGeom prst="rect">
            <a:avLst/>
          </a:prstGeom>
          <a:noFill/>
        </p:spPr>
        <p:txBody>
          <a:bodyPr wrap="square" rtlCol="0">
            <a:spAutoFit/>
          </a:bodyPr>
          <a:lstStyle/>
          <a:p>
            <a:r>
              <a:rPr lang="fr-FR" sz="2400" b="1" dirty="0"/>
              <a:t>Introduction: CA-4 </a:t>
            </a:r>
            <a:r>
              <a:rPr lang="en-IE" sz="2400" b="1" dirty="0"/>
              <a:t>as a Colchicine Binding Site inhibitor </a:t>
            </a:r>
            <a:endParaRPr lang="fr-FR" sz="2400" b="1" dirty="0"/>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FC0D7D5-B902-4346-805C-F5183AA98B56}"/>
                  </a:ext>
                </a:extLst>
              </p:cNvPr>
              <p:cNvSpPr txBox="1"/>
              <p:nvPr/>
            </p:nvSpPr>
            <p:spPr>
              <a:xfrm>
                <a:off x="533400" y="1305341"/>
                <a:ext cx="4572000" cy="3693319"/>
              </a:xfrm>
              <a:prstGeom prst="rect">
                <a:avLst/>
              </a:prstGeom>
              <a:noFill/>
            </p:spPr>
            <p:txBody>
              <a:bodyPr wrap="square" rtlCol="0">
                <a:spAutoFit/>
              </a:bodyPr>
              <a:lstStyle/>
              <a:p>
                <a:pPr marL="285750" indent="-285750">
                  <a:buFont typeface="Arial" panose="020B0604020202020204" pitchFamily="34" charset="0"/>
                  <a:buChar char="•"/>
                </a:pPr>
                <a:r>
                  <a:rPr lang="es-ES" dirty="0" err="1"/>
                  <a:t>Microtubule-targeting</a:t>
                </a:r>
                <a:r>
                  <a:rPr lang="es-ES" dirty="0"/>
                  <a:t> </a:t>
                </a:r>
                <a:r>
                  <a:rPr lang="es-ES" dirty="0" err="1"/>
                  <a:t>agents</a:t>
                </a:r>
                <a:r>
                  <a:rPr lang="es-ES" dirty="0"/>
                  <a:t> (</a:t>
                </a:r>
                <a:r>
                  <a:rPr lang="es-ES" dirty="0" err="1"/>
                  <a:t>MTAs</a:t>
                </a:r>
                <a:r>
                  <a:rPr lang="es-ES" dirty="0"/>
                  <a:t>) </a:t>
                </a:r>
                <a:r>
                  <a:rPr lang="es-ES" dirty="0" err="1"/>
                  <a:t>bind</a:t>
                </a:r>
                <a:r>
                  <a:rPr lang="es-ES" dirty="0"/>
                  <a:t> to β </a:t>
                </a:r>
                <a:r>
                  <a:rPr lang="es-ES" dirty="0" err="1"/>
                  <a:t>tubulin</a:t>
                </a:r>
                <a:r>
                  <a:rPr lang="es-ES" dirty="0"/>
                  <a:t> in </a:t>
                </a:r>
                <a:r>
                  <a:rPr lang="es-ES" dirty="0" err="1"/>
                  <a:t>the</a:t>
                </a:r>
                <a:r>
                  <a:rPr lang="es-ES" dirty="0"/>
                  <a:t> α-β </a:t>
                </a:r>
                <a:r>
                  <a:rPr lang="es-ES" dirty="0" err="1"/>
                  <a:t>heterodimer</a:t>
                </a:r>
                <a:r>
                  <a:rPr lang="es-ES" dirty="0"/>
                  <a:t> and </a:t>
                </a:r>
                <a:r>
                  <a:rPr lang="es-ES" dirty="0" err="1"/>
                  <a:t>suppress</a:t>
                </a:r>
                <a:r>
                  <a:rPr lang="es-ES" dirty="0"/>
                  <a:t> </a:t>
                </a:r>
                <a:r>
                  <a:rPr lang="es-ES" dirty="0" err="1"/>
                  <a:t>microtubule</a:t>
                </a:r>
                <a:r>
                  <a:rPr lang="es-ES" dirty="0"/>
                  <a:t> </a:t>
                </a:r>
                <a:r>
                  <a:rPr lang="es-ES" dirty="0" err="1"/>
                  <a:t>dynamics</a:t>
                </a:r>
                <a:r>
                  <a:rPr lang="es-ES" dirty="0"/>
                  <a:t>. </a:t>
                </a:r>
                <a:r>
                  <a:rPr lang="es-ES" b="1" dirty="0"/>
                  <a:t>(3). </a:t>
                </a:r>
              </a:p>
              <a:p>
                <a:pPr marL="285750" indent="-285750">
                  <a:buFont typeface="Arial" panose="020B0604020202020204" pitchFamily="34" charset="0"/>
                  <a:buChar char="•"/>
                </a:pPr>
                <a:r>
                  <a:rPr lang="es-ES" dirty="0" err="1"/>
                  <a:t>MTAs</a:t>
                </a:r>
                <a:r>
                  <a:rPr lang="es-ES" dirty="0"/>
                  <a:t> </a:t>
                </a:r>
                <a:r>
                  <a:rPr lang="es-ES" dirty="0" err="1"/>
                  <a:t>interact</a:t>
                </a:r>
                <a:r>
                  <a:rPr lang="es-ES" dirty="0"/>
                  <a:t> </a:t>
                </a:r>
                <a:r>
                  <a:rPr lang="es-ES" dirty="0" err="1"/>
                  <a:t>with</a:t>
                </a:r>
                <a:r>
                  <a:rPr lang="es-ES" dirty="0"/>
                  <a:t> </a:t>
                </a:r>
                <a:r>
                  <a:rPr lang="es-ES" dirty="0" err="1"/>
                  <a:t>tubulin</a:t>
                </a:r>
                <a:r>
                  <a:rPr lang="es-ES" dirty="0"/>
                  <a:t> at a </a:t>
                </a:r>
                <a:r>
                  <a:rPr lang="es-ES" dirty="0" err="1"/>
                  <a:t>number</a:t>
                </a:r>
                <a:r>
                  <a:rPr lang="es-ES" dirty="0"/>
                  <a:t> of </a:t>
                </a:r>
                <a:r>
                  <a:rPr lang="es-ES" dirty="0" err="1"/>
                  <a:t>different</a:t>
                </a:r>
                <a:r>
                  <a:rPr lang="es-ES" dirty="0"/>
                  <a:t> </a:t>
                </a:r>
                <a:r>
                  <a:rPr lang="es-ES" dirty="0" err="1"/>
                  <a:t>binding</a:t>
                </a:r>
                <a:r>
                  <a:rPr lang="es-ES" dirty="0"/>
                  <a:t> </a:t>
                </a:r>
                <a:r>
                  <a:rPr lang="es-ES" dirty="0" err="1"/>
                  <a:t>sites</a:t>
                </a:r>
                <a:r>
                  <a:rPr lang="es-ES" dirty="0"/>
                  <a:t> </a:t>
                </a:r>
                <a:r>
                  <a:rPr lang="es-ES" b="1" dirty="0"/>
                  <a:t>(4) </a:t>
                </a:r>
                <a:r>
                  <a:rPr lang="es-ES" dirty="0"/>
                  <a:t>(</a:t>
                </a:r>
                <a:r>
                  <a:rPr lang="es-ES" i="1" dirty="0" err="1"/>
                  <a:t>shown</a:t>
                </a:r>
                <a:r>
                  <a:rPr lang="es-ES" i="1" dirty="0"/>
                  <a:t> </a:t>
                </a:r>
                <a:r>
                  <a:rPr lang="es-ES" i="1" dirty="0" err="1"/>
                  <a:t>on</a:t>
                </a:r>
                <a:r>
                  <a:rPr lang="es-ES" i="1" dirty="0"/>
                  <a:t> </a:t>
                </a:r>
                <a:r>
                  <a:rPr lang="es-ES" i="1" dirty="0" err="1"/>
                  <a:t>right</a:t>
                </a:r>
                <a:r>
                  <a:rPr lang="es-ES" i="1" dirty="0"/>
                  <a:t>)</a:t>
                </a:r>
                <a:endParaRPr lang="es-ES" dirty="0"/>
              </a:p>
              <a:p>
                <a:pPr marL="285750" indent="-285750">
                  <a:buFont typeface="Arial" panose="020B0604020202020204" pitchFamily="34" charset="0"/>
                  <a:buChar char="•"/>
                </a:pPr>
                <a:r>
                  <a:rPr lang="es-ES" dirty="0" err="1"/>
                  <a:t>The</a:t>
                </a:r>
                <a:r>
                  <a:rPr lang="es-ES" dirty="0"/>
                  <a:t> </a:t>
                </a:r>
                <a:r>
                  <a:rPr lang="es-ES" dirty="0" err="1"/>
                  <a:t>Colchicine</a:t>
                </a:r>
                <a:r>
                  <a:rPr lang="es-ES" dirty="0"/>
                  <a:t> </a:t>
                </a:r>
                <a:r>
                  <a:rPr lang="es-ES" dirty="0" err="1"/>
                  <a:t>binding</a:t>
                </a:r>
                <a:r>
                  <a:rPr lang="es-ES" dirty="0"/>
                  <a:t> </a:t>
                </a:r>
                <a:r>
                  <a:rPr lang="es-ES" dirty="0" err="1"/>
                  <a:t>site</a:t>
                </a:r>
                <a:r>
                  <a:rPr lang="es-ES" dirty="0"/>
                  <a:t> (CBS) </a:t>
                </a:r>
                <a:r>
                  <a:rPr lang="es-ES" dirty="0" err="1"/>
                  <a:t>lies</a:t>
                </a:r>
                <a:r>
                  <a:rPr lang="es-ES" dirty="0"/>
                  <a:t> at </a:t>
                </a:r>
                <a:r>
                  <a:rPr lang="es-ES" dirty="0" err="1"/>
                  <a:t>the</a:t>
                </a:r>
                <a:r>
                  <a:rPr lang="es-ES" dirty="0"/>
                  <a:t> interface of α and β </a:t>
                </a:r>
                <a:r>
                  <a:rPr lang="es-ES" dirty="0" err="1"/>
                  <a:t>subunits</a:t>
                </a:r>
                <a:r>
                  <a:rPr lang="es-ES" dirty="0"/>
                  <a:t>.</a:t>
                </a:r>
                <a:r>
                  <a:rPr lang="es-ES" b="1" dirty="0"/>
                  <a:t>(5) </a:t>
                </a:r>
                <a:r>
                  <a:rPr lang="es-ES" dirty="0"/>
                  <a:t>CA-4 and </a:t>
                </a:r>
                <a:r>
                  <a:rPr lang="es-ES" dirty="0" err="1"/>
                  <a:t>it’s</a:t>
                </a:r>
                <a:r>
                  <a:rPr lang="es-ES" dirty="0"/>
                  <a:t> </a:t>
                </a:r>
                <a14:m>
                  <m:oMath xmlns:m="http://schemas.openxmlformats.org/officeDocument/2006/math">
                    <m:r>
                      <a:rPr lang="en-GB" b="0" i="1">
                        <a:latin typeface="Cambria Math" panose="02040503050406030204" pitchFamily="18" charset="0"/>
                      </a:rPr>
                      <m:t>𝛽</m:t>
                    </m:r>
                    <m:r>
                      <a:rPr lang="en-GB" b="0" i="1">
                        <a:latin typeface="Cambria Math" panose="02040503050406030204" pitchFamily="18" charset="0"/>
                      </a:rPr>
                      <m:t>−</m:t>
                    </m:r>
                  </m:oMath>
                </a14:m>
                <a:r>
                  <a:rPr lang="en-GB" dirty="0"/>
                  <a:t>Lactam</a:t>
                </a:r>
                <a:r>
                  <a:rPr lang="es-ES" dirty="0"/>
                  <a:t> </a:t>
                </a:r>
                <a:r>
                  <a:rPr lang="es-ES" dirty="0" err="1"/>
                  <a:t>derivatives</a:t>
                </a:r>
                <a:r>
                  <a:rPr lang="es-ES" dirty="0"/>
                  <a:t> </a:t>
                </a:r>
                <a:r>
                  <a:rPr lang="es-ES" dirty="0" err="1"/>
                  <a:t>also</a:t>
                </a:r>
                <a:r>
                  <a:rPr lang="es-ES" dirty="0"/>
                  <a:t> </a:t>
                </a:r>
                <a:r>
                  <a:rPr lang="es-ES" dirty="0" err="1"/>
                  <a:t>bind</a:t>
                </a:r>
                <a:r>
                  <a:rPr lang="es-ES" dirty="0"/>
                  <a:t> </a:t>
                </a:r>
                <a:r>
                  <a:rPr lang="es-ES" dirty="0" err="1"/>
                  <a:t>here</a:t>
                </a:r>
                <a:r>
                  <a:rPr lang="es-ES" dirty="0"/>
                  <a:t>.</a:t>
                </a:r>
              </a:p>
              <a:p>
                <a:pPr marL="285750" indent="-285750">
                  <a:buFont typeface="Arial" panose="020B0604020202020204" pitchFamily="34" charset="0"/>
                  <a:buChar char="•"/>
                </a:pPr>
                <a:r>
                  <a:rPr lang="es-ES" dirty="0" err="1"/>
                  <a:t>Colchicine</a:t>
                </a:r>
                <a:r>
                  <a:rPr lang="es-ES" dirty="0"/>
                  <a:t>, CA-4 and ‘</a:t>
                </a:r>
                <a:r>
                  <a:rPr lang="es-ES" dirty="0" err="1"/>
                  <a:t>The</a:t>
                </a:r>
                <a:r>
                  <a:rPr lang="es-ES" dirty="0"/>
                  <a:t>  </a:t>
                </a:r>
                <a:r>
                  <a:rPr lang="es-ES" dirty="0" err="1"/>
                  <a:t>Combretazets</a:t>
                </a:r>
                <a:r>
                  <a:rPr lang="es-ES" dirty="0"/>
                  <a:t>’ are </a:t>
                </a:r>
                <a:r>
                  <a:rPr lang="es-ES" b="1" dirty="0"/>
                  <a:t>anti-</a:t>
                </a:r>
                <a:r>
                  <a:rPr lang="es-ES" b="1" dirty="0" err="1"/>
                  <a:t>tubulin</a:t>
                </a:r>
                <a:r>
                  <a:rPr lang="es-ES" b="1" dirty="0"/>
                  <a:t> </a:t>
                </a:r>
                <a:r>
                  <a:rPr lang="es-ES" b="1" dirty="0" err="1"/>
                  <a:t>agents</a:t>
                </a:r>
                <a:endParaRPr lang="es-ES" b="1" dirty="0"/>
              </a:p>
              <a:p>
                <a:pPr marL="285750" indent="-285750">
                  <a:buFont typeface="Arial" panose="020B0604020202020204" pitchFamily="34" charset="0"/>
                  <a:buChar char="•"/>
                </a:pPr>
                <a:r>
                  <a:rPr lang="es-ES" dirty="0" err="1"/>
                  <a:t>They</a:t>
                </a:r>
                <a:r>
                  <a:rPr lang="es-ES" dirty="0"/>
                  <a:t> are </a:t>
                </a:r>
                <a:r>
                  <a:rPr lang="es-ES" dirty="0" err="1"/>
                  <a:t>tubulin</a:t>
                </a:r>
                <a:r>
                  <a:rPr lang="es-ES" dirty="0"/>
                  <a:t> </a:t>
                </a:r>
                <a:r>
                  <a:rPr lang="es-ES" dirty="0" err="1"/>
                  <a:t>destabilizers</a:t>
                </a:r>
                <a:r>
                  <a:rPr lang="es-ES" dirty="0"/>
                  <a:t> and cause </a:t>
                </a:r>
                <a:r>
                  <a:rPr lang="es-ES" dirty="0" err="1"/>
                  <a:t>tubulin</a:t>
                </a:r>
                <a:r>
                  <a:rPr lang="es-ES" dirty="0"/>
                  <a:t> </a:t>
                </a:r>
                <a:r>
                  <a:rPr lang="es-ES" dirty="0" err="1"/>
                  <a:t>depolymerisation</a:t>
                </a:r>
                <a:r>
                  <a:rPr lang="es-ES" dirty="0"/>
                  <a:t> </a:t>
                </a:r>
                <a:r>
                  <a:rPr lang="es-ES" dirty="0" err="1"/>
                  <a:t>through</a:t>
                </a:r>
                <a:r>
                  <a:rPr lang="es-ES" dirty="0"/>
                  <a:t> </a:t>
                </a:r>
                <a:r>
                  <a:rPr lang="es-ES" dirty="0" err="1"/>
                  <a:t>binding</a:t>
                </a:r>
                <a:r>
                  <a:rPr lang="es-ES" dirty="0"/>
                  <a:t> at </a:t>
                </a:r>
                <a:r>
                  <a:rPr lang="es-ES" dirty="0" err="1"/>
                  <a:t>this</a:t>
                </a:r>
                <a:r>
                  <a:rPr lang="es-ES" dirty="0"/>
                  <a:t> α β interface . </a:t>
                </a:r>
                <a:r>
                  <a:rPr lang="es-ES" b="1" dirty="0"/>
                  <a:t>(6)(7)(8)(8)</a:t>
                </a:r>
                <a:endParaRPr lang="en-ES" b="1" dirty="0"/>
              </a:p>
            </p:txBody>
          </p:sp>
        </mc:Choice>
        <mc:Fallback>
          <p:sp>
            <p:nvSpPr>
              <p:cNvPr id="9" name="TextBox 8">
                <a:extLst>
                  <a:ext uri="{FF2B5EF4-FFF2-40B4-BE49-F238E27FC236}">
                    <a16:creationId xmlns:a16="http://schemas.microsoft.com/office/drawing/2014/main" id="{0FC0D7D5-B902-4346-805C-F5183AA98B56}"/>
                  </a:ext>
                </a:extLst>
              </p:cNvPr>
              <p:cNvSpPr txBox="1">
                <a:spLocks noRot="1" noChangeAspect="1" noMove="1" noResize="1" noEditPoints="1" noAdjustHandles="1" noChangeArrowheads="1" noChangeShapeType="1" noTextEdit="1"/>
              </p:cNvSpPr>
              <p:nvPr/>
            </p:nvSpPr>
            <p:spPr>
              <a:xfrm>
                <a:off x="533400" y="1305341"/>
                <a:ext cx="4572000" cy="3693319"/>
              </a:xfrm>
              <a:prstGeom prst="rect">
                <a:avLst/>
              </a:prstGeom>
              <a:blipFill>
                <a:blip r:embed="rId5"/>
                <a:stretch>
                  <a:fillRect l="-1108" t="-685" b="-1712"/>
                </a:stretch>
              </a:blipFill>
            </p:spPr>
            <p:txBody>
              <a:bodyPr/>
              <a:lstStyle/>
              <a:p>
                <a:r>
                  <a:rPr lang="en-ES">
                    <a:noFill/>
                  </a:rPr>
                  <a:t> </a:t>
                </a:r>
              </a:p>
            </p:txBody>
          </p:sp>
        </mc:Fallback>
      </mc:AlternateContent>
      <p:pic>
        <p:nvPicPr>
          <p:cNvPr id="12" name="Picture 11" descr="Diagram&#10;&#10;Description automatically generated">
            <a:extLst>
              <a:ext uri="{FF2B5EF4-FFF2-40B4-BE49-F238E27FC236}">
                <a16:creationId xmlns:a16="http://schemas.microsoft.com/office/drawing/2014/main" id="{7D224190-0980-B54D-9AB2-A64918AEC7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9556" y="1305341"/>
            <a:ext cx="3429497" cy="3581400"/>
          </a:xfrm>
          <a:prstGeom prst="rect">
            <a:avLst/>
          </a:prstGeom>
        </p:spPr>
      </p:pic>
      <p:pic>
        <p:nvPicPr>
          <p:cNvPr id="13" name="Audio Recording 31 Oct 2020 at 15:27:18" descr="Audio Recording 31 Oct 2020 at 15:27:18">
            <a:hlinkClick r:id="" action="ppaction://media"/>
            <a:extLst>
              <a:ext uri="{FF2B5EF4-FFF2-40B4-BE49-F238E27FC236}">
                <a16:creationId xmlns:a16="http://schemas.microsoft.com/office/drawing/2014/main" id="{7CFF6A05-4242-9F40-8132-54BFF23815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754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867" y="457200"/>
            <a:ext cx="7848600" cy="830997"/>
          </a:xfrm>
          <a:prstGeom prst="rect">
            <a:avLst/>
          </a:prstGeom>
          <a:noFill/>
        </p:spPr>
        <p:txBody>
          <a:bodyPr wrap="square" rtlCol="0">
            <a:spAutoFit/>
          </a:bodyPr>
          <a:lstStyle/>
          <a:p>
            <a:pPr algn="ctr"/>
            <a:r>
              <a:rPr lang="fr-FR" sz="2400" b="1" dirty="0"/>
              <a:t>Anti-</a:t>
            </a:r>
            <a:r>
              <a:rPr lang="fr-FR" sz="2400" b="1" dirty="0" err="1"/>
              <a:t>tubulin</a:t>
            </a:r>
            <a:r>
              <a:rPr lang="fr-FR" sz="2400" b="1" dirty="0"/>
              <a:t> agents: Mode of Action of CA-4, Colchicine and The </a:t>
            </a:r>
            <a:r>
              <a:rPr lang="fr-FR" sz="2400" b="1" dirty="0" err="1"/>
              <a:t>Meegan</a:t>
            </a:r>
            <a:r>
              <a:rPr lang="fr-FR" sz="2400" b="1" dirty="0"/>
              <a:t> </a:t>
            </a:r>
            <a:r>
              <a:rPr lang="fr-FR" sz="2400" b="1" dirty="0" err="1"/>
              <a:t>Group’s</a:t>
            </a:r>
            <a:r>
              <a:rPr lang="fr-FR" sz="2400" b="1" dirty="0"/>
              <a:t> </a:t>
            </a:r>
            <a:r>
              <a:rPr lang="fr-FR" sz="2400" b="1" dirty="0" err="1"/>
              <a:t>Combretazet</a:t>
            </a:r>
            <a:r>
              <a:rPr lang="fr-FR" sz="2400" b="1" dirty="0"/>
              <a:t> </a:t>
            </a:r>
            <a:r>
              <a:rPr lang="fr-FR" sz="2400" b="1" dirty="0" err="1"/>
              <a:t>Family</a:t>
            </a:r>
            <a:r>
              <a:rPr lang="fr-FR" sz="2400" b="1" dirty="0"/>
              <a:t> </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a:extLst>
              <a:ext uri="{FF2B5EF4-FFF2-40B4-BE49-F238E27FC236}">
                <a16:creationId xmlns:a16="http://schemas.microsoft.com/office/drawing/2014/main" id="{45862AF3-8411-4347-BA62-FB74B14BC7D5}"/>
              </a:ext>
            </a:extLst>
          </p:cNvPr>
          <p:cNvSpPr txBox="1"/>
          <p:nvPr/>
        </p:nvSpPr>
        <p:spPr>
          <a:xfrm>
            <a:off x="3103957" y="1339677"/>
            <a:ext cx="5562600" cy="3877985"/>
          </a:xfrm>
          <a:prstGeom prst="rect">
            <a:avLst/>
          </a:prstGeom>
          <a:noFill/>
        </p:spPr>
        <p:txBody>
          <a:bodyPr wrap="square" rtlCol="0">
            <a:spAutoFit/>
          </a:bodyPr>
          <a:lstStyle/>
          <a:p>
            <a:pPr marL="285750" indent="-285750">
              <a:buFont typeface="Arial" panose="020B0604020202020204" pitchFamily="34" charset="0"/>
              <a:buChar char="•"/>
            </a:pPr>
            <a:r>
              <a:rPr lang="en-ES" sz="1600" dirty="0"/>
              <a:t>Colchicine derivatives will bind at the CBS and induce GTPase activity at the GTP cap on microtubules. </a:t>
            </a:r>
          </a:p>
          <a:p>
            <a:pPr marL="285750" indent="-285750">
              <a:buFont typeface="Arial" panose="020B0604020202020204" pitchFamily="34" charset="0"/>
              <a:buChar char="•"/>
            </a:pPr>
            <a:r>
              <a:rPr lang="en-ES" sz="1600" dirty="0"/>
              <a:t>GTPase activity will promote loss of the microtubules GTP cap and cause tubulin dissasebly and de-polymerisation. </a:t>
            </a:r>
          </a:p>
          <a:p>
            <a:pPr marL="285750" indent="-285750">
              <a:buFont typeface="Arial" panose="020B0604020202020204" pitchFamily="34" charset="0"/>
              <a:buChar char="•"/>
            </a:pPr>
            <a:r>
              <a:rPr lang="en-ES" sz="1600" dirty="0"/>
              <a:t>Colchicines toxicity limits it’s clinical use at higher doses for the treatment of cancer. Currently it is used in low doses for acute treatment of gout only. It’s toxicity also limits its use for the prevention of gout. </a:t>
            </a:r>
            <a:r>
              <a:rPr lang="en-ES" sz="1600" b="1" dirty="0"/>
              <a:t>(9,10)</a:t>
            </a:r>
          </a:p>
          <a:p>
            <a:pPr marL="285750" indent="-285750">
              <a:buFont typeface="Arial" panose="020B0604020202020204" pitchFamily="34" charset="0"/>
              <a:buChar char="•"/>
            </a:pPr>
            <a:r>
              <a:rPr lang="en-ES" sz="1600" dirty="0"/>
              <a:t>The phosphate prodrug of CA-4, Fosbretabulin is currently undergoing clinical trials. </a:t>
            </a:r>
            <a:r>
              <a:rPr lang="en-ES" sz="1600" b="1" dirty="0"/>
              <a:t>(11-14)</a:t>
            </a:r>
          </a:p>
          <a:p>
            <a:pPr marL="285750" indent="-285750">
              <a:buFont typeface="Arial" panose="020B0604020202020204" pitchFamily="34" charset="0"/>
              <a:buChar char="•"/>
            </a:pPr>
            <a:r>
              <a:rPr lang="en-ES" sz="1600" dirty="0"/>
              <a:t>To date no  MTA targeting the Colchicine binding site is in routine clinical use. </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p:txBody>
      </p:sp>
      <p:pic>
        <p:nvPicPr>
          <p:cNvPr id="8" name="Picture 7" descr="1111111111111">
            <a:extLst>
              <a:ext uri="{FF2B5EF4-FFF2-40B4-BE49-F238E27FC236}">
                <a16:creationId xmlns:a16="http://schemas.microsoft.com/office/drawing/2014/main" id="{D0AC43F1-9BEA-2C4A-A551-43CE4AF17F8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6333" y="1693312"/>
            <a:ext cx="2807624" cy="1735688"/>
          </a:xfrm>
          <a:prstGeom prst="rect">
            <a:avLst/>
          </a:prstGeom>
          <a:noFill/>
          <a:ln>
            <a:noFill/>
          </a:ln>
        </p:spPr>
      </p:pic>
      <p:sp>
        <p:nvSpPr>
          <p:cNvPr id="4" name="TextBox 3">
            <a:extLst>
              <a:ext uri="{FF2B5EF4-FFF2-40B4-BE49-F238E27FC236}">
                <a16:creationId xmlns:a16="http://schemas.microsoft.com/office/drawing/2014/main" id="{1BE82CB6-630C-BF4C-98D0-F1E320EA1E1A}"/>
              </a:ext>
            </a:extLst>
          </p:cNvPr>
          <p:cNvSpPr txBox="1"/>
          <p:nvPr/>
        </p:nvSpPr>
        <p:spPr>
          <a:xfrm>
            <a:off x="360757" y="4648200"/>
            <a:ext cx="8305800" cy="830997"/>
          </a:xfrm>
          <a:prstGeom prst="rect">
            <a:avLst/>
          </a:prstGeom>
          <a:noFill/>
        </p:spPr>
        <p:txBody>
          <a:bodyPr wrap="square" rtlCol="0">
            <a:spAutoFit/>
          </a:bodyPr>
          <a:lstStyle/>
          <a:p>
            <a:r>
              <a:rPr lang="es-ES" sz="1200" dirty="0" err="1"/>
              <a:t>Microtubule</a:t>
            </a:r>
            <a:r>
              <a:rPr lang="es-ES" sz="1200" dirty="0"/>
              <a:t> </a:t>
            </a:r>
            <a:r>
              <a:rPr lang="es-ES" sz="1200" dirty="0" err="1"/>
              <a:t>structure</a:t>
            </a:r>
            <a:r>
              <a:rPr lang="es-ES" sz="1200" dirty="0"/>
              <a:t> </a:t>
            </a:r>
            <a:r>
              <a:rPr lang="es-ES" sz="1200" dirty="0" err="1"/>
              <a:t>from</a:t>
            </a:r>
            <a:r>
              <a:rPr lang="es-ES" sz="1200" dirty="0"/>
              <a:t> </a:t>
            </a:r>
            <a:r>
              <a:rPr lang="es-ES" sz="1200" dirty="0" err="1"/>
              <a:t>side</a:t>
            </a:r>
            <a:r>
              <a:rPr lang="es-ES" sz="1200" dirty="0"/>
              <a:t> (</a:t>
            </a:r>
            <a:r>
              <a:rPr lang="es-ES" sz="1200" dirty="0" err="1"/>
              <a:t>left</a:t>
            </a:r>
            <a:r>
              <a:rPr lang="es-ES" sz="1200" dirty="0"/>
              <a:t>) and top </a:t>
            </a:r>
            <a:r>
              <a:rPr lang="es-ES" sz="1200" dirty="0" err="1"/>
              <a:t>perspectives</a:t>
            </a:r>
            <a:r>
              <a:rPr lang="es-ES" sz="1200" dirty="0"/>
              <a:t> (</a:t>
            </a:r>
            <a:r>
              <a:rPr lang="es-ES" sz="1200" dirty="0" err="1"/>
              <a:t>right</a:t>
            </a:r>
            <a:r>
              <a:rPr lang="es-ES" sz="1200" dirty="0"/>
              <a:t>). </a:t>
            </a:r>
            <a:r>
              <a:rPr lang="es-ES" sz="1200" dirty="0" err="1"/>
              <a:t>Side</a:t>
            </a:r>
            <a:r>
              <a:rPr lang="es-ES" sz="1200" dirty="0"/>
              <a:t>: Long, linear </a:t>
            </a:r>
            <a:r>
              <a:rPr lang="es-ES" sz="1200" dirty="0" err="1"/>
              <a:t>protofilaments</a:t>
            </a:r>
            <a:r>
              <a:rPr lang="es-ES" sz="1200" dirty="0"/>
              <a:t> </a:t>
            </a:r>
            <a:r>
              <a:rPr lang="es-ES" sz="1200" dirty="0" err="1"/>
              <a:t>consisting</a:t>
            </a:r>
            <a:r>
              <a:rPr lang="es-ES" sz="1200" dirty="0"/>
              <a:t> of αβ-</a:t>
            </a:r>
            <a:r>
              <a:rPr lang="es-ES" sz="1200" dirty="0" err="1"/>
              <a:t>tubulin</a:t>
            </a:r>
            <a:r>
              <a:rPr lang="es-ES" sz="1200" dirty="0"/>
              <a:t> </a:t>
            </a:r>
            <a:r>
              <a:rPr lang="es-ES" sz="1200" dirty="0" err="1"/>
              <a:t>heterodimers</a:t>
            </a:r>
            <a:r>
              <a:rPr lang="es-ES" sz="1200" dirty="0"/>
              <a:t> </a:t>
            </a:r>
            <a:r>
              <a:rPr lang="es-ES" sz="1200" dirty="0" err="1"/>
              <a:t>associate</a:t>
            </a:r>
            <a:r>
              <a:rPr lang="es-ES" sz="1200" dirty="0"/>
              <a:t> </a:t>
            </a:r>
            <a:r>
              <a:rPr lang="es-ES" sz="1200" dirty="0" err="1"/>
              <a:t>laterally</a:t>
            </a:r>
            <a:r>
              <a:rPr lang="es-ES" sz="1200" dirty="0"/>
              <a:t>. Top: </a:t>
            </a:r>
            <a:r>
              <a:rPr lang="es-ES" sz="1200" dirty="0" err="1"/>
              <a:t>Association</a:t>
            </a:r>
            <a:r>
              <a:rPr lang="es-ES" sz="1200" dirty="0"/>
              <a:t> of 13 </a:t>
            </a:r>
            <a:r>
              <a:rPr lang="es-ES" sz="1200" dirty="0" err="1"/>
              <a:t>protofilaments</a:t>
            </a:r>
            <a:r>
              <a:rPr lang="es-ES" sz="1200" dirty="0"/>
              <a:t> </a:t>
            </a:r>
            <a:r>
              <a:rPr lang="es-ES" sz="1200" dirty="0" err="1"/>
              <a:t>forms</a:t>
            </a:r>
            <a:r>
              <a:rPr lang="es-ES" sz="1200" dirty="0"/>
              <a:t> </a:t>
            </a:r>
            <a:r>
              <a:rPr lang="es-ES" sz="1200" dirty="0" err="1"/>
              <a:t>the</a:t>
            </a:r>
            <a:r>
              <a:rPr lang="es-ES" sz="1200" dirty="0"/>
              <a:t> </a:t>
            </a:r>
            <a:r>
              <a:rPr lang="es-ES" sz="1200" dirty="0" err="1"/>
              <a:t>microtubule</a:t>
            </a:r>
            <a:r>
              <a:rPr lang="es-ES" sz="1200" dirty="0"/>
              <a:t>, a </a:t>
            </a:r>
            <a:r>
              <a:rPr lang="es-ES" sz="1200" dirty="0" err="1"/>
              <a:t>long</a:t>
            </a:r>
            <a:r>
              <a:rPr lang="es-ES" sz="1200" dirty="0"/>
              <a:t> </a:t>
            </a:r>
            <a:r>
              <a:rPr lang="es-ES" sz="1200" dirty="0" err="1"/>
              <a:t>hollow</a:t>
            </a:r>
            <a:r>
              <a:rPr lang="es-ES" sz="1200" dirty="0"/>
              <a:t> </a:t>
            </a:r>
            <a:r>
              <a:rPr lang="es-ES" sz="1200" dirty="0" err="1"/>
              <a:t>cylinder</a:t>
            </a:r>
            <a:r>
              <a:rPr lang="es-ES" sz="1200" dirty="0"/>
              <a:t>. </a:t>
            </a:r>
            <a:r>
              <a:rPr lang="es-ES" sz="1200" dirty="0" err="1"/>
              <a:t>Right</a:t>
            </a:r>
            <a:r>
              <a:rPr lang="es-ES" sz="1200" dirty="0"/>
              <a:t>: </a:t>
            </a:r>
            <a:r>
              <a:rPr lang="es-ES" sz="1200" dirty="0" err="1"/>
              <a:t>Microtubule</a:t>
            </a:r>
            <a:r>
              <a:rPr lang="es-ES" sz="1200" dirty="0"/>
              <a:t> </a:t>
            </a:r>
            <a:r>
              <a:rPr lang="es-ES" sz="1200" dirty="0" err="1"/>
              <a:t>network</a:t>
            </a:r>
            <a:r>
              <a:rPr lang="es-ES" sz="1200" dirty="0"/>
              <a:t> in MCF-7 </a:t>
            </a:r>
            <a:r>
              <a:rPr lang="es-ES" sz="1200" dirty="0" err="1"/>
              <a:t>breast</a:t>
            </a:r>
            <a:r>
              <a:rPr lang="es-ES" sz="1200" dirty="0"/>
              <a:t> </a:t>
            </a:r>
            <a:r>
              <a:rPr lang="es-ES" sz="1200" dirty="0" err="1"/>
              <a:t>cancer</a:t>
            </a:r>
            <a:r>
              <a:rPr lang="es-ES" sz="1200" dirty="0"/>
              <a:t> </a:t>
            </a:r>
            <a:r>
              <a:rPr lang="es-ES" sz="1200" dirty="0" err="1"/>
              <a:t>cell</a:t>
            </a:r>
            <a:r>
              <a:rPr lang="es-ES" sz="1200" dirty="0"/>
              <a:t> in </a:t>
            </a:r>
            <a:r>
              <a:rPr lang="es-ES" sz="1200" dirty="0" err="1"/>
              <a:t>interphase</a:t>
            </a:r>
            <a:r>
              <a:rPr lang="es-ES" sz="1200" dirty="0"/>
              <a:t> ; </a:t>
            </a:r>
            <a:r>
              <a:rPr lang="es-ES" sz="1200" dirty="0" err="1"/>
              <a:t>cells</a:t>
            </a:r>
            <a:r>
              <a:rPr lang="es-ES" sz="1200" dirty="0"/>
              <a:t> </a:t>
            </a:r>
            <a:r>
              <a:rPr lang="es-ES" sz="1200" dirty="0" err="1"/>
              <a:t>were</a:t>
            </a:r>
            <a:r>
              <a:rPr lang="es-ES" sz="1200" dirty="0"/>
              <a:t> </a:t>
            </a:r>
            <a:r>
              <a:rPr lang="es-ES" sz="1200" dirty="0" err="1"/>
              <a:t>stained</a:t>
            </a:r>
            <a:r>
              <a:rPr lang="es-ES" sz="1200" dirty="0"/>
              <a:t> </a:t>
            </a:r>
            <a:r>
              <a:rPr lang="es-ES" sz="1200" dirty="0" err="1"/>
              <a:t>with</a:t>
            </a:r>
            <a:r>
              <a:rPr lang="es-ES" sz="1200" dirty="0"/>
              <a:t> mouse monoclonal anti-α-</a:t>
            </a:r>
            <a:r>
              <a:rPr lang="es-ES" sz="1200" dirty="0" err="1"/>
              <a:t>tubulin</a:t>
            </a:r>
            <a:r>
              <a:rPr lang="es-ES" sz="1200" dirty="0"/>
              <a:t>−FITC </a:t>
            </a:r>
            <a:r>
              <a:rPr lang="es-ES" sz="1200" dirty="0" err="1"/>
              <a:t>antibody</a:t>
            </a:r>
            <a:r>
              <a:rPr lang="es-ES" sz="1200" dirty="0"/>
              <a:t> (clone DM1A) (</a:t>
            </a:r>
            <a:r>
              <a:rPr lang="es-ES" sz="1200" dirty="0" err="1"/>
              <a:t>tubulin</a:t>
            </a:r>
            <a:r>
              <a:rPr lang="es-ES" sz="1200" dirty="0"/>
              <a:t>, </a:t>
            </a:r>
            <a:r>
              <a:rPr lang="es-ES" sz="1200" dirty="0" err="1"/>
              <a:t>green</a:t>
            </a:r>
            <a:r>
              <a:rPr lang="es-ES" sz="1200" dirty="0"/>
              <a:t>) Alexa </a:t>
            </a:r>
            <a:r>
              <a:rPr lang="es-ES" sz="1200" dirty="0" err="1"/>
              <a:t>Fluor</a:t>
            </a:r>
            <a:r>
              <a:rPr lang="es-ES" sz="1200" dirty="0"/>
              <a:t> 488 </a:t>
            </a:r>
            <a:r>
              <a:rPr lang="es-ES" sz="1200" dirty="0" err="1"/>
              <a:t>dye</a:t>
            </a:r>
            <a:r>
              <a:rPr lang="es-ES" sz="1200" dirty="0"/>
              <a:t> and </a:t>
            </a:r>
            <a:r>
              <a:rPr lang="es-ES" sz="1200" dirty="0" err="1"/>
              <a:t>counterstained</a:t>
            </a:r>
            <a:r>
              <a:rPr lang="es-ES" sz="1200" dirty="0"/>
              <a:t> </a:t>
            </a:r>
            <a:r>
              <a:rPr lang="es-ES" sz="1200" dirty="0" err="1"/>
              <a:t>with</a:t>
            </a:r>
            <a:r>
              <a:rPr lang="es-ES" sz="1200" dirty="0"/>
              <a:t> DAPI (</a:t>
            </a:r>
            <a:r>
              <a:rPr lang="es-ES" sz="1200" dirty="0" err="1"/>
              <a:t>nuclei</a:t>
            </a:r>
            <a:r>
              <a:rPr lang="es-ES" sz="1200" dirty="0"/>
              <a:t>, blue). </a:t>
            </a:r>
            <a:r>
              <a:rPr lang="es-ES" sz="1200" dirty="0" err="1"/>
              <a:t>Scale</a:t>
            </a:r>
            <a:r>
              <a:rPr lang="es-ES" sz="1200" dirty="0"/>
              <a:t> bar: 10 </a:t>
            </a:r>
            <a:r>
              <a:rPr lang="es-ES" sz="1200" dirty="0" err="1"/>
              <a:t>μM</a:t>
            </a:r>
            <a:r>
              <a:rPr lang="en-ES" sz="1200" dirty="0"/>
              <a:t> </a:t>
            </a:r>
          </a:p>
        </p:txBody>
      </p:sp>
      <p:pic>
        <p:nvPicPr>
          <p:cNvPr id="9" name="Audio Recording 31 Oct 2020 at 15:31:58" descr="Audio Recording 31 Oct 2020 at 15:31:58">
            <a:hlinkClick r:id="" action="ppaction://media"/>
            <a:extLst>
              <a:ext uri="{FF2B5EF4-FFF2-40B4-BE49-F238E27FC236}">
                <a16:creationId xmlns:a16="http://schemas.microsoft.com/office/drawing/2014/main" id="{62050B48-C756-5049-A923-21416CCDB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764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8867" y="457200"/>
            <a:ext cx="7848600" cy="830997"/>
          </a:xfrm>
          <a:prstGeom prst="rect">
            <a:avLst/>
          </a:prstGeom>
          <a:noFill/>
        </p:spPr>
        <p:txBody>
          <a:bodyPr wrap="square" rtlCol="0">
            <a:spAutoFit/>
          </a:bodyPr>
          <a:lstStyle/>
          <a:p>
            <a:r>
              <a:rPr lang="en-ES" sz="2400" b="1" dirty="0"/>
              <a:t>Modifications to prevent </a:t>
            </a:r>
            <a:r>
              <a:rPr lang="en-ES" sz="2400" b="1" i="1" dirty="0"/>
              <a:t>cis </a:t>
            </a:r>
            <a:r>
              <a:rPr lang="en-ES" sz="2400" b="1" i="1" dirty="0">
                <a:sym typeface="Wingdings" pitchFamily="2" charset="2"/>
              </a:rPr>
              <a:t></a:t>
            </a:r>
            <a:r>
              <a:rPr lang="en-ES" sz="2400" b="1" i="1" dirty="0"/>
              <a:t> trans </a:t>
            </a:r>
            <a:r>
              <a:rPr lang="en-ES" sz="2400" b="1" dirty="0"/>
              <a:t>isomerization by the Meegan Group </a:t>
            </a:r>
            <a:endParaRPr lang="fr-FR" sz="2400" b="1" dirty="0"/>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Content Placeholder 2">
            <a:extLst>
              <a:ext uri="{FF2B5EF4-FFF2-40B4-BE49-F238E27FC236}">
                <a16:creationId xmlns:a16="http://schemas.microsoft.com/office/drawing/2014/main" id="{F8DBDDCA-5B8A-1646-B97E-DEDD52776E38}"/>
              </a:ext>
            </a:extLst>
          </p:cNvPr>
          <p:cNvSpPr txBox="1">
            <a:spLocks/>
          </p:cNvSpPr>
          <p:nvPr/>
        </p:nvSpPr>
        <p:spPr>
          <a:xfrm>
            <a:off x="5268346" y="1276887"/>
            <a:ext cx="3518534" cy="4056441"/>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900" dirty="0">
                <a:latin typeface="+mj-lt"/>
              </a:rPr>
              <a:t>Replace </a:t>
            </a:r>
            <a:r>
              <a:rPr lang="en-GB" sz="1900" b="1" dirty="0">
                <a:latin typeface="+mj-lt"/>
              </a:rPr>
              <a:t>double bond of </a:t>
            </a:r>
            <a:r>
              <a:rPr lang="en-GB" sz="1900" b="1" i="1" dirty="0">
                <a:latin typeface="+mj-lt"/>
              </a:rPr>
              <a:t>Cis </a:t>
            </a:r>
            <a:r>
              <a:rPr lang="en-GB" sz="1900" b="1" dirty="0">
                <a:latin typeface="+mj-lt"/>
              </a:rPr>
              <a:t>CA-4 </a:t>
            </a:r>
            <a:r>
              <a:rPr lang="en-GB" sz="1900" dirty="0">
                <a:latin typeface="+mj-lt"/>
              </a:rPr>
              <a:t>with </a:t>
            </a:r>
            <a:r>
              <a:rPr lang="en-US" sz="1900" b="1" dirty="0">
                <a:latin typeface="+mj-lt"/>
              </a:rPr>
              <a:t>β-Lactam ring</a:t>
            </a:r>
          </a:p>
          <a:p>
            <a:r>
              <a:rPr lang="en-US" sz="1900" b="1" dirty="0">
                <a:latin typeface="+mj-lt"/>
              </a:rPr>
              <a:t>Enables </a:t>
            </a:r>
            <a:r>
              <a:rPr lang="en-US" sz="1900" b="1" i="1" dirty="0">
                <a:latin typeface="+mj-lt"/>
              </a:rPr>
              <a:t>cis </a:t>
            </a:r>
            <a:r>
              <a:rPr lang="en-US" sz="1900" b="1" dirty="0">
                <a:latin typeface="+mj-lt"/>
              </a:rPr>
              <a:t>restriction of A and B rings </a:t>
            </a:r>
            <a:endParaRPr lang="en-GB" sz="1900" dirty="0">
              <a:latin typeface="+mj-lt"/>
            </a:endParaRPr>
          </a:p>
          <a:p>
            <a:r>
              <a:rPr lang="en-US" sz="1900" b="1" dirty="0">
                <a:latin typeface="+mj-lt"/>
              </a:rPr>
              <a:t>β-Lactam </a:t>
            </a:r>
            <a:r>
              <a:rPr lang="en-US" sz="1900" b="1" i="1" dirty="0">
                <a:latin typeface="+mj-lt"/>
              </a:rPr>
              <a:t>Cis </a:t>
            </a:r>
            <a:r>
              <a:rPr lang="en-US" sz="1900" b="1" dirty="0">
                <a:latin typeface="+mj-lt"/>
              </a:rPr>
              <a:t>Restricted Analogues of CA-4 – ‘</a:t>
            </a:r>
            <a:r>
              <a:rPr lang="en-US" sz="1900" dirty="0">
                <a:latin typeface="+mj-lt"/>
              </a:rPr>
              <a:t>the </a:t>
            </a:r>
            <a:r>
              <a:rPr lang="en-IE" sz="1900" dirty="0" err="1">
                <a:latin typeface="+mj-lt"/>
              </a:rPr>
              <a:t>combretazets</a:t>
            </a:r>
            <a:r>
              <a:rPr lang="en-IE" sz="1900" dirty="0">
                <a:latin typeface="+mj-lt"/>
              </a:rPr>
              <a:t>’, </a:t>
            </a:r>
          </a:p>
          <a:p>
            <a:pPr lvl="1"/>
            <a:r>
              <a:rPr lang="en-IE" sz="1900" b="1" dirty="0">
                <a:latin typeface="+mj-lt"/>
              </a:rPr>
              <a:t>Promising analogues – </a:t>
            </a:r>
            <a:r>
              <a:rPr lang="en-IE" sz="1900" dirty="0">
                <a:latin typeface="+mj-lt"/>
              </a:rPr>
              <a:t>greater </a:t>
            </a:r>
            <a:r>
              <a:rPr lang="en-IE" sz="1900" b="1" dirty="0">
                <a:latin typeface="+mj-lt"/>
              </a:rPr>
              <a:t>OR</a:t>
            </a:r>
            <a:r>
              <a:rPr lang="en-IE" sz="1900" dirty="0">
                <a:latin typeface="+mj-lt"/>
              </a:rPr>
              <a:t> comparable tubulin depolymerization potency with respect to CA-4</a:t>
            </a:r>
          </a:p>
          <a:p>
            <a:r>
              <a:rPr lang="en-IE" sz="1900" dirty="0">
                <a:latin typeface="+mj-lt"/>
              </a:rPr>
              <a:t>Rigid </a:t>
            </a:r>
            <a:r>
              <a:rPr lang="en-US" sz="1900" dirty="0">
                <a:latin typeface="+mj-lt"/>
              </a:rPr>
              <a:t>β-Lactam</a:t>
            </a:r>
            <a:r>
              <a:rPr lang="en-IE" sz="1900" dirty="0">
                <a:latin typeface="+mj-lt"/>
              </a:rPr>
              <a:t> ring scaffold permits similar spatial arrangement between the two aromatic rings of   </a:t>
            </a:r>
            <a:r>
              <a:rPr lang="en-IE" sz="1900" i="1" dirty="0">
                <a:latin typeface="+mj-lt"/>
              </a:rPr>
              <a:t>cis </a:t>
            </a:r>
            <a:r>
              <a:rPr lang="en-IE" sz="1900" dirty="0">
                <a:latin typeface="+mj-lt"/>
              </a:rPr>
              <a:t>CA-4</a:t>
            </a:r>
          </a:p>
          <a:p>
            <a:pPr lvl="1"/>
            <a:r>
              <a:rPr lang="en-IE" sz="1900" dirty="0">
                <a:latin typeface="+mj-lt"/>
              </a:rPr>
              <a:t> overcoming issue of isomerization to inactive </a:t>
            </a:r>
            <a:r>
              <a:rPr lang="en-IE" sz="1900" i="1" dirty="0">
                <a:latin typeface="+mj-lt"/>
              </a:rPr>
              <a:t>trans </a:t>
            </a:r>
            <a:r>
              <a:rPr lang="en-IE" sz="1900" dirty="0">
                <a:latin typeface="+mj-lt"/>
              </a:rPr>
              <a:t>derivative. </a:t>
            </a:r>
          </a:p>
          <a:p>
            <a:r>
              <a:rPr lang="en-IE" sz="1900" dirty="0">
                <a:latin typeface="+mj-lt"/>
              </a:rPr>
              <a:t>Potency </a:t>
            </a:r>
            <a:r>
              <a:rPr lang="en-IE" sz="1900" b="1" dirty="0">
                <a:latin typeface="+mj-lt"/>
              </a:rPr>
              <a:t>enhanced for analogues shown </a:t>
            </a:r>
            <a:r>
              <a:rPr lang="en-IE" sz="1900" dirty="0">
                <a:latin typeface="+mj-lt"/>
              </a:rPr>
              <a:t>with respect to CA-4 in human breast cancer cell lines. </a:t>
            </a:r>
          </a:p>
          <a:p>
            <a:r>
              <a:rPr lang="en-IE" sz="1900" dirty="0">
                <a:latin typeface="+mj-lt"/>
              </a:rPr>
              <a:t>Potential treatment for triple negative breast cancer.</a:t>
            </a:r>
          </a:p>
          <a:p>
            <a:r>
              <a:rPr lang="en-IE" sz="1900" dirty="0">
                <a:latin typeface="+mj-lt"/>
              </a:rPr>
              <a:t>All analogues illustrated to date are racemic mixtures. </a:t>
            </a:r>
          </a:p>
          <a:p>
            <a:r>
              <a:rPr lang="en-IE" sz="1900" dirty="0">
                <a:latin typeface="+mj-lt"/>
              </a:rPr>
              <a:t>Isolation of individual enantiomers from respective racemic mixtures with potential to provide analogues of CA-4 with sub nanomolar IC</a:t>
            </a:r>
            <a:r>
              <a:rPr lang="en-IE" sz="1900" baseline="-25000" dirty="0">
                <a:latin typeface="+mj-lt"/>
              </a:rPr>
              <a:t>50</a:t>
            </a:r>
            <a:r>
              <a:rPr lang="en-IE" sz="1900" dirty="0">
                <a:latin typeface="+mj-lt"/>
              </a:rPr>
              <a:t> values for the treatment of breast cancer.</a:t>
            </a:r>
            <a:endParaRPr lang="en-ES" sz="1100" dirty="0"/>
          </a:p>
        </p:txBody>
      </p:sp>
      <p:sp>
        <p:nvSpPr>
          <p:cNvPr id="4" name="Rectangle 3">
            <a:extLst>
              <a:ext uri="{FF2B5EF4-FFF2-40B4-BE49-F238E27FC236}">
                <a16:creationId xmlns:a16="http://schemas.microsoft.com/office/drawing/2014/main" id="{316F691B-5505-614F-B7D1-3E0E1CACBE95}"/>
              </a:ext>
            </a:extLst>
          </p:cNvPr>
          <p:cNvSpPr/>
          <p:nvPr/>
        </p:nvSpPr>
        <p:spPr>
          <a:xfrm>
            <a:off x="125256" y="4699946"/>
            <a:ext cx="3997704" cy="646331"/>
          </a:xfrm>
          <a:prstGeom prst="rect">
            <a:avLst/>
          </a:prstGeom>
        </p:spPr>
        <p:txBody>
          <a:bodyPr wrap="square">
            <a:spAutoFit/>
          </a:bodyPr>
          <a:lstStyle/>
          <a:p>
            <a:r>
              <a:rPr lang="en-ES" sz="1200" b="1" dirty="0"/>
              <a:t>Most potent analogues selected for isolation as single enantiomer derivatives </a:t>
            </a:r>
            <a:r>
              <a:rPr lang="en-ES" sz="1200" b="1" i="1" dirty="0"/>
              <a:t>via </a:t>
            </a:r>
            <a:r>
              <a:rPr lang="en-ES" sz="1200" b="1" dirty="0"/>
              <a:t>chiral resolution (</a:t>
            </a:r>
            <a:r>
              <a:rPr lang="en-ES" sz="1200" b="1" i="1" dirty="0"/>
              <a:t>one enantiomer shown)</a:t>
            </a:r>
            <a:endParaRPr lang="en-ES" sz="1200" b="1" dirty="0"/>
          </a:p>
        </p:txBody>
      </p:sp>
      <p:graphicFrame>
        <p:nvGraphicFramePr>
          <p:cNvPr id="11" name="Table 10">
            <a:extLst>
              <a:ext uri="{FF2B5EF4-FFF2-40B4-BE49-F238E27FC236}">
                <a16:creationId xmlns:a16="http://schemas.microsoft.com/office/drawing/2014/main" id="{5E2CC921-EE96-084E-B9A3-9CDB34C25378}"/>
              </a:ext>
            </a:extLst>
          </p:cNvPr>
          <p:cNvGraphicFramePr>
            <a:graphicFrameLocks noGrp="1"/>
          </p:cNvGraphicFramePr>
          <p:nvPr>
            <p:extLst>
              <p:ext uri="{D42A27DB-BD31-4B8C-83A1-F6EECF244321}">
                <p14:modId xmlns:p14="http://schemas.microsoft.com/office/powerpoint/2010/main" val="1524110098"/>
              </p:ext>
            </p:extLst>
          </p:nvPr>
        </p:nvGraphicFramePr>
        <p:xfrm>
          <a:off x="3733800" y="1276887"/>
          <a:ext cx="1534546" cy="2875075"/>
        </p:xfrm>
        <a:graphic>
          <a:graphicData uri="http://schemas.openxmlformats.org/drawingml/2006/table">
            <a:tbl>
              <a:tblPr>
                <a:tableStyleId>{5C22544A-7EE6-4342-B048-85BDC9FD1C3A}</a:tableStyleId>
              </a:tblPr>
              <a:tblGrid>
                <a:gridCol w="756731">
                  <a:extLst>
                    <a:ext uri="{9D8B030D-6E8A-4147-A177-3AD203B41FA5}">
                      <a16:colId xmlns:a16="http://schemas.microsoft.com/office/drawing/2014/main" val="899946860"/>
                    </a:ext>
                  </a:extLst>
                </a:gridCol>
                <a:gridCol w="777815">
                  <a:extLst>
                    <a:ext uri="{9D8B030D-6E8A-4147-A177-3AD203B41FA5}">
                      <a16:colId xmlns:a16="http://schemas.microsoft.com/office/drawing/2014/main" val="2511716835"/>
                    </a:ext>
                  </a:extLst>
                </a:gridCol>
              </a:tblGrid>
              <a:tr h="600201">
                <a:tc>
                  <a:txBody>
                    <a:bodyPr/>
                    <a:lstStyle/>
                    <a:p>
                      <a:pPr algn="l" fontAlgn="b"/>
                      <a:r>
                        <a:rPr lang="en-GB" sz="1200" u="none" strike="noStrike">
                          <a:effectLst/>
                        </a:rPr>
                        <a:t>Compound </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IC</a:t>
                      </a:r>
                      <a:r>
                        <a:rPr lang="en-GB" sz="1200" u="none" strike="noStrike" baseline="-25000" dirty="0">
                          <a:effectLst/>
                        </a:rPr>
                        <a:t>50</a:t>
                      </a:r>
                      <a:r>
                        <a:rPr lang="en-GB" sz="1200" u="none" strike="noStrike" dirty="0">
                          <a:effectLst/>
                        </a:rPr>
                        <a:t> in MCF7 Cells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0744259"/>
                  </a:ext>
                </a:extLst>
              </a:tr>
              <a:tr h="324982">
                <a:tc>
                  <a:txBody>
                    <a:bodyPr/>
                    <a:lstStyle/>
                    <a:p>
                      <a:pPr algn="l" fontAlgn="b"/>
                      <a:r>
                        <a:rPr lang="en-GB" sz="1200" u="none" strike="noStrike" dirty="0">
                          <a:effectLst/>
                        </a:rPr>
                        <a:t>CA-4</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5.2 nM</a:t>
                      </a:r>
                    </a:p>
                  </a:txBody>
                  <a:tcPr marL="9525" marR="9525" marT="9525" marB="0" anchor="b"/>
                </a:tc>
                <a:extLst>
                  <a:ext uri="{0D108BD9-81ED-4DB2-BD59-A6C34878D82A}">
                    <a16:rowId xmlns:a16="http://schemas.microsoft.com/office/drawing/2014/main" val="992447533"/>
                  </a:ext>
                </a:extLst>
              </a:tr>
              <a:tr h="324982">
                <a:tc>
                  <a:txBody>
                    <a:bodyPr/>
                    <a:lstStyle/>
                    <a:p>
                      <a:pPr algn="l" fontAlgn="b"/>
                      <a:r>
                        <a:rPr lang="en-GB" sz="1200" u="none" strike="noStrike">
                          <a:effectLst/>
                        </a:rPr>
                        <a:t>01R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4 nM</a:t>
                      </a:r>
                    </a:p>
                  </a:txBody>
                  <a:tcPr marL="9525" marR="9525" marT="9525" marB="0" anchor="b"/>
                </a:tc>
                <a:extLst>
                  <a:ext uri="{0D108BD9-81ED-4DB2-BD59-A6C34878D82A}">
                    <a16:rowId xmlns:a16="http://schemas.microsoft.com/office/drawing/2014/main" val="3651747721"/>
                  </a:ext>
                </a:extLst>
              </a:tr>
              <a:tr h="324982">
                <a:tc>
                  <a:txBody>
                    <a:bodyPr/>
                    <a:lstStyle/>
                    <a:p>
                      <a:pPr algn="l" fontAlgn="b"/>
                      <a:r>
                        <a:rPr lang="en-GB" sz="1200" u="none" strike="noStrike">
                          <a:effectLst/>
                        </a:rPr>
                        <a:t>02R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22 nM</a:t>
                      </a:r>
                    </a:p>
                  </a:txBody>
                  <a:tcPr marL="9525" marR="9525" marT="9525" marB="0" anchor="b"/>
                </a:tc>
                <a:extLst>
                  <a:ext uri="{0D108BD9-81ED-4DB2-BD59-A6C34878D82A}">
                    <a16:rowId xmlns:a16="http://schemas.microsoft.com/office/drawing/2014/main" val="3180072182"/>
                  </a:ext>
                </a:extLst>
              </a:tr>
              <a:tr h="324982">
                <a:tc>
                  <a:txBody>
                    <a:bodyPr/>
                    <a:lstStyle/>
                    <a:p>
                      <a:pPr algn="l" fontAlgn="b"/>
                      <a:r>
                        <a:rPr lang="en-GB" sz="1200" u="none" strike="noStrike">
                          <a:effectLst/>
                        </a:rPr>
                        <a:t>03R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3 nM</a:t>
                      </a:r>
                    </a:p>
                  </a:txBody>
                  <a:tcPr marL="9525" marR="9525" marT="9525" marB="0" anchor="b"/>
                </a:tc>
                <a:extLst>
                  <a:ext uri="{0D108BD9-81ED-4DB2-BD59-A6C34878D82A}">
                    <a16:rowId xmlns:a16="http://schemas.microsoft.com/office/drawing/2014/main" val="3044547451"/>
                  </a:ext>
                </a:extLst>
              </a:tr>
              <a:tr h="324982">
                <a:tc>
                  <a:txBody>
                    <a:bodyPr/>
                    <a:lstStyle/>
                    <a:p>
                      <a:pPr algn="l" fontAlgn="b"/>
                      <a:r>
                        <a:rPr lang="en-GB" sz="1200" u="none" strike="noStrike">
                          <a:effectLst/>
                        </a:rPr>
                        <a:t>04R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4 nM</a:t>
                      </a:r>
                    </a:p>
                  </a:txBody>
                  <a:tcPr marL="9525" marR="9525" marT="9525" marB="0" anchor="b"/>
                </a:tc>
                <a:extLst>
                  <a:ext uri="{0D108BD9-81ED-4DB2-BD59-A6C34878D82A}">
                    <a16:rowId xmlns:a16="http://schemas.microsoft.com/office/drawing/2014/main" val="2848460518"/>
                  </a:ext>
                </a:extLst>
              </a:tr>
              <a:tr h="324982">
                <a:tc>
                  <a:txBody>
                    <a:bodyPr/>
                    <a:lstStyle/>
                    <a:p>
                      <a:pPr algn="l" fontAlgn="b"/>
                      <a:r>
                        <a:rPr lang="en-GB" sz="1200" u="none" strike="noStrike">
                          <a:effectLst/>
                        </a:rPr>
                        <a:t>05R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12 nM</a:t>
                      </a:r>
                    </a:p>
                  </a:txBody>
                  <a:tcPr marL="9525" marR="9525" marT="9525" marB="0" anchor="b"/>
                </a:tc>
                <a:extLst>
                  <a:ext uri="{0D108BD9-81ED-4DB2-BD59-A6C34878D82A}">
                    <a16:rowId xmlns:a16="http://schemas.microsoft.com/office/drawing/2014/main" val="3858148210"/>
                  </a:ext>
                </a:extLst>
              </a:tr>
              <a:tr h="324982">
                <a:tc>
                  <a:txBody>
                    <a:bodyPr/>
                    <a:lstStyle/>
                    <a:p>
                      <a:pPr algn="l" fontAlgn="b"/>
                      <a:r>
                        <a:rPr lang="en-GB" sz="1200" u="none" strike="noStrike">
                          <a:effectLst/>
                        </a:rPr>
                        <a:t>06R</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ES" sz="1200" b="0" i="0" u="none" strike="noStrike" dirty="0">
                          <a:solidFill>
                            <a:srgbClr val="000000"/>
                          </a:solidFill>
                          <a:effectLst/>
                          <a:latin typeface="Calibri" panose="020F0502020204030204" pitchFamily="34" charset="0"/>
                        </a:rPr>
                        <a:t>5 nM</a:t>
                      </a:r>
                    </a:p>
                  </a:txBody>
                  <a:tcPr marL="9525" marR="9525" marT="9525" marB="0" anchor="b"/>
                </a:tc>
                <a:extLst>
                  <a:ext uri="{0D108BD9-81ED-4DB2-BD59-A6C34878D82A}">
                    <a16:rowId xmlns:a16="http://schemas.microsoft.com/office/drawing/2014/main" val="3885414883"/>
                  </a:ext>
                </a:extLst>
              </a:tr>
            </a:tbl>
          </a:graphicData>
        </a:graphic>
      </p:graphicFrame>
      <p:pic>
        <p:nvPicPr>
          <p:cNvPr id="13" name="Picture 12">
            <a:extLst>
              <a:ext uri="{FF2B5EF4-FFF2-40B4-BE49-F238E27FC236}">
                <a16:creationId xmlns:a16="http://schemas.microsoft.com/office/drawing/2014/main" id="{86521D9D-F2EC-364E-B487-7C5D32A983BF}"/>
              </a:ext>
            </a:extLst>
          </p:cNvPr>
          <p:cNvPicPr>
            <a:picLocks noChangeAspect="1"/>
          </p:cNvPicPr>
          <p:nvPr/>
        </p:nvPicPr>
        <p:blipFill>
          <a:blip r:embed="rId5"/>
          <a:stretch>
            <a:fillRect/>
          </a:stretch>
        </p:blipFill>
        <p:spPr>
          <a:xfrm>
            <a:off x="83691" y="1474146"/>
            <a:ext cx="3629025" cy="3225800"/>
          </a:xfrm>
          <a:prstGeom prst="rect">
            <a:avLst/>
          </a:prstGeom>
        </p:spPr>
      </p:pic>
      <p:pic>
        <p:nvPicPr>
          <p:cNvPr id="14" name="Audio Recording 31 Oct 2020 at 15:35:06" descr="Audio Recording 31 Oct 2020 at 15:35:06">
            <a:hlinkClick r:id="" action="ppaction://media"/>
            <a:extLst>
              <a:ext uri="{FF2B5EF4-FFF2-40B4-BE49-F238E27FC236}">
                <a16:creationId xmlns:a16="http://schemas.microsoft.com/office/drawing/2014/main" id="{37226FEF-BD77-8441-9C95-AF357D6865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62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0" y="464999"/>
            <a:ext cx="8648700" cy="830997"/>
          </a:xfrm>
          <a:prstGeom prst="rect">
            <a:avLst/>
          </a:prstGeom>
          <a:noFill/>
        </p:spPr>
        <p:txBody>
          <a:bodyPr wrap="square" rtlCol="0">
            <a:spAutoFit/>
          </a:bodyPr>
          <a:lstStyle/>
          <a:p>
            <a:r>
              <a:rPr lang="fr-FR" sz="2400" b="1" dirty="0" err="1"/>
              <a:t>Lessons</a:t>
            </a:r>
            <a:r>
              <a:rPr lang="fr-FR" sz="2400" b="1" dirty="0"/>
              <a:t> on </a:t>
            </a:r>
            <a:r>
              <a:rPr lang="fr-FR" sz="2400" b="1" dirty="0" err="1"/>
              <a:t>Stereochemistry</a:t>
            </a:r>
            <a:r>
              <a:rPr lang="fr-FR" sz="2400" b="1" dirty="0"/>
              <a:t> of </a:t>
            </a:r>
            <a:r>
              <a:rPr lang="fr-FR" sz="2400" b="1" dirty="0" err="1"/>
              <a:t>organic</a:t>
            </a:r>
            <a:r>
              <a:rPr lang="fr-FR" sz="2400" b="1" dirty="0"/>
              <a:t> compounds: </a:t>
            </a:r>
            <a:r>
              <a:rPr lang="fr-FR" sz="2400" b="1" dirty="0" err="1"/>
              <a:t>Significance</a:t>
            </a:r>
            <a:r>
              <a:rPr lang="fr-FR" sz="2400" b="1" dirty="0"/>
              <a:t> of </a:t>
            </a:r>
            <a:r>
              <a:rPr lang="fr-FR" sz="2400" b="1" dirty="0" err="1"/>
              <a:t>chirality</a:t>
            </a:r>
            <a:r>
              <a:rPr lang="fr-FR" sz="2400" b="1" dirty="0"/>
              <a:t> in </a:t>
            </a:r>
            <a:r>
              <a:rPr lang="fr-FR" sz="2400" b="1" dirty="0" err="1"/>
              <a:t>Biochemical</a:t>
            </a:r>
            <a:r>
              <a:rPr lang="fr-FR" sz="2400" b="1" dirty="0"/>
              <a:t> </a:t>
            </a:r>
            <a:r>
              <a:rPr lang="fr-FR" sz="2400" b="1" dirty="0" err="1"/>
              <a:t>Environments</a:t>
            </a:r>
            <a:r>
              <a:rPr lang="fr-FR" sz="2400" b="1"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2" name="TextBox 1">
            <a:extLst>
              <a:ext uri="{FF2B5EF4-FFF2-40B4-BE49-F238E27FC236}">
                <a16:creationId xmlns:a16="http://schemas.microsoft.com/office/drawing/2014/main" id="{FA2A5793-25A1-9B4F-836B-A750F489561A}"/>
              </a:ext>
            </a:extLst>
          </p:cNvPr>
          <p:cNvSpPr txBox="1"/>
          <p:nvPr/>
        </p:nvSpPr>
        <p:spPr>
          <a:xfrm>
            <a:off x="283670" y="1460599"/>
            <a:ext cx="6791690" cy="5355312"/>
          </a:xfrm>
          <a:prstGeom prst="rect">
            <a:avLst/>
          </a:prstGeom>
          <a:noFill/>
        </p:spPr>
        <p:txBody>
          <a:bodyPr wrap="square" rtlCol="0">
            <a:spAutoFit/>
          </a:bodyPr>
          <a:lstStyle/>
          <a:p>
            <a:pPr marL="285750" indent="-285750">
              <a:buFont typeface="Arial" panose="020B0604020202020204" pitchFamily="34" charset="0"/>
              <a:buChar char="•"/>
            </a:pPr>
            <a:r>
              <a:rPr lang="en-GB" dirty="0"/>
              <a:t>Stereoisomers are identical molecular species in both atomic constitution and bonding, differing only in three- dimensional spatial arrangement of atoms. </a:t>
            </a:r>
          </a:p>
          <a:p>
            <a:pPr marL="285750" indent="-285750">
              <a:buFont typeface="Arial" panose="020B0604020202020204" pitchFamily="34" charset="0"/>
              <a:buChar char="•"/>
            </a:pPr>
            <a:r>
              <a:rPr lang="en-GB" dirty="0"/>
              <a:t>Stereoisomers with similar </a:t>
            </a:r>
            <a:r>
              <a:rPr lang="en-GB" b="1" dirty="0"/>
              <a:t>asymmetric centres </a:t>
            </a:r>
            <a:r>
              <a:rPr lang="en-GB" dirty="0"/>
              <a:t>which are mirror images of each other are termed enantiomers (seen for </a:t>
            </a:r>
            <a:r>
              <a:rPr lang="en-GB" b="1" dirty="0"/>
              <a:t>01R below)</a:t>
            </a:r>
          </a:p>
          <a:p>
            <a:pPr marL="285750" indent="-285750">
              <a:buFont typeface="Arial" panose="020B0604020202020204" pitchFamily="34" charset="0"/>
              <a:buChar char="•"/>
            </a:pPr>
            <a:r>
              <a:rPr lang="en-GB" b="1" dirty="0"/>
              <a:t>Enantiomers are physically identical (same melting point, boiling point, </a:t>
            </a:r>
            <a:r>
              <a:rPr lang="en-GB" b="1" baseline="30000" dirty="0"/>
              <a:t>1</a:t>
            </a:r>
            <a:r>
              <a:rPr lang="en-GB" b="1" dirty="0"/>
              <a:t> H NMR etc.) with the exception of their optical rotation of plane polarized light.  </a:t>
            </a:r>
          </a:p>
          <a:p>
            <a:pPr marL="285750" indent="-285750">
              <a:buFont typeface="Arial" panose="020B0604020202020204" pitchFamily="34" charset="0"/>
              <a:buChar char="•"/>
            </a:pPr>
            <a:r>
              <a:rPr lang="en-GB" dirty="0"/>
              <a:t>Chemical properties of chiral compounds are identical in </a:t>
            </a:r>
            <a:r>
              <a:rPr lang="en-GB" b="1" dirty="0"/>
              <a:t>achiral </a:t>
            </a:r>
            <a:r>
              <a:rPr lang="en-GB" dirty="0"/>
              <a:t>environments only. </a:t>
            </a:r>
          </a:p>
          <a:p>
            <a:pPr marL="285750" indent="-285750">
              <a:buFont typeface="Arial" panose="020B0604020202020204" pitchFamily="34" charset="0"/>
              <a:buChar char="•"/>
            </a:pPr>
            <a:r>
              <a:rPr lang="en-GB" dirty="0"/>
              <a:t>However, properties of enantiomers can be vastly different in chiral environments including biological systems. </a:t>
            </a:r>
          </a:p>
          <a:p>
            <a:pPr marL="742950" lvl="1" indent="-285750">
              <a:buFont typeface="Arial" panose="020B0604020202020204" pitchFamily="34" charset="0"/>
              <a:buChar char="•"/>
            </a:pPr>
            <a:r>
              <a:rPr lang="en-GB" dirty="0"/>
              <a:t>Drug receptors are 3D proteins which are made up of chiral amino acids. </a:t>
            </a:r>
          </a:p>
          <a:p>
            <a:pPr marL="742950" lvl="1" indent="-285750">
              <a:buFont typeface="Arial" panose="020B0604020202020204" pitchFamily="34" charset="0"/>
              <a:buChar char="•"/>
            </a:pPr>
            <a:r>
              <a:rPr lang="en-GB" dirty="0"/>
              <a:t>Enantiomeric pairs may have greater or less affinity for receptors </a:t>
            </a:r>
            <a:r>
              <a:rPr lang="en-GB" b="1" dirty="0"/>
              <a:t>OR </a:t>
            </a:r>
            <a:r>
              <a:rPr lang="en-GB" dirty="0"/>
              <a:t>may be metabolised to a greater or lesser extent.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F572B939-A788-B24E-A49B-003A2AE31A59}"/>
              </a:ext>
            </a:extLst>
          </p:cNvPr>
          <p:cNvPicPr>
            <a:picLocks noChangeAspect="1"/>
          </p:cNvPicPr>
          <p:nvPr/>
        </p:nvPicPr>
        <p:blipFill>
          <a:blip r:embed="rId5"/>
          <a:stretch>
            <a:fillRect/>
          </a:stretch>
        </p:blipFill>
        <p:spPr>
          <a:xfrm>
            <a:off x="7144480" y="1406074"/>
            <a:ext cx="1447800" cy="3784600"/>
          </a:xfrm>
          <a:prstGeom prst="rect">
            <a:avLst/>
          </a:prstGeom>
        </p:spPr>
      </p:pic>
      <p:pic>
        <p:nvPicPr>
          <p:cNvPr id="8" name="Audio Recording 31 Oct 2020 at 15:37:30" descr="Audio Recording 31 Oct 2020 at 15:37:30">
            <a:hlinkClick r:id="" action="ppaction://media"/>
            <a:extLst>
              <a:ext uri="{FF2B5EF4-FFF2-40B4-BE49-F238E27FC236}">
                <a16:creationId xmlns:a16="http://schemas.microsoft.com/office/drawing/2014/main" id="{6B2E57BB-A822-1044-BADF-C63E57E047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3812</Words>
  <Application>Microsoft Macintosh PowerPoint</Application>
  <PresentationFormat>On-screen Show (4:3)</PresentationFormat>
  <Paragraphs>307</Paragraphs>
  <Slides>31</Slides>
  <Notes>2</Notes>
  <HiddenSlides>0</HiddenSlides>
  <MMClips>28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Cambria Math</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Eavan McLoughlin</dc:creator>
  <cp:lastModifiedBy>Eavan McLoughlin</cp:lastModifiedBy>
  <cp:revision>21</cp:revision>
  <dcterms:created xsi:type="dcterms:W3CDTF">2020-10-31T12:42:08Z</dcterms:created>
  <dcterms:modified xsi:type="dcterms:W3CDTF">2020-10-31T16:28:35Z</dcterms:modified>
</cp:coreProperties>
</file>