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4660"/>
  </p:normalViewPr>
  <p:slideViewPr>
    <p:cSldViewPr>
      <p:cViewPr>
        <p:scale>
          <a:sx n="20" d="100"/>
          <a:sy n="20" d="100"/>
        </p:scale>
        <p:origin x="918" y="12"/>
      </p:cViewPr>
      <p:guideLst>
        <p:guide orient="horz" pos="13486"/>
        <p:guide pos="9536"/>
      </p:guideLst>
    </p:cSldViewPr>
  </p:slideViewPr>
  <p:notesTextViewPr>
    <p:cViewPr>
      <p:scale>
        <a:sx n="3" d="2"/>
        <a:sy n="3" d="2"/>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05/11/2020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05/11/2020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05/11/2020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05/11/2020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05/11/2020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11/5/2020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2.bin"/><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2.png"/><Relationship Id="rId2" Type="http://schemas.openxmlformats.org/officeDocument/2006/relationships/slideLayout" Target="../slideLayouts/slideLayout12.xml"/><Relationship Id="rId16" Type="http://schemas.openxmlformats.org/officeDocument/2006/relationships/image" Target="../media/image3.emf"/><Relationship Id="rId20"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1.emf"/><Relationship Id="rId15" Type="http://schemas.openxmlformats.org/officeDocument/2006/relationships/oleObject" Target="../embeddings/oleObject3.bin"/><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94" y="1106816"/>
            <a:ext cx="27247692" cy="2089196"/>
          </a:xfrm>
        </p:spPr>
        <p:txBody>
          <a:bodyPr>
            <a:normAutofit fontScale="90000"/>
          </a:bodyPr>
          <a:lstStyle/>
          <a:p>
            <a:pPr marL="3224213" indent="96838"/>
            <a:r>
              <a:rPr lang="en-GB" sz="9600" b="1" dirty="0">
                <a:solidFill>
                  <a:srgbClr val="FF0000"/>
                </a:solidFill>
                <a:cs typeface="Arial" panose="020B0604020202020204" pitchFamily="34" charset="0"/>
              </a:rPr>
              <a:t>Guanidinium-like protein kinase inhibitors as anticancer agents</a:t>
            </a:r>
            <a:br>
              <a:rPr lang="en-GB" altLang="en-US" sz="9600" b="1" dirty="0">
                <a:solidFill>
                  <a:srgbClr val="FF0000"/>
                </a:solidFill>
                <a:cs typeface="Arial" panose="020B0604020202020204" pitchFamily="34" charset="0"/>
              </a:rPr>
            </a:br>
            <a:endParaRPr lang="en-US" dirty="0"/>
          </a:p>
        </p:txBody>
      </p:sp>
      <p:sp>
        <p:nvSpPr>
          <p:cNvPr id="4" name="Text Placeholder 3"/>
          <p:cNvSpPr>
            <a:spLocks noGrp="1"/>
          </p:cNvSpPr>
          <p:nvPr>
            <p:ph type="body" sz="quarter" idx="10"/>
          </p:nvPr>
        </p:nvSpPr>
        <p:spPr>
          <a:xfrm>
            <a:off x="1513761" y="6546850"/>
            <a:ext cx="27416044" cy="32689800"/>
          </a:xfrm>
        </p:spPr>
        <p:txBody>
          <a:bodyPr/>
          <a:lstStyle/>
          <a:p>
            <a:endParaRPr lang="en-US" dirty="0"/>
          </a:p>
        </p:txBody>
      </p:sp>
      <p:sp>
        <p:nvSpPr>
          <p:cNvPr id="8" name="TextBox 7"/>
          <p:cNvSpPr txBox="1"/>
          <p:nvPr/>
        </p:nvSpPr>
        <p:spPr>
          <a:xfrm>
            <a:off x="1345408" y="3109551"/>
            <a:ext cx="27802345" cy="3333220"/>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en-GB" altLang="en-US" sz="5400" b="1" dirty="0">
                <a:latin typeface="Arial" charset="0"/>
              </a:rPr>
              <a:t>Helene B. Mihigo</a:t>
            </a:r>
            <a:r>
              <a:rPr lang="en-GB" altLang="en-US" sz="5400" b="1" baseline="30000" dirty="0">
                <a:latin typeface="Arial" charset="0"/>
              </a:rPr>
              <a:t>1</a:t>
            </a:r>
            <a:r>
              <a:rPr lang="en-GB" altLang="en-US" sz="5400" b="1" dirty="0">
                <a:latin typeface="Arial" charset="0"/>
              </a:rPr>
              <a:t>, Isabel Rozas</a:t>
            </a:r>
            <a:r>
              <a:rPr lang="en-GB" altLang="en-US" sz="5400" b="1" baseline="30000" dirty="0">
                <a:latin typeface="Arial" charset="0"/>
              </a:rPr>
              <a:t>1</a:t>
            </a:r>
            <a:endParaRPr lang="en-GB" altLang="en-US" sz="5400" b="1" dirty="0">
              <a:latin typeface="Arial" charset="0"/>
            </a:endParaRPr>
          </a:p>
          <a:p>
            <a:pPr algn="ctr">
              <a:spcBef>
                <a:spcPct val="20000"/>
              </a:spcBef>
            </a:pPr>
            <a:r>
              <a:rPr lang="en-GB" sz="5400" baseline="30000" dirty="0">
                <a:latin typeface="Arial" charset="0"/>
              </a:rPr>
              <a:t>1</a:t>
            </a:r>
            <a:r>
              <a:rPr lang="en-GB" sz="5400" dirty="0">
                <a:latin typeface="Arial" charset="0"/>
              </a:rPr>
              <a:t>School of Chemistry, TBSI, Trinity College Dublin, 152-160 Pearse Street, Dublin 2.</a:t>
            </a:r>
          </a:p>
          <a:p>
            <a:pPr algn="ctr">
              <a:spcBef>
                <a:spcPct val="20000"/>
              </a:spcBef>
            </a:pPr>
            <a:r>
              <a:rPr lang="en-GB" altLang="en-US" sz="5400" dirty="0">
                <a:latin typeface="Arial" charset="0"/>
              </a:rPr>
              <a:t>mihigoh@tcd.ie; rozasi@tcd.ie</a:t>
            </a:r>
          </a:p>
        </p:txBody>
      </p:sp>
      <p:sp>
        <p:nvSpPr>
          <p:cNvPr id="6" name="Content Placeholder 5"/>
          <p:cNvSpPr>
            <a:spLocks noGrp="1"/>
          </p:cNvSpPr>
          <p:nvPr>
            <p:ph idx="1"/>
          </p:nvPr>
        </p:nvSpPr>
        <p:spPr>
          <a:xfrm>
            <a:off x="1513761" y="7096451"/>
            <a:ext cx="27247692" cy="32138602"/>
          </a:xfrm>
        </p:spPr>
        <p:txBody>
          <a:bodyPr/>
          <a:lstStyle/>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45408" y="39235053"/>
            <a:ext cx="27875787" cy="2508534"/>
          </a:xfrm>
          <a:prstGeom prst="rect">
            <a:avLst/>
          </a:prstGeom>
        </p:spPr>
      </p:pic>
      <p:sp>
        <p:nvSpPr>
          <p:cNvPr id="147" name="Text Box 30">
            <a:extLst>
              <a:ext uri="{FF2B5EF4-FFF2-40B4-BE49-F238E27FC236}">
                <a16:creationId xmlns:a16="http://schemas.microsoft.com/office/drawing/2014/main" id="{5DF17EAD-910C-40CD-B3DB-97B708DE75F0}"/>
              </a:ext>
            </a:extLst>
          </p:cNvPr>
          <p:cNvSpPr txBox="1">
            <a:spLocks noChangeArrowheads="1"/>
          </p:cNvSpPr>
          <p:nvPr/>
        </p:nvSpPr>
        <p:spPr bwMode="auto">
          <a:xfrm>
            <a:off x="1675294" y="7271133"/>
            <a:ext cx="12697446" cy="11611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altLang="en-US" sz="4000" b="1" dirty="0">
                <a:solidFill>
                  <a:srgbClr val="FF0000"/>
                </a:solidFill>
                <a:latin typeface="Arial" charset="0"/>
              </a:rPr>
              <a:t>1. Introduction</a:t>
            </a:r>
          </a:p>
          <a:p>
            <a:pPr>
              <a:spcBef>
                <a:spcPct val="20000"/>
              </a:spcBef>
            </a:pPr>
            <a:endParaRPr lang="en-AU" altLang="en-US" sz="3200" dirty="0">
              <a:latin typeface="Arial" charset="0"/>
            </a:endParaRPr>
          </a:p>
          <a:p>
            <a:pPr>
              <a:spcBef>
                <a:spcPct val="20000"/>
              </a:spcBef>
            </a:pPr>
            <a:r>
              <a:rPr lang="en-IE" sz="3200" dirty="0">
                <a:latin typeface="Arial" panose="020B0604020202020204" pitchFamily="34" charset="0"/>
                <a:cs typeface="Arial" panose="020B0604020202020204" pitchFamily="34" charset="0"/>
              </a:rPr>
              <a:t>Protein kinases (PKs), which are the second most important group of drug targets,</a:t>
            </a:r>
            <a:r>
              <a:rPr lang="en-IE" sz="3200" baseline="30000" dirty="0">
                <a:latin typeface="Arial" panose="020B0604020202020204" pitchFamily="34" charset="0"/>
                <a:cs typeface="Arial" panose="020B0604020202020204" pitchFamily="34" charset="0"/>
              </a:rPr>
              <a:t>1</a:t>
            </a:r>
            <a:r>
              <a:rPr lang="en-IE" sz="3200" dirty="0">
                <a:latin typeface="Arial" panose="020B0604020202020204" pitchFamily="34" charset="0"/>
                <a:cs typeface="Arial" panose="020B0604020202020204" pitchFamily="34" charset="0"/>
              </a:rPr>
              <a:t> are currently being rigorously researched in medicinal chemistry. PKs can be inhibited by 3 types of inhibitors: type I (ATP competitive), type II (bind to the inactive conformation of the kinase) and type III (bind only to an allosteric site). Thus, type III inhibitors are highly selective as they do not bind to the conserved ATP binding site.</a:t>
            </a:r>
            <a:r>
              <a:rPr lang="en-IE" sz="3200" baseline="30000" dirty="0">
                <a:latin typeface="Arial" panose="020B0604020202020204" pitchFamily="34" charset="0"/>
                <a:cs typeface="Arial" panose="020B0604020202020204" pitchFamily="34" charset="0"/>
              </a:rPr>
              <a:t>2</a:t>
            </a:r>
            <a:r>
              <a:rPr lang="en-IE" sz="3200" dirty="0">
                <a:latin typeface="Arial" panose="020B0604020202020204" pitchFamily="34" charset="0"/>
                <a:cs typeface="Arial" panose="020B0604020202020204" pitchFamily="34" charset="0"/>
              </a:rPr>
              <a:t> Previous work in the group found that compound </a:t>
            </a:r>
            <a:r>
              <a:rPr lang="en-IE" sz="3200" b="1" dirty="0">
                <a:latin typeface="Arial" panose="020B0604020202020204" pitchFamily="34" charset="0"/>
                <a:cs typeface="Arial" panose="020B0604020202020204" pitchFamily="34" charset="0"/>
              </a:rPr>
              <a:t>1</a:t>
            </a:r>
            <a:r>
              <a:rPr lang="en-IE" sz="3200" dirty="0">
                <a:latin typeface="Arial" panose="020B0604020202020204" pitchFamily="34" charset="0"/>
                <a:cs typeface="Arial" panose="020B0604020202020204" pitchFamily="34" charset="0"/>
              </a:rPr>
              <a:t> is a BRAF allosteric inhibitor, but its derivative, VP-79S, even though biologically active, does not inhibit BRAF, rather it was found to inhibit the JAK2/STAT3 pathway.</a:t>
            </a:r>
            <a:r>
              <a:rPr lang="en-IE" sz="3200" baseline="30000" dirty="0">
                <a:latin typeface="Arial" panose="020B0604020202020204" pitchFamily="34" charset="0"/>
                <a:cs typeface="Arial" panose="020B0604020202020204" pitchFamily="34" charset="0"/>
              </a:rPr>
              <a:t>4</a:t>
            </a:r>
            <a:endParaRPr lang="en-IE" sz="3200" dirty="0">
              <a:latin typeface="Arial" panose="020B0604020202020204" pitchFamily="34" charset="0"/>
              <a:cs typeface="Arial" panose="020B0604020202020204" pitchFamily="34" charset="0"/>
            </a:endParaRPr>
          </a:p>
          <a:p>
            <a:pPr>
              <a:spcBef>
                <a:spcPct val="20000"/>
              </a:spcBef>
            </a:pPr>
            <a:endParaRPr lang="en-AU" altLang="en-US" sz="3200" dirty="0">
              <a:latin typeface="Arial" charset="0"/>
            </a:endParaRPr>
          </a:p>
          <a:p>
            <a:pPr>
              <a:spcBef>
                <a:spcPct val="20000"/>
              </a:spcBef>
            </a:pPr>
            <a:endParaRPr lang="en-AU" altLang="en-US" sz="3200" dirty="0">
              <a:latin typeface="Arial" charset="0"/>
            </a:endParaRPr>
          </a:p>
          <a:p>
            <a:pPr>
              <a:spcBef>
                <a:spcPct val="20000"/>
              </a:spcBef>
            </a:pPr>
            <a:endParaRPr lang="en-AU" altLang="en-US" sz="3200" dirty="0">
              <a:latin typeface="Arial" charset="0"/>
            </a:endParaRPr>
          </a:p>
          <a:p>
            <a:pPr>
              <a:spcBef>
                <a:spcPct val="20000"/>
              </a:spcBef>
            </a:pPr>
            <a:endParaRPr lang="en-AU" altLang="en-US" sz="3200" dirty="0">
              <a:latin typeface="Arial" charset="0"/>
            </a:endParaRPr>
          </a:p>
          <a:p>
            <a:pPr>
              <a:spcBef>
                <a:spcPct val="20000"/>
              </a:spcBef>
            </a:pPr>
            <a:endParaRPr lang="en-AU" altLang="en-US" sz="3200" dirty="0">
              <a:latin typeface="Arial" charset="0"/>
            </a:endParaRPr>
          </a:p>
          <a:p>
            <a:pPr>
              <a:spcBef>
                <a:spcPct val="20000"/>
              </a:spcBef>
            </a:pPr>
            <a:endParaRPr lang="en-AU" altLang="en-US" sz="3200" dirty="0">
              <a:latin typeface="Arial" charset="0"/>
            </a:endParaRPr>
          </a:p>
          <a:p>
            <a:pPr>
              <a:spcBef>
                <a:spcPct val="20000"/>
              </a:spcBef>
            </a:pPr>
            <a:endParaRPr lang="en-AU" altLang="en-US" sz="3200" dirty="0">
              <a:latin typeface="Arial" charset="0"/>
            </a:endParaRPr>
          </a:p>
          <a:p>
            <a:pPr>
              <a:spcBef>
                <a:spcPct val="20000"/>
              </a:spcBef>
            </a:pPr>
            <a:endParaRPr lang="en-AU" altLang="en-US" sz="3200" dirty="0">
              <a:latin typeface="Arial" charset="0"/>
            </a:endParaRPr>
          </a:p>
          <a:p>
            <a:pPr>
              <a:spcBef>
                <a:spcPct val="20000"/>
              </a:spcBef>
            </a:pPr>
            <a:r>
              <a:rPr lang="en-AU" altLang="en-US" sz="3200" dirty="0">
                <a:latin typeface="Arial" charset="0"/>
              </a:rPr>
              <a:t>				</a:t>
            </a:r>
          </a:p>
        </p:txBody>
      </p:sp>
      <p:sp>
        <p:nvSpPr>
          <p:cNvPr id="149" name="Text Box 32">
            <a:extLst>
              <a:ext uri="{FF2B5EF4-FFF2-40B4-BE49-F238E27FC236}">
                <a16:creationId xmlns:a16="http://schemas.microsoft.com/office/drawing/2014/main" id="{680318C8-FEC0-4243-9FDD-499155D3349E}"/>
              </a:ext>
            </a:extLst>
          </p:cNvPr>
          <p:cNvSpPr txBox="1">
            <a:spLocks noChangeArrowheads="1"/>
          </p:cNvSpPr>
          <p:nvPr/>
        </p:nvSpPr>
        <p:spPr bwMode="auto">
          <a:xfrm>
            <a:off x="15137606" y="7162725"/>
            <a:ext cx="12802242" cy="106502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4000" b="1" dirty="0">
                <a:solidFill>
                  <a:srgbClr val="FF0000"/>
                </a:solidFill>
                <a:latin typeface="Arial" charset="0"/>
              </a:rPr>
              <a:t>2. Objectives</a:t>
            </a:r>
            <a:r>
              <a:rPr lang="en-IE" sz="4000" b="1" dirty="0">
                <a:latin typeface="Arial" panose="020B0604020202020204" pitchFamily="34" charset="0"/>
                <a:cs typeface="Arial" panose="020B0604020202020204" pitchFamily="34" charset="0"/>
              </a:rPr>
              <a:t> </a:t>
            </a:r>
            <a:endParaRPr lang="en-GB" altLang="en-US" sz="4000" b="1" dirty="0">
              <a:solidFill>
                <a:srgbClr val="FF0000"/>
              </a:solidFill>
              <a:latin typeface="Arial" panose="020B0604020202020204" pitchFamily="34" charset="0"/>
              <a:cs typeface="Arial" panose="020B0604020202020204" pitchFamily="34" charset="0"/>
            </a:endParaRPr>
          </a:p>
          <a:p>
            <a:pPr marL="457200" indent="-457200" algn="just">
              <a:spcBef>
                <a:spcPct val="50000"/>
              </a:spcBef>
              <a:buFont typeface="Arial" panose="020B0604020202020204" pitchFamily="34" charset="0"/>
              <a:buChar char="•"/>
            </a:pPr>
            <a:r>
              <a:rPr lang="en-IE" sz="3200" dirty="0">
                <a:latin typeface="Arial" panose="020B0604020202020204" pitchFamily="34" charset="0"/>
                <a:cs typeface="Arial" panose="020B0604020202020204" pitchFamily="34" charset="0"/>
              </a:rPr>
              <a:t>Synthesis of derivative of VP-79S</a:t>
            </a:r>
          </a:p>
          <a:p>
            <a:pPr marL="457200" indent="-457200" algn="just">
              <a:spcBef>
                <a:spcPct val="50000"/>
              </a:spcBef>
              <a:buFont typeface="Arial" panose="020B0604020202020204" pitchFamily="34" charset="0"/>
              <a:buChar char="•"/>
            </a:pPr>
            <a:r>
              <a:rPr lang="en-IE" sz="3200" dirty="0">
                <a:latin typeface="Arial" panose="020B0604020202020204" pitchFamily="34" charset="0"/>
                <a:cs typeface="Arial" panose="020B0604020202020204" pitchFamily="34" charset="0"/>
              </a:rPr>
              <a:t>Docking studies of lead </a:t>
            </a:r>
            <a:r>
              <a:rPr lang="en-IE" sz="3200" b="1" dirty="0">
                <a:latin typeface="Arial" panose="020B0604020202020204" pitchFamily="34" charset="0"/>
                <a:cs typeface="Arial" panose="020B0604020202020204" pitchFamily="34" charset="0"/>
              </a:rPr>
              <a:t>1</a:t>
            </a:r>
            <a:r>
              <a:rPr lang="en-IE" sz="3200" dirty="0">
                <a:latin typeface="Arial" panose="020B0604020202020204" pitchFamily="34" charset="0"/>
                <a:cs typeface="Arial" panose="020B0604020202020204" pitchFamily="34" charset="0"/>
              </a:rPr>
              <a:t> and its derivatives in BRAF ‘in-house’ model</a:t>
            </a:r>
          </a:p>
          <a:p>
            <a:pPr marL="457200" indent="-457200" algn="just">
              <a:spcBef>
                <a:spcPct val="50000"/>
              </a:spcBef>
              <a:buFont typeface="Arial" panose="020B0604020202020204" pitchFamily="34" charset="0"/>
              <a:buChar char="•"/>
            </a:pPr>
            <a:r>
              <a:rPr lang="en-IE" sz="3200" dirty="0">
                <a:latin typeface="Arial" panose="020B0604020202020204" pitchFamily="34" charset="0"/>
                <a:cs typeface="Arial" panose="020B0604020202020204" pitchFamily="34" charset="0"/>
              </a:rPr>
              <a:t>Biological evaluation of VP-79S</a:t>
            </a:r>
            <a:endParaRPr lang="en-GB" altLang="en-US" sz="4000" b="1" dirty="0">
              <a:solidFill>
                <a:srgbClr val="FF0000"/>
              </a:solidFill>
              <a:latin typeface="Arial" charset="0"/>
            </a:endParaRPr>
          </a:p>
          <a:p>
            <a:pPr algn="ctr">
              <a:spcBef>
                <a:spcPct val="50000"/>
              </a:spcBef>
            </a:pPr>
            <a:r>
              <a:rPr lang="en-GB" altLang="en-US" sz="4000" b="1" dirty="0">
                <a:solidFill>
                  <a:srgbClr val="FF0000"/>
                </a:solidFill>
                <a:latin typeface="Arial" charset="0"/>
              </a:rPr>
              <a:t>3. Synthesis</a:t>
            </a:r>
            <a:endParaRPr lang="en-AU" altLang="en-US" sz="40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a:p>
            <a:pPr>
              <a:spcBef>
                <a:spcPct val="50000"/>
              </a:spcBef>
            </a:pPr>
            <a:endParaRPr lang="en-AU" altLang="en-US" sz="2800" dirty="0">
              <a:latin typeface="Arial" charset="0"/>
            </a:endParaRPr>
          </a:p>
        </p:txBody>
      </p:sp>
      <p:sp>
        <p:nvSpPr>
          <p:cNvPr id="151" name="Text Box 37">
            <a:extLst>
              <a:ext uri="{FF2B5EF4-FFF2-40B4-BE49-F238E27FC236}">
                <a16:creationId xmlns:a16="http://schemas.microsoft.com/office/drawing/2014/main" id="{B39698F6-2C71-4FA4-9DD4-B7457840DF60}"/>
              </a:ext>
            </a:extLst>
          </p:cNvPr>
          <p:cNvSpPr txBox="1">
            <a:spLocks noChangeArrowheads="1"/>
          </p:cNvSpPr>
          <p:nvPr/>
        </p:nvSpPr>
        <p:spPr bwMode="auto">
          <a:xfrm>
            <a:off x="1599982" y="18942785"/>
            <a:ext cx="12809396" cy="1651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lstStyle>
            <a:lvl1pPr marL="285750" indent="-2857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altLang="en-US" sz="4000" b="1" dirty="0">
                <a:solidFill>
                  <a:srgbClr val="FF0000"/>
                </a:solidFill>
                <a:latin typeface="Arial" charset="0"/>
              </a:rPr>
              <a:t>4. Docking </a:t>
            </a:r>
            <a:endParaRPr lang="en-GB" altLang="en-US" sz="4000" b="1" dirty="0">
              <a:solidFill>
                <a:srgbClr val="FF0000"/>
              </a:solidFill>
              <a:latin typeface="Arial" panose="020B0604020202020204" pitchFamily="34" charset="0"/>
              <a:cs typeface="Arial" panose="020B0604020202020204" pitchFamily="34" charset="0"/>
            </a:endParaRPr>
          </a:p>
          <a:p>
            <a:pPr>
              <a:spcBef>
                <a:spcPct val="20000"/>
              </a:spcBef>
            </a:pPr>
            <a:endParaRPr lang="en-GB" altLang="en-US" sz="2800" dirty="0">
              <a:latin typeface="Arial" charset="0"/>
            </a:endParaRPr>
          </a:p>
          <a:p>
            <a:pPr>
              <a:spcBef>
                <a:spcPct val="20000"/>
              </a:spcBef>
            </a:pPr>
            <a:endParaRPr lang="en-GB" altLang="en-US" sz="2800" dirty="0">
              <a:latin typeface="Arial" charset="0"/>
            </a:endParaRPr>
          </a:p>
          <a:p>
            <a:pPr>
              <a:spcBef>
                <a:spcPct val="20000"/>
              </a:spcBef>
            </a:pPr>
            <a:endParaRPr lang="en-GB" altLang="en-US" sz="2800" dirty="0">
              <a:latin typeface="Arial" charset="0"/>
            </a:endParaRPr>
          </a:p>
          <a:p>
            <a:pPr>
              <a:spcBef>
                <a:spcPct val="20000"/>
              </a:spcBef>
            </a:pPr>
            <a:endParaRPr lang="en-GB" altLang="en-US" sz="2800" dirty="0">
              <a:latin typeface="Arial" charset="0"/>
            </a:endParaRPr>
          </a:p>
          <a:p>
            <a:pPr>
              <a:spcBef>
                <a:spcPct val="20000"/>
              </a:spcBef>
            </a:pPr>
            <a:endParaRPr lang="en-GB" altLang="en-US" sz="2800" dirty="0">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lgn="ctr">
              <a:spcBef>
                <a:spcPct val="20000"/>
              </a:spcBef>
            </a:pPr>
            <a:endParaRPr lang="en-GB" altLang="en-US" sz="3600" b="1" dirty="0">
              <a:solidFill>
                <a:srgbClr val="FF0000"/>
              </a:solidFill>
              <a:latin typeface="Arial" charset="0"/>
            </a:endParaRPr>
          </a:p>
          <a:p>
            <a:pPr algn="ctr">
              <a:spcBef>
                <a:spcPct val="20000"/>
              </a:spcBef>
            </a:pPr>
            <a:endParaRPr lang="en-GB" altLang="en-US" sz="3600" b="1" dirty="0">
              <a:solidFill>
                <a:srgbClr val="FF0000"/>
              </a:solidFill>
              <a:latin typeface="Arial" charset="0"/>
            </a:endParaRPr>
          </a:p>
          <a:p>
            <a:pPr algn="ctr">
              <a:spcBef>
                <a:spcPct val="20000"/>
              </a:spcBef>
            </a:pPr>
            <a:endParaRPr lang="en-GB" altLang="en-US" sz="1400" b="1" dirty="0">
              <a:solidFill>
                <a:srgbClr val="FF0000"/>
              </a:solidFill>
              <a:latin typeface="Arial" charset="0"/>
            </a:endParaRPr>
          </a:p>
          <a:p>
            <a:pPr algn="ctr">
              <a:spcBef>
                <a:spcPct val="20000"/>
              </a:spcBef>
            </a:pPr>
            <a:endParaRPr lang="en-AU" altLang="en-US" sz="2800" dirty="0">
              <a:latin typeface="Arial" charset="0"/>
            </a:endParaRPr>
          </a:p>
          <a:p>
            <a:pPr>
              <a:spcBef>
                <a:spcPct val="50000"/>
              </a:spcBef>
              <a:buSzPct val="60000"/>
              <a:buFont typeface="Monotype Sorts" charset="2"/>
              <a:buNone/>
            </a:pPr>
            <a:endParaRPr lang="en-AU" altLang="en-US" sz="2800" dirty="0">
              <a:latin typeface="Arial" charset="0"/>
            </a:endParaRPr>
          </a:p>
          <a:p>
            <a:pPr>
              <a:spcBef>
                <a:spcPct val="50000"/>
              </a:spcBef>
              <a:buSzPct val="60000"/>
              <a:buFont typeface="Monotype Sorts" charset="2"/>
              <a:buNone/>
            </a:pPr>
            <a:endParaRPr lang="en-AU" altLang="en-US" sz="2800" dirty="0">
              <a:latin typeface="Arial" charset="0"/>
            </a:endParaRPr>
          </a:p>
          <a:p>
            <a:pPr>
              <a:spcBef>
                <a:spcPct val="50000"/>
              </a:spcBef>
              <a:buSzPct val="60000"/>
              <a:buFont typeface="Monotype Sorts" charset="2"/>
              <a:buNone/>
            </a:pPr>
            <a:endParaRPr lang="en-AU" altLang="en-US" sz="2800" dirty="0">
              <a:latin typeface="Arial" charset="0"/>
            </a:endParaRPr>
          </a:p>
          <a:p>
            <a:pPr>
              <a:spcBef>
                <a:spcPct val="50000"/>
              </a:spcBef>
              <a:buSzPct val="60000"/>
              <a:buFont typeface="Monotype Sorts" charset="2"/>
              <a:buNone/>
            </a:pPr>
            <a:endParaRPr lang="en-AU" altLang="en-US" sz="2800" dirty="0">
              <a:latin typeface="Arial" charset="0"/>
            </a:endParaRPr>
          </a:p>
          <a:p>
            <a:pPr marL="0" indent="0">
              <a:spcBef>
                <a:spcPct val="50000"/>
              </a:spcBef>
              <a:buSzPct val="60000"/>
              <a:buFont typeface="Monotype Sorts" charset="2"/>
              <a:buNone/>
            </a:pPr>
            <a:endParaRPr lang="en-AU" altLang="en-US"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a:p>
            <a:pPr>
              <a:spcBef>
                <a:spcPct val="50000"/>
              </a:spcBef>
              <a:buSzPct val="60000"/>
              <a:buFont typeface="Monotype Sorts" charset="2"/>
              <a:buNone/>
            </a:pPr>
            <a:endParaRPr lang="en-US" altLang="en-US" sz="2800" dirty="0">
              <a:latin typeface="Arial" charset="0"/>
            </a:endParaRPr>
          </a:p>
        </p:txBody>
      </p:sp>
      <p:sp>
        <p:nvSpPr>
          <p:cNvPr id="153" name="Text Box 40">
            <a:extLst>
              <a:ext uri="{FF2B5EF4-FFF2-40B4-BE49-F238E27FC236}">
                <a16:creationId xmlns:a16="http://schemas.microsoft.com/office/drawing/2014/main" id="{22D752BC-DDD4-489F-AA10-A1D6F7F0E898}"/>
              </a:ext>
            </a:extLst>
          </p:cNvPr>
          <p:cNvSpPr txBox="1">
            <a:spLocks noChangeArrowheads="1"/>
          </p:cNvSpPr>
          <p:nvPr/>
        </p:nvSpPr>
        <p:spPr bwMode="auto">
          <a:xfrm>
            <a:off x="15373525" y="17878606"/>
            <a:ext cx="14327758" cy="181460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altLang="en-US" sz="4000" b="1" dirty="0">
                <a:solidFill>
                  <a:srgbClr val="FF0000"/>
                </a:solidFill>
                <a:latin typeface="Arial" charset="0"/>
              </a:rPr>
              <a:t>5. Biological evaluation of VP-79S</a:t>
            </a:r>
          </a:p>
          <a:p>
            <a:pPr algn="ct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lgn="ctr">
              <a:spcBef>
                <a:spcPct val="20000"/>
              </a:spcBef>
            </a:pPr>
            <a:endParaRPr lang="en-GB" altLang="en-US" sz="3600" b="1" dirty="0">
              <a:solidFill>
                <a:srgbClr val="FF0000"/>
              </a:solidFill>
              <a:latin typeface="Arial" charset="0"/>
            </a:endParaRPr>
          </a:p>
          <a:p>
            <a:pPr algn="ctr">
              <a:spcBef>
                <a:spcPct val="20000"/>
              </a:spcBef>
            </a:pPr>
            <a:endParaRPr lang="en-GB" altLang="en-US" sz="3600" b="1" dirty="0">
              <a:solidFill>
                <a:srgbClr val="FF0000"/>
              </a:solidFill>
              <a:latin typeface="Arial" charset="0"/>
            </a:endParaRPr>
          </a:p>
          <a:p>
            <a:pPr algn="ctr">
              <a:spcBef>
                <a:spcPct val="20000"/>
              </a:spcBef>
            </a:pPr>
            <a:endParaRPr lang="en-GB" altLang="en-US" sz="3600" b="1" dirty="0">
              <a:solidFill>
                <a:srgbClr val="FF0000"/>
              </a:solidFill>
              <a:latin typeface="Arial" charset="0"/>
            </a:endParaRPr>
          </a:p>
          <a:p>
            <a:pPr algn="ctr">
              <a:spcBef>
                <a:spcPct val="20000"/>
              </a:spcBef>
            </a:pPr>
            <a:endParaRPr lang="en-GB" altLang="en-US" sz="3600" b="1" dirty="0">
              <a:solidFill>
                <a:srgbClr val="FF0000"/>
              </a:solidFill>
              <a:latin typeface="Arial" charset="0"/>
            </a:endParaRPr>
          </a:p>
          <a:p>
            <a:pPr algn="ctr">
              <a:spcBef>
                <a:spcPct val="20000"/>
              </a:spcBef>
            </a:pPr>
            <a:endParaRPr lang="en-GB" altLang="en-US" sz="3600" b="1" dirty="0">
              <a:solidFill>
                <a:srgbClr val="FF0000"/>
              </a:solidFill>
              <a:latin typeface="Arial" charset="0"/>
            </a:endParaRPr>
          </a:p>
          <a:p>
            <a:pPr algn="ctr">
              <a:spcBef>
                <a:spcPct val="20000"/>
              </a:spcBef>
            </a:pPr>
            <a:endParaRPr lang="en-GB" altLang="en-US" sz="8000" b="1" dirty="0">
              <a:solidFill>
                <a:srgbClr val="FF0000"/>
              </a:solidFill>
              <a:latin typeface="Arial" charset="0"/>
            </a:endParaRPr>
          </a:p>
          <a:p>
            <a:pPr algn="ctr">
              <a:spcBef>
                <a:spcPct val="20000"/>
              </a:spcBef>
            </a:pPr>
            <a:endParaRPr lang="en-GB" altLang="en-US" sz="4000" b="1" dirty="0">
              <a:solidFill>
                <a:srgbClr val="FF0000"/>
              </a:solidFill>
              <a:latin typeface="Arial" charset="0"/>
            </a:endParaRPr>
          </a:p>
          <a:p>
            <a:pPr algn="ctr">
              <a:spcBef>
                <a:spcPct val="20000"/>
              </a:spcBef>
            </a:pPr>
            <a:endParaRPr lang="en-GB" altLang="en-US" sz="4000" b="1" dirty="0">
              <a:solidFill>
                <a:srgbClr val="FF0000"/>
              </a:solidFill>
              <a:latin typeface="Arial" charset="0"/>
            </a:endParaRPr>
          </a:p>
          <a:p>
            <a:pPr algn="ctr">
              <a:spcBef>
                <a:spcPct val="20000"/>
              </a:spcBef>
            </a:pPr>
            <a:endParaRPr lang="en-GB" altLang="en-US" sz="4000" b="1" dirty="0">
              <a:solidFill>
                <a:srgbClr val="FF0000"/>
              </a:solidFill>
              <a:latin typeface="Arial" charset="0"/>
            </a:endParaRPr>
          </a:p>
          <a:p>
            <a:pPr algn="ctr">
              <a:spcBef>
                <a:spcPct val="20000"/>
              </a:spcBef>
            </a:pPr>
            <a:endParaRPr lang="en-GB" altLang="en-US" sz="4000" b="1" dirty="0">
              <a:solidFill>
                <a:srgbClr val="FF0000"/>
              </a:solidFill>
              <a:latin typeface="Arial" charset="0"/>
            </a:endParaRPr>
          </a:p>
          <a:p>
            <a:pPr algn="ctr">
              <a:spcBef>
                <a:spcPct val="20000"/>
              </a:spcBef>
            </a:pPr>
            <a:endParaRPr lang="en-GB" altLang="en-US" sz="4000" b="1" dirty="0">
              <a:solidFill>
                <a:srgbClr val="FF0000"/>
              </a:solidFill>
              <a:latin typeface="Arial" charset="0"/>
            </a:endParaRPr>
          </a:p>
          <a:p>
            <a:pPr algn="ctr">
              <a:spcBef>
                <a:spcPct val="20000"/>
              </a:spcBef>
            </a:pPr>
            <a:r>
              <a:rPr lang="en-GB" altLang="en-US" sz="4000" b="1" dirty="0">
                <a:solidFill>
                  <a:srgbClr val="FF0000"/>
                </a:solidFill>
                <a:latin typeface="Arial" charset="0"/>
              </a:rPr>
              <a:t>6. Conclusions</a:t>
            </a:r>
          </a:p>
          <a:p>
            <a:pPr algn="ctr">
              <a:spcBef>
                <a:spcPct val="20000"/>
              </a:spcBef>
            </a:pPr>
            <a:endParaRPr lang="en-GB" altLang="en-US" sz="4000" b="1" dirty="0">
              <a:solidFill>
                <a:srgbClr val="FF0000"/>
              </a:solidFill>
              <a:latin typeface="Arial" charset="0"/>
            </a:endParaRPr>
          </a:p>
          <a:p>
            <a:pPr marL="571500" lvl="0" indent="-571500" algn="just">
              <a:buFont typeface="Arial" panose="020B0604020202020204" pitchFamily="34" charset="0"/>
              <a:buChar char="•"/>
            </a:pPr>
            <a:r>
              <a:rPr lang="en-GB" sz="3200" dirty="0">
                <a:latin typeface="Arial" panose="020B0604020202020204" pitchFamily="34" charset="0"/>
                <a:cs typeface="Arial" panose="020B0604020202020204" pitchFamily="34" charset="0"/>
              </a:rPr>
              <a:t> VP-79S kills MM cells at low µm concentration</a:t>
            </a:r>
          </a:p>
          <a:p>
            <a:pPr marL="571500" lvl="0" indent="-571500" algn="just">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GB" sz="3200" dirty="0">
                <a:latin typeface="Arial" panose="020B0604020202020204" pitchFamily="34" charset="0"/>
                <a:cs typeface="Arial" panose="020B0604020202020204" pitchFamily="34" charset="0"/>
              </a:rPr>
              <a:t>.</a:t>
            </a:r>
            <a:r>
              <a:rPr lang="it-IT" sz="3200" dirty="0">
                <a:latin typeface="Arial" panose="020B0604020202020204" pitchFamily="34" charset="0"/>
                <a:cs typeface="Arial" panose="020B0604020202020204" pitchFamily="34" charset="0"/>
              </a:rPr>
              <a:t> VP-79S targets the JAK2/STAT3 signalling pathway</a:t>
            </a:r>
          </a:p>
          <a:p>
            <a:pPr marL="571500" indent="-571500" algn="just">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it-IT" sz="3200" dirty="0">
                <a:latin typeface="Arial" panose="020B0604020202020204" pitchFamily="34" charset="0"/>
                <a:cs typeface="Arial" panose="020B0604020202020204" pitchFamily="34" charset="0"/>
              </a:rPr>
              <a:t>  </a:t>
            </a:r>
            <a:r>
              <a:rPr lang="en-IE" sz="3200" dirty="0">
                <a:latin typeface="Arial" panose="020B0604020202020204" pitchFamily="34" charset="0"/>
                <a:cs typeface="Arial" panose="020B0604020202020204" pitchFamily="34" charset="0"/>
              </a:rPr>
              <a:t>New derivatives of compound VP-79S have been synthesised </a:t>
            </a:r>
            <a:endParaRPr lang="en-GB" altLang="en-US" sz="3200" b="1" dirty="0">
              <a:solidFill>
                <a:srgbClr val="FF0000"/>
              </a:solidFill>
              <a:latin typeface="Arial" charset="0"/>
            </a:endParaRPr>
          </a:p>
        </p:txBody>
      </p:sp>
      <p:sp>
        <p:nvSpPr>
          <p:cNvPr id="155" name="Text Box 41">
            <a:extLst>
              <a:ext uri="{FF2B5EF4-FFF2-40B4-BE49-F238E27FC236}">
                <a16:creationId xmlns:a16="http://schemas.microsoft.com/office/drawing/2014/main" id="{F10FF305-7A42-433C-84D3-04E013AD181D}"/>
              </a:ext>
            </a:extLst>
          </p:cNvPr>
          <p:cNvSpPr txBox="1">
            <a:spLocks noChangeArrowheads="1"/>
          </p:cNvSpPr>
          <p:nvPr/>
        </p:nvSpPr>
        <p:spPr bwMode="auto">
          <a:xfrm>
            <a:off x="1345408" y="35845047"/>
            <a:ext cx="28298154" cy="3138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numCol="3"/>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altLang="en-US" sz="3600" b="1" dirty="0">
                <a:solidFill>
                  <a:srgbClr val="FF0000"/>
                </a:solidFill>
                <a:latin typeface="Arial" charset="0"/>
              </a:rPr>
              <a:t>7. References </a:t>
            </a:r>
          </a:p>
          <a:p>
            <a:pPr>
              <a:spcBef>
                <a:spcPct val="20000"/>
              </a:spcBef>
            </a:pPr>
            <a:r>
              <a:rPr lang="en-IE" sz="2800" dirty="0">
                <a:latin typeface="Arial" panose="020B0604020202020204" pitchFamily="34" charset="0"/>
                <a:cs typeface="Arial" panose="020B0604020202020204" pitchFamily="34" charset="0"/>
              </a:rPr>
              <a:t>(1) Cohen, P. </a:t>
            </a:r>
            <a:r>
              <a:rPr lang="en-IE" sz="2800" i="1" dirty="0">
                <a:latin typeface="Arial" panose="020B0604020202020204" pitchFamily="34" charset="0"/>
                <a:cs typeface="Arial" panose="020B0604020202020204" pitchFamily="34" charset="0"/>
              </a:rPr>
              <a:t>Nat. Rev. Drug </a:t>
            </a:r>
            <a:r>
              <a:rPr lang="en-IE" sz="2800" i="1" dirty="0" err="1">
                <a:latin typeface="Arial" panose="020B0604020202020204" pitchFamily="34" charset="0"/>
                <a:cs typeface="Arial" panose="020B0604020202020204" pitchFamily="34" charset="0"/>
              </a:rPr>
              <a:t>Discov</a:t>
            </a:r>
            <a:r>
              <a:rPr lang="en-IE" sz="2800" i="1" dirty="0">
                <a:latin typeface="Arial" panose="020B0604020202020204" pitchFamily="34" charset="0"/>
                <a:cs typeface="Arial" panose="020B0604020202020204" pitchFamily="34" charset="0"/>
              </a:rPr>
              <a:t>.</a:t>
            </a:r>
            <a:r>
              <a:rPr lang="en-IE" sz="2800" dirty="0">
                <a:latin typeface="Arial" panose="020B0604020202020204" pitchFamily="34" charset="0"/>
                <a:cs typeface="Arial" panose="020B0604020202020204" pitchFamily="34" charset="0"/>
              </a:rPr>
              <a:t> </a:t>
            </a:r>
            <a:r>
              <a:rPr lang="en-IE" sz="2800" b="1" dirty="0">
                <a:latin typeface="Arial" panose="020B0604020202020204" pitchFamily="34" charset="0"/>
                <a:cs typeface="Arial" panose="020B0604020202020204" pitchFamily="34" charset="0"/>
              </a:rPr>
              <a:t>2002</a:t>
            </a:r>
            <a:r>
              <a:rPr lang="en-IE" sz="2800" dirty="0">
                <a:latin typeface="Arial" panose="020B0604020202020204" pitchFamily="34" charset="0"/>
                <a:cs typeface="Arial" panose="020B0604020202020204" pitchFamily="34" charset="0"/>
              </a:rPr>
              <a:t>, </a:t>
            </a:r>
            <a:r>
              <a:rPr lang="en-IE" sz="2800" i="1" dirty="0">
                <a:latin typeface="Arial" panose="020B0604020202020204" pitchFamily="34" charset="0"/>
                <a:cs typeface="Arial" panose="020B0604020202020204" pitchFamily="34" charset="0"/>
              </a:rPr>
              <a:t>1</a:t>
            </a:r>
            <a:r>
              <a:rPr lang="en-IE" sz="2800" dirty="0">
                <a:latin typeface="Arial" panose="020B0604020202020204" pitchFamily="34" charset="0"/>
                <a:cs typeface="Arial" panose="020B0604020202020204" pitchFamily="34" charset="0"/>
              </a:rPr>
              <a:t>, 309.</a:t>
            </a:r>
          </a:p>
          <a:p>
            <a:pPr marL="514350" indent="-514350">
              <a:spcBef>
                <a:spcPct val="20000"/>
              </a:spcBef>
              <a:buAutoNum type="arabicParenBoth" startAt="2"/>
            </a:pPr>
            <a:r>
              <a:rPr lang="en-GB" sz="2800" dirty="0">
                <a:latin typeface="Arial" panose="020B0604020202020204" pitchFamily="34" charset="0"/>
                <a:cs typeface="Arial" panose="020B0604020202020204" pitchFamily="34" charset="0"/>
              </a:rPr>
              <a:t>Zhang, J.; Yang, P. L.; Gray, N. S. </a:t>
            </a:r>
            <a:r>
              <a:rPr lang="en-GB" sz="2800" i="1" dirty="0">
                <a:latin typeface="Arial" panose="020B0604020202020204" pitchFamily="34" charset="0"/>
                <a:cs typeface="Arial" panose="020B0604020202020204" pitchFamily="34" charset="0"/>
              </a:rPr>
              <a:t>Nat. Rev. Cancer</a:t>
            </a:r>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2009</a:t>
            </a:r>
            <a:r>
              <a:rPr lang="en-GB" sz="2800" dirty="0">
                <a:latin typeface="Arial" panose="020B0604020202020204" pitchFamily="34" charset="0"/>
                <a:cs typeface="Arial" panose="020B0604020202020204" pitchFamily="34" charset="0"/>
              </a:rPr>
              <a:t>, </a:t>
            </a:r>
            <a:r>
              <a:rPr lang="en-GB" sz="2800" i="1" dirty="0">
                <a:latin typeface="Arial" panose="020B0604020202020204" pitchFamily="34" charset="0"/>
                <a:cs typeface="Arial" panose="020B0604020202020204" pitchFamily="34" charset="0"/>
              </a:rPr>
              <a:t>9</a:t>
            </a:r>
            <a:r>
              <a:rPr lang="en-GB" sz="2800" dirty="0">
                <a:latin typeface="Arial" panose="020B0604020202020204" pitchFamily="34" charset="0"/>
                <a:cs typeface="Arial" panose="020B0604020202020204" pitchFamily="34" charset="0"/>
              </a:rPr>
              <a:t>, 28.</a:t>
            </a:r>
          </a:p>
          <a:p>
            <a:pPr marL="514350" indent="-514350">
              <a:spcBef>
                <a:spcPct val="20000"/>
              </a:spcBef>
              <a:buAutoNum type="arabicParenBoth" startAt="2"/>
            </a:pPr>
            <a:endParaRPr lang="en-GB" sz="2800" dirty="0">
              <a:latin typeface="Arial" panose="020B0604020202020204" pitchFamily="34" charset="0"/>
              <a:cs typeface="Arial" panose="020B0604020202020204" pitchFamily="34" charset="0"/>
            </a:endParaRPr>
          </a:p>
          <a:p>
            <a:pPr marL="514350" indent="-514350">
              <a:spcBef>
                <a:spcPct val="20000"/>
              </a:spcBef>
              <a:buAutoNum type="arabicParenBoth" startAt="2"/>
            </a:pPr>
            <a:endParaRPr lang="en-GB" sz="2800" dirty="0">
              <a:latin typeface="Arial" panose="020B0604020202020204" pitchFamily="34" charset="0"/>
              <a:cs typeface="Arial" panose="020B0604020202020204" pitchFamily="34" charset="0"/>
            </a:endParaRPr>
          </a:p>
          <a:p>
            <a:pPr marL="514350" indent="-514350">
              <a:spcBef>
                <a:spcPct val="20000"/>
              </a:spcBef>
              <a:buAutoNum type="arabicParenBoth" startAt="2"/>
            </a:pPr>
            <a:endParaRPr lang="en-GB" sz="2800" dirty="0">
              <a:latin typeface="Arial" panose="020B0604020202020204" pitchFamily="34" charset="0"/>
              <a:cs typeface="Arial" panose="020B0604020202020204" pitchFamily="34" charset="0"/>
            </a:endParaRPr>
          </a:p>
          <a:p>
            <a:pPr>
              <a:spcBef>
                <a:spcPct val="20000"/>
              </a:spcBef>
            </a:pPr>
            <a:endParaRPr lang="en-GB" sz="2800" dirty="0">
              <a:latin typeface="Arial" panose="020B0604020202020204" pitchFamily="34" charset="0"/>
              <a:cs typeface="Arial" panose="020B0604020202020204" pitchFamily="34" charset="0"/>
            </a:endParaRPr>
          </a:p>
          <a:p>
            <a:pPr>
              <a:spcBef>
                <a:spcPct val="20000"/>
              </a:spcBef>
            </a:pPr>
            <a:r>
              <a:rPr lang="en-IE" sz="2800" dirty="0">
                <a:latin typeface="Arial" panose="020B0604020202020204" pitchFamily="34" charset="0"/>
                <a:ea typeface="Calibri" panose="020F0502020204030204" pitchFamily="34" charset="0"/>
                <a:cs typeface="Arial" panose="020B0604020202020204" pitchFamily="34" charset="0"/>
              </a:rPr>
              <a:t>(3) Diez-Cecilia, E. </a:t>
            </a:r>
            <a:r>
              <a:rPr lang="en-IE" sz="2800" i="1" dirty="0">
                <a:latin typeface="Arial" panose="020B0604020202020204" pitchFamily="34" charset="0"/>
                <a:ea typeface="Calibri" panose="020F0502020204030204" pitchFamily="34" charset="0"/>
                <a:cs typeface="Arial" panose="020B0604020202020204" pitchFamily="34" charset="0"/>
              </a:rPr>
              <a:t>et al.</a:t>
            </a:r>
            <a:r>
              <a:rPr lang="en-IE" sz="2800" dirty="0">
                <a:latin typeface="Arial" panose="020B0604020202020204" pitchFamily="34" charset="0"/>
                <a:ea typeface="Calibri" panose="020F0502020204030204" pitchFamily="34" charset="0"/>
                <a:cs typeface="Arial" panose="020B0604020202020204" pitchFamily="34" charset="0"/>
              </a:rPr>
              <a:t> </a:t>
            </a:r>
            <a:r>
              <a:rPr lang="en-IE" sz="2800" i="1" dirty="0" err="1">
                <a:latin typeface="Arial" panose="020B0604020202020204" pitchFamily="34" charset="0"/>
                <a:ea typeface="Calibri" panose="020F0502020204030204" pitchFamily="34" charset="0"/>
                <a:cs typeface="Arial" panose="020B0604020202020204" pitchFamily="34" charset="0"/>
              </a:rPr>
              <a:t>Bioorg</a:t>
            </a:r>
            <a:r>
              <a:rPr lang="en-IE" sz="2800" i="1" dirty="0">
                <a:latin typeface="Arial" panose="020B0604020202020204" pitchFamily="34" charset="0"/>
                <a:ea typeface="Calibri" panose="020F0502020204030204" pitchFamily="34" charset="0"/>
                <a:cs typeface="Arial" panose="020B0604020202020204" pitchFamily="34" charset="0"/>
              </a:rPr>
              <a:t>. Med. Chem. Lett.</a:t>
            </a:r>
            <a:r>
              <a:rPr lang="en-IE" sz="2800" dirty="0">
                <a:latin typeface="Arial" panose="020B0604020202020204" pitchFamily="34" charset="0"/>
                <a:ea typeface="Calibri" panose="020F0502020204030204" pitchFamily="34" charset="0"/>
                <a:cs typeface="Arial" panose="020B0604020202020204" pitchFamily="34" charset="0"/>
              </a:rPr>
              <a:t> </a:t>
            </a:r>
            <a:r>
              <a:rPr lang="en-IE" sz="2800" b="1" i="1" dirty="0">
                <a:latin typeface="Arial" panose="020B0604020202020204" pitchFamily="34" charset="0"/>
                <a:ea typeface="Calibri" panose="020F0502020204030204" pitchFamily="34" charset="0"/>
                <a:cs typeface="Arial" panose="020B0604020202020204" pitchFamily="34" charset="0"/>
              </a:rPr>
              <a:t>2015.    </a:t>
            </a:r>
            <a:r>
              <a:rPr lang="en-IE" sz="2800" i="1" dirty="0">
                <a:latin typeface="Arial" panose="020B0604020202020204" pitchFamily="34" charset="0"/>
                <a:ea typeface="Calibri" panose="020F0502020204030204" pitchFamily="34" charset="0"/>
                <a:cs typeface="Arial" panose="020B0604020202020204" pitchFamily="34" charset="0"/>
              </a:rPr>
              <a:t>25, 4287-4292</a:t>
            </a:r>
          </a:p>
          <a:p>
            <a:pPr>
              <a:spcBef>
                <a:spcPct val="20000"/>
              </a:spcBef>
            </a:pPr>
            <a:r>
              <a:rPr lang="en-IE" sz="2800" dirty="0">
                <a:latin typeface="Arial" panose="020B0604020202020204" pitchFamily="34" charset="0"/>
                <a:cs typeface="Arial" panose="020B0604020202020204" pitchFamily="34" charset="0"/>
              </a:rPr>
              <a:t>(4) Rebecca Amet </a:t>
            </a:r>
            <a:r>
              <a:rPr lang="en-IE" sz="2800" i="1" dirty="0">
                <a:latin typeface="Arial" panose="020B0604020202020204" pitchFamily="34" charset="0"/>
                <a:cs typeface="Arial" panose="020B0604020202020204" pitchFamily="34" charset="0"/>
              </a:rPr>
              <a:t>et al</a:t>
            </a:r>
            <a:r>
              <a:rPr lang="en-IE" sz="2800" dirty="0">
                <a:latin typeface="Arial" panose="020B0604020202020204" pitchFamily="34" charset="0"/>
                <a:cs typeface="Arial" panose="020B0604020202020204" pitchFamily="34" charset="0"/>
              </a:rPr>
              <a:t>., </a:t>
            </a:r>
            <a:r>
              <a:rPr lang="en-IE" sz="2800" i="1" dirty="0">
                <a:latin typeface="Arial" panose="020B0604020202020204" pitchFamily="34" charset="0"/>
                <a:cs typeface="Arial" panose="020B0604020202020204" pitchFamily="34" charset="0"/>
              </a:rPr>
              <a:t>in preparation</a:t>
            </a:r>
            <a:r>
              <a:rPr lang="en-IE" sz="2800" dirty="0">
                <a:latin typeface="Arial" panose="020B0604020202020204" pitchFamily="34" charset="0"/>
                <a:cs typeface="Arial" panose="020B0604020202020204" pitchFamily="34" charset="0"/>
              </a:rPr>
              <a:t>.</a:t>
            </a: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endParaRPr lang="en-GB" altLang="en-US" sz="3600" b="1" dirty="0">
              <a:solidFill>
                <a:srgbClr val="FF0000"/>
              </a:solidFill>
              <a:latin typeface="Arial" charset="0"/>
            </a:endParaRPr>
          </a:p>
          <a:p>
            <a:pPr>
              <a:spcBef>
                <a:spcPct val="20000"/>
              </a:spcBef>
            </a:pPr>
            <a:r>
              <a:rPr lang="en-GB" altLang="en-US" sz="3600" b="1" dirty="0">
                <a:solidFill>
                  <a:srgbClr val="FF0000"/>
                </a:solidFill>
                <a:latin typeface="Arial" charset="0"/>
              </a:rPr>
              <a:t>8. Acknowledgements</a:t>
            </a:r>
          </a:p>
          <a:p>
            <a:pPr>
              <a:spcBef>
                <a:spcPct val="20000"/>
              </a:spcBef>
            </a:pPr>
            <a:r>
              <a:rPr lang="en-IE" sz="2800" dirty="0">
                <a:latin typeface="Arial" panose="020B0604020202020204" pitchFamily="34" charset="0"/>
                <a:cs typeface="Arial" panose="020B0604020202020204" pitchFamily="34" charset="0"/>
              </a:rPr>
              <a:t>The authors thank the Irish Research Council for postgraduate funding (HBM) and to Dr Cristina Trujillo, Prof. Daniela Z. Zisterer, Dr Rebecca Amet, Dr. Viola Previtali and Dr. Elena Diez-Cecilia for their contribution.</a:t>
            </a:r>
          </a:p>
          <a:p>
            <a:pPr>
              <a:spcBef>
                <a:spcPct val="20000"/>
              </a:spcBef>
            </a:pPr>
            <a:endParaRPr lang="en-IE" sz="2800" dirty="0"/>
          </a:p>
          <a:p>
            <a:pPr>
              <a:spcBef>
                <a:spcPct val="20000"/>
              </a:spcBef>
            </a:pPr>
            <a:r>
              <a:rPr lang="en-US" altLang="en-US" sz="2800" dirty="0">
                <a:latin typeface="Arial" charset="0"/>
              </a:rPr>
              <a:t>	</a:t>
            </a:r>
          </a:p>
        </p:txBody>
      </p:sp>
      <p:graphicFrame>
        <p:nvGraphicFramePr>
          <p:cNvPr id="157" name="Object 156">
            <a:extLst>
              <a:ext uri="{FF2B5EF4-FFF2-40B4-BE49-F238E27FC236}">
                <a16:creationId xmlns:a16="http://schemas.microsoft.com/office/drawing/2014/main" id="{76B6507B-0DBC-4512-9778-7A30A9002E04}"/>
              </a:ext>
            </a:extLst>
          </p:cNvPr>
          <p:cNvGraphicFramePr>
            <a:graphicFrameLocks noChangeAspect="1"/>
          </p:cNvGraphicFramePr>
          <p:nvPr>
            <p:extLst>
              <p:ext uri="{D42A27DB-BD31-4B8C-83A1-F6EECF244321}">
                <p14:modId xmlns:p14="http://schemas.microsoft.com/office/powerpoint/2010/main" val="2103349092"/>
              </p:ext>
            </p:extLst>
          </p:nvPr>
        </p:nvGraphicFramePr>
        <p:xfrm>
          <a:off x="2943081" y="13979303"/>
          <a:ext cx="10676174" cy="4633651"/>
        </p:xfrm>
        <a:graphic>
          <a:graphicData uri="http://schemas.openxmlformats.org/presentationml/2006/ole">
            <mc:AlternateContent xmlns:mc="http://schemas.openxmlformats.org/markup-compatibility/2006">
              <mc:Choice xmlns:v="urn:schemas-microsoft-com:vml" Requires="v">
                <p:oleObj spid="_x0000_s1047" name="CS ChemDraw Drawing" r:id="rId4" imgW="3910153" imgH="1697202" progId="ChemDraw.Document.6.0">
                  <p:embed/>
                </p:oleObj>
              </mc:Choice>
              <mc:Fallback>
                <p:oleObj name="CS ChemDraw Drawing" r:id="rId4" imgW="3910153" imgH="1697202" progId="ChemDraw.Document.6.0">
                  <p:embed/>
                  <p:pic>
                    <p:nvPicPr>
                      <p:cNvPr id="10" name="Object 9">
                        <a:extLst>
                          <a:ext uri="{FF2B5EF4-FFF2-40B4-BE49-F238E27FC236}">
                            <a16:creationId xmlns:a16="http://schemas.microsoft.com/office/drawing/2014/main" id="{D1EDB539-2B09-4DC3-B8DB-69436B1264FA}"/>
                          </a:ext>
                        </a:extLst>
                      </p:cNvPr>
                      <p:cNvPicPr/>
                      <p:nvPr/>
                    </p:nvPicPr>
                    <p:blipFill>
                      <a:blip r:embed="rId5"/>
                      <a:stretch>
                        <a:fillRect/>
                      </a:stretch>
                    </p:blipFill>
                    <p:spPr>
                      <a:xfrm>
                        <a:off x="2943081" y="13979303"/>
                        <a:ext cx="10676174" cy="4633651"/>
                      </a:xfrm>
                      <a:prstGeom prst="rect">
                        <a:avLst/>
                      </a:prstGeom>
                    </p:spPr>
                  </p:pic>
                </p:oleObj>
              </mc:Fallback>
            </mc:AlternateContent>
          </a:graphicData>
        </a:graphic>
      </p:graphicFrame>
      <p:pic>
        <p:nvPicPr>
          <p:cNvPr id="159" name="Picture 158">
            <a:extLst>
              <a:ext uri="{FF2B5EF4-FFF2-40B4-BE49-F238E27FC236}">
                <a16:creationId xmlns:a16="http://schemas.microsoft.com/office/drawing/2014/main" id="{175E1288-3BC0-472D-8757-D6C2C54091AD}"/>
              </a:ext>
            </a:extLst>
          </p:cNvPr>
          <p:cNvPicPr/>
          <p:nvPr/>
        </p:nvPicPr>
        <p:blipFill>
          <a:blip r:embed="rId6">
            <a:extLst>
              <a:ext uri="{28A0092B-C50C-407E-A947-70E740481C1C}">
                <a14:useLocalDpi xmlns:a14="http://schemas.microsoft.com/office/drawing/2010/main" val="0"/>
              </a:ext>
            </a:extLst>
          </a:blip>
          <a:stretch>
            <a:fillRect/>
          </a:stretch>
        </p:blipFill>
        <p:spPr>
          <a:xfrm>
            <a:off x="2594389" y="20690254"/>
            <a:ext cx="4472445" cy="3046989"/>
          </a:xfrm>
          <a:prstGeom prst="rect">
            <a:avLst/>
          </a:prstGeom>
        </p:spPr>
      </p:pic>
      <p:pic>
        <p:nvPicPr>
          <p:cNvPr id="161" name="Picture 160">
            <a:extLst>
              <a:ext uri="{FF2B5EF4-FFF2-40B4-BE49-F238E27FC236}">
                <a16:creationId xmlns:a16="http://schemas.microsoft.com/office/drawing/2014/main" id="{4231394D-DBF0-437B-974C-8BC0B764C794}"/>
              </a:ext>
            </a:extLst>
          </p:cNvPr>
          <p:cNvPicPr/>
          <p:nvPr/>
        </p:nvPicPr>
        <p:blipFill>
          <a:blip r:embed="rId7"/>
          <a:stretch>
            <a:fillRect/>
          </a:stretch>
        </p:blipFill>
        <p:spPr>
          <a:xfrm>
            <a:off x="8387198" y="21142910"/>
            <a:ext cx="4472445" cy="2410286"/>
          </a:xfrm>
          <a:prstGeom prst="rect">
            <a:avLst/>
          </a:prstGeom>
        </p:spPr>
      </p:pic>
      <p:pic>
        <p:nvPicPr>
          <p:cNvPr id="163" name="Picture 162">
            <a:extLst>
              <a:ext uri="{FF2B5EF4-FFF2-40B4-BE49-F238E27FC236}">
                <a16:creationId xmlns:a16="http://schemas.microsoft.com/office/drawing/2014/main" id="{A4A2A1CE-8E52-4AD1-837B-A77665327A22}"/>
              </a:ext>
            </a:extLst>
          </p:cNvPr>
          <p:cNvPicPr>
            <a:picLocks noChangeAspect="1"/>
          </p:cNvPicPr>
          <p:nvPr/>
        </p:nvPicPr>
        <p:blipFill>
          <a:blip r:embed="rId8"/>
          <a:stretch>
            <a:fillRect/>
          </a:stretch>
        </p:blipFill>
        <p:spPr>
          <a:xfrm>
            <a:off x="18946789" y="18955728"/>
            <a:ext cx="5683620" cy="1909002"/>
          </a:xfrm>
          <a:prstGeom prst="rect">
            <a:avLst/>
          </a:prstGeom>
        </p:spPr>
      </p:pic>
      <p:pic>
        <p:nvPicPr>
          <p:cNvPr id="165" name="Picture 164">
            <a:extLst>
              <a:ext uri="{FF2B5EF4-FFF2-40B4-BE49-F238E27FC236}">
                <a16:creationId xmlns:a16="http://schemas.microsoft.com/office/drawing/2014/main" id="{71B5AE7C-BCB6-43C6-A930-B071CBAA99B3}"/>
              </a:ext>
            </a:extLst>
          </p:cNvPr>
          <p:cNvPicPr>
            <a:picLocks noChangeAspect="1"/>
          </p:cNvPicPr>
          <p:nvPr/>
        </p:nvPicPr>
        <p:blipFill>
          <a:blip r:embed="rId9"/>
          <a:stretch>
            <a:fillRect/>
          </a:stretch>
        </p:blipFill>
        <p:spPr>
          <a:xfrm>
            <a:off x="22815750" y="22062954"/>
            <a:ext cx="4124325" cy="1866900"/>
          </a:xfrm>
          <a:prstGeom prst="rect">
            <a:avLst/>
          </a:prstGeom>
        </p:spPr>
      </p:pic>
      <p:pic>
        <p:nvPicPr>
          <p:cNvPr id="167" name="Picture 166">
            <a:extLst>
              <a:ext uri="{FF2B5EF4-FFF2-40B4-BE49-F238E27FC236}">
                <a16:creationId xmlns:a16="http://schemas.microsoft.com/office/drawing/2014/main" id="{4244DDCA-7F80-4BA3-AD6F-FA7999DAF0A3}"/>
              </a:ext>
            </a:extLst>
          </p:cNvPr>
          <p:cNvPicPr>
            <a:picLocks noChangeAspect="1"/>
          </p:cNvPicPr>
          <p:nvPr/>
        </p:nvPicPr>
        <p:blipFill>
          <a:blip r:embed="rId10"/>
          <a:stretch>
            <a:fillRect/>
          </a:stretch>
        </p:blipFill>
        <p:spPr>
          <a:xfrm>
            <a:off x="15074208" y="26604801"/>
            <a:ext cx="4631683" cy="2701815"/>
          </a:xfrm>
          <a:prstGeom prst="rect">
            <a:avLst/>
          </a:prstGeom>
        </p:spPr>
      </p:pic>
      <p:pic>
        <p:nvPicPr>
          <p:cNvPr id="169" name="Picture 168">
            <a:extLst>
              <a:ext uri="{FF2B5EF4-FFF2-40B4-BE49-F238E27FC236}">
                <a16:creationId xmlns:a16="http://schemas.microsoft.com/office/drawing/2014/main" id="{FDB0AD7E-7112-45C8-8605-EEAE8EE73BBB}"/>
              </a:ext>
            </a:extLst>
          </p:cNvPr>
          <p:cNvPicPr>
            <a:picLocks noChangeAspect="1"/>
          </p:cNvPicPr>
          <p:nvPr/>
        </p:nvPicPr>
        <p:blipFill>
          <a:blip r:embed="rId11"/>
          <a:stretch>
            <a:fillRect/>
          </a:stretch>
        </p:blipFill>
        <p:spPr>
          <a:xfrm>
            <a:off x="21294391" y="27357513"/>
            <a:ext cx="6014947" cy="1580968"/>
          </a:xfrm>
          <a:prstGeom prst="rect">
            <a:avLst/>
          </a:prstGeom>
        </p:spPr>
      </p:pic>
      <p:pic>
        <p:nvPicPr>
          <p:cNvPr id="171" name="Picture 170">
            <a:extLst>
              <a:ext uri="{FF2B5EF4-FFF2-40B4-BE49-F238E27FC236}">
                <a16:creationId xmlns:a16="http://schemas.microsoft.com/office/drawing/2014/main" id="{55AF2104-2FB7-406F-94A3-EEE83DC5254B}"/>
              </a:ext>
            </a:extLst>
          </p:cNvPr>
          <p:cNvPicPr>
            <a:picLocks noChangeAspect="1"/>
          </p:cNvPicPr>
          <p:nvPr/>
        </p:nvPicPr>
        <p:blipFill>
          <a:blip r:embed="rId12"/>
          <a:stretch>
            <a:fillRect/>
          </a:stretch>
        </p:blipFill>
        <p:spPr>
          <a:xfrm>
            <a:off x="22361851" y="27158594"/>
            <a:ext cx="2814187" cy="330156"/>
          </a:xfrm>
          <a:prstGeom prst="rect">
            <a:avLst/>
          </a:prstGeom>
        </p:spPr>
      </p:pic>
      <p:graphicFrame>
        <p:nvGraphicFramePr>
          <p:cNvPr id="173" name="Object 172">
            <a:extLst>
              <a:ext uri="{FF2B5EF4-FFF2-40B4-BE49-F238E27FC236}">
                <a16:creationId xmlns:a16="http://schemas.microsoft.com/office/drawing/2014/main" id="{9E9ED5BD-6588-439F-A2E0-41EBA648AE5D}"/>
              </a:ext>
            </a:extLst>
          </p:cNvPr>
          <p:cNvGraphicFramePr>
            <a:graphicFrameLocks noChangeAspect="1"/>
          </p:cNvGraphicFramePr>
          <p:nvPr>
            <p:extLst>
              <p:ext uri="{D42A27DB-BD31-4B8C-83A1-F6EECF244321}">
                <p14:modId xmlns:p14="http://schemas.microsoft.com/office/powerpoint/2010/main" val="3413752716"/>
              </p:ext>
            </p:extLst>
          </p:nvPr>
        </p:nvGraphicFramePr>
        <p:xfrm>
          <a:off x="14806380" y="12339195"/>
          <a:ext cx="8226848" cy="4467052"/>
        </p:xfrm>
        <a:graphic>
          <a:graphicData uri="http://schemas.openxmlformats.org/presentationml/2006/ole">
            <mc:AlternateContent xmlns:mc="http://schemas.openxmlformats.org/markup-compatibility/2006">
              <mc:Choice xmlns:v="urn:schemas-microsoft-com:vml" Requires="v">
                <p:oleObj spid="_x0000_s1048" name="CS ChemDraw Drawing" r:id="rId13" imgW="6755586" imgH="3669289" progId="ChemDraw.Document.6.0">
                  <p:embed/>
                </p:oleObj>
              </mc:Choice>
              <mc:Fallback>
                <p:oleObj name="CS ChemDraw Drawing" r:id="rId13" imgW="6755586" imgH="3669289" progId="ChemDraw.Document.6.0">
                  <p:embed/>
                  <p:pic>
                    <p:nvPicPr>
                      <p:cNvPr id="2053" name="Object 2052">
                        <a:extLst>
                          <a:ext uri="{FF2B5EF4-FFF2-40B4-BE49-F238E27FC236}">
                            <a16:creationId xmlns:a16="http://schemas.microsoft.com/office/drawing/2014/main" id="{51AE5D30-7045-4CAD-87CF-C4A13422B8A7}"/>
                          </a:ext>
                        </a:extLst>
                      </p:cNvPr>
                      <p:cNvPicPr/>
                      <p:nvPr/>
                    </p:nvPicPr>
                    <p:blipFill>
                      <a:blip r:embed="rId14"/>
                      <a:stretch>
                        <a:fillRect/>
                      </a:stretch>
                    </p:blipFill>
                    <p:spPr>
                      <a:xfrm>
                        <a:off x="14806380" y="12339195"/>
                        <a:ext cx="8226848" cy="4467052"/>
                      </a:xfrm>
                      <a:prstGeom prst="rect">
                        <a:avLst/>
                      </a:prstGeom>
                    </p:spPr>
                  </p:pic>
                </p:oleObj>
              </mc:Fallback>
            </mc:AlternateContent>
          </a:graphicData>
        </a:graphic>
      </p:graphicFrame>
      <p:sp>
        <p:nvSpPr>
          <p:cNvPr id="175" name="TextBox 174">
            <a:extLst>
              <a:ext uri="{FF2B5EF4-FFF2-40B4-BE49-F238E27FC236}">
                <a16:creationId xmlns:a16="http://schemas.microsoft.com/office/drawing/2014/main" id="{A39F835E-D547-4770-90FE-38DE5BCCF04F}"/>
              </a:ext>
            </a:extLst>
          </p:cNvPr>
          <p:cNvSpPr txBox="1"/>
          <p:nvPr/>
        </p:nvSpPr>
        <p:spPr>
          <a:xfrm>
            <a:off x="1675293" y="23843057"/>
            <a:ext cx="6031107" cy="2554545"/>
          </a:xfrm>
          <a:prstGeom prst="rect">
            <a:avLst/>
          </a:prstGeom>
          <a:noFill/>
        </p:spPr>
        <p:txBody>
          <a:bodyPr wrap="square">
            <a:spAutoFit/>
          </a:bodyPr>
          <a:lstStyle/>
          <a:p>
            <a:r>
              <a:rPr lang="en-IE" sz="3200" dirty="0">
                <a:latin typeface="Arial" panose="020B0604020202020204" pitchFamily="34" charset="0"/>
                <a:cs typeface="Arial" panose="020B0604020202020204" pitchFamily="34" charset="0"/>
              </a:rPr>
              <a:t>Docking of lead compound </a:t>
            </a:r>
            <a:r>
              <a:rPr lang="en-IE" sz="3200" b="1" dirty="0">
                <a:latin typeface="Arial" panose="020B0604020202020204" pitchFamily="34" charset="0"/>
                <a:cs typeface="Arial" panose="020B0604020202020204" pitchFamily="34" charset="0"/>
              </a:rPr>
              <a:t>1</a:t>
            </a:r>
            <a:r>
              <a:rPr lang="en-IE" sz="3200" dirty="0">
                <a:latin typeface="Arial" panose="020B0604020202020204" pitchFamily="34" charset="0"/>
                <a:cs typeface="Arial" panose="020B0604020202020204" pitchFamily="34" charset="0"/>
              </a:rPr>
              <a:t> in the TP-containing BRAF model. Strong hydrogen bonding and electrostatic interactions observed.</a:t>
            </a:r>
          </a:p>
        </p:txBody>
      </p:sp>
      <p:sp>
        <p:nvSpPr>
          <p:cNvPr id="177" name="TextBox 176">
            <a:extLst>
              <a:ext uri="{FF2B5EF4-FFF2-40B4-BE49-F238E27FC236}">
                <a16:creationId xmlns:a16="http://schemas.microsoft.com/office/drawing/2014/main" id="{46F791F4-AB7A-4E34-8FAB-10A915356FC2}"/>
              </a:ext>
            </a:extLst>
          </p:cNvPr>
          <p:cNvSpPr txBox="1"/>
          <p:nvPr/>
        </p:nvSpPr>
        <p:spPr>
          <a:xfrm>
            <a:off x="7924349" y="23374363"/>
            <a:ext cx="6236352" cy="4031873"/>
          </a:xfrm>
          <a:prstGeom prst="rect">
            <a:avLst/>
          </a:prstGeom>
          <a:noFill/>
        </p:spPr>
        <p:txBody>
          <a:bodyPr wrap="square">
            <a:spAutoFit/>
          </a:bodyPr>
          <a:lstStyle/>
          <a:p>
            <a:r>
              <a:rPr lang="en-IE" sz="3200" dirty="0">
                <a:latin typeface="Arial" panose="020B0604020202020204" pitchFamily="34" charset="0"/>
                <a:cs typeface="Arial" panose="020B0604020202020204" pitchFamily="34" charset="0"/>
              </a:rPr>
              <a:t>Docking of VP-65S in the TP-containing BRAF model. Similar to </a:t>
            </a:r>
            <a:r>
              <a:rPr lang="en-IE" sz="3200" b="1" dirty="0">
                <a:latin typeface="Arial" panose="020B0604020202020204" pitchFamily="34" charset="0"/>
                <a:cs typeface="Arial" panose="020B0604020202020204" pitchFamily="34" charset="0"/>
              </a:rPr>
              <a:t>1</a:t>
            </a:r>
            <a:r>
              <a:rPr lang="en-IE" sz="3200" dirty="0">
                <a:latin typeface="Arial" panose="020B0604020202020204" pitchFamily="34" charset="0"/>
                <a:cs typeface="Arial" panose="020B0604020202020204" pitchFamily="34" charset="0"/>
              </a:rPr>
              <a:t> strong hydrogen bonding and ionic interactions are seen. The biding of the ligand is further reinforced by the new hydrogen interactions introduced by the pyridine.</a:t>
            </a:r>
          </a:p>
        </p:txBody>
      </p:sp>
      <p:sp>
        <p:nvSpPr>
          <p:cNvPr id="179" name="TextBox 178">
            <a:extLst>
              <a:ext uri="{FF2B5EF4-FFF2-40B4-BE49-F238E27FC236}">
                <a16:creationId xmlns:a16="http://schemas.microsoft.com/office/drawing/2014/main" id="{0330F162-0894-48EF-BBD4-C691A3769960}"/>
              </a:ext>
            </a:extLst>
          </p:cNvPr>
          <p:cNvSpPr txBox="1"/>
          <p:nvPr/>
        </p:nvSpPr>
        <p:spPr>
          <a:xfrm>
            <a:off x="1781768" y="29984361"/>
            <a:ext cx="6315719" cy="4524315"/>
          </a:xfrm>
          <a:prstGeom prst="rect">
            <a:avLst/>
          </a:prstGeom>
          <a:noFill/>
        </p:spPr>
        <p:txBody>
          <a:bodyPr wrap="square">
            <a:spAutoFit/>
          </a:bodyPr>
          <a:lstStyle/>
          <a:p>
            <a:r>
              <a:rPr lang="en-IE" sz="3200" dirty="0">
                <a:latin typeface="Arial" panose="020B0604020202020204" pitchFamily="34" charset="0"/>
                <a:cs typeface="Arial" panose="020B0604020202020204" pitchFamily="34" charset="0"/>
              </a:rPr>
              <a:t>Docking of VP-51S in the TP-containing BRAF model. Replacement of the di-substituted guanidine by a secondary amine leads to a significantly</a:t>
            </a:r>
          </a:p>
          <a:p>
            <a:r>
              <a:rPr lang="en-IE" sz="3200" dirty="0">
                <a:latin typeface="Arial" panose="020B0604020202020204" pitchFamily="34" charset="0"/>
                <a:cs typeface="Arial" panose="020B0604020202020204" pitchFamily="34" charset="0"/>
              </a:rPr>
              <a:t>shorter molecule, leading to key hydrogen bond interaction being lost as well as electrostatic interaction </a:t>
            </a:r>
          </a:p>
        </p:txBody>
      </p:sp>
      <p:sp>
        <p:nvSpPr>
          <p:cNvPr id="181" name="TextBox 180">
            <a:extLst>
              <a:ext uri="{FF2B5EF4-FFF2-40B4-BE49-F238E27FC236}">
                <a16:creationId xmlns:a16="http://schemas.microsoft.com/office/drawing/2014/main" id="{91A742B5-003E-4A64-BA9C-BE1FBB610C80}"/>
              </a:ext>
            </a:extLst>
          </p:cNvPr>
          <p:cNvSpPr txBox="1"/>
          <p:nvPr/>
        </p:nvSpPr>
        <p:spPr>
          <a:xfrm>
            <a:off x="8088856" y="31347954"/>
            <a:ext cx="6642094" cy="2062103"/>
          </a:xfrm>
          <a:prstGeom prst="rect">
            <a:avLst/>
          </a:prstGeom>
          <a:noFill/>
        </p:spPr>
        <p:txBody>
          <a:bodyPr wrap="square">
            <a:spAutoFit/>
          </a:bodyPr>
          <a:lstStyle/>
          <a:p>
            <a:r>
              <a:rPr lang="en-IE" sz="3200" dirty="0">
                <a:latin typeface="Arial" panose="020B0604020202020204" pitchFamily="34" charset="0"/>
                <a:cs typeface="Arial" panose="020B0604020202020204" pitchFamily="34" charset="0"/>
              </a:rPr>
              <a:t>Docking of VP-79S in the TP-containing BRAF model. This derivative behaves similarly to VP-51S.</a:t>
            </a:r>
          </a:p>
        </p:txBody>
      </p:sp>
      <p:sp>
        <p:nvSpPr>
          <p:cNvPr id="183" name="TextBox 182">
            <a:extLst>
              <a:ext uri="{FF2B5EF4-FFF2-40B4-BE49-F238E27FC236}">
                <a16:creationId xmlns:a16="http://schemas.microsoft.com/office/drawing/2014/main" id="{8DCE505B-ADEE-4B68-804E-15951CBE0C88}"/>
              </a:ext>
            </a:extLst>
          </p:cNvPr>
          <p:cNvSpPr txBox="1"/>
          <p:nvPr/>
        </p:nvSpPr>
        <p:spPr>
          <a:xfrm>
            <a:off x="14752655" y="29389981"/>
            <a:ext cx="6177432" cy="2062103"/>
          </a:xfrm>
          <a:prstGeom prst="rect">
            <a:avLst/>
          </a:prstGeom>
          <a:noFill/>
        </p:spPr>
        <p:txBody>
          <a:bodyPr wrap="square" rtlCol="0">
            <a:spAutoFit/>
          </a:bodyPr>
          <a:lstStyle/>
          <a:p>
            <a:pPr algn="l"/>
            <a:r>
              <a:rPr lang="en-IE" sz="3200" b="0" i="0" u="none" strike="noStrike" baseline="0" dirty="0">
                <a:latin typeface="Arial" panose="020B0604020202020204" pitchFamily="34" charset="0"/>
                <a:cs typeface="Arial" panose="020B0604020202020204" pitchFamily="34" charset="0"/>
              </a:rPr>
              <a:t>VP79s was found to inhibit STAT3 phosphorylation on tyrosine 705 in a time dependent manner in U266</a:t>
            </a:r>
            <a:r>
              <a:rPr lang="en-IE" sz="2400" b="0" i="0" u="none" strike="noStrike" baseline="0" dirty="0">
                <a:latin typeface="Calibri" panose="020F0502020204030204" pitchFamily="34" charset="0"/>
              </a:rPr>
              <a:t>.</a:t>
            </a:r>
            <a:endParaRPr lang="en-IE" dirty="0"/>
          </a:p>
        </p:txBody>
      </p:sp>
      <p:sp>
        <p:nvSpPr>
          <p:cNvPr id="185" name="TextBox 184">
            <a:extLst>
              <a:ext uri="{FF2B5EF4-FFF2-40B4-BE49-F238E27FC236}">
                <a16:creationId xmlns:a16="http://schemas.microsoft.com/office/drawing/2014/main" id="{C1AA791D-FCA5-4A50-BF17-5A76A3106496}"/>
              </a:ext>
            </a:extLst>
          </p:cNvPr>
          <p:cNvSpPr txBox="1"/>
          <p:nvPr/>
        </p:nvSpPr>
        <p:spPr>
          <a:xfrm>
            <a:off x="21538727" y="29111276"/>
            <a:ext cx="6031348" cy="2062103"/>
          </a:xfrm>
          <a:prstGeom prst="rect">
            <a:avLst/>
          </a:prstGeom>
          <a:noFill/>
        </p:spPr>
        <p:txBody>
          <a:bodyPr wrap="square" rtlCol="0">
            <a:spAutoFit/>
          </a:bodyPr>
          <a:lstStyle/>
          <a:p>
            <a:pPr algn="l"/>
            <a:r>
              <a:rPr lang="en-IE" sz="3200" dirty="0">
                <a:latin typeface="Arial" panose="020B0604020202020204" pitchFamily="34" charset="0"/>
                <a:cs typeface="Arial" panose="020B0604020202020204" pitchFamily="34" charset="0"/>
              </a:rPr>
              <a:t>VP-79S and ruxolitinib(known JAK2 inhibitor) were shown to inhibit phospho-JAK2 in the U266 cell line.</a:t>
            </a:r>
          </a:p>
        </p:txBody>
      </p:sp>
      <p:sp>
        <p:nvSpPr>
          <p:cNvPr id="187" name="TextBox 186">
            <a:extLst>
              <a:ext uri="{FF2B5EF4-FFF2-40B4-BE49-F238E27FC236}">
                <a16:creationId xmlns:a16="http://schemas.microsoft.com/office/drawing/2014/main" id="{C16EC49E-6207-424F-B74A-37F236B042F5}"/>
              </a:ext>
            </a:extLst>
          </p:cNvPr>
          <p:cNvSpPr txBox="1"/>
          <p:nvPr/>
        </p:nvSpPr>
        <p:spPr>
          <a:xfrm>
            <a:off x="14692921" y="25614475"/>
            <a:ext cx="7095678" cy="1077218"/>
          </a:xfrm>
          <a:prstGeom prst="rect">
            <a:avLst/>
          </a:prstGeom>
          <a:noFill/>
        </p:spPr>
        <p:txBody>
          <a:bodyPr wrap="square" rtlCol="0">
            <a:spAutoFit/>
          </a:bodyPr>
          <a:lstStyle/>
          <a:p>
            <a:pPr algn="l"/>
            <a:r>
              <a:rPr lang="en-IE" sz="3200" dirty="0">
                <a:latin typeface="Arial" panose="020B0604020202020204" pitchFamily="34" charset="0"/>
                <a:cs typeface="Arial" panose="020B0604020202020204" pitchFamily="34" charset="0"/>
              </a:rPr>
              <a:t>VP-79S does not bind/stabilise DNA</a:t>
            </a:r>
            <a:r>
              <a:rPr lang="en-IE" sz="3200" dirty="0">
                <a:latin typeface="Calibri" panose="020F0502020204030204" pitchFamily="34" charset="0"/>
                <a:cs typeface="Arial" panose="020B0604020202020204" pitchFamily="34" charset="0"/>
              </a:rPr>
              <a:t> </a:t>
            </a:r>
            <a:r>
              <a:rPr lang="en-IE" sz="3200" dirty="0">
                <a:latin typeface="Arial" panose="020B0604020202020204" pitchFamily="34" charset="0"/>
                <a:cs typeface="Arial" panose="020B0604020202020204" pitchFamily="34" charset="0"/>
              </a:rPr>
              <a:t>based on thermal meting studies</a:t>
            </a:r>
            <a:endParaRPr lang="en-IE" dirty="0">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2429F735-182B-4063-ACE7-EC3B73F619D4}"/>
              </a:ext>
            </a:extLst>
          </p:cNvPr>
          <p:cNvSpPr txBox="1"/>
          <p:nvPr/>
        </p:nvSpPr>
        <p:spPr>
          <a:xfrm>
            <a:off x="21359074" y="23964577"/>
            <a:ext cx="7905412" cy="2554545"/>
          </a:xfrm>
          <a:prstGeom prst="rect">
            <a:avLst/>
          </a:prstGeom>
          <a:noFill/>
        </p:spPr>
        <p:txBody>
          <a:bodyPr wrap="square" rtlCol="0">
            <a:spAutoFit/>
          </a:bodyPr>
          <a:lstStyle/>
          <a:p>
            <a:pPr algn="l"/>
            <a:r>
              <a:rPr lang="en-IE" sz="3200" dirty="0">
                <a:latin typeface="Arial" panose="020B0604020202020204" pitchFamily="34" charset="0"/>
                <a:cs typeface="Arial" panose="020B0604020202020204" pitchFamily="34" charset="0"/>
              </a:rPr>
              <a:t>VP-79S and VP-51S were found not to interfere with the Ras/ERK pathway but VP-65S and sorafenib(a known ERK inhibitor) were found to act similarly to lead compound 1in HL-60 cell line.</a:t>
            </a:r>
          </a:p>
        </p:txBody>
      </p:sp>
      <p:sp>
        <p:nvSpPr>
          <p:cNvPr id="191" name="TextBox 190">
            <a:extLst>
              <a:ext uri="{FF2B5EF4-FFF2-40B4-BE49-F238E27FC236}">
                <a16:creationId xmlns:a16="http://schemas.microsoft.com/office/drawing/2014/main" id="{5ACC71BC-ACFD-46D8-9405-93953804F139}"/>
              </a:ext>
            </a:extLst>
          </p:cNvPr>
          <p:cNvSpPr txBox="1"/>
          <p:nvPr/>
        </p:nvSpPr>
        <p:spPr>
          <a:xfrm>
            <a:off x="14881909" y="21074597"/>
            <a:ext cx="14230177" cy="1077218"/>
          </a:xfrm>
          <a:prstGeom prst="rect">
            <a:avLst/>
          </a:prstGeom>
          <a:noFill/>
        </p:spPr>
        <p:txBody>
          <a:bodyPr wrap="square" rtlCol="0">
            <a:spAutoFit/>
          </a:bodyPr>
          <a:lstStyle/>
          <a:p>
            <a:pPr algn="l"/>
            <a:r>
              <a:rPr lang="en-IE" sz="3200" dirty="0">
                <a:latin typeface="Arial" panose="020B0604020202020204" pitchFamily="34" charset="0"/>
                <a:cs typeface="Arial" panose="020B0604020202020204" pitchFamily="34" charset="0"/>
              </a:rPr>
              <a:t>Multiple Myeloma cell lines, U266 and H929, were treated with VP-79S. It was found that VP-79S killed the cells with low micromolar range concentrations.</a:t>
            </a:r>
          </a:p>
        </p:txBody>
      </p:sp>
      <p:graphicFrame>
        <p:nvGraphicFramePr>
          <p:cNvPr id="193" name="Object 192">
            <a:extLst>
              <a:ext uri="{FF2B5EF4-FFF2-40B4-BE49-F238E27FC236}">
                <a16:creationId xmlns:a16="http://schemas.microsoft.com/office/drawing/2014/main" id="{83A8B64E-3987-483E-A1B8-4BDD785DA53B}"/>
              </a:ext>
            </a:extLst>
          </p:cNvPr>
          <p:cNvGraphicFramePr>
            <a:graphicFrameLocks noChangeAspect="1"/>
          </p:cNvGraphicFramePr>
          <p:nvPr>
            <p:extLst>
              <p:ext uri="{D42A27DB-BD31-4B8C-83A1-F6EECF244321}">
                <p14:modId xmlns:p14="http://schemas.microsoft.com/office/powerpoint/2010/main" val="318449535"/>
              </p:ext>
            </p:extLst>
          </p:nvPr>
        </p:nvGraphicFramePr>
        <p:xfrm>
          <a:off x="23465798" y="13094375"/>
          <a:ext cx="5192913" cy="2979173"/>
        </p:xfrm>
        <a:graphic>
          <a:graphicData uri="http://schemas.openxmlformats.org/presentationml/2006/ole">
            <mc:AlternateContent xmlns:mc="http://schemas.openxmlformats.org/markup-compatibility/2006">
              <mc:Choice xmlns:v="urn:schemas-microsoft-com:vml" Requires="v">
                <p:oleObj spid="_x0000_s1049" name="CS ChemDraw Drawing" r:id="rId15" imgW="5012319" imgH="2877061" progId="ChemDraw.Document.6.0">
                  <p:embed/>
                </p:oleObj>
              </mc:Choice>
              <mc:Fallback>
                <p:oleObj name="CS ChemDraw Drawing" r:id="rId15" imgW="5012319" imgH="2877061" progId="ChemDraw.Document.6.0">
                  <p:embed/>
                  <p:pic>
                    <p:nvPicPr>
                      <p:cNvPr id="2070" name="Object 2069">
                        <a:extLst>
                          <a:ext uri="{FF2B5EF4-FFF2-40B4-BE49-F238E27FC236}">
                            <a16:creationId xmlns:a16="http://schemas.microsoft.com/office/drawing/2014/main" id="{ADD68F67-B385-49AB-8B32-2777961A2FAF}"/>
                          </a:ext>
                        </a:extLst>
                      </p:cNvPr>
                      <p:cNvPicPr/>
                      <p:nvPr/>
                    </p:nvPicPr>
                    <p:blipFill>
                      <a:blip r:embed="rId16"/>
                      <a:stretch>
                        <a:fillRect/>
                      </a:stretch>
                    </p:blipFill>
                    <p:spPr>
                      <a:xfrm>
                        <a:off x="23465798" y="13094375"/>
                        <a:ext cx="5192913" cy="2979173"/>
                      </a:xfrm>
                      <a:prstGeom prst="rect">
                        <a:avLst/>
                      </a:prstGeom>
                    </p:spPr>
                  </p:pic>
                </p:oleObj>
              </mc:Fallback>
            </mc:AlternateContent>
          </a:graphicData>
        </a:graphic>
      </p:graphicFrame>
      <p:pic>
        <p:nvPicPr>
          <p:cNvPr id="195" name="Picture 194">
            <a:extLst>
              <a:ext uri="{FF2B5EF4-FFF2-40B4-BE49-F238E27FC236}">
                <a16:creationId xmlns:a16="http://schemas.microsoft.com/office/drawing/2014/main" id="{5EBCF840-EC7B-489A-86CE-D33EF5DA63A7}"/>
              </a:ext>
            </a:extLst>
          </p:cNvPr>
          <p:cNvPicPr>
            <a:picLocks noChangeAspect="1"/>
          </p:cNvPicPr>
          <p:nvPr/>
        </p:nvPicPr>
        <p:blipFill>
          <a:blip r:embed="rId17"/>
          <a:stretch>
            <a:fillRect/>
          </a:stretch>
        </p:blipFill>
        <p:spPr>
          <a:xfrm>
            <a:off x="14752655" y="21995820"/>
            <a:ext cx="5141049" cy="3462339"/>
          </a:xfrm>
          <a:prstGeom prst="rect">
            <a:avLst/>
          </a:prstGeom>
        </p:spPr>
      </p:pic>
      <p:sp>
        <p:nvSpPr>
          <p:cNvPr id="197" name="TextBox 196">
            <a:extLst>
              <a:ext uri="{FF2B5EF4-FFF2-40B4-BE49-F238E27FC236}">
                <a16:creationId xmlns:a16="http://schemas.microsoft.com/office/drawing/2014/main" id="{5F6D115F-B9FD-43A3-B1F3-A308FBFB4419}"/>
              </a:ext>
            </a:extLst>
          </p:cNvPr>
          <p:cNvSpPr txBox="1"/>
          <p:nvPr/>
        </p:nvSpPr>
        <p:spPr>
          <a:xfrm>
            <a:off x="19478882" y="23821169"/>
            <a:ext cx="1341527" cy="523220"/>
          </a:xfrm>
          <a:prstGeom prst="rect">
            <a:avLst/>
          </a:prstGeom>
          <a:noFill/>
        </p:spPr>
        <p:txBody>
          <a:bodyPr wrap="square" rtlCol="0">
            <a:spAutoFit/>
          </a:bodyPr>
          <a:lstStyle/>
          <a:p>
            <a:r>
              <a:rPr lang="en-IE" sz="1400" dirty="0">
                <a:solidFill>
                  <a:srgbClr val="002060"/>
                </a:solidFill>
                <a:latin typeface="Arial" panose="020B0604020202020204" pitchFamily="34" charset="0"/>
                <a:cs typeface="Arial" panose="020B0604020202020204" pitchFamily="34" charset="0"/>
              </a:rPr>
              <a:t>DNA</a:t>
            </a:r>
          </a:p>
          <a:p>
            <a:r>
              <a:rPr lang="en-IE" sz="1400" dirty="0">
                <a:solidFill>
                  <a:srgbClr val="FF0000"/>
                </a:solidFill>
                <a:latin typeface="Arial" panose="020B0604020202020204" pitchFamily="34" charset="0"/>
                <a:cs typeface="Arial" panose="020B0604020202020204" pitchFamily="34" charset="0"/>
              </a:rPr>
              <a:t>VP-79S</a:t>
            </a:r>
          </a:p>
        </p:txBody>
      </p:sp>
      <p:pic>
        <p:nvPicPr>
          <p:cNvPr id="199" name="Picture 1073">
            <a:extLst>
              <a:ext uri="{FF2B5EF4-FFF2-40B4-BE49-F238E27FC236}">
                <a16:creationId xmlns:a16="http://schemas.microsoft.com/office/drawing/2014/main" id="{4D9C4F9C-C03B-4C6C-8A3F-2A00205D927D}"/>
              </a:ext>
            </a:extLst>
          </p:cNvPr>
          <p:cNvPicPr>
            <a:picLocks noChangeAspect="1" noChangeArrowheads="1"/>
          </p:cNvPicPr>
          <p:nvPr/>
        </p:nvPicPr>
        <p:blipFill>
          <a:blip r:embed="rId18" cstate="print"/>
          <a:srcRect t="39285"/>
          <a:stretch>
            <a:fillRect/>
          </a:stretch>
        </p:blipFill>
        <p:spPr bwMode="auto">
          <a:xfrm>
            <a:off x="19478882" y="22681522"/>
            <a:ext cx="946202" cy="595405"/>
          </a:xfrm>
          <a:prstGeom prst="rect">
            <a:avLst/>
          </a:prstGeom>
          <a:noFill/>
          <a:ln w="9525">
            <a:noFill/>
            <a:miter lim="800000"/>
            <a:headEnd/>
            <a:tailEnd/>
          </a:ln>
        </p:spPr>
      </p:pic>
      <p:pic>
        <p:nvPicPr>
          <p:cNvPr id="201" name="Picture 200">
            <a:extLst>
              <a:ext uri="{FF2B5EF4-FFF2-40B4-BE49-F238E27FC236}">
                <a16:creationId xmlns:a16="http://schemas.microsoft.com/office/drawing/2014/main" id="{A4D48F2D-39AC-4E9E-8A4F-ED1FB6206B9F}"/>
              </a:ext>
            </a:extLst>
          </p:cNvPr>
          <p:cNvPicPr/>
          <p:nvPr/>
        </p:nvPicPr>
        <p:blipFill>
          <a:blip r:embed="rId19">
            <a:extLst>
              <a:ext uri="{28A0092B-C50C-407E-A947-70E740481C1C}">
                <a14:useLocalDpi xmlns:a14="http://schemas.microsoft.com/office/drawing/2010/main" val="0"/>
              </a:ext>
            </a:extLst>
          </a:blip>
          <a:stretch>
            <a:fillRect/>
          </a:stretch>
        </p:blipFill>
        <p:spPr>
          <a:xfrm>
            <a:off x="2082459" y="26846015"/>
            <a:ext cx="4701899" cy="3046990"/>
          </a:xfrm>
          <a:prstGeom prst="rect">
            <a:avLst/>
          </a:prstGeom>
        </p:spPr>
      </p:pic>
      <p:pic>
        <p:nvPicPr>
          <p:cNvPr id="203" name="Picture 202">
            <a:extLst>
              <a:ext uri="{FF2B5EF4-FFF2-40B4-BE49-F238E27FC236}">
                <a16:creationId xmlns:a16="http://schemas.microsoft.com/office/drawing/2014/main" id="{E39B4C5D-F7CF-4310-9C06-F6BDF527DBFB}"/>
              </a:ext>
            </a:extLst>
          </p:cNvPr>
          <p:cNvPicPr/>
          <p:nvPr/>
        </p:nvPicPr>
        <p:blipFill>
          <a:blip r:embed="rId20">
            <a:extLst>
              <a:ext uri="{28A0092B-C50C-407E-A947-70E740481C1C}">
                <a14:useLocalDpi xmlns:a14="http://schemas.microsoft.com/office/drawing/2010/main" val="0"/>
              </a:ext>
            </a:extLst>
          </a:blip>
          <a:stretch>
            <a:fillRect/>
          </a:stretch>
        </p:blipFill>
        <p:spPr>
          <a:xfrm>
            <a:off x="8278654" y="28007427"/>
            <a:ext cx="4701899" cy="2932426"/>
          </a:xfrm>
          <a:prstGeom prst="rect">
            <a:avLst/>
          </a:prstGeom>
        </p:spPr>
      </p:pic>
      <p:sp>
        <p:nvSpPr>
          <p:cNvPr id="204" name="Rectangle 203">
            <a:extLst>
              <a:ext uri="{FF2B5EF4-FFF2-40B4-BE49-F238E27FC236}">
                <a16:creationId xmlns:a16="http://schemas.microsoft.com/office/drawing/2014/main" id="{B910256F-B10F-426C-AA25-8E7CE3984691}"/>
              </a:ext>
            </a:extLst>
          </p:cNvPr>
          <p:cNvSpPr/>
          <p:nvPr/>
        </p:nvSpPr>
        <p:spPr>
          <a:xfrm>
            <a:off x="1345408" y="7121611"/>
            <a:ext cx="13117357" cy="11822734"/>
          </a:xfrm>
          <a:prstGeom prst="rect">
            <a:avLst/>
          </a:prstGeom>
          <a:noFill/>
          <a:ln w="762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Rectangle 205">
            <a:extLst>
              <a:ext uri="{FF2B5EF4-FFF2-40B4-BE49-F238E27FC236}">
                <a16:creationId xmlns:a16="http://schemas.microsoft.com/office/drawing/2014/main" id="{BFF105CB-5093-43B7-AB7D-AFC1E93E291C}"/>
              </a:ext>
            </a:extLst>
          </p:cNvPr>
          <p:cNvSpPr/>
          <p:nvPr/>
        </p:nvSpPr>
        <p:spPr>
          <a:xfrm>
            <a:off x="14701345" y="7098913"/>
            <a:ext cx="14409292" cy="10527849"/>
          </a:xfrm>
          <a:prstGeom prst="rect">
            <a:avLst/>
          </a:prstGeom>
          <a:noFill/>
          <a:ln w="762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Rectangle 207">
            <a:extLst>
              <a:ext uri="{FF2B5EF4-FFF2-40B4-BE49-F238E27FC236}">
                <a16:creationId xmlns:a16="http://schemas.microsoft.com/office/drawing/2014/main" id="{7C931D52-1C49-4C04-BA66-D89AD9907CB5}"/>
              </a:ext>
            </a:extLst>
          </p:cNvPr>
          <p:cNvSpPr/>
          <p:nvPr/>
        </p:nvSpPr>
        <p:spPr>
          <a:xfrm>
            <a:off x="1345408" y="19238807"/>
            <a:ext cx="13083636" cy="16139029"/>
          </a:xfrm>
          <a:prstGeom prst="rect">
            <a:avLst/>
          </a:prstGeom>
          <a:noFill/>
          <a:ln w="762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0" name="Rectangle 209">
            <a:extLst>
              <a:ext uri="{FF2B5EF4-FFF2-40B4-BE49-F238E27FC236}">
                <a16:creationId xmlns:a16="http://schemas.microsoft.com/office/drawing/2014/main" id="{39EBFAA9-3029-43AB-BD8E-6FE55A211AC4}"/>
              </a:ext>
            </a:extLst>
          </p:cNvPr>
          <p:cNvSpPr/>
          <p:nvPr/>
        </p:nvSpPr>
        <p:spPr>
          <a:xfrm>
            <a:off x="14701345" y="17985749"/>
            <a:ext cx="14519849" cy="17409004"/>
          </a:xfrm>
          <a:prstGeom prst="rect">
            <a:avLst/>
          </a:prstGeom>
          <a:noFill/>
          <a:ln w="762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2" name="Rectangle 211">
            <a:extLst>
              <a:ext uri="{FF2B5EF4-FFF2-40B4-BE49-F238E27FC236}">
                <a16:creationId xmlns:a16="http://schemas.microsoft.com/office/drawing/2014/main" id="{4FA0E411-5838-4EB3-9B85-28B369A7F28A}"/>
              </a:ext>
            </a:extLst>
          </p:cNvPr>
          <p:cNvSpPr/>
          <p:nvPr/>
        </p:nvSpPr>
        <p:spPr>
          <a:xfrm>
            <a:off x="1345408" y="35786366"/>
            <a:ext cx="27875787" cy="2930887"/>
          </a:xfrm>
          <a:prstGeom prst="rect">
            <a:avLst/>
          </a:prstGeom>
          <a:noFill/>
          <a:ln w="762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607</Words>
  <Application>Microsoft Office PowerPoint</Application>
  <PresentationFormat>Custom</PresentationFormat>
  <Paragraphs>116</Paragraphs>
  <Slides>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Calibri Light</vt:lpstr>
      <vt:lpstr>Monotype Sorts</vt:lpstr>
      <vt:lpstr>Times New Roman</vt:lpstr>
      <vt:lpstr>Office Theme</vt:lpstr>
      <vt:lpstr>Custom Design</vt:lpstr>
      <vt:lpstr>CS ChemDraw Drawing</vt:lpstr>
      <vt:lpstr>Guanidinium-like protein kinase inhibitors as anticancer agents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Helene Mihigo</cp:lastModifiedBy>
  <cp:revision>75</cp:revision>
  <dcterms:created xsi:type="dcterms:W3CDTF">2015-04-04T09:45:50Z</dcterms:created>
  <dcterms:modified xsi:type="dcterms:W3CDTF">2020-11-05T17:18:57Z</dcterms:modified>
</cp:coreProperties>
</file>