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handoutMasterIdLst>
    <p:handoutMasterId r:id="rId43"/>
  </p:handoutMasterIdLst>
  <p:sldIdLst>
    <p:sldId id="256" r:id="rId3"/>
    <p:sldId id="267" r:id="rId4"/>
    <p:sldId id="258" r:id="rId5"/>
    <p:sldId id="259" r:id="rId6"/>
    <p:sldId id="261" r:id="rId7"/>
    <p:sldId id="265" r:id="rId8"/>
    <p:sldId id="268" r:id="rId9"/>
    <p:sldId id="269" r:id="rId10"/>
    <p:sldId id="271" r:id="rId11"/>
    <p:sldId id="270"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2" r:id="rId32"/>
    <p:sldId id="293" r:id="rId33"/>
    <p:sldId id="294" r:id="rId34"/>
    <p:sldId id="295" r:id="rId35"/>
    <p:sldId id="296" r:id="rId36"/>
    <p:sldId id="297" r:id="rId37"/>
    <p:sldId id="298" r:id="rId38"/>
    <p:sldId id="299" r:id="rId39"/>
    <p:sldId id="300" r:id="rId40"/>
    <p:sldId id="264" r:id="rId4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Schalnich" initials="MS" lastIdx="3" clrIdx="0"/>
  <p:cmAuthor id="1" name="Samanta"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38"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oleObject" Target="file:///E:\Nilaadri%20da\phd_all_files\synthesis%20schem\Thesis\Timekill_C2_graph.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33.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00" b="1" i="0" u="none" strike="noStrike" kern="1200" baseline="0">
                <a:solidFill>
                  <a:schemeClr val="tx1">
                    <a:lumMod val="65000"/>
                    <a:lumOff val="35000"/>
                  </a:schemeClr>
                </a:solidFill>
                <a:latin typeface="+mn-lt"/>
                <a:ea typeface="+mn-ea"/>
                <a:cs typeface="+mn-cs"/>
              </a:defRPr>
            </a:pPr>
            <a:r>
              <a:rPr lang="en-US" sz="1400" b="0"/>
              <a:t>Time-kill C2</a:t>
            </a:r>
          </a:p>
        </c:rich>
      </c:tx>
      <c:layout>
        <c:manualLayout>
          <c:xMode val="edge"/>
          <c:yMode val="edge"/>
          <c:x val="0.51103036106973099"/>
          <c:y val="2.3148148148148147E-2"/>
        </c:manualLayout>
      </c:layout>
      <c:overlay val="0"/>
      <c:spPr>
        <a:noFill/>
        <a:ln>
          <a:noFill/>
        </a:ln>
        <a:effectLst/>
      </c:spPr>
    </c:title>
    <c:autoTitleDeleted val="0"/>
    <c:plotArea>
      <c:layout/>
      <c:scatterChart>
        <c:scatterStyle val="lineMarker"/>
        <c:varyColors val="0"/>
        <c:ser>
          <c:idx val="0"/>
          <c:order val="0"/>
          <c:tx>
            <c:v>Cipro_0.5mic</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numRef>
              <c:f>Sheet1!$B$13:$B$19</c:f>
              <c:numCache>
                <c:formatCode>General</c:formatCode>
                <c:ptCount val="7"/>
                <c:pt idx="0">
                  <c:v>0</c:v>
                </c:pt>
                <c:pt idx="1">
                  <c:v>2</c:v>
                </c:pt>
                <c:pt idx="2">
                  <c:v>4</c:v>
                </c:pt>
                <c:pt idx="3">
                  <c:v>6</c:v>
                </c:pt>
                <c:pt idx="4">
                  <c:v>8</c:v>
                </c:pt>
                <c:pt idx="5">
                  <c:v>12</c:v>
                </c:pt>
                <c:pt idx="6">
                  <c:v>24</c:v>
                </c:pt>
              </c:numCache>
            </c:numRef>
          </c:xVal>
          <c:yVal>
            <c:numRef>
              <c:f>Sheet1!$C$13:$C$19</c:f>
              <c:numCache>
                <c:formatCode>General</c:formatCode>
                <c:ptCount val="7"/>
                <c:pt idx="0">
                  <c:v>4.7</c:v>
                </c:pt>
                <c:pt idx="1">
                  <c:v>3.2</c:v>
                </c:pt>
                <c:pt idx="2">
                  <c:v>2.2000000000000002</c:v>
                </c:pt>
                <c:pt idx="3">
                  <c:v>1.6</c:v>
                </c:pt>
                <c:pt idx="4">
                  <c:v>1.2</c:v>
                </c:pt>
                <c:pt idx="5">
                  <c:v>0.5</c:v>
                </c:pt>
                <c:pt idx="6">
                  <c:v>0</c:v>
                </c:pt>
              </c:numCache>
            </c:numRef>
          </c:yVal>
          <c:smooth val="0"/>
        </c:ser>
        <c:ser>
          <c:idx val="1"/>
          <c:order val="1"/>
          <c:tx>
            <c:v>Cipro_mic</c:v>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numRef>
              <c:f>Sheet1!$B$13:$B$19</c:f>
              <c:numCache>
                <c:formatCode>General</c:formatCode>
                <c:ptCount val="7"/>
                <c:pt idx="0">
                  <c:v>0</c:v>
                </c:pt>
                <c:pt idx="1">
                  <c:v>2</c:v>
                </c:pt>
                <c:pt idx="2">
                  <c:v>4</c:v>
                </c:pt>
                <c:pt idx="3">
                  <c:v>6</c:v>
                </c:pt>
                <c:pt idx="4">
                  <c:v>8</c:v>
                </c:pt>
                <c:pt idx="5">
                  <c:v>12</c:v>
                </c:pt>
                <c:pt idx="6">
                  <c:v>24</c:v>
                </c:pt>
              </c:numCache>
            </c:numRef>
          </c:xVal>
          <c:yVal>
            <c:numRef>
              <c:f>Sheet1!$D$13:$D$19</c:f>
              <c:numCache>
                <c:formatCode>General</c:formatCode>
                <c:ptCount val="7"/>
                <c:pt idx="0">
                  <c:v>4.7</c:v>
                </c:pt>
                <c:pt idx="1">
                  <c:v>3.3</c:v>
                </c:pt>
                <c:pt idx="2">
                  <c:v>1.9000000000000001</c:v>
                </c:pt>
                <c:pt idx="3">
                  <c:v>1.4</c:v>
                </c:pt>
                <c:pt idx="4">
                  <c:v>0.9</c:v>
                </c:pt>
                <c:pt idx="5">
                  <c:v>0.2</c:v>
                </c:pt>
                <c:pt idx="6">
                  <c:v>0</c:v>
                </c:pt>
              </c:numCache>
            </c:numRef>
          </c:yVal>
          <c:smooth val="0"/>
        </c:ser>
        <c:ser>
          <c:idx val="2"/>
          <c:order val="2"/>
          <c:tx>
            <c:v>0.5mic_C2</c:v>
          </c:tx>
          <c:spPr>
            <a:ln w="9525" cap="rnd">
              <a:solidFill>
                <a:schemeClr val="accent2">
                  <a:lumMod val="50000"/>
                </a:schemeClr>
              </a:solidFill>
              <a:round/>
            </a:ln>
            <a:effectLst>
              <a:outerShdw blurRad="57150" dist="19050" dir="5400000" algn="ctr" rotWithShape="0">
                <a:srgbClr val="000000">
                  <a:alpha val="63000"/>
                </a:srgbClr>
              </a:outerShdw>
            </a:effectLst>
          </c:spPr>
          <c:marker>
            <c:symbol val="circle"/>
            <c:size val="6"/>
            <c:spPr>
              <a:solidFill>
                <a:schemeClr val="accent2">
                  <a:lumMod val="75000"/>
                </a:schemeClr>
              </a:solidFill>
              <a:ln w="9525" cap="rnd">
                <a:solidFill>
                  <a:schemeClr val="accent2">
                    <a:lumMod val="50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numRef>
              <c:f>Sheet1!$B$2:$B$9</c:f>
              <c:numCache>
                <c:formatCode>General</c:formatCode>
                <c:ptCount val="8"/>
                <c:pt idx="0">
                  <c:v>0</c:v>
                </c:pt>
                <c:pt idx="1">
                  <c:v>2</c:v>
                </c:pt>
                <c:pt idx="2">
                  <c:v>4</c:v>
                </c:pt>
                <c:pt idx="3">
                  <c:v>6</c:v>
                </c:pt>
                <c:pt idx="4">
                  <c:v>8</c:v>
                </c:pt>
                <c:pt idx="5">
                  <c:v>10</c:v>
                </c:pt>
                <c:pt idx="6">
                  <c:v>12</c:v>
                </c:pt>
                <c:pt idx="7">
                  <c:v>24</c:v>
                </c:pt>
              </c:numCache>
            </c:numRef>
          </c:xVal>
          <c:yVal>
            <c:numRef>
              <c:f>Sheet1!$E$2:$E$9</c:f>
              <c:numCache>
                <c:formatCode>General</c:formatCode>
                <c:ptCount val="8"/>
                <c:pt idx="0">
                  <c:v>4.6239999999999988</c:v>
                </c:pt>
                <c:pt idx="1">
                  <c:v>2.8451</c:v>
                </c:pt>
                <c:pt idx="2">
                  <c:v>2.2999999999999998</c:v>
                </c:pt>
                <c:pt idx="3">
                  <c:v>0</c:v>
                </c:pt>
                <c:pt idx="4">
                  <c:v>0</c:v>
                </c:pt>
                <c:pt idx="5">
                  <c:v>0</c:v>
                </c:pt>
                <c:pt idx="6">
                  <c:v>0</c:v>
                </c:pt>
                <c:pt idx="7">
                  <c:v>0</c:v>
                </c:pt>
              </c:numCache>
            </c:numRef>
          </c:yVal>
          <c:smooth val="0"/>
        </c:ser>
        <c:ser>
          <c:idx val="3"/>
          <c:order val="3"/>
          <c:tx>
            <c:v>mic_C2</c:v>
          </c:tx>
          <c:spPr>
            <a:ln w="9525" cap="rnd">
              <a:solidFill>
                <a:schemeClr val="accent4"/>
              </a:solidFill>
              <a:round/>
            </a:ln>
            <a:effectLst>
              <a:outerShdw blurRad="57150" dist="19050" dir="5400000" algn="ctr" rotWithShape="0">
                <a:srgbClr val="000000">
                  <a:alpha val="63000"/>
                </a:srgbClr>
              </a:outerShdw>
            </a:effectLst>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cap="rnd">
                <a:solidFill>
                  <a:schemeClr val="accent4"/>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numRef>
              <c:f>Sheet1!$B$2:$B$9</c:f>
              <c:numCache>
                <c:formatCode>General</c:formatCode>
                <c:ptCount val="8"/>
                <c:pt idx="0">
                  <c:v>0</c:v>
                </c:pt>
                <c:pt idx="1">
                  <c:v>2</c:v>
                </c:pt>
                <c:pt idx="2">
                  <c:v>4</c:v>
                </c:pt>
                <c:pt idx="3">
                  <c:v>6</c:v>
                </c:pt>
                <c:pt idx="4">
                  <c:v>8</c:v>
                </c:pt>
                <c:pt idx="5">
                  <c:v>10</c:v>
                </c:pt>
                <c:pt idx="6">
                  <c:v>12</c:v>
                </c:pt>
                <c:pt idx="7">
                  <c:v>24</c:v>
                </c:pt>
              </c:numCache>
            </c:numRef>
          </c:xVal>
          <c:yVal>
            <c:numRef>
              <c:f>Sheet1!$F$2:$F$9</c:f>
              <c:numCache>
                <c:formatCode>General</c:formatCode>
                <c:ptCount val="8"/>
                <c:pt idx="0">
                  <c:v>4.645999999999999</c:v>
                </c:pt>
                <c:pt idx="1">
                  <c:v>2.34</c:v>
                </c:pt>
                <c:pt idx="2">
                  <c:v>2.34</c:v>
                </c:pt>
                <c:pt idx="3">
                  <c:v>0</c:v>
                </c:pt>
                <c:pt idx="4">
                  <c:v>0</c:v>
                </c:pt>
                <c:pt idx="5">
                  <c:v>0</c:v>
                </c:pt>
                <c:pt idx="6">
                  <c:v>0</c:v>
                </c:pt>
                <c:pt idx="7">
                  <c:v>0</c:v>
                </c:pt>
              </c:numCache>
            </c:numRef>
          </c:yVal>
          <c:smooth val="0"/>
        </c:ser>
        <c:ser>
          <c:idx val="4"/>
          <c:order val="4"/>
          <c:tx>
            <c:v>S.aureus_untreated</c:v>
          </c:tx>
          <c:spPr>
            <a:ln w="9525" cap="rnd">
              <a:solidFill>
                <a:schemeClr val="accent5"/>
              </a:solidFill>
              <a:round/>
            </a:ln>
            <a:effectLst>
              <a:outerShdw blurRad="57150" dist="19050" dir="5400000" algn="ctr" rotWithShape="0">
                <a:srgbClr val="000000">
                  <a:alpha val="63000"/>
                </a:srgbClr>
              </a:outerShdw>
            </a:effectLst>
          </c:spPr>
          <c:marker>
            <c:symbol val="circle"/>
            <c:size val="6"/>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cap="rnd">
                <a:solidFill>
                  <a:schemeClr val="accent5"/>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numRef>
              <c:f>Sheet1!$F$13:$F$19</c:f>
              <c:numCache>
                <c:formatCode>General</c:formatCode>
                <c:ptCount val="7"/>
                <c:pt idx="0">
                  <c:v>0</c:v>
                </c:pt>
                <c:pt idx="1">
                  <c:v>2</c:v>
                </c:pt>
                <c:pt idx="2">
                  <c:v>4</c:v>
                </c:pt>
                <c:pt idx="3">
                  <c:v>6</c:v>
                </c:pt>
                <c:pt idx="4">
                  <c:v>8</c:v>
                </c:pt>
                <c:pt idx="5">
                  <c:v>12</c:v>
                </c:pt>
                <c:pt idx="6">
                  <c:v>24</c:v>
                </c:pt>
              </c:numCache>
            </c:numRef>
          </c:xVal>
          <c:yVal>
            <c:numRef>
              <c:f>Sheet1!$G$13:$G$19</c:f>
              <c:numCache>
                <c:formatCode>General</c:formatCode>
                <c:ptCount val="7"/>
                <c:pt idx="0">
                  <c:v>4.8</c:v>
                </c:pt>
                <c:pt idx="1">
                  <c:v>5.2</c:v>
                </c:pt>
                <c:pt idx="2">
                  <c:v>6</c:v>
                </c:pt>
                <c:pt idx="3">
                  <c:v>7</c:v>
                </c:pt>
                <c:pt idx="4">
                  <c:v>8.2000000000000011</c:v>
                </c:pt>
                <c:pt idx="5">
                  <c:v>9.8000000000000007</c:v>
                </c:pt>
                <c:pt idx="6">
                  <c:v>10.6</c:v>
                </c:pt>
              </c:numCache>
            </c:numRef>
          </c:yVal>
          <c:smooth val="0"/>
        </c:ser>
        <c:dLbls>
          <c:showLegendKey val="0"/>
          <c:showVal val="0"/>
          <c:showCatName val="0"/>
          <c:showSerName val="0"/>
          <c:showPercent val="0"/>
          <c:showBubbleSize val="0"/>
        </c:dLbls>
        <c:axId val="-2050981328"/>
        <c:axId val="-2050992208"/>
      </c:scatterChart>
      <c:valAx>
        <c:axId val="-2050981328"/>
        <c:scaling>
          <c:orientation val="minMax"/>
          <c:max val="24"/>
          <c:min val="0"/>
        </c:scaling>
        <c:delete val="0"/>
        <c:axPos val="b"/>
        <c:title>
          <c:tx>
            <c:rich>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r>
                  <a:rPr lang="en-US"/>
                  <a:t>Time</a:t>
                </a:r>
                <a:r>
                  <a:rPr lang="en-US" baseline="0"/>
                  <a:t> (Hrs)</a:t>
                </a:r>
                <a:endParaRPr lang="en-US"/>
              </a:p>
            </c:rich>
          </c:tx>
          <c:layout/>
          <c:overlay val="0"/>
          <c:spPr>
            <a:noFill/>
            <a:ln>
              <a:solidFill>
                <a:schemeClr val="accent1">
                  <a:lumMod val="60000"/>
                  <a:lumOff val="40000"/>
                </a:schemeClr>
              </a:solid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050992208"/>
        <c:crosses val="autoZero"/>
        <c:crossBetween val="midCat"/>
        <c:majorUnit val="2"/>
      </c:valAx>
      <c:valAx>
        <c:axId val="-2050992208"/>
        <c:scaling>
          <c:orientation val="minMax"/>
          <c:max val="15"/>
          <c:min val="0"/>
        </c:scaling>
        <c:delete val="0"/>
        <c:axPos val="l"/>
        <c:title>
          <c:tx>
            <c:rich>
              <a:bodyPr rot="-54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r>
                  <a:rPr lang="en-US"/>
                  <a:t>Log</a:t>
                </a:r>
                <a:r>
                  <a:rPr lang="en-US" baseline="0"/>
                  <a:t> CFU/ml</a:t>
                </a:r>
                <a:endParaRPr lang="en-US"/>
              </a:p>
            </c:rich>
          </c:tx>
          <c:layout>
            <c:manualLayout>
              <c:xMode val="edge"/>
              <c:yMode val="edge"/>
              <c:x val="0.31024085973205168"/>
              <c:y val="0.38822740907386577"/>
            </c:manualLayout>
          </c:layout>
          <c:overlay val="0"/>
          <c:spPr>
            <a:noFill/>
            <a:ln>
              <a:solidFill>
                <a:schemeClr val="accent1">
                  <a:lumMod val="60000"/>
                  <a:lumOff val="40000"/>
                </a:schemeClr>
              </a:solidFill>
            </a:ln>
            <a:effectLst/>
          </c:spPr>
        </c:title>
        <c:numFmt formatCode="General" sourceLinked="1"/>
        <c:majorTickMark val="out"/>
        <c:minorTickMark val="none"/>
        <c:tickLblPos val="nextTo"/>
        <c:spPr>
          <a:noFill/>
          <a:ln>
            <a:noFill/>
          </a:ln>
          <a:effectLst/>
        </c:spPr>
        <c:txPr>
          <a:bodyPr rot="0" spcFirstLastPara="1" vertOverflow="ellipsis" wrap="square" anchor="ctr" anchorCtr="0"/>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050981328"/>
        <c:crosses val="autoZero"/>
        <c:crossBetween val="midCat"/>
        <c:majorUnit val="1"/>
      </c:valAx>
      <c:spPr>
        <a:noFill/>
        <a:ln>
          <a:noFill/>
        </a:ln>
        <a:effectLst/>
      </c:spPr>
    </c:plotArea>
    <c:legend>
      <c:legendPos val="l"/>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0" i="0" u="none" strike="noStrike" kern="1200" spc="0" baseline="0">
                <a:solidFill>
                  <a:schemeClr val="tx1">
                    <a:lumMod val="65000"/>
                    <a:lumOff val="35000"/>
                  </a:schemeClr>
                </a:solidFill>
                <a:latin typeface="+mn-lt"/>
                <a:ea typeface="+mn-ea"/>
                <a:cs typeface="+mn-cs"/>
              </a:defRPr>
            </a:pPr>
            <a:r>
              <a:rPr lang="en-US"/>
              <a:t>Time</a:t>
            </a:r>
            <a:r>
              <a:rPr lang="en-US" baseline="0"/>
              <a:t>-kill A1</a:t>
            </a:r>
            <a:endParaRPr lang="en-US"/>
          </a:p>
        </c:rich>
      </c:tx>
      <c:layout>
        <c:manualLayout>
          <c:xMode val="edge"/>
          <c:yMode val="edge"/>
          <c:x val="0.48984542007283199"/>
          <c:y val="1.8411970003469762E-2"/>
        </c:manualLayout>
      </c:layout>
      <c:overlay val="0"/>
      <c:spPr>
        <a:noFill/>
        <a:ln>
          <a:noFill/>
        </a:ln>
        <a:effectLst/>
      </c:spPr>
    </c:title>
    <c:autoTitleDeleted val="0"/>
    <c:plotArea>
      <c:layout>
        <c:manualLayout>
          <c:layoutTarget val="inner"/>
          <c:xMode val="edge"/>
          <c:yMode val="edge"/>
          <c:x val="0.31848310627838189"/>
          <c:y val="0.15700674686404029"/>
          <c:w val="0.65112340124151147"/>
          <c:h val="0.63900023107927972"/>
        </c:manualLayout>
      </c:layout>
      <c:scatterChart>
        <c:scatterStyle val="lineMarker"/>
        <c:varyColors val="0"/>
        <c:ser>
          <c:idx val="0"/>
          <c:order val="0"/>
          <c:tx>
            <c:v>Cipro_0.5mic</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Sheet1!$B$13:$B$19</c:f>
              <c:numCache>
                <c:formatCode>General</c:formatCode>
                <c:ptCount val="7"/>
                <c:pt idx="0">
                  <c:v>0</c:v>
                </c:pt>
                <c:pt idx="1">
                  <c:v>2</c:v>
                </c:pt>
                <c:pt idx="2">
                  <c:v>4</c:v>
                </c:pt>
                <c:pt idx="3">
                  <c:v>6</c:v>
                </c:pt>
                <c:pt idx="4">
                  <c:v>8</c:v>
                </c:pt>
                <c:pt idx="5">
                  <c:v>12</c:v>
                </c:pt>
                <c:pt idx="6">
                  <c:v>24</c:v>
                </c:pt>
              </c:numCache>
            </c:numRef>
          </c:xVal>
          <c:yVal>
            <c:numRef>
              <c:f>Sheet1!$C$13:$C$19</c:f>
              <c:numCache>
                <c:formatCode>General</c:formatCode>
                <c:ptCount val="7"/>
                <c:pt idx="0">
                  <c:v>4.78</c:v>
                </c:pt>
                <c:pt idx="1">
                  <c:v>3.3</c:v>
                </c:pt>
                <c:pt idx="2">
                  <c:v>2.2000000000000002</c:v>
                </c:pt>
                <c:pt idx="3">
                  <c:v>1.6</c:v>
                </c:pt>
                <c:pt idx="4">
                  <c:v>1.2</c:v>
                </c:pt>
                <c:pt idx="5">
                  <c:v>0.5</c:v>
                </c:pt>
                <c:pt idx="6">
                  <c:v>0</c:v>
                </c:pt>
              </c:numCache>
            </c:numRef>
          </c:yVal>
          <c:smooth val="0"/>
        </c:ser>
        <c:ser>
          <c:idx val="1"/>
          <c:order val="1"/>
          <c:tx>
            <c:v>Cipro_mic</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Sheet1!$B$13:$B$19</c:f>
              <c:numCache>
                <c:formatCode>General</c:formatCode>
                <c:ptCount val="7"/>
                <c:pt idx="0">
                  <c:v>0</c:v>
                </c:pt>
                <c:pt idx="1">
                  <c:v>2</c:v>
                </c:pt>
                <c:pt idx="2">
                  <c:v>4</c:v>
                </c:pt>
                <c:pt idx="3">
                  <c:v>6</c:v>
                </c:pt>
                <c:pt idx="4">
                  <c:v>8</c:v>
                </c:pt>
                <c:pt idx="5">
                  <c:v>12</c:v>
                </c:pt>
                <c:pt idx="6">
                  <c:v>24</c:v>
                </c:pt>
              </c:numCache>
            </c:numRef>
          </c:xVal>
          <c:yVal>
            <c:numRef>
              <c:f>Sheet1!$D$13:$D$19</c:f>
              <c:numCache>
                <c:formatCode>General</c:formatCode>
                <c:ptCount val="7"/>
                <c:pt idx="0">
                  <c:v>4.78</c:v>
                </c:pt>
                <c:pt idx="1">
                  <c:v>3.2</c:v>
                </c:pt>
                <c:pt idx="2">
                  <c:v>1.9000000000000001</c:v>
                </c:pt>
                <c:pt idx="3">
                  <c:v>1.4</c:v>
                </c:pt>
                <c:pt idx="4">
                  <c:v>0.9</c:v>
                </c:pt>
                <c:pt idx="5">
                  <c:v>0.2</c:v>
                </c:pt>
                <c:pt idx="6">
                  <c:v>0</c:v>
                </c:pt>
              </c:numCache>
            </c:numRef>
          </c:yVal>
          <c:smooth val="0"/>
        </c:ser>
        <c:ser>
          <c:idx val="2"/>
          <c:order val="2"/>
          <c:tx>
            <c:v>A1_0.5mic</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Sheet1!$B$3:$B$9</c:f>
              <c:numCache>
                <c:formatCode>General</c:formatCode>
                <c:ptCount val="7"/>
                <c:pt idx="0">
                  <c:v>0</c:v>
                </c:pt>
                <c:pt idx="1">
                  <c:v>2</c:v>
                </c:pt>
                <c:pt idx="2">
                  <c:v>4</c:v>
                </c:pt>
                <c:pt idx="3">
                  <c:v>6</c:v>
                </c:pt>
                <c:pt idx="4">
                  <c:v>8</c:v>
                </c:pt>
                <c:pt idx="5">
                  <c:v>12</c:v>
                </c:pt>
                <c:pt idx="6">
                  <c:v>24</c:v>
                </c:pt>
              </c:numCache>
            </c:numRef>
          </c:xVal>
          <c:yVal>
            <c:numRef>
              <c:f>Sheet1!$E$3:$E$9</c:f>
              <c:numCache>
                <c:formatCode>General</c:formatCode>
                <c:ptCount val="7"/>
                <c:pt idx="0">
                  <c:v>4.78</c:v>
                </c:pt>
                <c:pt idx="1">
                  <c:v>4.4770000000000003</c:v>
                </c:pt>
                <c:pt idx="2">
                  <c:v>4.7709999999999999</c:v>
                </c:pt>
                <c:pt idx="3">
                  <c:v>4.556</c:v>
                </c:pt>
                <c:pt idx="4">
                  <c:v>4.3769999999999998</c:v>
                </c:pt>
                <c:pt idx="5">
                  <c:v>3.3499999999999996</c:v>
                </c:pt>
                <c:pt idx="6">
                  <c:v>0</c:v>
                </c:pt>
              </c:numCache>
            </c:numRef>
          </c:yVal>
          <c:smooth val="0"/>
        </c:ser>
        <c:ser>
          <c:idx val="3"/>
          <c:order val="3"/>
          <c:tx>
            <c:v>A1_mic50</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Sheet1!$B$3:$B$9</c:f>
              <c:numCache>
                <c:formatCode>General</c:formatCode>
                <c:ptCount val="7"/>
                <c:pt idx="0">
                  <c:v>0</c:v>
                </c:pt>
                <c:pt idx="1">
                  <c:v>2</c:v>
                </c:pt>
                <c:pt idx="2">
                  <c:v>4</c:v>
                </c:pt>
                <c:pt idx="3">
                  <c:v>6</c:v>
                </c:pt>
                <c:pt idx="4">
                  <c:v>8</c:v>
                </c:pt>
                <c:pt idx="5">
                  <c:v>12</c:v>
                </c:pt>
                <c:pt idx="6">
                  <c:v>24</c:v>
                </c:pt>
              </c:numCache>
            </c:numRef>
          </c:xVal>
          <c:yVal>
            <c:numRef>
              <c:f>Sheet1!$F$3:$F$9</c:f>
              <c:numCache>
                <c:formatCode>General</c:formatCode>
                <c:ptCount val="7"/>
                <c:pt idx="0">
                  <c:v>4.78</c:v>
                </c:pt>
                <c:pt idx="1">
                  <c:v>4.4770000000000003</c:v>
                </c:pt>
                <c:pt idx="2">
                  <c:v>4.7110000000000003</c:v>
                </c:pt>
                <c:pt idx="3">
                  <c:v>4.3004999999999995</c:v>
                </c:pt>
                <c:pt idx="4">
                  <c:v>4.1429999999999989</c:v>
                </c:pt>
                <c:pt idx="5">
                  <c:v>2.9909999999999997</c:v>
                </c:pt>
                <c:pt idx="6">
                  <c:v>0</c:v>
                </c:pt>
              </c:numCache>
            </c:numRef>
          </c:yVal>
          <c:smooth val="0"/>
        </c:ser>
        <c:ser>
          <c:idx val="4"/>
          <c:order val="4"/>
          <c:tx>
            <c:v>S.aureus_untretated</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Sheet1!$F$13:$F$19</c:f>
              <c:numCache>
                <c:formatCode>General</c:formatCode>
                <c:ptCount val="7"/>
                <c:pt idx="0">
                  <c:v>0</c:v>
                </c:pt>
                <c:pt idx="1">
                  <c:v>2</c:v>
                </c:pt>
                <c:pt idx="2">
                  <c:v>4</c:v>
                </c:pt>
                <c:pt idx="3">
                  <c:v>6</c:v>
                </c:pt>
                <c:pt idx="4">
                  <c:v>8</c:v>
                </c:pt>
                <c:pt idx="5">
                  <c:v>12</c:v>
                </c:pt>
                <c:pt idx="6">
                  <c:v>24</c:v>
                </c:pt>
              </c:numCache>
            </c:numRef>
          </c:xVal>
          <c:yVal>
            <c:numRef>
              <c:f>Sheet1!$G$13:$G$19</c:f>
              <c:numCache>
                <c:formatCode>General</c:formatCode>
                <c:ptCount val="7"/>
                <c:pt idx="0">
                  <c:v>4.8</c:v>
                </c:pt>
                <c:pt idx="1">
                  <c:v>5.2</c:v>
                </c:pt>
                <c:pt idx="2">
                  <c:v>6</c:v>
                </c:pt>
                <c:pt idx="3">
                  <c:v>7</c:v>
                </c:pt>
                <c:pt idx="4">
                  <c:v>8.2000000000000011</c:v>
                </c:pt>
                <c:pt idx="5">
                  <c:v>9.8000000000000007</c:v>
                </c:pt>
                <c:pt idx="6">
                  <c:v>10.6</c:v>
                </c:pt>
              </c:numCache>
            </c:numRef>
          </c:yVal>
          <c:smooth val="0"/>
        </c:ser>
        <c:dLbls>
          <c:showLegendKey val="0"/>
          <c:showVal val="0"/>
          <c:showCatName val="0"/>
          <c:showSerName val="0"/>
          <c:showPercent val="0"/>
          <c:showBubbleSize val="0"/>
        </c:dLbls>
        <c:axId val="-2050992752"/>
        <c:axId val="-2050980240"/>
      </c:scatterChart>
      <c:valAx>
        <c:axId val="-2050992752"/>
        <c:scaling>
          <c:orientation val="minMax"/>
          <c:max val="24"/>
          <c:min val="0"/>
        </c:scaling>
        <c:delete val="0"/>
        <c:axPos val="b"/>
        <c:title>
          <c:tx>
            <c:rich>
              <a:bodyPr rot="0" spcFirstLastPara="1" vertOverflow="ellipsis" vert="horz" wrap="square" anchor="t" anchorCtr="0"/>
              <a:lstStyle/>
              <a:p>
                <a:pPr>
                  <a:defRPr lang="en-US" sz="1000" b="0" i="0" u="none" strike="noStrike" kern="1200" baseline="0">
                    <a:solidFill>
                      <a:schemeClr val="tx1">
                        <a:lumMod val="65000"/>
                        <a:lumOff val="35000"/>
                      </a:schemeClr>
                    </a:solidFill>
                    <a:latin typeface="+mn-lt"/>
                    <a:ea typeface="+mn-ea"/>
                    <a:cs typeface="+mn-cs"/>
                  </a:defRPr>
                </a:pPr>
                <a:r>
                  <a:rPr lang="en-US" sz="900"/>
                  <a:t>Time (Hrs)</a:t>
                </a:r>
              </a:p>
            </c:rich>
          </c:tx>
          <c:layout>
            <c:manualLayout>
              <c:xMode val="edge"/>
              <c:yMode val="edge"/>
              <c:x val="0.52808112492077641"/>
              <c:y val="0.92174816097764167"/>
            </c:manualLayout>
          </c:layout>
          <c:overlay val="0"/>
          <c:spPr>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050980240"/>
        <c:crosses val="autoZero"/>
        <c:crossBetween val="midCat"/>
        <c:majorUnit val="2"/>
      </c:valAx>
      <c:valAx>
        <c:axId val="-2050980240"/>
        <c:scaling>
          <c:orientation val="minMax"/>
          <c:max val="15"/>
        </c:scaling>
        <c:delete val="0"/>
        <c:axPos val="l"/>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sz="900"/>
                  <a:t>LogCFU/ml</a:t>
                </a:r>
              </a:p>
            </c:rich>
          </c:tx>
          <c:layout>
            <c:manualLayout>
              <c:xMode val="edge"/>
              <c:yMode val="edge"/>
              <c:x val="0.18101928936918363"/>
              <c:y val="0.38347011026885358"/>
            </c:manualLayout>
          </c:layout>
          <c:overlay val="0"/>
          <c:spPr>
            <a:noFill/>
            <a:ln>
              <a:solidFill>
                <a:schemeClr val="accent1">
                  <a:lumMod val="40000"/>
                  <a:lumOff val="60000"/>
                </a:schemeClr>
              </a:solidFill>
            </a:ln>
            <a:effectLst/>
          </c:spPr>
        </c:title>
        <c:numFmt formatCode="General" sourceLinked="1"/>
        <c:majorTickMark val="none"/>
        <c:minorTickMark val="none"/>
        <c:tickLblPos val="nextTo"/>
        <c:spPr>
          <a:solidFill>
            <a:schemeClr val="bg1"/>
          </a:solidFill>
          <a:ln w="9525" cap="flat" cmpd="sng" algn="ctr">
            <a:no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050992752"/>
        <c:crosses val="autoZero"/>
        <c:crossBetween val="midCat"/>
        <c:majorUnit val="1"/>
      </c:valAx>
      <c:spPr>
        <a:noFill/>
        <a:ln>
          <a:noFill/>
        </a:ln>
        <a:effectLst/>
      </c:spPr>
    </c:plotArea>
    <c:legend>
      <c:legendPos val="l"/>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3.wmf"/><Relationship Id="rId7" Type="http://schemas.openxmlformats.org/officeDocument/2006/relationships/image" Target="../media/image57.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10" Type="http://schemas.openxmlformats.org/officeDocument/2006/relationships/image" Target="../media/image60.wmf"/><Relationship Id="rId4" Type="http://schemas.openxmlformats.org/officeDocument/2006/relationships/image" Target="../media/image54.wmf"/><Relationship Id="rId9"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66.wmf"/><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6683100A-8A72-460F-8D5A-54D1E8721B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432E079F-1A5F-425D-8548-7D6E0BA765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0DBEE4-A35F-451C-BCBF-73654C02E910}" type="datetimeFigureOut">
              <a:rPr lang="en-US" smtClean="0"/>
              <a:t>11/8/2020</a:t>
            </a:fld>
            <a:endParaRPr lang="en-US"/>
          </a:p>
        </p:txBody>
      </p:sp>
      <p:sp>
        <p:nvSpPr>
          <p:cNvPr id="4" name="Footer Placeholder 3">
            <a:extLst>
              <a:ext uri="{FF2B5EF4-FFF2-40B4-BE49-F238E27FC236}">
                <a16:creationId xmlns="" xmlns:a16="http://schemas.microsoft.com/office/drawing/2014/main" id="{CC9FF8A4-6C72-4FA9-92D5-35F646DB1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C5BC330F-8964-486B-B51A-F7EA853506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02DDE-B420-4AB0-A81B-677338ED35D9}" type="slidenum">
              <a:rPr lang="en-US" smtClean="0"/>
              <a:t>‹#›</a:t>
            </a:fld>
            <a:endParaRPr lang="en-US"/>
          </a:p>
        </p:txBody>
      </p:sp>
    </p:spTree>
    <p:extLst>
      <p:ext uri="{BB962C8B-B14F-4D97-AF65-F5344CB8AC3E}">
        <p14:creationId xmlns:p14="http://schemas.microsoft.com/office/powerpoint/2010/main" val="2265032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FBF3B-F983-4F41-9E6C-02008BB91DD1}" type="datetimeFigureOut">
              <a:rPr lang="fr-FR" smtClean="0"/>
              <a:pPr/>
              <a:t>08/11/2020</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8" name="Slide Number Placeholder 7"/>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69082-9D5D-43A3-B675-27AB9B8E552E}" type="slidenum">
              <a:rPr lang="en-US" smtClean="0"/>
              <a:t>‹#›</a:t>
            </a:fld>
            <a:endParaRPr lang="en-US" dirty="0"/>
          </a:p>
        </p:txBody>
      </p:sp>
    </p:spTree>
    <p:extLst>
      <p:ext uri="{BB962C8B-B14F-4D97-AF65-F5344CB8AC3E}">
        <p14:creationId xmlns:p14="http://schemas.microsoft.com/office/powerpoint/2010/main" val="16260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1</a:t>
            </a:fld>
            <a:endParaRPr lang="fr-FR"/>
          </a:p>
        </p:txBody>
      </p:sp>
    </p:spTree>
    <p:extLst>
      <p:ext uri="{BB962C8B-B14F-4D97-AF65-F5344CB8AC3E}">
        <p14:creationId xmlns:p14="http://schemas.microsoft.com/office/powerpoint/2010/main" val="3498320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6200" y="8685213"/>
            <a:ext cx="2971800" cy="457200"/>
          </a:xfrm>
          <a:prstGeom prst="rect">
            <a:avLst/>
          </a:prstGeom>
        </p:spPr>
        <p:txBody>
          <a:bodyPr/>
          <a:lstStyle/>
          <a:p>
            <a:fld id="{B34537CB-67C2-4565-B688-976D9E72B324}" type="slidenum">
              <a:rPr lang="fr-FR" smtClean="0"/>
              <a:pPr/>
              <a:t>2</a:t>
            </a:fld>
            <a:endParaRPr lang="fr-FR"/>
          </a:p>
        </p:txBody>
      </p:sp>
    </p:spTree>
    <p:extLst>
      <p:ext uri="{BB962C8B-B14F-4D97-AF65-F5344CB8AC3E}">
        <p14:creationId xmlns:p14="http://schemas.microsoft.com/office/powerpoint/2010/main" val="22204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2F621E2D-A50B-495F-9AA4-3F10866B781B}" type="datetime1">
              <a:rPr lang="fr-FR" smtClean="0"/>
              <a:t>08/11/2020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D6B278-45EA-45CC-9642-20CC60EAB0D1}" type="datetime1">
              <a:rPr lang="fr-FR" smtClean="0"/>
              <a:t>08/11/2020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1AE16925-72EC-42D4-94D3-A1003B939FCE}" type="datetime1">
              <a:rPr lang="fr-FR" smtClean="0"/>
              <a:t>08/11/2020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A24ED9-1BAC-43CE-92AB-135E2507265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07389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36958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24ED9-1BAC-43CE-92AB-135E2507265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120936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24ED9-1BAC-43CE-92AB-135E2507265C}"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63014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24ED9-1BAC-43CE-92AB-135E2507265C}" type="datetimeFigureOut">
              <a:rPr lang="en-US" smtClean="0"/>
              <a:t>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378275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24ED9-1BAC-43CE-92AB-135E2507265C}" type="datetimeFigureOut">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158387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24ED9-1BAC-43CE-92AB-135E2507265C}" type="datetimeFigureOut">
              <a:rPr lang="en-US" smtClean="0"/>
              <a:t>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34381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68686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83760309-1331-4F8F-AC1F-972AC9046391}" type="datetime1">
              <a:rPr lang="fr-FR" smtClean="0"/>
              <a:t>08/11/2020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A24ED9-1BAC-43CE-92AB-135E2507265C}" type="datetimeFigureOut">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81134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80487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24ED9-1BAC-43CE-92AB-135E2507265C}" type="datetimeFigureOut">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9872-1DA2-4001-977B-942AFF1DF91F}" type="slidenum">
              <a:rPr lang="en-US" smtClean="0"/>
              <a:t>‹#›</a:t>
            </a:fld>
            <a:endParaRPr lang="en-US"/>
          </a:p>
        </p:txBody>
      </p:sp>
    </p:spTree>
    <p:extLst>
      <p:ext uri="{BB962C8B-B14F-4D97-AF65-F5344CB8AC3E}">
        <p14:creationId xmlns:p14="http://schemas.microsoft.com/office/powerpoint/2010/main" val="227733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B96765-7664-41F5-8267-06B87A0274DD}" type="datetime1">
              <a:rPr lang="fr-FR" smtClean="0"/>
              <a:t>08/11/2020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21FF9947-2A44-4499-8893-791A730D1CEB}" type="datetime1">
              <a:rPr lang="fr-FR" smtClean="0"/>
              <a:t>08/11/2020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A2CD4740-CB78-4DA2-9449-5BA6BAB8E8B9}" type="datetime1">
              <a:rPr lang="fr-FR" smtClean="0"/>
              <a:t>08/11/2020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774D13E3-8353-4C2E-BE7C-26AE1B623ED5}" type="datetime1">
              <a:rPr lang="fr-FR" smtClean="0"/>
              <a:t>08/11/2020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13025-920A-462C-B19C-06B25E7A86DA}" type="datetime1">
              <a:rPr lang="fr-FR" smtClean="0"/>
              <a:t>08/11/2020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6934200" y="6356350"/>
            <a:ext cx="2133600" cy="365125"/>
          </a:xfrm>
        </p:spPr>
        <p:txBody>
          <a:bodyPr/>
          <a:lstStyle/>
          <a:p>
            <a:fld id="{FCAEAE96-855E-42B1-8DE9-9C9E68DE18C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14D6D2-AC3E-41CF-B9A3-5BCCE2F511AB}" type="datetime1">
              <a:rPr lang="fr-FR" smtClean="0"/>
              <a:t>08/11/2020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128312-C233-4B5A-993A-6F581BBA2EDC}" type="datetime1">
              <a:rPr lang="fr-FR" smtClean="0"/>
              <a:t>08/11/2020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AEAE96-855E-42B1-8DE9-9C9E68DE18C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FA5E1-D094-4A0B-B20B-B561C85E6A82}" type="datetime1">
              <a:rPr lang="fr-FR" smtClean="0"/>
              <a:t>08/11/2020</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EAE96-855E-42B1-8DE9-9C9E68DE18C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24ED9-1BAC-43CE-92AB-135E2507265C}" type="datetimeFigureOut">
              <a:rPr lang="en-US" smtClean="0"/>
              <a:t>11/8/2020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29872-1DA2-4001-977B-942AFF1DF91F}" type="slidenum">
              <a:rPr lang="en-US" smtClean="0"/>
              <a:t>‹#›</a:t>
            </a:fld>
            <a:endParaRPr lang="en-US"/>
          </a:p>
        </p:txBody>
      </p:sp>
    </p:spTree>
    <p:extLst>
      <p:ext uri="{BB962C8B-B14F-4D97-AF65-F5344CB8AC3E}">
        <p14:creationId xmlns:p14="http://schemas.microsoft.com/office/powerpoint/2010/main" val="1664086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tiff"/><Relationship Id="rId4" Type="http://schemas.openxmlformats.org/officeDocument/2006/relationships/image" Target="../media/image41.tiff"/></Relationships>
</file>

<file path=ppt/slides/_rels/slide1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png"/><Relationship Id="rId7" Type="http://schemas.openxmlformats.org/officeDocument/2006/relationships/image" Target="../media/image49.gif"/><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21.bin"/><Relationship Id="rId18" Type="http://schemas.openxmlformats.org/officeDocument/2006/relationships/image" Target="../media/image57.wmf"/><Relationship Id="rId3" Type="http://schemas.openxmlformats.org/officeDocument/2006/relationships/image" Target="../media/image3.png"/><Relationship Id="rId21" Type="http://schemas.openxmlformats.org/officeDocument/2006/relationships/oleObject" Target="../embeddings/oleObject25.bin"/><Relationship Id="rId7" Type="http://schemas.openxmlformats.org/officeDocument/2006/relationships/oleObject" Target="../embeddings/oleObject18.bin"/><Relationship Id="rId12" Type="http://schemas.openxmlformats.org/officeDocument/2006/relationships/image" Target="../media/image54.wmf"/><Relationship Id="rId17" Type="http://schemas.openxmlformats.org/officeDocument/2006/relationships/oleObject" Target="../embeddings/oleObject23.bin"/><Relationship Id="rId2" Type="http://schemas.openxmlformats.org/officeDocument/2006/relationships/slideLayout" Target="../slideLayouts/slideLayout7.xml"/><Relationship Id="rId16" Type="http://schemas.openxmlformats.org/officeDocument/2006/relationships/image" Target="../media/image56.wmf"/><Relationship Id="rId20" Type="http://schemas.openxmlformats.org/officeDocument/2006/relationships/image" Target="../media/image58.wmf"/><Relationship Id="rId1" Type="http://schemas.openxmlformats.org/officeDocument/2006/relationships/vmlDrawing" Target="../drawings/vmlDrawing3.vml"/><Relationship Id="rId6" Type="http://schemas.openxmlformats.org/officeDocument/2006/relationships/image" Target="../media/image51.wmf"/><Relationship Id="rId11" Type="http://schemas.openxmlformats.org/officeDocument/2006/relationships/oleObject" Target="../embeddings/oleObject20.bin"/><Relationship Id="rId24" Type="http://schemas.openxmlformats.org/officeDocument/2006/relationships/image" Target="../media/image60.wmf"/><Relationship Id="rId5" Type="http://schemas.openxmlformats.org/officeDocument/2006/relationships/oleObject" Target="../embeddings/oleObject17.bin"/><Relationship Id="rId15" Type="http://schemas.openxmlformats.org/officeDocument/2006/relationships/oleObject" Target="../embeddings/oleObject22.bin"/><Relationship Id="rId23" Type="http://schemas.openxmlformats.org/officeDocument/2006/relationships/oleObject" Target="../embeddings/oleObject26.bin"/><Relationship Id="rId10" Type="http://schemas.openxmlformats.org/officeDocument/2006/relationships/image" Target="../media/image53.wmf"/><Relationship Id="rId19" Type="http://schemas.openxmlformats.org/officeDocument/2006/relationships/oleObject" Target="../embeddings/oleObject24.bin"/><Relationship Id="rId4" Type="http://schemas.openxmlformats.org/officeDocument/2006/relationships/image" Target="../media/image61.png"/><Relationship Id="rId9" Type="http://schemas.openxmlformats.org/officeDocument/2006/relationships/oleObject" Target="../embeddings/oleObject19.bin"/><Relationship Id="rId14" Type="http://schemas.openxmlformats.org/officeDocument/2006/relationships/image" Target="../media/image55.wmf"/><Relationship Id="rId22" Type="http://schemas.openxmlformats.org/officeDocument/2006/relationships/image" Target="../media/image59.wmf"/></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66.wmf"/><Relationship Id="rId3" Type="http://schemas.openxmlformats.org/officeDocument/2006/relationships/image" Target="../media/image3.png"/><Relationship Id="rId7" Type="http://schemas.openxmlformats.org/officeDocument/2006/relationships/image" Target="../media/image63.wmf"/><Relationship Id="rId12"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28.bin"/><Relationship Id="rId11" Type="http://schemas.openxmlformats.org/officeDocument/2006/relationships/image" Target="../media/image65.wmf"/><Relationship Id="rId5" Type="http://schemas.openxmlformats.org/officeDocument/2006/relationships/image" Target="../media/image62.wmf"/><Relationship Id="rId15" Type="http://schemas.openxmlformats.org/officeDocument/2006/relationships/image" Target="../media/image67.w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64.wmf"/><Relationship Id="rId14" Type="http://schemas.openxmlformats.org/officeDocument/2006/relationships/oleObject" Target="../embeddings/oleObject32.bin"/></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5.tiff"/></Relationships>
</file>

<file path=ppt/slides/_rels/slide28.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8.e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3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image" Target="../media/image3.png"/><Relationship Id="rId7" Type="http://schemas.openxmlformats.org/officeDocument/2006/relationships/image" Target="../media/image66.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35.bin"/><Relationship Id="rId5" Type="http://schemas.openxmlformats.org/officeDocument/2006/relationships/image" Target="../media/image62.wmf"/><Relationship Id="rId10" Type="http://schemas.openxmlformats.org/officeDocument/2006/relationships/image" Target="../media/image88.png"/><Relationship Id="rId4" Type="http://schemas.openxmlformats.org/officeDocument/2006/relationships/oleObject" Target="../embeddings/oleObject34.bin"/><Relationship Id="rId9" Type="http://schemas.openxmlformats.org/officeDocument/2006/relationships/image" Target="../media/image91.wmf"/></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5.wmf"/><Relationship Id="rId18" Type="http://schemas.openxmlformats.org/officeDocument/2006/relationships/oleObject" Target="../embeddings/oleObject8.bin"/><Relationship Id="rId3" Type="http://schemas.openxmlformats.org/officeDocument/2006/relationships/image" Target="../media/image3.png"/><Relationship Id="rId7" Type="http://schemas.openxmlformats.org/officeDocument/2006/relationships/image" Target="../media/image12.wmf"/><Relationship Id="rId12" Type="http://schemas.openxmlformats.org/officeDocument/2006/relationships/oleObject" Target="../embeddings/oleObject5.bin"/><Relationship Id="rId17" Type="http://schemas.openxmlformats.org/officeDocument/2006/relationships/image" Target="../media/image17.wmf"/><Relationship Id="rId2" Type="http://schemas.openxmlformats.org/officeDocument/2006/relationships/slideLayout" Target="../slideLayouts/slideLayout7.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4.wmf"/><Relationship Id="rId5" Type="http://schemas.openxmlformats.org/officeDocument/2006/relationships/image" Target="../media/image11.wmf"/><Relationship Id="rId15" Type="http://schemas.openxmlformats.org/officeDocument/2006/relationships/image" Target="../media/image16.wmf"/><Relationship Id="rId10" Type="http://schemas.openxmlformats.org/officeDocument/2006/relationships/oleObject" Target="../embeddings/oleObject4.bin"/><Relationship Id="rId19" Type="http://schemas.openxmlformats.org/officeDocument/2006/relationships/image" Target="../media/image18.wmf"/><Relationship Id="rId4" Type="http://schemas.openxmlformats.org/officeDocument/2006/relationships/oleObject" Target="../embeddings/oleObject1.bin"/><Relationship Id="rId9" Type="http://schemas.openxmlformats.org/officeDocument/2006/relationships/image" Target="../media/image13.wmf"/><Relationship Id="rId1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23.wmf"/><Relationship Id="rId18" Type="http://schemas.openxmlformats.org/officeDocument/2006/relationships/oleObject" Target="../embeddings/oleObject16.bin"/><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oleObject" Target="../embeddings/oleObject13.bin"/><Relationship Id="rId17" Type="http://schemas.openxmlformats.org/officeDocument/2006/relationships/image" Target="../media/image25.wmf"/><Relationship Id="rId2" Type="http://schemas.openxmlformats.org/officeDocument/2006/relationships/slideLayout" Target="../slideLayouts/slideLayout7.xml"/><Relationship Id="rId16" Type="http://schemas.openxmlformats.org/officeDocument/2006/relationships/oleObject" Target="../embeddings/oleObject15.bin"/><Relationship Id="rId20" Type="http://schemas.openxmlformats.org/officeDocument/2006/relationships/image" Target="../media/image28.png"/><Relationship Id="rId1" Type="http://schemas.openxmlformats.org/officeDocument/2006/relationships/vmlDrawing" Target="../drawings/vmlDrawing2.vml"/><Relationship Id="rId6" Type="http://schemas.openxmlformats.org/officeDocument/2006/relationships/image" Target="../media/image20.wmf"/><Relationship Id="rId11" Type="http://schemas.openxmlformats.org/officeDocument/2006/relationships/image" Target="../media/image27.png"/><Relationship Id="rId5" Type="http://schemas.openxmlformats.org/officeDocument/2006/relationships/oleObject" Target="../embeddings/oleObject10.bin"/><Relationship Id="rId15" Type="http://schemas.openxmlformats.org/officeDocument/2006/relationships/image" Target="../media/image24.wmf"/><Relationship Id="rId10" Type="http://schemas.openxmlformats.org/officeDocument/2006/relationships/image" Target="../media/image22.wmf"/><Relationship Id="rId19" Type="http://schemas.openxmlformats.org/officeDocument/2006/relationships/image" Target="../media/image26.wmf"/><Relationship Id="rId4" Type="http://schemas.openxmlformats.org/officeDocument/2006/relationships/image" Target="../media/image19.wmf"/><Relationship Id="rId9" Type="http://schemas.openxmlformats.org/officeDocument/2006/relationships/oleObject" Target="../embeddings/oleObject12.bin"/><Relationship Id="rId14" Type="http://schemas.openxmlformats.org/officeDocument/2006/relationships/oleObject" Target="../embeddings/oleObject14.bin"/></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19100" y="2355574"/>
            <a:ext cx="8305800" cy="4185761"/>
          </a:xfrm>
          <a:prstGeom prst="rect">
            <a:avLst/>
          </a:prstGeom>
          <a:noFill/>
        </p:spPr>
        <p:txBody>
          <a:bodyPr wrap="square" rtlCol="0">
            <a:spAutoFit/>
          </a:bodyPr>
          <a:lstStyle/>
          <a:p>
            <a:pPr algn="ctr"/>
            <a:r>
              <a:rPr lang="en-US" sz="2400" b="1" dirty="0"/>
              <a:t>In </a:t>
            </a:r>
            <a:r>
              <a:rPr lang="en-US" sz="2400" b="1" i="1" dirty="0"/>
              <a:t>silico</a:t>
            </a:r>
            <a:r>
              <a:rPr lang="en-US" sz="2400" b="1" dirty="0"/>
              <a:t> design, synthesis and evaluation of MurD and MurE ligase inhibitors as antibacterial agents</a:t>
            </a:r>
            <a:endParaRPr lang="en-US" sz="2400" dirty="0"/>
          </a:p>
          <a:p>
            <a:endParaRPr lang="en-US" sz="2400" b="1" dirty="0"/>
          </a:p>
          <a:p>
            <a:pPr algn="ctr"/>
            <a:r>
              <a:rPr lang="it-IT" b="1" dirty="0" smtClean="0"/>
              <a:t>Niladri Saha </a:t>
            </a:r>
            <a:r>
              <a:rPr lang="it-IT" b="1" baseline="30000" dirty="0"/>
              <a:t>1,</a:t>
            </a:r>
            <a:r>
              <a:rPr lang="it-IT" b="1" dirty="0"/>
              <a:t>*, </a:t>
            </a:r>
            <a:r>
              <a:rPr lang="it-IT" b="1" dirty="0" smtClean="0"/>
              <a:t> Dr. Md. Afzal Azam</a:t>
            </a:r>
            <a:r>
              <a:rPr lang="it-IT" b="1" baseline="30000" dirty="0" smtClean="0"/>
              <a:t>2</a:t>
            </a:r>
            <a:r>
              <a:rPr lang="it-IT" b="1" dirty="0" smtClean="0"/>
              <a:t> </a:t>
            </a:r>
            <a:endParaRPr lang="it-IT" b="1" baseline="30000" dirty="0"/>
          </a:p>
          <a:p>
            <a:endParaRPr lang="it-IT" b="1" baseline="30000" dirty="0"/>
          </a:p>
          <a:p>
            <a:endParaRPr lang="fr-FR" dirty="0"/>
          </a:p>
          <a:p>
            <a:r>
              <a:rPr lang="en-US" baseline="30000" dirty="0"/>
              <a:t>1</a:t>
            </a:r>
            <a:r>
              <a:rPr lang="en-US" dirty="0"/>
              <a:t> </a:t>
            </a:r>
            <a:r>
              <a:rPr lang="en-US" dirty="0" smtClean="0"/>
              <a:t>Research Scholar, Department of Pharmaceutical Chemistry, </a:t>
            </a:r>
          </a:p>
          <a:p>
            <a:r>
              <a:rPr lang="en-US" dirty="0" smtClean="0"/>
              <a:t>JSS College of Pharmacy, Ooty  ; </a:t>
            </a:r>
            <a:endParaRPr lang="fr-FR" dirty="0"/>
          </a:p>
          <a:p>
            <a:r>
              <a:rPr lang="en-US" baseline="30000" dirty="0" smtClean="0"/>
              <a:t>2</a:t>
            </a:r>
            <a:r>
              <a:rPr lang="en-US" dirty="0" smtClean="0"/>
              <a:t> Head and Professor, </a:t>
            </a:r>
            <a:r>
              <a:rPr lang="en-US" dirty="0"/>
              <a:t>Department of Pharmaceutical Chemistry, </a:t>
            </a:r>
          </a:p>
          <a:p>
            <a:r>
              <a:rPr lang="en-US" dirty="0"/>
              <a:t>JSS College of Pharmacy, Ooty . </a:t>
            </a:r>
            <a:endParaRPr lang="en-US" dirty="0" smtClean="0"/>
          </a:p>
          <a:p>
            <a:endParaRPr lang="fr-FR" dirty="0"/>
          </a:p>
          <a:p>
            <a:endParaRPr lang="en-US" sz="1400" b="1" dirty="0" smtClean="0"/>
          </a:p>
          <a:p>
            <a:endParaRPr lang="en-US" sz="1400" b="1" dirty="0"/>
          </a:p>
          <a:p>
            <a:endParaRPr lang="en-US" sz="1400" b="1" dirty="0" smtClean="0"/>
          </a:p>
          <a:p>
            <a:r>
              <a:rPr lang="en-US" sz="1400" b="1" dirty="0" smtClean="0"/>
              <a:t>*</a:t>
            </a:r>
            <a:r>
              <a:rPr lang="en-US" sz="1400" dirty="0" smtClean="0"/>
              <a:t> </a:t>
            </a:r>
            <a:r>
              <a:rPr lang="en-US" sz="1400" dirty="0"/>
              <a:t>Corresponding author: </a:t>
            </a:r>
            <a:r>
              <a:rPr lang="en-US" sz="1400" dirty="0" smtClean="0"/>
              <a:t>niladri9007@gmail.com</a:t>
            </a:r>
            <a:endParaRPr lang="fr-FR" sz="1400" dirty="0"/>
          </a:p>
        </p:txBody>
      </p:sp>
      <p:sp>
        <p:nvSpPr>
          <p:cNvPr id="5" name="Slide Number Placeholder 4"/>
          <p:cNvSpPr>
            <a:spLocks noGrp="1"/>
          </p:cNvSpPr>
          <p:nvPr>
            <p:ph type="sldNum" sz="quarter" idx="12"/>
          </p:nvPr>
        </p:nvSpPr>
        <p:spPr/>
        <p:txBody>
          <a:bodyPr/>
          <a:lstStyle/>
          <a:p>
            <a:fld id="{FCAEAE96-855E-42B1-8DE9-9C9E68DE18C5}" type="slidenum">
              <a:rPr lang="fr-FR" smtClean="0"/>
              <a:pPr/>
              <a:t>1</a:t>
            </a:fld>
            <a:endParaRPr lang="fr-F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 y="2725"/>
            <a:ext cx="9143997" cy="2196051"/>
          </a:xfrm>
          <a:prstGeom prst="rect">
            <a:avLst/>
          </a:prstGeom>
        </p:spPr>
      </p:pic>
      <p:pic>
        <p:nvPicPr>
          <p:cNvPr id="6" name="image1.png"/>
          <p:cNvPicPr/>
          <p:nvPr/>
        </p:nvPicPr>
        <p:blipFill>
          <a:blip r:embed="rId4" cstate="print"/>
          <a:stretch>
            <a:fillRect/>
          </a:stretch>
        </p:blipFill>
        <p:spPr>
          <a:xfrm>
            <a:off x="685800" y="5428254"/>
            <a:ext cx="1676400" cy="8201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10</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Content Placeholder 2"/>
          <p:cNvSpPr txBox="1">
            <a:spLocks/>
          </p:cNvSpPr>
          <p:nvPr/>
        </p:nvSpPr>
        <p:spPr>
          <a:xfrm>
            <a:off x="225061" y="1143000"/>
            <a:ext cx="86868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200" dirty="0" smtClean="0">
                <a:solidFill>
                  <a:schemeClr val="accent6">
                    <a:lumMod val="75000"/>
                  </a:schemeClr>
                </a:solidFill>
              </a:rPr>
              <a:t>To design molecules having similar nature to the product of the MurD enzyme which then act as a substrate for MurE, which posses  the dual affinity.</a:t>
            </a:r>
          </a:p>
          <a:p>
            <a:pPr marL="0" indent="0" algn="just">
              <a:buFont typeface="Arial" pitchFamily="34" charset="0"/>
              <a:buNone/>
            </a:pPr>
            <a:endParaRPr lang="en-US" sz="2200" dirty="0" smtClean="0">
              <a:solidFill>
                <a:schemeClr val="accent6">
                  <a:lumMod val="75000"/>
                </a:schemeClr>
              </a:solidFill>
            </a:endParaRPr>
          </a:p>
          <a:p>
            <a:pPr marL="0" indent="0" algn="just">
              <a:buFont typeface="Arial" pitchFamily="34" charset="0"/>
              <a:buNone/>
            </a:pPr>
            <a:endParaRPr lang="en-US" sz="2200" dirty="0" smtClean="0"/>
          </a:p>
          <a:p>
            <a:pPr algn="just"/>
            <a:endParaRPr lang="en-US" sz="2200" dirty="0" smtClean="0"/>
          </a:p>
          <a:p>
            <a:pPr algn="just"/>
            <a:endParaRPr lang="en-US" sz="2200" dirty="0" smtClean="0"/>
          </a:p>
          <a:p>
            <a:pPr algn="just"/>
            <a:endParaRPr lang="en-US" sz="2200" dirty="0" smtClean="0"/>
          </a:p>
          <a:p>
            <a:pPr algn="just"/>
            <a:r>
              <a:rPr lang="en-US" sz="2200" dirty="0" smtClean="0">
                <a:solidFill>
                  <a:srgbClr val="FF0000"/>
                </a:solidFill>
              </a:rPr>
              <a:t>The closed form of the enzyme structure, which is bound with the product has been used for the HTVS and designing.  </a:t>
            </a:r>
            <a:r>
              <a:rPr lang="en-US" sz="2200" dirty="0" smtClean="0"/>
              <a:t>                                                                          </a:t>
            </a:r>
          </a:p>
        </p:txBody>
      </p:sp>
      <p:sp>
        <p:nvSpPr>
          <p:cNvPr id="8" name="Title 1"/>
          <p:cNvSpPr txBox="1">
            <a:spLocks/>
          </p:cNvSpPr>
          <p:nvPr/>
        </p:nvSpPr>
        <p:spPr>
          <a:xfrm>
            <a:off x="76200" y="321886"/>
            <a:ext cx="1066800" cy="46863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0000"/>
                </a:solidFill>
                <a:latin typeface="+mn-lt"/>
                <a:cs typeface="Times New Roman" panose="02020603050405020304" pitchFamily="18" charset="0"/>
              </a:rPr>
              <a:t>Aim</a:t>
            </a:r>
            <a:endParaRPr lang="en-US" sz="2800"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725106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11</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rotWithShape="1">
          <a:blip r:embed="rId3"/>
          <a:srcRect t="12899" r="1613" b="14843"/>
          <a:stretch/>
        </p:blipFill>
        <p:spPr>
          <a:xfrm>
            <a:off x="152400" y="1066800"/>
            <a:ext cx="8456805" cy="4419600"/>
          </a:xfrm>
          <a:prstGeom prst="rect">
            <a:avLst/>
          </a:prstGeom>
        </p:spPr>
      </p:pic>
      <p:sp>
        <p:nvSpPr>
          <p:cNvPr id="8" name="Title 1"/>
          <p:cNvSpPr txBox="1">
            <a:spLocks/>
          </p:cNvSpPr>
          <p:nvPr/>
        </p:nvSpPr>
        <p:spPr>
          <a:xfrm>
            <a:off x="22178" y="113481"/>
            <a:ext cx="9098820"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rgbClr val="FF0000"/>
                </a:solidFill>
              </a:rPr>
              <a:t>Homology modeling </a:t>
            </a:r>
            <a:r>
              <a:rPr lang="en-US" sz="1800" dirty="0" smtClean="0">
                <a:solidFill>
                  <a:srgbClr val="FF0000"/>
                </a:solidFill>
              </a:rPr>
              <a:t>of </a:t>
            </a:r>
            <a:r>
              <a:rPr lang="en-US" sz="1800" i="1" dirty="0" smtClean="0">
                <a:solidFill>
                  <a:srgbClr val="FF0000"/>
                </a:solidFill>
              </a:rPr>
              <a:t>S. aureus </a:t>
            </a:r>
            <a:r>
              <a:rPr lang="en-US" sz="1800" dirty="0" smtClean="0">
                <a:solidFill>
                  <a:srgbClr val="FF0000"/>
                </a:solidFill>
              </a:rPr>
              <a:t>MurD enzyme using </a:t>
            </a:r>
            <a:r>
              <a:rPr lang="en-US" sz="1800" dirty="0" err="1" smtClean="0">
                <a:solidFill>
                  <a:srgbClr val="FF0000"/>
                </a:solidFill>
              </a:rPr>
              <a:t>uniprot</a:t>
            </a:r>
            <a:r>
              <a:rPr lang="en-US" sz="1800" dirty="0" smtClean="0">
                <a:solidFill>
                  <a:srgbClr val="FF0000"/>
                </a:solidFill>
              </a:rPr>
              <a:t> </a:t>
            </a:r>
            <a:r>
              <a:rPr lang="en-US" sz="1800" dirty="0" err="1" smtClean="0">
                <a:solidFill>
                  <a:srgbClr val="FF0000"/>
                </a:solidFill>
              </a:rPr>
              <a:t>Fasta</a:t>
            </a:r>
            <a:r>
              <a:rPr lang="en-US" sz="1800" dirty="0" smtClean="0">
                <a:solidFill>
                  <a:srgbClr val="FF0000"/>
                </a:solidFill>
              </a:rPr>
              <a:t> sequence </a:t>
            </a:r>
            <a:r>
              <a:rPr lang="en-US" sz="1800" dirty="0" smtClean="0"/>
              <a:t>(accession code: Q6GHQ2)</a:t>
            </a:r>
            <a:endParaRPr lang="en-US" sz="1800" dirty="0">
              <a:solidFill>
                <a:srgbClr val="FF0000"/>
              </a:solidFill>
            </a:endParaRPr>
          </a:p>
        </p:txBody>
      </p:sp>
      <p:sp>
        <p:nvSpPr>
          <p:cNvPr id="9" name="Rectangle 8"/>
          <p:cNvSpPr/>
          <p:nvPr/>
        </p:nvSpPr>
        <p:spPr>
          <a:xfrm>
            <a:off x="212019" y="5618333"/>
            <a:ext cx="8474781" cy="388696"/>
          </a:xfrm>
          <a:prstGeom prst="rect">
            <a:avLst/>
          </a:prstGeom>
        </p:spPr>
        <p:txBody>
          <a:bodyPr wrap="square">
            <a:spAutoFit/>
          </a:bodyPr>
          <a:lstStyle/>
          <a:p>
            <a:pPr algn="just">
              <a:lnSpc>
                <a:spcPct val="107000"/>
              </a:lnSpc>
              <a:spcAft>
                <a:spcPts val="800"/>
              </a:spcAft>
            </a:pPr>
            <a:r>
              <a:rPr lang="en-US" b="1" dirty="0">
                <a:ea typeface="Calibri" panose="020F0502020204030204" pitchFamily="34" charset="0"/>
                <a:cs typeface="Arial" pitchFamily="34" charset="0"/>
              </a:rPr>
              <a:t>Fig 1</a:t>
            </a:r>
            <a:r>
              <a:rPr lang="en-US" b="1" dirty="0" smtClean="0">
                <a:ea typeface="Calibri" panose="020F0502020204030204" pitchFamily="34" charset="0"/>
                <a:cs typeface="Arial" pitchFamily="34" charset="0"/>
              </a:rPr>
              <a:t>: </a:t>
            </a:r>
            <a:r>
              <a:rPr lang="en-US" dirty="0">
                <a:ea typeface="Calibri" panose="020F0502020204030204" pitchFamily="34" charset="0"/>
                <a:cs typeface="Arial" pitchFamily="34" charset="0"/>
              </a:rPr>
              <a:t>Alignment of </a:t>
            </a:r>
            <a:r>
              <a:rPr lang="en-US" dirty="0" smtClean="0">
                <a:ea typeface="Calibri" panose="020F0502020204030204" pitchFamily="34" charset="0"/>
                <a:cs typeface="Arial" pitchFamily="34" charset="0"/>
              </a:rPr>
              <a:t>template and </a:t>
            </a:r>
            <a:r>
              <a:rPr lang="en-US" dirty="0">
                <a:ea typeface="Calibri" panose="020F0502020204030204" pitchFamily="34" charset="0"/>
                <a:cs typeface="Arial" pitchFamily="34" charset="0"/>
              </a:rPr>
              <a:t>query </a:t>
            </a:r>
            <a:r>
              <a:rPr lang="en-US" dirty="0" smtClean="0">
                <a:ea typeface="Calibri" panose="020F0502020204030204" pitchFamily="34" charset="0"/>
                <a:cs typeface="Arial" pitchFamily="34" charset="0"/>
              </a:rPr>
              <a:t>sequence and </a:t>
            </a:r>
            <a:r>
              <a:rPr lang="en-US" dirty="0">
                <a:ea typeface="Calibri" panose="020F0502020204030204" pitchFamily="34" charset="0"/>
                <a:cs typeface="Arial" pitchFamily="34" charset="0"/>
              </a:rPr>
              <a:t>the alignment score of </a:t>
            </a:r>
            <a:r>
              <a:rPr lang="en-US" dirty="0" smtClean="0">
                <a:ea typeface="Calibri" panose="020F0502020204030204" pitchFamily="34" charset="0"/>
                <a:cs typeface="Arial" pitchFamily="34" charset="0"/>
              </a:rPr>
              <a:t>2XPC</a:t>
            </a:r>
            <a:r>
              <a:rPr lang="en-US" b="1" dirty="0" smtClean="0">
                <a:ea typeface="Calibri" panose="020F0502020204030204" pitchFamily="34" charset="0"/>
                <a:cs typeface="Arial" pitchFamily="34" charset="0"/>
              </a:rPr>
              <a:t>.</a:t>
            </a:r>
            <a:endParaRPr lang="en-US" b="1" dirty="0">
              <a:effectLst/>
              <a:ea typeface="Calibri" panose="020F0502020204030204" pitchFamily="34" charset="0"/>
              <a:cs typeface="Arial" pitchFamily="34" charset="0"/>
            </a:endParaRPr>
          </a:p>
        </p:txBody>
      </p:sp>
    </p:spTree>
    <p:extLst>
      <p:ext uri="{BB962C8B-B14F-4D97-AF65-F5344CB8AC3E}">
        <p14:creationId xmlns:p14="http://schemas.microsoft.com/office/powerpoint/2010/main" val="1507875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12</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379" y="830863"/>
            <a:ext cx="5572164" cy="4037437"/>
          </a:xfrm>
          <a:prstGeom prst="rect">
            <a:avLst/>
          </a:prstGeom>
        </p:spPr>
      </p:pic>
      <p:sp>
        <p:nvSpPr>
          <p:cNvPr id="8" name="Title 1"/>
          <p:cNvSpPr txBox="1">
            <a:spLocks/>
          </p:cNvSpPr>
          <p:nvPr/>
        </p:nvSpPr>
        <p:spPr>
          <a:xfrm>
            <a:off x="0" y="116493"/>
            <a:ext cx="5791200" cy="55540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mn-lt"/>
                <a:cs typeface="Times New Roman" panose="02020603050405020304" pitchFamily="18" charset="0"/>
              </a:rPr>
              <a:t>Homology modeling (MurD from </a:t>
            </a:r>
            <a:r>
              <a:rPr lang="en-US" sz="2400" i="1" dirty="0" smtClean="0">
                <a:solidFill>
                  <a:srgbClr val="FF0000"/>
                </a:solidFill>
                <a:latin typeface="+mn-lt"/>
                <a:cs typeface="Times New Roman" panose="02020603050405020304" pitchFamily="18" charset="0"/>
              </a:rPr>
              <a:t>S.aureus</a:t>
            </a:r>
            <a:r>
              <a:rPr lang="en-US" sz="2400" dirty="0" smtClean="0">
                <a:solidFill>
                  <a:srgbClr val="FF0000"/>
                </a:solidFill>
                <a:latin typeface="+mn-lt"/>
                <a:cs typeface="Times New Roman" panose="02020603050405020304" pitchFamily="18" charset="0"/>
              </a:rPr>
              <a:t>)</a:t>
            </a:r>
            <a:endParaRPr lang="en-US" sz="2400" dirty="0">
              <a:solidFill>
                <a:srgbClr val="FF0000"/>
              </a:solidFill>
              <a:latin typeface="+mn-lt"/>
              <a:cs typeface="Times New Roman" panose="02020603050405020304" pitchFamily="18" charset="0"/>
            </a:endParaRPr>
          </a:p>
        </p:txBody>
      </p:sp>
      <p:sp>
        <p:nvSpPr>
          <p:cNvPr id="9" name="Rectangle 8"/>
          <p:cNvSpPr/>
          <p:nvPr/>
        </p:nvSpPr>
        <p:spPr>
          <a:xfrm>
            <a:off x="266700" y="5186238"/>
            <a:ext cx="8158151" cy="388696"/>
          </a:xfrm>
          <a:prstGeom prst="rect">
            <a:avLst/>
          </a:prstGeom>
        </p:spPr>
        <p:txBody>
          <a:bodyPr wrap="square">
            <a:spAutoFit/>
          </a:bodyPr>
          <a:lstStyle/>
          <a:p>
            <a:pPr algn="just">
              <a:lnSpc>
                <a:spcPct val="107000"/>
              </a:lnSpc>
              <a:spcAft>
                <a:spcPts val="800"/>
              </a:spcAft>
            </a:pPr>
            <a:r>
              <a:rPr lang="en-US" b="1" dirty="0">
                <a:ea typeface="Calibri" panose="020F0502020204030204" pitchFamily="34" charset="0"/>
                <a:cs typeface="Arial" pitchFamily="34" charset="0"/>
              </a:rPr>
              <a:t>Fig </a:t>
            </a:r>
            <a:r>
              <a:rPr lang="en-US" b="1" dirty="0" smtClean="0">
                <a:ea typeface="Calibri" panose="020F0502020204030204" pitchFamily="34" charset="0"/>
                <a:cs typeface="Arial" pitchFamily="34" charset="0"/>
              </a:rPr>
              <a:t>2: </a:t>
            </a:r>
            <a:r>
              <a:rPr lang="en-US" dirty="0" smtClean="0">
                <a:ea typeface="Calibri" panose="020F0502020204030204" pitchFamily="34" charset="0"/>
                <a:cs typeface="Arial" pitchFamily="34" charset="0"/>
              </a:rPr>
              <a:t>Protein reliability report of the homology modeled </a:t>
            </a:r>
            <a:r>
              <a:rPr lang="en-US" b="1" dirty="0" smtClean="0">
                <a:ea typeface="Calibri" panose="020F0502020204030204" pitchFamily="34" charset="0"/>
                <a:cs typeface="Arial" pitchFamily="34" charset="0"/>
              </a:rPr>
              <a:t> </a:t>
            </a:r>
            <a:r>
              <a:rPr lang="en-US" i="1" dirty="0" smtClean="0">
                <a:ea typeface="Calibri" panose="020F0502020204030204" pitchFamily="34" charset="0"/>
                <a:cs typeface="Arial" pitchFamily="34" charset="0"/>
              </a:rPr>
              <a:t>S. aureus </a:t>
            </a:r>
            <a:r>
              <a:rPr lang="en-US" dirty="0" smtClean="0">
                <a:ea typeface="Calibri" panose="020F0502020204030204" pitchFamily="34" charset="0"/>
                <a:cs typeface="Arial" pitchFamily="34" charset="0"/>
              </a:rPr>
              <a:t>MurD enzyme.</a:t>
            </a:r>
            <a:endParaRPr lang="en-US" dirty="0">
              <a:effectLst/>
              <a:ea typeface="Calibri" panose="020F0502020204030204" pitchFamily="34" charset="0"/>
              <a:cs typeface="Arial" pitchFamily="34" charset="0"/>
            </a:endParaRPr>
          </a:p>
        </p:txBody>
      </p:sp>
    </p:spTree>
    <p:extLst>
      <p:ext uri="{BB962C8B-B14F-4D97-AF65-F5344CB8AC3E}">
        <p14:creationId xmlns:p14="http://schemas.microsoft.com/office/powerpoint/2010/main" val="2274030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13</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3"/>
          <a:srcRect l="7266" t="7796" r="6928" b="2292"/>
          <a:stretch>
            <a:fillRect/>
          </a:stretch>
        </p:blipFill>
        <p:spPr>
          <a:xfrm>
            <a:off x="2" y="762000"/>
            <a:ext cx="3903877" cy="2949596"/>
          </a:xfrm>
          <a:prstGeom prst="rect">
            <a:avLst/>
          </a:prstGeom>
        </p:spPr>
      </p:pic>
      <p:sp>
        <p:nvSpPr>
          <p:cNvPr id="8" name="TextBox 7"/>
          <p:cNvSpPr txBox="1"/>
          <p:nvPr/>
        </p:nvSpPr>
        <p:spPr>
          <a:xfrm>
            <a:off x="4343400" y="1728966"/>
            <a:ext cx="4046220" cy="1015663"/>
          </a:xfrm>
          <a:prstGeom prst="rect">
            <a:avLst/>
          </a:prstGeom>
          <a:noFill/>
        </p:spPr>
        <p:txBody>
          <a:bodyPr wrap="square" rtlCol="0">
            <a:spAutoFit/>
          </a:bodyPr>
          <a:lstStyle/>
          <a:p>
            <a:pPr algn="just"/>
            <a:r>
              <a:rPr lang="en-US" sz="2000" dirty="0" smtClean="0">
                <a:cs typeface="Times New Roman" panose="02020603050405020304" pitchFamily="18" charset="0"/>
              </a:rPr>
              <a:t>Ramachandran plot of MurD </a:t>
            </a:r>
            <a:r>
              <a:rPr lang="en-US" sz="2000" dirty="0">
                <a:cs typeface="Times New Roman" panose="02020603050405020304" pitchFamily="18" charset="0"/>
              </a:rPr>
              <a:t>enzyme (Uniprot accession code: Q6GHQ2) </a:t>
            </a:r>
            <a:r>
              <a:rPr lang="en-US" sz="2000" dirty="0" smtClean="0">
                <a:cs typeface="Times New Roman" panose="02020603050405020304" pitchFamily="18" charset="0"/>
              </a:rPr>
              <a:t>homology model from </a:t>
            </a:r>
            <a:r>
              <a:rPr lang="en-US" sz="2000" i="1" dirty="0" smtClean="0">
                <a:cs typeface="Times New Roman" panose="02020603050405020304" pitchFamily="18" charset="0"/>
              </a:rPr>
              <a:t>S.aureus</a:t>
            </a:r>
            <a:endParaRPr lang="en-US" sz="2000" i="1" dirty="0">
              <a:cs typeface="Times New Roman" panose="02020603050405020304" pitchFamily="18" charset="0"/>
            </a:endParaRPr>
          </a:p>
        </p:txBody>
      </p:sp>
      <p:pic>
        <p:nvPicPr>
          <p:cNvPr id="9" name="Picture 8"/>
          <p:cNvPicPr>
            <a:picLocks noChangeAspect="1"/>
          </p:cNvPicPr>
          <p:nvPr/>
        </p:nvPicPr>
        <p:blipFill>
          <a:blip r:embed="rId4"/>
          <a:srcRect l="7319" t="4311" r="7681"/>
          <a:stretch>
            <a:fillRect/>
          </a:stretch>
        </p:blipFill>
        <p:spPr>
          <a:xfrm>
            <a:off x="4506568" y="2977444"/>
            <a:ext cx="3857652" cy="3043994"/>
          </a:xfrm>
          <a:prstGeom prst="rect">
            <a:avLst/>
          </a:prstGeom>
        </p:spPr>
      </p:pic>
      <p:sp>
        <p:nvSpPr>
          <p:cNvPr id="10" name="TextBox 9"/>
          <p:cNvSpPr txBox="1"/>
          <p:nvPr/>
        </p:nvSpPr>
        <p:spPr>
          <a:xfrm>
            <a:off x="297180" y="4358685"/>
            <a:ext cx="4046220" cy="1015663"/>
          </a:xfrm>
          <a:prstGeom prst="rect">
            <a:avLst/>
          </a:prstGeom>
          <a:noFill/>
        </p:spPr>
        <p:txBody>
          <a:bodyPr wrap="square" rtlCol="0">
            <a:spAutoFit/>
          </a:bodyPr>
          <a:lstStyle/>
          <a:p>
            <a:pPr algn="just"/>
            <a:r>
              <a:rPr lang="en-US" sz="2000" dirty="0" smtClean="0">
                <a:cs typeface="Times New Roman" panose="02020603050405020304" pitchFamily="18" charset="0"/>
              </a:rPr>
              <a:t>Ramachandran plot of MurE enzyme X-ray crystal structure (PDB ID- 4C13) from </a:t>
            </a:r>
            <a:r>
              <a:rPr lang="en-US" sz="2000" i="1" dirty="0" smtClean="0">
                <a:cs typeface="Times New Roman" panose="02020603050405020304" pitchFamily="18" charset="0"/>
              </a:rPr>
              <a:t>S.aureus.</a:t>
            </a:r>
            <a:endParaRPr lang="en-US" sz="2000" i="1" dirty="0">
              <a:cs typeface="Times New Roman" panose="02020603050405020304" pitchFamily="18" charset="0"/>
            </a:endParaRPr>
          </a:p>
        </p:txBody>
      </p:sp>
      <p:sp>
        <p:nvSpPr>
          <p:cNvPr id="11" name="Title 1"/>
          <p:cNvSpPr txBox="1">
            <a:spLocks/>
          </p:cNvSpPr>
          <p:nvPr/>
        </p:nvSpPr>
        <p:spPr>
          <a:xfrm>
            <a:off x="26160" y="228600"/>
            <a:ext cx="2438400"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mn-lt"/>
                <a:cs typeface="Times New Roman" panose="02020603050405020304" pitchFamily="18" charset="0"/>
              </a:rPr>
              <a:t>Protein Backbone</a:t>
            </a:r>
            <a:endParaRPr lang="en-US" sz="2400"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73506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14</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8" name="Picture 7"/>
          <p:cNvPicPr>
            <a:picLocks noChangeAspect="1"/>
          </p:cNvPicPr>
          <p:nvPr/>
        </p:nvPicPr>
        <p:blipFill>
          <a:blip r:embed="rId3"/>
          <a:stretch>
            <a:fillRect/>
          </a:stretch>
        </p:blipFill>
        <p:spPr>
          <a:xfrm>
            <a:off x="97509" y="2245511"/>
            <a:ext cx="5769892" cy="2214578"/>
          </a:xfrm>
          <a:prstGeom prst="rect">
            <a:avLst/>
          </a:prstGeom>
        </p:spPr>
      </p:pic>
      <p:pic>
        <p:nvPicPr>
          <p:cNvPr id="9" name="Picture 1"/>
          <p:cNvPicPr>
            <a:picLocks noChangeAspect="1" noChangeArrowheads="1"/>
          </p:cNvPicPr>
          <p:nvPr/>
        </p:nvPicPr>
        <p:blipFill>
          <a:blip r:embed="rId4"/>
          <a:srcRect/>
          <a:stretch>
            <a:fillRect/>
          </a:stretch>
        </p:blipFill>
        <p:spPr bwMode="auto">
          <a:xfrm>
            <a:off x="84809" y="304784"/>
            <a:ext cx="2886991" cy="1904612"/>
          </a:xfrm>
          <a:prstGeom prst="rect">
            <a:avLst/>
          </a:prstGeom>
          <a:noFill/>
          <a:ln w="9525">
            <a:noFill/>
            <a:miter lim="800000"/>
            <a:headEnd/>
            <a:tailEnd/>
          </a:ln>
          <a:effectLst/>
        </p:spPr>
      </p:pic>
      <p:pic>
        <p:nvPicPr>
          <p:cNvPr id="10" name="Picture 2"/>
          <p:cNvPicPr>
            <a:picLocks noChangeAspect="1" noChangeArrowheads="1"/>
          </p:cNvPicPr>
          <p:nvPr/>
        </p:nvPicPr>
        <p:blipFill>
          <a:blip r:embed="rId5"/>
          <a:srcRect/>
          <a:stretch>
            <a:fillRect/>
          </a:stretch>
        </p:blipFill>
        <p:spPr bwMode="auto">
          <a:xfrm>
            <a:off x="2971801" y="210292"/>
            <a:ext cx="2895600" cy="2093596"/>
          </a:xfrm>
          <a:prstGeom prst="rect">
            <a:avLst/>
          </a:prstGeom>
          <a:noFill/>
          <a:ln w="9525">
            <a:noFill/>
            <a:miter lim="800000"/>
            <a:headEnd/>
            <a:tailEnd/>
          </a:ln>
          <a:effectLst/>
        </p:spPr>
      </p:pic>
      <p:sp>
        <p:nvSpPr>
          <p:cNvPr id="11" name="Rectangle 10"/>
          <p:cNvSpPr/>
          <p:nvPr/>
        </p:nvSpPr>
        <p:spPr>
          <a:xfrm>
            <a:off x="0" y="4733573"/>
            <a:ext cx="5867401" cy="783869"/>
          </a:xfrm>
          <a:prstGeom prst="rect">
            <a:avLst/>
          </a:prstGeom>
        </p:spPr>
        <p:txBody>
          <a:bodyPr wrap="square">
            <a:spAutoFit/>
          </a:bodyPr>
          <a:lstStyle/>
          <a:p>
            <a:pPr algn="just">
              <a:lnSpc>
                <a:spcPct val="107000"/>
              </a:lnSpc>
              <a:spcAft>
                <a:spcPts val="800"/>
              </a:spcAft>
            </a:pPr>
            <a:r>
              <a:rPr lang="en-US" sz="1400" b="1" dirty="0">
                <a:ea typeface="Calibri" panose="020F0502020204030204" pitchFamily="34" charset="0"/>
                <a:cs typeface="Arial" pitchFamily="34" charset="0"/>
              </a:rPr>
              <a:t>Fig </a:t>
            </a:r>
            <a:r>
              <a:rPr lang="en-US" sz="1400" b="1" dirty="0" smtClean="0">
                <a:ea typeface="Calibri" panose="020F0502020204030204" pitchFamily="34" charset="0"/>
                <a:cs typeface="Arial" pitchFamily="34" charset="0"/>
              </a:rPr>
              <a:t>3: </a:t>
            </a:r>
            <a:r>
              <a:rPr lang="en-US" sz="1400" dirty="0">
                <a:ea typeface="Calibri" panose="020F0502020204030204" pitchFamily="34" charset="0"/>
                <a:cs typeface="Arial" pitchFamily="34" charset="0"/>
              </a:rPr>
              <a:t>Pictorial representation of docking pose of </a:t>
            </a:r>
            <a:r>
              <a:rPr lang="en-US" sz="1400" dirty="0" smtClean="0">
                <a:ea typeface="Calibri" panose="020F0502020204030204" pitchFamily="34" charset="0"/>
                <a:cs typeface="Arial" pitchFamily="34" charset="0"/>
              </a:rPr>
              <a:t>co-crystal  </a:t>
            </a:r>
            <a:r>
              <a:rPr lang="en-US" sz="1400" dirty="0">
                <a:ea typeface="Calibri" panose="020F0502020204030204" pitchFamily="34" charset="0"/>
                <a:cs typeface="Arial" pitchFamily="34" charset="0"/>
              </a:rPr>
              <a:t>molecule in the active site of </a:t>
            </a:r>
            <a:r>
              <a:rPr lang="en-US" sz="1400" b="1" dirty="0">
                <a:ea typeface="Calibri" panose="020F0502020204030204" pitchFamily="34" charset="0"/>
                <a:cs typeface="Arial" pitchFamily="34" charset="0"/>
              </a:rPr>
              <a:t>a</a:t>
            </a:r>
            <a:r>
              <a:rPr lang="en-US" sz="1400" dirty="0">
                <a:ea typeface="Calibri" panose="020F0502020204030204" pitchFamily="34" charset="0"/>
                <a:cs typeface="Arial" pitchFamily="34" charset="0"/>
              </a:rPr>
              <a:t>) MurD enzyme model </a:t>
            </a:r>
            <a:r>
              <a:rPr lang="en-US" sz="1400" b="1" dirty="0">
                <a:ea typeface="Calibri" panose="020F0502020204030204" pitchFamily="34" charset="0"/>
                <a:cs typeface="Arial" pitchFamily="34" charset="0"/>
              </a:rPr>
              <a:t>b</a:t>
            </a:r>
            <a:r>
              <a:rPr lang="en-US" sz="1400" dirty="0">
                <a:ea typeface="Calibri" panose="020F0502020204030204" pitchFamily="34" charset="0"/>
                <a:cs typeface="Arial" pitchFamily="34" charset="0"/>
              </a:rPr>
              <a:t>) MurE enzyme (4C13) </a:t>
            </a:r>
            <a:r>
              <a:rPr lang="en-US" sz="1400" dirty="0" smtClean="0">
                <a:ea typeface="Calibri" panose="020F0502020204030204" pitchFamily="34" charset="0"/>
                <a:cs typeface="Arial" pitchFamily="34" charset="0"/>
              </a:rPr>
              <a:t> </a:t>
            </a:r>
            <a:r>
              <a:rPr lang="en-US" sz="1400" b="1" dirty="0" smtClean="0">
                <a:ea typeface="Calibri" panose="020F0502020204030204" pitchFamily="34" charset="0"/>
                <a:cs typeface="Arial" pitchFamily="34" charset="0"/>
              </a:rPr>
              <a:t>c</a:t>
            </a:r>
            <a:r>
              <a:rPr lang="en-US" sz="1400" dirty="0" smtClean="0">
                <a:ea typeface="Calibri" panose="020F0502020204030204" pitchFamily="34" charset="0"/>
                <a:cs typeface="Arial" pitchFamily="34" charset="0"/>
              </a:rPr>
              <a:t>) </a:t>
            </a:r>
            <a:r>
              <a:rPr lang="en-US" sz="1400" dirty="0">
                <a:cs typeface="Arial" pitchFamily="34" charset="0"/>
              </a:rPr>
              <a:t>Overlay of the docking </a:t>
            </a:r>
            <a:r>
              <a:rPr lang="en-US" sz="1400" dirty="0" smtClean="0">
                <a:cs typeface="Arial" pitchFamily="34" charset="0"/>
              </a:rPr>
              <a:t>conformation </a:t>
            </a:r>
            <a:r>
              <a:rPr lang="en-US" sz="1400" dirty="0">
                <a:cs typeface="Arial" pitchFamily="34" charset="0"/>
              </a:rPr>
              <a:t>with the </a:t>
            </a:r>
            <a:r>
              <a:rPr lang="en-US" sz="1400" dirty="0" smtClean="0">
                <a:cs typeface="Arial" pitchFamily="34" charset="0"/>
              </a:rPr>
              <a:t>co-crystal of ligand  (</a:t>
            </a:r>
            <a:r>
              <a:rPr lang="en-US" sz="1400" dirty="0">
                <a:cs typeface="Arial" pitchFamily="34" charset="0"/>
              </a:rPr>
              <a:t>RMSD 0.790</a:t>
            </a:r>
            <a:r>
              <a:rPr lang="en-US" sz="1200" dirty="0"/>
              <a:t>).</a:t>
            </a:r>
            <a:endParaRPr lang="en-US" sz="1200" dirty="0">
              <a:effectLst/>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6"/>
          <a:srcRect l="13897" r="37178"/>
          <a:stretch>
            <a:fillRect/>
          </a:stretch>
        </p:blipFill>
        <p:spPr>
          <a:xfrm>
            <a:off x="6424594" y="291856"/>
            <a:ext cx="2428892" cy="1966355"/>
          </a:xfrm>
          <a:prstGeom prst="rect">
            <a:avLst/>
          </a:prstGeom>
        </p:spPr>
      </p:pic>
      <p:pic>
        <p:nvPicPr>
          <p:cNvPr id="13" name="Picture 12"/>
          <p:cNvPicPr>
            <a:picLocks noChangeAspect="1"/>
          </p:cNvPicPr>
          <p:nvPr/>
        </p:nvPicPr>
        <p:blipFill>
          <a:blip r:embed="rId7"/>
          <a:srcRect l="14486" r="27733"/>
          <a:stretch>
            <a:fillRect/>
          </a:stretch>
        </p:blipFill>
        <p:spPr>
          <a:xfrm>
            <a:off x="6210280" y="2493832"/>
            <a:ext cx="2857520" cy="2068233"/>
          </a:xfrm>
          <a:prstGeom prst="rect">
            <a:avLst/>
          </a:prstGeom>
        </p:spPr>
      </p:pic>
      <p:sp>
        <p:nvSpPr>
          <p:cNvPr id="14" name="Rectangle 13"/>
          <p:cNvSpPr/>
          <p:nvPr/>
        </p:nvSpPr>
        <p:spPr>
          <a:xfrm>
            <a:off x="6172180" y="4503062"/>
            <a:ext cx="2933720" cy="1475404"/>
          </a:xfrm>
          <a:prstGeom prst="rect">
            <a:avLst/>
          </a:prstGeom>
        </p:spPr>
        <p:txBody>
          <a:bodyPr wrap="square">
            <a:spAutoFit/>
          </a:bodyPr>
          <a:lstStyle/>
          <a:p>
            <a:pPr algn="just">
              <a:lnSpc>
                <a:spcPct val="107000"/>
              </a:lnSpc>
              <a:spcAft>
                <a:spcPts val="800"/>
              </a:spcAft>
            </a:pPr>
            <a:r>
              <a:rPr lang="en-US" sz="1400" b="1" dirty="0">
                <a:ea typeface="Calibri" panose="020F0502020204030204" pitchFamily="34" charset="0"/>
                <a:cs typeface="Arial" pitchFamily="34" charset="0"/>
              </a:rPr>
              <a:t>Fig 4</a:t>
            </a:r>
            <a:r>
              <a:rPr lang="en-US" sz="1400" b="1" dirty="0" smtClean="0">
                <a:ea typeface="Calibri" panose="020F0502020204030204" pitchFamily="34" charset="0"/>
                <a:cs typeface="Arial" pitchFamily="34" charset="0"/>
              </a:rPr>
              <a:t>: </a:t>
            </a:r>
            <a:r>
              <a:rPr lang="en-US" sz="1400" dirty="0" err="1">
                <a:ea typeface="Calibri" panose="020F0502020204030204" pitchFamily="34" charset="0"/>
                <a:cs typeface="Arial" pitchFamily="34" charset="0"/>
              </a:rPr>
              <a:t>Hydrophillic</a:t>
            </a:r>
            <a:r>
              <a:rPr lang="en-US" sz="1400" dirty="0">
                <a:ea typeface="Calibri" panose="020F0502020204030204" pitchFamily="34" charset="0"/>
                <a:cs typeface="Arial" pitchFamily="34" charset="0"/>
              </a:rPr>
              <a:t> </a:t>
            </a:r>
            <a:r>
              <a:rPr lang="en-US" sz="1400" b="1" dirty="0">
                <a:ea typeface="Calibri" panose="020F0502020204030204" pitchFamily="34" charset="0"/>
                <a:cs typeface="Arial" pitchFamily="34" charset="0"/>
              </a:rPr>
              <a:t>(Blue)</a:t>
            </a:r>
            <a:r>
              <a:rPr lang="en-US" sz="1400" dirty="0">
                <a:ea typeface="Calibri" panose="020F0502020204030204" pitchFamily="34" charset="0"/>
                <a:cs typeface="Arial" pitchFamily="34" charset="0"/>
              </a:rPr>
              <a:t> and </a:t>
            </a:r>
            <a:r>
              <a:rPr lang="en-US" sz="1400" dirty="0" err="1">
                <a:ea typeface="Calibri" panose="020F0502020204030204" pitchFamily="34" charset="0"/>
                <a:cs typeface="Arial" pitchFamily="34" charset="0"/>
              </a:rPr>
              <a:t>Hdrophobic</a:t>
            </a:r>
            <a:r>
              <a:rPr lang="en-US" sz="1400" dirty="0">
                <a:ea typeface="Calibri" panose="020F0502020204030204" pitchFamily="34" charset="0"/>
                <a:cs typeface="Arial" pitchFamily="34" charset="0"/>
              </a:rPr>
              <a:t> </a:t>
            </a:r>
            <a:r>
              <a:rPr lang="en-US" sz="1400" b="1" dirty="0">
                <a:ea typeface="Calibri" panose="020F0502020204030204" pitchFamily="34" charset="0"/>
                <a:cs typeface="Arial" pitchFamily="34" charset="0"/>
              </a:rPr>
              <a:t>(Brown) </a:t>
            </a:r>
            <a:r>
              <a:rPr lang="en-US" sz="1400" dirty="0">
                <a:ea typeface="Calibri" panose="020F0502020204030204" pitchFamily="34" charset="0"/>
                <a:cs typeface="Arial" pitchFamily="34" charset="0"/>
              </a:rPr>
              <a:t>surface</a:t>
            </a:r>
            <a:r>
              <a:rPr lang="en-US" sz="1400" b="1" dirty="0">
                <a:ea typeface="Calibri" panose="020F0502020204030204" pitchFamily="34" charset="0"/>
                <a:cs typeface="Arial" pitchFamily="34" charset="0"/>
              </a:rPr>
              <a:t> </a:t>
            </a:r>
            <a:r>
              <a:rPr lang="en-US" sz="1400" dirty="0">
                <a:ea typeface="Calibri" panose="020F0502020204030204" pitchFamily="34" charset="0"/>
                <a:cs typeface="Arial" pitchFamily="34" charset="0"/>
              </a:rPr>
              <a:t>mapping</a:t>
            </a:r>
            <a:r>
              <a:rPr lang="en-US" sz="1400" b="1" dirty="0">
                <a:ea typeface="Calibri" panose="020F0502020204030204" pitchFamily="34" charset="0"/>
                <a:cs typeface="Arial" pitchFamily="34" charset="0"/>
              </a:rPr>
              <a:t>  </a:t>
            </a:r>
            <a:r>
              <a:rPr lang="en-US" sz="1400" dirty="0">
                <a:ea typeface="Calibri" panose="020F0502020204030204" pitchFamily="34" charset="0"/>
                <a:cs typeface="Arial" pitchFamily="34" charset="0"/>
              </a:rPr>
              <a:t>of the</a:t>
            </a:r>
            <a:r>
              <a:rPr lang="en-US" sz="1400" b="1" dirty="0">
                <a:ea typeface="Calibri" panose="020F0502020204030204" pitchFamily="34" charset="0"/>
                <a:cs typeface="Arial" pitchFamily="34" charset="0"/>
              </a:rPr>
              <a:t> </a:t>
            </a:r>
            <a:r>
              <a:rPr lang="en-US" sz="1400" dirty="0" err="1">
                <a:ea typeface="Calibri" panose="020F0502020204030204" pitchFamily="34" charset="0"/>
                <a:cs typeface="Arial" pitchFamily="34" charset="0"/>
              </a:rPr>
              <a:t>protien</a:t>
            </a:r>
            <a:r>
              <a:rPr lang="en-US" sz="1400" dirty="0">
                <a:ea typeface="Calibri" panose="020F0502020204030204" pitchFamily="34" charset="0"/>
                <a:cs typeface="Arial" pitchFamily="34" charset="0"/>
              </a:rPr>
              <a:t> </a:t>
            </a:r>
            <a:r>
              <a:rPr lang="en-US" sz="1400" b="1" dirty="0">
                <a:ea typeface="Calibri" panose="020F0502020204030204" pitchFamily="34" charset="0"/>
                <a:cs typeface="Arial" pitchFamily="34" charset="0"/>
              </a:rPr>
              <a:t>a)</a:t>
            </a:r>
            <a:r>
              <a:rPr lang="en-US" sz="1400" dirty="0">
                <a:ea typeface="Calibri" panose="020F0502020204030204" pitchFamily="34" charset="0"/>
                <a:cs typeface="Arial" pitchFamily="34" charset="0"/>
              </a:rPr>
              <a:t> homology model of MurD and </a:t>
            </a:r>
            <a:r>
              <a:rPr lang="en-US" sz="1400" b="1" dirty="0">
                <a:ea typeface="Calibri" panose="020F0502020204030204" pitchFamily="34" charset="0"/>
                <a:cs typeface="Arial" pitchFamily="34" charset="0"/>
              </a:rPr>
              <a:t>b)</a:t>
            </a:r>
            <a:r>
              <a:rPr lang="en-US" sz="1400" dirty="0">
                <a:ea typeface="Calibri" panose="020F0502020204030204" pitchFamily="34" charset="0"/>
                <a:cs typeface="Arial" pitchFamily="34" charset="0"/>
              </a:rPr>
              <a:t> </a:t>
            </a:r>
            <a:r>
              <a:rPr lang="en-US" sz="1400" dirty="0" err="1">
                <a:ea typeface="Calibri" panose="020F0502020204030204" pitchFamily="34" charset="0"/>
                <a:cs typeface="Arial" pitchFamily="34" charset="0"/>
              </a:rPr>
              <a:t>crystalographic</a:t>
            </a:r>
            <a:r>
              <a:rPr lang="en-US" sz="1400" dirty="0">
                <a:ea typeface="Calibri" panose="020F0502020204030204" pitchFamily="34" charset="0"/>
                <a:cs typeface="Arial" pitchFamily="34" charset="0"/>
              </a:rPr>
              <a:t> structure of MurE (</a:t>
            </a:r>
            <a:r>
              <a:rPr lang="en-US" sz="1400" dirty="0" err="1">
                <a:ea typeface="Calibri" panose="020F0502020204030204" pitchFamily="34" charset="0"/>
                <a:cs typeface="Arial" pitchFamily="34" charset="0"/>
              </a:rPr>
              <a:t>Pdb</a:t>
            </a:r>
            <a:r>
              <a:rPr lang="en-US" sz="1400" dirty="0">
                <a:ea typeface="Calibri" panose="020F0502020204030204" pitchFamily="34" charset="0"/>
                <a:cs typeface="Arial" pitchFamily="34" charset="0"/>
              </a:rPr>
              <a:t> Id-4C13) </a:t>
            </a:r>
            <a:r>
              <a:rPr lang="en-US" sz="1400" i="1" dirty="0">
                <a:ea typeface="Calibri" panose="020F0502020204030204" pitchFamily="34" charset="0"/>
                <a:cs typeface="Arial" pitchFamily="34" charset="0"/>
              </a:rPr>
              <a:t>S. aureus</a:t>
            </a:r>
            <a:r>
              <a:rPr lang="en-US" sz="1400" dirty="0" smtClean="0">
                <a:ea typeface="Calibri" panose="020F0502020204030204" pitchFamily="34" charset="0"/>
                <a:cs typeface="Arial" pitchFamily="34" charset="0"/>
              </a:rPr>
              <a:t>.</a:t>
            </a:r>
          </a:p>
        </p:txBody>
      </p:sp>
      <p:sp>
        <p:nvSpPr>
          <p:cNvPr id="2" name="TextBox 1"/>
          <p:cNvSpPr txBox="1"/>
          <p:nvPr/>
        </p:nvSpPr>
        <p:spPr>
          <a:xfrm>
            <a:off x="97509" y="614091"/>
            <a:ext cx="298480" cy="369332"/>
          </a:xfrm>
          <a:prstGeom prst="rect">
            <a:avLst/>
          </a:prstGeom>
          <a:noFill/>
        </p:spPr>
        <p:txBody>
          <a:bodyPr wrap="none" rtlCol="0">
            <a:spAutoFit/>
          </a:bodyPr>
          <a:lstStyle/>
          <a:p>
            <a:r>
              <a:rPr lang="en-US" b="1" dirty="0" smtClean="0"/>
              <a:t>a</a:t>
            </a:r>
            <a:endParaRPr lang="en-US" b="1" dirty="0"/>
          </a:p>
        </p:txBody>
      </p:sp>
      <p:sp>
        <p:nvSpPr>
          <p:cNvPr id="3" name="TextBox 2"/>
          <p:cNvSpPr txBox="1"/>
          <p:nvPr/>
        </p:nvSpPr>
        <p:spPr>
          <a:xfrm>
            <a:off x="3116232" y="501134"/>
            <a:ext cx="308098" cy="369332"/>
          </a:xfrm>
          <a:prstGeom prst="rect">
            <a:avLst/>
          </a:prstGeom>
          <a:noFill/>
        </p:spPr>
        <p:txBody>
          <a:bodyPr wrap="none" rtlCol="0">
            <a:spAutoFit/>
          </a:bodyPr>
          <a:lstStyle/>
          <a:p>
            <a:r>
              <a:rPr lang="en-US" b="1" dirty="0"/>
              <a:t>b</a:t>
            </a:r>
          </a:p>
        </p:txBody>
      </p:sp>
      <p:sp>
        <p:nvSpPr>
          <p:cNvPr id="15" name="TextBox 14"/>
          <p:cNvSpPr txBox="1"/>
          <p:nvPr/>
        </p:nvSpPr>
        <p:spPr>
          <a:xfrm>
            <a:off x="104732" y="4090757"/>
            <a:ext cx="280846" cy="369332"/>
          </a:xfrm>
          <a:prstGeom prst="rect">
            <a:avLst/>
          </a:prstGeom>
          <a:noFill/>
        </p:spPr>
        <p:txBody>
          <a:bodyPr wrap="none" rtlCol="0">
            <a:spAutoFit/>
          </a:bodyPr>
          <a:lstStyle/>
          <a:p>
            <a:r>
              <a:rPr lang="en-US" b="1" dirty="0" smtClean="0"/>
              <a:t>c</a:t>
            </a:r>
            <a:endParaRPr lang="en-US" b="1" dirty="0"/>
          </a:p>
        </p:txBody>
      </p:sp>
      <p:sp>
        <p:nvSpPr>
          <p:cNvPr id="16" name="TextBox 15"/>
          <p:cNvSpPr txBox="1"/>
          <p:nvPr/>
        </p:nvSpPr>
        <p:spPr>
          <a:xfrm>
            <a:off x="8704246" y="935219"/>
            <a:ext cx="298480" cy="369332"/>
          </a:xfrm>
          <a:prstGeom prst="rect">
            <a:avLst/>
          </a:prstGeom>
          <a:noFill/>
        </p:spPr>
        <p:txBody>
          <a:bodyPr wrap="none" rtlCol="0">
            <a:spAutoFit/>
          </a:bodyPr>
          <a:lstStyle/>
          <a:p>
            <a:r>
              <a:rPr lang="en-US" b="1" dirty="0" smtClean="0"/>
              <a:t>a</a:t>
            </a:r>
            <a:endParaRPr lang="en-US" b="1" dirty="0"/>
          </a:p>
        </p:txBody>
      </p:sp>
      <p:sp>
        <p:nvSpPr>
          <p:cNvPr id="17" name="TextBox 16"/>
          <p:cNvSpPr txBox="1"/>
          <p:nvPr/>
        </p:nvSpPr>
        <p:spPr>
          <a:xfrm>
            <a:off x="8802503" y="3364472"/>
            <a:ext cx="308098" cy="369332"/>
          </a:xfrm>
          <a:prstGeom prst="rect">
            <a:avLst/>
          </a:prstGeom>
          <a:noFill/>
        </p:spPr>
        <p:txBody>
          <a:bodyPr wrap="none" rtlCol="0">
            <a:spAutoFit/>
          </a:bodyPr>
          <a:lstStyle/>
          <a:p>
            <a:r>
              <a:rPr lang="en-US" b="1" dirty="0"/>
              <a:t>b</a:t>
            </a:r>
          </a:p>
        </p:txBody>
      </p:sp>
    </p:spTree>
    <p:extLst>
      <p:ext uri="{BB962C8B-B14F-4D97-AF65-F5344CB8AC3E}">
        <p14:creationId xmlns:p14="http://schemas.microsoft.com/office/powerpoint/2010/main" val="1765808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entagon 24"/>
          <p:cNvSpPr/>
          <p:nvPr/>
        </p:nvSpPr>
        <p:spPr>
          <a:xfrm>
            <a:off x="270307" y="4872844"/>
            <a:ext cx="1643042" cy="1000132"/>
          </a:xfrm>
          <a:prstGeom prst="homePlate">
            <a:avLst/>
          </a:prstGeom>
          <a:solidFill>
            <a:schemeClr val="tx1">
              <a:lumMod val="50000"/>
              <a:lumOff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26"/>
          <p:cNvSpPr/>
          <p:nvPr/>
        </p:nvSpPr>
        <p:spPr>
          <a:xfrm>
            <a:off x="1770473" y="4872844"/>
            <a:ext cx="1928826" cy="1000132"/>
          </a:xfrm>
          <a:prstGeom prst="homePlate">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8" name="Pentagon 27"/>
          <p:cNvSpPr/>
          <p:nvPr/>
        </p:nvSpPr>
        <p:spPr>
          <a:xfrm>
            <a:off x="3484985" y="4872844"/>
            <a:ext cx="2000264" cy="1000132"/>
          </a:xfrm>
          <a:prstGeom prst="homePlate">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5270935" y="4872844"/>
            <a:ext cx="1743607" cy="951058"/>
          </a:xfrm>
          <a:prstGeom prst="rect">
            <a:avLst/>
          </a:prstGeom>
        </p:spPr>
      </p:pic>
      <p:sp>
        <p:nvSpPr>
          <p:cNvPr id="6" name="Slide Number Placeholder 5"/>
          <p:cNvSpPr>
            <a:spLocks noGrp="1"/>
          </p:cNvSpPr>
          <p:nvPr>
            <p:ph type="sldNum" sz="quarter" idx="12"/>
          </p:nvPr>
        </p:nvSpPr>
        <p:spPr/>
        <p:txBody>
          <a:bodyPr/>
          <a:lstStyle/>
          <a:p>
            <a:fld id="{FCAEAE96-855E-42B1-8DE9-9C9E68DE18C5}" type="slidenum">
              <a:rPr lang="fr-FR" smtClean="0"/>
              <a:pPr/>
              <a:t>15</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8" name="Curved Up Arrow 7"/>
          <p:cNvSpPr/>
          <p:nvPr/>
        </p:nvSpPr>
        <p:spPr>
          <a:xfrm>
            <a:off x="1186325" y="3379590"/>
            <a:ext cx="2794380" cy="655092"/>
          </a:xfrm>
          <a:prstGeom prst="curvedUp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TextBox 8"/>
          <p:cNvSpPr txBox="1"/>
          <p:nvPr/>
        </p:nvSpPr>
        <p:spPr>
          <a:xfrm>
            <a:off x="53199" y="278034"/>
            <a:ext cx="4894697" cy="707886"/>
          </a:xfrm>
          <a:prstGeom prst="rect">
            <a:avLst/>
          </a:prstGeom>
          <a:solidFill>
            <a:schemeClr val="accent4">
              <a:lumMod val="40000"/>
              <a:lumOff val="60000"/>
            </a:schemeClr>
          </a:solidFill>
        </p:spPr>
        <p:txBody>
          <a:bodyPr wrap="square" rtlCol="0">
            <a:spAutoFit/>
          </a:bodyPr>
          <a:lstStyle/>
          <a:p>
            <a:pPr algn="ctr"/>
            <a:r>
              <a:rPr lang="en-US" sz="2000" b="1" i="1" dirty="0">
                <a:solidFill>
                  <a:schemeClr val="accent6">
                    <a:lumMod val="50000"/>
                  </a:schemeClr>
                </a:solidFill>
                <a:latin typeface="Times New Roman" panose="02020603050405020304" pitchFamily="18" charset="0"/>
                <a:cs typeface="Times New Roman" panose="02020603050405020304" pitchFamily="18" charset="0"/>
              </a:rPr>
              <a:t>S. </a:t>
            </a:r>
            <a:r>
              <a:rPr lang="en-US" sz="2000" b="1" i="1" dirty="0" err="1">
                <a:solidFill>
                  <a:schemeClr val="accent6">
                    <a:lumMod val="50000"/>
                  </a:schemeClr>
                </a:solidFill>
                <a:latin typeface="Times New Roman" panose="02020603050405020304" pitchFamily="18" charset="0"/>
                <a:cs typeface="Times New Roman" panose="02020603050405020304" pitchFamily="18" charset="0"/>
              </a:rPr>
              <a:t>aureus</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MurD</a:t>
            </a:r>
            <a:r>
              <a:rPr lang="en-US" sz="2000" b="1" dirty="0">
                <a:solidFill>
                  <a:schemeClr val="accent6">
                    <a:lumMod val="50000"/>
                  </a:schemeClr>
                </a:solidFill>
                <a:latin typeface="Times New Roman" panose="02020603050405020304" pitchFamily="18" charset="0"/>
                <a:cs typeface="Times New Roman" panose="02020603050405020304" pitchFamily="18" charset="0"/>
              </a:rPr>
              <a:t> ligase active site</a:t>
            </a:r>
          </a:p>
          <a:p>
            <a:pPr algn="ctr"/>
            <a:r>
              <a:rPr lang="en-US" sz="2000" b="1" dirty="0">
                <a:solidFill>
                  <a:schemeClr val="accent6">
                    <a:lumMod val="50000"/>
                  </a:schemeClr>
                </a:solidFill>
                <a:latin typeface="Times New Roman" panose="02020603050405020304" pitchFamily="18" charset="0"/>
                <a:cs typeface="Times New Roman" panose="02020603050405020304" pitchFamily="18" charset="0"/>
              </a:rPr>
              <a:t>(</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Modeled </a:t>
            </a:r>
            <a:r>
              <a:rPr lang="en-US" sz="2000" b="1" dirty="0">
                <a:solidFill>
                  <a:schemeClr val="accent6">
                    <a:lumMod val="50000"/>
                  </a:schemeClr>
                </a:solidFill>
                <a:latin typeface="Times New Roman" panose="02020603050405020304" pitchFamily="18" charset="0"/>
                <a:cs typeface="Times New Roman" panose="02020603050405020304" pitchFamily="18" charset="0"/>
              </a:rPr>
              <a:t>protein)</a:t>
            </a:r>
          </a:p>
        </p:txBody>
      </p:sp>
      <p:sp>
        <p:nvSpPr>
          <p:cNvPr id="10" name="Curved Up Arrow 9"/>
          <p:cNvSpPr/>
          <p:nvPr/>
        </p:nvSpPr>
        <p:spPr>
          <a:xfrm>
            <a:off x="4643308" y="3057296"/>
            <a:ext cx="1719618" cy="55273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Oval 10"/>
          <p:cNvSpPr/>
          <p:nvPr/>
        </p:nvSpPr>
        <p:spPr>
          <a:xfrm>
            <a:off x="5425008" y="1837032"/>
            <a:ext cx="1277687" cy="1236017"/>
          </a:xfrm>
          <a:prstGeom prst="ellipse">
            <a:avLst/>
          </a:prstGeom>
          <a:solidFill>
            <a:schemeClr val="bg2">
              <a:lumMod val="9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flipH="1">
            <a:off x="5488897" y="2212473"/>
            <a:ext cx="1194009" cy="553998"/>
          </a:xfrm>
          <a:prstGeom prst="rect">
            <a:avLst/>
          </a:prstGeom>
          <a:noFill/>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Optimization of ligands</a:t>
            </a:r>
          </a:p>
        </p:txBody>
      </p:sp>
      <p:sp>
        <p:nvSpPr>
          <p:cNvPr id="13" name="Curved Down Arrow 12"/>
          <p:cNvSpPr/>
          <p:nvPr/>
        </p:nvSpPr>
        <p:spPr>
          <a:xfrm>
            <a:off x="6027131" y="1346086"/>
            <a:ext cx="1289714" cy="481526"/>
          </a:xfrm>
          <a:prstGeom prst="curvedDown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Down Arrow 13"/>
          <p:cNvSpPr/>
          <p:nvPr/>
        </p:nvSpPr>
        <p:spPr>
          <a:xfrm>
            <a:off x="7316845" y="2962004"/>
            <a:ext cx="491320" cy="44854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881" y="446127"/>
            <a:ext cx="1170267" cy="564956"/>
          </a:xfrm>
          <a:prstGeom prst="rect">
            <a:avLst/>
          </a:prstGeom>
        </p:spPr>
      </p:pic>
      <p:pic>
        <p:nvPicPr>
          <p:cNvPr id="16" name="Picture 15"/>
          <p:cNvPicPr>
            <a:picLocks noChangeAspect="1"/>
          </p:cNvPicPr>
          <p:nvPr/>
        </p:nvPicPr>
        <p:blipFill>
          <a:blip r:embed="rId5"/>
          <a:stretch>
            <a:fillRect/>
          </a:stretch>
        </p:blipFill>
        <p:spPr>
          <a:xfrm>
            <a:off x="7945881" y="1065550"/>
            <a:ext cx="1121569" cy="47148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6184" y="1553011"/>
            <a:ext cx="902030" cy="90203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3780" y="388026"/>
            <a:ext cx="1386919" cy="571504"/>
          </a:xfrm>
          <a:prstGeom prst="rect">
            <a:avLst/>
          </a:prstGeom>
        </p:spPr>
      </p:pic>
      <p:sp>
        <p:nvSpPr>
          <p:cNvPr id="19" name="Isosceles Triangle 18"/>
          <p:cNvSpPr/>
          <p:nvPr/>
        </p:nvSpPr>
        <p:spPr>
          <a:xfrm>
            <a:off x="144090" y="1151906"/>
            <a:ext cx="3000804" cy="2181757"/>
          </a:xfrm>
          <a:prstGeom prst="triangle">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78829" y="2143224"/>
            <a:ext cx="1799568" cy="1246495"/>
          </a:xfrm>
          <a:prstGeom prst="rect">
            <a:avLst/>
          </a:prstGeom>
        </p:spPr>
        <p:txBody>
          <a:bodyPr wrap="square">
            <a:spAutoFit/>
          </a:bodyPr>
          <a:lstStyle/>
          <a:p>
            <a:pPr lvl="0" algn="ctr"/>
            <a:r>
              <a:rPr lang="en-US" sz="1500" dirty="0">
                <a:latin typeface="Times New Roman" panose="02020603050405020304" pitchFamily="18" charset="0"/>
                <a:cs typeface="Times New Roman" panose="02020603050405020304" pitchFamily="18" charset="0"/>
              </a:rPr>
              <a:t>Molecular Docking (HTVS, SP and XP) and Binding free energy calculation studies</a:t>
            </a:r>
          </a:p>
        </p:txBody>
      </p:sp>
      <p:sp>
        <p:nvSpPr>
          <p:cNvPr id="21" name="Rounded Rectangle 20"/>
          <p:cNvSpPr/>
          <p:nvPr/>
        </p:nvSpPr>
        <p:spPr>
          <a:xfrm>
            <a:off x="3270753" y="2010812"/>
            <a:ext cx="1550461" cy="1346034"/>
          </a:xfrm>
          <a:prstGeom prst="roundRect">
            <a:avLst/>
          </a:prstGeom>
          <a:solidFill>
            <a:schemeClr val="bg2">
              <a:lumMod val="5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992193" y="1904985"/>
            <a:ext cx="914400" cy="9144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189723" y="2113283"/>
            <a:ext cx="1631492" cy="1246495"/>
          </a:xfrm>
          <a:prstGeom prst="rect">
            <a:avLst/>
          </a:prstGeom>
        </p:spPr>
        <p:txBody>
          <a:bodyPr wrap="square">
            <a:spAutoFit/>
          </a:bodyPr>
          <a:lstStyle/>
          <a:p>
            <a:pPr lvl="0" algn="ctr"/>
            <a:r>
              <a:rPr lang="en-US" sz="1500" dirty="0">
                <a:latin typeface="Times New Roman" panose="02020603050405020304" pitchFamily="18" charset="0"/>
                <a:cs typeface="Times New Roman" panose="02020603050405020304" pitchFamily="18" charset="0"/>
              </a:rPr>
              <a:t>Molecular Docking (XP) and Binding free energy calculation studies</a:t>
            </a:r>
            <a:endParaRPr lang="en-US" sz="135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6926010" y="2129773"/>
            <a:ext cx="1054290" cy="553998"/>
          </a:xfrm>
          <a:prstGeom prst="rect">
            <a:avLst/>
          </a:prstGeom>
          <a:noFill/>
        </p:spPr>
        <p:txBody>
          <a:bodyPr wrap="square" rtlCol="0">
            <a:spAutoFit/>
          </a:bodyPr>
          <a:lstStyle/>
          <a:p>
            <a:pPr algn="ctr"/>
            <a:r>
              <a:rPr lang="en-US" sz="1500" dirty="0">
                <a:latin typeface="Times New Roman" panose="02020603050405020304" pitchFamily="18" charset="0"/>
                <a:cs typeface="Times New Roman" panose="02020603050405020304" pitchFamily="18" charset="0"/>
              </a:rPr>
              <a:t>ADMET prediction</a:t>
            </a:r>
            <a:endParaRPr lang="en-US" sz="135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270307" y="4944282"/>
            <a:ext cx="2003536"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HTVS</a:t>
            </a:r>
          </a:p>
          <a:p>
            <a:r>
              <a:rPr lang="en-US" b="1" dirty="0">
                <a:latin typeface="Times New Roman" panose="02020603050405020304" pitchFamily="18" charset="0"/>
                <a:cs typeface="Times New Roman" panose="02020603050405020304" pitchFamily="18" charset="0"/>
              </a:rPr>
              <a:t>4.8 million</a:t>
            </a:r>
          </a:p>
        </p:txBody>
      </p:sp>
      <p:sp>
        <p:nvSpPr>
          <p:cNvPr id="29" name="TextBox 28"/>
          <p:cNvSpPr txBox="1"/>
          <p:nvPr/>
        </p:nvSpPr>
        <p:spPr>
          <a:xfrm>
            <a:off x="5270935" y="4962128"/>
            <a:ext cx="2214578" cy="861774"/>
          </a:xfrm>
          <a:prstGeom prst="rect">
            <a:avLst/>
          </a:prstGeom>
          <a:noFill/>
        </p:spPr>
        <p:txBody>
          <a:bodyPr wrap="square" rtlCol="0">
            <a:spAutoFit/>
          </a:bodyPr>
          <a:lstStyle/>
          <a:p>
            <a:pPr marL="88900" indent="-88900"/>
            <a:r>
              <a:rPr lang="en-US" b="1" dirty="0" smtClean="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XP-docking       MM/GBSA</a:t>
            </a:r>
            <a:endParaRPr lang="en-US" sz="1600" b="1"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 70</a:t>
            </a:r>
            <a:endParaRPr lang="en-US" sz="1600" b="1" dirty="0">
              <a:latin typeface="Times New Roman" panose="02020603050405020304" pitchFamily="18" charset="0"/>
              <a:cs typeface="Times New Roman" panose="02020603050405020304" pitchFamily="18" charset="0"/>
            </a:endParaRPr>
          </a:p>
        </p:txBody>
      </p:sp>
      <p:sp>
        <p:nvSpPr>
          <p:cNvPr id="30" name="Pentagon 29"/>
          <p:cNvSpPr/>
          <p:nvPr/>
        </p:nvSpPr>
        <p:spPr>
          <a:xfrm>
            <a:off x="6842571" y="4872844"/>
            <a:ext cx="1643074" cy="928694"/>
          </a:xfrm>
          <a:prstGeom prst="homePlat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TextBox 30"/>
          <p:cNvSpPr txBox="1"/>
          <p:nvPr/>
        </p:nvSpPr>
        <p:spPr>
          <a:xfrm>
            <a:off x="6842571" y="4944282"/>
            <a:ext cx="1571636"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Top 10</a:t>
            </a:r>
          </a:p>
          <a:p>
            <a:r>
              <a:rPr lang="en-US" b="1" dirty="0" smtClean="0">
                <a:latin typeface="Times New Roman" panose="02020603050405020304" pitchFamily="18" charset="0"/>
                <a:cs typeface="Times New Roman" panose="02020603050405020304" pitchFamily="18" charset="0"/>
              </a:rPr>
              <a:t>   virtual hits</a:t>
            </a:r>
            <a:endParaRPr lang="en-US"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3556423" y="4944282"/>
            <a:ext cx="1543651"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SP-docking</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350</a:t>
            </a:r>
            <a:endParaRPr lang="en-US"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1841911" y="5015720"/>
            <a:ext cx="1543651"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Virtual hits</a:t>
            </a: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3820</a:t>
            </a:r>
          </a:p>
        </p:txBody>
      </p: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43442" y="3434246"/>
            <a:ext cx="1195420" cy="1271142"/>
          </a:xfrm>
          <a:prstGeom prst="rect">
            <a:avLst/>
          </a:prstGeom>
        </p:spPr>
      </p:pic>
    </p:spTree>
    <p:extLst>
      <p:ext uri="{BB962C8B-B14F-4D97-AF65-F5344CB8AC3E}">
        <p14:creationId xmlns:p14="http://schemas.microsoft.com/office/powerpoint/2010/main" val="418711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16</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4"/>
          <a:stretch>
            <a:fillRect/>
          </a:stretch>
        </p:blipFill>
        <p:spPr>
          <a:xfrm>
            <a:off x="3465480" y="3246104"/>
            <a:ext cx="2213040" cy="365792"/>
          </a:xfrm>
          <a:prstGeom prst="rect">
            <a:avLst/>
          </a:prstGeom>
        </p:spPr>
      </p:pic>
      <p:pic>
        <p:nvPicPr>
          <p:cNvPr id="8" name="Picture 7"/>
          <p:cNvPicPr>
            <a:picLocks noChangeAspect="1"/>
          </p:cNvPicPr>
          <p:nvPr/>
        </p:nvPicPr>
        <p:blipFill>
          <a:blip r:embed="rId4"/>
          <a:stretch>
            <a:fillRect/>
          </a:stretch>
        </p:blipFill>
        <p:spPr>
          <a:xfrm>
            <a:off x="3617880" y="3398504"/>
            <a:ext cx="2213040" cy="36579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88888617"/>
              </p:ext>
            </p:extLst>
          </p:nvPr>
        </p:nvGraphicFramePr>
        <p:xfrm>
          <a:off x="125168" y="853206"/>
          <a:ext cx="2562225" cy="914400"/>
        </p:xfrm>
        <a:graphic>
          <a:graphicData uri="http://schemas.openxmlformats.org/presentationml/2006/ole">
            <mc:AlternateContent xmlns:mc="http://schemas.openxmlformats.org/markup-compatibility/2006">
              <mc:Choice xmlns:v="urn:schemas-microsoft-com:vml" Requires="v">
                <p:oleObj spid="_x0000_s3554" name="ChemSketch" r:id="rId5" imgW="2581560" imgH="883800" progId="ACD.ChemSketch.20">
                  <p:embed/>
                </p:oleObj>
              </mc:Choice>
              <mc:Fallback>
                <p:oleObj name="ChemSketch" r:id="rId5" imgW="2581560" imgH="883800" progId="ACD.ChemSketch.20">
                  <p:embed/>
                  <p:pic>
                    <p:nvPicPr>
                      <p:cNvPr id="0" name=""/>
                      <p:cNvPicPr>
                        <a:picLocks noChangeAspect="1" noChangeArrowheads="1"/>
                      </p:cNvPicPr>
                      <p:nvPr/>
                    </p:nvPicPr>
                    <p:blipFill>
                      <a:blip r:embed="rId6"/>
                      <a:srcRect/>
                      <a:stretch>
                        <a:fillRect/>
                      </a:stretch>
                    </p:blipFill>
                    <p:spPr bwMode="auto">
                      <a:xfrm>
                        <a:off x="125168" y="853206"/>
                        <a:ext cx="25622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0112128"/>
              </p:ext>
            </p:extLst>
          </p:nvPr>
        </p:nvGraphicFramePr>
        <p:xfrm>
          <a:off x="3128857" y="772381"/>
          <a:ext cx="1924050" cy="1828800"/>
        </p:xfrm>
        <a:graphic>
          <a:graphicData uri="http://schemas.openxmlformats.org/presentationml/2006/ole">
            <mc:AlternateContent xmlns:mc="http://schemas.openxmlformats.org/markup-compatibility/2006">
              <mc:Choice xmlns:v="urn:schemas-microsoft-com:vml" Requires="v">
                <p:oleObj spid="_x0000_s3555" name="ChemSketch" r:id="rId7" imgW="1965960" imgH="1795320" progId="ACD.ChemSketch.20">
                  <p:embed/>
                </p:oleObj>
              </mc:Choice>
              <mc:Fallback>
                <p:oleObj name="ChemSketch" r:id="rId7" imgW="1965960" imgH="1795320" progId="ACD.ChemSketch.20">
                  <p:embed/>
                  <p:pic>
                    <p:nvPicPr>
                      <p:cNvPr id="0" name=""/>
                      <p:cNvPicPr>
                        <a:picLocks noChangeAspect="1" noChangeArrowheads="1"/>
                      </p:cNvPicPr>
                      <p:nvPr/>
                    </p:nvPicPr>
                    <p:blipFill>
                      <a:blip r:embed="rId8"/>
                      <a:srcRect/>
                      <a:stretch>
                        <a:fillRect/>
                      </a:stretch>
                    </p:blipFill>
                    <p:spPr bwMode="auto">
                      <a:xfrm>
                        <a:off x="3128857" y="772381"/>
                        <a:ext cx="1924050" cy="182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874855324"/>
              </p:ext>
            </p:extLst>
          </p:nvPr>
        </p:nvGraphicFramePr>
        <p:xfrm>
          <a:off x="5678520" y="918010"/>
          <a:ext cx="2657475" cy="1276350"/>
        </p:xfrm>
        <a:graphic>
          <a:graphicData uri="http://schemas.openxmlformats.org/presentationml/2006/ole">
            <mc:AlternateContent xmlns:mc="http://schemas.openxmlformats.org/markup-compatibility/2006">
              <mc:Choice xmlns:v="urn:schemas-microsoft-com:vml" Requires="v">
                <p:oleObj spid="_x0000_s3556" name="ChemSketch" r:id="rId9" imgW="2606040" imgH="1258920" progId="ACD.ChemSketch.20">
                  <p:embed/>
                </p:oleObj>
              </mc:Choice>
              <mc:Fallback>
                <p:oleObj name="ChemSketch" r:id="rId9" imgW="2606040" imgH="1258920" progId="ACD.ChemSketch.20">
                  <p:embed/>
                  <p:pic>
                    <p:nvPicPr>
                      <p:cNvPr id="0" name=""/>
                      <p:cNvPicPr>
                        <a:picLocks noChangeAspect="1" noChangeArrowheads="1"/>
                      </p:cNvPicPr>
                      <p:nvPr/>
                    </p:nvPicPr>
                    <p:blipFill>
                      <a:blip r:embed="rId10"/>
                      <a:srcRect/>
                      <a:stretch>
                        <a:fillRect/>
                      </a:stretch>
                    </p:blipFill>
                    <p:spPr bwMode="auto">
                      <a:xfrm>
                        <a:off x="5678520" y="918010"/>
                        <a:ext cx="2657475" cy="127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71227681"/>
              </p:ext>
            </p:extLst>
          </p:nvPr>
        </p:nvGraphicFramePr>
        <p:xfrm>
          <a:off x="26743" y="2183979"/>
          <a:ext cx="2647950" cy="1371600"/>
        </p:xfrm>
        <a:graphic>
          <a:graphicData uri="http://schemas.openxmlformats.org/presentationml/2006/ole">
            <mc:AlternateContent xmlns:mc="http://schemas.openxmlformats.org/markup-compatibility/2006">
              <mc:Choice xmlns:v="urn:schemas-microsoft-com:vml" Requires="v">
                <p:oleObj spid="_x0000_s3557" name="ChemSketch" r:id="rId11" imgW="2654640" imgH="1408320" progId="ACD.ChemSketch.20">
                  <p:embed/>
                </p:oleObj>
              </mc:Choice>
              <mc:Fallback>
                <p:oleObj name="ChemSketch" r:id="rId11" imgW="2654640" imgH="1408320" progId="ACD.ChemSketch.20">
                  <p:embed/>
                  <p:pic>
                    <p:nvPicPr>
                      <p:cNvPr id="0" name=""/>
                      <p:cNvPicPr>
                        <a:picLocks noChangeAspect="1" noChangeArrowheads="1"/>
                      </p:cNvPicPr>
                      <p:nvPr/>
                    </p:nvPicPr>
                    <p:blipFill>
                      <a:blip r:embed="rId12"/>
                      <a:srcRect/>
                      <a:stretch>
                        <a:fillRect/>
                      </a:stretch>
                    </p:blipFill>
                    <p:spPr bwMode="auto">
                      <a:xfrm>
                        <a:off x="26743" y="2183979"/>
                        <a:ext cx="264795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51617914"/>
              </p:ext>
            </p:extLst>
          </p:nvPr>
        </p:nvGraphicFramePr>
        <p:xfrm>
          <a:off x="2538307" y="2754607"/>
          <a:ext cx="3105150" cy="820737"/>
        </p:xfrm>
        <a:graphic>
          <a:graphicData uri="http://schemas.openxmlformats.org/presentationml/2006/ole">
            <mc:AlternateContent xmlns:mc="http://schemas.openxmlformats.org/markup-compatibility/2006">
              <mc:Choice xmlns:v="urn:schemas-microsoft-com:vml" Requires="v">
                <p:oleObj spid="_x0000_s3558" name="ChemSketch" r:id="rId13" imgW="3139560" imgH="820080" progId="ACD.ChemSketch.20">
                  <p:embed/>
                </p:oleObj>
              </mc:Choice>
              <mc:Fallback>
                <p:oleObj name="ChemSketch" r:id="rId13" imgW="3139560" imgH="820080" progId="ACD.ChemSketch.20">
                  <p:embed/>
                  <p:pic>
                    <p:nvPicPr>
                      <p:cNvPr id="0" name=""/>
                      <p:cNvPicPr>
                        <a:picLocks noChangeAspect="1" noChangeArrowheads="1"/>
                      </p:cNvPicPr>
                      <p:nvPr/>
                    </p:nvPicPr>
                    <p:blipFill>
                      <a:blip r:embed="rId14"/>
                      <a:srcRect/>
                      <a:stretch>
                        <a:fillRect/>
                      </a:stretch>
                    </p:blipFill>
                    <p:spPr bwMode="auto">
                      <a:xfrm>
                        <a:off x="2538307" y="2754607"/>
                        <a:ext cx="3105150" cy="820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397727862"/>
              </p:ext>
            </p:extLst>
          </p:nvPr>
        </p:nvGraphicFramePr>
        <p:xfrm>
          <a:off x="5905500" y="2222848"/>
          <a:ext cx="3200400" cy="1276350"/>
        </p:xfrm>
        <a:graphic>
          <a:graphicData uri="http://schemas.openxmlformats.org/presentationml/2006/ole">
            <mc:AlternateContent xmlns:mc="http://schemas.openxmlformats.org/markup-compatibility/2006">
              <mc:Choice xmlns:v="urn:schemas-microsoft-com:vml" Requires="v">
                <p:oleObj spid="_x0000_s3559" name="ChemSketch" r:id="rId15" imgW="3188160" imgH="1249560" progId="ACD.ChemSketch.20">
                  <p:embed/>
                </p:oleObj>
              </mc:Choice>
              <mc:Fallback>
                <p:oleObj name="ChemSketch" r:id="rId15" imgW="3188160" imgH="1249560" progId="ACD.ChemSketch.20">
                  <p:embed/>
                  <p:pic>
                    <p:nvPicPr>
                      <p:cNvPr id="0" name=""/>
                      <p:cNvPicPr>
                        <a:picLocks noChangeAspect="1" noChangeArrowheads="1"/>
                      </p:cNvPicPr>
                      <p:nvPr/>
                    </p:nvPicPr>
                    <p:blipFill>
                      <a:blip r:embed="rId16"/>
                      <a:srcRect/>
                      <a:stretch>
                        <a:fillRect/>
                      </a:stretch>
                    </p:blipFill>
                    <p:spPr bwMode="auto">
                      <a:xfrm>
                        <a:off x="5905500" y="2222848"/>
                        <a:ext cx="3200400" cy="1276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3280100"/>
              </p:ext>
            </p:extLst>
          </p:nvPr>
        </p:nvGraphicFramePr>
        <p:xfrm>
          <a:off x="201368" y="3722985"/>
          <a:ext cx="1733550" cy="1552575"/>
        </p:xfrm>
        <a:graphic>
          <a:graphicData uri="http://schemas.openxmlformats.org/presentationml/2006/ole">
            <mc:AlternateContent xmlns:mc="http://schemas.openxmlformats.org/markup-compatibility/2006">
              <mc:Choice xmlns:v="urn:schemas-microsoft-com:vml" Requires="v">
                <p:oleObj spid="_x0000_s3560" name="ChemSketch" r:id="rId17" imgW="1764720" imgH="1575720" progId="ACD.ChemSketch.20">
                  <p:embed/>
                </p:oleObj>
              </mc:Choice>
              <mc:Fallback>
                <p:oleObj name="ChemSketch" r:id="rId17" imgW="1764720" imgH="1575720" progId="ACD.ChemSketch.20">
                  <p:embed/>
                  <p:pic>
                    <p:nvPicPr>
                      <p:cNvPr id="0" name=""/>
                      <p:cNvPicPr>
                        <a:picLocks noChangeAspect="1" noChangeArrowheads="1"/>
                      </p:cNvPicPr>
                      <p:nvPr/>
                    </p:nvPicPr>
                    <p:blipFill>
                      <a:blip r:embed="rId18"/>
                      <a:srcRect/>
                      <a:stretch>
                        <a:fillRect/>
                      </a:stretch>
                    </p:blipFill>
                    <p:spPr bwMode="auto">
                      <a:xfrm>
                        <a:off x="201368" y="3722985"/>
                        <a:ext cx="1733550" cy="155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238693358"/>
              </p:ext>
            </p:extLst>
          </p:nvPr>
        </p:nvGraphicFramePr>
        <p:xfrm>
          <a:off x="2043784" y="3834110"/>
          <a:ext cx="2190750" cy="1009650"/>
        </p:xfrm>
        <a:graphic>
          <a:graphicData uri="http://schemas.openxmlformats.org/presentationml/2006/ole">
            <mc:AlternateContent xmlns:mc="http://schemas.openxmlformats.org/markup-compatibility/2006">
              <mc:Choice xmlns:v="urn:schemas-microsoft-com:vml" Requires="v">
                <p:oleObj spid="_x0000_s3561" name="ChemSketch" r:id="rId19" imgW="2212920" imgH="954000" progId="ACD.ChemSketch.20">
                  <p:embed/>
                </p:oleObj>
              </mc:Choice>
              <mc:Fallback>
                <p:oleObj name="ChemSketch" r:id="rId19" imgW="2212920" imgH="954000" progId="ACD.ChemSketch.20">
                  <p:embed/>
                  <p:pic>
                    <p:nvPicPr>
                      <p:cNvPr id="0" name=""/>
                      <p:cNvPicPr>
                        <a:picLocks noChangeAspect="1" noChangeArrowheads="1"/>
                      </p:cNvPicPr>
                      <p:nvPr/>
                    </p:nvPicPr>
                    <p:blipFill>
                      <a:blip r:embed="rId20"/>
                      <a:srcRect/>
                      <a:stretch>
                        <a:fillRect/>
                      </a:stretch>
                    </p:blipFill>
                    <p:spPr bwMode="auto">
                      <a:xfrm>
                        <a:off x="2043784" y="3834110"/>
                        <a:ext cx="2190750" cy="100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056490226"/>
              </p:ext>
            </p:extLst>
          </p:nvPr>
        </p:nvGraphicFramePr>
        <p:xfrm>
          <a:off x="4343400" y="3891306"/>
          <a:ext cx="2466975" cy="1371600"/>
        </p:xfrm>
        <a:graphic>
          <a:graphicData uri="http://schemas.openxmlformats.org/presentationml/2006/ole">
            <mc:AlternateContent xmlns:mc="http://schemas.openxmlformats.org/markup-compatibility/2006">
              <mc:Choice xmlns:v="urn:schemas-microsoft-com:vml" Requires="v">
                <p:oleObj spid="_x0000_s3562" name="ChemSketch" r:id="rId21" imgW="2471760" imgH="1408320" progId="ACD.ChemSketch.20">
                  <p:embed/>
                </p:oleObj>
              </mc:Choice>
              <mc:Fallback>
                <p:oleObj name="ChemSketch" r:id="rId21" imgW="2471760" imgH="1408320" progId="ACD.ChemSketch.20">
                  <p:embed/>
                  <p:pic>
                    <p:nvPicPr>
                      <p:cNvPr id="0" name=""/>
                      <p:cNvPicPr>
                        <a:picLocks noChangeAspect="1" noChangeArrowheads="1"/>
                      </p:cNvPicPr>
                      <p:nvPr/>
                    </p:nvPicPr>
                    <p:blipFill>
                      <a:blip r:embed="rId22"/>
                      <a:srcRect/>
                      <a:stretch>
                        <a:fillRect/>
                      </a:stretch>
                    </p:blipFill>
                    <p:spPr bwMode="auto">
                      <a:xfrm>
                        <a:off x="4343400" y="3891306"/>
                        <a:ext cx="24669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197907447"/>
              </p:ext>
            </p:extLst>
          </p:nvPr>
        </p:nvGraphicFramePr>
        <p:xfrm>
          <a:off x="6557857" y="3834110"/>
          <a:ext cx="2466975" cy="1466850"/>
        </p:xfrm>
        <a:graphic>
          <a:graphicData uri="http://schemas.openxmlformats.org/presentationml/2006/ole">
            <mc:AlternateContent xmlns:mc="http://schemas.openxmlformats.org/markup-compatibility/2006">
              <mc:Choice xmlns:v="urn:schemas-microsoft-com:vml" Requires="v">
                <p:oleObj spid="_x0000_s3563" name="ChemSketch" r:id="rId23" imgW="2471760" imgH="1447920" progId="ACD.ChemSketch.20">
                  <p:embed/>
                </p:oleObj>
              </mc:Choice>
              <mc:Fallback>
                <p:oleObj name="ChemSketch" r:id="rId23" imgW="2471760" imgH="1447920" progId="ACD.ChemSketch.20">
                  <p:embed/>
                  <p:pic>
                    <p:nvPicPr>
                      <p:cNvPr id="0" name=""/>
                      <p:cNvPicPr>
                        <a:picLocks noChangeAspect="1" noChangeArrowheads="1"/>
                      </p:cNvPicPr>
                      <p:nvPr/>
                    </p:nvPicPr>
                    <p:blipFill>
                      <a:blip r:embed="rId24"/>
                      <a:srcRect/>
                      <a:stretch>
                        <a:fillRect/>
                      </a:stretch>
                    </p:blipFill>
                    <p:spPr bwMode="auto">
                      <a:xfrm>
                        <a:off x="6557857" y="3834110"/>
                        <a:ext cx="2466975"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itle 1"/>
          <p:cNvSpPr txBox="1">
            <a:spLocks/>
          </p:cNvSpPr>
          <p:nvPr/>
        </p:nvSpPr>
        <p:spPr>
          <a:xfrm>
            <a:off x="125168" y="118198"/>
            <a:ext cx="3340312" cy="51279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FF0000"/>
                </a:solidFill>
                <a:latin typeface="+mn-lt"/>
                <a:cs typeface="Times New Roman" panose="02020603050405020304" pitchFamily="18" charset="0"/>
              </a:rPr>
              <a:t>Selected Top 10 HTVS  </a:t>
            </a:r>
            <a:endParaRPr lang="en-US" sz="2800"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2325346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17</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692255925"/>
              </p:ext>
            </p:extLst>
          </p:nvPr>
        </p:nvGraphicFramePr>
        <p:xfrm>
          <a:off x="113905" y="1398404"/>
          <a:ext cx="8894133" cy="3913827"/>
        </p:xfrm>
        <a:graphic>
          <a:graphicData uri="http://schemas.openxmlformats.org/drawingml/2006/table">
            <a:tbl>
              <a:tblPr firstRow="1" firstCol="1" bandRow="1">
                <a:tableStyleId>{5C22544A-7EE6-4342-B048-85BDC9FD1C3A}</a:tableStyleId>
              </a:tblPr>
              <a:tblGrid>
                <a:gridCol w="922394"/>
                <a:gridCol w="2040602"/>
                <a:gridCol w="1113054"/>
                <a:gridCol w="834791"/>
                <a:gridCol w="834791"/>
                <a:gridCol w="1020301"/>
                <a:gridCol w="927544"/>
                <a:gridCol w="1200656"/>
              </a:tblGrid>
              <a:tr h="782765">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Comp.</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smtClean="0">
                          <a:effectLst/>
                          <a:latin typeface="Arial" pitchFamily="34" charset="0"/>
                          <a:cs typeface="Arial" pitchFamily="34" charset="0"/>
                        </a:rPr>
                        <a:t>Library </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gn="just">
                        <a:lnSpc>
                          <a:spcPct val="107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docking score</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nchor="b">
                    <a:solidFill>
                      <a:schemeClr val="accent6">
                        <a:lumMod val="60000"/>
                        <a:lumOff val="40000"/>
                      </a:schemeClr>
                    </a:solidFill>
                  </a:tcPr>
                </a:tc>
                <a:tc>
                  <a:txBody>
                    <a:bodyPr/>
                    <a:lstStyle/>
                    <a:p>
                      <a:pPr marL="0" marR="0" algn="just">
                        <a:lnSpc>
                          <a:spcPct val="107000"/>
                        </a:lnSpc>
                        <a:spcBef>
                          <a:spcPts val="0"/>
                        </a:spcBef>
                        <a:spcAft>
                          <a:spcPts val="0"/>
                        </a:spcAft>
                      </a:pPr>
                      <a:r>
                        <a:rPr lang="en-US" sz="1600" baseline="30000" dirty="0">
                          <a:effectLst/>
                          <a:latin typeface="Arial" pitchFamily="34" charset="0"/>
                          <a:cs typeface="Arial" pitchFamily="34" charset="0"/>
                        </a:rPr>
                        <a:t>a</a:t>
                      </a:r>
                      <a:r>
                        <a:rPr lang="en-US" sz="1600" dirty="0">
                          <a:effectLst/>
                          <a:latin typeface="Arial" pitchFamily="34" charset="0"/>
                          <a:cs typeface="Arial" pitchFamily="34" charset="0"/>
                        </a:rPr>
                        <a:t>glide </a:t>
                      </a:r>
                      <a:r>
                        <a:rPr lang="en-US" sz="1600" dirty="0" err="1">
                          <a:effectLst/>
                          <a:latin typeface="Arial" pitchFamily="34" charset="0"/>
                          <a:cs typeface="Arial" pitchFamily="34" charset="0"/>
                        </a:rPr>
                        <a:t>ecoul</a:t>
                      </a:r>
                      <a:endParaRPr lang="en-US" sz="1600" dirty="0">
                        <a:effectLst/>
                        <a:latin typeface="Arial" pitchFamily="34" charset="0"/>
                        <a:ea typeface="Calibri" panose="020F0502020204030204" pitchFamily="34" charset="0"/>
                        <a:cs typeface="Arial" pitchFamily="34" charset="0"/>
                      </a:endParaRPr>
                    </a:p>
                  </a:txBody>
                  <a:tcPr marL="68580" marR="68580" marT="0" marB="0" anchor="b"/>
                </a:tc>
                <a:tc>
                  <a:txBody>
                    <a:bodyPr/>
                    <a:lstStyle/>
                    <a:p>
                      <a:pPr marL="0" marR="0" algn="just">
                        <a:lnSpc>
                          <a:spcPct val="107000"/>
                        </a:lnSpc>
                        <a:spcBef>
                          <a:spcPts val="0"/>
                        </a:spcBef>
                        <a:spcAft>
                          <a:spcPts val="0"/>
                        </a:spcAft>
                      </a:pPr>
                      <a:r>
                        <a:rPr lang="en-US" sz="1600" baseline="30000" dirty="0" err="1">
                          <a:solidFill>
                            <a:srgbClr val="C00000"/>
                          </a:solidFill>
                          <a:effectLst/>
                          <a:latin typeface="Arial" pitchFamily="34" charset="0"/>
                          <a:cs typeface="Arial" pitchFamily="34" charset="0"/>
                        </a:rPr>
                        <a:t>b</a:t>
                      </a:r>
                      <a:r>
                        <a:rPr lang="en-US" sz="1600" dirty="0" err="1">
                          <a:solidFill>
                            <a:srgbClr val="C00000"/>
                          </a:solidFill>
                          <a:effectLst/>
                          <a:latin typeface="Arial" pitchFamily="34" charset="0"/>
                          <a:cs typeface="Arial" pitchFamily="34" charset="0"/>
                        </a:rPr>
                        <a:t>glide</a:t>
                      </a:r>
                      <a:r>
                        <a:rPr lang="en-US" sz="1600" dirty="0">
                          <a:solidFill>
                            <a:srgbClr val="C00000"/>
                          </a:solidFill>
                          <a:effectLst/>
                          <a:latin typeface="Arial" pitchFamily="34" charset="0"/>
                          <a:cs typeface="Arial" pitchFamily="34" charset="0"/>
                        </a:rPr>
                        <a:t> </a:t>
                      </a:r>
                      <a:r>
                        <a:rPr lang="en-US" sz="1600" dirty="0" err="1">
                          <a:solidFill>
                            <a:srgbClr val="C00000"/>
                          </a:solidFill>
                          <a:effectLst/>
                          <a:latin typeface="Arial" pitchFamily="34" charset="0"/>
                          <a:cs typeface="Arial" pitchFamily="34" charset="0"/>
                        </a:rPr>
                        <a:t>evdw</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nchor="b">
                    <a:solidFill>
                      <a:schemeClr val="accent2">
                        <a:lumMod val="20000"/>
                        <a:lumOff val="80000"/>
                      </a:schemeClr>
                    </a:solidFill>
                  </a:tcPr>
                </a:tc>
                <a:tc>
                  <a:txBody>
                    <a:bodyPr/>
                    <a:lstStyle/>
                    <a:p>
                      <a:pPr marL="0" marR="0" algn="just">
                        <a:lnSpc>
                          <a:spcPct val="107000"/>
                        </a:lnSpc>
                        <a:spcBef>
                          <a:spcPts val="0"/>
                        </a:spcBef>
                        <a:spcAft>
                          <a:spcPts val="0"/>
                        </a:spcAft>
                      </a:pPr>
                      <a:r>
                        <a:rPr lang="en-US" sz="1600" baseline="30000" dirty="0" err="1">
                          <a:effectLst/>
                          <a:latin typeface="Arial" pitchFamily="34" charset="0"/>
                          <a:cs typeface="Arial" pitchFamily="34" charset="0"/>
                        </a:rPr>
                        <a:t>c</a:t>
                      </a:r>
                      <a:r>
                        <a:rPr lang="en-US" sz="1600" dirty="0" err="1">
                          <a:effectLst/>
                          <a:latin typeface="Arial" pitchFamily="34" charset="0"/>
                          <a:cs typeface="Arial" pitchFamily="34" charset="0"/>
                        </a:rPr>
                        <a:t>glide</a:t>
                      </a:r>
                      <a:r>
                        <a:rPr lang="en-US" sz="1600" dirty="0">
                          <a:effectLst/>
                          <a:latin typeface="Arial" pitchFamily="34" charset="0"/>
                          <a:cs typeface="Arial" pitchFamily="34" charset="0"/>
                        </a:rPr>
                        <a:t> </a:t>
                      </a:r>
                      <a:r>
                        <a:rPr lang="en-US" sz="1600" dirty="0" err="1">
                          <a:effectLst/>
                          <a:latin typeface="Arial" pitchFamily="34" charset="0"/>
                          <a:cs typeface="Arial" pitchFamily="34" charset="0"/>
                        </a:rPr>
                        <a:t>emodel</a:t>
                      </a:r>
                      <a:endParaRPr lang="en-US" sz="1600" dirty="0">
                        <a:effectLst/>
                        <a:latin typeface="Arial" pitchFamily="34" charset="0"/>
                        <a:ea typeface="Calibri" panose="020F0502020204030204" pitchFamily="34" charset="0"/>
                        <a:cs typeface="Arial" pitchFamily="34" charset="0"/>
                      </a:endParaRPr>
                    </a:p>
                  </a:txBody>
                  <a:tcPr marL="68580" marR="68580" marT="0" marB="0" anchor="b"/>
                </a:tc>
                <a:tc>
                  <a:txBody>
                    <a:bodyPr/>
                    <a:lstStyle/>
                    <a:p>
                      <a:pPr marL="0" marR="0" algn="just">
                        <a:lnSpc>
                          <a:spcPct val="107000"/>
                        </a:lnSpc>
                        <a:spcBef>
                          <a:spcPts val="0"/>
                        </a:spcBef>
                        <a:spcAft>
                          <a:spcPts val="0"/>
                        </a:spcAft>
                      </a:pPr>
                      <a:r>
                        <a:rPr lang="en-US" sz="1600" baseline="30000" dirty="0" err="1">
                          <a:effectLst/>
                          <a:latin typeface="Arial" pitchFamily="34" charset="0"/>
                          <a:cs typeface="Arial" pitchFamily="34" charset="0"/>
                        </a:rPr>
                        <a:t>d</a:t>
                      </a:r>
                      <a:r>
                        <a:rPr lang="en-US" sz="1600" dirty="0" err="1">
                          <a:effectLst/>
                          <a:latin typeface="Arial" pitchFamily="34" charset="0"/>
                          <a:cs typeface="Arial" pitchFamily="34" charset="0"/>
                        </a:rPr>
                        <a:t>glide</a:t>
                      </a:r>
                      <a:r>
                        <a:rPr lang="en-US" sz="1600" dirty="0">
                          <a:effectLst/>
                          <a:latin typeface="Arial" pitchFamily="34" charset="0"/>
                          <a:cs typeface="Arial" pitchFamily="34" charset="0"/>
                        </a:rPr>
                        <a:t> energy</a:t>
                      </a:r>
                      <a:endParaRPr lang="en-US" sz="1600" dirty="0">
                        <a:effectLst/>
                        <a:latin typeface="Arial" pitchFamily="34" charset="0"/>
                        <a:ea typeface="Calibri" panose="020F0502020204030204" pitchFamily="34" charset="0"/>
                        <a:cs typeface="Arial" pitchFamily="34" charset="0"/>
                      </a:endParaRPr>
                    </a:p>
                  </a:txBody>
                  <a:tcPr marL="68580" marR="68580" marT="0" marB="0" anchor="b"/>
                </a:tc>
                <a:tc>
                  <a:txBody>
                    <a:bodyPr/>
                    <a:lstStyle/>
                    <a:p>
                      <a:pPr marL="0" marR="0" algn="just">
                        <a:lnSpc>
                          <a:spcPct val="107000"/>
                        </a:lnSpc>
                        <a:spcBef>
                          <a:spcPts val="0"/>
                        </a:spcBef>
                        <a:spcAft>
                          <a:spcPts val="0"/>
                        </a:spcAft>
                      </a:pPr>
                      <a:r>
                        <a:rPr lang="en-US" sz="1600" baseline="30000" dirty="0">
                          <a:solidFill>
                            <a:schemeClr val="accent3">
                              <a:lumMod val="50000"/>
                            </a:schemeClr>
                          </a:solidFill>
                          <a:effectLst/>
                          <a:latin typeface="Arial" pitchFamily="34" charset="0"/>
                          <a:cs typeface="Arial" pitchFamily="34" charset="0"/>
                        </a:rPr>
                        <a:t>e</a:t>
                      </a:r>
                      <a:r>
                        <a:rPr lang="en-US" sz="1600" dirty="0">
                          <a:solidFill>
                            <a:schemeClr val="accent3">
                              <a:lumMod val="50000"/>
                            </a:schemeClr>
                          </a:solidFill>
                          <a:effectLst/>
                          <a:latin typeface="Arial" pitchFamily="34" charset="0"/>
                          <a:cs typeface="Arial" pitchFamily="34" charset="0"/>
                        </a:rPr>
                        <a:t>XP </a:t>
                      </a:r>
                      <a:r>
                        <a:rPr lang="en-US" sz="1600" dirty="0" err="1">
                          <a:solidFill>
                            <a:schemeClr val="accent3">
                              <a:lumMod val="50000"/>
                            </a:schemeClr>
                          </a:solidFill>
                          <a:effectLst/>
                          <a:latin typeface="Arial" pitchFamily="34" charset="0"/>
                          <a:cs typeface="Arial" pitchFamily="34" charset="0"/>
                        </a:rPr>
                        <a:t>LipophilicEvdW</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nchor="b">
                    <a:solidFill>
                      <a:schemeClr val="bg2">
                        <a:lumMod val="90000"/>
                      </a:schemeClr>
                    </a:solidFill>
                  </a:tcPr>
                </a:tc>
              </a:tr>
              <a:tr h="301723">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DE1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Life chemicals F223-0271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-6.2</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-9.2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-47.2</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-65.2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-48.3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-3.2</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172057">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DE2</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Timtec ST003236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-5.4</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-7.2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-38.6</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-62.4</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-50.6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-3.8</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172057">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DE3</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pitchFamily="34" charset="0"/>
                          <a:cs typeface="Arial" pitchFamily="34" charset="0"/>
                        </a:rPr>
                        <a:t>Chem</a:t>
                      </a:r>
                      <a:r>
                        <a:rPr lang="en-US" sz="1600" dirty="0">
                          <a:effectLst/>
                          <a:latin typeface="Arial" pitchFamily="34" charset="0"/>
                          <a:cs typeface="Arial" pitchFamily="34" charset="0"/>
                        </a:rPr>
                        <a:t> Div G756-0425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solidFill>
                            <a:schemeClr val="accent6">
                              <a:lumMod val="50000"/>
                            </a:schemeClr>
                          </a:solidFill>
                          <a:effectLst/>
                          <a:latin typeface="Arial" pitchFamily="34" charset="0"/>
                          <a:cs typeface="Arial" pitchFamily="34" charset="0"/>
                        </a:rPr>
                        <a:t>-5.1</a:t>
                      </a:r>
                      <a:endParaRPr lang="en-US" sz="160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-12.6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-36.5</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-61.2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-50.3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-3.5</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172057">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DE4</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pitchFamily="34" charset="0"/>
                          <a:cs typeface="Arial" pitchFamily="34" charset="0"/>
                        </a:rPr>
                        <a:t>Chemdiv</a:t>
                      </a:r>
                      <a:r>
                        <a:rPr lang="en-US" sz="1600" dirty="0">
                          <a:effectLst/>
                          <a:latin typeface="Arial" pitchFamily="34" charset="0"/>
                          <a:cs typeface="Arial" pitchFamily="34" charset="0"/>
                        </a:rPr>
                        <a:t> K279-1370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-5.0</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-10.5</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-32.0</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-60.3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-48.4</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-4.8</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172057">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DE5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T6806127</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solidFill>
                            <a:schemeClr val="accent6">
                              <a:lumMod val="50000"/>
                            </a:schemeClr>
                          </a:solidFill>
                          <a:effectLst/>
                          <a:latin typeface="Arial" pitchFamily="34" charset="0"/>
                          <a:cs typeface="Arial" pitchFamily="34" charset="0"/>
                        </a:rPr>
                        <a:t>-5.5</a:t>
                      </a:r>
                      <a:endParaRPr lang="en-US" sz="160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-11.8</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-40.1</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-55.6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-55.3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-4.2</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172057">
                <a:tc>
                  <a:txBody>
                    <a:bodyPr/>
                    <a:lstStyle/>
                    <a:p>
                      <a:pPr marL="0" marR="0">
                        <a:lnSpc>
                          <a:spcPct val="107000"/>
                        </a:lnSpc>
                        <a:spcBef>
                          <a:spcPts val="0"/>
                        </a:spcBef>
                        <a:spcAft>
                          <a:spcPts val="0"/>
                        </a:spcAft>
                      </a:pPr>
                      <a:r>
                        <a:rPr lang="en-US" sz="1600">
                          <a:effectLst/>
                          <a:latin typeface="Arial" pitchFamily="34" charset="0"/>
                          <a:cs typeface="Arial" pitchFamily="34" charset="0"/>
                        </a:rPr>
                        <a:t>DE6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T5346963</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-9.7</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-14.6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-42.8</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-85.1</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-59.2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-3.3</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172057">
                <a:tc>
                  <a:txBody>
                    <a:bodyPr/>
                    <a:lstStyle/>
                    <a:p>
                      <a:pPr marL="0" marR="0">
                        <a:lnSpc>
                          <a:spcPct val="107000"/>
                        </a:lnSpc>
                        <a:spcBef>
                          <a:spcPts val="0"/>
                        </a:spcBef>
                        <a:spcAft>
                          <a:spcPts val="0"/>
                        </a:spcAft>
                      </a:pPr>
                      <a:r>
                        <a:rPr lang="en-US" sz="1600">
                          <a:effectLst/>
                          <a:latin typeface="Arial" pitchFamily="34" charset="0"/>
                          <a:cs typeface="Arial" pitchFamily="34" charset="0"/>
                        </a:rPr>
                        <a:t>DE7</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T6299159</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-9.9</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-19.4</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-50.2</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a:effectLst/>
                          <a:latin typeface="Arial" pitchFamily="34" charset="0"/>
                          <a:cs typeface="Arial" pitchFamily="34" charset="0"/>
                        </a:rPr>
                        <a:t>-102.5</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-68.2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-4.9</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172057">
                <a:tc>
                  <a:txBody>
                    <a:bodyPr/>
                    <a:lstStyle/>
                    <a:p>
                      <a:pPr marL="0" marR="0">
                        <a:lnSpc>
                          <a:spcPct val="107000"/>
                        </a:lnSpc>
                        <a:spcBef>
                          <a:spcPts val="0"/>
                        </a:spcBef>
                        <a:spcAft>
                          <a:spcPts val="0"/>
                        </a:spcAft>
                      </a:pPr>
                      <a:r>
                        <a:rPr lang="en-US" sz="1600">
                          <a:effectLst/>
                          <a:latin typeface="Arial" pitchFamily="34" charset="0"/>
                          <a:cs typeface="Arial" pitchFamily="34" charset="0"/>
                        </a:rPr>
                        <a:t>DE8</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T6067464</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-9.5</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-17.7</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-58.3</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-93.7</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-65.6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-4.3</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172057">
                <a:tc>
                  <a:txBody>
                    <a:bodyPr/>
                    <a:lstStyle/>
                    <a:p>
                      <a:pPr marL="0" marR="0">
                        <a:lnSpc>
                          <a:spcPct val="107000"/>
                        </a:lnSpc>
                        <a:spcBef>
                          <a:spcPts val="0"/>
                        </a:spcBef>
                        <a:spcAft>
                          <a:spcPts val="0"/>
                        </a:spcAft>
                      </a:pPr>
                      <a:r>
                        <a:rPr lang="en-US" sz="1600">
                          <a:effectLst/>
                          <a:latin typeface="Arial" pitchFamily="34" charset="0"/>
                          <a:cs typeface="Arial" pitchFamily="34" charset="0"/>
                        </a:rPr>
                        <a:t>DE9</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T6520315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-9.5</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-17.5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-45.6</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-88.3</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-68.5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-3.8</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172057">
                <a:tc>
                  <a:txBody>
                    <a:bodyPr/>
                    <a:lstStyle/>
                    <a:p>
                      <a:pPr marL="0" marR="0">
                        <a:lnSpc>
                          <a:spcPct val="107000"/>
                        </a:lnSpc>
                        <a:spcBef>
                          <a:spcPts val="0"/>
                        </a:spcBef>
                        <a:spcAft>
                          <a:spcPts val="0"/>
                        </a:spcAft>
                      </a:pPr>
                      <a:r>
                        <a:rPr lang="en-US" sz="1600">
                          <a:effectLst/>
                          <a:latin typeface="Arial" pitchFamily="34" charset="0"/>
                          <a:cs typeface="Arial" pitchFamily="34" charset="0"/>
                        </a:rPr>
                        <a:t>DE10</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a:effectLst/>
                          <a:latin typeface="Arial" pitchFamily="34" charset="0"/>
                          <a:cs typeface="Arial" pitchFamily="34" charset="0"/>
                        </a:rPr>
                        <a:t>Enamine T6004991</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-9.4</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-16.8</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rgbClr val="C00000"/>
                          </a:solidFill>
                          <a:effectLst/>
                          <a:latin typeface="Arial" pitchFamily="34" charset="0"/>
                          <a:cs typeface="Arial" pitchFamily="34" charset="0"/>
                        </a:rPr>
                        <a:t>-42.3</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-93.5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-65.8</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-4.1</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bl>
          </a:graphicData>
        </a:graphic>
      </p:graphicFrame>
      <p:sp>
        <p:nvSpPr>
          <p:cNvPr id="8" name="Rectangle 7"/>
          <p:cNvSpPr/>
          <p:nvPr/>
        </p:nvSpPr>
        <p:spPr>
          <a:xfrm>
            <a:off x="139305" y="762000"/>
            <a:ext cx="8858312" cy="584775"/>
          </a:xfrm>
          <a:prstGeom prst="rect">
            <a:avLst/>
          </a:prstGeom>
        </p:spPr>
        <p:txBody>
          <a:bodyPr wrap="square">
            <a:spAutoFit/>
          </a:bodyPr>
          <a:lstStyle/>
          <a:p>
            <a:pPr algn="just"/>
            <a:r>
              <a:rPr lang="en-US" sz="1600" b="1" dirty="0">
                <a:cs typeface="Arial" panose="020B0604020202020204" pitchFamily="34" charset="0"/>
              </a:rPr>
              <a:t>Table </a:t>
            </a:r>
            <a:r>
              <a:rPr lang="en-US" sz="1600" b="1" dirty="0" smtClean="0">
                <a:cs typeface="Arial" panose="020B0604020202020204" pitchFamily="34" charset="0"/>
              </a:rPr>
              <a:t>1</a:t>
            </a:r>
            <a:r>
              <a:rPr lang="en-US" sz="1600" dirty="0" smtClean="0">
                <a:cs typeface="Arial" panose="020B0604020202020204" pitchFamily="34" charset="0"/>
              </a:rPr>
              <a:t>: </a:t>
            </a:r>
            <a:r>
              <a:rPr lang="en-US" sz="1600" dirty="0">
                <a:cs typeface="Arial" panose="020B0604020202020204" pitchFamily="34" charset="0"/>
              </a:rPr>
              <a:t>Docking result of the virtual hits in MurD </a:t>
            </a:r>
            <a:r>
              <a:rPr lang="en-US" sz="1600" dirty="0" smtClean="0">
                <a:cs typeface="Arial" panose="020B0604020202020204" pitchFamily="34" charset="0"/>
              </a:rPr>
              <a:t>homology (</a:t>
            </a:r>
            <a:r>
              <a:rPr lang="en-US" sz="1600" dirty="0">
                <a:cs typeface="Arial" panose="020B0604020202020204" pitchFamily="34" charset="0"/>
              </a:rPr>
              <a:t>Uniprot accession code: Q6GHQ2</a:t>
            </a:r>
            <a:r>
              <a:rPr lang="en-US" sz="1600" dirty="0" smtClean="0">
                <a:cs typeface="Arial" panose="020B0604020202020204" pitchFamily="34" charset="0"/>
              </a:rPr>
              <a:t>) model </a:t>
            </a:r>
            <a:r>
              <a:rPr lang="en-US" sz="1600" dirty="0">
                <a:cs typeface="Arial" panose="020B0604020202020204" pitchFamily="34" charset="0"/>
              </a:rPr>
              <a:t>active site of </a:t>
            </a:r>
            <a:r>
              <a:rPr lang="en-US" sz="1600" i="1" dirty="0">
                <a:cs typeface="Arial" panose="020B0604020202020204" pitchFamily="34" charset="0"/>
              </a:rPr>
              <a:t>S .aureus</a:t>
            </a:r>
            <a:r>
              <a:rPr lang="en-US" sz="1600" dirty="0">
                <a:cs typeface="Arial" panose="020B0604020202020204" pitchFamily="34" charset="0"/>
              </a:rPr>
              <a:t>.</a:t>
            </a:r>
          </a:p>
        </p:txBody>
      </p:sp>
      <p:sp>
        <p:nvSpPr>
          <p:cNvPr id="9" name="Rectangle 8"/>
          <p:cNvSpPr/>
          <p:nvPr/>
        </p:nvSpPr>
        <p:spPr>
          <a:xfrm>
            <a:off x="139305" y="5401668"/>
            <a:ext cx="8858312" cy="541751"/>
          </a:xfrm>
          <a:prstGeom prst="rect">
            <a:avLst/>
          </a:prstGeom>
        </p:spPr>
        <p:txBody>
          <a:bodyPr wrap="square">
            <a:spAutoFit/>
          </a:bodyPr>
          <a:lstStyle/>
          <a:p>
            <a:pPr algn="just">
              <a:lnSpc>
                <a:spcPct val="107000"/>
              </a:lnSpc>
              <a:spcBef>
                <a:spcPts val="150"/>
              </a:spcBef>
              <a:spcAft>
                <a:spcPts val="360"/>
              </a:spcAft>
              <a:tabLst>
                <a:tab pos="5486400" algn="l"/>
              </a:tabLst>
            </a:pPr>
            <a:r>
              <a:rPr lang="en-US" sz="1400" b="1" baseline="30000" dirty="0">
                <a:solidFill>
                  <a:schemeClr val="accent2">
                    <a:lumMod val="75000"/>
                  </a:schemeClr>
                </a:solidFill>
                <a:ea typeface="Calibri" panose="020F0502020204030204" pitchFamily="34" charset="0"/>
                <a:cs typeface="Times New Roman" panose="02020603050405020304" pitchFamily="18" charset="0"/>
              </a:rPr>
              <a:t>a</a:t>
            </a:r>
            <a:r>
              <a:rPr lang="en-US" sz="1400" b="1" dirty="0">
                <a:solidFill>
                  <a:schemeClr val="accent2">
                    <a:lumMod val="75000"/>
                  </a:schemeClr>
                </a:solidFill>
                <a:ea typeface="Calibri" panose="020F0502020204030204" pitchFamily="34" charset="0"/>
                <a:cs typeface="Times New Roman" panose="02020603050405020304" pitchFamily="18" charset="0"/>
              </a:rPr>
              <a:t>glide Coulomb energy; </a:t>
            </a:r>
            <a:r>
              <a:rPr lang="en-US" sz="1400" b="1" baseline="30000" dirty="0" err="1">
                <a:solidFill>
                  <a:schemeClr val="accent2">
                    <a:lumMod val="75000"/>
                  </a:schemeClr>
                </a:solidFill>
                <a:ea typeface="Calibri" panose="020F0502020204030204" pitchFamily="34" charset="0"/>
                <a:cs typeface="Times New Roman" panose="02020603050405020304" pitchFamily="18" charset="0"/>
              </a:rPr>
              <a:t>b</a:t>
            </a:r>
            <a:r>
              <a:rPr lang="en-US" sz="1400" b="1" dirty="0" err="1">
                <a:solidFill>
                  <a:schemeClr val="accent2">
                    <a:lumMod val="75000"/>
                  </a:schemeClr>
                </a:solidFill>
                <a:ea typeface="Calibri" panose="020F0502020204030204" pitchFamily="34" charset="0"/>
                <a:cs typeface="Times New Roman" panose="02020603050405020304" pitchFamily="18" charset="0"/>
              </a:rPr>
              <a:t>glide</a:t>
            </a:r>
            <a:r>
              <a:rPr lang="en-US" sz="1400" b="1" dirty="0">
                <a:solidFill>
                  <a:schemeClr val="accent2">
                    <a:lumMod val="75000"/>
                  </a:schemeClr>
                </a:solidFill>
                <a:ea typeface="Calibri" panose="020F0502020204030204" pitchFamily="34" charset="0"/>
                <a:cs typeface="Times New Roman" panose="02020603050405020304" pitchFamily="18" charset="0"/>
              </a:rPr>
              <a:t> van der Waals energy; </a:t>
            </a:r>
            <a:r>
              <a:rPr lang="en-US" sz="1400" b="1" baseline="30000" dirty="0" err="1">
                <a:solidFill>
                  <a:schemeClr val="accent2">
                    <a:lumMod val="75000"/>
                  </a:schemeClr>
                </a:solidFill>
                <a:ea typeface="Calibri" panose="020F0502020204030204" pitchFamily="34" charset="0"/>
                <a:cs typeface="Times New Roman" panose="02020603050405020304" pitchFamily="18" charset="0"/>
              </a:rPr>
              <a:t>c</a:t>
            </a:r>
            <a:r>
              <a:rPr lang="en-US" sz="1400" b="1" dirty="0" err="1">
                <a:solidFill>
                  <a:schemeClr val="accent2">
                    <a:lumMod val="75000"/>
                  </a:schemeClr>
                </a:solidFill>
                <a:ea typeface="Calibri" panose="020F0502020204030204" pitchFamily="34" charset="0"/>
                <a:cs typeface="Times New Roman" panose="02020603050405020304" pitchFamily="18" charset="0"/>
              </a:rPr>
              <a:t>glide</a:t>
            </a:r>
            <a:r>
              <a:rPr lang="en-US" sz="1400" b="1" dirty="0">
                <a:solidFill>
                  <a:schemeClr val="accent2">
                    <a:lumMod val="75000"/>
                  </a:schemeClr>
                </a:solidFill>
                <a:ea typeface="Calibri" panose="020F0502020204030204" pitchFamily="34" charset="0"/>
                <a:cs typeface="Times New Roman" panose="02020603050405020304" pitchFamily="18" charset="0"/>
              </a:rPr>
              <a:t> model energy; </a:t>
            </a:r>
            <a:r>
              <a:rPr lang="en-US" sz="1400" b="1" baseline="30000" dirty="0" err="1">
                <a:solidFill>
                  <a:schemeClr val="accent2">
                    <a:lumMod val="75000"/>
                  </a:schemeClr>
                </a:solidFill>
                <a:ea typeface="Calibri" panose="020F0502020204030204" pitchFamily="34" charset="0"/>
                <a:cs typeface="Times New Roman" panose="02020603050405020304" pitchFamily="18" charset="0"/>
              </a:rPr>
              <a:t>d</a:t>
            </a:r>
            <a:r>
              <a:rPr lang="en-US" sz="1400" b="1" dirty="0" err="1">
                <a:solidFill>
                  <a:schemeClr val="accent2">
                    <a:lumMod val="75000"/>
                  </a:schemeClr>
                </a:solidFill>
                <a:ea typeface="Calibri" panose="020F0502020204030204" pitchFamily="34" charset="0"/>
                <a:cs typeface="Times New Roman" panose="02020603050405020304" pitchFamily="18" charset="0"/>
              </a:rPr>
              <a:t>glide</a:t>
            </a:r>
            <a:r>
              <a:rPr lang="en-US" sz="1400" b="1" dirty="0">
                <a:solidFill>
                  <a:schemeClr val="accent2">
                    <a:lumMod val="75000"/>
                  </a:schemeClr>
                </a:solidFill>
                <a:ea typeface="Calibri" panose="020F0502020204030204" pitchFamily="34" charset="0"/>
                <a:cs typeface="Times New Roman" panose="02020603050405020304" pitchFamily="18" charset="0"/>
              </a:rPr>
              <a:t> energy; </a:t>
            </a:r>
            <a:r>
              <a:rPr lang="en-US" sz="1400" b="1" baseline="30000" dirty="0" err="1">
                <a:solidFill>
                  <a:schemeClr val="accent2">
                    <a:lumMod val="75000"/>
                  </a:schemeClr>
                </a:solidFill>
                <a:ea typeface="Calibri" panose="020F0502020204030204" pitchFamily="34" charset="0"/>
                <a:cs typeface="Times New Roman" panose="02020603050405020304" pitchFamily="18" charset="0"/>
              </a:rPr>
              <a:t>e</a:t>
            </a:r>
            <a:r>
              <a:rPr lang="en-US" sz="1400" b="1" dirty="0" err="1">
                <a:solidFill>
                  <a:schemeClr val="accent2">
                    <a:lumMod val="75000"/>
                  </a:schemeClr>
                </a:solidFill>
                <a:ea typeface="Calibri" panose="020F0502020204030204" pitchFamily="34" charset="0"/>
                <a:cs typeface="Times New Roman" panose="02020603050405020304" pitchFamily="18" charset="0"/>
              </a:rPr>
              <a:t>glide</a:t>
            </a:r>
            <a:r>
              <a:rPr lang="en-US" sz="1400" b="1" dirty="0">
                <a:solidFill>
                  <a:schemeClr val="accent2">
                    <a:lumMod val="75000"/>
                  </a:schemeClr>
                </a:solidFill>
                <a:ea typeface="Calibri" panose="020F0502020204030204" pitchFamily="34" charset="0"/>
                <a:cs typeface="Times New Roman" panose="02020603050405020304" pitchFamily="18" charset="0"/>
              </a:rPr>
              <a:t> lipophilic contact plus phobic attractive term in the glide score. </a:t>
            </a:r>
            <a:endParaRPr lang="en-US" sz="1400" b="1" dirty="0">
              <a:solidFill>
                <a:schemeClr val="accent2">
                  <a:lumMod val="75000"/>
                </a:schemeClr>
              </a:solidFill>
              <a:effectLst/>
              <a:ea typeface="Calibri" panose="020F0502020204030204" pitchFamily="34" charset="0"/>
              <a:cs typeface="Times New Roman" panose="02020603050405020304" pitchFamily="18" charset="0"/>
            </a:endParaRPr>
          </a:p>
        </p:txBody>
      </p:sp>
      <p:sp>
        <p:nvSpPr>
          <p:cNvPr id="10" name="Title 1"/>
          <p:cNvSpPr txBox="1">
            <a:spLocks/>
          </p:cNvSpPr>
          <p:nvPr/>
        </p:nvSpPr>
        <p:spPr>
          <a:xfrm>
            <a:off x="-5687" y="92122"/>
            <a:ext cx="6025487"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mn-lt"/>
                <a:cs typeface="Times New Roman" panose="02020603050405020304" pitchFamily="18" charset="0"/>
              </a:rPr>
              <a:t>Docking result of </a:t>
            </a:r>
            <a:r>
              <a:rPr lang="en-US" sz="2400" i="1" dirty="0" smtClean="0">
                <a:solidFill>
                  <a:srgbClr val="FF0000"/>
                </a:solidFill>
                <a:latin typeface="+mn-lt"/>
                <a:cs typeface="Times New Roman" panose="02020603050405020304" pitchFamily="18" charset="0"/>
              </a:rPr>
              <a:t>in silico </a:t>
            </a:r>
            <a:r>
              <a:rPr lang="en-US" sz="2400" dirty="0" smtClean="0">
                <a:solidFill>
                  <a:srgbClr val="FF0000"/>
                </a:solidFill>
                <a:latin typeface="+mn-lt"/>
                <a:cs typeface="Times New Roman" panose="02020603050405020304" pitchFamily="18" charset="0"/>
              </a:rPr>
              <a:t>HTVS hits (DE1-DE10</a:t>
            </a:r>
            <a:r>
              <a:rPr lang="en-US" sz="2400" b="1" dirty="0" smtClean="0">
                <a:solidFill>
                  <a:srgbClr val="FF0000"/>
                </a:solidFill>
                <a:latin typeface="+mn-lt"/>
                <a:cs typeface="Times New Roman" panose="02020603050405020304" pitchFamily="18" charset="0"/>
              </a:rPr>
              <a:t>)</a:t>
            </a:r>
            <a:endParaRPr lang="en-US" sz="2400" b="1"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170298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18</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290561094"/>
              </p:ext>
            </p:extLst>
          </p:nvPr>
        </p:nvGraphicFramePr>
        <p:xfrm>
          <a:off x="152400" y="990600"/>
          <a:ext cx="8786874" cy="4806125"/>
        </p:xfrm>
        <a:graphic>
          <a:graphicData uri="http://schemas.openxmlformats.org/drawingml/2006/table">
            <a:tbl>
              <a:tblPr firstRow="1" firstCol="1" bandRow="1">
                <a:tableStyleId>{5C22544A-7EE6-4342-B048-85BDC9FD1C3A}</a:tableStyleId>
              </a:tblPr>
              <a:tblGrid>
                <a:gridCol w="911269"/>
                <a:gridCol w="2194434"/>
                <a:gridCol w="966262"/>
                <a:gridCol w="857256"/>
                <a:gridCol w="785818"/>
                <a:gridCol w="1000132"/>
                <a:gridCol w="885525"/>
                <a:gridCol w="1186178"/>
              </a:tblGrid>
              <a:tr h="689058">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Comp.</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err="1">
                          <a:effectLst/>
                          <a:latin typeface="Arial" pitchFamily="34" charset="0"/>
                          <a:cs typeface="Arial" pitchFamily="34" charset="0"/>
                        </a:rPr>
                        <a:t>Libery</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gn="just">
                        <a:lnSpc>
                          <a:spcPct val="100000"/>
                        </a:lnSpc>
                        <a:spcBef>
                          <a:spcPts val="0"/>
                        </a:spcBef>
                        <a:spcAft>
                          <a:spcPts val="0"/>
                        </a:spcAft>
                      </a:pPr>
                      <a:r>
                        <a:rPr lang="en-US" sz="1600" dirty="0">
                          <a:solidFill>
                            <a:schemeClr val="accent6">
                              <a:lumMod val="50000"/>
                            </a:schemeClr>
                          </a:solidFill>
                          <a:effectLst/>
                          <a:latin typeface="Arial" pitchFamily="34" charset="0"/>
                          <a:cs typeface="Arial" pitchFamily="34" charset="0"/>
                        </a:rPr>
                        <a:t>docking score</a:t>
                      </a:r>
                      <a:endParaRPr lang="en-US" sz="1600" dirty="0">
                        <a:solidFill>
                          <a:schemeClr val="accent6">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gn="just">
                        <a:lnSpc>
                          <a:spcPct val="100000"/>
                        </a:lnSpc>
                        <a:spcBef>
                          <a:spcPts val="0"/>
                        </a:spcBef>
                        <a:spcAft>
                          <a:spcPts val="0"/>
                        </a:spcAft>
                      </a:pPr>
                      <a:r>
                        <a:rPr lang="en-US" sz="1600" baseline="30000" dirty="0">
                          <a:effectLst/>
                          <a:latin typeface="Arial" pitchFamily="34" charset="0"/>
                          <a:cs typeface="Arial" pitchFamily="34" charset="0"/>
                        </a:rPr>
                        <a:t>a</a:t>
                      </a:r>
                      <a:r>
                        <a:rPr lang="en-US" sz="1600" dirty="0">
                          <a:effectLst/>
                          <a:latin typeface="Arial" pitchFamily="34" charset="0"/>
                          <a:cs typeface="Arial" pitchFamily="34" charset="0"/>
                        </a:rPr>
                        <a:t>glide </a:t>
                      </a:r>
                      <a:r>
                        <a:rPr lang="en-US" sz="1600" dirty="0" err="1">
                          <a:effectLst/>
                          <a:latin typeface="Arial" pitchFamily="34" charset="0"/>
                          <a:cs typeface="Arial" pitchFamily="34" charset="0"/>
                        </a:rPr>
                        <a:t>ecoul</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gn="just">
                        <a:lnSpc>
                          <a:spcPct val="100000"/>
                        </a:lnSpc>
                        <a:spcBef>
                          <a:spcPts val="0"/>
                        </a:spcBef>
                        <a:spcAft>
                          <a:spcPts val="0"/>
                        </a:spcAft>
                      </a:pPr>
                      <a:r>
                        <a:rPr lang="en-US" sz="1600" baseline="30000" dirty="0" err="1">
                          <a:solidFill>
                            <a:srgbClr val="C00000"/>
                          </a:solidFill>
                          <a:effectLst/>
                          <a:latin typeface="Arial" pitchFamily="34" charset="0"/>
                          <a:cs typeface="Arial" pitchFamily="34" charset="0"/>
                        </a:rPr>
                        <a:t>b</a:t>
                      </a:r>
                      <a:r>
                        <a:rPr lang="en-US" sz="1600" dirty="0" err="1">
                          <a:solidFill>
                            <a:srgbClr val="C00000"/>
                          </a:solidFill>
                          <a:effectLst/>
                          <a:latin typeface="Arial" pitchFamily="34" charset="0"/>
                          <a:cs typeface="Arial" pitchFamily="34" charset="0"/>
                        </a:rPr>
                        <a:t>glide</a:t>
                      </a:r>
                      <a:r>
                        <a:rPr lang="en-US" sz="1600" dirty="0">
                          <a:solidFill>
                            <a:srgbClr val="C00000"/>
                          </a:solidFill>
                          <a:effectLst/>
                          <a:latin typeface="Arial" pitchFamily="34" charset="0"/>
                          <a:cs typeface="Arial" pitchFamily="34" charset="0"/>
                        </a:rPr>
                        <a:t> </a:t>
                      </a:r>
                      <a:r>
                        <a:rPr lang="en-US" sz="1600" dirty="0" err="1">
                          <a:solidFill>
                            <a:srgbClr val="C00000"/>
                          </a:solidFill>
                          <a:effectLst/>
                          <a:latin typeface="Arial" pitchFamily="34" charset="0"/>
                          <a:cs typeface="Arial" pitchFamily="34" charset="0"/>
                        </a:rPr>
                        <a:t>evdw</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gn="just">
                        <a:lnSpc>
                          <a:spcPct val="100000"/>
                        </a:lnSpc>
                        <a:spcBef>
                          <a:spcPts val="0"/>
                        </a:spcBef>
                        <a:spcAft>
                          <a:spcPts val="0"/>
                        </a:spcAft>
                      </a:pPr>
                      <a:r>
                        <a:rPr lang="en-US" sz="1600" baseline="30000" dirty="0" err="1">
                          <a:effectLst/>
                          <a:latin typeface="Arial" pitchFamily="34" charset="0"/>
                          <a:cs typeface="Arial" pitchFamily="34" charset="0"/>
                        </a:rPr>
                        <a:t>c</a:t>
                      </a:r>
                      <a:r>
                        <a:rPr lang="en-US" sz="1600" dirty="0" err="1">
                          <a:effectLst/>
                          <a:latin typeface="Arial" pitchFamily="34" charset="0"/>
                          <a:cs typeface="Arial" pitchFamily="34" charset="0"/>
                        </a:rPr>
                        <a:t>glide</a:t>
                      </a:r>
                      <a:r>
                        <a:rPr lang="en-US" sz="1600" dirty="0">
                          <a:effectLst/>
                          <a:latin typeface="Arial" pitchFamily="34" charset="0"/>
                          <a:cs typeface="Arial" pitchFamily="34" charset="0"/>
                        </a:rPr>
                        <a:t> </a:t>
                      </a:r>
                      <a:r>
                        <a:rPr lang="en-US" sz="1600" dirty="0" err="1">
                          <a:effectLst/>
                          <a:latin typeface="Arial" pitchFamily="34" charset="0"/>
                          <a:cs typeface="Arial" pitchFamily="34" charset="0"/>
                        </a:rPr>
                        <a:t>emodel</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gn="just">
                        <a:lnSpc>
                          <a:spcPct val="100000"/>
                        </a:lnSpc>
                        <a:spcBef>
                          <a:spcPts val="0"/>
                        </a:spcBef>
                        <a:spcAft>
                          <a:spcPts val="0"/>
                        </a:spcAft>
                      </a:pPr>
                      <a:r>
                        <a:rPr lang="en-US" sz="1600" baseline="30000" dirty="0" err="1">
                          <a:effectLst/>
                          <a:latin typeface="Arial" pitchFamily="34" charset="0"/>
                          <a:cs typeface="Arial" pitchFamily="34" charset="0"/>
                        </a:rPr>
                        <a:t>d</a:t>
                      </a:r>
                      <a:r>
                        <a:rPr lang="en-US" sz="1600" dirty="0" err="1">
                          <a:effectLst/>
                          <a:latin typeface="Arial" pitchFamily="34" charset="0"/>
                          <a:cs typeface="Arial" pitchFamily="34" charset="0"/>
                        </a:rPr>
                        <a:t>glide</a:t>
                      </a:r>
                      <a:r>
                        <a:rPr lang="en-US" sz="1600" dirty="0">
                          <a:effectLst/>
                          <a:latin typeface="Arial" pitchFamily="34" charset="0"/>
                          <a:cs typeface="Arial" pitchFamily="34" charset="0"/>
                        </a:rPr>
                        <a:t> energy</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gn="just">
                        <a:lnSpc>
                          <a:spcPct val="107000"/>
                        </a:lnSpc>
                        <a:spcBef>
                          <a:spcPts val="0"/>
                        </a:spcBef>
                        <a:spcAft>
                          <a:spcPts val="0"/>
                        </a:spcAft>
                      </a:pPr>
                      <a:r>
                        <a:rPr lang="en-US" sz="1600" baseline="30000" dirty="0">
                          <a:solidFill>
                            <a:schemeClr val="accent3">
                              <a:lumMod val="50000"/>
                            </a:schemeClr>
                          </a:solidFill>
                          <a:effectLst/>
                          <a:latin typeface="Arial" pitchFamily="34" charset="0"/>
                          <a:cs typeface="Arial" pitchFamily="34" charset="0"/>
                        </a:rPr>
                        <a:t>e</a:t>
                      </a:r>
                      <a:r>
                        <a:rPr lang="en-US" sz="1600" dirty="0">
                          <a:solidFill>
                            <a:schemeClr val="accent3">
                              <a:lumMod val="50000"/>
                            </a:schemeClr>
                          </a:solidFill>
                          <a:effectLst/>
                          <a:latin typeface="Arial" pitchFamily="34" charset="0"/>
                          <a:cs typeface="Arial" pitchFamily="34" charset="0"/>
                        </a:rPr>
                        <a:t>XP </a:t>
                      </a:r>
                      <a:r>
                        <a:rPr lang="en-US" sz="1600" dirty="0" err="1">
                          <a:solidFill>
                            <a:schemeClr val="accent3">
                              <a:lumMod val="50000"/>
                            </a:schemeClr>
                          </a:solidFill>
                          <a:effectLst/>
                          <a:latin typeface="Arial" pitchFamily="34" charset="0"/>
                          <a:cs typeface="Arial" pitchFamily="34" charset="0"/>
                        </a:rPr>
                        <a:t>LipophilicEvdW</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nchor="b">
                    <a:solidFill>
                      <a:schemeClr val="bg2">
                        <a:lumMod val="90000"/>
                      </a:schemeClr>
                    </a:solidFill>
                  </a:tcPr>
                </a:tc>
              </a:tr>
              <a:tr h="619167">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Life chemicals F223-0271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-6.3</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16.20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C00000"/>
                          </a:solidFill>
                          <a:effectLst/>
                          <a:latin typeface="Arial" pitchFamily="34" charset="0"/>
                          <a:cs typeface="Arial" pitchFamily="34" charset="0"/>
                        </a:rPr>
                        <a:t>-36.2</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-49.2</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-50.0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-3.4</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289189">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DE2</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Timtec</a:t>
                      </a:r>
                      <a:r>
                        <a:rPr lang="en-US" sz="1600" dirty="0">
                          <a:effectLst/>
                          <a:latin typeface="Arial" pitchFamily="34" charset="0"/>
                          <a:cs typeface="Arial" pitchFamily="34" charset="0"/>
                        </a:rPr>
                        <a:t> ST003236</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-6.2</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15.10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C00000"/>
                          </a:solidFill>
                          <a:effectLst/>
                          <a:latin typeface="Arial" pitchFamily="34" charset="0"/>
                          <a:cs typeface="Arial" pitchFamily="34" charset="0"/>
                        </a:rPr>
                        <a:t>-48.5</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a:effectLst/>
                          <a:latin typeface="Arial" pitchFamily="34" charset="0"/>
                          <a:cs typeface="Arial" pitchFamily="34" charset="0"/>
                        </a:rPr>
                        <a:t>-43.2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-49.3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-3.1</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289189">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DE3</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Chem</a:t>
                      </a:r>
                      <a:r>
                        <a:rPr lang="en-US" sz="1600" dirty="0">
                          <a:effectLst/>
                          <a:latin typeface="Arial" pitchFamily="34" charset="0"/>
                          <a:cs typeface="Arial" pitchFamily="34" charset="0"/>
                        </a:rPr>
                        <a:t> Div G756-0425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-7.0</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12.60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C00000"/>
                          </a:solidFill>
                          <a:effectLst/>
                          <a:latin typeface="Arial" pitchFamily="34" charset="0"/>
                          <a:cs typeface="Arial" pitchFamily="34" charset="0"/>
                        </a:rPr>
                        <a:t>-60.0</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a:effectLst/>
                          <a:latin typeface="Arial" pitchFamily="34" charset="0"/>
                          <a:cs typeface="Arial" pitchFamily="34" charset="0"/>
                        </a:rPr>
                        <a:t>-81.2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-63.7</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-4.1</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289189">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DE4</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Chemdiv</a:t>
                      </a:r>
                      <a:r>
                        <a:rPr lang="en-US" sz="1600" dirty="0">
                          <a:effectLst/>
                          <a:latin typeface="Arial" pitchFamily="34" charset="0"/>
                          <a:cs typeface="Arial" pitchFamily="34" charset="0"/>
                        </a:rPr>
                        <a:t> K279-1370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-7.2</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9.30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solidFill>
                            <a:srgbClr val="C00000"/>
                          </a:solidFill>
                          <a:effectLst/>
                          <a:latin typeface="Arial" pitchFamily="34" charset="0"/>
                          <a:cs typeface="Arial" pitchFamily="34" charset="0"/>
                        </a:rPr>
                        <a:t>-59.3</a:t>
                      </a:r>
                      <a:endParaRPr lang="en-US" sz="160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a:effectLst/>
                          <a:latin typeface="Arial" pitchFamily="34" charset="0"/>
                          <a:cs typeface="Arial" pitchFamily="34" charset="0"/>
                        </a:rPr>
                        <a:t>-83.2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-62.5</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-4.7</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289189">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T6806127</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-7.3</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9.80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C00000"/>
                          </a:solidFill>
                          <a:effectLst/>
                          <a:latin typeface="Arial" pitchFamily="34" charset="0"/>
                          <a:cs typeface="Arial" pitchFamily="34" charset="0"/>
                        </a:rPr>
                        <a:t>-65.6</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a:effectLst/>
                          <a:latin typeface="Arial" pitchFamily="34" charset="0"/>
                          <a:cs typeface="Arial" pitchFamily="34" charset="0"/>
                        </a:rPr>
                        <a:t>-89.0</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-60.5</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-4.5</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289189">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DE6</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T5346963</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-5.9</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14.20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C00000"/>
                          </a:solidFill>
                          <a:effectLst/>
                          <a:latin typeface="Arial" pitchFamily="34" charset="0"/>
                          <a:cs typeface="Arial" pitchFamily="34" charset="0"/>
                        </a:rPr>
                        <a:t>-39.2</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a:effectLst/>
                          <a:latin typeface="Arial" pitchFamily="34" charset="0"/>
                          <a:cs typeface="Arial" pitchFamily="34" charset="0"/>
                        </a:rPr>
                        <a:t>-40.1</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-54.3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-3.3</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289189">
                <a:tc>
                  <a:txBody>
                    <a:bodyPr/>
                    <a:lstStyle/>
                    <a:p>
                      <a:pPr marL="0" marR="0">
                        <a:lnSpc>
                          <a:spcPct val="150000"/>
                        </a:lnSpc>
                        <a:spcBef>
                          <a:spcPts val="0"/>
                        </a:spcBef>
                        <a:spcAft>
                          <a:spcPts val="0"/>
                        </a:spcAft>
                      </a:pPr>
                      <a:r>
                        <a:rPr lang="en-US" sz="1600">
                          <a:effectLst/>
                          <a:latin typeface="Arial" pitchFamily="34" charset="0"/>
                          <a:cs typeface="Arial" pitchFamily="34" charset="0"/>
                        </a:rPr>
                        <a:t>DE7</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T6299159</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-4.1</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11.40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solidFill>
                            <a:srgbClr val="C00000"/>
                          </a:solidFill>
                          <a:effectLst/>
                          <a:latin typeface="Arial" pitchFamily="34" charset="0"/>
                          <a:cs typeface="Arial" pitchFamily="34" charset="0"/>
                        </a:rPr>
                        <a:t>-55.8</a:t>
                      </a:r>
                      <a:endParaRPr lang="en-US" sz="160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a:effectLst/>
                          <a:latin typeface="Arial" pitchFamily="34" charset="0"/>
                          <a:cs typeface="Arial" pitchFamily="34" charset="0"/>
                        </a:rPr>
                        <a:t>-46.3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-38.6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-2.5</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289189">
                <a:tc>
                  <a:txBody>
                    <a:bodyPr/>
                    <a:lstStyle/>
                    <a:p>
                      <a:pPr marL="0" marR="0">
                        <a:lnSpc>
                          <a:spcPct val="150000"/>
                        </a:lnSpc>
                        <a:spcBef>
                          <a:spcPts val="0"/>
                        </a:spcBef>
                        <a:spcAft>
                          <a:spcPts val="0"/>
                        </a:spcAft>
                      </a:pPr>
                      <a:r>
                        <a:rPr lang="en-US" sz="1600">
                          <a:effectLst/>
                          <a:latin typeface="Arial" pitchFamily="34" charset="0"/>
                          <a:cs typeface="Arial" pitchFamily="34" charset="0"/>
                        </a:rPr>
                        <a:t>DE8</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T6067464</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-4.8</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7.70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C00000"/>
                          </a:solidFill>
                          <a:effectLst/>
                          <a:latin typeface="Arial" pitchFamily="34" charset="0"/>
                          <a:cs typeface="Arial" pitchFamily="34" charset="0"/>
                        </a:rPr>
                        <a:t>-42.8</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-36.5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-37.2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-2.6</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289189">
                <a:tc>
                  <a:txBody>
                    <a:bodyPr/>
                    <a:lstStyle/>
                    <a:p>
                      <a:pPr marL="0" marR="0">
                        <a:lnSpc>
                          <a:spcPct val="150000"/>
                        </a:lnSpc>
                        <a:spcBef>
                          <a:spcPts val="0"/>
                        </a:spcBef>
                        <a:spcAft>
                          <a:spcPts val="0"/>
                        </a:spcAft>
                      </a:pPr>
                      <a:r>
                        <a:rPr lang="en-US" sz="1600">
                          <a:effectLst/>
                          <a:latin typeface="Arial" pitchFamily="34" charset="0"/>
                          <a:cs typeface="Arial" pitchFamily="34" charset="0"/>
                        </a:rPr>
                        <a:t>DE9</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T6520315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-5.9</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17.20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solidFill>
                            <a:srgbClr val="C00000"/>
                          </a:solidFill>
                          <a:effectLst/>
                          <a:latin typeface="Arial" pitchFamily="34" charset="0"/>
                          <a:cs typeface="Arial" pitchFamily="34" charset="0"/>
                        </a:rPr>
                        <a:t>-51.8</a:t>
                      </a:r>
                      <a:endParaRPr lang="en-US" sz="160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-53.8</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-46.7</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-2.7</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r h="289189">
                <a:tc>
                  <a:txBody>
                    <a:bodyPr/>
                    <a:lstStyle/>
                    <a:p>
                      <a:pPr marL="0" marR="0">
                        <a:lnSpc>
                          <a:spcPct val="150000"/>
                        </a:lnSpc>
                        <a:spcBef>
                          <a:spcPts val="0"/>
                        </a:spcBef>
                        <a:spcAft>
                          <a:spcPts val="0"/>
                        </a:spcAft>
                      </a:pPr>
                      <a:r>
                        <a:rPr lang="en-US" sz="1600">
                          <a:effectLst/>
                          <a:latin typeface="Arial" pitchFamily="34" charset="0"/>
                          <a:cs typeface="Arial" pitchFamily="34" charset="0"/>
                        </a:rPr>
                        <a:t>DE10</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T6004991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-5.7</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6">
                        <a:lumMod val="60000"/>
                        <a:lumOff val="4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a:t>
                      </a:r>
                      <a:r>
                        <a:rPr lang="en-US" sz="1600" dirty="0" smtClean="0">
                          <a:effectLst/>
                          <a:latin typeface="Arial" pitchFamily="34" charset="0"/>
                          <a:cs typeface="Arial" pitchFamily="34" charset="0"/>
                        </a:rPr>
                        <a:t>10.30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C00000"/>
                          </a:solidFill>
                          <a:effectLst/>
                          <a:latin typeface="Arial" pitchFamily="34" charset="0"/>
                          <a:cs typeface="Arial" pitchFamily="34" charset="0"/>
                        </a:rPr>
                        <a:t>-53.5</a:t>
                      </a:r>
                      <a:endParaRPr lang="en-US" sz="1600" dirty="0">
                        <a:solidFill>
                          <a:srgbClr val="C0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20000"/>
                        <a:lumOff val="80000"/>
                      </a:schemeClr>
                    </a:solidFill>
                  </a:tcPr>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-52.1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-48.4</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chemeClr val="accent3">
                              <a:lumMod val="50000"/>
                            </a:schemeClr>
                          </a:solidFill>
                          <a:effectLst/>
                          <a:latin typeface="Arial" pitchFamily="34" charset="0"/>
                          <a:cs typeface="Arial" pitchFamily="34" charset="0"/>
                        </a:rPr>
                        <a:t>-3.2</a:t>
                      </a:r>
                      <a:endParaRPr lang="en-US" sz="1600" dirty="0">
                        <a:solidFill>
                          <a:schemeClr val="accent3">
                            <a:lumMod val="50000"/>
                          </a:schemeClr>
                        </a:solidFill>
                        <a:effectLst/>
                        <a:latin typeface="Arial" pitchFamily="34" charset="0"/>
                        <a:ea typeface="Calibri" panose="020F0502020204030204" pitchFamily="34" charset="0"/>
                        <a:cs typeface="Arial" pitchFamily="34" charset="0"/>
                      </a:endParaRPr>
                    </a:p>
                  </a:txBody>
                  <a:tcPr marL="68580" marR="68580" marT="0" marB="0">
                    <a:solidFill>
                      <a:schemeClr val="bg2">
                        <a:lumMod val="90000"/>
                      </a:schemeClr>
                    </a:solidFill>
                  </a:tcPr>
                </a:tc>
              </a:tr>
            </a:tbl>
          </a:graphicData>
        </a:graphic>
      </p:graphicFrame>
      <p:sp>
        <p:nvSpPr>
          <p:cNvPr id="8" name="Rectangle 7"/>
          <p:cNvSpPr/>
          <p:nvPr/>
        </p:nvSpPr>
        <p:spPr>
          <a:xfrm>
            <a:off x="152400" y="228600"/>
            <a:ext cx="8643966" cy="584775"/>
          </a:xfrm>
          <a:prstGeom prst="rect">
            <a:avLst/>
          </a:prstGeom>
        </p:spPr>
        <p:txBody>
          <a:bodyPr wrap="square">
            <a:spAutoFit/>
          </a:bodyPr>
          <a:lstStyle/>
          <a:p>
            <a:pPr algn="just"/>
            <a:r>
              <a:rPr lang="en-US" sz="1600" b="1" dirty="0">
                <a:cs typeface="Arial" panose="020B0604020202020204" pitchFamily="34" charset="0"/>
              </a:rPr>
              <a:t>Table </a:t>
            </a:r>
            <a:r>
              <a:rPr lang="en-US" sz="1600" b="1" dirty="0" smtClean="0">
                <a:cs typeface="Arial" panose="020B0604020202020204" pitchFamily="34" charset="0"/>
              </a:rPr>
              <a:t>2</a:t>
            </a:r>
            <a:r>
              <a:rPr lang="en-US" sz="1600" dirty="0" smtClean="0">
                <a:cs typeface="Arial" panose="020B0604020202020204" pitchFamily="34" charset="0"/>
              </a:rPr>
              <a:t>: </a:t>
            </a:r>
            <a:r>
              <a:rPr lang="en-US" sz="1600" dirty="0">
                <a:cs typeface="Arial" panose="020B0604020202020204" pitchFamily="34" charset="0"/>
              </a:rPr>
              <a:t>Docking result of the virtual hits in </a:t>
            </a:r>
            <a:r>
              <a:rPr lang="en-US" sz="1600" dirty="0" smtClean="0">
                <a:cs typeface="Arial" panose="020B0604020202020204" pitchFamily="34" charset="0"/>
              </a:rPr>
              <a:t>the catalytic pocket of </a:t>
            </a:r>
            <a:r>
              <a:rPr lang="en-US" sz="1600" i="1" dirty="0" smtClean="0">
                <a:cs typeface="Arial" panose="020B0604020202020204" pitchFamily="34" charset="0"/>
              </a:rPr>
              <a:t>S. </a:t>
            </a:r>
            <a:r>
              <a:rPr lang="en-US" sz="1600" i="1" dirty="0" err="1" smtClean="0">
                <a:cs typeface="Arial" panose="020B0604020202020204" pitchFamily="34" charset="0"/>
              </a:rPr>
              <a:t>aureus</a:t>
            </a:r>
            <a:r>
              <a:rPr lang="en-US" sz="1600" i="1" dirty="0" smtClean="0">
                <a:cs typeface="Arial" panose="020B0604020202020204" pitchFamily="34" charset="0"/>
              </a:rPr>
              <a:t> </a:t>
            </a:r>
            <a:r>
              <a:rPr lang="en-US" sz="1600" dirty="0" err="1" smtClean="0">
                <a:cs typeface="Arial" panose="020B0604020202020204" pitchFamily="34" charset="0"/>
              </a:rPr>
              <a:t>MurE</a:t>
            </a:r>
            <a:r>
              <a:rPr lang="en-US" sz="1600" dirty="0" smtClean="0">
                <a:cs typeface="Arial" panose="020B0604020202020204" pitchFamily="34" charset="0"/>
              </a:rPr>
              <a:t> (PDB ID- 4C13</a:t>
            </a:r>
            <a:r>
              <a:rPr lang="en-US" sz="1600" dirty="0">
                <a:cs typeface="Arial" panose="020B0604020202020204" pitchFamily="34" charset="0"/>
              </a:rPr>
              <a:t>) </a:t>
            </a:r>
            <a:r>
              <a:rPr lang="en-US" sz="1600" dirty="0" smtClean="0">
                <a:cs typeface="Arial" panose="020B0604020202020204" pitchFamily="34" charset="0"/>
              </a:rPr>
              <a:t>enzyme.</a:t>
            </a:r>
            <a:endParaRPr lang="en-US" sz="1600" dirty="0">
              <a:cs typeface="Arial" panose="020B0604020202020204" pitchFamily="34" charset="0"/>
            </a:endParaRPr>
          </a:p>
        </p:txBody>
      </p:sp>
    </p:spTree>
    <p:extLst>
      <p:ext uri="{BB962C8B-B14F-4D97-AF65-F5344CB8AC3E}">
        <p14:creationId xmlns:p14="http://schemas.microsoft.com/office/powerpoint/2010/main" val="1032201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19</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65756551"/>
              </p:ext>
            </p:extLst>
          </p:nvPr>
        </p:nvGraphicFramePr>
        <p:xfrm>
          <a:off x="152400" y="1219200"/>
          <a:ext cx="8643999" cy="4211407"/>
        </p:xfrm>
        <a:graphic>
          <a:graphicData uri="http://schemas.openxmlformats.org/drawingml/2006/table">
            <a:tbl>
              <a:tblPr firstRow="1" firstCol="1" bandRow="1">
                <a:tableStyleId>{5C22544A-7EE6-4342-B048-85BDC9FD1C3A}</a:tableStyleId>
              </a:tblPr>
              <a:tblGrid>
                <a:gridCol w="982893"/>
                <a:gridCol w="2589007"/>
                <a:gridCol w="1214446"/>
                <a:gridCol w="1012723"/>
                <a:gridCol w="1179472"/>
                <a:gridCol w="884604"/>
                <a:gridCol w="780854"/>
              </a:tblGrid>
              <a:tr h="553807">
                <a:tc>
                  <a:txBody>
                    <a:bodyPr/>
                    <a:lstStyle/>
                    <a:p>
                      <a:pPr marL="0" marR="0">
                        <a:lnSpc>
                          <a:spcPct val="107000"/>
                        </a:lnSpc>
                        <a:spcBef>
                          <a:spcPts val="0"/>
                        </a:spcBef>
                        <a:spcAft>
                          <a:spcPts val="0"/>
                        </a:spcAft>
                      </a:pPr>
                      <a:r>
                        <a:rPr lang="en-US" sz="1600" dirty="0">
                          <a:effectLst/>
                          <a:latin typeface="Arial" pitchFamily="34" charset="0"/>
                          <a:cs typeface="Arial" pitchFamily="34" charset="0"/>
                        </a:rPr>
                        <a:t>Comp.</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600" dirty="0" smtClean="0">
                          <a:effectLst/>
                          <a:latin typeface="Arial" pitchFamily="34" charset="0"/>
                          <a:cs typeface="Arial" pitchFamily="34" charset="0"/>
                        </a:rPr>
                        <a:t>Library</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gn="ctr">
                        <a:lnSpc>
                          <a:spcPct val="107000"/>
                        </a:lnSpc>
                        <a:spcBef>
                          <a:spcPts val="0"/>
                        </a:spcBef>
                        <a:spcAft>
                          <a:spcPts val="0"/>
                        </a:spcAft>
                      </a:pPr>
                      <a:r>
                        <a:rPr lang="en-US" sz="1600" baseline="30000" dirty="0" err="1">
                          <a:effectLst/>
                          <a:latin typeface="Arial" pitchFamily="34" charset="0"/>
                          <a:cs typeface="Arial" pitchFamily="34" charset="0"/>
                        </a:rPr>
                        <a:t>a</a:t>
                      </a:r>
                      <a:r>
                        <a:rPr lang="en-US" sz="1600" dirty="0" err="1">
                          <a:effectLst/>
                          <a:latin typeface="Arial" pitchFamily="34" charset="0"/>
                          <a:cs typeface="Arial" pitchFamily="34" charset="0"/>
                        </a:rPr>
                        <a:t>ΔG</a:t>
                      </a:r>
                      <a:r>
                        <a:rPr lang="en-US" sz="1600" dirty="0">
                          <a:effectLst/>
                          <a:latin typeface="Arial" pitchFamily="34" charset="0"/>
                          <a:cs typeface="Arial" pitchFamily="34" charset="0"/>
                        </a:rPr>
                        <a:t> </a:t>
                      </a:r>
                      <a:r>
                        <a:rPr lang="en-US" sz="1600" dirty="0" smtClean="0">
                          <a:effectLst/>
                          <a:latin typeface="Arial" pitchFamily="34" charset="0"/>
                          <a:cs typeface="Arial" pitchFamily="34" charset="0"/>
                        </a:rPr>
                        <a:t> </a:t>
                      </a:r>
                      <a:r>
                        <a:rPr lang="en-US" sz="1600" dirty="0" err="1" smtClean="0">
                          <a:effectLst/>
                          <a:latin typeface="Arial" pitchFamily="34" charset="0"/>
                          <a:cs typeface="Arial" pitchFamily="34" charset="0"/>
                        </a:rPr>
                        <a:t>Coul</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gn="ctr">
                        <a:lnSpc>
                          <a:spcPct val="107000"/>
                        </a:lnSpc>
                        <a:spcBef>
                          <a:spcPts val="0"/>
                        </a:spcBef>
                        <a:spcAft>
                          <a:spcPts val="0"/>
                        </a:spcAft>
                      </a:pPr>
                      <a:r>
                        <a:rPr lang="en-US" sz="1600" baseline="30000" dirty="0" err="1" smtClean="0">
                          <a:effectLst/>
                          <a:latin typeface="Arial" pitchFamily="34" charset="0"/>
                          <a:cs typeface="Arial" pitchFamily="34" charset="0"/>
                        </a:rPr>
                        <a:t>b</a:t>
                      </a:r>
                      <a:r>
                        <a:rPr lang="en-US" sz="1600" dirty="0" err="1" smtClean="0">
                          <a:effectLst/>
                          <a:latin typeface="Arial" pitchFamily="34" charset="0"/>
                          <a:cs typeface="Arial" pitchFamily="34" charset="0"/>
                        </a:rPr>
                        <a:t>ΔGLipo</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gn="ctr">
                        <a:lnSpc>
                          <a:spcPct val="107000"/>
                        </a:lnSpc>
                        <a:spcBef>
                          <a:spcPts val="0"/>
                        </a:spcBef>
                        <a:spcAft>
                          <a:spcPts val="0"/>
                        </a:spcAft>
                      </a:pPr>
                      <a:r>
                        <a:rPr lang="en-US" sz="1600" baseline="30000" dirty="0" err="1">
                          <a:effectLst/>
                          <a:latin typeface="Arial" pitchFamily="34" charset="0"/>
                          <a:cs typeface="Arial" pitchFamily="34" charset="0"/>
                        </a:rPr>
                        <a:t>c</a:t>
                      </a:r>
                      <a:r>
                        <a:rPr lang="en-US" sz="1600" dirty="0" err="1">
                          <a:effectLst/>
                          <a:latin typeface="Arial" pitchFamily="34" charset="0"/>
                          <a:cs typeface="Arial" pitchFamily="34" charset="0"/>
                        </a:rPr>
                        <a:t>ΔG</a:t>
                      </a:r>
                      <a:r>
                        <a:rPr lang="en-US" sz="1600" dirty="0">
                          <a:effectLst/>
                          <a:latin typeface="Arial" pitchFamily="34" charset="0"/>
                          <a:cs typeface="Arial" pitchFamily="34" charset="0"/>
                        </a:rPr>
                        <a:t> </a:t>
                      </a:r>
                      <a:r>
                        <a:rPr lang="en-US" sz="1600" dirty="0" err="1" smtClean="0">
                          <a:effectLst/>
                          <a:latin typeface="Arial" pitchFamily="34" charset="0"/>
                          <a:cs typeface="Arial" pitchFamily="34" charset="0"/>
                        </a:rPr>
                        <a:t>Solv</a:t>
                      </a:r>
                      <a:r>
                        <a:rPr lang="en-US" sz="1600" dirty="0" smtClean="0">
                          <a:effectLst/>
                          <a:latin typeface="Arial" pitchFamily="34" charset="0"/>
                          <a:cs typeface="Arial" pitchFamily="34" charset="0"/>
                        </a:rPr>
                        <a:t> </a:t>
                      </a:r>
                      <a:r>
                        <a:rPr lang="en-US" sz="1600" dirty="0">
                          <a:effectLst/>
                          <a:latin typeface="Arial" pitchFamily="34" charset="0"/>
                          <a:cs typeface="Arial" pitchFamily="34" charset="0"/>
                        </a:rPr>
                        <a:t>GB</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gn="ctr">
                        <a:lnSpc>
                          <a:spcPct val="107000"/>
                        </a:lnSpc>
                        <a:spcBef>
                          <a:spcPts val="0"/>
                        </a:spcBef>
                        <a:spcAft>
                          <a:spcPts val="0"/>
                        </a:spcAft>
                      </a:pPr>
                      <a:r>
                        <a:rPr lang="en-US" sz="1600" baseline="30000" dirty="0" err="1">
                          <a:effectLst/>
                          <a:latin typeface="Arial" pitchFamily="34" charset="0"/>
                          <a:cs typeface="Arial" pitchFamily="34" charset="0"/>
                        </a:rPr>
                        <a:t>d</a:t>
                      </a:r>
                      <a:r>
                        <a:rPr lang="en-US" sz="1600" dirty="0" err="1">
                          <a:effectLst/>
                          <a:latin typeface="Arial" pitchFamily="34" charset="0"/>
                          <a:cs typeface="Arial" pitchFamily="34" charset="0"/>
                        </a:rPr>
                        <a:t>ΔG</a:t>
                      </a:r>
                      <a:r>
                        <a:rPr lang="en-US" sz="1600" dirty="0">
                          <a:effectLst/>
                          <a:latin typeface="Arial" pitchFamily="34" charset="0"/>
                          <a:cs typeface="Arial" pitchFamily="34" charset="0"/>
                        </a:rPr>
                        <a:t>  </a:t>
                      </a:r>
                      <a:r>
                        <a:rPr lang="en-US" sz="1600" dirty="0" err="1" smtClean="0">
                          <a:effectLst/>
                          <a:latin typeface="Arial" pitchFamily="34" charset="0"/>
                          <a:cs typeface="Arial" pitchFamily="34" charset="0"/>
                        </a:rPr>
                        <a:t>vdW</a:t>
                      </a:r>
                      <a:endParaRPr lang="en-US" sz="1600" dirty="0">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gn="ctr">
                        <a:lnSpc>
                          <a:spcPct val="107000"/>
                        </a:lnSpc>
                        <a:spcBef>
                          <a:spcPts val="0"/>
                        </a:spcBef>
                        <a:spcAft>
                          <a:spcPts val="0"/>
                        </a:spcAft>
                      </a:pPr>
                      <a:r>
                        <a:rPr lang="en-US" sz="1600" baseline="30000" dirty="0" err="1" smtClean="0">
                          <a:effectLst/>
                          <a:latin typeface="Arial" pitchFamily="34" charset="0"/>
                          <a:cs typeface="Arial" pitchFamily="34" charset="0"/>
                        </a:rPr>
                        <a:t>e</a:t>
                      </a:r>
                      <a:r>
                        <a:rPr lang="en-US" sz="1600" dirty="0" err="1" smtClean="0">
                          <a:effectLst/>
                          <a:latin typeface="Arial" pitchFamily="34" charset="0"/>
                          <a:cs typeface="Arial" pitchFamily="34" charset="0"/>
                        </a:rPr>
                        <a:t>ΔG</a:t>
                      </a:r>
                      <a:endParaRPr lang="en-US" sz="1600" dirty="0">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Life chemicals F223-0271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48.2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-19.2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-3.8</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-50.0</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-50.0</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DE2</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Timtec</a:t>
                      </a:r>
                      <a:r>
                        <a:rPr lang="en-US" sz="1600" dirty="0">
                          <a:effectLst/>
                          <a:latin typeface="Arial" pitchFamily="34" charset="0"/>
                          <a:cs typeface="Arial" pitchFamily="34" charset="0"/>
                        </a:rPr>
                        <a:t> ST003236</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35.3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-9.1</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-2.8</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-52.1</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-58.6</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DE3</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Chem</a:t>
                      </a:r>
                      <a:r>
                        <a:rPr lang="en-US" sz="1600" dirty="0">
                          <a:effectLst/>
                          <a:latin typeface="Arial" pitchFamily="34" charset="0"/>
                          <a:cs typeface="Arial" pitchFamily="34" charset="0"/>
                        </a:rPr>
                        <a:t> </a:t>
                      </a:r>
                      <a:r>
                        <a:rPr lang="en-US" sz="1600" dirty="0" err="1">
                          <a:effectLst/>
                          <a:latin typeface="Arial" pitchFamily="34" charset="0"/>
                          <a:cs typeface="Arial" pitchFamily="34" charset="0"/>
                        </a:rPr>
                        <a:t>Div</a:t>
                      </a:r>
                      <a:r>
                        <a:rPr lang="en-US" sz="1600" dirty="0">
                          <a:effectLst/>
                          <a:latin typeface="Arial" pitchFamily="34" charset="0"/>
                          <a:cs typeface="Arial" pitchFamily="34" charset="0"/>
                        </a:rPr>
                        <a:t> G756-0425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12.1</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-11.8</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-2.3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-49.5</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-55.7</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DE4</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Chemdiv</a:t>
                      </a:r>
                      <a:r>
                        <a:rPr lang="en-US" sz="1600" dirty="0">
                          <a:effectLst/>
                          <a:latin typeface="Arial" pitchFamily="34" charset="0"/>
                          <a:cs typeface="Arial" pitchFamily="34" charset="0"/>
                        </a:rPr>
                        <a:t> K279-1370</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-5.2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-105</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9.2</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-53.2</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-59.3</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T6806127</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-9.1</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-17.1</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-11.3</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-63.8</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-67.3</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DE6</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T5346963</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-3.8</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-13.1</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-15.7</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-66.6</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-60.4</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DE7</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T6299159</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61.1</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-6.7</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21.0</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-69.1</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-55.5</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a:effectLst/>
                          <a:latin typeface="Arial" pitchFamily="34" charset="0"/>
                          <a:cs typeface="Arial" pitchFamily="34" charset="0"/>
                        </a:rPr>
                        <a:t>DE8</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T6067464</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23.6</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-5.6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16.8</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-68.3</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-50.6</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a:effectLst/>
                          <a:latin typeface="Arial" pitchFamily="34" charset="0"/>
                          <a:cs typeface="Arial" pitchFamily="34" charset="0"/>
                        </a:rPr>
                        <a:t>DE9</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T6520315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-5.8</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-5.5</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a:effectLst/>
                          <a:latin typeface="Arial" pitchFamily="34" charset="0"/>
                          <a:cs typeface="Arial" pitchFamily="34" charset="0"/>
                        </a:rPr>
                        <a:t>-12.6</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-55.2</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-60.6</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r h="175371">
                <a:tc>
                  <a:txBody>
                    <a:bodyPr/>
                    <a:lstStyle/>
                    <a:p>
                      <a:pPr marL="0" marR="0">
                        <a:lnSpc>
                          <a:spcPct val="150000"/>
                        </a:lnSpc>
                        <a:spcBef>
                          <a:spcPts val="0"/>
                        </a:spcBef>
                        <a:spcAft>
                          <a:spcPts val="0"/>
                        </a:spcAft>
                      </a:pPr>
                      <a:r>
                        <a:rPr lang="en-US" sz="1600">
                          <a:effectLst/>
                          <a:latin typeface="Arial" pitchFamily="34" charset="0"/>
                          <a:cs typeface="Arial" pitchFamily="34" charset="0"/>
                        </a:rPr>
                        <a:t>DE10</a:t>
                      </a:r>
                      <a:endParaRPr lang="en-US" sz="16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err="1">
                          <a:effectLst/>
                          <a:latin typeface="Arial" pitchFamily="34" charset="0"/>
                          <a:cs typeface="Arial" pitchFamily="34" charset="0"/>
                        </a:rPr>
                        <a:t>Enamine</a:t>
                      </a:r>
                      <a:r>
                        <a:rPr lang="en-US" sz="1600" dirty="0">
                          <a:effectLst/>
                          <a:latin typeface="Arial" pitchFamily="34" charset="0"/>
                          <a:cs typeface="Arial" pitchFamily="34" charset="0"/>
                        </a:rPr>
                        <a:t> T6004991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-5.2</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-7.1</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effectLst/>
                          <a:latin typeface="Arial" pitchFamily="34" charset="0"/>
                          <a:cs typeface="Arial" pitchFamily="34" charset="0"/>
                        </a:rPr>
                        <a:t>-12.4</a:t>
                      </a:r>
                      <a:endParaRPr lang="en-US" sz="16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-60.3</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40000"/>
                        <a:lumOff val="60000"/>
                      </a:schemeClr>
                    </a:solidFill>
                  </a:tcPr>
                </a:tc>
                <a:tc>
                  <a:txBody>
                    <a:bodyPr/>
                    <a:lstStyle/>
                    <a:p>
                      <a:pPr marL="0" marR="0">
                        <a:lnSpc>
                          <a:spcPct val="150000"/>
                        </a:lnSpc>
                        <a:spcBef>
                          <a:spcPts val="0"/>
                        </a:spcBef>
                        <a:spcAft>
                          <a:spcPts val="0"/>
                        </a:spcAft>
                      </a:pPr>
                      <a:r>
                        <a:rPr lang="en-US" sz="1600" dirty="0">
                          <a:solidFill>
                            <a:srgbClr val="FF0000"/>
                          </a:solidFill>
                          <a:effectLst/>
                          <a:latin typeface="Arial" pitchFamily="34" charset="0"/>
                          <a:cs typeface="Arial" pitchFamily="34" charset="0"/>
                        </a:rPr>
                        <a:t>-61.8</a:t>
                      </a:r>
                      <a:endParaRPr lang="en-US" sz="1600" dirty="0">
                        <a:solidFill>
                          <a:srgbClr val="FF0000"/>
                        </a:solidFill>
                        <a:effectLst/>
                        <a:latin typeface="Arial" pitchFamily="34" charset="0"/>
                        <a:ea typeface="Calibri" panose="020F0502020204030204" pitchFamily="34" charset="0"/>
                        <a:cs typeface="Arial" pitchFamily="34" charset="0"/>
                      </a:endParaRPr>
                    </a:p>
                  </a:txBody>
                  <a:tcPr marL="68580" marR="68580" marT="0" marB="0"/>
                </a:tc>
              </a:tr>
            </a:tbl>
          </a:graphicData>
        </a:graphic>
      </p:graphicFrame>
      <p:sp>
        <p:nvSpPr>
          <p:cNvPr id="8" name="Rectangle 7"/>
          <p:cNvSpPr/>
          <p:nvPr/>
        </p:nvSpPr>
        <p:spPr>
          <a:xfrm>
            <a:off x="265940" y="5498218"/>
            <a:ext cx="8858280" cy="307777"/>
          </a:xfrm>
          <a:prstGeom prst="rect">
            <a:avLst/>
          </a:prstGeom>
        </p:spPr>
        <p:txBody>
          <a:bodyPr wrap="square">
            <a:spAutoFit/>
          </a:bodyPr>
          <a:lstStyle/>
          <a:p>
            <a:r>
              <a:rPr lang="en-US" sz="1400" b="1" baseline="30000" dirty="0" err="1">
                <a:solidFill>
                  <a:schemeClr val="accent2">
                    <a:lumMod val="50000"/>
                  </a:schemeClr>
                </a:solidFill>
                <a:cs typeface="Arial" panose="020B0604020202020204" pitchFamily="34" charset="0"/>
              </a:rPr>
              <a:t>a</a:t>
            </a:r>
            <a:r>
              <a:rPr lang="en-US" sz="1400" b="1" dirty="0" err="1">
                <a:solidFill>
                  <a:schemeClr val="accent2">
                    <a:lumMod val="50000"/>
                  </a:schemeClr>
                </a:solidFill>
                <a:cs typeface="Arial" panose="020B0604020202020204" pitchFamily="34" charset="0"/>
              </a:rPr>
              <a:t>Coulomb</a:t>
            </a:r>
            <a:r>
              <a:rPr lang="en-US" sz="1400" b="1" dirty="0">
                <a:solidFill>
                  <a:schemeClr val="accent2">
                    <a:lumMod val="50000"/>
                  </a:schemeClr>
                </a:solidFill>
                <a:cs typeface="Arial" panose="020B0604020202020204" pitchFamily="34" charset="0"/>
              </a:rPr>
              <a:t> energy, </a:t>
            </a:r>
            <a:r>
              <a:rPr lang="en-US" sz="1400" b="1" baseline="30000" dirty="0" err="1">
                <a:solidFill>
                  <a:schemeClr val="accent2">
                    <a:lumMod val="50000"/>
                  </a:schemeClr>
                </a:solidFill>
                <a:cs typeface="Arial" panose="020B0604020202020204" pitchFamily="34" charset="0"/>
              </a:rPr>
              <a:t>b</a:t>
            </a:r>
            <a:r>
              <a:rPr lang="en-US" sz="1400" b="1" dirty="0" err="1">
                <a:solidFill>
                  <a:schemeClr val="accent2">
                    <a:lumMod val="50000"/>
                  </a:schemeClr>
                </a:solidFill>
                <a:cs typeface="Arial" panose="020B0604020202020204" pitchFamily="34" charset="0"/>
              </a:rPr>
              <a:t>Lipophilic</a:t>
            </a:r>
            <a:r>
              <a:rPr lang="en-US" sz="1400" b="1" dirty="0">
                <a:solidFill>
                  <a:schemeClr val="accent2">
                    <a:lumMod val="50000"/>
                  </a:schemeClr>
                </a:solidFill>
                <a:cs typeface="Arial" panose="020B0604020202020204" pitchFamily="34" charset="0"/>
              </a:rPr>
              <a:t> energy, </a:t>
            </a:r>
            <a:r>
              <a:rPr lang="en-US" sz="1400" b="1" baseline="30000" dirty="0" err="1">
                <a:solidFill>
                  <a:schemeClr val="accent2">
                    <a:lumMod val="50000"/>
                  </a:schemeClr>
                </a:solidFill>
                <a:cs typeface="Arial" panose="020B0604020202020204" pitchFamily="34" charset="0"/>
              </a:rPr>
              <a:t>c</a:t>
            </a:r>
            <a:r>
              <a:rPr lang="en-US" sz="1400" b="1" dirty="0" err="1">
                <a:solidFill>
                  <a:schemeClr val="accent2">
                    <a:lumMod val="50000"/>
                  </a:schemeClr>
                </a:solidFill>
                <a:cs typeface="Arial" panose="020B0604020202020204" pitchFamily="34" charset="0"/>
              </a:rPr>
              <a:t>electrostatic</a:t>
            </a:r>
            <a:r>
              <a:rPr lang="en-US" sz="1400" b="1" dirty="0">
                <a:solidFill>
                  <a:schemeClr val="accent2">
                    <a:lumMod val="50000"/>
                  </a:schemeClr>
                </a:solidFill>
                <a:cs typeface="Arial" panose="020B0604020202020204" pitchFamily="34" charset="0"/>
              </a:rPr>
              <a:t> solvation energy, </a:t>
            </a:r>
            <a:r>
              <a:rPr lang="en-US" sz="1400" b="1" baseline="30000" dirty="0" err="1">
                <a:solidFill>
                  <a:schemeClr val="accent2">
                    <a:lumMod val="50000"/>
                  </a:schemeClr>
                </a:solidFill>
                <a:cs typeface="Arial" panose="020B0604020202020204" pitchFamily="34" charset="0"/>
              </a:rPr>
              <a:t>d</a:t>
            </a:r>
            <a:r>
              <a:rPr lang="en-US" sz="1400" b="1" dirty="0" err="1">
                <a:solidFill>
                  <a:schemeClr val="accent2">
                    <a:lumMod val="50000"/>
                  </a:schemeClr>
                </a:solidFill>
                <a:cs typeface="Arial" panose="020B0604020202020204" pitchFamily="34" charset="0"/>
              </a:rPr>
              <a:t>van</a:t>
            </a:r>
            <a:r>
              <a:rPr lang="en-US" sz="1400" b="1" dirty="0">
                <a:solidFill>
                  <a:schemeClr val="accent2">
                    <a:lumMod val="50000"/>
                  </a:schemeClr>
                </a:solidFill>
                <a:cs typeface="Arial" panose="020B0604020202020204" pitchFamily="34" charset="0"/>
              </a:rPr>
              <a:t> der Waal energy, </a:t>
            </a:r>
            <a:r>
              <a:rPr lang="en-US" sz="1400" b="1" baseline="30000" dirty="0" err="1">
                <a:solidFill>
                  <a:schemeClr val="accent2">
                    <a:lumMod val="50000"/>
                  </a:schemeClr>
                </a:solidFill>
                <a:cs typeface="Arial" panose="020B0604020202020204" pitchFamily="34" charset="0"/>
              </a:rPr>
              <a:t>e</a:t>
            </a:r>
            <a:r>
              <a:rPr lang="en-US" sz="1400" b="1" dirty="0" err="1">
                <a:solidFill>
                  <a:schemeClr val="accent2">
                    <a:lumMod val="50000"/>
                  </a:schemeClr>
                </a:solidFill>
                <a:cs typeface="Arial" panose="020B0604020202020204" pitchFamily="34" charset="0"/>
              </a:rPr>
              <a:t>Free</a:t>
            </a:r>
            <a:r>
              <a:rPr lang="en-US" sz="1400" b="1" dirty="0">
                <a:solidFill>
                  <a:schemeClr val="accent2">
                    <a:lumMod val="50000"/>
                  </a:schemeClr>
                </a:solidFill>
                <a:cs typeface="Arial" panose="020B0604020202020204" pitchFamily="34" charset="0"/>
              </a:rPr>
              <a:t> energy binding.</a:t>
            </a:r>
          </a:p>
        </p:txBody>
      </p:sp>
      <p:sp>
        <p:nvSpPr>
          <p:cNvPr id="9" name="Rectangle 8"/>
          <p:cNvSpPr/>
          <p:nvPr/>
        </p:nvSpPr>
        <p:spPr>
          <a:xfrm>
            <a:off x="29570" y="605201"/>
            <a:ext cx="8858280" cy="685059"/>
          </a:xfrm>
          <a:prstGeom prst="rect">
            <a:avLst/>
          </a:prstGeom>
        </p:spPr>
        <p:txBody>
          <a:bodyPr wrap="square">
            <a:spAutoFit/>
          </a:bodyPr>
          <a:lstStyle/>
          <a:p>
            <a:pPr algn="just">
              <a:lnSpc>
                <a:spcPct val="107000"/>
              </a:lnSpc>
              <a:spcAft>
                <a:spcPts val="800"/>
              </a:spcAft>
            </a:pPr>
            <a:r>
              <a:rPr lang="en-US" b="1" dirty="0" smtClean="0">
                <a:ea typeface="Calibri" panose="020F0502020204030204" pitchFamily="34" charset="0"/>
                <a:cs typeface="Arial" pitchFamily="34" charset="0"/>
              </a:rPr>
              <a:t>Table 3</a:t>
            </a:r>
            <a:r>
              <a:rPr lang="en-US" b="1" dirty="0">
                <a:ea typeface="Calibri" panose="020F0502020204030204" pitchFamily="34" charset="0"/>
                <a:cs typeface="Arial" pitchFamily="34" charset="0"/>
              </a:rPr>
              <a:t>: </a:t>
            </a:r>
            <a:r>
              <a:rPr lang="en-US" dirty="0" smtClean="0">
                <a:ea typeface="Calibri" panose="020F0502020204030204" pitchFamily="34" charset="0"/>
                <a:cs typeface="Arial" pitchFamily="34" charset="0"/>
              </a:rPr>
              <a:t>Binding</a:t>
            </a:r>
            <a:r>
              <a:rPr lang="en-US" b="1" dirty="0" smtClean="0">
                <a:ea typeface="Calibri" panose="020F0502020204030204" pitchFamily="34" charset="0"/>
                <a:cs typeface="Arial" pitchFamily="34" charset="0"/>
              </a:rPr>
              <a:t> </a:t>
            </a:r>
            <a:r>
              <a:rPr lang="en-US" dirty="0" smtClean="0">
                <a:ea typeface="Calibri" panose="020F0502020204030204" pitchFamily="34" charset="0"/>
                <a:cs typeface="Arial" pitchFamily="34" charset="0"/>
              </a:rPr>
              <a:t>free </a:t>
            </a:r>
            <a:r>
              <a:rPr lang="en-US" dirty="0">
                <a:ea typeface="Calibri" panose="020F0502020204030204" pitchFamily="34" charset="0"/>
                <a:cs typeface="Arial" pitchFamily="34" charset="0"/>
              </a:rPr>
              <a:t>energy </a:t>
            </a:r>
            <a:r>
              <a:rPr lang="en-US" dirty="0" smtClean="0">
                <a:ea typeface="Calibri" panose="020F0502020204030204" pitchFamily="34" charset="0"/>
                <a:cs typeface="Arial" pitchFamily="34" charset="0"/>
              </a:rPr>
              <a:t>calculation of HTVS hits </a:t>
            </a:r>
            <a:r>
              <a:rPr lang="en-US" dirty="0">
                <a:ea typeface="Calibri" panose="020F0502020204030204" pitchFamily="34" charset="0"/>
                <a:cs typeface="Arial" pitchFamily="34" charset="0"/>
              </a:rPr>
              <a:t>by </a:t>
            </a:r>
            <a:r>
              <a:rPr lang="en-US" dirty="0" smtClean="0">
                <a:ea typeface="Calibri" panose="020F0502020204030204" pitchFamily="34" charset="0"/>
                <a:cs typeface="Arial" pitchFamily="34" charset="0"/>
              </a:rPr>
              <a:t>MM-GBSA approach against </a:t>
            </a:r>
            <a:r>
              <a:rPr lang="en-US" i="1" dirty="0" smtClean="0">
                <a:ea typeface="Calibri" panose="020F0502020204030204" pitchFamily="34" charset="0"/>
                <a:cs typeface="Arial" pitchFamily="34" charset="0"/>
              </a:rPr>
              <a:t>S. </a:t>
            </a:r>
            <a:r>
              <a:rPr lang="en-US" i="1" dirty="0" err="1" smtClean="0">
                <a:ea typeface="Calibri" panose="020F0502020204030204" pitchFamily="34" charset="0"/>
                <a:cs typeface="Arial" pitchFamily="34" charset="0"/>
              </a:rPr>
              <a:t>aureus</a:t>
            </a:r>
            <a:r>
              <a:rPr lang="en-US" dirty="0" smtClean="0">
                <a:ea typeface="Calibri" panose="020F0502020204030204" pitchFamily="34" charset="0"/>
                <a:cs typeface="Arial" pitchFamily="34" charset="0"/>
              </a:rPr>
              <a:t> </a:t>
            </a:r>
            <a:r>
              <a:rPr lang="en-US" dirty="0" err="1" smtClean="0">
                <a:ea typeface="Calibri" panose="020F0502020204030204" pitchFamily="34" charset="0"/>
                <a:cs typeface="Arial" pitchFamily="34" charset="0"/>
              </a:rPr>
              <a:t>MurD</a:t>
            </a:r>
            <a:r>
              <a:rPr lang="en-US" dirty="0" smtClean="0">
                <a:ea typeface="Calibri" panose="020F0502020204030204" pitchFamily="34" charset="0"/>
                <a:cs typeface="Arial" pitchFamily="34" charset="0"/>
              </a:rPr>
              <a:t> modeled protein.</a:t>
            </a:r>
            <a:endParaRPr lang="en-US" dirty="0">
              <a:effectLst/>
              <a:ea typeface="Calibri" panose="020F0502020204030204" pitchFamily="34" charset="0"/>
              <a:cs typeface="Arial" pitchFamily="34" charset="0"/>
            </a:endParaRPr>
          </a:p>
        </p:txBody>
      </p:sp>
      <p:sp>
        <p:nvSpPr>
          <p:cNvPr id="10" name="Title 1"/>
          <p:cNvSpPr txBox="1">
            <a:spLocks/>
          </p:cNvSpPr>
          <p:nvPr/>
        </p:nvSpPr>
        <p:spPr>
          <a:xfrm>
            <a:off x="-5687" y="79419"/>
            <a:ext cx="8090279"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mn-lt"/>
                <a:cs typeface="Times New Roman" panose="02020603050405020304" pitchFamily="18" charset="0"/>
              </a:rPr>
              <a:t>Binding free energy calculation of </a:t>
            </a:r>
            <a:r>
              <a:rPr lang="en-US" sz="2400" i="1" dirty="0" smtClean="0">
                <a:solidFill>
                  <a:srgbClr val="FF0000"/>
                </a:solidFill>
                <a:latin typeface="+mn-lt"/>
                <a:cs typeface="Times New Roman" panose="02020603050405020304" pitchFamily="18" charset="0"/>
              </a:rPr>
              <a:t>in silico </a:t>
            </a:r>
            <a:r>
              <a:rPr lang="en-US" sz="2400" dirty="0" smtClean="0">
                <a:solidFill>
                  <a:srgbClr val="FF0000"/>
                </a:solidFill>
                <a:latin typeface="+mn-lt"/>
                <a:cs typeface="Times New Roman" panose="02020603050405020304" pitchFamily="18" charset="0"/>
              </a:rPr>
              <a:t>HTVS hits (DE1-DE10</a:t>
            </a:r>
            <a:r>
              <a:rPr lang="en-US" sz="2400" b="1" dirty="0" smtClean="0">
                <a:solidFill>
                  <a:srgbClr val="FF0000"/>
                </a:solidFill>
                <a:latin typeface="+mn-lt"/>
                <a:cs typeface="Times New Roman" panose="02020603050405020304" pitchFamily="18" charset="0"/>
              </a:rPr>
              <a:t>)</a:t>
            </a:r>
            <a:endParaRPr lang="en-US" sz="2400" b="1"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330867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3261" y="388754"/>
            <a:ext cx="7010400" cy="830997"/>
          </a:xfrm>
          <a:prstGeom prst="rect">
            <a:avLst/>
          </a:prstGeom>
        </p:spPr>
        <p:txBody>
          <a:bodyPr wrap="square">
            <a:spAutoFit/>
          </a:bodyPr>
          <a:lstStyle/>
          <a:p>
            <a:pPr algn="ctr"/>
            <a:r>
              <a:rPr lang="en-US" sz="2400" dirty="0"/>
              <a:t> </a:t>
            </a:r>
            <a:r>
              <a:rPr lang="en-US" sz="2400" b="1" dirty="0"/>
              <a:t>Dual Inhibition of MurD and MurE: A strategy for Anti-resistant Antibiotics Development</a:t>
            </a:r>
          </a:p>
        </p:txBody>
      </p:sp>
      <p:sp>
        <p:nvSpPr>
          <p:cNvPr id="12" name="Slide Number Placeholder 11"/>
          <p:cNvSpPr>
            <a:spLocks noGrp="1"/>
          </p:cNvSpPr>
          <p:nvPr>
            <p:ph type="sldNum" sz="quarter" idx="12"/>
          </p:nvPr>
        </p:nvSpPr>
        <p:spPr/>
        <p:txBody>
          <a:bodyPr/>
          <a:lstStyle/>
          <a:p>
            <a:fld id="{FCAEAE96-855E-42B1-8DE9-9C9E68DE18C5}" type="slidenum">
              <a:rPr lang="fr-FR" smtClean="0">
                <a:latin typeface="Arial" panose="020B0604020202020204" pitchFamily="34" charset="0"/>
                <a:cs typeface="Arial" panose="020B0604020202020204" pitchFamily="34" charset="0"/>
              </a:rPr>
              <a:pPr/>
              <a:t>2</a:t>
            </a:fld>
            <a:endParaRPr lang="fr-FR"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7" name="Picture 6"/>
          <p:cNvPicPr>
            <a:picLocks noChangeAspect="1"/>
          </p:cNvPicPr>
          <p:nvPr/>
        </p:nvPicPr>
        <p:blipFill>
          <a:blip r:embed="rId4"/>
          <a:stretch>
            <a:fillRect/>
          </a:stretch>
        </p:blipFill>
        <p:spPr>
          <a:xfrm>
            <a:off x="914400" y="1219752"/>
            <a:ext cx="8153399" cy="4742898"/>
          </a:xfrm>
          <a:prstGeom prst="rect">
            <a:avLst/>
          </a:prstGeom>
        </p:spPr>
      </p:pic>
      <p:pic>
        <p:nvPicPr>
          <p:cNvPr id="10" name="Picture 9"/>
          <p:cNvPicPr>
            <a:picLocks noChangeAspect="1"/>
          </p:cNvPicPr>
          <p:nvPr/>
        </p:nvPicPr>
        <p:blipFill>
          <a:blip r:embed="rId5"/>
          <a:stretch>
            <a:fillRect/>
          </a:stretch>
        </p:blipFill>
        <p:spPr>
          <a:xfrm>
            <a:off x="8027361" y="1755953"/>
            <a:ext cx="1194920" cy="774259"/>
          </a:xfrm>
          <a:prstGeom prst="rect">
            <a:avLst/>
          </a:prstGeom>
        </p:spPr>
      </p:pic>
      <p:pic>
        <p:nvPicPr>
          <p:cNvPr id="11" name="Picture 10"/>
          <p:cNvPicPr>
            <a:picLocks noChangeAspect="1"/>
          </p:cNvPicPr>
          <p:nvPr/>
        </p:nvPicPr>
        <p:blipFill>
          <a:blip r:embed="rId6"/>
          <a:stretch>
            <a:fillRect/>
          </a:stretch>
        </p:blipFill>
        <p:spPr>
          <a:xfrm>
            <a:off x="2150444" y="2130382"/>
            <a:ext cx="5429235" cy="3139712"/>
          </a:xfrm>
          <a:prstGeom prst="rect">
            <a:avLst/>
          </a:prstGeom>
        </p:spPr>
      </p:pic>
      <p:pic>
        <p:nvPicPr>
          <p:cNvPr id="9" name="Picture 8"/>
          <p:cNvPicPr>
            <a:picLocks noChangeAspect="1"/>
          </p:cNvPicPr>
          <p:nvPr/>
        </p:nvPicPr>
        <p:blipFill>
          <a:blip r:embed="rId7"/>
          <a:stretch>
            <a:fillRect/>
          </a:stretch>
        </p:blipFill>
        <p:spPr>
          <a:xfrm>
            <a:off x="7271807" y="2349607"/>
            <a:ext cx="1209570" cy="1896824"/>
          </a:xfrm>
          <a:prstGeom prst="rect">
            <a:avLst/>
          </a:prstGeom>
        </p:spPr>
      </p:pic>
      <p:sp>
        <p:nvSpPr>
          <p:cNvPr id="15" name="Freeform 14"/>
          <p:cNvSpPr/>
          <p:nvPr/>
        </p:nvSpPr>
        <p:spPr>
          <a:xfrm>
            <a:off x="4424082" y="3012141"/>
            <a:ext cx="3106281" cy="2127476"/>
          </a:xfrm>
          <a:custGeom>
            <a:avLst/>
            <a:gdLst>
              <a:gd name="connsiteX0" fmla="*/ 147918 w 3106281"/>
              <a:gd name="connsiteY0" fmla="*/ 1385047 h 2127476"/>
              <a:gd name="connsiteX1" fmla="*/ 174812 w 3106281"/>
              <a:gd name="connsiteY1" fmla="*/ 1317812 h 2127476"/>
              <a:gd name="connsiteX2" fmla="*/ 188259 w 3106281"/>
              <a:gd name="connsiteY2" fmla="*/ 1264024 h 2127476"/>
              <a:gd name="connsiteX3" fmla="*/ 215153 w 3106281"/>
              <a:gd name="connsiteY3" fmla="*/ 1183341 h 2127476"/>
              <a:gd name="connsiteX4" fmla="*/ 255494 w 3106281"/>
              <a:gd name="connsiteY4" fmla="*/ 1035424 h 2127476"/>
              <a:gd name="connsiteX5" fmla="*/ 282389 w 3106281"/>
              <a:gd name="connsiteY5" fmla="*/ 860612 h 2127476"/>
              <a:gd name="connsiteX6" fmla="*/ 309283 w 3106281"/>
              <a:gd name="connsiteY6" fmla="*/ 779930 h 2127476"/>
              <a:gd name="connsiteX7" fmla="*/ 376518 w 3106281"/>
              <a:gd name="connsiteY7" fmla="*/ 645459 h 2127476"/>
              <a:gd name="connsiteX8" fmla="*/ 416859 w 3106281"/>
              <a:gd name="connsiteY8" fmla="*/ 605118 h 2127476"/>
              <a:gd name="connsiteX9" fmla="*/ 510989 w 3106281"/>
              <a:gd name="connsiteY9" fmla="*/ 497541 h 2127476"/>
              <a:gd name="connsiteX10" fmla="*/ 645459 w 3106281"/>
              <a:gd name="connsiteY10" fmla="*/ 416859 h 2127476"/>
              <a:gd name="connsiteX11" fmla="*/ 806824 w 3106281"/>
              <a:gd name="connsiteY11" fmla="*/ 363071 h 2127476"/>
              <a:gd name="connsiteX12" fmla="*/ 900953 w 3106281"/>
              <a:gd name="connsiteY12" fmla="*/ 336177 h 2127476"/>
              <a:gd name="connsiteX13" fmla="*/ 968189 w 3106281"/>
              <a:gd name="connsiteY13" fmla="*/ 295835 h 2127476"/>
              <a:gd name="connsiteX14" fmla="*/ 1089212 w 3106281"/>
              <a:gd name="connsiteY14" fmla="*/ 255494 h 2127476"/>
              <a:gd name="connsiteX15" fmla="*/ 1143000 w 3106281"/>
              <a:gd name="connsiteY15" fmla="*/ 228600 h 2127476"/>
              <a:gd name="connsiteX16" fmla="*/ 1546412 w 3106281"/>
              <a:gd name="connsiteY16" fmla="*/ 174812 h 2127476"/>
              <a:gd name="connsiteX17" fmla="*/ 1667436 w 3106281"/>
              <a:gd name="connsiteY17" fmla="*/ 134471 h 2127476"/>
              <a:gd name="connsiteX18" fmla="*/ 1815353 w 3106281"/>
              <a:gd name="connsiteY18" fmla="*/ 94130 h 2127476"/>
              <a:gd name="connsiteX19" fmla="*/ 2151530 w 3106281"/>
              <a:gd name="connsiteY19" fmla="*/ 53788 h 2127476"/>
              <a:gd name="connsiteX20" fmla="*/ 2205318 w 3106281"/>
              <a:gd name="connsiteY20" fmla="*/ 40341 h 2127476"/>
              <a:gd name="connsiteX21" fmla="*/ 2474259 w 3106281"/>
              <a:gd name="connsiteY21" fmla="*/ 13447 h 2127476"/>
              <a:gd name="connsiteX22" fmla="*/ 2595283 w 3106281"/>
              <a:gd name="connsiteY22" fmla="*/ 0 h 2127476"/>
              <a:gd name="connsiteX23" fmla="*/ 2904565 w 3106281"/>
              <a:gd name="connsiteY23" fmla="*/ 13447 h 2127476"/>
              <a:gd name="connsiteX24" fmla="*/ 2971800 w 3106281"/>
              <a:gd name="connsiteY24" fmla="*/ 80683 h 2127476"/>
              <a:gd name="connsiteX25" fmla="*/ 3012142 w 3106281"/>
              <a:gd name="connsiteY25" fmla="*/ 107577 h 2127476"/>
              <a:gd name="connsiteX26" fmla="*/ 3039036 w 3106281"/>
              <a:gd name="connsiteY26" fmla="*/ 470647 h 2127476"/>
              <a:gd name="connsiteX27" fmla="*/ 3065930 w 3106281"/>
              <a:gd name="connsiteY27" fmla="*/ 618565 h 2127476"/>
              <a:gd name="connsiteX28" fmla="*/ 3079377 w 3106281"/>
              <a:gd name="connsiteY28" fmla="*/ 726141 h 2127476"/>
              <a:gd name="connsiteX29" fmla="*/ 3092824 w 3106281"/>
              <a:gd name="connsiteY29" fmla="*/ 1210235 h 2127476"/>
              <a:gd name="connsiteX30" fmla="*/ 3092824 w 3106281"/>
              <a:gd name="connsiteY30" fmla="*/ 1653988 h 2127476"/>
              <a:gd name="connsiteX31" fmla="*/ 3065930 w 3106281"/>
              <a:gd name="connsiteY31" fmla="*/ 1828800 h 2127476"/>
              <a:gd name="connsiteX32" fmla="*/ 3052483 w 3106281"/>
              <a:gd name="connsiteY32" fmla="*/ 1869141 h 2127476"/>
              <a:gd name="connsiteX33" fmla="*/ 3039036 w 3106281"/>
              <a:gd name="connsiteY33" fmla="*/ 1922930 h 2127476"/>
              <a:gd name="connsiteX34" fmla="*/ 2998694 w 3106281"/>
              <a:gd name="connsiteY34" fmla="*/ 1936377 h 2127476"/>
              <a:gd name="connsiteX35" fmla="*/ 2501153 w 3106281"/>
              <a:gd name="connsiteY35" fmla="*/ 1963271 h 2127476"/>
              <a:gd name="connsiteX36" fmla="*/ 2124636 w 3106281"/>
              <a:gd name="connsiteY36" fmla="*/ 1990165 h 2127476"/>
              <a:gd name="connsiteX37" fmla="*/ 1936377 w 3106281"/>
              <a:gd name="connsiteY37" fmla="*/ 2003612 h 2127476"/>
              <a:gd name="connsiteX38" fmla="*/ 1680883 w 3106281"/>
              <a:gd name="connsiteY38" fmla="*/ 2017059 h 2127476"/>
              <a:gd name="connsiteX39" fmla="*/ 1600200 w 3106281"/>
              <a:gd name="connsiteY39" fmla="*/ 2030506 h 2127476"/>
              <a:gd name="connsiteX40" fmla="*/ 1425389 w 3106281"/>
              <a:gd name="connsiteY40" fmla="*/ 2057400 h 2127476"/>
              <a:gd name="connsiteX41" fmla="*/ 820271 w 3106281"/>
              <a:gd name="connsiteY41" fmla="*/ 2070847 h 2127476"/>
              <a:gd name="connsiteX42" fmla="*/ 591671 w 3106281"/>
              <a:gd name="connsiteY42" fmla="*/ 2097741 h 2127476"/>
              <a:gd name="connsiteX43" fmla="*/ 484094 w 3106281"/>
              <a:gd name="connsiteY43" fmla="*/ 2111188 h 2127476"/>
              <a:gd name="connsiteX44" fmla="*/ 430306 w 3106281"/>
              <a:gd name="connsiteY44" fmla="*/ 2124635 h 2127476"/>
              <a:gd name="connsiteX45" fmla="*/ 94130 w 3106281"/>
              <a:gd name="connsiteY45" fmla="*/ 2097741 h 2127476"/>
              <a:gd name="connsiteX46" fmla="*/ 67236 w 3106281"/>
              <a:gd name="connsiteY46" fmla="*/ 2057400 h 2127476"/>
              <a:gd name="connsiteX47" fmla="*/ 26894 w 3106281"/>
              <a:gd name="connsiteY47" fmla="*/ 2030506 h 2127476"/>
              <a:gd name="connsiteX48" fmla="*/ 0 w 3106281"/>
              <a:gd name="connsiteY48" fmla="*/ 1936377 h 2127476"/>
              <a:gd name="connsiteX49" fmla="*/ 13447 w 3106281"/>
              <a:gd name="connsiteY49" fmla="*/ 1573306 h 2127476"/>
              <a:gd name="connsiteX50" fmla="*/ 67236 w 3106281"/>
              <a:gd name="connsiteY50" fmla="*/ 1425388 h 2127476"/>
              <a:gd name="connsiteX51" fmla="*/ 94130 w 3106281"/>
              <a:gd name="connsiteY51" fmla="*/ 1371600 h 2127476"/>
              <a:gd name="connsiteX52" fmla="*/ 121024 w 3106281"/>
              <a:gd name="connsiteY52" fmla="*/ 1331259 h 212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106281" h="2127476">
                <a:moveTo>
                  <a:pt x="147918" y="1385047"/>
                </a:moveTo>
                <a:cubicBezTo>
                  <a:pt x="156883" y="1362635"/>
                  <a:pt x="167179" y="1340711"/>
                  <a:pt x="174812" y="1317812"/>
                </a:cubicBezTo>
                <a:cubicBezTo>
                  <a:pt x="180656" y="1300279"/>
                  <a:pt x="182949" y="1281726"/>
                  <a:pt x="188259" y="1264024"/>
                </a:cubicBezTo>
                <a:cubicBezTo>
                  <a:pt x="196405" y="1236870"/>
                  <a:pt x="206188" y="1210235"/>
                  <a:pt x="215153" y="1183341"/>
                </a:cubicBezTo>
                <a:cubicBezTo>
                  <a:pt x="230983" y="1135849"/>
                  <a:pt x="249427" y="1083958"/>
                  <a:pt x="255494" y="1035424"/>
                </a:cubicBezTo>
                <a:cubicBezTo>
                  <a:pt x="261786" y="985093"/>
                  <a:pt x="268174" y="912735"/>
                  <a:pt x="282389" y="860612"/>
                </a:cubicBezTo>
                <a:cubicBezTo>
                  <a:pt x="289848" y="833262"/>
                  <a:pt x="296605" y="805286"/>
                  <a:pt x="309283" y="779930"/>
                </a:cubicBezTo>
                <a:cubicBezTo>
                  <a:pt x="331695" y="735106"/>
                  <a:pt x="341082" y="680895"/>
                  <a:pt x="376518" y="645459"/>
                </a:cubicBezTo>
                <a:cubicBezTo>
                  <a:pt x="389965" y="632012"/>
                  <a:pt x="404685" y="619727"/>
                  <a:pt x="416859" y="605118"/>
                </a:cubicBezTo>
                <a:cubicBezTo>
                  <a:pt x="451745" y="563255"/>
                  <a:pt x="451132" y="527470"/>
                  <a:pt x="510989" y="497541"/>
                </a:cubicBezTo>
                <a:cubicBezTo>
                  <a:pt x="569535" y="468268"/>
                  <a:pt x="587042" y="462294"/>
                  <a:pt x="645459" y="416859"/>
                </a:cubicBezTo>
                <a:cubicBezTo>
                  <a:pt x="737515" y="345260"/>
                  <a:pt x="617778" y="384076"/>
                  <a:pt x="806824" y="363071"/>
                </a:cubicBezTo>
                <a:cubicBezTo>
                  <a:pt x="824057" y="358763"/>
                  <a:pt x="881662" y="345823"/>
                  <a:pt x="900953" y="336177"/>
                </a:cubicBezTo>
                <a:cubicBezTo>
                  <a:pt x="924330" y="324488"/>
                  <a:pt x="944812" y="307524"/>
                  <a:pt x="968189" y="295835"/>
                </a:cubicBezTo>
                <a:cubicBezTo>
                  <a:pt x="1085902" y="236978"/>
                  <a:pt x="986497" y="294012"/>
                  <a:pt x="1089212" y="255494"/>
                </a:cubicBezTo>
                <a:cubicBezTo>
                  <a:pt x="1107981" y="248456"/>
                  <a:pt x="1123278" y="232186"/>
                  <a:pt x="1143000" y="228600"/>
                </a:cubicBezTo>
                <a:cubicBezTo>
                  <a:pt x="1182117" y="221488"/>
                  <a:pt x="1477692" y="197719"/>
                  <a:pt x="1546412" y="174812"/>
                </a:cubicBezTo>
                <a:lnTo>
                  <a:pt x="1667436" y="134471"/>
                </a:lnTo>
                <a:cubicBezTo>
                  <a:pt x="1719581" y="117090"/>
                  <a:pt x="1754684" y="104242"/>
                  <a:pt x="1815353" y="94130"/>
                </a:cubicBezTo>
                <a:cubicBezTo>
                  <a:pt x="2034366" y="57627"/>
                  <a:pt x="1922348" y="71417"/>
                  <a:pt x="2151530" y="53788"/>
                </a:cubicBezTo>
                <a:cubicBezTo>
                  <a:pt x="2169459" y="49306"/>
                  <a:pt x="2187088" y="43379"/>
                  <a:pt x="2205318" y="40341"/>
                </a:cubicBezTo>
                <a:cubicBezTo>
                  <a:pt x="2294483" y="25480"/>
                  <a:pt x="2384373" y="22007"/>
                  <a:pt x="2474259" y="13447"/>
                </a:cubicBezTo>
                <a:cubicBezTo>
                  <a:pt x="2514666" y="9599"/>
                  <a:pt x="2554942" y="4482"/>
                  <a:pt x="2595283" y="0"/>
                </a:cubicBezTo>
                <a:cubicBezTo>
                  <a:pt x="2698377" y="4482"/>
                  <a:pt x="2802054" y="1619"/>
                  <a:pt x="2904565" y="13447"/>
                </a:cubicBezTo>
                <a:cubicBezTo>
                  <a:pt x="2945102" y="18124"/>
                  <a:pt x="2949193" y="58076"/>
                  <a:pt x="2971800" y="80683"/>
                </a:cubicBezTo>
                <a:cubicBezTo>
                  <a:pt x="2983228" y="92111"/>
                  <a:pt x="2998695" y="98612"/>
                  <a:pt x="3012142" y="107577"/>
                </a:cubicBezTo>
                <a:cubicBezTo>
                  <a:pt x="3060894" y="253832"/>
                  <a:pt x="3015454" y="105120"/>
                  <a:pt x="3039036" y="470647"/>
                </a:cubicBezTo>
                <a:cubicBezTo>
                  <a:pt x="3048357" y="615127"/>
                  <a:pt x="3048725" y="515338"/>
                  <a:pt x="3065930" y="618565"/>
                </a:cubicBezTo>
                <a:cubicBezTo>
                  <a:pt x="3071871" y="654211"/>
                  <a:pt x="3074895" y="690282"/>
                  <a:pt x="3079377" y="726141"/>
                </a:cubicBezTo>
                <a:cubicBezTo>
                  <a:pt x="3083859" y="887506"/>
                  <a:pt x="3086958" y="1048915"/>
                  <a:pt x="3092824" y="1210235"/>
                </a:cubicBezTo>
                <a:cubicBezTo>
                  <a:pt x="3103393" y="1500872"/>
                  <a:pt x="3116910" y="1401086"/>
                  <a:pt x="3092824" y="1653988"/>
                </a:cubicBezTo>
                <a:cubicBezTo>
                  <a:pt x="3091037" y="1672756"/>
                  <a:pt x="3071241" y="1804901"/>
                  <a:pt x="3065930" y="1828800"/>
                </a:cubicBezTo>
                <a:cubicBezTo>
                  <a:pt x="3062855" y="1842637"/>
                  <a:pt x="3056377" y="1855512"/>
                  <a:pt x="3052483" y="1869141"/>
                </a:cubicBezTo>
                <a:cubicBezTo>
                  <a:pt x="3047406" y="1886911"/>
                  <a:pt x="3050581" y="1908498"/>
                  <a:pt x="3039036" y="1922930"/>
                </a:cubicBezTo>
                <a:cubicBezTo>
                  <a:pt x="3030181" y="1933999"/>
                  <a:pt x="3012791" y="1934893"/>
                  <a:pt x="2998694" y="1936377"/>
                </a:cubicBezTo>
                <a:cubicBezTo>
                  <a:pt x="2918870" y="1944779"/>
                  <a:pt x="2554499" y="1960731"/>
                  <a:pt x="2501153" y="1963271"/>
                </a:cubicBezTo>
                <a:cubicBezTo>
                  <a:pt x="2339656" y="2003645"/>
                  <a:pt x="2484785" y="1971210"/>
                  <a:pt x="2124636" y="1990165"/>
                </a:cubicBezTo>
                <a:cubicBezTo>
                  <a:pt x="2061810" y="1993472"/>
                  <a:pt x="1999175" y="1999806"/>
                  <a:pt x="1936377" y="2003612"/>
                </a:cubicBezTo>
                <a:lnTo>
                  <a:pt x="1680883" y="2017059"/>
                </a:lnTo>
                <a:cubicBezTo>
                  <a:pt x="1653989" y="2021541"/>
                  <a:pt x="1626936" y="2025159"/>
                  <a:pt x="1600200" y="2030506"/>
                </a:cubicBezTo>
                <a:cubicBezTo>
                  <a:pt x="1507298" y="2049086"/>
                  <a:pt x="1564202" y="2052259"/>
                  <a:pt x="1425389" y="2057400"/>
                </a:cubicBezTo>
                <a:cubicBezTo>
                  <a:pt x="1223771" y="2064867"/>
                  <a:pt x="1021977" y="2066365"/>
                  <a:pt x="820271" y="2070847"/>
                </a:cubicBezTo>
                <a:cubicBezTo>
                  <a:pt x="702554" y="2100276"/>
                  <a:pt x="807778" y="2077160"/>
                  <a:pt x="591671" y="2097741"/>
                </a:cubicBezTo>
                <a:cubicBezTo>
                  <a:pt x="555696" y="2101167"/>
                  <a:pt x="519953" y="2106706"/>
                  <a:pt x="484094" y="2111188"/>
                </a:cubicBezTo>
                <a:cubicBezTo>
                  <a:pt x="466165" y="2115670"/>
                  <a:pt x="448787" y="2124635"/>
                  <a:pt x="430306" y="2124635"/>
                </a:cubicBezTo>
                <a:cubicBezTo>
                  <a:pt x="162583" y="2124635"/>
                  <a:pt x="222049" y="2140381"/>
                  <a:pt x="94130" y="2097741"/>
                </a:cubicBezTo>
                <a:cubicBezTo>
                  <a:pt x="85165" y="2084294"/>
                  <a:pt x="78664" y="2068828"/>
                  <a:pt x="67236" y="2057400"/>
                </a:cubicBezTo>
                <a:cubicBezTo>
                  <a:pt x="55808" y="2045972"/>
                  <a:pt x="36990" y="2043126"/>
                  <a:pt x="26894" y="2030506"/>
                </a:cubicBezTo>
                <a:cubicBezTo>
                  <a:pt x="19879" y="2021737"/>
                  <a:pt x="878" y="1939891"/>
                  <a:pt x="0" y="1936377"/>
                </a:cubicBezTo>
                <a:cubicBezTo>
                  <a:pt x="4482" y="1815353"/>
                  <a:pt x="3104" y="1693970"/>
                  <a:pt x="13447" y="1573306"/>
                </a:cubicBezTo>
                <a:cubicBezTo>
                  <a:pt x="23171" y="1459863"/>
                  <a:pt x="29061" y="1492195"/>
                  <a:pt x="67236" y="1425388"/>
                </a:cubicBezTo>
                <a:cubicBezTo>
                  <a:pt x="77181" y="1407983"/>
                  <a:pt x="84185" y="1389004"/>
                  <a:pt x="94130" y="1371600"/>
                </a:cubicBezTo>
                <a:cubicBezTo>
                  <a:pt x="102148" y="1357568"/>
                  <a:pt x="121024" y="1331259"/>
                  <a:pt x="121024" y="1331259"/>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1407" y="1369361"/>
            <a:ext cx="2024593" cy="369332"/>
          </a:xfrm>
          <a:prstGeom prst="rect">
            <a:avLst/>
          </a:prstGeom>
          <a:noFill/>
        </p:spPr>
        <p:txBody>
          <a:bodyPr wrap="square" rtlCol="0">
            <a:spAutoFit/>
          </a:bodyPr>
          <a:lstStyle/>
          <a:p>
            <a:r>
              <a:rPr lang="fr-FR" b="1" dirty="0"/>
              <a:t>Graphical </a:t>
            </a:r>
            <a:r>
              <a:rPr lang="fr-FR" b="1" dirty="0" smtClean="0"/>
              <a:t>Abstract</a:t>
            </a:r>
            <a:endParaRPr lang="fr-FR" dirty="0"/>
          </a:p>
        </p:txBody>
      </p:sp>
      <p:pic>
        <p:nvPicPr>
          <p:cNvPr id="16" name="Picture 15"/>
          <p:cNvPicPr>
            <a:picLocks noChangeAspect="1"/>
          </p:cNvPicPr>
          <p:nvPr/>
        </p:nvPicPr>
        <p:blipFill>
          <a:blip r:embed="rId8"/>
          <a:stretch>
            <a:fillRect/>
          </a:stretch>
        </p:blipFill>
        <p:spPr>
          <a:xfrm>
            <a:off x="4191394" y="1488735"/>
            <a:ext cx="1347333" cy="499915"/>
          </a:xfrm>
          <a:prstGeom prst="rect">
            <a:avLst/>
          </a:prstGeom>
        </p:spPr>
      </p:pic>
    </p:spTree>
    <p:extLst>
      <p:ext uri="{BB962C8B-B14F-4D97-AF65-F5344CB8AC3E}">
        <p14:creationId xmlns:p14="http://schemas.microsoft.com/office/powerpoint/2010/main" val="2558619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20</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61722523"/>
              </p:ext>
            </p:extLst>
          </p:nvPr>
        </p:nvGraphicFramePr>
        <p:xfrm>
          <a:off x="246462" y="1181021"/>
          <a:ext cx="8643997" cy="4145280"/>
        </p:xfrm>
        <a:graphic>
          <a:graphicData uri="http://schemas.openxmlformats.org/drawingml/2006/table">
            <a:tbl>
              <a:tblPr firstRow="1" firstCol="1" bandRow="1">
                <a:tableStyleId>{5C22544A-7EE6-4342-B048-85BDC9FD1C3A}</a:tableStyleId>
              </a:tblPr>
              <a:tblGrid>
                <a:gridCol w="926813"/>
                <a:gridCol w="2845616"/>
                <a:gridCol w="1085355"/>
                <a:gridCol w="1002461"/>
                <a:gridCol w="1193038"/>
                <a:gridCol w="795357"/>
                <a:gridCol w="795357"/>
              </a:tblGrid>
              <a:tr h="441738">
                <a:tc>
                  <a:txBody>
                    <a:bodyPr/>
                    <a:lstStyle/>
                    <a:p>
                      <a:pPr marL="0" marR="0" algn="l">
                        <a:lnSpc>
                          <a:spcPct val="100000"/>
                        </a:lnSpc>
                        <a:spcBef>
                          <a:spcPts val="0"/>
                        </a:spcBef>
                        <a:spcAft>
                          <a:spcPts val="0"/>
                        </a:spcAft>
                      </a:pPr>
                      <a:r>
                        <a:rPr lang="en-US" sz="1600" dirty="0">
                          <a:effectLst/>
                          <a:latin typeface="Arial" panose="020B0604020202020204" pitchFamily="34" charset="0"/>
                          <a:cs typeface="Arial" panose="020B0604020202020204" pitchFamily="34" charset="0"/>
                        </a:rPr>
                        <a:t>Comp.</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pPr>
                      <a:r>
                        <a:rPr lang="en-US" sz="1600" dirty="0" err="1">
                          <a:effectLst/>
                          <a:latin typeface="Arial" panose="020B0604020202020204" pitchFamily="34" charset="0"/>
                          <a:cs typeface="Arial" panose="020B0604020202020204" pitchFamily="34" charset="0"/>
                        </a:rPr>
                        <a:t>Libery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pPr>
                      <a:r>
                        <a:rPr lang="en-US" sz="1600" baseline="30000" dirty="0" err="1">
                          <a:effectLst/>
                          <a:latin typeface="Arial" panose="020B0604020202020204" pitchFamily="34" charset="0"/>
                          <a:cs typeface="Arial" panose="020B0604020202020204" pitchFamily="34" charset="0"/>
                        </a:rPr>
                        <a:t>a</a:t>
                      </a:r>
                      <a:r>
                        <a:rPr lang="en-US" sz="1600" dirty="0" err="1">
                          <a:effectLst/>
                          <a:latin typeface="Arial" panose="020B0604020202020204" pitchFamily="34" charset="0"/>
                          <a:cs typeface="Arial" panose="020B0604020202020204" pitchFamily="34" charset="0"/>
                        </a:rPr>
                        <a:t>ΔG</a:t>
                      </a:r>
                      <a:r>
                        <a:rPr lang="en-US" sz="1600" dirty="0">
                          <a:effectLst/>
                          <a:latin typeface="Arial" panose="020B0604020202020204" pitchFamily="34" charset="0"/>
                          <a:cs typeface="Arial" panose="020B0604020202020204" pitchFamily="34" charset="0"/>
                        </a:rPr>
                        <a:t> </a:t>
                      </a:r>
                      <a:r>
                        <a:rPr lang="en-US" sz="1600" dirty="0" err="1" smtClean="0">
                          <a:effectLst/>
                          <a:latin typeface="Arial" panose="020B0604020202020204" pitchFamily="34" charset="0"/>
                          <a:cs typeface="Arial" panose="020B0604020202020204" pitchFamily="34" charset="0"/>
                        </a:rPr>
                        <a:t>Coul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pPr>
                      <a:r>
                        <a:rPr lang="en-US" sz="1600" baseline="30000" dirty="0" err="1">
                          <a:effectLst/>
                          <a:latin typeface="Arial" panose="020B0604020202020204" pitchFamily="34" charset="0"/>
                          <a:cs typeface="Arial" panose="020B0604020202020204" pitchFamily="34" charset="0"/>
                        </a:rPr>
                        <a:t>b</a:t>
                      </a:r>
                      <a:r>
                        <a:rPr lang="en-US" sz="1600" dirty="0" err="1">
                          <a:effectLst/>
                          <a:latin typeface="Arial" panose="020B0604020202020204" pitchFamily="34" charset="0"/>
                          <a:cs typeface="Arial" panose="020B0604020202020204" pitchFamily="34" charset="0"/>
                        </a:rPr>
                        <a:t>ΔG</a:t>
                      </a:r>
                      <a:r>
                        <a:rPr lang="en-US" sz="1600" dirty="0">
                          <a:effectLst/>
                          <a:latin typeface="Arial" panose="020B0604020202020204" pitchFamily="34" charset="0"/>
                          <a:cs typeface="Arial" panose="020B0604020202020204" pitchFamily="34" charset="0"/>
                        </a:rPr>
                        <a:t> </a:t>
                      </a:r>
                      <a:r>
                        <a:rPr lang="en-US" sz="1600" dirty="0" err="1" smtClean="0">
                          <a:effectLst/>
                          <a:latin typeface="Arial" panose="020B0604020202020204" pitchFamily="34" charset="0"/>
                          <a:cs typeface="Arial" panose="020B0604020202020204" pitchFamily="34" charset="0"/>
                        </a:rPr>
                        <a:t>Lipo</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pPr>
                      <a:r>
                        <a:rPr lang="en-US" sz="1600" baseline="30000" dirty="0" err="1">
                          <a:effectLst/>
                          <a:latin typeface="Arial" panose="020B0604020202020204" pitchFamily="34" charset="0"/>
                          <a:cs typeface="Arial" panose="020B0604020202020204" pitchFamily="34" charset="0"/>
                        </a:rPr>
                        <a:t>c</a:t>
                      </a:r>
                      <a:r>
                        <a:rPr lang="en-US" sz="1600" dirty="0" err="1">
                          <a:effectLst/>
                          <a:latin typeface="Arial" panose="020B0604020202020204" pitchFamily="34" charset="0"/>
                          <a:cs typeface="Arial" panose="020B0604020202020204" pitchFamily="34" charset="0"/>
                        </a:rPr>
                        <a:t>ΔG</a:t>
                      </a:r>
                      <a:r>
                        <a:rPr lang="en-US" sz="1600" dirty="0">
                          <a:effectLst/>
                          <a:latin typeface="Arial" panose="020B0604020202020204" pitchFamily="34" charset="0"/>
                          <a:cs typeface="Arial" panose="020B0604020202020204" pitchFamily="34" charset="0"/>
                        </a:rPr>
                        <a:t> </a:t>
                      </a:r>
                      <a:r>
                        <a:rPr lang="en-US" sz="1600" dirty="0" err="1" smtClean="0">
                          <a:effectLst/>
                          <a:latin typeface="Arial" panose="020B0604020202020204" pitchFamily="34" charset="0"/>
                          <a:cs typeface="Arial" panose="020B0604020202020204" pitchFamily="34" charset="0"/>
                        </a:rPr>
                        <a:t>Solv</a:t>
                      </a:r>
                      <a:r>
                        <a:rPr lang="en-US" sz="1600" dirty="0" smtClean="0">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GB</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00000"/>
                        </a:lnSpc>
                        <a:spcBef>
                          <a:spcPts val="0"/>
                        </a:spcBef>
                        <a:spcAft>
                          <a:spcPts val="0"/>
                        </a:spcAft>
                      </a:pPr>
                      <a:r>
                        <a:rPr lang="en-US" sz="1600" baseline="30000" dirty="0" err="1">
                          <a:effectLst/>
                          <a:latin typeface="Arial" panose="020B0604020202020204" pitchFamily="34" charset="0"/>
                          <a:cs typeface="Arial" panose="020B0604020202020204" pitchFamily="34" charset="0"/>
                        </a:rPr>
                        <a:t>d</a:t>
                      </a:r>
                      <a:r>
                        <a:rPr lang="en-US" sz="1600" dirty="0" err="1">
                          <a:effectLst/>
                          <a:latin typeface="Arial" panose="020B0604020202020204" pitchFamily="34" charset="0"/>
                          <a:cs typeface="Arial" panose="020B0604020202020204" pitchFamily="34" charset="0"/>
                        </a:rPr>
                        <a:t>ΔG</a:t>
                      </a:r>
                      <a:r>
                        <a:rPr lang="en-US" sz="1600" dirty="0">
                          <a:effectLst/>
                          <a:latin typeface="Arial" panose="020B0604020202020204" pitchFamily="34" charset="0"/>
                          <a:cs typeface="Arial" panose="020B0604020202020204" pitchFamily="34" charset="0"/>
                        </a:rPr>
                        <a:t> </a:t>
                      </a:r>
                      <a:r>
                        <a:rPr lang="en-US" sz="1600" dirty="0" err="1" smtClean="0">
                          <a:effectLst/>
                          <a:latin typeface="Arial" panose="020B0604020202020204" pitchFamily="34" charset="0"/>
                          <a:cs typeface="Arial" panose="020B0604020202020204" pitchFamily="34" charset="0"/>
                        </a:rPr>
                        <a:t>vdW</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00000"/>
                        </a:lnSpc>
                        <a:spcBef>
                          <a:spcPts val="0"/>
                        </a:spcBef>
                        <a:spcAft>
                          <a:spcPts val="0"/>
                        </a:spcAft>
                      </a:pPr>
                      <a:r>
                        <a:rPr lang="en-US" sz="1600" baseline="30000" dirty="0" err="1" smtClean="0">
                          <a:effectLst/>
                          <a:latin typeface="Arial" panose="020B0604020202020204" pitchFamily="34" charset="0"/>
                          <a:cs typeface="Arial" panose="020B0604020202020204" pitchFamily="34" charset="0"/>
                        </a:rPr>
                        <a:t>e</a:t>
                      </a:r>
                      <a:r>
                        <a:rPr lang="en-US" sz="1600" dirty="0" err="1" smtClean="0">
                          <a:effectLst/>
                          <a:latin typeface="Arial" panose="020B0604020202020204" pitchFamily="34" charset="0"/>
                          <a:cs typeface="Arial" panose="020B0604020202020204" pitchFamily="34" charset="0"/>
                        </a:rPr>
                        <a:t>ΔG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DE1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Life chemicals F223-0271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-15.5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-25.3</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-8.5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-70.8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-73.3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DE2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Timtec ST003236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-7.6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-14.6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-12.4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-73.5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-67.8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DE3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err="1">
                          <a:effectLst/>
                          <a:latin typeface="Arial" panose="020B0604020202020204" pitchFamily="34" charset="0"/>
                          <a:cs typeface="Arial" panose="020B0604020202020204" pitchFamily="34" charset="0"/>
                        </a:rPr>
                        <a:t>Chem</a:t>
                      </a:r>
                      <a:r>
                        <a:rPr lang="en-US" sz="1600" dirty="0">
                          <a:effectLst/>
                          <a:latin typeface="Arial" panose="020B0604020202020204" pitchFamily="34" charset="0"/>
                          <a:cs typeface="Arial" panose="020B0604020202020204" pitchFamily="34" charset="0"/>
                        </a:rPr>
                        <a:t> Div G756-0425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-5.4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-13.5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-16.5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-63.5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-64.3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DE4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err="1">
                          <a:effectLst/>
                          <a:latin typeface="Arial" panose="020B0604020202020204" pitchFamily="34" charset="0"/>
                          <a:cs typeface="Arial" panose="020B0604020202020204" pitchFamily="34" charset="0"/>
                        </a:rPr>
                        <a:t>Chemdiv</a:t>
                      </a:r>
                      <a:r>
                        <a:rPr lang="en-US" sz="1600" dirty="0">
                          <a:effectLst/>
                          <a:latin typeface="Arial" panose="020B0604020202020204" pitchFamily="34" charset="0"/>
                          <a:cs typeface="Arial" panose="020B0604020202020204" pitchFamily="34" charset="0"/>
                        </a:rPr>
                        <a:t> K279-1370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-4.4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-21.2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-16.2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-73.8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-70.0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DE5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err="1">
                          <a:effectLst/>
                          <a:latin typeface="Arial" panose="020B0604020202020204" pitchFamily="34" charset="0"/>
                          <a:cs typeface="Arial" panose="020B0604020202020204" pitchFamily="34" charset="0"/>
                        </a:rPr>
                        <a:t>Enamine</a:t>
                      </a:r>
                      <a:r>
                        <a:rPr lang="en-US" sz="1600" dirty="0">
                          <a:effectLst/>
                          <a:latin typeface="Arial" panose="020B0604020202020204" pitchFamily="34" charset="0"/>
                          <a:cs typeface="Arial" panose="020B0604020202020204" pitchFamily="34" charset="0"/>
                        </a:rPr>
                        <a:t> T6806127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-14.5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-18.7</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-18.9</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-83.3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-75.7</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DE6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err="1">
                          <a:effectLst/>
                          <a:latin typeface="Arial" panose="020B0604020202020204" pitchFamily="34" charset="0"/>
                          <a:cs typeface="Arial" panose="020B0604020202020204" pitchFamily="34" charset="0"/>
                        </a:rPr>
                        <a:t>Enamine</a:t>
                      </a:r>
                      <a:r>
                        <a:rPr lang="en-US" sz="1600" dirty="0">
                          <a:effectLst/>
                          <a:latin typeface="Arial" panose="020B0604020202020204" pitchFamily="34" charset="0"/>
                          <a:cs typeface="Arial" panose="020B0604020202020204" pitchFamily="34" charset="0"/>
                        </a:rPr>
                        <a:t> T5346963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-5.2</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-11.6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-14.3</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-53.8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-60.6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DE7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err="1">
                          <a:effectLst/>
                          <a:latin typeface="Arial" panose="020B0604020202020204" pitchFamily="34" charset="0"/>
                          <a:cs typeface="Arial" panose="020B0604020202020204" pitchFamily="34" charset="0"/>
                        </a:rPr>
                        <a:t>Enamine</a:t>
                      </a:r>
                      <a:r>
                        <a:rPr lang="en-US" sz="1600" dirty="0">
                          <a:effectLst/>
                          <a:latin typeface="Arial" panose="020B0604020202020204" pitchFamily="34" charset="0"/>
                          <a:cs typeface="Arial" panose="020B0604020202020204" pitchFamily="34" charset="0"/>
                        </a:rPr>
                        <a:t> T6299159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10.5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-13.6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-12.1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-63.2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-59.4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DE8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err="1">
                          <a:effectLst/>
                          <a:latin typeface="Arial" panose="020B0604020202020204" pitchFamily="34" charset="0"/>
                          <a:cs typeface="Arial" panose="020B0604020202020204" pitchFamily="34" charset="0"/>
                        </a:rPr>
                        <a:t>Enamine</a:t>
                      </a:r>
                      <a:r>
                        <a:rPr lang="en-US" sz="1600" dirty="0">
                          <a:effectLst/>
                          <a:latin typeface="Arial" panose="020B0604020202020204" pitchFamily="34" charset="0"/>
                          <a:cs typeface="Arial" panose="020B0604020202020204" pitchFamily="34" charset="0"/>
                        </a:rPr>
                        <a:t> T6067464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-3.6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-7.3</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-17.1</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-64.6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-56.8</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DE9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err="1">
                          <a:effectLst/>
                          <a:latin typeface="Arial" panose="020B0604020202020204" pitchFamily="34" charset="0"/>
                          <a:cs typeface="Arial" panose="020B0604020202020204" pitchFamily="34" charset="0"/>
                        </a:rPr>
                        <a:t>Enamine</a:t>
                      </a:r>
                      <a:r>
                        <a:rPr lang="en-US" sz="1600" dirty="0">
                          <a:effectLst/>
                          <a:latin typeface="Arial" panose="020B0604020202020204" pitchFamily="34" charset="0"/>
                          <a:cs typeface="Arial" panose="020B0604020202020204" pitchFamily="34" charset="0"/>
                        </a:rPr>
                        <a:t> T6520315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21.8</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-9.3</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-13.6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-42.4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a:effectLst/>
                          <a:latin typeface="Arial" panose="020B0604020202020204" pitchFamily="34" charset="0"/>
                          <a:cs typeface="Arial" panose="020B0604020202020204" pitchFamily="34" charset="0"/>
                        </a:rPr>
                        <a:t>-43.7</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42036">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DE10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err="1">
                          <a:effectLst/>
                          <a:latin typeface="Arial" panose="020B0604020202020204" pitchFamily="34" charset="0"/>
                          <a:cs typeface="Arial" panose="020B0604020202020204" pitchFamily="34" charset="0"/>
                        </a:rPr>
                        <a:t>Enamine</a:t>
                      </a:r>
                      <a:r>
                        <a:rPr lang="en-US" sz="1600" dirty="0">
                          <a:effectLst/>
                          <a:latin typeface="Arial" panose="020B0604020202020204" pitchFamily="34" charset="0"/>
                          <a:cs typeface="Arial" panose="020B0604020202020204" pitchFamily="34" charset="0"/>
                        </a:rPr>
                        <a:t> T6004991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19.7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-10.4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-14.1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-47.4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40000"/>
                        <a:lumOff val="60000"/>
                      </a:schemeClr>
                    </a:solidFill>
                  </a:tcPr>
                </a:tc>
                <a:tc>
                  <a:txBody>
                    <a:bodyPr/>
                    <a:lstStyle/>
                    <a:p>
                      <a:pPr marL="0" marR="0" algn="l">
                        <a:lnSpc>
                          <a:spcPct val="150000"/>
                        </a:lnSpc>
                        <a:spcBef>
                          <a:spcPts val="0"/>
                        </a:spcBef>
                        <a:spcAft>
                          <a:spcPts val="0"/>
                        </a:spcAft>
                      </a:pPr>
                      <a:r>
                        <a:rPr lang="en-US" sz="1600" dirty="0">
                          <a:effectLst/>
                          <a:latin typeface="Arial" panose="020B0604020202020204" pitchFamily="34" charset="0"/>
                          <a:cs typeface="Arial" panose="020B0604020202020204" pitchFamily="34" charset="0"/>
                        </a:rPr>
                        <a:t>-49.3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bl>
          </a:graphicData>
        </a:graphic>
      </p:graphicFrame>
      <p:sp>
        <p:nvSpPr>
          <p:cNvPr id="8" name="Rectangle 7"/>
          <p:cNvSpPr/>
          <p:nvPr/>
        </p:nvSpPr>
        <p:spPr>
          <a:xfrm>
            <a:off x="246462" y="5436663"/>
            <a:ext cx="8643998" cy="584775"/>
          </a:xfrm>
          <a:prstGeom prst="rect">
            <a:avLst/>
          </a:prstGeom>
        </p:spPr>
        <p:txBody>
          <a:bodyPr wrap="square">
            <a:spAutoFit/>
          </a:bodyPr>
          <a:lstStyle/>
          <a:p>
            <a:r>
              <a:rPr lang="en-US" sz="1600" b="1" baseline="30000" dirty="0" err="1">
                <a:solidFill>
                  <a:schemeClr val="accent2">
                    <a:lumMod val="50000"/>
                  </a:schemeClr>
                </a:solidFill>
                <a:cs typeface="Arial" panose="020B0604020202020204" pitchFamily="34" charset="0"/>
              </a:rPr>
              <a:t>a</a:t>
            </a:r>
            <a:r>
              <a:rPr lang="en-US" sz="1600" b="1" dirty="0" err="1">
                <a:solidFill>
                  <a:schemeClr val="accent2">
                    <a:lumMod val="50000"/>
                  </a:schemeClr>
                </a:solidFill>
                <a:cs typeface="Arial" panose="020B0604020202020204" pitchFamily="34" charset="0"/>
              </a:rPr>
              <a:t>Coulomb</a:t>
            </a:r>
            <a:r>
              <a:rPr lang="en-US" sz="1600" b="1" dirty="0">
                <a:solidFill>
                  <a:schemeClr val="accent2">
                    <a:lumMod val="50000"/>
                  </a:schemeClr>
                </a:solidFill>
                <a:cs typeface="Arial" panose="020B0604020202020204" pitchFamily="34" charset="0"/>
              </a:rPr>
              <a:t> energy, </a:t>
            </a:r>
            <a:r>
              <a:rPr lang="en-US" sz="1600" b="1" baseline="30000" dirty="0" err="1">
                <a:solidFill>
                  <a:schemeClr val="accent2">
                    <a:lumMod val="50000"/>
                  </a:schemeClr>
                </a:solidFill>
                <a:cs typeface="Arial" panose="020B0604020202020204" pitchFamily="34" charset="0"/>
              </a:rPr>
              <a:t>b</a:t>
            </a:r>
            <a:r>
              <a:rPr lang="en-US" sz="1600" b="1" dirty="0" err="1">
                <a:solidFill>
                  <a:schemeClr val="accent2">
                    <a:lumMod val="50000"/>
                  </a:schemeClr>
                </a:solidFill>
                <a:cs typeface="Arial" panose="020B0604020202020204" pitchFamily="34" charset="0"/>
              </a:rPr>
              <a:t>Lipophilic</a:t>
            </a:r>
            <a:r>
              <a:rPr lang="en-US" sz="1600" b="1" dirty="0">
                <a:solidFill>
                  <a:schemeClr val="accent2">
                    <a:lumMod val="50000"/>
                  </a:schemeClr>
                </a:solidFill>
                <a:cs typeface="Arial" panose="020B0604020202020204" pitchFamily="34" charset="0"/>
              </a:rPr>
              <a:t> energy, </a:t>
            </a:r>
            <a:r>
              <a:rPr lang="en-US" sz="1600" b="1" baseline="30000" dirty="0" err="1">
                <a:solidFill>
                  <a:schemeClr val="accent2">
                    <a:lumMod val="50000"/>
                  </a:schemeClr>
                </a:solidFill>
                <a:cs typeface="Arial" panose="020B0604020202020204" pitchFamily="34" charset="0"/>
              </a:rPr>
              <a:t>c</a:t>
            </a:r>
            <a:r>
              <a:rPr lang="en-US" sz="1600" b="1" dirty="0" err="1">
                <a:solidFill>
                  <a:schemeClr val="accent2">
                    <a:lumMod val="50000"/>
                  </a:schemeClr>
                </a:solidFill>
                <a:cs typeface="Arial" panose="020B0604020202020204" pitchFamily="34" charset="0"/>
              </a:rPr>
              <a:t>electrostatic</a:t>
            </a:r>
            <a:r>
              <a:rPr lang="en-US" sz="1600" b="1" dirty="0">
                <a:solidFill>
                  <a:schemeClr val="accent2">
                    <a:lumMod val="50000"/>
                  </a:schemeClr>
                </a:solidFill>
                <a:cs typeface="Arial" panose="020B0604020202020204" pitchFamily="34" charset="0"/>
              </a:rPr>
              <a:t> solvation energy, </a:t>
            </a:r>
            <a:r>
              <a:rPr lang="en-US" sz="1600" b="1" baseline="30000" dirty="0" err="1">
                <a:solidFill>
                  <a:schemeClr val="accent2">
                    <a:lumMod val="50000"/>
                  </a:schemeClr>
                </a:solidFill>
                <a:cs typeface="Arial" panose="020B0604020202020204" pitchFamily="34" charset="0"/>
              </a:rPr>
              <a:t>d</a:t>
            </a:r>
            <a:r>
              <a:rPr lang="en-US" sz="1600" b="1" dirty="0" err="1">
                <a:solidFill>
                  <a:schemeClr val="accent2">
                    <a:lumMod val="50000"/>
                  </a:schemeClr>
                </a:solidFill>
                <a:cs typeface="Arial" panose="020B0604020202020204" pitchFamily="34" charset="0"/>
              </a:rPr>
              <a:t>van</a:t>
            </a:r>
            <a:r>
              <a:rPr lang="en-US" sz="1600" b="1" dirty="0">
                <a:solidFill>
                  <a:schemeClr val="accent2">
                    <a:lumMod val="50000"/>
                  </a:schemeClr>
                </a:solidFill>
                <a:cs typeface="Arial" panose="020B0604020202020204" pitchFamily="34" charset="0"/>
              </a:rPr>
              <a:t> der Waal energy, </a:t>
            </a:r>
            <a:r>
              <a:rPr lang="en-US" sz="1600" b="1" baseline="30000" dirty="0" err="1">
                <a:solidFill>
                  <a:schemeClr val="accent2">
                    <a:lumMod val="50000"/>
                  </a:schemeClr>
                </a:solidFill>
                <a:cs typeface="Arial" panose="020B0604020202020204" pitchFamily="34" charset="0"/>
              </a:rPr>
              <a:t>e</a:t>
            </a:r>
            <a:r>
              <a:rPr lang="en-US" sz="1600" b="1" dirty="0" err="1">
                <a:solidFill>
                  <a:schemeClr val="accent2">
                    <a:lumMod val="50000"/>
                  </a:schemeClr>
                </a:solidFill>
                <a:cs typeface="Arial" panose="020B0604020202020204" pitchFamily="34" charset="0"/>
              </a:rPr>
              <a:t>Free</a:t>
            </a:r>
            <a:r>
              <a:rPr lang="en-US" sz="1600" b="1" dirty="0">
                <a:solidFill>
                  <a:schemeClr val="accent2">
                    <a:lumMod val="50000"/>
                  </a:schemeClr>
                </a:solidFill>
                <a:cs typeface="Arial" panose="020B0604020202020204" pitchFamily="34" charset="0"/>
              </a:rPr>
              <a:t> energy binding.</a:t>
            </a:r>
          </a:p>
        </p:txBody>
      </p:sp>
      <p:sp>
        <p:nvSpPr>
          <p:cNvPr id="9" name="Rectangle 8"/>
          <p:cNvSpPr/>
          <p:nvPr/>
        </p:nvSpPr>
        <p:spPr>
          <a:xfrm>
            <a:off x="235089" y="381000"/>
            <a:ext cx="8715436" cy="671915"/>
          </a:xfrm>
          <a:prstGeom prst="rect">
            <a:avLst/>
          </a:prstGeom>
        </p:spPr>
        <p:txBody>
          <a:bodyPr wrap="square">
            <a:spAutoFit/>
          </a:bodyPr>
          <a:lstStyle/>
          <a:p>
            <a:pPr algn="just">
              <a:lnSpc>
                <a:spcPct val="107000"/>
              </a:lnSpc>
              <a:spcAft>
                <a:spcPts val="800"/>
              </a:spcAft>
            </a:pPr>
            <a:r>
              <a:rPr lang="en-US" b="1" dirty="0">
                <a:ea typeface="Calibri" panose="020F0502020204030204" pitchFamily="34" charset="0"/>
                <a:cs typeface="Arial" panose="020B0604020202020204" pitchFamily="34" charset="0"/>
              </a:rPr>
              <a:t>Table </a:t>
            </a:r>
            <a:r>
              <a:rPr lang="en-US" b="1" dirty="0" smtClean="0">
                <a:ea typeface="Calibri" panose="020F0502020204030204" pitchFamily="34" charset="0"/>
                <a:cs typeface="Arial" panose="020B0604020202020204" pitchFamily="34" charset="0"/>
              </a:rPr>
              <a:t>4: </a:t>
            </a:r>
            <a:r>
              <a:rPr lang="en-US" dirty="0">
                <a:ea typeface="Calibri" panose="020F0502020204030204" pitchFamily="34" charset="0"/>
                <a:cs typeface="Arial" panose="020B0604020202020204" pitchFamily="34" charset="0"/>
              </a:rPr>
              <a:t>Free energy calculation by MMGBSA method for </a:t>
            </a:r>
            <a:r>
              <a:rPr lang="en-US" dirty="0" smtClean="0">
                <a:ea typeface="Calibri" panose="020F0502020204030204" pitchFamily="34" charset="0"/>
                <a:cs typeface="Arial" panose="020B0604020202020204" pitchFamily="34" charset="0"/>
              </a:rPr>
              <a:t>MurE (PDB ID-4C13)  </a:t>
            </a:r>
            <a:r>
              <a:rPr lang="en-US" dirty="0">
                <a:ea typeface="Calibri" panose="020F0502020204030204" pitchFamily="34" charset="0"/>
                <a:cs typeface="Arial" panose="020B0604020202020204" pitchFamily="34" charset="0"/>
              </a:rPr>
              <a:t>of </a:t>
            </a:r>
            <a:r>
              <a:rPr lang="en-US" i="1" dirty="0">
                <a:ea typeface="Calibri" panose="020F0502020204030204" pitchFamily="34" charset="0"/>
                <a:cs typeface="Arial" panose="020B0604020202020204" pitchFamily="34" charset="0"/>
              </a:rPr>
              <a:t>S.aureus</a:t>
            </a:r>
            <a:r>
              <a:rPr lang="en-US" dirty="0">
                <a:ea typeface="Calibri" panose="020F0502020204030204" pitchFamily="34" charset="0"/>
                <a:cs typeface="Arial" panose="020B0604020202020204" pitchFamily="34" charset="0"/>
              </a:rPr>
              <a:t> in the active </a:t>
            </a:r>
            <a:r>
              <a:rPr lang="en-US" dirty="0" smtClean="0">
                <a:ea typeface="Calibri" panose="020F0502020204030204" pitchFamily="34" charset="0"/>
                <a:cs typeface="Arial" panose="020B0604020202020204" pitchFamily="34" charset="0"/>
              </a:rPr>
              <a:t>site (kcal/mol)</a:t>
            </a:r>
            <a:endParaRPr lang="en-US"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60095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21</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844176806"/>
              </p:ext>
            </p:extLst>
          </p:nvPr>
        </p:nvGraphicFramePr>
        <p:xfrm>
          <a:off x="381000" y="1371600"/>
          <a:ext cx="2735263" cy="1592263"/>
        </p:xfrm>
        <a:graphic>
          <a:graphicData uri="http://schemas.openxmlformats.org/presentationml/2006/ole">
            <mc:AlternateContent xmlns:mc="http://schemas.openxmlformats.org/markup-compatibility/2006">
              <mc:Choice xmlns:v="urn:schemas-microsoft-com:vml" Requires="v">
                <p:oleObj spid="_x0000_s4338" name="ChemSketch" r:id="rId4" imgW="2481120" imgH="1536120" progId="ACD.ChemSketch.20">
                  <p:embed/>
                </p:oleObj>
              </mc:Choice>
              <mc:Fallback>
                <p:oleObj name="ChemSketch" r:id="rId4" imgW="2481120" imgH="1536120" progId="ACD.ChemSketch.20">
                  <p:embed/>
                  <p:pic>
                    <p:nvPicPr>
                      <p:cNvPr id="0" name=""/>
                      <p:cNvPicPr>
                        <a:picLocks noChangeAspect="1" noChangeArrowheads="1"/>
                      </p:cNvPicPr>
                      <p:nvPr/>
                    </p:nvPicPr>
                    <p:blipFill>
                      <a:blip r:embed="rId5"/>
                      <a:srcRect/>
                      <a:stretch>
                        <a:fillRect/>
                      </a:stretch>
                    </p:blipFill>
                    <p:spPr bwMode="auto">
                      <a:xfrm>
                        <a:off x="381000" y="1371600"/>
                        <a:ext cx="2735263" cy="159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03482607"/>
              </p:ext>
            </p:extLst>
          </p:nvPr>
        </p:nvGraphicFramePr>
        <p:xfrm>
          <a:off x="3365002" y="1164653"/>
          <a:ext cx="2565108" cy="1562563"/>
        </p:xfrm>
        <a:graphic>
          <a:graphicData uri="http://schemas.openxmlformats.org/presentationml/2006/ole">
            <mc:AlternateContent xmlns:mc="http://schemas.openxmlformats.org/markup-compatibility/2006">
              <mc:Choice xmlns:v="urn:schemas-microsoft-com:vml" Requires="v">
                <p:oleObj spid="_x0000_s4339" name="ChemSketch" r:id="rId6" imgW="2380320" imgH="1542240" progId="ACD.ChemSketch.20">
                  <p:embed/>
                </p:oleObj>
              </mc:Choice>
              <mc:Fallback>
                <p:oleObj name="ChemSketch" r:id="rId6" imgW="2380320" imgH="1542240" progId="ACD.ChemSketch.20">
                  <p:embed/>
                  <p:pic>
                    <p:nvPicPr>
                      <p:cNvPr id="0" name=""/>
                      <p:cNvPicPr>
                        <a:picLocks noChangeAspect="1" noChangeArrowheads="1"/>
                      </p:cNvPicPr>
                      <p:nvPr/>
                    </p:nvPicPr>
                    <p:blipFill>
                      <a:blip r:embed="rId7"/>
                      <a:srcRect/>
                      <a:stretch>
                        <a:fillRect/>
                      </a:stretch>
                    </p:blipFill>
                    <p:spPr bwMode="auto">
                      <a:xfrm>
                        <a:off x="3365002" y="1164653"/>
                        <a:ext cx="2565108" cy="1562563"/>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43862813"/>
              </p:ext>
            </p:extLst>
          </p:nvPr>
        </p:nvGraphicFramePr>
        <p:xfrm>
          <a:off x="6476692" y="1221328"/>
          <a:ext cx="2292980" cy="1162157"/>
        </p:xfrm>
        <a:graphic>
          <a:graphicData uri="http://schemas.openxmlformats.org/presentationml/2006/ole">
            <mc:AlternateContent xmlns:mc="http://schemas.openxmlformats.org/markup-compatibility/2006">
              <mc:Choice xmlns:v="urn:schemas-microsoft-com:vml" Requires="v">
                <p:oleObj spid="_x0000_s4340" name="ChemSketch" r:id="rId8" imgW="2426040" imgH="1152000" progId="ACD.ChemSketch.20">
                  <p:embed/>
                </p:oleObj>
              </mc:Choice>
              <mc:Fallback>
                <p:oleObj name="ChemSketch" r:id="rId8" imgW="2426040" imgH="1152000" progId="ACD.ChemSketch.20">
                  <p:embed/>
                  <p:pic>
                    <p:nvPicPr>
                      <p:cNvPr id="0" name=""/>
                      <p:cNvPicPr>
                        <a:picLocks noChangeAspect="1" noChangeArrowheads="1"/>
                      </p:cNvPicPr>
                      <p:nvPr/>
                    </p:nvPicPr>
                    <p:blipFill>
                      <a:blip r:embed="rId9"/>
                      <a:srcRect/>
                      <a:stretch>
                        <a:fillRect/>
                      </a:stretch>
                    </p:blipFill>
                    <p:spPr bwMode="auto">
                      <a:xfrm>
                        <a:off x="6476692" y="1221328"/>
                        <a:ext cx="2292980" cy="1162157"/>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31977655"/>
              </p:ext>
            </p:extLst>
          </p:nvPr>
        </p:nvGraphicFramePr>
        <p:xfrm>
          <a:off x="177800" y="4165600"/>
          <a:ext cx="2052638" cy="1330325"/>
        </p:xfrm>
        <a:graphic>
          <a:graphicData uri="http://schemas.openxmlformats.org/presentationml/2006/ole">
            <mc:AlternateContent xmlns:mc="http://schemas.openxmlformats.org/markup-compatibility/2006">
              <mc:Choice xmlns:v="urn:schemas-microsoft-com:vml" Requires="v">
                <p:oleObj spid="_x0000_s4341" name="ChemSketch" r:id="rId10" imgW="1993320" imgH="1323000" progId="ACD.ChemSketch.20">
                  <p:embed/>
                </p:oleObj>
              </mc:Choice>
              <mc:Fallback>
                <p:oleObj name="ChemSketch" r:id="rId10" imgW="1993320" imgH="1323000" progId="ACD.ChemSketch.20">
                  <p:embed/>
                  <p:pic>
                    <p:nvPicPr>
                      <p:cNvPr id="0" name=""/>
                      <p:cNvPicPr>
                        <a:picLocks noChangeAspect="1" noChangeArrowheads="1"/>
                      </p:cNvPicPr>
                      <p:nvPr/>
                    </p:nvPicPr>
                    <p:blipFill>
                      <a:blip r:embed="rId11"/>
                      <a:srcRect/>
                      <a:stretch>
                        <a:fillRect/>
                      </a:stretch>
                    </p:blipFill>
                    <p:spPr bwMode="auto">
                      <a:xfrm>
                        <a:off x="177800" y="4165600"/>
                        <a:ext cx="2052638" cy="133032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27876598"/>
              </p:ext>
            </p:extLst>
          </p:nvPr>
        </p:nvGraphicFramePr>
        <p:xfrm>
          <a:off x="3297238" y="4195763"/>
          <a:ext cx="2009775" cy="930275"/>
        </p:xfrm>
        <a:graphic>
          <a:graphicData uri="http://schemas.openxmlformats.org/presentationml/2006/ole">
            <mc:AlternateContent xmlns:mc="http://schemas.openxmlformats.org/markup-compatibility/2006">
              <mc:Choice xmlns:v="urn:schemas-microsoft-com:vml" Requires="v">
                <p:oleObj spid="_x0000_s4342" name="ChemSketch" r:id="rId12" imgW="2084760" imgH="966240" progId="ACD.ChemSketch.20">
                  <p:embed/>
                </p:oleObj>
              </mc:Choice>
              <mc:Fallback>
                <p:oleObj name="ChemSketch" r:id="rId12" imgW="2084760" imgH="966240" progId="ACD.ChemSketch.20">
                  <p:embed/>
                  <p:pic>
                    <p:nvPicPr>
                      <p:cNvPr id="0" name=""/>
                      <p:cNvPicPr>
                        <a:picLocks noChangeAspect="1" noChangeArrowheads="1"/>
                      </p:cNvPicPr>
                      <p:nvPr/>
                    </p:nvPicPr>
                    <p:blipFill>
                      <a:blip r:embed="rId13"/>
                      <a:srcRect/>
                      <a:stretch>
                        <a:fillRect/>
                      </a:stretch>
                    </p:blipFill>
                    <p:spPr bwMode="auto">
                      <a:xfrm>
                        <a:off x="3297238" y="4195763"/>
                        <a:ext cx="2009775"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01475279"/>
              </p:ext>
            </p:extLst>
          </p:nvPr>
        </p:nvGraphicFramePr>
        <p:xfrm>
          <a:off x="6470650" y="3343275"/>
          <a:ext cx="1866900" cy="2017713"/>
        </p:xfrm>
        <a:graphic>
          <a:graphicData uri="http://schemas.openxmlformats.org/presentationml/2006/ole">
            <mc:AlternateContent xmlns:mc="http://schemas.openxmlformats.org/markup-compatibility/2006">
              <mc:Choice xmlns:v="urn:schemas-microsoft-com:vml" Requires="v">
                <p:oleObj spid="_x0000_s4343" name="ChemSketch" r:id="rId14" imgW="1956960" imgH="1950840" progId="ACD.ChemSketch.20">
                  <p:embed/>
                </p:oleObj>
              </mc:Choice>
              <mc:Fallback>
                <p:oleObj name="ChemSketch" r:id="rId14" imgW="1956960" imgH="1950840" progId="ACD.ChemSketch.20">
                  <p:embed/>
                  <p:pic>
                    <p:nvPicPr>
                      <p:cNvPr id="0" name=""/>
                      <p:cNvPicPr>
                        <a:picLocks noChangeAspect="1" noChangeArrowheads="1"/>
                      </p:cNvPicPr>
                      <p:nvPr/>
                    </p:nvPicPr>
                    <p:blipFill>
                      <a:blip r:embed="rId15"/>
                      <a:srcRect/>
                      <a:stretch>
                        <a:fillRect/>
                      </a:stretch>
                    </p:blipFill>
                    <p:spPr bwMode="auto">
                      <a:xfrm>
                        <a:off x="6470650" y="3343275"/>
                        <a:ext cx="1866900" cy="2017713"/>
                      </a:xfrm>
                      <a:prstGeom prst="rect">
                        <a:avLst/>
                      </a:prstGeom>
                      <a:noFill/>
                    </p:spPr>
                  </p:pic>
                </p:oleObj>
              </mc:Fallback>
            </mc:AlternateContent>
          </a:graphicData>
        </a:graphic>
      </p:graphicFrame>
      <p:sp>
        <p:nvSpPr>
          <p:cNvPr id="13" name="Title 1"/>
          <p:cNvSpPr txBox="1">
            <a:spLocks/>
          </p:cNvSpPr>
          <p:nvPr/>
        </p:nvSpPr>
        <p:spPr>
          <a:xfrm>
            <a:off x="2" y="152400"/>
            <a:ext cx="9067798"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FF0000"/>
                </a:solidFill>
                <a:latin typeface="+mn-lt"/>
                <a:cs typeface="Times New Roman" panose="02020603050405020304" pitchFamily="18" charset="0"/>
              </a:rPr>
              <a:t>Structure of designed molecules which has been synthesized</a:t>
            </a:r>
            <a:endParaRPr lang="en-US" sz="2800"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2334389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22</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31552296"/>
              </p:ext>
            </p:extLst>
          </p:nvPr>
        </p:nvGraphicFramePr>
        <p:xfrm>
          <a:off x="67189" y="1173442"/>
          <a:ext cx="4394198" cy="4402836"/>
        </p:xfrm>
        <a:graphic>
          <a:graphicData uri="http://schemas.openxmlformats.org/drawingml/2006/table">
            <a:tbl>
              <a:tblPr firstRow="1" firstCol="1" bandRow="1">
                <a:tableStyleId>{5C22544A-7EE6-4342-B048-85BDC9FD1C3A}</a:tableStyleId>
              </a:tblPr>
              <a:tblGrid>
                <a:gridCol w="401714"/>
                <a:gridCol w="571311"/>
                <a:gridCol w="576445"/>
                <a:gridCol w="516490"/>
                <a:gridCol w="631266"/>
                <a:gridCol w="539088"/>
                <a:gridCol w="617538"/>
                <a:gridCol w="540346"/>
              </a:tblGrid>
              <a:tr h="455883">
                <a:tc>
                  <a:txBody>
                    <a:bodyPr/>
                    <a:lstStyle/>
                    <a:p>
                      <a:pPr marL="0" marR="0" algn="just">
                        <a:lnSpc>
                          <a:spcPct val="107000"/>
                        </a:lnSpc>
                        <a:spcBef>
                          <a:spcPts val="0"/>
                        </a:spcBef>
                        <a:spcAft>
                          <a:spcPts val="0"/>
                        </a:spcAft>
                      </a:pPr>
                      <a:r>
                        <a:rPr lang="en-US" sz="1000" dirty="0">
                          <a:effectLst/>
                        </a:rPr>
                        <a:t>Title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just">
                        <a:lnSpc>
                          <a:spcPct val="107000"/>
                        </a:lnSpc>
                        <a:spcBef>
                          <a:spcPts val="0"/>
                        </a:spcBef>
                        <a:spcAft>
                          <a:spcPts val="0"/>
                        </a:spcAft>
                      </a:pPr>
                      <a:r>
                        <a:rPr lang="en-US" sz="1000" dirty="0">
                          <a:solidFill>
                            <a:schemeClr val="accent6">
                              <a:lumMod val="50000"/>
                            </a:schemeClr>
                          </a:solidFill>
                          <a:effectLst/>
                        </a:rPr>
                        <a:t>docking score</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solidFill>
                      <a:schemeClr val="accent6">
                        <a:lumMod val="60000"/>
                        <a:lumOff val="40000"/>
                      </a:schemeClr>
                    </a:solidFill>
                  </a:tcPr>
                </a:tc>
                <a:tc>
                  <a:txBody>
                    <a:bodyPr/>
                    <a:lstStyle/>
                    <a:p>
                      <a:pPr marL="0" marR="0" algn="just">
                        <a:lnSpc>
                          <a:spcPct val="107000"/>
                        </a:lnSpc>
                        <a:spcBef>
                          <a:spcPts val="0"/>
                        </a:spcBef>
                        <a:spcAft>
                          <a:spcPts val="0"/>
                        </a:spcAft>
                      </a:pPr>
                      <a:r>
                        <a:rPr lang="en-US" sz="1000" baseline="30000" dirty="0" err="1">
                          <a:effectLst/>
                        </a:rPr>
                        <a:t>a</a:t>
                      </a:r>
                      <a:r>
                        <a:rPr lang="en-US" sz="1000" dirty="0" err="1">
                          <a:effectLst/>
                        </a:rPr>
                        <a:t>glide</a:t>
                      </a:r>
                      <a:r>
                        <a:rPr lang="en-US" sz="1000" dirty="0">
                          <a:effectLst/>
                        </a:rPr>
                        <a:t> </a:t>
                      </a:r>
                      <a:r>
                        <a:rPr lang="en-US" sz="1000" dirty="0" err="1">
                          <a:effectLst/>
                        </a:rPr>
                        <a:t>ecoul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just">
                        <a:lnSpc>
                          <a:spcPct val="107000"/>
                        </a:lnSpc>
                        <a:spcBef>
                          <a:spcPts val="0"/>
                        </a:spcBef>
                        <a:spcAft>
                          <a:spcPts val="0"/>
                        </a:spcAft>
                      </a:pPr>
                      <a:r>
                        <a:rPr lang="en-US" sz="1000" baseline="30000" dirty="0" err="1">
                          <a:solidFill>
                            <a:srgbClr val="C00000"/>
                          </a:solidFill>
                          <a:effectLst/>
                        </a:rPr>
                        <a:t>b</a:t>
                      </a:r>
                      <a:r>
                        <a:rPr lang="en-US" sz="1000" dirty="0" err="1">
                          <a:solidFill>
                            <a:srgbClr val="C00000"/>
                          </a:solidFill>
                          <a:effectLst/>
                        </a:rPr>
                        <a:t>glide</a:t>
                      </a:r>
                      <a:r>
                        <a:rPr lang="en-US" sz="1000" dirty="0">
                          <a:solidFill>
                            <a:srgbClr val="C00000"/>
                          </a:solidFill>
                          <a:effectLst/>
                        </a:rPr>
                        <a:t> </a:t>
                      </a:r>
                      <a:r>
                        <a:rPr lang="en-US" sz="1000" dirty="0" err="1">
                          <a:solidFill>
                            <a:srgbClr val="C00000"/>
                          </a:solidFill>
                          <a:effectLst/>
                        </a:rPr>
                        <a:t>evdw</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solidFill>
                      <a:schemeClr val="accent2">
                        <a:lumMod val="20000"/>
                        <a:lumOff val="80000"/>
                      </a:schemeClr>
                    </a:solidFill>
                  </a:tcPr>
                </a:tc>
                <a:tc>
                  <a:txBody>
                    <a:bodyPr/>
                    <a:lstStyle/>
                    <a:p>
                      <a:pPr marL="0" marR="0" algn="just">
                        <a:lnSpc>
                          <a:spcPct val="107000"/>
                        </a:lnSpc>
                        <a:spcBef>
                          <a:spcPts val="0"/>
                        </a:spcBef>
                        <a:spcAft>
                          <a:spcPts val="0"/>
                        </a:spcAft>
                      </a:pPr>
                      <a:r>
                        <a:rPr lang="en-US" sz="1000" baseline="30000" dirty="0" err="1">
                          <a:effectLst/>
                        </a:rPr>
                        <a:t>c</a:t>
                      </a:r>
                      <a:r>
                        <a:rPr lang="en-US" sz="1000" dirty="0" err="1">
                          <a:effectLst/>
                        </a:rPr>
                        <a:t>glide</a:t>
                      </a:r>
                      <a:r>
                        <a:rPr lang="en-US" sz="1000" dirty="0">
                          <a:effectLst/>
                        </a:rPr>
                        <a:t> </a:t>
                      </a:r>
                      <a:r>
                        <a:rPr lang="en-US" sz="1000" dirty="0" err="1">
                          <a:effectLst/>
                        </a:rPr>
                        <a:t>emodel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just">
                        <a:lnSpc>
                          <a:spcPct val="107000"/>
                        </a:lnSpc>
                        <a:spcBef>
                          <a:spcPts val="0"/>
                        </a:spcBef>
                        <a:spcAft>
                          <a:spcPts val="0"/>
                        </a:spcAft>
                      </a:pPr>
                      <a:r>
                        <a:rPr lang="en-US" sz="1000" baseline="30000" dirty="0" err="1">
                          <a:effectLst/>
                        </a:rPr>
                        <a:t>d</a:t>
                      </a:r>
                      <a:r>
                        <a:rPr lang="en-US" sz="1000" dirty="0" err="1">
                          <a:effectLst/>
                        </a:rPr>
                        <a:t>XP</a:t>
                      </a:r>
                      <a:r>
                        <a:rPr lang="en-US" sz="1000" dirty="0">
                          <a:effectLst/>
                        </a:rPr>
                        <a:t> </a:t>
                      </a:r>
                      <a:r>
                        <a:rPr lang="en-US" sz="1000" dirty="0" err="1">
                          <a:effectLst/>
                        </a:rPr>
                        <a:t>HBond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just">
                        <a:lnSpc>
                          <a:spcPct val="107000"/>
                        </a:lnSpc>
                        <a:spcBef>
                          <a:spcPts val="0"/>
                        </a:spcBef>
                        <a:spcAft>
                          <a:spcPts val="0"/>
                        </a:spcAft>
                      </a:pPr>
                      <a:r>
                        <a:rPr lang="en-US" sz="1000" baseline="30000" dirty="0">
                          <a:solidFill>
                            <a:schemeClr val="accent3">
                              <a:lumMod val="50000"/>
                            </a:schemeClr>
                          </a:solidFill>
                          <a:effectLst/>
                        </a:rPr>
                        <a:t>e</a:t>
                      </a:r>
                      <a:r>
                        <a:rPr lang="en-US" sz="1000" dirty="0">
                          <a:solidFill>
                            <a:schemeClr val="accent3">
                              <a:lumMod val="50000"/>
                            </a:schemeClr>
                          </a:solidFill>
                          <a:effectLst/>
                        </a:rPr>
                        <a:t>XP </a:t>
                      </a:r>
                      <a:r>
                        <a:rPr lang="en-US" sz="1000" dirty="0" err="1">
                          <a:solidFill>
                            <a:schemeClr val="accent3">
                              <a:lumMod val="50000"/>
                            </a:schemeClr>
                          </a:solidFill>
                          <a:effectLst/>
                        </a:rPr>
                        <a:t>LipophilicEvdW</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solidFill>
                      <a:schemeClr val="bg2">
                        <a:lumMod val="90000"/>
                      </a:schemeClr>
                    </a:solidFill>
                  </a:tcPr>
                </a:tc>
                <a:tc>
                  <a:txBody>
                    <a:bodyPr/>
                    <a:lstStyle/>
                    <a:p>
                      <a:pPr marL="0" marR="0" algn="just">
                        <a:lnSpc>
                          <a:spcPct val="107000"/>
                        </a:lnSpc>
                        <a:spcBef>
                          <a:spcPts val="0"/>
                        </a:spcBef>
                        <a:spcAft>
                          <a:spcPts val="0"/>
                        </a:spcAft>
                      </a:pPr>
                      <a:r>
                        <a:rPr lang="en-US" sz="1000" baseline="30000" dirty="0" err="1">
                          <a:effectLst/>
                        </a:rPr>
                        <a:t>f</a:t>
                      </a:r>
                      <a:r>
                        <a:rPr lang="en-US" sz="1000" dirty="0" err="1">
                          <a:effectLst/>
                        </a:rPr>
                        <a:t>glide</a:t>
                      </a:r>
                      <a:r>
                        <a:rPr lang="en-US" sz="1000" dirty="0">
                          <a:effectLst/>
                        </a:rPr>
                        <a:t> energy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r>
              <a:tr h="147396">
                <a:tc>
                  <a:txBody>
                    <a:bodyPr/>
                    <a:lstStyle/>
                    <a:p>
                      <a:pPr marL="0" marR="0">
                        <a:lnSpc>
                          <a:spcPct val="107000"/>
                        </a:lnSpc>
                        <a:spcBef>
                          <a:spcPts val="0"/>
                        </a:spcBef>
                        <a:spcAft>
                          <a:spcPts val="0"/>
                        </a:spcAft>
                      </a:pPr>
                      <a:r>
                        <a:rPr lang="en-US" sz="1000">
                          <a:effectLst/>
                        </a:rPr>
                        <a:t>A1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-4.5</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-49.4</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-75.4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-3.5</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A2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-6.3</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-45.0</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-75.1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-4.4</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A3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-5.4</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-54.6</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-92.6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-4.4</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-62.5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A4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-4.6</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-55.8</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-87.0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-3.3</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-64.3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A5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-5.0</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-53.0</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-81.5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-4.3</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-61.2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A6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-5.4</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-51.9</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-86.9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-4.4</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-62.7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A7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-4.8</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solidFill>
                            <a:srgbClr val="C00000"/>
                          </a:solidFill>
                          <a:effectLst/>
                        </a:rPr>
                        <a:t>-49.5</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-75.4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-4.6</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A8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ctr">
                        <a:lnSpc>
                          <a:spcPct val="107000"/>
                        </a:lnSpc>
                        <a:spcBef>
                          <a:spcPts val="0"/>
                        </a:spcBef>
                        <a:spcAft>
                          <a:spcPts val="0"/>
                        </a:spcAft>
                      </a:pPr>
                      <a:r>
                        <a:rPr lang="en-US" sz="1000" dirty="0">
                          <a:solidFill>
                            <a:schemeClr val="accent6">
                              <a:lumMod val="50000"/>
                            </a:schemeClr>
                          </a:solidFill>
                          <a:effectLst/>
                        </a:rPr>
                        <a:t>        -6.1</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solidFill>
                            <a:srgbClr val="C00000"/>
                          </a:solidFill>
                          <a:effectLst/>
                        </a:rPr>
                        <a:t>-46.9</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-71.5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-4.7</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-5.5</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-38.2</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effectLst/>
                        </a:rPr>
                        <a:t>-1.9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-2.6</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-4.7</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-32.2</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-1.8</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-47.0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-6.3</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-39.0</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-68.6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-3.1</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-5.8</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-40.7</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-2.9</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-6.3</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-39.3</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-2.9</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-5.4</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-35.2</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-59.2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-2.4</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-5.3</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-39.8</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-69.6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-2.4</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-5.2</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-48.7</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-77.5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-4.0</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-5.2</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-40.9</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-70.1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-3.0</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-5.7</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-35.6</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-75.8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-2.7</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B11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-5.2</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-43.7</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-68.4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-3.3</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C1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-4.6</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-7.6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-35.8</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-55.5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-3.3</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C2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-4.7</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-40.0</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-59.4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-3.5</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C3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-4.1</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-43.2</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-3.4</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C4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-4.8</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-38.8</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-58.9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-3.5</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r h="147396">
                <a:tc>
                  <a:txBody>
                    <a:bodyPr/>
                    <a:lstStyle/>
                    <a:p>
                      <a:pPr marL="0" marR="0">
                        <a:lnSpc>
                          <a:spcPct val="107000"/>
                        </a:lnSpc>
                        <a:spcBef>
                          <a:spcPts val="0"/>
                        </a:spcBef>
                        <a:spcAft>
                          <a:spcPts val="0"/>
                        </a:spcAft>
                      </a:pPr>
                      <a:r>
                        <a:rPr lang="en-US" sz="1000">
                          <a:effectLst/>
                        </a:rPr>
                        <a:t>C5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-4.7</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rgbClr val="C00000"/>
                          </a:solidFill>
                          <a:effectLst/>
                        </a:rPr>
                        <a:t>-38.5</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-54.3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a:effectLst/>
                        </a:rPr>
                        <a:t>-0.8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-3.4</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solidFill>
                      <a:schemeClr val="bg2">
                        <a:lumMod val="90000"/>
                      </a:schemeClr>
                    </a:solidFill>
                  </a:tcPr>
                </a:tc>
                <a:tc>
                  <a:txBody>
                    <a:bodyPr/>
                    <a:lstStyle/>
                    <a:p>
                      <a:pPr marL="0" marR="0" algn="r">
                        <a:lnSpc>
                          <a:spcPct val="107000"/>
                        </a:lnSpc>
                        <a:spcBef>
                          <a:spcPts val="0"/>
                        </a:spcBef>
                        <a:spcAft>
                          <a:spcPts val="0"/>
                        </a:spcAft>
                      </a:pPr>
                      <a:r>
                        <a:rPr lang="en-US" sz="1000" dirty="0">
                          <a:effectLst/>
                        </a:rPr>
                        <a:t>-41.1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980" marR="67980" marT="0"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132181950"/>
              </p:ext>
            </p:extLst>
          </p:nvPr>
        </p:nvGraphicFramePr>
        <p:xfrm>
          <a:off x="4739647" y="1173442"/>
          <a:ext cx="4343401" cy="4402836"/>
        </p:xfrm>
        <a:graphic>
          <a:graphicData uri="http://schemas.openxmlformats.org/drawingml/2006/table">
            <a:tbl>
              <a:tblPr firstRow="1" firstCol="1" bandRow="1">
                <a:tableStyleId>{5C22544A-7EE6-4342-B048-85BDC9FD1C3A}</a:tableStyleId>
              </a:tblPr>
              <a:tblGrid>
                <a:gridCol w="412852"/>
                <a:gridCol w="583675"/>
                <a:gridCol w="477564"/>
                <a:gridCol w="516849"/>
                <a:gridCol w="569450"/>
                <a:gridCol w="564906"/>
                <a:gridCol w="684705"/>
                <a:gridCol w="533400"/>
              </a:tblGrid>
              <a:tr h="428628">
                <a:tc>
                  <a:txBody>
                    <a:bodyPr/>
                    <a:lstStyle/>
                    <a:p>
                      <a:pPr marL="0" marR="0">
                        <a:lnSpc>
                          <a:spcPct val="107000"/>
                        </a:lnSpc>
                        <a:spcBef>
                          <a:spcPts val="0"/>
                        </a:spcBef>
                        <a:spcAft>
                          <a:spcPts val="0"/>
                        </a:spcAft>
                      </a:pPr>
                      <a:r>
                        <a:rPr lang="en-US" sz="1000" dirty="0">
                          <a:effectLst/>
                        </a:rPr>
                        <a:t> </a:t>
                      </a:r>
                      <a:endParaRPr lang="en-US" sz="1100" dirty="0">
                        <a:effectLst/>
                      </a:endParaRPr>
                    </a:p>
                    <a:p>
                      <a:pPr marL="0" marR="0">
                        <a:lnSpc>
                          <a:spcPct val="107000"/>
                        </a:lnSpc>
                        <a:spcBef>
                          <a:spcPts val="0"/>
                        </a:spcBef>
                        <a:spcAft>
                          <a:spcPts val="0"/>
                        </a:spcAft>
                      </a:pPr>
                      <a:r>
                        <a:rPr lang="en-US" sz="1000" dirty="0">
                          <a:effectLst/>
                        </a:rPr>
                        <a:t> </a:t>
                      </a:r>
                      <a:r>
                        <a:rPr lang="en-US" sz="1000" dirty="0" smtClean="0">
                          <a:effectLst/>
                        </a:rPr>
                        <a:t>Title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nSpc>
                          <a:spcPct val="107000"/>
                        </a:lnSpc>
                        <a:spcBef>
                          <a:spcPts val="0"/>
                        </a:spcBef>
                        <a:spcAft>
                          <a:spcPts val="0"/>
                        </a:spcAft>
                      </a:pPr>
                      <a:r>
                        <a:rPr lang="en-US" sz="1000" dirty="0">
                          <a:solidFill>
                            <a:schemeClr val="accent6">
                              <a:lumMod val="50000"/>
                            </a:schemeClr>
                          </a:solidFill>
                          <a:effectLst/>
                        </a:rPr>
                        <a:t>docking score</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accent6">
                        <a:lumMod val="60000"/>
                        <a:lumOff val="40000"/>
                      </a:schemeClr>
                    </a:solidFill>
                  </a:tcPr>
                </a:tc>
                <a:tc>
                  <a:txBody>
                    <a:bodyPr/>
                    <a:lstStyle/>
                    <a:p>
                      <a:pPr marL="0" marR="0">
                        <a:lnSpc>
                          <a:spcPct val="107000"/>
                        </a:lnSpc>
                        <a:spcBef>
                          <a:spcPts val="0"/>
                        </a:spcBef>
                        <a:spcAft>
                          <a:spcPts val="0"/>
                        </a:spcAft>
                      </a:pPr>
                      <a:r>
                        <a:rPr lang="en-US" sz="1000" baseline="30000" dirty="0" err="1">
                          <a:effectLst/>
                        </a:rPr>
                        <a:t>a</a:t>
                      </a:r>
                      <a:r>
                        <a:rPr lang="en-US" sz="1000" dirty="0" err="1">
                          <a:effectLst/>
                        </a:rPr>
                        <a:t>glide</a:t>
                      </a:r>
                      <a:r>
                        <a:rPr lang="en-US" sz="1000" dirty="0">
                          <a:effectLst/>
                        </a:rPr>
                        <a:t> </a:t>
                      </a:r>
                      <a:r>
                        <a:rPr lang="en-US" sz="1000" dirty="0" err="1">
                          <a:effectLst/>
                        </a:rPr>
                        <a:t>ecoul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nSpc>
                          <a:spcPct val="107000"/>
                        </a:lnSpc>
                        <a:spcBef>
                          <a:spcPts val="0"/>
                        </a:spcBef>
                        <a:spcAft>
                          <a:spcPts val="0"/>
                        </a:spcAft>
                      </a:pPr>
                      <a:r>
                        <a:rPr lang="en-US" sz="1000" baseline="30000" dirty="0" err="1">
                          <a:solidFill>
                            <a:srgbClr val="C00000"/>
                          </a:solidFill>
                          <a:effectLst/>
                        </a:rPr>
                        <a:t>b</a:t>
                      </a:r>
                      <a:r>
                        <a:rPr lang="en-US" sz="1000" dirty="0" err="1">
                          <a:solidFill>
                            <a:srgbClr val="C00000"/>
                          </a:solidFill>
                          <a:effectLst/>
                        </a:rPr>
                        <a:t>glide</a:t>
                      </a:r>
                      <a:r>
                        <a:rPr lang="en-US" sz="1000" dirty="0">
                          <a:solidFill>
                            <a:srgbClr val="C00000"/>
                          </a:solidFill>
                          <a:effectLst/>
                        </a:rPr>
                        <a:t> </a:t>
                      </a:r>
                      <a:r>
                        <a:rPr lang="en-US" sz="1000" dirty="0" err="1">
                          <a:solidFill>
                            <a:srgbClr val="C00000"/>
                          </a:solidFill>
                          <a:effectLst/>
                        </a:rPr>
                        <a:t>evdw</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accent2">
                        <a:lumMod val="20000"/>
                        <a:lumOff val="80000"/>
                      </a:schemeClr>
                    </a:solidFill>
                  </a:tcPr>
                </a:tc>
                <a:tc>
                  <a:txBody>
                    <a:bodyPr/>
                    <a:lstStyle/>
                    <a:p>
                      <a:pPr marL="0" marR="0">
                        <a:lnSpc>
                          <a:spcPct val="107000"/>
                        </a:lnSpc>
                        <a:spcBef>
                          <a:spcPts val="0"/>
                        </a:spcBef>
                        <a:spcAft>
                          <a:spcPts val="0"/>
                        </a:spcAft>
                      </a:pPr>
                      <a:r>
                        <a:rPr lang="en-US" sz="1000" baseline="30000" dirty="0" err="1">
                          <a:effectLst/>
                        </a:rPr>
                        <a:t>c</a:t>
                      </a:r>
                      <a:r>
                        <a:rPr lang="en-US" sz="1000" dirty="0" err="1">
                          <a:effectLst/>
                        </a:rPr>
                        <a:t>glide</a:t>
                      </a:r>
                      <a:r>
                        <a:rPr lang="en-US" sz="1000" dirty="0">
                          <a:effectLst/>
                        </a:rPr>
                        <a:t> </a:t>
                      </a:r>
                      <a:r>
                        <a:rPr lang="en-US" sz="1000" dirty="0" err="1">
                          <a:effectLst/>
                        </a:rPr>
                        <a:t>emodel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nSpc>
                          <a:spcPct val="107000"/>
                        </a:lnSpc>
                        <a:spcBef>
                          <a:spcPts val="0"/>
                        </a:spcBef>
                        <a:spcAft>
                          <a:spcPts val="0"/>
                        </a:spcAft>
                      </a:pPr>
                      <a:r>
                        <a:rPr lang="en-US" sz="1000" dirty="0">
                          <a:effectLst/>
                        </a:rPr>
                        <a:t> </a:t>
                      </a:r>
                      <a:endParaRPr lang="en-US" sz="1100" dirty="0">
                        <a:effectLst/>
                      </a:endParaRPr>
                    </a:p>
                    <a:p>
                      <a:pPr marL="0" marR="0">
                        <a:lnSpc>
                          <a:spcPct val="107000"/>
                        </a:lnSpc>
                        <a:spcBef>
                          <a:spcPts val="0"/>
                        </a:spcBef>
                        <a:spcAft>
                          <a:spcPts val="0"/>
                        </a:spcAft>
                      </a:pPr>
                      <a:r>
                        <a:rPr lang="en-US" sz="1000" baseline="30000" dirty="0" err="1">
                          <a:effectLst/>
                        </a:rPr>
                        <a:t>d</a:t>
                      </a:r>
                      <a:r>
                        <a:rPr lang="en-US" sz="1000" dirty="0" err="1">
                          <a:effectLst/>
                        </a:rPr>
                        <a:t>XP</a:t>
                      </a:r>
                      <a:r>
                        <a:rPr lang="en-US" sz="1000" dirty="0">
                          <a:effectLst/>
                        </a:rPr>
                        <a:t> </a:t>
                      </a:r>
                      <a:r>
                        <a:rPr lang="en-US" sz="1000" dirty="0" err="1">
                          <a:effectLst/>
                        </a:rPr>
                        <a:t>HBond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24765">
                        <a:lnSpc>
                          <a:spcPct val="107000"/>
                        </a:lnSpc>
                        <a:spcBef>
                          <a:spcPts val="0"/>
                        </a:spcBef>
                        <a:spcAft>
                          <a:spcPts val="0"/>
                        </a:spcAft>
                      </a:pPr>
                      <a:r>
                        <a:rPr lang="en-US" sz="1000" baseline="30000" dirty="0">
                          <a:solidFill>
                            <a:schemeClr val="accent3">
                              <a:lumMod val="50000"/>
                            </a:schemeClr>
                          </a:solidFill>
                          <a:effectLst/>
                        </a:rPr>
                        <a:t>e</a:t>
                      </a:r>
                      <a:r>
                        <a:rPr lang="en-US" sz="1000" dirty="0">
                          <a:solidFill>
                            <a:schemeClr val="accent3">
                              <a:lumMod val="50000"/>
                            </a:schemeClr>
                          </a:solidFill>
                          <a:effectLst/>
                        </a:rPr>
                        <a:t>XP Lipophilic </a:t>
                      </a:r>
                      <a:r>
                        <a:rPr lang="en-US" sz="1000" dirty="0" err="1">
                          <a:solidFill>
                            <a:schemeClr val="accent3">
                              <a:lumMod val="50000"/>
                            </a:schemeClr>
                          </a:solidFill>
                          <a:effectLst/>
                        </a:rPr>
                        <a:t>EvdW</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nSpc>
                          <a:spcPct val="107000"/>
                        </a:lnSpc>
                        <a:spcBef>
                          <a:spcPts val="0"/>
                        </a:spcBef>
                        <a:spcAft>
                          <a:spcPts val="0"/>
                        </a:spcAft>
                      </a:pPr>
                      <a:r>
                        <a:rPr lang="en-US" sz="1000" baseline="30000" dirty="0" err="1">
                          <a:effectLst/>
                        </a:rPr>
                        <a:t>f</a:t>
                      </a:r>
                      <a:r>
                        <a:rPr lang="en-US" sz="1000" dirty="0" err="1">
                          <a:effectLst/>
                        </a:rPr>
                        <a:t>glide</a:t>
                      </a:r>
                      <a:r>
                        <a:rPr lang="en-US" sz="1000" dirty="0">
                          <a:effectLst/>
                        </a:rPr>
                        <a:t> energy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r>
              <a:tr h="151951">
                <a:tc>
                  <a:txBody>
                    <a:bodyPr/>
                    <a:lstStyle/>
                    <a:p>
                      <a:pPr marL="0" marR="0">
                        <a:lnSpc>
                          <a:spcPct val="107000"/>
                        </a:lnSpc>
                        <a:spcBef>
                          <a:spcPts val="0"/>
                        </a:spcBef>
                        <a:spcAft>
                          <a:spcPts val="0"/>
                        </a:spcAft>
                      </a:pPr>
                      <a:r>
                        <a:rPr lang="en-US" sz="1000" dirty="0">
                          <a:effectLst/>
                        </a:rPr>
                        <a:t>A1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-4.5</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dirty="0">
                          <a:effectLst/>
                        </a:rPr>
                        <a:t>-4.2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-45.2</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-67.5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effectLst/>
                        </a:rPr>
                        <a:t>-0.4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dirty="0">
                          <a:solidFill>
                            <a:schemeClr val="accent3">
                              <a:lumMod val="50000"/>
                            </a:schemeClr>
                          </a:solidFill>
                          <a:effectLst/>
                        </a:rPr>
                        <a:t>-4.0</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dirty="0">
                          <a:effectLst/>
                        </a:rPr>
                        <a:t>-49.4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A2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-3.7</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-36.1</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-57.2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-2.9</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-41.2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A3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-3.6</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-44.6</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-70.3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-3.5</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-50.1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A4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-4.1</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-47.2</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-3.6</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-51.4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A5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-4.7</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-44.4</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dirty="0">
                          <a:solidFill>
                            <a:schemeClr val="accent3">
                              <a:lumMod val="50000"/>
                            </a:schemeClr>
                          </a:solidFill>
                          <a:effectLst/>
                        </a:rPr>
                        <a:t>-4.1</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-49.4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A6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-4.0</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-41.3</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dirty="0">
                          <a:solidFill>
                            <a:schemeClr val="accent3">
                              <a:lumMod val="50000"/>
                            </a:schemeClr>
                          </a:solidFill>
                          <a:effectLst/>
                        </a:rPr>
                        <a:t>-3.3</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-46.5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A7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-3.4</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-4.0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-41.8</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-3.7</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-45.8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A8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-4.1</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-49.2</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-71.3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-4.1</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-52.4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-6.5</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-40.6</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-3.6</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-50.4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-7.7</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-41.5</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-75.7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-3.5</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-55.9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-7.4</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-34.6</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-70.6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-2.9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-1.8</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-51.1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-8.0</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-39.1</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-81.9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-3.5</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-52.4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-6.1</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-13.4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-42.1</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-70.9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dirty="0">
                          <a:solidFill>
                            <a:schemeClr val="accent3">
                              <a:lumMod val="50000"/>
                            </a:schemeClr>
                          </a:solidFill>
                          <a:effectLst/>
                        </a:rPr>
                        <a:t>-3.2</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-55.6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-4.1</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-31.8</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-49.0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dirty="0">
                          <a:solidFill>
                            <a:schemeClr val="accent3">
                              <a:lumMod val="50000"/>
                            </a:schemeClr>
                          </a:solidFill>
                          <a:effectLst/>
                        </a:rPr>
                        <a:t>-2.4</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-38.6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-5.1</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-47.8</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-59.1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24765" algn="r">
                        <a:lnSpc>
                          <a:spcPct val="107000"/>
                        </a:lnSpc>
                        <a:spcBef>
                          <a:spcPts val="0"/>
                        </a:spcBef>
                        <a:spcAft>
                          <a:spcPts val="0"/>
                        </a:spcAft>
                      </a:pPr>
                      <a:r>
                        <a:rPr lang="en-US" sz="1000">
                          <a:solidFill>
                            <a:schemeClr val="accent3">
                              <a:lumMod val="50000"/>
                            </a:schemeClr>
                          </a:solidFill>
                          <a:effectLst/>
                        </a:rPr>
                        <a:t>-4.3</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solidFill>
                      <a:schemeClr val="bg2">
                        <a:lumMod val="90000"/>
                      </a:schemeClr>
                    </a:solidFill>
                  </a:tcPr>
                </a:tc>
                <a:tc>
                  <a:txBody>
                    <a:bodyPr/>
                    <a:lstStyle/>
                    <a:p>
                      <a:pPr marL="0" marR="0" algn="r">
                        <a:lnSpc>
                          <a:spcPct val="107000"/>
                        </a:lnSpc>
                        <a:spcBef>
                          <a:spcPts val="0"/>
                        </a:spcBef>
                        <a:spcAft>
                          <a:spcPts val="0"/>
                        </a:spcAft>
                      </a:pPr>
                      <a:r>
                        <a:rPr lang="en-US" sz="1000">
                          <a:effectLst/>
                        </a:rPr>
                        <a:t>-53.4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-5.0</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dirty="0">
                          <a:effectLst/>
                        </a:rPr>
                        <a:t>-9.4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-38.7</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-61.7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-3.1</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-5.0</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dirty="0">
                          <a:effectLst/>
                        </a:rPr>
                        <a:t>-6.5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rgbClr val="C00000"/>
                          </a:solidFill>
                          <a:effectLst/>
                        </a:rPr>
                        <a:t>-39.4</a:t>
                      </a:r>
                      <a:endParaRPr lang="en-US" sz="11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-61.1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-2.8</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-5.3</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dirty="0">
                          <a:effectLst/>
                        </a:rPr>
                        <a:t>-7.6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-32.8</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-2.5</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B11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-6.0</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dirty="0">
                          <a:effectLst/>
                        </a:rPr>
                        <a:t>-9.2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-42.3</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-3.5</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-51.5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C1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a:solidFill>
                            <a:schemeClr val="accent6">
                              <a:lumMod val="50000"/>
                            </a:schemeClr>
                          </a:solidFill>
                          <a:effectLst/>
                        </a:rPr>
                        <a:t>-3.3</a:t>
                      </a:r>
                      <a:endParaRPr lang="en-US" sz="110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-30.7</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-49.0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-2.1</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-36.4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C2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-4.0</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-35.4</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-56.0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solidFill>
                            <a:schemeClr val="accent3">
                              <a:lumMod val="50000"/>
                            </a:schemeClr>
                          </a:solidFill>
                          <a:effectLst/>
                        </a:rPr>
                        <a:t>-2.4</a:t>
                      </a:r>
                      <a:endParaRPr lang="en-US" sz="110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C3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-4.2</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-8.1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-39.7</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-61.8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-2.4</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C4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-3.8</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-38.8</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a:effectLst/>
                        </a:rPr>
                        <a:t>-59.3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-3.4</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bg2">
                        <a:lumMod val="90000"/>
                      </a:schemeClr>
                    </a:solidFill>
                  </a:tcPr>
                </a:tc>
                <a:tc>
                  <a:txBody>
                    <a:bodyPr/>
                    <a:lstStyle/>
                    <a:p>
                      <a:pPr marL="0" marR="0" algn="r">
                        <a:lnSpc>
                          <a:spcPct val="107000"/>
                        </a:lnSpc>
                        <a:spcBef>
                          <a:spcPts val="0"/>
                        </a:spcBef>
                        <a:spcAft>
                          <a:spcPts val="0"/>
                        </a:spcAft>
                      </a:pPr>
                      <a:r>
                        <a:rPr lang="en-US" sz="1000">
                          <a:effectLst/>
                        </a:rPr>
                        <a:t>-43.7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r h="151951">
                <a:tc>
                  <a:txBody>
                    <a:bodyPr/>
                    <a:lstStyle/>
                    <a:p>
                      <a:pPr marL="0" marR="0">
                        <a:lnSpc>
                          <a:spcPct val="107000"/>
                        </a:lnSpc>
                        <a:spcBef>
                          <a:spcPts val="0"/>
                        </a:spcBef>
                        <a:spcAft>
                          <a:spcPts val="0"/>
                        </a:spcAft>
                      </a:pPr>
                      <a:r>
                        <a:rPr lang="en-US" sz="1000">
                          <a:effectLst/>
                        </a:rPr>
                        <a:t>C5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tc>
                <a:tc>
                  <a:txBody>
                    <a:bodyPr/>
                    <a:lstStyle/>
                    <a:p>
                      <a:pPr marL="0" marR="0" algn="r">
                        <a:lnSpc>
                          <a:spcPct val="107000"/>
                        </a:lnSpc>
                        <a:spcBef>
                          <a:spcPts val="0"/>
                        </a:spcBef>
                        <a:spcAft>
                          <a:spcPts val="0"/>
                        </a:spcAft>
                      </a:pPr>
                      <a:r>
                        <a:rPr lang="en-US" sz="1000" dirty="0">
                          <a:solidFill>
                            <a:schemeClr val="accent6">
                              <a:lumMod val="50000"/>
                            </a:schemeClr>
                          </a:solidFill>
                          <a:effectLst/>
                        </a:rPr>
                        <a:t>-4.6</a:t>
                      </a:r>
                      <a:endParaRPr lang="en-US" sz="1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6">
                        <a:lumMod val="60000"/>
                        <a:lumOff val="40000"/>
                      </a:schemeClr>
                    </a:solidFill>
                  </a:tcPr>
                </a:tc>
                <a:tc>
                  <a:txBody>
                    <a:bodyPr/>
                    <a:lstStyle/>
                    <a:p>
                      <a:pPr marL="0" marR="0" algn="r">
                        <a:lnSpc>
                          <a:spcPct val="107000"/>
                        </a:lnSpc>
                        <a:spcBef>
                          <a:spcPts val="0"/>
                        </a:spcBef>
                        <a:spcAft>
                          <a:spcPts val="0"/>
                        </a:spcAft>
                      </a:pPr>
                      <a:r>
                        <a:rPr lang="en-US" sz="1000">
                          <a:effectLst/>
                        </a:rPr>
                        <a:t>-4.8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rgbClr val="C00000"/>
                          </a:solidFill>
                          <a:effectLst/>
                        </a:rPr>
                        <a:t>-31.6</a:t>
                      </a:r>
                      <a:endParaRPr lang="en-US" sz="1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accent2">
                        <a:lumMod val="20000"/>
                        <a:lumOff val="80000"/>
                      </a:schemeClr>
                    </a:solidFill>
                  </a:tcPr>
                </a:tc>
                <a:tc>
                  <a:txBody>
                    <a:bodyPr/>
                    <a:lstStyle/>
                    <a:p>
                      <a:pPr marL="0" marR="0" algn="r">
                        <a:lnSpc>
                          <a:spcPct val="107000"/>
                        </a:lnSpc>
                        <a:spcBef>
                          <a:spcPts val="0"/>
                        </a:spcBef>
                        <a:spcAft>
                          <a:spcPts val="0"/>
                        </a:spcAft>
                      </a:pPr>
                      <a:r>
                        <a:rPr lang="en-US" sz="1000" dirty="0">
                          <a:effectLst/>
                        </a:rPr>
                        <a:t>-49.8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a:effectLst/>
                        </a:rPr>
                        <a:t>-0.8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c>
                  <a:txBody>
                    <a:bodyPr/>
                    <a:lstStyle/>
                    <a:p>
                      <a:pPr marL="0" marR="0" algn="r">
                        <a:lnSpc>
                          <a:spcPct val="107000"/>
                        </a:lnSpc>
                        <a:spcBef>
                          <a:spcPts val="0"/>
                        </a:spcBef>
                        <a:spcAft>
                          <a:spcPts val="0"/>
                        </a:spcAft>
                      </a:pPr>
                      <a:r>
                        <a:rPr lang="en-US" sz="1000" dirty="0">
                          <a:solidFill>
                            <a:schemeClr val="accent3">
                              <a:lumMod val="50000"/>
                            </a:schemeClr>
                          </a:solidFill>
                          <a:effectLst/>
                        </a:rPr>
                        <a:t>-2.1</a:t>
                      </a:r>
                      <a:endParaRPr lang="en-US" sz="1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solidFill>
                      <a:schemeClr val="bg2">
                        <a:lumMod val="90000"/>
                      </a:schemeClr>
                    </a:solidFill>
                  </a:tcPr>
                </a:tc>
                <a:tc>
                  <a:txBody>
                    <a:bodyPr/>
                    <a:lstStyle/>
                    <a:p>
                      <a:pPr marL="0" marR="0" algn="r">
                        <a:lnSpc>
                          <a:spcPct val="107000"/>
                        </a:lnSpc>
                        <a:spcBef>
                          <a:spcPts val="0"/>
                        </a:spcBef>
                        <a:spcAft>
                          <a:spcPts val="0"/>
                        </a:spcAft>
                      </a:pPr>
                      <a:r>
                        <a:rPr lang="en-US" sz="1000" dirty="0">
                          <a:effectLst/>
                        </a:rPr>
                        <a:t>-36.4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2386" marR="72386" marT="0" marB="0" anchor="b"/>
                </a:tc>
              </a:tr>
            </a:tbl>
          </a:graphicData>
        </a:graphic>
      </p:graphicFrame>
      <p:sp>
        <p:nvSpPr>
          <p:cNvPr id="9" name="Rectangle 8"/>
          <p:cNvSpPr/>
          <p:nvPr/>
        </p:nvSpPr>
        <p:spPr>
          <a:xfrm>
            <a:off x="53033" y="486279"/>
            <a:ext cx="4408354" cy="553357"/>
          </a:xfrm>
          <a:prstGeom prst="rect">
            <a:avLst/>
          </a:prstGeom>
        </p:spPr>
        <p:txBody>
          <a:bodyPr wrap="square">
            <a:spAutoFit/>
          </a:bodyPr>
          <a:lstStyle/>
          <a:p>
            <a:pPr marR="0" algn="just">
              <a:lnSpc>
                <a:spcPct val="107000"/>
              </a:lnSpc>
              <a:spcBef>
                <a:spcPts val="0"/>
              </a:spcBef>
              <a:spcAft>
                <a:spcPts val="800"/>
              </a:spcAft>
            </a:pPr>
            <a:r>
              <a:rPr lang="en-US" sz="1400" b="1" dirty="0">
                <a:ea typeface="Calibri" panose="020F0502020204030204" pitchFamily="34" charset="0"/>
                <a:cs typeface="Arial" pitchFamily="34" charset="0"/>
              </a:rPr>
              <a:t>Table </a:t>
            </a:r>
            <a:r>
              <a:rPr lang="en-US" sz="1400" b="1" dirty="0" smtClean="0">
                <a:ea typeface="Calibri" panose="020F0502020204030204" pitchFamily="34" charset="0"/>
                <a:cs typeface="Arial" pitchFamily="34" charset="0"/>
              </a:rPr>
              <a:t>5: </a:t>
            </a:r>
            <a:r>
              <a:rPr lang="en-US" sz="1400" dirty="0">
                <a:ea typeface="Calibri" panose="020F0502020204030204" pitchFamily="34" charset="0"/>
                <a:cs typeface="Arial" pitchFamily="34" charset="0"/>
              </a:rPr>
              <a:t>Docking </a:t>
            </a:r>
            <a:r>
              <a:rPr lang="en-US" sz="1400" dirty="0" smtClean="0">
                <a:ea typeface="Calibri" panose="020F0502020204030204" pitchFamily="34" charset="0"/>
                <a:cs typeface="Arial" pitchFamily="34" charset="0"/>
              </a:rPr>
              <a:t>result </a:t>
            </a:r>
            <a:r>
              <a:rPr lang="en-US" sz="1400" dirty="0">
                <a:ea typeface="Calibri" panose="020F0502020204030204" pitchFamily="34" charset="0"/>
                <a:cs typeface="Arial" pitchFamily="34" charset="0"/>
              </a:rPr>
              <a:t>of </a:t>
            </a:r>
            <a:r>
              <a:rPr lang="en-US" sz="1400" dirty="0" smtClean="0">
                <a:ea typeface="Calibri" panose="020F0502020204030204" pitchFamily="34" charset="0"/>
                <a:cs typeface="Arial" pitchFamily="34" charset="0"/>
              </a:rPr>
              <a:t>synthesized molecules in the catalytic pocket of </a:t>
            </a:r>
            <a:r>
              <a:rPr lang="en-US" sz="1400" i="1" dirty="0" smtClean="0">
                <a:ea typeface="Calibri" panose="020F0502020204030204" pitchFamily="34" charset="0"/>
                <a:cs typeface="Arial" pitchFamily="34" charset="0"/>
              </a:rPr>
              <a:t>S. </a:t>
            </a:r>
            <a:r>
              <a:rPr lang="en-US" sz="1400" i="1" dirty="0" err="1" smtClean="0">
                <a:ea typeface="Calibri" panose="020F0502020204030204" pitchFamily="34" charset="0"/>
                <a:cs typeface="Arial" pitchFamily="34" charset="0"/>
              </a:rPr>
              <a:t>aureus</a:t>
            </a:r>
            <a:r>
              <a:rPr lang="en-US" sz="1400" i="1" dirty="0" smtClean="0">
                <a:ea typeface="Calibri" panose="020F0502020204030204" pitchFamily="34" charset="0"/>
                <a:cs typeface="Arial" pitchFamily="34" charset="0"/>
              </a:rPr>
              <a:t> </a:t>
            </a:r>
            <a:r>
              <a:rPr lang="en-US" sz="1400" dirty="0" err="1" smtClean="0">
                <a:ea typeface="Calibri" panose="020F0502020204030204" pitchFamily="34" charset="0"/>
                <a:cs typeface="Arial" pitchFamily="34" charset="0"/>
              </a:rPr>
              <a:t>MurD</a:t>
            </a:r>
            <a:r>
              <a:rPr lang="en-US" sz="1400" dirty="0" smtClean="0">
                <a:ea typeface="Calibri" panose="020F0502020204030204" pitchFamily="34" charset="0"/>
                <a:cs typeface="Arial" pitchFamily="34" charset="0"/>
              </a:rPr>
              <a:t>  (kcal/mol) </a:t>
            </a:r>
            <a:endParaRPr lang="en-US" sz="1400" dirty="0">
              <a:effectLst/>
              <a:ea typeface="Calibri" panose="020F0502020204030204" pitchFamily="34" charset="0"/>
              <a:cs typeface="Arial" pitchFamily="34" charset="0"/>
            </a:endParaRPr>
          </a:p>
        </p:txBody>
      </p:sp>
      <p:sp>
        <p:nvSpPr>
          <p:cNvPr id="10" name="Rectangle 9"/>
          <p:cNvSpPr/>
          <p:nvPr/>
        </p:nvSpPr>
        <p:spPr>
          <a:xfrm>
            <a:off x="4760119" y="443215"/>
            <a:ext cx="4383881" cy="738664"/>
          </a:xfrm>
          <a:prstGeom prst="rect">
            <a:avLst/>
          </a:prstGeom>
        </p:spPr>
        <p:txBody>
          <a:bodyPr wrap="square">
            <a:spAutoFit/>
          </a:bodyPr>
          <a:lstStyle/>
          <a:p>
            <a:pPr marR="0" algn="just">
              <a:spcBef>
                <a:spcPts val="0"/>
              </a:spcBef>
              <a:spcAft>
                <a:spcPts val="800"/>
              </a:spcAft>
            </a:pPr>
            <a:r>
              <a:rPr lang="en-US" sz="1400" b="1" dirty="0" smtClean="0">
                <a:ea typeface="Calibri" panose="020F0502020204030204" pitchFamily="34" charset="0"/>
                <a:cs typeface="Arial" pitchFamily="34" charset="0"/>
              </a:rPr>
              <a:t>Table </a:t>
            </a:r>
            <a:r>
              <a:rPr lang="en-US" sz="1400" b="1" dirty="0">
                <a:ea typeface="Calibri" panose="020F0502020204030204" pitchFamily="34" charset="0"/>
                <a:cs typeface="Arial" pitchFamily="34" charset="0"/>
              </a:rPr>
              <a:t>6</a:t>
            </a:r>
            <a:r>
              <a:rPr lang="en-US" sz="1400" b="1" dirty="0" smtClean="0">
                <a:ea typeface="Calibri" panose="020F0502020204030204" pitchFamily="34" charset="0"/>
                <a:cs typeface="Arial" pitchFamily="34" charset="0"/>
              </a:rPr>
              <a:t>:</a:t>
            </a:r>
            <a:r>
              <a:rPr lang="en-US" sz="1400" dirty="0" smtClean="0">
                <a:ea typeface="Calibri" panose="020F0502020204030204" pitchFamily="34" charset="0"/>
                <a:cs typeface="Arial" pitchFamily="34" charset="0"/>
              </a:rPr>
              <a:t> </a:t>
            </a:r>
            <a:r>
              <a:rPr lang="en-US" sz="1400" dirty="0">
                <a:ea typeface="Calibri" panose="020F0502020204030204" pitchFamily="34" charset="0"/>
                <a:cs typeface="Arial" pitchFamily="34" charset="0"/>
              </a:rPr>
              <a:t>Docking </a:t>
            </a:r>
            <a:r>
              <a:rPr lang="en-US" sz="1400" dirty="0" smtClean="0">
                <a:ea typeface="Calibri" panose="020F0502020204030204" pitchFamily="34" charset="0"/>
                <a:cs typeface="Arial" pitchFamily="34" charset="0"/>
              </a:rPr>
              <a:t>result </a:t>
            </a:r>
            <a:r>
              <a:rPr lang="en-US" sz="1400" dirty="0">
                <a:ea typeface="Calibri" panose="020F0502020204030204" pitchFamily="34" charset="0"/>
                <a:cs typeface="Arial" pitchFamily="34" charset="0"/>
              </a:rPr>
              <a:t>of synthesized </a:t>
            </a:r>
            <a:r>
              <a:rPr lang="en-US" sz="1400" dirty="0" smtClean="0">
                <a:ea typeface="Calibri" panose="020F0502020204030204" pitchFamily="34" charset="0"/>
                <a:cs typeface="Arial" pitchFamily="34" charset="0"/>
              </a:rPr>
              <a:t>molecules in the catalytic pocket of  </a:t>
            </a:r>
            <a:r>
              <a:rPr lang="en-US" sz="1400" i="1" dirty="0" smtClean="0">
                <a:ea typeface="Calibri" panose="020F0502020204030204" pitchFamily="34" charset="0"/>
                <a:cs typeface="Arial" pitchFamily="34" charset="0"/>
              </a:rPr>
              <a:t>S. </a:t>
            </a:r>
            <a:r>
              <a:rPr lang="en-US" sz="1400" i="1" dirty="0" err="1" smtClean="0">
                <a:ea typeface="Calibri" panose="020F0502020204030204" pitchFamily="34" charset="0"/>
                <a:cs typeface="Arial" pitchFamily="34" charset="0"/>
              </a:rPr>
              <a:t>aureus</a:t>
            </a:r>
            <a:r>
              <a:rPr lang="en-US" sz="1400" dirty="0" smtClean="0">
                <a:ea typeface="Calibri" panose="020F0502020204030204" pitchFamily="34" charset="0"/>
                <a:cs typeface="Arial" pitchFamily="34" charset="0"/>
              </a:rPr>
              <a:t> </a:t>
            </a:r>
            <a:r>
              <a:rPr lang="en-US" sz="1400" dirty="0" err="1" smtClean="0">
                <a:ea typeface="Calibri" panose="020F0502020204030204" pitchFamily="34" charset="0"/>
                <a:cs typeface="Arial" pitchFamily="34" charset="0"/>
              </a:rPr>
              <a:t>MurE</a:t>
            </a:r>
            <a:r>
              <a:rPr lang="en-US" sz="1400" dirty="0" smtClean="0">
                <a:ea typeface="Calibri" panose="020F0502020204030204" pitchFamily="34" charset="0"/>
                <a:cs typeface="Arial" pitchFamily="34" charset="0"/>
              </a:rPr>
              <a:t> (PDB ID-4C13) (kcal/mol) </a:t>
            </a:r>
            <a:endParaRPr lang="en-US" sz="1400" dirty="0">
              <a:effectLst/>
              <a:ea typeface="Calibri" panose="020F0502020204030204" pitchFamily="34" charset="0"/>
              <a:cs typeface="Arial" pitchFamily="34" charset="0"/>
            </a:endParaRPr>
          </a:p>
        </p:txBody>
      </p:sp>
      <p:sp>
        <p:nvSpPr>
          <p:cNvPr id="11" name="Rectangle 10"/>
          <p:cNvSpPr/>
          <p:nvPr/>
        </p:nvSpPr>
        <p:spPr>
          <a:xfrm>
            <a:off x="53033" y="5567840"/>
            <a:ext cx="8786842" cy="415498"/>
          </a:xfrm>
          <a:prstGeom prst="rect">
            <a:avLst/>
          </a:prstGeom>
        </p:spPr>
        <p:txBody>
          <a:bodyPr wrap="square">
            <a:spAutoFit/>
          </a:bodyPr>
          <a:lstStyle/>
          <a:p>
            <a:pPr algn="just"/>
            <a:r>
              <a:rPr lang="en-US" sz="1050" b="1" baseline="30000" dirty="0" err="1">
                <a:solidFill>
                  <a:schemeClr val="accent2">
                    <a:lumMod val="50000"/>
                  </a:schemeClr>
                </a:solidFill>
                <a:cs typeface="Arial" pitchFamily="34" charset="0"/>
              </a:rPr>
              <a:t>a</a:t>
            </a:r>
            <a:r>
              <a:rPr lang="en-US" sz="1050" b="1" dirty="0" err="1">
                <a:solidFill>
                  <a:schemeClr val="accent2">
                    <a:lumMod val="50000"/>
                  </a:schemeClr>
                </a:solidFill>
                <a:cs typeface="Arial" pitchFamily="34" charset="0"/>
              </a:rPr>
              <a:t>glide</a:t>
            </a:r>
            <a:r>
              <a:rPr lang="en-US" sz="1050" b="1" dirty="0">
                <a:solidFill>
                  <a:schemeClr val="accent2">
                    <a:lumMod val="50000"/>
                  </a:schemeClr>
                </a:solidFill>
                <a:cs typeface="Arial" pitchFamily="34" charset="0"/>
              </a:rPr>
              <a:t> Coulomb energy; </a:t>
            </a:r>
            <a:r>
              <a:rPr lang="en-US" sz="1050" b="1" baseline="30000" dirty="0" err="1">
                <a:solidFill>
                  <a:schemeClr val="accent2">
                    <a:lumMod val="50000"/>
                  </a:schemeClr>
                </a:solidFill>
                <a:cs typeface="Arial" pitchFamily="34" charset="0"/>
              </a:rPr>
              <a:t>b</a:t>
            </a:r>
            <a:r>
              <a:rPr lang="en-US" sz="1050" b="1" dirty="0" err="1">
                <a:solidFill>
                  <a:schemeClr val="accent2">
                    <a:lumMod val="50000"/>
                  </a:schemeClr>
                </a:solidFill>
                <a:cs typeface="Arial" pitchFamily="34" charset="0"/>
              </a:rPr>
              <a:t>glide</a:t>
            </a:r>
            <a:r>
              <a:rPr lang="en-US" sz="1050" b="1" dirty="0">
                <a:solidFill>
                  <a:schemeClr val="accent2">
                    <a:lumMod val="50000"/>
                  </a:schemeClr>
                </a:solidFill>
                <a:cs typeface="Arial" pitchFamily="34" charset="0"/>
              </a:rPr>
              <a:t> van der Waals energy; </a:t>
            </a:r>
            <a:r>
              <a:rPr lang="en-US" sz="1050" b="1" baseline="30000" dirty="0" err="1">
                <a:solidFill>
                  <a:schemeClr val="accent2">
                    <a:lumMod val="50000"/>
                  </a:schemeClr>
                </a:solidFill>
                <a:cs typeface="Arial" pitchFamily="34" charset="0"/>
              </a:rPr>
              <a:t>c</a:t>
            </a:r>
            <a:r>
              <a:rPr lang="en-US" sz="1050" b="1" dirty="0" err="1">
                <a:solidFill>
                  <a:schemeClr val="accent2">
                    <a:lumMod val="50000"/>
                  </a:schemeClr>
                </a:solidFill>
                <a:cs typeface="Arial" pitchFamily="34" charset="0"/>
              </a:rPr>
              <a:t>glide</a:t>
            </a:r>
            <a:r>
              <a:rPr lang="en-US" sz="1050" b="1" dirty="0">
                <a:solidFill>
                  <a:schemeClr val="accent2">
                    <a:lumMod val="50000"/>
                  </a:schemeClr>
                </a:solidFill>
                <a:cs typeface="Arial" pitchFamily="34" charset="0"/>
              </a:rPr>
              <a:t> model energy; </a:t>
            </a:r>
            <a:r>
              <a:rPr lang="en-US" sz="1050" b="1" baseline="30000" dirty="0" err="1">
                <a:solidFill>
                  <a:schemeClr val="accent2">
                    <a:lumMod val="50000"/>
                  </a:schemeClr>
                </a:solidFill>
                <a:cs typeface="Arial" pitchFamily="34" charset="0"/>
              </a:rPr>
              <a:t>d</a:t>
            </a:r>
            <a:r>
              <a:rPr lang="en-US" sz="1050" b="1" dirty="0" err="1">
                <a:solidFill>
                  <a:schemeClr val="accent2">
                    <a:lumMod val="50000"/>
                  </a:schemeClr>
                </a:solidFill>
                <a:cs typeface="Arial" pitchFamily="34" charset="0"/>
              </a:rPr>
              <a:t>extra</a:t>
            </a:r>
            <a:r>
              <a:rPr lang="en-US" sz="1050" b="1" dirty="0">
                <a:solidFill>
                  <a:schemeClr val="accent2">
                    <a:lumMod val="50000"/>
                  </a:schemeClr>
                </a:solidFill>
                <a:cs typeface="Arial" pitchFamily="34" charset="0"/>
              </a:rPr>
              <a:t>-precision hydrogen  bond </a:t>
            </a:r>
            <a:r>
              <a:rPr lang="en-US" sz="1050" b="1" baseline="30000" dirty="0" err="1">
                <a:solidFill>
                  <a:schemeClr val="accent2">
                    <a:lumMod val="50000"/>
                  </a:schemeClr>
                </a:solidFill>
                <a:cs typeface="Arial" pitchFamily="34" charset="0"/>
              </a:rPr>
              <a:t>e</a:t>
            </a:r>
            <a:r>
              <a:rPr lang="en-US" sz="1050" b="1" dirty="0" err="1">
                <a:solidFill>
                  <a:schemeClr val="accent2">
                    <a:lumMod val="50000"/>
                  </a:schemeClr>
                </a:solidFill>
                <a:cs typeface="Arial" pitchFamily="34" charset="0"/>
              </a:rPr>
              <a:t>glide</a:t>
            </a:r>
            <a:r>
              <a:rPr lang="en-US" sz="1050" b="1" dirty="0">
                <a:solidFill>
                  <a:schemeClr val="accent2">
                    <a:lumMod val="50000"/>
                  </a:schemeClr>
                </a:solidFill>
                <a:cs typeface="Arial" pitchFamily="34" charset="0"/>
              </a:rPr>
              <a:t> lipophilic contact plus phobic attractive term in the glide score; </a:t>
            </a:r>
            <a:r>
              <a:rPr lang="en-US" sz="1050" b="1" baseline="30000" dirty="0" err="1">
                <a:solidFill>
                  <a:schemeClr val="accent2">
                    <a:lumMod val="50000"/>
                  </a:schemeClr>
                </a:solidFill>
                <a:cs typeface="Arial" pitchFamily="34" charset="0"/>
              </a:rPr>
              <a:t>f</a:t>
            </a:r>
            <a:r>
              <a:rPr lang="en-US" sz="1050" b="1" dirty="0" err="1">
                <a:solidFill>
                  <a:schemeClr val="accent2">
                    <a:lumMod val="50000"/>
                  </a:schemeClr>
                </a:solidFill>
                <a:cs typeface="Arial" pitchFamily="34" charset="0"/>
              </a:rPr>
              <a:t>glide</a:t>
            </a:r>
            <a:r>
              <a:rPr lang="en-US" sz="1050" b="1" dirty="0">
                <a:solidFill>
                  <a:schemeClr val="accent2">
                    <a:lumMod val="50000"/>
                  </a:schemeClr>
                </a:solidFill>
                <a:cs typeface="Arial" pitchFamily="34" charset="0"/>
              </a:rPr>
              <a:t> energy.</a:t>
            </a:r>
          </a:p>
        </p:txBody>
      </p:sp>
      <p:sp>
        <p:nvSpPr>
          <p:cNvPr id="12" name="Title 1"/>
          <p:cNvSpPr txBox="1">
            <a:spLocks/>
          </p:cNvSpPr>
          <p:nvPr/>
        </p:nvSpPr>
        <p:spPr>
          <a:xfrm>
            <a:off x="31507" y="67268"/>
            <a:ext cx="6934200" cy="47612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mn-lt"/>
                <a:cs typeface="Times New Roman" panose="02020603050405020304" pitchFamily="18" charset="0"/>
              </a:rPr>
              <a:t>Docking result of designed molecules</a:t>
            </a:r>
            <a:endParaRPr lang="en-US" sz="2400"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1297140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23</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239136948"/>
              </p:ext>
            </p:extLst>
          </p:nvPr>
        </p:nvGraphicFramePr>
        <p:xfrm>
          <a:off x="25400" y="811125"/>
          <a:ext cx="4446893" cy="5088382"/>
        </p:xfrm>
        <a:graphic>
          <a:graphicData uri="http://schemas.openxmlformats.org/drawingml/2006/table">
            <a:tbl>
              <a:tblPr firstRow="1" firstCol="1" bandRow="1">
                <a:tableStyleId>{5C22544A-7EE6-4342-B048-85BDC9FD1C3A}</a:tableStyleId>
              </a:tblPr>
              <a:tblGrid>
                <a:gridCol w="425384"/>
                <a:gridCol w="790483"/>
                <a:gridCol w="853478"/>
                <a:gridCol w="792516"/>
                <a:gridCol w="792516"/>
                <a:gridCol w="792516"/>
              </a:tblGrid>
              <a:tr h="372662">
                <a:tc>
                  <a:txBody>
                    <a:bodyPr/>
                    <a:lstStyle/>
                    <a:p>
                      <a:pPr marL="0" marR="0">
                        <a:lnSpc>
                          <a:spcPct val="107000"/>
                        </a:lnSpc>
                        <a:spcBef>
                          <a:spcPts val="0"/>
                        </a:spcBef>
                        <a:spcAft>
                          <a:spcPts val="0"/>
                        </a:spcAft>
                      </a:pPr>
                      <a:r>
                        <a:rPr lang="en-US" sz="1200" dirty="0">
                          <a:effectLst/>
                        </a:rPr>
                        <a:t>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baseline="30000">
                          <a:effectLst/>
                        </a:rPr>
                        <a:t>a</a:t>
                      </a:r>
                      <a:r>
                        <a:rPr lang="en-US" sz="1200">
                          <a:effectLst/>
                        </a:rPr>
                        <a:t>ΔG Bind Coulomb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 </a:t>
                      </a:r>
                      <a:r>
                        <a:rPr lang="en-US" sz="1200" baseline="30000">
                          <a:effectLst/>
                        </a:rPr>
                        <a:t>b</a:t>
                      </a:r>
                      <a:r>
                        <a:rPr lang="en-US" sz="1200">
                          <a:effectLst/>
                        </a:rPr>
                        <a:t>ΔG Bind Lipo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baseline="30000" dirty="0" err="1">
                          <a:effectLst/>
                        </a:rPr>
                        <a:t>c</a:t>
                      </a:r>
                      <a:r>
                        <a:rPr lang="en-US" sz="1200" dirty="0" err="1">
                          <a:effectLst/>
                        </a:rPr>
                        <a:t>ΔG</a:t>
                      </a:r>
                      <a:r>
                        <a:rPr lang="en-US" sz="1200" dirty="0">
                          <a:effectLst/>
                        </a:rPr>
                        <a:t> Bind </a:t>
                      </a:r>
                      <a:r>
                        <a:rPr lang="en-US" sz="1200" dirty="0" err="1">
                          <a:effectLst/>
                        </a:rPr>
                        <a:t>Solv</a:t>
                      </a:r>
                      <a:r>
                        <a:rPr lang="en-US" sz="1200" dirty="0">
                          <a:effectLst/>
                        </a:rPr>
                        <a:t> GB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baseline="30000" dirty="0" err="1">
                          <a:effectLst/>
                        </a:rPr>
                        <a:t>d</a:t>
                      </a:r>
                      <a:r>
                        <a:rPr lang="en-US" sz="1200" dirty="0" err="1">
                          <a:effectLst/>
                        </a:rPr>
                        <a:t>ΔG</a:t>
                      </a:r>
                      <a:r>
                        <a:rPr lang="en-US" sz="1200" dirty="0">
                          <a:effectLst/>
                        </a:rPr>
                        <a:t> Bind </a:t>
                      </a:r>
                      <a:r>
                        <a:rPr lang="en-US" sz="1200" dirty="0" err="1">
                          <a:effectLst/>
                        </a:rPr>
                        <a:t>vdW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nSpc>
                          <a:spcPct val="107000"/>
                        </a:lnSpc>
                        <a:spcBef>
                          <a:spcPts val="0"/>
                        </a:spcBef>
                        <a:spcAft>
                          <a:spcPts val="0"/>
                        </a:spcAft>
                      </a:pPr>
                      <a:r>
                        <a:rPr lang="en-US" sz="1200" baseline="30000" dirty="0" err="1">
                          <a:effectLst/>
                        </a:rPr>
                        <a:t>e</a:t>
                      </a:r>
                      <a:r>
                        <a:rPr lang="en-US" sz="1200" dirty="0" err="1">
                          <a:effectLst/>
                        </a:rPr>
                        <a:t>ΔG</a:t>
                      </a:r>
                      <a:r>
                        <a:rPr lang="en-US" sz="1200" dirty="0">
                          <a:effectLst/>
                        </a:rPr>
                        <a:t> Bind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82451">
                <a:tc>
                  <a:txBody>
                    <a:bodyPr/>
                    <a:lstStyle/>
                    <a:p>
                      <a:pPr marL="0" marR="0" algn="r">
                        <a:lnSpc>
                          <a:spcPct val="107000"/>
                        </a:lnSpc>
                        <a:spcBef>
                          <a:spcPts val="0"/>
                        </a:spcBef>
                        <a:spcAft>
                          <a:spcPts val="0"/>
                        </a:spcAft>
                      </a:pPr>
                      <a:r>
                        <a:rPr lang="en-US" sz="1200" dirty="0">
                          <a:effectLst/>
                        </a:rPr>
                        <a:t>A1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-42.4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-37.0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26.1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-109.2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-123.9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dirty="0">
                          <a:effectLst/>
                        </a:rPr>
                        <a:t>A2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-36.4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-40.0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38.3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-88.0</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-90.7</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A3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-51.9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-25.8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effectLst/>
                        </a:rPr>
                        <a:t>42.2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-79.1</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-81.4</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A4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-26.5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-36.6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12.9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-100.5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-108.5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A5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-39.7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-22.9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21.9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-48.8</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-81.8</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A6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-35.3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-33.1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19.6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-85.2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-111.5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A7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-73.0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-32.9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53.9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-78.0</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-85.9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A8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-126.2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-45.1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106.7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-88.6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-115.6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-39.3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-19.1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-26.0</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-85.4</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-16.4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-29.9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19.7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-87.3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-87.1</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30.9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-23.7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-23.5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-55.3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-71.1</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33.2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-23.6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-28.5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-49.4</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-63.1</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-29.3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-30.6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48.8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-87.3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-58.9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-4.0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-23.2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-5.2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-39.9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-59.6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-70.7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-33.9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effectLst/>
                        </a:rPr>
                        <a:t>29.2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-69.6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-107.4</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-21.2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-25.7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effectLst/>
                        </a:rPr>
                        <a:t>32.0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-61.9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-70.6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-4.3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-15.4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effectLst/>
                        </a:rPr>
                        <a:t>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-52.3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-57.5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-44.6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-11.8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effectLst/>
                        </a:rPr>
                        <a:t>24.0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-41.7</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-65.8</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B11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-13.6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-22.7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effectLst/>
                        </a:rPr>
                        <a:t>42.0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-93.4</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-59.1</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C1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-69.1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-28.0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effectLst/>
                        </a:rPr>
                        <a:t>57.2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-59.3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-86.1</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C2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-75.7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-31.6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44.2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-87.1</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-111.4</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C3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-8.4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-21.7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6.2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-68.6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-85.0</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C4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-5.9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effectLst/>
                        </a:rPr>
                        <a:t>-16.9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effectLst/>
                        </a:rPr>
                        <a:t>-17.4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-52.3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pPr>
                      <a:r>
                        <a:rPr lang="en-US" sz="1200" dirty="0">
                          <a:solidFill>
                            <a:srgbClr val="FF0000"/>
                          </a:solidFill>
                          <a:effectLst/>
                        </a:rPr>
                        <a:t>-83.1</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pPr>
                      <a:r>
                        <a:rPr lang="en-US" sz="1200">
                          <a:effectLst/>
                        </a:rPr>
                        <a:t>C5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-60.7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a:effectLst/>
                        </a:rPr>
                        <a:t>-30.1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a:effectLst/>
                        </a:rPr>
                        <a:t>51.2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r">
                        <a:lnSpc>
                          <a:spcPct val="107000"/>
                        </a:lnSpc>
                        <a:spcBef>
                          <a:spcPts val="0"/>
                        </a:spcBef>
                        <a:spcAft>
                          <a:spcPts val="0"/>
                        </a:spcAft>
                      </a:pPr>
                      <a:r>
                        <a:rPr lang="en-US" sz="1200" dirty="0">
                          <a:solidFill>
                            <a:srgbClr val="FF0000"/>
                          </a:solidFill>
                          <a:effectLst/>
                        </a:rPr>
                        <a:t>-71.5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200" dirty="0">
                          <a:solidFill>
                            <a:srgbClr val="FF0000"/>
                          </a:solidFill>
                          <a:effectLst/>
                        </a:rPr>
                        <a:t>-85.2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998248584"/>
              </p:ext>
            </p:extLst>
          </p:nvPr>
        </p:nvGraphicFramePr>
        <p:xfrm>
          <a:off x="4568461" y="811125"/>
          <a:ext cx="4499338" cy="5088382"/>
        </p:xfrm>
        <a:graphic>
          <a:graphicData uri="http://schemas.openxmlformats.org/drawingml/2006/table">
            <a:tbl>
              <a:tblPr firstRow="1" firstCol="1" bandRow="1">
                <a:tableStyleId>{5C22544A-7EE6-4342-B048-85BDC9FD1C3A}</a:tableStyleId>
              </a:tblPr>
              <a:tblGrid>
                <a:gridCol w="431444"/>
                <a:gridCol w="801252"/>
                <a:gridCol w="801252"/>
                <a:gridCol w="801252"/>
                <a:gridCol w="862886"/>
                <a:gridCol w="801252"/>
              </a:tblGrid>
              <a:tr h="372662">
                <a:tc>
                  <a:txBody>
                    <a:bodyPr/>
                    <a:lstStyle/>
                    <a:p>
                      <a:pPr marL="0" marR="0" algn="ctr">
                        <a:lnSpc>
                          <a:spcPct val="107000"/>
                        </a:lnSpc>
                        <a:spcBef>
                          <a:spcPts val="0"/>
                        </a:spcBef>
                        <a:spcAft>
                          <a:spcPts val="0"/>
                        </a:spcAft>
                      </a:pPr>
                      <a:r>
                        <a:rPr lang="en-US" sz="1200" dirty="0">
                          <a:effectLst/>
                        </a:rPr>
                        <a:t>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baseline="30000">
                          <a:effectLst/>
                        </a:rPr>
                        <a:t>a</a:t>
                      </a:r>
                      <a:r>
                        <a:rPr lang="en-US" sz="1200">
                          <a:effectLst/>
                        </a:rPr>
                        <a:t>ΔG Bind Coulomb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baseline="30000" dirty="0" err="1">
                          <a:effectLst/>
                        </a:rPr>
                        <a:t>b</a:t>
                      </a:r>
                      <a:r>
                        <a:rPr lang="en-US" sz="1200" dirty="0" err="1">
                          <a:effectLst/>
                        </a:rPr>
                        <a:t>ΔG</a:t>
                      </a:r>
                      <a:r>
                        <a:rPr lang="en-US" sz="1200" dirty="0">
                          <a:effectLst/>
                        </a:rPr>
                        <a:t> Bind </a:t>
                      </a:r>
                      <a:r>
                        <a:rPr lang="en-US" sz="1200" dirty="0" err="1">
                          <a:effectLst/>
                        </a:rPr>
                        <a:t>Lipo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200" baseline="30000" dirty="0" err="1">
                          <a:effectLst/>
                        </a:rPr>
                        <a:t>c</a:t>
                      </a:r>
                      <a:r>
                        <a:rPr lang="en-US" sz="1200" dirty="0" err="1">
                          <a:effectLst/>
                        </a:rPr>
                        <a:t>ΔG</a:t>
                      </a:r>
                      <a:r>
                        <a:rPr lang="en-US" sz="1200" dirty="0">
                          <a:effectLst/>
                        </a:rPr>
                        <a:t> Bind </a:t>
                      </a:r>
                      <a:r>
                        <a:rPr lang="en-US" sz="1200" dirty="0" err="1">
                          <a:effectLst/>
                        </a:rPr>
                        <a:t>Solv</a:t>
                      </a:r>
                      <a:r>
                        <a:rPr lang="en-US" sz="1200" dirty="0">
                          <a:effectLst/>
                        </a:rPr>
                        <a:t> GB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200" baseline="30000" dirty="0" err="1">
                          <a:effectLst/>
                        </a:rPr>
                        <a:t>d</a:t>
                      </a:r>
                      <a:r>
                        <a:rPr lang="en-US" sz="1200" dirty="0" err="1">
                          <a:effectLst/>
                        </a:rPr>
                        <a:t>ΔG</a:t>
                      </a:r>
                      <a:r>
                        <a:rPr lang="en-US" sz="1200" dirty="0">
                          <a:effectLst/>
                        </a:rPr>
                        <a:t>  Bind  </a:t>
                      </a:r>
                      <a:r>
                        <a:rPr lang="en-US" sz="1200" dirty="0" err="1">
                          <a:effectLst/>
                        </a:rPr>
                        <a:t>vdW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ctr">
                        <a:lnSpc>
                          <a:spcPct val="107000"/>
                        </a:lnSpc>
                        <a:spcBef>
                          <a:spcPts val="0"/>
                        </a:spcBef>
                        <a:spcAft>
                          <a:spcPts val="0"/>
                        </a:spcAft>
                      </a:pPr>
                      <a:r>
                        <a:rPr lang="en-US" sz="1200" baseline="30000">
                          <a:effectLst/>
                        </a:rPr>
                        <a:t>e</a:t>
                      </a:r>
                      <a:r>
                        <a:rPr lang="en-US" sz="1200">
                          <a:effectLst/>
                        </a:rPr>
                        <a:t>ΔG Bind</a:t>
                      </a:r>
                    </a:p>
                    <a:p>
                      <a:pPr marL="0" marR="0">
                        <a:lnSpc>
                          <a:spcPct val="107000"/>
                        </a:lnSpc>
                        <a:spcBef>
                          <a:spcPts val="0"/>
                        </a:spcBef>
                        <a:spcAft>
                          <a:spcPts val="0"/>
                        </a:spcAft>
                        <a:tabLst>
                          <a:tab pos="914400" algn="l"/>
                        </a:tabLs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A1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88.7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-9.6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-54.1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-55.6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-52.1</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A2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-24.9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33.4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-18.2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-41.7</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A3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dirty="0">
                          <a:effectLst/>
                        </a:rPr>
                        <a:t>21.2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-14.8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-9.4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-49.6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-62.7</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A4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dirty="0">
                          <a:effectLst/>
                        </a:rPr>
                        <a:t>69.1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-18.2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-50.5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-42.6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A5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dirty="0">
                          <a:effectLst/>
                        </a:rPr>
                        <a:t>-24.3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-20.5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-42.3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-73.3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A6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77.1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-18.4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-30.6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-37.9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solidFill>
                            <a:srgbClr val="FF0000"/>
                          </a:solidFill>
                          <a:effectLst/>
                        </a:rPr>
                        <a:t>-44.7</a:t>
                      </a:r>
                      <a:endPar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A7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dirty="0">
                          <a:effectLst/>
                        </a:rPr>
                        <a:t>-29.9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-19.8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31.8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-66.3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-69.4</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A8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dirty="0">
                          <a:effectLst/>
                        </a:rPr>
                        <a:t>-118.1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79.3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0.2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-45.2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dirty="0">
                          <a:effectLst/>
                        </a:rPr>
                        <a:t>-14.6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-10.8</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solidFill>
                            <a:srgbClr val="FF0000"/>
                          </a:solidFill>
                          <a:effectLst/>
                        </a:rPr>
                        <a:t>-46.2</a:t>
                      </a:r>
                      <a:endPar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68.0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-38.4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-38.5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-31.9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26.7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-25.5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-25.3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15.2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-24.9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-14.6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-37.2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B5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7.9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-0.1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18.6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-13.9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-8.2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-44.3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-5.4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35.6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-8.5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-26.3</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-40.9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-4.7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59.9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-17.7</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11.4</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-73.4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37.8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-57.7</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18288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-45.7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           0.2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     45.3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solidFill>
                            <a:srgbClr val="FF0000"/>
                          </a:solidFill>
                          <a:effectLst/>
                        </a:rPr>
                        <a:t>      -17.7</a:t>
                      </a:r>
                      <a:endPar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-42.7</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18288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-7.9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           2.7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a:effectLst/>
                        </a:rPr>
                        <a:t>-11.5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solidFill>
                            <a:srgbClr val="FF0000"/>
                          </a:solidFill>
                          <a:effectLst/>
                        </a:rPr>
                        <a:t>-4.0</a:t>
                      </a:r>
                      <a:endPar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-54.0</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B11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18288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-45.0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           2.6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29.7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-4.5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40000"/>
                        <a:lumOff val="60000"/>
                      </a:schemeClr>
                    </a:solidFill>
                  </a:tcPr>
                </a:tc>
                <a:tc>
                  <a:txBody>
                    <a:bodyPr/>
                    <a:lstStyle/>
                    <a:p>
                      <a:pPr marL="0" marR="0" algn="r">
                        <a:lnSpc>
                          <a:spcPct val="107000"/>
                        </a:lnSpc>
                        <a:spcBef>
                          <a:spcPts val="0"/>
                        </a:spcBef>
                        <a:spcAft>
                          <a:spcPts val="0"/>
                        </a:spcAft>
                        <a:tabLst>
                          <a:tab pos="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-50.5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C1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-19.0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-5.7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45.7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-17.5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-13.6</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C2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-5.3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36.0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solidFill>
                            <a:srgbClr val="FF0000"/>
                          </a:solidFill>
                          <a:effectLst/>
                        </a:rPr>
                        <a:t>-43.3</a:t>
                      </a:r>
                      <a:endParaRPr lang="en-US" sz="12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-23.2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C3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-5.6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-4.1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57.8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-47.8</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8.4</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C4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-47.9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37.9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-13.2</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-38.9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2451">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C5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182880" algn="dec"/>
                          <a:tab pos="457200" algn="dec"/>
                          <a:tab pos="731520" algn="dec"/>
                          <a:tab pos="914400" algn="dec"/>
                          <a:tab pos="2286000" algn="dec"/>
                          <a:tab pos="2743200" algn="dec"/>
                          <a:tab pos="3017520" algn="dec"/>
                          <a:tab pos="3200400" algn="dec"/>
                          <a:tab pos="3657600" algn="dec"/>
                          <a:tab pos="4114800" algn="dec"/>
                          <a:tab pos="4572000" algn="dec"/>
                          <a:tab pos="5029200" algn="dec"/>
                        </a:tabLst>
                      </a:pPr>
                      <a:r>
                        <a:rPr lang="en-US" sz="1200">
                          <a:effectLst/>
                        </a:rPr>
                        <a:t>-36.1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a:effectLst/>
                        </a:rPr>
                        <a:t>2.4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effectLst/>
                        </a:rPr>
                        <a:t>41.7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tabLst>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-9.5</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solidFill>
                      <a:schemeClr val="accent2">
                        <a:lumMod val="40000"/>
                        <a:lumOff val="60000"/>
                      </a:schemeClr>
                    </a:solidFill>
                  </a:tcPr>
                </a:tc>
                <a:tc>
                  <a:txBody>
                    <a:bodyPr/>
                    <a:lstStyle/>
                    <a:p>
                      <a:pPr marL="0" marR="0" algn="r">
                        <a:lnSpc>
                          <a:spcPct val="107000"/>
                        </a:lnSpc>
                        <a:spcBef>
                          <a:spcPts val="0"/>
                        </a:spcBef>
                        <a:spcAft>
                          <a:spcPts val="0"/>
                        </a:spcAft>
                        <a:tabLst>
                          <a:tab pos="457200" algn="l"/>
                          <a:tab pos="914400" algn="dec"/>
                          <a:tab pos="1371600" algn="dec"/>
                          <a:tab pos="1828800" algn="dec"/>
                          <a:tab pos="2286000" algn="dec"/>
                          <a:tab pos="2743200" algn="dec"/>
                          <a:tab pos="3017520" algn="dec"/>
                          <a:tab pos="3200400" algn="dec"/>
                          <a:tab pos="3657600" algn="dec"/>
                          <a:tab pos="4114800" algn="dec"/>
                          <a:tab pos="4572000" algn="dec"/>
                          <a:tab pos="5029200" algn="dec"/>
                        </a:tabLst>
                      </a:pPr>
                      <a:r>
                        <a:rPr lang="en-US" sz="1200" dirty="0">
                          <a:solidFill>
                            <a:srgbClr val="FF0000"/>
                          </a:solidFill>
                          <a:effectLst/>
                        </a:rPr>
                        <a:t>-15.9</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0" name="Rectangle 9"/>
          <p:cNvSpPr/>
          <p:nvPr/>
        </p:nvSpPr>
        <p:spPr>
          <a:xfrm>
            <a:off x="0" y="76200"/>
            <a:ext cx="4521200" cy="738664"/>
          </a:xfrm>
          <a:prstGeom prst="rect">
            <a:avLst/>
          </a:prstGeom>
        </p:spPr>
        <p:txBody>
          <a:bodyPr wrap="square">
            <a:spAutoFit/>
          </a:bodyPr>
          <a:lstStyle/>
          <a:p>
            <a:pPr algn="just"/>
            <a:r>
              <a:rPr lang="en-US" sz="1400" b="1" dirty="0">
                <a:cs typeface="Arial" pitchFamily="34" charset="0"/>
              </a:rPr>
              <a:t>Table </a:t>
            </a:r>
            <a:r>
              <a:rPr lang="en-US" sz="1400" b="1" dirty="0" smtClean="0">
                <a:cs typeface="Arial" pitchFamily="34" charset="0"/>
              </a:rPr>
              <a:t>7:</a:t>
            </a:r>
            <a:r>
              <a:rPr lang="en-US" sz="1400" dirty="0" smtClean="0">
                <a:cs typeface="Arial" pitchFamily="34" charset="0"/>
              </a:rPr>
              <a:t> Binding free energy (MM-GBSA) calculation of designed </a:t>
            </a:r>
            <a:r>
              <a:rPr lang="en-US" sz="1400" dirty="0">
                <a:cs typeface="Arial" pitchFamily="34" charset="0"/>
              </a:rPr>
              <a:t>molecules </a:t>
            </a:r>
            <a:r>
              <a:rPr lang="en-US" sz="1400" dirty="0" smtClean="0">
                <a:cs typeface="Arial" pitchFamily="34" charset="0"/>
              </a:rPr>
              <a:t>and </a:t>
            </a:r>
            <a:r>
              <a:rPr lang="en-US" sz="1400" i="1" dirty="0" smtClean="0">
                <a:cs typeface="Arial" pitchFamily="34" charset="0"/>
              </a:rPr>
              <a:t>S. </a:t>
            </a:r>
            <a:r>
              <a:rPr lang="en-US" sz="1400" i="1" dirty="0" err="1" smtClean="0">
                <a:cs typeface="Arial" pitchFamily="34" charset="0"/>
              </a:rPr>
              <a:t>aureus</a:t>
            </a:r>
            <a:r>
              <a:rPr lang="en-US" sz="1400" i="1" dirty="0" smtClean="0">
                <a:cs typeface="Arial" pitchFamily="34" charset="0"/>
              </a:rPr>
              <a:t> </a:t>
            </a:r>
            <a:r>
              <a:rPr lang="en-US" sz="1400" dirty="0" err="1" smtClean="0">
                <a:cs typeface="Arial" pitchFamily="34" charset="0"/>
              </a:rPr>
              <a:t>MurD</a:t>
            </a:r>
            <a:r>
              <a:rPr lang="en-US" sz="1400" dirty="0" smtClean="0">
                <a:cs typeface="Arial" pitchFamily="34" charset="0"/>
              </a:rPr>
              <a:t> complexes (kcal/mol)</a:t>
            </a:r>
            <a:endParaRPr lang="en-US" sz="1400" dirty="0">
              <a:cs typeface="Arial" pitchFamily="34" charset="0"/>
            </a:endParaRPr>
          </a:p>
        </p:txBody>
      </p:sp>
      <p:sp>
        <p:nvSpPr>
          <p:cNvPr id="11" name="Rectangle 10"/>
          <p:cNvSpPr/>
          <p:nvPr/>
        </p:nvSpPr>
        <p:spPr>
          <a:xfrm>
            <a:off x="4719638" y="76200"/>
            <a:ext cx="4429124" cy="553357"/>
          </a:xfrm>
          <a:prstGeom prst="rect">
            <a:avLst/>
          </a:prstGeom>
        </p:spPr>
        <p:txBody>
          <a:bodyPr wrap="square">
            <a:spAutoFit/>
          </a:bodyPr>
          <a:lstStyle/>
          <a:p>
            <a:pPr algn="just">
              <a:lnSpc>
                <a:spcPct val="107000"/>
              </a:lnSpc>
              <a:spcAft>
                <a:spcPts val="800"/>
              </a:spcAft>
              <a:tabLst>
                <a:tab pos="457200" algn="l"/>
                <a:tab pos="1371600" algn="dec"/>
                <a:tab pos="2743200" algn="l"/>
                <a:tab pos="3657600" algn="l"/>
                <a:tab pos="4572000" algn="l"/>
                <a:tab pos="5486400" algn="l"/>
              </a:tabLst>
            </a:pPr>
            <a:r>
              <a:rPr lang="en-US" sz="1400" b="1" dirty="0">
                <a:ea typeface="Calibri" panose="020F0502020204030204" pitchFamily="34" charset="0"/>
                <a:cs typeface="Arial" pitchFamily="34" charset="0"/>
              </a:rPr>
              <a:t>Table 8</a:t>
            </a:r>
            <a:r>
              <a:rPr lang="en-US" sz="1400" b="1" dirty="0" smtClean="0">
                <a:ea typeface="Calibri" panose="020F0502020204030204" pitchFamily="34" charset="0"/>
                <a:cs typeface="Arial" pitchFamily="34" charset="0"/>
              </a:rPr>
              <a:t>:</a:t>
            </a:r>
            <a:r>
              <a:rPr lang="en-US" sz="1400" dirty="0" smtClean="0">
                <a:ea typeface="Calibri" panose="020F0502020204030204" pitchFamily="34" charset="0"/>
                <a:cs typeface="Arial" pitchFamily="34" charset="0"/>
              </a:rPr>
              <a:t> </a:t>
            </a:r>
            <a:r>
              <a:rPr lang="en-US" sz="1400" dirty="0" smtClean="0">
                <a:cs typeface="Arial" pitchFamily="34" charset="0"/>
              </a:rPr>
              <a:t>Binding free energy (MM-GBSA) calculation of designed molecules </a:t>
            </a:r>
            <a:r>
              <a:rPr lang="en-US" sz="1400" dirty="0" smtClean="0">
                <a:ea typeface="Calibri" panose="020F0502020204030204" pitchFamily="34" charset="0"/>
                <a:cs typeface="Arial" pitchFamily="34" charset="0"/>
              </a:rPr>
              <a:t>and </a:t>
            </a:r>
            <a:r>
              <a:rPr lang="en-US" sz="1400" i="1" dirty="0" smtClean="0">
                <a:ea typeface="Calibri" panose="020F0502020204030204" pitchFamily="34" charset="0"/>
                <a:cs typeface="Arial" pitchFamily="34" charset="0"/>
              </a:rPr>
              <a:t>S. </a:t>
            </a:r>
            <a:r>
              <a:rPr lang="en-US" sz="1400" i="1" dirty="0" err="1" smtClean="0">
                <a:ea typeface="Calibri" panose="020F0502020204030204" pitchFamily="34" charset="0"/>
                <a:cs typeface="Arial" pitchFamily="34" charset="0"/>
              </a:rPr>
              <a:t>aureus</a:t>
            </a:r>
            <a:r>
              <a:rPr lang="en-US" sz="1400" i="1" dirty="0" smtClean="0">
                <a:ea typeface="Calibri" panose="020F0502020204030204" pitchFamily="34" charset="0"/>
                <a:cs typeface="Arial" pitchFamily="34" charset="0"/>
              </a:rPr>
              <a:t> </a:t>
            </a:r>
            <a:r>
              <a:rPr lang="en-US" sz="1400" dirty="0" err="1" smtClean="0">
                <a:ea typeface="Calibri" panose="020F0502020204030204" pitchFamily="34" charset="0"/>
                <a:cs typeface="Arial" pitchFamily="34" charset="0"/>
              </a:rPr>
              <a:t>MurE</a:t>
            </a:r>
            <a:r>
              <a:rPr lang="en-US" sz="1400" dirty="0" smtClean="0">
                <a:ea typeface="Calibri" panose="020F0502020204030204" pitchFamily="34" charset="0"/>
                <a:cs typeface="Arial" pitchFamily="34" charset="0"/>
              </a:rPr>
              <a:t> (pdb.C13)</a:t>
            </a:r>
            <a:endParaRPr lang="en-US" sz="1400" dirty="0">
              <a:effectLst/>
              <a:ea typeface="Calibri" panose="020F0502020204030204" pitchFamily="34" charset="0"/>
              <a:cs typeface="Arial" pitchFamily="34" charset="0"/>
            </a:endParaRPr>
          </a:p>
        </p:txBody>
      </p:sp>
    </p:spTree>
    <p:extLst>
      <p:ext uri="{BB962C8B-B14F-4D97-AF65-F5344CB8AC3E}">
        <p14:creationId xmlns:p14="http://schemas.microsoft.com/office/powerpoint/2010/main" val="3735507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24</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TextBox 4"/>
          <p:cNvSpPr txBox="1"/>
          <p:nvPr/>
        </p:nvSpPr>
        <p:spPr>
          <a:xfrm>
            <a:off x="140166" y="5324432"/>
            <a:ext cx="8856589" cy="584775"/>
          </a:xfrm>
          <a:prstGeom prst="rect">
            <a:avLst/>
          </a:prstGeom>
          <a:noFill/>
        </p:spPr>
        <p:txBody>
          <a:bodyPr wrap="square" rtlCol="0">
            <a:spAutoFit/>
          </a:bodyPr>
          <a:lstStyle/>
          <a:p>
            <a:pPr algn="just"/>
            <a:r>
              <a:rPr lang="en-US" sz="1600" b="1" dirty="0" smtClean="0"/>
              <a:t>Figure </a:t>
            </a:r>
            <a:r>
              <a:rPr lang="en-US" sz="1600" b="1" dirty="0"/>
              <a:t>5</a:t>
            </a:r>
            <a:r>
              <a:rPr lang="en-US" sz="1600" b="1" dirty="0" smtClean="0"/>
              <a:t>: </a:t>
            </a:r>
            <a:r>
              <a:rPr lang="en-US" sz="1600" dirty="0"/>
              <a:t>2D-Pictorial representation of docking interaction in the binding pocket of MurD </a:t>
            </a:r>
            <a:r>
              <a:rPr lang="en-US" sz="1600" i="1" dirty="0"/>
              <a:t>S. aureus</a:t>
            </a:r>
            <a:r>
              <a:rPr lang="en-US" sz="1600" dirty="0"/>
              <a:t> homology model (2XPC) of compound </a:t>
            </a:r>
            <a:r>
              <a:rPr lang="en-US" sz="1600" b="1" dirty="0" smtClean="0"/>
              <a:t>(a) A1</a:t>
            </a:r>
            <a:r>
              <a:rPr lang="en-US" sz="1600" dirty="0" smtClean="0"/>
              <a:t>, </a:t>
            </a:r>
            <a:r>
              <a:rPr lang="en-US" sz="1600" b="1" dirty="0" smtClean="0"/>
              <a:t>(b) B11</a:t>
            </a:r>
            <a:r>
              <a:rPr lang="en-US" sz="1600" dirty="0" smtClean="0"/>
              <a:t>, </a:t>
            </a:r>
            <a:r>
              <a:rPr lang="en-US" sz="1600" b="1" dirty="0" smtClean="0"/>
              <a:t>(c)</a:t>
            </a:r>
            <a:r>
              <a:rPr lang="en-US" sz="1600" dirty="0" smtClean="0"/>
              <a:t> </a:t>
            </a:r>
            <a:r>
              <a:rPr lang="en-US" sz="1600" b="1" dirty="0" smtClean="0"/>
              <a:t>C2.</a:t>
            </a:r>
            <a:endParaRPr lang="en-US" sz="16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66" y="3352800"/>
            <a:ext cx="4756000" cy="17919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158" y="1752600"/>
            <a:ext cx="4644762" cy="1862940"/>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140166" y="127270"/>
            <a:ext cx="4619555" cy="2082530"/>
          </a:xfrm>
          <a:prstGeom prst="rect">
            <a:avLst/>
          </a:prstGeom>
        </p:spPr>
      </p:pic>
      <p:sp>
        <p:nvSpPr>
          <p:cNvPr id="2" name="TextBox 1"/>
          <p:cNvSpPr txBox="1"/>
          <p:nvPr/>
        </p:nvSpPr>
        <p:spPr>
          <a:xfrm>
            <a:off x="152866" y="139970"/>
            <a:ext cx="298480" cy="369332"/>
          </a:xfrm>
          <a:prstGeom prst="rect">
            <a:avLst/>
          </a:prstGeom>
          <a:noFill/>
        </p:spPr>
        <p:txBody>
          <a:bodyPr wrap="none" rtlCol="0">
            <a:spAutoFit/>
          </a:bodyPr>
          <a:lstStyle/>
          <a:p>
            <a:r>
              <a:rPr lang="en-US" b="1" dirty="0" smtClean="0"/>
              <a:t>a</a:t>
            </a:r>
            <a:endParaRPr lang="en-US" b="1" dirty="0"/>
          </a:p>
        </p:txBody>
      </p:sp>
      <p:sp>
        <p:nvSpPr>
          <p:cNvPr id="3" name="TextBox 2"/>
          <p:cNvSpPr txBox="1"/>
          <p:nvPr/>
        </p:nvSpPr>
        <p:spPr>
          <a:xfrm>
            <a:off x="6324600" y="1752600"/>
            <a:ext cx="308098" cy="369332"/>
          </a:xfrm>
          <a:prstGeom prst="rect">
            <a:avLst/>
          </a:prstGeom>
          <a:noFill/>
        </p:spPr>
        <p:txBody>
          <a:bodyPr wrap="none" rtlCol="0">
            <a:spAutoFit/>
          </a:bodyPr>
          <a:lstStyle/>
          <a:p>
            <a:r>
              <a:rPr lang="en-US" b="1" dirty="0" smtClean="0"/>
              <a:t>b</a:t>
            </a:r>
            <a:endParaRPr lang="en-US" b="1" dirty="0"/>
          </a:p>
        </p:txBody>
      </p:sp>
      <p:sp>
        <p:nvSpPr>
          <p:cNvPr id="11" name="TextBox 10"/>
          <p:cNvSpPr txBox="1"/>
          <p:nvPr/>
        </p:nvSpPr>
        <p:spPr>
          <a:xfrm>
            <a:off x="172412" y="3352800"/>
            <a:ext cx="280846" cy="369332"/>
          </a:xfrm>
          <a:prstGeom prst="rect">
            <a:avLst/>
          </a:prstGeom>
          <a:noFill/>
        </p:spPr>
        <p:txBody>
          <a:bodyPr wrap="none" rtlCol="0">
            <a:spAutoFit/>
          </a:bodyPr>
          <a:lstStyle/>
          <a:p>
            <a:r>
              <a:rPr lang="en-US" b="1" dirty="0" smtClean="0"/>
              <a:t>c</a:t>
            </a:r>
            <a:endParaRPr lang="en-US" b="1" dirty="0"/>
          </a:p>
        </p:txBody>
      </p:sp>
    </p:spTree>
    <p:extLst>
      <p:ext uri="{BB962C8B-B14F-4D97-AF65-F5344CB8AC3E}">
        <p14:creationId xmlns:p14="http://schemas.microsoft.com/office/powerpoint/2010/main" val="3300317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25</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5029198" cy="193169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704" y="1594973"/>
            <a:ext cx="4343096" cy="21572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52" y="3352800"/>
            <a:ext cx="4490752" cy="1971211"/>
          </a:xfrm>
          <a:prstGeom prst="rect">
            <a:avLst/>
          </a:prstGeom>
        </p:spPr>
      </p:pic>
      <p:sp>
        <p:nvSpPr>
          <p:cNvPr id="10" name="Rectangle 9"/>
          <p:cNvSpPr/>
          <p:nvPr/>
        </p:nvSpPr>
        <p:spPr>
          <a:xfrm>
            <a:off x="60568" y="5402166"/>
            <a:ext cx="9015785" cy="619272"/>
          </a:xfrm>
          <a:prstGeom prst="rect">
            <a:avLst/>
          </a:prstGeom>
        </p:spPr>
        <p:txBody>
          <a:bodyPr wrap="square">
            <a:spAutoFit/>
          </a:bodyPr>
          <a:lstStyle/>
          <a:p>
            <a:pPr algn="just">
              <a:lnSpc>
                <a:spcPct val="107000"/>
              </a:lnSpc>
              <a:spcAft>
                <a:spcPts val="800"/>
              </a:spcAft>
            </a:pPr>
            <a:r>
              <a:rPr lang="en-US" sz="1600" b="1" dirty="0">
                <a:ea typeface="Calibri" panose="020F0502020204030204" pitchFamily="34" charset="0"/>
                <a:cs typeface="Arial" pitchFamily="34" charset="0"/>
              </a:rPr>
              <a:t>Figure 6</a:t>
            </a:r>
            <a:r>
              <a:rPr lang="en-US" sz="1600" b="1" dirty="0" smtClean="0">
                <a:ea typeface="Calibri" panose="020F0502020204030204" pitchFamily="34" charset="0"/>
                <a:cs typeface="Arial" pitchFamily="34" charset="0"/>
              </a:rPr>
              <a:t>: </a:t>
            </a:r>
            <a:r>
              <a:rPr lang="en-US" sz="1600" dirty="0">
                <a:ea typeface="Calibri" panose="020F0502020204030204" pitchFamily="34" charset="0"/>
                <a:cs typeface="Arial" pitchFamily="34" charset="0"/>
              </a:rPr>
              <a:t>2D</a:t>
            </a:r>
            <a:r>
              <a:rPr lang="en-US" sz="1600" b="1" dirty="0">
                <a:ea typeface="Calibri" panose="020F0502020204030204" pitchFamily="34" charset="0"/>
                <a:cs typeface="Arial" pitchFamily="34" charset="0"/>
              </a:rPr>
              <a:t>-</a:t>
            </a:r>
            <a:r>
              <a:rPr lang="en-US" sz="1600" dirty="0">
                <a:ea typeface="Calibri" panose="020F0502020204030204" pitchFamily="34" charset="0"/>
                <a:cs typeface="Arial" pitchFamily="34" charset="0"/>
              </a:rPr>
              <a:t>Pictorial representation of docking interaction in the binding pocket of </a:t>
            </a:r>
            <a:r>
              <a:rPr lang="en-US" sz="1600" i="1" dirty="0" smtClean="0">
                <a:ea typeface="Calibri" panose="020F0502020204030204" pitchFamily="34" charset="0"/>
                <a:cs typeface="Arial" pitchFamily="34" charset="0"/>
              </a:rPr>
              <a:t>S. aureus</a:t>
            </a:r>
            <a:r>
              <a:rPr lang="en-US" sz="1600" dirty="0" smtClean="0">
                <a:ea typeface="Calibri" panose="020F0502020204030204" pitchFamily="34" charset="0"/>
                <a:cs typeface="Arial" pitchFamily="34" charset="0"/>
              </a:rPr>
              <a:t> MurE (</a:t>
            </a:r>
            <a:r>
              <a:rPr lang="en-US" sz="1600" dirty="0">
                <a:ea typeface="Calibri" panose="020F0502020204030204" pitchFamily="34" charset="0"/>
                <a:cs typeface="Arial" pitchFamily="34" charset="0"/>
              </a:rPr>
              <a:t>4C13) of compound </a:t>
            </a:r>
            <a:r>
              <a:rPr lang="en-US" sz="1600" b="1" dirty="0" smtClean="0">
                <a:ea typeface="Calibri" panose="020F0502020204030204" pitchFamily="34" charset="0"/>
                <a:cs typeface="Arial" pitchFamily="34" charset="0"/>
              </a:rPr>
              <a:t>A1 (a)</a:t>
            </a:r>
            <a:r>
              <a:rPr lang="en-US" sz="1600" dirty="0" smtClean="0">
                <a:ea typeface="Calibri" panose="020F0502020204030204" pitchFamily="34" charset="0"/>
                <a:cs typeface="Arial" pitchFamily="34" charset="0"/>
              </a:rPr>
              <a:t>,</a:t>
            </a:r>
            <a:r>
              <a:rPr lang="en-US" sz="1600" b="1" dirty="0" smtClean="0">
                <a:ea typeface="Calibri" panose="020F0502020204030204" pitchFamily="34" charset="0"/>
                <a:cs typeface="Arial" pitchFamily="34" charset="0"/>
              </a:rPr>
              <a:t> (b) B11</a:t>
            </a:r>
            <a:r>
              <a:rPr lang="en-US" sz="1600" dirty="0" smtClean="0">
                <a:ea typeface="Calibri" panose="020F0502020204030204" pitchFamily="34" charset="0"/>
                <a:cs typeface="Arial" pitchFamily="34" charset="0"/>
              </a:rPr>
              <a:t>, </a:t>
            </a:r>
            <a:r>
              <a:rPr lang="en-US" sz="1600" b="1" dirty="0" smtClean="0">
                <a:ea typeface="Calibri" panose="020F0502020204030204" pitchFamily="34" charset="0"/>
                <a:cs typeface="Arial" pitchFamily="34" charset="0"/>
              </a:rPr>
              <a:t> (c) C2</a:t>
            </a:r>
            <a:r>
              <a:rPr lang="en-US" sz="1600" dirty="0" smtClean="0">
                <a:ea typeface="Calibri" panose="020F0502020204030204" pitchFamily="34" charset="0"/>
                <a:cs typeface="Arial" pitchFamily="34" charset="0"/>
              </a:rPr>
              <a:t>.</a:t>
            </a:r>
            <a:endParaRPr lang="en-US" sz="1600" dirty="0">
              <a:effectLst/>
              <a:ea typeface="Calibri" panose="020F0502020204030204" pitchFamily="34" charset="0"/>
              <a:cs typeface="Arial" pitchFamily="34" charset="0"/>
            </a:endParaRPr>
          </a:p>
        </p:txBody>
      </p:sp>
      <p:sp>
        <p:nvSpPr>
          <p:cNvPr id="2" name="TextBox 1"/>
          <p:cNvSpPr txBox="1"/>
          <p:nvPr/>
        </p:nvSpPr>
        <p:spPr>
          <a:xfrm>
            <a:off x="233952" y="596515"/>
            <a:ext cx="298480" cy="369332"/>
          </a:xfrm>
          <a:prstGeom prst="rect">
            <a:avLst/>
          </a:prstGeom>
          <a:noFill/>
        </p:spPr>
        <p:txBody>
          <a:bodyPr wrap="none" rtlCol="0">
            <a:spAutoFit/>
          </a:bodyPr>
          <a:lstStyle/>
          <a:p>
            <a:r>
              <a:rPr lang="en-US" b="1" dirty="0" smtClean="0"/>
              <a:t>a</a:t>
            </a:r>
            <a:endParaRPr lang="en-US" b="1" dirty="0"/>
          </a:p>
        </p:txBody>
      </p:sp>
      <p:sp>
        <p:nvSpPr>
          <p:cNvPr id="3" name="TextBox 2"/>
          <p:cNvSpPr txBox="1"/>
          <p:nvPr/>
        </p:nvSpPr>
        <p:spPr>
          <a:xfrm>
            <a:off x="8686800" y="1786106"/>
            <a:ext cx="308098" cy="369332"/>
          </a:xfrm>
          <a:prstGeom prst="rect">
            <a:avLst/>
          </a:prstGeom>
          <a:noFill/>
        </p:spPr>
        <p:txBody>
          <a:bodyPr wrap="none" rtlCol="0">
            <a:spAutoFit/>
          </a:bodyPr>
          <a:lstStyle/>
          <a:p>
            <a:r>
              <a:rPr lang="en-US" b="1" dirty="0" smtClean="0"/>
              <a:t>b</a:t>
            </a:r>
            <a:endParaRPr lang="en-US" b="1" dirty="0"/>
          </a:p>
        </p:txBody>
      </p:sp>
      <p:sp>
        <p:nvSpPr>
          <p:cNvPr id="4" name="TextBox 3"/>
          <p:cNvSpPr txBox="1"/>
          <p:nvPr/>
        </p:nvSpPr>
        <p:spPr>
          <a:xfrm>
            <a:off x="60568" y="4323174"/>
            <a:ext cx="280846" cy="369332"/>
          </a:xfrm>
          <a:prstGeom prst="rect">
            <a:avLst/>
          </a:prstGeom>
          <a:noFill/>
        </p:spPr>
        <p:txBody>
          <a:bodyPr wrap="none" rtlCol="0">
            <a:spAutoFit/>
          </a:bodyPr>
          <a:lstStyle/>
          <a:p>
            <a:r>
              <a:rPr lang="en-US" b="1" dirty="0" smtClean="0"/>
              <a:t>c</a:t>
            </a:r>
            <a:endParaRPr lang="en-US" b="1" dirty="0"/>
          </a:p>
        </p:txBody>
      </p:sp>
    </p:spTree>
    <p:extLst>
      <p:ext uri="{BB962C8B-B14F-4D97-AF65-F5344CB8AC3E}">
        <p14:creationId xmlns:p14="http://schemas.microsoft.com/office/powerpoint/2010/main" val="1461102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26</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96000"/>
            <a:ext cx="9136918" cy="76123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107519712"/>
              </p:ext>
            </p:extLst>
          </p:nvPr>
        </p:nvGraphicFramePr>
        <p:xfrm>
          <a:off x="152400" y="401398"/>
          <a:ext cx="8686800" cy="5603629"/>
        </p:xfrm>
        <a:graphic>
          <a:graphicData uri="http://schemas.openxmlformats.org/drawingml/2006/table">
            <a:tbl>
              <a:tblPr firstRow="1" firstCol="1" bandRow="1">
                <a:tableStyleId>{5C22544A-7EE6-4342-B048-85BDC9FD1C3A}</a:tableStyleId>
              </a:tblPr>
              <a:tblGrid>
                <a:gridCol w="1277684"/>
                <a:gridCol w="597016"/>
                <a:gridCol w="612324"/>
                <a:gridCol w="918486"/>
                <a:gridCol w="1301187"/>
                <a:gridCol w="688864"/>
                <a:gridCol w="918486"/>
                <a:gridCol w="688864"/>
                <a:gridCol w="765404"/>
                <a:gridCol w="918485"/>
              </a:tblGrid>
              <a:tr h="389819">
                <a:tc>
                  <a:txBody>
                    <a:bodyPr/>
                    <a:lstStyle/>
                    <a:p>
                      <a:pPr marL="0" marR="0" algn="ctr">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Title</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c>
                  <a:txBody>
                    <a:bodyPr/>
                    <a:lstStyle/>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CNS</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c>
                  <a:txBody>
                    <a:bodyPr/>
                    <a:lstStyle/>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SASA</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c>
                  <a:txBody>
                    <a:bodyPr/>
                    <a:lstStyle/>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Donor HB</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c>
                  <a:txBody>
                    <a:bodyPr/>
                    <a:lstStyle/>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Acceptor HB</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c>
                  <a:txBody>
                    <a:bodyPr/>
                    <a:lstStyle/>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QP log</a:t>
                      </a:r>
                    </a:p>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Po/w</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c>
                  <a:txBody>
                    <a:bodyPr/>
                    <a:lstStyle/>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QP  </a:t>
                      </a:r>
                      <a:r>
                        <a:rPr lang="en-US" sz="1200" dirty="0" err="1">
                          <a:solidFill>
                            <a:schemeClr val="bg2">
                              <a:lumMod val="25000"/>
                            </a:schemeClr>
                          </a:solidFill>
                          <a:effectLst/>
                          <a:latin typeface="Arial" pitchFamily="34" charset="0"/>
                          <a:cs typeface="Arial" pitchFamily="34" charset="0"/>
                        </a:rPr>
                        <a:t>PCaco</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c>
                  <a:txBody>
                    <a:bodyPr/>
                    <a:lstStyle/>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PSA</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c>
                  <a:txBody>
                    <a:bodyPr/>
                    <a:lstStyle/>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Rule Of Three</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c>
                  <a:txBody>
                    <a:bodyPr/>
                    <a:lstStyle/>
                    <a:p>
                      <a:pPr marL="0" marR="0">
                        <a:lnSpc>
                          <a:spcPct val="107000"/>
                        </a:lnSpc>
                        <a:spcBef>
                          <a:spcPts val="0"/>
                        </a:spcBef>
                        <a:spcAft>
                          <a:spcPts val="0"/>
                        </a:spcAft>
                      </a:pPr>
                      <a:r>
                        <a:rPr lang="en-US" sz="1200" dirty="0">
                          <a:solidFill>
                            <a:schemeClr val="bg2">
                              <a:lumMod val="25000"/>
                            </a:schemeClr>
                          </a:solidFill>
                          <a:effectLst/>
                          <a:latin typeface="Arial" pitchFamily="34" charset="0"/>
                          <a:cs typeface="Arial" pitchFamily="34" charset="0"/>
                        </a:rPr>
                        <a:t>Rule Of Five</a:t>
                      </a:r>
                      <a:endParaRPr lang="en-US" sz="1200" dirty="0">
                        <a:solidFill>
                          <a:schemeClr val="bg2">
                            <a:lumMod val="25000"/>
                          </a:schemeClr>
                        </a:solidFill>
                        <a:effectLst/>
                        <a:latin typeface="Arial" pitchFamily="34" charset="0"/>
                        <a:ea typeface="Calibri" panose="020F0502020204030204" pitchFamily="34" charset="0"/>
                        <a:cs typeface="Arial" pitchFamily="34" charset="0"/>
                      </a:endParaRPr>
                    </a:p>
                  </a:txBody>
                  <a:tcPr marL="34608" marR="34608" marT="0" marB="0">
                    <a:solidFill>
                      <a:schemeClr val="bg2">
                        <a:lumMod val="90000"/>
                      </a:schemeClr>
                    </a:solidFill>
                  </a:tcPr>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A1</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699.2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8</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2.4</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33.7</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154.6</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0</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A2</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684.4</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5.5</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3186.7</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50.8</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1</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A3</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728.6</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9</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1.5</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4.2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196.8</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1</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A4</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745.0</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8.7</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2.5</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23.2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164.5</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1</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A5</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767.9</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6.7</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5.3</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1295.7</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77.9</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A6</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692.4</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7</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3.9</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145.9</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116.1</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1</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A7</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687.8</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8</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2.4</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36.2</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152.7</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A8</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709.1</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5</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5.7</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3348.4</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49.5</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1</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B1</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606.5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1.4</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17.9</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126.2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1</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B2</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626.8</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7</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-0.2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3.9</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131.2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B3</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656.5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6.7</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-0.1</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2.5</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149.8</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B4</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642.4</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8</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-1.0</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0.7</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171.0</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1</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B5</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637.6</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0.9</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7.2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125.4</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1</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B6</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563.6</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5</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2.1</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157.6</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81.2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B7</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651.0</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2.0</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28.4</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120.3</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B8</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716.3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6.7</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3.5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224.5</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83.8</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0</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B9</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627.5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145.0</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89.3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0</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B10</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655.7</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7.5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1.6</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16.2</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133.7</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1</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B11</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624.3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157.8</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86.3</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0</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C1</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594.6</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6</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3.3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1051.2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75.4</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0</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C2</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-1</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602.7</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7.5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549.4</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90.0</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0</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C3</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620.2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8.5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1.1</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56.1</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136.3</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solidFill>
                            <a:srgbClr val="FF0000"/>
                          </a:solidFill>
                          <a:effectLst/>
                          <a:latin typeface="Arial" pitchFamily="34" charset="0"/>
                          <a:cs typeface="Arial" pitchFamily="34" charset="0"/>
                        </a:rPr>
                        <a:t>0</a:t>
                      </a:r>
                      <a:endParaRPr lang="en-US" sz="120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C4</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666.2</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a:effectLst/>
                          <a:latin typeface="Arial" pitchFamily="34" charset="0"/>
                          <a:cs typeface="Arial" pitchFamily="34" charset="0"/>
                        </a:rPr>
                        <a:t>1</a:t>
                      </a:r>
                      <a:endParaRPr lang="en-US" sz="120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8.2</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2.3</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464.9</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98.9</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194910">
                <a:tc>
                  <a:txBody>
                    <a:bodyPr/>
                    <a:lstStyle/>
                    <a:p>
                      <a:pPr marL="0" marR="0" algn="ctr">
                        <a:lnSpc>
                          <a:spcPct val="107000"/>
                        </a:lnSpc>
                        <a:spcBef>
                          <a:spcPts val="0"/>
                        </a:spcBef>
                        <a:spcAft>
                          <a:spcPts val="0"/>
                        </a:spcAft>
                      </a:pPr>
                      <a:r>
                        <a:rPr lang="en-US" sz="1200" dirty="0">
                          <a:solidFill>
                            <a:schemeClr val="tx2">
                              <a:lumMod val="50000"/>
                            </a:schemeClr>
                          </a:solidFill>
                          <a:effectLst/>
                          <a:latin typeface="Arial" pitchFamily="34" charset="0"/>
                          <a:cs typeface="Arial" pitchFamily="34" charset="0"/>
                        </a:rPr>
                        <a:t>C5</a:t>
                      </a:r>
                      <a:endParaRPr lang="en-US" sz="1200" dirty="0">
                        <a:solidFill>
                          <a:schemeClr val="tx2">
                            <a:lumMod val="50000"/>
                          </a:schemeClr>
                        </a:solidFill>
                        <a:effectLst/>
                        <a:latin typeface="Arial" pitchFamily="34" charset="0"/>
                        <a:ea typeface="Calibri" panose="020F0502020204030204" pitchFamily="34" charset="0"/>
                        <a:cs typeface="Arial" pitchFamily="34" charset="0"/>
                      </a:endParaRPr>
                    </a:p>
                  </a:txBody>
                  <a:tcPr marL="34608" marR="34608" marT="0" marB="0" anchor="b">
                    <a:solidFill>
                      <a:schemeClr val="accent4">
                        <a:lumMod val="20000"/>
                        <a:lumOff val="80000"/>
                      </a:schemeClr>
                    </a:solidFill>
                  </a:tcPr>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-2</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581.4</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7.5</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1.8</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483.0</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effectLst/>
                          <a:latin typeface="Arial" pitchFamily="34" charset="0"/>
                          <a:cs typeface="Arial" pitchFamily="34" charset="0"/>
                        </a:rPr>
                        <a:t>90.8</a:t>
                      </a:r>
                      <a:endParaRPr lang="en-US" sz="1200" dirty="0">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c>
                  <a:txBody>
                    <a:bodyPr/>
                    <a:lstStyle/>
                    <a:p>
                      <a:pPr marL="0" marR="0" algn="r">
                        <a:lnSpc>
                          <a:spcPct val="107000"/>
                        </a:lnSpc>
                        <a:spcBef>
                          <a:spcPts val="0"/>
                        </a:spcBef>
                        <a:spcAft>
                          <a:spcPts val="0"/>
                        </a:spcAft>
                      </a:pPr>
                      <a:r>
                        <a:rPr lang="en-US" sz="1200" dirty="0">
                          <a:solidFill>
                            <a:srgbClr val="FF0000"/>
                          </a:solidFill>
                          <a:effectLst/>
                          <a:latin typeface="Arial" pitchFamily="34" charset="0"/>
                          <a:cs typeface="Arial" pitchFamily="34" charset="0"/>
                        </a:rPr>
                        <a:t>0</a:t>
                      </a:r>
                      <a:endParaRPr lang="en-US" sz="1200" dirty="0">
                        <a:solidFill>
                          <a:srgbClr val="FF0000"/>
                        </a:solidFill>
                        <a:effectLst/>
                        <a:latin typeface="Arial" pitchFamily="34" charset="0"/>
                        <a:ea typeface="Calibri" panose="020F0502020204030204" pitchFamily="34" charset="0"/>
                        <a:cs typeface="Arial" pitchFamily="34" charset="0"/>
                      </a:endParaRPr>
                    </a:p>
                  </a:txBody>
                  <a:tcPr marL="34608" marR="34608" marT="0" marB="0" anchor="b"/>
                </a:tc>
              </a:tr>
              <a:tr h="535970">
                <a:tc>
                  <a:txBody>
                    <a:bodyPr/>
                    <a:lstStyle/>
                    <a:p>
                      <a:pPr marL="0" marR="0" algn="ctr">
                        <a:lnSpc>
                          <a:spcPct val="107000"/>
                        </a:lnSpc>
                        <a:spcBef>
                          <a:spcPts val="0"/>
                        </a:spcBef>
                        <a:spcAft>
                          <a:spcPts val="0"/>
                        </a:spcAft>
                      </a:pPr>
                      <a:r>
                        <a:rPr lang="en-US" sz="1100" dirty="0">
                          <a:solidFill>
                            <a:srgbClr val="FF0000"/>
                          </a:solidFill>
                          <a:effectLst/>
                          <a:latin typeface="Arial" panose="020B0604020202020204" pitchFamily="34" charset="0"/>
                          <a:cs typeface="Arial" panose="020B0604020202020204" pitchFamily="34" charset="0"/>
                        </a:rPr>
                        <a:t>Recommended limits</a:t>
                      </a:r>
                      <a:endParaRPr lang="en-US" sz="1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solidFill>
                      <a:schemeClr val="accent4">
                        <a:lumMod val="20000"/>
                        <a:lumOff val="80000"/>
                      </a:schemeClr>
                    </a:solidFill>
                  </a:tcPr>
                </a:tc>
                <a:tc>
                  <a:txBody>
                    <a:bodyPr/>
                    <a:lstStyle/>
                    <a:p>
                      <a:pPr marL="0" marR="0">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-2 to +2</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tc>
                <a:tc>
                  <a:txBody>
                    <a:bodyPr/>
                    <a:lstStyle/>
                    <a:p>
                      <a:pPr marL="0" marR="0">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300-1000</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tc>
                <a:tc>
                  <a:txBody>
                    <a:bodyPr/>
                    <a:lstStyle/>
                    <a:p>
                      <a:pPr marL="0" marR="0">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0.0-6.0</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tc>
                <a:tc>
                  <a:txBody>
                    <a:bodyPr/>
                    <a:lstStyle/>
                    <a:p>
                      <a:pPr marL="0" marR="0">
                        <a:lnSpc>
                          <a:spcPct val="107000"/>
                        </a:lnSpc>
                        <a:spcBef>
                          <a:spcPts val="0"/>
                        </a:spcBef>
                        <a:spcAft>
                          <a:spcPts val="0"/>
                        </a:spcAft>
                      </a:pPr>
                      <a:r>
                        <a:rPr lang="en-US" sz="1100" dirty="0">
                          <a:effectLst/>
                          <a:latin typeface="Arial" panose="020B0604020202020204" pitchFamily="34" charset="0"/>
                          <a:cs typeface="Arial" panose="020B0604020202020204" pitchFamily="34" charset="0"/>
                        </a:rPr>
                        <a:t>2.0-20.0</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tc>
                <a:tc>
                  <a:txBody>
                    <a:bodyPr/>
                    <a:lstStyle/>
                    <a:p>
                      <a:pPr marL="0" marR="0">
                        <a:lnSpc>
                          <a:spcPct val="107000"/>
                        </a:lnSpc>
                        <a:spcBef>
                          <a:spcPts val="0"/>
                        </a:spcBef>
                        <a:spcAft>
                          <a:spcPts val="0"/>
                        </a:spcAft>
                      </a:pPr>
                      <a:r>
                        <a:rPr lang="en-US" sz="1100" dirty="0" smtClean="0">
                          <a:effectLst/>
                          <a:latin typeface="Arial" panose="020B0604020202020204" pitchFamily="34" charset="0"/>
                          <a:ea typeface="+mn-ea"/>
                          <a:cs typeface="Arial" panose="020B0604020202020204" pitchFamily="34" charset="0"/>
                        </a:rPr>
                        <a:t>-2</a:t>
                      </a:r>
                      <a:r>
                        <a:rPr lang="en-US" sz="1100" baseline="0" dirty="0" smtClean="0">
                          <a:effectLst/>
                          <a:latin typeface="Arial" panose="020B0604020202020204" pitchFamily="34" charset="0"/>
                          <a:ea typeface="+mn-ea"/>
                          <a:cs typeface="Arial" panose="020B0604020202020204" pitchFamily="34" charset="0"/>
                        </a:rPr>
                        <a:t> to 6.5</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tc>
                <a:tc>
                  <a:txBody>
                    <a:bodyPr/>
                    <a:lstStyle/>
                    <a:p>
                      <a:pPr marL="0" marR="0">
                        <a:lnSpc>
                          <a:spcPct val="107000"/>
                        </a:lnSpc>
                        <a:spcBef>
                          <a:spcPts val="0"/>
                        </a:spcBef>
                        <a:spcAft>
                          <a:spcPts val="0"/>
                        </a:spcAft>
                      </a:pPr>
                      <a:r>
                        <a:rPr lang="en-US" sz="1100" dirty="0" smtClean="0">
                          <a:effectLst/>
                          <a:latin typeface="Arial" panose="020B0604020202020204" pitchFamily="34" charset="0"/>
                          <a:ea typeface="Calibri" panose="020F0502020204030204" pitchFamily="34" charset="0"/>
                          <a:cs typeface="Arial" panose="020B0604020202020204" pitchFamily="34" charset="0"/>
                        </a:rPr>
                        <a:t>&lt;25 poor &gt; 500 great nm/sec</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tc>
                <a:tc>
                  <a:txBody>
                    <a:bodyPr/>
                    <a:lstStyle/>
                    <a:p>
                      <a:pPr marL="0" marR="0">
                        <a:lnSpc>
                          <a:spcPct val="107000"/>
                        </a:lnSpc>
                        <a:spcBef>
                          <a:spcPts val="0"/>
                        </a:spcBef>
                        <a:spcAft>
                          <a:spcPts val="0"/>
                        </a:spcAft>
                      </a:pPr>
                      <a:r>
                        <a:rPr lang="en-US" sz="1100" dirty="0" smtClean="0">
                          <a:effectLst/>
                          <a:latin typeface="Arial" panose="020B0604020202020204" pitchFamily="34" charset="0"/>
                          <a:ea typeface="+mn-ea"/>
                          <a:cs typeface="Arial" panose="020B0604020202020204" pitchFamily="34" charset="0"/>
                        </a:rPr>
                        <a:t>7-200</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tc>
                <a:tc>
                  <a:txBody>
                    <a:bodyPr/>
                    <a:lstStyle/>
                    <a:p>
                      <a:pPr marL="0" marR="0">
                        <a:lnSpc>
                          <a:spcPct val="107000"/>
                        </a:lnSpc>
                        <a:spcBef>
                          <a:spcPts val="0"/>
                        </a:spcBef>
                        <a:spcAft>
                          <a:spcPts val="0"/>
                        </a:spcAft>
                      </a:pPr>
                      <a:r>
                        <a:rPr lang="en-US" sz="1100" dirty="0" smtClean="0">
                          <a:effectLst/>
                          <a:latin typeface="Arial" panose="020B0604020202020204" pitchFamily="34" charset="0"/>
                          <a:ea typeface="+mn-ea"/>
                          <a:cs typeface="Arial" panose="020B0604020202020204" pitchFamily="34" charset="0"/>
                        </a:rPr>
                        <a:t>Max</a:t>
                      </a:r>
                      <a:r>
                        <a:rPr lang="en-US" sz="1100" baseline="0" dirty="0" smtClean="0">
                          <a:effectLst/>
                          <a:latin typeface="Arial" panose="020B0604020202020204" pitchFamily="34" charset="0"/>
                          <a:ea typeface="+mn-ea"/>
                          <a:cs typeface="Arial" panose="020B0604020202020204" pitchFamily="34" charset="0"/>
                        </a:rPr>
                        <a:t> 4</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tc>
                <a:tc>
                  <a:txBody>
                    <a:bodyPr/>
                    <a:lstStyle/>
                    <a:p>
                      <a:pPr marL="0" marR="0">
                        <a:lnSpc>
                          <a:spcPct val="107000"/>
                        </a:lnSpc>
                        <a:spcBef>
                          <a:spcPts val="0"/>
                        </a:spcBef>
                        <a:spcAft>
                          <a:spcPts val="0"/>
                        </a:spcAft>
                      </a:pPr>
                      <a:r>
                        <a:rPr lang="en-US" sz="1100" dirty="0" smtClean="0">
                          <a:effectLst/>
                          <a:latin typeface="Arial" panose="020B0604020202020204" pitchFamily="34" charset="0"/>
                          <a:ea typeface="+mn-ea"/>
                          <a:cs typeface="Arial" panose="020B0604020202020204" pitchFamily="34" charset="0"/>
                        </a:rPr>
                        <a:t>Max</a:t>
                      </a:r>
                      <a:r>
                        <a:rPr lang="en-US" sz="1100" baseline="0" dirty="0" smtClean="0">
                          <a:effectLst/>
                          <a:latin typeface="Arial" panose="020B0604020202020204" pitchFamily="34" charset="0"/>
                          <a:ea typeface="+mn-ea"/>
                          <a:cs typeface="Arial" panose="020B0604020202020204" pitchFamily="34" charset="0"/>
                        </a:rPr>
                        <a:t> 3</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51012" marR="51012" marT="0" marB="0"/>
                </a:tc>
              </a:tr>
            </a:tbl>
          </a:graphicData>
        </a:graphic>
      </p:graphicFrame>
      <p:sp>
        <p:nvSpPr>
          <p:cNvPr id="8" name="Rectangle 7"/>
          <p:cNvSpPr/>
          <p:nvPr/>
        </p:nvSpPr>
        <p:spPr>
          <a:xfrm>
            <a:off x="2" y="12700"/>
            <a:ext cx="6715172" cy="388696"/>
          </a:xfrm>
          <a:prstGeom prst="rect">
            <a:avLst/>
          </a:prstGeom>
        </p:spPr>
        <p:txBody>
          <a:bodyPr wrap="square">
            <a:spAutoFit/>
          </a:bodyPr>
          <a:lstStyle/>
          <a:p>
            <a:pPr algn="just">
              <a:lnSpc>
                <a:spcPct val="107000"/>
              </a:lnSpc>
              <a:spcAft>
                <a:spcPts val="800"/>
              </a:spcAft>
              <a:tabLst>
                <a:tab pos="457200" algn="l"/>
                <a:tab pos="1371600" algn="dec"/>
                <a:tab pos="2743200" algn="l"/>
                <a:tab pos="3657600" algn="l"/>
                <a:tab pos="4572000" algn="l"/>
                <a:tab pos="5486400" algn="l"/>
              </a:tabLst>
            </a:pPr>
            <a:r>
              <a:rPr lang="en-US" b="1" dirty="0">
                <a:solidFill>
                  <a:srgbClr val="FF0000"/>
                </a:solidFill>
                <a:ea typeface="Calibri" panose="020F0502020204030204" pitchFamily="34" charset="0"/>
                <a:cs typeface="Arial" panose="020B0604020202020204" pitchFamily="34" charset="0"/>
              </a:rPr>
              <a:t>Table </a:t>
            </a:r>
            <a:r>
              <a:rPr lang="en-US" b="1" dirty="0" smtClean="0">
                <a:solidFill>
                  <a:srgbClr val="FF0000"/>
                </a:solidFill>
                <a:ea typeface="Calibri" panose="020F0502020204030204" pitchFamily="34" charset="0"/>
                <a:cs typeface="Arial" panose="020B0604020202020204" pitchFamily="34" charset="0"/>
              </a:rPr>
              <a:t>9:</a:t>
            </a:r>
            <a:r>
              <a:rPr lang="en-US" dirty="0" smtClean="0">
                <a:solidFill>
                  <a:srgbClr val="FF0000"/>
                </a:solidFill>
                <a:ea typeface="Calibri" panose="020F0502020204030204" pitchFamily="34" charset="0"/>
                <a:cs typeface="Arial" panose="020B0604020202020204" pitchFamily="34" charset="0"/>
              </a:rPr>
              <a:t> </a:t>
            </a:r>
            <a:r>
              <a:rPr lang="en-US" dirty="0">
                <a:solidFill>
                  <a:srgbClr val="FF0000"/>
                </a:solidFill>
                <a:ea typeface="Calibri" panose="020F0502020204030204" pitchFamily="34" charset="0"/>
                <a:cs typeface="Arial" panose="020B0604020202020204" pitchFamily="34" charset="0"/>
              </a:rPr>
              <a:t>Predicted </a:t>
            </a:r>
            <a:r>
              <a:rPr lang="en-US" dirty="0" smtClean="0">
                <a:solidFill>
                  <a:srgbClr val="FF0000"/>
                </a:solidFill>
                <a:ea typeface="Calibri" panose="020F0502020204030204" pitchFamily="34" charset="0"/>
                <a:cs typeface="Arial" panose="020B0604020202020204" pitchFamily="34" charset="0"/>
              </a:rPr>
              <a:t>ADMET </a:t>
            </a:r>
            <a:r>
              <a:rPr lang="en-US" dirty="0">
                <a:solidFill>
                  <a:srgbClr val="FF0000"/>
                </a:solidFill>
                <a:ea typeface="Calibri" panose="020F0502020204030204" pitchFamily="34" charset="0"/>
                <a:cs typeface="Arial" panose="020B0604020202020204" pitchFamily="34" charset="0"/>
              </a:rPr>
              <a:t>profile of synthesized compounds</a:t>
            </a:r>
            <a:r>
              <a:rPr lang="en-US" sz="1600" dirty="0">
                <a:solidFill>
                  <a:srgbClr val="FF0000"/>
                </a:solidFill>
                <a:ea typeface="Calibri" panose="020F0502020204030204" pitchFamily="34" charset="0"/>
                <a:cs typeface="Arial" panose="020B0604020202020204" pitchFamily="34" charset="0"/>
              </a:rPr>
              <a:t>.</a:t>
            </a:r>
            <a:endParaRPr lang="en-US" sz="1600" dirty="0">
              <a:solidFill>
                <a:srgbClr val="FF0000"/>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71844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27</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95400"/>
            <a:ext cx="3691959" cy="3519830"/>
          </a:xfrm>
          <a:prstGeom prst="rect">
            <a:avLst/>
          </a:prstGeom>
        </p:spPr>
      </p:pic>
      <p:sp>
        <p:nvSpPr>
          <p:cNvPr id="8" name="Rectangle 7"/>
          <p:cNvSpPr/>
          <p:nvPr/>
        </p:nvSpPr>
        <p:spPr>
          <a:xfrm>
            <a:off x="98422" y="5121733"/>
            <a:ext cx="3745937" cy="538609"/>
          </a:xfrm>
          <a:prstGeom prst="rect">
            <a:avLst/>
          </a:prstGeom>
        </p:spPr>
        <p:txBody>
          <a:bodyPr wrap="square">
            <a:spAutoFit/>
          </a:bodyPr>
          <a:lstStyle/>
          <a:p>
            <a:pPr algn="just"/>
            <a:r>
              <a:rPr lang="en-US" sz="1500" b="1" dirty="0">
                <a:ea typeface="Calibri" panose="020F0502020204030204" pitchFamily="34" charset="0"/>
              </a:rPr>
              <a:t>Fig </a:t>
            </a:r>
            <a:r>
              <a:rPr lang="en-US" sz="1500" b="1" dirty="0" smtClean="0">
                <a:ea typeface="Calibri" panose="020F0502020204030204" pitchFamily="34" charset="0"/>
              </a:rPr>
              <a:t>7:</a:t>
            </a:r>
            <a:r>
              <a:rPr lang="en-US" sz="1400" dirty="0" smtClean="0">
                <a:ea typeface="Calibri" panose="020F0502020204030204" pitchFamily="34" charset="0"/>
              </a:rPr>
              <a:t> Schematic representation of synthesis </a:t>
            </a:r>
            <a:r>
              <a:rPr lang="en-US" sz="1400" b="1" dirty="0" smtClean="0">
                <a:ea typeface="Calibri" panose="020F0502020204030204" pitchFamily="34" charset="0"/>
              </a:rPr>
              <a:t>Scheme 1</a:t>
            </a:r>
            <a:r>
              <a:rPr lang="en-US" sz="1400" dirty="0" smtClean="0">
                <a:ea typeface="Calibri" panose="020F0502020204030204" pitchFamily="34" charset="0"/>
              </a:rPr>
              <a:t>.</a:t>
            </a:r>
            <a:endParaRPr lang="en-US" sz="14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5246" y="685800"/>
            <a:ext cx="4922554" cy="4445032"/>
          </a:xfrm>
          <a:prstGeom prst="rect">
            <a:avLst/>
          </a:prstGeom>
        </p:spPr>
      </p:pic>
      <p:sp>
        <p:nvSpPr>
          <p:cNvPr id="10" name="Rectangle 9"/>
          <p:cNvSpPr/>
          <p:nvPr/>
        </p:nvSpPr>
        <p:spPr>
          <a:xfrm>
            <a:off x="4498830" y="5174551"/>
            <a:ext cx="4215385" cy="323165"/>
          </a:xfrm>
          <a:prstGeom prst="rect">
            <a:avLst/>
          </a:prstGeom>
        </p:spPr>
        <p:txBody>
          <a:bodyPr wrap="none">
            <a:spAutoFit/>
          </a:bodyPr>
          <a:lstStyle/>
          <a:p>
            <a:r>
              <a:rPr lang="en-US" sz="1500" b="1" dirty="0">
                <a:ea typeface="Calibri" panose="020F0502020204030204" pitchFamily="34" charset="0"/>
              </a:rPr>
              <a:t>Fig 8</a:t>
            </a:r>
            <a:r>
              <a:rPr lang="en-US" sz="1500" b="1" dirty="0" smtClean="0">
                <a:ea typeface="Calibri" panose="020F0502020204030204" pitchFamily="34" charset="0"/>
              </a:rPr>
              <a:t>:</a:t>
            </a:r>
            <a:r>
              <a:rPr lang="en-US" sz="1500" dirty="0" smtClean="0">
                <a:ea typeface="Calibri" panose="020F0502020204030204" pitchFamily="34" charset="0"/>
              </a:rPr>
              <a:t> </a:t>
            </a:r>
            <a:r>
              <a:rPr lang="en-US" sz="1400" dirty="0" smtClean="0">
                <a:ea typeface="Calibri" panose="020F0502020204030204" pitchFamily="34" charset="0"/>
              </a:rPr>
              <a:t>Schematic representation of synthesis </a:t>
            </a:r>
            <a:r>
              <a:rPr lang="en-US" sz="1400" b="1" dirty="0" smtClean="0">
                <a:ea typeface="Calibri" panose="020F0502020204030204" pitchFamily="34" charset="0"/>
              </a:rPr>
              <a:t>Scheme 2</a:t>
            </a:r>
            <a:r>
              <a:rPr lang="en-US" sz="1400" dirty="0" smtClean="0">
                <a:ea typeface="Calibri" panose="020F0502020204030204" pitchFamily="34" charset="0"/>
              </a:rPr>
              <a:t>.</a:t>
            </a:r>
            <a:endParaRPr lang="en-US" sz="1400" b="1" dirty="0"/>
          </a:p>
        </p:txBody>
      </p:sp>
      <p:cxnSp>
        <p:nvCxnSpPr>
          <p:cNvPr id="11" name="Straight Connector 10"/>
          <p:cNvCxnSpPr/>
          <p:nvPr/>
        </p:nvCxnSpPr>
        <p:spPr>
          <a:xfrm flipH="1">
            <a:off x="4116229" y="838200"/>
            <a:ext cx="29017" cy="479825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118281" y="130541"/>
            <a:ext cx="6206319" cy="51154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FF0000"/>
                </a:solidFill>
                <a:latin typeface="Times New Roman" panose="02020603050405020304" pitchFamily="18" charset="0"/>
                <a:cs typeface="Times New Roman" panose="02020603050405020304" pitchFamily="18" charset="0"/>
              </a:rPr>
              <a:t>Synthesis Scheme (Scheme 1&amp; 2)</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85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28</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0129" y="1020712"/>
            <a:ext cx="5976664" cy="4310240"/>
          </a:xfrm>
          <a:prstGeom prst="rect">
            <a:avLst/>
          </a:prstGeom>
        </p:spPr>
      </p:pic>
      <p:sp>
        <p:nvSpPr>
          <p:cNvPr id="8" name="Rectangle 7"/>
          <p:cNvSpPr/>
          <p:nvPr/>
        </p:nvSpPr>
        <p:spPr>
          <a:xfrm>
            <a:off x="2345140" y="5522306"/>
            <a:ext cx="4572000" cy="307777"/>
          </a:xfrm>
          <a:prstGeom prst="rect">
            <a:avLst/>
          </a:prstGeom>
        </p:spPr>
        <p:txBody>
          <a:bodyPr>
            <a:spAutoFit/>
          </a:bodyPr>
          <a:lstStyle/>
          <a:p>
            <a:pPr algn="just"/>
            <a:r>
              <a:rPr lang="en-US" sz="1400" b="1" dirty="0">
                <a:ea typeface="Calibri" panose="020F0502020204030204" pitchFamily="34" charset="0"/>
              </a:rPr>
              <a:t>Fig 9</a:t>
            </a:r>
            <a:r>
              <a:rPr lang="en-US" sz="1400" b="1" dirty="0" smtClean="0">
                <a:ea typeface="Calibri" panose="020F0502020204030204" pitchFamily="34" charset="0"/>
              </a:rPr>
              <a:t>:</a:t>
            </a:r>
            <a:r>
              <a:rPr lang="en-US" sz="1400" dirty="0" smtClean="0">
                <a:ea typeface="Calibri" panose="020F0502020204030204" pitchFamily="34" charset="0"/>
              </a:rPr>
              <a:t> </a:t>
            </a:r>
            <a:r>
              <a:rPr lang="en-US" sz="1400" dirty="0">
                <a:ea typeface="Calibri" panose="020F0502020204030204" pitchFamily="34" charset="0"/>
              </a:rPr>
              <a:t>Schematic representation of synthesis </a:t>
            </a:r>
            <a:r>
              <a:rPr lang="en-US" sz="1400" b="1" dirty="0">
                <a:ea typeface="Calibri" panose="020F0502020204030204" pitchFamily="34" charset="0"/>
              </a:rPr>
              <a:t>Scheme </a:t>
            </a:r>
            <a:r>
              <a:rPr lang="en-US" sz="1400" b="1" dirty="0" smtClean="0">
                <a:ea typeface="Calibri" panose="020F0502020204030204" pitchFamily="34" charset="0"/>
              </a:rPr>
              <a:t>3</a:t>
            </a:r>
            <a:r>
              <a:rPr lang="en-US" sz="1400" dirty="0" smtClean="0">
                <a:ea typeface="Calibri" panose="020F0502020204030204" pitchFamily="34" charset="0"/>
              </a:rPr>
              <a:t>.</a:t>
            </a:r>
            <a:endParaRPr lang="en-US" sz="1400" dirty="0"/>
          </a:p>
        </p:txBody>
      </p:sp>
      <p:sp>
        <p:nvSpPr>
          <p:cNvPr id="10" name="Title 1"/>
          <p:cNvSpPr txBox="1">
            <a:spLocks/>
          </p:cNvSpPr>
          <p:nvPr/>
        </p:nvSpPr>
        <p:spPr>
          <a:xfrm>
            <a:off x="228600" y="295957"/>
            <a:ext cx="6934200"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FF0000"/>
                </a:solidFill>
                <a:latin typeface="+mn-lt"/>
                <a:cs typeface="Times New Roman" panose="02020603050405020304" pitchFamily="18" charset="0"/>
              </a:rPr>
              <a:t>Synthesis scheme  3</a:t>
            </a:r>
            <a:endParaRPr lang="en-US" sz="2800"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691305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29</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8" name="Picture 7"/>
          <p:cNvPicPr>
            <a:picLocks noChangeAspect="1"/>
          </p:cNvPicPr>
          <p:nvPr/>
        </p:nvPicPr>
        <p:blipFill>
          <a:blip r:embed="rId3"/>
          <a:stretch>
            <a:fillRect/>
          </a:stretch>
        </p:blipFill>
        <p:spPr>
          <a:xfrm>
            <a:off x="299735" y="1295400"/>
            <a:ext cx="8740769" cy="3677530"/>
          </a:xfrm>
          <a:prstGeom prst="rect">
            <a:avLst/>
          </a:prstGeom>
        </p:spPr>
      </p:pic>
      <p:pic>
        <p:nvPicPr>
          <p:cNvPr id="9" name="Picture 8"/>
          <p:cNvPicPr>
            <a:picLocks noChangeAspect="1"/>
          </p:cNvPicPr>
          <p:nvPr/>
        </p:nvPicPr>
        <p:blipFill>
          <a:blip r:embed="rId4"/>
          <a:stretch>
            <a:fillRect/>
          </a:stretch>
        </p:blipFill>
        <p:spPr>
          <a:xfrm>
            <a:off x="5943600" y="1839519"/>
            <a:ext cx="2548579" cy="1590300"/>
          </a:xfrm>
          <a:prstGeom prst="rect">
            <a:avLst/>
          </a:prstGeom>
        </p:spPr>
      </p:pic>
      <p:sp>
        <p:nvSpPr>
          <p:cNvPr id="10" name="Title 1"/>
          <p:cNvSpPr txBox="1">
            <a:spLocks/>
          </p:cNvSpPr>
          <p:nvPr/>
        </p:nvSpPr>
        <p:spPr>
          <a:xfrm>
            <a:off x="2" y="126476"/>
            <a:ext cx="6934198" cy="685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mn-lt"/>
                <a:cs typeface="Times New Roman" panose="02020603050405020304" pitchFamily="18" charset="0"/>
              </a:rPr>
              <a:t>Spectral data of the synthesized compound </a:t>
            </a:r>
            <a:r>
              <a:rPr lang="en-US" sz="2400" b="1" dirty="0" smtClean="0">
                <a:solidFill>
                  <a:srgbClr val="FF0000"/>
                </a:solidFill>
                <a:latin typeface="+mn-lt"/>
                <a:cs typeface="Times New Roman" panose="02020603050405020304" pitchFamily="18" charset="0"/>
              </a:rPr>
              <a:t>A1</a:t>
            </a:r>
            <a:endParaRPr lang="en-US" sz="2400" b="1" dirty="0">
              <a:solidFill>
                <a:srgbClr val="FF0000"/>
              </a:solidFill>
              <a:latin typeface="+mn-lt"/>
              <a:cs typeface="Times New Roman" panose="02020603050405020304" pitchFamily="18" charset="0"/>
            </a:endParaRPr>
          </a:p>
        </p:txBody>
      </p:sp>
      <p:sp>
        <p:nvSpPr>
          <p:cNvPr id="11" name="Rectangle 10"/>
          <p:cNvSpPr/>
          <p:nvPr/>
        </p:nvSpPr>
        <p:spPr>
          <a:xfrm>
            <a:off x="350979" y="5312518"/>
            <a:ext cx="5709640" cy="369332"/>
          </a:xfrm>
          <a:prstGeom prst="rect">
            <a:avLst/>
          </a:prstGeom>
        </p:spPr>
        <p:txBody>
          <a:bodyPr wrap="none">
            <a:spAutoFit/>
          </a:bodyPr>
          <a:lstStyle/>
          <a:p>
            <a:r>
              <a:rPr lang="en-US" b="1" dirty="0" smtClean="0">
                <a:ea typeface="Calibri" panose="020F0502020204030204" pitchFamily="34" charset="0"/>
              </a:rPr>
              <a:t>Fig 10</a:t>
            </a:r>
            <a:r>
              <a:rPr lang="en-US" dirty="0">
                <a:ea typeface="Calibri" panose="020F0502020204030204" pitchFamily="34" charset="0"/>
              </a:rPr>
              <a:t>:</a:t>
            </a:r>
            <a:r>
              <a:rPr lang="en-US" dirty="0" smtClean="0">
                <a:ea typeface="Calibri" panose="020F0502020204030204" pitchFamily="34" charset="0"/>
              </a:rPr>
              <a:t> H</a:t>
            </a:r>
            <a:r>
              <a:rPr lang="en-US" baseline="30000" dirty="0" smtClean="0">
                <a:ea typeface="Calibri" panose="020F0502020204030204" pitchFamily="34" charset="0"/>
              </a:rPr>
              <a:t>1 </a:t>
            </a:r>
            <a:r>
              <a:rPr lang="en-US" dirty="0" smtClean="0">
                <a:ea typeface="Calibri" panose="020F0502020204030204" pitchFamily="34" charset="0"/>
              </a:rPr>
              <a:t>NMR spectrum of the synthesized compound </a:t>
            </a:r>
            <a:r>
              <a:rPr lang="en-US" b="1" dirty="0">
                <a:ea typeface="Calibri" panose="020F0502020204030204" pitchFamily="34" charset="0"/>
              </a:rPr>
              <a:t>A1</a:t>
            </a:r>
            <a:r>
              <a:rPr lang="en-US" dirty="0">
                <a:ea typeface="Calibri" panose="020F0502020204030204" pitchFamily="34" charset="0"/>
              </a:rPr>
              <a:t>.</a:t>
            </a:r>
            <a:endParaRPr lang="en-US" dirty="0"/>
          </a:p>
        </p:txBody>
      </p:sp>
    </p:spTree>
    <p:extLst>
      <p:ext uri="{BB962C8B-B14F-4D97-AF65-F5344CB8AC3E}">
        <p14:creationId xmlns:p14="http://schemas.microsoft.com/office/powerpoint/2010/main" val="3520051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 y="0"/>
            <a:ext cx="9136918" cy="5909310"/>
          </a:xfrm>
          <a:prstGeom prst="rect">
            <a:avLst/>
          </a:prstGeom>
          <a:noFill/>
        </p:spPr>
        <p:txBody>
          <a:bodyPr wrap="square" rtlCol="0">
            <a:spAutoFit/>
          </a:bodyPr>
          <a:lstStyle/>
          <a:p>
            <a:r>
              <a:rPr lang="fr-FR" b="1" dirty="0"/>
              <a:t>Abstract: </a:t>
            </a:r>
            <a:endParaRPr lang="fr-FR" dirty="0"/>
          </a:p>
          <a:p>
            <a:endParaRPr lang="fr-FR" dirty="0"/>
          </a:p>
          <a:p>
            <a:pPr algn="just"/>
            <a:r>
              <a:rPr lang="en-US" dirty="0"/>
              <a:t>Bacterial resistance is one of the biggest threat to health community, especially hospital acquired MRSA. There are various mechanisms are involved in bacterial resistance out of which, the penetration of cell wall and the mutation of target receptor are the most important. From the beginning, the later stage of Peptidoglycan synthesis has been targeted which occurs outside the cytoplasm. The early stage of peptidoglycan synthesis has never been exploited. Inside the cytoplasm a group of enzyme known as Mur enzymes having similar mechanism of action using ATP, act consecutively and the active residues for all the enzymes are conserved. These make them ideal for multi-target. The MurD involve in adding the D-</a:t>
            </a:r>
            <a:r>
              <a:rPr lang="en-US" dirty="0" err="1"/>
              <a:t>glu</a:t>
            </a:r>
            <a:r>
              <a:rPr lang="en-US" dirty="0"/>
              <a:t> amino acid whereas MurE involve for L-Lys/m-DAP amino acid addition. The MurE act as a gatekeeper for gram-positive and gram-negative bacteria. The product of the previous enzyme act as a substrate for the next one. By designing similar chemical nature to the MurD product, will be having the dual affinity. But the major drawback of these inhibitors are penetration. The IC</a:t>
            </a:r>
            <a:r>
              <a:rPr lang="en-US" baseline="-25000" dirty="0"/>
              <a:t>50 </a:t>
            </a:r>
            <a:r>
              <a:rPr lang="en-US" dirty="0"/>
              <a:t>values and the MIC values have not correlated for most of the inhibitors. The current work is focused on this problem and we have designed some novel scaffold using various drug designing tools to get the desired hits. The MIC values and time kill studies of the synthesized compound has been carried out against MRSA (ATCC-43300). All the MICs were within   µg/ml and better </a:t>
            </a:r>
            <a:r>
              <a:rPr lang="en-US" dirty="0" smtClean="0"/>
              <a:t>time–kill </a:t>
            </a:r>
            <a:r>
              <a:rPr lang="en-US" dirty="0"/>
              <a:t>studies shown against the standard drug ciprofloxacin. These  hits can optimized further to get the desired lead. </a:t>
            </a:r>
          </a:p>
          <a:p>
            <a:r>
              <a:rPr lang="fr-FR" b="1" dirty="0" smtClean="0"/>
              <a:t>Keywords: </a:t>
            </a:r>
            <a:r>
              <a:rPr lang="fr-FR" dirty="0" smtClean="0"/>
              <a:t>MRSA; MurD; MurE.</a:t>
            </a:r>
            <a:endParaRPr lang="fr-FR"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a:t>
            </a:fld>
            <a:endParaRPr lang="fr-FR"/>
          </a:p>
        </p:txBody>
      </p:sp>
      <p:pic>
        <p:nvPicPr>
          <p:cNvPr id="7" name="Picture 6">
            <a:extLst>
              <a:ext uri="{FF2B5EF4-FFF2-40B4-BE49-F238E27FC236}">
                <a16:creationId xmlns="" xmlns:a16="http://schemas.microsoft.com/office/drawing/2014/main" id="{DD466382-20B6-490F-8C41-6253E43E3B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30</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3"/>
          <a:stretch>
            <a:fillRect/>
          </a:stretch>
        </p:blipFill>
        <p:spPr>
          <a:xfrm>
            <a:off x="457200" y="1143000"/>
            <a:ext cx="8001000" cy="4038600"/>
          </a:xfrm>
          <a:prstGeom prst="rect">
            <a:avLst/>
          </a:prstGeom>
        </p:spPr>
      </p:pic>
      <p:pic>
        <p:nvPicPr>
          <p:cNvPr id="8" name="Picture 7"/>
          <p:cNvPicPr>
            <a:picLocks noChangeAspect="1"/>
          </p:cNvPicPr>
          <p:nvPr/>
        </p:nvPicPr>
        <p:blipFill>
          <a:blip r:embed="rId4"/>
          <a:stretch>
            <a:fillRect/>
          </a:stretch>
        </p:blipFill>
        <p:spPr>
          <a:xfrm>
            <a:off x="6012976" y="2209800"/>
            <a:ext cx="1934570" cy="1328548"/>
          </a:xfrm>
          <a:prstGeom prst="rect">
            <a:avLst/>
          </a:prstGeom>
        </p:spPr>
      </p:pic>
      <p:sp>
        <p:nvSpPr>
          <p:cNvPr id="9" name="Title 1"/>
          <p:cNvSpPr txBox="1">
            <a:spLocks/>
          </p:cNvSpPr>
          <p:nvPr/>
        </p:nvSpPr>
        <p:spPr>
          <a:xfrm>
            <a:off x="2" y="75381"/>
            <a:ext cx="5714998"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mn-lt"/>
                <a:cs typeface="Times New Roman" panose="02020603050405020304" pitchFamily="18" charset="0"/>
              </a:rPr>
              <a:t>Spectral data of synthesized compound </a:t>
            </a:r>
            <a:r>
              <a:rPr lang="en-US" sz="2400" b="1" dirty="0" smtClean="0">
                <a:solidFill>
                  <a:srgbClr val="FF0000"/>
                </a:solidFill>
                <a:latin typeface="+mn-lt"/>
                <a:cs typeface="Times New Roman" panose="02020603050405020304" pitchFamily="18" charset="0"/>
              </a:rPr>
              <a:t>B11</a:t>
            </a:r>
            <a:endParaRPr lang="en-US" sz="2400" b="1" dirty="0">
              <a:solidFill>
                <a:srgbClr val="FF0000"/>
              </a:solidFill>
              <a:latin typeface="+mn-lt"/>
              <a:cs typeface="Times New Roman" panose="02020603050405020304" pitchFamily="18" charset="0"/>
            </a:endParaRPr>
          </a:p>
        </p:txBody>
      </p:sp>
      <p:sp>
        <p:nvSpPr>
          <p:cNvPr id="10" name="Rectangle 9"/>
          <p:cNvSpPr/>
          <p:nvPr/>
        </p:nvSpPr>
        <p:spPr>
          <a:xfrm>
            <a:off x="473122" y="5407171"/>
            <a:ext cx="4629216" cy="388696"/>
          </a:xfrm>
          <a:prstGeom prst="rect">
            <a:avLst/>
          </a:prstGeom>
        </p:spPr>
        <p:txBody>
          <a:bodyPr wrap="none">
            <a:spAutoFit/>
          </a:bodyPr>
          <a:lstStyle/>
          <a:p>
            <a:pPr algn="just">
              <a:lnSpc>
                <a:spcPct val="107000"/>
              </a:lnSpc>
            </a:pPr>
            <a:r>
              <a:rPr lang="en-US" b="1" dirty="0" smtClean="0">
                <a:ea typeface="Calibri" panose="020F0502020204030204" pitchFamily="34" charset="0"/>
                <a:cs typeface="Times New Roman" panose="02020603050405020304" pitchFamily="18" charset="0"/>
              </a:rPr>
              <a:t>Fig 11.</a:t>
            </a:r>
            <a:r>
              <a:rPr lang="en-US" dirty="0" smtClean="0">
                <a:ea typeface="Calibri" panose="020F0502020204030204" pitchFamily="34" charset="0"/>
                <a:cs typeface="Times New Roman" panose="02020603050405020304" pitchFamily="18" charset="0"/>
              </a:rPr>
              <a:t> H</a:t>
            </a:r>
            <a:r>
              <a:rPr lang="en-US" baseline="30000" dirty="0" smtClean="0">
                <a:ea typeface="Calibri" panose="020F0502020204030204" pitchFamily="34" charset="0"/>
                <a:cs typeface="Times New Roman" panose="02020603050405020304" pitchFamily="18" charset="0"/>
              </a:rPr>
              <a:t>1 </a:t>
            </a:r>
            <a:r>
              <a:rPr lang="en-US" dirty="0" smtClean="0">
                <a:ea typeface="Calibri" panose="020F0502020204030204" pitchFamily="34" charset="0"/>
                <a:cs typeface="Times New Roman" panose="02020603050405020304" pitchFamily="18" charset="0"/>
              </a:rPr>
              <a:t>NMR  of synthesized </a:t>
            </a:r>
            <a:r>
              <a:rPr lang="en-US" dirty="0">
                <a:ea typeface="Calibri" panose="020F0502020204030204" pitchFamily="34" charset="0"/>
                <a:cs typeface="Times New Roman" panose="02020603050405020304" pitchFamily="18" charset="0"/>
              </a:rPr>
              <a:t>compound </a:t>
            </a:r>
            <a:r>
              <a:rPr lang="en-US" b="1" dirty="0">
                <a:ea typeface="Calibri" panose="020F0502020204030204" pitchFamily="34" charset="0"/>
                <a:cs typeface="Times New Roman" panose="02020603050405020304" pitchFamily="18" charset="0"/>
              </a:rPr>
              <a:t>B11</a:t>
            </a:r>
            <a:r>
              <a:rPr lang="en-US" dirty="0">
                <a:ea typeface="Calibri" panose="020F0502020204030204" pitchFamily="34" charset="0"/>
                <a:cs typeface="Times New Roman" panose="02020603050405020304" pitchFamily="18" charset="0"/>
              </a:rPr>
              <a:t>.</a:t>
            </a:r>
            <a:endParaRPr lang="en-US"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7789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31</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3"/>
          <a:stretch>
            <a:fillRect/>
          </a:stretch>
        </p:blipFill>
        <p:spPr>
          <a:xfrm>
            <a:off x="65657" y="1219200"/>
            <a:ext cx="9071263" cy="4267200"/>
          </a:xfrm>
          <a:prstGeom prst="rect">
            <a:avLst/>
          </a:prstGeom>
        </p:spPr>
      </p:pic>
      <p:pic>
        <p:nvPicPr>
          <p:cNvPr id="8" name="Picture 7"/>
          <p:cNvPicPr>
            <a:picLocks noChangeAspect="1"/>
          </p:cNvPicPr>
          <p:nvPr/>
        </p:nvPicPr>
        <p:blipFill>
          <a:blip r:embed="rId4"/>
          <a:stretch>
            <a:fillRect/>
          </a:stretch>
        </p:blipFill>
        <p:spPr>
          <a:xfrm>
            <a:off x="5947221" y="2209800"/>
            <a:ext cx="2053779" cy="1328548"/>
          </a:xfrm>
          <a:prstGeom prst="rect">
            <a:avLst/>
          </a:prstGeom>
        </p:spPr>
      </p:pic>
      <p:sp>
        <p:nvSpPr>
          <p:cNvPr id="9" name="Title 1"/>
          <p:cNvSpPr txBox="1">
            <a:spLocks/>
          </p:cNvSpPr>
          <p:nvPr/>
        </p:nvSpPr>
        <p:spPr>
          <a:xfrm>
            <a:off x="-5687" y="152400"/>
            <a:ext cx="5568287" cy="5317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mn-lt"/>
                <a:cs typeface="Times New Roman" panose="02020603050405020304" pitchFamily="18" charset="0"/>
              </a:rPr>
              <a:t>Spectral data of synthesized compound B11</a:t>
            </a:r>
            <a:endParaRPr lang="en-US" sz="2400" dirty="0">
              <a:solidFill>
                <a:srgbClr val="FF0000"/>
              </a:solidFill>
              <a:latin typeface="+mn-lt"/>
              <a:cs typeface="Times New Roman" panose="02020603050405020304" pitchFamily="18" charset="0"/>
            </a:endParaRPr>
          </a:p>
        </p:txBody>
      </p:sp>
      <p:sp>
        <p:nvSpPr>
          <p:cNvPr id="10" name="Rectangle 9"/>
          <p:cNvSpPr/>
          <p:nvPr/>
        </p:nvSpPr>
        <p:spPr>
          <a:xfrm>
            <a:off x="65657" y="5513696"/>
            <a:ext cx="4419030" cy="355803"/>
          </a:xfrm>
          <a:prstGeom prst="rect">
            <a:avLst/>
          </a:prstGeom>
        </p:spPr>
        <p:txBody>
          <a:bodyPr wrap="none">
            <a:spAutoFit/>
          </a:bodyPr>
          <a:lstStyle/>
          <a:p>
            <a:pPr algn="just">
              <a:lnSpc>
                <a:spcPct val="107000"/>
              </a:lnSpc>
            </a:pPr>
            <a:r>
              <a:rPr lang="en-US" sz="1600" b="1" dirty="0" smtClean="0">
                <a:ea typeface="Calibri" panose="020F0502020204030204" pitchFamily="34" charset="0"/>
                <a:cs typeface="Times New Roman" panose="02020603050405020304" pitchFamily="18" charset="0"/>
              </a:rPr>
              <a:t>Fig 12:</a:t>
            </a:r>
            <a:r>
              <a:rPr lang="en-US" sz="1600" dirty="0" smtClean="0">
                <a:ea typeface="Calibri" panose="020F0502020204030204" pitchFamily="34" charset="0"/>
                <a:cs typeface="Times New Roman" panose="02020603050405020304" pitchFamily="18" charset="0"/>
              </a:rPr>
              <a:t> C</a:t>
            </a:r>
            <a:r>
              <a:rPr lang="en-US" sz="1600" baseline="30000" dirty="0" smtClean="0">
                <a:ea typeface="Calibri" panose="020F0502020204030204" pitchFamily="34" charset="0"/>
                <a:cs typeface="Times New Roman" panose="02020603050405020304" pitchFamily="18" charset="0"/>
              </a:rPr>
              <a:t>13</a:t>
            </a:r>
            <a:r>
              <a:rPr lang="en-US" sz="1600" dirty="0" smtClean="0">
                <a:ea typeface="Calibri" panose="020F0502020204030204" pitchFamily="34" charset="0"/>
                <a:cs typeface="Times New Roman" panose="02020603050405020304" pitchFamily="18" charset="0"/>
              </a:rPr>
              <a:t> NMR of the synthesized </a:t>
            </a:r>
            <a:r>
              <a:rPr lang="en-US" sz="1600" dirty="0">
                <a:ea typeface="Calibri" panose="020F0502020204030204" pitchFamily="34" charset="0"/>
                <a:cs typeface="Times New Roman" panose="02020603050405020304" pitchFamily="18" charset="0"/>
              </a:rPr>
              <a:t>compound </a:t>
            </a:r>
            <a:r>
              <a:rPr lang="en-US" sz="1600" b="1" dirty="0">
                <a:ea typeface="Calibri" panose="020F0502020204030204" pitchFamily="34" charset="0"/>
                <a:cs typeface="Times New Roman" panose="02020603050405020304" pitchFamily="18" charset="0"/>
              </a:rPr>
              <a:t>B11</a:t>
            </a:r>
            <a:r>
              <a:rPr lang="en-US" sz="1600" dirty="0">
                <a:ea typeface="Calibri" panose="020F0502020204030204" pitchFamily="34" charset="0"/>
                <a:cs typeface="Times New Roman" panose="02020603050405020304" pitchFamily="18" charset="0"/>
              </a:rPr>
              <a:t>.</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25596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32</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85800" y="611710"/>
            <a:ext cx="7176860" cy="4459293"/>
          </a:xfrm>
          <a:prstGeom prst="rect">
            <a:avLst/>
          </a:prstGeom>
          <a:noFill/>
          <a:ln>
            <a:noFill/>
          </a:ln>
        </p:spPr>
      </p:pic>
      <p:sp>
        <p:nvSpPr>
          <p:cNvPr id="8" name="Rectangle 7"/>
          <p:cNvSpPr/>
          <p:nvPr/>
        </p:nvSpPr>
        <p:spPr>
          <a:xfrm>
            <a:off x="110136" y="5112003"/>
            <a:ext cx="8957664" cy="783869"/>
          </a:xfrm>
          <a:prstGeom prst="rect">
            <a:avLst/>
          </a:prstGeom>
        </p:spPr>
        <p:txBody>
          <a:bodyPr wrap="square">
            <a:spAutoFit/>
          </a:bodyPr>
          <a:lstStyle/>
          <a:p>
            <a:pPr algn="just">
              <a:lnSpc>
                <a:spcPct val="107000"/>
              </a:lnSpc>
              <a:spcAft>
                <a:spcPts val="800"/>
              </a:spcAft>
              <a:tabLst>
                <a:tab pos="457200" algn="l"/>
                <a:tab pos="1371600" algn="dec"/>
                <a:tab pos="2743200" algn="l"/>
                <a:tab pos="3657600" algn="l"/>
                <a:tab pos="4572000" algn="l"/>
                <a:tab pos="5486400" algn="l"/>
              </a:tabLst>
            </a:pPr>
            <a:r>
              <a:rPr lang="en-US" sz="1400" b="1" dirty="0">
                <a:ea typeface="Calibri" panose="020F0502020204030204" pitchFamily="34" charset="0"/>
                <a:cs typeface="Times New Roman" panose="02020603050405020304" pitchFamily="18" charset="0"/>
              </a:rPr>
              <a:t>Fig </a:t>
            </a:r>
            <a:r>
              <a:rPr lang="en-US" sz="1400" b="1" dirty="0" smtClean="0">
                <a:ea typeface="Calibri" panose="020F0502020204030204" pitchFamily="34" charset="0"/>
                <a:cs typeface="Times New Roman" panose="02020603050405020304" pitchFamily="18" charset="0"/>
              </a:rPr>
              <a:t>13: </a:t>
            </a:r>
            <a:r>
              <a:rPr lang="en-US" sz="1400" dirty="0">
                <a:ea typeface="Calibri" panose="020F0502020204030204" pitchFamily="34" charset="0"/>
                <a:cs typeface="Times New Roman" panose="02020603050405020304" pitchFamily="18" charset="0"/>
              </a:rPr>
              <a:t>The ligand-receptor complex during MD simulation different plots represent a) RMSD plot of C-α and backbone of the enzyme b) RMSF of all the MurE enzyme residues c) interaction of residues and types of interaction with time fraction for whole simulation time d) interaction profile of the ligand with different residues of MurE enzyme (</a:t>
            </a:r>
            <a:r>
              <a:rPr lang="en-US" sz="1400" b="1" dirty="0">
                <a:ea typeface="Calibri" panose="020F0502020204030204" pitchFamily="34" charset="0"/>
                <a:cs typeface="Times New Roman" panose="02020603050405020304" pitchFamily="18" charset="0"/>
              </a:rPr>
              <a:t>PDB ID 4C13</a:t>
            </a:r>
            <a:r>
              <a:rPr lang="en-US" sz="1400" dirty="0">
                <a:ea typeface="Calibri" panose="020F0502020204030204" pitchFamily="34" charset="0"/>
                <a:cs typeface="Times New Roman" panose="02020603050405020304" pitchFamily="18" charset="0"/>
              </a:rPr>
              <a:t>).</a:t>
            </a:r>
            <a:endParaRPr lang="en-US" sz="1400" dirty="0">
              <a:effectLst/>
              <a:ea typeface="Calibri" panose="020F0502020204030204" pitchFamily="34" charset="0"/>
              <a:cs typeface="Times New Roman" panose="02020603050405020304" pitchFamily="18" charset="0"/>
            </a:endParaRPr>
          </a:p>
        </p:txBody>
      </p:sp>
      <p:sp>
        <p:nvSpPr>
          <p:cNvPr id="9" name="Title 1"/>
          <p:cNvSpPr txBox="1">
            <a:spLocks/>
          </p:cNvSpPr>
          <p:nvPr/>
        </p:nvSpPr>
        <p:spPr>
          <a:xfrm>
            <a:off x="3414" y="73925"/>
            <a:ext cx="7162800" cy="6118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smtClean="0">
                <a:solidFill>
                  <a:srgbClr val="FF0000"/>
                </a:solidFill>
                <a:latin typeface="Times New Roman" panose="02020603050405020304" pitchFamily="18" charset="0"/>
                <a:cs typeface="Times New Roman" panose="02020603050405020304" pitchFamily="18" charset="0"/>
              </a:rPr>
              <a:t>Molecular dynamics study of literature molecule</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262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33</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3"/>
          <a:stretch>
            <a:fillRect/>
          </a:stretch>
        </p:blipFill>
        <p:spPr>
          <a:xfrm>
            <a:off x="1318810" y="2057400"/>
            <a:ext cx="6148790" cy="3200400"/>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3200400" y="744437"/>
            <a:ext cx="2386808" cy="1242586"/>
          </a:xfrm>
          <a:prstGeom prst="rect">
            <a:avLst/>
          </a:prstGeom>
          <a:noFill/>
        </p:spPr>
      </p:pic>
      <p:sp>
        <p:nvSpPr>
          <p:cNvPr id="9" name="Title 1"/>
          <p:cNvSpPr txBox="1">
            <a:spLocks/>
          </p:cNvSpPr>
          <p:nvPr/>
        </p:nvSpPr>
        <p:spPr>
          <a:xfrm>
            <a:off x="0" y="72924"/>
            <a:ext cx="6172200" cy="457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rgbClr val="FF0000"/>
                </a:solidFill>
                <a:latin typeface="+mn-lt"/>
                <a:cs typeface="Times New Roman" panose="02020603050405020304" pitchFamily="18" charset="0"/>
              </a:rPr>
              <a:t>Molecular dynamics study of literature molecule</a:t>
            </a:r>
            <a:endParaRPr lang="en-US" sz="2400" dirty="0">
              <a:solidFill>
                <a:srgbClr val="FF0000"/>
              </a:solidFill>
              <a:latin typeface="+mn-lt"/>
              <a:cs typeface="Times New Roman" panose="02020603050405020304" pitchFamily="18" charset="0"/>
            </a:endParaRPr>
          </a:p>
        </p:txBody>
      </p:sp>
      <p:sp>
        <p:nvSpPr>
          <p:cNvPr id="10" name="Rectangle 9"/>
          <p:cNvSpPr/>
          <p:nvPr/>
        </p:nvSpPr>
        <p:spPr>
          <a:xfrm>
            <a:off x="230835" y="5277586"/>
            <a:ext cx="8675252" cy="619272"/>
          </a:xfrm>
          <a:prstGeom prst="rect">
            <a:avLst/>
          </a:prstGeom>
        </p:spPr>
        <p:txBody>
          <a:bodyPr wrap="square">
            <a:spAutoFit/>
          </a:bodyPr>
          <a:lstStyle/>
          <a:p>
            <a:pPr algn="just">
              <a:lnSpc>
                <a:spcPct val="107000"/>
              </a:lnSpc>
              <a:spcAft>
                <a:spcPts val="800"/>
              </a:spcAft>
              <a:tabLst>
                <a:tab pos="457200" algn="l"/>
                <a:tab pos="1371600" algn="dec"/>
                <a:tab pos="2743200" algn="l"/>
                <a:tab pos="3657600" algn="l"/>
                <a:tab pos="4572000" algn="l"/>
                <a:tab pos="5486400" algn="l"/>
              </a:tabLst>
            </a:pPr>
            <a:r>
              <a:rPr lang="en-US" sz="1600" b="1" dirty="0">
                <a:ea typeface="Calibri" panose="020F0502020204030204" pitchFamily="34" charset="0"/>
                <a:cs typeface="Times New Roman" panose="02020603050405020304" pitchFamily="18" charset="0"/>
              </a:rPr>
              <a:t>Fig </a:t>
            </a:r>
            <a:r>
              <a:rPr lang="en-US" sz="1600" b="1" dirty="0" smtClean="0">
                <a:ea typeface="Calibri" panose="020F0502020204030204" pitchFamily="34" charset="0"/>
                <a:cs typeface="Times New Roman" panose="02020603050405020304" pitchFamily="18" charset="0"/>
              </a:rPr>
              <a:t>14: </a:t>
            </a:r>
            <a:r>
              <a:rPr lang="en-US" sz="1600" dirty="0">
                <a:ea typeface="Calibri" panose="020F0502020204030204" pitchFamily="34" charset="0"/>
                <a:cs typeface="Times New Roman" panose="02020603050405020304" pitchFamily="18" charset="0"/>
              </a:rPr>
              <a:t>Representation of all the rotatable bonds torsion angle which represent the conformational change of the ligand during the whole MD simulation. </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64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34</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5" name="Picture 4"/>
          <p:cNvPicPr>
            <a:picLocks noChangeAspect="1"/>
          </p:cNvPicPr>
          <p:nvPr/>
        </p:nvPicPr>
        <p:blipFill>
          <a:blip r:embed="rId3"/>
          <a:stretch>
            <a:fillRect/>
          </a:stretch>
        </p:blipFill>
        <p:spPr>
          <a:xfrm>
            <a:off x="225061" y="1219200"/>
            <a:ext cx="8686800" cy="4562475"/>
          </a:xfrm>
          <a:prstGeom prst="rect">
            <a:avLst/>
          </a:prstGeom>
        </p:spPr>
      </p:pic>
      <p:sp>
        <p:nvSpPr>
          <p:cNvPr id="8" name="Title 1"/>
          <p:cNvSpPr txBox="1">
            <a:spLocks/>
          </p:cNvSpPr>
          <p:nvPr/>
        </p:nvSpPr>
        <p:spPr>
          <a:xfrm>
            <a:off x="17062" y="228600"/>
            <a:ext cx="1905000" cy="533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smtClean="0">
                <a:latin typeface="Times New Roman" panose="02020603050405020304" pitchFamily="18" charset="0"/>
                <a:cs typeface="Times New Roman" panose="02020603050405020304" pitchFamily="18" charset="0"/>
              </a:rPr>
              <a:t>Publication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3792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35</a:t>
            </a:fld>
            <a:endParaRPr lang="fr-FR"/>
          </a:p>
        </p:txBody>
      </p:sp>
      <p:pic>
        <p:nvPicPr>
          <p:cNvPr id="3" name="Picture 2">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739669409"/>
              </p:ext>
            </p:extLst>
          </p:nvPr>
        </p:nvGraphicFramePr>
        <p:xfrm>
          <a:off x="221082" y="1371600"/>
          <a:ext cx="7229498" cy="1024569"/>
        </p:xfrm>
        <a:graphic>
          <a:graphicData uri="http://schemas.openxmlformats.org/drawingml/2006/table">
            <a:tbl>
              <a:tblPr firstRow="1" firstCol="1" bandRow="1">
                <a:tableStyleId>{5C22544A-7EE6-4342-B048-85BDC9FD1C3A}</a:tableStyleId>
              </a:tblPr>
              <a:tblGrid>
                <a:gridCol w="1257305"/>
                <a:gridCol w="942978"/>
                <a:gridCol w="1021559"/>
                <a:gridCol w="1100141"/>
                <a:gridCol w="1021559"/>
                <a:gridCol w="942978"/>
                <a:gridCol w="942978"/>
              </a:tblGrid>
              <a:tr h="222363">
                <a:tc>
                  <a:txBody>
                    <a:bodyPr/>
                    <a:lstStyle/>
                    <a:p>
                      <a:pPr marL="0" marR="0" algn="ctr">
                        <a:lnSpc>
                          <a:spcPct val="107000"/>
                        </a:lnSpc>
                        <a:spcBef>
                          <a:spcPts val="0"/>
                        </a:spcBef>
                        <a:spcAft>
                          <a:spcPts val="0"/>
                        </a:spcAft>
                        <a:tabLst>
                          <a:tab pos="457200" algn="l"/>
                          <a:tab pos="1371600" algn="dec"/>
                          <a:tab pos="2743200" algn="l"/>
                          <a:tab pos="3657600" algn="l"/>
                          <a:tab pos="4572000" algn="l"/>
                          <a:tab pos="5486400" algn="l"/>
                        </a:tabLst>
                      </a:pPr>
                      <a:r>
                        <a:rPr lang="en-US" sz="1200" dirty="0">
                          <a:effectLst/>
                          <a:latin typeface="Arial" pitchFamily="34" charset="0"/>
                          <a:cs typeface="Arial" pitchFamily="34" charset="0"/>
                        </a:rPr>
                        <a:t>Title</a:t>
                      </a:r>
                      <a:endParaRPr lang="en-US" sz="12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200" baseline="30000">
                          <a:effectLst/>
                          <a:latin typeface="Arial" pitchFamily="34" charset="0"/>
                          <a:cs typeface="Arial" pitchFamily="34" charset="0"/>
                        </a:rPr>
                        <a:t>a</a:t>
                      </a:r>
                      <a:r>
                        <a:rPr lang="en-US" sz="1200">
                          <a:effectLst/>
                          <a:latin typeface="Arial" pitchFamily="34" charset="0"/>
                          <a:cs typeface="Arial" pitchFamily="34" charset="0"/>
                        </a:rPr>
                        <a:t>SA-5021</a:t>
                      </a:r>
                      <a:endParaRPr lang="en-US" sz="1200">
                        <a:effectLst/>
                        <a:latin typeface="Arial" pitchFamily="34" charset="0"/>
                        <a:ea typeface="Calibri" panose="020F0502020204030204" pitchFamily="34" charset="0"/>
                        <a:cs typeface="Arial" pitchFamily="34" charset="0"/>
                      </a:endParaRPr>
                    </a:p>
                  </a:txBody>
                  <a:tcPr marL="68580" marR="68580" marT="0" marB="0"/>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aseline="30000">
                          <a:effectLst/>
                          <a:latin typeface="Arial" pitchFamily="34" charset="0"/>
                          <a:cs typeface="Arial" pitchFamily="34" charset="0"/>
                        </a:rPr>
                        <a:t>b</a:t>
                      </a:r>
                      <a:r>
                        <a:rPr lang="en-US" sz="1200">
                          <a:effectLst/>
                          <a:latin typeface="Arial" pitchFamily="34" charset="0"/>
                          <a:cs typeface="Arial" pitchFamily="34" charset="0"/>
                        </a:rPr>
                        <a:t>SA-5022</a:t>
                      </a:r>
                      <a:endParaRPr lang="en-US" sz="120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200" baseline="30000" dirty="0">
                          <a:effectLst/>
                          <a:latin typeface="Arial" pitchFamily="34" charset="0"/>
                          <a:cs typeface="Arial" pitchFamily="34" charset="0"/>
                        </a:rPr>
                        <a:t>c</a:t>
                      </a:r>
                      <a:r>
                        <a:rPr lang="en-US" sz="1200" dirty="0">
                          <a:effectLst/>
                          <a:latin typeface="Arial" pitchFamily="34" charset="0"/>
                          <a:cs typeface="Arial" pitchFamily="34" charset="0"/>
                        </a:rPr>
                        <a:t>SA-43300</a:t>
                      </a:r>
                      <a:endParaRPr lang="en-US" sz="12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aseline="30000">
                          <a:effectLst/>
                          <a:latin typeface="Arial" pitchFamily="34" charset="0"/>
                          <a:cs typeface="Arial" pitchFamily="34" charset="0"/>
                        </a:rPr>
                        <a:t>d</a:t>
                      </a:r>
                      <a:r>
                        <a:rPr lang="en-US" sz="1200">
                          <a:effectLst/>
                          <a:latin typeface="Arial" pitchFamily="34" charset="0"/>
                          <a:cs typeface="Arial" pitchFamily="34" charset="0"/>
                        </a:rPr>
                        <a:t>KP-2706</a:t>
                      </a:r>
                      <a:endParaRPr lang="en-US" sz="1200">
                        <a:effectLst/>
                        <a:latin typeface="Arial" pitchFamily="34" charset="0"/>
                        <a:ea typeface="Calibri" panose="020F0502020204030204" pitchFamily="34" charset="0"/>
                        <a:cs typeface="Arial" pitchFamily="34" charset="0"/>
                      </a:endParaRPr>
                    </a:p>
                  </a:txBody>
                  <a:tcPr marL="68580" marR="68580" marT="0" marB="0"/>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aseline="30000">
                          <a:effectLst/>
                          <a:latin typeface="Arial" pitchFamily="34" charset="0"/>
                          <a:cs typeface="Arial" pitchFamily="34" charset="0"/>
                        </a:rPr>
                        <a:t>e</a:t>
                      </a:r>
                      <a:r>
                        <a:rPr lang="en-US" sz="1200">
                          <a:effectLst/>
                          <a:latin typeface="Arial" pitchFamily="34" charset="0"/>
                          <a:cs typeface="Arial" pitchFamily="34" charset="0"/>
                        </a:rPr>
                        <a:t>PA-2036</a:t>
                      </a:r>
                      <a:endParaRPr lang="en-US" sz="1200">
                        <a:effectLst/>
                        <a:latin typeface="Arial" pitchFamily="34" charset="0"/>
                        <a:ea typeface="Calibri" panose="020F0502020204030204" pitchFamily="34" charset="0"/>
                        <a:cs typeface="Arial" pitchFamily="34" charset="0"/>
                      </a:endParaRPr>
                    </a:p>
                  </a:txBody>
                  <a:tcPr marL="68580" marR="68580" marT="0" marB="0"/>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aseline="30000" dirty="0">
                          <a:effectLst/>
                          <a:latin typeface="Arial" pitchFamily="34" charset="0"/>
                          <a:cs typeface="Arial" pitchFamily="34" charset="0"/>
                        </a:rPr>
                        <a:t>f</a:t>
                      </a:r>
                      <a:r>
                        <a:rPr lang="en-US" sz="1200" dirty="0">
                          <a:effectLst/>
                          <a:latin typeface="Arial" pitchFamily="34" charset="0"/>
                          <a:cs typeface="Arial" pitchFamily="34" charset="0"/>
                        </a:rPr>
                        <a:t>EC-2567</a:t>
                      </a:r>
                      <a:endParaRPr lang="en-US" sz="1200" dirty="0">
                        <a:effectLst/>
                        <a:latin typeface="Arial" pitchFamily="34" charset="0"/>
                        <a:ea typeface="Calibri" panose="020F0502020204030204" pitchFamily="34" charset="0"/>
                        <a:cs typeface="Arial" pitchFamily="34" charset="0"/>
                      </a:endParaRPr>
                    </a:p>
                  </a:txBody>
                  <a:tcPr marL="68580" marR="68580" marT="0" marB="0">
                    <a:solidFill>
                      <a:schemeClr val="accent4">
                        <a:lumMod val="40000"/>
                        <a:lumOff val="60000"/>
                      </a:schemeClr>
                    </a:solidFill>
                  </a:tcPr>
                </a:tc>
              </a:tr>
              <a:tr h="192395">
                <a:tc>
                  <a:txBody>
                    <a:bodyPr/>
                    <a:lstStyle/>
                    <a:p>
                      <a:pPr marL="0" marR="0" algn="ctr">
                        <a:lnSpc>
                          <a:spcPct val="107000"/>
                        </a:lnSpc>
                        <a:spcBef>
                          <a:spcPts val="0"/>
                        </a:spcBef>
                        <a:spcAft>
                          <a:spcPts val="0"/>
                        </a:spcAft>
                        <a:tabLst>
                          <a:tab pos="457200" algn="l"/>
                          <a:tab pos="1371600" algn="dec"/>
                          <a:tab pos="2743200" algn="l"/>
                          <a:tab pos="3657600" algn="l"/>
                          <a:tab pos="4572000" algn="l"/>
                          <a:tab pos="5486400" algn="l"/>
                        </a:tabLst>
                      </a:pPr>
                      <a:r>
                        <a:rPr lang="en-US" sz="1200" b="1" dirty="0">
                          <a:solidFill>
                            <a:schemeClr val="accent2">
                              <a:lumMod val="40000"/>
                              <a:lumOff val="60000"/>
                            </a:schemeClr>
                          </a:solidFill>
                          <a:effectLst/>
                          <a:latin typeface="Arial" pitchFamily="34" charset="0"/>
                          <a:cs typeface="Arial" pitchFamily="34" charset="0"/>
                        </a:rPr>
                        <a:t>A1</a:t>
                      </a:r>
                      <a:endParaRPr lang="en-US" sz="1200" b="1" dirty="0">
                        <a:solidFill>
                          <a:schemeClr val="accent2">
                            <a:lumMod val="40000"/>
                            <a:lumOff val="6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75000"/>
                      </a:schemeClr>
                    </a:solidFill>
                  </a:tcPr>
                </a:tc>
                <a:tc>
                  <a:txBody>
                    <a:bodyPr/>
                    <a:lstStyle/>
                    <a:p>
                      <a:pPr marL="0" marR="0">
                        <a:lnSpc>
                          <a:spcPct val="107000"/>
                        </a:lnSpc>
                        <a:spcBef>
                          <a:spcPts val="0"/>
                        </a:spcBef>
                        <a:spcAft>
                          <a:spcPts val="0"/>
                        </a:spcAft>
                      </a:pPr>
                      <a:r>
                        <a:rPr lang="en-US" sz="1200" b="1" dirty="0">
                          <a:solidFill>
                            <a:schemeClr val="accent2">
                              <a:lumMod val="40000"/>
                              <a:lumOff val="60000"/>
                            </a:schemeClr>
                          </a:solidFill>
                          <a:effectLst/>
                          <a:latin typeface="Arial" pitchFamily="34" charset="0"/>
                          <a:cs typeface="Arial" pitchFamily="34" charset="0"/>
                        </a:rPr>
                        <a:t>0.64</a:t>
                      </a:r>
                      <a:endParaRPr lang="en-US" sz="1200" b="1" dirty="0">
                        <a:solidFill>
                          <a:schemeClr val="accent2">
                            <a:lumMod val="40000"/>
                            <a:lumOff val="6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75000"/>
                      </a:schemeClr>
                    </a:solidFill>
                  </a:tcPr>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1" dirty="0">
                          <a:solidFill>
                            <a:schemeClr val="accent2">
                              <a:lumMod val="40000"/>
                              <a:lumOff val="60000"/>
                            </a:schemeClr>
                          </a:solidFill>
                          <a:effectLst/>
                          <a:latin typeface="Arial" pitchFamily="34" charset="0"/>
                          <a:cs typeface="Arial" pitchFamily="34" charset="0"/>
                        </a:rPr>
                        <a:t>28.28</a:t>
                      </a:r>
                      <a:endParaRPr lang="en-US" sz="1200" b="1" dirty="0">
                        <a:solidFill>
                          <a:schemeClr val="accent2">
                            <a:lumMod val="40000"/>
                            <a:lumOff val="6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75000"/>
                      </a:schemeClr>
                    </a:solidFill>
                  </a:tcPr>
                </a:tc>
                <a:tc>
                  <a:txBody>
                    <a:bodyPr/>
                    <a:lstStyle/>
                    <a:p>
                      <a:pPr marL="0" marR="0">
                        <a:lnSpc>
                          <a:spcPct val="107000"/>
                        </a:lnSpc>
                        <a:spcBef>
                          <a:spcPts val="0"/>
                        </a:spcBef>
                        <a:spcAft>
                          <a:spcPts val="0"/>
                        </a:spcAft>
                      </a:pPr>
                      <a:r>
                        <a:rPr lang="en-US" sz="1200" b="1" dirty="0">
                          <a:solidFill>
                            <a:schemeClr val="accent2">
                              <a:lumMod val="40000"/>
                              <a:lumOff val="60000"/>
                            </a:schemeClr>
                          </a:solidFill>
                          <a:effectLst/>
                          <a:latin typeface="Arial" pitchFamily="34" charset="0"/>
                          <a:cs typeface="Arial" pitchFamily="34" charset="0"/>
                        </a:rPr>
                        <a:t>5.56</a:t>
                      </a:r>
                      <a:endParaRPr lang="en-US" sz="1200" b="1" dirty="0">
                        <a:solidFill>
                          <a:schemeClr val="accent2">
                            <a:lumMod val="40000"/>
                            <a:lumOff val="6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75000"/>
                      </a:schemeClr>
                    </a:solidFill>
                  </a:tcPr>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1" dirty="0">
                          <a:solidFill>
                            <a:schemeClr val="accent2">
                              <a:lumMod val="40000"/>
                              <a:lumOff val="60000"/>
                            </a:schemeClr>
                          </a:solidFill>
                          <a:effectLst/>
                          <a:latin typeface="Arial" pitchFamily="34" charset="0"/>
                          <a:cs typeface="Arial" pitchFamily="34" charset="0"/>
                        </a:rPr>
                        <a:t>17.04</a:t>
                      </a:r>
                      <a:endParaRPr lang="en-US" sz="1200" b="1" dirty="0">
                        <a:solidFill>
                          <a:schemeClr val="accent2">
                            <a:lumMod val="40000"/>
                            <a:lumOff val="6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75000"/>
                      </a:schemeClr>
                    </a:solidFill>
                  </a:tcPr>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1" dirty="0">
                          <a:solidFill>
                            <a:schemeClr val="accent2">
                              <a:lumMod val="40000"/>
                              <a:lumOff val="60000"/>
                            </a:schemeClr>
                          </a:solidFill>
                          <a:effectLst/>
                          <a:latin typeface="Arial" pitchFamily="34" charset="0"/>
                          <a:cs typeface="Arial" pitchFamily="34" charset="0"/>
                        </a:rPr>
                        <a:t>1.4</a:t>
                      </a:r>
                      <a:endParaRPr lang="en-US" sz="1200" b="1" dirty="0">
                        <a:solidFill>
                          <a:schemeClr val="accent2">
                            <a:lumMod val="40000"/>
                            <a:lumOff val="6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75000"/>
                      </a:schemeClr>
                    </a:solidFill>
                  </a:tcPr>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1" dirty="0">
                          <a:solidFill>
                            <a:schemeClr val="accent2">
                              <a:lumMod val="40000"/>
                              <a:lumOff val="60000"/>
                            </a:schemeClr>
                          </a:solidFill>
                          <a:effectLst/>
                          <a:latin typeface="Arial" pitchFamily="34" charset="0"/>
                          <a:cs typeface="Arial" pitchFamily="34" charset="0"/>
                        </a:rPr>
                        <a:t>1.7</a:t>
                      </a:r>
                      <a:endParaRPr lang="en-US" sz="1200" b="1" dirty="0">
                        <a:solidFill>
                          <a:schemeClr val="accent2">
                            <a:lumMod val="40000"/>
                            <a:lumOff val="60000"/>
                          </a:schemeClr>
                        </a:solidFill>
                        <a:effectLst/>
                        <a:latin typeface="Arial" pitchFamily="34" charset="0"/>
                        <a:ea typeface="Calibri" panose="020F0502020204030204" pitchFamily="34" charset="0"/>
                        <a:cs typeface="Arial" pitchFamily="34" charset="0"/>
                      </a:endParaRPr>
                    </a:p>
                  </a:txBody>
                  <a:tcPr marL="68580" marR="68580" marT="0" marB="0">
                    <a:solidFill>
                      <a:schemeClr val="accent2">
                        <a:lumMod val="75000"/>
                      </a:schemeClr>
                    </a:solidFill>
                  </a:tcPr>
                </a:tc>
              </a:tr>
              <a:tr h="192395">
                <a:tc>
                  <a:txBody>
                    <a:bodyPr/>
                    <a:lstStyle/>
                    <a:p>
                      <a:pPr marL="0" marR="0" algn="ctr">
                        <a:lnSpc>
                          <a:spcPct val="107000"/>
                        </a:lnSpc>
                        <a:spcBef>
                          <a:spcPts val="0"/>
                        </a:spcBef>
                        <a:spcAft>
                          <a:spcPts val="0"/>
                        </a:spcAft>
                        <a:tabLst>
                          <a:tab pos="457200" algn="l"/>
                          <a:tab pos="1371600" algn="dec"/>
                          <a:tab pos="2743200" algn="l"/>
                          <a:tab pos="3657600" algn="l"/>
                          <a:tab pos="4572000" algn="l"/>
                          <a:tab pos="5486400" algn="l"/>
                        </a:tabLst>
                      </a:pPr>
                      <a:r>
                        <a:rPr lang="en-US" sz="1200" b="1" dirty="0" smtClean="0">
                          <a:solidFill>
                            <a:schemeClr val="tx1"/>
                          </a:solidFill>
                          <a:effectLst/>
                          <a:latin typeface="Arial" pitchFamily="34" charset="0"/>
                          <a:ea typeface="Calibri" panose="020F0502020204030204" pitchFamily="34" charset="0"/>
                          <a:cs typeface="Arial" pitchFamily="34" charset="0"/>
                        </a:rPr>
                        <a:t>B11</a:t>
                      </a:r>
                      <a:endParaRPr lang="en-US" sz="1200" b="1" dirty="0">
                        <a:solidFill>
                          <a:schemeClr val="tx1"/>
                        </a:solidFill>
                        <a:effectLst/>
                        <a:latin typeface="Arial" pitchFamily="34" charset="0"/>
                        <a:ea typeface="Calibri" panose="020F0502020204030204" pitchFamily="34" charset="0"/>
                        <a:cs typeface="Arial" pitchFamily="34" charset="0"/>
                      </a:endParaRPr>
                    </a:p>
                  </a:txBody>
                  <a:tcPr marL="68580" marR="68580" marT="0" marB="0">
                    <a:solidFill>
                      <a:schemeClr val="bg2">
                        <a:lumMod val="50000"/>
                      </a:schemeClr>
                    </a:solidFill>
                  </a:tcPr>
                </a:tc>
                <a:tc>
                  <a:txBody>
                    <a:bodyPr/>
                    <a:lstStyle/>
                    <a:p>
                      <a:pPr marL="0" marR="0">
                        <a:lnSpc>
                          <a:spcPct val="106000"/>
                        </a:lnSpc>
                        <a:spcBef>
                          <a:spcPts val="0"/>
                        </a:spcBef>
                        <a:spcAft>
                          <a:spcPts val="0"/>
                        </a:spcAft>
                      </a:pPr>
                      <a:r>
                        <a:rPr lang="en-US" sz="1200" kern="1200" dirty="0" smtClean="0">
                          <a:solidFill>
                            <a:schemeClr val="tx1"/>
                          </a:solidFill>
                          <a:effectLst/>
                          <a:latin typeface="Arial" panose="020B0604020202020204" pitchFamily="34" charset="0"/>
                          <a:ea typeface="Times New Roman" panose="02020603050405020304" pitchFamily="18" charset="0"/>
                        </a:rPr>
                        <a:t>72.37</a:t>
                      </a:r>
                      <a:endParaRPr lang="en-US" sz="1200" dirty="0">
                        <a:solidFill>
                          <a:schemeClr val="tx1"/>
                        </a:solidFill>
                        <a:effectLst/>
                        <a:latin typeface="Arial" panose="020B0604020202020204" pitchFamily="34" charset="0"/>
                        <a:ea typeface="Arial" panose="020B0604020202020204" pitchFamily="34" charset="0"/>
                      </a:endParaRPr>
                    </a:p>
                  </a:txBody>
                  <a:tcPr marL="68580" marR="68580" marT="9525" marB="0">
                    <a:solidFill>
                      <a:schemeClr val="bg2">
                        <a:lumMod val="50000"/>
                      </a:schemeClr>
                    </a:solidFill>
                  </a:tcPr>
                </a:tc>
                <a:tc>
                  <a:txBody>
                    <a:bodyPr/>
                    <a:lstStyle/>
                    <a:p>
                      <a:pPr marL="0" marR="0" algn="ctr">
                        <a:lnSpc>
                          <a:spcPct val="106000"/>
                        </a:lnSpc>
                        <a:spcBef>
                          <a:spcPts val="0"/>
                        </a:spcBef>
                        <a:spcAft>
                          <a:spcPts val="0"/>
                        </a:spcAft>
                        <a:tabLst>
                          <a:tab pos="457200" algn="l"/>
                          <a:tab pos="1371600" algn="dec"/>
                          <a:tab pos="2743200" algn="l"/>
                          <a:tab pos="3657600" algn="l"/>
                          <a:tab pos="4572000" algn="l"/>
                          <a:tab pos="5486400" algn="l"/>
                        </a:tabLst>
                      </a:pPr>
                      <a:r>
                        <a:rPr lang="en-US" sz="1200" kern="1200" dirty="0" smtClean="0">
                          <a:solidFill>
                            <a:schemeClr val="tx1"/>
                          </a:solidFill>
                          <a:effectLst/>
                          <a:latin typeface="Arial" panose="020B0604020202020204" pitchFamily="34" charset="0"/>
                          <a:ea typeface="Times New Roman" panose="02020603050405020304" pitchFamily="18" charset="0"/>
                        </a:rPr>
                        <a:t>2.07</a:t>
                      </a:r>
                      <a:endParaRPr lang="en-US" sz="1200" dirty="0">
                        <a:solidFill>
                          <a:schemeClr val="tx1"/>
                        </a:solidFill>
                        <a:effectLst/>
                        <a:latin typeface="Arial" panose="020B0604020202020204" pitchFamily="34" charset="0"/>
                        <a:ea typeface="Arial" panose="020B0604020202020204" pitchFamily="34" charset="0"/>
                      </a:endParaRPr>
                    </a:p>
                  </a:txBody>
                  <a:tcPr marL="68580" marR="68580" marT="9525" marB="0">
                    <a:solidFill>
                      <a:schemeClr val="bg2">
                        <a:lumMod val="50000"/>
                      </a:schemeClr>
                    </a:solidFill>
                  </a:tcPr>
                </a:tc>
                <a:tc>
                  <a:txBody>
                    <a:bodyPr/>
                    <a:lstStyle/>
                    <a:p>
                      <a:pPr marL="0" marR="0">
                        <a:lnSpc>
                          <a:spcPct val="106000"/>
                        </a:lnSpc>
                        <a:spcBef>
                          <a:spcPts val="0"/>
                        </a:spcBef>
                        <a:spcAft>
                          <a:spcPts val="0"/>
                        </a:spcAft>
                      </a:pPr>
                      <a:r>
                        <a:rPr lang="en-US" sz="1200" kern="1200" dirty="0" smtClean="0">
                          <a:solidFill>
                            <a:schemeClr val="tx1"/>
                          </a:solidFill>
                          <a:effectLst/>
                          <a:latin typeface="Arial" panose="020B0604020202020204" pitchFamily="34" charset="0"/>
                          <a:ea typeface="Times New Roman" panose="02020603050405020304" pitchFamily="18" charset="0"/>
                        </a:rPr>
                        <a:t>12.98</a:t>
                      </a:r>
                      <a:endParaRPr lang="en-US" sz="1200" dirty="0">
                        <a:solidFill>
                          <a:schemeClr val="tx1"/>
                        </a:solidFill>
                        <a:effectLst/>
                        <a:latin typeface="Arial" panose="020B0604020202020204" pitchFamily="34" charset="0"/>
                        <a:ea typeface="Arial" panose="020B0604020202020204" pitchFamily="34" charset="0"/>
                      </a:endParaRPr>
                    </a:p>
                  </a:txBody>
                  <a:tcPr marL="68580" marR="68580" marT="9525" marB="0">
                    <a:solidFill>
                      <a:schemeClr val="bg2">
                        <a:lumMod val="50000"/>
                      </a:schemeClr>
                    </a:solidFill>
                  </a:tcPr>
                </a:tc>
                <a:tc>
                  <a:txBody>
                    <a:bodyPr/>
                    <a:lstStyle/>
                    <a:p>
                      <a:pPr marL="0" marR="0" algn="ctr">
                        <a:lnSpc>
                          <a:spcPct val="106000"/>
                        </a:lnSpc>
                        <a:spcBef>
                          <a:spcPts val="0"/>
                        </a:spcBef>
                        <a:spcAft>
                          <a:spcPts val="0"/>
                        </a:spcAft>
                        <a:tabLst>
                          <a:tab pos="457200" algn="l"/>
                          <a:tab pos="1371600" algn="dec"/>
                          <a:tab pos="2743200" algn="l"/>
                          <a:tab pos="3657600" algn="l"/>
                          <a:tab pos="4572000" algn="l"/>
                          <a:tab pos="5486400" algn="l"/>
                        </a:tabLst>
                      </a:pPr>
                      <a:r>
                        <a:rPr lang="en-US" sz="1200" kern="1200" dirty="0" smtClean="0">
                          <a:solidFill>
                            <a:schemeClr val="tx1"/>
                          </a:solidFill>
                          <a:effectLst/>
                          <a:latin typeface="Arial" panose="020B0604020202020204" pitchFamily="34" charset="0"/>
                          <a:ea typeface="Times New Roman" panose="02020603050405020304" pitchFamily="18" charset="0"/>
                        </a:rPr>
                        <a:t>36.41</a:t>
                      </a:r>
                      <a:endParaRPr lang="en-US" sz="1200" dirty="0">
                        <a:solidFill>
                          <a:schemeClr val="tx1"/>
                        </a:solidFill>
                        <a:effectLst/>
                        <a:latin typeface="Arial" panose="020B0604020202020204" pitchFamily="34" charset="0"/>
                        <a:ea typeface="Arial" panose="020B0604020202020204" pitchFamily="34" charset="0"/>
                      </a:endParaRPr>
                    </a:p>
                  </a:txBody>
                  <a:tcPr marL="68580" marR="68580" marT="9525" marB="0">
                    <a:solidFill>
                      <a:schemeClr val="bg2">
                        <a:lumMod val="50000"/>
                      </a:schemeClr>
                    </a:solidFill>
                  </a:tcPr>
                </a:tc>
                <a:tc>
                  <a:txBody>
                    <a:bodyPr/>
                    <a:lstStyle/>
                    <a:p>
                      <a:pPr marL="0" marR="0" algn="ctr">
                        <a:lnSpc>
                          <a:spcPct val="106000"/>
                        </a:lnSpc>
                        <a:spcBef>
                          <a:spcPts val="0"/>
                        </a:spcBef>
                        <a:spcAft>
                          <a:spcPts val="0"/>
                        </a:spcAft>
                      </a:pPr>
                      <a:r>
                        <a:rPr lang="en-US" sz="1200" kern="1200" dirty="0" smtClean="0">
                          <a:solidFill>
                            <a:schemeClr val="tx1"/>
                          </a:solidFill>
                          <a:effectLst/>
                          <a:latin typeface="Arial" panose="020B0604020202020204" pitchFamily="34" charset="0"/>
                          <a:ea typeface="Times New Roman" panose="02020603050405020304" pitchFamily="18" charset="0"/>
                        </a:rPr>
                        <a:t>1.41</a:t>
                      </a:r>
                      <a:endParaRPr lang="en-US" sz="1200" dirty="0">
                        <a:solidFill>
                          <a:schemeClr val="tx1"/>
                        </a:solidFill>
                        <a:effectLst/>
                        <a:latin typeface="Arial" panose="020B0604020202020204" pitchFamily="34" charset="0"/>
                        <a:ea typeface="Arial" panose="020B0604020202020204" pitchFamily="34" charset="0"/>
                      </a:endParaRPr>
                    </a:p>
                  </a:txBody>
                  <a:tcPr marL="68580" marR="68580" marT="9525" marB="0">
                    <a:solidFill>
                      <a:schemeClr val="bg2">
                        <a:lumMod val="50000"/>
                      </a:schemeClr>
                    </a:solidFill>
                  </a:tcPr>
                </a:tc>
                <a:tc>
                  <a:txBody>
                    <a:bodyPr/>
                    <a:lstStyle/>
                    <a:p>
                      <a:pPr marL="0" marR="0" algn="ctr">
                        <a:lnSpc>
                          <a:spcPct val="106000"/>
                        </a:lnSpc>
                        <a:spcBef>
                          <a:spcPts val="0"/>
                        </a:spcBef>
                        <a:spcAft>
                          <a:spcPts val="0"/>
                        </a:spcAft>
                        <a:tabLst>
                          <a:tab pos="457200" algn="l"/>
                          <a:tab pos="1371600" algn="dec"/>
                          <a:tab pos="2743200" algn="l"/>
                          <a:tab pos="3657600" algn="l"/>
                          <a:tab pos="4572000" algn="l"/>
                          <a:tab pos="5486400" algn="l"/>
                        </a:tabLst>
                      </a:pPr>
                      <a:r>
                        <a:rPr lang="en-US" sz="1200" kern="1200" dirty="0" smtClean="0">
                          <a:solidFill>
                            <a:schemeClr val="tx1"/>
                          </a:solidFill>
                          <a:effectLst/>
                          <a:latin typeface="Arial" panose="020B0604020202020204" pitchFamily="34" charset="0"/>
                          <a:ea typeface="Times New Roman" panose="02020603050405020304" pitchFamily="18" charset="0"/>
                        </a:rPr>
                        <a:t>1.72</a:t>
                      </a:r>
                      <a:endParaRPr lang="en-US" sz="1200" dirty="0">
                        <a:solidFill>
                          <a:schemeClr val="tx1"/>
                        </a:solidFill>
                        <a:effectLst/>
                        <a:latin typeface="Arial" panose="020B0604020202020204" pitchFamily="34" charset="0"/>
                        <a:ea typeface="Arial" panose="020B0604020202020204" pitchFamily="34" charset="0"/>
                      </a:endParaRPr>
                    </a:p>
                  </a:txBody>
                  <a:tcPr marL="68580" marR="68580" marT="9525" marB="0">
                    <a:solidFill>
                      <a:schemeClr val="bg2">
                        <a:lumMod val="50000"/>
                      </a:schemeClr>
                    </a:solidFill>
                  </a:tcPr>
                </a:tc>
              </a:tr>
              <a:tr h="193999">
                <a:tc>
                  <a:txBody>
                    <a:bodyPr/>
                    <a:lstStyle/>
                    <a:p>
                      <a:pPr marL="0" marR="0" algn="ctr">
                        <a:lnSpc>
                          <a:spcPct val="107000"/>
                        </a:lnSpc>
                        <a:spcBef>
                          <a:spcPts val="0"/>
                        </a:spcBef>
                        <a:spcAft>
                          <a:spcPts val="0"/>
                        </a:spcAft>
                        <a:tabLst>
                          <a:tab pos="457200" algn="l"/>
                          <a:tab pos="1371600" algn="dec"/>
                          <a:tab pos="2743200" algn="l"/>
                          <a:tab pos="3657600" algn="l"/>
                          <a:tab pos="4572000" algn="l"/>
                          <a:tab pos="5486400" algn="l"/>
                        </a:tabLst>
                      </a:pPr>
                      <a:r>
                        <a:rPr lang="en-US" sz="1200" b="1" dirty="0">
                          <a:effectLst/>
                          <a:latin typeface="Arial" pitchFamily="34" charset="0"/>
                          <a:cs typeface="Arial" pitchFamily="34" charset="0"/>
                        </a:rPr>
                        <a:t>C2</a:t>
                      </a:r>
                      <a:endParaRPr lang="en-US" sz="1200" b="1" dirty="0">
                        <a:effectLst/>
                        <a:latin typeface="Arial" pitchFamily="34" charset="0"/>
                        <a:ea typeface="Calibri" panose="020F0502020204030204" pitchFamily="34" charset="0"/>
                        <a:cs typeface="Arial" pitchFamily="34" charset="0"/>
                      </a:endParaRPr>
                    </a:p>
                  </a:txBody>
                  <a:tcPr marL="68580" marR="68580" marT="0" marB="0">
                    <a:solidFill>
                      <a:schemeClr val="accent3">
                        <a:lumMod val="60000"/>
                        <a:lumOff val="40000"/>
                      </a:schemeClr>
                    </a:solidFill>
                  </a:tcPr>
                </a:tc>
                <a:tc>
                  <a:txBody>
                    <a:bodyPr/>
                    <a:lstStyle/>
                    <a:p>
                      <a:pPr marL="0" marR="0">
                        <a:lnSpc>
                          <a:spcPct val="107000"/>
                        </a:lnSpc>
                        <a:spcBef>
                          <a:spcPts val="0"/>
                        </a:spcBef>
                        <a:spcAft>
                          <a:spcPts val="0"/>
                        </a:spcAft>
                      </a:pPr>
                      <a:r>
                        <a:rPr lang="en-US" sz="1200" b="1" dirty="0">
                          <a:effectLst/>
                          <a:latin typeface="Arial" pitchFamily="34" charset="0"/>
                          <a:cs typeface="Arial" pitchFamily="34" charset="0"/>
                        </a:rPr>
                        <a:t>69.41</a:t>
                      </a:r>
                      <a:endParaRPr lang="en-US" sz="1200" b="1" dirty="0">
                        <a:effectLst/>
                        <a:latin typeface="Arial" pitchFamily="34" charset="0"/>
                        <a:ea typeface="Calibri" panose="020F0502020204030204" pitchFamily="34" charset="0"/>
                        <a:cs typeface="Arial" pitchFamily="34" charset="0"/>
                      </a:endParaRPr>
                    </a:p>
                  </a:txBody>
                  <a:tcPr marL="68580" marR="68580" marT="0" marB="0">
                    <a:solidFill>
                      <a:schemeClr val="accent3">
                        <a:lumMod val="60000"/>
                        <a:lumOff val="40000"/>
                      </a:schemeClr>
                    </a:solidFill>
                  </a:tcPr>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1" dirty="0">
                          <a:effectLst/>
                          <a:latin typeface="Arial" pitchFamily="34" charset="0"/>
                          <a:cs typeface="Arial" pitchFamily="34" charset="0"/>
                        </a:rPr>
                        <a:t>8.27</a:t>
                      </a:r>
                      <a:endParaRPr lang="en-US" sz="1200" b="1" dirty="0">
                        <a:effectLst/>
                        <a:latin typeface="Arial" pitchFamily="34" charset="0"/>
                        <a:ea typeface="Calibri" panose="020F0502020204030204" pitchFamily="34" charset="0"/>
                        <a:cs typeface="Arial" pitchFamily="34" charset="0"/>
                      </a:endParaRPr>
                    </a:p>
                  </a:txBody>
                  <a:tcPr marL="68580" marR="68580" marT="0" marB="0">
                    <a:solidFill>
                      <a:schemeClr val="accent3">
                        <a:lumMod val="60000"/>
                        <a:lumOff val="40000"/>
                      </a:schemeClr>
                    </a:solidFill>
                  </a:tcPr>
                </a:tc>
                <a:tc>
                  <a:txBody>
                    <a:bodyPr/>
                    <a:lstStyle/>
                    <a:p>
                      <a:pPr marL="0" marR="0">
                        <a:lnSpc>
                          <a:spcPct val="107000"/>
                        </a:lnSpc>
                        <a:spcBef>
                          <a:spcPts val="0"/>
                        </a:spcBef>
                        <a:spcAft>
                          <a:spcPts val="0"/>
                        </a:spcAft>
                      </a:pPr>
                      <a:r>
                        <a:rPr lang="en-US" sz="1200" b="1" dirty="0">
                          <a:effectLst/>
                          <a:latin typeface="Arial" pitchFamily="34" charset="0"/>
                          <a:cs typeface="Arial" pitchFamily="34" charset="0"/>
                        </a:rPr>
                        <a:t>1.41</a:t>
                      </a:r>
                      <a:endParaRPr lang="en-US" sz="1200" b="1" dirty="0">
                        <a:effectLst/>
                        <a:latin typeface="Arial" pitchFamily="34" charset="0"/>
                        <a:ea typeface="Calibri" panose="020F0502020204030204" pitchFamily="34" charset="0"/>
                        <a:cs typeface="Arial" pitchFamily="34" charset="0"/>
                      </a:endParaRPr>
                    </a:p>
                  </a:txBody>
                  <a:tcPr marL="68580" marR="68580" marT="0" marB="0">
                    <a:solidFill>
                      <a:schemeClr val="accent3">
                        <a:lumMod val="60000"/>
                        <a:lumOff val="40000"/>
                      </a:schemeClr>
                    </a:solidFill>
                  </a:tcPr>
                </a:tc>
                <a:tc>
                  <a:txBody>
                    <a:bodyPr/>
                    <a:lstStyle/>
                    <a:p>
                      <a:pPr marL="3175" marR="0" indent="-3175" algn="ctr">
                        <a:lnSpc>
                          <a:spcPct val="107000"/>
                        </a:lnSpc>
                        <a:spcBef>
                          <a:spcPts val="0"/>
                        </a:spcBef>
                        <a:spcAft>
                          <a:spcPts val="0"/>
                        </a:spcAft>
                      </a:pPr>
                      <a:r>
                        <a:rPr lang="en-US" sz="1200" b="1" dirty="0">
                          <a:effectLst/>
                          <a:latin typeface="Arial" pitchFamily="34" charset="0"/>
                          <a:cs typeface="Arial" pitchFamily="34" charset="0"/>
                        </a:rPr>
                        <a:t>&gt;</a:t>
                      </a:r>
                      <a:r>
                        <a:rPr lang="en-US" sz="1200" b="1" dirty="0" smtClean="0">
                          <a:effectLst/>
                          <a:latin typeface="Arial" pitchFamily="34" charset="0"/>
                          <a:cs typeface="Arial" pitchFamily="34" charset="0"/>
                        </a:rPr>
                        <a:t>250</a:t>
                      </a:r>
                      <a:endParaRPr lang="en-US" sz="1200" b="1" dirty="0">
                        <a:effectLst/>
                        <a:latin typeface="Arial" pitchFamily="34" charset="0"/>
                        <a:ea typeface="Calibri" panose="020F0502020204030204" pitchFamily="34" charset="0"/>
                        <a:cs typeface="Arial" pitchFamily="34" charset="0"/>
                      </a:endParaRPr>
                    </a:p>
                  </a:txBody>
                  <a:tcPr marL="68580" marR="68580" marT="0" marB="0">
                    <a:solidFill>
                      <a:schemeClr val="accent3">
                        <a:lumMod val="60000"/>
                        <a:lumOff val="40000"/>
                      </a:schemeClr>
                    </a:solidFill>
                  </a:tcPr>
                </a:tc>
                <a:tc>
                  <a:txBody>
                    <a:bodyPr/>
                    <a:lstStyle/>
                    <a:p>
                      <a:pPr marL="3175" marR="0" indent="-3175" algn="ctr">
                        <a:lnSpc>
                          <a:spcPct val="107000"/>
                        </a:lnSpc>
                        <a:spcBef>
                          <a:spcPts val="0"/>
                        </a:spcBef>
                        <a:spcAft>
                          <a:spcPts val="0"/>
                        </a:spcAft>
                      </a:pPr>
                      <a:r>
                        <a:rPr lang="en-US" sz="1200" b="1" dirty="0">
                          <a:effectLst/>
                          <a:latin typeface="Arial" pitchFamily="34" charset="0"/>
                          <a:cs typeface="Arial" pitchFamily="34" charset="0"/>
                        </a:rPr>
                        <a:t>1.45</a:t>
                      </a:r>
                      <a:endParaRPr lang="en-US" sz="1200" b="1" dirty="0">
                        <a:effectLst/>
                        <a:latin typeface="Arial" pitchFamily="34" charset="0"/>
                        <a:ea typeface="Calibri" panose="020F0502020204030204" pitchFamily="34" charset="0"/>
                        <a:cs typeface="Arial" pitchFamily="34" charset="0"/>
                      </a:endParaRPr>
                    </a:p>
                  </a:txBody>
                  <a:tcPr marL="68580" marR="68580" marT="0" marB="0">
                    <a:solidFill>
                      <a:schemeClr val="accent3">
                        <a:lumMod val="60000"/>
                        <a:lumOff val="40000"/>
                      </a:schemeClr>
                    </a:solidFill>
                  </a:tcPr>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b="1" dirty="0">
                          <a:effectLst/>
                          <a:latin typeface="Arial" pitchFamily="34" charset="0"/>
                          <a:cs typeface="Arial" pitchFamily="34" charset="0"/>
                        </a:rPr>
                        <a:t>1.70</a:t>
                      </a:r>
                      <a:endParaRPr lang="en-US" sz="1200" b="1" dirty="0">
                        <a:effectLst/>
                        <a:latin typeface="Arial" pitchFamily="34" charset="0"/>
                        <a:ea typeface="Calibri" panose="020F0502020204030204" pitchFamily="34" charset="0"/>
                        <a:cs typeface="Arial" pitchFamily="34" charset="0"/>
                      </a:endParaRPr>
                    </a:p>
                  </a:txBody>
                  <a:tcPr marL="68580" marR="68580" marT="0" marB="0">
                    <a:solidFill>
                      <a:schemeClr val="accent3">
                        <a:lumMod val="60000"/>
                        <a:lumOff val="40000"/>
                      </a:schemeClr>
                    </a:solidFill>
                  </a:tcPr>
                </a:tc>
              </a:tr>
              <a:tr h="207401">
                <a:tc>
                  <a:txBody>
                    <a:bodyPr/>
                    <a:lstStyle/>
                    <a:p>
                      <a:pPr marL="0" marR="0" algn="ctr">
                        <a:lnSpc>
                          <a:spcPct val="107000"/>
                        </a:lnSpc>
                        <a:spcBef>
                          <a:spcPts val="0"/>
                        </a:spcBef>
                        <a:spcAft>
                          <a:spcPts val="0"/>
                        </a:spcAft>
                        <a:tabLst>
                          <a:tab pos="457200" algn="l"/>
                          <a:tab pos="1371600" algn="dec"/>
                          <a:tab pos="2743200" algn="l"/>
                          <a:tab pos="3657600" algn="l"/>
                          <a:tab pos="4572000" algn="l"/>
                          <a:tab pos="5486400" algn="l"/>
                        </a:tabLst>
                      </a:pPr>
                      <a:r>
                        <a:rPr lang="en-US" sz="1200" dirty="0">
                          <a:effectLst/>
                          <a:latin typeface="Arial" pitchFamily="34" charset="0"/>
                          <a:cs typeface="Arial" pitchFamily="34" charset="0"/>
                        </a:rPr>
                        <a:t>Ciprofloxacin</a:t>
                      </a:r>
                      <a:endParaRPr lang="en-US" sz="12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200" dirty="0" smtClean="0">
                          <a:effectLst/>
                          <a:latin typeface="Arial" pitchFamily="34" charset="0"/>
                          <a:cs typeface="Arial" pitchFamily="34" charset="0"/>
                        </a:rPr>
                        <a:t>10.34</a:t>
                      </a:r>
                      <a:endParaRPr lang="en-US" sz="12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dirty="0">
                          <a:effectLst/>
                          <a:latin typeface="Arial" pitchFamily="34" charset="0"/>
                          <a:cs typeface="Arial" pitchFamily="34" charset="0"/>
                        </a:rPr>
                        <a:t>6.37</a:t>
                      </a:r>
                      <a:endParaRPr lang="en-US" sz="12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0" marR="0">
                        <a:lnSpc>
                          <a:spcPct val="107000"/>
                        </a:lnSpc>
                        <a:spcBef>
                          <a:spcPts val="0"/>
                        </a:spcBef>
                        <a:spcAft>
                          <a:spcPts val="0"/>
                        </a:spcAft>
                      </a:pPr>
                      <a:r>
                        <a:rPr lang="en-US" sz="1200" dirty="0">
                          <a:effectLst/>
                          <a:latin typeface="Arial" pitchFamily="34" charset="0"/>
                          <a:cs typeface="Arial" pitchFamily="34" charset="0"/>
                        </a:rPr>
                        <a:t>16.49</a:t>
                      </a:r>
                      <a:endParaRPr lang="en-US" sz="12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dirty="0">
                          <a:effectLst/>
                          <a:latin typeface="Arial" pitchFamily="34" charset="0"/>
                          <a:cs typeface="Arial" pitchFamily="34" charset="0"/>
                        </a:rPr>
                        <a:t>1.39</a:t>
                      </a:r>
                      <a:endParaRPr lang="en-US" sz="1200" dirty="0">
                        <a:effectLst/>
                        <a:latin typeface="Arial" pitchFamily="34" charset="0"/>
                        <a:ea typeface="Calibri" panose="020F0502020204030204" pitchFamily="34" charset="0"/>
                        <a:cs typeface="Arial" pitchFamily="34" charset="0"/>
                      </a:endParaRPr>
                    </a:p>
                  </a:txBody>
                  <a:tcPr marL="68580" marR="68580" marT="0" marB="0"/>
                </a:tc>
                <a:tc>
                  <a:txBody>
                    <a:bodyPr/>
                    <a:lstStyle/>
                    <a:p>
                      <a:pPr marL="3175" marR="0" indent="-3175" algn="ctr">
                        <a:lnSpc>
                          <a:spcPct val="107000"/>
                        </a:lnSpc>
                        <a:spcBef>
                          <a:spcPts val="0"/>
                        </a:spcBef>
                        <a:spcAft>
                          <a:spcPts val="0"/>
                        </a:spcAft>
                      </a:pPr>
                      <a:r>
                        <a:rPr lang="en-US" sz="1200" dirty="0" smtClean="0">
                          <a:effectLst/>
                          <a:latin typeface="Arial" pitchFamily="34" charset="0"/>
                          <a:cs typeface="Arial" pitchFamily="34" charset="0"/>
                        </a:rPr>
                        <a:t>6.87</a:t>
                      </a:r>
                      <a:endParaRPr lang="en-US" sz="1200" dirty="0">
                        <a:effectLst/>
                        <a:latin typeface="Arial" pitchFamily="34" charset="0"/>
                        <a:ea typeface="Calibri" panose="020F0502020204030204" pitchFamily="34" charset="0"/>
                        <a:cs typeface="Arial" pitchFamily="34" charset="0"/>
                      </a:endParaRPr>
                    </a:p>
                  </a:txBody>
                  <a:tcPr marL="68580" marR="68580" marT="0" marB="0">
                    <a:solidFill>
                      <a:schemeClr val="accent3"/>
                    </a:solidFill>
                  </a:tcPr>
                </a:tc>
                <a:tc>
                  <a:txBody>
                    <a:bodyPr/>
                    <a:lstStyle/>
                    <a:p>
                      <a:pPr marL="3175" marR="0" indent="-3175" algn="ctr">
                        <a:lnSpc>
                          <a:spcPct val="107000"/>
                        </a:lnSpc>
                        <a:spcBef>
                          <a:spcPts val="0"/>
                        </a:spcBef>
                        <a:spcAft>
                          <a:spcPts val="0"/>
                        </a:spcAft>
                        <a:tabLst>
                          <a:tab pos="457200" algn="l"/>
                          <a:tab pos="1371600" algn="dec"/>
                          <a:tab pos="2743200" algn="l"/>
                          <a:tab pos="3657600" algn="l"/>
                          <a:tab pos="4572000" algn="l"/>
                          <a:tab pos="5486400" algn="l"/>
                        </a:tabLst>
                      </a:pPr>
                      <a:r>
                        <a:rPr lang="en-US" sz="1200" dirty="0">
                          <a:effectLst/>
                          <a:latin typeface="Arial" pitchFamily="34" charset="0"/>
                          <a:cs typeface="Arial" pitchFamily="34" charset="0"/>
                        </a:rPr>
                        <a:t>1.55</a:t>
                      </a:r>
                      <a:endParaRPr lang="en-US" sz="1200" dirty="0">
                        <a:effectLst/>
                        <a:latin typeface="Arial" pitchFamily="34" charset="0"/>
                        <a:ea typeface="Calibri" panose="020F0502020204030204" pitchFamily="34" charset="0"/>
                        <a:cs typeface="Arial" pitchFamily="34" charset="0"/>
                      </a:endParaRPr>
                    </a:p>
                  </a:txBody>
                  <a:tcPr marL="68580" marR="68580" marT="0" marB="0">
                    <a:solidFill>
                      <a:schemeClr val="accent4">
                        <a:lumMod val="40000"/>
                        <a:lumOff val="60000"/>
                      </a:schemeClr>
                    </a:solidFill>
                  </a:tcPr>
                </a:tc>
              </a:tr>
            </a:tbl>
          </a:graphicData>
        </a:graphic>
      </p:graphicFrame>
      <p:sp>
        <p:nvSpPr>
          <p:cNvPr id="5" name="TextBox 4"/>
          <p:cNvSpPr txBox="1"/>
          <p:nvPr/>
        </p:nvSpPr>
        <p:spPr>
          <a:xfrm>
            <a:off x="214258" y="838200"/>
            <a:ext cx="7786742" cy="369332"/>
          </a:xfrm>
          <a:prstGeom prst="rect">
            <a:avLst/>
          </a:prstGeom>
          <a:noFill/>
        </p:spPr>
        <p:txBody>
          <a:bodyPr wrap="square" rtlCol="0">
            <a:spAutoFit/>
          </a:bodyPr>
          <a:lstStyle/>
          <a:p>
            <a:pPr algn="just"/>
            <a:r>
              <a:rPr lang="en-US" b="1" dirty="0" smtClean="0"/>
              <a:t>Table 10: </a:t>
            </a:r>
            <a:r>
              <a:rPr lang="en-US" dirty="0" smtClean="0"/>
              <a:t>MIC</a:t>
            </a:r>
            <a:r>
              <a:rPr lang="en-US" baseline="-25000" dirty="0" smtClean="0"/>
              <a:t>50</a:t>
            </a:r>
            <a:r>
              <a:rPr lang="en-US" dirty="0" smtClean="0"/>
              <a:t> values of all  compound </a:t>
            </a:r>
            <a:r>
              <a:rPr lang="en-US" b="1" dirty="0" smtClean="0"/>
              <a:t>A1</a:t>
            </a:r>
            <a:r>
              <a:rPr lang="en-US" dirty="0" smtClean="0"/>
              <a:t> and </a:t>
            </a:r>
            <a:r>
              <a:rPr lang="en-US" b="1" dirty="0" smtClean="0"/>
              <a:t>C2</a:t>
            </a:r>
            <a:r>
              <a:rPr lang="en-US" dirty="0" smtClean="0"/>
              <a:t>.</a:t>
            </a:r>
            <a:endParaRPr lang="en-US" dirty="0"/>
          </a:p>
        </p:txBody>
      </p:sp>
      <p:sp>
        <p:nvSpPr>
          <p:cNvPr id="6" name="Rectangle 5"/>
          <p:cNvSpPr/>
          <p:nvPr/>
        </p:nvSpPr>
        <p:spPr>
          <a:xfrm>
            <a:off x="208571" y="2362200"/>
            <a:ext cx="8429684" cy="461665"/>
          </a:xfrm>
          <a:prstGeom prst="rect">
            <a:avLst/>
          </a:prstGeom>
        </p:spPr>
        <p:txBody>
          <a:bodyPr wrap="square">
            <a:spAutoFit/>
          </a:bodyPr>
          <a:lstStyle/>
          <a:p>
            <a:pPr algn="just">
              <a:spcAft>
                <a:spcPts val="800"/>
              </a:spcAft>
            </a:pPr>
            <a:r>
              <a:rPr lang="en-US" sz="1200" dirty="0" smtClean="0">
                <a:solidFill>
                  <a:schemeClr val="accent2">
                    <a:lumMod val="50000"/>
                  </a:schemeClr>
                </a:solidFill>
                <a:ea typeface="Calibri" panose="020F0502020204030204" pitchFamily="34" charset="0"/>
                <a:cs typeface="Arial" pitchFamily="34" charset="0"/>
              </a:rPr>
              <a:t>(a</a:t>
            </a:r>
            <a:r>
              <a:rPr lang="en-US" sz="1200" dirty="0">
                <a:solidFill>
                  <a:schemeClr val="accent2">
                    <a:lumMod val="50000"/>
                  </a:schemeClr>
                </a:solidFill>
                <a:ea typeface="Calibri" panose="020F0502020204030204" pitchFamily="34" charset="0"/>
                <a:cs typeface="Arial" pitchFamily="34" charset="0"/>
              </a:rPr>
              <a:t>)</a:t>
            </a:r>
            <a:r>
              <a:rPr lang="en-US" sz="1200" i="1" dirty="0">
                <a:solidFill>
                  <a:schemeClr val="accent2">
                    <a:lumMod val="50000"/>
                  </a:schemeClr>
                </a:solidFill>
                <a:ea typeface="Calibri" panose="020F0502020204030204" pitchFamily="34" charset="0"/>
                <a:cs typeface="Arial" pitchFamily="34" charset="0"/>
              </a:rPr>
              <a:t> S. aureus</a:t>
            </a:r>
            <a:r>
              <a:rPr lang="en-US" sz="1200" dirty="0">
                <a:solidFill>
                  <a:schemeClr val="accent2">
                    <a:lumMod val="50000"/>
                  </a:schemeClr>
                </a:solidFill>
                <a:ea typeface="Calibri" panose="020F0502020204030204" pitchFamily="34" charset="0"/>
                <a:cs typeface="Arial" pitchFamily="34" charset="0"/>
              </a:rPr>
              <a:t> (NCIM-5021</a:t>
            </a:r>
            <a:r>
              <a:rPr lang="en-US" sz="1200" dirty="0" smtClean="0">
                <a:solidFill>
                  <a:schemeClr val="accent2">
                    <a:lumMod val="50000"/>
                  </a:schemeClr>
                </a:solidFill>
                <a:ea typeface="Calibri" panose="020F0502020204030204" pitchFamily="34" charset="0"/>
                <a:cs typeface="Arial" pitchFamily="34" charset="0"/>
              </a:rPr>
              <a:t>) (b</a:t>
            </a:r>
            <a:r>
              <a:rPr lang="en-US" sz="1200" dirty="0">
                <a:solidFill>
                  <a:schemeClr val="accent2">
                    <a:lumMod val="50000"/>
                  </a:schemeClr>
                </a:solidFill>
                <a:ea typeface="Calibri" panose="020F0502020204030204" pitchFamily="34" charset="0"/>
                <a:cs typeface="Arial" pitchFamily="34" charset="0"/>
              </a:rPr>
              <a:t>) </a:t>
            </a:r>
            <a:r>
              <a:rPr lang="en-US" sz="1200" i="1" dirty="0">
                <a:solidFill>
                  <a:schemeClr val="accent2">
                    <a:lumMod val="50000"/>
                  </a:schemeClr>
                </a:solidFill>
                <a:ea typeface="Calibri" panose="020F0502020204030204" pitchFamily="34" charset="0"/>
                <a:cs typeface="Arial" pitchFamily="34" charset="0"/>
              </a:rPr>
              <a:t>S. aureus</a:t>
            </a:r>
            <a:r>
              <a:rPr lang="en-US" sz="1200" dirty="0">
                <a:solidFill>
                  <a:schemeClr val="accent2">
                    <a:lumMod val="50000"/>
                  </a:schemeClr>
                </a:solidFill>
                <a:ea typeface="Calibri" panose="020F0502020204030204" pitchFamily="34" charset="0"/>
                <a:cs typeface="Arial" pitchFamily="34" charset="0"/>
              </a:rPr>
              <a:t> (NCIM-5022) </a:t>
            </a:r>
            <a:r>
              <a:rPr lang="en-US" sz="1200" dirty="0" smtClean="0">
                <a:solidFill>
                  <a:schemeClr val="accent2">
                    <a:lumMod val="50000"/>
                  </a:schemeClr>
                </a:solidFill>
                <a:ea typeface="Calibri" panose="020F0502020204030204" pitchFamily="34" charset="0"/>
                <a:cs typeface="Arial" pitchFamily="34" charset="0"/>
              </a:rPr>
              <a:t>(c</a:t>
            </a:r>
            <a:r>
              <a:rPr lang="en-US" sz="1200" dirty="0">
                <a:solidFill>
                  <a:schemeClr val="accent2">
                    <a:lumMod val="50000"/>
                  </a:schemeClr>
                </a:solidFill>
                <a:ea typeface="Calibri" panose="020F0502020204030204" pitchFamily="34" charset="0"/>
                <a:cs typeface="Arial" pitchFamily="34" charset="0"/>
              </a:rPr>
              <a:t>) </a:t>
            </a:r>
            <a:r>
              <a:rPr lang="en-US" sz="1200" i="1" dirty="0">
                <a:solidFill>
                  <a:schemeClr val="accent2">
                    <a:lumMod val="50000"/>
                  </a:schemeClr>
                </a:solidFill>
                <a:ea typeface="Calibri" panose="020F0502020204030204" pitchFamily="34" charset="0"/>
                <a:cs typeface="Arial" pitchFamily="34" charset="0"/>
              </a:rPr>
              <a:t>S. aureus</a:t>
            </a:r>
            <a:r>
              <a:rPr lang="en-US" sz="1200" dirty="0">
                <a:solidFill>
                  <a:schemeClr val="accent2">
                    <a:lumMod val="50000"/>
                  </a:schemeClr>
                </a:solidFill>
                <a:ea typeface="Calibri" panose="020F0502020204030204" pitchFamily="34" charset="0"/>
                <a:cs typeface="Arial" pitchFamily="34" charset="0"/>
              </a:rPr>
              <a:t> (ATCC-43300) </a:t>
            </a:r>
            <a:r>
              <a:rPr lang="en-US" sz="1200" dirty="0" smtClean="0">
                <a:solidFill>
                  <a:schemeClr val="accent2">
                    <a:lumMod val="50000"/>
                  </a:schemeClr>
                </a:solidFill>
                <a:ea typeface="Calibri" panose="020F0502020204030204" pitchFamily="34" charset="0"/>
                <a:cs typeface="Arial" pitchFamily="34" charset="0"/>
              </a:rPr>
              <a:t>(d</a:t>
            </a:r>
            <a:r>
              <a:rPr lang="en-US" sz="1200" dirty="0">
                <a:solidFill>
                  <a:schemeClr val="accent2">
                    <a:lumMod val="50000"/>
                  </a:schemeClr>
                </a:solidFill>
                <a:ea typeface="Calibri" panose="020F0502020204030204" pitchFamily="34" charset="0"/>
                <a:cs typeface="Arial" pitchFamily="34" charset="0"/>
              </a:rPr>
              <a:t>) </a:t>
            </a:r>
            <a:r>
              <a:rPr lang="en-US" sz="1200" i="1" dirty="0">
                <a:solidFill>
                  <a:schemeClr val="accent2">
                    <a:lumMod val="50000"/>
                  </a:schemeClr>
                </a:solidFill>
                <a:ea typeface="Calibri" panose="020F0502020204030204" pitchFamily="34" charset="0"/>
                <a:cs typeface="Arial" pitchFamily="34" charset="0"/>
              </a:rPr>
              <a:t>K. Pneumonia</a:t>
            </a:r>
            <a:r>
              <a:rPr lang="en-US" sz="1200" dirty="0">
                <a:solidFill>
                  <a:schemeClr val="accent2">
                    <a:lumMod val="50000"/>
                  </a:schemeClr>
                </a:solidFill>
                <a:ea typeface="Calibri" panose="020F0502020204030204" pitchFamily="34" charset="0"/>
                <a:cs typeface="Arial" pitchFamily="34" charset="0"/>
              </a:rPr>
              <a:t> (NCIM-2706) </a:t>
            </a:r>
            <a:r>
              <a:rPr lang="en-US" sz="1200" dirty="0" smtClean="0">
                <a:solidFill>
                  <a:schemeClr val="accent2">
                    <a:lumMod val="50000"/>
                  </a:schemeClr>
                </a:solidFill>
                <a:ea typeface="Calibri" panose="020F0502020204030204" pitchFamily="34" charset="0"/>
                <a:cs typeface="Arial" pitchFamily="34" charset="0"/>
              </a:rPr>
              <a:t>(e</a:t>
            </a:r>
            <a:r>
              <a:rPr lang="en-US" sz="1200" dirty="0">
                <a:solidFill>
                  <a:schemeClr val="accent2">
                    <a:lumMod val="50000"/>
                  </a:schemeClr>
                </a:solidFill>
                <a:ea typeface="Calibri" panose="020F0502020204030204" pitchFamily="34" charset="0"/>
                <a:cs typeface="Arial" pitchFamily="34" charset="0"/>
              </a:rPr>
              <a:t>) </a:t>
            </a:r>
            <a:r>
              <a:rPr lang="en-US" sz="1200" i="1" dirty="0">
                <a:solidFill>
                  <a:schemeClr val="accent2">
                    <a:lumMod val="50000"/>
                  </a:schemeClr>
                </a:solidFill>
                <a:ea typeface="Calibri" panose="020F0502020204030204" pitchFamily="34" charset="0"/>
                <a:cs typeface="Arial" pitchFamily="34" charset="0"/>
              </a:rPr>
              <a:t>P. aureginosa</a:t>
            </a:r>
            <a:r>
              <a:rPr lang="en-US" sz="1200" dirty="0">
                <a:solidFill>
                  <a:schemeClr val="accent2">
                    <a:lumMod val="50000"/>
                  </a:schemeClr>
                </a:solidFill>
                <a:ea typeface="Calibri" panose="020F0502020204030204" pitchFamily="34" charset="0"/>
                <a:cs typeface="Arial" pitchFamily="34" charset="0"/>
              </a:rPr>
              <a:t> (NCIM-2036) </a:t>
            </a:r>
            <a:r>
              <a:rPr lang="en-US" sz="1200" dirty="0" smtClean="0">
                <a:solidFill>
                  <a:schemeClr val="accent2">
                    <a:lumMod val="50000"/>
                  </a:schemeClr>
                </a:solidFill>
                <a:ea typeface="Calibri" panose="020F0502020204030204" pitchFamily="34" charset="0"/>
                <a:cs typeface="Arial" pitchFamily="34" charset="0"/>
              </a:rPr>
              <a:t>(f</a:t>
            </a:r>
            <a:r>
              <a:rPr lang="en-US" sz="1200" dirty="0">
                <a:solidFill>
                  <a:schemeClr val="accent2">
                    <a:lumMod val="50000"/>
                  </a:schemeClr>
                </a:solidFill>
                <a:ea typeface="Calibri" panose="020F0502020204030204" pitchFamily="34" charset="0"/>
                <a:cs typeface="Arial" pitchFamily="34" charset="0"/>
              </a:rPr>
              <a:t>) </a:t>
            </a:r>
            <a:r>
              <a:rPr lang="en-US" sz="1200" i="1" dirty="0">
                <a:solidFill>
                  <a:schemeClr val="accent2">
                    <a:lumMod val="50000"/>
                  </a:schemeClr>
                </a:solidFill>
                <a:ea typeface="Calibri" panose="020F0502020204030204" pitchFamily="34" charset="0"/>
                <a:cs typeface="Arial" pitchFamily="34" charset="0"/>
              </a:rPr>
              <a:t>E. coli</a:t>
            </a:r>
            <a:r>
              <a:rPr lang="en-US" sz="1200" dirty="0">
                <a:solidFill>
                  <a:schemeClr val="accent2">
                    <a:lumMod val="50000"/>
                  </a:schemeClr>
                </a:solidFill>
                <a:ea typeface="Calibri" panose="020F0502020204030204" pitchFamily="34" charset="0"/>
                <a:cs typeface="Arial" pitchFamily="34" charset="0"/>
              </a:rPr>
              <a:t> (NCIM-2567). **Concentration range has been used 250-1.95 </a:t>
            </a:r>
            <a:r>
              <a:rPr lang="en-US" sz="1200" dirty="0" smtClean="0">
                <a:solidFill>
                  <a:schemeClr val="accent2">
                    <a:lumMod val="50000"/>
                  </a:schemeClr>
                </a:solidFill>
                <a:ea typeface="Calibri" panose="020F0502020204030204" pitchFamily="34" charset="0"/>
                <a:cs typeface="Arial" pitchFamily="34" charset="0"/>
              </a:rPr>
              <a:t>µg/ml and as per CLSI guidelines.</a:t>
            </a:r>
            <a:endParaRPr lang="en-US" sz="1200" dirty="0">
              <a:solidFill>
                <a:schemeClr val="accent2">
                  <a:lumMod val="50000"/>
                </a:schemeClr>
              </a:solidFill>
              <a:effectLst/>
              <a:ea typeface="Calibri" panose="020F0502020204030204"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74987509"/>
              </p:ext>
            </p:extLst>
          </p:nvPr>
        </p:nvGraphicFramePr>
        <p:xfrm>
          <a:off x="152494" y="3658063"/>
          <a:ext cx="8786871" cy="1593210"/>
        </p:xfrm>
        <a:graphic>
          <a:graphicData uri="http://schemas.openxmlformats.org/drawingml/2006/table">
            <a:tbl>
              <a:tblPr firstRow="1" firstCol="1" bandRow="1">
                <a:tableStyleId>{5C22544A-7EE6-4342-B048-85BDC9FD1C3A}</a:tableStyleId>
              </a:tblPr>
              <a:tblGrid>
                <a:gridCol w="1228713"/>
                <a:gridCol w="771548"/>
                <a:gridCol w="785818"/>
                <a:gridCol w="857256"/>
                <a:gridCol w="857256"/>
                <a:gridCol w="785818"/>
                <a:gridCol w="857256"/>
                <a:gridCol w="928694"/>
                <a:gridCol w="785818"/>
                <a:gridCol w="928694"/>
              </a:tblGrid>
              <a:tr h="215029">
                <a:tc rowSpan="2">
                  <a:txBody>
                    <a:bodyPr/>
                    <a:lstStyle/>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mn-ea"/>
                          <a:cs typeface="Arial" pitchFamily="34" charset="0"/>
                        </a:rPr>
                        <a:t>Title</a:t>
                      </a:r>
                      <a:endParaRPr lang="en-US" sz="1400" dirty="0">
                        <a:effectLst/>
                        <a:latin typeface="Arial" pitchFamily="34" charset="0"/>
                        <a:ea typeface="Calibri" panose="020F0502020204030204" pitchFamily="34" charset="0"/>
                        <a:cs typeface="Arial" pitchFamily="34" charset="0"/>
                      </a:endParaRPr>
                    </a:p>
                  </a:txBody>
                  <a:tcPr marL="68580" marR="68580" marT="0" marB="0"/>
                </a:tc>
                <a:tc gridSpan="3">
                  <a:txBody>
                    <a:bodyPr/>
                    <a:lstStyle/>
                    <a:p>
                      <a:pPr marL="0" marR="0" indent="0" algn="ctr" defTabSz="914400" rtl="0" eaLnBrk="1" fontAlgn="auto" latinLnBrk="0" hangingPunct="1">
                        <a:lnSpc>
                          <a:spcPct val="107000"/>
                        </a:lnSpc>
                        <a:spcBef>
                          <a:spcPts val="0"/>
                        </a:spcBef>
                        <a:spcAft>
                          <a:spcPts val="0"/>
                        </a:spcAft>
                        <a:buClrTx/>
                        <a:buSzTx/>
                        <a:buFontTx/>
                        <a:buNone/>
                        <a:tabLst>
                          <a:tab pos="457200" algn="l"/>
                          <a:tab pos="1371600" algn="dec"/>
                          <a:tab pos="2743200" algn="l"/>
                          <a:tab pos="3657600" algn="l"/>
                          <a:tab pos="4572000" algn="l"/>
                          <a:tab pos="5486400" algn="l"/>
                        </a:tabLst>
                        <a:defRPr/>
                      </a:pPr>
                      <a:r>
                        <a:rPr lang="en-US" sz="1400" dirty="0" smtClean="0">
                          <a:effectLst/>
                          <a:latin typeface="Arial" pitchFamily="34" charset="0"/>
                          <a:cs typeface="Arial" pitchFamily="34" charset="0"/>
                        </a:rPr>
                        <a:t>MRSA (ATCC 43300)</a:t>
                      </a:r>
                      <a:endParaRPr lang="en-US" sz="1400" dirty="0" smtClean="0">
                        <a:effectLst/>
                        <a:latin typeface="Arial" pitchFamily="34" charset="0"/>
                        <a:ea typeface="Calibri" panose="020F0502020204030204" pitchFamily="34" charset="0"/>
                        <a:cs typeface="Arial" pitchFamily="34" charset="0"/>
                      </a:endParaRPr>
                    </a:p>
                    <a:p>
                      <a:pPr marL="0" marR="0" algn="ctr">
                        <a:lnSpc>
                          <a:spcPct val="107000"/>
                        </a:lnSpc>
                        <a:spcBef>
                          <a:spcPts val="0"/>
                        </a:spcBef>
                        <a:spcAft>
                          <a:spcPts val="0"/>
                        </a:spcAft>
                        <a:tabLst>
                          <a:tab pos="457200" algn="l"/>
                          <a:tab pos="1371600" algn="dec"/>
                          <a:tab pos="2743200" algn="l"/>
                          <a:tab pos="3657600" algn="l"/>
                          <a:tab pos="4572000" algn="l"/>
                          <a:tab pos="5486400" algn="l"/>
                        </a:tabLst>
                      </a:pPr>
                      <a:endParaRPr lang="en-US" sz="1400" dirty="0">
                        <a:effectLst/>
                        <a:latin typeface="Arial" pitchFamily="34" charset="0"/>
                        <a:ea typeface="Calibri" panose="020F0502020204030204" pitchFamily="34" charset="0"/>
                        <a:cs typeface="Arial" pitchFamily="34"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auto" latinLnBrk="0" hangingPunct="1">
                        <a:lnSpc>
                          <a:spcPct val="107000"/>
                        </a:lnSpc>
                        <a:spcBef>
                          <a:spcPts val="0"/>
                        </a:spcBef>
                        <a:spcAft>
                          <a:spcPts val="0"/>
                        </a:spcAft>
                        <a:buClrTx/>
                        <a:buSzTx/>
                        <a:buFontTx/>
                        <a:buNone/>
                        <a:tabLst>
                          <a:tab pos="457200" algn="l"/>
                          <a:tab pos="1371600" algn="dec"/>
                          <a:tab pos="2743200" algn="l"/>
                          <a:tab pos="3657600" algn="l"/>
                          <a:tab pos="4572000" algn="l"/>
                          <a:tab pos="5486400" algn="l"/>
                        </a:tabLst>
                        <a:defRPr/>
                      </a:pPr>
                      <a:r>
                        <a:rPr lang="en-US" sz="1400" i="1" dirty="0" smtClean="0">
                          <a:effectLst/>
                          <a:latin typeface="Arial" pitchFamily="34" charset="0"/>
                          <a:cs typeface="Arial" pitchFamily="34" charset="0"/>
                        </a:rPr>
                        <a:t>S. aureus </a:t>
                      </a:r>
                      <a:r>
                        <a:rPr lang="en-US" sz="1400" dirty="0" smtClean="0">
                          <a:effectLst/>
                          <a:latin typeface="Arial" pitchFamily="34" charset="0"/>
                          <a:cs typeface="Arial" pitchFamily="34" charset="0"/>
                        </a:rPr>
                        <a:t>(NCIM 5021)</a:t>
                      </a:r>
                      <a:endParaRPr lang="en-US" sz="1400" dirty="0" smtClean="0">
                        <a:effectLst/>
                        <a:latin typeface="Arial" pitchFamily="34" charset="0"/>
                        <a:ea typeface="Calibri" panose="020F0502020204030204" pitchFamily="34" charset="0"/>
                        <a:cs typeface="Arial" pitchFamily="34" charset="0"/>
                      </a:endParaRPr>
                    </a:p>
                    <a:p>
                      <a:pPr marL="0" marR="0" algn="ctr">
                        <a:lnSpc>
                          <a:spcPct val="107000"/>
                        </a:lnSpc>
                        <a:spcBef>
                          <a:spcPts val="0"/>
                        </a:spcBef>
                        <a:spcAft>
                          <a:spcPts val="0"/>
                        </a:spcAft>
                        <a:tabLst>
                          <a:tab pos="457200" algn="l"/>
                          <a:tab pos="1371600" algn="dec"/>
                          <a:tab pos="2743200" algn="l"/>
                          <a:tab pos="3657600" algn="l"/>
                          <a:tab pos="4572000" algn="l"/>
                          <a:tab pos="5486400" algn="l"/>
                        </a:tabLst>
                      </a:pPr>
                      <a:endParaRPr lang="en-US" sz="1400" dirty="0">
                        <a:effectLst/>
                        <a:latin typeface="Arial" pitchFamily="34" charset="0"/>
                        <a:ea typeface="Calibri" panose="020F0502020204030204" pitchFamily="34" charset="0"/>
                        <a:cs typeface="Arial" pitchFamily="34"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indent="0" algn="ctr" defTabSz="914400" rtl="0" eaLnBrk="1" fontAlgn="auto" latinLnBrk="0" hangingPunct="1">
                        <a:lnSpc>
                          <a:spcPct val="107000"/>
                        </a:lnSpc>
                        <a:spcBef>
                          <a:spcPts val="0"/>
                        </a:spcBef>
                        <a:spcAft>
                          <a:spcPts val="0"/>
                        </a:spcAft>
                        <a:buClrTx/>
                        <a:buSzTx/>
                        <a:buFontTx/>
                        <a:buNone/>
                        <a:tabLst>
                          <a:tab pos="457200" algn="l"/>
                          <a:tab pos="1371600" algn="dec"/>
                          <a:tab pos="2743200" algn="l"/>
                          <a:tab pos="3657600" algn="l"/>
                          <a:tab pos="4572000" algn="l"/>
                          <a:tab pos="5486400" algn="l"/>
                        </a:tabLst>
                        <a:defRPr/>
                      </a:pPr>
                      <a:r>
                        <a:rPr lang="en-US" sz="1400" b="0" i="1" dirty="0" smtClean="0">
                          <a:effectLst/>
                          <a:latin typeface="Arial" pitchFamily="34" charset="0"/>
                          <a:cs typeface="Arial" pitchFamily="34" charset="0"/>
                        </a:rPr>
                        <a:t>S. aureus</a:t>
                      </a:r>
                      <a:r>
                        <a:rPr lang="en-US" sz="1400" i="1" dirty="0" smtClean="0">
                          <a:effectLst/>
                          <a:latin typeface="Arial" pitchFamily="34" charset="0"/>
                          <a:cs typeface="Arial" pitchFamily="34" charset="0"/>
                        </a:rPr>
                        <a:t> </a:t>
                      </a:r>
                      <a:r>
                        <a:rPr lang="en-US" sz="1400" dirty="0" smtClean="0">
                          <a:effectLst/>
                          <a:latin typeface="Arial" pitchFamily="34" charset="0"/>
                          <a:cs typeface="Arial" pitchFamily="34" charset="0"/>
                        </a:rPr>
                        <a:t>(NCIM 5022)</a:t>
                      </a:r>
                      <a:endParaRPr lang="en-US" sz="1400" dirty="0" smtClean="0">
                        <a:effectLst/>
                        <a:latin typeface="Arial" pitchFamily="34" charset="0"/>
                        <a:ea typeface="Calibri" panose="020F0502020204030204" pitchFamily="34" charset="0"/>
                        <a:cs typeface="Arial" pitchFamily="34" charset="0"/>
                      </a:endParaRPr>
                    </a:p>
                    <a:p>
                      <a:pPr marL="0" marR="0" algn="ctr">
                        <a:lnSpc>
                          <a:spcPct val="107000"/>
                        </a:lnSpc>
                        <a:spcBef>
                          <a:spcPts val="0"/>
                        </a:spcBef>
                        <a:spcAft>
                          <a:spcPts val="0"/>
                        </a:spcAft>
                        <a:tabLst>
                          <a:tab pos="457200" algn="l"/>
                          <a:tab pos="1371600" algn="dec"/>
                          <a:tab pos="2743200" algn="l"/>
                          <a:tab pos="3657600" algn="l"/>
                          <a:tab pos="4572000" algn="l"/>
                          <a:tab pos="5486400" algn="l"/>
                        </a:tabLst>
                      </a:pPr>
                      <a:endParaRPr lang="en-US" sz="1400" dirty="0">
                        <a:effectLst/>
                        <a:latin typeface="Arial" pitchFamily="34" charset="0"/>
                        <a:ea typeface="Calibri" panose="020F0502020204030204" pitchFamily="34" charset="0"/>
                        <a:cs typeface="Arial" pitchFamily="34" charset="0"/>
                      </a:endParaRPr>
                    </a:p>
                  </a:txBody>
                  <a:tcPr marL="68580" marR="68580" marT="0" marB="0"/>
                </a:tc>
                <a:tc hMerge="1">
                  <a:txBody>
                    <a:bodyPr/>
                    <a:lstStyle/>
                    <a:p>
                      <a:endParaRPr lang="en-US"/>
                    </a:p>
                  </a:txBody>
                  <a:tcPr/>
                </a:tc>
                <a:tc hMerge="1">
                  <a:txBody>
                    <a:bodyPr/>
                    <a:lstStyle/>
                    <a:p>
                      <a:endParaRPr lang="en-US"/>
                    </a:p>
                  </a:txBody>
                  <a:tcPr/>
                </a:tc>
              </a:tr>
              <a:tr h="372278">
                <a:tc vMerge="1">
                  <a:txBody>
                    <a:bodyPr/>
                    <a:lstStyle/>
                    <a:p>
                      <a:endParaRPr lang="en-US"/>
                    </a:p>
                  </a:txBody>
                  <a:tcPr/>
                </a:tc>
                <a:tc>
                  <a:txBody>
                    <a:bodyPr/>
                    <a:lstStyle/>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b="0" dirty="0">
                          <a:effectLst/>
                          <a:latin typeface="Arial" pitchFamily="34" charset="0"/>
                          <a:cs typeface="Arial" pitchFamily="34" charset="0"/>
                        </a:rPr>
                        <a:t>MIC</a:t>
                      </a:r>
                      <a:endParaRPr lang="en-US" sz="1400" b="0" dirty="0">
                        <a:effectLst/>
                        <a:latin typeface="Arial" pitchFamily="34" charset="0"/>
                        <a:ea typeface="Calibri" panose="020F0502020204030204" pitchFamily="34" charset="0"/>
                        <a:cs typeface="Arial" pitchFamily="34" charset="0"/>
                      </a:endParaRPr>
                    </a:p>
                  </a:txBody>
                  <a:tcPr marL="68580" marR="68580" marT="0" marB="0">
                    <a:solidFill>
                      <a:schemeClr val="bg2">
                        <a:lumMod val="75000"/>
                      </a:schemeClr>
                    </a:solidFill>
                  </a:tcPr>
                </a:tc>
                <a:tc>
                  <a:txBody>
                    <a:bodyPr/>
                    <a:lstStyle/>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b="0" dirty="0">
                          <a:effectLst/>
                          <a:latin typeface="Arial" pitchFamily="34" charset="0"/>
                          <a:cs typeface="Arial" pitchFamily="34" charset="0"/>
                        </a:rPr>
                        <a:t> MBC</a:t>
                      </a:r>
                      <a:endParaRPr lang="en-US" sz="1400" b="0" dirty="0">
                        <a:effectLst/>
                        <a:latin typeface="Arial" pitchFamily="34" charset="0"/>
                        <a:ea typeface="Calibri" panose="020F0502020204030204" pitchFamily="34" charset="0"/>
                        <a:cs typeface="Arial" pitchFamily="34" charset="0"/>
                      </a:endParaRPr>
                    </a:p>
                  </a:txBody>
                  <a:tcPr marL="68580" marR="68580" marT="0" marB="0">
                    <a:solidFill>
                      <a:schemeClr val="bg2">
                        <a:lumMod val="75000"/>
                      </a:schemeClr>
                    </a:solidFill>
                  </a:tcPr>
                </a:tc>
                <a:tc>
                  <a:txBody>
                    <a:bodyPr/>
                    <a:lstStyle/>
                    <a:p>
                      <a:pPr marL="0" marR="0" indent="11430">
                        <a:lnSpc>
                          <a:spcPct val="107000"/>
                        </a:lnSpc>
                        <a:spcBef>
                          <a:spcPts val="0"/>
                        </a:spcBef>
                        <a:spcAft>
                          <a:spcPts val="0"/>
                        </a:spcAft>
                        <a:tabLst>
                          <a:tab pos="457200" algn="l"/>
                          <a:tab pos="1371600" algn="dec"/>
                          <a:tab pos="2743200" algn="l"/>
                          <a:tab pos="3657600" algn="l"/>
                          <a:tab pos="4572000" algn="l"/>
                          <a:tab pos="5486400" algn="l"/>
                        </a:tabLst>
                      </a:pPr>
                      <a:r>
                        <a:rPr lang="en-US" sz="1400" b="0" dirty="0">
                          <a:effectLst/>
                          <a:latin typeface="Arial" pitchFamily="34" charset="0"/>
                          <a:cs typeface="Arial" pitchFamily="34" charset="0"/>
                        </a:rPr>
                        <a:t>MBC</a:t>
                      </a:r>
                      <a:r>
                        <a:rPr lang="en-US" sz="1400" b="0" dirty="0" smtClean="0">
                          <a:effectLst/>
                          <a:latin typeface="Arial" pitchFamily="34" charset="0"/>
                          <a:cs typeface="Arial" pitchFamily="34" charset="0"/>
                        </a:rPr>
                        <a:t>/</a:t>
                      </a:r>
                    </a:p>
                    <a:p>
                      <a:pPr marL="0" marR="0" indent="11430">
                        <a:lnSpc>
                          <a:spcPct val="107000"/>
                        </a:lnSpc>
                        <a:spcBef>
                          <a:spcPts val="0"/>
                        </a:spcBef>
                        <a:spcAft>
                          <a:spcPts val="0"/>
                        </a:spcAft>
                        <a:tabLst>
                          <a:tab pos="457200" algn="l"/>
                          <a:tab pos="1371600" algn="dec"/>
                          <a:tab pos="2743200" algn="l"/>
                          <a:tab pos="3657600" algn="l"/>
                          <a:tab pos="4572000" algn="l"/>
                          <a:tab pos="5486400" algn="l"/>
                        </a:tabLst>
                      </a:pPr>
                      <a:r>
                        <a:rPr lang="en-US" sz="1400" b="0" dirty="0" smtClean="0">
                          <a:effectLst/>
                          <a:latin typeface="Arial" pitchFamily="34" charset="0"/>
                          <a:cs typeface="Arial" pitchFamily="34" charset="0"/>
                        </a:rPr>
                        <a:t>MIC</a:t>
                      </a:r>
                      <a:r>
                        <a:rPr lang="en-US" sz="1400" b="1" baseline="30000" dirty="0" smtClean="0">
                          <a:effectLst/>
                          <a:latin typeface="Arial" pitchFamily="34" charset="0"/>
                          <a:cs typeface="Arial" pitchFamily="34" charset="0"/>
                        </a:rPr>
                        <a:t>*</a:t>
                      </a:r>
                      <a:endParaRPr lang="en-US" sz="1400" b="1" dirty="0">
                        <a:effectLst/>
                        <a:latin typeface="Arial" pitchFamily="34" charset="0"/>
                        <a:ea typeface="Calibri" panose="020F0502020204030204" pitchFamily="34" charset="0"/>
                        <a:cs typeface="Arial" pitchFamily="34" charset="0"/>
                      </a:endParaRPr>
                    </a:p>
                  </a:txBody>
                  <a:tcPr marL="68580" marR="68580" marT="0" marB="0">
                    <a:solidFill>
                      <a:schemeClr val="bg2">
                        <a:lumMod val="75000"/>
                      </a:schemeClr>
                    </a:solidFill>
                  </a:tcPr>
                </a:tc>
                <a:tc>
                  <a:txBody>
                    <a:bodyPr/>
                    <a:lstStyle/>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dirty="0">
                          <a:effectLst/>
                          <a:latin typeface="Arial" pitchFamily="34" charset="0"/>
                          <a:cs typeface="Arial" pitchFamily="34" charset="0"/>
                        </a:rPr>
                        <a:t>MIC</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rgbClr val="00B050"/>
                    </a:solidFill>
                  </a:tcPr>
                </a:tc>
                <a:tc>
                  <a:txBody>
                    <a:bodyPr/>
                    <a:lstStyle/>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dirty="0">
                          <a:effectLst/>
                          <a:latin typeface="Arial" pitchFamily="34" charset="0"/>
                          <a:cs typeface="Arial" pitchFamily="34" charset="0"/>
                        </a:rPr>
                        <a:t>MBC</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rgbClr val="00B050"/>
                    </a:solidFill>
                  </a:tcPr>
                </a:tc>
                <a:tc>
                  <a:txBody>
                    <a:bodyPr/>
                    <a:lstStyle/>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dirty="0">
                          <a:effectLst/>
                          <a:latin typeface="Arial" pitchFamily="34" charset="0"/>
                          <a:cs typeface="Arial" pitchFamily="34" charset="0"/>
                        </a:rPr>
                        <a:t>MBC</a:t>
                      </a:r>
                      <a:r>
                        <a:rPr lang="en-US" sz="1400" dirty="0" smtClean="0">
                          <a:effectLst/>
                          <a:latin typeface="Arial" pitchFamily="34" charset="0"/>
                          <a:cs typeface="Arial" pitchFamily="34" charset="0"/>
                        </a:rPr>
                        <a:t>/</a:t>
                      </a:r>
                    </a:p>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cs typeface="Arial" pitchFamily="34" charset="0"/>
                        </a:rPr>
                        <a:t>MIC</a:t>
                      </a:r>
                      <a:r>
                        <a:rPr lang="en-US" sz="1400" b="1" baseline="30000" dirty="0" smtClean="0">
                          <a:effectLst/>
                          <a:latin typeface="Arial" pitchFamily="34" charset="0"/>
                          <a:cs typeface="Arial" pitchFamily="34" charset="0"/>
                        </a:rPr>
                        <a:t>*</a:t>
                      </a:r>
                      <a:endParaRPr lang="en-US" sz="1400" b="1" dirty="0">
                        <a:effectLst/>
                        <a:latin typeface="Arial" pitchFamily="34" charset="0"/>
                        <a:ea typeface="Calibri" panose="020F0502020204030204" pitchFamily="34" charset="0"/>
                        <a:cs typeface="Arial" pitchFamily="34" charset="0"/>
                      </a:endParaRPr>
                    </a:p>
                  </a:txBody>
                  <a:tcPr marL="68580" marR="68580" marT="0" marB="0">
                    <a:solidFill>
                      <a:srgbClr val="00B050"/>
                    </a:solidFill>
                  </a:tcPr>
                </a:tc>
                <a:tc>
                  <a:txBody>
                    <a:bodyPr/>
                    <a:lstStyle/>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dirty="0">
                          <a:effectLst/>
                          <a:latin typeface="Arial" pitchFamily="34" charset="0"/>
                          <a:cs typeface="Arial" pitchFamily="34" charset="0"/>
                        </a:rPr>
                        <a:t>MIC</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chemeClr val="accent5">
                        <a:lumMod val="75000"/>
                      </a:schemeClr>
                    </a:solidFill>
                  </a:tcPr>
                </a:tc>
                <a:tc>
                  <a:txBody>
                    <a:bodyPr/>
                    <a:lstStyle/>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dirty="0">
                          <a:effectLst/>
                          <a:latin typeface="Arial" pitchFamily="34" charset="0"/>
                          <a:cs typeface="Arial" pitchFamily="34" charset="0"/>
                        </a:rPr>
                        <a:t>MBC</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chemeClr val="accent5">
                        <a:lumMod val="75000"/>
                      </a:schemeClr>
                    </a:solidFill>
                  </a:tcPr>
                </a:tc>
                <a:tc>
                  <a:txBody>
                    <a:bodyPr/>
                    <a:lstStyle/>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dirty="0">
                          <a:effectLst/>
                          <a:latin typeface="Arial" pitchFamily="34" charset="0"/>
                          <a:cs typeface="Arial" pitchFamily="34" charset="0"/>
                        </a:rPr>
                        <a:t>MBC</a:t>
                      </a:r>
                      <a:r>
                        <a:rPr lang="en-US" sz="1400" dirty="0" smtClean="0">
                          <a:effectLst/>
                          <a:latin typeface="Arial" pitchFamily="34" charset="0"/>
                          <a:cs typeface="Arial" pitchFamily="34" charset="0"/>
                        </a:rPr>
                        <a:t>/</a:t>
                      </a:r>
                    </a:p>
                    <a:p>
                      <a:pPr marL="0" marR="0">
                        <a:lnSpc>
                          <a:spcPct val="107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cs typeface="Arial" pitchFamily="34" charset="0"/>
                        </a:rPr>
                        <a:t>MIC</a:t>
                      </a:r>
                      <a:r>
                        <a:rPr lang="en-US" sz="1400" b="1" baseline="30000" dirty="0" smtClean="0">
                          <a:effectLst/>
                          <a:latin typeface="Arial" pitchFamily="34" charset="0"/>
                          <a:cs typeface="Arial" pitchFamily="34" charset="0"/>
                        </a:rPr>
                        <a:t>*</a:t>
                      </a:r>
                      <a:endParaRPr lang="en-US" sz="1400" b="1" dirty="0">
                        <a:effectLst/>
                        <a:latin typeface="Arial" pitchFamily="34" charset="0"/>
                        <a:ea typeface="Calibri" panose="020F0502020204030204" pitchFamily="34" charset="0"/>
                        <a:cs typeface="Arial" pitchFamily="34" charset="0"/>
                      </a:endParaRPr>
                    </a:p>
                  </a:txBody>
                  <a:tcPr marL="68580" marR="68580" marT="0" marB="0">
                    <a:solidFill>
                      <a:schemeClr val="accent5">
                        <a:lumMod val="75000"/>
                      </a:schemeClr>
                    </a:solidFill>
                  </a:tcPr>
                </a:tc>
              </a:tr>
              <a:tr h="184669">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Calibri" panose="020F0502020204030204" pitchFamily="34" charset="0"/>
                          <a:cs typeface="Arial" pitchFamily="34" charset="0"/>
                        </a:rPr>
                        <a:t>A1</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chemeClr val="tx2">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b="0" dirty="0">
                          <a:effectLst/>
                          <a:latin typeface="Arial" pitchFamily="34" charset="0"/>
                          <a:cs typeface="Arial" pitchFamily="34" charset="0"/>
                        </a:rPr>
                        <a:t>5.56</a:t>
                      </a:r>
                      <a:endParaRPr lang="en-US" sz="1400" b="0" dirty="0">
                        <a:effectLst/>
                        <a:latin typeface="Arial" pitchFamily="34" charset="0"/>
                        <a:ea typeface="Calibri" panose="020F0502020204030204" pitchFamily="34" charset="0"/>
                        <a:cs typeface="Arial" pitchFamily="34" charset="0"/>
                      </a:endParaRPr>
                    </a:p>
                  </a:txBody>
                  <a:tcPr marL="68580" marR="68580" marT="0" marB="0">
                    <a:solidFill>
                      <a:schemeClr val="bg2">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b="0">
                          <a:effectLst/>
                          <a:latin typeface="Arial" pitchFamily="34" charset="0"/>
                          <a:cs typeface="Arial" pitchFamily="34" charset="0"/>
                        </a:rPr>
                        <a:t>62.5</a:t>
                      </a:r>
                      <a:endParaRPr lang="en-US" sz="1400" b="0">
                        <a:effectLst/>
                        <a:latin typeface="Arial" pitchFamily="34" charset="0"/>
                        <a:ea typeface="Calibri" panose="020F0502020204030204" pitchFamily="34" charset="0"/>
                        <a:cs typeface="Arial" pitchFamily="34" charset="0"/>
                      </a:endParaRPr>
                    </a:p>
                  </a:txBody>
                  <a:tcPr marL="68580" marR="68580" marT="0" marB="0">
                    <a:solidFill>
                      <a:schemeClr val="bg2">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b="0" dirty="0">
                          <a:effectLst/>
                          <a:latin typeface="Arial" pitchFamily="34" charset="0"/>
                          <a:cs typeface="Arial" pitchFamily="34" charset="0"/>
                        </a:rPr>
                        <a:t>11.24</a:t>
                      </a:r>
                      <a:endParaRPr lang="en-US" sz="1400" b="0" dirty="0">
                        <a:effectLst/>
                        <a:latin typeface="Arial" pitchFamily="34" charset="0"/>
                        <a:ea typeface="Calibri" panose="020F0502020204030204" pitchFamily="34" charset="0"/>
                        <a:cs typeface="Arial" pitchFamily="34" charset="0"/>
                      </a:endParaRPr>
                    </a:p>
                  </a:txBody>
                  <a:tcPr marL="68580" marR="68580" marT="0" marB="0">
                    <a:solidFill>
                      <a:schemeClr val="bg2">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mn-ea"/>
                          <a:cs typeface="Arial" pitchFamily="34" charset="0"/>
                        </a:rPr>
                        <a:t>0.64</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rgbClr val="00B050"/>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strike="sngStrike" dirty="0" smtClean="0">
                          <a:effectLst/>
                          <a:latin typeface="Arial" pitchFamily="34" charset="0"/>
                          <a:ea typeface="+mn-ea"/>
                          <a:cs typeface="Arial" pitchFamily="34" charset="0"/>
                        </a:rPr>
                        <a:t>-do-</a:t>
                      </a:r>
                      <a:endParaRPr lang="en-US" sz="1400" strike="sngStrike" dirty="0">
                        <a:effectLst/>
                        <a:latin typeface="Arial" pitchFamily="34" charset="0"/>
                        <a:ea typeface="Calibri" panose="020F0502020204030204" pitchFamily="34" charset="0"/>
                        <a:cs typeface="Arial" pitchFamily="34" charset="0"/>
                      </a:endParaRPr>
                    </a:p>
                  </a:txBody>
                  <a:tcPr marL="68580" marR="68580" marT="0" marB="0">
                    <a:solidFill>
                      <a:srgbClr val="00B050"/>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mn-ea"/>
                          <a:cs typeface="Arial" pitchFamily="34" charset="0"/>
                        </a:rPr>
                        <a:t>-</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rgbClr val="00B050"/>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mn-ea"/>
                          <a:cs typeface="Arial" pitchFamily="34" charset="0"/>
                        </a:rPr>
                        <a:t>28.28</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chemeClr val="accent5">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mn-ea"/>
                          <a:cs typeface="Arial" pitchFamily="34" charset="0"/>
                        </a:rPr>
                        <a:t>72.5</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chemeClr val="accent5">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mn-ea"/>
                          <a:cs typeface="Arial" pitchFamily="34" charset="0"/>
                        </a:rPr>
                        <a:t>2.56</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chemeClr val="accent5">
                        <a:lumMod val="75000"/>
                      </a:schemeClr>
                    </a:solidFill>
                  </a:tcPr>
                </a:tc>
              </a:tr>
              <a:tr h="360040">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Calibri" panose="020F0502020204030204" pitchFamily="34" charset="0"/>
                          <a:cs typeface="Arial" pitchFamily="34" charset="0"/>
                        </a:rPr>
                        <a:t>C2</a:t>
                      </a:r>
                    </a:p>
                  </a:txBody>
                  <a:tcPr marL="68580" marR="68580" marT="0" marB="0">
                    <a:solidFill>
                      <a:schemeClr val="tx2">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b="0" dirty="0" smtClean="0">
                          <a:effectLst/>
                          <a:latin typeface="Arial" pitchFamily="34" charset="0"/>
                          <a:ea typeface="Calibri" panose="020F0502020204030204" pitchFamily="34" charset="0"/>
                          <a:cs typeface="Arial" pitchFamily="34" charset="0"/>
                        </a:rPr>
                        <a:t>1.41</a:t>
                      </a:r>
                      <a:endParaRPr lang="en-US" sz="1400" b="0" dirty="0">
                        <a:effectLst/>
                        <a:latin typeface="Arial" pitchFamily="34" charset="0"/>
                        <a:ea typeface="Calibri" panose="020F0502020204030204" pitchFamily="34" charset="0"/>
                        <a:cs typeface="Arial" pitchFamily="34" charset="0"/>
                      </a:endParaRPr>
                    </a:p>
                  </a:txBody>
                  <a:tcPr marL="68580" marR="68580" marT="0" marB="0">
                    <a:solidFill>
                      <a:schemeClr val="bg2">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b="0" dirty="0" smtClean="0">
                          <a:effectLst/>
                          <a:latin typeface="Arial" pitchFamily="34" charset="0"/>
                          <a:ea typeface="Calibri" panose="020F0502020204030204" pitchFamily="34" charset="0"/>
                          <a:cs typeface="Arial" pitchFamily="34" charset="0"/>
                        </a:rPr>
                        <a:t>10</a:t>
                      </a:r>
                      <a:endParaRPr lang="en-US" sz="1400" b="0" dirty="0">
                        <a:effectLst/>
                        <a:latin typeface="Arial" pitchFamily="34" charset="0"/>
                        <a:ea typeface="Calibri" panose="020F0502020204030204" pitchFamily="34" charset="0"/>
                        <a:cs typeface="Arial" pitchFamily="34" charset="0"/>
                      </a:endParaRPr>
                    </a:p>
                  </a:txBody>
                  <a:tcPr marL="68580" marR="68580" marT="0" marB="0">
                    <a:solidFill>
                      <a:schemeClr val="bg2">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b="0" dirty="0" smtClean="0">
                          <a:effectLst/>
                          <a:latin typeface="Arial" pitchFamily="34" charset="0"/>
                          <a:ea typeface="Calibri" panose="020F0502020204030204" pitchFamily="34" charset="0"/>
                          <a:cs typeface="Arial" pitchFamily="34" charset="0"/>
                        </a:rPr>
                        <a:t>7.09</a:t>
                      </a:r>
                      <a:endParaRPr lang="en-US" sz="1400" b="0" dirty="0">
                        <a:effectLst/>
                        <a:latin typeface="Arial" pitchFamily="34" charset="0"/>
                        <a:ea typeface="Calibri" panose="020F0502020204030204" pitchFamily="34" charset="0"/>
                        <a:cs typeface="Arial" pitchFamily="34" charset="0"/>
                      </a:endParaRPr>
                    </a:p>
                  </a:txBody>
                  <a:tcPr marL="68580" marR="68580" marT="0" marB="0">
                    <a:solidFill>
                      <a:schemeClr val="bg2">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Calibri" panose="020F0502020204030204" pitchFamily="34" charset="0"/>
                          <a:cs typeface="Arial" pitchFamily="34" charset="0"/>
                        </a:rPr>
                        <a:t>69.41</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rgbClr val="00B050"/>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Calibri" panose="020F0502020204030204" pitchFamily="34" charset="0"/>
                          <a:cs typeface="Arial" pitchFamily="34" charset="0"/>
                        </a:rPr>
                        <a:t>15</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rgbClr val="00B050"/>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Calibri" panose="020F0502020204030204" pitchFamily="34" charset="0"/>
                          <a:cs typeface="Arial" pitchFamily="34" charset="0"/>
                        </a:rPr>
                        <a:t>0.21</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rgbClr val="00B050"/>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Calibri" panose="020F0502020204030204" pitchFamily="34" charset="0"/>
                          <a:cs typeface="Arial" pitchFamily="34" charset="0"/>
                        </a:rPr>
                        <a:t>8.27</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chemeClr val="accent5">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Calibri" panose="020F0502020204030204" pitchFamily="34" charset="0"/>
                          <a:cs typeface="Arial" pitchFamily="34" charset="0"/>
                        </a:rPr>
                        <a:t>12.5</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chemeClr val="accent5">
                        <a:lumMod val="75000"/>
                      </a:schemeClr>
                    </a:solidFill>
                  </a:tcPr>
                </a:tc>
                <a:tc>
                  <a:txBody>
                    <a:bodyPr/>
                    <a:lstStyle/>
                    <a:p>
                      <a:pPr marL="0" marR="0">
                        <a:lnSpc>
                          <a:spcPct val="150000"/>
                        </a:lnSpc>
                        <a:spcBef>
                          <a:spcPts val="0"/>
                        </a:spcBef>
                        <a:spcAft>
                          <a:spcPts val="0"/>
                        </a:spcAft>
                        <a:tabLst>
                          <a:tab pos="457200" algn="l"/>
                          <a:tab pos="1371600" algn="dec"/>
                          <a:tab pos="2743200" algn="l"/>
                          <a:tab pos="3657600" algn="l"/>
                          <a:tab pos="4572000" algn="l"/>
                          <a:tab pos="5486400" algn="l"/>
                        </a:tabLst>
                      </a:pPr>
                      <a:r>
                        <a:rPr lang="en-US" sz="1400" dirty="0" smtClean="0">
                          <a:effectLst/>
                          <a:latin typeface="Arial" pitchFamily="34" charset="0"/>
                          <a:ea typeface="Calibri" panose="020F0502020204030204" pitchFamily="34" charset="0"/>
                          <a:cs typeface="Arial" pitchFamily="34" charset="0"/>
                        </a:rPr>
                        <a:t>1.51</a:t>
                      </a:r>
                      <a:endParaRPr lang="en-US" sz="1400" dirty="0">
                        <a:effectLst/>
                        <a:latin typeface="Arial" pitchFamily="34" charset="0"/>
                        <a:ea typeface="Calibri" panose="020F0502020204030204" pitchFamily="34" charset="0"/>
                        <a:cs typeface="Arial" pitchFamily="34" charset="0"/>
                      </a:endParaRPr>
                    </a:p>
                  </a:txBody>
                  <a:tcPr marL="68580" marR="68580" marT="0" marB="0">
                    <a:solidFill>
                      <a:schemeClr val="accent5">
                        <a:lumMod val="75000"/>
                      </a:schemeClr>
                    </a:solidFill>
                  </a:tcPr>
                </a:tc>
              </a:tr>
            </a:tbl>
          </a:graphicData>
        </a:graphic>
      </p:graphicFrame>
      <p:sp>
        <p:nvSpPr>
          <p:cNvPr id="8" name="Rectangle 7"/>
          <p:cNvSpPr/>
          <p:nvPr/>
        </p:nvSpPr>
        <p:spPr>
          <a:xfrm>
            <a:off x="127473" y="3158777"/>
            <a:ext cx="8881975" cy="369332"/>
          </a:xfrm>
          <a:prstGeom prst="rect">
            <a:avLst/>
          </a:prstGeom>
        </p:spPr>
        <p:txBody>
          <a:bodyPr wrap="square">
            <a:spAutoFit/>
          </a:bodyPr>
          <a:lstStyle/>
          <a:p>
            <a:pPr algn="just"/>
            <a:r>
              <a:rPr lang="en-US" b="1" dirty="0" smtClean="0">
                <a:ea typeface="Calibri" panose="020F0502020204030204" pitchFamily="34" charset="0"/>
                <a:cs typeface="Arial" pitchFamily="34" charset="0"/>
              </a:rPr>
              <a:t>Table 11. </a:t>
            </a:r>
            <a:r>
              <a:rPr lang="en-US" dirty="0" smtClean="0">
                <a:ea typeface="Calibri" panose="020F0502020204030204" pitchFamily="34" charset="0"/>
                <a:cs typeface="Arial" pitchFamily="34" charset="0"/>
              </a:rPr>
              <a:t>MBC </a:t>
            </a:r>
            <a:r>
              <a:rPr lang="en-US" dirty="0">
                <a:ea typeface="Calibri" panose="020F0502020204030204" pitchFamily="34" charset="0"/>
                <a:cs typeface="Arial" pitchFamily="34" charset="0"/>
              </a:rPr>
              <a:t>values of compounds </a:t>
            </a:r>
            <a:r>
              <a:rPr lang="en-US" b="1" dirty="0" smtClean="0">
                <a:ea typeface="Calibri" panose="020F0502020204030204" pitchFamily="34" charset="0"/>
                <a:cs typeface="Arial" pitchFamily="34" charset="0"/>
              </a:rPr>
              <a:t>A1</a:t>
            </a:r>
            <a:r>
              <a:rPr lang="en-US" dirty="0">
                <a:ea typeface="Calibri" panose="020F0502020204030204" pitchFamily="34" charset="0"/>
                <a:cs typeface="Arial" pitchFamily="34" charset="0"/>
              </a:rPr>
              <a:t> </a:t>
            </a:r>
            <a:r>
              <a:rPr lang="en-US" dirty="0" smtClean="0">
                <a:ea typeface="Calibri" panose="020F0502020204030204" pitchFamily="34" charset="0"/>
                <a:cs typeface="Arial" pitchFamily="34" charset="0"/>
              </a:rPr>
              <a:t>and </a:t>
            </a:r>
            <a:r>
              <a:rPr lang="en-US" b="1" dirty="0" smtClean="0">
                <a:ea typeface="Calibri" panose="020F0502020204030204" pitchFamily="34" charset="0"/>
                <a:cs typeface="Arial" pitchFamily="34" charset="0"/>
              </a:rPr>
              <a:t>C2 </a:t>
            </a:r>
            <a:r>
              <a:rPr lang="en-US" dirty="0" smtClean="0">
                <a:ea typeface="Calibri" panose="020F0502020204030204" pitchFamily="34" charset="0"/>
                <a:cs typeface="Arial" pitchFamily="34" charset="0"/>
              </a:rPr>
              <a:t> 3 strains of </a:t>
            </a:r>
            <a:r>
              <a:rPr lang="en-US" i="1" dirty="0" smtClean="0">
                <a:ea typeface="Calibri" panose="020F0502020204030204" pitchFamily="34" charset="0"/>
                <a:cs typeface="Arial" pitchFamily="34" charset="0"/>
              </a:rPr>
              <a:t>S</a:t>
            </a:r>
            <a:r>
              <a:rPr lang="en-US" i="1" dirty="0">
                <a:ea typeface="Calibri" panose="020F0502020204030204" pitchFamily="34" charset="0"/>
                <a:cs typeface="Arial" pitchFamily="34" charset="0"/>
              </a:rPr>
              <a:t>. </a:t>
            </a:r>
            <a:r>
              <a:rPr lang="en-US" i="1" dirty="0" err="1" smtClean="0">
                <a:ea typeface="Calibri" panose="020F0502020204030204" pitchFamily="34" charset="0"/>
                <a:cs typeface="Arial" pitchFamily="34" charset="0"/>
              </a:rPr>
              <a:t>aureus</a:t>
            </a:r>
            <a:r>
              <a:rPr lang="en-US" dirty="0" smtClean="0">
                <a:ea typeface="Calibri" panose="020F0502020204030204" pitchFamily="34" charset="0"/>
                <a:cs typeface="Arial" pitchFamily="34" charset="0"/>
              </a:rPr>
              <a:t> (</a:t>
            </a:r>
            <a:r>
              <a:rPr lang="el-GR" dirty="0" smtClean="0">
                <a:ea typeface="Calibri" panose="020F0502020204030204" pitchFamily="34" charset="0"/>
                <a:cs typeface="Arial" pitchFamily="34" charset="0"/>
              </a:rPr>
              <a:t>μ</a:t>
            </a:r>
            <a:r>
              <a:rPr lang="en-IN" dirty="0" smtClean="0">
                <a:ea typeface="Calibri" panose="020F0502020204030204" pitchFamily="34" charset="0"/>
                <a:cs typeface="Arial" pitchFamily="34" charset="0"/>
              </a:rPr>
              <a:t>g/ml) </a:t>
            </a:r>
            <a:endParaRPr lang="en-US" dirty="0">
              <a:cs typeface="Arial" pitchFamily="34" charset="0"/>
            </a:endParaRPr>
          </a:p>
        </p:txBody>
      </p:sp>
      <p:sp>
        <p:nvSpPr>
          <p:cNvPr id="9" name="Rectangle 8"/>
          <p:cNvSpPr/>
          <p:nvPr/>
        </p:nvSpPr>
        <p:spPr>
          <a:xfrm>
            <a:off x="65695" y="5479354"/>
            <a:ext cx="8715436" cy="307777"/>
          </a:xfrm>
          <a:prstGeom prst="rect">
            <a:avLst/>
          </a:prstGeom>
        </p:spPr>
        <p:txBody>
          <a:bodyPr wrap="square">
            <a:spAutoFit/>
          </a:bodyPr>
          <a:lstStyle/>
          <a:p>
            <a:pPr algn="just"/>
            <a:r>
              <a:rPr lang="en-US" sz="1400" b="1" baseline="30000" dirty="0" smtClean="0">
                <a:cs typeface="Arial" pitchFamily="34" charset="0"/>
              </a:rPr>
              <a:t>  *</a:t>
            </a:r>
            <a:r>
              <a:rPr lang="en-US" sz="1400" b="1" dirty="0" smtClean="0">
                <a:cs typeface="Arial" pitchFamily="34" charset="0"/>
              </a:rPr>
              <a:t>Values ≤4 are bactericidal and ≥32 are having the chances of developing  tolerance    </a:t>
            </a:r>
            <a:endParaRPr lang="en-US" sz="1400" b="1" dirty="0">
              <a:cs typeface="Arial" pitchFamily="34" charset="0"/>
            </a:endParaRPr>
          </a:p>
        </p:txBody>
      </p:sp>
    </p:spTree>
    <p:extLst>
      <p:ext uri="{BB962C8B-B14F-4D97-AF65-F5344CB8AC3E}">
        <p14:creationId xmlns:p14="http://schemas.microsoft.com/office/powerpoint/2010/main" val="4216166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36</a:t>
            </a:fld>
            <a:endParaRPr lang="fr-FR"/>
          </a:p>
        </p:txBody>
      </p:sp>
      <p:pic>
        <p:nvPicPr>
          <p:cNvPr id="3" name="Picture 2">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1919922787"/>
              </p:ext>
            </p:extLst>
          </p:nvPr>
        </p:nvGraphicFramePr>
        <p:xfrm>
          <a:off x="4248141" y="2824450"/>
          <a:ext cx="4888779"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997751166"/>
              </p:ext>
            </p:extLst>
          </p:nvPr>
        </p:nvGraphicFramePr>
        <p:xfrm>
          <a:off x="5689" y="-13648"/>
          <a:ext cx="5372668" cy="373380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2" y="4875227"/>
            <a:ext cx="4339986" cy="1146211"/>
          </a:xfrm>
          <a:prstGeom prst="rect">
            <a:avLst/>
          </a:prstGeom>
        </p:spPr>
        <p:txBody>
          <a:bodyPr wrap="square">
            <a:spAutoFit/>
          </a:bodyPr>
          <a:lstStyle/>
          <a:p>
            <a:pPr algn="just">
              <a:lnSpc>
                <a:spcPct val="107000"/>
              </a:lnSpc>
              <a:spcAft>
                <a:spcPts val="800"/>
              </a:spcAft>
            </a:pPr>
            <a:r>
              <a:rPr lang="en-US" sz="1600" b="1" dirty="0">
                <a:ea typeface="Calibri" panose="020F0502020204030204" pitchFamily="34" charset="0"/>
                <a:cs typeface="Times New Roman" panose="02020603050405020304" pitchFamily="18" charset="0"/>
              </a:rPr>
              <a:t>Fig </a:t>
            </a:r>
            <a:r>
              <a:rPr lang="en-US" sz="1600" b="1" dirty="0" smtClean="0">
                <a:ea typeface="Calibri" panose="020F0502020204030204" pitchFamily="34" charset="0"/>
                <a:cs typeface="Times New Roman" panose="02020603050405020304" pitchFamily="18" charset="0"/>
              </a:rPr>
              <a:t>15: </a:t>
            </a:r>
            <a:r>
              <a:rPr lang="en-US" sz="1600" dirty="0">
                <a:ea typeface="Calibri" panose="020F0502020204030204" pitchFamily="34" charset="0"/>
                <a:cs typeface="Times New Roman" panose="02020603050405020304" pitchFamily="18" charset="0"/>
              </a:rPr>
              <a:t>G</a:t>
            </a:r>
            <a:r>
              <a:rPr lang="en-US" sz="1600" dirty="0" smtClean="0">
                <a:ea typeface="Calibri" panose="020F0502020204030204" pitchFamily="34" charset="0"/>
                <a:cs typeface="Times New Roman" panose="02020603050405020304" pitchFamily="18" charset="0"/>
              </a:rPr>
              <a:t>raphical </a:t>
            </a:r>
            <a:r>
              <a:rPr lang="en-US" sz="1600" dirty="0">
                <a:ea typeface="Calibri" panose="020F0502020204030204" pitchFamily="34" charset="0"/>
                <a:cs typeface="Times New Roman" panose="02020603050405020304" pitchFamily="18" charset="0"/>
              </a:rPr>
              <a:t>representation of </a:t>
            </a:r>
            <a:r>
              <a:rPr lang="en-US" sz="1600" dirty="0" smtClean="0">
                <a:ea typeface="Calibri" panose="020F0502020204030204" pitchFamily="34" charset="0"/>
                <a:cs typeface="Times New Roman" panose="02020603050405020304" pitchFamily="18" charset="0"/>
              </a:rPr>
              <a:t>Time kill studies of synthesized compound </a:t>
            </a:r>
            <a:r>
              <a:rPr lang="en-US" sz="1600" b="1" dirty="0" smtClean="0">
                <a:ea typeface="Calibri" panose="020F0502020204030204" pitchFamily="34" charset="0"/>
                <a:cs typeface="Times New Roman" panose="02020603050405020304" pitchFamily="18" charset="0"/>
              </a:rPr>
              <a:t>A1 </a:t>
            </a:r>
            <a:r>
              <a:rPr lang="en-US" sz="1600" dirty="0" smtClean="0">
                <a:ea typeface="Calibri" panose="020F0502020204030204" pitchFamily="34" charset="0"/>
                <a:cs typeface="Times New Roman" panose="02020603050405020304" pitchFamily="18" charset="0"/>
              </a:rPr>
              <a:t>and</a:t>
            </a:r>
            <a:r>
              <a:rPr lang="en-US" sz="1600" b="1" dirty="0" smtClean="0">
                <a:ea typeface="Calibri" panose="020F0502020204030204" pitchFamily="34" charset="0"/>
                <a:cs typeface="Times New Roman" panose="02020603050405020304" pitchFamily="18" charset="0"/>
              </a:rPr>
              <a:t> C2</a:t>
            </a:r>
            <a:r>
              <a:rPr lang="en-US" sz="1600" dirty="0" smtClean="0">
                <a:ea typeface="Calibri" panose="020F0502020204030204" pitchFamily="34" charset="0"/>
                <a:cs typeface="Times New Roman" panose="02020603050405020304" pitchFamily="18" charset="0"/>
              </a:rPr>
              <a:t> against MRSA strain (ATCC-43300) using ciprofloxacin as a standard.</a:t>
            </a:r>
            <a:endParaRPr lang="en-US"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2569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37</a:t>
            </a:fld>
            <a:endParaRPr lang="fr-FR"/>
          </a:p>
        </p:txBody>
      </p:sp>
      <p:pic>
        <p:nvPicPr>
          <p:cNvPr id="3" name="Picture 2">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4" name="Picture 52" descr="dist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069" y="446734"/>
            <a:ext cx="4009731" cy="24027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5" descr="ang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87" y="446707"/>
            <a:ext cx="4281481" cy="2402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9" descr="inactiv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87" y="2997570"/>
            <a:ext cx="4286349" cy="2224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9" descr="Activ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4301" y="2997570"/>
            <a:ext cx="4023499" cy="22269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33800" y="609600"/>
            <a:ext cx="295274" cy="369332"/>
          </a:xfrm>
          <a:prstGeom prst="rect">
            <a:avLst/>
          </a:prstGeom>
          <a:solidFill>
            <a:schemeClr val="accent4">
              <a:lumMod val="60000"/>
              <a:lumOff val="40000"/>
            </a:schemeClr>
          </a:solidFill>
        </p:spPr>
        <p:txBody>
          <a:bodyPr wrap="none" rtlCol="0">
            <a:spAutoFit/>
          </a:bodyPr>
          <a:lstStyle/>
          <a:p>
            <a:r>
              <a:rPr lang="en-US" dirty="0" smtClean="0"/>
              <a:t>a</a:t>
            </a:r>
            <a:endParaRPr lang="en-US" dirty="0"/>
          </a:p>
        </p:txBody>
      </p:sp>
      <p:sp>
        <p:nvSpPr>
          <p:cNvPr id="9" name="TextBox 8"/>
          <p:cNvSpPr txBox="1"/>
          <p:nvPr/>
        </p:nvSpPr>
        <p:spPr>
          <a:xfrm>
            <a:off x="8610600" y="598648"/>
            <a:ext cx="306494" cy="369332"/>
          </a:xfrm>
          <a:prstGeom prst="rect">
            <a:avLst/>
          </a:prstGeom>
          <a:solidFill>
            <a:schemeClr val="accent3">
              <a:lumMod val="40000"/>
              <a:lumOff val="60000"/>
            </a:schemeClr>
          </a:solidFill>
        </p:spPr>
        <p:txBody>
          <a:bodyPr wrap="none" rtlCol="0">
            <a:spAutoFit/>
          </a:bodyPr>
          <a:lstStyle/>
          <a:p>
            <a:r>
              <a:rPr lang="en-US" dirty="0" smtClean="0"/>
              <a:t>b</a:t>
            </a:r>
            <a:endParaRPr lang="en-US" dirty="0"/>
          </a:p>
        </p:txBody>
      </p:sp>
      <p:sp>
        <p:nvSpPr>
          <p:cNvPr id="10" name="TextBox 9"/>
          <p:cNvSpPr txBox="1"/>
          <p:nvPr/>
        </p:nvSpPr>
        <p:spPr>
          <a:xfrm>
            <a:off x="3746624" y="3117648"/>
            <a:ext cx="282450" cy="369332"/>
          </a:xfrm>
          <a:prstGeom prst="rect">
            <a:avLst/>
          </a:prstGeom>
          <a:solidFill>
            <a:schemeClr val="accent6">
              <a:lumMod val="40000"/>
              <a:lumOff val="60000"/>
            </a:schemeClr>
          </a:solidFill>
        </p:spPr>
        <p:txBody>
          <a:bodyPr wrap="none" rtlCol="0">
            <a:spAutoFit/>
          </a:bodyPr>
          <a:lstStyle/>
          <a:p>
            <a:r>
              <a:rPr lang="en-US" dirty="0" smtClean="0"/>
              <a:t>c</a:t>
            </a:r>
            <a:endParaRPr lang="en-US" dirty="0"/>
          </a:p>
        </p:txBody>
      </p:sp>
      <p:sp>
        <p:nvSpPr>
          <p:cNvPr id="11" name="TextBox 10"/>
          <p:cNvSpPr txBox="1"/>
          <p:nvPr/>
        </p:nvSpPr>
        <p:spPr>
          <a:xfrm>
            <a:off x="8610600" y="3063279"/>
            <a:ext cx="306494" cy="369332"/>
          </a:xfrm>
          <a:prstGeom prst="rect">
            <a:avLst/>
          </a:prstGeom>
          <a:solidFill>
            <a:schemeClr val="accent1">
              <a:lumMod val="40000"/>
              <a:lumOff val="60000"/>
            </a:schemeClr>
          </a:solidFill>
        </p:spPr>
        <p:txBody>
          <a:bodyPr wrap="none" rtlCol="0">
            <a:spAutoFit/>
          </a:bodyPr>
          <a:lstStyle/>
          <a:p>
            <a:r>
              <a:rPr lang="en-US" dirty="0" smtClean="0"/>
              <a:t>d</a:t>
            </a:r>
            <a:endParaRPr lang="en-US" dirty="0"/>
          </a:p>
        </p:txBody>
      </p:sp>
      <p:sp>
        <p:nvSpPr>
          <p:cNvPr id="12" name="Rectangle 11"/>
          <p:cNvSpPr/>
          <p:nvPr/>
        </p:nvSpPr>
        <p:spPr>
          <a:xfrm>
            <a:off x="76067" y="5216397"/>
            <a:ext cx="8954625" cy="830997"/>
          </a:xfrm>
          <a:prstGeom prst="rect">
            <a:avLst/>
          </a:prstGeom>
        </p:spPr>
        <p:txBody>
          <a:bodyPr wrap="square">
            <a:spAutoFit/>
          </a:bodyPr>
          <a:lstStyle/>
          <a:p>
            <a:pPr algn="just"/>
            <a:r>
              <a:rPr lang="en-IN" sz="1200" b="1" dirty="0" smtClean="0">
                <a:ea typeface="Times New Roman" panose="02020603050405020304" pitchFamily="18" charset="0"/>
              </a:rPr>
              <a:t>Fig 16: </a:t>
            </a:r>
            <a:r>
              <a:rPr lang="en-IN" sz="1200" dirty="0" smtClean="0">
                <a:ea typeface="Times New Roman" panose="02020603050405020304" pitchFamily="18" charset="0"/>
              </a:rPr>
              <a:t>Represents </a:t>
            </a:r>
            <a:r>
              <a:rPr lang="en-IN" sz="1200" dirty="0">
                <a:ea typeface="Times New Roman" panose="02020603050405020304" pitchFamily="18" charset="0"/>
              </a:rPr>
              <a:t>p</a:t>
            </a:r>
            <a:r>
              <a:rPr lang="en-IN" sz="1200" dirty="0">
                <a:solidFill>
                  <a:srgbClr val="000000"/>
                </a:solidFill>
                <a:ea typeface="Times New Roman" panose="02020603050405020304" pitchFamily="18" charset="0"/>
              </a:rPr>
              <a:t>harmacophore model </a:t>
            </a:r>
            <a:r>
              <a:rPr lang="en-US" sz="1200" dirty="0">
                <a:ea typeface="Times New Roman" panose="02020603050405020304" pitchFamily="18" charset="0"/>
              </a:rPr>
              <a:t>ADRRR_1 </a:t>
            </a:r>
            <a:r>
              <a:rPr lang="en-IN" sz="1200" dirty="0">
                <a:solidFill>
                  <a:srgbClr val="000000"/>
                </a:solidFill>
                <a:ea typeface="Times New Roman" panose="02020603050405020304" pitchFamily="18" charset="0"/>
              </a:rPr>
              <a:t>inter-site (a) distances in </a:t>
            </a:r>
            <a:r>
              <a:rPr lang="en-US" sz="1200" dirty="0">
                <a:ea typeface="DejaVu Sans"/>
              </a:rPr>
              <a:t>Å</a:t>
            </a:r>
            <a:r>
              <a:rPr lang="en-IN" sz="1200" dirty="0">
                <a:solidFill>
                  <a:srgbClr val="000000"/>
                </a:solidFill>
                <a:ea typeface="Times New Roman" panose="02020603050405020304" pitchFamily="18" charset="0"/>
              </a:rPr>
              <a:t> unit and (b) angles between the </a:t>
            </a:r>
            <a:r>
              <a:rPr lang="en-IN" sz="1200" dirty="0" err="1">
                <a:solidFill>
                  <a:srgbClr val="000000"/>
                </a:solidFill>
                <a:ea typeface="Times New Roman" panose="02020603050405020304" pitchFamily="18" charset="0"/>
              </a:rPr>
              <a:t>pharmacophoric</a:t>
            </a:r>
            <a:r>
              <a:rPr lang="en-IN" sz="1200" dirty="0">
                <a:solidFill>
                  <a:srgbClr val="000000"/>
                </a:solidFill>
                <a:ea typeface="Times New Roman" panose="02020603050405020304" pitchFamily="18" charset="0"/>
              </a:rPr>
              <a:t> points. Hydrogen bond acceptor (A): Pink sphere with arrow; Aromatic ring (R): yellow open circle; Hydrogen bond donor (D): blue sphere with arrow. (c) alignment of active compounds on the generated pharmacophore model (d) alignment of inactive compounds on the generated pharmacophore model.</a:t>
            </a:r>
            <a:endParaRPr lang="en-US" sz="1200" dirty="0"/>
          </a:p>
        </p:txBody>
      </p:sp>
    </p:spTree>
    <p:extLst>
      <p:ext uri="{BB962C8B-B14F-4D97-AF65-F5344CB8AC3E}">
        <p14:creationId xmlns:p14="http://schemas.microsoft.com/office/powerpoint/2010/main" val="2614913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AEAE96-855E-42B1-8DE9-9C9E68DE18C5}" type="slidenum">
              <a:rPr lang="fr-FR" smtClean="0"/>
              <a:pPr/>
              <a:t>38</a:t>
            </a:fld>
            <a:endParaRPr lang="fr-FR"/>
          </a:p>
        </p:txBody>
      </p:sp>
      <p:pic>
        <p:nvPicPr>
          <p:cNvPr id="3" name="Picture 2">
            <a:extLst>
              <a:ext uri="{FF2B5EF4-FFF2-40B4-BE49-F238E27FC236}">
                <a16:creationId xmlns="" xmlns:a16="http://schemas.microsoft.com/office/drawing/2014/main" id="{EA8BAA44-CBAE-4836-8172-27FD4C6FBF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4" name="TextBox 3"/>
          <p:cNvSpPr txBox="1"/>
          <p:nvPr/>
        </p:nvSpPr>
        <p:spPr>
          <a:xfrm>
            <a:off x="2" y="152400"/>
            <a:ext cx="1576072" cy="461665"/>
          </a:xfrm>
          <a:prstGeom prst="rect">
            <a:avLst/>
          </a:prstGeom>
          <a:noFill/>
        </p:spPr>
        <p:txBody>
          <a:bodyPr wrap="none" rtlCol="0">
            <a:spAutoFit/>
          </a:bodyPr>
          <a:lstStyle/>
          <a:p>
            <a:r>
              <a:rPr lang="en-US" sz="2400" b="1" dirty="0" smtClean="0">
                <a:solidFill>
                  <a:srgbClr val="C00000"/>
                </a:solidFill>
              </a:rPr>
              <a:t>Conclusion</a:t>
            </a:r>
            <a:endParaRPr lang="en-US" sz="2400" b="1" dirty="0">
              <a:solidFill>
                <a:srgbClr val="C0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870180303"/>
              </p:ext>
            </p:extLst>
          </p:nvPr>
        </p:nvGraphicFramePr>
        <p:xfrm>
          <a:off x="30480" y="632690"/>
          <a:ext cx="2735263" cy="1592263"/>
        </p:xfrm>
        <a:graphic>
          <a:graphicData uri="http://schemas.openxmlformats.org/presentationml/2006/ole">
            <mc:AlternateContent xmlns:mc="http://schemas.openxmlformats.org/markup-compatibility/2006">
              <mc:Choice xmlns:v="urn:schemas-microsoft-com:vml" Requires="v">
                <p:oleObj spid="_x0000_s5195" name="ChemSketch" r:id="rId4" imgW="2481120" imgH="1536120" progId="ACD.ChemSketch.20">
                  <p:embed/>
                </p:oleObj>
              </mc:Choice>
              <mc:Fallback>
                <p:oleObj name="ChemSketch" r:id="rId4" imgW="2481120" imgH="1536120" progId="ACD.ChemSketch.20">
                  <p:embed/>
                  <p:pic>
                    <p:nvPicPr>
                      <p:cNvPr id="0" name=""/>
                      <p:cNvPicPr>
                        <a:picLocks noChangeAspect="1" noChangeArrowheads="1"/>
                      </p:cNvPicPr>
                      <p:nvPr/>
                    </p:nvPicPr>
                    <p:blipFill>
                      <a:blip r:embed="rId5"/>
                      <a:srcRect/>
                      <a:stretch>
                        <a:fillRect/>
                      </a:stretch>
                    </p:blipFill>
                    <p:spPr bwMode="auto">
                      <a:xfrm>
                        <a:off x="30480" y="632690"/>
                        <a:ext cx="2735263" cy="159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75271543"/>
              </p:ext>
            </p:extLst>
          </p:nvPr>
        </p:nvGraphicFramePr>
        <p:xfrm>
          <a:off x="2895599" y="933895"/>
          <a:ext cx="2009775" cy="930275"/>
        </p:xfrm>
        <a:graphic>
          <a:graphicData uri="http://schemas.openxmlformats.org/presentationml/2006/ole">
            <mc:AlternateContent xmlns:mc="http://schemas.openxmlformats.org/markup-compatibility/2006">
              <mc:Choice xmlns:v="urn:schemas-microsoft-com:vml" Requires="v">
                <p:oleObj spid="_x0000_s5196" name="ChemSketch" r:id="rId6" imgW="2084760" imgH="966240" progId="ACD.ChemSketch.20">
                  <p:embed/>
                </p:oleObj>
              </mc:Choice>
              <mc:Fallback>
                <p:oleObj name="ChemSketch" r:id="rId6" imgW="2084760" imgH="966240" progId="ACD.ChemSketch.20">
                  <p:embed/>
                  <p:pic>
                    <p:nvPicPr>
                      <p:cNvPr id="0" name=""/>
                      <p:cNvPicPr>
                        <a:picLocks noChangeAspect="1" noChangeArrowheads="1"/>
                      </p:cNvPicPr>
                      <p:nvPr/>
                    </p:nvPicPr>
                    <p:blipFill>
                      <a:blip r:embed="rId7"/>
                      <a:srcRect/>
                      <a:stretch>
                        <a:fillRect/>
                      </a:stretch>
                    </p:blipFill>
                    <p:spPr bwMode="auto">
                      <a:xfrm>
                        <a:off x="2895599" y="933895"/>
                        <a:ext cx="2009775"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02202" y="2335192"/>
            <a:ext cx="2793397" cy="584775"/>
          </a:xfrm>
          <a:prstGeom prst="rect">
            <a:avLst/>
          </a:prstGeom>
          <a:noFill/>
        </p:spPr>
        <p:txBody>
          <a:bodyPr wrap="square" rtlCol="0">
            <a:spAutoFit/>
          </a:bodyPr>
          <a:lstStyle/>
          <a:p>
            <a:r>
              <a:rPr lang="en-US" sz="1600" dirty="0" smtClean="0"/>
              <a:t>MIC </a:t>
            </a:r>
            <a:r>
              <a:rPr lang="en-US" sz="1600" b="1" dirty="0" smtClean="0"/>
              <a:t>5.56</a:t>
            </a:r>
            <a:r>
              <a:rPr lang="en-US" sz="1600" dirty="0" smtClean="0"/>
              <a:t> and MBC </a:t>
            </a:r>
            <a:r>
              <a:rPr lang="en-US" sz="1600" b="1" dirty="0" smtClean="0"/>
              <a:t>62.5</a:t>
            </a:r>
            <a:r>
              <a:rPr lang="en-US" sz="1600" dirty="0" smtClean="0"/>
              <a:t> µg/ml (ATCC-43300)MRSA</a:t>
            </a:r>
            <a:endParaRPr lang="en-US" sz="1600" dirty="0"/>
          </a:p>
        </p:txBody>
      </p:sp>
      <p:sp>
        <p:nvSpPr>
          <p:cNvPr id="8" name="TextBox 7"/>
          <p:cNvSpPr txBox="1"/>
          <p:nvPr/>
        </p:nvSpPr>
        <p:spPr>
          <a:xfrm>
            <a:off x="2895599" y="2055676"/>
            <a:ext cx="2590801" cy="584775"/>
          </a:xfrm>
          <a:prstGeom prst="rect">
            <a:avLst/>
          </a:prstGeom>
          <a:noFill/>
        </p:spPr>
        <p:txBody>
          <a:bodyPr wrap="square" rtlCol="0">
            <a:spAutoFit/>
          </a:bodyPr>
          <a:lstStyle/>
          <a:p>
            <a:r>
              <a:rPr lang="en-US" sz="1600" dirty="0" smtClean="0"/>
              <a:t>MIC </a:t>
            </a:r>
            <a:r>
              <a:rPr lang="en-US" sz="1600" b="1" dirty="0" smtClean="0"/>
              <a:t>1.41</a:t>
            </a:r>
            <a:r>
              <a:rPr lang="en-US" sz="1600" dirty="0" smtClean="0"/>
              <a:t> and MBC </a:t>
            </a:r>
            <a:r>
              <a:rPr lang="en-US" sz="1600" b="1" dirty="0" smtClean="0"/>
              <a:t>10</a:t>
            </a:r>
            <a:r>
              <a:rPr lang="en-US" sz="1600" dirty="0" smtClean="0"/>
              <a:t> µg/ml (ATCC-43300) MRSA</a:t>
            </a:r>
            <a:endParaRPr lang="en-US" sz="1600" dirty="0"/>
          </a:p>
        </p:txBody>
      </p:sp>
      <p:graphicFrame>
        <p:nvGraphicFramePr>
          <p:cNvPr id="9" name="Object 8"/>
          <p:cNvGraphicFramePr>
            <a:graphicFrameLocks noChangeAspect="1"/>
          </p:cNvGraphicFramePr>
          <p:nvPr>
            <p:extLst>
              <p:ext uri="{D42A27DB-BD31-4B8C-83A1-F6EECF244321}">
                <p14:modId xmlns:p14="http://schemas.microsoft.com/office/powerpoint/2010/main" val="3788954515"/>
              </p:ext>
            </p:extLst>
          </p:nvPr>
        </p:nvGraphicFramePr>
        <p:xfrm>
          <a:off x="193675" y="3121025"/>
          <a:ext cx="2413000" cy="1782763"/>
        </p:xfrm>
        <a:graphic>
          <a:graphicData uri="http://schemas.openxmlformats.org/presentationml/2006/ole">
            <mc:AlternateContent xmlns:mc="http://schemas.openxmlformats.org/markup-compatibility/2006">
              <mc:Choice xmlns:v="urn:schemas-microsoft-com:vml" Requires="v">
                <p:oleObj spid="_x0000_s5197" name="CS ChemDraw Drawing" r:id="rId8" imgW="2735640" imgH="2027160" progId="ChemDraw.Document.6.0">
                  <p:embed/>
                </p:oleObj>
              </mc:Choice>
              <mc:Fallback>
                <p:oleObj name="CS ChemDraw Drawing" r:id="rId8" imgW="2735640" imgH="2027160" progId="ChemDraw.Document.6.0">
                  <p:embed/>
                  <p:pic>
                    <p:nvPicPr>
                      <p:cNvPr id="0" name=""/>
                      <p:cNvPicPr>
                        <a:picLocks noChangeAspect="1" noChangeArrowheads="1"/>
                      </p:cNvPicPr>
                      <p:nvPr/>
                    </p:nvPicPr>
                    <p:blipFill>
                      <a:blip r:embed="rId9"/>
                      <a:srcRect/>
                      <a:stretch>
                        <a:fillRect/>
                      </a:stretch>
                    </p:blipFill>
                    <p:spPr bwMode="auto">
                      <a:xfrm>
                        <a:off x="193675" y="3121025"/>
                        <a:ext cx="2413000" cy="1782763"/>
                      </a:xfrm>
                      <a:prstGeom prst="rect">
                        <a:avLst/>
                      </a:prstGeom>
                      <a:noFill/>
                      <a:extLst/>
                    </p:spPr>
                  </p:pic>
                </p:oleObj>
              </mc:Fallback>
            </mc:AlternateContent>
          </a:graphicData>
        </a:graphic>
      </p:graphicFrame>
      <p:sp>
        <p:nvSpPr>
          <p:cNvPr id="10" name="Rectangle 9"/>
          <p:cNvSpPr/>
          <p:nvPr/>
        </p:nvSpPr>
        <p:spPr>
          <a:xfrm>
            <a:off x="30480" y="4894224"/>
            <a:ext cx="3250598" cy="1077218"/>
          </a:xfrm>
          <a:prstGeom prst="rect">
            <a:avLst/>
          </a:prstGeom>
        </p:spPr>
        <p:txBody>
          <a:bodyPr wrap="square">
            <a:spAutoFit/>
          </a:bodyPr>
          <a:lstStyle/>
          <a:p>
            <a:pPr algn="just"/>
            <a:r>
              <a:rPr lang="en-US" sz="1600" i="1" dirty="0" smtClean="0">
                <a:solidFill>
                  <a:srgbClr val="000099"/>
                </a:solidFill>
              </a:rPr>
              <a:t>S. aureus</a:t>
            </a:r>
            <a:r>
              <a:rPr lang="en-US" sz="1600" dirty="0" smtClean="0">
                <a:solidFill>
                  <a:srgbClr val="000099"/>
                </a:solidFill>
              </a:rPr>
              <a:t> MurD (IC</a:t>
            </a:r>
            <a:r>
              <a:rPr lang="en-US" sz="1600" baseline="-25000" dirty="0" smtClean="0">
                <a:solidFill>
                  <a:srgbClr val="000099"/>
                </a:solidFill>
              </a:rPr>
              <a:t>50 </a:t>
            </a:r>
            <a:r>
              <a:rPr lang="en-US" sz="1600" b="1" dirty="0" smtClean="0">
                <a:solidFill>
                  <a:srgbClr val="000099"/>
                </a:solidFill>
              </a:rPr>
              <a:t>6.4</a:t>
            </a:r>
            <a:r>
              <a:rPr lang="en-US" sz="1600" dirty="0" smtClean="0">
                <a:solidFill>
                  <a:srgbClr val="000099"/>
                </a:solidFill>
              </a:rPr>
              <a:t> µM)and MurE (IC</a:t>
            </a:r>
            <a:r>
              <a:rPr lang="en-US" sz="1600" baseline="-25000" dirty="0" smtClean="0">
                <a:solidFill>
                  <a:srgbClr val="000099"/>
                </a:solidFill>
              </a:rPr>
              <a:t>50</a:t>
            </a:r>
            <a:r>
              <a:rPr lang="en-US" sz="1600" dirty="0" smtClean="0">
                <a:solidFill>
                  <a:srgbClr val="000099"/>
                </a:solidFill>
              </a:rPr>
              <a:t> </a:t>
            </a:r>
            <a:r>
              <a:rPr lang="en-US" sz="1600" b="1" dirty="0" smtClean="0">
                <a:solidFill>
                  <a:srgbClr val="000099"/>
                </a:solidFill>
              </a:rPr>
              <a:t>17</a:t>
            </a:r>
            <a:r>
              <a:rPr lang="en-US" sz="1600" dirty="0" smtClean="0">
                <a:solidFill>
                  <a:srgbClr val="000099"/>
                </a:solidFill>
              </a:rPr>
              <a:t> µM) and </a:t>
            </a:r>
            <a:r>
              <a:rPr lang="en-US" sz="1600" i="1" dirty="0" smtClean="0">
                <a:solidFill>
                  <a:srgbClr val="000099"/>
                </a:solidFill>
              </a:rPr>
              <a:t>E. coli</a:t>
            </a:r>
            <a:r>
              <a:rPr lang="en-US" sz="1600" dirty="0" smtClean="0">
                <a:solidFill>
                  <a:srgbClr val="000099"/>
                </a:solidFill>
              </a:rPr>
              <a:t> MurD (IC</a:t>
            </a:r>
            <a:r>
              <a:rPr lang="en-US" sz="1600" baseline="-25000" dirty="0" smtClean="0">
                <a:solidFill>
                  <a:srgbClr val="000099"/>
                </a:solidFill>
              </a:rPr>
              <a:t>50 </a:t>
            </a:r>
            <a:r>
              <a:rPr lang="en-US" sz="1600" b="1" dirty="0" smtClean="0">
                <a:solidFill>
                  <a:srgbClr val="000099"/>
                </a:solidFill>
              </a:rPr>
              <a:t>8.2</a:t>
            </a:r>
            <a:r>
              <a:rPr lang="en-US" sz="1600" dirty="0" smtClean="0">
                <a:solidFill>
                  <a:srgbClr val="000099"/>
                </a:solidFill>
              </a:rPr>
              <a:t>µM) and MurE (IC</a:t>
            </a:r>
            <a:r>
              <a:rPr lang="en-US" sz="1600" baseline="-25000" dirty="0" smtClean="0">
                <a:solidFill>
                  <a:srgbClr val="000099"/>
                </a:solidFill>
              </a:rPr>
              <a:t>50</a:t>
            </a:r>
            <a:r>
              <a:rPr lang="en-US" sz="1600" dirty="0" smtClean="0">
                <a:solidFill>
                  <a:srgbClr val="000099"/>
                </a:solidFill>
              </a:rPr>
              <a:t> </a:t>
            </a:r>
            <a:r>
              <a:rPr lang="en-US" sz="1600" b="1" dirty="0" smtClean="0">
                <a:solidFill>
                  <a:srgbClr val="000099"/>
                </a:solidFill>
              </a:rPr>
              <a:t>180</a:t>
            </a:r>
            <a:r>
              <a:rPr lang="en-US" sz="1600" dirty="0" smtClean="0">
                <a:solidFill>
                  <a:srgbClr val="000099"/>
                </a:solidFill>
              </a:rPr>
              <a:t> µM)  MIC- S.aureus (MRSA) 8 </a:t>
            </a:r>
            <a:r>
              <a:rPr lang="en-US" sz="1600" dirty="0" smtClean="0">
                <a:solidFill>
                  <a:srgbClr val="000099"/>
                </a:solidFill>
                <a:ea typeface="Calibri" panose="020F0502020204030204" pitchFamily="34" charset="0"/>
              </a:rPr>
              <a:t>µg/ml</a:t>
            </a:r>
            <a:endParaRPr lang="en-US" sz="1600" dirty="0">
              <a:solidFill>
                <a:srgbClr val="000099"/>
              </a:solidFill>
            </a:endParaRPr>
          </a:p>
        </p:txBody>
      </p:sp>
      <p:sp>
        <p:nvSpPr>
          <p:cNvPr id="11" name="TextBox 10"/>
          <p:cNvSpPr txBox="1"/>
          <p:nvPr/>
        </p:nvSpPr>
        <p:spPr>
          <a:xfrm>
            <a:off x="206817" y="2767033"/>
            <a:ext cx="2028569" cy="369332"/>
          </a:xfrm>
          <a:prstGeom prst="rect">
            <a:avLst/>
          </a:prstGeom>
          <a:noFill/>
        </p:spPr>
        <p:txBody>
          <a:bodyPr wrap="none" rtlCol="0">
            <a:spAutoFit/>
          </a:bodyPr>
          <a:lstStyle/>
          <a:p>
            <a:r>
              <a:rPr lang="en-US" dirty="0" smtClean="0">
                <a:solidFill>
                  <a:schemeClr val="accent2">
                    <a:lumMod val="75000"/>
                  </a:schemeClr>
                </a:solidFill>
              </a:rPr>
              <a:t>Literature Molecule</a:t>
            </a:r>
            <a:endParaRPr lang="en-US" dirty="0">
              <a:solidFill>
                <a:schemeClr val="accent2">
                  <a:lumMod val="75000"/>
                </a:schemeClr>
              </a:solidFill>
            </a:endParaRPr>
          </a:p>
        </p:txBody>
      </p:sp>
      <p:pic>
        <p:nvPicPr>
          <p:cNvPr id="12" name="Picture 55" descr="ang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2900" y="347799"/>
            <a:ext cx="3512660" cy="20002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522147" y="2881867"/>
            <a:ext cx="5413413" cy="2462213"/>
          </a:xfrm>
          <a:prstGeom prst="rect">
            <a:avLst/>
          </a:prstGeom>
          <a:noFill/>
        </p:spPr>
        <p:txBody>
          <a:bodyPr wrap="square" rtlCol="0">
            <a:spAutoFit/>
          </a:bodyPr>
          <a:lstStyle/>
          <a:p>
            <a:pPr algn="just"/>
            <a:r>
              <a:rPr lang="en-US" sz="1400" dirty="0" smtClean="0"/>
              <a:t>The finding from our studies, the literature molecule MIC is higher than compound A1 and C2 which attributes the penetration through the cell membrane. The penetration problem may be the presence of ionized glutamic acid which is hindering the penetration for the literature molecule.  Compound A1 showed MIC</a:t>
            </a:r>
            <a:r>
              <a:rPr lang="en-US" sz="1400" baseline="-25000" dirty="0" smtClean="0"/>
              <a:t>50</a:t>
            </a:r>
            <a:r>
              <a:rPr lang="en-US" sz="1400" dirty="0" smtClean="0"/>
              <a:t> 5 fold more than compound C2 and also the MBC is higher , which can be used for lead optimization . This two compound   can further used for in-vitro studies for understanding the mechanism of action which will in turn help to develop the lead. All the previous attempt has failed because of the imbalance in the MIC and IC</a:t>
            </a:r>
            <a:r>
              <a:rPr lang="en-US" sz="1400" baseline="-25000" dirty="0" smtClean="0"/>
              <a:t>50 </a:t>
            </a:r>
            <a:r>
              <a:rPr lang="en-US" sz="1400" dirty="0" smtClean="0"/>
              <a:t>, which we think our studies can be one of  the best way   to develop novel antibiotic by targeting  </a:t>
            </a:r>
            <a:r>
              <a:rPr lang="en-US" sz="1400" smtClean="0"/>
              <a:t>novel enzymes.</a:t>
            </a:r>
            <a:endParaRPr lang="en-US" sz="1400" dirty="0"/>
          </a:p>
        </p:txBody>
      </p:sp>
    </p:spTree>
    <p:extLst>
      <p:ext uri="{BB962C8B-B14F-4D97-AF65-F5344CB8AC3E}">
        <p14:creationId xmlns:p14="http://schemas.microsoft.com/office/powerpoint/2010/main" val="4051083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914400"/>
            <a:ext cx="2539144" cy="461665"/>
          </a:xfrm>
          <a:prstGeom prst="rect">
            <a:avLst/>
          </a:prstGeom>
          <a:noFill/>
        </p:spPr>
        <p:txBody>
          <a:bodyPr wrap="square" rtlCol="0">
            <a:spAutoFit/>
          </a:bodyPr>
          <a:lstStyle/>
          <a:p>
            <a:r>
              <a:rPr lang="fr-FR" sz="2400" b="1" dirty="0" smtClean="0"/>
              <a:t>Acknowledgments</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39</a:t>
            </a:fld>
            <a:endParaRPr lang="fr-FR"/>
          </a:p>
        </p:txBody>
      </p:sp>
      <p:pic>
        <p:nvPicPr>
          <p:cNvPr id="5" name="Picture 4">
            <a:extLst>
              <a:ext uri="{FF2B5EF4-FFF2-40B4-BE49-F238E27FC236}">
                <a16:creationId xmlns="" xmlns:a16="http://schemas.microsoft.com/office/drawing/2014/main" id="{BE90E4F9-57B5-40AD-9E3E-3CC678427C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7" name="Content Placeholder 2"/>
          <p:cNvSpPr txBox="1">
            <a:spLocks/>
          </p:cNvSpPr>
          <p:nvPr/>
        </p:nvSpPr>
        <p:spPr>
          <a:xfrm>
            <a:off x="310487" y="2590800"/>
            <a:ext cx="8863744" cy="685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smtClean="0"/>
              <a:t>I would like to thank JSS College of Pharmacy, Ooty for providing the facilities and DST-SERB, Govt. of India, New Delhi for providing the funding </a:t>
            </a:r>
            <a:r>
              <a:rPr lang="en-US" sz="1600" dirty="0"/>
              <a:t>(</a:t>
            </a:r>
            <a:r>
              <a:rPr lang="en-US" sz="1600" dirty="0" smtClean="0"/>
              <a:t>No.EMR/2016/002981</a:t>
            </a:r>
            <a:r>
              <a:rPr lang="en-US" sz="1600" dirty="0"/>
              <a:t>)</a:t>
            </a:r>
            <a:r>
              <a:rPr lang="en-US" sz="1600" dirty="0" smtClean="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02" y="12700"/>
            <a:ext cx="7848600" cy="461665"/>
          </a:xfrm>
          <a:prstGeom prst="rect">
            <a:avLst/>
          </a:prstGeom>
          <a:noFill/>
        </p:spPr>
        <p:txBody>
          <a:bodyPr wrap="square" rtlCol="0">
            <a:spAutoFit/>
          </a:bodyPr>
          <a:lstStyle/>
          <a:p>
            <a:r>
              <a:rPr lang="fr-FR" sz="2400" b="1" dirty="0"/>
              <a:t>Introduction</a:t>
            </a:r>
          </a:p>
        </p:txBody>
      </p:sp>
      <p:pic>
        <p:nvPicPr>
          <p:cNvPr id="5" name="Picture 4">
            <a:extLst>
              <a:ext uri="{FF2B5EF4-FFF2-40B4-BE49-F238E27FC236}">
                <a16:creationId xmlns="" xmlns:a16="http://schemas.microsoft.com/office/drawing/2014/main" id="{2CF8AFEB-D629-432D-9288-39A0078A47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pic>
        <p:nvPicPr>
          <p:cNvPr id="2" name="Picture 1"/>
          <p:cNvPicPr>
            <a:picLocks noChangeAspect="1"/>
          </p:cNvPicPr>
          <p:nvPr/>
        </p:nvPicPr>
        <p:blipFill>
          <a:blip r:embed="rId3"/>
          <a:stretch>
            <a:fillRect/>
          </a:stretch>
        </p:blipFill>
        <p:spPr>
          <a:xfrm>
            <a:off x="-14785" y="628110"/>
            <a:ext cx="6400800" cy="5266814"/>
          </a:xfrm>
          <a:prstGeom prst="rect">
            <a:avLst/>
          </a:prstGeom>
        </p:spPr>
      </p:pic>
      <p:pic>
        <p:nvPicPr>
          <p:cNvPr id="4" name="Picture 3"/>
          <p:cNvPicPr>
            <a:picLocks noChangeAspect="1"/>
          </p:cNvPicPr>
          <p:nvPr/>
        </p:nvPicPr>
        <p:blipFill>
          <a:blip r:embed="rId4"/>
          <a:stretch>
            <a:fillRect/>
          </a:stretch>
        </p:blipFill>
        <p:spPr>
          <a:xfrm>
            <a:off x="3541234" y="4556637"/>
            <a:ext cx="816935" cy="816935"/>
          </a:xfrm>
          <a:prstGeom prst="rect">
            <a:avLst/>
          </a:prstGeom>
        </p:spPr>
      </p:pic>
      <p:sp>
        <p:nvSpPr>
          <p:cNvPr id="6" name="TextBox 5"/>
          <p:cNvSpPr txBox="1"/>
          <p:nvPr/>
        </p:nvSpPr>
        <p:spPr>
          <a:xfrm>
            <a:off x="6040576" y="1216576"/>
            <a:ext cx="3096344" cy="2031325"/>
          </a:xfrm>
          <a:prstGeom prst="rect">
            <a:avLst/>
          </a:prstGeom>
          <a:noFill/>
        </p:spPr>
        <p:txBody>
          <a:bodyPr wrap="square" rtlCol="0">
            <a:spAutoFit/>
          </a:bodyPr>
          <a:lstStyle/>
          <a:p>
            <a:r>
              <a:rPr lang="en-US" dirty="0">
                <a:solidFill>
                  <a:srgbClr val="0070C0"/>
                </a:solidFill>
                <a:latin typeface="Arial" panose="020B0604020202020204" pitchFamily="34" charset="0"/>
                <a:cs typeface="Arial" panose="020B0604020202020204" pitchFamily="34" charset="0"/>
              </a:rPr>
              <a:t>Last resort antibiotics</a:t>
            </a:r>
            <a:r>
              <a:rPr lang="en-US" dirty="0">
                <a:latin typeface="Arial" panose="020B0604020202020204" pitchFamily="34" charset="0"/>
                <a:cs typeface="Arial" panose="020B0604020202020204" pitchFamily="34" charset="0"/>
              </a:rPr>
              <a:t>:</a:t>
            </a:r>
          </a:p>
          <a:p>
            <a:pPr marL="214313" indent="-214313">
              <a:buFont typeface="Wingdings" panose="05000000000000000000" pitchFamily="2" charset="2"/>
              <a:buChar char="Ø"/>
            </a:pPr>
            <a:r>
              <a:rPr lang="en-US" dirty="0" err="1">
                <a:latin typeface="Arial" panose="020B0604020202020204" pitchFamily="34" charset="0"/>
                <a:cs typeface="Arial" panose="020B0604020202020204" pitchFamily="34" charset="0"/>
              </a:rPr>
              <a:t>Vancomycin</a:t>
            </a:r>
            <a:endParaRPr lang="en-US"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Ø"/>
            </a:pPr>
            <a:r>
              <a:rPr lang="en-US" dirty="0">
                <a:latin typeface="Arial" panose="020B0604020202020204" pitchFamily="34" charset="0"/>
                <a:cs typeface="Arial" panose="020B0604020202020204" pitchFamily="34" charset="0"/>
              </a:rPr>
              <a:t>Linezolid</a:t>
            </a:r>
          </a:p>
          <a:p>
            <a:pPr marL="214313" indent="-214313">
              <a:buFont typeface="Wingdings" panose="05000000000000000000" pitchFamily="2" charset="2"/>
              <a:buChar char="Ø"/>
            </a:pPr>
            <a:r>
              <a:rPr lang="en-US" dirty="0" err="1">
                <a:latin typeface="Arial" panose="020B0604020202020204" pitchFamily="34" charset="0"/>
                <a:cs typeface="Arial" panose="020B0604020202020204" pitchFamily="34" charset="0"/>
              </a:rPr>
              <a:t>Colistin</a:t>
            </a:r>
            <a:endParaRPr lang="en-US"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Ø"/>
            </a:pPr>
            <a:r>
              <a:rPr lang="en-US" dirty="0" err="1">
                <a:latin typeface="Arial" panose="020B0604020202020204" pitchFamily="34" charset="0"/>
                <a:cs typeface="Arial" panose="020B0604020202020204" pitchFamily="34" charset="0"/>
              </a:rPr>
              <a:t>Daptomycin</a:t>
            </a:r>
            <a:endParaRPr lang="en-US" dirty="0">
              <a:latin typeface="Arial" panose="020B0604020202020204" pitchFamily="34" charset="0"/>
              <a:cs typeface="Arial" panose="020B0604020202020204" pitchFamily="34" charset="0"/>
            </a:endParaRPr>
          </a:p>
          <a:p>
            <a:pPr marL="214313" indent="-214313">
              <a:buFont typeface="Wingdings" panose="05000000000000000000" pitchFamily="2" charset="2"/>
              <a:buChar char="Ø"/>
            </a:pPr>
            <a:r>
              <a:rPr lang="en-US" dirty="0">
                <a:latin typeface="Arial" panose="020B0604020202020204" pitchFamily="34" charset="0"/>
                <a:cs typeface="Arial" panose="020B0604020202020204" pitchFamily="34" charset="0"/>
              </a:rPr>
              <a:t>3rd and 4</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generation </a:t>
            </a:r>
            <a:r>
              <a:rPr lang="en-US" dirty="0" err="1" smtClean="0">
                <a:latin typeface="Arial" panose="020B0604020202020204" pitchFamily="34" charset="0"/>
                <a:cs typeface="Arial" panose="020B0604020202020204" pitchFamily="34" charset="0"/>
              </a:rPr>
              <a:t>cephalosporins</a:t>
            </a:r>
            <a:endParaRPr lang="en-US" dirty="0">
              <a:latin typeface="Arial" panose="020B0604020202020204" pitchFamily="34" charset="0"/>
              <a:cs typeface="Arial" panose="020B0604020202020204" pitchFamily="34" charset="0"/>
            </a:endParaRPr>
          </a:p>
        </p:txBody>
      </p:sp>
      <p:sp>
        <p:nvSpPr>
          <p:cNvPr id="7" name="Rectangle 6"/>
          <p:cNvSpPr/>
          <p:nvPr/>
        </p:nvSpPr>
        <p:spPr>
          <a:xfrm>
            <a:off x="4350606" y="3234286"/>
            <a:ext cx="4786314" cy="2800767"/>
          </a:xfrm>
          <a:prstGeom prst="rect">
            <a:avLst/>
          </a:prstGeom>
        </p:spPr>
        <p:txBody>
          <a:bodyPr wrap="square">
            <a:spAutoFit/>
          </a:bodyPr>
          <a:lstStyle/>
          <a:p>
            <a:r>
              <a:rPr lang="en-US" sz="1600" dirty="0">
                <a:solidFill>
                  <a:srgbClr val="0070C0"/>
                </a:solidFill>
                <a:latin typeface="Arial" pitchFamily="34" charset="0"/>
                <a:cs typeface="Arial" pitchFamily="34" charset="0"/>
              </a:rPr>
              <a:t>Antibiotics approved by the U.S. Food and Drug Administration (FDA) Jan- 2010 to Dec 2017  were</a:t>
            </a:r>
          </a:p>
          <a:p>
            <a:pPr marL="214313" indent="-214313">
              <a:buFont typeface="Wingdings" panose="05000000000000000000" pitchFamily="2" charset="2"/>
              <a:buChar char="q"/>
            </a:pPr>
            <a:r>
              <a:rPr lang="en-US" sz="1600" dirty="0" err="1">
                <a:solidFill>
                  <a:srgbClr val="0070C0"/>
                </a:solidFill>
                <a:latin typeface="Arial" pitchFamily="34" charset="0"/>
                <a:cs typeface="Arial" pitchFamily="34" charset="0"/>
              </a:rPr>
              <a:t>Ceftaroline</a:t>
            </a:r>
            <a:r>
              <a:rPr lang="en-US" sz="1600" dirty="0">
                <a:solidFill>
                  <a:srgbClr val="0070C0"/>
                </a:solidFill>
                <a:latin typeface="Arial" pitchFamily="34" charset="0"/>
                <a:cs typeface="Arial" pitchFamily="34" charset="0"/>
              </a:rPr>
              <a:t> </a:t>
            </a:r>
          </a:p>
          <a:p>
            <a:pPr marL="214313" indent="-214313">
              <a:buFont typeface="Wingdings" panose="05000000000000000000" pitchFamily="2" charset="2"/>
              <a:buChar char="q"/>
            </a:pPr>
            <a:r>
              <a:rPr lang="en-US" sz="1600" dirty="0" err="1">
                <a:solidFill>
                  <a:srgbClr val="0070C0"/>
                </a:solidFill>
                <a:latin typeface="Arial" pitchFamily="34" charset="0"/>
                <a:cs typeface="Arial" pitchFamily="34" charset="0"/>
              </a:rPr>
              <a:t>Fidaxomicin</a:t>
            </a:r>
            <a:r>
              <a:rPr lang="en-US" sz="1600" dirty="0">
                <a:solidFill>
                  <a:srgbClr val="0070C0"/>
                </a:solidFill>
                <a:latin typeface="Arial" pitchFamily="34" charset="0"/>
                <a:cs typeface="Arial" pitchFamily="34" charset="0"/>
              </a:rPr>
              <a:t> </a:t>
            </a:r>
          </a:p>
          <a:p>
            <a:pPr marL="214313" indent="-214313">
              <a:buFont typeface="Wingdings" panose="05000000000000000000" pitchFamily="2" charset="2"/>
              <a:buChar char="q"/>
            </a:pPr>
            <a:r>
              <a:rPr lang="en-US" sz="1600" dirty="0" err="1">
                <a:solidFill>
                  <a:srgbClr val="0070C0"/>
                </a:solidFill>
                <a:latin typeface="Arial" pitchFamily="34" charset="0"/>
                <a:cs typeface="Arial" pitchFamily="34" charset="0"/>
              </a:rPr>
              <a:t>Bedaquiline</a:t>
            </a:r>
            <a:endParaRPr lang="en-US" sz="1600" dirty="0">
              <a:solidFill>
                <a:srgbClr val="0070C0"/>
              </a:solidFill>
              <a:latin typeface="Arial" pitchFamily="34" charset="0"/>
              <a:cs typeface="Arial" pitchFamily="34" charset="0"/>
            </a:endParaRPr>
          </a:p>
          <a:p>
            <a:pPr marL="214313" indent="-214313">
              <a:buFont typeface="Wingdings" panose="05000000000000000000" pitchFamily="2" charset="2"/>
              <a:buChar char="q"/>
            </a:pPr>
            <a:r>
              <a:rPr lang="en-US" sz="1600" dirty="0" err="1">
                <a:solidFill>
                  <a:srgbClr val="0070C0"/>
                </a:solidFill>
                <a:latin typeface="Arial" pitchFamily="34" charset="0"/>
                <a:cs typeface="Arial" pitchFamily="34" charset="0"/>
              </a:rPr>
              <a:t>Dalbavancin</a:t>
            </a:r>
            <a:endParaRPr lang="en-US" sz="1600" dirty="0">
              <a:solidFill>
                <a:srgbClr val="0070C0"/>
              </a:solidFill>
              <a:latin typeface="Arial" pitchFamily="34" charset="0"/>
              <a:cs typeface="Arial" pitchFamily="34" charset="0"/>
            </a:endParaRPr>
          </a:p>
          <a:p>
            <a:pPr marL="214313" indent="-214313">
              <a:buFont typeface="Wingdings" panose="05000000000000000000" pitchFamily="2" charset="2"/>
              <a:buChar char="q"/>
            </a:pPr>
            <a:r>
              <a:rPr lang="en-US" sz="1600" dirty="0" err="1">
                <a:solidFill>
                  <a:srgbClr val="0070C0"/>
                </a:solidFill>
                <a:latin typeface="Arial" pitchFamily="34" charset="0"/>
                <a:cs typeface="Arial" pitchFamily="34" charset="0"/>
              </a:rPr>
              <a:t>Tedizolid</a:t>
            </a:r>
            <a:endParaRPr lang="en-US" sz="1600" dirty="0">
              <a:solidFill>
                <a:srgbClr val="0070C0"/>
              </a:solidFill>
              <a:latin typeface="Arial" pitchFamily="34" charset="0"/>
              <a:cs typeface="Arial" pitchFamily="34" charset="0"/>
            </a:endParaRPr>
          </a:p>
          <a:p>
            <a:pPr marL="214313" indent="-214313">
              <a:buFont typeface="Wingdings" panose="05000000000000000000" pitchFamily="2" charset="2"/>
              <a:buChar char="q"/>
            </a:pPr>
            <a:r>
              <a:rPr lang="en-US" sz="1600" dirty="0" err="1">
                <a:solidFill>
                  <a:srgbClr val="0070C0"/>
                </a:solidFill>
                <a:latin typeface="Arial" pitchFamily="34" charset="0"/>
                <a:cs typeface="Arial" pitchFamily="34" charset="0"/>
              </a:rPr>
              <a:t>Ceftolozane</a:t>
            </a:r>
            <a:r>
              <a:rPr lang="en-US" sz="1600" dirty="0">
                <a:solidFill>
                  <a:srgbClr val="0070C0"/>
                </a:solidFill>
                <a:latin typeface="Arial" pitchFamily="34" charset="0"/>
                <a:cs typeface="Arial" pitchFamily="34" charset="0"/>
              </a:rPr>
              <a:t>–</a:t>
            </a:r>
            <a:r>
              <a:rPr lang="en-US" sz="1600" dirty="0" err="1">
                <a:solidFill>
                  <a:srgbClr val="0070C0"/>
                </a:solidFill>
                <a:latin typeface="Arial" pitchFamily="34" charset="0"/>
                <a:cs typeface="Arial" pitchFamily="34" charset="0"/>
              </a:rPr>
              <a:t>tazobactam</a:t>
            </a:r>
            <a:endParaRPr lang="en-US" sz="1600" dirty="0">
              <a:solidFill>
                <a:srgbClr val="0070C0"/>
              </a:solidFill>
              <a:latin typeface="Arial" pitchFamily="34" charset="0"/>
              <a:cs typeface="Arial" pitchFamily="34" charset="0"/>
            </a:endParaRPr>
          </a:p>
          <a:p>
            <a:pPr marL="214313" indent="-214313">
              <a:buFont typeface="Wingdings" panose="05000000000000000000" pitchFamily="2" charset="2"/>
              <a:buChar char="q"/>
            </a:pPr>
            <a:r>
              <a:rPr lang="en-US" sz="1600" dirty="0" err="1">
                <a:solidFill>
                  <a:srgbClr val="0070C0"/>
                </a:solidFill>
                <a:latin typeface="Arial" pitchFamily="34" charset="0"/>
                <a:cs typeface="Arial" pitchFamily="34" charset="0"/>
              </a:rPr>
              <a:t>Ceftazidime</a:t>
            </a:r>
            <a:r>
              <a:rPr lang="en-US" sz="1600" dirty="0">
                <a:solidFill>
                  <a:srgbClr val="0070C0"/>
                </a:solidFill>
                <a:latin typeface="Arial" pitchFamily="34" charset="0"/>
                <a:cs typeface="Arial" pitchFamily="34" charset="0"/>
              </a:rPr>
              <a:t>–</a:t>
            </a:r>
            <a:r>
              <a:rPr lang="en-US" sz="1600" dirty="0" err="1">
                <a:solidFill>
                  <a:srgbClr val="0070C0"/>
                </a:solidFill>
                <a:latin typeface="Arial" pitchFamily="34" charset="0"/>
                <a:cs typeface="Arial" pitchFamily="34" charset="0"/>
              </a:rPr>
              <a:t>avibactam</a:t>
            </a:r>
            <a:endParaRPr lang="en-US" sz="1600" dirty="0">
              <a:solidFill>
                <a:srgbClr val="0070C0"/>
              </a:solidFill>
              <a:latin typeface="Arial" pitchFamily="34" charset="0"/>
              <a:cs typeface="Arial" pitchFamily="34" charset="0"/>
            </a:endParaRPr>
          </a:p>
          <a:p>
            <a:pPr marL="214313" indent="-214313">
              <a:buFont typeface="Wingdings" panose="05000000000000000000" pitchFamily="2" charset="2"/>
              <a:buChar char="q"/>
            </a:pPr>
            <a:r>
              <a:rPr lang="en-US" sz="1600" dirty="0" err="1">
                <a:solidFill>
                  <a:srgbClr val="0070C0"/>
                </a:solidFill>
                <a:latin typeface="Arial" pitchFamily="34" charset="0"/>
                <a:cs typeface="Arial" pitchFamily="34" charset="0"/>
              </a:rPr>
              <a:t>Meropenam</a:t>
            </a:r>
            <a:endParaRPr lang="en-US" sz="1600" dirty="0">
              <a:solidFill>
                <a:srgbClr val="0070C0"/>
              </a:solidFill>
              <a:latin typeface="Arial" pitchFamily="34" charset="0"/>
              <a:cs typeface="Arial" pitchFamily="34" charset="0"/>
            </a:endParaRPr>
          </a:p>
          <a:p>
            <a:pPr marL="214313" indent="-214313">
              <a:buFont typeface="Wingdings" panose="05000000000000000000" pitchFamily="2" charset="2"/>
              <a:buChar char="q"/>
            </a:pPr>
            <a:r>
              <a:rPr lang="en-US" sz="1600" dirty="0" err="1">
                <a:solidFill>
                  <a:srgbClr val="0070C0"/>
                </a:solidFill>
                <a:latin typeface="Arial" pitchFamily="34" charset="0"/>
                <a:cs typeface="Arial" pitchFamily="34" charset="0"/>
              </a:rPr>
              <a:t>Delafloxacin</a:t>
            </a:r>
            <a:endParaRPr lang="en-US" sz="1600" dirty="0">
              <a:solidFill>
                <a:srgbClr val="0070C0"/>
              </a:solidFill>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9572"/>
            <a:ext cx="8153400" cy="461665"/>
          </a:xfrm>
          <a:prstGeom prst="rect">
            <a:avLst/>
          </a:prstGeom>
          <a:noFill/>
        </p:spPr>
        <p:txBody>
          <a:bodyPr wrap="square" rtlCol="0">
            <a:spAutoFit/>
          </a:bodyPr>
          <a:lstStyle/>
          <a:p>
            <a:r>
              <a:rPr lang="en-US" sz="2400" dirty="0">
                <a:solidFill>
                  <a:srgbClr val="FF0000"/>
                </a:solidFill>
                <a:cs typeface="Times New Roman" panose="02020603050405020304" pitchFamily="18" charset="0"/>
              </a:rPr>
              <a:t>Literature survey (MurD)</a:t>
            </a:r>
            <a:endParaRPr lang="fr-FR" sz="2400" b="1" dirty="0"/>
          </a:p>
        </p:txBody>
      </p:sp>
      <p:sp>
        <p:nvSpPr>
          <p:cNvPr id="6" name="Slide Number Placeholder 5"/>
          <p:cNvSpPr>
            <a:spLocks noGrp="1"/>
          </p:cNvSpPr>
          <p:nvPr>
            <p:ph type="sldNum" sz="quarter" idx="12"/>
          </p:nvPr>
        </p:nvSpPr>
        <p:spPr/>
        <p:txBody>
          <a:bodyPr/>
          <a:lstStyle/>
          <a:p>
            <a:fld id="{FCAEAE96-855E-42B1-8DE9-9C9E68DE18C5}" type="slidenum">
              <a:rPr lang="fr-FR" smtClean="0"/>
              <a:pPr/>
              <a:t>5</a:t>
            </a:fld>
            <a:endParaRPr lang="fr-FR"/>
          </a:p>
        </p:txBody>
      </p:sp>
      <p:pic>
        <p:nvPicPr>
          <p:cNvPr id="5" name="Picture 4">
            <a:extLst>
              <a:ext uri="{FF2B5EF4-FFF2-40B4-BE49-F238E27FC236}">
                <a16:creationId xmlns="" xmlns:a16="http://schemas.microsoft.com/office/drawing/2014/main" id="{3CFB525F-7065-45C8-9992-6C435E2CE88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graphicFrame>
        <p:nvGraphicFramePr>
          <p:cNvPr id="26" name="Object 25"/>
          <p:cNvGraphicFramePr>
            <a:graphicFrameLocks noChangeAspect="1"/>
          </p:cNvGraphicFramePr>
          <p:nvPr>
            <p:extLst>
              <p:ext uri="{D42A27DB-BD31-4B8C-83A1-F6EECF244321}">
                <p14:modId xmlns:p14="http://schemas.microsoft.com/office/powerpoint/2010/main" val="680116740"/>
              </p:ext>
            </p:extLst>
          </p:nvPr>
        </p:nvGraphicFramePr>
        <p:xfrm>
          <a:off x="152400" y="694608"/>
          <a:ext cx="2301875" cy="1603375"/>
        </p:xfrm>
        <a:graphic>
          <a:graphicData uri="http://schemas.openxmlformats.org/presentationml/2006/ole">
            <mc:AlternateContent xmlns:mc="http://schemas.openxmlformats.org/markup-compatibility/2006">
              <mc:Choice xmlns:v="urn:schemas-microsoft-com:vml" Requires="v">
                <p:oleObj spid="_x0000_s1482" name="CS ChemDraw Drawing" r:id="rId4" imgW="2265840" imgH="1569600" progId="ChemDraw.Document.6.0">
                  <p:embed/>
                </p:oleObj>
              </mc:Choice>
              <mc:Fallback>
                <p:oleObj name="CS ChemDraw Drawing" r:id="rId4" imgW="2265840" imgH="1569600" progId="ChemDraw.Document.6.0">
                  <p:embed/>
                  <p:pic>
                    <p:nvPicPr>
                      <p:cNvPr id="0" name=""/>
                      <p:cNvPicPr>
                        <a:picLocks noChangeAspect="1" noChangeArrowheads="1"/>
                      </p:cNvPicPr>
                      <p:nvPr/>
                    </p:nvPicPr>
                    <p:blipFill>
                      <a:blip r:embed="rId5"/>
                      <a:srcRect/>
                      <a:stretch>
                        <a:fillRect/>
                      </a:stretch>
                    </p:blipFill>
                    <p:spPr bwMode="auto">
                      <a:xfrm>
                        <a:off x="152400" y="694608"/>
                        <a:ext cx="2301875" cy="160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ctangle 18"/>
          <p:cNvSpPr>
            <a:spLocks noChangeArrowheads="1"/>
          </p:cNvSpPr>
          <p:nvPr/>
        </p:nvSpPr>
        <p:spPr bwMode="auto">
          <a:xfrm>
            <a:off x="2414920" y="766989"/>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p>
        </p:txBody>
      </p:sp>
      <p:graphicFrame>
        <p:nvGraphicFramePr>
          <p:cNvPr id="28" name="Object 27"/>
          <p:cNvGraphicFramePr>
            <a:graphicFrameLocks noChangeAspect="1"/>
          </p:cNvGraphicFramePr>
          <p:nvPr>
            <p:extLst>
              <p:ext uri="{D42A27DB-BD31-4B8C-83A1-F6EECF244321}">
                <p14:modId xmlns:p14="http://schemas.microsoft.com/office/powerpoint/2010/main" val="3536368262"/>
              </p:ext>
            </p:extLst>
          </p:nvPr>
        </p:nvGraphicFramePr>
        <p:xfrm>
          <a:off x="1983204" y="652951"/>
          <a:ext cx="2438400" cy="1795462"/>
        </p:xfrm>
        <a:graphic>
          <a:graphicData uri="http://schemas.openxmlformats.org/presentationml/2006/ole">
            <mc:AlternateContent xmlns:mc="http://schemas.openxmlformats.org/markup-compatibility/2006">
              <mc:Choice xmlns:v="urn:schemas-microsoft-com:vml" Requires="v">
                <p:oleObj spid="_x0000_s1483" name="CS ChemDraw Drawing" r:id="rId6" imgW="2283480" imgH="1685880" progId="ChemDraw.Document.6.0">
                  <p:embed/>
                </p:oleObj>
              </mc:Choice>
              <mc:Fallback>
                <p:oleObj name="CS ChemDraw Drawing" r:id="rId6" imgW="2283480" imgH="1685880" progId="ChemDraw.Document.6.0">
                  <p:embed/>
                  <p:pic>
                    <p:nvPicPr>
                      <p:cNvPr id="0" name=""/>
                      <p:cNvPicPr>
                        <a:picLocks noChangeAspect="1" noChangeArrowheads="1"/>
                      </p:cNvPicPr>
                      <p:nvPr/>
                    </p:nvPicPr>
                    <p:blipFill>
                      <a:blip r:embed="rId7"/>
                      <a:srcRect/>
                      <a:stretch>
                        <a:fillRect/>
                      </a:stretch>
                    </p:blipFill>
                    <p:spPr bwMode="auto">
                      <a:xfrm>
                        <a:off x="1983204" y="652951"/>
                        <a:ext cx="2438400" cy="1795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Rectangle 28"/>
          <p:cNvSpPr>
            <a:spLocks noChangeArrowheads="1"/>
          </p:cNvSpPr>
          <p:nvPr/>
        </p:nvSpPr>
        <p:spPr bwMode="auto">
          <a:xfrm>
            <a:off x="5079216" y="726323"/>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p>
        </p:txBody>
      </p:sp>
      <p:graphicFrame>
        <p:nvGraphicFramePr>
          <p:cNvPr id="30" name="Object 29"/>
          <p:cNvGraphicFramePr>
            <a:graphicFrameLocks noChangeAspect="1"/>
          </p:cNvGraphicFramePr>
          <p:nvPr>
            <p:extLst>
              <p:ext uri="{D42A27DB-BD31-4B8C-83A1-F6EECF244321}">
                <p14:modId xmlns:p14="http://schemas.microsoft.com/office/powerpoint/2010/main" val="3127041864"/>
              </p:ext>
            </p:extLst>
          </p:nvPr>
        </p:nvGraphicFramePr>
        <p:xfrm>
          <a:off x="4367424" y="546104"/>
          <a:ext cx="2528888" cy="1793875"/>
        </p:xfrm>
        <a:graphic>
          <a:graphicData uri="http://schemas.openxmlformats.org/presentationml/2006/ole">
            <mc:AlternateContent xmlns:mc="http://schemas.openxmlformats.org/markup-compatibility/2006">
              <mc:Choice xmlns:v="urn:schemas-microsoft-com:vml" Requires="v">
                <p:oleObj spid="_x0000_s1484" name="CS ChemDraw Drawing" r:id="rId8" imgW="2290680" imgH="1619280" progId="ChemDraw.Document.6.0">
                  <p:embed/>
                </p:oleObj>
              </mc:Choice>
              <mc:Fallback>
                <p:oleObj name="CS ChemDraw Drawing" r:id="rId8" imgW="2290680" imgH="1619280" progId="ChemDraw.Document.6.0">
                  <p:embed/>
                  <p:pic>
                    <p:nvPicPr>
                      <p:cNvPr id="0" name=""/>
                      <p:cNvPicPr>
                        <a:picLocks noChangeAspect="1" noChangeArrowheads="1"/>
                      </p:cNvPicPr>
                      <p:nvPr/>
                    </p:nvPicPr>
                    <p:blipFill>
                      <a:blip r:embed="rId9"/>
                      <a:srcRect/>
                      <a:stretch>
                        <a:fillRect/>
                      </a:stretch>
                    </p:blipFill>
                    <p:spPr bwMode="auto">
                      <a:xfrm>
                        <a:off x="4367424" y="546104"/>
                        <a:ext cx="2528888" cy="179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555235710"/>
              </p:ext>
            </p:extLst>
          </p:nvPr>
        </p:nvGraphicFramePr>
        <p:xfrm>
          <a:off x="6921789" y="499765"/>
          <a:ext cx="2171827" cy="1851025"/>
        </p:xfrm>
        <a:graphic>
          <a:graphicData uri="http://schemas.openxmlformats.org/presentationml/2006/ole">
            <mc:AlternateContent xmlns:mc="http://schemas.openxmlformats.org/markup-compatibility/2006">
              <mc:Choice xmlns:v="urn:schemas-microsoft-com:vml" Requires="v">
                <p:oleObj spid="_x0000_s1485" name="CS ChemDraw Drawing" r:id="rId10" imgW="2159640" imgH="1740960" progId="ChemDraw.Document.6.0">
                  <p:embed/>
                </p:oleObj>
              </mc:Choice>
              <mc:Fallback>
                <p:oleObj name="CS ChemDraw Drawing" r:id="rId10" imgW="2159640" imgH="1740960" progId="ChemDraw.Document.6.0">
                  <p:embed/>
                  <p:pic>
                    <p:nvPicPr>
                      <p:cNvPr id="0" name=""/>
                      <p:cNvPicPr>
                        <a:picLocks noChangeAspect="1" noChangeArrowheads="1"/>
                      </p:cNvPicPr>
                      <p:nvPr/>
                    </p:nvPicPr>
                    <p:blipFill>
                      <a:blip r:embed="rId11"/>
                      <a:srcRect/>
                      <a:stretch>
                        <a:fillRect/>
                      </a:stretch>
                    </p:blipFill>
                    <p:spPr bwMode="auto">
                      <a:xfrm>
                        <a:off x="6921789" y="499765"/>
                        <a:ext cx="2171827" cy="1851025"/>
                      </a:xfrm>
                      <a:prstGeom prst="rect">
                        <a:avLst/>
                      </a:prstGeom>
                      <a:noFill/>
                      <a:extLst/>
                    </p:spPr>
                  </p:pic>
                </p:oleObj>
              </mc:Fallback>
            </mc:AlternateContent>
          </a:graphicData>
        </a:graphic>
      </p:graphicFrame>
      <p:sp>
        <p:nvSpPr>
          <p:cNvPr id="32" name="TextBox 31"/>
          <p:cNvSpPr txBox="1"/>
          <p:nvPr/>
        </p:nvSpPr>
        <p:spPr>
          <a:xfrm>
            <a:off x="206760" y="2480495"/>
            <a:ext cx="1285884" cy="584775"/>
          </a:xfrm>
          <a:prstGeom prst="rect">
            <a:avLst/>
          </a:prstGeom>
          <a:noFill/>
        </p:spPr>
        <p:txBody>
          <a:bodyPr wrap="square" rtlCol="0">
            <a:spAutoFit/>
          </a:bodyPr>
          <a:lstStyle/>
          <a:p>
            <a:pPr algn="just"/>
            <a:r>
              <a:rPr lang="en-US" sz="1600" i="1" dirty="0" smtClean="0">
                <a:solidFill>
                  <a:srgbClr val="000099"/>
                </a:solidFill>
              </a:rPr>
              <a:t>E.coli</a:t>
            </a:r>
            <a:r>
              <a:rPr lang="en-US" sz="1600" dirty="0" smtClean="0">
                <a:solidFill>
                  <a:srgbClr val="000099"/>
                </a:solidFill>
              </a:rPr>
              <a:t> MurD IC</a:t>
            </a:r>
            <a:r>
              <a:rPr lang="en-US" sz="1600" baseline="-25000" dirty="0" smtClean="0">
                <a:solidFill>
                  <a:srgbClr val="000099"/>
                </a:solidFill>
              </a:rPr>
              <a:t>50</a:t>
            </a:r>
            <a:r>
              <a:rPr lang="en-US" sz="1600" dirty="0" smtClean="0">
                <a:solidFill>
                  <a:srgbClr val="000099"/>
                </a:solidFill>
              </a:rPr>
              <a:t> </a:t>
            </a:r>
            <a:r>
              <a:rPr lang="en-US" sz="1600" dirty="0">
                <a:solidFill>
                  <a:srgbClr val="000099"/>
                </a:solidFill>
              </a:rPr>
              <a:t>280 μM</a:t>
            </a:r>
          </a:p>
        </p:txBody>
      </p:sp>
      <p:sp>
        <p:nvSpPr>
          <p:cNvPr id="33" name="TextBox 32"/>
          <p:cNvSpPr txBox="1"/>
          <p:nvPr/>
        </p:nvSpPr>
        <p:spPr>
          <a:xfrm>
            <a:off x="2635652" y="2523653"/>
            <a:ext cx="1571636" cy="584775"/>
          </a:xfrm>
          <a:prstGeom prst="rect">
            <a:avLst/>
          </a:prstGeom>
          <a:noFill/>
        </p:spPr>
        <p:txBody>
          <a:bodyPr wrap="square" rtlCol="0">
            <a:spAutoFit/>
          </a:bodyPr>
          <a:lstStyle/>
          <a:p>
            <a:pPr algn="just"/>
            <a:r>
              <a:rPr lang="en-US" sz="1600" i="1" dirty="0">
                <a:solidFill>
                  <a:srgbClr val="000099"/>
                </a:solidFill>
              </a:rPr>
              <a:t>E.coli</a:t>
            </a:r>
            <a:r>
              <a:rPr lang="en-US" sz="1600" dirty="0">
                <a:solidFill>
                  <a:srgbClr val="000099"/>
                </a:solidFill>
              </a:rPr>
              <a:t> MurD IC</a:t>
            </a:r>
            <a:r>
              <a:rPr lang="en-US" sz="1600" baseline="-25000" dirty="0">
                <a:solidFill>
                  <a:srgbClr val="000099"/>
                </a:solidFill>
              </a:rPr>
              <a:t>50</a:t>
            </a:r>
            <a:r>
              <a:rPr lang="en-US" sz="1600" dirty="0">
                <a:solidFill>
                  <a:srgbClr val="000099"/>
                </a:solidFill>
              </a:rPr>
              <a:t> 280 μM</a:t>
            </a:r>
          </a:p>
        </p:txBody>
      </p:sp>
      <p:sp>
        <p:nvSpPr>
          <p:cNvPr id="34" name="Rectangle 33"/>
          <p:cNvSpPr/>
          <p:nvPr/>
        </p:nvSpPr>
        <p:spPr>
          <a:xfrm>
            <a:off x="6921932" y="2392848"/>
            <a:ext cx="2285984" cy="584775"/>
          </a:xfrm>
          <a:prstGeom prst="rect">
            <a:avLst/>
          </a:prstGeom>
        </p:spPr>
        <p:txBody>
          <a:bodyPr wrap="square">
            <a:spAutoFit/>
          </a:bodyPr>
          <a:lstStyle/>
          <a:p>
            <a:r>
              <a:rPr lang="en-US" sz="1600" i="1" dirty="0" smtClean="0">
                <a:solidFill>
                  <a:srgbClr val="000099"/>
                </a:solidFill>
                <a:ea typeface="Calibri" panose="020F0502020204030204" pitchFamily="34" charset="0"/>
              </a:rPr>
              <a:t>E. coli </a:t>
            </a:r>
            <a:r>
              <a:rPr lang="en-US" sz="1600" dirty="0" smtClean="0">
                <a:solidFill>
                  <a:srgbClr val="000099"/>
                </a:solidFill>
                <a:ea typeface="Calibri" panose="020F0502020204030204" pitchFamily="34" charset="0"/>
              </a:rPr>
              <a:t>MurD IC</a:t>
            </a:r>
            <a:r>
              <a:rPr lang="en-US" sz="1600" baseline="-25000" dirty="0" smtClean="0">
                <a:solidFill>
                  <a:srgbClr val="000099"/>
                </a:solidFill>
                <a:ea typeface="Calibri" panose="020F0502020204030204" pitchFamily="34" charset="0"/>
              </a:rPr>
              <a:t>50 </a:t>
            </a:r>
            <a:r>
              <a:rPr lang="en-US" sz="1600" dirty="0" smtClean="0">
                <a:solidFill>
                  <a:srgbClr val="000099"/>
                </a:solidFill>
                <a:ea typeface="Calibri" panose="020F0502020204030204" pitchFamily="34" charset="0"/>
              </a:rPr>
              <a:t>270 µM; </a:t>
            </a:r>
            <a:r>
              <a:rPr lang="en-US" sz="1600" i="1" dirty="0" smtClean="0">
                <a:solidFill>
                  <a:srgbClr val="000099"/>
                </a:solidFill>
                <a:ea typeface="Calibri" panose="020F0502020204030204" pitchFamily="34" charset="0"/>
              </a:rPr>
              <a:t>E. coli </a:t>
            </a:r>
            <a:r>
              <a:rPr lang="en-US" sz="1600" dirty="0" smtClean="0">
                <a:solidFill>
                  <a:srgbClr val="000099"/>
                </a:solidFill>
                <a:ea typeface="Calibri" panose="020F0502020204030204" pitchFamily="34" charset="0"/>
              </a:rPr>
              <a:t>MurE IC</a:t>
            </a:r>
            <a:r>
              <a:rPr lang="en-US" sz="1600" baseline="-25000" dirty="0" smtClean="0">
                <a:solidFill>
                  <a:srgbClr val="000099"/>
                </a:solidFill>
                <a:ea typeface="Calibri" panose="020F0502020204030204" pitchFamily="34" charset="0"/>
              </a:rPr>
              <a:t>50</a:t>
            </a:r>
            <a:r>
              <a:rPr lang="en-US" sz="1600" dirty="0" smtClean="0">
                <a:solidFill>
                  <a:srgbClr val="000099"/>
                </a:solidFill>
                <a:ea typeface="Calibri" panose="020F0502020204030204" pitchFamily="34" charset="0"/>
              </a:rPr>
              <a:t> 32 µM</a:t>
            </a:r>
            <a:endParaRPr lang="en-US" sz="1600" dirty="0">
              <a:solidFill>
                <a:srgbClr val="000099"/>
              </a:solidFill>
            </a:endParaRPr>
          </a:p>
        </p:txBody>
      </p:sp>
      <p:sp>
        <p:nvSpPr>
          <p:cNvPr id="35" name="TextBox 34"/>
          <p:cNvSpPr txBox="1"/>
          <p:nvPr/>
        </p:nvSpPr>
        <p:spPr>
          <a:xfrm>
            <a:off x="4635916" y="2392848"/>
            <a:ext cx="2000264" cy="830997"/>
          </a:xfrm>
          <a:prstGeom prst="rect">
            <a:avLst/>
          </a:prstGeom>
          <a:noFill/>
        </p:spPr>
        <p:txBody>
          <a:bodyPr wrap="square" rtlCol="0">
            <a:spAutoFit/>
          </a:bodyPr>
          <a:lstStyle/>
          <a:p>
            <a:pPr algn="just"/>
            <a:r>
              <a:rPr lang="en-US" sz="1600" i="1" dirty="0">
                <a:solidFill>
                  <a:srgbClr val="000099"/>
                </a:solidFill>
              </a:rPr>
              <a:t>E. coli </a:t>
            </a:r>
            <a:r>
              <a:rPr lang="en-US" sz="1600" dirty="0" smtClean="0">
                <a:solidFill>
                  <a:srgbClr val="000099"/>
                </a:solidFill>
              </a:rPr>
              <a:t>MurD 56% residual activity at 500 μM</a:t>
            </a:r>
            <a:endParaRPr lang="en-US" sz="1600" dirty="0">
              <a:solidFill>
                <a:srgbClr val="000099"/>
              </a:solidFill>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2487434319"/>
              </p:ext>
            </p:extLst>
          </p:nvPr>
        </p:nvGraphicFramePr>
        <p:xfrm>
          <a:off x="209966" y="3170726"/>
          <a:ext cx="1682750" cy="1535112"/>
        </p:xfrm>
        <a:graphic>
          <a:graphicData uri="http://schemas.openxmlformats.org/presentationml/2006/ole">
            <mc:AlternateContent xmlns:mc="http://schemas.openxmlformats.org/markup-compatibility/2006">
              <mc:Choice xmlns:v="urn:schemas-microsoft-com:vml" Requires="v">
                <p:oleObj spid="_x0000_s1486" name="CS ChemDraw Drawing" r:id="rId12" imgW="1518480" imgH="1383480" progId="ChemDraw.Document.6.0">
                  <p:embed/>
                </p:oleObj>
              </mc:Choice>
              <mc:Fallback>
                <p:oleObj name="CS ChemDraw Drawing" r:id="rId12" imgW="1518480" imgH="1383480" progId="ChemDraw.Document.6.0">
                  <p:embed/>
                  <p:pic>
                    <p:nvPicPr>
                      <p:cNvPr id="0" name=""/>
                      <p:cNvPicPr>
                        <a:picLocks noChangeAspect="1" noChangeArrowheads="1"/>
                      </p:cNvPicPr>
                      <p:nvPr/>
                    </p:nvPicPr>
                    <p:blipFill>
                      <a:blip r:embed="rId13"/>
                      <a:srcRect/>
                      <a:stretch>
                        <a:fillRect/>
                      </a:stretch>
                    </p:blipFill>
                    <p:spPr bwMode="auto">
                      <a:xfrm>
                        <a:off x="209966" y="3170726"/>
                        <a:ext cx="1682750" cy="1535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Rectangle 36"/>
          <p:cNvSpPr/>
          <p:nvPr/>
        </p:nvSpPr>
        <p:spPr>
          <a:xfrm>
            <a:off x="63916" y="4750302"/>
            <a:ext cx="1896545" cy="584775"/>
          </a:xfrm>
          <a:prstGeom prst="rect">
            <a:avLst/>
          </a:prstGeom>
        </p:spPr>
        <p:txBody>
          <a:bodyPr wrap="none">
            <a:spAutoFit/>
          </a:bodyPr>
          <a:lstStyle/>
          <a:p>
            <a:pPr algn="just"/>
            <a:r>
              <a:rPr lang="en-US" sz="1600" i="1" dirty="0">
                <a:solidFill>
                  <a:srgbClr val="000099"/>
                </a:solidFill>
              </a:rPr>
              <a:t>E.coli</a:t>
            </a:r>
            <a:r>
              <a:rPr lang="en-US" sz="1600" dirty="0">
                <a:solidFill>
                  <a:srgbClr val="000099"/>
                </a:solidFill>
              </a:rPr>
              <a:t> MurD IC</a:t>
            </a:r>
            <a:r>
              <a:rPr lang="en-US" sz="1600" baseline="-25000" dirty="0">
                <a:solidFill>
                  <a:srgbClr val="000099"/>
                </a:solidFill>
              </a:rPr>
              <a:t>50</a:t>
            </a:r>
            <a:r>
              <a:rPr lang="en-US" sz="1600" dirty="0">
                <a:solidFill>
                  <a:srgbClr val="000099"/>
                </a:solidFill>
              </a:rPr>
              <a:t> </a:t>
            </a:r>
            <a:r>
              <a:rPr lang="en-US" sz="1600" dirty="0" smtClean="0">
                <a:solidFill>
                  <a:srgbClr val="000099"/>
                </a:solidFill>
              </a:rPr>
              <a:t>230 </a:t>
            </a:r>
          </a:p>
          <a:p>
            <a:pPr algn="just"/>
            <a:r>
              <a:rPr lang="en-US" sz="1600" dirty="0" smtClean="0">
                <a:solidFill>
                  <a:srgbClr val="000099"/>
                </a:solidFill>
              </a:rPr>
              <a:t>μM MIC-128 </a:t>
            </a:r>
            <a:r>
              <a:rPr lang="en-US" sz="1600" dirty="0" err="1" smtClean="0">
                <a:solidFill>
                  <a:srgbClr val="000099"/>
                </a:solidFill>
              </a:rPr>
              <a:t>μg</a:t>
            </a:r>
            <a:r>
              <a:rPr lang="en-US" sz="1600" dirty="0" smtClean="0">
                <a:solidFill>
                  <a:srgbClr val="000099"/>
                </a:solidFill>
              </a:rPr>
              <a:t>/ml</a:t>
            </a:r>
            <a:endParaRPr lang="en-US" sz="1600" dirty="0">
              <a:solidFill>
                <a:srgbClr val="000099"/>
              </a:solidFill>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3018756468"/>
              </p:ext>
            </p:extLst>
          </p:nvPr>
        </p:nvGraphicFramePr>
        <p:xfrm>
          <a:off x="2010462" y="3412401"/>
          <a:ext cx="1954212" cy="1195388"/>
        </p:xfrm>
        <a:graphic>
          <a:graphicData uri="http://schemas.openxmlformats.org/presentationml/2006/ole">
            <mc:AlternateContent xmlns:mc="http://schemas.openxmlformats.org/markup-compatibility/2006">
              <mc:Choice xmlns:v="urn:schemas-microsoft-com:vml" Requires="v">
                <p:oleObj spid="_x0000_s1487" name="CS ChemDraw Drawing" r:id="rId14" imgW="1409760" imgH="862200" progId="ChemDraw.Document.6.0">
                  <p:embed/>
                </p:oleObj>
              </mc:Choice>
              <mc:Fallback>
                <p:oleObj name="CS ChemDraw Drawing" r:id="rId14" imgW="1409760" imgH="862200" progId="ChemDraw.Document.6.0">
                  <p:embed/>
                  <p:pic>
                    <p:nvPicPr>
                      <p:cNvPr id="0" name=""/>
                      <p:cNvPicPr>
                        <a:picLocks noChangeAspect="1" noChangeArrowheads="1"/>
                      </p:cNvPicPr>
                      <p:nvPr/>
                    </p:nvPicPr>
                    <p:blipFill>
                      <a:blip r:embed="rId15"/>
                      <a:srcRect/>
                      <a:stretch>
                        <a:fillRect/>
                      </a:stretch>
                    </p:blipFill>
                    <p:spPr bwMode="auto">
                      <a:xfrm>
                        <a:off x="2010462" y="3412401"/>
                        <a:ext cx="1954212" cy="1195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Rectangle 38"/>
          <p:cNvSpPr/>
          <p:nvPr/>
        </p:nvSpPr>
        <p:spPr>
          <a:xfrm>
            <a:off x="1849835" y="4742970"/>
            <a:ext cx="2000264" cy="1323439"/>
          </a:xfrm>
          <a:prstGeom prst="rect">
            <a:avLst/>
          </a:prstGeom>
        </p:spPr>
        <p:txBody>
          <a:bodyPr wrap="square">
            <a:spAutoFit/>
          </a:bodyPr>
          <a:lstStyle/>
          <a:p>
            <a:pPr algn="just"/>
            <a:r>
              <a:rPr lang="en-US" sz="1600" i="1" dirty="0">
                <a:solidFill>
                  <a:srgbClr val="000099"/>
                </a:solidFill>
                <a:ea typeface="Calibri" panose="020F0502020204030204" pitchFamily="34" charset="0"/>
              </a:rPr>
              <a:t>E. coli </a:t>
            </a:r>
            <a:r>
              <a:rPr lang="en-US" sz="1600" dirty="0">
                <a:solidFill>
                  <a:srgbClr val="000099"/>
                </a:solidFill>
                <a:ea typeface="Calibri" panose="020F0502020204030204" pitchFamily="34" charset="0"/>
              </a:rPr>
              <a:t>MurD IC</a:t>
            </a:r>
            <a:r>
              <a:rPr lang="en-US" sz="1600" baseline="-25000" dirty="0">
                <a:solidFill>
                  <a:srgbClr val="000099"/>
                </a:solidFill>
                <a:ea typeface="Calibri" panose="020F0502020204030204" pitchFamily="34" charset="0"/>
              </a:rPr>
              <a:t>50 </a:t>
            </a:r>
            <a:r>
              <a:rPr lang="en-US" sz="1600" dirty="0" smtClean="0">
                <a:solidFill>
                  <a:srgbClr val="000099"/>
                </a:solidFill>
                <a:ea typeface="Calibri" panose="020F0502020204030204" pitchFamily="34" charset="0"/>
              </a:rPr>
              <a:t>2 </a:t>
            </a:r>
            <a:r>
              <a:rPr lang="en-US" sz="1600" dirty="0">
                <a:solidFill>
                  <a:srgbClr val="000099"/>
                </a:solidFill>
                <a:ea typeface="Calibri" panose="020F0502020204030204" pitchFamily="34" charset="0"/>
              </a:rPr>
              <a:t>µM; </a:t>
            </a:r>
            <a:r>
              <a:rPr lang="en-US" sz="1600" i="1" dirty="0" smtClean="0">
                <a:solidFill>
                  <a:srgbClr val="000099"/>
                </a:solidFill>
                <a:ea typeface="Calibri" panose="020F0502020204030204" pitchFamily="34" charset="0"/>
              </a:rPr>
              <a:t>S.aureus </a:t>
            </a:r>
            <a:r>
              <a:rPr lang="en-US" sz="1600" dirty="0">
                <a:solidFill>
                  <a:srgbClr val="000099"/>
                </a:solidFill>
                <a:ea typeface="Calibri" panose="020F0502020204030204" pitchFamily="34" charset="0"/>
              </a:rPr>
              <a:t>MurE IC</a:t>
            </a:r>
            <a:r>
              <a:rPr lang="en-US" sz="1600" baseline="-25000" dirty="0">
                <a:solidFill>
                  <a:srgbClr val="000099"/>
                </a:solidFill>
                <a:ea typeface="Calibri" panose="020F0502020204030204" pitchFamily="34" charset="0"/>
              </a:rPr>
              <a:t>50</a:t>
            </a:r>
            <a:r>
              <a:rPr lang="en-US" sz="1600" dirty="0">
                <a:solidFill>
                  <a:srgbClr val="000099"/>
                </a:solidFill>
                <a:ea typeface="Calibri" panose="020F0502020204030204" pitchFamily="34" charset="0"/>
              </a:rPr>
              <a:t> 6</a:t>
            </a:r>
            <a:r>
              <a:rPr lang="en-US" sz="1600" dirty="0" smtClean="0">
                <a:solidFill>
                  <a:srgbClr val="000099"/>
                </a:solidFill>
                <a:ea typeface="Calibri" panose="020F0502020204030204" pitchFamily="34" charset="0"/>
              </a:rPr>
              <a:t> µM </a:t>
            </a:r>
          </a:p>
          <a:p>
            <a:pPr algn="just"/>
            <a:r>
              <a:rPr lang="en-US" sz="1600" dirty="0" smtClean="0">
                <a:solidFill>
                  <a:srgbClr val="000099"/>
                </a:solidFill>
                <a:ea typeface="Calibri" panose="020F0502020204030204" pitchFamily="34" charset="0"/>
              </a:rPr>
              <a:t>MIC- &gt;128 µg/ml for </a:t>
            </a:r>
            <a:r>
              <a:rPr lang="en-US" sz="1600" i="1" dirty="0" smtClean="0">
                <a:solidFill>
                  <a:srgbClr val="000099"/>
                </a:solidFill>
                <a:ea typeface="Calibri" panose="020F0502020204030204" pitchFamily="34" charset="0"/>
              </a:rPr>
              <a:t>E.coli</a:t>
            </a:r>
            <a:r>
              <a:rPr lang="en-US" sz="1600" dirty="0" smtClean="0">
                <a:solidFill>
                  <a:srgbClr val="000099"/>
                </a:solidFill>
                <a:ea typeface="Calibri" panose="020F0502020204030204" pitchFamily="34" charset="0"/>
              </a:rPr>
              <a:t> and </a:t>
            </a:r>
            <a:r>
              <a:rPr lang="en-US" sz="1600" i="1" dirty="0" smtClean="0">
                <a:solidFill>
                  <a:srgbClr val="000099"/>
                </a:solidFill>
                <a:ea typeface="Calibri" panose="020F0502020204030204" pitchFamily="34" charset="0"/>
              </a:rPr>
              <a:t>S.aureus</a:t>
            </a:r>
            <a:endParaRPr lang="en-US" sz="1600" dirty="0" smtClean="0">
              <a:solidFill>
                <a:srgbClr val="000099"/>
              </a:solidFill>
              <a:ea typeface="Calibri" panose="020F0502020204030204" pitchFamily="34"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2548828327"/>
              </p:ext>
            </p:extLst>
          </p:nvPr>
        </p:nvGraphicFramePr>
        <p:xfrm>
          <a:off x="4170955" y="3277222"/>
          <a:ext cx="1863725" cy="1557338"/>
        </p:xfrm>
        <a:graphic>
          <a:graphicData uri="http://schemas.openxmlformats.org/presentationml/2006/ole">
            <mc:AlternateContent xmlns:mc="http://schemas.openxmlformats.org/markup-compatibility/2006">
              <mc:Choice xmlns:v="urn:schemas-microsoft-com:vml" Requires="v">
                <p:oleObj spid="_x0000_s1488" name="CS ChemDraw Drawing" r:id="rId16" imgW="1693800" imgH="1415520" progId="ChemDraw.Document.6.0">
                  <p:embed/>
                </p:oleObj>
              </mc:Choice>
              <mc:Fallback>
                <p:oleObj name="CS ChemDraw Drawing" r:id="rId16" imgW="1693800" imgH="1415520" progId="ChemDraw.Document.6.0">
                  <p:embed/>
                  <p:pic>
                    <p:nvPicPr>
                      <p:cNvPr id="0" name=""/>
                      <p:cNvPicPr>
                        <a:picLocks noChangeAspect="1" noChangeArrowheads="1"/>
                      </p:cNvPicPr>
                      <p:nvPr/>
                    </p:nvPicPr>
                    <p:blipFill>
                      <a:blip r:embed="rId17"/>
                      <a:srcRect/>
                      <a:stretch>
                        <a:fillRect/>
                      </a:stretch>
                    </p:blipFill>
                    <p:spPr bwMode="auto">
                      <a:xfrm>
                        <a:off x="4170955" y="3277222"/>
                        <a:ext cx="1863725" cy="1557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Rectangle 40"/>
          <p:cNvSpPr/>
          <p:nvPr/>
        </p:nvSpPr>
        <p:spPr>
          <a:xfrm>
            <a:off x="3999096" y="4791980"/>
            <a:ext cx="1966145" cy="1323439"/>
          </a:xfrm>
          <a:prstGeom prst="rect">
            <a:avLst/>
          </a:prstGeom>
        </p:spPr>
        <p:txBody>
          <a:bodyPr wrap="square">
            <a:spAutoFit/>
          </a:bodyPr>
          <a:lstStyle/>
          <a:p>
            <a:pPr algn="just"/>
            <a:r>
              <a:rPr lang="en-US" sz="1600" i="1" dirty="0" smtClean="0">
                <a:solidFill>
                  <a:srgbClr val="000099"/>
                </a:solidFill>
                <a:ea typeface="Calibri" panose="020F0502020204030204" pitchFamily="34" charset="0"/>
              </a:rPr>
              <a:t>S.aureus </a:t>
            </a:r>
            <a:r>
              <a:rPr lang="en-US" sz="1600" dirty="0" smtClean="0">
                <a:solidFill>
                  <a:srgbClr val="000099"/>
                </a:solidFill>
                <a:ea typeface="Calibri" panose="020F0502020204030204" pitchFamily="34" charset="0"/>
              </a:rPr>
              <a:t>MurD </a:t>
            </a:r>
            <a:r>
              <a:rPr lang="en-US" sz="1600" dirty="0">
                <a:solidFill>
                  <a:srgbClr val="000099"/>
                </a:solidFill>
                <a:ea typeface="Calibri" panose="020F0502020204030204" pitchFamily="34" charset="0"/>
              </a:rPr>
              <a:t>IC</a:t>
            </a:r>
            <a:r>
              <a:rPr lang="en-US" sz="1600" baseline="-25000" dirty="0">
                <a:solidFill>
                  <a:srgbClr val="000099"/>
                </a:solidFill>
                <a:ea typeface="Calibri" panose="020F0502020204030204" pitchFamily="34" charset="0"/>
              </a:rPr>
              <a:t>50 </a:t>
            </a:r>
            <a:r>
              <a:rPr lang="en-US" sz="1600" dirty="0" smtClean="0">
                <a:solidFill>
                  <a:srgbClr val="000099"/>
                </a:solidFill>
                <a:ea typeface="Calibri" panose="020F0502020204030204" pitchFamily="34" charset="0"/>
              </a:rPr>
              <a:t>13 </a:t>
            </a:r>
            <a:r>
              <a:rPr lang="en-US" sz="1600" dirty="0">
                <a:solidFill>
                  <a:srgbClr val="000099"/>
                </a:solidFill>
                <a:ea typeface="Calibri" panose="020F0502020204030204" pitchFamily="34" charset="0"/>
              </a:rPr>
              <a:t>µM; </a:t>
            </a:r>
            <a:r>
              <a:rPr lang="en-US" sz="1600" i="1" dirty="0" smtClean="0">
                <a:solidFill>
                  <a:srgbClr val="000099"/>
                </a:solidFill>
                <a:ea typeface="Calibri" panose="020F0502020204030204" pitchFamily="34" charset="0"/>
              </a:rPr>
              <a:t>S.aureus </a:t>
            </a:r>
            <a:r>
              <a:rPr lang="en-US" sz="1600" dirty="0">
                <a:solidFill>
                  <a:srgbClr val="000099"/>
                </a:solidFill>
                <a:ea typeface="Calibri" panose="020F0502020204030204" pitchFamily="34" charset="0"/>
              </a:rPr>
              <a:t>MurE IC</a:t>
            </a:r>
            <a:r>
              <a:rPr lang="en-US" sz="1600" baseline="-25000" dirty="0">
                <a:solidFill>
                  <a:srgbClr val="000099"/>
                </a:solidFill>
                <a:ea typeface="Calibri" panose="020F0502020204030204" pitchFamily="34" charset="0"/>
              </a:rPr>
              <a:t>50</a:t>
            </a:r>
            <a:r>
              <a:rPr lang="en-US" sz="1600" dirty="0">
                <a:solidFill>
                  <a:srgbClr val="000099"/>
                </a:solidFill>
                <a:ea typeface="Calibri" panose="020F0502020204030204" pitchFamily="34" charset="0"/>
              </a:rPr>
              <a:t> </a:t>
            </a:r>
            <a:r>
              <a:rPr lang="en-US" sz="1600" dirty="0" smtClean="0">
                <a:solidFill>
                  <a:srgbClr val="000099"/>
                </a:solidFill>
                <a:ea typeface="Calibri" panose="020F0502020204030204" pitchFamily="34" charset="0"/>
              </a:rPr>
              <a:t>13 µM; MIC- S.aureus 1-2</a:t>
            </a:r>
            <a:r>
              <a:rPr lang="en-US" sz="1600" dirty="0">
                <a:solidFill>
                  <a:srgbClr val="000099"/>
                </a:solidFill>
                <a:ea typeface="Calibri" panose="020F0502020204030204" pitchFamily="34" charset="0"/>
              </a:rPr>
              <a:t> µg/ml</a:t>
            </a:r>
            <a:endParaRPr lang="en-US" sz="1600" dirty="0">
              <a:solidFill>
                <a:srgbClr val="000099"/>
              </a:solidFill>
            </a:endParaRPr>
          </a:p>
        </p:txBody>
      </p:sp>
      <p:sp>
        <p:nvSpPr>
          <p:cNvPr id="42" name="Rectangle 99"/>
          <p:cNvSpPr>
            <a:spLocks noChangeArrowheads="1"/>
          </p:cNvSpPr>
          <p:nvPr/>
        </p:nvSpPr>
        <p:spPr bwMode="auto">
          <a:xfrm>
            <a:off x="6150518" y="3307930"/>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p>
        </p:txBody>
      </p:sp>
      <p:graphicFrame>
        <p:nvGraphicFramePr>
          <p:cNvPr id="43" name="Object 42"/>
          <p:cNvGraphicFramePr>
            <a:graphicFrameLocks noChangeAspect="1"/>
          </p:cNvGraphicFramePr>
          <p:nvPr>
            <p:extLst>
              <p:ext uri="{D42A27DB-BD31-4B8C-83A1-F6EECF244321}">
                <p14:modId xmlns:p14="http://schemas.microsoft.com/office/powerpoint/2010/main" val="3529362961"/>
              </p:ext>
            </p:extLst>
          </p:nvPr>
        </p:nvGraphicFramePr>
        <p:xfrm>
          <a:off x="6381890" y="3052242"/>
          <a:ext cx="2709862" cy="1795463"/>
        </p:xfrm>
        <a:graphic>
          <a:graphicData uri="http://schemas.openxmlformats.org/presentationml/2006/ole">
            <mc:AlternateContent xmlns:mc="http://schemas.openxmlformats.org/markup-compatibility/2006">
              <mc:Choice xmlns:v="urn:schemas-microsoft-com:vml" Requires="v">
                <p:oleObj spid="_x0000_s1489" name="CS ChemDraw Drawing" r:id="rId18" imgW="2733840" imgH="1817640" progId="ChemDraw.Document.6.0">
                  <p:embed/>
                </p:oleObj>
              </mc:Choice>
              <mc:Fallback>
                <p:oleObj name="CS ChemDraw Drawing" r:id="rId18" imgW="2733840" imgH="1817640" progId="ChemDraw.Document.6.0">
                  <p:embed/>
                  <p:pic>
                    <p:nvPicPr>
                      <p:cNvPr id="0" name=""/>
                      <p:cNvPicPr>
                        <a:picLocks noChangeAspect="1" noChangeArrowheads="1"/>
                      </p:cNvPicPr>
                      <p:nvPr/>
                    </p:nvPicPr>
                    <p:blipFill>
                      <a:blip r:embed="rId19"/>
                      <a:srcRect/>
                      <a:stretch>
                        <a:fillRect/>
                      </a:stretch>
                    </p:blipFill>
                    <p:spPr bwMode="auto">
                      <a:xfrm>
                        <a:off x="6381890" y="3052242"/>
                        <a:ext cx="2709862" cy="1795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Rectangle 43"/>
          <p:cNvSpPr/>
          <p:nvPr/>
        </p:nvSpPr>
        <p:spPr>
          <a:xfrm>
            <a:off x="6032332" y="4840681"/>
            <a:ext cx="3175584" cy="1077218"/>
          </a:xfrm>
          <a:prstGeom prst="rect">
            <a:avLst/>
          </a:prstGeom>
        </p:spPr>
        <p:txBody>
          <a:bodyPr wrap="square">
            <a:spAutoFit/>
          </a:bodyPr>
          <a:lstStyle/>
          <a:p>
            <a:pPr algn="just"/>
            <a:r>
              <a:rPr lang="en-US" sz="1600" i="1" dirty="0" smtClean="0">
                <a:solidFill>
                  <a:srgbClr val="000099"/>
                </a:solidFill>
              </a:rPr>
              <a:t>S. aureus</a:t>
            </a:r>
            <a:r>
              <a:rPr lang="en-US" sz="1600" dirty="0" smtClean="0">
                <a:solidFill>
                  <a:srgbClr val="000099"/>
                </a:solidFill>
              </a:rPr>
              <a:t> MurD (IC</a:t>
            </a:r>
            <a:r>
              <a:rPr lang="en-US" sz="1600" baseline="-25000" dirty="0" smtClean="0">
                <a:solidFill>
                  <a:srgbClr val="000099"/>
                </a:solidFill>
              </a:rPr>
              <a:t>50 </a:t>
            </a:r>
            <a:r>
              <a:rPr lang="en-US" sz="1600" b="1" dirty="0" smtClean="0">
                <a:solidFill>
                  <a:srgbClr val="000099"/>
                </a:solidFill>
              </a:rPr>
              <a:t>6.4</a:t>
            </a:r>
            <a:r>
              <a:rPr lang="en-US" sz="1600" dirty="0" smtClean="0">
                <a:solidFill>
                  <a:srgbClr val="000099"/>
                </a:solidFill>
              </a:rPr>
              <a:t> µM)and MurE (IC</a:t>
            </a:r>
            <a:r>
              <a:rPr lang="en-US" sz="1600" baseline="-25000" dirty="0" smtClean="0">
                <a:solidFill>
                  <a:srgbClr val="000099"/>
                </a:solidFill>
              </a:rPr>
              <a:t>50</a:t>
            </a:r>
            <a:r>
              <a:rPr lang="en-US" sz="1600" dirty="0" smtClean="0">
                <a:solidFill>
                  <a:srgbClr val="000099"/>
                </a:solidFill>
              </a:rPr>
              <a:t> </a:t>
            </a:r>
            <a:r>
              <a:rPr lang="en-US" sz="1600" b="1" dirty="0" smtClean="0">
                <a:solidFill>
                  <a:srgbClr val="000099"/>
                </a:solidFill>
              </a:rPr>
              <a:t>17</a:t>
            </a:r>
            <a:r>
              <a:rPr lang="en-US" sz="1600" dirty="0" smtClean="0">
                <a:solidFill>
                  <a:srgbClr val="000099"/>
                </a:solidFill>
              </a:rPr>
              <a:t> µM) and </a:t>
            </a:r>
            <a:r>
              <a:rPr lang="en-US" sz="1600" i="1" dirty="0" smtClean="0">
                <a:solidFill>
                  <a:srgbClr val="000099"/>
                </a:solidFill>
              </a:rPr>
              <a:t>E. coli</a:t>
            </a:r>
            <a:r>
              <a:rPr lang="en-US" sz="1600" dirty="0" smtClean="0">
                <a:solidFill>
                  <a:srgbClr val="000099"/>
                </a:solidFill>
              </a:rPr>
              <a:t> MurD (IC</a:t>
            </a:r>
            <a:r>
              <a:rPr lang="en-US" sz="1600" baseline="-25000" dirty="0" smtClean="0">
                <a:solidFill>
                  <a:srgbClr val="000099"/>
                </a:solidFill>
              </a:rPr>
              <a:t>50 </a:t>
            </a:r>
            <a:r>
              <a:rPr lang="en-US" sz="1600" b="1" dirty="0" smtClean="0">
                <a:solidFill>
                  <a:srgbClr val="000099"/>
                </a:solidFill>
              </a:rPr>
              <a:t>8.2</a:t>
            </a:r>
            <a:r>
              <a:rPr lang="en-US" sz="1600" dirty="0" smtClean="0">
                <a:solidFill>
                  <a:srgbClr val="000099"/>
                </a:solidFill>
              </a:rPr>
              <a:t>µM) and MurE (IC</a:t>
            </a:r>
            <a:r>
              <a:rPr lang="en-US" sz="1600" baseline="-25000" dirty="0" smtClean="0">
                <a:solidFill>
                  <a:srgbClr val="000099"/>
                </a:solidFill>
              </a:rPr>
              <a:t>50</a:t>
            </a:r>
            <a:r>
              <a:rPr lang="en-US" sz="1600" dirty="0" smtClean="0">
                <a:solidFill>
                  <a:srgbClr val="000099"/>
                </a:solidFill>
              </a:rPr>
              <a:t> </a:t>
            </a:r>
            <a:r>
              <a:rPr lang="en-US" sz="1600" b="1" dirty="0" smtClean="0">
                <a:solidFill>
                  <a:srgbClr val="000099"/>
                </a:solidFill>
              </a:rPr>
              <a:t>180</a:t>
            </a:r>
            <a:r>
              <a:rPr lang="en-US" sz="1600" dirty="0" smtClean="0">
                <a:solidFill>
                  <a:srgbClr val="000099"/>
                </a:solidFill>
              </a:rPr>
              <a:t> µM)  MIC- S.aureus (MRSA) 8 </a:t>
            </a:r>
            <a:r>
              <a:rPr lang="en-US" sz="1600" dirty="0" smtClean="0">
                <a:solidFill>
                  <a:srgbClr val="000099"/>
                </a:solidFill>
                <a:ea typeface="Calibri" panose="020F0502020204030204" pitchFamily="34" charset="0"/>
              </a:rPr>
              <a:t>µg/ml</a:t>
            </a:r>
            <a:endParaRPr lang="en-US" sz="1600" dirty="0">
              <a:solidFill>
                <a:srgbClr val="0000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Object 63"/>
          <p:cNvGraphicFramePr>
            <a:graphicFrameLocks noChangeAspect="1"/>
          </p:cNvGraphicFramePr>
          <p:nvPr>
            <p:extLst>
              <p:ext uri="{D42A27DB-BD31-4B8C-83A1-F6EECF244321}">
                <p14:modId xmlns:p14="http://schemas.microsoft.com/office/powerpoint/2010/main" val="2328884886"/>
              </p:ext>
            </p:extLst>
          </p:nvPr>
        </p:nvGraphicFramePr>
        <p:xfrm>
          <a:off x="137078" y="609600"/>
          <a:ext cx="1943100" cy="1774825"/>
        </p:xfrm>
        <a:graphic>
          <a:graphicData uri="http://schemas.openxmlformats.org/presentationml/2006/ole">
            <mc:AlternateContent xmlns:mc="http://schemas.openxmlformats.org/markup-compatibility/2006">
              <mc:Choice xmlns:v="urn:schemas-microsoft-com:vml" Requires="v">
                <p:oleObj spid="_x0000_s2506" name="ChemSketch" r:id="rId3" imgW="1941480" imgH="1776960" progId="ACD.ChemSketch.20">
                  <p:embed/>
                </p:oleObj>
              </mc:Choice>
              <mc:Fallback>
                <p:oleObj name="ChemSketch" r:id="rId3" imgW="1941480" imgH="1776960" progId="ACD.ChemSketch.20">
                  <p:embed/>
                  <p:pic>
                    <p:nvPicPr>
                      <p:cNvPr id="0" name=""/>
                      <p:cNvPicPr>
                        <a:picLocks noChangeAspect="1" noChangeArrowheads="1"/>
                      </p:cNvPicPr>
                      <p:nvPr/>
                    </p:nvPicPr>
                    <p:blipFill>
                      <a:blip r:embed="rId4"/>
                      <a:srcRect/>
                      <a:stretch>
                        <a:fillRect/>
                      </a:stretch>
                    </p:blipFill>
                    <p:spPr bwMode="auto">
                      <a:xfrm>
                        <a:off x="137078" y="609600"/>
                        <a:ext cx="1943100" cy="177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2912401039"/>
              </p:ext>
            </p:extLst>
          </p:nvPr>
        </p:nvGraphicFramePr>
        <p:xfrm>
          <a:off x="2224393" y="609600"/>
          <a:ext cx="1790700" cy="1638300"/>
        </p:xfrm>
        <a:graphic>
          <a:graphicData uri="http://schemas.openxmlformats.org/presentationml/2006/ole">
            <mc:AlternateContent xmlns:mc="http://schemas.openxmlformats.org/markup-compatibility/2006">
              <mc:Choice xmlns:v="urn:schemas-microsoft-com:vml" Requires="v">
                <p:oleObj spid="_x0000_s2507" name="ChemSketch" r:id="rId5" imgW="1785960" imgH="1643040" progId="ACD.ChemSketch.20">
                  <p:embed/>
                </p:oleObj>
              </mc:Choice>
              <mc:Fallback>
                <p:oleObj name="ChemSketch" r:id="rId5" imgW="1785960" imgH="1643040" progId="ACD.ChemSketch.20">
                  <p:embed/>
                  <p:pic>
                    <p:nvPicPr>
                      <p:cNvPr id="0" name=""/>
                      <p:cNvPicPr>
                        <a:picLocks noChangeAspect="1" noChangeArrowheads="1"/>
                      </p:cNvPicPr>
                      <p:nvPr/>
                    </p:nvPicPr>
                    <p:blipFill>
                      <a:blip r:embed="rId6"/>
                      <a:srcRect/>
                      <a:stretch>
                        <a:fillRect/>
                      </a:stretch>
                    </p:blipFill>
                    <p:spPr bwMode="auto">
                      <a:xfrm>
                        <a:off x="2224393" y="609600"/>
                        <a:ext cx="1790700" cy="163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4156148631"/>
              </p:ext>
            </p:extLst>
          </p:nvPr>
        </p:nvGraphicFramePr>
        <p:xfrm>
          <a:off x="4169386" y="450850"/>
          <a:ext cx="2105025" cy="2009775"/>
        </p:xfrm>
        <a:graphic>
          <a:graphicData uri="http://schemas.openxmlformats.org/presentationml/2006/ole">
            <mc:AlternateContent xmlns:mc="http://schemas.openxmlformats.org/markup-compatibility/2006">
              <mc:Choice xmlns:v="urn:schemas-microsoft-com:vml" Requires="v">
                <p:oleObj spid="_x0000_s2508" name="ChemSketch" r:id="rId7" imgW="2103120" imgH="2005560" progId="ACD.ChemSketch.20">
                  <p:embed/>
                </p:oleObj>
              </mc:Choice>
              <mc:Fallback>
                <p:oleObj name="ChemSketch" r:id="rId7" imgW="2103120" imgH="2005560" progId="ACD.ChemSketch.20">
                  <p:embed/>
                  <p:pic>
                    <p:nvPicPr>
                      <p:cNvPr id="0" name=""/>
                      <p:cNvPicPr>
                        <a:picLocks noChangeAspect="1" noChangeArrowheads="1"/>
                      </p:cNvPicPr>
                      <p:nvPr/>
                    </p:nvPicPr>
                    <p:blipFill>
                      <a:blip r:embed="rId8"/>
                      <a:srcRect/>
                      <a:stretch>
                        <a:fillRect/>
                      </a:stretch>
                    </p:blipFill>
                    <p:spPr bwMode="auto">
                      <a:xfrm>
                        <a:off x="4169386" y="450850"/>
                        <a:ext cx="2105025" cy="200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 name="Object 66"/>
          <p:cNvGraphicFramePr>
            <a:graphicFrameLocks noChangeAspect="1"/>
          </p:cNvGraphicFramePr>
          <p:nvPr>
            <p:extLst>
              <p:ext uri="{D42A27DB-BD31-4B8C-83A1-F6EECF244321}">
                <p14:modId xmlns:p14="http://schemas.microsoft.com/office/powerpoint/2010/main" val="883111223"/>
              </p:ext>
            </p:extLst>
          </p:nvPr>
        </p:nvGraphicFramePr>
        <p:xfrm>
          <a:off x="6428704" y="409575"/>
          <a:ext cx="2514600" cy="2038350"/>
        </p:xfrm>
        <a:graphic>
          <a:graphicData uri="http://schemas.openxmlformats.org/presentationml/2006/ole">
            <mc:AlternateContent xmlns:mc="http://schemas.openxmlformats.org/markup-compatibility/2006">
              <mc:Choice xmlns:v="urn:schemas-microsoft-com:vml" Requires="v">
                <p:oleObj spid="_x0000_s2509" name="ChemSketch" r:id="rId9" imgW="2514600" imgH="2042280" progId="ACD.ChemSketch.20">
                  <p:embed/>
                </p:oleObj>
              </mc:Choice>
              <mc:Fallback>
                <p:oleObj name="ChemSketch" r:id="rId9" imgW="2514600" imgH="2042280" progId="ACD.ChemSketch.20">
                  <p:embed/>
                  <p:pic>
                    <p:nvPicPr>
                      <p:cNvPr id="0" name=""/>
                      <p:cNvPicPr>
                        <a:picLocks noChangeAspect="1" noChangeArrowheads="1"/>
                      </p:cNvPicPr>
                      <p:nvPr/>
                    </p:nvPicPr>
                    <p:blipFill>
                      <a:blip r:embed="rId10"/>
                      <a:srcRect/>
                      <a:stretch>
                        <a:fillRect/>
                      </a:stretch>
                    </p:blipFill>
                    <p:spPr bwMode="auto">
                      <a:xfrm>
                        <a:off x="6428704" y="409575"/>
                        <a:ext cx="2514600" cy="203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8" name="Picture 67"/>
          <p:cNvPicPr>
            <a:picLocks noChangeAspect="1"/>
          </p:cNvPicPr>
          <p:nvPr/>
        </p:nvPicPr>
        <p:blipFill>
          <a:blip r:embed="rId11"/>
          <a:stretch>
            <a:fillRect/>
          </a:stretch>
        </p:blipFill>
        <p:spPr>
          <a:xfrm>
            <a:off x="314615" y="2282027"/>
            <a:ext cx="8772904" cy="1231499"/>
          </a:xfrm>
          <a:prstGeom prst="rect">
            <a:avLst/>
          </a:prstGeom>
        </p:spPr>
      </p:pic>
      <p:graphicFrame>
        <p:nvGraphicFramePr>
          <p:cNvPr id="69" name="Object 68"/>
          <p:cNvGraphicFramePr>
            <a:graphicFrameLocks noChangeAspect="1"/>
          </p:cNvGraphicFramePr>
          <p:nvPr>
            <p:extLst>
              <p:ext uri="{D42A27DB-BD31-4B8C-83A1-F6EECF244321}">
                <p14:modId xmlns:p14="http://schemas.microsoft.com/office/powerpoint/2010/main" val="2941205647"/>
              </p:ext>
            </p:extLst>
          </p:nvPr>
        </p:nvGraphicFramePr>
        <p:xfrm>
          <a:off x="345908" y="3193612"/>
          <a:ext cx="2014926" cy="1987550"/>
        </p:xfrm>
        <a:graphic>
          <a:graphicData uri="http://schemas.openxmlformats.org/presentationml/2006/ole">
            <mc:AlternateContent xmlns:mc="http://schemas.openxmlformats.org/markup-compatibility/2006">
              <mc:Choice xmlns:v="urn:schemas-microsoft-com:vml" Requires="v">
                <p:oleObj spid="_x0000_s2510" name="ChemSketch" r:id="rId12" imgW="1914120" imgH="1990440" progId="ACD.ChemSketch.20">
                  <p:embed/>
                </p:oleObj>
              </mc:Choice>
              <mc:Fallback>
                <p:oleObj name="ChemSketch" r:id="rId12" imgW="1914120" imgH="1990440" progId="ACD.ChemSketch.20">
                  <p:embed/>
                  <p:pic>
                    <p:nvPicPr>
                      <p:cNvPr id="0" name=""/>
                      <p:cNvPicPr>
                        <a:picLocks noChangeAspect="1" noChangeArrowheads="1"/>
                      </p:cNvPicPr>
                      <p:nvPr/>
                    </p:nvPicPr>
                    <p:blipFill>
                      <a:blip r:embed="rId13"/>
                      <a:srcRect/>
                      <a:stretch>
                        <a:fillRect/>
                      </a:stretch>
                    </p:blipFill>
                    <p:spPr bwMode="auto">
                      <a:xfrm>
                        <a:off x="345908" y="3193612"/>
                        <a:ext cx="2014926" cy="198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 name="Object 69"/>
          <p:cNvGraphicFramePr>
            <a:graphicFrameLocks noChangeAspect="1"/>
          </p:cNvGraphicFramePr>
          <p:nvPr>
            <p:extLst>
              <p:ext uri="{D42A27DB-BD31-4B8C-83A1-F6EECF244321}">
                <p14:modId xmlns:p14="http://schemas.microsoft.com/office/powerpoint/2010/main" val="1628227530"/>
              </p:ext>
            </p:extLst>
          </p:nvPr>
        </p:nvGraphicFramePr>
        <p:xfrm>
          <a:off x="2605061" y="3202339"/>
          <a:ext cx="1989822" cy="1792287"/>
        </p:xfrm>
        <a:graphic>
          <a:graphicData uri="http://schemas.openxmlformats.org/presentationml/2006/ole">
            <mc:AlternateContent xmlns:mc="http://schemas.openxmlformats.org/markup-compatibility/2006">
              <mc:Choice xmlns:v="urn:schemas-microsoft-com:vml" Requires="v">
                <p:oleObj spid="_x0000_s2511" name="ChemSketch" r:id="rId14" imgW="1892880" imgH="1792080" progId="ACD.ChemSketch.20">
                  <p:embed/>
                </p:oleObj>
              </mc:Choice>
              <mc:Fallback>
                <p:oleObj name="ChemSketch" r:id="rId14" imgW="1892880" imgH="1792080" progId="ACD.ChemSketch.20">
                  <p:embed/>
                  <p:pic>
                    <p:nvPicPr>
                      <p:cNvPr id="0" name=""/>
                      <p:cNvPicPr>
                        <a:picLocks noChangeAspect="1" noChangeArrowheads="1"/>
                      </p:cNvPicPr>
                      <p:nvPr/>
                    </p:nvPicPr>
                    <p:blipFill>
                      <a:blip r:embed="rId15"/>
                      <a:srcRect/>
                      <a:stretch>
                        <a:fillRect/>
                      </a:stretch>
                    </p:blipFill>
                    <p:spPr bwMode="auto">
                      <a:xfrm>
                        <a:off x="2605061" y="3202339"/>
                        <a:ext cx="1989822" cy="1792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 name="Object 70"/>
          <p:cNvGraphicFramePr>
            <a:graphicFrameLocks noChangeAspect="1"/>
          </p:cNvGraphicFramePr>
          <p:nvPr>
            <p:extLst>
              <p:ext uri="{D42A27DB-BD31-4B8C-83A1-F6EECF244321}">
                <p14:modId xmlns:p14="http://schemas.microsoft.com/office/powerpoint/2010/main" val="3050637551"/>
              </p:ext>
            </p:extLst>
          </p:nvPr>
        </p:nvGraphicFramePr>
        <p:xfrm>
          <a:off x="4953000" y="3583781"/>
          <a:ext cx="2098602" cy="1804987"/>
        </p:xfrm>
        <a:graphic>
          <a:graphicData uri="http://schemas.openxmlformats.org/presentationml/2006/ole">
            <mc:AlternateContent xmlns:mc="http://schemas.openxmlformats.org/markup-compatibility/2006">
              <mc:Choice xmlns:v="urn:schemas-microsoft-com:vml" Requires="v">
                <p:oleObj spid="_x0000_s2512" name="ChemSketch" r:id="rId16" imgW="1987200" imgH="1807560" progId="ACD.ChemSketch.20">
                  <p:embed/>
                </p:oleObj>
              </mc:Choice>
              <mc:Fallback>
                <p:oleObj name="ChemSketch" r:id="rId16" imgW="1987200" imgH="1807560" progId="ACD.ChemSketch.20">
                  <p:embed/>
                  <p:pic>
                    <p:nvPicPr>
                      <p:cNvPr id="0" name=""/>
                      <p:cNvPicPr>
                        <a:picLocks noChangeAspect="1" noChangeArrowheads="1"/>
                      </p:cNvPicPr>
                      <p:nvPr/>
                    </p:nvPicPr>
                    <p:blipFill>
                      <a:blip r:embed="rId17"/>
                      <a:srcRect/>
                      <a:stretch>
                        <a:fillRect/>
                      </a:stretch>
                    </p:blipFill>
                    <p:spPr bwMode="auto">
                      <a:xfrm>
                        <a:off x="4953000" y="3583781"/>
                        <a:ext cx="2098602" cy="180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 name="Object 71"/>
          <p:cNvGraphicFramePr>
            <a:graphicFrameLocks noChangeAspect="1"/>
          </p:cNvGraphicFramePr>
          <p:nvPr>
            <p:extLst>
              <p:ext uri="{D42A27DB-BD31-4B8C-83A1-F6EECF244321}">
                <p14:modId xmlns:p14="http://schemas.microsoft.com/office/powerpoint/2010/main" val="2089758646"/>
              </p:ext>
            </p:extLst>
          </p:nvPr>
        </p:nvGraphicFramePr>
        <p:xfrm>
          <a:off x="7009657" y="3476087"/>
          <a:ext cx="2023294" cy="1944687"/>
        </p:xfrm>
        <a:graphic>
          <a:graphicData uri="http://schemas.openxmlformats.org/presentationml/2006/ole">
            <mc:AlternateContent xmlns:mc="http://schemas.openxmlformats.org/markup-compatibility/2006">
              <mc:Choice xmlns:v="urn:schemas-microsoft-com:vml" Requires="v">
                <p:oleObj spid="_x0000_s2513" name="ChemSketch" r:id="rId18" imgW="2621160" imgH="2694600" progId="ACD.ChemSketch.20">
                  <p:embed/>
                </p:oleObj>
              </mc:Choice>
              <mc:Fallback>
                <p:oleObj name="ChemSketch" r:id="rId18" imgW="2621160" imgH="2694600" progId="ACD.ChemSketch.20">
                  <p:embed/>
                  <p:pic>
                    <p:nvPicPr>
                      <p:cNvPr id="0" name=""/>
                      <p:cNvPicPr>
                        <a:picLocks noChangeAspect="1" noChangeArrowheads="1"/>
                      </p:cNvPicPr>
                      <p:nvPr/>
                    </p:nvPicPr>
                    <p:blipFill>
                      <a:blip r:embed="rId19"/>
                      <a:srcRect/>
                      <a:stretch>
                        <a:fillRect/>
                      </a:stretch>
                    </p:blipFill>
                    <p:spPr bwMode="auto">
                      <a:xfrm>
                        <a:off x="7009657" y="3476087"/>
                        <a:ext cx="2023294" cy="194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3" name="TextBox 72"/>
          <p:cNvSpPr txBox="1"/>
          <p:nvPr/>
        </p:nvSpPr>
        <p:spPr>
          <a:xfrm>
            <a:off x="226055" y="5442018"/>
            <a:ext cx="2134779" cy="307777"/>
          </a:xfrm>
          <a:prstGeom prst="rect">
            <a:avLst/>
          </a:prstGeom>
          <a:noFill/>
        </p:spPr>
        <p:txBody>
          <a:bodyPr wrap="square" rtlCol="0">
            <a:spAutoFit/>
          </a:bodyPr>
          <a:lstStyle/>
          <a:p>
            <a:pPr algn="just"/>
            <a:r>
              <a:rPr lang="en-US" sz="1400" i="1" dirty="0">
                <a:solidFill>
                  <a:srgbClr val="000099"/>
                </a:solidFill>
              </a:rPr>
              <a:t>E.coli</a:t>
            </a:r>
            <a:r>
              <a:rPr lang="en-US" sz="1400" dirty="0">
                <a:solidFill>
                  <a:srgbClr val="000099"/>
                </a:solidFill>
              </a:rPr>
              <a:t> MurE(IC</a:t>
            </a:r>
            <a:r>
              <a:rPr lang="en-US" sz="1400" baseline="-25000" dirty="0">
                <a:solidFill>
                  <a:srgbClr val="000099"/>
                </a:solidFill>
              </a:rPr>
              <a:t>50</a:t>
            </a:r>
            <a:r>
              <a:rPr lang="en-US" sz="1400" dirty="0">
                <a:solidFill>
                  <a:srgbClr val="000099"/>
                </a:solidFill>
              </a:rPr>
              <a:t> </a:t>
            </a:r>
            <a:r>
              <a:rPr lang="en-US" sz="1400" b="1" dirty="0" smtClean="0">
                <a:solidFill>
                  <a:srgbClr val="000099"/>
                </a:solidFill>
              </a:rPr>
              <a:t>330</a:t>
            </a:r>
            <a:r>
              <a:rPr lang="en-US" sz="1400" dirty="0" smtClean="0">
                <a:solidFill>
                  <a:srgbClr val="000099"/>
                </a:solidFill>
              </a:rPr>
              <a:t> </a:t>
            </a:r>
            <a:r>
              <a:rPr lang="en-US" sz="1400" dirty="0">
                <a:solidFill>
                  <a:srgbClr val="000099"/>
                </a:solidFill>
              </a:rPr>
              <a:t>µM) </a:t>
            </a:r>
          </a:p>
        </p:txBody>
      </p:sp>
      <p:sp>
        <p:nvSpPr>
          <p:cNvPr id="74" name="TextBox 73"/>
          <p:cNvSpPr txBox="1"/>
          <p:nvPr/>
        </p:nvSpPr>
        <p:spPr>
          <a:xfrm>
            <a:off x="2722674" y="5263388"/>
            <a:ext cx="1754596" cy="738664"/>
          </a:xfrm>
          <a:prstGeom prst="rect">
            <a:avLst/>
          </a:prstGeom>
          <a:noFill/>
        </p:spPr>
        <p:txBody>
          <a:bodyPr wrap="square" rtlCol="0">
            <a:spAutoFit/>
          </a:bodyPr>
          <a:lstStyle/>
          <a:p>
            <a:pPr algn="just"/>
            <a:r>
              <a:rPr lang="en-US" sz="1400" i="1" dirty="0">
                <a:solidFill>
                  <a:srgbClr val="000099"/>
                </a:solidFill>
              </a:rPr>
              <a:t>E. coli</a:t>
            </a:r>
            <a:r>
              <a:rPr lang="en-US" sz="1400" dirty="0">
                <a:solidFill>
                  <a:srgbClr val="000099"/>
                </a:solidFill>
              </a:rPr>
              <a:t> MurD (IC</a:t>
            </a:r>
            <a:r>
              <a:rPr lang="en-US" sz="1400" baseline="-25000" dirty="0">
                <a:solidFill>
                  <a:srgbClr val="000099"/>
                </a:solidFill>
              </a:rPr>
              <a:t>50</a:t>
            </a:r>
            <a:r>
              <a:rPr lang="en-US" sz="1400" dirty="0">
                <a:solidFill>
                  <a:srgbClr val="000099"/>
                </a:solidFill>
              </a:rPr>
              <a:t> </a:t>
            </a:r>
            <a:r>
              <a:rPr lang="en-US" sz="1400" b="1" dirty="0" smtClean="0">
                <a:solidFill>
                  <a:srgbClr val="000099"/>
                </a:solidFill>
              </a:rPr>
              <a:t>206</a:t>
            </a:r>
            <a:r>
              <a:rPr lang="en-US" sz="1400" dirty="0" smtClean="0">
                <a:solidFill>
                  <a:srgbClr val="000099"/>
                </a:solidFill>
              </a:rPr>
              <a:t> </a:t>
            </a:r>
            <a:r>
              <a:rPr lang="en-US" sz="1400" dirty="0">
                <a:solidFill>
                  <a:srgbClr val="000099"/>
                </a:solidFill>
              </a:rPr>
              <a:t>µM) and MurE (IC</a:t>
            </a:r>
            <a:r>
              <a:rPr lang="en-US" sz="1400" baseline="-25000" dirty="0">
                <a:solidFill>
                  <a:srgbClr val="000099"/>
                </a:solidFill>
              </a:rPr>
              <a:t>50</a:t>
            </a:r>
            <a:r>
              <a:rPr lang="en-US" sz="1400" dirty="0">
                <a:solidFill>
                  <a:srgbClr val="000099"/>
                </a:solidFill>
              </a:rPr>
              <a:t> </a:t>
            </a:r>
            <a:r>
              <a:rPr lang="en-US" sz="1400" b="1" dirty="0" smtClean="0">
                <a:solidFill>
                  <a:srgbClr val="000099"/>
                </a:solidFill>
              </a:rPr>
              <a:t>494</a:t>
            </a:r>
            <a:r>
              <a:rPr lang="en-US" sz="1400" dirty="0" smtClean="0">
                <a:solidFill>
                  <a:srgbClr val="000099"/>
                </a:solidFill>
              </a:rPr>
              <a:t> </a:t>
            </a:r>
            <a:r>
              <a:rPr lang="en-US" sz="1400" dirty="0">
                <a:solidFill>
                  <a:srgbClr val="000099"/>
                </a:solidFill>
              </a:rPr>
              <a:t>µM) </a:t>
            </a:r>
          </a:p>
        </p:txBody>
      </p:sp>
      <p:sp>
        <p:nvSpPr>
          <p:cNvPr id="75" name="TextBox 74"/>
          <p:cNvSpPr txBox="1"/>
          <p:nvPr/>
        </p:nvSpPr>
        <p:spPr>
          <a:xfrm>
            <a:off x="4930201" y="5495735"/>
            <a:ext cx="2134779" cy="307777"/>
          </a:xfrm>
          <a:prstGeom prst="rect">
            <a:avLst/>
          </a:prstGeom>
          <a:noFill/>
        </p:spPr>
        <p:txBody>
          <a:bodyPr wrap="square" rtlCol="0">
            <a:spAutoFit/>
          </a:bodyPr>
          <a:lstStyle/>
          <a:p>
            <a:pPr algn="just"/>
            <a:r>
              <a:rPr lang="en-US" sz="1400" i="1" dirty="0">
                <a:solidFill>
                  <a:srgbClr val="000099"/>
                </a:solidFill>
              </a:rPr>
              <a:t>E.coli</a:t>
            </a:r>
            <a:r>
              <a:rPr lang="en-US" sz="1400" dirty="0">
                <a:solidFill>
                  <a:srgbClr val="000099"/>
                </a:solidFill>
              </a:rPr>
              <a:t> MurE(IC</a:t>
            </a:r>
            <a:r>
              <a:rPr lang="en-US" sz="1400" baseline="-25000" dirty="0">
                <a:solidFill>
                  <a:srgbClr val="000099"/>
                </a:solidFill>
              </a:rPr>
              <a:t>50</a:t>
            </a:r>
            <a:r>
              <a:rPr lang="en-US" sz="1400" dirty="0">
                <a:solidFill>
                  <a:srgbClr val="000099"/>
                </a:solidFill>
              </a:rPr>
              <a:t> </a:t>
            </a:r>
            <a:r>
              <a:rPr lang="en-US" sz="1400" b="1" dirty="0">
                <a:solidFill>
                  <a:srgbClr val="000099"/>
                </a:solidFill>
              </a:rPr>
              <a:t>330</a:t>
            </a:r>
            <a:r>
              <a:rPr lang="en-US" sz="1400" dirty="0">
                <a:solidFill>
                  <a:srgbClr val="000099"/>
                </a:solidFill>
              </a:rPr>
              <a:t> µM) </a:t>
            </a:r>
          </a:p>
        </p:txBody>
      </p:sp>
      <p:sp>
        <p:nvSpPr>
          <p:cNvPr id="76" name="TextBox 75"/>
          <p:cNvSpPr txBox="1"/>
          <p:nvPr/>
        </p:nvSpPr>
        <p:spPr>
          <a:xfrm>
            <a:off x="7051602" y="5420774"/>
            <a:ext cx="2076496" cy="523220"/>
          </a:xfrm>
          <a:prstGeom prst="rect">
            <a:avLst/>
          </a:prstGeom>
          <a:noFill/>
        </p:spPr>
        <p:txBody>
          <a:bodyPr wrap="square" rtlCol="0">
            <a:spAutoFit/>
          </a:bodyPr>
          <a:lstStyle/>
          <a:p>
            <a:pPr algn="just"/>
            <a:r>
              <a:rPr lang="en-US" sz="1400" i="1" dirty="0">
                <a:solidFill>
                  <a:srgbClr val="000099"/>
                </a:solidFill>
              </a:rPr>
              <a:t>E. coli</a:t>
            </a:r>
            <a:r>
              <a:rPr lang="en-US" sz="1400" dirty="0">
                <a:solidFill>
                  <a:srgbClr val="000099"/>
                </a:solidFill>
              </a:rPr>
              <a:t> MurD (IC</a:t>
            </a:r>
            <a:r>
              <a:rPr lang="en-US" sz="1400" baseline="-25000" dirty="0">
                <a:solidFill>
                  <a:srgbClr val="000099"/>
                </a:solidFill>
              </a:rPr>
              <a:t>50</a:t>
            </a:r>
            <a:r>
              <a:rPr lang="en-US" sz="1400" dirty="0">
                <a:solidFill>
                  <a:srgbClr val="000099"/>
                </a:solidFill>
              </a:rPr>
              <a:t> </a:t>
            </a:r>
            <a:r>
              <a:rPr lang="en-US" sz="1400" b="1" dirty="0" smtClean="0">
                <a:solidFill>
                  <a:srgbClr val="000099"/>
                </a:solidFill>
              </a:rPr>
              <a:t>148</a:t>
            </a:r>
            <a:r>
              <a:rPr lang="en-US" sz="1400" dirty="0" smtClean="0">
                <a:solidFill>
                  <a:srgbClr val="000099"/>
                </a:solidFill>
              </a:rPr>
              <a:t> </a:t>
            </a:r>
            <a:r>
              <a:rPr lang="en-US" sz="1400" dirty="0">
                <a:solidFill>
                  <a:srgbClr val="000099"/>
                </a:solidFill>
              </a:rPr>
              <a:t>µM) and MurE (IC</a:t>
            </a:r>
            <a:r>
              <a:rPr lang="en-US" sz="1400" baseline="-25000" dirty="0">
                <a:solidFill>
                  <a:srgbClr val="000099"/>
                </a:solidFill>
              </a:rPr>
              <a:t>50</a:t>
            </a:r>
            <a:r>
              <a:rPr lang="en-US" sz="1400" dirty="0">
                <a:solidFill>
                  <a:srgbClr val="000099"/>
                </a:solidFill>
              </a:rPr>
              <a:t> </a:t>
            </a:r>
            <a:r>
              <a:rPr lang="en-US" sz="1400" b="1" dirty="0" smtClean="0">
                <a:solidFill>
                  <a:srgbClr val="000099"/>
                </a:solidFill>
              </a:rPr>
              <a:t>16</a:t>
            </a:r>
            <a:r>
              <a:rPr lang="en-US" sz="1400" dirty="0" smtClean="0">
                <a:solidFill>
                  <a:srgbClr val="000099"/>
                </a:solidFill>
              </a:rPr>
              <a:t> µM</a:t>
            </a:r>
            <a:r>
              <a:rPr lang="en-US" sz="1400" dirty="0">
                <a:solidFill>
                  <a:srgbClr val="000099"/>
                </a:solidFill>
              </a:rPr>
              <a:t>) </a:t>
            </a:r>
          </a:p>
        </p:txBody>
      </p:sp>
      <p:pic>
        <p:nvPicPr>
          <p:cNvPr id="77" name="Picture 76"/>
          <p:cNvPicPr>
            <a:picLocks noChangeAspect="1"/>
          </p:cNvPicPr>
          <p:nvPr/>
        </p:nvPicPr>
        <p:blipFill>
          <a:blip r:embed="rId20"/>
          <a:stretch>
            <a:fillRect/>
          </a:stretch>
        </p:blipFill>
        <p:spPr>
          <a:xfrm>
            <a:off x="0" y="6010651"/>
            <a:ext cx="9138696" cy="835224"/>
          </a:xfrm>
          <a:prstGeom prst="rect">
            <a:avLst/>
          </a:prstGeom>
        </p:spPr>
      </p:pic>
      <p:sp>
        <p:nvSpPr>
          <p:cNvPr id="78" name="Rectangle 77"/>
          <p:cNvSpPr/>
          <p:nvPr/>
        </p:nvSpPr>
        <p:spPr>
          <a:xfrm>
            <a:off x="0" y="110005"/>
            <a:ext cx="3232616" cy="461665"/>
          </a:xfrm>
          <a:prstGeom prst="rect">
            <a:avLst/>
          </a:prstGeom>
        </p:spPr>
        <p:txBody>
          <a:bodyPr wrap="none">
            <a:spAutoFit/>
          </a:bodyPr>
          <a:lstStyle/>
          <a:p>
            <a:pPr lvl="0"/>
            <a:r>
              <a:rPr lang="en-US" sz="2400" dirty="0">
                <a:solidFill>
                  <a:srgbClr val="FF0000"/>
                </a:solidFill>
                <a:cs typeface="Times New Roman" panose="02020603050405020304" pitchFamily="18" charset="0"/>
              </a:rPr>
              <a:t>Literature survey (</a:t>
            </a:r>
            <a:r>
              <a:rPr lang="en-US" sz="2400" dirty="0" smtClean="0">
                <a:solidFill>
                  <a:srgbClr val="FF0000"/>
                </a:solidFill>
                <a:cs typeface="Times New Roman" panose="02020603050405020304" pitchFamily="18" charset="0"/>
              </a:rPr>
              <a:t>MurE)</a:t>
            </a:r>
            <a:endParaRPr lang="fr-FR" sz="2400" b="1" dirty="0">
              <a:solidFill>
                <a:prstClr val="black"/>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7</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TextBox 4"/>
          <p:cNvSpPr txBox="1"/>
          <p:nvPr/>
        </p:nvSpPr>
        <p:spPr>
          <a:xfrm>
            <a:off x="620972" y="3706486"/>
            <a:ext cx="8151206" cy="369332"/>
          </a:xfrm>
          <a:prstGeom prst="rect">
            <a:avLst/>
          </a:prstGeom>
          <a:noFill/>
        </p:spPr>
        <p:txBody>
          <a:bodyPr wrap="none" rtlCol="0">
            <a:spAutoFit/>
          </a:bodyPr>
          <a:lstStyle/>
          <a:p>
            <a:r>
              <a:rPr lang="en-US" b="1" dirty="0">
                <a:solidFill>
                  <a:srgbClr val="002060"/>
                </a:solidFill>
              </a:rPr>
              <a:t>Domain representation in the 3D-crystal structure of MurD </a:t>
            </a:r>
            <a:r>
              <a:rPr lang="en-US" b="1" dirty="0" smtClean="0">
                <a:solidFill>
                  <a:srgbClr val="002060"/>
                </a:solidFill>
              </a:rPr>
              <a:t>and MurE Ligase </a:t>
            </a:r>
            <a:r>
              <a:rPr lang="en-US" b="1" dirty="0">
                <a:solidFill>
                  <a:srgbClr val="002060"/>
                </a:solidFill>
              </a:rPr>
              <a:t>enzyme</a:t>
            </a:r>
          </a:p>
        </p:txBody>
      </p:sp>
      <p:sp>
        <p:nvSpPr>
          <p:cNvPr id="8" name="TextBox 7"/>
          <p:cNvSpPr txBox="1"/>
          <p:nvPr/>
        </p:nvSpPr>
        <p:spPr>
          <a:xfrm>
            <a:off x="620972" y="4525408"/>
            <a:ext cx="2367887" cy="523220"/>
          </a:xfrm>
          <a:prstGeom prst="rect">
            <a:avLst/>
          </a:prstGeom>
          <a:noFill/>
        </p:spPr>
        <p:txBody>
          <a:bodyPr wrap="square" rtlCol="0">
            <a:spAutoFit/>
          </a:bodyPr>
          <a:lstStyle/>
          <a:p>
            <a:r>
              <a:rPr lang="en-US" sz="1400" b="1" dirty="0">
                <a:solidFill>
                  <a:srgbClr val="FFC000"/>
                </a:solidFill>
                <a:latin typeface="Times New Roman" panose="02020603050405020304" pitchFamily="18" charset="0"/>
                <a:cs typeface="Times New Roman" panose="02020603050405020304" pitchFamily="18" charset="0"/>
              </a:rPr>
              <a:t>N-Terminal Domain:</a:t>
            </a:r>
            <a:r>
              <a:rPr lang="en-US" sz="1400" b="1" dirty="0">
                <a:latin typeface="Times New Roman" panose="02020603050405020304" pitchFamily="18" charset="0"/>
                <a:cs typeface="Times New Roman" panose="02020603050405020304" pitchFamily="18" charset="0"/>
              </a:rPr>
              <a:t> 1-99 </a:t>
            </a:r>
          </a:p>
          <a:p>
            <a:r>
              <a:rPr lang="en-US" sz="1400" b="1" dirty="0">
                <a:latin typeface="Times New Roman" panose="02020603050405020304" pitchFamily="18" charset="0"/>
                <a:cs typeface="Times New Roman" panose="02020603050405020304" pitchFamily="18" charset="0"/>
              </a:rPr>
              <a:t>                UMA </a:t>
            </a:r>
          </a:p>
        </p:txBody>
      </p:sp>
      <p:sp>
        <p:nvSpPr>
          <p:cNvPr id="9" name="TextBox 8"/>
          <p:cNvSpPr txBox="1"/>
          <p:nvPr/>
        </p:nvSpPr>
        <p:spPr>
          <a:xfrm>
            <a:off x="3430346" y="4545797"/>
            <a:ext cx="2276229" cy="523220"/>
          </a:xfrm>
          <a:prstGeom prst="rect">
            <a:avLst/>
          </a:prstGeom>
          <a:noFill/>
        </p:spPr>
        <p:txBody>
          <a:bodyPr wrap="square" rtlCol="0">
            <a:spAutoFit/>
          </a:bodyPr>
          <a:lstStyle/>
          <a:p>
            <a:r>
              <a:rPr lang="en-US" sz="1400" b="1" dirty="0">
                <a:solidFill>
                  <a:schemeClr val="accent6"/>
                </a:solidFill>
                <a:latin typeface="Times New Roman" panose="02020603050405020304" pitchFamily="18" charset="0"/>
                <a:cs typeface="Times New Roman" panose="02020603050405020304" pitchFamily="18" charset="0"/>
              </a:rPr>
              <a:t>Central Domain:</a:t>
            </a:r>
            <a:r>
              <a:rPr lang="en-US" sz="1400" b="1" dirty="0">
                <a:latin typeface="Times New Roman" panose="02020603050405020304" pitchFamily="18" charset="0"/>
                <a:cs typeface="Times New Roman" panose="02020603050405020304" pitchFamily="18" charset="0"/>
              </a:rPr>
              <a:t> 100-304</a:t>
            </a:r>
          </a:p>
          <a:p>
            <a:r>
              <a:rPr lang="en-US" sz="1400" b="1" dirty="0">
                <a:latin typeface="Times New Roman" panose="02020603050405020304" pitchFamily="18" charset="0"/>
                <a:cs typeface="Times New Roman" panose="02020603050405020304" pitchFamily="18" charset="0"/>
              </a:rPr>
              <a:t>                  ATP</a:t>
            </a:r>
          </a:p>
        </p:txBody>
      </p:sp>
      <p:sp>
        <p:nvSpPr>
          <p:cNvPr id="10" name="TextBox 9"/>
          <p:cNvSpPr txBox="1"/>
          <p:nvPr/>
        </p:nvSpPr>
        <p:spPr>
          <a:xfrm>
            <a:off x="5923802" y="4558497"/>
            <a:ext cx="2810276" cy="523220"/>
          </a:xfrm>
          <a:prstGeom prst="rect">
            <a:avLst/>
          </a:prstGeom>
          <a:noFill/>
        </p:spPr>
        <p:txBody>
          <a:bodyPr wrap="square" rtlCol="0">
            <a:spAutoFit/>
          </a:bodyPr>
          <a:lstStyle/>
          <a:p>
            <a:r>
              <a:rPr lang="en-US" sz="1400" b="1" dirty="0">
                <a:solidFill>
                  <a:schemeClr val="accent1"/>
                </a:solidFill>
                <a:latin typeface="Times New Roman" panose="02020603050405020304" pitchFamily="18" charset="0"/>
                <a:cs typeface="Times New Roman" panose="02020603050405020304" pitchFamily="18" charset="0"/>
              </a:rPr>
              <a:t>C-Terminal Domain:</a:t>
            </a:r>
            <a:r>
              <a:rPr lang="en-US" sz="1400" b="1" dirty="0">
                <a:latin typeface="Times New Roman" panose="02020603050405020304" pitchFamily="18" charset="0"/>
                <a:cs typeface="Times New Roman" panose="02020603050405020304" pitchFamily="18" charset="0"/>
              </a:rPr>
              <a:t> 305-449</a:t>
            </a:r>
          </a:p>
          <a:p>
            <a:r>
              <a:rPr lang="en-US" sz="1400" b="1" dirty="0">
                <a:latin typeface="Times New Roman" panose="02020603050405020304" pitchFamily="18" charset="0"/>
                <a:cs typeface="Times New Roman" panose="02020603050405020304" pitchFamily="18" charset="0"/>
              </a:rPr>
              <a:t>           I</a:t>
            </a:r>
            <a:r>
              <a:rPr lang="en-US" sz="1400" b="1" dirty="0" smtClean="0">
                <a:latin typeface="Times New Roman" panose="02020603050405020304" pitchFamily="18" charset="0"/>
                <a:cs typeface="Times New Roman" panose="02020603050405020304" pitchFamily="18" charset="0"/>
              </a:rPr>
              <a:t>ncoming amino-acid</a:t>
            </a:r>
            <a:endParaRPr lang="en-US" sz="1400" b="1" dirty="0">
              <a:latin typeface="Times New Roman" panose="02020603050405020304" pitchFamily="18" charset="0"/>
              <a:cs typeface="Times New Roman" panose="02020603050405020304" pitchFamily="18" charset="0"/>
            </a:endParaRP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836" y="201363"/>
            <a:ext cx="6265250" cy="3337057"/>
          </a:xfrm>
          <a:prstGeom prst="rect">
            <a:avLst/>
          </a:prstGeom>
          <a:noFill/>
        </p:spPr>
      </p:pic>
    </p:spTree>
    <p:extLst>
      <p:ext uri="{BB962C8B-B14F-4D97-AF65-F5344CB8AC3E}">
        <p14:creationId xmlns:p14="http://schemas.microsoft.com/office/powerpoint/2010/main" val="3360911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769" y="6031873"/>
            <a:ext cx="9136918" cy="83579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139" y="381000"/>
            <a:ext cx="2479250" cy="1557610"/>
          </a:xfrm>
          <a:prstGeom prst="rect">
            <a:avLst/>
          </a:prstGeom>
        </p:spPr>
      </p:pic>
      <p:pic>
        <p:nvPicPr>
          <p:cNvPr id="9" name="Picture 8"/>
          <p:cNvPicPr>
            <a:picLocks noChangeAspect="1"/>
          </p:cNvPicPr>
          <p:nvPr/>
        </p:nvPicPr>
        <p:blipFill>
          <a:blip r:embed="rId4"/>
          <a:stretch>
            <a:fillRect/>
          </a:stretch>
        </p:blipFill>
        <p:spPr>
          <a:xfrm>
            <a:off x="5034117" y="3051195"/>
            <a:ext cx="3121503" cy="1847321"/>
          </a:xfrm>
          <a:prstGeom prst="rect">
            <a:avLst/>
          </a:prstGeom>
        </p:spPr>
      </p:pic>
      <p:cxnSp>
        <p:nvCxnSpPr>
          <p:cNvPr id="10" name="Straight Arrow Connector 9"/>
          <p:cNvCxnSpPr/>
          <p:nvPr/>
        </p:nvCxnSpPr>
        <p:spPr>
          <a:xfrm>
            <a:off x="4523840" y="1088363"/>
            <a:ext cx="1577445" cy="9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Flowchart: Preparation 10"/>
          <p:cNvSpPr/>
          <p:nvPr/>
        </p:nvSpPr>
        <p:spPr>
          <a:xfrm>
            <a:off x="6052322" y="417980"/>
            <a:ext cx="836439" cy="477984"/>
          </a:xfrm>
          <a:prstGeom prst="flowChartPrepa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312782" y="925013"/>
            <a:ext cx="217365" cy="32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312782" y="1267890"/>
            <a:ext cx="217365" cy="3267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531108" y="1018170"/>
            <a:ext cx="217365" cy="3267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598697" y="1018170"/>
            <a:ext cx="2069783"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ATP   + Mg</a:t>
            </a:r>
            <a:r>
              <a:rPr lang="en-US" baseline="30000" dirty="0" smtClean="0">
                <a:latin typeface="Times New Roman" panose="02020603050405020304" pitchFamily="18" charset="0"/>
                <a:cs typeface="Times New Roman" panose="02020603050405020304" pitchFamily="18" charset="0"/>
              </a:rPr>
              <a:t>2+  </a:t>
            </a:r>
            <a:r>
              <a:rPr lang="en-US" dirty="0" smtClean="0">
                <a:latin typeface="Times New Roman" panose="02020603050405020304" pitchFamily="18" charset="0"/>
                <a:cs typeface="Times New Roman" panose="02020603050405020304" pitchFamily="18" charset="0"/>
              </a:rPr>
              <a:t> +</a:t>
            </a:r>
            <a:r>
              <a:rPr lang="en-US" baseline="30000" dirty="0" smtClean="0">
                <a:latin typeface="Times New Roman" panose="02020603050405020304" pitchFamily="18" charset="0"/>
                <a:cs typeface="Times New Roman" panose="02020603050405020304" pitchFamily="18" charset="0"/>
              </a:rPr>
              <a:t> </a:t>
            </a:r>
            <a:endParaRPr lang="en-US" baseline="30000" dirty="0">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a:off x="6530147" y="1871992"/>
            <a:ext cx="0" cy="1054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302021" y="4608980"/>
            <a:ext cx="1790700" cy="2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Flowchart: Preparation 17"/>
          <p:cNvSpPr/>
          <p:nvPr/>
        </p:nvSpPr>
        <p:spPr>
          <a:xfrm>
            <a:off x="2777925" y="3759738"/>
            <a:ext cx="836439" cy="477984"/>
          </a:xfrm>
          <a:prstGeom prst="flowChartPrepa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38385" y="4266771"/>
            <a:ext cx="217365" cy="32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038385" y="4609648"/>
            <a:ext cx="217365" cy="3267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038384" y="4964613"/>
            <a:ext cx="217365" cy="3267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391880" y="1558585"/>
            <a:ext cx="197675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Product of MurD</a:t>
            </a:r>
            <a:endParaRPr lang="en-US"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653473" y="2159230"/>
            <a:ext cx="110060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Substrate</a:t>
            </a:r>
            <a:endParaRPr lang="en-US"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970951" y="1983567"/>
            <a:ext cx="1053665"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dirty="0" smtClean="0">
                <a:solidFill>
                  <a:schemeClr val="accent6">
                    <a:lumMod val="50000"/>
                  </a:schemeClr>
                </a:solidFill>
                <a:latin typeface="Times New Roman" panose="02020603050405020304" pitchFamily="18" charset="0"/>
                <a:cs typeface="Times New Roman" panose="02020603050405020304" pitchFamily="18" charset="0"/>
              </a:rPr>
              <a:t>MurD</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260201" y="4972992"/>
            <a:ext cx="1043546"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dirty="0" smtClean="0">
                <a:solidFill>
                  <a:schemeClr val="accent1">
                    <a:lumMod val="75000"/>
                  </a:schemeClr>
                </a:solidFill>
                <a:latin typeface="Times New Roman" panose="02020603050405020304" pitchFamily="18" charset="0"/>
                <a:cs typeface="Times New Roman" panose="02020603050405020304" pitchFamily="18" charset="0"/>
              </a:rPr>
              <a:t>MurE</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045328" y="4543167"/>
            <a:ext cx="1010288"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ADP    +</a:t>
            </a:r>
            <a:endParaRPr lang="en-US" dirty="0">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5"/>
          <a:stretch>
            <a:fillRect/>
          </a:stretch>
        </p:blipFill>
        <p:spPr>
          <a:xfrm>
            <a:off x="2707042" y="2956891"/>
            <a:ext cx="237765" cy="353599"/>
          </a:xfrm>
          <a:prstGeom prst="rect">
            <a:avLst/>
          </a:prstGeom>
        </p:spPr>
      </p:pic>
      <p:pic>
        <p:nvPicPr>
          <p:cNvPr id="28" name="Picture 27"/>
          <p:cNvPicPr>
            <a:picLocks noChangeAspect="1"/>
          </p:cNvPicPr>
          <p:nvPr/>
        </p:nvPicPr>
        <p:blipFill>
          <a:blip r:embed="rId6"/>
          <a:stretch>
            <a:fillRect/>
          </a:stretch>
        </p:blipFill>
        <p:spPr>
          <a:xfrm>
            <a:off x="799608" y="2936082"/>
            <a:ext cx="2121592" cy="499915"/>
          </a:xfrm>
          <a:prstGeom prst="rect">
            <a:avLst/>
          </a:prstGeom>
        </p:spPr>
      </p:pic>
      <p:pic>
        <p:nvPicPr>
          <p:cNvPr id="29" name="Picture 28"/>
          <p:cNvPicPr>
            <a:picLocks noChangeAspect="1"/>
          </p:cNvPicPr>
          <p:nvPr/>
        </p:nvPicPr>
        <p:blipFill>
          <a:blip r:embed="rId7"/>
          <a:stretch>
            <a:fillRect/>
          </a:stretch>
        </p:blipFill>
        <p:spPr>
          <a:xfrm>
            <a:off x="164860" y="2680961"/>
            <a:ext cx="859611" cy="853514"/>
          </a:xfrm>
          <a:prstGeom prst="rect">
            <a:avLst/>
          </a:prstGeom>
        </p:spPr>
      </p:pic>
      <p:pic>
        <p:nvPicPr>
          <p:cNvPr id="30" name="Picture 29"/>
          <p:cNvPicPr>
            <a:picLocks noChangeAspect="1"/>
          </p:cNvPicPr>
          <p:nvPr/>
        </p:nvPicPr>
        <p:blipFill>
          <a:blip r:embed="rId8"/>
          <a:stretch>
            <a:fillRect/>
          </a:stretch>
        </p:blipFill>
        <p:spPr>
          <a:xfrm rot="19456502">
            <a:off x="1138324" y="2326425"/>
            <a:ext cx="1568718" cy="149402"/>
          </a:xfrm>
          <a:prstGeom prst="rect">
            <a:avLst/>
          </a:prstGeom>
        </p:spPr>
      </p:pic>
    </p:spTree>
    <p:extLst>
      <p:ext uri="{BB962C8B-B14F-4D97-AF65-F5344CB8AC3E}">
        <p14:creationId xmlns:p14="http://schemas.microsoft.com/office/powerpoint/2010/main" val="210997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p:bldP spid="18" grpId="0" animBg="1"/>
      <p:bldP spid="19" grpId="0" animBg="1"/>
      <p:bldP spid="20" grpId="0" animBg="1"/>
      <p:bldP spid="21" grpId="0" animBg="1"/>
      <p:bldP spid="2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CAEAE96-855E-42B1-8DE9-9C9E68DE18C5}" type="slidenum">
              <a:rPr lang="fr-FR" smtClean="0"/>
              <a:pPr/>
              <a:t>9</a:t>
            </a:fld>
            <a:endParaRPr lang="fr-FR"/>
          </a:p>
        </p:txBody>
      </p:sp>
      <p:pic>
        <p:nvPicPr>
          <p:cNvPr id="7" name="Picture 6">
            <a:extLst>
              <a:ext uri="{FF2B5EF4-FFF2-40B4-BE49-F238E27FC236}">
                <a16:creationId xmlns="" xmlns:a16="http://schemas.microsoft.com/office/drawing/2014/main" id="{EA8BAA44-CBAE-4836-8172-27FD4C6FBF4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 y="6021438"/>
            <a:ext cx="9136918" cy="835799"/>
          </a:xfrm>
          <a:prstGeom prst="rect">
            <a:avLst/>
          </a:prstGeom>
        </p:spPr>
      </p:pic>
      <p:sp>
        <p:nvSpPr>
          <p:cNvPr id="5" name="TextBox 4"/>
          <p:cNvSpPr txBox="1"/>
          <p:nvPr/>
        </p:nvSpPr>
        <p:spPr>
          <a:xfrm>
            <a:off x="19780" y="868312"/>
            <a:ext cx="9060720" cy="4719241"/>
          </a:xfrm>
          <a:prstGeom prst="rect">
            <a:avLst/>
          </a:prstGeom>
          <a:noFill/>
        </p:spPr>
        <p:txBody>
          <a:bodyPr wrap="square" rtlCol="0">
            <a:spAutoFit/>
          </a:bodyPr>
          <a:lstStyle/>
          <a:p>
            <a:pPr algn="just"/>
            <a:endParaRPr lang="en-US" sz="2800" baseline="30000" dirty="0" smtClean="0">
              <a:solidFill>
                <a:srgbClr val="000000"/>
              </a:solidFill>
              <a:latin typeface="Times New Roman" panose="02020603050405020304" pitchFamily="18" charset="0"/>
              <a:cs typeface="Times New Roman" panose="02020603050405020304" pitchFamily="18" charset="0"/>
            </a:endParaRPr>
          </a:p>
          <a:p>
            <a:pPr marL="346075" indent="-346075" algn="just">
              <a:buFont typeface="Arial" panose="020B0604020202020204" pitchFamily="34" charset="0"/>
              <a:buChar char="•"/>
            </a:pPr>
            <a:r>
              <a:rPr lang="en-US" dirty="0" smtClean="0">
                <a:solidFill>
                  <a:srgbClr val="000000"/>
                </a:solidFill>
                <a:cs typeface="Times New Roman" panose="02020603050405020304" pitchFamily="18" charset="0"/>
              </a:rPr>
              <a:t>Both MurD &amp; MurE enzymes are present only in bacteria with high specificity towards their amino acid and also no structural homology with mammalian enzymes.</a:t>
            </a:r>
          </a:p>
          <a:p>
            <a:pPr algn="just"/>
            <a:endParaRPr lang="en-US" dirty="0">
              <a:solidFill>
                <a:srgbClr val="000000"/>
              </a:solidFill>
              <a:cs typeface="Times New Roman" panose="02020603050405020304" pitchFamily="18" charset="0"/>
            </a:endParaRPr>
          </a:p>
          <a:p>
            <a:pPr marL="346075" indent="-346075" algn="just">
              <a:buFont typeface="Arial" panose="020B0604020202020204" pitchFamily="34" charset="0"/>
              <a:buChar char="•"/>
            </a:pPr>
            <a:r>
              <a:rPr lang="en-US" dirty="0">
                <a:solidFill>
                  <a:srgbClr val="000000"/>
                </a:solidFill>
                <a:cs typeface="Times New Roman" panose="02020603050405020304" pitchFamily="18" charset="0"/>
              </a:rPr>
              <a:t>All Mur ligases presumably act through an </a:t>
            </a:r>
            <a:r>
              <a:rPr lang="en-US" dirty="0" smtClean="0">
                <a:solidFill>
                  <a:srgbClr val="000000"/>
                </a:solidFill>
                <a:cs typeface="Times New Roman" panose="02020603050405020304" pitchFamily="18" charset="0"/>
              </a:rPr>
              <a:t>analogous sequential </a:t>
            </a:r>
            <a:r>
              <a:rPr lang="en-US" dirty="0">
                <a:solidFill>
                  <a:srgbClr val="000000"/>
                </a:solidFill>
                <a:cs typeface="Times New Roman" panose="02020603050405020304" pitchFamily="18" charset="0"/>
              </a:rPr>
              <a:t>enzymatic mechanism, as corroborated by </a:t>
            </a:r>
            <a:r>
              <a:rPr lang="en-US" dirty="0" smtClean="0">
                <a:solidFill>
                  <a:srgbClr val="000000"/>
                </a:solidFill>
                <a:cs typeface="Times New Roman" panose="02020603050405020304" pitchFamily="18" charset="0"/>
              </a:rPr>
              <a:t>structural, biochemical</a:t>
            </a:r>
            <a:r>
              <a:rPr lang="en-US" baseline="30000" dirty="0" smtClean="0">
                <a:solidFill>
                  <a:srgbClr val="000066"/>
                </a:solidFill>
                <a:cs typeface="Times New Roman" panose="02020603050405020304" pitchFamily="18" charset="0"/>
              </a:rPr>
              <a:t> </a:t>
            </a:r>
            <a:r>
              <a:rPr lang="en-US" dirty="0" smtClean="0">
                <a:solidFill>
                  <a:srgbClr val="000000"/>
                </a:solidFill>
                <a:cs typeface="Times New Roman" panose="02020603050405020304" pitchFamily="18" charset="0"/>
              </a:rPr>
              <a:t>and </a:t>
            </a:r>
            <a:r>
              <a:rPr lang="en-US" dirty="0">
                <a:solidFill>
                  <a:srgbClr val="000000"/>
                </a:solidFill>
                <a:cs typeface="Times New Roman" panose="02020603050405020304" pitchFamily="18" charset="0"/>
              </a:rPr>
              <a:t>computational </a:t>
            </a:r>
            <a:r>
              <a:rPr lang="en-US" dirty="0" smtClean="0">
                <a:solidFill>
                  <a:srgbClr val="000000"/>
                </a:solidFill>
                <a:cs typeface="Times New Roman" panose="02020603050405020304" pitchFamily="18" charset="0"/>
              </a:rPr>
              <a:t>studies.</a:t>
            </a:r>
          </a:p>
          <a:p>
            <a:pPr algn="just"/>
            <a:endParaRPr lang="en-US" dirty="0" smtClean="0">
              <a:solidFill>
                <a:srgbClr val="000000"/>
              </a:solidFill>
              <a:cs typeface="Times New Roman" panose="02020603050405020304" pitchFamily="18" charset="0"/>
            </a:endParaRPr>
          </a:p>
          <a:p>
            <a:pPr marL="346075" indent="-346075" algn="just">
              <a:buFont typeface="Arial" panose="020B0604020202020204" pitchFamily="34" charset="0"/>
              <a:buChar char="•"/>
            </a:pPr>
            <a:r>
              <a:rPr lang="en-US" dirty="0" smtClean="0">
                <a:solidFill>
                  <a:srgbClr val="000000"/>
                </a:solidFill>
                <a:cs typeface="Times New Roman" panose="02020603050405020304" pitchFamily="18" charset="0"/>
              </a:rPr>
              <a:t>The binding site residues of both the enzymes are conserved for different bacterial species.</a:t>
            </a:r>
          </a:p>
          <a:p>
            <a:pPr marL="346075" indent="-346075" algn="just">
              <a:buFont typeface="Arial" panose="020B0604020202020204" pitchFamily="34" charset="0"/>
              <a:buChar char="•"/>
            </a:pPr>
            <a:endParaRPr lang="en-US" dirty="0">
              <a:solidFill>
                <a:srgbClr val="000000"/>
              </a:solidFill>
              <a:cs typeface="Times New Roman" panose="02020603050405020304" pitchFamily="18" charset="0"/>
            </a:endParaRPr>
          </a:p>
          <a:p>
            <a:pPr marL="346075" indent="-346075" algn="just">
              <a:buFont typeface="Arial" panose="020B0604020202020204" pitchFamily="34" charset="0"/>
              <a:buChar char="•"/>
            </a:pPr>
            <a:r>
              <a:rPr lang="en-US" dirty="0" smtClean="0">
                <a:solidFill>
                  <a:srgbClr val="000000"/>
                </a:solidFill>
                <a:cs typeface="Times New Roman" panose="02020603050405020304" pitchFamily="18" charset="0"/>
              </a:rPr>
              <a:t>As both MurD &amp; MurE are consecutive enzymes with similar catalytic mechanism and binds to the substrate having same structural features.</a:t>
            </a:r>
          </a:p>
          <a:p>
            <a:pPr algn="just"/>
            <a:endParaRPr lang="en-US" baseline="30000" dirty="0" smtClean="0">
              <a:solidFill>
                <a:srgbClr val="000066"/>
              </a:solidFill>
              <a:cs typeface="Times New Roman" panose="02020603050405020304" pitchFamily="18" charset="0"/>
            </a:endParaRPr>
          </a:p>
          <a:p>
            <a:pPr marL="346075" indent="-346075" algn="just">
              <a:buFont typeface="Arial" panose="020B0604020202020204" pitchFamily="34" charset="0"/>
              <a:buChar char="•"/>
            </a:pPr>
            <a:r>
              <a:rPr lang="en-US" dirty="0" smtClean="0">
                <a:cs typeface="Times New Roman" panose="02020603050405020304" pitchFamily="18" charset="0"/>
              </a:rPr>
              <a:t>This leads our attention to design a ligand which will act as analog of MurD product and MurE substrate.</a:t>
            </a:r>
          </a:p>
          <a:p>
            <a:pPr marL="346075" indent="-346075" algn="just">
              <a:buFont typeface="Arial" panose="020B0604020202020204" pitchFamily="34" charset="0"/>
              <a:buChar char="•"/>
            </a:pPr>
            <a:r>
              <a:rPr lang="en-US" dirty="0" smtClean="0">
                <a:cs typeface="Times New Roman" panose="02020603050405020304" pitchFamily="18" charset="0"/>
              </a:rPr>
              <a:t>As MurE plays a decisive role in cell wall synthesis which differentiate gram positive and gram negative bacteria. So, inhibitors of this enzyme will inhibit cell wall synthesis for both gram positive and gram negative bacteria .</a:t>
            </a:r>
          </a:p>
        </p:txBody>
      </p:sp>
      <p:sp>
        <p:nvSpPr>
          <p:cNvPr id="8" name="Title 1"/>
          <p:cNvSpPr txBox="1">
            <a:spLocks/>
          </p:cNvSpPr>
          <p:nvPr/>
        </p:nvSpPr>
        <p:spPr>
          <a:xfrm>
            <a:off x="228600" y="398536"/>
            <a:ext cx="3505200" cy="46863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0000"/>
                </a:solidFill>
                <a:latin typeface="+mn-lt"/>
                <a:cs typeface="Times New Roman" panose="02020603050405020304" pitchFamily="18" charset="0"/>
              </a:rPr>
              <a:t>Why MurD and MurE ?</a:t>
            </a:r>
            <a:endParaRPr lang="en-US" sz="2800" dirty="0">
              <a:solidFill>
                <a:srgbClr val="FF0000"/>
              </a:solidFill>
              <a:latin typeface="+mn-lt"/>
              <a:cs typeface="Times New Roman" panose="02020603050405020304" pitchFamily="18" charset="0"/>
            </a:endParaRPr>
          </a:p>
        </p:txBody>
      </p:sp>
    </p:spTree>
    <p:extLst>
      <p:ext uri="{BB962C8B-B14F-4D97-AF65-F5344CB8AC3E}">
        <p14:creationId xmlns:p14="http://schemas.microsoft.com/office/powerpoint/2010/main" val="1788579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2413</TotalTime>
  <Words>4458</Words>
  <Application>Microsoft Office PowerPoint</Application>
  <PresentationFormat>On-screen Show (4:3)</PresentationFormat>
  <Paragraphs>1586</Paragraphs>
  <Slides>39</Slides>
  <Notes>2</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39</vt:i4>
      </vt:variant>
    </vt:vector>
  </HeadingPairs>
  <TitlesOfParts>
    <vt:vector size="49" baseType="lpstr">
      <vt:lpstr>Arial</vt:lpstr>
      <vt:lpstr>Calibri</vt:lpstr>
      <vt:lpstr>Calibri Light</vt:lpstr>
      <vt:lpstr>DejaVu Sans</vt:lpstr>
      <vt:lpstr>Times New Roman</vt:lpstr>
      <vt:lpstr>Wingdings</vt:lpstr>
      <vt:lpstr>Office Theme</vt:lpstr>
      <vt:lpstr>Custom Design</vt:lpstr>
      <vt:lpstr>CS ChemDraw Drawing</vt:lpstr>
      <vt:lpstr>ChemSketch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ADMIN</cp:lastModifiedBy>
  <cp:revision>156</cp:revision>
  <dcterms:created xsi:type="dcterms:W3CDTF">2015-04-04T09:45:50Z</dcterms:created>
  <dcterms:modified xsi:type="dcterms:W3CDTF">2020-11-08T05:48:41Z</dcterms:modified>
</cp:coreProperties>
</file>