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"/>
  </p:notesMasterIdLst>
  <p:sldIdLst>
    <p:sldId id="265" r:id="rId3"/>
  </p:sldIdLst>
  <p:sldSz cx="30275213" cy="42811700"/>
  <p:notesSz cx="6858000" cy="9144000"/>
  <p:defaultTextStyle>
    <a:defPPr>
      <a:defRPr lang="fr-FR"/>
    </a:defPPr>
    <a:lvl1pPr marL="0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1pPr>
    <a:lvl2pPr marL="1462811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2pPr>
    <a:lvl3pPr marL="2925623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3pPr>
    <a:lvl4pPr marL="4388434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4pPr>
    <a:lvl5pPr marL="5851246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5pPr>
    <a:lvl6pPr marL="7314057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6pPr>
    <a:lvl7pPr marL="8776868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7pPr>
    <a:lvl8pPr marL="10239680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8pPr>
    <a:lvl9pPr marL="11702491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6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Schalnich" initials="MS" lastIdx="3" clrIdx="0"/>
  <p:cmAuthor id="1" name="Samanta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663399"/>
    <a:srgbClr val="6A4E9D"/>
    <a:srgbClr val="5E4197"/>
    <a:srgbClr val="603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40" autoAdjust="0"/>
    <p:restoredTop sz="94896" autoAdjust="0"/>
  </p:normalViewPr>
  <p:slideViewPr>
    <p:cSldViewPr>
      <p:cViewPr>
        <p:scale>
          <a:sx n="40" d="100"/>
          <a:sy n="40" d="100"/>
        </p:scale>
        <p:origin x="462" y="-1986"/>
      </p:cViewPr>
      <p:guideLst>
        <p:guide orient="horz" pos="13486"/>
        <p:guide pos="953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20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FBF3B-F983-4F41-9E6C-02008BB91DD1}" type="datetimeFigureOut">
              <a:rPr lang="fr-FR" smtClean="0"/>
              <a:pPr/>
              <a:t>06/11/2020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69082-9D5D-43A3-B675-27AB9B8E55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9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1pPr>
    <a:lvl2pPr marL="1462811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2pPr>
    <a:lvl3pPr marL="2925623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3pPr>
    <a:lvl4pPr marL="4388434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4pPr>
    <a:lvl5pPr marL="5851246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5pPr>
    <a:lvl6pPr marL="7314057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6pPr>
    <a:lvl7pPr marL="8776868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7pPr>
    <a:lvl8pPr marL="10239680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8pPr>
    <a:lvl9pPr marL="11702491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13299391"/>
            <a:ext cx="25733931" cy="91767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282" y="24259965"/>
            <a:ext cx="21192649" cy="109407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1E2D-A50B-495F-9AA4-3F10866B781B}" type="datetime1">
              <a:rPr lang="fr-FR" smtClean="0"/>
              <a:t>06/11/2020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B278-45EA-45CC-9642-20CC60EAB0D1}" type="datetime1">
              <a:rPr lang="fr-FR" smtClean="0"/>
              <a:t>06/11/2020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49529" y="1714471"/>
            <a:ext cx="6811923" cy="36528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761" y="1714471"/>
            <a:ext cx="19931182" cy="36528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6925-72EC-42D4-94D3-A1003B939FCE}" type="datetime1">
              <a:rPr lang="fr-FR" smtClean="0"/>
              <a:t>06/11/2020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Paper</a:t>
            </a:r>
            <a:r>
              <a:rPr lang="it-IT" dirty="0"/>
              <a:t>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774612" y="5479523"/>
            <a:ext cx="16453907" cy="1318062"/>
          </a:xfrm>
        </p:spPr>
        <p:txBody>
          <a:bodyPr>
            <a:normAutofit/>
          </a:bodyPr>
          <a:lstStyle>
            <a:lvl1pPr marL="0" indent="0" algn="r">
              <a:buNone/>
              <a:defRPr sz="5400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author’s</a:t>
            </a:r>
            <a:r>
              <a:rPr lang="it-IT" dirty="0"/>
              <a:t> </a:t>
            </a:r>
            <a:r>
              <a:rPr lang="it-IT" dirty="0" err="1"/>
              <a:t>name</a:t>
            </a:r>
            <a:r>
              <a:rPr lang="it-IT" dirty="0"/>
              <a:t> and </a:t>
            </a:r>
            <a:r>
              <a:rPr lang="it-IT" dirty="0" err="1"/>
              <a:t>affiliation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5945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4402" y="7006456"/>
            <a:ext cx="22706410" cy="1490481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6055"/>
            <a:ext cx="22706410" cy="1033624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92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89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3215"/>
            <a:ext cx="26112371" cy="1780847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50163"/>
            <a:ext cx="26112371" cy="93650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36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6633"/>
            <a:ext cx="12803892" cy="2716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0" y="11396633"/>
            <a:ext cx="12803892" cy="2716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14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79" y="2279343"/>
            <a:ext cx="26112371" cy="8274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6687" y="10494814"/>
            <a:ext cx="12809147" cy="51433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6687" y="15638164"/>
            <a:ext cx="12809147" cy="230013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7" y="10494814"/>
            <a:ext cx="12872223" cy="51433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7" y="15638164"/>
            <a:ext cx="12872223" cy="230013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51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73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0309-1331-4F8F-AC1F-972AC9046391}" type="datetime1">
              <a:rPr lang="fr-FR" smtClean="0"/>
              <a:t>06/11/2020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87" y="2854114"/>
            <a:ext cx="9765859" cy="998939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2223" y="6164110"/>
            <a:ext cx="15326827" cy="304240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6687" y="12843511"/>
            <a:ext cx="9765859" cy="23794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69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87" y="2854114"/>
            <a:ext cx="9765859" cy="998939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72223" y="6164110"/>
            <a:ext cx="15326827" cy="3042405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6687" y="12843511"/>
            <a:ext cx="9765859" cy="23794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40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87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4" y="2279325"/>
            <a:ext cx="6528093" cy="36280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9" y="2279325"/>
            <a:ext cx="19079692" cy="362809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3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33" y="27510497"/>
            <a:ext cx="25733931" cy="85028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533" y="18145428"/>
            <a:ext cx="25733931" cy="93650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6765-7664-41F5-8267-06B87A0274DD}" type="datetime1">
              <a:rPr lang="fr-FR" smtClean="0"/>
              <a:t>06/11/2020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3761" y="9989411"/>
            <a:ext cx="13371552" cy="282537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0" y="9989411"/>
            <a:ext cx="13371552" cy="282537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947-2A44-4499-8893-791A730D1CEB}" type="datetime1">
              <a:rPr lang="fr-FR" smtClean="0"/>
              <a:t>06/11/2020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583086"/>
            <a:ext cx="13376810" cy="39937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761" y="13576859"/>
            <a:ext cx="13376810" cy="246662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96" y="9583086"/>
            <a:ext cx="13382065" cy="39937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96" y="13576859"/>
            <a:ext cx="13382065" cy="246662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4740-CB78-4DA2-9449-5BA6BAB8E8B9}" type="datetime1">
              <a:rPr lang="fr-FR" smtClean="0"/>
              <a:t>06/11/2020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13E3-8353-4C2E-BE7C-26AE1B623ED5}" type="datetime1">
              <a:rPr lang="fr-FR" smtClean="0"/>
              <a:t>06/11/2020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3025-920A-462C-B19C-06B25E7A86DA}" type="datetime1">
              <a:rPr lang="fr-FR" smtClean="0"/>
              <a:t>06/11/2020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958703" y="39680118"/>
            <a:ext cx="7064216" cy="2279326"/>
          </a:xfrm>
        </p:spPr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9" y="1704542"/>
            <a:ext cx="9960336" cy="725420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6767" y="1704558"/>
            <a:ext cx="16924685" cy="36538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769" y="8958760"/>
            <a:ext cx="9960336" cy="292843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D6D2-AC3E-41CF-B9A3-5BCCE2F511AB}" type="datetime1">
              <a:rPr lang="fr-FR" smtClean="0"/>
              <a:t>06/11/2020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154" y="29968193"/>
            <a:ext cx="18165128" cy="35379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154" y="3825307"/>
            <a:ext cx="18165128" cy="256870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154" y="33506104"/>
            <a:ext cx="18165128" cy="50244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8312-C233-4B5A-993A-6F581BBA2EDC}" type="datetime1">
              <a:rPr lang="fr-FR" smtClean="0"/>
              <a:t>06/11/2020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761" y="1714454"/>
            <a:ext cx="27247692" cy="7135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989411"/>
            <a:ext cx="27247692" cy="28253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761" y="39680118"/>
            <a:ext cx="7064216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FA5E1-D094-4A0B-B20B-B561C85E6A82}" type="datetime1">
              <a:rPr lang="fr-FR" smtClean="0"/>
              <a:t>06/11/2020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4031" y="39680118"/>
            <a:ext cx="9587151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7236" y="39680118"/>
            <a:ext cx="7064216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9343"/>
            <a:ext cx="26112371" cy="8274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6633"/>
            <a:ext cx="26112371" cy="27163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80118"/>
            <a:ext cx="6811923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24ED9-1BAC-43CE-92AB-135E2507265C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80118"/>
            <a:ext cx="10217884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80118"/>
            <a:ext cx="6811923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8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2.emf"/><Relationship Id="rId12" Type="http://schemas.openxmlformats.org/officeDocument/2006/relationships/image" Target="../media/image7.png"/><Relationship Id="rId17" Type="http://schemas.openxmlformats.org/officeDocument/2006/relationships/image" Target="../media/image12.jpe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jpeg"/><Relationship Id="rId5" Type="http://schemas.openxmlformats.org/officeDocument/2006/relationships/image" Target="../media/image1.emf"/><Relationship Id="rId15" Type="http://schemas.openxmlformats.org/officeDocument/2006/relationships/image" Target="../media/image10.jpeg"/><Relationship Id="rId10" Type="http://schemas.openxmlformats.org/officeDocument/2006/relationships/image" Target="../media/image5.jpeg"/><Relationship Id="rId19" Type="http://schemas.openxmlformats.org/officeDocument/2006/relationships/image" Target="../media/image14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Relationship Id="rId1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1" y="1714454"/>
            <a:ext cx="27247692" cy="2089196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rgbClr val="59B8CA"/>
                </a:solidFill>
                <a:latin typeface="Candara" panose="020E0502030303020204" pitchFamily="34" charset="0"/>
              </a:rPr>
              <a:t>Antibacterial Activity Against Sensitive and Resistant bacteria of Organic salts and Ionic Liquids based on β-lactam Antibiotics and Their Hydrolysates </a:t>
            </a:r>
            <a:r>
              <a:rPr lang="en-GB" b="1" dirty="0">
                <a:solidFill>
                  <a:srgbClr val="59B8CA"/>
                </a:solidFill>
                <a:latin typeface="Candara" panose="020E0502030303020204" pitchFamily="34" charset="0"/>
              </a:rPr>
              <a:t/>
            </a:r>
            <a:br>
              <a:rPr lang="en-GB" b="1" dirty="0">
                <a:solidFill>
                  <a:srgbClr val="59B8CA"/>
                </a:solidFill>
                <a:latin typeface="Candara" panose="020E0502030303020204" pitchFamily="34" charset="0"/>
              </a:rPr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39276" y="6815988"/>
            <a:ext cx="27416044" cy="17339233"/>
          </a:xfrm>
          <a:noFill/>
          <a:ln>
            <a:solidFill>
              <a:srgbClr val="FF33CC"/>
            </a:solidFill>
          </a:ln>
        </p:spPr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555248" y="3407529"/>
            <a:ext cx="27423189" cy="3416320"/>
          </a:xfrm>
          <a:prstGeom prst="rect">
            <a:avLst/>
          </a:prstGeom>
          <a:solidFill>
            <a:srgbClr val="6633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Ricardo Ferraz </a:t>
            </a:r>
            <a:r>
              <a:rPr lang="pt-BR" sz="4000" baseline="30000" dirty="0">
                <a:solidFill>
                  <a:schemeClr val="bg1"/>
                </a:solidFill>
                <a:latin typeface="Times New Roman" panose="02020603050405020304" pitchFamily="18" charset="0"/>
              </a:rPr>
              <a:t>1,2,</a:t>
            </a:r>
            <a:r>
              <a:rPr lang="pt-BR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* , Dário Silva </a:t>
            </a:r>
            <a:r>
              <a:rPr lang="pt-BR" sz="4000" baseline="30000" dirty="0">
                <a:solidFill>
                  <a:schemeClr val="bg1"/>
                </a:solidFill>
                <a:latin typeface="Times New Roman" panose="02020603050405020304" pitchFamily="18" charset="0"/>
              </a:rPr>
              <a:t>3</a:t>
            </a:r>
            <a:r>
              <a:rPr lang="pt-BR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 , Ana Rita Dias </a:t>
            </a:r>
            <a:r>
              <a:rPr lang="pt-BR" sz="4000" baseline="30000" dirty="0">
                <a:solidFill>
                  <a:schemeClr val="bg1"/>
                </a:solidFill>
                <a:latin typeface="Times New Roman" panose="02020603050405020304" pitchFamily="18" charset="0"/>
              </a:rPr>
              <a:t>1,2</a:t>
            </a:r>
            <a:r>
              <a:rPr lang="pt-BR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, Vitorino Dias </a:t>
            </a:r>
            <a:r>
              <a:rPr lang="pt-BR" sz="4000" baseline="30000" dirty="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  <a:r>
              <a:rPr lang="pt-BR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, Miguel M. Santos </a:t>
            </a:r>
            <a:r>
              <a:rPr lang="pt-BR" sz="4000" baseline="30000" dirty="0">
                <a:solidFill>
                  <a:schemeClr val="bg1"/>
                </a:solidFill>
                <a:latin typeface="Times New Roman" panose="02020603050405020304" pitchFamily="18" charset="0"/>
              </a:rPr>
              <a:t>3</a:t>
            </a:r>
            <a:r>
              <a:rPr lang="pt-BR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 , Luís Pinheiro </a:t>
            </a:r>
            <a:r>
              <a:rPr lang="pt-BR" sz="4000" baseline="30000" dirty="0">
                <a:solidFill>
                  <a:schemeClr val="bg1"/>
                </a:solidFill>
                <a:latin typeface="Times New Roman" panose="02020603050405020304" pitchFamily="18" charset="0"/>
              </a:rPr>
              <a:t>3</a:t>
            </a:r>
            <a:r>
              <a:rPr lang="pt-BR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, Cristina Prudêncio </a:t>
            </a:r>
            <a:r>
              <a:rPr lang="pt-BR" sz="4000" baseline="30000" dirty="0">
                <a:solidFill>
                  <a:schemeClr val="bg1"/>
                </a:solidFill>
                <a:latin typeface="Times New Roman" panose="02020603050405020304" pitchFamily="18" charset="0"/>
              </a:rPr>
              <a:t>1,4</a:t>
            </a:r>
            <a:r>
              <a:rPr lang="pt-BR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, João Paulo Noronha </a:t>
            </a:r>
            <a:r>
              <a:rPr lang="pt-BR" sz="4000" baseline="30000" dirty="0">
                <a:solidFill>
                  <a:schemeClr val="bg1"/>
                </a:solidFill>
                <a:latin typeface="Times New Roman" panose="02020603050405020304" pitchFamily="18" charset="0"/>
              </a:rPr>
              <a:t>3</a:t>
            </a:r>
            <a:r>
              <a:rPr lang="pt-BR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</a:p>
          <a:p>
            <a:pPr algn="ctr"/>
            <a:r>
              <a:rPr lang="pt-BR" sz="4000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Željko Petrovski </a:t>
            </a:r>
            <a:r>
              <a:rPr lang="pt-BR" sz="4000" u="sng" baseline="30000" dirty="0">
                <a:solidFill>
                  <a:schemeClr val="bg1"/>
                </a:solidFill>
                <a:latin typeface="Times New Roman" panose="02020603050405020304" pitchFamily="18" charset="0"/>
              </a:rPr>
              <a:t>3</a:t>
            </a:r>
            <a:r>
              <a:rPr lang="pt-BR" sz="4000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,</a:t>
            </a:r>
            <a:r>
              <a:rPr lang="pt-BR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*</a:t>
            </a:r>
            <a:r>
              <a:rPr lang="pt-BR" sz="4000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pt-BR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and Luís C. Branco </a:t>
            </a:r>
            <a:r>
              <a:rPr lang="pt-BR" sz="4000" baseline="30000" dirty="0">
                <a:solidFill>
                  <a:schemeClr val="bg1"/>
                </a:solidFill>
                <a:latin typeface="Times New Roman" panose="02020603050405020304" pitchFamily="18" charset="0"/>
              </a:rPr>
              <a:t>3</a:t>
            </a:r>
            <a:r>
              <a:rPr lang="pt-BR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,*</a:t>
            </a:r>
            <a:endParaRPr lang="pt-BR" sz="4000" baseline="-250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pt-BR" sz="2400" baseline="30000" dirty="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Ciências Químicas e das Biomoléculas (CQB) e Centro de Investigação em Saúde e Ambiente (CISA), Escola Superior de Saúde do Instituto Politécnico do Porto, 4400-330 Porto, Portugal; </a:t>
            </a:r>
            <a:r>
              <a:rPr lang="pt-BR" sz="2400" baseline="30000" dirty="0">
                <a:solidFill>
                  <a:schemeClr val="bg1"/>
                </a:solidFill>
                <a:latin typeface="Times New Roman" panose="02020603050405020304" pitchFamily="18" charset="0"/>
              </a:rPr>
              <a:t>2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LAQV-REQUIMTE, Departamento de Química e Bioquímica, Faculdade de Ciências, Universidade do Porto, Rua do Campo Alegre 687, 4169-007 Porto, Portugal; </a:t>
            </a:r>
            <a:r>
              <a:rPr lang="pt-BR" sz="2400" baseline="30000" dirty="0">
                <a:solidFill>
                  <a:schemeClr val="bg1"/>
                </a:solidFill>
                <a:latin typeface="Times New Roman" panose="02020603050405020304" pitchFamily="18" charset="0"/>
              </a:rPr>
              <a:t>3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LAQV-REQUIMTE, Departamento de Química, Faculdade de Ciências e Tecnologia da Universidade Nova de Lisboa, 2829-516 Caparica, Portugal; </a:t>
            </a:r>
            <a:r>
              <a:rPr lang="pt-BR" sz="2400" baseline="30000" dirty="0">
                <a:solidFill>
                  <a:schemeClr val="bg1"/>
                </a:solidFill>
                <a:latin typeface="Times New Roman" panose="02020603050405020304" pitchFamily="18" charset="0"/>
              </a:rPr>
              <a:t>4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i3S, Instituto de Inovação e Investigação em Saúde, Universidade do Porto, 4099-002 Porto, Portugal,</a:t>
            </a:r>
          </a:p>
          <a:p>
            <a:pPr algn="ctr"/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E-mail: </a:t>
            </a:r>
            <a:r>
              <a:rPr lang="pt-BR" sz="2400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z.petrovski@fct.unl.pt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13761" y="7843675"/>
            <a:ext cx="27247692" cy="31391378"/>
          </a:xfrm>
          <a:noFill/>
          <a:ln>
            <a:noFill/>
          </a:ln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Organic salts and ionic Liquids (OSILs) containing active pharmaceutical ingredients (OSIL-APIs) have been presented as good drug delivery tool for APIs and drug modulations [1-3].</a:t>
            </a: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Our group described the suitable combination of pharmaceutical drugs and counter-ions as an innovative approach to improve the original bioavailability, reduce polymorphism as well as enhanced the therapeutic effect [1,2]. Herein, the synthesis and activity of some antimicrobial OSIL-APIs containing amoxicillin and penicillin in the hydrolysate form of 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β</a:t>
            </a:r>
            <a:r>
              <a:rPr lang="pt-PT" dirty="0">
                <a:solidFill>
                  <a:srgbClr val="000000"/>
                </a:solidFill>
                <a:latin typeface="Calibri" panose="020F0502020204030204" pitchFamily="34" charset="0"/>
              </a:rPr>
              <a:t>-lactam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antibiotics</a:t>
            </a:r>
            <a:r>
              <a:rPr lang="pt-PT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as well as ciprofloxacin and norfloxacin as fluoroquinolone antibiotics [4,5]. 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5391" y="39235053"/>
            <a:ext cx="27423185" cy="25085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15056" y="7843675"/>
            <a:ext cx="27276063" cy="2055740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4485" tIns="47242" rIns="94485" bIns="47242" anchor="ctr"/>
          <a:lstStyle>
            <a:defPPr>
              <a:defRPr lang="pt-PT"/>
            </a:defPPr>
            <a:lvl1pPr algn="l" defTabSz="4314157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157079" indent="-1684654" algn="l" defTabSz="4314157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314157" indent="-3369307" algn="l" defTabSz="4314157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472875" indent="-5055601" algn="l" defTabSz="4314157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629954" indent="-6740255" algn="l" defTabSz="4314157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362124" algn="l" defTabSz="944850" rtl="0" eaLnBrk="1" latinLnBrk="0" hangingPunct="1">
              <a:defRPr sz="8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834549" algn="l" defTabSz="944850" rtl="0" eaLnBrk="1" latinLnBrk="0" hangingPunct="1">
              <a:defRPr sz="8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306973" algn="l" defTabSz="944850" rtl="0" eaLnBrk="1" latinLnBrk="0" hangingPunct="1">
              <a:defRPr sz="8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779398" algn="l" defTabSz="944850" rtl="0" eaLnBrk="1" latinLnBrk="0" hangingPunct="1">
              <a:defRPr sz="8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293873" fontAlgn="auto">
              <a:spcBef>
                <a:spcPts val="0"/>
              </a:spcBef>
              <a:spcAft>
                <a:spcPts val="0"/>
              </a:spcAft>
              <a:defRPr/>
            </a:pP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9" name="TextBox 22"/>
          <p:cNvSpPr txBox="1"/>
          <p:nvPr/>
        </p:nvSpPr>
        <p:spPr>
          <a:xfrm>
            <a:off x="1448942" y="6881259"/>
            <a:ext cx="5334000" cy="1138202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txBody>
          <a:bodyPr wrap="square" lIns="90876" tIns="45437" rIns="90876" bIns="45437">
            <a:spAutoFit/>
          </a:bodyPr>
          <a:lstStyle>
            <a:defPPr>
              <a:defRPr lang="pt-PT"/>
            </a:defPPr>
            <a:lvl1pPr algn="l" defTabSz="4314157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2157079" indent="-1684654" algn="l" defTabSz="4314157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4314157" indent="-3369307" algn="l" defTabSz="4314157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6472875" indent="-5055601" algn="l" defTabSz="4314157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8629954" indent="-6740255" algn="l" defTabSz="4314157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362124" algn="l" defTabSz="944850" rtl="0" eaLnBrk="1" latinLnBrk="0" hangingPunct="1"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834549" algn="l" defTabSz="944850" rtl="0" eaLnBrk="1" latinLnBrk="0" hangingPunct="1"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306973" algn="l" defTabSz="944850" rtl="0" eaLnBrk="1" latinLnBrk="0" hangingPunct="1"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779398" algn="l" defTabSz="944850" rtl="0" eaLnBrk="1" latinLnBrk="0" hangingPunct="1"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defTabSz="42938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8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Introduction</a:t>
            </a:r>
          </a:p>
        </p:txBody>
      </p:sp>
      <p:sp>
        <p:nvSpPr>
          <p:cNvPr id="11" name="TextBox 24"/>
          <p:cNvSpPr txBox="1"/>
          <p:nvPr/>
        </p:nvSpPr>
        <p:spPr>
          <a:xfrm>
            <a:off x="588467" y="9952303"/>
            <a:ext cx="14737923" cy="1138202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txBody>
          <a:bodyPr wrap="square" lIns="90876" tIns="45437" rIns="90876" bIns="45437">
            <a:spAutoFit/>
          </a:bodyPr>
          <a:lstStyle>
            <a:defPPr>
              <a:defRPr lang="pt-PT"/>
            </a:defPPr>
            <a:lvl1pPr algn="l" defTabSz="4314157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2157079" indent="-1684654" algn="l" defTabSz="4314157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4314157" indent="-3369307" algn="l" defTabSz="4314157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6472875" indent="-5055601" algn="l" defTabSz="4314157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8629954" indent="-6740255" algn="l" defTabSz="4314157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362124" algn="l" defTabSz="944850" rtl="0" eaLnBrk="1" latinLnBrk="0" hangingPunct="1"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834549" algn="l" defTabSz="944850" rtl="0" eaLnBrk="1" latinLnBrk="0" hangingPunct="1"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306973" algn="l" defTabSz="944850" rtl="0" eaLnBrk="1" latinLnBrk="0" hangingPunct="1"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779398" algn="l" defTabSz="944850" rtl="0" eaLnBrk="1" latinLnBrk="0" hangingPunct="1"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r" defTabSz="42938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 smtClean="0">
                <a:solidFill>
                  <a:srgbClr val="7B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β-Lactam hydrolysates derived OSIL-APIs </a:t>
            </a:r>
            <a:endParaRPr lang="en-US" sz="6600" dirty="0">
              <a:solidFill>
                <a:srgbClr val="7BB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5196983" y="12185650"/>
            <a:ext cx="0" cy="270494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9602269"/>
              </p:ext>
            </p:extLst>
          </p:nvPr>
        </p:nvGraphicFramePr>
        <p:xfrm>
          <a:off x="6779048" y="11242536"/>
          <a:ext cx="8313180" cy="7394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CS ChemDraw Drawing" r:id="rId4" imgW="9220200" imgH="8201025" progId="ChemDraw.Document.6.0">
                  <p:embed/>
                </p:oleObj>
              </mc:Choice>
              <mc:Fallback>
                <p:oleObj name="CS ChemDraw Drawing" r:id="rId4" imgW="9220200" imgH="820102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79048" y="11242536"/>
                        <a:ext cx="8313180" cy="7394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728626" y="11180265"/>
            <a:ext cx="4417831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900" dirty="0">
                <a:solidFill>
                  <a:srgbClr val="000000"/>
                </a:solidFill>
                <a:latin typeface="Calibri" panose="020F0502020204030204" pitchFamily="34" charset="0"/>
              </a:rPr>
              <a:t>Ionic liquids and organic salts based on the ammonia hydrolysate anion of penicillin G and amoxicillin (</a:t>
            </a:r>
            <a:r>
              <a:rPr lang="en-GB" sz="2900" dirty="0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-amide of benzyl </a:t>
            </a:r>
            <a:r>
              <a:rPr lang="en-GB" sz="2900" dirty="0" err="1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penicilloic</a:t>
            </a:r>
            <a:r>
              <a:rPr lang="en-GB" sz="2900" dirty="0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acid and of amoxicillin </a:t>
            </a:r>
            <a:r>
              <a:rPr lang="en-GB" sz="2900" dirty="0" err="1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penicilloic</a:t>
            </a:r>
            <a:r>
              <a:rPr lang="en-GB" sz="2900" dirty="0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acid, respectively), abbreviated here as [</a:t>
            </a:r>
            <a:r>
              <a:rPr lang="en-GB" sz="2900" i="1" dirty="0" err="1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seco</a:t>
            </a:r>
            <a:r>
              <a:rPr lang="en-GB" sz="2900" dirty="0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-Pen] and [</a:t>
            </a:r>
            <a:r>
              <a:rPr lang="en-GB" sz="2900" i="1" dirty="0" err="1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seco</a:t>
            </a:r>
            <a:r>
              <a:rPr lang="en-GB" sz="2900" dirty="0" err="1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-Amx</a:t>
            </a:r>
            <a:r>
              <a:rPr lang="en-GB" sz="2900" dirty="0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], respectively, were prepared by an ammonia buffered reaction procedure that was recently developed by our group [6]. 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309138"/>
              </p:ext>
            </p:extLst>
          </p:nvPr>
        </p:nvGraphicFramePr>
        <p:xfrm>
          <a:off x="1663409" y="17814160"/>
          <a:ext cx="5115639" cy="2054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CS ChemDraw Drawing" r:id="rId6" imgW="5810250" imgH="2333625" progId="ChemDraw.Document.6.0">
                  <p:embed/>
                </p:oleObj>
              </mc:Choice>
              <mc:Fallback>
                <p:oleObj name="CS ChemDraw Drawing" r:id="rId6" imgW="5810250" imgH="233362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63409" y="17814160"/>
                        <a:ext cx="5115639" cy="20546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7820653" y="19000774"/>
            <a:ext cx="60017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200" b="1" i="1" dirty="0">
                <a:solidFill>
                  <a:srgbClr val="000000"/>
                </a:solidFill>
                <a:latin typeface="Calibri" panose="020F0502020204030204" pitchFamily="34" charset="0"/>
              </a:rPr>
              <a:t>Figure 1</a:t>
            </a:r>
            <a:r>
              <a:rPr lang="pt-PT" sz="2200" b="1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200" i="1" dirty="0">
                <a:solidFill>
                  <a:srgbClr val="000000"/>
                </a:solidFill>
                <a:latin typeface="Calibri" panose="020F0502020204030204" pitchFamily="34" charset="0"/>
              </a:rPr>
              <a:t>– Synthesis of OSIL-APIs based on ammonia hydrolysate of amoxicillin and penicillin</a:t>
            </a:r>
            <a:endParaRPr lang="en-GB" sz="2200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49204" y="19993984"/>
            <a:ext cx="1353936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900" dirty="0">
                <a:solidFill>
                  <a:srgbClr val="000000"/>
                </a:solidFill>
              </a:rPr>
              <a:t>The novel </a:t>
            </a:r>
            <a:r>
              <a:rPr lang="el-GR" sz="2900" dirty="0">
                <a:solidFill>
                  <a:srgbClr val="000000"/>
                </a:solidFill>
              </a:rPr>
              <a:t>β-</a:t>
            </a:r>
            <a:r>
              <a:rPr lang="en-GB" sz="2900" dirty="0">
                <a:solidFill>
                  <a:srgbClr val="000000"/>
                </a:solidFill>
              </a:rPr>
              <a:t>Lactam hydrolysates derived OSIL-APIs were tested against sensitive and resistant bacteria </a:t>
            </a:r>
            <a:r>
              <a:rPr lang="en-GB" sz="2900" b="1" dirty="0">
                <a:solidFill>
                  <a:srgbClr val="000000"/>
                </a:solidFill>
              </a:rPr>
              <a:t>(Table </a:t>
            </a:r>
            <a:r>
              <a:rPr lang="en-GB" sz="2900" dirty="0">
                <a:solidFill>
                  <a:srgbClr val="000000"/>
                </a:solidFill>
              </a:rPr>
              <a:t>1 and </a:t>
            </a:r>
            <a:r>
              <a:rPr lang="en-GB" sz="2900" b="1" dirty="0">
                <a:solidFill>
                  <a:srgbClr val="000000"/>
                </a:solidFill>
              </a:rPr>
              <a:t>2).</a:t>
            </a:r>
            <a:r>
              <a:rPr lang="en-GB" sz="2900" dirty="0">
                <a:solidFill>
                  <a:srgbClr val="000000"/>
                </a:solidFill>
              </a:rPr>
              <a:t>  The activity of prepared compounds was compared with standard antibiotics and their hydrolysates [Na][</a:t>
            </a:r>
            <a:r>
              <a:rPr lang="en-GB" sz="2900" i="1" dirty="0" err="1">
                <a:solidFill>
                  <a:srgbClr val="000000"/>
                </a:solidFill>
              </a:rPr>
              <a:t>seco</a:t>
            </a:r>
            <a:r>
              <a:rPr lang="en-GB" sz="2900" dirty="0" err="1">
                <a:solidFill>
                  <a:srgbClr val="000000"/>
                </a:solidFill>
              </a:rPr>
              <a:t>-Amx</a:t>
            </a:r>
            <a:r>
              <a:rPr lang="en-GB" sz="2900" dirty="0">
                <a:solidFill>
                  <a:srgbClr val="000000"/>
                </a:solidFill>
              </a:rPr>
              <a:t>], [K][Pen] and  [K][</a:t>
            </a:r>
            <a:r>
              <a:rPr lang="en-GB" sz="2900" i="1" dirty="0" err="1">
                <a:solidFill>
                  <a:srgbClr val="000000"/>
                </a:solidFill>
              </a:rPr>
              <a:t>seco</a:t>
            </a:r>
            <a:r>
              <a:rPr lang="en-GB" sz="2900" dirty="0">
                <a:solidFill>
                  <a:srgbClr val="000000"/>
                </a:solidFill>
              </a:rPr>
              <a:t>-Pen]. </a:t>
            </a:r>
            <a:endParaRPr lang="ko-KR" altLang="en-US" sz="2900" dirty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19780" y="21765670"/>
            <a:ext cx="13346965" cy="1203402"/>
          </a:xfrm>
          <a:prstGeom prst="rect">
            <a:avLst/>
          </a:prstGeom>
        </p:spPr>
        <p:txBody>
          <a:bodyPr wrap="square" lIns="94485" tIns="47242" rIns="94485" bIns="47242">
            <a:spAutoFit/>
          </a:bodyPr>
          <a:lstStyle>
            <a:defPPr>
              <a:defRPr lang="pt-PT"/>
            </a:defPPr>
            <a:lvl1pPr algn="l" defTabSz="4314157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2157079" indent="-1684654" algn="l" defTabSz="4314157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4314157" indent="-3369307" algn="l" defTabSz="4314157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6472875" indent="-5055601" algn="l" defTabSz="4314157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8629954" indent="-6740255" algn="l" defTabSz="4314157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362124" algn="l" defTabSz="944850" rtl="0" eaLnBrk="1" latinLnBrk="0" hangingPunct="1"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834549" algn="l" defTabSz="944850" rtl="0" eaLnBrk="1" latinLnBrk="0" hangingPunct="1"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306973" algn="l" defTabSz="944850" rtl="0" eaLnBrk="1" latinLnBrk="0" hangingPunct="1"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779398" algn="l" defTabSz="944850" rtl="0" eaLnBrk="1" latinLnBrk="0" hangingPunct="1"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Aft>
                <a:spcPts val="620"/>
              </a:spcAft>
            </a:pPr>
            <a:r>
              <a:rPr lang="en-GB" sz="24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Table </a:t>
            </a:r>
            <a:r>
              <a:rPr lang="en-GB" sz="2400" b="1" i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GB" sz="2400" i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i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GB" sz="2400" i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Antimicrobial activity of </a:t>
            </a:r>
            <a:r>
              <a:rPr lang="pt-BR" sz="2400" i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ammonia </a:t>
            </a:r>
            <a:r>
              <a:rPr lang="en-GB" sz="2400" i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hydrolysed penicillin and amoxicillin based</a:t>
            </a:r>
            <a:r>
              <a:rPr lang="pt-BR" sz="2400" i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OSIL-APIs</a:t>
            </a:r>
            <a:r>
              <a:rPr lang="pt-BR" sz="24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i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expressed </a:t>
            </a:r>
            <a:r>
              <a:rPr lang="pt-BR" sz="2400" i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pt-BR" sz="24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Minimum  </a:t>
            </a:r>
            <a:r>
              <a:rPr lang="en-US" sz="24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inhibitory concentrations (MICs in </a:t>
            </a:r>
            <a:r>
              <a:rPr lang="en-US" sz="2400" i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mM</a:t>
            </a:r>
            <a:r>
              <a:rPr lang="en-US" sz="2400" i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GB" sz="2400" i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GB" sz="24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Relative Decrease of Inhibitory Concentration (RDIC)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56772"/>
              </p:ext>
            </p:extLst>
          </p:nvPr>
        </p:nvGraphicFramePr>
        <p:xfrm>
          <a:off x="1761226" y="22857118"/>
          <a:ext cx="12242214" cy="64548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77729">
                  <a:extLst>
                    <a:ext uri="{9D8B030D-6E8A-4147-A177-3AD203B41FA5}">
                      <a16:colId xmlns:a16="http://schemas.microsoft.com/office/drawing/2014/main" val="3262948415"/>
                    </a:ext>
                  </a:extLst>
                </a:gridCol>
                <a:gridCol w="3336025">
                  <a:extLst>
                    <a:ext uri="{9D8B030D-6E8A-4147-A177-3AD203B41FA5}">
                      <a16:colId xmlns:a16="http://schemas.microsoft.com/office/drawing/2014/main" val="83229611"/>
                    </a:ext>
                  </a:extLst>
                </a:gridCol>
                <a:gridCol w="1446219">
                  <a:extLst>
                    <a:ext uri="{9D8B030D-6E8A-4147-A177-3AD203B41FA5}">
                      <a16:colId xmlns:a16="http://schemas.microsoft.com/office/drawing/2014/main" val="1437557106"/>
                    </a:ext>
                  </a:extLst>
                </a:gridCol>
                <a:gridCol w="3121189">
                  <a:extLst>
                    <a:ext uri="{9D8B030D-6E8A-4147-A177-3AD203B41FA5}">
                      <a16:colId xmlns:a16="http://schemas.microsoft.com/office/drawing/2014/main" val="336286069"/>
                    </a:ext>
                  </a:extLst>
                </a:gridCol>
                <a:gridCol w="1661052">
                  <a:extLst>
                    <a:ext uri="{9D8B030D-6E8A-4147-A177-3AD203B41FA5}">
                      <a16:colId xmlns:a16="http://schemas.microsoft.com/office/drawing/2014/main" val="2900860864"/>
                    </a:ext>
                  </a:extLst>
                </a:gridCol>
              </a:tblGrid>
              <a:tr h="3615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Compound</a:t>
                      </a:r>
                      <a:endParaRPr lang="en-GB" sz="2200" dirty="0"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S. </a:t>
                      </a:r>
                      <a:r>
                        <a:rPr lang="en-GB" sz="2200" dirty="0" smtClean="0">
                          <a:effectLst/>
                        </a:rPr>
                        <a:t>aureus ATCC25923</a:t>
                      </a:r>
                      <a:endParaRPr lang="en-GB" sz="2200" dirty="0"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RDIC</a:t>
                      </a:r>
                      <a:endParaRPr lang="en-GB" sz="2200"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E. </a:t>
                      </a:r>
                      <a:r>
                        <a:rPr lang="en-GB" sz="2200" dirty="0" smtClean="0">
                          <a:effectLst/>
                        </a:rPr>
                        <a:t>coli ATCC25922</a:t>
                      </a:r>
                      <a:endParaRPr lang="en-GB" sz="2200" dirty="0"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RDIC</a:t>
                      </a:r>
                      <a:endParaRPr lang="en-GB" sz="2200"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77760940"/>
                  </a:ext>
                </a:extLst>
              </a:tr>
              <a:tr h="3615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 err="1">
                          <a:effectLst/>
                        </a:rPr>
                        <a:t>Amx</a:t>
                      </a:r>
                      <a:endParaRPr lang="en-GB" sz="2200" dirty="0"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0.050</a:t>
                      </a:r>
                      <a:endParaRPr lang="en-GB" sz="2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1</a:t>
                      </a:r>
                      <a:endParaRPr lang="en-GB" sz="2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0.005</a:t>
                      </a:r>
                      <a:endParaRPr lang="en-GB" sz="2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1</a:t>
                      </a:r>
                      <a:endParaRPr lang="en-GB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09502283"/>
                  </a:ext>
                </a:extLst>
              </a:tr>
              <a:tr h="3615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Na[</a:t>
                      </a:r>
                      <a:r>
                        <a:rPr lang="en-GB" sz="2200" dirty="0" err="1">
                          <a:effectLst/>
                        </a:rPr>
                        <a:t>seco-Amx</a:t>
                      </a:r>
                      <a:r>
                        <a:rPr lang="en-GB" sz="2200" dirty="0">
                          <a:effectLst/>
                        </a:rPr>
                        <a:t>]</a:t>
                      </a:r>
                      <a:endParaRPr lang="en-GB" sz="2200" dirty="0"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&gt;5.0</a:t>
                      </a:r>
                      <a:endParaRPr lang="en-GB" sz="2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&lt;0.01</a:t>
                      </a:r>
                      <a:endParaRPr lang="en-GB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&gt;5.0</a:t>
                      </a:r>
                      <a:endParaRPr lang="en-GB" sz="2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&lt;0.001</a:t>
                      </a:r>
                      <a:endParaRPr lang="en-GB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92841577"/>
                  </a:ext>
                </a:extLst>
              </a:tr>
              <a:tr h="3615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[EMIM][seco-Amx]</a:t>
                      </a:r>
                      <a:endParaRPr lang="en-GB" sz="2200" dirty="0"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5.0</a:t>
                      </a:r>
                      <a:endParaRPr lang="en-GB" sz="2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0.01</a:t>
                      </a:r>
                      <a:endParaRPr lang="en-GB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2.5</a:t>
                      </a:r>
                      <a:endParaRPr lang="en-GB" sz="2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0.002</a:t>
                      </a:r>
                      <a:endParaRPr lang="en-GB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00849108"/>
                  </a:ext>
                </a:extLst>
              </a:tr>
              <a:tr h="3615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[C</a:t>
                      </a:r>
                      <a:r>
                        <a:rPr lang="en-GB" sz="2200" baseline="-25000" dirty="0">
                          <a:effectLst/>
                        </a:rPr>
                        <a:t>2</a:t>
                      </a:r>
                      <a:r>
                        <a:rPr lang="en-GB" sz="2200" dirty="0">
                          <a:effectLst/>
                        </a:rPr>
                        <a:t>OHMIM][seco-Amx]</a:t>
                      </a:r>
                      <a:endParaRPr lang="en-GB" sz="2200" dirty="0"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0.050</a:t>
                      </a:r>
                      <a:endParaRPr lang="en-GB" sz="2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1</a:t>
                      </a:r>
                      <a:endParaRPr lang="en-GB" sz="2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5.0</a:t>
                      </a:r>
                      <a:endParaRPr lang="en-GB" sz="2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0.001</a:t>
                      </a:r>
                      <a:endParaRPr lang="en-GB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08545032"/>
                  </a:ext>
                </a:extLst>
              </a:tr>
              <a:tr h="3615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 [Choline][</a:t>
                      </a:r>
                      <a:r>
                        <a:rPr lang="en-GB" sz="2200" dirty="0" err="1">
                          <a:effectLst/>
                        </a:rPr>
                        <a:t>seco-Amx</a:t>
                      </a:r>
                      <a:r>
                        <a:rPr lang="en-GB" sz="2200" dirty="0">
                          <a:effectLst/>
                        </a:rPr>
                        <a:t>]</a:t>
                      </a:r>
                      <a:endParaRPr lang="en-GB" sz="2200" dirty="0"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&gt;5.0</a:t>
                      </a:r>
                      <a:endParaRPr lang="en-GB" sz="2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&lt;0.01</a:t>
                      </a:r>
                      <a:endParaRPr lang="en-GB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&gt;5.0</a:t>
                      </a:r>
                      <a:endParaRPr lang="en-GB" sz="2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&lt;0.001</a:t>
                      </a:r>
                      <a:endParaRPr lang="en-GB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18238454"/>
                  </a:ext>
                </a:extLst>
              </a:tr>
              <a:tr h="3615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[P</a:t>
                      </a:r>
                      <a:r>
                        <a:rPr lang="en-GB" sz="2200" baseline="-25000">
                          <a:effectLst/>
                        </a:rPr>
                        <a:t>6,6,6,14</a:t>
                      </a:r>
                      <a:r>
                        <a:rPr lang="en-GB" sz="2200">
                          <a:effectLst/>
                        </a:rPr>
                        <a:t>][seco-Amx]</a:t>
                      </a:r>
                      <a:endParaRPr lang="en-GB" sz="2200"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&gt;5.0</a:t>
                      </a:r>
                      <a:endParaRPr lang="en-GB" sz="2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&lt;0.01</a:t>
                      </a:r>
                      <a:endParaRPr lang="en-GB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0.5</a:t>
                      </a:r>
                      <a:endParaRPr lang="en-GB" sz="2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0.01</a:t>
                      </a:r>
                      <a:endParaRPr lang="en-GB" sz="2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81534207"/>
                  </a:ext>
                </a:extLst>
              </a:tr>
              <a:tr h="3615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[C</a:t>
                      </a:r>
                      <a:r>
                        <a:rPr lang="en-GB" sz="2200" baseline="-25000" dirty="0">
                          <a:effectLst/>
                        </a:rPr>
                        <a:t>16</a:t>
                      </a:r>
                      <a:r>
                        <a:rPr lang="en-GB" sz="2200" dirty="0">
                          <a:effectLst/>
                        </a:rPr>
                        <a:t>Pyr][</a:t>
                      </a:r>
                      <a:r>
                        <a:rPr lang="en-GB" sz="2200" dirty="0" err="1">
                          <a:effectLst/>
                        </a:rPr>
                        <a:t>seco-Amx</a:t>
                      </a:r>
                      <a:r>
                        <a:rPr lang="en-GB" sz="2200" dirty="0">
                          <a:effectLst/>
                        </a:rPr>
                        <a:t>]</a:t>
                      </a:r>
                      <a:endParaRPr lang="en-GB" sz="2200" dirty="0"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&gt;5.0</a:t>
                      </a:r>
                      <a:endParaRPr lang="en-GB" sz="2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&lt;0.01</a:t>
                      </a:r>
                      <a:endParaRPr lang="en-GB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0.050</a:t>
                      </a:r>
                      <a:endParaRPr lang="en-GB" sz="2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0.1</a:t>
                      </a:r>
                      <a:endParaRPr lang="en-GB" sz="2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03639692"/>
                  </a:ext>
                </a:extLst>
              </a:tr>
              <a:tr h="3615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2200" dirty="0"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2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2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97926570"/>
                  </a:ext>
                </a:extLst>
              </a:tr>
              <a:tr h="3615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K[Pen]</a:t>
                      </a:r>
                      <a:endParaRPr lang="en-GB" sz="2200" dirty="0"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0.500</a:t>
                      </a:r>
                      <a:endParaRPr lang="en-GB" sz="2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1</a:t>
                      </a:r>
                      <a:endParaRPr lang="en-GB" sz="2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0.500</a:t>
                      </a:r>
                      <a:endParaRPr lang="en-GB" sz="2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1</a:t>
                      </a:r>
                      <a:endParaRPr lang="en-GB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99854028"/>
                  </a:ext>
                </a:extLst>
              </a:tr>
              <a:tr h="3615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K[</a:t>
                      </a:r>
                      <a:r>
                        <a:rPr lang="en-GB" sz="2200" dirty="0" err="1">
                          <a:effectLst/>
                        </a:rPr>
                        <a:t>seco</a:t>
                      </a:r>
                      <a:r>
                        <a:rPr lang="en-GB" sz="2200" dirty="0">
                          <a:effectLst/>
                        </a:rPr>
                        <a:t>-Pen]</a:t>
                      </a:r>
                      <a:endParaRPr lang="en-GB" sz="2200" dirty="0"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&gt;5.0</a:t>
                      </a:r>
                      <a:endParaRPr lang="en-GB" sz="2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&lt;0.1</a:t>
                      </a:r>
                      <a:endParaRPr lang="en-GB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&gt;5.0</a:t>
                      </a:r>
                      <a:endParaRPr lang="en-GB" sz="2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49580" indent="-44958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&lt;0.1</a:t>
                      </a:r>
                      <a:endParaRPr lang="en-GB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89592560"/>
                  </a:ext>
                </a:extLst>
              </a:tr>
              <a:tr h="3615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[EMIM][</a:t>
                      </a:r>
                      <a:r>
                        <a:rPr lang="en-GB" sz="2200" dirty="0" err="1">
                          <a:effectLst/>
                        </a:rPr>
                        <a:t>seco</a:t>
                      </a:r>
                      <a:r>
                        <a:rPr lang="en-GB" sz="2200" dirty="0">
                          <a:effectLst/>
                        </a:rPr>
                        <a:t>-Pen]</a:t>
                      </a:r>
                      <a:endParaRPr lang="en-GB" sz="2200" dirty="0"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&gt;5.0</a:t>
                      </a:r>
                      <a:endParaRPr lang="en-GB" sz="2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&lt;0.1</a:t>
                      </a:r>
                      <a:endParaRPr lang="en-GB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&gt;5.0</a:t>
                      </a:r>
                      <a:endParaRPr lang="en-GB" sz="2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&lt;0.1</a:t>
                      </a:r>
                      <a:endParaRPr lang="en-GB" sz="2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9830825"/>
                  </a:ext>
                </a:extLst>
              </a:tr>
              <a:tr h="3615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[C</a:t>
                      </a:r>
                      <a:r>
                        <a:rPr lang="en-GB" sz="2200" baseline="-25000">
                          <a:effectLst/>
                        </a:rPr>
                        <a:t>2</a:t>
                      </a:r>
                      <a:r>
                        <a:rPr lang="en-GB" sz="2200">
                          <a:effectLst/>
                        </a:rPr>
                        <a:t>OHMIM][seco-Pen]</a:t>
                      </a:r>
                      <a:endParaRPr lang="en-GB" sz="2200"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0.005</a:t>
                      </a:r>
                      <a:endParaRPr lang="en-GB" sz="2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b="1" dirty="0">
                          <a:effectLst/>
                        </a:rPr>
                        <a:t>100</a:t>
                      </a:r>
                      <a:endParaRPr lang="en-GB" sz="2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&gt;5.0</a:t>
                      </a:r>
                      <a:endParaRPr lang="en-GB" sz="2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&lt;0.1</a:t>
                      </a:r>
                      <a:endParaRPr lang="en-GB" sz="2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41098082"/>
                  </a:ext>
                </a:extLst>
              </a:tr>
              <a:tr h="3615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[Choline][</a:t>
                      </a:r>
                      <a:r>
                        <a:rPr lang="en-GB" sz="2200" dirty="0" err="1">
                          <a:effectLst/>
                        </a:rPr>
                        <a:t>seco</a:t>
                      </a:r>
                      <a:r>
                        <a:rPr lang="en-GB" sz="2200" dirty="0">
                          <a:effectLst/>
                        </a:rPr>
                        <a:t>-Pen]</a:t>
                      </a:r>
                      <a:endParaRPr lang="en-GB" sz="2200" dirty="0"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&gt;5.0</a:t>
                      </a:r>
                      <a:endParaRPr lang="en-GB" sz="2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&lt;0.1</a:t>
                      </a:r>
                      <a:endParaRPr lang="en-GB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5.0</a:t>
                      </a:r>
                      <a:endParaRPr lang="en-GB" sz="2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0.1</a:t>
                      </a:r>
                      <a:endParaRPr lang="en-GB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74832314"/>
                  </a:ext>
                </a:extLst>
              </a:tr>
              <a:tr h="3615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[TEA][</a:t>
                      </a:r>
                      <a:r>
                        <a:rPr lang="en-GB" sz="2200" dirty="0" err="1">
                          <a:effectLst/>
                        </a:rPr>
                        <a:t>seco</a:t>
                      </a:r>
                      <a:r>
                        <a:rPr lang="en-GB" sz="2200" dirty="0">
                          <a:effectLst/>
                        </a:rPr>
                        <a:t>-Pen]</a:t>
                      </a:r>
                      <a:endParaRPr lang="en-GB" sz="2200" dirty="0"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&gt;5.0</a:t>
                      </a:r>
                      <a:endParaRPr lang="en-GB" sz="2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&lt;0.1</a:t>
                      </a:r>
                      <a:endParaRPr lang="en-GB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0.050</a:t>
                      </a:r>
                      <a:endParaRPr lang="en-GB" sz="2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GB" sz="2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80769512"/>
                  </a:ext>
                </a:extLst>
              </a:tr>
              <a:tr h="3615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[P</a:t>
                      </a:r>
                      <a:r>
                        <a:rPr lang="en-GB" sz="2200" baseline="-25000">
                          <a:effectLst/>
                        </a:rPr>
                        <a:t>6,6,6,14</a:t>
                      </a:r>
                      <a:r>
                        <a:rPr lang="en-GB" sz="2200">
                          <a:effectLst/>
                        </a:rPr>
                        <a:t>][seco-Pen]</a:t>
                      </a:r>
                      <a:endParaRPr lang="en-GB" sz="2200"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&gt;5.0</a:t>
                      </a:r>
                      <a:endParaRPr lang="en-GB" sz="2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&lt;0.1</a:t>
                      </a:r>
                      <a:endParaRPr lang="en-GB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&gt;5.0</a:t>
                      </a:r>
                      <a:endParaRPr lang="en-GB" sz="2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&lt;0.1</a:t>
                      </a:r>
                      <a:endParaRPr lang="en-GB" sz="2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29632580"/>
                  </a:ext>
                </a:extLst>
              </a:tr>
              <a:tr h="3615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[C</a:t>
                      </a:r>
                      <a:r>
                        <a:rPr lang="en-GB" sz="2200" baseline="-25000">
                          <a:effectLst/>
                        </a:rPr>
                        <a:t>16</a:t>
                      </a:r>
                      <a:r>
                        <a:rPr lang="en-GB" sz="2200">
                          <a:effectLst/>
                        </a:rPr>
                        <a:t>Pyr][seco-Pen]</a:t>
                      </a:r>
                      <a:endParaRPr lang="en-GB" sz="2200"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&gt;5.0</a:t>
                      </a:r>
                      <a:endParaRPr lang="en-GB" sz="2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&lt;0.1</a:t>
                      </a:r>
                      <a:endParaRPr lang="en-GB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&gt;5.0</a:t>
                      </a:r>
                      <a:endParaRPr lang="en-GB" sz="2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0.1</a:t>
                      </a:r>
                      <a:endParaRPr lang="en-GB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20668834"/>
                  </a:ext>
                </a:extLst>
              </a:tr>
            </a:tbl>
          </a:graphicData>
        </a:graphic>
      </p:graphicFrame>
      <p:sp>
        <p:nvSpPr>
          <p:cNvPr id="22" name="CaixaDeTexto 2039"/>
          <p:cNvSpPr txBox="1"/>
          <p:nvPr/>
        </p:nvSpPr>
        <p:spPr>
          <a:xfrm>
            <a:off x="1375309" y="29532779"/>
            <a:ext cx="13452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PT"/>
            </a:defPPr>
            <a:lvl1pPr algn="l" defTabSz="4314157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2157079" indent="-1684654" algn="l" defTabSz="4314157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4314157" indent="-3369307" algn="l" defTabSz="4314157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6472875" indent="-5055601" algn="l" defTabSz="4314157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8629954" indent="-6740255" algn="l" defTabSz="4314157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362124" algn="l" defTabSz="944850" rtl="0" eaLnBrk="1" latinLnBrk="0" hangingPunct="1"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834549" algn="l" defTabSz="944850" rtl="0" eaLnBrk="1" latinLnBrk="0" hangingPunct="1"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306973" algn="l" defTabSz="944850" rtl="0" eaLnBrk="1" latinLnBrk="0" hangingPunct="1"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779398" algn="l" defTabSz="944850" rtl="0" eaLnBrk="1" latinLnBrk="0" hangingPunct="1"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i="1" dirty="0"/>
              <a:t>Table 2</a:t>
            </a:r>
            <a:r>
              <a:rPr lang="en-US" sz="2400" b="1" i="1" dirty="0" smtClean="0"/>
              <a:t> </a:t>
            </a:r>
            <a:r>
              <a:rPr lang="en-US" sz="2400" b="1" i="1" dirty="0"/>
              <a:t>– </a:t>
            </a:r>
            <a:r>
              <a:rPr lang="en-GB" sz="2400" i="1" dirty="0"/>
              <a:t>Minimum inhibitory concentrations (mM</a:t>
            </a:r>
            <a:r>
              <a:rPr lang="en-GB" sz="2400" i="1" dirty="0" smtClean="0"/>
              <a:t>) </a:t>
            </a:r>
            <a:r>
              <a:rPr lang="en-GB" sz="2400" i="1" dirty="0"/>
              <a:t>and relative decrease of inhibitory </a:t>
            </a:r>
            <a:r>
              <a:rPr lang="en-GB" sz="2400" i="1" dirty="0" smtClean="0"/>
              <a:t>concentration (RDIC</a:t>
            </a:r>
            <a:r>
              <a:rPr lang="en-GB" sz="2400" i="1" dirty="0"/>
              <a:t>) of the new </a:t>
            </a:r>
            <a:r>
              <a:rPr lang="en-GB" sz="2400" i="1" dirty="0" smtClean="0"/>
              <a:t>compounds derivate of penicillin and amoxicillin  </a:t>
            </a:r>
            <a:r>
              <a:rPr lang="en-GB" sz="2400" i="1" dirty="0"/>
              <a:t>that were produced on resistant strains</a:t>
            </a:r>
            <a:r>
              <a:rPr lang="en-GB" sz="2400" b="1" i="1" dirty="0"/>
              <a:t>.</a:t>
            </a:r>
            <a:endParaRPr lang="pt-BR" sz="2400" dirty="0">
              <a:solidFill>
                <a:srgbClr val="FF0000"/>
              </a:solidFill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858101"/>
              </p:ext>
            </p:extLst>
          </p:nvPr>
        </p:nvGraphicFramePr>
        <p:xfrm>
          <a:off x="1746548" y="30478689"/>
          <a:ext cx="12189877" cy="6705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24383">
                  <a:extLst>
                    <a:ext uri="{9D8B030D-6E8A-4147-A177-3AD203B41FA5}">
                      <a16:colId xmlns:a16="http://schemas.microsoft.com/office/drawing/2014/main" val="2592376291"/>
                    </a:ext>
                  </a:extLst>
                </a:gridCol>
                <a:gridCol w="1899621">
                  <a:extLst>
                    <a:ext uri="{9D8B030D-6E8A-4147-A177-3AD203B41FA5}">
                      <a16:colId xmlns:a16="http://schemas.microsoft.com/office/drawing/2014/main" val="1255303509"/>
                    </a:ext>
                  </a:extLst>
                </a:gridCol>
                <a:gridCol w="1075912">
                  <a:extLst>
                    <a:ext uri="{9D8B030D-6E8A-4147-A177-3AD203B41FA5}">
                      <a16:colId xmlns:a16="http://schemas.microsoft.com/office/drawing/2014/main" val="4236290555"/>
                    </a:ext>
                  </a:extLst>
                </a:gridCol>
                <a:gridCol w="1748358">
                  <a:extLst>
                    <a:ext uri="{9D8B030D-6E8A-4147-A177-3AD203B41FA5}">
                      <a16:colId xmlns:a16="http://schemas.microsoft.com/office/drawing/2014/main" val="4143045528"/>
                    </a:ext>
                  </a:extLst>
                </a:gridCol>
                <a:gridCol w="1479378">
                  <a:extLst>
                    <a:ext uri="{9D8B030D-6E8A-4147-A177-3AD203B41FA5}">
                      <a16:colId xmlns:a16="http://schemas.microsoft.com/office/drawing/2014/main" val="3235475167"/>
                    </a:ext>
                  </a:extLst>
                </a:gridCol>
                <a:gridCol w="2151823">
                  <a:extLst>
                    <a:ext uri="{9D8B030D-6E8A-4147-A177-3AD203B41FA5}">
                      <a16:colId xmlns:a16="http://schemas.microsoft.com/office/drawing/2014/main" val="4023360563"/>
                    </a:ext>
                  </a:extLst>
                </a:gridCol>
                <a:gridCol w="1210402">
                  <a:extLst>
                    <a:ext uri="{9D8B030D-6E8A-4147-A177-3AD203B41FA5}">
                      <a16:colId xmlns:a16="http://schemas.microsoft.com/office/drawing/2014/main" val="2682674763"/>
                    </a:ext>
                  </a:extLst>
                </a:gridCol>
              </a:tblGrid>
              <a:tr h="2750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+mj-lt"/>
                        </a:rPr>
                        <a:t>Compound</a:t>
                      </a:r>
                      <a:endParaRPr lang="en-GB" sz="2200" dirty="0"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+mj-lt"/>
                        </a:rPr>
                        <a:t>E. </a:t>
                      </a:r>
                      <a:r>
                        <a:rPr lang="en-GB" sz="2200" dirty="0" smtClean="0">
                          <a:effectLst/>
                          <a:latin typeface="+mj-lt"/>
                        </a:rPr>
                        <a:t>Coli CTX </a:t>
                      </a:r>
                      <a:r>
                        <a:rPr lang="en-GB" sz="2200" dirty="0">
                          <a:effectLst/>
                          <a:latin typeface="+mj-lt"/>
                        </a:rPr>
                        <a:t>M9</a:t>
                      </a:r>
                      <a:endParaRPr lang="en-GB" sz="2200" dirty="0"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+mj-lt"/>
                        </a:rPr>
                        <a:t>RDIC</a:t>
                      </a:r>
                      <a:endParaRPr lang="en-GB" sz="2200" dirty="0"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+mj-lt"/>
                        </a:rPr>
                        <a:t>E. coli </a:t>
                      </a:r>
                      <a:r>
                        <a:rPr lang="en-GB" sz="2200" dirty="0" smtClean="0">
                          <a:effectLst/>
                          <a:latin typeface="+mj-lt"/>
                        </a:rPr>
                        <a:t>CTX </a:t>
                      </a:r>
                      <a:r>
                        <a:rPr lang="en-GB" sz="2200" dirty="0">
                          <a:effectLst/>
                          <a:latin typeface="+mj-lt"/>
                        </a:rPr>
                        <a:t>M2</a:t>
                      </a:r>
                      <a:endParaRPr lang="en-GB" sz="2200" dirty="0"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+mj-lt"/>
                        </a:rPr>
                        <a:t>RDIC</a:t>
                      </a:r>
                      <a:endParaRPr lang="en-GB" sz="2200"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+mj-lt"/>
                        </a:rPr>
                        <a:t>MRSA </a:t>
                      </a:r>
                      <a:r>
                        <a:rPr lang="en-GB" sz="2200" dirty="0" smtClean="0">
                          <a:effectLst/>
                          <a:latin typeface="+mj-lt"/>
                        </a:rPr>
                        <a:t>ATCC 43300</a:t>
                      </a:r>
                      <a:endParaRPr lang="en-GB" sz="2200" dirty="0"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+mj-lt"/>
                        </a:rPr>
                        <a:t>RDIC</a:t>
                      </a:r>
                      <a:endParaRPr lang="en-GB" sz="2200"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74340982"/>
                  </a:ext>
                </a:extLst>
              </a:tr>
              <a:tr h="1375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+mj-lt"/>
                        </a:rPr>
                        <a:t>Amx</a:t>
                      </a:r>
                      <a:endParaRPr lang="en-GB" sz="2200" dirty="0"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+mj-lt"/>
                        </a:rPr>
                        <a:t>&gt; 5</a:t>
                      </a:r>
                      <a:endParaRPr lang="en-GB" sz="2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+mj-lt"/>
                        </a:rPr>
                        <a:t>1</a:t>
                      </a:r>
                      <a:endParaRPr lang="en-GB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+mj-lt"/>
                        </a:rPr>
                        <a:t>&gt; 5</a:t>
                      </a:r>
                      <a:endParaRPr lang="en-GB" sz="2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+mj-lt"/>
                        </a:rPr>
                        <a:t>1 </a:t>
                      </a:r>
                      <a:endParaRPr lang="en-GB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+mj-lt"/>
                        </a:rPr>
                        <a:t>&gt; 5</a:t>
                      </a:r>
                      <a:endParaRPr lang="en-GB" sz="2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+mj-lt"/>
                        </a:rPr>
                        <a:t>1</a:t>
                      </a:r>
                      <a:endParaRPr lang="en-GB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57702235"/>
                  </a:ext>
                </a:extLst>
              </a:tr>
              <a:tr h="1375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+mj-lt"/>
                        </a:rPr>
                        <a:t>Na[seco-Amx]</a:t>
                      </a:r>
                      <a:endParaRPr lang="en-GB" sz="2200" dirty="0"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+mj-lt"/>
                        </a:rPr>
                        <a:t>&gt;5</a:t>
                      </a:r>
                      <a:endParaRPr lang="en-GB" sz="2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+mj-lt"/>
                        </a:rPr>
                        <a:t>-</a:t>
                      </a:r>
                      <a:endParaRPr lang="en-GB" sz="2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+mj-lt"/>
                        </a:rPr>
                        <a:t>&gt;5</a:t>
                      </a:r>
                      <a:endParaRPr lang="en-GB" sz="2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+mj-lt"/>
                        </a:rPr>
                        <a:t>-</a:t>
                      </a:r>
                      <a:endParaRPr lang="en-GB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+mj-lt"/>
                        </a:rPr>
                        <a:t>&gt;5</a:t>
                      </a:r>
                      <a:endParaRPr lang="en-GB" sz="2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+mj-lt"/>
                        </a:rPr>
                        <a:t>-</a:t>
                      </a:r>
                      <a:endParaRPr lang="en-GB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91731335"/>
                  </a:ext>
                </a:extLst>
              </a:tr>
              <a:tr h="1375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+mj-lt"/>
                        </a:rPr>
                        <a:t>[EMIM][seco-Amx]</a:t>
                      </a:r>
                      <a:endParaRPr lang="en-GB" sz="2200" dirty="0"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+mj-lt"/>
                        </a:rPr>
                        <a:t>&gt;5</a:t>
                      </a:r>
                      <a:endParaRPr lang="en-GB" sz="2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+mj-lt"/>
                        </a:rPr>
                        <a:t>-</a:t>
                      </a:r>
                      <a:endParaRPr lang="en-GB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+mj-lt"/>
                        </a:rPr>
                        <a:t>&gt; 5</a:t>
                      </a:r>
                      <a:endParaRPr lang="en-GB" sz="2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+mj-lt"/>
                        </a:rPr>
                        <a:t>-</a:t>
                      </a:r>
                      <a:endParaRPr lang="en-GB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+mj-lt"/>
                        </a:rPr>
                        <a:t>&gt; 5</a:t>
                      </a:r>
                      <a:endParaRPr lang="en-GB" sz="2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+mj-lt"/>
                        </a:rPr>
                        <a:t>-</a:t>
                      </a:r>
                      <a:endParaRPr lang="en-GB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8733590"/>
                  </a:ext>
                </a:extLst>
              </a:tr>
              <a:tr h="2750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+mj-lt"/>
                        </a:rPr>
                        <a:t>[C</a:t>
                      </a:r>
                      <a:r>
                        <a:rPr lang="en-GB" sz="2200" baseline="-25000" dirty="0">
                          <a:effectLst/>
                          <a:latin typeface="+mj-lt"/>
                        </a:rPr>
                        <a:t>2</a:t>
                      </a:r>
                      <a:r>
                        <a:rPr lang="en-GB" sz="2200" dirty="0">
                          <a:effectLst/>
                          <a:latin typeface="+mj-lt"/>
                        </a:rPr>
                        <a:t>OHMIM][seco-Amx]</a:t>
                      </a:r>
                      <a:endParaRPr lang="en-GB" sz="2200" dirty="0"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+mj-lt"/>
                        </a:rPr>
                        <a:t>&gt; 5</a:t>
                      </a:r>
                      <a:endParaRPr lang="en-GB" sz="2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+mj-lt"/>
                        </a:rPr>
                        <a:t>-</a:t>
                      </a:r>
                      <a:endParaRPr lang="en-GB" sz="2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+mj-lt"/>
                        </a:rPr>
                        <a:t>&gt; 5</a:t>
                      </a:r>
                      <a:endParaRPr lang="en-GB" sz="2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+mj-lt"/>
                        </a:rPr>
                        <a:t>-</a:t>
                      </a:r>
                      <a:endParaRPr lang="en-GB" sz="2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+mj-lt"/>
                        </a:rPr>
                        <a:t>5</a:t>
                      </a:r>
                      <a:endParaRPr lang="en-GB" sz="2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+mj-lt"/>
                        </a:rPr>
                        <a:t>&gt;1</a:t>
                      </a:r>
                      <a:endParaRPr lang="en-GB" sz="2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29500123"/>
                  </a:ext>
                </a:extLst>
              </a:tr>
              <a:tr h="1375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+mj-lt"/>
                        </a:rPr>
                        <a:t>[P</a:t>
                      </a:r>
                      <a:r>
                        <a:rPr lang="en-GB" sz="2200" baseline="-25000" dirty="0">
                          <a:effectLst/>
                          <a:latin typeface="+mj-lt"/>
                        </a:rPr>
                        <a:t>6,6,6,14</a:t>
                      </a:r>
                      <a:r>
                        <a:rPr lang="en-GB" sz="2200" dirty="0">
                          <a:effectLst/>
                          <a:latin typeface="+mj-lt"/>
                        </a:rPr>
                        <a:t>][seco-Amx]</a:t>
                      </a:r>
                      <a:endParaRPr lang="en-GB" sz="2200" dirty="0"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+mj-lt"/>
                        </a:rPr>
                        <a:t>0.05</a:t>
                      </a:r>
                      <a:endParaRPr lang="en-GB" sz="2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b="1" dirty="0">
                          <a:effectLst/>
                          <a:latin typeface="+mj-lt"/>
                        </a:rPr>
                        <a:t>&gt;100</a:t>
                      </a:r>
                      <a:endParaRPr lang="en-GB" sz="2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+mj-lt"/>
                        </a:rPr>
                        <a:t>1.0</a:t>
                      </a:r>
                      <a:endParaRPr lang="en-GB" sz="2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+mj-lt"/>
                        </a:rPr>
                        <a:t>&gt;5</a:t>
                      </a:r>
                      <a:endParaRPr lang="en-GB" sz="2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+mj-lt"/>
                        </a:rPr>
                        <a:t>&gt; 5</a:t>
                      </a:r>
                      <a:endParaRPr lang="en-GB" sz="2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+mj-lt"/>
                        </a:rPr>
                        <a:t>-</a:t>
                      </a:r>
                      <a:endParaRPr lang="en-GB" sz="2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22806219"/>
                  </a:ext>
                </a:extLst>
              </a:tr>
              <a:tr h="1375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+mj-lt"/>
                        </a:rPr>
                        <a:t>[C</a:t>
                      </a:r>
                      <a:r>
                        <a:rPr lang="en-GB" sz="2200" baseline="-25000" dirty="0">
                          <a:effectLst/>
                          <a:latin typeface="+mj-lt"/>
                        </a:rPr>
                        <a:t>16</a:t>
                      </a:r>
                      <a:r>
                        <a:rPr lang="en-GB" sz="2200" dirty="0">
                          <a:effectLst/>
                          <a:latin typeface="+mj-lt"/>
                        </a:rPr>
                        <a:t>Pyr][seco-Amx]</a:t>
                      </a:r>
                      <a:endParaRPr lang="en-GB" sz="2200" dirty="0"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+mj-lt"/>
                        </a:rPr>
                        <a:t>0.05</a:t>
                      </a:r>
                      <a:endParaRPr lang="en-GB" sz="2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b="1" dirty="0">
                          <a:effectLst/>
                          <a:latin typeface="+mj-lt"/>
                        </a:rPr>
                        <a:t>&gt;100</a:t>
                      </a:r>
                      <a:endParaRPr lang="en-GB" sz="2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+mj-lt"/>
                        </a:rPr>
                        <a:t>0.05</a:t>
                      </a:r>
                      <a:endParaRPr lang="en-GB" sz="2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b="1" dirty="0">
                          <a:effectLst/>
                          <a:latin typeface="+mj-lt"/>
                        </a:rPr>
                        <a:t>&gt;100</a:t>
                      </a:r>
                      <a:endParaRPr lang="en-GB" sz="2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+mj-lt"/>
                        </a:rPr>
                        <a:t>0.005</a:t>
                      </a:r>
                      <a:endParaRPr lang="en-GB" sz="2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b="1" dirty="0">
                          <a:effectLst/>
                          <a:latin typeface="+mj-lt"/>
                        </a:rPr>
                        <a:t>&gt;1000</a:t>
                      </a:r>
                      <a:endParaRPr lang="en-GB" sz="2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4614799"/>
                  </a:ext>
                </a:extLst>
              </a:tr>
              <a:tr h="1840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+mj-lt"/>
                        </a:rPr>
                        <a:t>[Choline][seco-Amx]</a:t>
                      </a:r>
                      <a:endParaRPr lang="en-GB" sz="2200" dirty="0"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+mj-lt"/>
                        </a:rPr>
                        <a:t>0.5</a:t>
                      </a:r>
                      <a:endParaRPr lang="en-GB" sz="2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b="1" dirty="0">
                          <a:effectLst/>
                          <a:latin typeface="+mj-lt"/>
                        </a:rPr>
                        <a:t>&gt;10</a:t>
                      </a:r>
                      <a:endParaRPr lang="en-GB" sz="2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+mj-lt"/>
                        </a:rPr>
                        <a:t>0.05</a:t>
                      </a:r>
                      <a:endParaRPr lang="en-GB" sz="2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b="1" dirty="0">
                          <a:effectLst/>
                          <a:latin typeface="+mj-lt"/>
                        </a:rPr>
                        <a:t>&gt;100</a:t>
                      </a:r>
                      <a:endParaRPr lang="en-GB" sz="2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+mj-lt"/>
                        </a:rPr>
                        <a:t>0.5</a:t>
                      </a:r>
                      <a:endParaRPr lang="en-GB" sz="2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b="1" dirty="0">
                          <a:effectLst/>
                          <a:latin typeface="+mj-lt"/>
                        </a:rPr>
                        <a:t>10</a:t>
                      </a:r>
                      <a:endParaRPr lang="en-GB" sz="2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5290380"/>
                  </a:ext>
                </a:extLst>
              </a:tr>
              <a:tr h="1375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2200" dirty="0"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2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2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2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2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43828910"/>
                  </a:ext>
                </a:extLst>
              </a:tr>
              <a:tr h="1375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+mj-lt"/>
                        </a:rPr>
                        <a:t>K[Pen]</a:t>
                      </a:r>
                      <a:endParaRPr lang="en-GB" sz="2200" dirty="0"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+mj-lt"/>
                        </a:rPr>
                        <a:t>&gt;5</a:t>
                      </a:r>
                      <a:endParaRPr lang="en-GB" sz="2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+mj-lt"/>
                        </a:rPr>
                        <a:t>1</a:t>
                      </a:r>
                      <a:endParaRPr lang="en-GB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+mj-lt"/>
                        </a:rPr>
                        <a:t>&gt; 5</a:t>
                      </a:r>
                      <a:endParaRPr lang="en-GB" sz="2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+mj-lt"/>
                        </a:rPr>
                        <a:t>1</a:t>
                      </a:r>
                      <a:endParaRPr lang="en-GB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+mj-lt"/>
                        </a:rPr>
                        <a:t>&gt; 5</a:t>
                      </a:r>
                      <a:endParaRPr lang="en-GB" sz="2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+mj-lt"/>
                        </a:rPr>
                        <a:t>1</a:t>
                      </a:r>
                      <a:endParaRPr lang="en-GB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8506551"/>
                  </a:ext>
                </a:extLst>
              </a:tr>
              <a:tr h="1375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+mj-lt"/>
                        </a:rPr>
                        <a:t>K[seco-Pen]</a:t>
                      </a:r>
                      <a:endParaRPr lang="en-GB" sz="2200" dirty="0"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+mj-lt"/>
                        </a:rPr>
                        <a:t>&gt;5</a:t>
                      </a:r>
                      <a:endParaRPr lang="en-GB" sz="2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+mj-lt"/>
                        </a:rPr>
                        <a:t>-</a:t>
                      </a:r>
                      <a:endParaRPr lang="en-GB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+mj-lt"/>
                        </a:rPr>
                        <a:t>&gt;5</a:t>
                      </a:r>
                      <a:endParaRPr lang="en-GB" sz="2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+mj-lt"/>
                        </a:rPr>
                        <a:t>-</a:t>
                      </a:r>
                      <a:endParaRPr lang="en-GB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+mj-lt"/>
                        </a:rPr>
                        <a:t>&gt;5</a:t>
                      </a:r>
                      <a:endParaRPr lang="en-GB" sz="2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+mj-lt"/>
                        </a:rPr>
                        <a:t>-</a:t>
                      </a:r>
                      <a:endParaRPr lang="en-GB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67642759"/>
                  </a:ext>
                </a:extLst>
              </a:tr>
              <a:tr h="1375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+mj-lt"/>
                        </a:rPr>
                        <a:t>[EMIM][seco-Pen]</a:t>
                      </a:r>
                      <a:endParaRPr lang="en-GB" sz="2200" dirty="0"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+mj-lt"/>
                        </a:rPr>
                        <a:t>&gt;5</a:t>
                      </a:r>
                      <a:endParaRPr lang="en-GB" sz="2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+mj-lt"/>
                        </a:rPr>
                        <a:t>-</a:t>
                      </a:r>
                      <a:endParaRPr lang="en-GB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+mj-lt"/>
                        </a:rPr>
                        <a:t>&gt;5</a:t>
                      </a:r>
                      <a:endParaRPr lang="en-GB" sz="2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+mj-lt"/>
                        </a:rPr>
                        <a:t>-</a:t>
                      </a:r>
                      <a:endParaRPr lang="en-GB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+mj-lt"/>
                        </a:rPr>
                        <a:t>&gt; 5</a:t>
                      </a:r>
                      <a:endParaRPr lang="en-GB" sz="2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+mj-lt"/>
                        </a:rPr>
                        <a:t>-</a:t>
                      </a:r>
                      <a:endParaRPr lang="en-GB" sz="2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46781835"/>
                  </a:ext>
                </a:extLst>
              </a:tr>
              <a:tr h="2750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+mj-lt"/>
                        </a:rPr>
                        <a:t>[C</a:t>
                      </a:r>
                      <a:r>
                        <a:rPr lang="en-GB" sz="2200" baseline="-25000" dirty="0">
                          <a:effectLst/>
                          <a:latin typeface="+mj-lt"/>
                        </a:rPr>
                        <a:t>2</a:t>
                      </a:r>
                      <a:r>
                        <a:rPr lang="en-GB" sz="2200" dirty="0">
                          <a:effectLst/>
                          <a:latin typeface="+mj-lt"/>
                        </a:rPr>
                        <a:t>OHMIM][</a:t>
                      </a:r>
                      <a:r>
                        <a:rPr lang="en-GB" sz="2200" dirty="0" err="1" smtClean="0">
                          <a:effectLst/>
                          <a:latin typeface="+mj-lt"/>
                        </a:rPr>
                        <a:t>seco</a:t>
                      </a:r>
                      <a:r>
                        <a:rPr lang="en-GB" sz="2200" dirty="0" smtClean="0">
                          <a:effectLst/>
                          <a:latin typeface="+mj-lt"/>
                        </a:rPr>
                        <a:t>-Pen</a:t>
                      </a:r>
                      <a:r>
                        <a:rPr lang="en-GB" sz="2200" dirty="0">
                          <a:effectLst/>
                          <a:latin typeface="+mj-lt"/>
                        </a:rPr>
                        <a:t>]</a:t>
                      </a:r>
                      <a:endParaRPr lang="en-GB" sz="2200" dirty="0"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+mj-lt"/>
                        </a:rPr>
                        <a:t>&gt;5</a:t>
                      </a:r>
                      <a:endParaRPr lang="en-GB" sz="2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+mj-lt"/>
                        </a:rPr>
                        <a:t>-</a:t>
                      </a:r>
                      <a:endParaRPr lang="en-GB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+mj-lt"/>
                        </a:rPr>
                        <a:t>&gt;5</a:t>
                      </a:r>
                      <a:endParaRPr lang="en-GB" sz="2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+mj-lt"/>
                        </a:rPr>
                        <a:t>-</a:t>
                      </a:r>
                      <a:endParaRPr lang="en-GB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+mj-lt"/>
                        </a:rPr>
                        <a:t>&gt; 5</a:t>
                      </a:r>
                      <a:endParaRPr lang="en-GB" sz="2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+mj-lt"/>
                        </a:rPr>
                        <a:t>-</a:t>
                      </a:r>
                      <a:endParaRPr lang="en-GB" sz="2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69185482"/>
                  </a:ext>
                </a:extLst>
              </a:tr>
              <a:tr h="1375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+mj-lt"/>
                        </a:rPr>
                        <a:t>[Choline][seco-Pen]</a:t>
                      </a:r>
                      <a:endParaRPr lang="en-GB" sz="2200" dirty="0"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+mj-lt"/>
                        </a:rPr>
                        <a:t>1.0</a:t>
                      </a:r>
                      <a:endParaRPr lang="en-GB" sz="2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+mj-lt"/>
                        </a:rPr>
                        <a:t>&gt;5</a:t>
                      </a:r>
                      <a:endParaRPr lang="en-GB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+mj-lt"/>
                        </a:rPr>
                        <a:t>&gt;5</a:t>
                      </a:r>
                      <a:endParaRPr lang="en-GB" sz="2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+mj-lt"/>
                        </a:rPr>
                        <a:t>-</a:t>
                      </a:r>
                      <a:endParaRPr lang="en-GB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+mj-lt"/>
                        </a:rPr>
                        <a:t>1.0</a:t>
                      </a:r>
                      <a:endParaRPr lang="en-GB" sz="2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b="1" dirty="0">
                          <a:effectLst/>
                          <a:latin typeface="+mj-lt"/>
                        </a:rPr>
                        <a:t>&gt;5</a:t>
                      </a:r>
                      <a:endParaRPr lang="en-GB" sz="2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7751015"/>
                  </a:ext>
                </a:extLst>
              </a:tr>
              <a:tr h="1375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+mj-lt"/>
                        </a:rPr>
                        <a:t>[P</a:t>
                      </a:r>
                      <a:r>
                        <a:rPr lang="en-GB" sz="2200" baseline="-25000" dirty="0">
                          <a:effectLst/>
                          <a:latin typeface="+mj-lt"/>
                        </a:rPr>
                        <a:t>6,6,6,14</a:t>
                      </a:r>
                      <a:r>
                        <a:rPr lang="en-GB" sz="2200" dirty="0">
                          <a:effectLst/>
                          <a:latin typeface="+mj-lt"/>
                        </a:rPr>
                        <a:t>][seco-Pen]</a:t>
                      </a:r>
                      <a:endParaRPr lang="en-GB" sz="2200" dirty="0"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+mj-lt"/>
                        </a:rPr>
                        <a:t>0.5</a:t>
                      </a:r>
                      <a:endParaRPr lang="en-GB" sz="2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b="1" dirty="0">
                          <a:effectLst/>
                          <a:latin typeface="+mj-lt"/>
                        </a:rPr>
                        <a:t>&gt;10</a:t>
                      </a:r>
                      <a:endParaRPr lang="en-GB" sz="2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+mj-lt"/>
                        </a:rPr>
                        <a:t>0.5</a:t>
                      </a:r>
                      <a:endParaRPr lang="en-GB" sz="2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b="1" dirty="0">
                          <a:effectLst/>
                          <a:latin typeface="+mj-lt"/>
                        </a:rPr>
                        <a:t>&gt;10</a:t>
                      </a:r>
                      <a:endParaRPr lang="en-GB" sz="2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b="1" dirty="0">
                          <a:effectLst/>
                          <a:latin typeface="+mj-lt"/>
                        </a:rPr>
                        <a:t>&gt; 5</a:t>
                      </a:r>
                      <a:endParaRPr lang="en-GB" sz="2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+mj-lt"/>
                        </a:rPr>
                        <a:t>-</a:t>
                      </a:r>
                      <a:endParaRPr lang="en-GB" sz="2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76218423"/>
                  </a:ext>
                </a:extLst>
              </a:tr>
              <a:tr h="1375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+mj-lt"/>
                        </a:rPr>
                        <a:t>[C</a:t>
                      </a:r>
                      <a:r>
                        <a:rPr lang="en-GB" sz="2200" baseline="-25000" dirty="0">
                          <a:effectLst/>
                          <a:latin typeface="+mj-lt"/>
                        </a:rPr>
                        <a:t>16</a:t>
                      </a:r>
                      <a:r>
                        <a:rPr lang="en-GB" sz="2200" dirty="0">
                          <a:effectLst/>
                          <a:latin typeface="+mj-lt"/>
                        </a:rPr>
                        <a:t>Pyr]seco-[Pen]</a:t>
                      </a:r>
                      <a:endParaRPr lang="en-GB" sz="2200" dirty="0"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+mj-lt"/>
                        </a:rPr>
                        <a:t>0.5</a:t>
                      </a:r>
                      <a:endParaRPr lang="en-GB" sz="2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b="1" dirty="0">
                          <a:effectLst/>
                          <a:latin typeface="+mj-lt"/>
                        </a:rPr>
                        <a:t>&gt;10</a:t>
                      </a:r>
                      <a:endParaRPr lang="en-GB" sz="2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+mj-lt"/>
                        </a:rPr>
                        <a:t>0.5</a:t>
                      </a:r>
                      <a:endParaRPr lang="en-GB" sz="2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b="1" dirty="0">
                          <a:effectLst/>
                          <a:latin typeface="+mj-lt"/>
                        </a:rPr>
                        <a:t>&gt;10</a:t>
                      </a:r>
                      <a:endParaRPr lang="en-GB" sz="2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+mj-lt"/>
                        </a:rPr>
                        <a:t>0.05</a:t>
                      </a:r>
                      <a:endParaRPr lang="en-GB" sz="2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b="1" dirty="0">
                          <a:effectLst/>
                          <a:latin typeface="+mj-lt"/>
                        </a:rPr>
                        <a:t>&gt;100</a:t>
                      </a:r>
                      <a:endParaRPr lang="en-GB" sz="2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9053526"/>
                  </a:ext>
                </a:extLst>
              </a:tr>
              <a:tr h="1375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+mj-lt"/>
                        </a:rPr>
                        <a:t>[TEA][seco-Pen]</a:t>
                      </a:r>
                      <a:endParaRPr lang="en-GB" sz="2200" dirty="0"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+mj-lt"/>
                        </a:rPr>
                        <a:t>&gt;5</a:t>
                      </a:r>
                      <a:endParaRPr lang="en-GB" sz="2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+mj-lt"/>
                        </a:rPr>
                        <a:t>-</a:t>
                      </a:r>
                      <a:endParaRPr lang="en-GB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+mj-lt"/>
                        </a:rPr>
                        <a:t>&gt; 5</a:t>
                      </a:r>
                      <a:endParaRPr lang="en-GB" sz="2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+mj-lt"/>
                        </a:rPr>
                        <a:t>-</a:t>
                      </a:r>
                      <a:endParaRPr lang="en-GB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+mj-lt"/>
                        </a:rPr>
                        <a:t>&gt; 5</a:t>
                      </a:r>
                      <a:endParaRPr lang="en-GB" sz="2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+mj-lt"/>
                        </a:rPr>
                        <a:t>-</a:t>
                      </a:r>
                      <a:endParaRPr lang="en-GB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4213775"/>
                  </a:ext>
                </a:extLst>
              </a:tr>
            </a:tbl>
          </a:graphicData>
        </a:graphic>
      </p:graphicFrame>
      <p:sp>
        <p:nvSpPr>
          <p:cNvPr id="25" name="TextBox 121"/>
          <p:cNvSpPr txBox="1"/>
          <p:nvPr/>
        </p:nvSpPr>
        <p:spPr>
          <a:xfrm>
            <a:off x="16609149" y="9935098"/>
            <a:ext cx="11981669" cy="1141847"/>
          </a:xfrm>
          <a:prstGeom prst="rect">
            <a:avLst/>
          </a:prstGeom>
          <a:solidFill>
            <a:schemeClr val="bg1"/>
          </a:solidFill>
        </p:spPr>
        <p:txBody>
          <a:bodyPr wrap="square" lIns="94485" tIns="47242" rIns="94485" bIns="47242" rtlCol="0">
            <a:spAutoFit/>
          </a:bodyPr>
          <a:lstStyle>
            <a:defPPr>
              <a:defRPr lang="pt-PT"/>
            </a:defPPr>
            <a:lvl1pPr algn="l" defTabSz="4314157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2157079" indent="-1684654" algn="l" defTabSz="4314157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4314157" indent="-3369307" algn="l" defTabSz="4314157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6472875" indent="-5055601" algn="l" defTabSz="4314157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8629954" indent="-6740255" algn="l" defTabSz="4314157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362124" algn="l" defTabSz="944850" rtl="0" eaLnBrk="1" latinLnBrk="0" hangingPunct="1"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834549" algn="l" defTabSz="944850" rtl="0" eaLnBrk="1" latinLnBrk="0" hangingPunct="1"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306973" algn="l" defTabSz="944850" rtl="0" eaLnBrk="1" latinLnBrk="0" hangingPunct="1"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779398" algn="l" defTabSz="944850" rtl="0" eaLnBrk="1" latinLnBrk="0" hangingPunct="1"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pt-PT" sz="6800" b="1" dirty="0" smtClean="0">
                <a:solidFill>
                  <a:srgbClr val="3D67B8"/>
                </a:solidFill>
                <a:latin typeface="+mn-lt"/>
              </a:rPr>
              <a:t>Ampicillin </a:t>
            </a:r>
            <a:r>
              <a:rPr lang="pt-PT" sz="6800" b="1" dirty="0" err="1" smtClean="0">
                <a:solidFill>
                  <a:srgbClr val="3D67B8"/>
                </a:solidFill>
                <a:latin typeface="+mn-lt"/>
              </a:rPr>
              <a:t>derived</a:t>
            </a:r>
            <a:r>
              <a:rPr lang="pt-PT" sz="6800" b="1" dirty="0" smtClean="0">
                <a:solidFill>
                  <a:srgbClr val="3D67B8"/>
                </a:solidFill>
                <a:latin typeface="+mn-lt"/>
              </a:rPr>
              <a:t> OSIL-</a:t>
            </a:r>
            <a:r>
              <a:rPr lang="pt-PT" sz="6800" b="1" dirty="0" err="1" smtClean="0">
                <a:solidFill>
                  <a:srgbClr val="3D67B8"/>
                </a:solidFill>
                <a:latin typeface="+mn-lt"/>
              </a:rPr>
              <a:t>APIs</a:t>
            </a:r>
            <a:endParaRPr lang="en-GB" sz="6800" b="1" dirty="0">
              <a:solidFill>
                <a:srgbClr val="3D67B8"/>
              </a:solidFill>
              <a:latin typeface="+mn-lt"/>
            </a:endParaRPr>
          </a:p>
        </p:txBody>
      </p:sp>
      <p:sp>
        <p:nvSpPr>
          <p:cNvPr id="26" name="CaixaDeTexto 2041"/>
          <p:cNvSpPr txBox="1"/>
          <p:nvPr/>
        </p:nvSpPr>
        <p:spPr>
          <a:xfrm>
            <a:off x="15411858" y="11134935"/>
            <a:ext cx="3424822" cy="58939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 algn="l" defTabSz="4314157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2157079" indent="-1684654" algn="l" defTabSz="4314157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4314157" indent="-3369307" algn="l" defTabSz="4314157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6472875" indent="-5055601" algn="l" defTabSz="4314157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8629954" indent="-6740255" algn="l" defTabSz="4314157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362124" algn="l" defTabSz="944850" rtl="0" eaLnBrk="1" latinLnBrk="0" hangingPunct="1"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834549" algn="l" defTabSz="944850" rtl="0" eaLnBrk="1" latinLnBrk="0" hangingPunct="1"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306973" algn="l" defTabSz="944850" rtl="0" eaLnBrk="1" latinLnBrk="0" hangingPunct="1"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779398" algn="l" defTabSz="944850" rtl="0" eaLnBrk="1" latinLnBrk="0" hangingPunct="1"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/>
            <a:r>
              <a:rPr lang="pt-BR" sz="2900" dirty="0" smtClean="0"/>
              <a:t>Ampiciline based organic salts and ionic </a:t>
            </a:r>
            <a:r>
              <a:rPr lang="pt-BR" sz="2900" dirty="0"/>
              <a:t>liquids </a:t>
            </a:r>
            <a:r>
              <a:rPr lang="pt-BR" sz="2900" dirty="0" smtClean="0"/>
              <a:t>were </a:t>
            </a:r>
            <a:r>
              <a:rPr lang="pt-BR" sz="2900" dirty="0"/>
              <a:t>prepared in good yield using buffer neutralization method </a:t>
            </a:r>
            <a:r>
              <a:rPr lang="pt-BR" sz="2900" dirty="0" smtClean="0"/>
              <a:t>[6] </a:t>
            </a:r>
            <a:r>
              <a:rPr lang="en-GB" sz="2900" dirty="0"/>
              <a:t>(</a:t>
            </a:r>
            <a:r>
              <a:rPr lang="en-US" sz="2900" dirty="0"/>
              <a:t>see </a:t>
            </a:r>
            <a:r>
              <a:rPr lang="en-US" sz="2900" b="1" i="1" dirty="0"/>
              <a:t>Figure  </a:t>
            </a:r>
            <a:r>
              <a:rPr lang="en-US" sz="2900" b="1" i="1" dirty="0" smtClean="0"/>
              <a:t>2</a:t>
            </a:r>
            <a:r>
              <a:rPr lang="en-US" sz="2900" dirty="0" smtClean="0"/>
              <a:t>). </a:t>
            </a:r>
            <a:r>
              <a:rPr lang="en-US" sz="2900" dirty="0"/>
              <a:t>Except </a:t>
            </a:r>
            <a:r>
              <a:rPr lang="en-US" sz="2900" dirty="0" smtClean="0"/>
              <a:t>two </a:t>
            </a:r>
            <a:r>
              <a:rPr lang="en-US" sz="2900" dirty="0"/>
              <a:t>(choline and C</a:t>
            </a:r>
            <a:r>
              <a:rPr lang="en-US" sz="2900" baseline="-25000" dirty="0"/>
              <a:t>2</a:t>
            </a:r>
            <a:r>
              <a:rPr lang="en-US" sz="2900" dirty="0"/>
              <a:t>OHMIM) they are all ionic liquids as their m.p.  are bellow 100 ºC. </a:t>
            </a:r>
            <a:endParaRPr lang="pt-PT" sz="2900" dirty="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166355"/>
              </p:ext>
            </p:extLst>
          </p:nvPr>
        </p:nvGraphicFramePr>
        <p:xfrm>
          <a:off x="18854591" y="11159945"/>
          <a:ext cx="10176702" cy="5229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CS ChemDraw Drawing" r:id="rId8" imgW="5762880" imgH="2963880" progId="ChemDraw.Document.6.0">
                  <p:embed/>
                </p:oleObj>
              </mc:Choice>
              <mc:Fallback>
                <p:oleObj name="CS ChemDraw Drawing" r:id="rId8" imgW="5762880" imgH="29638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854591" y="11159945"/>
                        <a:ext cx="10176702" cy="5229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CaixaDeTexto 11"/>
          <p:cNvSpPr txBox="1"/>
          <p:nvPr/>
        </p:nvSpPr>
        <p:spPr>
          <a:xfrm>
            <a:off x="15326390" y="17111856"/>
            <a:ext cx="1361222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PT"/>
            </a:defPPr>
            <a:lvl1pPr algn="l" defTabSz="4314157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2157079" indent="-1684654" algn="l" defTabSz="4314157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4314157" indent="-3369307" algn="l" defTabSz="4314157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6472875" indent="-5055601" algn="l" defTabSz="4314157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8629954" indent="-6740255" algn="l" defTabSz="4314157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362124" algn="l" defTabSz="944850" rtl="0" eaLnBrk="1" latinLnBrk="0" hangingPunct="1"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834549" algn="l" defTabSz="944850" rtl="0" eaLnBrk="1" latinLnBrk="0" hangingPunct="1"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306973" algn="l" defTabSz="944850" rtl="0" eaLnBrk="1" latinLnBrk="0" hangingPunct="1"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779398" algn="l" defTabSz="944850" rtl="0" eaLnBrk="1" latinLnBrk="0" hangingPunct="1"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/>
            <a:r>
              <a:rPr lang="en-GB" sz="2900" dirty="0" smtClean="0">
                <a:solidFill>
                  <a:srgbClr val="000000"/>
                </a:solidFill>
                <a:latin typeface="+mj-lt"/>
              </a:rPr>
              <a:t>Ampicillin</a:t>
            </a:r>
            <a:r>
              <a:rPr lang="en-US" sz="29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900" dirty="0">
                <a:solidFill>
                  <a:srgbClr val="000000"/>
                </a:solidFill>
                <a:latin typeface="+mj-lt"/>
              </a:rPr>
              <a:t>based IL-APIs were first tested against </a:t>
            </a:r>
            <a:r>
              <a:rPr lang="en-US" sz="2900" dirty="0" smtClean="0">
                <a:solidFill>
                  <a:srgbClr val="000000"/>
                </a:solidFill>
                <a:latin typeface="+mj-lt"/>
              </a:rPr>
              <a:t>sensitive  gram-positive </a:t>
            </a:r>
            <a:r>
              <a:rPr lang="en-US" sz="2900" dirty="0">
                <a:solidFill>
                  <a:srgbClr val="000000"/>
                </a:solidFill>
                <a:latin typeface="+mj-lt"/>
              </a:rPr>
              <a:t>and </a:t>
            </a:r>
            <a:r>
              <a:rPr lang="en-US" sz="2900" dirty="0" smtClean="0">
                <a:solidFill>
                  <a:srgbClr val="000000"/>
                </a:solidFill>
                <a:latin typeface="+mj-lt"/>
              </a:rPr>
              <a:t>sensitive and resistant gram-negative </a:t>
            </a:r>
            <a:r>
              <a:rPr lang="en-US" sz="2900" dirty="0">
                <a:solidFill>
                  <a:srgbClr val="000000"/>
                </a:solidFill>
                <a:latin typeface="+mj-lt"/>
              </a:rPr>
              <a:t>bacteria </a:t>
            </a:r>
            <a:r>
              <a:rPr lang="en-US" sz="2900" b="1" dirty="0">
                <a:solidFill>
                  <a:srgbClr val="000000"/>
                </a:solidFill>
                <a:latin typeface="+mj-lt"/>
              </a:rPr>
              <a:t>(Table </a:t>
            </a:r>
            <a:r>
              <a:rPr lang="en-US" sz="2900" b="1" dirty="0" smtClean="0">
                <a:solidFill>
                  <a:srgbClr val="000000"/>
                </a:solidFill>
                <a:latin typeface="+mj-lt"/>
              </a:rPr>
              <a:t>3</a:t>
            </a:r>
            <a:r>
              <a:rPr lang="en-US" sz="29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900" dirty="0">
                <a:solidFill>
                  <a:srgbClr val="000000"/>
                </a:solidFill>
                <a:latin typeface="+mj-lt"/>
              </a:rPr>
              <a:t>and </a:t>
            </a:r>
            <a:r>
              <a:rPr lang="en-US" sz="2900" b="1" dirty="0" smtClean="0">
                <a:solidFill>
                  <a:srgbClr val="000000"/>
                </a:solidFill>
                <a:latin typeface="+mj-lt"/>
              </a:rPr>
              <a:t>4).</a:t>
            </a:r>
            <a:r>
              <a:rPr lang="en-US" sz="2900" dirty="0" smtClean="0">
                <a:solidFill>
                  <a:srgbClr val="000000"/>
                </a:solidFill>
                <a:latin typeface="+mj-lt"/>
              </a:rPr>
              <a:t>  </a:t>
            </a:r>
            <a:r>
              <a:rPr lang="en-US" sz="2900" dirty="0">
                <a:solidFill>
                  <a:srgbClr val="000000"/>
                </a:solidFill>
                <a:latin typeface="+mj-lt"/>
              </a:rPr>
              <a:t>The activity of prepared compounds was compared with standard </a:t>
            </a:r>
            <a:r>
              <a:rPr lang="en-US" sz="2900" dirty="0" smtClean="0">
                <a:solidFill>
                  <a:srgbClr val="000000"/>
                </a:solidFill>
                <a:latin typeface="+mj-lt"/>
              </a:rPr>
              <a:t>antibiotic </a:t>
            </a:r>
            <a:r>
              <a:rPr lang="en-US" sz="2900" dirty="0">
                <a:solidFill>
                  <a:srgbClr val="000000"/>
                </a:solidFill>
                <a:latin typeface="+mj-lt"/>
              </a:rPr>
              <a:t>[Na][Amp</a:t>
            </a:r>
            <a:r>
              <a:rPr lang="en-US" sz="2900" dirty="0" smtClean="0">
                <a:solidFill>
                  <a:srgbClr val="000000"/>
                </a:solidFill>
                <a:latin typeface="+mj-lt"/>
              </a:rPr>
              <a:t>]. </a:t>
            </a:r>
            <a:endParaRPr lang="ko-KR" altLang="pt-BR" sz="2900" dirty="0">
              <a:solidFill>
                <a:srgbClr val="000000"/>
              </a:solidFill>
              <a:latin typeface="+mj-lt"/>
            </a:endParaRPr>
          </a:p>
          <a:p>
            <a:endParaRPr lang="en-GB" sz="2900" dirty="0">
              <a:latin typeface="+mj-lt"/>
            </a:endParaRPr>
          </a:p>
        </p:txBody>
      </p:sp>
      <p:sp>
        <p:nvSpPr>
          <p:cNvPr id="29" name="Retângulo 2073"/>
          <p:cNvSpPr/>
          <p:nvPr/>
        </p:nvSpPr>
        <p:spPr>
          <a:xfrm>
            <a:off x="14032602" y="22849107"/>
            <a:ext cx="5675057" cy="121510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algn="l" defTabSz="4314157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157079" indent="-1684654" algn="l" defTabSz="4314157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314157" indent="-3369307" algn="l" defTabSz="4314157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6472875" indent="-5055601" algn="l" defTabSz="4314157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8629954" indent="-6740255" algn="l" defTabSz="4314157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62124" algn="l" defTabSz="94485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34549" algn="l" defTabSz="94485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06973" algn="l" defTabSz="94485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779398" algn="l" defTabSz="94485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2400" b="1" dirty="0" smtClean="0">
                <a:solidFill>
                  <a:schemeClr val="tx1"/>
                </a:solidFill>
              </a:rPr>
              <a:t>RDIC(OSIL-API)= MIC(API)/MIC(OSIL-API)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30" name="Retângulo 2074"/>
          <p:cNvSpPr/>
          <p:nvPr/>
        </p:nvSpPr>
        <p:spPr>
          <a:xfrm>
            <a:off x="15301739" y="18804803"/>
            <a:ext cx="13753527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PT"/>
            </a:defPPr>
            <a:lvl1pPr algn="l" defTabSz="4314157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2157079" indent="-1684654" algn="l" defTabSz="4314157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4314157" indent="-3369307" algn="l" defTabSz="4314157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6472875" indent="-5055601" algn="l" defTabSz="4314157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8629954" indent="-6740255" algn="l" defTabSz="4314157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362124" algn="l" defTabSz="944850" rtl="0" eaLnBrk="1" latinLnBrk="0" hangingPunct="1"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834549" algn="l" defTabSz="944850" rtl="0" eaLnBrk="1" latinLnBrk="0" hangingPunct="1"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306973" algn="l" defTabSz="944850" rtl="0" eaLnBrk="1" latinLnBrk="0" hangingPunct="1"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779398" algn="l" defTabSz="944850" rtl="0" eaLnBrk="1" latinLnBrk="0" hangingPunct="1"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en-US" sz="2400" b="1" i="1" dirty="0">
                <a:solidFill>
                  <a:srgbClr val="000000"/>
                </a:solidFill>
              </a:rPr>
              <a:t>Table </a:t>
            </a:r>
            <a:r>
              <a:rPr lang="en-US" sz="2400" b="1" i="1" dirty="0" smtClean="0">
                <a:solidFill>
                  <a:srgbClr val="000000"/>
                </a:solidFill>
              </a:rPr>
              <a:t>3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b="1" i="1" dirty="0">
                <a:solidFill>
                  <a:srgbClr val="000000"/>
                </a:solidFill>
              </a:rPr>
              <a:t>– </a:t>
            </a:r>
            <a:r>
              <a:rPr lang="en-US" sz="2400" i="1" dirty="0">
                <a:solidFill>
                  <a:srgbClr val="000000"/>
                </a:solidFill>
              </a:rPr>
              <a:t>Antimicrobial activity of </a:t>
            </a:r>
            <a:r>
              <a:rPr lang="pt-BR" sz="2400" i="1" dirty="0">
                <a:solidFill>
                  <a:srgbClr val="000000"/>
                </a:solidFill>
              </a:rPr>
              <a:t>ampicillin based </a:t>
            </a:r>
            <a:r>
              <a:rPr lang="pt-BR" sz="2400" i="1" dirty="0" smtClean="0">
                <a:solidFill>
                  <a:srgbClr val="000000"/>
                </a:solidFill>
              </a:rPr>
              <a:t>IL-APIs </a:t>
            </a:r>
            <a:r>
              <a:rPr lang="en-US" sz="2400" i="1" dirty="0" smtClean="0">
                <a:solidFill>
                  <a:srgbClr val="000000"/>
                </a:solidFill>
              </a:rPr>
              <a:t>against </a:t>
            </a:r>
            <a:r>
              <a:rPr lang="en-US" sz="2400" i="1" dirty="0">
                <a:solidFill>
                  <a:srgbClr val="000000"/>
                </a:solidFill>
              </a:rPr>
              <a:t>gram sensitive bacteria expressed </a:t>
            </a:r>
            <a:r>
              <a:rPr lang="en-US" sz="2400" i="1" dirty="0" smtClean="0">
                <a:solidFill>
                  <a:srgbClr val="000000"/>
                </a:solidFill>
              </a:rPr>
              <a:t>as RDIC</a:t>
            </a:r>
            <a:endParaRPr lang="en-GB" sz="2400" i="1" dirty="0">
              <a:solidFill>
                <a:srgbClr val="000000"/>
              </a:solidFill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000429"/>
              </p:ext>
            </p:extLst>
          </p:nvPr>
        </p:nvGraphicFramePr>
        <p:xfrm>
          <a:off x="15253087" y="19352630"/>
          <a:ext cx="13670357" cy="347802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833799">
                  <a:extLst>
                    <a:ext uri="{9D8B030D-6E8A-4147-A177-3AD203B41FA5}">
                      <a16:colId xmlns:a16="http://schemas.microsoft.com/office/drawing/2014/main" val="330714112"/>
                    </a:ext>
                  </a:extLst>
                </a:gridCol>
                <a:gridCol w="3410685">
                  <a:extLst>
                    <a:ext uri="{9D8B030D-6E8A-4147-A177-3AD203B41FA5}">
                      <a16:colId xmlns:a16="http://schemas.microsoft.com/office/drawing/2014/main" val="2228838548"/>
                    </a:ext>
                  </a:extLst>
                </a:gridCol>
                <a:gridCol w="59531">
                  <a:extLst>
                    <a:ext uri="{9D8B030D-6E8A-4147-A177-3AD203B41FA5}">
                      <a16:colId xmlns:a16="http://schemas.microsoft.com/office/drawing/2014/main" val="2394508897"/>
                    </a:ext>
                  </a:extLst>
                </a:gridCol>
                <a:gridCol w="1950516">
                  <a:extLst>
                    <a:ext uri="{9D8B030D-6E8A-4147-A177-3AD203B41FA5}">
                      <a16:colId xmlns:a16="http://schemas.microsoft.com/office/drawing/2014/main" val="420031749"/>
                    </a:ext>
                  </a:extLst>
                </a:gridCol>
                <a:gridCol w="1816195">
                  <a:extLst>
                    <a:ext uri="{9D8B030D-6E8A-4147-A177-3AD203B41FA5}">
                      <a16:colId xmlns:a16="http://schemas.microsoft.com/office/drawing/2014/main" val="2460106253"/>
                    </a:ext>
                  </a:extLst>
                </a:gridCol>
                <a:gridCol w="1816195">
                  <a:extLst>
                    <a:ext uri="{9D8B030D-6E8A-4147-A177-3AD203B41FA5}">
                      <a16:colId xmlns:a16="http://schemas.microsoft.com/office/drawing/2014/main" val="279738146"/>
                    </a:ext>
                  </a:extLst>
                </a:gridCol>
                <a:gridCol w="1783436">
                  <a:extLst>
                    <a:ext uri="{9D8B030D-6E8A-4147-A177-3AD203B41FA5}">
                      <a16:colId xmlns:a16="http://schemas.microsoft.com/office/drawing/2014/main" val="1228148281"/>
                    </a:ext>
                  </a:extLst>
                </a:gridCol>
              </a:tblGrid>
              <a:tr h="31149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en-GB" sz="2200" b="0" dirty="0" smtClean="0">
                          <a:solidFill>
                            <a:schemeClr val="tx1"/>
                          </a:solidFill>
                          <a:effectLst/>
                        </a:rPr>
                        <a:t>           Strains </a:t>
                      </a:r>
                      <a:endParaRPr lang="pt-PT" sz="22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200" b="0" dirty="0" smtClean="0">
                          <a:solidFill>
                            <a:schemeClr val="tx1"/>
                          </a:solidFill>
                          <a:effectLst/>
                        </a:rPr>
                        <a:t>   Comp.</a:t>
                      </a:r>
                      <a:endParaRPr lang="pt-PT" sz="2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effectLst/>
                        </a:rPr>
                        <a:t>Gram-negative</a:t>
                      </a:r>
                      <a:endParaRPr lang="pt-PT" sz="2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effectLst/>
                        </a:rPr>
                        <a:t>Gram-positive</a:t>
                      </a:r>
                      <a:endParaRPr lang="pt-PT" sz="2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639573"/>
                  </a:ext>
                </a:extLst>
              </a:tr>
              <a:tr h="738336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200" i="1" dirty="0">
                          <a:solidFill>
                            <a:schemeClr val="tx1"/>
                          </a:solidFill>
                          <a:effectLst/>
                        </a:rPr>
                        <a:t>E. coli </a:t>
                      </a:r>
                      <a:br>
                        <a:rPr lang="en-GB" sz="2200" i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2200" i="1" dirty="0">
                          <a:solidFill>
                            <a:schemeClr val="tx1"/>
                          </a:solidFill>
                          <a:effectLst/>
                        </a:rPr>
                        <a:t>ATCC 25922</a:t>
                      </a:r>
                      <a:endParaRPr lang="pt-PT" sz="2200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200" i="1" dirty="0"/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2200" i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200" i="1" dirty="0" smtClean="0">
                          <a:solidFill>
                            <a:schemeClr val="tx1"/>
                          </a:solidFill>
                          <a:effectLst/>
                        </a:rPr>
                        <a:t>K</a:t>
                      </a:r>
                      <a:r>
                        <a:rPr lang="en-GB" sz="2200" i="1" dirty="0">
                          <a:solidFill>
                            <a:schemeClr val="tx1"/>
                          </a:solidFill>
                          <a:effectLst/>
                        </a:rPr>
                        <a:t>. pneumoniae</a:t>
                      </a:r>
                      <a:endParaRPr lang="pt-PT" sz="2200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200" i="1" dirty="0">
                          <a:solidFill>
                            <a:schemeClr val="tx1"/>
                          </a:solidFill>
                          <a:effectLst/>
                        </a:rPr>
                        <a:t>S. aureus ATCC 25923</a:t>
                      </a:r>
                      <a:endParaRPr lang="pt-PT" sz="2200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200" i="1" dirty="0">
                          <a:solidFill>
                            <a:schemeClr val="tx1"/>
                          </a:solidFill>
                          <a:effectLst/>
                        </a:rPr>
                        <a:t>E. </a:t>
                      </a:r>
                      <a:r>
                        <a:rPr lang="en-GB" sz="2200" i="1" dirty="0" err="1">
                          <a:solidFill>
                            <a:schemeClr val="tx1"/>
                          </a:solidFill>
                          <a:effectLst/>
                        </a:rPr>
                        <a:t>fecalis</a:t>
                      </a:r>
                      <a:endParaRPr lang="pt-PT" sz="2200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200" i="1" dirty="0">
                          <a:solidFill>
                            <a:schemeClr val="tx1"/>
                          </a:solidFill>
                          <a:effectLst/>
                        </a:rPr>
                        <a:t>S. epidermis</a:t>
                      </a:r>
                      <a:endParaRPr lang="pt-PT" sz="2200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18825"/>
                  </a:ext>
                </a:extLst>
              </a:tr>
              <a:tr h="3211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200" b="0" dirty="0" smtClean="0">
                          <a:solidFill>
                            <a:schemeClr val="tx1"/>
                          </a:solidFill>
                          <a:effectLst/>
                        </a:rPr>
                        <a:t>Na[Amp]</a:t>
                      </a:r>
                      <a:endParaRPr lang="pt-PT" sz="2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PT" sz="2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200"/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PT" sz="2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2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PT" sz="2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2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PT" sz="2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PT" sz="2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646857"/>
                  </a:ext>
                </a:extLst>
              </a:tr>
              <a:tr h="344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200" b="0" dirty="0">
                          <a:solidFill>
                            <a:schemeClr val="tx1"/>
                          </a:solidFill>
                          <a:effectLst/>
                        </a:rPr>
                        <a:t>[P</a:t>
                      </a:r>
                      <a:r>
                        <a:rPr lang="en-GB" sz="2200" b="0" baseline="-25000" dirty="0">
                          <a:solidFill>
                            <a:schemeClr val="tx1"/>
                          </a:solidFill>
                          <a:effectLst/>
                        </a:rPr>
                        <a:t>6,6,6,14</a:t>
                      </a:r>
                      <a:r>
                        <a:rPr lang="en-GB" sz="2200" b="0" dirty="0">
                          <a:solidFill>
                            <a:schemeClr val="tx1"/>
                          </a:solidFill>
                          <a:effectLst/>
                        </a:rPr>
                        <a:t>][Amp]</a:t>
                      </a:r>
                      <a:endParaRPr lang="pt-PT" sz="2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effectLst/>
                        </a:rPr>
                        <a:t>0.02</a:t>
                      </a:r>
                      <a:endParaRPr lang="pt-PT" sz="2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200"/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effectLst/>
                        </a:rPr>
                        <a:t>0.5</a:t>
                      </a:r>
                      <a:endParaRPr lang="pt-PT" sz="2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effectLst/>
                        </a:rPr>
                        <a:t>0.1</a:t>
                      </a:r>
                      <a:endParaRPr lang="pt-PT" sz="2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PT" sz="2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2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PT" sz="2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38566"/>
                  </a:ext>
                </a:extLst>
              </a:tr>
              <a:tr h="10437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200" b="0" dirty="0">
                          <a:solidFill>
                            <a:schemeClr val="tx1"/>
                          </a:solidFill>
                          <a:effectLst/>
                        </a:rPr>
                        <a:t>[C</a:t>
                      </a:r>
                      <a:r>
                        <a:rPr lang="en-GB" sz="2200" b="0" baseline="-25000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r>
                        <a:rPr lang="en-GB" sz="2200" b="0" dirty="0">
                          <a:solidFill>
                            <a:schemeClr val="tx1"/>
                          </a:solidFill>
                          <a:effectLst/>
                        </a:rPr>
                        <a:t>Pyr][Amp]</a:t>
                      </a:r>
                      <a:endParaRPr lang="pt-PT" sz="2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                                                            0.</a:t>
                      </a:r>
                      <a:r>
                        <a:rPr lang="en-GB" sz="220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220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200"/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200" b="1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pt-PT" sz="2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PT" sz="2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200" b="1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pt-PT" sz="2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200" b="1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pt-PT" sz="2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485294"/>
                  </a:ext>
                </a:extLst>
              </a:tr>
              <a:tr h="344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200" b="0" dirty="0">
                          <a:solidFill>
                            <a:schemeClr val="tx1"/>
                          </a:solidFill>
                          <a:effectLst/>
                        </a:rPr>
                        <a:t>[C</a:t>
                      </a:r>
                      <a:r>
                        <a:rPr lang="en-GB" sz="22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GB" sz="2200" b="0" dirty="0">
                          <a:solidFill>
                            <a:schemeClr val="tx1"/>
                          </a:solidFill>
                          <a:effectLst/>
                        </a:rPr>
                        <a:t>OHMIM][Amp]</a:t>
                      </a:r>
                      <a:endParaRPr lang="pt-PT" sz="2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effectLst/>
                        </a:rPr>
                        <a:t>0.01</a:t>
                      </a:r>
                      <a:endParaRPr lang="pt-PT" sz="2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200" dirty="0"/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pt-PT" sz="2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pt-PT" sz="2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effectLst/>
                        </a:rPr>
                        <a:t>0.01</a:t>
                      </a:r>
                      <a:endParaRPr lang="pt-PT" sz="2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effectLst/>
                        </a:rPr>
                        <a:t>0.02</a:t>
                      </a:r>
                      <a:endParaRPr lang="pt-PT" sz="2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518204"/>
                  </a:ext>
                </a:extLst>
              </a:tr>
            </a:tbl>
          </a:graphicData>
        </a:graphic>
      </p:graphicFrame>
      <p:sp>
        <p:nvSpPr>
          <p:cNvPr id="32" name="CaixaDeTexto 96"/>
          <p:cNvSpPr txBox="1"/>
          <p:nvPr/>
        </p:nvSpPr>
        <p:spPr>
          <a:xfrm>
            <a:off x="19766774" y="22979904"/>
            <a:ext cx="9358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PT"/>
            </a:defPPr>
            <a:lvl1pPr algn="l" defTabSz="4314157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2157079" indent="-1684654" algn="l" defTabSz="4314157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4314157" indent="-3369307" algn="l" defTabSz="4314157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6472875" indent="-5055601" algn="l" defTabSz="4314157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8629954" indent="-6740255" algn="l" defTabSz="4314157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362124" algn="l" defTabSz="944850" rtl="0" eaLnBrk="1" latinLnBrk="0" hangingPunct="1"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834549" algn="l" defTabSz="944850" rtl="0" eaLnBrk="1" latinLnBrk="0" hangingPunct="1"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306973" algn="l" defTabSz="944850" rtl="0" eaLnBrk="1" latinLnBrk="0" hangingPunct="1"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779398" algn="l" defTabSz="944850" rtl="0" eaLnBrk="1" latinLnBrk="0" hangingPunct="1"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en-US" sz="2400" b="1" i="1" dirty="0">
                <a:solidFill>
                  <a:srgbClr val="000000"/>
                </a:solidFill>
              </a:rPr>
              <a:t>Table </a:t>
            </a:r>
            <a:r>
              <a:rPr lang="en-US" sz="2400" b="1" i="1" dirty="0" smtClean="0">
                <a:solidFill>
                  <a:srgbClr val="000000"/>
                </a:solidFill>
              </a:rPr>
              <a:t>4 </a:t>
            </a:r>
            <a:r>
              <a:rPr lang="en-US" sz="2400" b="1" i="1" dirty="0">
                <a:solidFill>
                  <a:srgbClr val="000000"/>
                </a:solidFill>
              </a:rPr>
              <a:t>– </a:t>
            </a:r>
            <a:r>
              <a:rPr lang="en-US" sz="2400" i="1" dirty="0">
                <a:solidFill>
                  <a:srgbClr val="000000"/>
                </a:solidFill>
              </a:rPr>
              <a:t>Minimum inhibitory concentrations (mM) and relative decrease of inhibitory concentration (RDIC) of  </a:t>
            </a:r>
            <a:r>
              <a:rPr lang="en-US" sz="2400" i="1" dirty="0" smtClean="0">
                <a:solidFill>
                  <a:srgbClr val="000000"/>
                </a:solidFill>
              </a:rPr>
              <a:t>the  </a:t>
            </a:r>
            <a:r>
              <a:rPr lang="en-US" sz="2400" i="1" dirty="0">
                <a:solidFill>
                  <a:srgbClr val="000000"/>
                </a:solidFill>
              </a:rPr>
              <a:t>compounds derivate of </a:t>
            </a:r>
            <a:r>
              <a:rPr lang="en-US" sz="2400" i="1" dirty="0" smtClean="0">
                <a:solidFill>
                  <a:srgbClr val="000000"/>
                </a:solidFill>
              </a:rPr>
              <a:t>ampicillin  </a:t>
            </a:r>
            <a:r>
              <a:rPr lang="en-US" sz="2400" i="1" dirty="0">
                <a:solidFill>
                  <a:srgbClr val="000000"/>
                </a:solidFill>
              </a:rPr>
              <a:t>that were produced on resistant strains</a:t>
            </a:r>
            <a:r>
              <a:rPr lang="en-US" sz="2400" b="1" i="1" dirty="0" smtClean="0">
                <a:solidFill>
                  <a:srgbClr val="000000"/>
                </a:solidFill>
              </a:rPr>
              <a:t>.</a:t>
            </a:r>
            <a:endParaRPr lang="en-GB" sz="2400" dirty="0"/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128683"/>
              </p:ext>
            </p:extLst>
          </p:nvPr>
        </p:nvGraphicFramePr>
        <p:xfrm>
          <a:off x="15286295" y="24179132"/>
          <a:ext cx="13567717" cy="6532396"/>
        </p:xfrm>
        <a:graphic>
          <a:graphicData uri="http://schemas.openxmlformats.org/drawingml/2006/table">
            <a:tbl>
              <a:tblPr/>
              <a:tblGrid>
                <a:gridCol w="2804965">
                  <a:extLst>
                    <a:ext uri="{9D8B030D-6E8A-4147-A177-3AD203B41FA5}">
                      <a16:colId xmlns:a16="http://schemas.microsoft.com/office/drawing/2014/main" val="2476479528"/>
                    </a:ext>
                  </a:extLst>
                </a:gridCol>
                <a:gridCol w="1409762">
                  <a:extLst>
                    <a:ext uri="{9D8B030D-6E8A-4147-A177-3AD203B41FA5}">
                      <a16:colId xmlns:a16="http://schemas.microsoft.com/office/drawing/2014/main" val="3996431571"/>
                    </a:ext>
                  </a:extLst>
                </a:gridCol>
                <a:gridCol w="1999272">
                  <a:extLst>
                    <a:ext uri="{9D8B030D-6E8A-4147-A177-3AD203B41FA5}">
                      <a16:colId xmlns:a16="http://schemas.microsoft.com/office/drawing/2014/main" val="3375636210"/>
                    </a:ext>
                  </a:extLst>
                </a:gridCol>
                <a:gridCol w="1762332">
                  <a:extLst>
                    <a:ext uri="{9D8B030D-6E8A-4147-A177-3AD203B41FA5}">
                      <a16:colId xmlns:a16="http://schemas.microsoft.com/office/drawing/2014/main" val="1903982975"/>
                    </a:ext>
                  </a:extLst>
                </a:gridCol>
                <a:gridCol w="1762332">
                  <a:extLst>
                    <a:ext uri="{9D8B030D-6E8A-4147-A177-3AD203B41FA5}">
                      <a16:colId xmlns:a16="http://schemas.microsoft.com/office/drawing/2014/main" val="2734727692"/>
                    </a:ext>
                  </a:extLst>
                </a:gridCol>
                <a:gridCol w="1914527">
                  <a:extLst>
                    <a:ext uri="{9D8B030D-6E8A-4147-A177-3AD203B41FA5}">
                      <a16:colId xmlns:a16="http://schemas.microsoft.com/office/drawing/2014/main" val="2722716315"/>
                    </a:ext>
                  </a:extLst>
                </a:gridCol>
                <a:gridCol w="1914527">
                  <a:extLst>
                    <a:ext uri="{9D8B030D-6E8A-4147-A177-3AD203B41FA5}">
                      <a16:colId xmlns:a16="http://schemas.microsoft.com/office/drawing/2014/main" val="1111112070"/>
                    </a:ext>
                  </a:extLst>
                </a:gridCol>
              </a:tblGrid>
              <a:tr h="619511"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2200" b="0" dirty="0" smtClean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200" b="0" dirty="0" smtClean="0">
                          <a:latin typeface="+mj-lt"/>
                          <a:ea typeface="Times New Roman"/>
                          <a:cs typeface="Times New Roman"/>
                        </a:rPr>
                        <a:t>Strains</a:t>
                      </a:r>
                      <a:r>
                        <a:rPr lang="en-GB" sz="2200" b="0" baseline="0" dirty="0" smtClean="0">
                          <a:latin typeface="+mj-lt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GB" sz="2200" b="0" dirty="0" smtClean="0"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endParaRPr lang="pt-BR" sz="2200" b="0" dirty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200" b="0" dirty="0" smtClean="0">
                          <a:latin typeface="+mj-lt"/>
                          <a:ea typeface="Times New Roman"/>
                          <a:cs typeface="Times New Roman"/>
                        </a:rPr>
                        <a:t>   Comp.</a:t>
                      </a:r>
                      <a:endParaRPr lang="pt-BR" sz="2200" b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1">
                        <a:lumMod val="75000"/>
                        <a:alpha val="3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PT" sz="2200" i="1" dirty="0">
                          <a:latin typeface="+mj-lt"/>
                          <a:ea typeface="Times New Roman"/>
                          <a:cs typeface="Times New Roman"/>
                        </a:rPr>
                        <a:t>E. coli </a:t>
                      </a:r>
                      <a:r>
                        <a:rPr lang="pt-PT" sz="2200" dirty="0">
                          <a:latin typeface="+mj-lt"/>
                          <a:ea typeface="Times New Roman"/>
                          <a:cs typeface="Times New Roman"/>
                        </a:rPr>
                        <a:t>TEM CTX M9</a:t>
                      </a:r>
                      <a:endParaRPr lang="pt-BR" sz="2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3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pt-BR" sz="2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3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200" i="1" dirty="0" smtClean="0">
                          <a:latin typeface="+mj-lt"/>
                          <a:ea typeface="Times New Roman"/>
                          <a:cs typeface="Times New Roman"/>
                        </a:rPr>
                        <a:t>E. </a:t>
                      </a:r>
                      <a:r>
                        <a:rPr lang="en-GB" sz="2200" i="1" dirty="0">
                          <a:latin typeface="+mj-lt"/>
                          <a:ea typeface="Times New Roman"/>
                          <a:cs typeface="Times New Roman"/>
                        </a:rPr>
                        <a:t>coli </a:t>
                      </a:r>
                      <a:r>
                        <a:rPr lang="en-GB" sz="2200" dirty="0">
                          <a:latin typeface="+mj-lt"/>
                          <a:ea typeface="Times New Roman"/>
                          <a:cs typeface="Times New Roman"/>
                        </a:rPr>
                        <a:t>CTX M2</a:t>
                      </a:r>
                      <a:endParaRPr lang="pt-BR" sz="2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3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pt-BR" sz="2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3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200" i="1" dirty="0">
                          <a:latin typeface="+mj-lt"/>
                          <a:ea typeface="Times New Roman"/>
                          <a:cs typeface="Times New Roman"/>
                        </a:rPr>
                        <a:t>E. coli </a:t>
                      </a:r>
                      <a:r>
                        <a:rPr lang="en-GB" sz="2200" dirty="0" err="1">
                          <a:latin typeface="+mj-lt"/>
                          <a:ea typeface="Times New Roman"/>
                          <a:cs typeface="Times New Roman"/>
                        </a:rPr>
                        <a:t>AmpC</a:t>
                      </a:r>
                      <a:r>
                        <a:rPr lang="en-GB" sz="2200" dirty="0">
                          <a:latin typeface="+mj-lt"/>
                          <a:ea typeface="Times New Roman"/>
                          <a:cs typeface="Times New Roman"/>
                        </a:rPr>
                        <a:t> Mox2</a:t>
                      </a:r>
                      <a:endParaRPr lang="pt-BR" sz="2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3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pt-BR" sz="2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625509"/>
                  </a:ext>
                </a:extLst>
              </a:tr>
              <a:tr h="157630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200" dirty="0" smtClean="0">
                          <a:latin typeface="+mj-lt"/>
                          <a:ea typeface="Times New Roman"/>
                          <a:cs typeface="Times New Roman"/>
                        </a:rPr>
                        <a:t>MIC</a:t>
                      </a:r>
                      <a:endParaRPr lang="pt-BR" sz="2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200" dirty="0" smtClean="0">
                          <a:latin typeface="+mj-lt"/>
                          <a:ea typeface="Times New Roman"/>
                          <a:cs typeface="Times New Roman"/>
                        </a:rPr>
                        <a:t>RDIC</a:t>
                      </a:r>
                      <a:endParaRPr lang="pt-BR" sz="2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200" dirty="0" smtClean="0">
                          <a:latin typeface="+mj-lt"/>
                          <a:ea typeface="Times New Roman"/>
                          <a:cs typeface="Times New Roman"/>
                        </a:rPr>
                        <a:t>MIC</a:t>
                      </a:r>
                      <a:endParaRPr lang="pt-BR" sz="2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200" dirty="0" smtClean="0">
                          <a:latin typeface="+mj-lt"/>
                          <a:ea typeface="Times New Roman"/>
                          <a:cs typeface="Times New Roman"/>
                        </a:rPr>
                        <a:t>RDIC</a:t>
                      </a:r>
                      <a:endParaRPr lang="pt-BR" sz="2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200" dirty="0" smtClean="0">
                          <a:latin typeface="+mj-lt"/>
                          <a:ea typeface="Times New Roman"/>
                          <a:cs typeface="Times New Roman"/>
                        </a:rPr>
                        <a:t>MIC</a:t>
                      </a:r>
                      <a:endParaRPr lang="pt-BR" sz="2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200" dirty="0" smtClean="0">
                          <a:latin typeface="+mj-lt"/>
                          <a:ea typeface="Times New Roman"/>
                          <a:cs typeface="Times New Roman"/>
                        </a:rPr>
                        <a:t>RDIC</a:t>
                      </a:r>
                      <a:endParaRPr lang="pt-BR" sz="2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607353"/>
                  </a:ext>
                </a:extLst>
              </a:tr>
              <a:tr h="6195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200" b="0" dirty="0" smtClean="0">
                          <a:latin typeface="+mj-lt"/>
                          <a:ea typeface="Times New Roman"/>
                          <a:cs typeface="Times New Roman"/>
                        </a:rPr>
                        <a:t>Na[Amp]</a:t>
                      </a:r>
                      <a:endParaRPr lang="pt-BR" sz="2200" b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7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200" dirty="0" smtClean="0">
                          <a:latin typeface="+mj-lt"/>
                          <a:ea typeface="Times New Roman"/>
                          <a:cs typeface="Times New Roman"/>
                        </a:rPr>
                        <a:t>&gt;5</a:t>
                      </a:r>
                      <a:endParaRPr lang="pt-BR" sz="2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7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200" dirty="0"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endParaRPr lang="pt-BR" sz="2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7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200" dirty="0" smtClean="0">
                          <a:latin typeface="+mj-lt"/>
                          <a:ea typeface="Times New Roman"/>
                          <a:cs typeface="Times New Roman"/>
                        </a:rPr>
                        <a:t>&gt;5</a:t>
                      </a:r>
                      <a:endParaRPr lang="pt-BR" sz="2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7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200" dirty="0"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endParaRPr lang="pt-BR" sz="2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7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200" dirty="0" smtClean="0">
                          <a:latin typeface="+mj-lt"/>
                          <a:ea typeface="Times New Roman"/>
                          <a:cs typeface="Times New Roman"/>
                        </a:rPr>
                        <a:t>&gt;5</a:t>
                      </a:r>
                      <a:endParaRPr lang="pt-BR" sz="2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7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200" dirty="0"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endParaRPr lang="pt-BR" sz="2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75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714534"/>
                  </a:ext>
                </a:extLst>
              </a:tr>
              <a:tr h="6195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200" b="0" dirty="0">
                          <a:latin typeface="+mj-lt"/>
                          <a:ea typeface="Times New Roman"/>
                          <a:cs typeface="Times New Roman"/>
                        </a:rPr>
                        <a:t>[P</a:t>
                      </a:r>
                      <a:r>
                        <a:rPr lang="en-GB" sz="2200" b="0" baseline="-25000" dirty="0">
                          <a:latin typeface="+mj-lt"/>
                          <a:ea typeface="Times New Roman"/>
                          <a:cs typeface="Times New Roman"/>
                        </a:rPr>
                        <a:t>6,6,6,14</a:t>
                      </a:r>
                      <a:r>
                        <a:rPr lang="en-GB" sz="2200" b="0" dirty="0">
                          <a:latin typeface="+mj-lt"/>
                          <a:ea typeface="Times New Roman"/>
                          <a:cs typeface="Times New Roman"/>
                        </a:rPr>
                        <a:t>][Amp]</a:t>
                      </a:r>
                      <a:endParaRPr lang="pt-BR" sz="2200" b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200" dirty="0" smtClean="0">
                          <a:latin typeface="+mj-lt"/>
                          <a:ea typeface="Times New Roman"/>
                          <a:cs typeface="Times New Roman"/>
                        </a:rPr>
                        <a:t>0.5</a:t>
                      </a:r>
                      <a:endParaRPr lang="pt-BR" sz="2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200" b="1" dirty="0">
                          <a:latin typeface="+mj-lt"/>
                          <a:ea typeface="Times New Roman"/>
                          <a:cs typeface="Times New Roman"/>
                        </a:rPr>
                        <a:t>&gt;10</a:t>
                      </a:r>
                      <a:endParaRPr lang="pt-BR" sz="2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200" dirty="0" smtClean="0">
                          <a:latin typeface="+mj-lt"/>
                          <a:ea typeface="Times New Roman"/>
                          <a:cs typeface="Times New Roman"/>
                        </a:rPr>
                        <a:t>0.5</a:t>
                      </a:r>
                      <a:endParaRPr lang="pt-BR" sz="2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200" b="1" dirty="0">
                          <a:latin typeface="+mj-lt"/>
                          <a:ea typeface="Times New Roman"/>
                          <a:cs typeface="Times New Roman"/>
                        </a:rPr>
                        <a:t>&gt;10</a:t>
                      </a:r>
                      <a:endParaRPr lang="pt-BR" sz="2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200" dirty="0" smtClean="0">
                          <a:latin typeface="+mj-lt"/>
                          <a:ea typeface="Times New Roman"/>
                          <a:cs typeface="Times New Roman"/>
                        </a:rPr>
                        <a:t>&gt;5</a:t>
                      </a:r>
                      <a:endParaRPr lang="pt-BR" sz="2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200" dirty="0"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pt-BR" sz="2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822315"/>
                  </a:ext>
                </a:extLst>
              </a:tr>
              <a:tr h="6195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200" b="0" dirty="0">
                          <a:latin typeface="+mj-lt"/>
                          <a:ea typeface="Times New Roman"/>
                          <a:cs typeface="Times New Roman"/>
                        </a:rPr>
                        <a:t>[C</a:t>
                      </a:r>
                      <a:r>
                        <a:rPr lang="en-GB" sz="2200" b="0" baseline="-25000" dirty="0">
                          <a:latin typeface="+mj-lt"/>
                          <a:ea typeface="Times New Roman"/>
                          <a:cs typeface="Times New Roman"/>
                        </a:rPr>
                        <a:t>16</a:t>
                      </a:r>
                      <a:r>
                        <a:rPr lang="en-GB" sz="2200" b="0" dirty="0">
                          <a:latin typeface="+mj-lt"/>
                          <a:ea typeface="Times New Roman"/>
                          <a:cs typeface="Times New Roman"/>
                        </a:rPr>
                        <a:t>Pyr][Amp]</a:t>
                      </a:r>
                      <a:endParaRPr lang="pt-BR" sz="2200" b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200" smtClean="0">
                          <a:latin typeface="+mj-lt"/>
                          <a:ea typeface="Times New Roman"/>
                          <a:cs typeface="Times New Roman"/>
                        </a:rPr>
                        <a:t>0.005</a:t>
                      </a:r>
                      <a:endParaRPr lang="pt-BR" sz="2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200" b="1" dirty="0">
                          <a:latin typeface="+mj-lt"/>
                          <a:ea typeface="Times New Roman"/>
                          <a:cs typeface="Times New Roman"/>
                        </a:rPr>
                        <a:t>&gt;1000</a:t>
                      </a:r>
                      <a:endParaRPr lang="pt-BR" sz="2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200" dirty="0" smtClean="0">
                          <a:latin typeface="+mj-lt"/>
                          <a:ea typeface="Times New Roman"/>
                          <a:cs typeface="Times New Roman"/>
                        </a:rPr>
                        <a:t>0.05</a:t>
                      </a:r>
                      <a:endParaRPr lang="pt-BR" sz="2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200" b="1" dirty="0">
                          <a:latin typeface="+mj-lt"/>
                          <a:ea typeface="Times New Roman"/>
                          <a:cs typeface="Times New Roman"/>
                        </a:rPr>
                        <a:t>&gt;100</a:t>
                      </a:r>
                      <a:endParaRPr lang="pt-BR" sz="2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200" dirty="0" smtClean="0">
                          <a:latin typeface="+mj-lt"/>
                          <a:ea typeface="Times New Roman"/>
                          <a:cs typeface="Times New Roman"/>
                        </a:rPr>
                        <a:t>&gt;5</a:t>
                      </a:r>
                      <a:endParaRPr lang="pt-BR" sz="2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200" dirty="0"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pt-BR" sz="2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132312"/>
                  </a:ext>
                </a:extLst>
              </a:tr>
              <a:tr h="6195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200" b="0" dirty="0" smtClean="0">
                          <a:latin typeface="+mj-lt"/>
                          <a:ea typeface="Times New Roman"/>
                          <a:cs typeface="Times New Roman"/>
                        </a:rPr>
                        <a:t>[TEA][Amp] </a:t>
                      </a:r>
                      <a:endParaRPr lang="pt-BR" sz="2200" b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200" b="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&gt;5</a:t>
                      </a:r>
                      <a:endParaRPr lang="pt-BR" sz="2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200" dirty="0" smtClean="0"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pt-BR" sz="2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200" b="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&gt;5</a:t>
                      </a:r>
                      <a:endParaRPr lang="pt-BR" sz="2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200" dirty="0" smtClean="0"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pt-BR" sz="2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200" b="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&gt;5</a:t>
                      </a:r>
                      <a:endParaRPr lang="pt-BR" sz="2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200" dirty="0" smtClean="0"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pt-BR" sz="2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884645"/>
                  </a:ext>
                </a:extLst>
              </a:tr>
              <a:tr h="6195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200" b="0" dirty="0" smtClean="0">
                          <a:latin typeface="+mj-lt"/>
                          <a:ea typeface="Times New Roman"/>
                          <a:cs typeface="Times New Roman"/>
                        </a:rPr>
                        <a:t>[cholin][Amp]</a:t>
                      </a:r>
                      <a:endParaRPr lang="pt-BR" sz="2200" b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200" b="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&gt;5</a:t>
                      </a:r>
                      <a:endParaRPr lang="pt-BR" sz="2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200" dirty="0" smtClean="0"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pt-BR" sz="2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200" b="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&gt;5</a:t>
                      </a:r>
                      <a:endParaRPr lang="pt-BR" sz="2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200" dirty="0" smtClean="0"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pt-BR" sz="2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200" b="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&gt;5</a:t>
                      </a:r>
                      <a:endParaRPr lang="pt-BR" sz="2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200" dirty="0" smtClean="0"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pt-BR" sz="2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10077"/>
                  </a:ext>
                </a:extLst>
              </a:tr>
              <a:tr h="6195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200" b="0" dirty="0" smtClean="0">
                          <a:latin typeface="+mj-lt"/>
                          <a:ea typeface="Times New Roman"/>
                          <a:cs typeface="Times New Roman"/>
                        </a:rPr>
                        <a:t>[EMIM][Amp]</a:t>
                      </a:r>
                      <a:endParaRPr lang="pt-BR" sz="2200" b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200" b="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&gt;5</a:t>
                      </a:r>
                      <a:endParaRPr lang="pt-BR" sz="2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200" dirty="0" smtClean="0"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pt-BR" sz="2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200" b="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&gt;5</a:t>
                      </a:r>
                      <a:endParaRPr lang="pt-BR" sz="2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200" dirty="0" smtClean="0"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pt-BR" sz="2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200" b="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&gt;5</a:t>
                      </a:r>
                      <a:endParaRPr lang="pt-BR" sz="2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200" dirty="0" smtClean="0"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pt-BR" sz="2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532285"/>
                  </a:ext>
                </a:extLst>
              </a:tr>
              <a:tr h="6195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200" b="0" dirty="0" smtClean="0">
                          <a:latin typeface="+mj-lt"/>
                          <a:ea typeface="Times New Roman"/>
                          <a:cs typeface="Times New Roman"/>
                        </a:rPr>
                        <a:t>[C</a:t>
                      </a:r>
                      <a:r>
                        <a:rPr lang="pt-BR" sz="2200" b="0" baseline="-25000" dirty="0" smtClean="0">
                          <a:latin typeface="+mj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pt-BR" sz="2200" b="0" dirty="0" smtClean="0">
                          <a:latin typeface="+mj-lt"/>
                          <a:ea typeface="Times New Roman"/>
                          <a:cs typeface="Times New Roman"/>
                        </a:rPr>
                        <a:t>OHMIM][Amp]</a:t>
                      </a:r>
                      <a:endParaRPr lang="pt-BR" sz="2200" b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200" b="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&gt;5</a:t>
                      </a:r>
                      <a:endParaRPr lang="pt-BR" sz="2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200" dirty="0" smtClean="0"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pt-BR" sz="2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200" b="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&gt;5</a:t>
                      </a:r>
                      <a:endParaRPr lang="pt-BR" sz="2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200" dirty="0" smtClean="0"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pt-BR" sz="2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200" b="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pt-BR" sz="2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200" dirty="0" smtClean="0">
                          <a:latin typeface="+mj-lt"/>
                          <a:ea typeface="Times New Roman"/>
                          <a:cs typeface="Times New Roman"/>
                        </a:rPr>
                        <a:t>&gt;1</a:t>
                      </a:r>
                      <a:endParaRPr lang="pt-BR" sz="2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474293"/>
                  </a:ext>
                </a:extLst>
              </a:tr>
            </a:tbl>
          </a:graphicData>
        </a:graphic>
      </p:graphicFrame>
      <p:cxnSp>
        <p:nvCxnSpPr>
          <p:cNvPr id="41" name="Straight Connector 40"/>
          <p:cNvCxnSpPr/>
          <p:nvPr/>
        </p:nvCxnSpPr>
        <p:spPr>
          <a:xfrm flipV="1">
            <a:off x="15196983" y="11076945"/>
            <a:ext cx="0" cy="1108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1646425" y="37991276"/>
            <a:ext cx="13005519" cy="120340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 lIns="94485" tIns="47242" rIns="94485" bIns="47242">
            <a:spAutoFit/>
          </a:bodyPr>
          <a:lstStyle>
            <a:defPPr>
              <a:defRPr lang="pt-PT"/>
            </a:defPPr>
            <a:lvl1pPr algn="l" defTabSz="4314157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2157079" indent="-1684654" algn="l" defTabSz="4314157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4314157" indent="-3369307" algn="l" defTabSz="4314157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6472875" indent="-5055601" algn="l" defTabSz="4314157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8629954" indent="-6740255" algn="l" defTabSz="4314157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362124" algn="l" defTabSz="944850" rtl="0" eaLnBrk="1" latinLnBrk="0" hangingPunct="1"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834549" algn="l" defTabSz="944850" rtl="0" eaLnBrk="1" latinLnBrk="0" hangingPunct="1"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306973" algn="l" defTabSz="944850" rtl="0" eaLnBrk="1" latinLnBrk="0" hangingPunct="1"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779398" algn="l" defTabSz="944850" rtl="0" eaLnBrk="1" latinLnBrk="0" hangingPunct="1"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en-GB" sz="2200" dirty="0"/>
              <a:t>[</a:t>
            </a:r>
            <a:r>
              <a:rPr lang="en-IE" sz="2200" dirty="0" smtClean="0"/>
              <a:t>1] Ferraz</a:t>
            </a:r>
            <a:r>
              <a:rPr lang="en-IE" sz="2200" dirty="0"/>
              <a:t>, </a:t>
            </a:r>
            <a:r>
              <a:rPr lang="en-IE" sz="2200" dirty="0" smtClean="0"/>
              <a:t>et </a:t>
            </a:r>
            <a:r>
              <a:rPr lang="en-IE" sz="2200" dirty="0" err="1" smtClean="0"/>
              <a:t>al.</a:t>
            </a:r>
            <a:r>
              <a:rPr lang="en-IE" sz="2200" dirty="0" err="1" smtClean="0"/>
              <a:t>C</a:t>
            </a:r>
            <a:r>
              <a:rPr lang="en-IE" sz="2200" i="1" dirty="0" smtClean="0"/>
              <a:t>. RSC Adv. </a:t>
            </a:r>
            <a:r>
              <a:rPr lang="en-IE" sz="2200" b="1" dirty="0"/>
              <a:t>2014</a:t>
            </a:r>
            <a:r>
              <a:rPr lang="en-IE" sz="2200" dirty="0"/>
              <a:t>, </a:t>
            </a:r>
            <a:r>
              <a:rPr lang="en-IE" sz="2200" i="1" dirty="0"/>
              <a:t>4</a:t>
            </a:r>
            <a:r>
              <a:rPr lang="en-IE" sz="2200" dirty="0"/>
              <a:t>, </a:t>
            </a:r>
            <a:r>
              <a:rPr lang="en-IE" sz="2200" dirty="0" smtClean="0"/>
              <a:t>4301-4307.[2] </a:t>
            </a:r>
            <a:r>
              <a:rPr lang="en-IE" sz="2200" dirty="0" err="1"/>
              <a:t>Marrucho</a:t>
            </a:r>
            <a:r>
              <a:rPr lang="en-IE" sz="2200" dirty="0"/>
              <a:t> </a:t>
            </a:r>
            <a:r>
              <a:rPr lang="en-IE" sz="2200" dirty="0" smtClean="0"/>
              <a:t>I.M. et al. </a:t>
            </a:r>
            <a:r>
              <a:rPr lang="en-IE" sz="2200" i="1" dirty="0"/>
              <a:t>Annual Rev. Chem. </a:t>
            </a:r>
            <a:r>
              <a:rPr lang="en-IE" sz="2200" i="1" dirty="0" err="1"/>
              <a:t>Biom</a:t>
            </a:r>
            <a:r>
              <a:rPr lang="en-IE" sz="2200" i="1" dirty="0"/>
              <a:t>. Eng. </a:t>
            </a:r>
            <a:r>
              <a:rPr lang="en-IE" sz="2200" b="1" dirty="0"/>
              <a:t>2014</a:t>
            </a:r>
            <a:r>
              <a:rPr lang="en-IE" sz="2200" dirty="0"/>
              <a:t>, </a:t>
            </a:r>
            <a:r>
              <a:rPr lang="en-IE" sz="2200" i="1" dirty="0"/>
              <a:t>5</a:t>
            </a:r>
            <a:r>
              <a:rPr lang="en-IE" sz="2200" dirty="0"/>
              <a:t>, 527-546</a:t>
            </a:r>
            <a:r>
              <a:rPr lang="en-IE" sz="2200" dirty="0" smtClean="0"/>
              <a:t>. [</a:t>
            </a:r>
            <a:r>
              <a:rPr lang="en-IE" sz="2200" dirty="0" smtClean="0"/>
              <a:t>3] </a:t>
            </a:r>
            <a:r>
              <a:rPr lang="en-IE" sz="2200" dirty="0" err="1" smtClean="0"/>
              <a:t>Mester</a:t>
            </a:r>
            <a:r>
              <a:rPr lang="en-IE" sz="2200" dirty="0" smtClean="0"/>
              <a:t>, </a:t>
            </a:r>
            <a:r>
              <a:rPr lang="en-IE" sz="2200" dirty="0" smtClean="0"/>
              <a:t>P. et al</a:t>
            </a:r>
            <a:r>
              <a:rPr lang="en-IE" sz="2200" i="1" dirty="0" smtClean="0"/>
              <a:t>. </a:t>
            </a:r>
            <a:r>
              <a:rPr lang="en-IE" sz="2200" i="1" dirty="0" smtClean="0"/>
              <a:t>RSC Adv. </a:t>
            </a:r>
            <a:r>
              <a:rPr lang="en-IE" sz="2200" b="1" dirty="0" smtClean="0"/>
              <a:t>2016</a:t>
            </a:r>
            <a:r>
              <a:rPr lang="en-IE" sz="2200" dirty="0" smtClean="0"/>
              <a:t>, </a:t>
            </a:r>
            <a:r>
              <a:rPr lang="en-IE" sz="2200" i="1" dirty="0" smtClean="0"/>
              <a:t>6</a:t>
            </a:r>
            <a:r>
              <a:rPr lang="en-IE" sz="2200" dirty="0" smtClean="0"/>
              <a:t>, 32220-32227</a:t>
            </a:r>
            <a:r>
              <a:rPr lang="en-IE" sz="2200" dirty="0" smtClean="0"/>
              <a:t>. [4</a:t>
            </a:r>
            <a:r>
              <a:rPr lang="en-IE" sz="2200" dirty="0" smtClean="0"/>
              <a:t>] Santos, M. M</a:t>
            </a:r>
            <a:r>
              <a:rPr lang="en-IE" sz="2200" dirty="0" smtClean="0"/>
              <a:t>. et al.</a:t>
            </a:r>
            <a:r>
              <a:rPr lang="en-IE" sz="2200" i="1" dirty="0" smtClean="0"/>
              <a:t>. </a:t>
            </a:r>
            <a:r>
              <a:rPr lang="en-IE" sz="2200" i="1" dirty="0" smtClean="0"/>
              <a:t>Pharmaceutics </a:t>
            </a:r>
            <a:r>
              <a:rPr lang="en-IE" sz="2200" b="1" dirty="0" smtClean="0"/>
              <a:t>2020</a:t>
            </a:r>
            <a:r>
              <a:rPr lang="en-IE" sz="2200" dirty="0" smtClean="0"/>
              <a:t>, </a:t>
            </a:r>
            <a:r>
              <a:rPr lang="en-IE" sz="2200" i="1" dirty="0" smtClean="0"/>
              <a:t>12</a:t>
            </a:r>
            <a:r>
              <a:rPr lang="en-IE" sz="2200" dirty="0" smtClean="0"/>
              <a:t>, 694. </a:t>
            </a:r>
            <a:r>
              <a:rPr lang="en-IE" sz="2200" dirty="0" smtClean="0"/>
              <a:t>[</a:t>
            </a:r>
            <a:r>
              <a:rPr lang="en-IE" sz="2200" dirty="0" smtClean="0"/>
              <a:t>5] </a:t>
            </a:r>
            <a:r>
              <a:rPr lang="en-IE" sz="2200" dirty="0"/>
              <a:t>Ferraz, </a:t>
            </a:r>
            <a:r>
              <a:rPr lang="en-IE" sz="2200" dirty="0" smtClean="0"/>
              <a:t>R. et al. </a:t>
            </a:r>
            <a:r>
              <a:rPr lang="en-IE" sz="2200" i="1" dirty="0" smtClean="0"/>
              <a:t>Pharmaceutics</a:t>
            </a:r>
            <a:r>
              <a:rPr lang="en-IE" sz="2200" dirty="0" smtClean="0"/>
              <a:t> </a:t>
            </a:r>
            <a:r>
              <a:rPr lang="en-IE" sz="2200" b="1" dirty="0"/>
              <a:t>2020</a:t>
            </a:r>
            <a:r>
              <a:rPr lang="en-IE" sz="2200" dirty="0"/>
              <a:t>, </a:t>
            </a:r>
            <a:r>
              <a:rPr lang="en-IE" sz="2200" i="1" dirty="0"/>
              <a:t>12</a:t>
            </a:r>
            <a:r>
              <a:rPr lang="en-IE" sz="2200" dirty="0"/>
              <a:t>, 221. </a:t>
            </a:r>
            <a:r>
              <a:rPr lang="en-IE" sz="2200" dirty="0" smtClean="0"/>
              <a:t>[</a:t>
            </a:r>
            <a:r>
              <a:rPr lang="en-IE" sz="2200" dirty="0"/>
              <a:t>6</a:t>
            </a:r>
            <a:r>
              <a:rPr lang="en-IE" sz="2200" dirty="0" smtClean="0"/>
              <a:t>] </a:t>
            </a:r>
            <a:r>
              <a:rPr lang="en-IE" sz="2200" dirty="0"/>
              <a:t>Ferraz, </a:t>
            </a:r>
            <a:r>
              <a:rPr lang="en-IE" sz="2200" dirty="0" smtClean="0"/>
              <a:t>R. et al., </a:t>
            </a:r>
            <a:r>
              <a:rPr lang="en-IE" sz="2200" i="1" dirty="0" err="1" smtClean="0"/>
              <a:t>MedChemComm</a:t>
            </a:r>
            <a:r>
              <a:rPr lang="en-IE" sz="2200" dirty="0" smtClean="0"/>
              <a:t> </a:t>
            </a:r>
            <a:r>
              <a:rPr lang="en-IE" sz="2200" b="1" dirty="0"/>
              <a:t>2012</a:t>
            </a:r>
            <a:r>
              <a:rPr lang="en-IE" sz="2200" dirty="0"/>
              <a:t>, </a:t>
            </a:r>
            <a:r>
              <a:rPr lang="en-IE" sz="2200" dirty="0" smtClean="0"/>
              <a:t>3, </a:t>
            </a:r>
            <a:r>
              <a:rPr lang="en-IE" sz="2200" dirty="0"/>
              <a:t>494-497. </a:t>
            </a:r>
            <a:r>
              <a:rPr lang="en-IE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3" name="TextBox 30"/>
          <p:cNvSpPr txBox="1"/>
          <p:nvPr/>
        </p:nvSpPr>
        <p:spPr>
          <a:xfrm>
            <a:off x="1592683" y="37474467"/>
            <a:ext cx="4125126" cy="584204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txBody>
          <a:bodyPr wrap="square" lIns="90876" tIns="45437" rIns="90876" bIns="45437">
            <a:spAutoFit/>
          </a:bodyPr>
          <a:lstStyle>
            <a:defPPr>
              <a:defRPr lang="pt-PT"/>
            </a:defPPr>
            <a:lvl1pPr algn="l" defTabSz="4314157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2157079" indent="-1684654" algn="l" defTabSz="4314157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4314157" indent="-3369307" algn="l" defTabSz="4314157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6472875" indent="-5055601" algn="l" defTabSz="4314157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8629954" indent="-6740255" algn="l" defTabSz="4314157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362124" algn="l" defTabSz="944850" rtl="0" eaLnBrk="1" latinLnBrk="0" hangingPunct="1"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834549" algn="l" defTabSz="944850" rtl="0" eaLnBrk="1" latinLnBrk="0" hangingPunct="1"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306973" algn="l" defTabSz="944850" rtl="0" eaLnBrk="1" latinLnBrk="0" hangingPunct="1"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779398" algn="l" defTabSz="944850" rtl="0" eaLnBrk="1" latinLnBrk="0" hangingPunct="1"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defTabSz="42938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References</a:t>
            </a:r>
          </a:p>
        </p:txBody>
      </p:sp>
      <p:sp>
        <p:nvSpPr>
          <p:cNvPr id="44" name="CaixaDeTexto 41"/>
          <p:cNvSpPr txBox="1"/>
          <p:nvPr/>
        </p:nvSpPr>
        <p:spPr>
          <a:xfrm>
            <a:off x="15286295" y="30909450"/>
            <a:ext cx="13567717" cy="41088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CC3399"/>
            </a:solidFill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 algn="l" defTabSz="4314157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2157079" indent="-1684654" algn="l" defTabSz="4314157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4314157" indent="-3369307" algn="l" defTabSz="4314157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6472875" indent="-5055601" algn="l" defTabSz="4314157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8629954" indent="-6740255" algn="l" defTabSz="4314157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362124" algn="l" defTabSz="944850" rtl="0" eaLnBrk="1" latinLnBrk="0" hangingPunct="1"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834549" algn="l" defTabSz="944850" rtl="0" eaLnBrk="1" latinLnBrk="0" hangingPunct="1"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306973" algn="l" defTabSz="944850" rtl="0" eaLnBrk="1" latinLnBrk="0" hangingPunct="1"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779398" algn="l" defTabSz="944850" rtl="0" eaLnBrk="1" latinLnBrk="0" hangingPunct="1"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/>
            <a:endParaRPr lang="en-US" sz="2900" dirty="0" smtClean="0"/>
          </a:p>
          <a:p>
            <a:pPr algn="just"/>
            <a:r>
              <a:rPr lang="en-US" sz="2900" dirty="0" smtClean="0"/>
              <a:t>The prepared OSIL-APIs derived from penicillin G, amoxicillin and ampicillin show enhanced activities against several bacteria strains, particularly against resistant ones</a:t>
            </a:r>
            <a:r>
              <a:rPr lang="en-US" sz="2900" dirty="0"/>
              <a:t>. The RDIC prove </a:t>
            </a:r>
            <a:r>
              <a:rPr lang="en-US" sz="2900" dirty="0" smtClean="0"/>
              <a:t>to be a </a:t>
            </a:r>
            <a:r>
              <a:rPr lang="en-US" sz="2900" dirty="0"/>
              <a:t>good tool to monitor effectiveness of OSIL-APIs in respect to parent antibiotics</a:t>
            </a:r>
            <a:r>
              <a:rPr lang="en-US" sz="2900" dirty="0" smtClean="0"/>
              <a:t>. </a:t>
            </a:r>
            <a:r>
              <a:rPr lang="en-US" sz="2900" dirty="0"/>
              <a:t>I</a:t>
            </a:r>
            <a:r>
              <a:rPr lang="en-US" sz="2900" dirty="0" smtClean="0"/>
              <a:t>n case of sensitive strains the activity of novel OSIL-APIs was usually not greatly increased but in case of resistant species the, MICs at the </a:t>
            </a:r>
            <a:r>
              <a:rPr lang="en-US" sz="2900" dirty="0" err="1" smtClean="0"/>
              <a:t>nanomolar</a:t>
            </a:r>
            <a:r>
              <a:rPr lang="en-US" sz="2900" dirty="0" smtClean="0"/>
              <a:t> scale were measured, representing RDIC values as high as &gt;1000. The cationic species were mostly ineffective when in the form of halide salts (not shown here). These results highlight OSIL-APIs as a promising solution to fight against antibiotic resistance. </a:t>
            </a:r>
            <a:endParaRPr lang="pt-BR" sz="2900" dirty="0">
              <a:solidFill>
                <a:srgbClr val="FF0000"/>
              </a:solidFill>
            </a:endParaRPr>
          </a:p>
        </p:txBody>
      </p:sp>
      <p:sp>
        <p:nvSpPr>
          <p:cNvPr id="45" name="Retângulo 42"/>
          <p:cNvSpPr/>
          <p:nvPr/>
        </p:nvSpPr>
        <p:spPr>
          <a:xfrm>
            <a:off x="15742023" y="30640349"/>
            <a:ext cx="3727488" cy="769441"/>
          </a:xfrm>
          <a:prstGeom prst="rect">
            <a:avLst/>
          </a:prstGeom>
          <a:solidFill>
            <a:schemeClr val="bg1"/>
          </a:solidFill>
          <a:ln>
            <a:solidFill>
              <a:srgbClr val="FF33CC"/>
            </a:solidFill>
          </a:ln>
        </p:spPr>
        <p:txBody>
          <a:bodyPr wrap="square">
            <a:spAutoFit/>
          </a:bodyPr>
          <a:lstStyle>
            <a:defPPr>
              <a:defRPr lang="pt-PT"/>
            </a:defPPr>
            <a:lvl1pPr algn="l" defTabSz="4314157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2157079" indent="-1684654" algn="l" defTabSz="4314157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4314157" indent="-3369307" algn="l" defTabSz="4314157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6472875" indent="-5055601" algn="l" defTabSz="4314157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8629954" indent="-6740255" algn="l" defTabSz="4314157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362124" algn="l" defTabSz="944850" rtl="0" eaLnBrk="1" latinLnBrk="0" hangingPunct="1"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834549" algn="l" defTabSz="944850" rtl="0" eaLnBrk="1" latinLnBrk="0" hangingPunct="1"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306973" algn="l" defTabSz="944850" rtl="0" eaLnBrk="1" latinLnBrk="0" hangingPunct="1"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779398" algn="l" defTabSz="944850" rtl="0" eaLnBrk="1" latinLnBrk="0" hangingPunct="1"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 smtClean="0">
                <a:solidFill>
                  <a:srgbClr val="CC3399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panose="020B0604020202020204" pitchFamily="34" charset="0"/>
              </a:rPr>
              <a:t>Conclusions</a:t>
            </a:r>
            <a:endParaRPr lang="pt-BR" sz="4400" dirty="0">
              <a:effectLst/>
            </a:endParaRPr>
          </a:p>
        </p:txBody>
      </p:sp>
      <p:sp>
        <p:nvSpPr>
          <p:cNvPr id="49" name="Retângulo 43"/>
          <p:cNvSpPr/>
          <p:nvPr/>
        </p:nvSpPr>
        <p:spPr>
          <a:xfrm>
            <a:off x="15286295" y="35128838"/>
            <a:ext cx="13637150" cy="4124669"/>
          </a:xfrm>
          <a:prstGeom prst="rect">
            <a:avLst/>
          </a:prstGeom>
          <a:noFill/>
          <a:ln w="57150">
            <a:solidFill>
              <a:srgbClr val="FCD2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algn="l" defTabSz="4314157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157079" indent="-1684654" algn="l" defTabSz="4314157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314157" indent="-3369307" algn="l" defTabSz="4314157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6472875" indent="-5055601" algn="l" defTabSz="4314157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8629954" indent="-6740255" algn="l" defTabSz="4314157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62124" algn="l" defTabSz="94485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34549" algn="l" defTabSz="94485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06973" algn="l" defTabSz="94485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779398" algn="l" defTabSz="94485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/>
          </a:p>
        </p:txBody>
      </p:sp>
      <p:sp>
        <p:nvSpPr>
          <p:cNvPr id="50" name="Rectangle 49"/>
          <p:cNvSpPr/>
          <p:nvPr/>
        </p:nvSpPr>
        <p:spPr>
          <a:xfrm>
            <a:off x="15218872" y="35172208"/>
            <a:ext cx="13473877" cy="2465286"/>
          </a:xfrm>
          <a:prstGeom prst="rect">
            <a:avLst/>
          </a:prstGeom>
        </p:spPr>
        <p:txBody>
          <a:bodyPr wrap="square" lIns="94485" tIns="47242" rIns="94485" bIns="47242">
            <a:spAutoFit/>
          </a:bodyPr>
          <a:lstStyle>
            <a:defPPr>
              <a:defRPr lang="pt-PT"/>
            </a:defPPr>
            <a:lvl1pPr algn="l" defTabSz="4314157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2157079" indent="-1684654" algn="l" defTabSz="4314157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4314157" indent="-3369307" algn="l" defTabSz="4314157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6472875" indent="-5055601" algn="l" defTabSz="4314157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8629954" indent="-6740255" algn="l" defTabSz="4314157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362124" algn="l" defTabSz="944850" rtl="0" eaLnBrk="1" latinLnBrk="0" hangingPunct="1"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834549" algn="l" defTabSz="944850" rtl="0" eaLnBrk="1" latinLnBrk="0" hangingPunct="1"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306973" algn="l" defTabSz="944850" rtl="0" eaLnBrk="1" latinLnBrk="0" hangingPunct="1"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779398" algn="l" defTabSz="944850" rtl="0" eaLnBrk="1" latinLnBrk="0" hangingPunct="1">
              <a:defRPr sz="85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/>
            <a:r>
              <a:rPr lang="en-US" sz="2200" b="1" dirty="0" smtClean="0"/>
              <a:t>Acknowledgements</a:t>
            </a:r>
            <a:r>
              <a:rPr lang="en-US" sz="2200" b="1" dirty="0"/>
              <a:t>: </a:t>
            </a:r>
            <a:r>
              <a:rPr lang="en-US" sz="2200" dirty="0"/>
              <a:t>This research was funded by </a:t>
            </a:r>
            <a:r>
              <a:rPr lang="en-US" sz="2200" dirty="0" err="1"/>
              <a:t>by</a:t>
            </a:r>
            <a:r>
              <a:rPr lang="en-US" sz="2200" dirty="0"/>
              <a:t> </a:t>
            </a:r>
            <a:r>
              <a:rPr lang="en-US" sz="2200" dirty="0" err="1"/>
              <a:t>Fundação</a:t>
            </a:r>
            <a:r>
              <a:rPr lang="en-US" sz="2200" dirty="0"/>
              <a:t> para a </a:t>
            </a:r>
            <a:r>
              <a:rPr lang="en-US" sz="2200" dirty="0" err="1"/>
              <a:t>Ciência</a:t>
            </a:r>
            <a:r>
              <a:rPr lang="en-US" sz="2200" dirty="0"/>
              <a:t> e Tecnologia through </a:t>
            </a:r>
            <a:r>
              <a:rPr lang="en-US" sz="2200" dirty="0" smtClean="0"/>
              <a:t>projects (PTDC/QUI-QOR/32406/2017</a:t>
            </a:r>
            <a:r>
              <a:rPr lang="en-US" sz="2200" dirty="0"/>
              <a:t>, </a:t>
            </a:r>
            <a:r>
              <a:rPr lang="en-US" sz="2200" dirty="0" err="1" smtClean="0"/>
              <a:t>PEst</a:t>
            </a:r>
            <a:r>
              <a:rPr lang="en-US" sz="2200" dirty="0" smtClean="0"/>
              <a:t>-C/LA0006/2013</a:t>
            </a:r>
            <a:r>
              <a:rPr lang="en-US" sz="2200" dirty="0"/>
              <a:t>, PTDC/CTM/103664/2008) and </a:t>
            </a:r>
            <a:r>
              <a:rPr lang="en-US" sz="2200" dirty="0" smtClean="0"/>
              <a:t>PTDC/BTM-SAL/29786/2017, and </a:t>
            </a:r>
            <a:r>
              <a:rPr lang="en-US" sz="2200" dirty="0"/>
              <a:t>one contract under </a:t>
            </a:r>
            <a:r>
              <a:rPr lang="en-US" sz="2200" dirty="0" err="1"/>
              <a:t>Investigador</a:t>
            </a:r>
            <a:r>
              <a:rPr lang="en-US" sz="2200" dirty="0"/>
              <a:t> FCT (L.C.B.). ZP thanks to </a:t>
            </a:r>
            <a:r>
              <a:rPr lang="en-US" sz="2200" dirty="0" err="1"/>
              <a:t>Fundacão</a:t>
            </a:r>
            <a:r>
              <a:rPr lang="en-US" sz="2200" dirty="0"/>
              <a:t> para a </a:t>
            </a:r>
            <a:r>
              <a:rPr lang="en-US" sz="2200" dirty="0" err="1"/>
              <a:t>Ciência</a:t>
            </a:r>
            <a:r>
              <a:rPr lang="en-US" sz="2200" dirty="0"/>
              <a:t> e a Tecnologia, </a:t>
            </a:r>
            <a:r>
              <a:rPr lang="en-US" sz="2200" dirty="0" smtClean="0"/>
              <a:t>MCTES, for </a:t>
            </a:r>
            <a:r>
              <a:rPr lang="en-US" sz="2200" dirty="0"/>
              <a:t>the Norma </a:t>
            </a:r>
            <a:r>
              <a:rPr lang="en-US" sz="2200" dirty="0" err="1"/>
              <a:t>transitória</a:t>
            </a:r>
            <a:r>
              <a:rPr lang="en-US" sz="2200" dirty="0"/>
              <a:t> DL 57/2016 Program Contract. This work was also supported by the Associate </a:t>
            </a:r>
            <a:r>
              <a:rPr lang="en-US" sz="2200" dirty="0" smtClean="0"/>
              <a:t>Laboratory for </a:t>
            </a:r>
            <a:r>
              <a:rPr lang="en-US" sz="2200" dirty="0"/>
              <a:t>Green Chemistry, which is financed by national funds from FCT/MEC (UID/QUI/50006/2013), </a:t>
            </a:r>
            <a:r>
              <a:rPr lang="en-US" sz="2200" dirty="0" smtClean="0"/>
              <a:t>UIDB/50006/2020 and </a:t>
            </a:r>
            <a:r>
              <a:rPr lang="en-US" sz="2200" dirty="0"/>
              <a:t>co-financed by the ERDF under the PT2020 Partnership Agreement (POCI-01- 0145-FEDER-007265</a:t>
            </a:r>
            <a:r>
              <a:rPr lang="en-US" sz="2200" dirty="0" smtClean="0"/>
              <a:t>). The </a:t>
            </a:r>
            <a:r>
              <a:rPr lang="en-US" sz="2200" dirty="0"/>
              <a:t>authors also thank Solchemar company for support.</a:t>
            </a:r>
            <a:endParaRPr lang="en-GB" sz="2200" dirty="0">
              <a:solidFill>
                <a:srgbClr val="FF0000"/>
              </a:solidFill>
            </a:endParaRPr>
          </a:p>
        </p:txBody>
      </p:sp>
      <p:pic>
        <p:nvPicPr>
          <p:cNvPr id="51" name="Picture 283" descr="http://www.fulbright.pt/image.php/7fc8de5bb451eb25.jpg?image=data/images/7fc8de5bb451eb25.jpg&amp;width=600"/>
          <p:cNvPicPr>
            <a:picLocks noChangeAspect="1" noChangeArrowheads="1"/>
          </p:cNvPicPr>
          <p:nvPr/>
        </p:nvPicPr>
        <p:blipFill>
          <a:blip r:embed="rId10" cstate="print"/>
          <a:srcRect t="24593" b="34698"/>
          <a:stretch>
            <a:fillRect/>
          </a:stretch>
        </p:blipFill>
        <p:spPr bwMode="auto">
          <a:xfrm>
            <a:off x="15253087" y="37677869"/>
            <a:ext cx="3527295" cy="981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1039" descr="Resultado de imagem para UE fundo europeu de desenvolviment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491" y="37749228"/>
            <a:ext cx="3360385" cy="83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035" descr="Resultado de imagem para COMPETE 202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7277" y="37624416"/>
            <a:ext cx="2692504" cy="130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Imagem 37"/>
          <p:cNvPicPr>
            <a:picLocks noChangeAspect="1"/>
          </p:cNvPicPr>
          <p:nvPr/>
        </p:nvPicPr>
        <p:blipFill rotWithShape="1">
          <a:blip r:embed="rId13"/>
          <a:srcRect l="8639" t="27805" r="9147" b="34395"/>
          <a:stretch/>
        </p:blipFill>
        <p:spPr>
          <a:xfrm>
            <a:off x="24793262" y="37723609"/>
            <a:ext cx="2713616" cy="935730"/>
          </a:xfrm>
          <a:prstGeom prst="rect">
            <a:avLst/>
          </a:prstGeom>
        </p:spPr>
      </p:pic>
      <p:pic>
        <p:nvPicPr>
          <p:cNvPr id="55" name="Picture 1014" descr="Resultado de imagem para solchemar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13" b="19086"/>
          <a:stretch/>
        </p:blipFill>
        <p:spPr bwMode="auto">
          <a:xfrm>
            <a:off x="27506878" y="37769789"/>
            <a:ext cx="1358108" cy="110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553" descr="PM² at FCT / UNL - PM² Allianc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736" y="7107627"/>
            <a:ext cx="3594380" cy="74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Imagem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605767" y="7055415"/>
            <a:ext cx="2744886" cy="556694"/>
          </a:xfrm>
          <a:prstGeom prst="rect">
            <a:avLst/>
          </a:prstGeom>
        </p:spPr>
      </p:pic>
      <p:pic>
        <p:nvPicPr>
          <p:cNvPr id="58" name="Picture 1559" descr="i3S – Instituto de Investigação e Inovação em Saúde da Universidade do  Porto (i3S) – EATRIS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3" t="27820" r="8336" b="35033"/>
          <a:stretch/>
        </p:blipFill>
        <p:spPr bwMode="auto">
          <a:xfrm>
            <a:off x="22599983" y="6916355"/>
            <a:ext cx="2870475" cy="71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Imagem 3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121946" y="6983641"/>
            <a:ext cx="1806525" cy="745386"/>
          </a:xfrm>
          <a:prstGeom prst="rect">
            <a:avLst/>
          </a:prstGeom>
        </p:spPr>
      </p:pic>
      <p:pic>
        <p:nvPicPr>
          <p:cNvPr id="1058" name="Picture 34" descr="http://www.dq.fct.unl.pt/sites/www.dq.fct.unl.pt/files/laqv-logo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7298" y="6943880"/>
            <a:ext cx="451614" cy="82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45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1505</Words>
  <Application>Microsoft Office PowerPoint</Application>
  <PresentationFormat>Custom</PresentationFormat>
  <Paragraphs>312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Malgun Gothic</vt:lpstr>
      <vt:lpstr>Arial</vt:lpstr>
      <vt:lpstr>Calibri</vt:lpstr>
      <vt:lpstr>Calibri Light</vt:lpstr>
      <vt:lpstr>Candara</vt:lpstr>
      <vt:lpstr>MS Mincho</vt:lpstr>
      <vt:lpstr>Symbol</vt:lpstr>
      <vt:lpstr>Times New Roman</vt:lpstr>
      <vt:lpstr>Office Theme</vt:lpstr>
      <vt:lpstr>Custom Design</vt:lpstr>
      <vt:lpstr>CS ChemDraw Drawing</vt:lpstr>
      <vt:lpstr>Antibacterial Activity Against Sensitive and Resistant bacteria of Organic salts and Ionic Liquids based on β-lactam Antibiotics and Their Hydrolysates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Zeljko Petrovski</cp:lastModifiedBy>
  <cp:revision>82</cp:revision>
  <dcterms:created xsi:type="dcterms:W3CDTF">2015-04-04T09:45:50Z</dcterms:created>
  <dcterms:modified xsi:type="dcterms:W3CDTF">2020-11-06T13:51:54Z</dcterms:modified>
</cp:coreProperties>
</file>