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6" r:id="rId3"/>
    <p:sldId id="267" r:id="rId4"/>
    <p:sldId id="258" r:id="rId5"/>
    <p:sldId id="259" r:id="rId6"/>
    <p:sldId id="261" r:id="rId7"/>
    <p:sldId id="268" r:id="rId8"/>
    <p:sldId id="269" r:id="rId9"/>
    <p:sldId id="270" r:id="rId10"/>
    <p:sldId id="272" r:id="rId11"/>
    <p:sldId id="287" r:id="rId12"/>
    <p:sldId id="271" r:id="rId13"/>
    <p:sldId id="273" r:id="rId14"/>
    <p:sldId id="288" r:id="rId15"/>
    <p:sldId id="281" r:id="rId16"/>
    <p:sldId id="282" r:id="rId17"/>
    <p:sldId id="284" r:id="rId18"/>
    <p:sldId id="285" r:id="rId19"/>
    <p:sldId id="289" r:id="rId20"/>
    <p:sldId id="290" r:id="rId21"/>
    <p:sldId id="275" r:id="rId22"/>
    <p:sldId id="265" r:id="rId23"/>
    <p:sldId id="276" r:id="rId24"/>
    <p:sldId id="279" r:id="rId25"/>
    <p:sldId id="280" r:id="rId26"/>
    <p:sldId id="286" r:id="rId27"/>
    <p:sldId id="264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03" autoAdjust="0"/>
    <p:restoredTop sz="94638" autoAdjust="0"/>
  </p:normalViewPr>
  <p:slideViewPr>
    <p:cSldViewPr>
      <p:cViewPr>
        <p:scale>
          <a:sx n="70" d="100"/>
          <a:sy n="70" d="100"/>
        </p:scale>
        <p:origin x="-16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683100A-8A72-460F-8D5A-54D1E8721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32E079F-1A5F-425D-8548-7D6E0BA765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DBEE4-A35F-451C-BCBF-73654C02E91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C9FF8A4-6C72-4FA9-92D5-35F646DB1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5BC330F-8964-486B-B51A-F7EA853506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2DDE-B420-4AB0-A81B-677338ED35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06/11/2020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3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4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06/11/2020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06/11/2020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06/11/2020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06/11/2020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06/11/2020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06/11/2020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06/11/2020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06/11/2020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06/11/2020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06/11/2020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06/11/2020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06/11/2020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t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5" Type="http://schemas.microsoft.com/office/2007/relationships/hdphoto" Target="../media/hdphoto1.wdp"/><Relationship Id="rId10" Type="http://schemas.openxmlformats.org/officeDocument/2006/relationships/image" Target="../media/image9.tiff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9100" y="2355574"/>
            <a:ext cx="830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Towards </a:t>
            </a:r>
            <a:r>
              <a:rPr lang="tr-TR" sz="2400" b="1" dirty="0"/>
              <a:t>quantitative analysis of the non-covalent interactions in a newly synthesized phenanthroline-based nickel(II) complex : A combined experimental and computational study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it-IT" b="1" dirty="0"/>
              <a:t>Brahim EL BALI </a:t>
            </a:r>
            <a:r>
              <a:rPr lang="it-IT" b="1" baseline="30000" dirty="0" smtClean="0"/>
              <a:t>1</a:t>
            </a:r>
            <a:r>
              <a:rPr lang="it-IT" b="1" dirty="0" smtClean="0"/>
              <a:t>, </a:t>
            </a:r>
            <a:r>
              <a:rPr lang="it-IT" b="1" dirty="0"/>
              <a:t>Amani </a:t>
            </a:r>
            <a:r>
              <a:rPr lang="it-IT" b="1" dirty="0"/>
              <a:t>DIREM </a:t>
            </a:r>
            <a:r>
              <a:rPr lang="it-IT" b="1" baseline="30000" dirty="0" smtClean="0"/>
              <a:t>2,</a:t>
            </a:r>
            <a:r>
              <a:rPr lang="it-IT" b="1" dirty="0"/>
              <a:t>*, Mohammed LACHKAR </a:t>
            </a:r>
            <a:r>
              <a:rPr lang="it-IT" b="1" baseline="30000" dirty="0" smtClean="0"/>
              <a:t>3</a:t>
            </a:r>
            <a:r>
              <a:rPr lang="it-IT" b="1" dirty="0"/>
              <a:t>, Esra ÇETİNER </a:t>
            </a:r>
            <a:r>
              <a:rPr lang="it-IT" b="1" baseline="30000" dirty="0" smtClean="0"/>
              <a:t>4</a:t>
            </a:r>
            <a:r>
              <a:rPr lang="it-IT" b="1" dirty="0"/>
              <a:t>, Koray SAYIN </a:t>
            </a:r>
            <a:r>
              <a:rPr lang="it-IT" b="1" baseline="30000" dirty="0"/>
              <a:t>4</a:t>
            </a:r>
            <a:r>
              <a:rPr lang="it-IT" b="1" dirty="0"/>
              <a:t>, and Michal DUSEK </a:t>
            </a:r>
            <a:r>
              <a:rPr lang="it-IT" b="1" baseline="30000" dirty="0" smtClean="0"/>
              <a:t>5</a:t>
            </a:r>
            <a:endParaRPr lang="it-IT" b="1" baseline="30000" dirty="0"/>
          </a:p>
          <a:p>
            <a:endParaRPr lang="it-IT" b="1" baseline="30000" dirty="0" smtClean="0"/>
          </a:p>
          <a:p>
            <a:endParaRPr lang="it-IT" b="1" baseline="30000" dirty="0" smtClean="0"/>
          </a:p>
          <a:p>
            <a:pPr algn="just"/>
            <a:r>
              <a:rPr lang="en-US" sz="1400" baseline="30000" dirty="0" smtClean="0"/>
              <a:t>1</a:t>
            </a:r>
            <a:r>
              <a:rPr lang="en-US" sz="1400" dirty="0" smtClean="0"/>
              <a:t> </a:t>
            </a:r>
            <a:r>
              <a:rPr lang="en-US" sz="1400" dirty="0"/>
              <a:t>Independent scientist, </a:t>
            </a:r>
            <a:r>
              <a:rPr lang="tr-TR" sz="1400" dirty="0"/>
              <a:t>ORCID : 0000-0001-6926-6286</a:t>
            </a:r>
            <a:r>
              <a:rPr lang="en-US" sz="1400" dirty="0"/>
              <a:t> ;</a:t>
            </a:r>
          </a:p>
          <a:p>
            <a:pPr algn="just"/>
            <a:r>
              <a:rPr lang="en-US" sz="1400" baseline="30000" dirty="0" smtClean="0"/>
              <a:t>2</a:t>
            </a:r>
            <a:r>
              <a:rPr lang="en-US" sz="1400" dirty="0" smtClean="0"/>
              <a:t> </a:t>
            </a:r>
            <a:r>
              <a:rPr lang="tr-TR" sz="1400" dirty="0"/>
              <a:t>Laboratoire des Structures, Propriétés et Interactions Interatomiques LASPI</a:t>
            </a:r>
            <a:r>
              <a:rPr lang="tr-TR" sz="1400" baseline="30000" dirty="0"/>
              <a:t>2</a:t>
            </a:r>
            <a:r>
              <a:rPr lang="tr-TR" sz="1400" dirty="0"/>
              <a:t>A. Faculté des Sciences et de la Technologie. University of ‘’Abbes Laghrour’’, Khenchela 40.000, Algeria</a:t>
            </a:r>
            <a:r>
              <a:rPr lang="en-US" sz="1400" dirty="0"/>
              <a:t>; </a:t>
            </a:r>
          </a:p>
          <a:p>
            <a:pPr algn="just"/>
            <a:r>
              <a:rPr lang="en-US" sz="1400" baseline="30000" dirty="0" smtClean="0"/>
              <a:t>3</a:t>
            </a:r>
            <a:r>
              <a:rPr lang="en-US" sz="1400" dirty="0" smtClean="0"/>
              <a:t> </a:t>
            </a:r>
            <a:r>
              <a:rPr lang="en-US" sz="1400" dirty="0"/>
              <a:t>Laboratory of Engineering of Organometallic and Molecular Materials, "LIMOM" URAC 19. Department of Chemistry. Faculty of Sciences, PO Box 1796, 30.000 </a:t>
            </a:r>
            <a:r>
              <a:rPr lang="en-US" sz="1400" dirty="0" err="1"/>
              <a:t>Fès</a:t>
            </a:r>
            <a:r>
              <a:rPr lang="en-US" sz="1400" dirty="0"/>
              <a:t>, Morocco ;</a:t>
            </a:r>
          </a:p>
          <a:p>
            <a:pPr algn="just"/>
            <a:r>
              <a:rPr lang="en-US" sz="1400" baseline="30000" dirty="0" smtClean="0"/>
              <a:t>4</a:t>
            </a:r>
            <a:r>
              <a:rPr lang="en-US" sz="1400" dirty="0" smtClean="0"/>
              <a:t> </a:t>
            </a:r>
            <a:r>
              <a:rPr lang="en-US" sz="1400" dirty="0"/>
              <a:t>Department of Chemistry, Faculty of Science, </a:t>
            </a:r>
            <a:r>
              <a:rPr lang="en-US" sz="1400" dirty="0" err="1"/>
              <a:t>Cumhuriyet</a:t>
            </a:r>
            <a:r>
              <a:rPr lang="en-US" sz="1400" dirty="0"/>
              <a:t> University, Sivas 58140, </a:t>
            </a:r>
            <a:r>
              <a:rPr lang="en-US" sz="1400" dirty="0" smtClean="0"/>
              <a:t>Turkey;</a:t>
            </a:r>
          </a:p>
          <a:p>
            <a:pPr algn="just"/>
            <a:r>
              <a:rPr lang="en-US" sz="1400" baseline="30000" dirty="0" smtClean="0"/>
              <a:t>5</a:t>
            </a:r>
            <a:r>
              <a:rPr lang="en-US" sz="1400" dirty="0" smtClean="0"/>
              <a:t> </a:t>
            </a:r>
            <a:r>
              <a:rPr lang="en-US" sz="1400" dirty="0" smtClean="0"/>
              <a:t>Institute </a:t>
            </a:r>
            <a:r>
              <a:rPr lang="en-US" sz="1400" dirty="0"/>
              <a:t>of Physics of the Czech Academy of Sciences, Na </a:t>
            </a:r>
            <a:r>
              <a:rPr lang="en-US" sz="1400" dirty="0" err="1"/>
              <a:t>Slovance</a:t>
            </a:r>
            <a:r>
              <a:rPr lang="en-US" sz="1400" dirty="0"/>
              <a:t> 2, 182 21 </a:t>
            </a:r>
            <a:r>
              <a:rPr lang="en-US" sz="1400" dirty="0" err="1"/>
              <a:t>Praha</a:t>
            </a:r>
            <a:r>
              <a:rPr lang="en-US" sz="1400" dirty="0"/>
              <a:t> 8, Czech Republic </a:t>
            </a:r>
            <a:r>
              <a:rPr lang="en-US" sz="1400" dirty="0" smtClean="0"/>
              <a:t>. </a:t>
            </a:r>
          </a:p>
          <a:p>
            <a:endParaRPr lang="fr-FR" dirty="0"/>
          </a:p>
          <a:p>
            <a:r>
              <a:rPr lang="en-US" sz="1400" b="1" dirty="0"/>
              <a:t>*</a:t>
            </a:r>
            <a:r>
              <a:rPr lang="en-US" sz="1400" dirty="0"/>
              <a:t> Corresponding author: </a:t>
            </a:r>
            <a:r>
              <a:rPr lang="en-US" sz="1400" dirty="0" smtClean="0"/>
              <a:t>amani_direm@yahoo.fr</a:t>
            </a:r>
            <a:endParaRPr lang="fr-FR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725"/>
            <a:ext cx="9143997" cy="2196051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>
            <a:off x="6020246" y="6291569"/>
            <a:ext cx="182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         </a:t>
            </a:r>
            <a:r>
              <a:rPr lang="fr-FR" sz="1400" b="1" dirty="0" smtClean="0"/>
              <a:t>LASPI</a:t>
            </a:r>
            <a:r>
              <a:rPr lang="fr-FR" sz="1400" b="1" baseline="30000" dirty="0" smtClean="0"/>
              <a:t>2</a:t>
            </a:r>
            <a:r>
              <a:rPr lang="fr-FR" sz="1400" b="1" dirty="0" smtClean="0"/>
              <a:t>A</a:t>
            </a:r>
            <a:endParaRPr lang="fr-FR" sz="1400" b="1" dirty="0"/>
          </a:p>
        </p:txBody>
      </p:sp>
      <p:pic>
        <p:nvPicPr>
          <p:cNvPr id="7" name="Image 6" descr="officiel logo universite 181120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4726" y="6193248"/>
            <a:ext cx="850174" cy="56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609600" y="6858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</a:t>
            </a:r>
            <a:r>
              <a:rPr lang="fr-FR" sz="2400" b="1" dirty="0" smtClean="0"/>
              <a:t>discussion</a:t>
            </a:r>
          </a:p>
          <a:p>
            <a:endParaRPr lang="fr-FR" b="1" dirty="0"/>
          </a:p>
          <a:p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Hirshfeld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 analysis</a:t>
            </a:r>
          </a:p>
          <a:p>
            <a:r>
              <a:rPr lang="en-US" b="1" dirty="0" smtClean="0"/>
              <a:t>H…H contacts </a:t>
            </a:r>
            <a:r>
              <a:rPr lang="en-US" b="1" dirty="0" smtClean="0"/>
              <a:t>: </a:t>
            </a:r>
          </a:p>
          <a:p>
            <a:r>
              <a:rPr lang="en-US" b="1" i="1" dirty="0" smtClean="0"/>
              <a:t>d</a:t>
            </a:r>
            <a:r>
              <a:rPr lang="en-US" b="1" i="1" baseline="-25000" dirty="0" smtClean="0"/>
              <a:t>i </a:t>
            </a:r>
            <a:r>
              <a:rPr lang="en-US" b="1" dirty="0" smtClean="0"/>
              <a:t>Representation</a:t>
            </a:r>
            <a:endParaRPr lang="en-US" b="1" baseline="-25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90717"/>
            <a:ext cx="5230574" cy="341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685800"/>
            <a:ext cx="8153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</a:t>
            </a:r>
            <a:r>
              <a:rPr lang="fr-FR" sz="2400" b="1" dirty="0" smtClean="0"/>
              <a:t>discussion</a:t>
            </a:r>
          </a:p>
          <a:p>
            <a:endParaRPr lang="fr-FR" b="1" dirty="0"/>
          </a:p>
          <a:p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Hirshfeld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 analysis</a:t>
            </a:r>
          </a:p>
          <a:p>
            <a:r>
              <a:rPr lang="en-US" b="1" dirty="0" smtClean="0"/>
              <a:t>C…H/H…C </a:t>
            </a:r>
            <a:r>
              <a:rPr lang="en-US" b="1" dirty="0" smtClean="0"/>
              <a:t>contacts :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5334000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/>
              <a:t>Asymmetric unit                                                    Binuclear complex</a:t>
            </a:r>
          </a:p>
          <a:p>
            <a:pPr algn="ctr"/>
            <a:r>
              <a:rPr lang="en-GB" sz="1600" b="1" dirty="0"/>
              <a:t>  (</a:t>
            </a:r>
            <a:r>
              <a:rPr lang="en-GB" sz="1600" b="1" dirty="0" smtClean="0"/>
              <a:t>23.0%)                                                                              (26.3%) </a:t>
            </a:r>
            <a:endParaRPr lang="fr-FR" sz="1600" b="1" dirty="0"/>
          </a:p>
        </p:txBody>
      </p:sp>
      <p:pic>
        <p:nvPicPr>
          <p:cNvPr id="6147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366" y="2212800"/>
            <a:ext cx="3121200" cy="31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77915"/>
            <a:ext cx="3121200" cy="31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609600" y="685800"/>
            <a:ext cx="8153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</a:t>
            </a:r>
            <a:r>
              <a:rPr lang="fr-FR" sz="2400" b="1" dirty="0" smtClean="0"/>
              <a:t>discussion</a:t>
            </a:r>
          </a:p>
          <a:p>
            <a:endParaRPr lang="fr-FR" b="1" dirty="0"/>
          </a:p>
          <a:p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Hirshfeld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  <a:p>
            <a:r>
              <a:rPr lang="en-US" b="1" dirty="0" smtClean="0"/>
              <a:t>N…H/H…N </a:t>
            </a:r>
            <a:r>
              <a:rPr lang="en-US" b="1" dirty="0"/>
              <a:t>contacts 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914400" y="5334000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/>
              <a:t>Asymmetric unit                                                    Binuclear complex</a:t>
            </a:r>
          </a:p>
          <a:p>
            <a:pPr algn="ctr"/>
            <a:r>
              <a:rPr lang="en-GB" sz="1600" b="1" dirty="0"/>
              <a:t>  (</a:t>
            </a:r>
            <a:r>
              <a:rPr lang="en-GB" sz="1600" b="1" dirty="0" smtClean="0"/>
              <a:t>2.4%)                                                                              (2.7%) </a:t>
            </a:r>
            <a:endParaRPr lang="fr-FR" sz="1600" b="1" dirty="0"/>
          </a:p>
        </p:txBody>
      </p:sp>
      <p:pic>
        <p:nvPicPr>
          <p:cNvPr id="7171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738" y="2189152"/>
            <a:ext cx="3121200" cy="31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83" y="2212800"/>
            <a:ext cx="3121200" cy="31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22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609600" y="685800"/>
            <a:ext cx="8153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</a:t>
            </a:r>
            <a:r>
              <a:rPr lang="fr-FR" sz="2400" b="1" dirty="0" smtClean="0"/>
              <a:t>discussion</a:t>
            </a:r>
          </a:p>
          <a:p>
            <a:endParaRPr lang="fr-FR" b="1" dirty="0"/>
          </a:p>
          <a:p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Hirshfeld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  <a:p>
            <a:r>
              <a:rPr lang="en-US" b="1" dirty="0" smtClean="0"/>
              <a:t>N…H/H…N and C…H/H…C contacts : </a:t>
            </a:r>
          </a:p>
          <a:p>
            <a:r>
              <a:rPr lang="en-US" b="1" i="1" dirty="0" smtClean="0"/>
              <a:t>Shape index </a:t>
            </a:r>
            <a:r>
              <a:rPr lang="en-US" b="1" dirty="0" smtClean="0"/>
              <a:t>Representation</a:t>
            </a:r>
            <a:endParaRPr lang="en-US" b="1" baseline="-25000" dirty="0"/>
          </a:p>
          <a:p>
            <a:endParaRPr lang="en-US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t="9435" r="4167" b="5486"/>
          <a:stretch/>
        </p:blipFill>
        <p:spPr>
          <a:xfrm>
            <a:off x="2181522" y="2362200"/>
            <a:ext cx="5286078" cy="354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8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685800"/>
            <a:ext cx="8153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</a:t>
            </a:r>
            <a:r>
              <a:rPr lang="fr-FR" sz="2400" b="1" dirty="0" smtClean="0"/>
              <a:t>discussion</a:t>
            </a:r>
          </a:p>
          <a:p>
            <a:endParaRPr lang="fr-FR" b="1" dirty="0"/>
          </a:p>
          <a:p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Hirshfeld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 analysis</a:t>
            </a:r>
          </a:p>
          <a:p>
            <a:r>
              <a:rPr lang="en-US" b="1" dirty="0" err="1" smtClean="0"/>
              <a:t>Cl</a:t>
            </a:r>
            <a:r>
              <a:rPr lang="en-US" b="1" dirty="0" smtClean="0"/>
              <a:t>…H/H…</a:t>
            </a:r>
            <a:r>
              <a:rPr lang="en-US" b="1" dirty="0" err="1" smtClean="0"/>
              <a:t>Cl</a:t>
            </a:r>
            <a:r>
              <a:rPr lang="en-US" b="1" dirty="0" smtClean="0"/>
              <a:t> </a:t>
            </a:r>
            <a:r>
              <a:rPr lang="en-US" b="1" dirty="0" smtClean="0"/>
              <a:t>contacts :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5334000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/>
              <a:t>Asymmetric unit                                                    Binuclear complex</a:t>
            </a:r>
          </a:p>
          <a:p>
            <a:pPr algn="ctr"/>
            <a:r>
              <a:rPr lang="en-GB" sz="1600" b="1" dirty="0"/>
              <a:t>  </a:t>
            </a:r>
            <a:r>
              <a:rPr lang="en-GB" sz="1600" b="1" dirty="0" smtClean="0"/>
              <a:t>(30.4</a:t>
            </a:r>
            <a:r>
              <a:rPr lang="en-GB" sz="1600" b="1" dirty="0"/>
              <a:t>%) </a:t>
            </a:r>
            <a:r>
              <a:rPr lang="en-GB" sz="1600" b="1" dirty="0" smtClean="0"/>
              <a:t>                                                                             (23.4%) </a:t>
            </a:r>
            <a:endParaRPr lang="fr-FR" sz="1600" b="1" dirty="0"/>
          </a:p>
        </p:txBody>
      </p:sp>
      <p:pic>
        <p:nvPicPr>
          <p:cNvPr id="6146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766" y="2157510"/>
            <a:ext cx="3121200" cy="31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00" y="2157510"/>
            <a:ext cx="3121200" cy="31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7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609600" y="685800"/>
            <a:ext cx="8153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</a:t>
            </a:r>
            <a:r>
              <a:rPr lang="fr-FR" sz="2400" b="1" dirty="0" smtClean="0"/>
              <a:t>discussion</a:t>
            </a:r>
          </a:p>
          <a:p>
            <a:endParaRPr lang="fr-FR" b="1" dirty="0"/>
          </a:p>
          <a:p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Hirshfeld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  <a:p>
            <a:r>
              <a:rPr lang="en-US" b="1" dirty="0" smtClean="0"/>
              <a:t>O…H/H…O </a:t>
            </a:r>
            <a:r>
              <a:rPr lang="en-US" b="1" dirty="0"/>
              <a:t>contacts </a:t>
            </a:r>
            <a:r>
              <a:rPr lang="en-US" b="1" dirty="0" smtClean="0"/>
              <a:t>:</a:t>
            </a:r>
            <a:endParaRPr lang="en-US" b="1" dirty="0"/>
          </a:p>
        </p:txBody>
      </p:sp>
      <p:pic>
        <p:nvPicPr>
          <p:cNvPr id="7170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14278"/>
            <a:ext cx="3121200" cy="31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14400" y="5334000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/>
              <a:t>Asymmetric unit                                                    Binuclear complex</a:t>
            </a:r>
          </a:p>
          <a:p>
            <a:pPr algn="ctr"/>
            <a:r>
              <a:rPr lang="en-GB" sz="1600" b="1" dirty="0"/>
              <a:t> (</a:t>
            </a:r>
            <a:r>
              <a:rPr lang="en-GB" sz="1600" b="1" dirty="0" smtClean="0"/>
              <a:t>3.0%)                                                                               (3.5%) </a:t>
            </a:r>
            <a:endParaRPr lang="fr-FR" sz="1600" b="1" dirty="0"/>
          </a:p>
        </p:txBody>
      </p:sp>
      <p:pic>
        <p:nvPicPr>
          <p:cNvPr id="14338" name="Picture 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1140"/>
            <a:ext cx="3121200" cy="31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6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609600" y="685800"/>
            <a:ext cx="8153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</a:t>
            </a:r>
            <a:r>
              <a:rPr lang="fr-FR" sz="2400" b="1" dirty="0" smtClean="0"/>
              <a:t>discussion</a:t>
            </a:r>
          </a:p>
          <a:p>
            <a:endParaRPr lang="fr-FR" b="1" dirty="0"/>
          </a:p>
          <a:p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Hirshfeld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 analysis</a:t>
            </a:r>
          </a:p>
          <a:p>
            <a:r>
              <a:rPr lang="en-US" b="1" dirty="0" smtClean="0"/>
              <a:t>C…C </a:t>
            </a:r>
            <a:r>
              <a:rPr lang="en-US" b="1" dirty="0" smtClean="0"/>
              <a:t>contacts :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" y="5334000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/>
              <a:t>Asymmetric unit                                                    Binuclear complex</a:t>
            </a:r>
          </a:p>
          <a:p>
            <a:pPr algn="ctr"/>
            <a:r>
              <a:rPr lang="en-GB" sz="1600" b="1" dirty="0"/>
              <a:t>  </a:t>
            </a:r>
            <a:r>
              <a:rPr lang="en-GB" sz="1600" b="1" dirty="0" smtClean="0"/>
              <a:t>(5.8%)                                                                              (6.6%) </a:t>
            </a:r>
            <a:endParaRPr lang="fr-FR" sz="1600" b="1" dirty="0"/>
          </a:p>
        </p:txBody>
      </p:sp>
      <p:pic>
        <p:nvPicPr>
          <p:cNvPr id="8194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600" y="2215428"/>
            <a:ext cx="3121200" cy="31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15428"/>
            <a:ext cx="3121200" cy="31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6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685800"/>
            <a:ext cx="8153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</a:t>
            </a:r>
            <a:r>
              <a:rPr lang="fr-FR" sz="2400" b="1" dirty="0" smtClean="0"/>
              <a:t>discussion</a:t>
            </a:r>
          </a:p>
          <a:p>
            <a:endParaRPr lang="fr-FR" b="1" dirty="0"/>
          </a:p>
          <a:p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Hirshfeld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 analysis</a:t>
            </a:r>
          </a:p>
          <a:p>
            <a:r>
              <a:rPr lang="en-US" b="1" dirty="0" err="1" smtClean="0"/>
              <a:t>Cl</a:t>
            </a:r>
            <a:r>
              <a:rPr lang="en-US" b="1" dirty="0" smtClean="0"/>
              <a:t>…H/H…</a:t>
            </a:r>
            <a:r>
              <a:rPr lang="en-US" b="1" dirty="0" err="1" smtClean="0"/>
              <a:t>Cl</a:t>
            </a:r>
            <a:r>
              <a:rPr lang="en-US" b="1" dirty="0"/>
              <a:t> </a:t>
            </a:r>
            <a:r>
              <a:rPr lang="en-US" b="1" dirty="0" smtClean="0"/>
              <a:t>, O…H/H…O </a:t>
            </a:r>
            <a:r>
              <a:rPr lang="en-US" b="1" dirty="0"/>
              <a:t>and </a:t>
            </a:r>
            <a:r>
              <a:rPr lang="en-US" b="1" dirty="0" smtClean="0"/>
              <a:t>C…C contacts </a:t>
            </a:r>
            <a:r>
              <a:rPr lang="en-US" b="1" dirty="0" smtClean="0"/>
              <a:t>: </a:t>
            </a:r>
            <a:endParaRPr lang="en-US" b="1" dirty="0"/>
          </a:p>
          <a:p>
            <a:r>
              <a:rPr lang="en-US" b="1" i="1" dirty="0" err="1"/>
              <a:t>d</a:t>
            </a:r>
            <a:r>
              <a:rPr lang="en-US" b="1" i="1" baseline="-25000" dirty="0" err="1"/>
              <a:t>norm</a:t>
            </a:r>
            <a:r>
              <a:rPr lang="en-US" b="1" i="1" baseline="-25000" dirty="0"/>
              <a:t> </a:t>
            </a:r>
            <a:r>
              <a:rPr lang="en-US" b="1" dirty="0"/>
              <a:t>Representation</a:t>
            </a:r>
            <a:endParaRPr lang="en-US" b="1" baseline="-25000" dirty="0"/>
          </a:p>
          <a:p>
            <a:endParaRPr lang="en-US" b="1" dirty="0" err="1" smtClean="0"/>
          </a:p>
        </p:txBody>
      </p:sp>
      <p:sp>
        <p:nvSpPr>
          <p:cNvPr id="9" name="Rectangle 8"/>
          <p:cNvSpPr/>
          <p:nvPr/>
        </p:nvSpPr>
        <p:spPr>
          <a:xfrm>
            <a:off x="914400" y="53340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/>
              <a:t>Asymmetric unit                                                    Binuclear complex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114" y="2057400"/>
            <a:ext cx="4858886" cy="33555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1" y="2194439"/>
            <a:ext cx="3786217" cy="313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5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6858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</a:t>
            </a:r>
            <a:r>
              <a:rPr lang="fr-FR" sz="2400" b="1" dirty="0" smtClean="0"/>
              <a:t>discussion</a:t>
            </a:r>
          </a:p>
          <a:p>
            <a:endParaRPr lang="fr-FR" b="1" dirty="0"/>
          </a:p>
          <a:p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Hirshfeld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 analysis</a:t>
            </a:r>
          </a:p>
          <a:p>
            <a:r>
              <a:rPr lang="en-US" b="1" dirty="0" err="1" smtClean="0"/>
              <a:t>Cl</a:t>
            </a:r>
            <a:r>
              <a:rPr lang="en-US" b="1" dirty="0" smtClean="0"/>
              <a:t>…H/H…</a:t>
            </a:r>
            <a:r>
              <a:rPr lang="en-US" b="1" dirty="0" err="1" smtClean="0"/>
              <a:t>Cl</a:t>
            </a:r>
            <a:r>
              <a:rPr lang="en-US" b="1" dirty="0"/>
              <a:t> </a:t>
            </a:r>
            <a:r>
              <a:rPr lang="en-US" b="1" dirty="0" smtClean="0"/>
              <a:t>, O…H/H…O </a:t>
            </a:r>
            <a:r>
              <a:rPr lang="en-US" b="1" dirty="0"/>
              <a:t>and </a:t>
            </a:r>
            <a:r>
              <a:rPr lang="en-US" b="1" dirty="0" smtClean="0"/>
              <a:t>C…C contacts </a:t>
            </a:r>
            <a:r>
              <a:rPr lang="en-US" b="1" dirty="0" smtClean="0"/>
              <a:t>: </a:t>
            </a:r>
          </a:p>
          <a:p>
            <a:r>
              <a:rPr lang="en-US" b="1" i="1" dirty="0" err="1" smtClean="0"/>
              <a:t>d</a:t>
            </a:r>
            <a:r>
              <a:rPr lang="en-US" b="1" i="1" baseline="-25000" dirty="0" err="1" smtClean="0"/>
              <a:t>norm</a:t>
            </a:r>
            <a:r>
              <a:rPr lang="en-US" b="1" i="1" baseline="-25000" dirty="0" smtClean="0"/>
              <a:t> </a:t>
            </a:r>
            <a:r>
              <a:rPr lang="en-US" b="1" dirty="0" smtClean="0"/>
              <a:t>Representation</a:t>
            </a:r>
            <a:endParaRPr lang="en-US" b="1" baseline="-25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591207" y="2286000"/>
            <a:ext cx="52791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 smtClean="0"/>
              <a:t>The consideration of the asymmetric unit in the HSA allowed visualizing the </a:t>
            </a:r>
            <a:r>
              <a:rPr lang="en-GB" sz="1600" dirty="0" err="1" smtClean="0"/>
              <a:t>intramolecular</a:t>
            </a:r>
            <a:r>
              <a:rPr lang="en-GB" sz="1600" dirty="0" smtClean="0"/>
              <a:t> non-covalent interactions                                                     in the Ni(II) complex, namely an extra C-H..</a:t>
            </a:r>
            <a:r>
              <a:rPr lang="en-GB" sz="1600" dirty="0" err="1" smtClean="0"/>
              <a:t>Cl</a:t>
            </a:r>
            <a:r>
              <a:rPr lang="en-GB" sz="1600" dirty="0" smtClean="0"/>
              <a:t> interaction, two </a:t>
            </a:r>
            <a:r>
              <a:rPr lang="en-GB" sz="1600" dirty="0"/>
              <a:t>extra </a:t>
            </a:r>
            <a:r>
              <a:rPr lang="en-GB" sz="1600" dirty="0" smtClean="0"/>
              <a:t>O-H</a:t>
            </a:r>
            <a:r>
              <a:rPr lang="en-GB" sz="1600" dirty="0"/>
              <a:t>..</a:t>
            </a:r>
            <a:r>
              <a:rPr lang="en-GB" sz="1600" dirty="0" err="1"/>
              <a:t>Cl</a:t>
            </a:r>
            <a:r>
              <a:rPr lang="en-GB" sz="1600" dirty="0"/>
              <a:t> </a:t>
            </a:r>
            <a:r>
              <a:rPr lang="en-GB" sz="1600" dirty="0" smtClean="0"/>
              <a:t>interactions</a:t>
            </a:r>
            <a:r>
              <a:rPr lang="en-GB" sz="1600" dirty="0"/>
              <a:t> </a:t>
            </a:r>
            <a:r>
              <a:rPr lang="en-GB" sz="1600" dirty="0" smtClean="0"/>
              <a:t>and an </a:t>
            </a:r>
            <a:r>
              <a:rPr lang="en-GB" sz="1600" dirty="0" err="1" smtClean="0"/>
              <a:t>intramolecular</a:t>
            </a:r>
            <a:r>
              <a:rPr lang="en-GB" sz="1600" dirty="0" smtClean="0"/>
              <a:t> Ni..</a:t>
            </a:r>
            <a:r>
              <a:rPr lang="en-GB" sz="1600" dirty="0" err="1" smtClean="0"/>
              <a:t>Cl</a:t>
            </a:r>
            <a:r>
              <a:rPr lang="en-GB" sz="1600" dirty="0" smtClean="0"/>
              <a:t> interaction with a contribution to the total surface of 3.2%.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590294"/>
            <a:ext cx="3048000" cy="2431143"/>
          </a:xfrm>
          <a:prstGeom prst="rect">
            <a:avLst/>
          </a:prstGeom>
        </p:spPr>
      </p:pic>
      <p:pic>
        <p:nvPicPr>
          <p:cNvPr id="15362" name="Picture 2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t="18208" r="56544" b="11974"/>
          <a:stretch/>
        </p:blipFill>
        <p:spPr bwMode="auto">
          <a:xfrm>
            <a:off x="5870400" y="1752600"/>
            <a:ext cx="3121200" cy="31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1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6858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</a:t>
            </a:r>
            <a:r>
              <a:rPr lang="fr-FR" sz="2400" b="1" dirty="0" smtClean="0"/>
              <a:t>discussion</a:t>
            </a:r>
          </a:p>
          <a:p>
            <a:endParaRPr lang="fr-FR" b="1" dirty="0"/>
          </a:p>
          <a:p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Hirshfeld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 analysis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7830" r="7759" b="10363"/>
          <a:stretch/>
        </p:blipFill>
        <p:spPr>
          <a:xfrm>
            <a:off x="914400" y="1755158"/>
            <a:ext cx="7391400" cy="426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27707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Graphical</a:t>
            </a:r>
            <a:r>
              <a:rPr lang="fr-FR" b="1" dirty="0"/>
              <a:t> Abstract</a:t>
            </a:r>
            <a:endParaRPr lang="fr-FR" dirty="0"/>
          </a:p>
          <a:p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457200" y="6858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/>
              <a:t>Towards quantitative analysis of the non-covalent interactions in a newly synthesized phenanthroline-based nickel(II) complex : A combined experimental and computational study</a:t>
            </a:r>
            <a:endParaRPr lang="en-US" sz="2400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1587928" y="2600235"/>
            <a:ext cx="6199372" cy="3332462"/>
            <a:chOff x="533400" y="685799"/>
            <a:chExt cx="7961979" cy="5943601"/>
          </a:xfrm>
        </p:grpSpPr>
        <p:grpSp>
          <p:nvGrpSpPr>
            <p:cNvPr id="10" name="Groupe 9"/>
            <p:cNvGrpSpPr/>
            <p:nvPr/>
          </p:nvGrpSpPr>
          <p:grpSpPr>
            <a:xfrm>
              <a:off x="533400" y="685799"/>
              <a:ext cx="7961979" cy="5943601"/>
              <a:chOff x="533400" y="685799"/>
              <a:chExt cx="7961979" cy="5943601"/>
            </a:xfrm>
          </p:grpSpPr>
          <p:grpSp>
            <p:nvGrpSpPr>
              <p:cNvPr id="16" name="Groupe 15"/>
              <p:cNvGrpSpPr/>
              <p:nvPr/>
            </p:nvGrpSpPr>
            <p:grpSpPr>
              <a:xfrm>
                <a:off x="533400" y="685799"/>
                <a:ext cx="7924800" cy="5943601"/>
                <a:chOff x="533400" y="685799"/>
                <a:chExt cx="7924800" cy="5943601"/>
              </a:xfrm>
            </p:grpSpPr>
            <p:pic>
              <p:nvPicPr>
                <p:cNvPr id="20" name="Picture 2"/>
                <p:cNvPicPr preferRelativeResize="0">
                  <a:picLocks noChangeArrowheads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artisticPastelsSmooth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685799"/>
                  <a:ext cx="7924800" cy="59436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" name="Groupe 20"/>
                <p:cNvGrpSpPr/>
                <p:nvPr/>
              </p:nvGrpSpPr>
              <p:grpSpPr>
                <a:xfrm>
                  <a:off x="990600" y="1158587"/>
                  <a:ext cx="5636690" cy="5242813"/>
                  <a:chOff x="990600" y="1158587"/>
                  <a:chExt cx="5636690" cy="5242813"/>
                </a:xfrm>
              </p:grpSpPr>
              <p:pic>
                <p:nvPicPr>
                  <p:cNvPr id="22" name="Image 21"/>
                  <p:cNvPicPr preferRelativeResize="0">
                    <a:picLocks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72400" y="1158587"/>
                    <a:ext cx="1922400" cy="1296000"/>
                  </a:xfrm>
                  <a:prstGeom prst="rect">
                    <a:avLst/>
                  </a:prstGeom>
                </p:spPr>
              </p:pic>
              <p:pic>
                <p:nvPicPr>
                  <p:cNvPr id="23" name="Image 22"/>
                  <p:cNvPicPr preferRelativeResize="0">
                    <a:picLocks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90600" y="5105400"/>
                    <a:ext cx="1922400" cy="1296000"/>
                  </a:xfrm>
                  <a:prstGeom prst="rect">
                    <a:avLst/>
                  </a:prstGeom>
                </p:spPr>
              </p:pic>
              <p:grpSp>
                <p:nvGrpSpPr>
                  <p:cNvPr id="24" name="Groupe 23"/>
                  <p:cNvGrpSpPr/>
                  <p:nvPr/>
                </p:nvGrpSpPr>
                <p:grpSpPr>
                  <a:xfrm>
                    <a:off x="2017139" y="1239559"/>
                    <a:ext cx="4610151" cy="4050224"/>
                    <a:chOff x="521342" y="42572"/>
                    <a:chExt cx="4610151" cy="4050224"/>
                  </a:xfrm>
                </p:grpSpPr>
                <p:pic>
                  <p:nvPicPr>
                    <p:cNvPr id="25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1342" y="1656818"/>
                      <a:ext cx="2282170" cy="243597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870107" y="42572"/>
                      <a:ext cx="2261386" cy="24193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27" name="Croix 26"/>
                    <p:cNvSpPr/>
                    <p:nvPr/>
                  </p:nvSpPr>
                  <p:spPr>
                    <a:xfrm>
                      <a:off x="2580232" y="2057400"/>
                      <a:ext cx="480848" cy="448640"/>
                    </a:xfrm>
                    <a:prstGeom prst="plus">
                      <a:avLst>
                        <a:gd name="adj" fmla="val 34614"/>
                      </a:avLst>
                    </a:prstGeom>
                    <a:solidFill>
                      <a:srgbClr val="0000CC"/>
                    </a:solidFill>
                    <a:ln>
                      <a:solidFill>
                        <a:srgbClr val="0000CC"/>
                      </a:solidFill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</p:grpSp>
          </p:grpSp>
          <p:grpSp>
            <p:nvGrpSpPr>
              <p:cNvPr id="17" name="Groupe 16"/>
              <p:cNvGrpSpPr/>
              <p:nvPr/>
            </p:nvGrpSpPr>
            <p:grpSpPr>
              <a:xfrm>
                <a:off x="6168467" y="685799"/>
                <a:ext cx="2326912" cy="5350690"/>
                <a:chOff x="6168467" y="685799"/>
                <a:chExt cx="2326912" cy="5350690"/>
              </a:xfrm>
            </p:grpSpPr>
            <p:pic>
              <p:nvPicPr>
                <p:cNvPr id="18" name="Image 17"/>
                <p:cNvPicPr preferRelativeResize="0">
                  <a:picLocks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68467" y="4740489"/>
                  <a:ext cx="1922400" cy="1296000"/>
                </a:xfrm>
                <a:prstGeom prst="rect">
                  <a:avLst/>
                </a:prstGeom>
              </p:spPr>
            </p:pic>
            <p:pic>
              <p:nvPicPr>
                <p:cNvPr id="19" name="Image 18"/>
                <p:cNvPicPr preferRelativeResize="0">
                  <a:picLocks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72979" y="685799"/>
                  <a:ext cx="1922400" cy="1296000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Flèche droite 10"/>
            <p:cNvSpPr/>
            <p:nvPr/>
          </p:nvSpPr>
          <p:spPr>
            <a:xfrm rot="13489734">
              <a:off x="2046325" y="2568092"/>
              <a:ext cx="762000" cy="381000"/>
            </a:xfrm>
            <a:prstGeom prst="rightArrow">
              <a:avLst/>
            </a:prstGeom>
            <a:solidFill>
              <a:srgbClr val="0000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lèche droite 12"/>
            <p:cNvSpPr/>
            <p:nvPr/>
          </p:nvSpPr>
          <p:spPr>
            <a:xfrm rot="2710266" flipV="1">
              <a:off x="6355331" y="4145477"/>
              <a:ext cx="762000" cy="381000"/>
            </a:xfrm>
            <a:prstGeom prst="rightArrow">
              <a:avLst/>
            </a:prstGeom>
            <a:solidFill>
              <a:srgbClr val="0000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lèche droite 13"/>
            <p:cNvSpPr/>
            <p:nvPr/>
          </p:nvSpPr>
          <p:spPr>
            <a:xfrm rot="18910266" flipV="1">
              <a:off x="6748667" y="2165974"/>
              <a:ext cx="762000" cy="381000"/>
            </a:xfrm>
            <a:prstGeom prst="rightArrow">
              <a:avLst/>
            </a:prstGeom>
            <a:solidFill>
              <a:srgbClr val="0000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lèche droite 14"/>
            <p:cNvSpPr/>
            <p:nvPr/>
          </p:nvSpPr>
          <p:spPr>
            <a:xfrm rot="8110266" flipV="1">
              <a:off x="1752600" y="4722842"/>
              <a:ext cx="762000" cy="381000"/>
            </a:xfrm>
            <a:prstGeom prst="rightArrow">
              <a:avLst/>
            </a:prstGeom>
            <a:solidFill>
              <a:srgbClr val="0000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586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609600" y="6858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</a:t>
            </a:r>
            <a:r>
              <a:rPr lang="fr-FR" sz="2400" b="1" dirty="0" smtClean="0"/>
              <a:t>discussion</a:t>
            </a:r>
          </a:p>
          <a:p>
            <a:endParaRPr lang="fr-FR" b="1" dirty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calculations</a:t>
            </a:r>
          </a:p>
          <a:p>
            <a:r>
              <a:rPr lang="en-US" b="1" dirty="0" smtClean="0"/>
              <a:t>Optimized structure </a:t>
            </a:r>
          </a:p>
          <a:p>
            <a:endParaRPr lang="en-US" dirty="0" smtClean="0"/>
          </a:p>
          <a:p>
            <a:pPr algn="just"/>
            <a:r>
              <a:rPr lang="en-US" dirty="0" smtClean="0"/>
              <a:t>The structure was </a:t>
            </a:r>
            <a:r>
              <a:rPr lang="en-US" dirty="0" smtClean="0"/>
              <a:t>optimized </a:t>
            </a:r>
            <a:r>
              <a:rPr lang="en-US" dirty="0"/>
              <a:t>by using one of the DFT function hybrids M06-2X method, with a mix basis set ; LANL2DZ was used for Ni</a:t>
            </a:r>
            <a:r>
              <a:rPr lang="en-US" baseline="30000" dirty="0"/>
              <a:t>2+</a:t>
            </a:r>
            <a:r>
              <a:rPr lang="en-US" dirty="0"/>
              <a:t> centers and 6-31G(d) for the other atoms in the complex</a:t>
            </a:r>
            <a:endParaRPr lang="en-US" b="1" dirty="0" smtClean="0"/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276600"/>
            <a:ext cx="5562600" cy="256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2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609600" y="6858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</a:t>
            </a:r>
            <a:r>
              <a:rPr lang="fr-FR" sz="2400" b="1" dirty="0" smtClean="0"/>
              <a:t>discussion</a:t>
            </a:r>
          </a:p>
          <a:p>
            <a:endParaRPr lang="fr-FR" b="1" dirty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calculations </a:t>
            </a:r>
          </a:p>
          <a:p>
            <a:r>
              <a:rPr lang="en-US" b="1" dirty="0"/>
              <a:t>MOED and contour diagram </a:t>
            </a:r>
            <a:r>
              <a:rPr lang="en-US" b="1" dirty="0" smtClean="0"/>
              <a:t>:</a:t>
            </a:r>
            <a:endParaRPr lang="en-US" b="1" dirty="0"/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r="1553" b="47039"/>
          <a:stretch/>
        </p:blipFill>
        <p:spPr>
          <a:xfrm>
            <a:off x="217178" y="2438400"/>
            <a:ext cx="8702566" cy="324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609600" y="6858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</a:t>
            </a:r>
            <a:r>
              <a:rPr lang="fr-FR" sz="2400" b="1" dirty="0" smtClean="0"/>
              <a:t>discussion</a:t>
            </a:r>
          </a:p>
          <a:p>
            <a:endParaRPr lang="fr-FR" b="1" dirty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calculations </a:t>
            </a:r>
          </a:p>
          <a:p>
            <a:r>
              <a:rPr lang="en-US" b="1" dirty="0" smtClean="0"/>
              <a:t>MEP : </a:t>
            </a:r>
            <a:endParaRPr lang="en-US" b="1" dirty="0"/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7" t="61973" r="35173" b="4813"/>
          <a:stretch/>
        </p:blipFill>
        <p:spPr>
          <a:xfrm>
            <a:off x="2091834" y="2362200"/>
            <a:ext cx="5188932" cy="32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2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609600" y="6858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Conclusions </a:t>
            </a:r>
          </a:p>
          <a:p>
            <a:endParaRPr lang="fr-FR" b="1" dirty="0"/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551837"/>
            <a:ext cx="8153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A </a:t>
            </a:r>
            <a:r>
              <a:rPr lang="de-DE" dirty="0" err="1" smtClean="0"/>
              <a:t>binuclear</a:t>
            </a:r>
            <a:r>
              <a:rPr lang="de-DE" dirty="0" smtClean="0"/>
              <a:t> </a:t>
            </a:r>
            <a:r>
              <a:rPr lang="de-DE" dirty="0" err="1" smtClean="0"/>
              <a:t>phenanthroline-based</a:t>
            </a:r>
            <a:r>
              <a:rPr lang="de-DE" dirty="0" smtClean="0"/>
              <a:t> </a:t>
            </a:r>
            <a:r>
              <a:rPr lang="en-GB" dirty="0" smtClean="0"/>
              <a:t>nickel(II) complex was </a:t>
            </a:r>
            <a:r>
              <a:rPr lang="en-GB" dirty="0"/>
              <a:t>synthesized </a:t>
            </a:r>
            <a:r>
              <a:rPr lang="en-GB" dirty="0" smtClean="0"/>
              <a:t>and characterized by single-crystal x-ray diffraction. Its crystal structure </a:t>
            </a:r>
            <a:r>
              <a:rPr lang="en-GB" dirty="0" err="1" smtClean="0"/>
              <a:t>i</a:t>
            </a:r>
            <a:r>
              <a:rPr lang="de-DE" dirty="0" smtClean="0"/>
              <a:t>s</a:t>
            </a:r>
            <a:r>
              <a:rPr lang="en-US" dirty="0" smtClean="0"/>
              <a:t> made of Ni</a:t>
            </a:r>
            <a:r>
              <a:rPr lang="en-GB" baseline="-25000" dirty="0" smtClean="0"/>
              <a:t>2</a:t>
            </a:r>
            <a:r>
              <a:rPr lang="en-US" dirty="0" err="1" smtClean="0"/>
              <a:t>Cl</a:t>
            </a:r>
            <a:r>
              <a:rPr lang="en-GB" baseline="-25000" dirty="0" smtClean="0"/>
              <a:t>4</a:t>
            </a:r>
            <a:r>
              <a:rPr lang="en-US" dirty="0" smtClean="0"/>
              <a:t>(H</a:t>
            </a:r>
            <a:r>
              <a:rPr lang="en-GB" baseline="-25000" dirty="0" smtClean="0"/>
              <a:t>2</a:t>
            </a:r>
            <a:r>
              <a:rPr lang="en-US" dirty="0" smtClean="0"/>
              <a:t>O)</a:t>
            </a:r>
            <a:r>
              <a:rPr lang="en-GB" baseline="-25000" dirty="0" smtClean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Phen</a:t>
            </a:r>
            <a:r>
              <a:rPr lang="en-US" dirty="0" smtClean="0"/>
              <a:t>)</a:t>
            </a:r>
            <a:r>
              <a:rPr lang="en-GB" baseline="-25000" dirty="0" smtClean="0"/>
              <a:t>2</a:t>
            </a:r>
            <a:r>
              <a:rPr lang="en-GB" dirty="0" smtClean="0"/>
              <a:t> </a:t>
            </a:r>
            <a:r>
              <a:rPr lang="en-US" dirty="0" smtClean="0"/>
              <a:t>dimmers linked to each other </a:t>
            </a:r>
            <a:r>
              <a:rPr lang="en-US" i="1" dirty="0" smtClean="0"/>
              <a:t>via</a:t>
            </a:r>
            <a:r>
              <a:rPr lang="en-US" dirty="0" smtClean="0"/>
              <a:t> </a:t>
            </a:r>
            <a:r>
              <a:rPr lang="en-US" dirty="0"/>
              <a:t>intermolecular O-H…</a:t>
            </a:r>
            <a:r>
              <a:rPr lang="en-US" dirty="0" err="1"/>
              <a:t>Cl</a:t>
            </a:r>
            <a:r>
              <a:rPr lang="en-US" dirty="0"/>
              <a:t> hydrogen bonds. </a:t>
            </a:r>
            <a:r>
              <a:rPr lang="en-US" dirty="0" smtClean="0"/>
              <a:t>The non-covalent interactions in the </a:t>
            </a:r>
            <a:r>
              <a:rPr lang="de-DE" dirty="0" err="1"/>
              <a:t>binuclear</a:t>
            </a:r>
            <a:r>
              <a:rPr lang="de-DE" dirty="0"/>
              <a:t> </a:t>
            </a:r>
            <a:r>
              <a:rPr lang="en-US" dirty="0" smtClean="0"/>
              <a:t>framework were analyzed </a:t>
            </a:r>
            <a:r>
              <a:rPr lang="en-US" dirty="0" err="1" smtClean="0"/>
              <a:t>using</a:t>
            </a:r>
            <a:r>
              <a:rPr lang="en-US" i="1" dirty="0" err="1" smtClean="0"/>
              <a:t>Hirshfeld</a:t>
            </a:r>
            <a:r>
              <a:rPr lang="en-US" dirty="0" smtClean="0"/>
              <a:t> </a:t>
            </a:r>
            <a:r>
              <a:rPr lang="en-US" dirty="0"/>
              <a:t>surface analysis </a:t>
            </a:r>
            <a:r>
              <a:rPr lang="en-US" dirty="0" smtClean="0"/>
              <a:t>which indicated a </a:t>
            </a:r>
            <a:r>
              <a:rPr lang="en-US" dirty="0"/>
              <a:t>rich variety of </a:t>
            </a:r>
            <a:r>
              <a:rPr lang="en-US" dirty="0"/>
              <a:t>non-covalent </a:t>
            </a:r>
            <a:r>
              <a:rPr lang="en-US" dirty="0" smtClean="0"/>
              <a:t>contacts </a:t>
            </a:r>
            <a:r>
              <a:rPr lang="en-US" dirty="0"/>
              <a:t>namely : </a:t>
            </a:r>
            <a:r>
              <a:rPr lang="en-US" dirty="0" err="1"/>
              <a:t>Cl</a:t>
            </a:r>
            <a:r>
              <a:rPr lang="en-US" dirty="0"/>
              <a:t>…H/H…</a:t>
            </a:r>
            <a:r>
              <a:rPr lang="en-US" dirty="0" err="1"/>
              <a:t>Cl</a:t>
            </a:r>
            <a:r>
              <a:rPr lang="en-US" dirty="0"/>
              <a:t>, H…H, C…H/H…C, C…C, Ni…</a:t>
            </a:r>
            <a:r>
              <a:rPr lang="en-US" dirty="0" err="1"/>
              <a:t>Cl</a:t>
            </a:r>
            <a:r>
              <a:rPr lang="en-US" dirty="0"/>
              <a:t>/</a:t>
            </a:r>
            <a:r>
              <a:rPr lang="en-US" dirty="0" err="1"/>
              <a:t>Cl</a:t>
            </a:r>
            <a:r>
              <a:rPr lang="en-US" dirty="0"/>
              <a:t>…Ni, O…H/H…O, N…H/H…N and </a:t>
            </a:r>
            <a:r>
              <a:rPr lang="en-US" dirty="0" err="1" smtClean="0"/>
              <a:t>Cl</a:t>
            </a:r>
            <a:r>
              <a:rPr lang="en-US" dirty="0" smtClean="0"/>
              <a:t>…C/C…Cl. The q</a:t>
            </a:r>
            <a:r>
              <a:rPr lang="de-DE" dirty="0" err="1" smtClean="0"/>
              <a:t>uantum</a:t>
            </a:r>
            <a:r>
              <a:rPr lang="de-DE" dirty="0" smtClean="0"/>
              <a:t> </a:t>
            </a:r>
            <a:r>
              <a:rPr lang="de-DE" dirty="0" err="1" smtClean="0"/>
              <a:t>calculations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carried</a:t>
            </a:r>
            <a:r>
              <a:rPr lang="de-DE" dirty="0" smtClean="0"/>
              <a:t> out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optimized</a:t>
            </a:r>
            <a:r>
              <a:rPr lang="de-DE" dirty="0" smtClean="0"/>
              <a:t> </a:t>
            </a:r>
            <a:r>
              <a:rPr lang="de-DE" dirty="0" err="1" smtClean="0"/>
              <a:t>structural</a:t>
            </a:r>
            <a:r>
              <a:rPr lang="de-DE" dirty="0" smtClean="0"/>
              <a:t> </a:t>
            </a:r>
            <a:r>
              <a:rPr lang="de-DE" dirty="0" err="1"/>
              <a:t>properties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examined</a:t>
            </a:r>
            <a:r>
              <a:rPr lang="de-DE" dirty="0"/>
              <a:t> in </a:t>
            </a:r>
            <a:r>
              <a:rPr lang="de-DE" dirty="0" err="1"/>
              <a:t>detail</a:t>
            </a:r>
            <a:r>
              <a:rPr lang="de-DE" dirty="0"/>
              <a:t>. </a:t>
            </a:r>
            <a:r>
              <a:rPr lang="de-DE" dirty="0" err="1"/>
              <a:t>Additionally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active</a:t>
            </a:r>
            <a:r>
              <a:rPr lang="de-DE" dirty="0"/>
              <a:t> </a:t>
            </a:r>
            <a:r>
              <a:rPr lang="de-DE" dirty="0" err="1"/>
              <a:t>sites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determined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contour</a:t>
            </a:r>
            <a:r>
              <a:rPr lang="de-DE" dirty="0"/>
              <a:t> </a:t>
            </a:r>
            <a:r>
              <a:rPr lang="de-DE" dirty="0" err="1"/>
              <a:t>plots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molecular</a:t>
            </a:r>
            <a:r>
              <a:rPr lang="de-DE" dirty="0"/>
              <a:t> </a:t>
            </a:r>
            <a:r>
              <a:rPr lang="de-DE" dirty="0" err="1"/>
              <a:t>orbitals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MEP </a:t>
            </a:r>
            <a:r>
              <a:rPr lang="de-DE" dirty="0" err="1"/>
              <a:t>map</a:t>
            </a:r>
            <a:r>
              <a:rPr lang="de-DE" dirty="0"/>
              <a:t>. </a:t>
            </a:r>
            <a:endParaRPr lang="fr-FR" dirty="0"/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309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609600" y="6858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References</a:t>
            </a:r>
            <a:r>
              <a:rPr lang="fr-FR" sz="2400" b="1" dirty="0" smtClean="0"/>
              <a:t> </a:t>
            </a:r>
          </a:p>
          <a:p>
            <a:endParaRPr lang="fr-FR" b="1" dirty="0"/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371600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dirty="0"/>
              <a:t>[1] A. Abebe, M. Atlabachew, M. Liyew, E. Ferede, Synthesis of organic salts from 1,10-phenanthroline for biological applications, Cogent Chemistry. 4:1 (2018) 1476077. (https://doi.org/10.1080/23312009.2018.1476077).</a:t>
            </a:r>
            <a:endParaRPr lang="fr-FR" sz="1600" dirty="0"/>
          </a:p>
          <a:p>
            <a:pPr algn="just"/>
            <a:r>
              <a:rPr lang="tr-TR" sz="1600" dirty="0"/>
              <a:t>[2] C. Bazzicalupi, A. Bencini, V. Fusi, C. Giorgi, P. Paoletti,   B. Valtancoli,  Lead complexation by novel phenanthroline-containing macrocycles, J. Chem. Soc., Dalton Trans. (1999) 393-400.</a:t>
            </a:r>
            <a:endParaRPr lang="fr-FR" sz="1600" dirty="0"/>
          </a:p>
          <a:p>
            <a:pPr algn="just"/>
            <a:r>
              <a:rPr lang="tr-TR" sz="1600" dirty="0"/>
              <a:t>[3] D.B. Eni, D.M. Yufanyi, J.H. Nono, C.D. Tabong, M.O. Agwara, Synthesis, characterization and thermal properties of 1,10-phenanthroline mixed-ligand complexes of cobalt(II) and copper(II): metal-mediated transformations of the dicyanamide ion, Chem. Pap. 74 (2020) 3003–3016.</a:t>
            </a:r>
            <a:endParaRPr lang="fr-FR" sz="1600" dirty="0"/>
          </a:p>
          <a:p>
            <a:pPr algn="just"/>
            <a:r>
              <a:rPr lang="tr-TR" sz="1600" dirty="0"/>
              <a:t>[4] P. Heffeter,  M.A. Jakupec,  W. Körner, S. Wild, N.G. von Keyserlingk, L. Elbling, H. Zorbas, A. Korynevska, S. Knasmüller, H. Sutterlüty, M. Micksche, B.K. Keppler, W. Berger,  Anticancer activity of the lanthanum compound [tris(1,10-phenanthroline) lanthanum(III)]trithiocyanate (KP772; FFC24), Biochem Pharmacol. 71(4) (2006) 426-40.</a:t>
            </a:r>
            <a:endParaRPr lang="fr-FR" sz="1600" dirty="0"/>
          </a:p>
          <a:p>
            <a:pPr algn="just"/>
            <a:r>
              <a:rPr lang="tr-TR" sz="1600" dirty="0"/>
              <a:t>[5] L.G. Bachas, L. Cullen, R.S. Hutchins,  D.L. Scott, Synthesis, characterization and electrochemical polymerization of eight transition-metal complexes of 5-amino-1,10-phenanthroline, J. Chem. Soc., Dalton Trans. (1997) 1571-1578.</a:t>
            </a:r>
            <a:endParaRPr lang="fr-FR" sz="1600" dirty="0"/>
          </a:p>
          <a:p>
            <a:pPr algn="just"/>
            <a:r>
              <a:rPr lang="tr-TR" sz="1600" dirty="0"/>
              <a:t>[6] A. Bencini, V. Lippolis, 1,10-Phenanthroline: A versatile building block for the construction of ligands for various purposes, Coordination Chemistry Reviews, 254(17) (2010) 2096-2180.</a:t>
            </a:r>
            <a:endParaRPr lang="fr-FR" sz="1600" dirty="0"/>
          </a:p>
          <a:p>
            <a:pPr algn="just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46309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609600" y="6858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References</a:t>
            </a:r>
            <a:r>
              <a:rPr lang="fr-FR" sz="2400" b="1" dirty="0" smtClean="0"/>
              <a:t> </a:t>
            </a:r>
          </a:p>
          <a:p>
            <a:endParaRPr lang="fr-FR" b="1" dirty="0"/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371600"/>
            <a:ext cx="8153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dirty="0" smtClean="0"/>
              <a:t>[</a:t>
            </a:r>
            <a:r>
              <a:rPr lang="tr-TR" sz="1600" dirty="0"/>
              <a:t>7] B. El Bali, M. Lachkar, A. Direm, E. Çetiner, K. Sayin, M. Dusek, Experimental and computational studies of Di-μ-chlorido-bis[chlorido(1,10-phenanthroline-κ2N,N</a:t>
            </a:r>
            <a:r>
              <a:rPr lang="en-US" sz="1600" dirty="0"/>
              <a:t>’</a:t>
            </a:r>
            <a:r>
              <a:rPr lang="tr-TR" sz="1600" dirty="0"/>
              <a:t>)nickel(II)] NiCl2(H2O)(C12N2H8): Crystal structure, quantitative analysis of the intermolecular interactions and electronic properties, J. Mol. Struc. (2020) DOI: 10.1016/j.molstruc.2020.129576.  </a:t>
            </a:r>
            <a:endParaRPr lang="fr-FR" sz="1600" dirty="0"/>
          </a:p>
          <a:p>
            <a:pPr algn="just"/>
            <a:r>
              <a:rPr lang="tr-TR" sz="1600" dirty="0"/>
              <a:t>[8] S.K. Wolff, D.J. Grimwood, J.J. McKinnon, M.J. Turner, D. Jayatilaka, M.A. Spackman, CrystalExplorer 3.1, University of Western Australia: Perth, Australia.</a:t>
            </a:r>
            <a:endParaRPr lang="fr-FR" sz="1600" dirty="0"/>
          </a:p>
          <a:p>
            <a:pPr algn="just"/>
            <a:r>
              <a:rPr lang="en-GB" sz="1600" dirty="0"/>
              <a:t>[9] </a:t>
            </a:r>
            <a:r>
              <a:rPr lang="tr-TR" sz="1600" dirty="0"/>
              <a:t>M.A. Spackman, D. Jayatilaka, Hirshfeld Surface Analysis, Cryst. Eng. Comm. 11 (2009) 19–32</a:t>
            </a:r>
            <a:r>
              <a:rPr lang="tr-TR" sz="1600" dirty="0" smtClean="0"/>
              <a:t>.</a:t>
            </a:r>
            <a:endParaRPr lang="fr-FR" sz="1600" dirty="0" smtClean="0"/>
          </a:p>
          <a:p>
            <a:pPr algn="just"/>
            <a:r>
              <a:rPr lang="en-US" sz="1600" dirty="0" smtClean="0"/>
              <a:t>[10] a) </a:t>
            </a:r>
            <a:r>
              <a:rPr lang="en-US" sz="1600" dirty="0" err="1" smtClean="0"/>
              <a:t>GaussView</a:t>
            </a:r>
            <a:r>
              <a:rPr lang="en-US" sz="1600" dirty="0" smtClean="0"/>
              <a:t>, Version 5, R. </a:t>
            </a:r>
            <a:r>
              <a:rPr lang="en-US" sz="1600" dirty="0" err="1" smtClean="0"/>
              <a:t>Dennington</a:t>
            </a:r>
            <a:r>
              <a:rPr lang="en-US" sz="1600" dirty="0" smtClean="0"/>
              <a:t>, T. Keith &amp; J. </a:t>
            </a:r>
            <a:r>
              <a:rPr lang="en-US" sz="1600" dirty="0" err="1" smtClean="0"/>
              <a:t>Millam</a:t>
            </a:r>
            <a:r>
              <a:rPr lang="en-US" sz="1600" dirty="0" smtClean="0"/>
              <a:t>, </a:t>
            </a:r>
            <a:r>
              <a:rPr lang="en-US" sz="1600" i="1" dirty="0" err="1" smtClean="0"/>
              <a:t>Semichem</a:t>
            </a:r>
            <a:r>
              <a:rPr lang="en-US" sz="1600" i="1" dirty="0" smtClean="0"/>
              <a:t> Inc</a:t>
            </a:r>
            <a:r>
              <a:rPr lang="en-US" sz="1600" dirty="0" smtClean="0"/>
              <a:t>., Shawnee Mission, KS, (2009). b) Gaussian 09, Revision A.02, M. J. Frisch, G. W. Trucks, H. B. Schlegel, G. E. </a:t>
            </a:r>
            <a:r>
              <a:rPr lang="en-US" sz="1600" dirty="0" err="1" smtClean="0"/>
              <a:t>Scuseria</a:t>
            </a:r>
            <a:r>
              <a:rPr lang="en-US" sz="1600" dirty="0" smtClean="0"/>
              <a:t>, M. A. Robb, J. R. </a:t>
            </a:r>
            <a:r>
              <a:rPr lang="en-US" sz="1600" dirty="0" err="1" smtClean="0"/>
              <a:t>Cheeseman</a:t>
            </a:r>
            <a:r>
              <a:rPr lang="en-US" sz="1600" dirty="0" smtClean="0"/>
              <a:t>, G. </a:t>
            </a:r>
            <a:r>
              <a:rPr lang="en-US" sz="1600" dirty="0" err="1" smtClean="0"/>
              <a:t>Scalmani</a:t>
            </a:r>
            <a:r>
              <a:rPr lang="en-US" sz="1600" dirty="0" smtClean="0"/>
              <a:t>, V. </a:t>
            </a:r>
            <a:r>
              <a:rPr lang="en-US" sz="1600" dirty="0" err="1" smtClean="0"/>
              <a:t>Barone</a:t>
            </a:r>
            <a:r>
              <a:rPr lang="en-US" sz="1600" dirty="0" smtClean="0"/>
              <a:t>, B. </a:t>
            </a:r>
            <a:r>
              <a:rPr lang="en-US" sz="1600" dirty="0" err="1" smtClean="0"/>
              <a:t>Mennucci</a:t>
            </a:r>
            <a:r>
              <a:rPr lang="en-US" sz="1600" dirty="0" smtClean="0"/>
              <a:t>, G. A. </a:t>
            </a:r>
            <a:r>
              <a:rPr lang="en-US" sz="1600" dirty="0" err="1" smtClean="0"/>
              <a:t>Petersson</a:t>
            </a:r>
            <a:r>
              <a:rPr lang="en-US" sz="1600" dirty="0" smtClean="0"/>
              <a:t>, H. </a:t>
            </a:r>
            <a:r>
              <a:rPr lang="en-US" sz="1600" dirty="0" err="1" smtClean="0"/>
              <a:t>Nakatsuji</a:t>
            </a:r>
            <a:r>
              <a:rPr lang="en-US" sz="1600" dirty="0" smtClean="0"/>
              <a:t>, M. </a:t>
            </a:r>
            <a:r>
              <a:rPr lang="en-US" sz="1600" dirty="0" err="1" smtClean="0"/>
              <a:t>Caricato</a:t>
            </a:r>
            <a:r>
              <a:rPr lang="en-US" sz="1600" dirty="0" smtClean="0"/>
              <a:t>, X. Li, H. P. </a:t>
            </a:r>
            <a:r>
              <a:rPr lang="en-US" sz="1600" dirty="0" err="1" smtClean="0"/>
              <a:t>Hratchian</a:t>
            </a:r>
            <a:r>
              <a:rPr lang="en-US" sz="1600" dirty="0" smtClean="0"/>
              <a:t>, A. F. </a:t>
            </a:r>
            <a:r>
              <a:rPr lang="en-US" sz="1600" dirty="0" err="1" smtClean="0"/>
              <a:t>Izmaylov</a:t>
            </a:r>
            <a:r>
              <a:rPr lang="en-US" sz="1600" dirty="0" smtClean="0"/>
              <a:t>, J. </a:t>
            </a:r>
            <a:r>
              <a:rPr lang="en-US" sz="1600" dirty="0" err="1" smtClean="0"/>
              <a:t>Bloino</a:t>
            </a:r>
            <a:r>
              <a:rPr lang="en-US" sz="1600" dirty="0" smtClean="0"/>
              <a:t>, G. </a:t>
            </a:r>
            <a:r>
              <a:rPr lang="en-US" sz="1600" dirty="0" err="1" smtClean="0"/>
              <a:t>Zheng</a:t>
            </a:r>
            <a:r>
              <a:rPr lang="en-US" sz="1600" dirty="0" smtClean="0"/>
              <a:t>, J. L. </a:t>
            </a:r>
            <a:r>
              <a:rPr lang="en-US" sz="1600" dirty="0" err="1" smtClean="0"/>
              <a:t>Sonnenberg</a:t>
            </a:r>
            <a:r>
              <a:rPr lang="en-US" sz="1600" dirty="0" smtClean="0"/>
              <a:t>, M. </a:t>
            </a:r>
            <a:r>
              <a:rPr lang="en-US" sz="1600" dirty="0" err="1" smtClean="0"/>
              <a:t>Hada</a:t>
            </a:r>
            <a:r>
              <a:rPr lang="en-US" sz="1600" dirty="0" smtClean="0"/>
              <a:t>, M. </a:t>
            </a:r>
            <a:r>
              <a:rPr lang="en-US" sz="1600" dirty="0" err="1" smtClean="0"/>
              <a:t>Ehara</a:t>
            </a:r>
            <a:r>
              <a:rPr lang="en-US" sz="1600" dirty="0" smtClean="0"/>
              <a:t>, K. Toyota, R. Fukuda, J. Hasegawa, M. Ishida, T. Nakajima, Y. Honda, O. </a:t>
            </a:r>
            <a:r>
              <a:rPr lang="en-US" sz="1600" dirty="0" err="1" smtClean="0"/>
              <a:t>Kitao</a:t>
            </a:r>
            <a:r>
              <a:rPr lang="en-US" sz="1600" dirty="0" smtClean="0"/>
              <a:t>, H. </a:t>
            </a:r>
            <a:r>
              <a:rPr lang="en-US" sz="1600" dirty="0" err="1" smtClean="0"/>
              <a:t>Nakai</a:t>
            </a:r>
            <a:r>
              <a:rPr lang="en-US" sz="1600" dirty="0" smtClean="0"/>
              <a:t>, T. </a:t>
            </a:r>
            <a:r>
              <a:rPr lang="en-US" sz="1600" dirty="0" err="1" smtClean="0"/>
              <a:t>Vreven</a:t>
            </a:r>
            <a:r>
              <a:rPr lang="en-US" sz="1600" dirty="0" smtClean="0"/>
              <a:t>, J. A. Montgomery, Jr., J. E. Peralta, F. </a:t>
            </a:r>
            <a:r>
              <a:rPr lang="en-US" sz="1600" dirty="0" err="1" smtClean="0"/>
              <a:t>Ogliaro</a:t>
            </a:r>
            <a:r>
              <a:rPr lang="en-US" sz="1600" dirty="0" smtClean="0"/>
              <a:t>, M. </a:t>
            </a:r>
            <a:r>
              <a:rPr lang="en-US" sz="1600" dirty="0" err="1" smtClean="0"/>
              <a:t>Bearpark</a:t>
            </a:r>
            <a:r>
              <a:rPr lang="en-US" sz="1600" dirty="0" smtClean="0"/>
              <a:t>, J. J. </a:t>
            </a:r>
            <a:r>
              <a:rPr lang="en-US" sz="1600" dirty="0" err="1" smtClean="0"/>
              <a:t>Heyd</a:t>
            </a:r>
            <a:r>
              <a:rPr lang="en-US" sz="1600" dirty="0" smtClean="0"/>
              <a:t>, E. Brothers, K. N. </a:t>
            </a:r>
            <a:r>
              <a:rPr lang="en-US" sz="1600" dirty="0" err="1" smtClean="0"/>
              <a:t>Kudin</a:t>
            </a:r>
            <a:r>
              <a:rPr lang="en-US" sz="1600" dirty="0" smtClean="0"/>
              <a:t>, V. N. </a:t>
            </a:r>
            <a:r>
              <a:rPr lang="en-US" sz="1600" dirty="0" err="1" smtClean="0"/>
              <a:t>Staroverov</a:t>
            </a:r>
            <a:r>
              <a:rPr lang="en-US" sz="1600" dirty="0" smtClean="0"/>
              <a:t>, R. Kobayashi, J. Normand, K. </a:t>
            </a:r>
            <a:r>
              <a:rPr lang="en-US" sz="1600" dirty="0" err="1" smtClean="0"/>
              <a:t>Raghavachari</a:t>
            </a:r>
            <a:r>
              <a:rPr lang="en-US" sz="1600" dirty="0" smtClean="0"/>
              <a:t>, A. Rendell, J. C. </a:t>
            </a:r>
            <a:r>
              <a:rPr lang="en-US" sz="1600" dirty="0" err="1" smtClean="0"/>
              <a:t>Burant</a:t>
            </a:r>
            <a:r>
              <a:rPr lang="en-US" sz="1600" dirty="0" smtClean="0"/>
              <a:t>, S. S. </a:t>
            </a:r>
            <a:r>
              <a:rPr lang="en-US" sz="1600" dirty="0" err="1" smtClean="0"/>
              <a:t>Iyengar</a:t>
            </a:r>
            <a:r>
              <a:rPr lang="en-US" sz="1600" dirty="0" smtClean="0"/>
              <a:t>, J. </a:t>
            </a:r>
            <a:r>
              <a:rPr lang="en-US" sz="1600" dirty="0" err="1" smtClean="0"/>
              <a:t>Tomasi</a:t>
            </a:r>
            <a:r>
              <a:rPr lang="en-US" sz="1600" dirty="0" smtClean="0"/>
              <a:t>, M. </a:t>
            </a:r>
            <a:r>
              <a:rPr lang="en-US" sz="1600" dirty="0" err="1" smtClean="0"/>
              <a:t>Cossi</a:t>
            </a:r>
            <a:r>
              <a:rPr lang="en-US" sz="1600" dirty="0" smtClean="0"/>
              <a:t>, N. </a:t>
            </a:r>
            <a:r>
              <a:rPr lang="en-US" sz="1600" dirty="0" err="1" smtClean="0"/>
              <a:t>Rega</a:t>
            </a:r>
            <a:r>
              <a:rPr lang="en-US" sz="1600" dirty="0" smtClean="0"/>
              <a:t>, J. M. </a:t>
            </a:r>
            <a:r>
              <a:rPr lang="en-US" sz="1600" dirty="0" err="1" smtClean="0"/>
              <a:t>Millam</a:t>
            </a:r>
            <a:r>
              <a:rPr lang="en-US" sz="1600" dirty="0" smtClean="0"/>
              <a:t>, M. </a:t>
            </a:r>
            <a:r>
              <a:rPr lang="en-US" sz="1600" dirty="0" err="1" smtClean="0"/>
              <a:t>Klene</a:t>
            </a:r>
            <a:r>
              <a:rPr lang="en-US" sz="1600" dirty="0" smtClean="0"/>
              <a:t>, J. E. Knox, J. B. Cross, V. </a:t>
            </a:r>
            <a:r>
              <a:rPr lang="en-US" sz="1600" dirty="0" err="1" smtClean="0"/>
              <a:t>Bakken</a:t>
            </a:r>
            <a:r>
              <a:rPr lang="en-US" sz="1600" dirty="0" smtClean="0"/>
              <a:t>, C. </a:t>
            </a:r>
            <a:r>
              <a:rPr lang="en-US" sz="1600" dirty="0" err="1" smtClean="0"/>
              <a:t>Adamo</a:t>
            </a:r>
            <a:r>
              <a:rPr lang="en-US" sz="1600" dirty="0" smtClean="0"/>
              <a:t>, J. Jaramillo, R. </a:t>
            </a:r>
            <a:r>
              <a:rPr lang="en-US" sz="1600" dirty="0" err="1" smtClean="0"/>
              <a:t>Gomperts</a:t>
            </a:r>
            <a:r>
              <a:rPr lang="en-US" sz="1600" dirty="0" smtClean="0"/>
              <a:t>, R. E. </a:t>
            </a:r>
            <a:r>
              <a:rPr lang="en-US" sz="1600" dirty="0" err="1" smtClean="0"/>
              <a:t>Stratmann</a:t>
            </a:r>
            <a:r>
              <a:rPr lang="en-US" sz="1600" dirty="0" smtClean="0"/>
              <a:t>, O. </a:t>
            </a:r>
            <a:r>
              <a:rPr lang="en-US" sz="1600" dirty="0" err="1" smtClean="0"/>
              <a:t>Yazyev</a:t>
            </a:r>
            <a:r>
              <a:rPr lang="en-US" sz="1600" dirty="0" smtClean="0"/>
              <a:t>, A. J. Austin, R. </a:t>
            </a:r>
            <a:r>
              <a:rPr lang="en-US" sz="1600" dirty="0" err="1" smtClean="0"/>
              <a:t>Cammi</a:t>
            </a:r>
            <a:r>
              <a:rPr lang="en-US" sz="1600" dirty="0" smtClean="0"/>
              <a:t>, C. </a:t>
            </a:r>
            <a:r>
              <a:rPr lang="en-US" sz="1600" dirty="0" err="1" smtClean="0"/>
              <a:t>Pomelli</a:t>
            </a:r>
            <a:r>
              <a:rPr lang="en-US" sz="1600" dirty="0" smtClean="0"/>
              <a:t>, J. W. </a:t>
            </a:r>
            <a:r>
              <a:rPr lang="en-US" sz="1600" dirty="0" err="1" smtClean="0"/>
              <a:t>Ochterski</a:t>
            </a:r>
            <a:r>
              <a:rPr lang="en-US" sz="1600" dirty="0" smtClean="0"/>
              <a:t>, R. L. Martin, K. </a:t>
            </a:r>
            <a:r>
              <a:rPr lang="en-US" sz="1600" dirty="0" err="1" smtClean="0"/>
              <a:t>Morokuma</a:t>
            </a:r>
            <a:r>
              <a:rPr lang="en-US" sz="1600" dirty="0" smtClean="0"/>
              <a:t>, V. G. </a:t>
            </a:r>
            <a:r>
              <a:rPr lang="en-US" sz="1600" dirty="0" err="1" smtClean="0"/>
              <a:t>Zakrzewski</a:t>
            </a:r>
            <a:r>
              <a:rPr lang="en-US" sz="1600" dirty="0" smtClean="0"/>
              <a:t>, G. A. </a:t>
            </a:r>
            <a:r>
              <a:rPr lang="en-US" sz="1600" dirty="0" err="1" smtClean="0"/>
              <a:t>Voth</a:t>
            </a:r>
            <a:r>
              <a:rPr lang="en-US" sz="1600" dirty="0" smtClean="0"/>
              <a:t>, P. Salvador, J. J. Dannenberg, S. </a:t>
            </a:r>
            <a:r>
              <a:rPr lang="en-US" sz="1600" dirty="0" err="1" smtClean="0"/>
              <a:t>Dapprich</a:t>
            </a:r>
            <a:r>
              <a:rPr lang="en-US" sz="1600" dirty="0" smtClean="0"/>
              <a:t>, A. D. Daniels, Ö. </a:t>
            </a:r>
            <a:r>
              <a:rPr lang="en-US" sz="1600" dirty="0" err="1" smtClean="0"/>
              <a:t>Farkas</a:t>
            </a:r>
            <a:r>
              <a:rPr lang="en-US" sz="1600" dirty="0" smtClean="0"/>
              <a:t>, J. B. </a:t>
            </a:r>
            <a:r>
              <a:rPr lang="en-US" sz="1600" dirty="0" err="1" smtClean="0"/>
              <a:t>Foresman</a:t>
            </a:r>
            <a:r>
              <a:rPr lang="en-US" sz="1600" dirty="0" smtClean="0"/>
              <a:t>, J. V. Ortiz, J. </a:t>
            </a:r>
            <a:r>
              <a:rPr lang="en-US" sz="1600" dirty="0" err="1" smtClean="0"/>
              <a:t>Cioslowski</a:t>
            </a:r>
            <a:r>
              <a:rPr lang="en-US" sz="1600" dirty="0" smtClean="0"/>
              <a:t> &amp; D. J. Fox, Gaussian, Inc., Wallingford CT, (2009).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8558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53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Acknowledgments</a:t>
            </a:r>
            <a:endParaRPr lang="fr-FR" sz="2400" b="1" dirty="0"/>
          </a:p>
          <a:p>
            <a:endParaRPr lang="fr-FR" sz="2400" b="1" dirty="0"/>
          </a:p>
          <a:p>
            <a:pPr algn="just"/>
            <a:r>
              <a:rPr lang="en-US" dirty="0"/>
              <a:t>This </a:t>
            </a:r>
            <a:r>
              <a:rPr lang="en-US" dirty="0" smtClean="0"/>
              <a:t>research work </a:t>
            </a:r>
            <a:r>
              <a:rPr lang="en-US" dirty="0"/>
              <a:t>is made possible </a:t>
            </a:r>
            <a:r>
              <a:rPr lang="en-US" dirty="0" smtClean="0"/>
              <a:t>thanks to the TUBITAK </a:t>
            </a:r>
            <a:r>
              <a:rPr lang="en-US" dirty="0"/>
              <a:t>ULAKBIM, High Performance and Grid Computing Center (TR-Grid e-Infrastructure</a:t>
            </a:r>
            <a:r>
              <a:rPr lang="en-US" dirty="0" smtClean="0"/>
              <a:t>).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crystallographic part was supported by the project 18-10438S  of the Czech Science Foundation using instruments of the ASTRA laboratory established within the Operation program Prague Competitiveness - project CZ.2.16/3.1.00/24510.</a:t>
            </a:r>
            <a:endParaRPr lang="en-US" dirty="0" smtClean="0"/>
          </a:p>
          <a:p>
            <a:pPr algn="just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90E4F9-57B5-40AD-9E3E-3CC678427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096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Abstract</a:t>
            </a:r>
            <a:r>
              <a:rPr lang="fr-FR" b="1" dirty="0" smtClean="0"/>
              <a:t>:</a:t>
            </a:r>
            <a:endParaRPr lang="fr-FR" dirty="0"/>
          </a:p>
          <a:p>
            <a:pPr algn="just"/>
            <a:r>
              <a:rPr lang="en-US" dirty="0"/>
              <a:t>A new </a:t>
            </a:r>
            <a:r>
              <a:rPr lang="en-US" dirty="0" err="1"/>
              <a:t>phenanthroline</a:t>
            </a:r>
            <a:r>
              <a:rPr lang="en-US" dirty="0"/>
              <a:t>-based nickel(ii) complex was synthesized and fully characterized by single-crystal X-ray diffraction. Its crystal structure revealed that it comprises Ni</a:t>
            </a:r>
            <a:r>
              <a:rPr lang="en-US" baseline="-25000" dirty="0"/>
              <a:t>2</a:t>
            </a:r>
            <a:r>
              <a:rPr lang="en-US" dirty="0"/>
              <a:t>Cl</a:t>
            </a:r>
            <a:r>
              <a:rPr lang="en-US" baseline="-25000" dirty="0"/>
              <a:t>4</a:t>
            </a:r>
            <a:r>
              <a:rPr lang="en-US" dirty="0"/>
              <a:t>(H</a:t>
            </a:r>
            <a:r>
              <a:rPr lang="en-US" baseline="-25000" dirty="0"/>
              <a:t>2</a:t>
            </a:r>
            <a:r>
              <a:rPr lang="en-US" dirty="0"/>
              <a:t>O)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Phen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 dimmers linked </a:t>
            </a:r>
            <a:r>
              <a:rPr lang="en-US" i="1" dirty="0"/>
              <a:t>via</a:t>
            </a:r>
            <a:r>
              <a:rPr lang="en-US" dirty="0"/>
              <a:t> O</a:t>
            </a:r>
            <a:r>
              <a:rPr lang="ja-JP" altLang="fr-FR" dirty="0"/>
              <a:t>─</a:t>
            </a:r>
            <a:r>
              <a:rPr lang="en-US" dirty="0"/>
              <a:t>H...</a:t>
            </a:r>
            <a:r>
              <a:rPr lang="en-US" dirty="0" err="1"/>
              <a:t>Cl</a:t>
            </a:r>
            <a:r>
              <a:rPr lang="en-US" dirty="0"/>
              <a:t> hydrogen bonds. In order to get better insights into the hydrogen bonds and the intermolecular interactions holding the molecules together, a </a:t>
            </a:r>
            <a:r>
              <a:rPr lang="en-US" dirty="0" err="1"/>
              <a:t>Hirshfeld</a:t>
            </a:r>
            <a:r>
              <a:rPr lang="en-US" dirty="0"/>
              <a:t> surface analysis was carried out. Besides, the structure of the studied complex was optimized at M06-2X/6-31G(d)(LANL2DZ) level. Furthermore, the molecular orbital energy diagram, the contour plots of the molecular orbitals and the molecular electrostatic potential (MEP) map were calculated and discussed.</a:t>
            </a:r>
            <a:endParaRPr lang="en-US" dirty="0"/>
          </a:p>
          <a:p>
            <a:endParaRPr lang="fr-FR" dirty="0"/>
          </a:p>
          <a:p>
            <a:endParaRPr lang="en-US" dirty="0"/>
          </a:p>
          <a:p>
            <a:pPr algn="just"/>
            <a:r>
              <a:rPr lang="fr-FR" b="1" dirty="0"/>
              <a:t>Keywords: </a:t>
            </a:r>
            <a:r>
              <a:rPr lang="fr-FR" dirty="0"/>
              <a:t>Ni(II) </a:t>
            </a:r>
            <a:r>
              <a:rPr lang="fr-FR" dirty="0" err="1"/>
              <a:t>complex</a:t>
            </a:r>
            <a:r>
              <a:rPr lang="fr-FR" dirty="0"/>
              <a:t>, </a:t>
            </a:r>
            <a:r>
              <a:rPr lang="fr-FR" dirty="0" err="1"/>
              <a:t>crystal</a:t>
            </a:r>
            <a:r>
              <a:rPr lang="fr-FR" dirty="0"/>
              <a:t> Structure, </a:t>
            </a:r>
            <a:r>
              <a:rPr lang="fr-FR" dirty="0" err="1"/>
              <a:t>hydrogen</a:t>
            </a:r>
            <a:r>
              <a:rPr lang="fr-FR" dirty="0"/>
              <a:t> bonds, non-covalent interactions, </a:t>
            </a:r>
            <a:r>
              <a:rPr lang="fr-FR" i="1" dirty="0" err="1"/>
              <a:t>Hirshfeld</a:t>
            </a:r>
            <a:r>
              <a:rPr lang="fr-FR" dirty="0"/>
              <a:t> surface </a:t>
            </a:r>
            <a:r>
              <a:rPr lang="fr-FR" dirty="0" err="1"/>
              <a:t>analysis</a:t>
            </a:r>
            <a:r>
              <a:rPr lang="fr-FR" dirty="0"/>
              <a:t>, MEP </a:t>
            </a:r>
            <a:r>
              <a:rPr lang="fr-FR" dirty="0" err="1"/>
              <a:t>map</a:t>
            </a:r>
            <a:r>
              <a:rPr lang="fr-FR" dirty="0"/>
              <a:t>, quantum </a:t>
            </a:r>
            <a:r>
              <a:rPr lang="fr-FR" dirty="0" err="1"/>
              <a:t>chemical</a:t>
            </a:r>
            <a:r>
              <a:rPr lang="fr-FR" dirty="0"/>
              <a:t> </a:t>
            </a:r>
            <a:r>
              <a:rPr lang="fr-FR" dirty="0" err="1"/>
              <a:t>calculations</a:t>
            </a:r>
            <a:r>
              <a:rPr lang="de-DE" dirty="0"/>
              <a:t>.</a:t>
            </a:r>
            <a:endParaRPr lang="fr-FR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D466382-20B6-490F-8C41-6253E43E3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09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Introduction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44780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Phenantroline derivaties are a very important class of organic and organometallic molecules due to their attractive coordinating features with transition metals [1]. Hence, photochemical properties of phenantroline-based metal complexes were recently reported [2]. Their biological applications were intensively studied [3] and their anticancer properties proved [4]. Additionaly, this class of coordination complexes are found to be interesting as potentiometric sensors [5] and are able to interact with DNA in an intercalative fashion inducing in some cases the DNA cleavage [6]. İn order to contribute to the better understanding of these materials, we report herein the structural and the electronic properties of </a:t>
            </a:r>
            <a:r>
              <a:rPr lang="en-GB" dirty="0"/>
              <a:t>a newly synthesized </a:t>
            </a:r>
            <a:r>
              <a:rPr lang="tr-TR" dirty="0"/>
              <a:t>phenantroline-based </a:t>
            </a:r>
            <a:r>
              <a:rPr lang="en-GB" dirty="0"/>
              <a:t>Ni(II) complex </a:t>
            </a:r>
            <a:r>
              <a:rPr lang="tr-TR" dirty="0"/>
              <a:t>[7]. İts non-covalent interactions will be fully analyzed by means of the </a:t>
            </a:r>
            <a:r>
              <a:rPr lang="tr-TR" i="1" dirty="0"/>
              <a:t>Hirshfeld </a:t>
            </a:r>
            <a:r>
              <a:rPr lang="tr-TR" dirty="0"/>
              <a:t>surface analysis [8,9], its molecular orbital energy diagram (MOED) and molecular electrostatic potential (MEP) map will be examined.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609600" y="6858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</a:t>
            </a:r>
            <a:r>
              <a:rPr lang="fr-FR" sz="2400" b="1" dirty="0" smtClean="0"/>
              <a:t>discussion</a:t>
            </a:r>
          </a:p>
          <a:p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2233" y="2317094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1,10-Phenanthroline hydrochloride </a:t>
            </a:r>
            <a:endParaRPr lang="en-GB" sz="1400" dirty="0" smtClean="0"/>
          </a:p>
          <a:p>
            <a:r>
              <a:rPr lang="en-GB" sz="1400" dirty="0"/>
              <a:t> </a:t>
            </a:r>
            <a:r>
              <a:rPr lang="en-GB" sz="1400" dirty="0" smtClean="0"/>
              <a:t>                 monohydrate</a:t>
            </a:r>
            <a:endParaRPr lang="fr-FR" sz="1400" dirty="0"/>
          </a:p>
        </p:txBody>
      </p:sp>
      <p:sp>
        <p:nvSpPr>
          <p:cNvPr id="3" name="Rectangle 2"/>
          <p:cNvSpPr/>
          <p:nvPr/>
        </p:nvSpPr>
        <p:spPr>
          <a:xfrm>
            <a:off x="3828833" y="1868454"/>
            <a:ext cx="1981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(NiCl</a:t>
            </a:r>
            <a:r>
              <a:rPr lang="en-GB" baseline="-25000" dirty="0" smtClean="0"/>
              <a:t>2</a:t>
            </a:r>
            <a:r>
              <a:rPr lang="en-GB" dirty="0" smtClean="0"/>
              <a:t>.6H</a:t>
            </a:r>
            <a:r>
              <a:rPr lang="en-GB" baseline="-25000" dirty="0" smtClean="0"/>
              <a:t>2</a:t>
            </a:r>
            <a:r>
              <a:rPr lang="en-GB" dirty="0" smtClean="0"/>
              <a:t>O + H</a:t>
            </a:r>
            <a:r>
              <a:rPr lang="en-GB" baseline="-25000" dirty="0" smtClean="0"/>
              <a:t>2</a:t>
            </a:r>
            <a:r>
              <a:rPr lang="en-GB" dirty="0" smtClean="0"/>
              <a:t>O)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842674" y="1868454"/>
            <a:ext cx="1459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</a:t>
            </a:r>
            <a:r>
              <a:rPr lang="en-GB" baseline="-25000" dirty="0" smtClean="0"/>
              <a:t>3</a:t>
            </a:r>
            <a:r>
              <a:rPr lang="en-GB" dirty="0" smtClean="0"/>
              <a:t>PO</a:t>
            </a:r>
            <a:r>
              <a:rPr lang="en-GB" baseline="-25000" dirty="0" smtClean="0"/>
              <a:t>3 </a:t>
            </a:r>
            <a:r>
              <a:rPr lang="en-GB" dirty="0"/>
              <a:t>+ H</a:t>
            </a:r>
            <a:r>
              <a:rPr lang="en-GB" baseline="-25000" dirty="0"/>
              <a:t>2</a:t>
            </a:r>
            <a:r>
              <a:rPr lang="en-GB" dirty="0"/>
              <a:t>O)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975271" y="1868454"/>
            <a:ext cx="1779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</a:t>
            </a:r>
            <a:r>
              <a:rPr lang="en-GB" baseline="-25000" dirty="0"/>
              <a:t>12</a:t>
            </a:r>
            <a:r>
              <a:rPr lang="en-GB" dirty="0"/>
              <a:t>H</a:t>
            </a:r>
            <a:r>
              <a:rPr lang="en-GB" baseline="-25000" dirty="0"/>
              <a:t>8</a:t>
            </a:r>
            <a:r>
              <a:rPr lang="en-GB" dirty="0"/>
              <a:t>N</a:t>
            </a:r>
            <a:r>
              <a:rPr lang="en-GB" baseline="-25000" dirty="0"/>
              <a:t>2</a:t>
            </a:r>
            <a:r>
              <a:rPr lang="en-GB" dirty="0"/>
              <a:t>·HCl·H</a:t>
            </a:r>
            <a:r>
              <a:rPr lang="en-GB" baseline="-25000" dirty="0"/>
              <a:t>2</a:t>
            </a:r>
            <a:r>
              <a:rPr lang="en-GB" dirty="0"/>
              <a:t>O </a:t>
            </a:r>
            <a:endParaRPr lang="fr-FR" dirty="0"/>
          </a:p>
        </p:txBody>
      </p:sp>
      <p:sp>
        <p:nvSpPr>
          <p:cNvPr id="10" name="Croix 9"/>
          <p:cNvSpPr/>
          <p:nvPr/>
        </p:nvSpPr>
        <p:spPr>
          <a:xfrm>
            <a:off x="3043185" y="1868454"/>
            <a:ext cx="480848" cy="448640"/>
          </a:xfrm>
          <a:prstGeom prst="plus">
            <a:avLst>
              <a:gd name="adj" fmla="val 34614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roix 10"/>
          <p:cNvSpPr/>
          <p:nvPr/>
        </p:nvSpPr>
        <p:spPr>
          <a:xfrm>
            <a:off x="6038633" y="1828800"/>
            <a:ext cx="480848" cy="448640"/>
          </a:xfrm>
          <a:prstGeom prst="plus">
            <a:avLst>
              <a:gd name="adj" fmla="val 34614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4476533" y="2362200"/>
            <a:ext cx="571500" cy="9906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fr-FR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19" y="3909097"/>
            <a:ext cx="2711858" cy="211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810000" y="3468469"/>
            <a:ext cx="2225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GB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</a:t>
            </a:r>
            <a:r>
              <a:rPr lang="en-GB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</a:t>
            </a:r>
            <a:r>
              <a:rPr lang="en-GB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O)</a:t>
            </a:r>
            <a:r>
              <a:rPr lang="en-GB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GB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Binuclear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609600" y="6858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</a:t>
            </a:r>
            <a:r>
              <a:rPr lang="fr-FR" sz="2400" b="1" dirty="0" smtClean="0"/>
              <a:t>discussion</a:t>
            </a:r>
          </a:p>
          <a:p>
            <a:endParaRPr lang="fr-FR" b="1" dirty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Crystal structure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" t="20627" r="2300"/>
          <a:stretch/>
        </p:blipFill>
        <p:spPr>
          <a:xfrm>
            <a:off x="152400" y="3124201"/>
            <a:ext cx="4572588" cy="2895599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499203"/>
              </p:ext>
            </p:extLst>
          </p:nvPr>
        </p:nvGraphicFramePr>
        <p:xfrm>
          <a:off x="4164024" y="1143000"/>
          <a:ext cx="4827576" cy="25054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13788"/>
                <a:gridCol w="241378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kern="50" dirty="0" err="1" smtClean="0">
                          <a:effectLst/>
                        </a:rPr>
                        <a:t>Space</a:t>
                      </a:r>
                      <a:r>
                        <a:rPr lang="fr-FR" sz="1600" kern="50" dirty="0" smtClean="0">
                          <a:effectLst/>
                        </a:rPr>
                        <a:t> Group</a:t>
                      </a:r>
                      <a:endParaRPr lang="fr-FR" sz="16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31750" marR="31750" marT="0" marB="0"/>
                </a:tc>
                <a:tc>
                  <a:txBody>
                    <a:bodyPr/>
                    <a:lstStyle/>
                    <a:p>
                      <a:pPr marL="31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P2</a:t>
                      </a:r>
                      <a:r>
                        <a:rPr lang="en-US" sz="1600" kern="1200" baseline="-25000" dirty="0" smtClean="0">
                          <a:effectLst/>
                        </a:rPr>
                        <a:t>1</a:t>
                      </a:r>
                      <a:r>
                        <a:rPr lang="en-US" sz="1600" kern="1200" dirty="0" smtClean="0">
                          <a:effectLst/>
                        </a:rPr>
                        <a:t>/n</a:t>
                      </a:r>
                      <a:r>
                        <a:rPr lang="fr-FR" sz="1600" kern="50" dirty="0" smtClean="0">
                          <a:effectLst/>
                        </a:rPr>
                        <a:t>  </a:t>
                      </a:r>
                      <a:endParaRPr lang="fr-FR" sz="1600" kern="50" dirty="0">
                        <a:effectLst/>
                        <a:latin typeface="+mn-lt"/>
                        <a:ea typeface="Lucida Sans Unicode" panose="020B0602030504020204" pitchFamily="34" charset="0"/>
                      </a:endParaRPr>
                    </a:p>
                  </a:txBody>
                  <a:tcPr marL="31750" marR="3175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kern="50" dirty="0">
                          <a:effectLst/>
                        </a:rPr>
                        <a:t>a (Å)</a:t>
                      </a:r>
                      <a:endParaRPr lang="fr-FR" sz="16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31750" marR="317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12.6640 (5)</a:t>
                      </a:r>
                      <a:endParaRPr lang="fr-FR" sz="16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31750" marR="3175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kern="50" dirty="0">
                          <a:effectLst/>
                        </a:rPr>
                        <a:t>b (Å)</a:t>
                      </a:r>
                      <a:endParaRPr lang="fr-FR" sz="16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31750" marR="317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6.8322 (3)</a:t>
                      </a:r>
                      <a:endParaRPr lang="fr-FR" sz="16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31750" marR="3175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kern="50" dirty="0">
                          <a:effectLst/>
                        </a:rPr>
                        <a:t>c (Å)</a:t>
                      </a:r>
                      <a:endParaRPr lang="fr-FR" sz="16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31750" marR="317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14.2054 (5)</a:t>
                      </a:r>
                      <a:endParaRPr lang="fr-FR" sz="16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31750" marR="3175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kern="50" dirty="0" smtClean="0">
                          <a:effectLst/>
                        </a:rPr>
                        <a:t>β (°)</a:t>
                      </a:r>
                      <a:endParaRPr lang="fr-FR" sz="16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31750" marR="3175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</a:rPr>
                        <a:t>93.569 (9)</a:t>
                      </a:r>
                      <a:endParaRPr lang="fr-FR" sz="1600" kern="50" dirty="0">
                        <a:effectLst/>
                        <a:latin typeface="+mn-lt"/>
                        <a:ea typeface="Lucida Sans Unicode" panose="020B0602030504020204" pitchFamily="34" charset="0"/>
                      </a:endParaRPr>
                    </a:p>
                  </a:txBody>
                  <a:tcPr marL="31750" marR="3175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kern="50" dirty="0">
                          <a:effectLst/>
                        </a:rPr>
                        <a:t>R[F</a:t>
                      </a:r>
                      <a:r>
                        <a:rPr lang="fr-FR" sz="1600" kern="50" baseline="30000" dirty="0">
                          <a:effectLst/>
                        </a:rPr>
                        <a:t>2</a:t>
                      </a:r>
                      <a:r>
                        <a:rPr lang="fr-FR" sz="1600" kern="50" dirty="0">
                          <a:effectLst/>
                        </a:rPr>
                        <a:t> &gt; 2σ(F</a:t>
                      </a:r>
                      <a:r>
                        <a:rPr lang="fr-FR" sz="1600" kern="50" baseline="30000" dirty="0">
                          <a:effectLst/>
                        </a:rPr>
                        <a:t>2</a:t>
                      </a:r>
                      <a:r>
                        <a:rPr lang="fr-FR" sz="1600" kern="50" dirty="0">
                          <a:effectLst/>
                        </a:rPr>
                        <a:t>)]</a:t>
                      </a:r>
                      <a:endParaRPr lang="fr-FR" sz="16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31750" marR="31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kern="50" dirty="0" smtClean="0">
                          <a:effectLst/>
                        </a:rPr>
                        <a:t>0.031</a:t>
                      </a:r>
                      <a:endParaRPr lang="fr-FR" sz="1600" kern="50" dirty="0">
                        <a:effectLst/>
                        <a:latin typeface="+mn-lt"/>
                        <a:ea typeface="Lucida Sans Unicode" panose="020B0602030504020204" pitchFamily="34" charset="0"/>
                      </a:endParaRPr>
                    </a:p>
                  </a:txBody>
                  <a:tcPr marL="31750" marR="3175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kern="50" dirty="0" err="1">
                          <a:effectLst/>
                        </a:rPr>
                        <a:t>wR</a:t>
                      </a:r>
                      <a:r>
                        <a:rPr lang="fr-FR" sz="1600" kern="50" dirty="0">
                          <a:effectLst/>
                        </a:rPr>
                        <a:t>(F</a:t>
                      </a:r>
                      <a:r>
                        <a:rPr lang="fr-FR" sz="1600" kern="50" baseline="30000" dirty="0">
                          <a:effectLst/>
                        </a:rPr>
                        <a:t>2</a:t>
                      </a:r>
                      <a:r>
                        <a:rPr lang="fr-FR" sz="1600" kern="50" dirty="0">
                          <a:effectLst/>
                        </a:rPr>
                        <a:t>)</a:t>
                      </a:r>
                      <a:endParaRPr lang="fr-FR" sz="16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31750" marR="31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kern="50" dirty="0" smtClean="0">
                          <a:effectLst/>
                        </a:rPr>
                        <a:t>0.082</a:t>
                      </a:r>
                      <a:endParaRPr lang="fr-FR" sz="1600" kern="50" dirty="0">
                        <a:effectLst/>
                        <a:latin typeface="+mn-lt"/>
                        <a:ea typeface="Lucida Sans Unicode" panose="020B0602030504020204" pitchFamily="34" charset="0"/>
                      </a:endParaRPr>
                    </a:p>
                  </a:txBody>
                  <a:tcPr marL="31750" marR="317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31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6858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</a:t>
            </a:r>
            <a:r>
              <a:rPr lang="fr-FR" sz="2400" b="1" dirty="0" smtClean="0"/>
              <a:t>discussion</a:t>
            </a:r>
          </a:p>
          <a:p>
            <a:endParaRPr lang="fr-FR" b="1" dirty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 bonding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2388"/>
            <a:ext cx="5643920" cy="31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175661"/>
              </p:ext>
            </p:extLst>
          </p:nvPr>
        </p:nvGraphicFramePr>
        <p:xfrm>
          <a:off x="3094762" y="1524000"/>
          <a:ext cx="5668238" cy="11658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879247"/>
                <a:gridCol w="774700"/>
                <a:gridCol w="927453"/>
                <a:gridCol w="1067537"/>
                <a:gridCol w="1019301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effectLst/>
                        </a:rPr>
                        <a:t>D—H···A</a:t>
                      </a:r>
                      <a:endParaRPr lang="fr-FR" sz="1600" b="1" kern="5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effectLst/>
                        </a:rPr>
                        <a:t>D—H</a:t>
                      </a:r>
                      <a:endParaRPr lang="fr-FR" sz="1600" b="1" kern="5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effectLst/>
                        </a:rPr>
                        <a:t>H···A</a:t>
                      </a:r>
                      <a:endParaRPr lang="fr-FR" sz="1600" b="1" kern="5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effectLst/>
                        </a:rPr>
                        <a:t>D···A</a:t>
                      </a:r>
                      <a:endParaRPr lang="fr-FR" sz="1600" b="1" kern="5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effectLst/>
                        </a:rPr>
                        <a:t>D—H···A</a:t>
                      </a:r>
                      <a:endParaRPr lang="fr-FR" sz="1600" b="1" kern="5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kern="50">
                          <a:effectLst/>
                        </a:rPr>
                        <a:t>O1—H1o1···Cl2</a:t>
                      </a:r>
                      <a:r>
                        <a:rPr lang="de-DE" sz="1600" kern="50" baseline="30000">
                          <a:effectLst/>
                        </a:rPr>
                        <a:t>i</a:t>
                      </a:r>
                      <a:endParaRPr lang="fr-FR" sz="1600" kern="5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effectLst/>
                        </a:rPr>
                        <a:t>0.78 (3)</a:t>
                      </a:r>
                      <a:endParaRPr lang="fr-FR" sz="1600" kern="5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effectLst/>
                        </a:rPr>
                        <a:t>2.41 (3)</a:t>
                      </a:r>
                      <a:endParaRPr lang="fr-FR" sz="1600" kern="5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effectLst/>
                        </a:rPr>
                        <a:t>3.1821 (17)</a:t>
                      </a:r>
                      <a:endParaRPr lang="fr-FR" sz="1600" kern="5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effectLst/>
                        </a:rPr>
                        <a:t>168 (3)</a:t>
                      </a:r>
                      <a:endParaRPr lang="fr-FR" sz="1600" kern="5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47625" marR="47625" marT="47625" marB="47625" anchor="ctr"/>
                </a:tc>
              </a:tr>
              <a:tr h="0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kern="50" dirty="0" err="1">
                          <a:effectLst/>
                        </a:rPr>
                        <a:t>Symmetry</a:t>
                      </a:r>
                      <a:r>
                        <a:rPr lang="de-DE" sz="1600" kern="50" dirty="0">
                          <a:effectLst/>
                        </a:rPr>
                        <a:t> </a:t>
                      </a:r>
                      <a:r>
                        <a:rPr lang="de-DE" sz="1600" kern="50" dirty="0" err="1">
                          <a:effectLst/>
                        </a:rPr>
                        <a:t>code</a:t>
                      </a:r>
                      <a:r>
                        <a:rPr lang="de-DE" sz="1600" kern="50" dirty="0">
                          <a:effectLst/>
                        </a:rPr>
                        <a:t>: (i) x, y−1, z</a:t>
                      </a:r>
                      <a:r>
                        <a:rPr lang="de-DE" sz="1600" kern="50" dirty="0" smtClean="0">
                          <a:effectLst/>
                        </a:rPr>
                        <a:t>.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685800"/>
            <a:ext cx="8153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</a:t>
            </a:r>
            <a:r>
              <a:rPr lang="fr-FR" sz="2400" b="1" dirty="0" smtClean="0"/>
              <a:t>discussion</a:t>
            </a:r>
          </a:p>
          <a:p>
            <a:endParaRPr lang="fr-FR" b="1" dirty="0"/>
          </a:p>
          <a:p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Hirshfeld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  <a:p>
            <a:r>
              <a:rPr lang="en-US" b="1" dirty="0" smtClean="0"/>
              <a:t>All contacts :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914400" y="53340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/>
              <a:t>Asymmetric unit                                                    Binuclear complex </a:t>
            </a:r>
            <a:endParaRPr lang="fr-FR" sz="1600" b="1" dirty="0"/>
          </a:p>
        </p:txBody>
      </p:sp>
      <p:pic>
        <p:nvPicPr>
          <p:cNvPr id="5123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12800"/>
            <a:ext cx="3119990" cy="31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12800"/>
            <a:ext cx="3121200" cy="31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609600" y="685800"/>
            <a:ext cx="8153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</a:t>
            </a:r>
            <a:r>
              <a:rPr lang="fr-FR" sz="2400" b="1" dirty="0" smtClean="0"/>
              <a:t>discussion</a:t>
            </a:r>
          </a:p>
          <a:p>
            <a:endParaRPr lang="fr-FR" b="1" dirty="0"/>
          </a:p>
          <a:p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Hirshfeld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 analysis</a:t>
            </a:r>
          </a:p>
          <a:p>
            <a:r>
              <a:rPr lang="en-US" b="1" dirty="0" smtClean="0"/>
              <a:t>H…H contacts :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" y="5334000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/>
              <a:t>Asymmetric unit                                                        Binuclear complex</a:t>
            </a:r>
          </a:p>
          <a:p>
            <a:pPr algn="ctr"/>
            <a:r>
              <a:rPr lang="en-GB" sz="1600" b="1" dirty="0"/>
              <a:t> </a:t>
            </a:r>
            <a:r>
              <a:rPr lang="en-GB" sz="1600" b="1" dirty="0" smtClean="0"/>
              <a:t> </a:t>
            </a:r>
            <a:r>
              <a:rPr lang="en-GB" sz="1600" b="1" dirty="0"/>
              <a:t> (</a:t>
            </a:r>
            <a:r>
              <a:rPr lang="en-GB" sz="1600" b="1" dirty="0" smtClean="0"/>
              <a:t>30.1%)                                                                             (35.6%) </a:t>
            </a:r>
            <a:endParaRPr lang="fr-FR" sz="1600" b="1" dirty="0"/>
          </a:p>
        </p:txBody>
      </p:sp>
      <p:pic>
        <p:nvPicPr>
          <p:cNvPr id="9218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600" y="2191779"/>
            <a:ext cx="3121200" cy="31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12800"/>
            <a:ext cx="3121200" cy="31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22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1453</Words>
  <Application>Microsoft Office PowerPoint</Application>
  <PresentationFormat>Affichage à l'écran (4:3)</PresentationFormat>
  <Paragraphs>188</Paragraphs>
  <Slides>26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28" baseType="lpstr">
      <vt:lpstr>Office Theme</vt:lpstr>
      <vt:lpstr>Custom 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MANI</cp:lastModifiedBy>
  <cp:revision>136</cp:revision>
  <dcterms:created xsi:type="dcterms:W3CDTF">2015-04-04T09:45:50Z</dcterms:created>
  <dcterms:modified xsi:type="dcterms:W3CDTF">2020-11-07T10:57:15Z</dcterms:modified>
</cp:coreProperties>
</file>