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878" r:id="rId2"/>
    <p:sldId id="256" r:id="rId3"/>
    <p:sldId id="889" r:id="rId4"/>
    <p:sldId id="877" r:id="rId5"/>
    <p:sldId id="912" r:id="rId6"/>
    <p:sldId id="507" r:id="rId7"/>
    <p:sldId id="892" r:id="rId8"/>
    <p:sldId id="489" r:id="rId9"/>
    <p:sldId id="514" r:id="rId10"/>
    <p:sldId id="443" r:id="rId11"/>
    <p:sldId id="893" r:id="rId12"/>
    <p:sldId id="445" r:id="rId13"/>
    <p:sldId id="446" r:id="rId14"/>
    <p:sldId id="509" r:id="rId15"/>
    <p:sldId id="913" r:id="rId16"/>
    <p:sldId id="914" r:id="rId17"/>
    <p:sldId id="459" r:id="rId18"/>
    <p:sldId id="460" r:id="rId19"/>
    <p:sldId id="523" r:id="rId20"/>
    <p:sldId id="876" r:id="rId21"/>
    <p:sldId id="915" r:id="rId22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D050"/>
    <a:srgbClr val="D9D9D9"/>
    <a:srgbClr val="EAA9E3"/>
    <a:srgbClr val="000000"/>
    <a:srgbClr val="CFCD02"/>
    <a:srgbClr val="B6B502"/>
    <a:srgbClr val="A02B7E"/>
    <a:srgbClr val="A01567"/>
    <a:srgbClr val="5A5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1"/>
    <p:restoredTop sz="87842" autoAdjust="0"/>
  </p:normalViewPr>
  <p:slideViewPr>
    <p:cSldViewPr snapToGrid="0" snapToObjects="1">
      <p:cViewPr varScale="1">
        <p:scale>
          <a:sx n="89" d="100"/>
          <a:sy n="89" d="100"/>
        </p:scale>
        <p:origin x="1232" y="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Nicolas\Desktop\Travail\Publis%20PG\Publis%20Flux%20Continu\Continuous%20Flow%20Thermic\Regioisomers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Nicolas\Desktop\Travail\Publis%20PG\Publis%20Flux%20Continu\Continuous%20Flow%20Thermic\Regioisomer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Feuil1!$C$5:$C$26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Feuil1!$D$5:$D$26</c:f>
              <c:numCache>
                <c:formatCode>General</c:formatCode>
                <c:ptCount val="22"/>
                <c:pt idx="0">
                  <c:v>1872</c:v>
                </c:pt>
                <c:pt idx="1">
                  <c:v>2017</c:v>
                </c:pt>
                <c:pt idx="2">
                  <c:v>2159</c:v>
                </c:pt>
                <c:pt idx="3">
                  <c:v>2170</c:v>
                </c:pt>
                <c:pt idx="4">
                  <c:v>2460</c:v>
                </c:pt>
                <c:pt idx="5">
                  <c:v>2427</c:v>
                </c:pt>
                <c:pt idx="6">
                  <c:v>2697</c:v>
                </c:pt>
                <c:pt idx="7">
                  <c:v>2826</c:v>
                </c:pt>
                <c:pt idx="8">
                  <c:v>3120</c:v>
                </c:pt>
                <c:pt idx="9">
                  <c:v>3449</c:v>
                </c:pt>
                <c:pt idx="10">
                  <c:v>3675</c:v>
                </c:pt>
                <c:pt idx="11">
                  <c:v>4184</c:v>
                </c:pt>
                <c:pt idx="12">
                  <c:v>4381</c:v>
                </c:pt>
                <c:pt idx="13">
                  <c:v>4494</c:v>
                </c:pt>
                <c:pt idx="14">
                  <c:v>4711</c:v>
                </c:pt>
                <c:pt idx="15">
                  <c:v>4549</c:v>
                </c:pt>
                <c:pt idx="16">
                  <c:v>4632</c:v>
                </c:pt>
                <c:pt idx="17">
                  <c:v>4723</c:v>
                </c:pt>
                <c:pt idx="18">
                  <c:v>4834</c:v>
                </c:pt>
                <c:pt idx="19">
                  <c:v>5001</c:v>
                </c:pt>
                <c:pt idx="20">
                  <c:v>3708</c:v>
                </c:pt>
                <c:pt idx="2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C544-96AE-5314486388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9046880"/>
        <c:axId val="1969015792"/>
      </c:barChart>
      <c:catAx>
        <c:axId val="196904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latin typeface="Comic Sans MS" panose="030F0902030302020204" pitchFamily="66" charset="0"/>
                  </a:rPr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69015792"/>
        <c:crosses val="autoZero"/>
        <c:auto val="1"/>
        <c:lblAlgn val="ctr"/>
        <c:lblOffset val="100"/>
        <c:noMultiLvlLbl val="0"/>
      </c:catAx>
      <c:valAx>
        <c:axId val="19690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Publications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6904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90000">
          <a:schemeClr val="bg1"/>
        </a:gs>
        <a:gs pos="95000">
          <a:schemeClr val="tx2">
            <a:lumMod val="20000"/>
            <a:lumOff val="80000"/>
          </a:schemeClr>
        </a:gs>
        <a:gs pos="0">
          <a:schemeClr val="bg1"/>
        </a:gs>
        <a:gs pos="100000">
          <a:schemeClr val="tx2">
            <a:lumMod val="40000"/>
            <a:lumOff val="60000"/>
          </a:schemeClr>
        </a:gs>
      </a:gsLst>
      <a:lin ang="10800000" scaled="1"/>
    </a:gradFill>
    <a:ln w="38100">
      <a:solidFill>
        <a:srgbClr val="0000F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Feuil1!$C$5:$C$26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Feuil1!$D$5:$D$26</c:f>
              <c:numCache>
                <c:formatCode>General</c:formatCode>
                <c:ptCount val="22"/>
                <c:pt idx="0">
                  <c:v>1872</c:v>
                </c:pt>
                <c:pt idx="1">
                  <c:v>2017</c:v>
                </c:pt>
                <c:pt idx="2">
                  <c:v>2159</c:v>
                </c:pt>
                <c:pt idx="3">
                  <c:v>2170</c:v>
                </c:pt>
                <c:pt idx="4">
                  <c:v>2460</c:v>
                </c:pt>
                <c:pt idx="5">
                  <c:v>2427</c:v>
                </c:pt>
                <c:pt idx="6">
                  <c:v>2697</c:v>
                </c:pt>
                <c:pt idx="7">
                  <c:v>2826</c:v>
                </c:pt>
                <c:pt idx="8">
                  <c:v>3120</c:v>
                </c:pt>
                <c:pt idx="9">
                  <c:v>3449</c:v>
                </c:pt>
                <c:pt idx="10">
                  <c:v>3675</c:v>
                </c:pt>
                <c:pt idx="11">
                  <c:v>4184</c:v>
                </c:pt>
                <c:pt idx="12">
                  <c:v>4381</c:v>
                </c:pt>
                <c:pt idx="13">
                  <c:v>4494</c:v>
                </c:pt>
                <c:pt idx="14">
                  <c:v>4711</c:v>
                </c:pt>
                <c:pt idx="15">
                  <c:v>4549</c:v>
                </c:pt>
                <c:pt idx="16">
                  <c:v>4632</c:v>
                </c:pt>
                <c:pt idx="17">
                  <c:v>4723</c:v>
                </c:pt>
                <c:pt idx="18">
                  <c:v>4834</c:v>
                </c:pt>
                <c:pt idx="19">
                  <c:v>5001</c:v>
                </c:pt>
                <c:pt idx="20">
                  <c:v>3708</c:v>
                </c:pt>
                <c:pt idx="2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7-1F49-9E54-D573EB53B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9046880"/>
        <c:axId val="1969015792"/>
      </c:barChart>
      <c:catAx>
        <c:axId val="196904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latin typeface="Comic Sans MS" panose="030F0902030302020204" pitchFamily="66" charset="0"/>
                  </a:rPr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69015792"/>
        <c:crosses val="autoZero"/>
        <c:auto val="1"/>
        <c:lblAlgn val="ctr"/>
        <c:lblOffset val="100"/>
        <c:noMultiLvlLbl val="0"/>
      </c:catAx>
      <c:valAx>
        <c:axId val="19690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latin typeface="Comic Sans MS" panose="030F0902030302020204" pitchFamily="66" charset="0"/>
                  </a:rPr>
                  <a:t>Publications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6904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90000">
          <a:schemeClr val="bg1"/>
        </a:gs>
        <a:gs pos="95000">
          <a:schemeClr val="tx2">
            <a:lumMod val="20000"/>
            <a:lumOff val="80000"/>
          </a:schemeClr>
        </a:gs>
        <a:gs pos="0">
          <a:schemeClr val="bg1"/>
        </a:gs>
        <a:gs pos="100000">
          <a:schemeClr val="tx2">
            <a:lumMod val="40000"/>
            <a:lumOff val="60000"/>
          </a:schemeClr>
        </a:gs>
      </a:gsLst>
      <a:lin ang="10800000" scaled="1"/>
    </a:gradFill>
    <a:ln>
      <a:solidFill>
        <a:srgbClr val="0000F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Feuil1!$C$35:$C$55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Feuil1!$D$35:$D$55</c:f>
              <c:numCache>
                <c:formatCode>General</c:formatCode>
                <c:ptCount val="21"/>
                <c:pt idx="0">
                  <c:v>41</c:v>
                </c:pt>
                <c:pt idx="1">
                  <c:v>66</c:v>
                </c:pt>
                <c:pt idx="2">
                  <c:v>44</c:v>
                </c:pt>
                <c:pt idx="3">
                  <c:v>68</c:v>
                </c:pt>
                <c:pt idx="4">
                  <c:v>55</c:v>
                </c:pt>
                <c:pt idx="5">
                  <c:v>83</c:v>
                </c:pt>
                <c:pt idx="6">
                  <c:v>90</c:v>
                </c:pt>
                <c:pt idx="7">
                  <c:v>130</c:v>
                </c:pt>
                <c:pt idx="8">
                  <c:v>209</c:v>
                </c:pt>
                <c:pt idx="9">
                  <c:v>251</c:v>
                </c:pt>
                <c:pt idx="10">
                  <c:v>265</c:v>
                </c:pt>
                <c:pt idx="11">
                  <c:v>312</c:v>
                </c:pt>
                <c:pt idx="12">
                  <c:v>324</c:v>
                </c:pt>
                <c:pt idx="13">
                  <c:v>281</c:v>
                </c:pt>
                <c:pt idx="14">
                  <c:v>240</c:v>
                </c:pt>
                <c:pt idx="15">
                  <c:v>240</c:v>
                </c:pt>
                <c:pt idx="16">
                  <c:v>247</c:v>
                </c:pt>
                <c:pt idx="17">
                  <c:v>180</c:v>
                </c:pt>
                <c:pt idx="18">
                  <c:v>182</c:v>
                </c:pt>
                <c:pt idx="19">
                  <c:v>233</c:v>
                </c:pt>
                <c:pt idx="2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C-F345-8D0B-2629C21E1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870736"/>
        <c:axId val="2009450688"/>
      </c:barChart>
      <c:catAx>
        <c:axId val="2009870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2009450688"/>
        <c:crosses val="autoZero"/>
        <c:auto val="1"/>
        <c:lblAlgn val="ctr"/>
        <c:lblOffset val="100"/>
        <c:noMultiLvlLbl val="0"/>
      </c:catAx>
      <c:valAx>
        <c:axId val="20094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Patents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omic Sans MS" panose="030F0902030302020204" pitchFamily="66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200987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rgbClr val="0000FF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defRPr>
            </a:pPr>
            <a:r>
              <a:rPr lang="fr-FR">
                <a:solidFill>
                  <a:schemeClr val="tx1"/>
                </a:solidFill>
                <a:latin typeface="Comic Sans MS" panose="030F0902030302020204" pitchFamily="66" charset="0"/>
              </a:rPr>
              <a:t>PG2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Feuil1!$C$50:$F$50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Feuil1!$C$51:$F$51</c:f>
              <c:numCache>
                <c:formatCode>General</c:formatCode>
                <c:ptCount val="4"/>
                <c:pt idx="0">
                  <c:v>73.900000000000006</c:v>
                </c:pt>
                <c:pt idx="1">
                  <c:v>73.2</c:v>
                </c:pt>
                <c:pt idx="2">
                  <c:v>72.400000000000006</c:v>
                </c:pt>
                <c:pt idx="3">
                  <c:v>71.5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9D-7841-819A-E8C0E48324FD}"/>
            </c:ext>
          </c:extLst>
        </c:ser>
        <c:ser>
          <c:idx val="1"/>
          <c:order val="1"/>
          <c:spPr>
            <a:ln w="9525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Feuil1!$C$50:$F$50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Feuil1!$C$52:$F$52</c:f>
              <c:numCache>
                <c:formatCode>General</c:formatCode>
                <c:ptCount val="4"/>
                <c:pt idx="0">
                  <c:v>24.9</c:v>
                </c:pt>
                <c:pt idx="1">
                  <c:v>25.6</c:v>
                </c:pt>
                <c:pt idx="2">
                  <c:v>26.3</c:v>
                </c:pt>
                <c:pt idx="3">
                  <c:v>27.1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9D-7841-819A-E8C0E48324FD}"/>
            </c:ext>
          </c:extLst>
        </c:ser>
        <c:ser>
          <c:idx val="2"/>
          <c:order val="2"/>
          <c:spPr>
            <a:ln w="9525" cap="rnd">
              <a:solidFill>
                <a:schemeClr val="accent3">
                  <a:alpha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Feuil1!$C$50:$F$50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Feuil1!$C$53:$F$53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9D-7841-819A-E8C0E4832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7889272"/>
        <c:axId val="-2017545880"/>
      </c:scatterChart>
      <c:valAx>
        <c:axId val="-2017889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17545880"/>
        <c:crosses val="autoZero"/>
        <c:crossBetween val="midCat"/>
      </c:valAx>
      <c:valAx>
        <c:axId val="-201754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 i="0" u="none" strike="noStrike" baseline="0">
                    <a:solidFill>
                      <a:schemeClr val="tx1"/>
                    </a:solidFill>
                    <a:effectLst/>
                    <a:latin typeface="Comic Sans MS" panose="030F0902030302020204" pitchFamily="66" charset="0"/>
                  </a:rPr>
                  <a:t>Regioselectivity</a:t>
                </a:r>
                <a:endParaRPr lang="fr-FR" sz="1400" b="1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1788927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defRPr>
            </a:pPr>
            <a:r>
              <a:rPr lang="fr-FR">
                <a:solidFill>
                  <a:schemeClr val="tx1"/>
                </a:solidFill>
                <a:latin typeface="Comic Sans MS" panose="030F0902030302020204" pitchFamily="66" charset="0"/>
              </a:rPr>
              <a:t>PG3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Feuil1!$C$56:$F$56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Feuil1!$C$57:$F$57</c:f>
              <c:numCache>
                <c:formatCode>General</c:formatCode>
                <c:ptCount val="4"/>
                <c:pt idx="0">
                  <c:v>46.4</c:v>
                </c:pt>
                <c:pt idx="1">
                  <c:v>46.1</c:v>
                </c:pt>
                <c:pt idx="2">
                  <c:v>45.7</c:v>
                </c:pt>
                <c:pt idx="3">
                  <c:v>44.9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85-254C-8818-AB0EABA90A00}"/>
            </c:ext>
          </c:extLst>
        </c:ser>
        <c:ser>
          <c:idx val="1"/>
          <c:order val="1"/>
          <c:spPr>
            <a:ln w="9525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Feuil1!$C$56:$F$56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Feuil1!$C$58:$F$58</c:f>
              <c:numCache>
                <c:formatCode>General</c:formatCode>
                <c:ptCount val="4"/>
                <c:pt idx="0">
                  <c:v>45.4</c:v>
                </c:pt>
                <c:pt idx="1">
                  <c:v>45.2</c:v>
                </c:pt>
                <c:pt idx="2">
                  <c:v>45.3</c:v>
                </c:pt>
                <c:pt idx="3">
                  <c:v>45.7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85-254C-8818-AB0EABA90A00}"/>
            </c:ext>
          </c:extLst>
        </c:ser>
        <c:ser>
          <c:idx val="2"/>
          <c:order val="2"/>
          <c:spPr>
            <a:ln w="9525" cap="rnd">
              <a:solidFill>
                <a:schemeClr val="accent3">
                  <a:alpha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Feuil1!$C$56:$F$56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Feuil1!$C$59:$F$59</c:f>
              <c:numCache>
                <c:formatCode>General</c:formatCode>
                <c:ptCount val="4"/>
                <c:pt idx="0">
                  <c:v>5.3</c:v>
                </c:pt>
                <c:pt idx="1">
                  <c:v>5.7</c:v>
                </c:pt>
                <c:pt idx="2">
                  <c:v>5.9</c:v>
                </c:pt>
                <c:pt idx="3">
                  <c:v>6.2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85-254C-8818-AB0EABA90A00}"/>
            </c:ext>
          </c:extLst>
        </c:ser>
        <c:ser>
          <c:idx val="3"/>
          <c:order val="3"/>
          <c:spPr>
            <a:ln w="9525" cap="rnd">
              <a:solidFill>
                <a:schemeClr val="accent4">
                  <a:alpha val="5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1587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Feuil1!$C$56:$F$56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Feuil1!$C$60:$F$60</c:f>
              <c:numCache>
                <c:formatCode>General</c:formatCode>
                <c:ptCount val="4"/>
                <c:pt idx="0">
                  <c:v>2.5</c:v>
                </c:pt>
                <c:pt idx="1">
                  <c:v>2.7</c:v>
                </c:pt>
                <c:pt idx="2">
                  <c:v>2.7</c:v>
                </c:pt>
                <c:pt idx="3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85-254C-8818-AB0EABA90A00}"/>
            </c:ext>
          </c:extLst>
        </c:ser>
        <c:ser>
          <c:idx val="4"/>
          <c:order val="4"/>
          <c:spPr>
            <a:ln w="9525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1587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Feuil1!$C$56:$F$56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xVal>
          <c:yVal>
            <c:numRef>
              <c:f>Feuil1!$C$61:$F$61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0.3</c:v>
                </c:pt>
                <c:pt idx="3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85-254C-8818-AB0EABA90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0401192"/>
        <c:axId val="2039808696"/>
      </c:scatterChart>
      <c:valAx>
        <c:axId val="2040401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39808696"/>
        <c:crosses val="autoZero"/>
        <c:crossBetween val="midCat"/>
      </c:valAx>
      <c:valAx>
        <c:axId val="203980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r>
                  <a:rPr lang="fr-FR" sz="1400" b="1" i="0" u="none" strike="noStrike" baseline="0">
                    <a:solidFill>
                      <a:schemeClr val="tx1"/>
                    </a:solidFill>
                    <a:effectLst/>
                    <a:latin typeface="Comic Sans MS" panose="030F0902030302020204" pitchFamily="66" charset="0"/>
                  </a:rPr>
                  <a:t>Regioselectivity</a:t>
                </a:r>
                <a:endParaRPr lang="fr-FR" sz="140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04011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3F59-9B2F-A342-A875-5A4BDD10CD8C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AF9BC-EC93-D145-A6A0-ACA96CB137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@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AF9BC-EC93-D145-A6A0-ACA96CB137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87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>
            <a:extLst>
              <a:ext uri="{FF2B5EF4-FFF2-40B4-BE49-F238E27FC236}">
                <a16:creationId xmlns:a16="http://schemas.microsoft.com/office/drawing/2014/main" id="{EC06B6CE-0722-9447-9F73-26D5AE8FC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>
            <a:extLst>
              <a:ext uri="{FF2B5EF4-FFF2-40B4-BE49-F238E27FC236}">
                <a16:creationId xmlns:a16="http://schemas.microsoft.com/office/drawing/2014/main" id="{3A63C627-708E-1D4F-8439-28D3C98A76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>
            <a:extLst>
              <a:ext uri="{FF2B5EF4-FFF2-40B4-BE49-F238E27FC236}">
                <a16:creationId xmlns:a16="http://schemas.microsoft.com/office/drawing/2014/main" id="{7F517044-26A7-E149-B1EB-362EE241F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>
            <a:extLst>
              <a:ext uri="{FF2B5EF4-FFF2-40B4-BE49-F238E27FC236}">
                <a16:creationId xmlns:a16="http://schemas.microsoft.com/office/drawing/2014/main" id="{E01AE0B2-8046-3244-95FE-1E11E8724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3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>
            <a:extLst>
              <a:ext uri="{FF2B5EF4-FFF2-40B4-BE49-F238E27FC236}">
                <a16:creationId xmlns:a16="http://schemas.microsoft.com/office/drawing/2014/main" id="{7F517044-26A7-E149-B1EB-362EE241F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>
            <a:extLst>
              <a:ext uri="{FF2B5EF4-FFF2-40B4-BE49-F238E27FC236}">
                <a16:creationId xmlns:a16="http://schemas.microsoft.com/office/drawing/2014/main" id="{E01AE0B2-8046-3244-95FE-1E11E8724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>
            <a:extLst>
              <a:ext uri="{FF2B5EF4-FFF2-40B4-BE49-F238E27FC236}">
                <a16:creationId xmlns:a16="http://schemas.microsoft.com/office/drawing/2014/main" id="{4E3F736A-6929-944D-ACB2-8F31FF09E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>
            <a:extLst>
              <a:ext uri="{FF2B5EF4-FFF2-40B4-BE49-F238E27FC236}">
                <a16:creationId xmlns:a16="http://schemas.microsoft.com/office/drawing/2014/main" id="{D6148ADF-5CB9-3C49-9854-BDABD5E22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0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>
            <a:extLst>
              <a:ext uri="{FF2B5EF4-FFF2-40B4-BE49-F238E27FC236}">
                <a16:creationId xmlns:a16="http://schemas.microsoft.com/office/drawing/2014/main" id="{605EA3E9-E6F7-964F-B0EC-096FE229B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>
            <a:extLst>
              <a:ext uri="{FF2B5EF4-FFF2-40B4-BE49-F238E27FC236}">
                <a16:creationId xmlns:a16="http://schemas.microsoft.com/office/drawing/2014/main" id="{9FF38A90-C581-4C4C-B8CC-7EA748887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>
            <a:extLst>
              <a:ext uri="{FF2B5EF4-FFF2-40B4-BE49-F238E27FC236}">
                <a16:creationId xmlns:a16="http://schemas.microsoft.com/office/drawing/2014/main" id="{7B18A40C-5FB7-6342-BAE9-AE305642D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>
            <a:extLst>
              <a:ext uri="{FF2B5EF4-FFF2-40B4-BE49-F238E27FC236}">
                <a16:creationId xmlns:a16="http://schemas.microsoft.com/office/drawing/2014/main" id="{83588908-9360-2B40-978B-1582E0894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8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>
            <a:extLst>
              <a:ext uri="{FF2B5EF4-FFF2-40B4-BE49-F238E27FC236}">
                <a16:creationId xmlns:a16="http://schemas.microsoft.com/office/drawing/2014/main" id="{7B18A40C-5FB7-6342-BAE9-AE305642D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>
            <a:extLst>
              <a:ext uri="{FF2B5EF4-FFF2-40B4-BE49-F238E27FC236}">
                <a16:creationId xmlns:a16="http://schemas.microsoft.com/office/drawing/2014/main" id="{83588908-9360-2B40-978B-1582E0894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5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>
            <a:extLst>
              <a:ext uri="{FF2B5EF4-FFF2-40B4-BE49-F238E27FC236}">
                <a16:creationId xmlns:a16="http://schemas.microsoft.com/office/drawing/2014/main" id="{7B18A40C-5FB7-6342-BAE9-AE305642D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>
            <a:extLst>
              <a:ext uri="{FF2B5EF4-FFF2-40B4-BE49-F238E27FC236}">
                <a16:creationId xmlns:a16="http://schemas.microsoft.com/office/drawing/2014/main" id="{83588908-9360-2B40-978B-1582E0894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3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>
            <a:extLst>
              <a:ext uri="{FF2B5EF4-FFF2-40B4-BE49-F238E27FC236}">
                <a16:creationId xmlns:a16="http://schemas.microsoft.com/office/drawing/2014/main" id="{DCF1F215-B0CA-EE46-A0E7-89C17CC9C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>
            <a:extLst>
              <a:ext uri="{FF2B5EF4-FFF2-40B4-BE49-F238E27FC236}">
                <a16:creationId xmlns:a16="http://schemas.microsoft.com/office/drawing/2014/main" id="{E773C2A3-E4C5-234D-8EDB-F6F6FE88D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9" tIns="45984" rIns="91969" bIns="45984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0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80000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1B928BF3-77D0-0D47-B207-F1FC8AA11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55138" y="0"/>
            <a:ext cx="550862" cy="457200"/>
          </a:xfrm>
        </p:spPr>
        <p:txBody>
          <a:bodyPr/>
          <a:lstStyle>
            <a:lvl1pPr>
              <a:defRPr sz="1600" smtClean="0">
                <a:latin typeface="Comic Sans MS" panose="030F0902030302020204" pitchFamily="66" charset="0"/>
              </a:defRPr>
            </a:lvl1pPr>
          </a:lstStyle>
          <a:p>
            <a:pPr>
              <a:defRPr/>
            </a:pPr>
            <a:fld id="{CA6CF9F8-48F3-4D43-A7BF-FDDC4776729C}" type="slidenum">
              <a:rPr lang="fr-FR" altLang="fr-FR"/>
              <a:pPr>
                <a:defRPr/>
              </a:pPr>
              <a:t>‹N°›</a:t>
            </a:fld>
            <a:r>
              <a:rPr lang="fr-FR" altLang="fr-FR"/>
              <a:t>      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136335D-1B2F-EC49-B560-8753C5ED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138" y="6288088"/>
            <a:ext cx="2895600" cy="365125"/>
          </a:xfrm>
        </p:spPr>
        <p:txBody>
          <a:bodyPr/>
          <a:lstStyle>
            <a:lvl1pPr algn="l">
              <a:defRPr sz="1300" b="1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4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5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8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77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8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9E04-DBF6-B84A-A45B-CBAD4875BFC3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3047-7590-8940-BF2C-09D6F78A8C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hyperlink" Target="mailto:christophe.len@chimieparistech.psl.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tophe.len@chimie-paristech.fr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e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60.png"/><Relationship Id="rId4" Type="http://schemas.openxmlformats.org/officeDocument/2006/relationships/image" Target="../media/image7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emf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10.emf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4.png"/><Relationship Id="rId1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15.jpeg"/><Relationship Id="rId12" Type="http://schemas.openxmlformats.org/officeDocument/2006/relationships/image" Target="../media/image23.jpg"/><Relationship Id="rId17" Type="http://schemas.openxmlformats.org/officeDocument/2006/relationships/image" Target="../media/image82.png"/><Relationship Id="rId2" Type="http://schemas.openxmlformats.org/officeDocument/2006/relationships/image" Target="../media/image10.emf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80.png"/><Relationship Id="rId10" Type="http://schemas.openxmlformats.org/officeDocument/2006/relationships/image" Target="../media/image18.jpeg"/><Relationship Id="rId19" Type="http://schemas.openxmlformats.org/officeDocument/2006/relationships/image" Target="../media/image84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7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hyperlink" Target="mailto:christophe.len@chimieparistech.psl.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tophe.len@chimie-paristech.fr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10.emf"/><Relationship Id="rId26" Type="http://schemas.openxmlformats.org/officeDocument/2006/relationships/image" Target="../media/image34.emf"/><Relationship Id="rId39" Type="http://schemas.openxmlformats.org/officeDocument/2006/relationships/image" Target="../media/image47.emf"/><Relationship Id="rId21" Type="http://schemas.openxmlformats.org/officeDocument/2006/relationships/image" Target="../media/image29.emf"/><Relationship Id="rId34" Type="http://schemas.openxmlformats.org/officeDocument/2006/relationships/image" Target="../media/image42.emf"/><Relationship Id="rId42" Type="http://schemas.openxmlformats.org/officeDocument/2006/relationships/image" Target="../media/image50.e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8.emf"/><Relationship Id="rId29" Type="http://schemas.openxmlformats.org/officeDocument/2006/relationships/image" Target="../media/image37.emf"/><Relationship Id="rId41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2.emf"/><Relationship Id="rId32" Type="http://schemas.openxmlformats.org/officeDocument/2006/relationships/image" Target="../media/image40.emf"/><Relationship Id="rId37" Type="http://schemas.openxmlformats.org/officeDocument/2006/relationships/image" Target="../media/image45.emf"/><Relationship Id="rId40" Type="http://schemas.openxmlformats.org/officeDocument/2006/relationships/image" Target="../media/image48.emf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1.emf"/><Relationship Id="rId28" Type="http://schemas.openxmlformats.org/officeDocument/2006/relationships/image" Target="../media/image36.emf"/><Relationship Id="rId36" Type="http://schemas.openxmlformats.org/officeDocument/2006/relationships/image" Target="../media/image44.emf"/><Relationship Id="rId10" Type="http://schemas.openxmlformats.org/officeDocument/2006/relationships/image" Target="../media/image19.jpeg"/><Relationship Id="rId19" Type="http://schemas.openxmlformats.org/officeDocument/2006/relationships/image" Target="../media/image27.emf"/><Relationship Id="rId31" Type="http://schemas.openxmlformats.org/officeDocument/2006/relationships/image" Target="../media/image39.e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g"/><Relationship Id="rId22" Type="http://schemas.openxmlformats.org/officeDocument/2006/relationships/image" Target="../media/image30.emf"/><Relationship Id="rId27" Type="http://schemas.openxmlformats.org/officeDocument/2006/relationships/image" Target="../media/image35.emf"/><Relationship Id="rId30" Type="http://schemas.openxmlformats.org/officeDocument/2006/relationships/image" Target="../media/image38.emf"/><Relationship Id="rId35" Type="http://schemas.openxmlformats.org/officeDocument/2006/relationships/image" Target="../media/image43.emf"/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3.emf"/><Relationship Id="rId33" Type="http://schemas.openxmlformats.org/officeDocument/2006/relationships/image" Target="../media/image41.emf"/><Relationship Id="rId38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1.emf"/><Relationship Id="rId4" Type="http://schemas.openxmlformats.org/officeDocument/2006/relationships/image" Target="../media/image54.jpeg"/><Relationship Id="rId9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SL-CHIMIE-janv-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8" y="5057961"/>
            <a:ext cx="2641600" cy="1202715"/>
          </a:xfrm>
          <a:prstGeom prst="rect">
            <a:avLst/>
          </a:prstGeom>
        </p:spPr>
      </p:pic>
      <p:pic>
        <p:nvPicPr>
          <p:cNvPr id="11" name="Image 10" descr="Logo rectang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15984" r="36661" b="6392"/>
          <a:stretch/>
        </p:blipFill>
        <p:spPr>
          <a:xfrm>
            <a:off x="2815987" y="4997530"/>
            <a:ext cx="1542255" cy="1323577"/>
          </a:xfrm>
          <a:prstGeom prst="rect">
            <a:avLst/>
          </a:prstGeom>
        </p:spPr>
      </p:pic>
      <p:pic>
        <p:nvPicPr>
          <p:cNvPr id="12" name="Image 11" descr="logo iclehs avec fle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5337285"/>
            <a:ext cx="2577253" cy="644062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" r="480" b="-399"/>
          <a:stretch/>
        </p:blipFill>
        <p:spPr bwMode="auto">
          <a:xfrm>
            <a:off x="-3174" y="-31875"/>
            <a:ext cx="9909174" cy="487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201001" y="211948"/>
            <a:ext cx="9504000" cy="373948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fr-FR" sz="3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fr-FR" sz="3000" b="1" dirty="0">
                <a:solidFill>
                  <a:srgbClr val="0000FF"/>
                </a:solidFill>
                <a:latin typeface="Comic Sans MS"/>
                <a:cs typeface="Comic Sans MS"/>
              </a:rPr>
              <a:t>MICROWAVE-ASSISTED CONTINUOUS FLOW FOR THE SELECTIVE OLIGOMERIZATION OF GLYCEROL</a:t>
            </a:r>
            <a:endParaRPr lang="en-US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2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Remi Nguyen, Nicolas </a:t>
            </a:r>
            <a:r>
              <a:rPr lang="en-US" sz="25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Galy</a:t>
            </a:r>
            <a:r>
              <a:rPr lang="en-US" sz="25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, Christophe </a:t>
            </a:r>
            <a:r>
              <a:rPr lang="en-US" sz="2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Len</a:t>
            </a:r>
            <a:br>
              <a:rPr lang="en-US" sz="2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  <a:hlinkClick r:id="rId6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christophe.len@chimieparistech.psl.eu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2000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47D56FD-942F-C749-B785-1C736542D8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4971" t="23688" r="20768" b="21499"/>
          <a:stretch/>
        </p:blipFill>
        <p:spPr>
          <a:xfrm>
            <a:off x="7675980" y="5804571"/>
            <a:ext cx="468000" cy="4727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9944D1-A9D9-8E4C-A404-F0DDDD100551}"/>
              </a:ext>
            </a:extLst>
          </p:cNvPr>
          <p:cNvSpPr/>
          <p:nvPr/>
        </p:nvSpPr>
        <p:spPr>
          <a:xfrm>
            <a:off x="8158046" y="5868164"/>
            <a:ext cx="1556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15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len_research</a:t>
            </a:r>
            <a:endParaRPr lang="fr-FR" sz="1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B7E9-EC77-9D43-B31E-1197D46EDADD}"/>
              </a:ext>
            </a:extLst>
          </p:cNvPr>
          <p:cNvSpPr/>
          <p:nvPr/>
        </p:nvSpPr>
        <p:spPr>
          <a:xfrm>
            <a:off x="8158046" y="5193216"/>
            <a:ext cx="16898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lenresearch.com</a:t>
            </a:r>
            <a:endParaRPr lang="en-US" sz="15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DDE67C6-70B1-8143-8E2E-F3B4BA7E4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035" y="5072445"/>
            <a:ext cx="581891" cy="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CB39B-9D44-374C-9BAF-F9B18BD2091C}"/>
              </a:ext>
            </a:extLst>
          </p:cNvPr>
          <p:cNvSpPr/>
          <p:nvPr/>
        </p:nvSpPr>
        <p:spPr>
          <a:xfrm>
            <a:off x="108000" y="36000"/>
            <a:ext cx="1967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OLYGLYCEROL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12A100E-009E-BB41-A58D-E4A8E3F9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" y="504000"/>
            <a:ext cx="6776640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INDUSTRIAL APPLICATIONS OF POLYGLYCEROLS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F9C69-4814-1840-B1A3-CC5B55E66716}"/>
              </a:ext>
            </a:extLst>
          </p:cNvPr>
          <p:cNvSpPr/>
          <p:nvPr/>
        </p:nvSpPr>
        <p:spPr>
          <a:xfrm>
            <a:off x="273000" y="1078028"/>
            <a:ext cx="9360000" cy="1328737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43" name="Rectangle 24">
            <a:extLst>
              <a:ext uri="{FF2B5EF4-FFF2-40B4-BE49-F238E27FC236}">
                <a16:creationId xmlns:a16="http://schemas.microsoft.com/office/drawing/2014/main" id="{BD804A53-1B29-3A43-A09C-EFD08AD8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182256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Triglycerol</a:t>
            </a:r>
            <a:endParaRPr lang="fr-FR" altLang="fr-FR" sz="1800" b="1"/>
          </a:p>
        </p:txBody>
      </p:sp>
      <p:sp>
        <p:nvSpPr>
          <p:cNvPr id="39944" name="Rectangle 25">
            <a:extLst>
              <a:ext uri="{FF2B5EF4-FFF2-40B4-BE49-F238E27FC236}">
                <a16:creationId xmlns:a16="http://schemas.microsoft.com/office/drawing/2014/main" id="{66136E16-0E06-7A49-8AFB-8DB98812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822565"/>
            <a:ext cx="106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Glycerol</a:t>
            </a:r>
            <a:endParaRPr lang="fr-FR" altLang="fr-FR" sz="1800" b="1"/>
          </a:p>
        </p:txBody>
      </p:sp>
      <p:sp>
        <p:nvSpPr>
          <p:cNvPr id="39945" name="Rectangle 26">
            <a:extLst>
              <a:ext uri="{FF2B5EF4-FFF2-40B4-BE49-F238E27FC236}">
                <a16:creationId xmlns:a16="http://schemas.microsoft.com/office/drawing/2014/main" id="{816138A8-E9EC-2B47-9975-22CBC14A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1822565"/>
            <a:ext cx="126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Diglycerol</a:t>
            </a:r>
            <a:endParaRPr lang="fr-FR" altLang="fr-FR" sz="1800" b="1"/>
          </a:p>
        </p:txBody>
      </p:sp>
      <p:sp>
        <p:nvSpPr>
          <p:cNvPr id="39946" name="Rectangle 27">
            <a:extLst>
              <a:ext uri="{FF2B5EF4-FFF2-40B4-BE49-F238E27FC236}">
                <a16:creationId xmlns:a16="http://schemas.microsoft.com/office/drawing/2014/main" id="{48071736-2CC8-DB4B-AF41-A6E0FB10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1822565"/>
            <a:ext cx="167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Tetraglycerol</a:t>
            </a:r>
            <a:endParaRPr lang="fr-FR" altLang="fr-FR" sz="1800" b="1"/>
          </a:p>
        </p:txBody>
      </p:sp>
      <p:sp>
        <p:nvSpPr>
          <p:cNvPr id="39947" name="Rectangle 19">
            <a:extLst>
              <a:ext uri="{FF2B5EF4-FFF2-40B4-BE49-F238E27FC236}">
                <a16:creationId xmlns:a16="http://schemas.microsoft.com/office/drawing/2014/main" id="{3DC8583C-8B4C-4043-B080-0F24EE74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484553"/>
            <a:ext cx="4608000" cy="2800350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Comic Sans MS" panose="030F0902030302020204" pitchFamily="66" charset="0"/>
              </a:rPr>
              <a:t>Esters of polyglycerol for incorporation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1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1600" b="1">
                <a:solidFill>
                  <a:srgbClr val="0000FF"/>
                </a:solidFill>
                <a:latin typeface="Comic Sans MS" panose="030F0902030302020204" pitchFamily="66" charset="0"/>
              </a:rPr>
              <a:t>in food as an emulsifier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1600" b="1">
                <a:latin typeface="Comic Sans MS" panose="030F0902030302020204" pitchFamily="66" charset="0"/>
              </a:rPr>
              <a:t>in polymers as antifogging and antistatic agents, or lubricants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1600" b="1">
                <a:latin typeface="Comic Sans MS" panose="030F0902030302020204" pitchFamily="66" charset="0"/>
              </a:rPr>
              <a:t>in inks and agrochemical formulations as emulsifiers, stabilizers, dispersants or humectants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1600" b="1">
                <a:latin typeface="Comic Sans MS" panose="030F0902030302020204" pitchFamily="66" charset="0"/>
              </a:rPr>
              <a:t>in the paper and wastewater industries as antifoaming agents … </a:t>
            </a:r>
          </a:p>
        </p:txBody>
      </p:sp>
      <p:pic>
        <p:nvPicPr>
          <p:cNvPr id="39948" name="Image 4" descr="oleon.png">
            <a:extLst>
              <a:ext uri="{FF2B5EF4-FFF2-40B4-BE49-F238E27FC236}">
                <a16:creationId xmlns:a16="http://schemas.microsoft.com/office/drawing/2014/main" id="{FFAE3060-632D-084A-8E5F-FA99B451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2" b="27209"/>
          <a:stretch>
            <a:fillRect/>
          </a:stretch>
        </p:blipFill>
        <p:spPr bwMode="auto">
          <a:xfrm>
            <a:off x="1497013" y="4153958"/>
            <a:ext cx="1477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6" descr="solvay-logo.png">
            <a:extLst>
              <a:ext uri="{FF2B5EF4-FFF2-40B4-BE49-F238E27FC236}">
                <a16:creationId xmlns:a16="http://schemas.microsoft.com/office/drawing/2014/main" id="{F9F0192A-9AB7-BD46-A3BF-73F41AFA9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94981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D2957A6-2DEC-1441-8DCE-9FD620624BB2}"/>
              </a:ext>
            </a:extLst>
          </p:cNvPr>
          <p:cNvSpPr/>
          <p:nvPr/>
        </p:nvSpPr>
        <p:spPr>
          <a:xfrm>
            <a:off x="270625" y="2484553"/>
            <a:ext cx="4608000" cy="1323975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latin typeface="Comic Sans MS"/>
                <a:ea typeface="+mn-ea"/>
                <a:cs typeface="Comic Sans MS"/>
              </a:rPr>
              <a:t>Polyglycerols</a:t>
            </a:r>
            <a:r>
              <a:rPr lang="fr-FR" sz="1600" b="1" dirty="0">
                <a:latin typeface="Comic Sans MS"/>
                <a:ea typeface="+mn-ea"/>
                <a:cs typeface="Comic Sans MS"/>
              </a:rPr>
              <a:t> for incorporation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Comic Sans MS"/>
              <a:ea typeface="+mn-ea"/>
              <a:cs typeface="Comic Sans MS"/>
            </a:endParaRPr>
          </a:p>
          <a:p>
            <a:pPr marL="8953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1600" b="1" dirty="0">
                <a:latin typeface="Comic Sans MS"/>
                <a:ea typeface="+mn-ea"/>
                <a:cs typeface="Comic Sans MS"/>
              </a:rPr>
              <a:t>	in </a:t>
            </a:r>
            <a:r>
              <a:rPr lang="fr-FR" sz="1600" b="1" dirty="0" err="1">
                <a:latin typeface="Comic Sans MS"/>
                <a:ea typeface="+mn-ea"/>
                <a:cs typeface="Comic Sans MS"/>
              </a:rPr>
              <a:t>polymers</a:t>
            </a:r>
            <a:r>
              <a:rPr lang="fr-FR" sz="1600" b="1" dirty="0">
                <a:latin typeface="Comic Sans MS"/>
                <a:ea typeface="+mn-ea"/>
                <a:cs typeface="Comic Sans MS"/>
              </a:rPr>
              <a:t> as </a:t>
            </a:r>
            <a:r>
              <a:rPr lang="fr-FR" sz="1600" b="1" dirty="0" err="1">
                <a:latin typeface="Comic Sans MS"/>
                <a:ea typeface="+mn-ea"/>
                <a:cs typeface="Comic Sans MS"/>
              </a:rPr>
              <a:t>plasticizer</a:t>
            </a:r>
            <a:endParaRPr lang="fr-FR" sz="1600" b="1" dirty="0">
              <a:latin typeface="Comic Sans MS"/>
              <a:ea typeface="+mn-ea"/>
              <a:cs typeface="Comic Sans MS"/>
            </a:endParaRPr>
          </a:p>
          <a:p>
            <a:pPr marL="8953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1600" b="1" dirty="0">
                <a:latin typeface="Comic Sans MS"/>
                <a:ea typeface="+mn-ea"/>
                <a:cs typeface="Comic Sans MS"/>
              </a:rPr>
              <a:t>	as </a:t>
            </a:r>
            <a:r>
              <a:rPr lang="fr-FR" sz="1600" b="1" dirty="0" err="1">
                <a:latin typeface="Comic Sans MS"/>
                <a:ea typeface="+mn-ea"/>
                <a:cs typeface="Comic Sans MS"/>
              </a:rPr>
              <a:t>ink</a:t>
            </a:r>
            <a:r>
              <a:rPr lang="fr-FR" sz="1600" b="1" dirty="0">
                <a:latin typeface="Comic Sans MS"/>
                <a:ea typeface="+mn-ea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ea typeface="+mn-ea"/>
                <a:cs typeface="Comic Sans MS"/>
              </a:rPr>
              <a:t>ingredients</a:t>
            </a:r>
            <a:endParaRPr lang="fr-FR" sz="1600" b="1" dirty="0">
              <a:latin typeface="Comic Sans MS"/>
              <a:ea typeface="+mn-ea"/>
              <a:cs typeface="Comic Sans MS"/>
            </a:endParaRPr>
          </a:p>
          <a:p>
            <a:pPr marL="8953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1600" b="1" dirty="0">
                <a:latin typeface="Comic Sans MS"/>
                <a:ea typeface="+mn-ea"/>
                <a:cs typeface="Comic Sans MS"/>
              </a:rPr>
              <a:t>	in </a:t>
            </a:r>
            <a:r>
              <a:rPr lang="fr-FR" sz="1600" b="1" dirty="0" err="1">
                <a:latin typeface="Comic Sans MS"/>
                <a:ea typeface="+mn-ea"/>
                <a:cs typeface="Comic Sans MS"/>
              </a:rPr>
              <a:t>polyurethane</a:t>
            </a:r>
            <a:r>
              <a:rPr lang="fr-FR" sz="1600" b="1" dirty="0">
                <a:latin typeface="Comic Sans MS"/>
                <a:ea typeface="+mn-ea"/>
                <a:cs typeface="Comic Sans MS"/>
              </a:rPr>
              <a:t> production. </a:t>
            </a:r>
          </a:p>
        </p:txBody>
      </p:sp>
      <p:pic>
        <p:nvPicPr>
          <p:cNvPr id="39952" name="Image 1">
            <a:extLst>
              <a:ext uri="{FF2B5EF4-FFF2-40B4-BE49-F238E27FC236}">
                <a16:creationId xmlns:a16="http://schemas.microsoft.com/office/drawing/2014/main" id="{79D87C7E-A6CC-904E-8133-42B4ED5EC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1147880"/>
            <a:ext cx="9324000" cy="4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AB5907D1-A933-1A4F-B9D8-01F1E0C6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264000"/>
            <a:ext cx="9360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Molecules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2016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1038;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Catalysts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123;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Catalysts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123.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6B9EF44-390B-6148-9011-6CA46F8FA2A3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9342E35F-5D7B-704F-AA44-DCB32EFC3E56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8" name="Triangle isocèle 83">
                <a:extLst>
                  <a:ext uri="{FF2B5EF4-FFF2-40B4-BE49-F238E27FC236}">
                    <a16:creationId xmlns:a16="http://schemas.microsoft.com/office/drawing/2014/main" id="{D3547B6E-A24F-8E47-9CEB-29553D941E8C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3A533EBB-F469-5946-8365-DE1D14AE8783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7E5287F4-53D4-C242-88A4-C18A90C5F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70348BB6-9606-7C46-AB0F-39629F9C0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4600DF5-DF4F-DC40-B4B3-F8A339A29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8D57EC-CD93-A04B-B361-556C1654BA0B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815603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CB39B-9D44-374C-9BAF-F9B18BD2091C}"/>
              </a:ext>
            </a:extLst>
          </p:cNvPr>
          <p:cNvSpPr/>
          <p:nvPr/>
        </p:nvSpPr>
        <p:spPr>
          <a:xfrm>
            <a:off x="108000" y="36000"/>
            <a:ext cx="1967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OLYGLYCEROL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12A100E-009E-BB41-A58D-E4A8E3F9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" y="504000"/>
            <a:ext cx="6776640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INDUSTRIAL APPLICATIONS OF POLYGLYCEROLS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F9C69-4814-1840-B1A3-CC5B55E66716}"/>
              </a:ext>
            </a:extLst>
          </p:cNvPr>
          <p:cNvSpPr/>
          <p:nvPr/>
        </p:nvSpPr>
        <p:spPr>
          <a:xfrm>
            <a:off x="273000" y="1078028"/>
            <a:ext cx="9360000" cy="1328737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43" name="Rectangle 24">
            <a:extLst>
              <a:ext uri="{FF2B5EF4-FFF2-40B4-BE49-F238E27FC236}">
                <a16:creationId xmlns:a16="http://schemas.microsoft.com/office/drawing/2014/main" id="{BD804A53-1B29-3A43-A09C-EFD08AD8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182256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Triglycerol</a:t>
            </a:r>
            <a:endParaRPr lang="fr-FR" altLang="fr-FR" sz="1800" b="1"/>
          </a:p>
        </p:txBody>
      </p:sp>
      <p:sp>
        <p:nvSpPr>
          <p:cNvPr id="39944" name="Rectangle 25">
            <a:extLst>
              <a:ext uri="{FF2B5EF4-FFF2-40B4-BE49-F238E27FC236}">
                <a16:creationId xmlns:a16="http://schemas.microsoft.com/office/drawing/2014/main" id="{66136E16-0E06-7A49-8AFB-8DB98812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822565"/>
            <a:ext cx="106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Glycerol</a:t>
            </a:r>
            <a:endParaRPr lang="fr-FR" altLang="fr-FR" sz="1800" b="1"/>
          </a:p>
        </p:txBody>
      </p:sp>
      <p:sp>
        <p:nvSpPr>
          <p:cNvPr id="39945" name="Rectangle 26">
            <a:extLst>
              <a:ext uri="{FF2B5EF4-FFF2-40B4-BE49-F238E27FC236}">
                <a16:creationId xmlns:a16="http://schemas.microsoft.com/office/drawing/2014/main" id="{816138A8-E9EC-2B47-9975-22CBC14A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1822565"/>
            <a:ext cx="126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Diglycerol</a:t>
            </a:r>
            <a:endParaRPr lang="fr-FR" altLang="fr-FR" sz="1800" b="1"/>
          </a:p>
        </p:txBody>
      </p:sp>
      <p:sp>
        <p:nvSpPr>
          <p:cNvPr id="39946" name="Rectangle 27">
            <a:extLst>
              <a:ext uri="{FF2B5EF4-FFF2-40B4-BE49-F238E27FC236}">
                <a16:creationId xmlns:a16="http://schemas.microsoft.com/office/drawing/2014/main" id="{48071736-2CC8-DB4B-AF41-A6E0FB10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1822565"/>
            <a:ext cx="167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" panose="030F0902030302020204" pitchFamily="66" charset="0"/>
              </a:rPr>
              <a:t>Tetraglycerol</a:t>
            </a:r>
            <a:endParaRPr lang="fr-FR" altLang="fr-FR" sz="1800" b="1"/>
          </a:p>
        </p:txBody>
      </p:sp>
      <p:pic>
        <p:nvPicPr>
          <p:cNvPr id="39952" name="Image 1">
            <a:extLst>
              <a:ext uri="{FF2B5EF4-FFF2-40B4-BE49-F238E27FC236}">
                <a16:creationId xmlns:a16="http://schemas.microsoft.com/office/drawing/2014/main" id="{79D87C7E-A6CC-904E-8133-42B4ED5E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1147880"/>
            <a:ext cx="9324000" cy="4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AB5907D1-A933-1A4F-B9D8-01F1E0C6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264000"/>
            <a:ext cx="9360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Molecules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2016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1038;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Catalysts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123;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Catalysts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123.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6B9EF44-390B-6148-9011-6CA46F8FA2A3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9342E35F-5D7B-704F-AA44-DCB32EFC3E56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8" name="Triangle isocèle 83">
                <a:extLst>
                  <a:ext uri="{FF2B5EF4-FFF2-40B4-BE49-F238E27FC236}">
                    <a16:creationId xmlns:a16="http://schemas.microsoft.com/office/drawing/2014/main" id="{D3547B6E-A24F-8E47-9CEB-29553D941E8C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3A533EBB-F469-5946-8365-DE1D14AE8783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7E5287F4-53D4-C242-88A4-C18A90C5F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70348BB6-9606-7C46-AB0F-39629F9C0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4600DF5-DF4F-DC40-B4B3-F8A339A29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8D57EC-CD93-A04B-B361-556C1654BA0B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1B12CDC-B0EC-ED4E-B6F1-B42DB3CB6BEF}"/>
              </a:ext>
            </a:extLst>
          </p:cNvPr>
          <p:cNvSpPr/>
          <p:nvPr/>
        </p:nvSpPr>
        <p:spPr>
          <a:xfrm>
            <a:off x="273000" y="2507128"/>
            <a:ext cx="9360000" cy="3641342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E3CB5A5C-BCB3-C44D-B1E5-00CBA823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523" y="3778903"/>
            <a:ext cx="3429146" cy="9541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Polyglycerol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esters of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fatty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acids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PGEs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) are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used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in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food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as an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emulsifier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allowing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water and </a:t>
            </a:r>
            <a:r>
              <a:rPr lang="fr-FR" sz="1400" b="1" dirty="0" err="1">
                <a:solidFill>
                  <a:srgbClr val="000000"/>
                </a:solidFill>
                <a:latin typeface="Comic Sans MS"/>
                <a:cs typeface="Comic Sans MS"/>
              </a:rPr>
              <a:t>flour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cs typeface="Comic Sans MS"/>
              </a:rPr>
              <a:t> to mix. </a:t>
            </a:r>
          </a:p>
        </p:txBody>
      </p:sp>
      <p:pic>
        <p:nvPicPr>
          <p:cNvPr id="42" name="Image 10">
            <a:extLst>
              <a:ext uri="{FF2B5EF4-FFF2-40B4-BE49-F238E27FC236}">
                <a16:creationId xmlns:a16="http://schemas.microsoft.com/office/drawing/2014/main" id="{36085875-04EF-F949-B20A-09FABC475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74" y="2591340"/>
            <a:ext cx="48895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11">
            <a:extLst>
              <a:ext uri="{FF2B5EF4-FFF2-40B4-BE49-F238E27FC236}">
                <a16:creationId xmlns:a16="http://schemas.microsoft.com/office/drawing/2014/main" id="{DC37DD7F-7EEF-6A4C-9430-AC6CF272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23264" r="15779"/>
          <a:stretch>
            <a:fillRect/>
          </a:stretch>
        </p:blipFill>
        <p:spPr bwMode="auto">
          <a:xfrm>
            <a:off x="6746550" y="3189006"/>
            <a:ext cx="1404986" cy="1455389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12">
            <a:extLst>
              <a:ext uri="{FF2B5EF4-FFF2-40B4-BE49-F238E27FC236}">
                <a16:creationId xmlns:a16="http://schemas.microsoft.com/office/drawing/2014/main" id="{1066D454-738D-DE40-955D-552DF966E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22575" r="15779"/>
          <a:stretch>
            <a:fillRect/>
          </a:stretch>
        </p:blipFill>
        <p:spPr bwMode="auto">
          <a:xfrm>
            <a:off x="8067349" y="3188077"/>
            <a:ext cx="1404986" cy="145724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4F73B43B-CFBC-DE45-86BB-B06ACFED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898" y="4718186"/>
            <a:ext cx="2730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Comic Sans MS" panose="030F0902030302020204" pitchFamily="66" charset="0"/>
              </a:rPr>
              <a:t>Influence of PGPR addition (0.2%) to a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molten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chocolate</a:t>
            </a:r>
            <a:r>
              <a:rPr lang="fr-FR" altLang="fr-FR" sz="1400" b="1" dirty="0">
                <a:latin typeface="Comic Sans MS" panose="030F0902030302020204" pitchFamily="66" charset="0"/>
              </a:rPr>
              <a:t> (27%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cocoa</a:t>
            </a:r>
            <a:r>
              <a:rPr lang="fr-FR" altLang="fr-FR" sz="1400" b="1" dirty="0">
                <a:latin typeface="Comic Sans MS" panose="030F0902030302020204" pitchFamily="66" charset="0"/>
              </a:rPr>
              <a:t> butter)</a:t>
            </a:r>
          </a:p>
        </p:txBody>
      </p:sp>
      <p:pic>
        <p:nvPicPr>
          <p:cNvPr id="46" name="Image 2">
            <a:extLst>
              <a:ext uri="{FF2B5EF4-FFF2-40B4-BE49-F238E27FC236}">
                <a16:creationId xmlns:a16="http://schemas.microsoft.com/office/drawing/2014/main" id="{68C23317-2CD2-E149-B5DF-55343CAE1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6" y="2586039"/>
            <a:ext cx="1664208" cy="211531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5">
            <a:extLst>
              <a:ext uri="{FF2B5EF4-FFF2-40B4-BE49-F238E27FC236}">
                <a16:creationId xmlns:a16="http://schemas.microsoft.com/office/drawing/2014/main" id="{00D3121D-9D5C-E945-AD7D-05871EC05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4733010"/>
            <a:ext cx="173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Comic Sans MS" panose="030F0902030302020204" pitchFamily="66" charset="0"/>
              </a:rPr>
              <a:t>Castor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bean</a:t>
            </a:r>
            <a:r>
              <a:rPr lang="fr-FR" altLang="fr-FR" sz="1400" b="1" dirty="0">
                <a:latin typeface="Comic Sans MS" panose="030F0902030302020204" pitchFamily="66" charset="0"/>
              </a:rPr>
              <a:t> plant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i="1" dirty="0" err="1">
                <a:latin typeface="Comic Sans MS" panose="030F0902030302020204" pitchFamily="66" charset="0"/>
              </a:rPr>
              <a:t>Ricinus</a:t>
            </a:r>
            <a:r>
              <a:rPr lang="fr-FR" altLang="fr-FR" sz="1400" b="1" i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i="1" dirty="0" err="1">
                <a:latin typeface="Comic Sans MS" panose="030F0902030302020204" pitchFamily="66" charset="0"/>
              </a:rPr>
              <a:t>communis</a:t>
            </a:r>
            <a:endParaRPr lang="fr-FR" altLang="fr-FR" sz="1400" b="1" i="1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5CB03-E82B-7F44-ADCA-EED8D6932531}"/>
              </a:ext>
            </a:extLst>
          </p:cNvPr>
          <p:cNvSpPr/>
          <p:nvPr/>
        </p:nvSpPr>
        <p:spPr>
          <a:xfrm>
            <a:off x="4953000" y="574677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Comic Sans MS" panose="030F0902030302020204" pitchFamily="66" charset="0"/>
              </a:rPr>
              <a:t>PGPR (E476)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4284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>
            <a:extLst>
              <a:ext uri="{FF2B5EF4-FFF2-40B4-BE49-F238E27FC236}">
                <a16:creationId xmlns:a16="http://schemas.microsoft.com/office/drawing/2014/main" id="{0C0A7AFC-68C4-4744-943D-FF3B4295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" y="504000"/>
            <a:ext cx="7327647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ISOMERS PG2 AND PG3 AND CYCLIC ISOMERS cPG2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BBE80F-9247-3946-9E5F-59E073C2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080000"/>
            <a:ext cx="9360000" cy="5372100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040" name="Image 2">
            <a:extLst>
              <a:ext uri="{FF2B5EF4-FFF2-40B4-BE49-F238E27FC236}">
                <a16:creationId xmlns:a16="http://schemas.microsoft.com/office/drawing/2014/main" id="{F481FE91-AD25-F34F-AA3D-D61667EA3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61212"/>
            <a:ext cx="78105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E81960-7F14-984D-88A6-AC031D464A32}"/>
              </a:ext>
            </a:extLst>
          </p:cNvPr>
          <p:cNvSpPr/>
          <p:nvPr/>
        </p:nvSpPr>
        <p:spPr>
          <a:xfrm>
            <a:off x="108000" y="36000"/>
            <a:ext cx="1967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OLYGLYCEROL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459F184-47AA-8F4E-B115-D205CCD16968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CE444DA-4F17-C04A-A4A3-4293690D6962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9B633328-EEB9-E349-BF24-CBB913C7383F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B67939B4-B091-E541-BC60-A0E13459EDE4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CD5B65CA-70C5-CE41-8A8A-C0C8FE910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id="{ED790841-2FF4-8146-B4C5-1411229DB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944FE12D-93CC-8040-BAEC-754384B25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A4CDAF-640E-024C-B56E-5DD28D2F0969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221914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>
            <a:extLst>
              <a:ext uri="{FF2B5EF4-FFF2-40B4-BE49-F238E27FC236}">
                <a16:creationId xmlns:a16="http://schemas.microsoft.com/office/drawing/2014/main" id="{4454E673-1F43-CB44-8C98-2E904D24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" y="504000"/>
            <a:ext cx="5953097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LINEAR/BRANCHED ISOMERS PG2 AND PG3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2316E-A4E2-4046-B0AC-A4BF052E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1080000"/>
            <a:ext cx="9360000" cy="5112000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088" name="Image 1">
            <a:extLst>
              <a:ext uri="{FF2B5EF4-FFF2-40B4-BE49-F238E27FC236}">
                <a16:creationId xmlns:a16="http://schemas.microsoft.com/office/drawing/2014/main" id="{C000561E-BBCA-7349-A3E9-F4173FDC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5" y="1163638"/>
            <a:ext cx="71247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454D46-2E8B-E548-846F-2C9EBB97AC91}"/>
              </a:ext>
            </a:extLst>
          </p:cNvPr>
          <p:cNvSpPr/>
          <p:nvPr/>
        </p:nvSpPr>
        <p:spPr>
          <a:xfrm>
            <a:off x="108000" y="36000"/>
            <a:ext cx="19672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OLYGLYCEROL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091D23C-55FB-B845-A5B3-67E9C9261C31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28CF0983-A738-BE4C-AFC3-7BD13682B094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0" name="Triangle isocèle 83">
                <a:extLst>
                  <a:ext uri="{FF2B5EF4-FFF2-40B4-BE49-F238E27FC236}">
                    <a16:creationId xmlns:a16="http://schemas.microsoft.com/office/drawing/2014/main" id="{C9ABF5B5-49DD-0B45-ABCF-1B457C8F990E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2C78EEF5-3D80-C04E-B620-F88DE06B134A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4ADF01B5-F867-5349-9A8E-3F362C757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257CF58D-7370-5A49-9F73-A160E2FFF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D4475DEF-70FD-024A-BEF9-6C1637357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69144-6DAF-C847-9C35-3AFACEB31865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DDA5EDF6-244C-3541-9D5B-685F61BB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264000"/>
            <a:ext cx="9360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Molecules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2016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1038;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Catalysts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123;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Catalysts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123.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7984B9-BFED-CF49-9F25-13BFBF02639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2883" y="2639682"/>
            <a:ext cx="2017628" cy="160129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86E53E97-35EF-AE4F-B7A5-67D9300D3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510" y="4961155"/>
            <a:ext cx="1234632" cy="30777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FF"/>
                </a:solidFill>
                <a:latin typeface="Comic Sans MS" pitchFamily="66" charset="0"/>
              </a:rPr>
              <a:t>Dehydration</a:t>
            </a:r>
            <a:endParaRPr lang="fr-FR" sz="1400" b="1" i="1" dirty="0">
              <a:solidFill>
                <a:srgbClr val="0000FF"/>
              </a:solidFill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C4DDA6F7-D21E-3A4B-A5BE-6F1DE3B7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034" y="5740553"/>
            <a:ext cx="1234632" cy="30777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FF"/>
                </a:solidFill>
                <a:latin typeface="Comic Sans MS" pitchFamily="66" charset="0"/>
              </a:rPr>
              <a:t>Dehydration</a:t>
            </a:r>
            <a:endParaRPr lang="fr-FR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414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C00DB9-1EFB-0D43-9438-4723FF77A8D6}"/>
              </a:ext>
            </a:extLst>
          </p:cNvPr>
          <p:cNvSpPr/>
          <p:nvPr/>
        </p:nvSpPr>
        <p:spPr>
          <a:xfrm>
            <a:off x="108000" y="0"/>
            <a:ext cx="7249100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MW-A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SSISTED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. 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LIGOMERIZATION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ED67F6-B155-0640-ABA4-004AD1DF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879475"/>
            <a:ext cx="9360000" cy="250983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35" name="Rectangle 13">
            <a:extLst>
              <a:ext uri="{FF2B5EF4-FFF2-40B4-BE49-F238E27FC236}">
                <a16:creationId xmlns:a16="http://schemas.microsoft.com/office/drawing/2014/main" id="{6E7F49FE-01AD-5940-B745-2E9BA14E1FB2}"/>
              </a:ext>
            </a:extLst>
          </p:cNvPr>
          <p:cNvSpPr>
            <a:spLocks noChangeArrowheads="1"/>
          </p:cNvSpPr>
          <p:nvPr/>
        </p:nvSpPr>
        <p:spPr bwMode="auto">
          <a:xfrm rot="-1176077">
            <a:off x="504742" y="1097210"/>
            <a:ext cx="1954213" cy="338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Water-free </a:t>
            </a:r>
            <a:r>
              <a:rPr lang="fr-FR" altLang="fr-FR" sz="1600" b="1" dirty="0" err="1"/>
              <a:t>reaction</a:t>
            </a:r>
            <a:endParaRPr lang="fr-FR" altLang="fr-FR" sz="16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0EC7E2F-DCBA-294A-B557-8FED1FCD7279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3145F28-0A22-4D4D-8B23-61F5BAEF748C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66071A53-4E1E-4847-8DDC-D4469C0C780C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10F2D65C-C1CD-704C-A8A9-2F4FE77213C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E55277A2-5E17-7448-931E-9D05AAF2F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FB51D5BA-C3A2-1A40-A492-2AA99029EC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080A9C2-1419-4742-BF56-27C38AF44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DBF462-6061-4F47-9210-6CDF429424D8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A6E7DE17-1177-FD44-A7D2-2A2BFDAAD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264000"/>
            <a:ext cx="9360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Molecules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2016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1038;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Catalysts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123;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Ind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Eng.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51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312; </a:t>
            </a:r>
            <a:r>
              <a:rPr lang="fr-FR" sz="1400" i="1" dirty="0" err="1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Catalysts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, 123.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87D700-1658-DA41-89CA-00E7EAB64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419" y="3480582"/>
            <a:ext cx="3569161" cy="17733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F1AC78-82C1-494F-AA81-7B33580F9A51}"/>
              </a:ext>
            </a:extLst>
          </p:cNvPr>
          <p:cNvSpPr/>
          <p:nvPr/>
        </p:nvSpPr>
        <p:spPr>
          <a:xfrm>
            <a:off x="220778" y="4868171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>
                <a:latin typeface="Comic Sans MS" panose="030F0902030302020204" pitchFamily="66" charset="0"/>
              </a:rPr>
              <a:t>Company’s</a:t>
            </a:r>
            <a:r>
              <a:rPr lang="fr-FR" b="1" dirty="0">
                <a:latin typeface="Comic Sans MS" panose="030F0902030302020204" pitchFamily="66" charset="0"/>
              </a:rPr>
              <a:t> </a:t>
            </a:r>
            <a:r>
              <a:rPr lang="fr-FR" b="1" dirty="0" err="1">
                <a:latin typeface="Comic Sans MS" panose="030F0902030302020204" pitchFamily="66" charset="0"/>
              </a:rPr>
              <a:t>specifications</a:t>
            </a:r>
            <a:endParaRPr lang="fr-FR" b="1" dirty="0">
              <a:latin typeface="Comic Sans MS" panose="030F0902030302020204" pitchFamily="66" charset="0"/>
            </a:endParaRPr>
          </a:p>
          <a:p>
            <a:endParaRPr lang="fr-FR" b="1" dirty="0">
              <a:latin typeface="Comic Sans MS" panose="030F0902030302020204" pitchFamily="66" charset="0"/>
            </a:endParaRPr>
          </a:p>
          <a:p>
            <a:r>
              <a:rPr lang="fr-FR" b="1" dirty="0" err="1">
                <a:latin typeface="Comic Sans MS" panose="030F0902030302020204" pitchFamily="66" charset="0"/>
              </a:rPr>
              <a:t>Cheapest</a:t>
            </a:r>
            <a:r>
              <a:rPr lang="fr-FR" b="1" dirty="0">
                <a:latin typeface="Comic Sans MS" panose="030F0902030302020204" pitchFamily="66" charset="0"/>
              </a:rPr>
              <a:t> possible </a:t>
            </a:r>
            <a:r>
              <a:rPr lang="fr-FR" b="1" dirty="0" err="1">
                <a:latin typeface="Comic Sans MS" panose="030F0902030302020204" pitchFamily="66" charset="0"/>
              </a:rPr>
              <a:t>catalyst</a:t>
            </a:r>
            <a:r>
              <a:rPr lang="fr-FR" b="1" dirty="0">
                <a:latin typeface="Comic Sans MS" panose="030F0902030302020204" pitchFamily="66" charset="0"/>
              </a:rPr>
              <a:t> </a:t>
            </a:r>
            <a:r>
              <a:rPr lang="fr-FR" b="1" dirty="0" err="1">
                <a:latin typeface="Comic Sans MS" panose="030F0902030302020204" pitchFamily="66" charset="0"/>
              </a:rPr>
              <a:t>that</a:t>
            </a:r>
            <a:r>
              <a:rPr lang="fr-FR" b="1" dirty="0">
                <a:latin typeface="Comic Sans MS" panose="030F0902030302020204" pitchFamily="66" charset="0"/>
              </a:rPr>
              <a:t> </a:t>
            </a:r>
            <a:r>
              <a:rPr lang="fr-FR" b="1" dirty="0" err="1">
                <a:latin typeface="Comic Sans MS" panose="030F0902030302020204" pitchFamily="66" charset="0"/>
              </a:rPr>
              <a:t>gives</a:t>
            </a:r>
            <a:endParaRPr lang="fr-FR" b="1" dirty="0">
              <a:latin typeface="Comic Sans MS" panose="030F0902030302020204" pitchFamily="66" charset="0"/>
            </a:endParaRPr>
          </a:p>
          <a:p>
            <a:r>
              <a:rPr lang="fr-FR" b="1" dirty="0">
                <a:latin typeface="Comic Sans MS" panose="030F0902030302020204" pitchFamily="66" charset="0"/>
              </a:rPr>
              <a:t>the best possible </a:t>
            </a:r>
            <a:r>
              <a:rPr lang="fr-FR" b="1" dirty="0" err="1">
                <a:latin typeface="Comic Sans MS" panose="030F0902030302020204" pitchFamily="66" charset="0"/>
              </a:rPr>
              <a:t>result</a:t>
            </a:r>
            <a:r>
              <a:rPr lang="fr-FR" b="1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3EAE7-04AF-0D49-B251-03E1ED813C00}"/>
              </a:ext>
            </a:extLst>
          </p:cNvPr>
          <p:cNvSpPr/>
          <p:nvPr/>
        </p:nvSpPr>
        <p:spPr>
          <a:xfrm>
            <a:off x="4952999" y="5439676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Comic Sans MS" panose="030F0902030302020204" pitchFamily="66" charset="0"/>
              </a:rPr>
              <a:t>Not </a:t>
            </a:r>
            <a:r>
              <a:rPr lang="fr-FR" b="1" dirty="0" err="1">
                <a:latin typeface="Comic Sans MS" panose="030F0902030302020204" pitchFamily="66" charset="0"/>
              </a:rPr>
              <a:t>working</a:t>
            </a:r>
            <a:r>
              <a:rPr lang="fr-FR" b="1" dirty="0">
                <a:latin typeface="Comic Sans MS" panose="030F0902030302020204" pitchFamily="66" charset="0"/>
              </a:rPr>
              <a:t> on 1 mg of </a:t>
            </a:r>
            <a:r>
              <a:rPr lang="fr-FR" b="1" dirty="0" err="1">
                <a:latin typeface="Comic Sans MS" panose="030F0902030302020204" pitchFamily="66" charset="0"/>
              </a:rPr>
              <a:t>glycerol</a:t>
            </a:r>
            <a:r>
              <a:rPr lang="fr-FR" b="1" dirty="0">
                <a:latin typeface="Comic Sans MS" panose="030F0902030302020204" pitchFamily="66" charset="0"/>
              </a:rPr>
              <a:t> but on more </a:t>
            </a:r>
            <a:r>
              <a:rPr lang="fr-FR" b="1" dirty="0" err="1">
                <a:latin typeface="Comic Sans MS" panose="030F0902030302020204" pitchFamily="66" charset="0"/>
              </a:rPr>
              <a:t>than</a:t>
            </a:r>
            <a:r>
              <a:rPr lang="fr-FR" b="1" dirty="0">
                <a:latin typeface="Comic Sans MS" panose="030F0902030302020204" pitchFamily="66" charset="0"/>
              </a:rPr>
              <a:t> 200 g of </a:t>
            </a:r>
            <a:r>
              <a:rPr lang="fr-FR" b="1" dirty="0" err="1">
                <a:latin typeface="Comic Sans MS" panose="030F0902030302020204" pitchFamily="66" charset="0"/>
              </a:rPr>
              <a:t>glycerol</a:t>
            </a:r>
            <a:r>
              <a:rPr lang="fr-FR" b="1" dirty="0">
                <a:latin typeface="Comic Sans MS" panose="030F0902030302020204" pitchFamily="66" charset="0"/>
              </a:rPr>
              <a:t>. </a:t>
            </a:r>
          </a:p>
        </p:txBody>
      </p:sp>
      <p:pic>
        <p:nvPicPr>
          <p:cNvPr id="27" name="Image 4" descr="oleon.png">
            <a:extLst>
              <a:ext uri="{FF2B5EF4-FFF2-40B4-BE49-F238E27FC236}">
                <a16:creationId xmlns:a16="http://schemas.microsoft.com/office/drawing/2014/main" id="{42F409E6-73B1-D540-B778-FC55CCA8A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2" b="27209"/>
          <a:stretch>
            <a:fillRect/>
          </a:stretch>
        </p:blipFill>
        <p:spPr bwMode="auto">
          <a:xfrm>
            <a:off x="8155037" y="3737462"/>
            <a:ext cx="1477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5F60125-6585-F940-9C36-666E432EEB7E}"/>
              </a:ext>
            </a:extLst>
          </p:cNvPr>
          <p:cNvSpPr/>
          <p:nvPr/>
        </p:nvSpPr>
        <p:spPr>
          <a:xfrm>
            <a:off x="1481848" y="4093062"/>
            <a:ext cx="195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ritannic Bold" panose="020B0903060703020204" pitchFamily="34" charset="77"/>
              </a:rPr>
              <a:t>GLYCEROL 240 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7E9B98-AE9B-814A-89CA-0F4C02D66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149" y="1114704"/>
            <a:ext cx="3065490" cy="205568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5DB1F13-870E-9B48-91D2-0D47BB7CC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963" y="989150"/>
            <a:ext cx="519684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083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0ED67F6-B155-0640-ABA4-004AD1DF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879475"/>
            <a:ext cx="9360000" cy="250983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35" name="Rectangle 13">
            <a:extLst>
              <a:ext uri="{FF2B5EF4-FFF2-40B4-BE49-F238E27FC236}">
                <a16:creationId xmlns:a16="http://schemas.microsoft.com/office/drawing/2014/main" id="{6E7F49FE-01AD-5940-B745-2E9BA14E1FB2}"/>
              </a:ext>
            </a:extLst>
          </p:cNvPr>
          <p:cNvSpPr>
            <a:spLocks noChangeArrowheads="1"/>
          </p:cNvSpPr>
          <p:nvPr/>
        </p:nvSpPr>
        <p:spPr bwMode="auto">
          <a:xfrm rot="-1176077">
            <a:off x="504742" y="1097210"/>
            <a:ext cx="1954213" cy="338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Water-free </a:t>
            </a:r>
            <a:r>
              <a:rPr lang="fr-FR" altLang="fr-FR" sz="1600" b="1" dirty="0" err="1"/>
              <a:t>reaction</a:t>
            </a:r>
            <a:endParaRPr lang="fr-FR" altLang="fr-FR" sz="16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0EC7E2F-DCBA-294A-B557-8FED1FCD7279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3145F28-0A22-4D4D-8B23-61F5BAEF748C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66071A53-4E1E-4847-8DDC-D4469C0C780C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10F2D65C-C1CD-704C-A8A9-2F4FE77213C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E55277A2-5E17-7448-931E-9D05AAF2F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FB51D5BA-C3A2-1A40-A492-2AA99029EC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080A9C2-1419-4742-BF56-27C38AF44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DBF462-6061-4F47-9210-6CDF429424D8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A7E9B98-AE9B-814A-89CA-0F4C02D6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149" y="1114704"/>
            <a:ext cx="3065490" cy="20556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D263409-AF3E-B842-889E-D8B1060D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741738"/>
            <a:ext cx="8280400" cy="2162557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8ADE002E-8B94-C344-AE8F-939ECEE9A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37680"/>
              </p:ext>
            </p:extLst>
          </p:nvPr>
        </p:nvGraphicFramePr>
        <p:xfrm>
          <a:off x="969963" y="3871489"/>
          <a:ext cx="7991476" cy="185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02">
                  <a:extLst>
                    <a:ext uri="{9D8B030D-6E8A-4147-A177-3AD203B41FA5}">
                      <a16:colId xmlns:a16="http://schemas.microsoft.com/office/drawing/2014/main" val="2096249167"/>
                    </a:ext>
                  </a:extLst>
                </a:gridCol>
                <a:gridCol w="1460718">
                  <a:extLst>
                    <a:ext uri="{9D8B030D-6E8A-4147-A177-3AD203B41FA5}">
                      <a16:colId xmlns:a16="http://schemas.microsoft.com/office/drawing/2014/main" val="3413274327"/>
                    </a:ext>
                  </a:extLst>
                </a:gridCol>
                <a:gridCol w="112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Entry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Flow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Res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. Time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Composition (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wt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%) of the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product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by GC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mL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min</a:t>
                      </a: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) 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(min) 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other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1.0</a:t>
                      </a:r>
                      <a:endParaRPr lang="fr-FR" sz="1600" b="1" i="1" baseline="300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20</a:t>
                      </a:r>
                      <a:endParaRPr lang="fr-FR" sz="1600" b="1" i="1" baseline="300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84.0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12.1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O.4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0.5</a:t>
                      </a:r>
                      <a:endParaRPr lang="fr-FR" sz="1600" b="1" i="1" baseline="300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40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70.3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19.5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6.3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baseline="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80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59.1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22.1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9.3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4.4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5.0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583615"/>
                  </a:ext>
                </a:extLst>
              </a:tr>
            </a:tbl>
          </a:graphicData>
        </a:graphic>
      </p:graphicFrame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9222E9F-EEF5-BF41-A180-E8FE81FDBDC3}"/>
              </a:ext>
            </a:extLst>
          </p:cNvPr>
          <p:cNvCxnSpPr/>
          <p:nvPr/>
        </p:nvCxnSpPr>
        <p:spPr>
          <a:xfrm>
            <a:off x="969963" y="4619625"/>
            <a:ext cx="799147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5DFA0B-E38D-3644-938E-F77A614DD35A}"/>
              </a:ext>
            </a:extLst>
          </p:cNvPr>
          <p:cNvSpPr/>
          <p:nvPr/>
        </p:nvSpPr>
        <p:spPr>
          <a:xfrm>
            <a:off x="812800" y="6040212"/>
            <a:ext cx="8280399" cy="26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400" b="1" i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Reaction conditions: 	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glycerol (240 g, 2.61 </a:t>
            </a:r>
            <a:r>
              <a:rPr lang="en-US" sz="1400" b="1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K</a:t>
            </a:r>
            <a:r>
              <a:rPr lang="en-US" sz="1400" b="1" baseline="-25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b="1" baseline="-25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(10.0 g, 72.4 mmol), 238 °C.</a:t>
            </a:r>
            <a:endParaRPr lang="fr-FR" sz="14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58C1F9-332A-414C-B067-FAA9B64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63" y="989150"/>
            <a:ext cx="5196840" cy="222504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27C2199-3EC9-7640-AE30-1E6E231D9A98}"/>
              </a:ext>
            </a:extLst>
          </p:cNvPr>
          <p:cNvSpPr/>
          <p:nvPr/>
        </p:nvSpPr>
        <p:spPr>
          <a:xfrm>
            <a:off x="108000" y="0"/>
            <a:ext cx="7249100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MW-A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SSISTED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. 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LIGOMERIZATION</a:t>
            </a:r>
          </a:p>
        </p:txBody>
      </p:sp>
    </p:spTree>
    <p:extLst>
      <p:ext uri="{BB962C8B-B14F-4D97-AF65-F5344CB8AC3E}">
        <p14:creationId xmlns:p14="http://schemas.microsoft.com/office/powerpoint/2010/main" val="26274232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0ED67F6-B155-0640-ABA4-004AD1DF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879475"/>
            <a:ext cx="9360000" cy="250983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35" name="Rectangle 13">
            <a:extLst>
              <a:ext uri="{FF2B5EF4-FFF2-40B4-BE49-F238E27FC236}">
                <a16:creationId xmlns:a16="http://schemas.microsoft.com/office/drawing/2014/main" id="{6E7F49FE-01AD-5940-B745-2E9BA14E1FB2}"/>
              </a:ext>
            </a:extLst>
          </p:cNvPr>
          <p:cNvSpPr>
            <a:spLocks noChangeArrowheads="1"/>
          </p:cNvSpPr>
          <p:nvPr/>
        </p:nvSpPr>
        <p:spPr bwMode="auto">
          <a:xfrm rot="-1176077">
            <a:off x="504742" y="1097210"/>
            <a:ext cx="1954213" cy="338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Water-free </a:t>
            </a:r>
            <a:r>
              <a:rPr lang="fr-FR" altLang="fr-FR" sz="1600" b="1" dirty="0" err="1"/>
              <a:t>reaction</a:t>
            </a:r>
            <a:endParaRPr lang="fr-FR" altLang="fr-FR" sz="1600" b="1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0EC7E2F-DCBA-294A-B557-8FED1FCD7279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3145F28-0A22-4D4D-8B23-61F5BAEF748C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66071A53-4E1E-4847-8DDC-D4469C0C780C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10F2D65C-C1CD-704C-A8A9-2F4FE77213C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E55277A2-5E17-7448-931E-9D05AAF2F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FB51D5BA-C3A2-1A40-A492-2AA99029EC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080A9C2-1419-4742-BF56-27C38AF44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DBF462-6061-4F47-9210-6CDF429424D8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A7E9B98-AE9B-814A-89CA-0F4C02D6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149" y="1114704"/>
            <a:ext cx="3065490" cy="20556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D263409-AF3E-B842-889E-D8B1060D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467418"/>
            <a:ext cx="8280400" cy="2691768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8ADE002E-8B94-C344-AE8F-939ECEE9A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2625"/>
              </p:ext>
            </p:extLst>
          </p:nvPr>
        </p:nvGraphicFramePr>
        <p:xfrm>
          <a:off x="969962" y="3597169"/>
          <a:ext cx="7789989" cy="259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33">
                  <a:extLst>
                    <a:ext uri="{9D8B030D-6E8A-4147-A177-3AD203B41FA5}">
                      <a16:colId xmlns:a16="http://schemas.microsoft.com/office/drawing/2014/main" val="3413274327"/>
                    </a:ext>
                  </a:extLst>
                </a:gridCol>
                <a:gridCol w="130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Entry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Time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Composition (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wt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%) of the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product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by GC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(min) 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other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50</a:t>
                      </a:r>
                      <a:endParaRPr lang="fr-FR" sz="1600" b="1" i="1" baseline="300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85.9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12.3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1.5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100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71.8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20.6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150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62.1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25.5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7.9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2.3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58361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55.1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26.4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10.0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3.7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4.8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3080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55.2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24.2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9.2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7.4</a:t>
                      </a:r>
                    </a:p>
                  </a:txBody>
                  <a:tcPr marL="91428" marR="91428" marT="45700" marB="45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97006"/>
                  </a:ext>
                </a:extLst>
              </a:tr>
            </a:tbl>
          </a:graphicData>
        </a:graphic>
      </p:graphicFrame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9222E9F-EEF5-BF41-A180-E8FE81FDBDC3}"/>
              </a:ext>
            </a:extLst>
          </p:cNvPr>
          <p:cNvCxnSpPr/>
          <p:nvPr/>
        </p:nvCxnSpPr>
        <p:spPr>
          <a:xfrm>
            <a:off x="969963" y="4345305"/>
            <a:ext cx="799147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5DFA0B-E38D-3644-938E-F77A614DD35A}"/>
              </a:ext>
            </a:extLst>
          </p:cNvPr>
          <p:cNvSpPr/>
          <p:nvPr/>
        </p:nvSpPr>
        <p:spPr>
          <a:xfrm>
            <a:off x="812800" y="6268383"/>
            <a:ext cx="8280399" cy="58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400" b="1" i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Reaction conditions: 	</a:t>
            </a:r>
            <a:r>
              <a:rPr lang="fr-FR" sz="1400" b="1" dirty="0" err="1">
                <a:latin typeface="Comic Sans MS" panose="030F0902030302020204" pitchFamily="66" charset="0"/>
              </a:rPr>
              <a:t>glycerol</a:t>
            </a:r>
            <a:r>
              <a:rPr lang="fr-FR" sz="1400" b="1" dirty="0">
                <a:latin typeface="Comic Sans MS" panose="030F0902030302020204" pitchFamily="66" charset="0"/>
              </a:rPr>
              <a:t> (240 g, 2.61 mol), K</a:t>
            </a:r>
            <a:r>
              <a:rPr lang="fr-FR" sz="1400" b="1" baseline="-25000" dirty="0">
                <a:latin typeface="Comic Sans MS" panose="030F0902030302020204" pitchFamily="66" charset="0"/>
              </a:rPr>
              <a:t>2</a:t>
            </a:r>
            <a:r>
              <a:rPr lang="fr-FR" sz="1400" b="1" dirty="0">
                <a:latin typeface="Comic Sans MS" panose="030F0902030302020204" pitchFamily="66" charset="0"/>
              </a:rPr>
              <a:t>CO</a:t>
            </a:r>
            <a:r>
              <a:rPr lang="fr-FR" sz="1400" b="1" baseline="-25000" dirty="0">
                <a:latin typeface="Comic Sans MS" panose="030F0902030302020204" pitchFamily="66" charset="0"/>
              </a:rPr>
              <a:t>3</a:t>
            </a:r>
            <a:r>
              <a:rPr lang="fr-FR" sz="1400" b="1" dirty="0">
                <a:latin typeface="Comic Sans MS" panose="030F0902030302020204" pitchFamily="66" charset="0"/>
              </a:rPr>
              <a:t> (10.0 g, 72.4 </a:t>
            </a:r>
            <a:r>
              <a:rPr lang="fr-FR" sz="1400" b="1" dirty="0" err="1">
                <a:latin typeface="Comic Sans MS" panose="030F0902030302020204" pitchFamily="66" charset="0"/>
              </a:rPr>
              <a:t>mmol</a:t>
            </a:r>
            <a:r>
              <a:rPr lang="fr-FR" sz="1400" b="1" dirty="0">
                <a:latin typeface="Comic Sans MS" panose="030F0902030302020204" pitchFamily="66" charset="0"/>
              </a:rPr>
              <a:t>), 238 °C, </a:t>
            </a:r>
          </a:p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fr-FR" sz="1400" b="1" dirty="0">
                <a:latin typeface="Comic Sans MS" panose="030F0902030302020204" pitchFamily="66" charset="0"/>
              </a:rPr>
              <a:t>				0.5 </a:t>
            </a:r>
            <a:r>
              <a:rPr lang="fr-FR" sz="1400" b="1" dirty="0" err="1">
                <a:latin typeface="Comic Sans MS" panose="030F0902030302020204" pitchFamily="66" charset="0"/>
              </a:rPr>
              <a:t>mL</a:t>
            </a:r>
            <a:r>
              <a:rPr lang="fr-FR" sz="1400" b="1" dirty="0">
                <a:latin typeface="Comic Sans MS" panose="030F0902030302020204" pitchFamily="66" charset="0"/>
              </a:rPr>
              <a:t> min</a:t>
            </a:r>
            <a:r>
              <a:rPr lang="fr-FR" sz="1400" b="1" baseline="30000" dirty="0">
                <a:latin typeface="Comic Sans MS" panose="030F0902030302020204" pitchFamily="66" charset="0"/>
              </a:rPr>
              <a:t>-1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4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541F35-9C5C-3A42-8FCA-0CADA4843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1014786"/>
            <a:ext cx="5471160" cy="225552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F7DA62B8-F01E-FC45-A10E-494315834339}"/>
              </a:ext>
            </a:extLst>
          </p:cNvPr>
          <p:cNvSpPr>
            <a:spLocks noChangeArrowheads="1"/>
          </p:cNvSpPr>
          <p:nvPr/>
        </p:nvSpPr>
        <p:spPr bwMode="auto">
          <a:xfrm rot="-1176077">
            <a:off x="6866858" y="1603629"/>
            <a:ext cx="2771775" cy="13223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To </a:t>
            </a:r>
            <a:r>
              <a:rPr lang="fr-FR" altLang="fr-FR" sz="1600" b="1" dirty="0" err="1"/>
              <a:t>achieve</a:t>
            </a:r>
            <a:r>
              <a:rPr lang="fr-FR" altLang="fr-FR" sz="1600" b="1" dirty="0"/>
              <a:t> </a:t>
            </a:r>
            <a:r>
              <a:rPr lang="fr-FR" altLang="fr-FR" sz="1600" b="1" dirty="0" err="1"/>
              <a:t>higher</a:t>
            </a:r>
            <a:r>
              <a:rPr lang="fr-FR" altLang="fr-FR" sz="1600" b="1" dirty="0"/>
              <a:t> conversion, </a:t>
            </a:r>
            <a:r>
              <a:rPr lang="fr-FR" altLang="fr-FR" sz="1600" b="1" dirty="0" err="1"/>
              <a:t>our</a:t>
            </a:r>
            <a:r>
              <a:rPr lang="fr-FR" altLang="fr-FR" sz="1600" b="1" dirty="0"/>
              <a:t> system has been </a:t>
            </a:r>
            <a:r>
              <a:rPr lang="fr-FR" altLang="fr-FR" sz="1600" b="1" dirty="0" err="1"/>
              <a:t>transformed</a:t>
            </a:r>
            <a:r>
              <a:rPr lang="fr-FR" altLang="fr-FR" sz="1600" b="1" dirty="0"/>
              <a:t> to </a:t>
            </a:r>
            <a:r>
              <a:rPr lang="fr-FR" altLang="fr-FR" sz="1600" b="1" dirty="0" err="1"/>
              <a:t>work</a:t>
            </a:r>
            <a:r>
              <a:rPr lang="fr-FR" altLang="fr-FR" sz="1600" b="1" dirty="0"/>
              <a:t> in cycle by </a:t>
            </a:r>
            <a:r>
              <a:rPr lang="fr-FR" altLang="fr-FR" sz="1600" b="1" dirty="0" err="1"/>
              <a:t>continuously</a:t>
            </a:r>
            <a:r>
              <a:rPr lang="fr-FR" altLang="fr-FR" sz="1600" b="1" dirty="0"/>
              <a:t> </a:t>
            </a:r>
            <a:r>
              <a:rPr lang="fr-FR" altLang="fr-FR" sz="1600" b="1" dirty="0" err="1"/>
              <a:t>reinjecting</a:t>
            </a:r>
            <a:r>
              <a:rPr lang="fr-FR" altLang="fr-FR" sz="1600" b="1" dirty="0"/>
              <a:t> the output in the </a:t>
            </a:r>
            <a:r>
              <a:rPr lang="fr-FR" altLang="fr-FR" sz="1600" b="1" dirty="0" err="1"/>
              <a:t>reactor</a:t>
            </a:r>
            <a:r>
              <a:rPr lang="fr-FR" altLang="fr-FR" sz="1600" b="1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EE143C-3A4E-3047-ACA8-2257D3BD8CD3}"/>
              </a:ext>
            </a:extLst>
          </p:cNvPr>
          <p:cNvSpPr/>
          <p:nvPr/>
        </p:nvSpPr>
        <p:spPr>
          <a:xfrm>
            <a:off x="108000" y="0"/>
            <a:ext cx="7249100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MW-A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SSISTED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. 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LIGOMERIZATION</a:t>
            </a:r>
          </a:p>
        </p:txBody>
      </p:sp>
    </p:spTree>
    <p:extLst>
      <p:ext uri="{BB962C8B-B14F-4D97-AF65-F5344CB8AC3E}">
        <p14:creationId xmlns:p14="http://schemas.microsoft.com/office/powerpoint/2010/main" val="30457853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4">
            <a:extLst>
              <a:ext uri="{FF2B5EF4-FFF2-40B4-BE49-F238E27FC236}">
                <a16:creationId xmlns:a16="http://schemas.microsoft.com/office/drawing/2014/main" id="{E8BE3143-47F8-2F47-B2D0-0B3B02C1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6" y="5829616"/>
            <a:ext cx="94122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1400" b="1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Reaction</a:t>
            </a:r>
            <a:r>
              <a:rPr lang="fr-FR" altLang="fr-FR" sz="1400" b="1" i="1" dirty="0">
                <a:solidFill>
                  <a:srgbClr val="000000"/>
                </a:solidFill>
                <a:latin typeface="Comic Sans MS" panose="030F0902030302020204" pitchFamily="66" charset="0"/>
              </a:rPr>
              <a:t> conditions:	</a:t>
            </a:r>
            <a:r>
              <a:rPr lang="fr-FR" sz="1400" b="1" dirty="0" err="1">
                <a:latin typeface="Comic Sans MS" panose="030F0902030302020204" pitchFamily="66" charset="0"/>
              </a:rPr>
              <a:t>glycerol</a:t>
            </a:r>
            <a:r>
              <a:rPr lang="fr-FR" sz="1400" b="1" dirty="0">
                <a:latin typeface="Comic Sans MS" panose="030F0902030302020204" pitchFamily="66" charset="0"/>
              </a:rPr>
              <a:t> (240 g, 2.61 mol), K</a:t>
            </a:r>
            <a:r>
              <a:rPr lang="fr-FR" sz="1400" b="1" baseline="-25000" dirty="0">
                <a:latin typeface="Comic Sans MS" panose="030F0902030302020204" pitchFamily="66" charset="0"/>
              </a:rPr>
              <a:t>2</a:t>
            </a:r>
            <a:r>
              <a:rPr lang="fr-FR" sz="1400" b="1" dirty="0">
                <a:latin typeface="Comic Sans MS" panose="030F0902030302020204" pitchFamily="66" charset="0"/>
              </a:rPr>
              <a:t>CO</a:t>
            </a:r>
            <a:r>
              <a:rPr lang="fr-FR" sz="1400" b="1" baseline="-25000" dirty="0">
                <a:latin typeface="Comic Sans MS" panose="030F0902030302020204" pitchFamily="66" charset="0"/>
              </a:rPr>
              <a:t>3</a:t>
            </a:r>
            <a:r>
              <a:rPr lang="fr-FR" sz="1400" b="1" dirty="0">
                <a:latin typeface="Comic Sans MS" panose="030F0902030302020204" pitchFamily="66" charset="0"/>
              </a:rPr>
              <a:t> (10.0 g, 72.4 </a:t>
            </a:r>
            <a:r>
              <a:rPr lang="fr-FR" sz="1400" b="1" dirty="0" err="1">
                <a:latin typeface="Comic Sans MS" panose="030F0902030302020204" pitchFamily="66" charset="0"/>
              </a:rPr>
              <a:t>mmol</a:t>
            </a:r>
            <a:r>
              <a:rPr lang="fr-FR" sz="1400" b="1" dirty="0">
                <a:latin typeface="Comic Sans MS" panose="030F0902030302020204" pitchFamily="66" charset="0"/>
              </a:rPr>
              <a:t>), 238 °C, 250 min, 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400" b="1" dirty="0">
                <a:latin typeface="Comic Sans MS" panose="030F0902030302020204" pitchFamily="66" charset="0"/>
              </a:rPr>
              <a:t>				0.5 </a:t>
            </a:r>
            <a:r>
              <a:rPr lang="fr-FR" sz="1400" b="1" dirty="0" err="1">
                <a:latin typeface="Comic Sans MS" panose="030F0902030302020204" pitchFamily="66" charset="0"/>
              </a:rPr>
              <a:t>mL</a:t>
            </a:r>
            <a:r>
              <a:rPr lang="fr-FR" sz="1400" b="1" dirty="0">
                <a:latin typeface="Comic Sans MS" panose="030F0902030302020204" pitchFamily="66" charset="0"/>
              </a:rPr>
              <a:t> min</a:t>
            </a:r>
            <a:r>
              <a:rPr lang="fr-FR" sz="1400" b="1" baseline="30000" dirty="0">
                <a:latin typeface="Comic Sans MS" panose="030F0902030302020204" pitchFamily="66" charset="0"/>
              </a:rPr>
              <a:t>-1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4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39A5AC0-E932-6742-9FFA-A6E2E3788D47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7914B6E-C3C1-A54E-9253-743175572B0D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8" name="Triangle isocèle 83">
                <a:extLst>
                  <a:ext uri="{FF2B5EF4-FFF2-40B4-BE49-F238E27FC236}">
                    <a16:creationId xmlns:a16="http://schemas.microsoft.com/office/drawing/2014/main" id="{4C35FFDA-876C-BB47-A908-BED8CF7509CE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52E9040F-9400-4E40-BD9B-E271014F69D5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7C0FE241-143B-564C-A6E2-EB38988A3E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C8A2E15C-24D4-6B47-99EE-7B33C43083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FD6B3C5E-380E-C14E-BD72-D1EBB03B67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11C1AC-8343-B347-94AA-C8CDB9DA7072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98767F-6262-2C4B-BF3A-E68F7591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792000"/>
            <a:ext cx="9360000" cy="4923982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84705B4C-746E-CC48-98BD-A1EB34158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401219"/>
              </p:ext>
            </p:extLst>
          </p:nvPr>
        </p:nvGraphicFramePr>
        <p:xfrm>
          <a:off x="1083981" y="1146761"/>
          <a:ext cx="35998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17">
            <a:extLst>
              <a:ext uri="{FF2B5EF4-FFF2-40B4-BE49-F238E27FC236}">
                <a16:creationId xmlns:a16="http://schemas.microsoft.com/office/drawing/2014/main" id="{45FB6F91-8ADC-AF46-A50E-C087EDCD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414" y="3854564"/>
            <a:ext cx="3598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-diglycerol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>
                <a:solidFill>
                  <a:srgbClr val="0000FF"/>
                </a:solidFill>
                <a:latin typeface="Comic Sans MS" panose="030F0902030302020204" pitchFamily="66" charset="0"/>
              </a:rPr>
              <a:t>72-74%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-diglycerol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>
                <a:solidFill>
                  <a:srgbClr val="0000FF"/>
                </a:solidFill>
                <a:latin typeface="Comic Sans MS" panose="030F0902030302020204" pitchFamily="66" charset="0"/>
              </a:rPr>
              <a:t>25-27%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-diglycerol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>
                <a:solidFill>
                  <a:srgbClr val="0000FF"/>
                </a:solidFill>
                <a:latin typeface="Comic Sans MS" panose="030F0902030302020204" pitchFamily="66" charset="0"/>
              </a:rPr>
              <a:t>1%</a:t>
            </a: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711F5E8E-B9B2-164B-B0E6-619FFED54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38242"/>
              </p:ext>
            </p:extLst>
          </p:nvPr>
        </p:nvGraphicFramePr>
        <p:xfrm>
          <a:off x="5407942" y="1146761"/>
          <a:ext cx="35998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Rectangle 30">
            <a:extLst>
              <a:ext uri="{FF2B5EF4-FFF2-40B4-BE49-F238E27FC236}">
                <a16:creationId xmlns:a16="http://schemas.microsoft.com/office/drawing/2014/main" id="{463AFA9C-E630-5C43-BA40-431A2236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964" y="3854564"/>
            <a:ext cx="3954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-triglycerol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>
                <a:solidFill>
                  <a:srgbClr val="0000FF"/>
                </a:solidFill>
                <a:latin typeface="Comic Sans MS" panose="030F0902030302020204" pitchFamily="66" charset="0"/>
              </a:rPr>
              <a:t>45%</a:t>
            </a:r>
            <a:b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</a:b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-triglycerol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endParaRPr lang="fr-FR" altLang="fr-FR" sz="16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,</a:t>
            </a:r>
            <a:r>
              <a:rPr lang="fr-FR" altLang="fr-FR" sz="1600" b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-triglycerol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selectivity</a:t>
            </a:r>
            <a:endParaRPr lang="fr-FR" altLang="fr-FR" sz="16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Others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less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than</a:t>
            </a:r>
            <a:r>
              <a:rPr lang="fr-FR" altLang="fr-FR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600" b="1" dirty="0">
                <a:solidFill>
                  <a:srgbClr val="0000FF"/>
                </a:solidFill>
                <a:latin typeface="Comic Sans MS" panose="030F0902030302020204" pitchFamily="66" charset="0"/>
              </a:rPr>
              <a:t>6%</a:t>
            </a: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C2DD1779-9CEA-CB4A-868B-3928E644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852" y="4234982"/>
            <a:ext cx="66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FF"/>
                </a:solidFill>
                <a:latin typeface="Comic Sans MS" panose="030F0902030302020204" pitchFamily="66" charset="0"/>
              </a:rPr>
              <a:t>45%</a:t>
            </a:r>
            <a:endParaRPr lang="fr-FR" altLang="fr-FR" sz="1800">
              <a:solidFill>
                <a:srgbClr val="0000FF"/>
              </a:solidFill>
            </a:endParaRPr>
          </a:p>
        </p:txBody>
      </p:sp>
      <p:sp>
        <p:nvSpPr>
          <p:cNvPr id="41" name="Accolade fermante 40">
            <a:extLst>
              <a:ext uri="{FF2B5EF4-FFF2-40B4-BE49-F238E27FC236}">
                <a16:creationId xmlns:a16="http://schemas.microsoft.com/office/drawing/2014/main" id="{44FD6BAA-5BD5-E54B-943D-04E25E3423BD}"/>
              </a:ext>
            </a:extLst>
          </p:cNvPr>
          <p:cNvSpPr>
            <a:spLocks/>
          </p:cNvSpPr>
          <p:nvPr/>
        </p:nvSpPr>
        <p:spPr bwMode="auto">
          <a:xfrm>
            <a:off x="8386914" y="4244507"/>
            <a:ext cx="152400" cy="401638"/>
          </a:xfrm>
          <a:prstGeom prst="rightBrace">
            <a:avLst>
              <a:gd name="adj1" fmla="val 8309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2068BE-FA99-B049-B27F-319252970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135" y="1541519"/>
            <a:ext cx="1200150" cy="295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9E6AC4-E009-454A-9EBE-48A62736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048" y="2241135"/>
            <a:ext cx="1076325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D6DC86-57BE-DC43-BC96-D280E218F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960" y="2902536"/>
            <a:ext cx="9525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CEBD48-E080-E746-924E-E3187D2025D5}"/>
              </a:ext>
            </a:extLst>
          </p:cNvPr>
          <p:cNvSpPr/>
          <p:nvPr/>
        </p:nvSpPr>
        <p:spPr>
          <a:xfrm>
            <a:off x="108000" y="0"/>
            <a:ext cx="7249100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MW-A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SSISTED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. 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LIGOMERIZATION</a:t>
            </a:r>
          </a:p>
        </p:txBody>
      </p:sp>
    </p:spTree>
    <p:extLst>
      <p:ext uri="{BB962C8B-B14F-4D97-AF65-F5344CB8AC3E}">
        <p14:creationId xmlns:p14="http://schemas.microsoft.com/office/powerpoint/2010/main" val="37883227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FD69B-845C-2742-8B5A-BE982475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0" y="1543171"/>
            <a:ext cx="9612000" cy="2166938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F2EC715-9EF4-0A4F-B973-1F62F059E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21197"/>
              </p:ext>
            </p:extLst>
          </p:nvPr>
        </p:nvGraphicFramePr>
        <p:xfrm>
          <a:off x="246063" y="1703509"/>
          <a:ext cx="90335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9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Entry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Fraction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Composition (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wt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%) of the </a:t>
                      </a: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product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by GC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PG1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cPG2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cPG3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PG3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PG4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PG5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PG6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other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Crude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55.2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1.6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24.2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0.7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9.2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3.4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1.5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0.6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3.0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 </a:t>
                      </a:r>
                      <a:r>
                        <a:rPr lang="fr-FR" sz="1600" b="1" i="1" baseline="300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Distillat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90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6.3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0.5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0.8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3 </a:t>
                      </a:r>
                      <a:r>
                        <a:rPr lang="fr-FR" sz="1600" b="1" i="1" baseline="300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Residue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-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50.2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2.0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22.1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9.5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4.3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2.0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7.4</a:t>
                      </a:r>
                    </a:p>
                  </a:txBody>
                  <a:tcPr marL="91430" marR="914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F928AC-B4CD-614B-BD09-C486855A6822}"/>
              </a:ext>
            </a:extLst>
          </p:cNvPr>
          <p:cNvCxnSpPr/>
          <p:nvPr/>
        </p:nvCxnSpPr>
        <p:spPr>
          <a:xfrm>
            <a:off x="258763" y="2403596"/>
            <a:ext cx="939482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76" name="Rectangle 1">
            <a:extLst>
              <a:ext uri="{FF2B5EF4-FFF2-40B4-BE49-F238E27FC236}">
                <a16:creationId xmlns:a16="http://schemas.microsoft.com/office/drawing/2014/main" id="{BE1FB2A9-9240-0941-BA0E-F4E103F33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793750"/>
            <a:ext cx="990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omic Sans MS" panose="030F0902030302020204" pitchFamily="66" charset="0"/>
              </a:rPr>
              <a:t>In order to obtain a sample of oligomers with no glycerol or less amount of glycerol, short path evaporation has been explored. </a:t>
            </a:r>
          </a:p>
        </p:txBody>
      </p:sp>
      <p:sp>
        <p:nvSpPr>
          <p:cNvPr id="60478" name="Rectangle 3">
            <a:extLst>
              <a:ext uri="{FF2B5EF4-FFF2-40B4-BE49-F238E27FC236}">
                <a16:creationId xmlns:a16="http://schemas.microsoft.com/office/drawing/2014/main" id="{002DA773-515B-D941-8DBA-07910293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3732334"/>
            <a:ext cx="603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baseline="30000">
                <a:solidFill>
                  <a:srgbClr val="000000"/>
                </a:solidFill>
                <a:latin typeface="Comic Sans MS" panose="030F0902030302020204" pitchFamily="66" charset="0"/>
              </a:rPr>
              <a:t>a</a:t>
            </a:r>
            <a:r>
              <a:rPr lang="fr-FR" altLang="fr-FR" sz="1500" b="1">
                <a:solidFill>
                  <a:srgbClr val="000000"/>
                </a:solidFill>
                <a:latin typeface="Comic Sans MS" panose="030F0902030302020204" pitchFamily="66" charset="0"/>
              </a:rPr>
              <a:t> Short path evaporation: 0.1 mbar and 150°C.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90287E8-6694-6F49-BFF6-D92FF917C5D0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D9AC268-367C-E749-A1BA-8EF67C7852AA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4" name="Triangle isocèle 83">
                <a:extLst>
                  <a:ext uri="{FF2B5EF4-FFF2-40B4-BE49-F238E27FC236}">
                    <a16:creationId xmlns:a16="http://schemas.microsoft.com/office/drawing/2014/main" id="{EACD54A9-AE91-7543-955C-968AAF8B4429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BF6B07C-B077-DD4C-A034-BAC997955E0E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C31EE18C-DC3B-7F41-AC61-D96F5CDA1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6CEC5D6B-6A78-5A4A-91F0-00F4602B2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10777AAB-5F2B-5B44-9944-3F8C81CA0E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CDB53D-0D0F-4048-8FB4-DF3DD5D6CD8B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14">
            <a:extLst>
              <a:ext uri="{FF2B5EF4-FFF2-40B4-BE49-F238E27FC236}">
                <a16:creationId xmlns:a16="http://schemas.microsoft.com/office/drawing/2014/main" id="{5E5FE83A-37FE-244B-A079-FC741078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6" y="4138841"/>
            <a:ext cx="9412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altLang="fr-FR" sz="1400" b="1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Reaction</a:t>
            </a:r>
            <a:r>
              <a:rPr lang="fr-FR" altLang="fr-FR" sz="1400" b="1" i="1" dirty="0">
                <a:solidFill>
                  <a:srgbClr val="000000"/>
                </a:solidFill>
                <a:latin typeface="Comic Sans MS" panose="030F0902030302020204" pitchFamily="66" charset="0"/>
              </a:rPr>
              <a:t> conditions:	</a:t>
            </a:r>
            <a:r>
              <a:rPr lang="fr-FR" sz="1400" b="1" dirty="0" err="1">
                <a:latin typeface="Comic Sans MS" panose="030F0902030302020204" pitchFamily="66" charset="0"/>
              </a:rPr>
              <a:t>glycerol</a:t>
            </a:r>
            <a:r>
              <a:rPr lang="fr-FR" sz="1400" b="1" dirty="0">
                <a:latin typeface="Comic Sans MS" panose="030F0902030302020204" pitchFamily="66" charset="0"/>
              </a:rPr>
              <a:t> (240 g, 2.61 mol), K</a:t>
            </a:r>
            <a:r>
              <a:rPr lang="fr-FR" sz="1400" b="1" baseline="-25000" dirty="0">
                <a:latin typeface="Comic Sans MS" panose="030F0902030302020204" pitchFamily="66" charset="0"/>
              </a:rPr>
              <a:t>2</a:t>
            </a:r>
            <a:r>
              <a:rPr lang="fr-FR" sz="1400" b="1" dirty="0">
                <a:latin typeface="Comic Sans MS" panose="030F0902030302020204" pitchFamily="66" charset="0"/>
              </a:rPr>
              <a:t>CO</a:t>
            </a:r>
            <a:r>
              <a:rPr lang="fr-FR" sz="1400" b="1" baseline="-25000" dirty="0">
                <a:latin typeface="Comic Sans MS" panose="030F0902030302020204" pitchFamily="66" charset="0"/>
              </a:rPr>
              <a:t>3</a:t>
            </a:r>
            <a:r>
              <a:rPr lang="fr-FR" sz="1400" b="1" dirty="0">
                <a:latin typeface="Comic Sans MS" panose="030F0902030302020204" pitchFamily="66" charset="0"/>
              </a:rPr>
              <a:t> (10.0 g, 72.4 </a:t>
            </a:r>
            <a:r>
              <a:rPr lang="fr-FR" sz="1400" b="1" dirty="0" err="1">
                <a:latin typeface="Comic Sans MS" panose="030F0902030302020204" pitchFamily="66" charset="0"/>
              </a:rPr>
              <a:t>mmol</a:t>
            </a:r>
            <a:r>
              <a:rPr lang="fr-FR" sz="1400" b="1" dirty="0">
                <a:latin typeface="Comic Sans MS" panose="030F0902030302020204" pitchFamily="66" charset="0"/>
              </a:rPr>
              <a:t>), 238 °C, 250 min, 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1400" b="1" dirty="0">
                <a:latin typeface="Comic Sans MS" panose="030F0902030302020204" pitchFamily="66" charset="0"/>
              </a:rPr>
              <a:t>				0.5 </a:t>
            </a:r>
            <a:r>
              <a:rPr lang="fr-FR" sz="1400" b="1" dirty="0" err="1">
                <a:latin typeface="Comic Sans MS" panose="030F0902030302020204" pitchFamily="66" charset="0"/>
              </a:rPr>
              <a:t>mL</a:t>
            </a:r>
            <a:r>
              <a:rPr lang="fr-FR" sz="1400" b="1" dirty="0">
                <a:latin typeface="Comic Sans MS" panose="030F0902030302020204" pitchFamily="66" charset="0"/>
              </a:rPr>
              <a:t> min</a:t>
            </a:r>
            <a:r>
              <a:rPr lang="fr-FR" sz="1400" b="1" baseline="30000" dirty="0">
                <a:latin typeface="Comic Sans MS" panose="030F0902030302020204" pitchFamily="66" charset="0"/>
              </a:rPr>
              <a:t>-1</a:t>
            </a:r>
            <a:r>
              <a:rPr lang="en-US" sz="14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4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5434344D-B827-F743-ACD0-DC92B759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4851676"/>
            <a:ext cx="9360000" cy="1212818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A6918-1E7E-CC46-83CE-34119EAE3124}"/>
              </a:ext>
            </a:extLst>
          </p:cNvPr>
          <p:cNvSpPr/>
          <p:nvPr/>
        </p:nvSpPr>
        <p:spPr>
          <a:xfrm>
            <a:off x="540000" y="4916828"/>
            <a:ext cx="909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altLang="fr-FR" b="1" dirty="0" err="1">
                <a:latin typeface="Comic Sans MS" panose="030F0902030302020204" pitchFamily="66" charset="0"/>
              </a:rPr>
              <a:t>Furthermore</a:t>
            </a:r>
            <a:r>
              <a:rPr lang="fr-FR" altLang="fr-FR" b="1" dirty="0">
                <a:latin typeface="Comic Sans MS" panose="030F0902030302020204" pitchFamily="66" charset="0"/>
              </a:rPr>
              <a:t> the purification </a:t>
            </a:r>
            <a:r>
              <a:rPr lang="fr-FR" altLang="fr-FR" b="1" dirty="0" err="1">
                <a:latin typeface="Comic Sans MS" panose="030F0902030302020204" pitchFamily="66" charset="0"/>
              </a:rPr>
              <a:t>removed</a:t>
            </a:r>
            <a:r>
              <a:rPr lang="fr-FR" altLang="fr-FR" b="1" dirty="0">
                <a:latin typeface="Comic Sans MS" panose="030F0902030302020204" pitchFamily="66" charset="0"/>
              </a:rPr>
              <a:t>  PG1, cPG2, a more </a:t>
            </a:r>
            <a:r>
              <a:rPr lang="fr-FR" altLang="fr-FR" b="1" dirty="0" err="1">
                <a:latin typeface="Comic Sans MS" panose="030F0902030302020204" pitchFamily="66" charset="0"/>
              </a:rPr>
              <a:t>lipophylic</a:t>
            </a:r>
            <a:r>
              <a:rPr lang="fr-FR" altLang="fr-FR" b="1" dirty="0">
                <a:latin typeface="Comic Sans MS" panose="030F0902030302020204" pitchFamily="66" charset="0"/>
              </a:rPr>
              <a:t> </a:t>
            </a:r>
            <a:r>
              <a:rPr lang="fr-FR" altLang="fr-FR" b="1" dirty="0" err="1">
                <a:latin typeface="Comic Sans MS" panose="030F0902030302020204" pitchFamily="66" charset="0"/>
              </a:rPr>
              <a:t>byproduct</a:t>
            </a:r>
            <a:r>
              <a:rPr lang="fr-FR" altLang="fr-FR" b="1" dirty="0">
                <a:latin typeface="Comic Sans MS" panose="030F0902030302020204" pitchFamily="66" charset="0"/>
              </a:rPr>
              <a:t> and PG2</a:t>
            </a: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Comic Sans MS" panose="030F0902030302020204" pitchFamily="66" charset="0"/>
              </a:rPr>
              <a:t>and </a:t>
            </a:r>
            <a:r>
              <a:rPr lang="en-US" b="1" dirty="0">
                <a:latin typeface="Comic Sans MS" panose="030F0902030302020204" pitchFamily="66" charset="0"/>
              </a:rPr>
              <a:t>a 50% enriched dimer mixture is obtained. </a:t>
            </a:r>
            <a:endParaRPr lang="fr-FR" altLang="fr-FR" b="1" dirty="0">
              <a:latin typeface="Comic Sans MS" panose="030F09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BBBC2-CC6E-6645-BA95-56C558C38352}"/>
              </a:ext>
            </a:extLst>
          </p:cNvPr>
          <p:cNvSpPr/>
          <p:nvPr/>
        </p:nvSpPr>
        <p:spPr>
          <a:xfrm>
            <a:off x="108000" y="0"/>
            <a:ext cx="7249100" cy="430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MW-A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SSISTED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. 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LIGOMERIZATION</a:t>
            </a:r>
          </a:p>
        </p:txBody>
      </p:sp>
    </p:spTree>
    <p:extLst>
      <p:ext uri="{BB962C8B-B14F-4D97-AF65-F5344CB8AC3E}">
        <p14:creationId xmlns:p14="http://schemas.microsoft.com/office/powerpoint/2010/main" val="38145969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6D2E741-ACC4-8146-AAAF-5DABC240C4ED}"/>
              </a:ext>
            </a:extLst>
          </p:cNvPr>
          <p:cNvSpPr/>
          <p:nvPr/>
        </p:nvSpPr>
        <p:spPr>
          <a:xfrm>
            <a:off x="108000" y="0"/>
            <a:ext cx="4283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ONCLUSION AND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ERSPECTIVES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DF8D1F8-2F31-F848-BF32-D8002050C9BA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62FA918A-0A9A-BC45-A44D-B4647A3812C3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4" name="Triangle isocèle 83">
                <a:extLst>
                  <a:ext uri="{FF2B5EF4-FFF2-40B4-BE49-F238E27FC236}">
                    <a16:creationId xmlns:a16="http://schemas.microsoft.com/office/drawing/2014/main" id="{8A1B2A2A-A10E-4C4D-A1F8-C0EE1EF4D834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4FCBC20-825E-EA4F-B1D7-331285A8873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F7F072F1-4A6C-4B4A-84CA-D17ACF308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663AC3FC-3583-774B-9C4E-C53DDAF628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A9102264-4D46-C54E-BC6A-C99A79C757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5BF4A0-5B27-1245-96D4-3F2417201ECF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476B90D-DA72-BE4A-921A-002D10241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792000"/>
            <a:ext cx="9360000" cy="5626053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CC01F945-57BB-0F4C-B1A1-61C4276E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608263"/>
            <a:ext cx="255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dirty="0">
                <a:latin typeface="Comic Sans MS" panose="030F0902030302020204" pitchFamily="66" charset="0"/>
              </a:rPr>
              <a:t>(1.2 Ton)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dirty="0">
                <a:latin typeface="Comic Sans MS" panose="030F0902030302020204" pitchFamily="66" charset="0"/>
              </a:rPr>
              <a:t>Price: 270 €/Ton (2017)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6D77AAEB-0F6F-1A4E-8005-222C9F34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2608263"/>
            <a:ext cx="27924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dirty="0">
                <a:latin typeface="Comic Sans MS" panose="030F0902030302020204" pitchFamily="66" charset="0"/>
              </a:rPr>
              <a:t>(1 Ton)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dirty="0">
                <a:latin typeface="Comic Sans MS" panose="030F0902030302020204" pitchFamily="66" charset="0"/>
              </a:rPr>
              <a:t>Price: 550 €/Ton (2017)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 dirty="0">
                <a:latin typeface="Comic Sans MS" panose="030F0902030302020204" pitchFamily="66" charset="0"/>
              </a:rPr>
              <a:t>Price: 1324 €/Ton (&lt;2000)</a:t>
            </a: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0EA090CB-F3AF-2D4E-A333-661320B6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3634355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Comic Sans MS" panose="030F0902030302020204" pitchFamily="66" charset="0"/>
              </a:rPr>
              <a:t>Due to a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substantial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decrease</a:t>
            </a:r>
            <a:r>
              <a:rPr lang="fr-FR" altLang="fr-FR" sz="1400" b="1" dirty="0">
                <a:latin typeface="Comic Sans MS" panose="030F0902030302020204" pitchFamily="66" charset="0"/>
              </a:rPr>
              <a:t> in the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price</a:t>
            </a:r>
            <a:r>
              <a:rPr lang="fr-FR" altLang="fr-FR" sz="1400" b="1" dirty="0">
                <a:latin typeface="Comic Sans MS" panose="030F0902030302020204" pitchFamily="66" charset="0"/>
              </a:rPr>
              <a:t> of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purified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glycerol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between</a:t>
            </a:r>
            <a:r>
              <a:rPr lang="fr-FR" altLang="fr-FR" sz="1400" b="1" dirty="0">
                <a:latin typeface="Comic Sans MS" panose="030F0902030302020204" pitchFamily="66" charset="0"/>
              </a:rPr>
              <a:t> 2000 and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today</a:t>
            </a:r>
            <a:r>
              <a:rPr lang="fr-FR" altLang="fr-FR" sz="1400" b="1" dirty="0">
                <a:latin typeface="Comic Sans MS" panose="030F0902030302020204" pitchFamily="66" charset="0"/>
              </a:rPr>
              <a:t>, the 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purification of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glycerin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is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getting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less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attractive</a:t>
            </a:r>
            <a:r>
              <a:rPr lang="fr-FR" altLang="fr-FR" sz="1400" b="1" dirty="0">
                <a:latin typeface="Comic Sans MS" panose="030F09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>
                <a:latin typeface="Comic Sans MS" panose="030F0902030302020204" pitchFamily="66" charset="0"/>
              </a:rPr>
              <a:t>Therefore</a:t>
            </a:r>
            <a:r>
              <a:rPr lang="fr-FR" altLang="fr-FR" sz="1400" b="1" dirty="0">
                <a:latin typeface="Comic Sans MS" panose="030F0902030302020204" pitchFamily="66" charset="0"/>
              </a:rPr>
              <a:t>, direct use of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crude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glycerol</a:t>
            </a:r>
            <a:r>
              <a:rPr lang="fr-FR" altLang="fr-FR" sz="1400" b="1" dirty="0">
                <a:latin typeface="Comic Sans MS" panose="030F0902030302020204" pitchFamily="66" charset="0"/>
              </a:rPr>
              <a:t> (or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glycerin</a:t>
            </a:r>
            <a:r>
              <a:rPr lang="fr-FR" altLang="fr-FR" sz="1400" b="1" dirty="0">
                <a:latin typeface="Comic Sans MS" panose="030F0902030302020204" pitchFamily="66" charset="0"/>
              </a:rPr>
              <a:t>)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is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becoming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promising</a:t>
            </a:r>
            <a:r>
              <a:rPr lang="fr-FR" altLang="fr-FR" sz="1400" b="1" dirty="0">
                <a:latin typeface="Comic Sans MS" panose="030F0902030302020204" pitchFamily="66" charset="0"/>
              </a:rPr>
              <a:t> as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well</a:t>
            </a:r>
            <a:r>
              <a:rPr lang="fr-FR" altLang="fr-FR" sz="1400" b="1" dirty="0">
                <a:latin typeface="Comic Sans MS" panose="030F0902030302020204" pitchFamily="66" charset="0"/>
              </a:rPr>
              <a:t> as the transformation of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Used</a:t>
            </a:r>
            <a:r>
              <a:rPr lang="fr-FR" altLang="fr-FR" sz="1400" b="1" dirty="0">
                <a:latin typeface="Comic Sans MS" panose="030F0902030302020204" pitchFamily="66" charset="0"/>
              </a:rPr>
              <a:t> Cooking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Oil</a:t>
            </a:r>
            <a:endParaRPr lang="fr-FR" altLang="fr-FR" sz="14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>
                <a:latin typeface="Comic Sans MS" panose="030F0902030302020204" pitchFamily="66" charset="0"/>
              </a:rPr>
              <a:t>Starting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from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Used</a:t>
            </a:r>
            <a:r>
              <a:rPr lang="fr-FR" altLang="fr-FR" sz="1400" b="1" dirty="0">
                <a:latin typeface="Comic Sans MS" panose="030F0902030302020204" pitchFamily="66" charset="0"/>
              </a:rPr>
              <a:t> Cooking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Oil</a:t>
            </a:r>
            <a:r>
              <a:rPr lang="fr-FR" altLang="fr-FR" sz="1400" b="1" dirty="0">
                <a:latin typeface="Comic Sans MS" panose="030F0902030302020204" pitchFamily="66" charset="0"/>
              </a:rPr>
              <a:t> and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Glycerin</a:t>
            </a:r>
            <a:r>
              <a:rPr lang="fr-FR" altLang="fr-FR" sz="1400" b="1" dirty="0">
                <a:latin typeface="Comic Sans MS" panose="030F0902030302020204" pitchFamily="66" charset="0"/>
              </a:rPr>
              <a:t>,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chemical</a:t>
            </a:r>
            <a:r>
              <a:rPr lang="fr-FR" altLang="fr-FR" sz="1400" b="1" dirty="0">
                <a:latin typeface="Comic Sans MS" panose="030F0902030302020204" pitchFamily="66" charset="0"/>
              </a:rPr>
              <a:t> production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can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be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manufactured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latin typeface="Comic Sans MS" panose="030F0902030302020204" pitchFamily="66" charset="0"/>
              </a:rPr>
              <a:t>with</a:t>
            </a:r>
            <a:r>
              <a:rPr lang="fr-FR" altLang="fr-FR" sz="1400" b="1" dirty="0"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low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price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>
                <a:latin typeface="Comic Sans MS" panose="030F0902030302020204" pitchFamily="66" charset="0"/>
              </a:rPr>
              <a:t>and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sustainable</a:t>
            </a:r>
            <a:r>
              <a:rPr lang="fr-FR" altLang="fr-FR" sz="14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fr-FR" altLang="fr-FR" sz="14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supply</a:t>
            </a:r>
            <a:r>
              <a:rPr lang="fr-FR" altLang="fr-FR" sz="14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F7ECDAF-A9CD-FF42-9097-9866592F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73" y="3441702"/>
            <a:ext cx="4038600" cy="2806700"/>
          </a:xfrm>
          <a:prstGeom prst="rect">
            <a:avLst/>
          </a:prstGeom>
          <a:noFill/>
        </p:spPr>
      </p:pic>
      <p:pic>
        <p:nvPicPr>
          <p:cNvPr id="35" name="Picture 6" descr="http://www.dieselcraft.com/siteadmin/files/waste-vegetable-oil-samples.jpg">
            <a:extLst>
              <a:ext uri="{FF2B5EF4-FFF2-40B4-BE49-F238E27FC236}">
                <a16:creationId xmlns:a16="http://schemas.microsoft.com/office/drawing/2014/main" id="{8EC0EE7E-912E-B74B-83F5-54028390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6059"/>
          <a:stretch>
            <a:fillRect/>
          </a:stretch>
        </p:blipFill>
        <p:spPr bwMode="auto">
          <a:xfrm>
            <a:off x="3130689" y="958749"/>
            <a:ext cx="1203604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Flèche vers le bas 504">
            <a:extLst>
              <a:ext uri="{FF2B5EF4-FFF2-40B4-BE49-F238E27FC236}">
                <a16:creationId xmlns:a16="http://schemas.microsoft.com/office/drawing/2014/main" id="{0BB31F45-3635-1C4C-BCE5-8660DB69E9C6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885531" y="1927682"/>
            <a:ext cx="225425" cy="341312"/>
          </a:xfrm>
          <a:prstGeom prst="downArrow">
            <a:avLst>
              <a:gd name="adj1" fmla="val 50000"/>
              <a:gd name="adj2" fmla="val 5013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7" name="Picture 9" descr="http://www.nobelios.com/old/Page/Chimie/Manipulations/Synth-egrave-ses_inorganiques/Nitrate_de_sodium/Nitrate_de_sodium_1.jpg">
            <a:extLst>
              <a:ext uri="{FF2B5EF4-FFF2-40B4-BE49-F238E27FC236}">
                <a16:creationId xmlns:a16="http://schemas.microsoft.com/office/drawing/2014/main" id="{31BDA04C-FD0D-A44F-BF32-197FE931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7628" r="27586" b="11801"/>
          <a:stretch>
            <a:fillRect/>
          </a:stretch>
        </p:blipFill>
        <p:spPr bwMode="auto">
          <a:xfrm>
            <a:off x="5780690" y="958749"/>
            <a:ext cx="118753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Rectangle 20">
            <a:extLst>
              <a:ext uri="{FF2B5EF4-FFF2-40B4-BE49-F238E27FC236}">
                <a16:creationId xmlns:a16="http://schemas.microsoft.com/office/drawing/2014/main" id="{97EE49B1-7E1A-A949-8573-519F20F8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135" y="1898283"/>
            <a:ext cx="1494870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GLYCERIN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1DAD2FF1-14E9-094E-93A8-B20B02895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0" y="1898283"/>
            <a:ext cx="1492716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GLYCEROL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41" name="ZoneTexte 28">
            <a:extLst>
              <a:ext uri="{FF2B5EF4-FFF2-40B4-BE49-F238E27FC236}">
                <a16:creationId xmlns:a16="http://schemas.microsoft.com/office/drawing/2014/main" id="{3970010A-81B2-8343-A043-01DC9224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593" y="1038225"/>
            <a:ext cx="1166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dirty="0" err="1">
                <a:latin typeface="Comic Sans MS" panose="030F0902030302020204" pitchFamily="66" charset="0"/>
              </a:rPr>
              <a:t>Energy</a:t>
            </a:r>
            <a:endParaRPr lang="fr-FR" altLang="fr-FR" sz="1600" b="1" i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dirty="0" err="1">
                <a:latin typeface="Comic Sans MS" panose="030F0902030302020204" pitchFamily="66" charset="0"/>
              </a:rPr>
              <a:t>consuming</a:t>
            </a:r>
            <a:endParaRPr lang="fr-FR" altLang="fr-FR" sz="1600" b="1" i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dirty="0" err="1">
                <a:latin typeface="Comic Sans MS" panose="030F0902030302020204" pitchFamily="66" charset="0"/>
              </a:rPr>
              <a:t>process</a:t>
            </a:r>
            <a:r>
              <a:rPr lang="fr-FR" altLang="fr-FR" sz="1600" b="1" i="1" dirty="0">
                <a:latin typeface="Comic Sans MS" panose="030F0902030302020204" pitchFamily="66" charset="0"/>
              </a:rPr>
              <a:t> !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9D8BF04-80F4-714D-94A8-7D283DCC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505542"/>
            <a:ext cx="9360000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Mol.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Catal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2020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494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111128</a:t>
            </a:r>
            <a:r>
              <a:rPr lang="fr-FR" sz="1400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459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4358"/>
          <a:stretch/>
        </p:blipFill>
        <p:spPr>
          <a:xfrm>
            <a:off x="381000" y="0"/>
            <a:ext cx="9146921" cy="30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492896"/>
            <a:ext cx="2709678" cy="11826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9230A2-002C-F542-8E72-ED393B2E9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26" t="15523" r="6226" b="17324"/>
          <a:stretch/>
        </p:blipFill>
        <p:spPr>
          <a:xfrm>
            <a:off x="381000" y="3342391"/>
            <a:ext cx="5486400" cy="2970936"/>
          </a:xfrm>
          <a:prstGeom prst="rect">
            <a:avLst/>
          </a:prstGeom>
        </p:spPr>
      </p:pic>
      <p:sp>
        <p:nvSpPr>
          <p:cNvPr id="8" name="Text Box 43">
            <a:extLst>
              <a:ext uri="{FF2B5EF4-FFF2-40B4-BE49-F238E27FC236}">
                <a16:creationId xmlns:a16="http://schemas.microsoft.com/office/drawing/2014/main" id="{EBB5B548-B962-6E42-BD45-A7A4476A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AFCC824-668F-E04F-9925-3215FC49FA60}"/>
              </a:ext>
            </a:extLst>
          </p:cNvPr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0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8000" y="0"/>
            <a:ext cx="4283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eaLnBrk="0" hangingPunct="0"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ONCLUSION AND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ERSPECTIVES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80C4179-B88C-F74A-8714-B57BEA01E619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27690A79-D546-2841-909C-2982CE47BDC7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75" name="Triangle isocèle 83">
                <a:extLst>
                  <a:ext uri="{FF2B5EF4-FFF2-40B4-BE49-F238E27FC236}">
                    <a16:creationId xmlns:a16="http://schemas.microsoft.com/office/drawing/2014/main" id="{B4530086-6A0E-B34A-BA26-E8DE9CFBFA09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76" name="Groupe 75">
                <a:extLst>
                  <a:ext uri="{FF2B5EF4-FFF2-40B4-BE49-F238E27FC236}">
                    <a16:creationId xmlns:a16="http://schemas.microsoft.com/office/drawing/2014/main" id="{48E67CBC-DF34-6047-9D19-FD5C1BFF7618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A6FC25B8-5FA4-A542-B481-633754358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9" name="Image 78">
                  <a:extLst>
                    <a:ext uri="{FF2B5EF4-FFF2-40B4-BE49-F238E27FC236}">
                      <a16:creationId xmlns:a16="http://schemas.microsoft.com/office/drawing/2014/main" id="{38AF25E8-6915-064F-9C70-08418885C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C28F6E30-6595-E849-875D-DE6FE61678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B5875C-B431-3244-A6D8-89BB57F59C56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6F18E3D-30A6-B64F-8AFD-6A3C4BC7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792000"/>
            <a:ext cx="9360000" cy="5626053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AB65B0A0-030F-9D44-97B2-EFB76A5F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9930" flipH="1">
            <a:off x="3773911" y="1934494"/>
            <a:ext cx="2473235" cy="2286576"/>
          </a:xfrm>
          <a:prstGeom prst="rect">
            <a:avLst/>
          </a:prstGeom>
        </p:spPr>
      </p:pic>
      <p:sp>
        <p:nvSpPr>
          <p:cNvPr id="82" name="Forme libre 81">
            <a:extLst>
              <a:ext uri="{FF2B5EF4-FFF2-40B4-BE49-F238E27FC236}">
                <a16:creationId xmlns:a16="http://schemas.microsoft.com/office/drawing/2014/main" id="{2C6C44CC-13F6-9945-84B9-8D8FB6DA7165}"/>
              </a:ext>
            </a:extLst>
          </p:cNvPr>
          <p:cNvSpPr/>
          <p:nvPr/>
        </p:nvSpPr>
        <p:spPr>
          <a:xfrm>
            <a:off x="3506497" y="1329471"/>
            <a:ext cx="416383" cy="4235624"/>
          </a:xfrm>
          <a:custGeom>
            <a:avLst/>
            <a:gdLst>
              <a:gd name="connsiteX0" fmla="*/ 17584 w 416383"/>
              <a:gd name="connsiteY0" fmla="*/ 0 h 4466797"/>
              <a:gd name="connsiteX1" fmla="*/ 189862 w 416383"/>
              <a:gd name="connsiteY1" fmla="*/ 2107096 h 4466797"/>
              <a:gd name="connsiteX2" fmla="*/ 415149 w 416383"/>
              <a:gd name="connsiteY2" fmla="*/ 2358887 h 4466797"/>
              <a:gd name="connsiteX3" fmla="*/ 83845 w 416383"/>
              <a:gd name="connsiteY3" fmla="*/ 3790122 h 4466797"/>
              <a:gd name="connsiteX4" fmla="*/ 4331 w 416383"/>
              <a:gd name="connsiteY4" fmla="*/ 4227443 h 4466797"/>
              <a:gd name="connsiteX5" fmla="*/ 17584 w 416383"/>
              <a:gd name="connsiteY5" fmla="*/ 66261 h 446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383" h="4466797">
                <a:moveTo>
                  <a:pt x="17584" y="0"/>
                </a:moveTo>
                <a:cubicBezTo>
                  <a:pt x="70592" y="856974"/>
                  <a:pt x="123601" y="1713948"/>
                  <a:pt x="189862" y="2107096"/>
                </a:cubicBezTo>
                <a:cubicBezTo>
                  <a:pt x="256123" y="2500244"/>
                  <a:pt x="432818" y="2078383"/>
                  <a:pt x="415149" y="2358887"/>
                </a:cubicBezTo>
                <a:cubicBezTo>
                  <a:pt x="397480" y="2639391"/>
                  <a:pt x="152315" y="3478696"/>
                  <a:pt x="83845" y="3790122"/>
                </a:cubicBezTo>
                <a:cubicBezTo>
                  <a:pt x="15375" y="4101548"/>
                  <a:pt x="15374" y="4848086"/>
                  <a:pt x="4331" y="4227443"/>
                </a:cubicBezTo>
                <a:cubicBezTo>
                  <a:pt x="-6712" y="3606800"/>
                  <a:pt x="5436" y="1836530"/>
                  <a:pt x="17584" y="66261"/>
                </a:cubicBezTo>
              </a:path>
            </a:pathLst>
          </a:custGeom>
          <a:gradFill flip="none" rotWithShape="1">
            <a:gsLst>
              <a:gs pos="74000">
                <a:srgbClr val="EAA9E3"/>
              </a:gs>
              <a:gs pos="37000">
                <a:srgbClr val="92D050"/>
              </a:gs>
              <a:gs pos="0">
                <a:srgbClr val="00B050"/>
              </a:gs>
              <a:gs pos="100000">
                <a:srgbClr val="FF0000"/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20C856D-86A5-0748-B08C-028A7A891777}"/>
              </a:ext>
            </a:extLst>
          </p:cNvPr>
          <p:cNvGrpSpPr/>
          <p:nvPr/>
        </p:nvGrpSpPr>
        <p:grpSpPr>
          <a:xfrm>
            <a:off x="381841" y="1372522"/>
            <a:ext cx="3119454" cy="4192572"/>
            <a:chOff x="191972" y="1099914"/>
            <a:chExt cx="3537082" cy="4685931"/>
          </a:xfrm>
        </p:grpSpPr>
        <p:pic>
          <p:nvPicPr>
            <p:cNvPr id="84" name="Image 40" descr="bois-de-chauffage2.jpg">
              <a:extLst>
                <a:ext uri="{FF2B5EF4-FFF2-40B4-BE49-F238E27FC236}">
                  <a16:creationId xmlns:a16="http://schemas.microsoft.com/office/drawing/2014/main" id="{CCE0B7D3-1641-754C-A0D8-A905333EE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06" t="4411" b="33208"/>
            <a:stretch>
              <a:fillRect/>
            </a:stretch>
          </p:blipFill>
          <p:spPr bwMode="auto">
            <a:xfrm>
              <a:off x="195279" y="2255386"/>
              <a:ext cx="1166813" cy="1146175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Image 42" descr="Bagasse_dsc08999.jpg">
              <a:extLst>
                <a:ext uri="{FF2B5EF4-FFF2-40B4-BE49-F238E27FC236}">
                  <a16:creationId xmlns:a16="http://schemas.microsoft.com/office/drawing/2014/main" id="{88735D31-7191-D741-90AC-5141A76B7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3" t="47507"/>
            <a:stretch>
              <a:fillRect/>
            </a:stretch>
          </p:blipFill>
          <p:spPr bwMode="auto">
            <a:xfrm>
              <a:off x="1393840" y="2255386"/>
              <a:ext cx="1154112" cy="1146175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Image 47" descr="P1020970.jpg">
              <a:extLst>
                <a:ext uri="{FF2B5EF4-FFF2-40B4-BE49-F238E27FC236}">
                  <a16:creationId xmlns:a16="http://schemas.microsoft.com/office/drawing/2014/main" id="{CB954C70-8488-4942-A9E5-BF2848C3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6" b="13666"/>
            <a:stretch>
              <a:fillRect/>
            </a:stretch>
          </p:blipFill>
          <p:spPr bwMode="auto">
            <a:xfrm>
              <a:off x="2586053" y="2253794"/>
              <a:ext cx="1143000" cy="1149350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Image 49" descr="Betterave-Sucre-(2012-01-09).jpg">
              <a:extLst>
                <a:ext uri="{FF2B5EF4-FFF2-40B4-BE49-F238E27FC236}">
                  <a16:creationId xmlns:a16="http://schemas.microsoft.com/office/drawing/2014/main" id="{45CAD97C-2E43-3842-934A-60DD10F0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6" t="11345" r="18217" b="8777"/>
            <a:stretch>
              <a:fillRect/>
            </a:stretch>
          </p:blipFill>
          <p:spPr bwMode="auto">
            <a:xfrm>
              <a:off x="195280" y="3433311"/>
              <a:ext cx="1820863" cy="1158875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Image 49" descr="champs-de-canne-a-sucre.jpg">
              <a:extLst>
                <a:ext uri="{FF2B5EF4-FFF2-40B4-BE49-F238E27FC236}">
                  <a16:creationId xmlns:a16="http://schemas.microsoft.com/office/drawing/2014/main" id="{F85D2B8B-14B3-7348-AD14-B2E882806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7" t="14565" r="24294" b="12180"/>
            <a:stretch>
              <a:fillRect/>
            </a:stretch>
          </p:blipFill>
          <p:spPr bwMode="auto">
            <a:xfrm>
              <a:off x="2055829" y="3436482"/>
              <a:ext cx="1673225" cy="1154112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Image 51" descr="article_oktournesol.jpg">
              <a:extLst>
                <a:ext uri="{FF2B5EF4-FFF2-40B4-BE49-F238E27FC236}">
                  <a16:creationId xmlns:a16="http://schemas.microsoft.com/office/drawing/2014/main" id="{5C235C6F-8C17-D947-BBF5-D431D407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5"/>
            <a:stretch>
              <a:fillRect/>
            </a:stretch>
          </p:blipFill>
          <p:spPr bwMode="auto">
            <a:xfrm>
              <a:off x="198453" y="4630282"/>
              <a:ext cx="1162051" cy="1143000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Image 52" descr="Olivier-Olives -Photo1331.jpg">
              <a:extLst>
                <a:ext uri="{FF2B5EF4-FFF2-40B4-BE49-F238E27FC236}">
                  <a16:creationId xmlns:a16="http://schemas.microsoft.com/office/drawing/2014/main" id="{5E1D7946-1D44-EE48-A1EA-3045C504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36"/>
            <a:stretch>
              <a:fillRect/>
            </a:stretch>
          </p:blipFill>
          <p:spPr bwMode="auto">
            <a:xfrm>
              <a:off x="2565416" y="4625519"/>
              <a:ext cx="1162051" cy="1149350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Image 48" descr="Champ-de-colza.jpg">
              <a:extLst>
                <a:ext uri="{FF2B5EF4-FFF2-40B4-BE49-F238E27FC236}">
                  <a16:creationId xmlns:a16="http://schemas.microsoft.com/office/drawing/2014/main" id="{D79F3F02-3431-204D-859D-E3EB04BF2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3" t="45035" r="25066"/>
            <a:stretch/>
          </p:blipFill>
          <p:spPr bwMode="auto">
            <a:xfrm>
              <a:off x="1392252" y="4642944"/>
              <a:ext cx="1152086" cy="11429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3333CC"/>
              </a:solidFill>
              <a:miter lim="800000"/>
            </a:ln>
            <a:effectLst/>
            <a:scene3d>
              <a:camera prst="perspectiveHeroicExtremeLeftFacing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8" name="Rectangle 20">
              <a:extLst>
                <a:ext uri="{FF2B5EF4-FFF2-40B4-BE49-F238E27FC236}">
                  <a16:creationId xmlns:a16="http://schemas.microsoft.com/office/drawing/2014/main" id="{EB6BFC4E-7086-2C44-AE32-9725E7CD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60" y="2256287"/>
              <a:ext cx="1449598" cy="307777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400" b="1" dirty="0" err="1">
                  <a:solidFill>
                    <a:srgbClr val="000000"/>
                  </a:solidFill>
                  <a:latin typeface="Comic Sans MS" pitchFamily="66" charset="0"/>
                </a:rPr>
                <a:t>Lignocellulose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20">
              <a:extLst>
                <a:ext uri="{FF2B5EF4-FFF2-40B4-BE49-F238E27FC236}">
                  <a16:creationId xmlns:a16="http://schemas.microsoft.com/office/drawing/2014/main" id="{7CA154E8-45BB-554D-89EB-1FBF51D28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43" y="3428921"/>
              <a:ext cx="1478440" cy="307777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Comic Sans MS" pitchFamily="66" charset="0"/>
                </a:rPr>
                <a:t> Carbohydrate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20">
              <a:extLst>
                <a:ext uri="{FF2B5EF4-FFF2-40B4-BE49-F238E27FC236}">
                  <a16:creationId xmlns:a16="http://schemas.microsoft.com/office/drawing/2014/main" id="{AEC2F6F4-3BDF-0E44-911E-55D0BBFE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74" y="4631186"/>
              <a:ext cx="543851" cy="307777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400" b="1" dirty="0" err="1">
                  <a:solidFill>
                    <a:srgbClr val="000000"/>
                  </a:solidFill>
                  <a:latin typeface="Comic Sans MS" pitchFamily="66" charset="0"/>
                </a:rPr>
                <a:t>Oil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  <p:pic>
          <p:nvPicPr>
            <p:cNvPr id="101" name="Image 100" descr="062139641c_50036850_pompe-petrole-paul-lowry-flicr-cc-by-20.jpg">
              <a:extLst>
                <a:ext uri="{FF2B5EF4-FFF2-40B4-BE49-F238E27FC236}">
                  <a16:creationId xmlns:a16="http://schemas.microsoft.com/office/drawing/2014/main" id="{56263347-2D2E-1748-999D-B568EC2CA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696" y="1099914"/>
              <a:ext cx="1797564" cy="1128428"/>
            </a:xfrm>
            <a:prstGeom prst="rect">
              <a:avLst/>
            </a:prstGeom>
            <a:ln w="38100" cmpd="sng">
              <a:solidFill>
                <a:srgbClr val="92D050"/>
              </a:solidFill>
            </a:ln>
          </p:spPr>
        </p:pic>
        <p:pic>
          <p:nvPicPr>
            <p:cNvPr id="102" name="Image 101" descr="oil--gas---chemicals.png">
              <a:extLst>
                <a:ext uri="{FF2B5EF4-FFF2-40B4-BE49-F238E27FC236}">
                  <a16:creationId xmlns:a16="http://schemas.microsoft.com/office/drawing/2014/main" id="{EE0F5130-8579-9747-A310-C2C6C1FAF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3"/>
            <a:stretch/>
          </p:blipFill>
          <p:spPr>
            <a:xfrm>
              <a:off x="1983923" y="1099914"/>
              <a:ext cx="1743542" cy="1130536"/>
            </a:xfrm>
            <a:prstGeom prst="rect">
              <a:avLst/>
            </a:prstGeom>
            <a:ln w="38100" cmpd="sng">
              <a:solidFill>
                <a:srgbClr val="92D050"/>
              </a:solidFill>
            </a:ln>
          </p:spPr>
        </p:pic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37D7846D-5838-474A-8FB6-2F7017F3C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72" y="1099916"/>
              <a:ext cx="811490" cy="307777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fr-FR" sz="1400" b="1" dirty="0" err="1">
                  <a:solidFill>
                    <a:srgbClr val="000000"/>
                  </a:solidFill>
                  <a:latin typeface="Comic Sans MS" pitchFamily="66" charset="0"/>
                </a:rPr>
                <a:t>Petrol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4" name="Forme libre 103">
            <a:extLst>
              <a:ext uri="{FF2B5EF4-FFF2-40B4-BE49-F238E27FC236}">
                <a16:creationId xmlns:a16="http://schemas.microsoft.com/office/drawing/2014/main" id="{2D519351-5A28-5044-93C1-E2F34B33EE32}"/>
              </a:ext>
            </a:extLst>
          </p:cNvPr>
          <p:cNvSpPr/>
          <p:nvPr/>
        </p:nvSpPr>
        <p:spPr>
          <a:xfrm>
            <a:off x="5903970" y="1335092"/>
            <a:ext cx="1195031" cy="4260577"/>
          </a:xfrm>
          <a:custGeom>
            <a:avLst/>
            <a:gdLst>
              <a:gd name="connsiteX0" fmla="*/ 1164464 w 1195031"/>
              <a:gd name="connsiteY0" fmla="*/ 0 h 4260577"/>
              <a:gd name="connsiteX1" fmla="*/ 684174 w 1195031"/>
              <a:gd name="connsiteY1" fmla="*/ 600364 h 4260577"/>
              <a:gd name="connsiteX2" fmla="*/ 683 w 1195031"/>
              <a:gd name="connsiteY2" fmla="*/ 997527 h 4260577"/>
              <a:gd name="connsiteX3" fmla="*/ 564101 w 1195031"/>
              <a:gd name="connsiteY3" fmla="*/ 969818 h 4260577"/>
              <a:gd name="connsiteX4" fmla="*/ 952028 w 1195031"/>
              <a:gd name="connsiteY4" fmla="*/ 1653309 h 4260577"/>
              <a:gd name="connsiteX5" fmla="*/ 1173701 w 1195031"/>
              <a:gd name="connsiteY5" fmla="*/ 4239491 h 4260577"/>
              <a:gd name="connsiteX6" fmla="*/ 1173701 w 1195031"/>
              <a:gd name="connsiteY6" fmla="*/ 64655 h 426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031" h="4260577">
                <a:moveTo>
                  <a:pt x="1164464" y="0"/>
                </a:moveTo>
                <a:cubicBezTo>
                  <a:pt x="1021301" y="217054"/>
                  <a:pt x="878138" y="434109"/>
                  <a:pt x="684174" y="600364"/>
                </a:cubicBezTo>
                <a:cubicBezTo>
                  <a:pt x="490210" y="766619"/>
                  <a:pt x="20695" y="935951"/>
                  <a:pt x="683" y="997527"/>
                </a:cubicBezTo>
                <a:cubicBezTo>
                  <a:pt x="-19329" y="1059103"/>
                  <a:pt x="405543" y="860521"/>
                  <a:pt x="564101" y="969818"/>
                </a:cubicBezTo>
                <a:cubicBezTo>
                  <a:pt x="722658" y="1079115"/>
                  <a:pt x="850428" y="1108364"/>
                  <a:pt x="952028" y="1653309"/>
                </a:cubicBezTo>
                <a:cubicBezTo>
                  <a:pt x="1053628" y="2198254"/>
                  <a:pt x="1136756" y="4504267"/>
                  <a:pt x="1173701" y="4239491"/>
                </a:cubicBezTo>
                <a:cubicBezTo>
                  <a:pt x="1210646" y="3974715"/>
                  <a:pt x="1192173" y="2019685"/>
                  <a:pt x="1173701" y="64655"/>
                </a:cubicBezTo>
              </a:path>
            </a:pathLst>
          </a:custGeom>
          <a:gradFill flip="none" rotWithShape="1">
            <a:gsLst>
              <a:gs pos="74000">
                <a:srgbClr val="00B050"/>
              </a:gs>
              <a:gs pos="37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2700000" scaled="1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5A39C625-2E4B-424D-8F40-DDB338F136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7979" y="1664434"/>
            <a:ext cx="1497963" cy="80283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982E2C32-2A04-A44F-A588-ABE78B3195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2402" y="923798"/>
            <a:ext cx="736600" cy="876300"/>
          </a:xfrm>
          <a:prstGeom prst="rect">
            <a:avLst/>
          </a:prstGeom>
        </p:spPr>
      </p:pic>
      <p:pic>
        <p:nvPicPr>
          <p:cNvPr id="108" name="图片 9">
            <a:extLst>
              <a:ext uri="{FF2B5EF4-FFF2-40B4-BE49-F238E27FC236}">
                <a16:creationId xmlns:a16="http://schemas.microsoft.com/office/drawing/2014/main" id="{EFB6C6E4-7F75-F340-BBF6-52E11EEA37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88" y="2568267"/>
            <a:ext cx="1189856" cy="1002201"/>
          </a:xfrm>
          <a:prstGeom prst="rect">
            <a:avLst/>
          </a:prstGeom>
        </p:spPr>
      </p:pic>
      <p:pic>
        <p:nvPicPr>
          <p:cNvPr id="109" name="Picture 11">
            <a:extLst>
              <a:ext uri="{FF2B5EF4-FFF2-40B4-BE49-F238E27FC236}">
                <a16:creationId xmlns:a16="http://schemas.microsoft.com/office/drawing/2014/main" id="{AAC13849-3DB5-6C49-98E9-94AA55A6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14" y="3817400"/>
            <a:ext cx="1122756" cy="749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Forme libre 110">
            <a:extLst>
              <a:ext uri="{FF2B5EF4-FFF2-40B4-BE49-F238E27FC236}">
                <a16:creationId xmlns:a16="http://schemas.microsoft.com/office/drawing/2014/main" id="{8DB5ACA7-91E6-6840-997A-5C4B1AE75B4C}"/>
              </a:ext>
            </a:extLst>
          </p:cNvPr>
          <p:cNvSpPr/>
          <p:nvPr/>
        </p:nvSpPr>
        <p:spPr>
          <a:xfrm>
            <a:off x="3525839" y="2730682"/>
            <a:ext cx="388418" cy="843281"/>
          </a:xfrm>
          <a:custGeom>
            <a:avLst/>
            <a:gdLst>
              <a:gd name="connsiteX0" fmla="*/ 388418 w 388418"/>
              <a:gd name="connsiteY0" fmla="*/ 744467 h 843281"/>
              <a:gd name="connsiteX1" fmla="*/ 202301 w 388418"/>
              <a:gd name="connsiteY1" fmla="*/ 841572 h 843281"/>
              <a:gd name="connsiteX2" fmla="*/ 105197 w 388418"/>
              <a:gd name="connsiteY2" fmla="*/ 671639 h 843281"/>
              <a:gd name="connsiteX3" fmla="*/ 0 w 388418"/>
              <a:gd name="connsiteY3" fmla="*/ 0 h 84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18" h="843281">
                <a:moveTo>
                  <a:pt x="388418" y="744467"/>
                </a:moveTo>
                <a:cubicBezTo>
                  <a:pt x="318961" y="799088"/>
                  <a:pt x="249504" y="853710"/>
                  <a:pt x="202301" y="841572"/>
                </a:cubicBezTo>
                <a:cubicBezTo>
                  <a:pt x="155098" y="829434"/>
                  <a:pt x="138914" y="811901"/>
                  <a:pt x="105197" y="671639"/>
                </a:cubicBezTo>
                <a:cubicBezTo>
                  <a:pt x="71480" y="531377"/>
                  <a:pt x="35740" y="265688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>
            <a:extLst>
              <a:ext uri="{FF2B5EF4-FFF2-40B4-BE49-F238E27FC236}">
                <a16:creationId xmlns:a16="http://schemas.microsoft.com/office/drawing/2014/main" id="{8ED94D93-129D-8349-BE5C-3A4FEF111A96}"/>
              </a:ext>
            </a:extLst>
          </p:cNvPr>
          <p:cNvSpPr/>
          <p:nvPr/>
        </p:nvSpPr>
        <p:spPr>
          <a:xfrm>
            <a:off x="3517747" y="3458965"/>
            <a:ext cx="388418" cy="210447"/>
          </a:xfrm>
          <a:custGeom>
            <a:avLst/>
            <a:gdLst>
              <a:gd name="connsiteX0" fmla="*/ 388418 w 388418"/>
              <a:gd name="connsiteY0" fmla="*/ 16184 h 210447"/>
              <a:gd name="connsiteX1" fmla="*/ 202301 w 388418"/>
              <a:gd name="connsiteY1" fmla="*/ 210393 h 210447"/>
              <a:gd name="connsiteX2" fmla="*/ 0 w 388418"/>
              <a:gd name="connsiteY2" fmla="*/ 0 h 21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418" h="210447">
                <a:moveTo>
                  <a:pt x="388418" y="16184"/>
                </a:moveTo>
                <a:cubicBezTo>
                  <a:pt x="327727" y="114637"/>
                  <a:pt x="267037" y="213090"/>
                  <a:pt x="202301" y="210393"/>
                </a:cubicBezTo>
                <a:cubicBezTo>
                  <a:pt x="137565" y="207696"/>
                  <a:pt x="68782" y="103848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>
            <a:extLst>
              <a:ext uri="{FF2B5EF4-FFF2-40B4-BE49-F238E27FC236}">
                <a16:creationId xmlns:a16="http://schemas.microsoft.com/office/drawing/2014/main" id="{6E3DE497-7F2C-8F4C-BACE-A5CF16EF9672}"/>
              </a:ext>
            </a:extLst>
          </p:cNvPr>
          <p:cNvSpPr/>
          <p:nvPr/>
        </p:nvSpPr>
        <p:spPr>
          <a:xfrm>
            <a:off x="3517747" y="3483241"/>
            <a:ext cx="380326" cy="1586039"/>
          </a:xfrm>
          <a:custGeom>
            <a:avLst/>
            <a:gdLst>
              <a:gd name="connsiteX0" fmla="*/ 380326 w 380326"/>
              <a:gd name="connsiteY0" fmla="*/ 0 h 1586039"/>
              <a:gd name="connsiteX1" fmla="*/ 283222 w 380326"/>
              <a:gd name="connsiteY1" fmla="*/ 517891 h 1586039"/>
              <a:gd name="connsiteX2" fmla="*/ 178025 w 380326"/>
              <a:gd name="connsiteY2" fmla="*/ 906308 h 1586039"/>
              <a:gd name="connsiteX3" fmla="*/ 40461 w 380326"/>
              <a:gd name="connsiteY3" fmla="*/ 1351370 h 1586039"/>
              <a:gd name="connsiteX4" fmla="*/ 0 w 380326"/>
              <a:gd name="connsiteY4" fmla="*/ 1586039 h 158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26" h="1586039">
                <a:moveTo>
                  <a:pt x="380326" y="0"/>
                </a:moveTo>
                <a:cubicBezTo>
                  <a:pt x="348632" y="183420"/>
                  <a:pt x="316939" y="366840"/>
                  <a:pt x="283222" y="517891"/>
                </a:cubicBezTo>
                <a:cubicBezTo>
                  <a:pt x="249505" y="668942"/>
                  <a:pt x="218485" y="767395"/>
                  <a:pt x="178025" y="906308"/>
                </a:cubicBezTo>
                <a:cubicBezTo>
                  <a:pt x="137565" y="1045221"/>
                  <a:pt x="70132" y="1238081"/>
                  <a:pt x="40461" y="1351370"/>
                </a:cubicBezTo>
                <a:cubicBezTo>
                  <a:pt x="10790" y="1464659"/>
                  <a:pt x="5395" y="1525349"/>
                  <a:pt x="0" y="158603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 113">
            <a:extLst>
              <a:ext uri="{FF2B5EF4-FFF2-40B4-BE49-F238E27FC236}">
                <a16:creationId xmlns:a16="http://schemas.microsoft.com/office/drawing/2014/main" id="{D80BA8CB-938B-E04A-B100-9FE90F3A708B}"/>
              </a:ext>
            </a:extLst>
          </p:cNvPr>
          <p:cNvSpPr/>
          <p:nvPr/>
        </p:nvSpPr>
        <p:spPr>
          <a:xfrm>
            <a:off x="3533931" y="3491333"/>
            <a:ext cx="356050" cy="1084333"/>
          </a:xfrm>
          <a:custGeom>
            <a:avLst/>
            <a:gdLst>
              <a:gd name="connsiteX0" fmla="*/ 356050 w 356050"/>
              <a:gd name="connsiteY0" fmla="*/ 0 h 1084333"/>
              <a:gd name="connsiteX1" fmla="*/ 250854 w 356050"/>
              <a:gd name="connsiteY1" fmla="*/ 388418 h 1084333"/>
              <a:gd name="connsiteX2" fmla="*/ 113289 w 356050"/>
              <a:gd name="connsiteY2" fmla="*/ 825388 h 1084333"/>
              <a:gd name="connsiteX3" fmla="*/ 0 w 356050"/>
              <a:gd name="connsiteY3" fmla="*/ 1084333 h 108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50" h="1084333">
                <a:moveTo>
                  <a:pt x="356050" y="0"/>
                </a:moveTo>
                <a:cubicBezTo>
                  <a:pt x="323682" y="125426"/>
                  <a:pt x="291314" y="250853"/>
                  <a:pt x="250854" y="388418"/>
                </a:cubicBezTo>
                <a:cubicBezTo>
                  <a:pt x="210394" y="525983"/>
                  <a:pt x="155098" y="709402"/>
                  <a:pt x="113289" y="825388"/>
                </a:cubicBezTo>
                <a:cubicBezTo>
                  <a:pt x="71480" y="941374"/>
                  <a:pt x="35740" y="1012853"/>
                  <a:pt x="0" y="10843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Forme libre 114">
            <a:extLst>
              <a:ext uri="{FF2B5EF4-FFF2-40B4-BE49-F238E27FC236}">
                <a16:creationId xmlns:a16="http://schemas.microsoft.com/office/drawing/2014/main" id="{2448A024-8B00-5540-9DC4-B6CCD044E499}"/>
              </a:ext>
            </a:extLst>
          </p:cNvPr>
          <p:cNvSpPr/>
          <p:nvPr/>
        </p:nvSpPr>
        <p:spPr>
          <a:xfrm>
            <a:off x="3517747" y="3499425"/>
            <a:ext cx="372234" cy="728284"/>
          </a:xfrm>
          <a:custGeom>
            <a:avLst/>
            <a:gdLst>
              <a:gd name="connsiteX0" fmla="*/ 372234 w 372234"/>
              <a:gd name="connsiteY0" fmla="*/ 0 h 728284"/>
              <a:gd name="connsiteX1" fmla="*/ 169933 w 372234"/>
              <a:gd name="connsiteY1" fmla="*/ 469339 h 728284"/>
              <a:gd name="connsiteX2" fmla="*/ 56645 w 372234"/>
              <a:gd name="connsiteY2" fmla="*/ 663547 h 728284"/>
              <a:gd name="connsiteX3" fmla="*/ 0 w 372234"/>
              <a:gd name="connsiteY3" fmla="*/ 728284 h 7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34" h="728284">
                <a:moveTo>
                  <a:pt x="372234" y="0"/>
                </a:moveTo>
                <a:cubicBezTo>
                  <a:pt x="297382" y="179374"/>
                  <a:pt x="222531" y="358748"/>
                  <a:pt x="169933" y="469339"/>
                </a:cubicBezTo>
                <a:cubicBezTo>
                  <a:pt x="117335" y="579930"/>
                  <a:pt x="84967" y="620390"/>
                  <a:pt x="56645" y="663547"/>
                </a:cubicBezTo>
                <a:cubicBezTo>
                  <a:pt x="28323" y="706704"/>
                  <a:pt x="14161" y="717494"/>
                  <a:pt x="0" y="72828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 115">
            <a:extLst>
              <a:ext uri="{FF2B5EF4-FFF2-40B4-BE49-F238E27FC236}">
                <a16:creationId xmlns:a16="http://schemas.microsoft.com/office/drawing/2014/main" id="{0B73546B-6777-7D4D-8F2D-68CA23D0254A}"/>
              </a:ext>
            </a:extLst>
          </p:cNvPr>
          <p:cNvSpPr/>
          <p:nvPr/>
        </p:nvSpPr>
        <p:spPr>
          <a:xfrm>
            <a:off x="3517747" y="3499425"/>
            <a:ext cx="356050" cy="438826"/>
          </a:xfrm>
          <a:custGeom>
            <a:avLst/>
            <a:gdLst>
              <a:gd name="connsiteX0" fmla="*/ 356050 w 356050"/>
              <a:gd name="connsiteY0" fmla="*/ 0 h 438826"/>
              <a:gd name="connsiteX1" fmla="*/ 161841 w 356050"/>
              <a:gd name="connsiteY1" fmla="*/ 372234 h 438826"/>
              <a:gd name="connsiteX2" fmla="*/ 0 w 356050"/>
              <a:gd name="connsiteY2" fmla="*/ 436970 h 4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050" h="438826">
                <a:moveTo>
                  <a:pt x="356050" y="0"/>
                </a:moveTo>
                <a:cubicBezTo>
                  <a:pt x="288616" y="149703"/>
                  <a:pt x="221183" y="299406"/>
                  <a:pt x="161841" y="372234"/>
                </a:cubicBezTo>
                <a:cubicBezTo>
                  <a:pt x="102499" y="445062"/>
                  <a:pt x="51249" y="441016"/>
                  <a:pt x="0" y="43697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 116">
            <a:extLst>
              <a:ext uri="{FF2B5EF4-FFF2-40B4-BE49-F238E27FC236}">
                <a16:creationId xmlns:a16="http://schemas.microsoft.com/office/drawing/2014/main" id="{5D5B7D0F-1EA1-5E42-8A2B-42C367F6EBF5}"/>
              </a:ext>
            </a:extLst>
          </p:cNvPr>
          <p:cNvSpPr/>
          <p:nvPr/>
        </p:nvSpPr>
        <p:spPr>
          <a:xfrm>
            <a:off x="3525839" y="3491333"/>
            <a:ext cx="347958" cy="321849"/>
          </a:xfrm>
          <a:custGeom>
            <a:avLst/>
            <a:gdLst>
              <a:gd name="connsiteX0" fmla="*/ 347958 w 347958"/>
              <a:gd name="connsiteY0" fmla="*/ 0 h 321849"/>
              <a:gd name="connsiteX1" fmla="*/ 161841 w 347958"/>
              <a:gd name="connsiteY1" fmla="*/ 307498 h 321849"/>
              <a:gd name="connsiteX2" fmla="*/ 0 w 347958"/>
              <a:gd name="connsiteY2" fmla="*/ 242762 h 3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58" h="321849">
                <a:moveTo>
                  <a:pt x="347958" y="0"/>
                </a:moveTo>
                <a:cubicBezTo>
                  <a:pt x="283896" y="133519"/>
                  <a:pt x="219834" y="267038"/>
                  <a:pt x="161841" y="307498"/>
                </a:cubicBezTo>
                <a:cubicBezTo>
                  <a:pt x="103848" y="347958"/>
                  <a:pt x="51924" y="295360"/>
                  <a:pt x="0" y="24276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orme libre 117">
            <a:extLst>
              <a:ext uri="{FF2B5EF4-FFF2-40B4-BE49-F238E27FC236}">
                <a16:creationId xmlns:a16="http://schemas.microsoft.com/office/drawing/2014/main" id="{C9B7CA6F-8EB8-C142-BAF7-14E216B9A09F}"/>
              </a:ext>
            </a:extLst>
          </p:cNvPr>
          <p:cNvSpPr/>
          <p:nvPr/>
        </p:nvSpPr>
        <p:spPr>
          <a:xfrm>
            <a:off x="3517747" y="1800098"/>
            <a:ext cx="372234" cy="1728517"/>
          </a:xfrm>
          <a:custGeom>
            <a:avLst/>
            <a:gdLst>
              <a:gd name="connsiteX0" fmla="*/ 0 w 372234"/>
              <a:gd name="connsiteY0" fmla="*/ 0 h 1728517"/>
              <a:gd name="connsiteX1" fmla="*/ 56645 w 372234"/>
              <a:gd name="connsiteY1" fmla="*/ 890124 h 1728517"/>
              <a:gd name="connsiteX2" fmla="*/ 121381 w 372234"/>
              <a:gd name="connsiteY2" fmla="*/ 1375646 h 1728517"/>
              <a:gd name="connsiteX3" fmla="*/ 178025 w 372234"/>
              <a:gd name="connsiteY3" fmla="*/ 1707420 h 1728517"/>
              <a:gd name="connsiteX4" fmla="*/ 372234 w 372234"/>
              <a:gd name="connsiteY4" fmla="*/ 1666959 h 172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34" h="1728517">
                <a:moveTo>
                  <a:pt x="0" y="0"/>
                </a:moveTo>
                <a:cubicBezTo>
                  <a:pt x="18207" y="330425"/>
                  <a:pt x="36415" y="660850"/>
                  <a:pt x="56645" y="890124"/>
                </a:cubicBezTo>
                <a:cubicBezTo>
                  <a:pt x="76875" y="1119398"/>
                  <a:pt x="101151" y="1239430"/>
                  <a:pt x="121381" y="1375646"/>
                </a:cubicBezTo>
                <a:cubicBezTo>
                  <a:pt x="141611" y="1511862"/>
                  <a:pt x="136216" y="1658868"/>
                  <a:pt x="178025" y="1707420"/>
                </a:cubicBezTo>
                <a:cubicBezTo>
                  <a:pt x="219834" y="1755972"/>
                  <a:pt x="296034" y="1711465"/>
                  <a:pt x="372234" y="166695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 118">
            <a:extLst>
              <a:ext uri="{FF2B5EF4-FFF2-40B4-BE49-F238E27FC236}">
                <a16:creationId xmlns:a16="http://schemas.microsoft.com/office/drawing/2014/main" id="{91E6CCE8-27B1-6E47-A36B-6A35B46B701B}"/>
              </a:ext>
            </a:extLst>
          </p:cNvPr>
          <p:cNvSpPr/>
          <p:nvPr/>
        </p:nvSpPr>
        <p:spPr>
          <a:xfrm>
            <a:off x="3509655" y="3183836"/>
            <a:ext cx="380326" cy="453330"/>
          </a:xfrm>
          <a:custGeom>
            <a:avLst/>
            <a:gdLst>
              <a:gd name="connsiteX0" fmla="*/ 380326 w 380326"/>
              <a:gd name="connsiteY0" fmla="*/ 291313 h 453330"/>
              <a:gd name="connsiteX1" fmla="*/ 234669 w 380326"/>
              <a:gd name="connsiteY1" fmla="*/ 453154 h 453330"/>
              <a:gd name="connsiteX2" fmla="*/ 97105 w 380326"/>
              <a:gd name="connsiteY2" fmla="*/ 315589 h 453330"/>
              <a:gd name="connsiteX3" fmla="*/ 0 w 380326"/>
              <a:gd name="connsiteY3" fmla="*/ 0 h 45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26" h="453330">
                <a:moveTo>
                  <a:pt x="380326" y="291313"/>
                </a:moveTo>
                <a:cubicBezTo>
                  <a:pt x="331099" y="370210"/>
                  <a:pt x="281872" y="449108"/>
                  <a:pt x="234669" y="453154"/>
                </a:cubicBezTo>
                <a:cubicBezTo>
                  <a:pt x="187465" y="457200"/>
                  <a:pt x="136217" y="391115"/>
                  <a:pt x="97105" y="315589"/>
                </a:cubicBezTo>
                <a:cubicBezTo>
                  <a:pt x="57993" y="240063"/>
                  <a:pt x="28996" y="120031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orme libre 119">
            <a:extLst>
              <a:ext uri="{FF2B5EF4-FFF2-40B4-BE49-F238E27FC236}">
                <a16:creationId xmlns:a16="http://schemas.microsoft.com/office/drawing/2014/main" id="{A752B7F0-1196-1640-A9E5-743A6746CC0D}"/>
              </a:ext>
            </a:extLst>
          </p:cNvPr>
          <p:cNvSpPr/>
          <p:nvPr/>
        </p:nvSpPr>
        <p:spPr>
          <a:xfrm>
            <a:off x="5945358" y="2236476"/>
            <a:ext cx="1100517" cy="2096429"/>
          </a:xfrm>
          <a:custGeom>
            <a:avLst/>
            <a:gdLst>
              <a:gd name="connsiteX0" fmla="*/ 0 w 1100517"/>
              <a:gd name="connsiteY0" fmla="*/ 97696 h 2096429"/>
              <a:gd name="connsiteX1" fmla="*/ 428878 w 1100517"/>
              <a:gd name="connsiteY1" fmla="*/ 592 h 2096429"/>
              <a:gd name="connsiteX2" fmla="*/ 776835 w 1100517"/>
              <a:gd name="connsiteY2" fmla="*/ 138157 h 2096429"/>
              <a:gd name="connsiteX3" fmla="*/ 946768 w 1100517"/>
              <a:gd name="connsiteY3" fmla="*/ 502298 h 2096429"/>
              <a:gd name="connsiteX4" fmla="*/ 1100517 w 1100517"/>
              <a:gd name="connsiteY4" fmla="*/ 2096429 h 209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517" h="2096429">
                <a:moveTo>
                  <a:pt x="0" y="97696"/>
                </a:moveTo>
                <a:cubicBezTo>
                  <a:pt x="149703" y="45772"/>
                  <a:pt x="299406" y="-6151"/>
                  <a:pt x="428878" y="592"/>
                </a:cubicBezTo>
                <a:cubicBezTo>
                  <a:pt x="558350" y="7335"/>
                  <a:pt x="690520" y="54539"/>
                  <a:pt x="776835" y="138157"/>
                </a:cubicBezTo>
                <a:cubicBezTo>
                  <a:pt x="863150" y="221775"/>
                  <a:pt x="892821" y="175919"/>
                  <a:pt x="946768" y="502298"/>
                </a:cubicBezTo>
                <a:cubicBezTo>
                  <a:pt x="1000715" y="828677"/>
                  <a:pt x="1050616" y="1462553"/>
                  <a:pt x="1100517" y="209642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>
            <a:extLst>
              <a:ext uri="{FF2B5EF4-FFF2-40B4-BE49-F238E27FC236}">
                <a16:creationId xmlns:a16="http://schemas.microsoft.com/office/drawing/2014/main" id="{C856E668-61C2-9141-9379-BC368254B471}"/>
              </a:ext>
            </a:extLst>
          </p:cNvPr>
          <p:cNvSpPr/>
          <p:nvPr/>
        </p:nvSpPr>
        <p:spPr>
          <a:xfrm>
            <a:off x="5938129" y="2194221"/>
            <a:ext cx="1100065" cy="529889"/>
          </a:xfrm>
          <a:custGeom>
            <a:avLst/>
            <a:gdLst>
              <a:gd name="connsiteX0" fmla="*/ 0 w 1100065"/>
              <a:gd name="connsiteY0" fmla="*/ 130709 h 529889"/>
              <a:gd name="connsiteX1" fmla="*/ 399179 w 1100065"/>
              <a:gd name="connsiteY1" fmla="*/ 10027 h 529889"/>
              <a:gd name="connsiteX2" fmla="*/ 886550 w 1100065"/>
              <a:gd name="connsiteY2" fmla="*/ 65726 h 529889"/>
              <a:gd name="connsiteX3" fmla="*/ 1100065 w 1100065"/>
              <a:gd name="connsiteY3" fmla="*/ 529889 h 52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065" h="529889">
                <a:moveTo>
                  <a:pt x="0" y="130709"/>
                </a:moveTo>
                <a:cubicBezTo>
                  <a:pt x="125710" y="75783"/>
                  <a:pt x="251421" y="20857"/>
                  <a:pt x="399179" y="10027"/>
                </a:cubicBezTo>
                <a:cubicBezTo>
                  <a:pt x="546937" y="-803"/>
                  <a:pt x="769736" y="-20918"/>
                  <a:pt x="886550" y="65726"/>
                </a:cubicBezTo>
                <a:cubicBezTo>
                  <a:pt x="1003364" y="152370"/>
                  <a:pt x="1051714" y="341129"/>
                  <a:pt x="1100065" y="52988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Forme libre 142">
            <a:extLst>
              <a:ext uri="{FF2B5EF4-FFF2-40B4-BE49-F238E27FC236}">
                <a16:creationId xmlns:a16="http://schemas.microsoft.com/office/drawing/2014/main" id="{073F3DEA-3315-104F-9959-E06F303C0BBF}"/>
              </a:ext>
            </a:extLst>
          </p:cNvPr>
          <p:cNvSpPr/>
          <p:nvPr/>
        </p:nvSpPr>
        <p:spPr>
          <a:xfrm>
            <a:off x="5947412" y="2107791"/>
            <a:ext cx="1090782" cy="217139"/>
          </a:xfrm>
          <a:custGeom>
            <a:avLst/>
            <a:gdLst>
              <a:gd name="connsiteX0" fmla="*/ 0 w 1090782"/>
              <a:gd name="connsiteY0" fmla="*/ 217139 h 217139"/>
              <a:gd name="connsiteX1" fmla="*/ 338838 w 1090782"/>
              <a:gd name="connsiteY1" fmla="*/ 82532 h 217139"/>
              <a:gd name="connsiteX2" fmla="*/ 849417 w 1090782"/>
              <a:gd name="connsiteY2" fmla="*/ 3624 h 217139"/>
              <a:gd name="connsiteX3" fmla="*/ 1090782 w 1090782"/>
              <a:gd name="connsiteY3" fmla="*/ 198573 h 21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782" h="217139">
                <a:moveTo>
                  <a:pt x="0" y="217139"/>
                </a:moveTo>
                <a:cubicBezTo>
                  <a:pt x="98634" y="167628"/>
                  <a:pt x="197269" y="118118"/>
                  <a:pt x="338838" y="82532"/>
                </a:cubicBezTo>
                <a:cubicBezTo>
                  <a:pt x="480407" y="46946"/>
                  <a:pt x="724093" y="-15716"/>
                  <a:pt x="849417" y="3624"/>
                </a:cubicBezTo>
                <a:cubicBezTo>
                  <a:pt x="974741" y="22964"/>
                  <a:pt x="1032761" y="110768"/>
                  <a:pt x="1090782" y="19857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orme libre 143">
            <a:extLst>
              <a:ext uri="{FF2B5EF4-FFF2-40B4-BE49-F238E27FC236}">
                <a16:creationId xmlns:a16="http://schemas.microsoft.com/office/drawing/2014/main" id="{37069321-3255-314A-A781-D1BF62D269BA}"/>
              </a:ext>
            </a:extLst>
          </p:cNvPr>
          <p:cNvSpPr/>
          <p:nvPr/>
        </p:nvSpPr>
        <p:spPr>
          <a:xfrm>
            <a:off x="5947412" y="2000017"/>
            <a:ext cx="1090782" cy="334196"/>
          </a:xfrm>
          <a:custGeom>
            <a:avLst/>
            <a:gdLst>
              <a:gd name="connsiteX0" fmla="*/ 0 w 1090782"/>
              <a:gd name="connsiteY0" fmla="*/ 334196 h 334196"/>
              <a:gd name="connsiteX1" fmla="*/ 584845 w 1090782"/>
              <a:gd name="connsiteY1" fmla="*/ 69624 h 334196"/>
              <a:gd name="connsiteX2" fmla="*/ 1090782 w 1090782"/>
              <a:gd name="connsiteY2" fmla="*/ 0 h 3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782" h="334196">
                <a:moveTo>
                  <a:pt x="0" y="334196"/>
                </a:moveTo>
                <a:cubicBezTo>
                  <a:pt x="201524" y="229759"/>
                  <a:pt x="403048" y="125323"/>
                  <a:pt x="584845" y="69624"/>
                </a:cubicBezTo>
                <a:cubicBezTo>
                  <a:pt x="766642" y="13925"/>
                  <a:pt x="928712" y="6962"/>
                  <a:pt x="1090782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orme libre 144">
            <a:extLst>
              <a:ext uri="{FF2B5EF4-FFF2-40B4-BE49-F238E27FC236}">
                <a16:creationId xmlns:a16="http://schemas.microsoft.com/office/drawing/2014/main" id="{17828161-65C8-574B-BDBF-3CB7B5F5FDF3}"/>
              </a:ext>
            </a:extLst>
          </p:cNvPr>
          <p:cNvSpPr/>
          <p:nvPr/>
        </p:nvSpPr>
        <p:spPr>
          <a:xfrm>
            <a:off x="5919562" y="1823635"/>
            <a:ext cx="1118632" cy="510578"/>
          </a:xfrm>
          <a:custGeom>
            <a:avLst/>
            <a:gdLst>
              <a:gd name="connsiteX0" fmla="*/ 0 w 1118632"/>
              <a:gd name="connsiteY0" fmla="*/ 510578 h 510578"/>
              <a:gd name="connsiteX1" fmla="*/ 779793 w 1118632"/>
              <a:gd name="connsiteY1" fmla="*/ 120682 h 510578"/>
              <a:gd name="connsiteX2" fmla="*/ 1118632 w 1118632"/>
              <a:gd name="connsiteY2" fmla="*/ 0 h 51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632" h="510578">
                <a:moveTo>
                  <a:pt x="0" y="510578"/>
                </a:moveTo>
                <a:cubicBezTo>
                  <a:pt x="296677" y="358178"/>
                  <a:pt x="593354" y="205778"/>
                  <a:pt x="779793" y="120682"/>
                </a:cubicBezTo>
                <a:cubicBezTo>
                  <a:pt x="966232" y="35586"/>
                  <a:pt x="1042432" y="17793"/>
                  <a:pt x="1118632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Forme libre 145">
            <a:extLst>
              <a:ext uri="{FF2B5EF4-FFF2-40B4-BE49-F238E27FC236}">
                <a16:creationId xmlns:a16="http://schemas.microsoft.com/office/drawing/2014/main" id="{26384971-122F-C047-978C-4E8FCA46EC7A}"/>
              </a:ext>
            </a:extLst>
          </p:cNvPr>
          <p:cNvSpPr/>
          <p:nvPr/>
        </p:nvSpPr>
        <p:spPr>
          <a:xfrm>
            <a:off x="5919562" y="1610120"/>
            <a:ext cx="1113990" cy="719452"/>
          </a:xfrm>
          <a:custGeom>
            <a:avLst/>
            <a:gdLst>
              <a:gd name="connsiteX0" fmla="*/ 0 w 1113990"/>
              <a:gd name="connsiteY0" fmla="*/ 719452 h 719452"/>
              <a:gd name="connsiteX1" fmla="*/ 659111 w 1113990"/>
              <a:gd name="connsiteY1" fmla="*/ 366688 h 719452"/>
              <a:gd name="connsiteX2" fmla="*/ 1113990 w 1113990"/>
              <a:gd name="connsiteY2" fmla="*/ 0 h 71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990" h="719452">
                <a:moveTo>
                  <a:pt x="0" y="719452"/>
                </a:moveTo>
                <a:cubicBezTo>
                  <a:pt x="236723" y="603024"/>
                  <a:pt x="473446" y="486597"/>
                  <a:pt x="659111" y="366688"/>
                </a:cubicBezTo>
                <a:cubicBezTo>
                  <a:pt x="844776" y="246779"/>
                  <a:pt x="979383" y="123389"/>
                  <a:pt x="111399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7" name="Image 146">
            <a:extLst>
              <a:ext uri="{FF2B5EF4-FFF2-40B4-BE49-F238E27FC236}">
                <a16:creationId xmlns:a16="http://schemas.microsoft.com/office/drawing/2014/main" id="{128AA73D-058F-464E-BE06-825622E3B0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6997" y="4735707"/>
            <a:ext cx="1000719" cy="667146"/>
          </a:xfrm>
          <a:prstGeom prst="rect">
            <a:avLst/>
          </a:prstGeom>
        </p:spPr>
      </p:pic>
      <p:sp>
        <p:nvSpPr>
          <p:cNvPr id="148" name="ZoneTexte 147">
            <a:extLst>
              <a:ext uri="{FF2B5EF4-FFF2-40B4-BE49-F238E27FC236}">
                <a16:creationId xmlns:a16="http://schemas.microsoft.com/office/drawing/2014/main" id="{98D025C3-9F1F-2749-ADC7-CB83B6F02A49}"/>
              </a:ext>
            </a:extLst>
          </p:cNvPr>
          <p:cNvSpPr txBox="1"/>
          <p:nvPr/>
        </p:nvSpPr>
        <p:spPr>
          <a:xfrm>
            <a:off x="3674143" y="3969543"/>
            <a:ext cx="328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and </a:t>
            </a:r>
            <a:r>
              <a:rPr lang="fr-FR" sz="1600" b="1" dirty="0" err="1">
                <a:latin typeface="Comic Sans MS"/>
                <a:cs typeface="Comic Sans MS"/>
              </a:rPr>
              <a:t>Catalysis</a:t>
            </a:r>
            <a:br>
              <a:rPr lang="fr-FR" sz="1600" b="1" dirty="0">
                <a:latin typeface="Comic Sans MS"/>
                <a:cs typeface="Comic Sans MS"/>
              </a:rPr>
            </a:br>
            <a:endParaRPr lang="fr-FR" sz="1600" b="1" dirty="0">
              <a:latin typeface="Comic Sans MS"/>
              <a:cs typeface="Comic Sans MS"/>
            </a:endParaRPr>
          </a:p>
          <a:p>
            <a:pPr algn="ctr"/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+ MW</a:t>
            </a:r>
          </a:p>
          <a:p>
            <a:pPr algn="ctr"/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+ US</a:t>
            </a:r>
          </a:p>
          <a:p>
            <a:pPr algn="ctr"/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+ </a:t>
            </a:r>
            <a:r>
              <a:rPr lang="fr-FR" sz="1600" b="1" dirty="0" err="1">
                <a:latin typeface="Comic Sans MS"/>
                <a:cs typeface="Comic Sans MS"/>
              </a:rPr>
              <a:t>h</a:t>
            </a:r>
            <a:r>
              <a:rPr lang="fr-FR" sz="1600" b="1" dirty="0" err="1">
                <a:latin typeface="Symbol" pitchFamily="2" charset="2"/>
                <a:cs typeface="Comic Sans MS"/>
              </a:rPr>
              <a:t>n</a:t>
            </a:r>
            <a:endParaRPr lang="fr-FR" sz="1600" b="1" dirty="0">
              <a:latin typeface="Symbol" pitchFamily="2" charset="2"/>
              <a:cs typeface="Comic Sans MS"/>
            </a:endParaRPr>
          </a:p>
          <a:p>
            <a:pPr algn="ctr"/>
            <a:r>
              <a:rPr lang="fr-FR" sz="1600" b="1" dirty="0" err="1">
                <a:latin typeface="Comic Sans MS" panose="030F0902030302020204" pitchFamily="66" charset="0"/>
                <a:cs typeface="Comic Sans MS"/>
              </a:rPr>
              <a:t>Continuous</a:t>
            </a:r>
            <a:r>
              <a:rPr lang="fr-FR" sz="1600" b="1" dirty="0">
                <a:latin typeface="Comic Sans MS" panose="030F0902030302020204" pitchFamily="66" charset="0"/>
                <a:cs typeface="Comic Sans MS"/>
              </a:rPr>
              <a:t> Flow + Ball </a:t>
            </a:r>
            <a:r>
              <a:rPr lang="fr-FR" sz="1600" b="1" dirty="0" err="1">
                <a:latin typeface="Comic Sans MS" panose="030F0902030302020204" pitchFamily="66" charset="0"/>
                <a:cs typeface="Comic Sans MS"/>
              </a:rPr>
              <a:t>Milling</a:t>
            </a:r>
            <a:endParaRPr lang="fr-FR" sz="1600" b="1" dirty="0">
              <a:latin typeface="Comic Sans MS" panose="030F0902030302020204" pitchFamily="66" charset="0"/>
              <a:cs typeface="Comic Sans MS"/>
            </a:endParaRPr>
          </a:p>
        </p:txBody>
      </p:sp>
      <p:pic>
        <p:nvPicPr>
          <p:cNvPr id="149" name="Picture 5">
            <a:extLst>
              <a:ext uri="{FF2B5EF4-FFF2-40B4-BE49-F238E27FC236}">
                <a16:creationId xmlns:a16="http://schemas.microsoft.com/office/drawing/2014/main" id="{B3D6F589-DEED-8B4D-AAC1-50D495BF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42" y="2186747"/>
            <a:ext cx="1080156" cy="1079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图片 9" descr="图片包含 室内&#10;&#10;描述已自动生成">
            <a:extLst>
              <a:ext uri="{FF2B5EF4-FFF2-40B4-BE49-F238E27FC236}">
                <a16:creationId xmlns:a16="http://schemas.microsoft.com/office/drawing/2014/main" id="{2E327200-A3A0-2F45-9D6C-9B634081CB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25914" y="3528615"/>
            <a:ext cx="1411291" cy="791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43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SL-CHIMIE-janv-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8" y="5057961"/>
            <a:ext cx="2641600" cy="1202715"/>
          </a:xfrm>
          <a:prstGeom prst="rect">
            <a:avLst/>
          </a:prstGeom>
        </p:spPr>
      </p:pic>
      <p:pic>
        <p:nvPicPr>
          <p:cNvPr id="11" name="Image 10" descr="Logo rectang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15984" r="36661" b="6392"/>
          <a:stretch/>
        </p:blipFill>
        <p:spPr>
          <a:xfrm>
            <a:off x="2815987" y="4997530"/>
            <a:ext cx="1542255" cy="1323577"/>
          </a:xfrm>
          <a:prstGeom prst="rect">
            <a:avLst/>
          </a:prstGeom>
        </p:spPr>
      </p:pic>
      <p:pic>
        <p:nvPicPr>
          <p:cNvPr id="12" name="Image 11" descr="logo iclehs avec fle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9" y="5337285"/>
            <a:ext cx="2577253" cy="644062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" r="480" b="-399"/>
          <a:stretch/>
        </p:blipFill>
        <p:spPr bwMode="auto">
          <a:xfrm>
            <a:off x="-3174" y="-31875"/>
            <a:ext cx="9909174" cy="487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201001" y="211948"/>
            <a:ext cx="9504000" cy="373948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fr-FR" sz="3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fr-FR" sz="3000" b="1" dirty="0">
                <a:solidFill>
                  <a:srgbClr val="0000FF"/>
                </a:solidFill>
                <a:latin typeface="Comic Sans MS"/>
                <a:cs typeface="Comic Sans MS"/>
              </a:rPr>
              <a:t>MICROWAVE-ASSISTED CONTINUOUS FLOW FOR THE SELECTIVE OLIGOMERIZATION OF GLYCEROL</a:t>
            </a:r>
            <a:endParaRPr lang="en-US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sz="2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Remi Nguyen, Christophe Len</a:t>
            </a:r>
            <a:br>
              <a:rPr lang="en-US" sz="2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  <a:hlinkClick r:id="rId6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christophe.len@chimieparistech.psl.eu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2000" b="1" dirty="0">
              <a:solidFill>
                <a:srgbClr val="FFD91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7D56FD-942F-C749-B785-1C736542D8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4971" t="23688" r="20768" b="21499"/>
          <a:stretch/>
        </p:blipFill>
        <p:spPr>
          <a:xfrm>
            <a:off x="7675980" y="5804571"/>
            <a:ext cx="468000" cy="4727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9944D1-A9D9-8E4C-A404-F0DDDD100551}"/>
              </a:ext>
            </a:extLst>
          </p:cNvPr>
          <p:cNvSpPr/>
          <p:nvPr/>
        </p:nvSpPr>
        <p:spPr>
          <a:xfrm>
            <a:off x="8158046" y="5868164"/>
            <a:ext cx="1556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15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len_research</a:t>
            </a:r>
            <a:endParaRPr lang="fr-FR" sz="1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B7E9-EC77-9D43-B31E-1197D46EDADD}"/>
              </a:ext>
            </a:extLst>
          </p:cNvPr>
          <p:cNvSpPr/>
          <p:nvPr/>
        </p:nvSpPr>
        <p:spPr>
          <a:xfrm>
            <a:off x="8158046" y="5193216"/>
            <a:ext cx="16898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lenresearch.com</a:t>
            </a:r>
            <a:endParaRPr lang="en-US" sz="15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DDE67C6-70B1-8143-8E2E-F3B4BA7E4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035" y="5072445"/>
            <a:ext cx="581891" cy="581891"/>
          </a:xfrm>
          <a:prstGeom prst="rect">
            <a:avLst/>
          </a:prstGeom>
        </p:spPr>
      </p:pic>
      <p:sp>
        <p:nvSpPr>
          <p:cNvPr id="18" name="Text Box 43">
            <a:extLst>
              <a:ext uri="{FF2B5EF4-FFF2-40B4-BE49-F238E27FC236}">
                <a16:creationId xmlns:a16="http://schemas.microsoft.com/office/drawing/2014/main" id="{FC5BD93C-7FEB-7E4B-AD23-468F7C19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F8B1B2F-7F21-A34C-B74F-E18E5D5EC171}"/>
              </a:ext>
            </a:extLst>
          </p:cNvPr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8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08250" y="502506"/>
            <a:ext cx="4036707" cy="33855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WHAT ARE THE TOOLS &amp; LEVERS ?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00" y="36000"/>
            <a:ext cx="63770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eaLnBrk="0" hangingPunct="0"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B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ENIGN BY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D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ESIGN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ROCESSES &amp;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T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00" y="878164"/>
            <a:ext cx="4237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term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of the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processes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&amp; technologies</a:t>
            </a: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273000" y="1327890"/>
            <a:ext cx="9360000" cy="1256781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20" name="ZoneTexte 19"/>
          <p:cNvSpPr txBox="1"/>
          <p:nvPr/>
        </p:nvSpPr>
        <p:spPr>
          <a:xfrm>
            <a:off x="540000" y="1753674"/>
            <a:ext cx="862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latin typeface="Comic Sans MS"/>
                <a:cs typeface="Comic Sans MS"/>
              </a:rPr>
              <a:t>Homogeneous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catalysis</a:t>
            </a:r>
            <a:r>
              <a:rPr lang="fr-FR" sz="1600" b="1" dirty="0">
                <a:latin typeface="Comic Sans MS"/>
                <a:cs typeface="Comic Sans MS"/>
              </a:rPr>
              <a:t> &amp; </a:t>
            </a:r>
            <a:r>
              <a:rPr lang="fr-FR" sz="1600" b="1" dirty="0" err="1">
                <a:latin typeface="Comic Sans MS"/>
                <a:cs typeface="Comic Sans MS"/>
              </a:rPr>
              <a:t>Heterogeneous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catalysis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from</a:t>
            </a:r>
            <a:r>
              <a:rPr lang="fr-FR" sz="1600" b="1" dirty="0">
                <a:latin typeface="Comic Sans MS"/>
                <a:cs typeface="Comic Sans MS"/>
              </a:rPr>
              <a:t> bio-</a:t>
            </a:r>
            <a:r>
              <a:rPr lang="fr-FR" sz="1600" b="1" dirty="0" err="1">
                <a:latin typeface="Comic Sans MS"/>
                <a:cs typeface="Comic Sans MS"/>
              </a:rPr>
              <a:t>based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derivatives</a:t>
            </a:r>
            <a:r>
              <a:rPr lang="fr-FR" sz="1600" b="1" dirty="0">
                <a:latin typeface="Comic Sans MS"/>
                <a:cs typeface="Comic Sans MS"/>
              </a:rPr>
              <a:t> or not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Nanocatalysis</a:t>
            </a:r>
            <a:endParaRPr lang="fr-FR" sz="1600" b="1" dirty="0">
              <a:latin typeface="Comic Sans MS"/>
              <a:cs typeface="Comic Sans MS"/>
            </a:endParaRPr>
          </a:p>
          <a:p>
            <a:r>
              <a:rPr lang="fr-FR" sz="1600" b="1" dirty="0" err="1">
                <a:latin typeface="Comic Sans MS"/>
                <a:cs typeface="Comic Sans MS"/>
              </a:rPr>
              <a:t>Micellar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catalysis</a:t>
            </a:r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4000" y="1357708"/>
            <a:ext cx="1440744" cy="33855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CATALYSIS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273000" y="2716399"/>
            <a:ext cx="9360000" cy="2010213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23" name="ZoneTexte 22"/>
          <p:cNvSpPr txBox="1"/>
          <p:nvPr/>
        </p:nvSpPr>
        <p:spPr>
          <a:xfrm>
            <a:off x="540000" y="3156950"/>
            <a:ext cx="5298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Continuous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flow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Microwave</a:t>
            </a:r>
            <a:r>
              <a:rPr lang="fr-FR" sz="1600" b="1" dirty="0">
                <a:latin typeface="Comic Sans MS"/>
                <a:cs typeface="Comic Sans MS"/>
              </a:rPr>
              <a:t> irradiation in batch &amp; in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Ultrasound</a:t>
            </a:r>
            <a:r>
              <a:rPr lang="fr-FR" sz="1600" b="1" dirty="0">
                <a:latin typeface="Comic Sans MS"/>
                <a:cs typeface="Comic Sans MS"/>
              </a:rPr>
              <a:t> activation in batch &amp; in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</a:t>
            </a:r>
          </a:p>
          <a:p>
            <a:r>
              <a:rPr lang="fr-FR" sz="1600" b="1" dirty="0">
                <a:latin typeface="Comic Sans MS"/>
                <a:cs typeface="Comic Sans MS"/>
              </a:rPr>
              <a:t>Sunlight / UV in batch &amp; in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Electrochemistry</a:t>
            </a:r>
            <a:r>
              <a:rPr lang="fr-FR" sz="1600" b="1" dirty="0">
                <a:latin typeface="Comic Sans MS"/>
                <a:cs typeface="Comic Sans MS"/>
              </a:rPr>
              <a:t> in batch &amp; in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</a:t>
            </a:r>
          </a:p>
          <a:p>
            <a:r>
              <a:rPr lang="fr-FR" sz="1600" b="1" dirty="0">
                <a:latin typeface="Comic Sans MS"/>
                <a:cs typeface="Comic Sans MS"/>
              </a:rPr>
              <a:t>Ball </a:t>
            </a:r>
            <a:r>
              <a:rPr lang="fr-FR" sz="1600" b="1" dirty="0" err="1">
                <a:latin typeface="Comic Sans MS"/>
                <a:cs typeface="Comic Sans MS"/>
              </a:rPr>
              <a:t>Milling</a:t>
            </a:r>
            <a:r>
              <a:rPr lang="fr-FR" sz="1600" b="1" dirty="0">
                <a:latin typeface="Comic Sans MS"/>
                <a:cs typeface="Comic Sans MS"/>
              </a:rPr>
              <a:t> in batch &amp; in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24000" y="2748848"/>
            <a:ext cx="3722719" cy="33855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ALTERNATIVE ENERGY SOURCES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273000" y="4847789"/>
            <a:ext cx="9360000" cy="1857813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28" name="ZoneTexte 27"/>
          <p:cNvSpPr txBox="1"/>
          <p:nvPr/>
        </p:nvSpPr>
        <p:spPr>
          <a:xfrm>
            <a:off x="540000" y="5281961"/>
            <a:ext cx="4964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latin typeface="Comic Sans MS"/>
                <a:cs typeface="Comic Sans MS"/>
              </a:rPr>
              <a:t>Supercritical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fluid</a:t>
            </a:r>
            <a:r>
              <a:rPr lang="fr-FR" sz="1600" b="1" dirty="0">
                <a:latin typeface="Comic Sans MS"/>
                <a:cs typeface="Comic Sans MS"/>
              </a:rPr>
              <a:t> (CO</a:t>
            </a:r>
            <a:r>
              <a:rPr lang="fr-FR" sz="1600" b="1" baseline="-25000" dirty="0">
                <a:latin typeface="Comic Sans MS"/>
                <a:cs typeface="Comic Sans MS"/>
              </a:rPr>
              <a:t>2</a:t>
            </a:r>
            <a:r>
              <a:rPr lang="fr-FR" sz="1600" b="1" dirty="0">
                <a:latin typeface="Comic Sans MS"/>
                <a:cs typeface="Comic Sans MS"/>
              </a:rPr>
              <a:t>, </a:t>
            </a:r>
            <a:r>
              <a:rPr lang="fr-FR" sz="1600" b="1" dirty="0" err="1">
                <a:latin typeface="Comic Sans MS"/>
                <a:cs typeface="Comic Sans MS"/>
              </a:rPr>
              <a:t>MeOH</a:t>
            </a:r>
            <a:r>
              <a:rPr lang="fr-FR" sz="1600" b="1" dirty="0">
                <a:latin typeface="Comic Sans MS"/>
                <a:cs typeface="Comic Sans MS"/>
              </a:rPr>
              <a:t>, CH</a:t>
            </a:r>
            <a:r>
              <a:rPr lang="fr-FR" sz="1600" b="1" baseline="-25000" dirty="0">
                <a:latin typeface="Comic Sans MS"/>
                <a:cs typeface="Comic Sans MS"/>
              </a:rPr>
              <a:t>3</a:t>
            </a:r>
            <a:r>
              <a:rPr lang="fr-FR" sz="1600" b="1" dirty="0">
                <a:latin typeface="Comic Sans MS"/>
                <a:cs typeface="Comic Sans MS"/>
              </a:rPr>
              <a:t>CN, H</a:t>
            </a:r>
            <a:r>
              <a:rPr lang="fr-FR" sz="1600" b="1" baseline="-25000" dirty="0">
                <a:latin typeface="Comic Sans MS"/>
                <a:cs typeface="Comic Sans MS"/>
              </a:rPr>
              <a:t>2</a:t>
            </a:r>
            <a:r>
              <a:rPr lang="fr-FR" sz="1600" b="1" dirty="0">
                <a:latin typeface="Comic Sans MS"/>
                <a:cs typeface="Comic Sans MS"/>
              </a:rPr>
              <a:t>O…)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Ionic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Liquids</a:t>
            </a:r>
            <a:endParaRPr lang="fr-FR" sz="1600" b="1" dirty="0">
              <a:latin typeface="Comic Sans MS"/>
              <a:cs typeface="Comic Sans MS"/>
            </a:endParaRPr>
          </a:p>
          <a:p>
            <a:r>
              <a:rPr lang="fr-FR" sz="1600" b="1" dirty="0">
                <a:latin typeface="Comic Sans MS"/>
                <a:cs typeface="Comic Sans MS"/>
              </a:rPr>
              <a:t>Water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Polyethyleneglycol</a:t>
            </a:r>
            <a:r>
              <a:rPr lang="fr-FR" sz="1600" b="1" dirty="0">
                <a:latin typeface="Comic Sans MS"/>
                <a:cs typeface="Comic Sans MS"/>
              </a:rPr>
              <a:t> (PEG)</a:t>
            </a:r>
          </a:p>
          <a:p>
            <a:r>
              <a:rPr lang="fr-FR" sz="1600" b="1" dirty="0" err="1">
                <a:latin typeface="Comic Sans MS"/>
                <a:cs typeface="Comic Sans MS"/>
              </a:rPr>
              <a:t>Solvent</a:t>
            </a:r>
            <a:r>
              <a:rPr lang="fr-FR" sz="1600" b="1" dirty="0">
                <a:latin typeface="Comic Sans MS"/>
                <a:cs typeface="Comic Sans MS"/>
              </a:rPr>
              <a:t> free « </a:t>
            </a:r>
            <a:r>
              <a:rPr lang="fr-FR" sz="1600" b="1" i="1" dirty="0">
                <a:latin typeface="Comic Sans MS"/>
                <a:cs typeface="Comic Sans MS"/>
              </a:rPr>
              <a:t>Best </a:t>
            </a:r>
            <a:r>
              <a:rPr lang="fr-FR" sz="1600" b="1" i="1" dirty="0" err="1">
                <a:latin typeface="Comic Sans MS"/>
                <a:cs typeface="Comic Sans MS"/>
              </a:rPr>
              <a:t>solvent</a:t>
            </a:r>
            <a:r>
              <a:rPr lang="fr-FR" sz="1600" b="1" i="1" dirty="0">
                <a:latin typeface="Comic Sans MS"/>
                <a:cs typeface="Comic Sans MS"/>
              </a:rPr>
              <a:t> </a:t>
            </a:r>
            <a:r>
              <a:rPr lang="fr-FR" sz="1600" b="1" i="1" dirty="0" err="1">
                <a:latin typeface="Comic Sans MS"/>
                <a:cs typeface="Comic Sans MS"/>
              </a:rPr>
              <a:t>is</a:t>
            </a:r>
            <a:r>
              <a:rPr lang="fr-FR" sz="1600" b="1" i="1" dirty="0">
                <a:latin typeface="Comic Sans MS"/>
                <a:cs typeface="Comic Sans MS"/>
              </a:rPr>
              <a:t> no </a:t>
            </a:r>
            <a:r>
              <a:rPr lang="fr-FR" sz="1600" b="1" i="1" dirty="0" err="1">
                <a:latin typeface="Comic Sans MS"/>
                <a:cs typeface="Comic Sans MS"/>
              </a:rPr>
              <a:t>solvent</a:t>
            </a:r>
            <a:r>
              <a:rPr lang="fr-FR" sz="1600" b="1" dirty="0">
                <a:latin typeface="Comic Sans MS"/>
                <a:cs typeface="Comic Sans MS"/>
              </a:rPr>
              <a:t> »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24000" y="4877902"/>
            <a:ext cx="3754078" cy="33855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ALTERNATIVE REACTION MEDIA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6970814" y="2749231"/>
            <a:ext cx="2723888" cy="2734589"/>
            <a:chOff x="7079090" y="2584671"/>
            <a:chExt cx="2723888" cy="2734589"/>
          </a:xfrm>
          <a:scene3d>
            <a:camera prst="isometricOffAxis2Left"/>
            <a:lightRig rig="threePt" dir="t"/>
          </a:scene3d>
        </p:grpSpPr>
        <p:sp>
          <p:nvSpPr>
            <p:cNvPr id="3" name="Ellipse 2"/>
            <p:cNvSpPr>
              <a:spLocks noChangeAspect="1"/>
            </p:cNvSpPr>
            <p:nvPr/>
          </p:nvSpPr>
          <p:spPr>
            <a:xfrm>
              <a:off x="7079090" y="2584671"/>
              <a:ext cx="2723888" cy="27345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7257683" y="2763965"/>
              <a:ext cx="2366702" cy="237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7436981" y="2943966"/>
              <a:ext cx="2008106" cy="201599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7616276" y="3123966"/>
              <a:ext cx="1649517" cy="165599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>
            <a:xfrm>
              <a:off x="7795571" y="3303965"/>
              <a:ext cx="1290926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>
              <a:spLocks noChangeAspect="1"/>
            </p:cNvSpPr>
            <p:nvPr/>
          </p:nvSpPr>
          <p:spPr>
            <a:xfrm>
              <a:off x="7974867" y="3483965"/>
              <a:ext cx="932335" cy="93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8153035" y="3662834"/>
              <a:ext cx="575999" cy="57826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>
              <a:spLocks noChangeAspect="1"/>
            </p:cNvSpPr>
            <p:nvPr/>
          </p:nvSpPr>
          <p:spPr>
            <a:xfrm>
              <a:off x="8333036" y="3843543"/>
              <a:ext cx="215996" cy="21684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149760" y="3424028"/>
            <a:ext cx="2365996" cy="1384995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headEnd/>
            <a:tailEnd/>
          </a:ln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14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Low</a:t>
            </a: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amount</a:t>
            </a: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catalyst</a:t>
            </a:r>
            <a:endParaRPr lang="fr-FR" sz="14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Bio-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inspired</a:t>
            </a: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catalyst</a:t>
            </a:r>
            <a:endParaRPr lang="fr-FR" sz="14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Room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temp</a:t>
            </a: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reaction</a:t>
            </a:r>
            <a:endParaRPr lang="fr-FR" sz="14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Eco-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friendly</a:t>
            </a:r>
            <a:r>
              <a:rPr lang="fr-FR" sz="14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400" b="1" i="1" dirty="0" err="1">
                <a:solidFill>
                  <a:schemeClr val="tx1"/>
                </a:solidFill>
                <a:latin typeface="Comic Sans MS" pitchFamily="66" charset="0"/>
              </a:rPr>
              <a:t>solvents</a:t>
            </a:r>
            <a:endParaRPr lang="fr-FR" sz="14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fr-FR" sz="1400" b="1" i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1AB157-691D-1840-A21F-C451CF57CC65}"/>
              </a:ext>
            </a:extLst>
          </p:cNvPr>
          <p:cNvGrpSpPr/>
          <p:nvPr/>
        </p:nvGrpSpPr>
        <p:grpSpPr>
          <a:xfrm>
            <a:off x="203523" y="93272"/>
            <a:ext cx="9058867" cy="603964"/>
            <a:chOff x="220776" y="93272"/>
            <a:chExt cx="9058867" cy="60396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3154BC7-B41C-5240-AD5F-CEAA6FF143F7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56" name="Triangle isocèle 83">
                <a:extLst>
                  <a:ext uri="{FF2B5EF4-FFF2-40B4-BE49-F238E27FC236}">
                    <a16:creationId xmlns:a16="http://schemas.microsoft.com/office/drawing/2014/main" id="{70AADADB-9A43-204D-8EB2-0020CEB2B217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90FC1B88-A8B3-E148-9DCE-F9FDACA522F7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B53F2B22-E20A-A947-A9C6-5FF8F9B13D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874298CD-FC53-F047-82F1-711127B67F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92DC22B8-FAB1-C140-B37B-99F6C33FE2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04B414-E16C-4F47-9A06-10CB00C13BE8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4431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35">
            <a:extLst>
              <a:ext uri="{FF2B5EF4-FFF2-40B4-BE49-F238E27FC236}">
                <a16:creationId xmlns:a16="http://schemas.microsoft.com/office/drawing/2014/main" id="{82305F5E-48E3-1044-BE0E-14F0AAF1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974" y="5183148"/>
            <a:ext cx="5870052" cy="1463311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02" name="Rectangle 35">
            <a:extLst>
              <a:ext uri="{FF2B5EF4-FFF2-40B4-BE49-F238E27FC236}">
                <a16:creationId xmlns:a16="http://schemas.microsoft.com/office/drawing/2014/main" id="{F4CC18F9-5230-2543-810F-3EE48882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13" y="3735467"/>
            <a:ext cx="4688609" cy="135255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03" name="Rectangle 35">
            <a:extLst>
              <a:ext uri="{FF2B5EF4-FFF2-40B4-BE49-F238E27FC236}">
                <a16:creationId xmlns:a16="http://schemas.microsoft.com/office/drawing/2014/main" id="{69407880-7DEB-AD4F-AFC6-A855648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263" y="3748719"/>
            <a:ext cx="4688609" cy="135255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7D8753BC-D0A9-D548-99BB-E350E9F12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902" y="2488089"/>
            <a:ext cx="4688609" cy="1160921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00" name="Rectangle 35">
            <a:extLst>
              <a:ext uri="{FF2B5EF4-FFF2-40B4-BE49-F238E27FC236}">
                <a16:creationId xmlns:a16="http://schemas.microsoft.com/office/drawing/2014/main" id="{B140C5AE-E212-434E-BCDC-4CE8A3AE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5" y="2488089"/>
            <a:ext cx="4688609" cy="1160921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99" name="Rectangle 35">
            <a:extLst>
              <a:ext uri="{FF2B5EF4-FFF2-40B4-BE49-F238E27FC236}">
                <a16:creationId xmlns:a16="http://schemas.microsoft.com/office/drawing/2014/main" id="{84BF5ADE-362A-5345-A4CF-8DF86AF7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844476"/>
            <a:ext cx="9360000" cy="959032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38" name="Rectangle 37"/>
          <p:cNvSpPr/>
          <p:nvPr/>
        </p:nvSpPr>
        <p:spPr>
          <a:xfrm>
            <a:off x="108000" y="36000"/>
            <a:ext cx="6808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eaLnBrk="0" hangingPunct="0"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ONT.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C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HEMICAL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RODUCTION –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P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ARADIGM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S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000" y="894249"/>
            <a:ext cx="908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err="1">
                <a:latin typeface="Comic Sans MS"/>
                <a:cs typeface="Comic Sans MS"/>
              </a:rPr>
              <a:t>Current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methods</a:t>
            </a:r>
            <a:r>
              <a:rPr lang="fr-FR" sz="1600" b="1" dirty="0">
                <a:latin typeface="Comic Sans MS"/>
                <a:cs typeface="Comic Sans MS"/>
              </a:rPr>
              <a:t> of </a:t>
            </a:r>
            <a:r>
              <a:rPr lang="fr-FR" sz="1600" b="1" dirty="0" err="1">
                <a:latin typeface="Comic Sans MS"/>
                <a:cs typeface="Comic Sans MS"/>
              </a:rPr>
              <a:t>synthesis</a:t>
            </a:r>
            <a:r>
              <a:rPr lang="fr-FR" sz="1600" b="1" dirty="0">
                <a:latin typeface="Comic Sans MS"/>
                <a:cs typeface="Comic Sans MS"/>
              </a:rPr>
              <a:t> for </a:t>
            </a:r>
            <a:r>
              <a:rPr lang="fr-FR" sz="1600" b="1" dirty="0" err="1">
                <a:latin typeface="Comic Sans MS"/>
                <a:cs typeface="Comic Sans MS"/>
              </a:rPr>
              <a:t>pharmaceuticals</a:t>
            </a:r>
            <a:r>
              <a:rPr lang="fr-FR" sz="1600" b="1" dirty="0">
                <a:latin typeface="Comic Sans MS"/>
                <a:cs typeface="Comic Sans MS"/>
              </a:rPr>
              <a:t> (APIs) and fine </a:t>
            </a:r>
            <a:r>
              <a:rPr lang="fr-FR" sz="1600" b="1" dirty="0" err="1">
                <a:latin typeface="Comic Sans MS"/>
                <a:cs typeface="Comic Sans MS"/>
              </a:rPr>
              <a:t>chemicals</a:t>
            </a:r>
            <a:r>
              <a:rPr lang="fr-FR" sz="1600" b="1" dirty="0">
                <a:latin typeface="Comic Sans MS"/>
                <a:cs typeface="Comic Sans MS"/>
              </a:rPr>
              <a:t> are </a:t>
            </a:r>
            <a:r>
              <a:rPr lang="fr-FR" sz="1600" b="1" dirty="0" err="1">
                <a:latin typeface="Comic Sans MS"/>
                <a:cs typeface="Comic Sans MS"/>
              </a:rPr>
              <a:t>entirely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based</a:t>
            </a:r>
            <a:r>
              <a:rPr lang="fr-FR" sz="1600" b="1" dirty="0">
                <a:latin typeface="Comic Sans MS"/>
                <a:cs typeface="Comic Sans MS"/>
              </a:rPr>
              <a:t> on </a:t>
            </a:r>
            <a:r>
              <a:rPr lang="fr-FR" sz="1600" b="1" dirty="0" err="1">
                <a:latin typeface="Comic Sans MS"/>
                <a:cs typeface="Comic Sans MS"/>
              </a:rPr>
              <a:t>traditional</a:t>
            </a:r>
            <a:r>
              <a:rPr lang="fr-FR" sz="1600" b="1" dirty="0">
                <a:latin typeface="Comic Sans MS"/>
                <a:cs typeface="Comic Sans MS"/>
              </a:rPr>
              <a:t> batch </a:t>
            </a:r>
            <a:r>
              <a:rPr lang="fr-FR" sz="1600" b="1" dirty="0" err="1">
                <a:latin typeface="Comic Sans MS"/>
                <a:cs typeface="Comic Sans MS"/>
              </a:rPr>
              <a:t>manufacturing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protocols</a:t>
            </a:r>
            <a:r>
              <a:rPr lang="fr-FR" sz="1600" b="1" dirty="0">
                <a:latin typeface="Comic Sans MS"/>
                <a:cs typeface="Comic Sans MS"/>
              </a:rPr>
              <a:t>. </a:t>
            </a:r>
          </a:p>
          <a:p>
            <a:pPr algn="just"/>
            <a:r>
              <a:rPr lang="fr-FR" sz="1600" b="1" dirty="0">
                <a:latin typeface="Comic Sans MS"/>
                <a:cs typeface="Comic Sans MS"/>
              </a:rPr>
              <a:t>Batch </a:t>
            </a:r>
            <a:r>
              <a:rPr lang="fr-FR" sz="1600" b="1" dirty="0" err="1">
                <a:latin typeface="Comic Sans MS"/>
                <a:cs typeface="Comic Sans MS"/>
              </a:rPr>
              <a:t>protocols</a:t>
            </a:r>
            <a:r>
              <a:rPr lang="fr-FR" sz="1600" b="1" dirty="0">
                <a:latin typeface="Comic Sans MS"/>
                <a:cs typeface="Comic Sans MS"/>
              </a:rPr>
              <a:t> have </a:t>
            </a:r>
            <a:r>
              <a:rPr lang="fr-FR" sz="1600" b="1" dirty="0" err="1">
                <a:latin typeface="Comic Sans MS"/>
                <a:cs typeface="Comic Sans MS"/>
              </a:rPr>
              <a:t>severe</a:t>
            </a:r>
            <a:r>
              <a:rPr lang="fr-FR" sz="1600" b="1" dirty="0">
                <a:latin typeface="Comic Sans MS"/>
                <a:cs typeface="Comic Sans MS"/>
              </a:rPr>
              <a:t> limitations </a:t>
            </a:r>
            <a:r>
              <a:rPr lang="fr-FR" sz="1600" b="1" dirty="0" err="1">
                <a:latin typeface="Comic Sans MS"/>
                <a:cs typeface="Comic Sans MS"/>
              </a:rPr>
              <a:t>compared</a:t>
            </a:r>
            <a:r>
              <a:rPr lang="fr-FR" sz="1600" b="1" dirty="0">
                <a:latin typeface="Comic Sans MS"/>
                <a:cs typeface="Comic Sans MS"/>
              </a:rPr>
              <a:t> to </a:t>
            </a: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</a:t>
            </a:r>
            <a:r>
              <a:rPr lang="fr-FR" sz="1600" b="1" dirty="0" err="1">
                <a:latin typeface="Comic Sans MS"/>
                <a:cs typeface="Comic Sans MS"/>
              </a:rPr>
              <a:t>processing</a:t>
            </a:r>
            <a:r>
              <a:rPr lang="fr-FR" sz="1600" b="1" dirty="0">
                <a:latin typeface="Comic Sans MS"/>
                <a:cs typeface="Comic Sans MS"/>
              </a:rPr>
              <a:t>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D9381E-FD6A-634C-B0EB-BD4489302EDA}"/>
              </a:ext>
            </a:extLst>
          </p:cNvPr>
          <p:cNvSpPr/>
          <p:nvPr/>
        </p:nvSpPr>
        <p:spPr>
          <a:xfrm>
            <a:off x="228256" y="2542681"/>
            <a:ext cx="4484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Slow </a:t>
            </a:r>
            <a:r>
              <a:rPr lang="fr-FR" sz="1600" b="1" dirty="0" err="1">
                <a:latin typeface="Comic Sans MS"/>
                <a:cs typeface="Comic Sans MS"/>
              </a:rPr>
              <a:t>temperature</a:t>
            </a:r>
            <a:r>
              <a:rPr lang="fr-FR" sz="1600" b="1" dirty="0">
                <a:latin typeface="Comic Sans MS"/>
                <a:cs typeface="Comic Sans MS"/>
              </a:rPr>
              <a:t> control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Inefficient mass and </a:t>
            </a:r>
            <a:r>
              <a:rPr lang="fr-FR" sz="1600" b="1" dirty="0" err="1">
                <a:latin typeface="Comic Sans MS"/>
                <a:cs typeface="Comic Sans MS"/>
              </a:rPr>
              <a:t>heat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transfer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Dangerous </a:t>
            </a:r>
            <a:r>
              <a:rPr lang="fr-FR" sz="1600" b="1" dirty="0" err="1">
                <a:latin typeface="Comic Sans MS"/>
                <a:cs typeface="Comic Sans MS"/>
              </a:rPr>
              <a:t>temperature</a:t>
            </a:r>
            <a:r>
              <a:rPr lang="fr-FR" sz="1600" b="1" dirty="0">
                <a:latin typeface="Comic Sans MS"/>
                <a:cs typeface="Comic Sans MS"/>
              </a:rPr>
              <a:t> gradients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Safety</a:t>
            </a:r>
            <a:r>
              <a:rPr lang="fr-FR" sz="1600" b="1" dirty="0">
                <a:latin typeface="Comic Sans MS"/>
                <a:cs typeface="Comic Sans MS"/>
              </a:rPr>
              <a:t> issues for </a:t>
            </a:r>
            <a:r>
              <a:rPr lang="fr-FR" sz="1600" b="1" dirty="0" err="1">
                <a:latin typeface="Comic Sans MS"/>
                <a:cs typeface="Comic Sans MS"/>
              </a:rPr>
              <a:t>many</a:t>
            </a:r>
            <a:r>
              <a:rPr lang="fr-FR" sz="1600" b="1" dirty="0">
                <a:latin typeface="Comic Sans MS"/>
                <a:cs typeface="Comic Sans MS"/>
              </a:rPr>
              <a:t> transformation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E143D8-F8CA-3345-AC72-24F287837CB1}"/>
              </a:ext>
            </a:extLst>
          </p:cNvPr>
          <p:cNvSpPr/>
          <p:nvPr/>
        </p:nvSpPr>
        <p:spPr>
          <a:xfrm>
            <a:off x="5145097" y="2542681"/>
            <a:ext cx="4484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Instantaneous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heating</a:t>
            </a:r>
            <a:r>
              <a:rPr lang="fr-FR" sz="1600" b="1" dirty="0">
                <a:latin typeface="Comic Sans MS"/>
                <a:cs typeface="Comic Sans MS"/>
              </a:rPr>
              <a:t>/</a:t>
            </a:r>
            <a:r>
              <a:rPr lang="fr-FR" sz="1600" b="1" dirty="0" err="1">
                <a:latin typeface="Comic Sans MS"/>
                <a:cs typeface="Comic Sans MS"/>
              </a:rPr>
              <a:t>cooling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Very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fast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mixing</a:t>
            </a:r>
            <a:r>
              <a:rPr lang="fr-FR" sz="1600" b="1" dirty="0">
                <a:latin typeface="Comic Sans MS"/>
                <a:cs typeface="Comic Sans MS"/>
              </a:rPr>
              <a:t> (&lt;1s)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No concentration/</a:t>
            </a:r>
            <a:r>
              <a:rPr lang="fr-FR" sz="1600" b="1" dirty="0" err="1">
                <a:latin typeface="Comic Sans MS"/>
                <a:cs typeface="Comic Sans MS"/>
              </a:rPr>
              <a:t>temperature</a:t>
            </a:r>
            <a:r>
              <a:rPr lang="fr-FR" sz="1600" b="1" dirty="0">
                <a:latin typeface="Comic Sans MS"/>
                <a:cs typeface="Comic Sans MS"/>
              </a:rPr>
              <a:t> gradients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Inherently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safe</a:t>
            </a:r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7FBD35-77C9-6E47-935E-D0DF8E0B2D86}"/>
              </a:ext>
            </a:extLst>
          </p:cNvPr>
          <p:cNvSpPr/>
          <p:nvPr/>
        </p:nvSpPr>
        <p:spPr>
          <a:xfrm>
            <a:off x="333366" y="3735467"/>
            <a:ext cx="4484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Segmented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individual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steps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Processing</a:t>
            </a:r>
            <a:r>
              <a:rPr lang="fr-FR" sz="1600" b="1" dirty="0">
                <a:latin typeface="Comic Sans MS"/>
                <a:cs typeface="Comic Sans MS"/>
              </a:rPr>
              <a:t> a </a:t>
            </a:r>
            <a:r>
              <a:rPr lang="fr-FR" sz="1600" b="1" dirty="0" err="1">
                <a:latin typeface="Comic Sans MS"/>
                <a:cs typeface="Comic Sans MS"/>
              </a:rPr>
              <a:t>specific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quantity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Multi </a:t>
            </a:r>
            <a:r>
              <a:rPr lang="fr-FR" sz="1600" b="1" dirty="0" err="1">
                <a:latin typeface="Comic Sans MS"/>
                <a:cs typeface="Comic Sans MS"/>
              </a:rPr>
              <a:t>purpose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equipment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Quality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managed</a:t>
            </a:r>
            <a:r>
              <a:rPr lang="fr-FR" sz="1600" b="1" dirty="0">
                <a:latin typeface="Comic Sans MS"/>
                <a:cs typeface="Comic Sans MS"/>
              </a:rPr>
              <a:t> by </a:t>
            </a:r>
            <a:r>
              <a:rPr lang="fr-FR" sz="1600" b="1" dirty="0" err="1">
                <a:latin typeface="Comic Sans MS"/>
                <a:cs typeface="Comic Sans MS"/>
              </a:rPr>
              <a:t>repetition</a:t>
            </a:r>
            <a:r>
              <a:rPr lang="fr-FR" sz="1600" b="1" dirty="0">
                <a:latin typeface="Comic Sans MS"/>
                <a:cs typeface="Comic Sans MS"/>
              </a:rPr>
              <a:t> and </a:t>
            </a:r>
            <a:r>
              <a:rPr lang="fr-FR" sz="1600" b="1" dirty="0" err="1">
                <a:latin typeface="Comic Sans MS"/>
                <a:cs typeface="Comic Sans MS"/>
              </a:rPr>
              <a:t>testing</a:t>
            </a:r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C6DC33-1939-BB4B-B5AA-8FC613AD0295}"/>
              </a:ext>
            </a:extLst>
          </p:cNvPr>
          <p:cNvSpPr/>
          <p:nvPr/>
        </p:nvSpPr>
        <p:spPr>
          <a:xfrm>
            <a:off x="5244701" y="3735467"/>
            <a:ext cx="4484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Integrated </a:t>
            </a:r>
            <a:r>
              <a:rPr lang="fr-FR" sz="1600" b="1" dirty="0" err="1">
                <a:latin typeface="Comic Sans MS"/>
                <a:cs typeface="Comic Sans MS"/>
              </a:rPr>
              <a:t>synchronized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operations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Continuous</a:t>
            </a:r>
            <a:r>
              <a:rPr lang="fr-FR" sz="1600" b="1" dirty="0">
                <a:latin typeface="Comic Sans MS"/>
                <a:cs typeface="Comic Sans MS"/>
              </a:rPr>
              <a:t> flow of </a:t>
            </a:r>
            <a:r>
              <a:rPr lang="fr-FR" sz="1600" b="1" dirty="0" err="1">
                <a:latin typeface="Comic Sans MS"/>
                <a:cs typeface="Comic Sans MS"/>
              </a:rPr>
              <a:t>product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latin typeface="Comic Sans MS"/>
                <a:cs typeface="Comic Sans MS"/>
              </a:rPr>
              <a:t>Equipment </a:t>
            </a:r>
            <a:r>
              <a:rPr lang="fr-FR" sz="1600" b="1" dirty="0" err="1">
                <a:latin typeface="Comic Sans MS"/>
                <a:cs typeface="Comic Sans MS"/>
              </a:rPr>
              <a:t>dedicated</a:t>
            </a:r>
            <a:r>
              <a:rPr lang="fr-FR" sz="1600" b="1" dirty="0">
                <a:latin typeface="Comic Sans MS"/>
                <a:cs typeface="Comic Sans MS"/>
              </a:rPr>
              <a:t> for </a:t>
            </a:r>
            <a:r>
              <a:rPr lang="fr-FR" sz="1600" b="1" dirty="0" err="1">
                <a:latin typeface="Comic Sans MS"/>
                <a:cs typeface="Comic Sans MS"/>
              </a:rPr>
              <a:t>purpose</a:t>
            </a:r>
            <a:endParaRPr lang="fr-FR" sz="1600" b="1" dirty="0">
              <a:latin typeface="Comic Sans MS"/>
              <a:cs typeface="Comic Sans MS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latin typeface="Comic Sans MS"/>
                <a:cs typeface="Comic Sans MS"/>
              </a:rPr>
              <a:t>Quality</a:t>
            </a:r>
            <a:r>
              <a:rPr lang="fr-FR" sz="1600" b="1" dirty="0">
                <a:latin typeface="Comic Sans MS"/>
                <a:cs typeface="Comic Sans MS"/>
              </a:rPr>
              <a:t> </a:t>
            </a:r>
            <a:r>
              <a:rPr lang="fr-FR" sz="1600" b="1" dirty="0" err="1">
                <a:latin typeface="Comic Sans MS"/>
                <a:cs typeface="Comic Sans MS"/>
              </a:rPr>
              <a:t>managed</a:t>
            </a:r>
            <a:r>
              <a:rPr lang="fr-FR" sz="1600" b="1" dirty="0">
                <a:latin typeface="Comic Sans MS"/>
                <a:cs typeface="Comic Sans MS"/>
              </a:rPr>
              <a:t> by design and </a:t>
            </a:r>
            <a:r>
              <a:rPr lang="fr-FR" sz="1600" b="1" dirty="0" err="1">
                <a:latin typeface="Comic Sans MS"/>
                <a:cs typeface="Comic Sans MS"/>
              </a:rPr>
              <a:t>processes</a:t>
            </a:r>
            <a:r>
              <a:rPr lang="fr-FR" sz="1600" b="1" dirty="0">
                <a:latin typeface="Comic Sans MS"/>
                <a:cs typeface="Comic Sans MS"/>
              </a:rPr>
              <a:t> control of </a:t>
            </a:r>
            <a:r>
              <a:rPr lang="fr-FR" sz="1600" b="1" dirty="0" err="1">
                <a:latin typeface="Comic Sans MS"/>
                <a:cs typeface="Comic Sans MS"/>
              </a:rPr>
              <a:t>steady</a:t>
            </a:r>
            <a:r>
              <a:rPr lang="fr-FR" sz="1600" b="1" dirty="0">
                <a:latin typeface="Comic Sans MS"/>
                <a:cs typeface="Comic Sans MS"/>
              </a:rPr>
              <a:t> state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AF637E-FE7E-A64C-A65F-E3E697222E5A}"/>
              </a:ext>
            </a:extLst>
          </p:cNvPr>
          <p:cNvSpPr/>
          <p:nvPr/>
        </p:nvSpPr>
        <p:spPr>
          <a:xfrm>
            <a:off x="2343501" y="5239555"/>
            <a:ext cx="5367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Lower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cost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level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operational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invest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Increased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productivity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small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plant,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low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hold-up)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Shorter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throughput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time (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less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inventory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Consistent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quality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less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off-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spec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less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 by-</a:t>
            </a:r>
            <a:r>
              <a:rPr lang="fr-FR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products</a:t>
            </a:r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CFD5BB9-3F2A-3442-801A-8647E1945488}"/>
              </a:ext>
            </a:extLst>
          </p:cNvPr>
          <p:cNvGrpSpPr>
            <a:grpSpLocks noChangeAspect="1"/>
          </p:cNvGrpSpPr>
          <p:nvPr/>
        </p:nvGrpSpPr>
        <p:grpSpPr>
          <a:xfrm>
            <a:off x="2341944" y="1899934"/>
            <a:ext cx="413591" cy="545866"/>
            <a:chOff x="7648567" y="2122089"/>
            <a:chExt cx="670419" cy="8848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8B084D-073E-964A-B1F0-A0CE14CBA651}"/>
                </a:ext>
              </a:extLst>
            </p:cNvPr>
            <p:cNvSpPr/>
            <p:nvPr/>
          </p:nvSpPr>
          <p:spPr>
            <a:xfrm>
              <a:off x="7891195" y="2122089"/>
              <a:ext cx="185163" cy="24437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BE534123-2B62-9449-85DC-B574AD4A8C8C}"/>
                </a:ext>
              </a:extLst>
            </p:cNvPr>
            <p:cNvSpPr/>
            <p:nvPr/>
          </p:nvSpPr>
          <p:spPr>
            <a:xfrm>
              <a:off x="7648567" y="2342221"/>
              <a:ext cx="670419" cy="6647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r 7">
            <a:extLst>
              <a:ext uri="{FF2B5EF4-FFF2-40B4-BE49-F238E27FC236}">
                <a16:creationId xmlns:a16="http://schemas.microsoft.com/office/drawing/2014/main" id="{7583115D-6D08-E74D-9274-26239EB67488}"/>
              </a:ext>
            </a:extLst>
          </p:cNvPr>
          <p:cNvGrpSpPr/>
          <p:nvPr/>
        </p:nvGrpSpPr>
        <p:grpSpPr>
          <a:xfrm>
            <a:off x="6845709" y="2043368"/>
            <a:ext cx="1127211" cy="269609"/>
            <a:chOff x="7688586" y="701281"/>
            <a:chExt cx="1127210" cy="269609"/>
          </a:xfrm>
          <a:scene3d>
            <a:camera prst="orthographicFront">
              <a:rot lat="2100000" lon="20399993" rev="0"/>
            </a:camera>
            <a:lightRig rig="threePt" dir="t">
              <a:rot lat="0" lon="0" rev="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CDAA79-8AA3-1946-90AC-869367039B37}"/>
                </a:ext>
              </a:extLst>
            </p:cNvPr>
            <p:cNvSpPr/>
            <p:nvPr/>
          </p:nvSpPr>
          <p:spPr>
            <a:xfrm>
              <a:off x="8017216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6C98A5D-0B64-2F42-940E-7E77488E052C}"/>
                </a:ext>
              </a:extLst>
            </p:cNvPr>
            <p:cNvSpPr/>
            <p:nvPr/>
          </p:nvSpPr>
          <p:spPr>
            <a:xfrm>
              <a:off x="7934685" y="745623"/>
              <a:ext cx="18605" cy="173880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58" name="Arc plein 57">
              <a:extLst>
                <a:ext uri="{FF2B5EF4-FFF2-40B4-BE49-F238E27FC236}">
                  <a16:creationId xmlns:a16="http://schemas.microsoft.com/office/drawing/2014/main" id="{427A60DE-5822-F74A-822D-D44BF1ED3464}"/>
                </a:ext>
              </a:extLst>
            </p:cNvPr>
            <p:cNvSpPr/>
            <p:nvPr/>
          </p:nvSpPr>
          <p:spPr>
            <a:xfrm>
              <a:off x="7934685" y="701281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59" name="Arc plein 58">
              <a:extLst>
                <a:ext uri="{FF2B5EF4-FFF2-40B4-BE49-F238E27FC236}">
                  <a16:creationId xmlns:a16="http://schemas.microsoft.com/office/drawing/2014/main" id="{BCCBFB25-CD9A-834C-A858-5F49B8DD5F87}"/>
                </a:ext>
              </a:extLst>
            </p:cNvPr>
            <p:cNvSpPr/>
            <p:nvPr/>
          </p:nvSpPr>
          <p:spPr>
            <a:xfrm>
              <a:off x="8096378" y="701281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60" name="Arc plein 59">
              <a:extLst>
                <a:ext uri="{FF2B5EF4-FFF2-40B4-BE49-F238E27FC236}">
                  <a16:creationId xmlns:a16="http://schemas.microsoft.com/office/drawing/2014/main" id="{6F487845-3C6C-474E-A264-3341C9E769F5}"/>
                </a:ext>
              </a:extLst>
            </p:cNvPr>
            <p:cNvSpPr/>
            <p:nvPr/>
          </p:nvSpPr>
          <p:spPr>
            <a:xfrm>
              <a:off x="8261440" y="701281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61" name="Arc plein 60">
              <a:extLst>
                <a:ext uri="{FF2B5EF4-FFF2-40B4-BE49-F238E27FC236}">
                  <a16:creationId xmlns:a16="http://schemas.microsoft.com/office/drawing/2014/main" id="{C6805CAF-0E65-2D4C-9D8C-155B57DBF6C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8017507" y="869792"/>
              <a:ext cx="97091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62" name="Arc plein 61">
              <a:extLst>
                <a:ext uri="{FF2B5EF4-FFF2-40B4-BE49-F238E27FC236}">
                  <a16:creationId xmlns:a16="http://schemas.microsoft.com/office/drawing/2014/main" id="{2B3E2B87-081A-EC47-A2AC-F2090CC7C615}"/>
                </a:ext>
              </a:extLst>
            </p:cNvPr>
            <p:cNvSpPr/>
            <p:nvPr/>
          </p:nvSpPr>
          <p:spPr>
            <a:xfrm flipV="1">
              <a:off x="8178909" y="869792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63" name="Arc plein 62">
              <a:extLst>
                <a:ext uri="{FF2B5EF4-FFF2-40B4-BE49-F238E27FC236}">
                  <a16:creationId xmlns:a16="http://schemas.microsoft.com/office/drawing/2014/main" id="{7F9085A8-30A3-DA4E-8141-63919C2A8AC7}"/>
                </a:ext>
              </a:extLst>
            </p:cNvPr>
            <p:cNvSpPr/>
            <p:nvPr/>
          </p:nvSpPr>
          <p:spPr>
            <a:xfrm flipV="1">
              <a:off x="8343971" y="869792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42BC5D-2C08-3445-AC3E-9B3DA9F72AC2}"/>
                </a:ext>
              </a:extLst>
            </p:cNvPr>
            <p:cNvSpPr/>
            <p:nvPr/>
          </p:nvSpPr>
          <p:spPr>
            <a:xfrm>
              <a:off x="8096177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F7D2BE-435F-AA47-B4E9-5B0EB1B9DA47}"/>
                </a:ext>
              </a:extLst>
            </p:cNvPr>
            <p:cNvSpPr/>
            <p:nvPr/>
          </p:nvSpPr>
          <p:spPr>
            <a:xfrm>
              <a:off x="8178909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4D542FD-ACEB-7F48-A745-5BF2E4D339FD}"/>
                </a:ext>
              </a:extLst>
            </p:cNvPr>
            <p:cNvSpPr/>
            <p:nvPr/>
          </p:nvSpPr>
          <p:spPr>
            <a:xfrm flipH="1" flipV="1">
              <a:off x="8261440" y="745623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C0DE037-2A89-154C-ADFB-4074F82D5A10}"/>
                </a:ext>
              </a:extLst>
            </p:cNvPr>
            <p:cNvSpPr/>
            <p:nvPr/>
          </p:nvSpPr>
          <p:spPr>
            <a:xfrm>
              <a:off x="8343971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5D4305-02B1-A246-98F8-DA7CD37DDA30}"/>
                </a:ext>
              </a:extLst>
            </p:cNvPr>
            <p:cNvSpPr/>
            <p:nvPr/>
          </p:nvSpPr>
          <p:spPr>
            <a:xfrm>
              <a:off x="8426502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2" name="Arc plein 91">
              <a:extLst>
                <a:ext uri="{FF2B5EF4-FFF2-40B4-BE49-F238E27FC236}">
                  <a16:creationId xmlns:a16="http://schemas.microsoft.com/office/drawing/2014/main" id="{CD413431-9A8E-4642-9935-71D54C5AE5AB}"/>
                </a:ext>
              </a:extLst>
            </p:cNvPr>
            <p:cNvSpPr/>
            <p:nvPr/>
          </p:nvSpPr>
          <p:spPr>
            <a:xfrm>
              <a:off x="8426502" y="701281"/>
              <a:ext cx="101136" cy="89424"/>
            </a:xfrm>
            <a:prstGeom prst="blockArc">
              <a:avLst>
                <a:gd name="adj1" fmla="val 10819008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25CA92C-97BF-D54D-BC89-2197985CD6D3}"/>
                </a:ext>
              </a:extLst>
            </p:cNvPr>
            <p:cNvSpPr/>
            <p:nvPr/>
          </p:nvSpPr>
          <p:spPr>
            <a:xfrm>
              <a:off x="8509033" y="745624"/>
              <a:ext cx="18605" cy="170778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4" name="Arc plein 93">
              <a:extLst>
                <a:ext uri="{FF2B5EF4-FFF2-40B4-BE49-F238E27FC236}">
                  <a16:creationId xmlns:a16="http://schemas.microsoft.com/office/drawing/2014/main" id="{5D977868-07B1-694C-B2D0-9BDCC68FA231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513844" y="865997"/>
              <a:ext cx="88997" cy="98619"/>
            </a:xfrm>
            <a:prstGeom prst="blockArc">
              <a:avLst>
                <a:gd name="adj1" fmla="val 16231694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244FA33-349E-9348-8AAE-C63BD62D1CA5}"/>
                </a:ext>
              </a:extLst>
            </p:cNvPr>
            <p:cNvSpPr/>
            <p:nvPr/>
          </p:nvSpPr>
          <p:spPr>
            <a:xfrm rot="16200000" flipH="1">
              <a:off x="8654713" y="834224"/>
              <a:ext cx="20766" cy="230396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6" name="Triangle isocèle 30">
              <a:extLst>
                <a:ext uri="{FF2B5EF4-FFF2-40B4-BE49-F238E27FC236}">
                  <a16:creationId xmlns:a16="http://schemas.microsoft.com/office/drawing/2014/main" id="{71FA5F69-24E3-A641-8895-DBC75E0A1320}"/>
                </a:ext>
              </a:extLst>
            </p:cNvPr>
            <p:cNvSpPr/>
            <p:nvPr/>
          </p:nvSpPr>
          <p:spPr>
            <a:xfrm rot="5400000">
              <a:off x="8767843" y="922936"/>
              <a:ext cx="47384" cy="48523"/>
            </a:xfrm>
            <a:prstGeom prst="triangle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7" name="Arc plein 96">
              <a:extLst>
                <a:ext uri="{FF2B5EF4-FFF2-40B4-BE49-F238E27FC236}">
                  <a16:creationId xmlns:a16="http://schemas.microsoft.com/office/drawing/2014/main" id="{422D1BA2-4D83-6C44-BE7D-0B86F435698B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 flipV="1">
              <a:off x="7859482" y="860316"/>
              <a:ext cx="88997" cy="98619"/>
            </a:xfrm>
            <a:prstGeom prst="blockArc">
              <a:avLst>
                <a:gd name="adj1" fmla="val 16231694"/>
                <a:gd name="adj2" fmla="val 96367"/>
                <a:gd name="adj3" fmla="val 23716"/>
              </a:avLst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B66FD1C-23AC-BD42-BF60-D894FA5EAC37}"/>
                </a:ext>
              </a:extLst>
            </p:cNvPr>
            <p:cNvSpPr/>
            <p:nvPr/>
          </p:nvSpPr>
          <p:spPr>
            <a:xfrm rot="16200000" flipH="1">
              <a:off x="7786447" y="835496"/>
              <a:ext cx="20767" cy="216490"/>
            </a:xfrm>
            <a:prstGeom prst="rect">
              <a:avLst/>
            </a:prstGeom>
            <a:solidFill>
              <a:srgbClr val="0000FF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C3CBD713-4E47-274A-B309-CEFDF512A90C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BE0098E0-7D34-FE48-B808-604453D9C18B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67" name="Triangle isocèle 83">
                <a:extLst>
                  <a:ext uri="{FF2B5EF4-FFF2-40B4-BE49-F238E27FC236}">
                    <a16:creationId xmlns:a16="http://schemas.microsoft.com/office/drawing/2014/main" id="{5A4B8A9C-141A-444B-BBA4-10A488BAB9EF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FF380B9E-2ADA-0741-9E06-D5BE71504EBF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70" name="Connecteur droit 69">
                  <a:extLst>
                    <a:ext uri="{FF2B5EF4-FFF2-40B4-BE49-F238E27FC236}">
                      <a16:creationId xmlns:a16="http://schemas.microsoft.com/office/drawing/2014/main" id="{51735550-5BC3-DF4E-829A-EF1CB22B7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1" name="Image 70">
                  <a:extLst>
                    <a:ext uri="{FF2B5EF4-FFF2-40B4-BE49-F238E27FC236}">
                      <a16:creationId xmlns:a16="http://schemas.microsoft.com/office/drawing/2014/main" id="{8E133045-62CE-C147-B9C0-FB87B11FB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315FD46D-5146-BD45-BB89-CF945CEF0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49D3169-6E91-0B4E-B57B-544F78DE1080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397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0"/>
          <p:cNvSpPr>
            <a:spLocks noChangeArrowheads="1"/>
          </p:cNvSpPr>
          <p:nvPr/>
        </p:nvSpPr>
        <p:spPr bwMode="auto">
          <a:xfrm>
            <a:off x="6151565" y="1068680"/>
            <a:ext cx="3583049" cy="338554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VALUE ADDED CHEMICALS</a:t>
            </a:r>
          </a:p>
        </p:txBody>
      </p: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3877240" y="1068680"/>
            <a:ext cx="2124000" cy="33855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ALTER. TECHNOL. 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07" name="Image 36" descr="2micel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6" r="6168" b="62482"/>
          <a:stretch>
            <a:fillRect/>
          </a:stretch>
        </p:blipFill>
        <p:spPr bwMode="auto">
          <a:xfrm rot="19360900">
            <a:off x="5281613" y="5646730"/>
            <a:ext cx="5826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 40" descr="bois-de-chauff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6" t="4411" b="33208"/>
          <a:stretch>
            <a:fillRect/>
          </a:stretch>
        </p:blipFill>
        <p:spPr bwMode="auto">
          <a:xfrm>
            <a:off x="174627" y="2634795"/>
            <a:ext cx="1166813" cy="1146175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Image 42" descr="Bagasse_dsc089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3" t="47507"/>
          <a:stretch>
            <a:fillRect/>
          </a:stretch>
        </p:blipFill>
        <p:spPr bwMode="auto">
          <a:xfrm>
            <a:off x="1373188" y="2634795"/>
            <a:ext cx="1154112" cy="1146175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Image 47" descr="P10209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3666"/>
          <a:stretch>
            <a:fillRect/>
          </a:stretch>
        </p:blipFill>
        <p:spPr bwMode="auto">
          <a:xfrm>
            <a:off x="2565401" y="2633203"/>
            <a:ext cx="1143000" cy="1149350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Image 49" descr="Betterave-Sucre-(2012-01-09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11345" r="18217" b="8777"/>
          <a:stretch>
            <a:fillRect/>
          </a:stretch>
        </p:blipFill>
        <p:spPr bwMode="auto">
          <a:xfrm>
            <a:off x="174628" y="3812720"/>
            <a:ext cx="1820863" cy="1158875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49" descr="champs-de-canne-a-suc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14565" r="24294" b="12180"/>
          <a:stretch>
            <a:fillRect/>
          </a:stretch>
        </p:blipFill>
        <p:spPr bwMode="auto">
          <a:xfrm>
            <a:off x="2035177" y="3815891"/>
            <a:ext cx="1673225" cy="1154112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Image 51" descr="article_oktourneso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/>
          <a:stretch>
            <a:fillRect/>
          </a:stretch>
        </p:blipFill>
        <p:spPr bwMode="auto">
          <a:xfrm>
            <a:off x="177801" y="5009691"/>
            <a:ext cx="1162051" cy="1143000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Image 52" descr="Olivier-Olives -Photo133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6"/>
          <a:stretch>
            <a:fillRect/>
          </a:stretch>
        </p:blipFill>
        <p:spPr bwMode="auto">
          <a:xfrm>
            <a:off x="2544764" y="5004928"/>
            <a:ext cx="1162051" cy="1149350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 48" descr="Champ-de-colza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45035" r="25066"/>
          <a:stretch/>
        </p:blipFill>
        <p:spPr bwMode="auto">
          <a:xfrm>
            <a:off x="1371600" y="5022353"/>
            <a:ext cx="1152086" cy="114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/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7" name="Rectangle 2"/>
          <p:cNvSpPr>
            <a:spLocks noChangeArrowheads="1"/>
          </p:cNvSpPr>
          <p:nvPr/>
        </p:nvSpPr>
        <p:spPr bwMode="auto">
          <a:xfrm>
            <a:off x="3884614" y="1449927"/>
            <a:ext cx="2108200" cy="4720226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auto">
          <a:xfrm>
            <a:off x="6151565" y="1449927"/>
            <a:ext cx="3576637" cy="4720226"/>
          </a:xfrm>
          <a:prstGeom prst="rect">
            <a:avLst/>
          </a:prstGeom>
          <a:gradFill>
            <a:gsLst>
              <a:gs pos="90000">
                <a:schemeClr val="tx2">
                  <a:lumMod val="20000"/>
                  <a:lumOff val="80000"/>
                </a:schemeClr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176908" y="2635696"/>
            <a:ext cx="1449598" cy="30777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omic Sans MS" pitchFamily="66" charset="0"/>
              </a:rPr>
              <a:t>Lignocellulose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>
            <a:off x="175191" y="3808330"/>
            <a:ext cx="1478440" cy="30777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omic Sans MS" pitchFamily="66" charset="0"/>
              </a:rPr>
              <a:t> Carbohydrate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176822" y="5010595"/>
            <a:ext cx="543851" cy="30777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omic Sans MS" pitchFamily="66" charset="0"/>
              </a:rPr>
              <a:t>Oil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pic>
        <p:nvPicPr>
          <p:cNvPr id="134" name="Image 37" descr="em_spectrum_properties_editfr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7895" r="1675" b="75574"/>
          <a:stretch>
            <a:fillRect/>
          </a:stretch>
        </p:blipFill>
        <p:spPr bwMode="auto">
          <a:xfrm>
            <a:off x="4200245" y="2212010"/>
            <a:ext cx="1476375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3993762" y="5842800"/>
            <a:ext cx="1178703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critical</a:t>
            </a:r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 </a:t>
            </a:r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fluids</a:t>
            </a:r>
            <a:endParaRPr lang="fr-FR" sz="1200" dirty="0">
              <a:solidFill>
                <a:srgbClr val="3333CC"/>
              </a:solidFill>
              <a:latin typeface="Comic Sans MS" charset="0"/>
            </a:endParaRPr>
          </a:p>
        </p:txBody>
      </p:sp>
      <p:pic>
        <p:nvPicPr>
          <p:cNvPr id="140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5" y="1605587"/>
            <a:ext cx="622300" cy="454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40" y="1513510"/>
            <a:ext cx="476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ZoneTexte 58"/>
          <p:cNvSpPr txBox="1">
            <a:spLocks noChangeArrowheads="1"/>
          </p:cNvSpPr>
          <p:nvPr/>
        </p:nvSpPr>
        <p:spPr bwMode="auto">
          <a:xfrm>
            <a:off x="4716463" y="1642099"/>
            <a:ext cx="3857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 i="1" dirty="0">
                <a:solidFill>
                  <a:srgbClr val="3333CC"/>
                </a:solidFill>
                <a:latin typeface="Comic Sans MS" charset="0"/>
                <a:cs typeface="Comic Sans MS" charset="0"/>
              </a:rPr>
              <a:t>vs</a:t>
            </a:r>
          </a:p>
        </p:txBody>
      </p:sp>
      <p:sp>
        <p:nvSpPr>
          <p:cNvPr id="143" name="Text Box 16"/>
          <p:cNvSpPr txBox="1">
            <a:spLocks noChangeArrowheads="1"/>
          </p:cNvSpPr>
          <p:nvPr/>
        </p:nvSpPr>
        <p:spPr bwMode="auto">
          <a:xfrm>
            <a:off x="4034641" y="2542742"/>
            <a:ext cx="1808145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100" dirty="0" err="1">
                <a:solidFill>
                  <a:srgbClr val="3333CC"/>
                </a:solidFill>
                <a:latin typeface="Comic Sans MS" charset="0"/>
              </a:rPr>
              <a:t>Microwave</a:t>
            </a:r>
            <a:r>
              <a:rPr lang="fr-FR" sz="1100" dirty="0">
                <a:solidFill>
                  <a:srgbClr val="3333CC"/>
                </a:solidFill>
                <a:latin typeface="Comic Sans MS" charset="0"/>
              </a:rPr>
              <a:t> / </a:t>
            </a:r>
            <a:r>
              <a:rPr lang="fr-FR" sz="1100" dirty="0" err="1">
                <a:solidFill>
                  <a:srgbClr val="3333CC"/>
                </a:solidFill>
                <a:latin typeface="Comic Sans MS" charset="0"/>
              </a:rPr>
              <a:t>Ultrasound</a:t>
            </a:r>
            <a:endParaRPr lang="fr-FR" sz="1100" dirty="0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145" name="Text Box 16"/>
          <p:cNvSpPr txBox="1">
            <a:spLocks noChangeArrowheads="1"/>
          </p:cNvSpPr>
          <p:nvPr/>
        </p:nvSpPr>
        <p:spPr bwMode="auto">
          <a:xfrm>
            <a:off x="4143943" y="5588845"/>
            <a:ext cx="73752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enzyme</a:t>
            </a:r>
          </a:p>
        </p:txBody>
      </p:sp>
      <p:pic>
        <p:nvPicPr>
          <p:cNvPr id="146" name="Image 36" descr="2micel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6" r="6168" b="62482"/>
          <a:stretch>
            <a:fillRect/>
          </a:stretch>
        </p:blipFill>
        <p:spPr bwMode="auto">
          <a:xfrm rot="19360900">
            <a:off x="5240437" y="5356259"/>
            <a:ext cx="5826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062139641c_50036850_pompe-petrole-paul-lowry-flicr-cc-by-20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44" y="1479323"/>
            <a:ext cx="1797564" cy="1128428"/>
          </a:xfrm>
          <a:prstGeom prst="rect">
            <a:avLst/>
          </a:prstGeom>
          <a:ln w="38100" cmpd="sng">
            <a:solidFill>
              <a:srgbClr val="92D050"/>
            </a:solidFill>
          </a:ln>
        </p:spPr>
      </p:pic>
      <p:pic>
        <p:nvPicPr>
          <p:cNvPr id="4" name="Image 3" descr="oil--gas---chemicals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/>
          <a:stretch/>
        </p:blipFill>
        <p:spPr>
          <a:xfrm>
            <a:off x="1963271" y="1479323"/>
            <a:ext cx="1743542" cy="1130536"/>
          </a:xfrm>
          <a:prstGeom prst="rect">
            <a:avLst/>
          </a:prstGeom>
          <a:ln w="38100" cmpd="sng">
            <a:solidFill>
              <a:srgbClr val="92D050"/>
            </a:solidFill>
          </a:ln>
        </p:spPr>
      </p:pic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171320" y="1479325"/>
            <a:ext cx="811490" cy="30777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omic Sans MS" pitchFamily="66" charset="0"/>
              </a:rPr>
              <a:t>Petrol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pic>
        <p:nvPicPr>
          <p:cNvPr id="5" name="Image 4" descr="ball-mill-loading-dry-milling_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73" y="4495930"/>
            <a:ext cx="632475" cy="634583"/>
          </a:xfrm>
          <a:prstGeom prst="rect">
            <a:avLst/>
          </a:prstGeom>
        </p:spPr>
      </p:pic>
      <p:sp>
        <p:nvSpPr>
          <p:cNvPr id="112" name="Text Box 16"/>
          <p:cNvSpPr txBox="1">
            <a:spLocks noChangeArrowheads="1"/>
          </p:cNvSpPr>
          <p:nvPr/>
        </p:nvSpPr>
        <p:spPr bwMode="auto">
          <a:xfrm>
            <a:off x="4160796" y="5137833"/>
            <a:ext cx="970563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Ball </a:t>
            </a:r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milling</a:t>
            </a:r>
            <a:endParaRPr lang="fr-FR" sz="1200" dirty="0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142812" y="1072434"/>
            <a:ext cx="3579801" cy="334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STARTING MATERIALS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6394" y="2866501"/>
            <a:ext cx="693182" cy="615250"/>
          </a:xfrm>
          <a:prstGeom prst="rect">
            <a:avLst/>
          </a:prstGeom>
        </p:spPr>
      </p:pic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4713467" y="3493319"/>
            <a:ext cx="388066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100" dirty="0">
                <a:solidFill>
                  <a:srgbClr val="3333CC"/>
                </a:solidFill>
                <a:latin typeface="Comic Sans MS" charset="0"/>
              </a:rPr>
              <a:t>Vis</a:t>
            </a:r>
          </a:p>
        </p:txBody>
      </p:sp>
      <p:sp>
        <p:nvSpPr>
          <p:cNvPr id="49" name="Flèche vers la droite 9"/>
          <p:cNvSpPr>
            <a:spLocks noChangeArrowheads="1"/>
          </p:cNvSpPr>
          <p:nvPr/>
        </p:nvSpPr>
        <p:spPr bwMode="auto">
          <a:xfrm>
            <a:off x="4113213" y="3680572"/>
            <a:ext cx="1651000" cy="9017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3333CC"/>
          </a:solidFill>
          <a:ln w="19050">
            <a:solidFill>
              <a:srgbClr val="033D8B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4118357" y="3953182"/>
            <a:ext cx="1576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chemeClr val="bg1"/>
                </a:solidFill>
                <a:latin typeface="Comic Sans MS" charset="0"/>
              </a:rPr>
              <a:t>Green </a:t>
            </a:r>
            <a:r>
              <a:rPr lang="fr-FR" dirty="0" err="1">
                <a:solidFill>
                  <a:schemeClr val="bg1"/>
                </a:solidFill>
                <a:latin typeface="Comic Sans MS" charset="0"/>
              </a:rPr>
              <a:t>Solvent</a:t>
            </a:r>
            <a:endParaRPr lang="fr-FR" dirty="0">
              <a:solidFill>
                <a:schemeClr val="bg1"/>
              </a:solidFill>
              <a:latin typeface="Comic Sans MS" charset="0"/>
            </a:endParaRPr>
          </a:p>
        </p:txBody>
      </p:sp>
      <p:grpSp>
        <p:nvGrpSpPr>
          <p:cNvPr id="71" name="Grouper 4">
            <a:extLst>
              <a:ext uri="{FF2B5EF4-FFF2-40B4-BE49-F238E27FC236}">
                <a16:creationId xmlns:a16="http://schemas.microsoft.com/office/drawing/2014/main" id="{38A89CAA-B9BF-434F-9B93-2814AEA2625E}"/>
              </a:ext>
            </a:extLst>
          </p:cNvPr>
          <p:cNvGrpSpPr/>
          <p:nvPr/>
        </p:nvGrpSpPr>
        <p:grpSpPr>
          <a:xfrm>
            <a:off x="6970814" y="2524942"/>
            <a:ext cx="2723888" cy="2734589"/>
            <a:chOff x="7079090" y="2584671"/>
            <a:chExt cx="2723888" cy="2734589"/>
          </a:xfrm>
          <a:scene3d>
            <a:camera prst="isometricOffAxis2Left"/>
            <a:lightRig rig="threePt" dir="t"/>
          </a:scene3d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92AB063B-538C-E74C-B68B-786FCD215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9090" y="2584671"/>
              <a:ext cx="2723888" cy="27345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EA11EE7-94CD-4342-83E9-71E8A0CD5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7683" y="2763965"/>
              <a:ext cx="2366702" cy="237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8A6E2D42-ADD0-324B-8B74-920EC4336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6981" y="2943966"/>
              <a:ext cx="2008106" cy="201599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ADC1AB9F-70ED-3F41-B7B6-791296EB7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6276" y="3123966"/>
              <a:ext cx="1649517" cy="165599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93E3B0DC-0F32-A245-8FD0-ABC3B4010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5571" y="3303965"/>
              <a:ext cx="1290926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5B201E00-D8CB-324B-B36B-CDE51954B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867" y="3483965"/>
              <a:ext cx="932335" cy="93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FBACBB37-EE0F-874E-B8D2-B5D93B3B6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3035" y="3662834"/>
              <a:ext cx="575999" cy="57826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30F7315C-81E7-4D4B-AE8B-4F6C5D2DF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3036" y="3843543"/>
              <a:ext cx="215996" cy="21684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C294240-BCE0-2E46-BF82-63DB7E171E7D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136FD430-08C9-844F-9738-B6BD9FE18C2C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58" name="Triangle isocèle 83">
                <a:extLst>
                  <a:ext uri="{FF2B5EF4-FFF2-40B4-BE49-F238E27FC236}">
                    <a16:creationId xmlns:a16="http://schemas.microsoft.com/office/drawing/2014/main" id="{8E12D8EF-DD48-184D-8AC3-A8BCDEFF489D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2B146231-4A6A-8648-92E7-CCE71774C05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61" name="Connecteur droit 60">
                  <a:extLst>
                    <a:ext uri="{FF2B5EF4-FFF2-40B4-BE49-F238E27FC236}">
                      <a16:creationId xmlns:a16="http://schemas.microsoft.com/office/drawing/2014/main" id="{A3068F78-D49B-544E-B23E-78581A4D0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2" name="Image 61">
                  <a:extLst>
                    <a:ext uri="{FF2B5EF4-FFF2-40B4-BE49-F238E27FC236}">
                      <a16:creationId xmlns:a16="http://schemas.microsoft.com/office/drawing/2014/main" id="{AEEAADFF-A654-2E4A-AF56-1E06DBE6EA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57281A40-1FAD-B440-94BE-C163A13CA9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0D0CFF-2502-2D44-801D-3AC6EFA0B5D0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3" name="Image 36" descr="2micelle.jpg">
            <a:extLst>
              <a:ext uri="{FF2B5EF4-FFF2-40B4-BE49-F238E27FC236}">
                <a16:creationId xmlns:a16="http://schemas.microsoft.com/office/drawing/2014/main" id="{F0309116-1B3C-CC47-9069-3CFE654B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6" r="6168" b="62482"/>
          <a:stretch>
            <a:fillRect/>
          </a:stretch>
        </p:blipFill>
        <p:spPr bwMode="auto">
          <a:xfrm rot="19360900">
            <a:off x="5281613" y="5646730"/>
            <a:ext cx="5826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 42" descr="Bagasse_dsc08999.jpg">
            <a:extLst>
              <a:ext uri="{FF2B5EF4-FFF2-40B4-BE49-F238E27FC236}">
                <a16:creationId xmlns:a16="http://schemas.microsoft.com/office/drawing/2014/main" id="{8BF7A132-0DC9-1746-9F4F-DD52F049C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3" t="47507"/>
          <a:stretch>
            <a:fillRect/>
          </a:stretch>
        </p:blipFill>
        <p:spPr bwMode="auto">
          <a:xfrm>
            <a:off x="1150937" y="2496263"/>
            <a:ext cx="1154112" cy="1146175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 47" descr="P1020970.jpg">
            <a:extLst>
              <a:ext uri="{FF2B5EF4-FFF2-40B4-BE49-F238E27FC236}">
                <a16:creationId xmlns:a16="http://schemas.microsoft.com/office/drawing/2014/main" id="{0959ACCE-3A22-2543-A121-35A3BC173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3666"/>
          <a:stretch>
            <a:fillRect/>
          </a:stretch>
        </p:blipFill>
        <p:spPr bwMode="auto">
          <a:xfrm>
            <a:off x="2343150" y="2494671"/>
            <a:ext cx="1143000" cy="1149350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 49" descr="champs-de-canne-a-sucre.jpg">
            <a:extLst>
              <a:ext uri="{FF2B5EF4-FFF2-40B4-BE49-F238E27FC236}">
                <a16:creationId xmlns:a16="http://schemas.microsoft.com/office/drawing/2014/main" id="{9AE06E76-E95D-324D-82DF-6440DAB56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14565" r="24294" b="12180"/>
          <a:stretch>
            <a:fillRect/>
          </a:stretch>
        </p:blipFill>
        <p:spPr bwMode="auto">
          <a:xfrm>
            <a:off x="1812926" y="3677359"/>
            <a:ext cx="1673225" cy="1154112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 52" descr="Olivier-Olives -Photo1331.jpg">
            <a:extLst>
              <a:ext uri="{FF2B5EF4-FFF2-40B4-BE49-F238E27FC236}">
                <a16:creationId xmlns:a16="http://schemas.microsoft.com/office/drawing/2014/main" id="{E6F46DEF-DB2A-6448-B121-F92E9FBE7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6"/>
          <a:stretch>
            <a:fillRect/>
          </a:stretch>
        </p:blipFill>
        <p:spPr bwMode="auto">
          <a:xfrm>
            <a:off x="2544764" y="5229217"/>
            <a:ext cx="1162051" cy="1149350"/>
          </a:xfrm>
          <a:prstGeom prst="rect">
            <a:avLst/>
          </a:prstGeom>
          <a:noFill/>
          <a:ln w="38100" cap="sq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 48" descr="Champ-de-colza.jpg">
            <a:extLst>
              <a:ext uri="{FF2B5EF4-FFF2-40B4-BE49-F238E27FC236}">
                <a16:creationId xmlns:a16="http://schemas.microsoft.com/office/drawing/2014/main" id="{37B344DC-4F56-A14B-AA83-1362623FBF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45035" r="25066"/>
          <a:stretch/>
        </p:blipFill>
        <p:spPr bwMode="auto">
          <a:xfrm>
            <a:off x="1371600" y="5246642"/>
            <a:ext cx="1152086" cy="114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33CC"/>
            </a:solidFill>
            <a:miter lim="800000"/>
          </a:ln>
          <a:effectLst/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" name="Image 37" descr="em_spectrum_properties_editfr2.jpg">
            <a:extLst>
              <a:ext uri="{FF2B5EF4-FFF2-40B4-BE49-F238E27FC236}">
                <a16:creationId xmlns:a16="http://schemas.microsoft.com/office/drawing/2014/main" id="{8D102F32-4E96-504D-8B51-DD8500486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7895" r="1675" b="75574"/>
          <a:stretch>
            <a:fillRect/>
          </a:stretch>
        </p:blipFill>
        <p:spPr bwMode="auto">
          <a:xfrm>
            <a:off x="3977994" y="2073478"/>
            <a:ext cx="1476375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3" name="Text Box 16">
            <a:extLst>
              <a:ext uri="{FF2B5EF4-FFF2-40B4-BE49-F238E27FC236}">
                <a16:creationId xmlns:a16="http://schemas.microsoft.com/office/drawing/2014/main" id="{C085D840-34B9-1748-9E33-20293580B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762" y="6067089"/>
            <a:ext cx="1178703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critical</a:t>
            </a:r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 </a:t>
            </a:r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fluids</a:t>
            </a:r>
            <a:endParaRPr lang="fr-FR" sz="1200" dirty="0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85" name="ZoneTexte 58">
            <a:extLst>
              <a:ext uri="{FF2B5EF4-FFF2-40B4-BE49-F238E27FC236}">
                <a16:creationId xmlns:a16="http://schemas.microsoft.com/office/drawing/2014/main" id="{0778082B-0F84-704B-8290-F23DDF4C9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66388"/>
            <a:ext cx="3857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 i="1" dirty="0">
                <a:solidFill>
                  <a:srgbClr val="3333CC"/>
                </a:solidFill>
                <a:latin typeface="Comic Sans MS" charset="0"/>
                <a:cs typeface="Comic Sans MS" charset="0"/>
              </a:rPr>
              <a:t>vs</a:t>
            </a:r>
          </a:p>
        </p:txBody>
      </p:sp>
      <p:sp>
        <p:nvSpPr>
          <p:cNvPr id="86" name="Text Box 16">
            <a:extLst>
              <a:ext uri="{FF2B5EF4-FFF2-40B4-BE49-F238E27FC236}">
                <a16:creationId xmlns:a16="http://schemas.microsoft.com/office/drawing/2014/main" id="{F568B972-EA65-564E-AB47-C03E05FF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90" y="2404210"/>
            <a:ext cx="1808145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100" dirty="0" err="1">
                <a:solidFill>
                  <a:srgbClr val="3333CC"/>
                </a:solidFill>
                <a:latin typeface="Comic Sans MS" charset="0"/>
              </a:rPr>
              <a:t>Microwave</a:t>
            </a:r>
            <a:r>
              <a:rPr lang="fr-FR" sz="1100" dirty="0">
                <a:solidFill>
                  <a:srgbClr val="3333CC"/>
                </a:solidFill>
                <a:latin typeface="Comic Sans MS" charset="0"/>
              </a:rPr>
              <a:t> / </a:t>
            </a:r>
            <a:r>
              <a:rPr lang="fr-FR" sz="1100" dirty="0" err="1">
                <a:solidFill>
                  <a:srgbClr val="3333CC"/>
                </a:solidFill>
                <a:latin typeface="Comic Sans MS" charset="0"/>
              </a:rPr>
              <a:t>Ultrasound</a:t>
            </a:r>
            <a:endParaRPr lang="fr-FR" sz="1100" dirty="0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28D63096-FBDA-7D48-9027-A01DEC11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943" y="5813134"/>
            <a:ext cx="73752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enzyme</a:t>
            </a:r>
          </a:p>
        </p:txBody>
      </p:sp>
      <p:pic>
        <p:nvPicPr>
          <p:cNvPr id="88" name="Image 36" descr="2micelle.jpg">
            <a:extLst>
              <a:ext uri="{FF2B5EF4-FFF2-40B4-BE49-F238E27FC236}">
                <a16:creationId xmlns:a16="http://schemas.microsoft.com/office/drawing/2014/main" id="{17F27797-E076-0147-8532-38DA5F46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6" r="6168" b="62482"/>
          <a:stretch>
            <a:fillRect/>
          </a:stretch>
        </p:blipFill>
        <p:spPr bwMode="auto">
          <a:xfrm rot="19360900">
            <a:off x="5240437" y="5580548"/>
            <a:ext cx="5826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Image 88" descr="ball-mill-loading-dry-milling_2.png">
            <a:extLst>
              <a:ext uri="{FF2B5EF4-FFF2-40B4-BE49-F238E27FC236}">
                <a16:creationId xmlns:a16="http://schemas.microsoft.com/office/drawing/2014/main" id="{D491936D-E697-B34C-A539-BD6BD7B727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73" y="4720219"/>
            <a:ext cx="632475" cy="634583"/>
          </a:xfrm>
          <a:prstGeom prst="rect">
            <a:avLst/>
          </a:prstGeom>
        </p:spPr>
      </p:pic>
      <p:sp>
        <p:nvSpPr>
          <p:cNvPr id="90" name="Text Box 16">
            <a:extLst>
              <a:ext uri="{FF2B5EF4-FFF2-40B4-BE49-F238E27FC236}">
                <a16:creationId xmlns:a16="http://schemas.microsoft.com/office/drawing/2014/main" id="{D5F4892B-3AAC-BE49-A138-74DA25D1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96" y="5362122"/>
            <a:ext cx="970563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3333CC"/>
                </a:solidFill>
                <a:latin typeface="Comic Sans MS" charset="0"/>
              </a:rPr>
              <a:t>Ball </a:t>
            </a:r>
            <a:r>
              <a:rPr lang="fr-FR" sz="1200" dirty="0" err="1">
                <a:solidFill>
                  <a:srgbClr val="3333CC"/>
                </a:solidFill>
                <a:latin typeface="Comic Sans MS" charset="0"/>
              </a:rPr>
              <a:t>milling</a:t>
            </a:r>
            <a:endParaRPr lang="fr-FR" sz="1200" dirty="0">
              <a:solidFill>
                <a:srgbClr val="3333CC"/>
              </a:solidFill>
              <a:latin typeface="Comic Sans MS" charset="0"/>
            </a:endParaRP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9B9F0545-4765-F343-86D2-708DE1A60A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24143" y="2727969"/>
            <a:ext cx="693182" cy="615250"/>
          </a:xfrm>
          <a:prstGeom prst="rect">
            <a:avLst/>
          </a:prstGeom>
        </p:spPr>
      </p:pic>
      <p:sp>
        <p:nvSpPr>
          <p:cNvPr id="92" name="Text Box 16">
            <a:extLst>
              <a:ext uri="{FF2B5EF4-FFF2-40B4-BE49-F238E27FC236}">
                <a16:creationId xmlns:a16="http://schemas.microsoft.com/office/drawing/2014/main" id="{1599CA3E-4421-DF48-95E1-EB1677B7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216" y="3354787"/>
            <a:ext cx="388066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1100" dirty="0">
                <a:solidFill>
                  <a:srgbClr val="3333CC"/>
                </a:solidFill>
                <a:latin typeface="Comic Sans MS" charset="0"/>
              </a:rPr>
              <a:t>Vis</a:t>
            </a:r>
          </a:p>
        </p:txBody>
      </p:sp>
      <p:sp>
        <p:nvSpPr>
          <p:cNvPr id="93" name="Flèche vers la droite 9">
            <a:extLst>
              <a:ext uri="{FF2B5EF4-FFF2-40B4-BE49-F238E27FC236}">
                <a16:creationId xmlns:a16="http://schemas.microsoft.com/office/drawing/2014/main" id="{FF96C1EE-EA9F-1449-B59D-F8A20CB0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2" y="3542040"/>
            <a:ext cx="1651000" cy="9017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3333CC"/>
          </a:solidFill>
          <a:ln w="19050">
            <a:solidFill>
              <a:srgbClr val="033D8B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fr-FR" b="0"/>
          </a:p>
        </p:txBody>
      </p:sp>
      <p:sp>
        <p:nvSpPr>
          <p:cNvPr id="94" name="Text Box 16">
            <a:extLst>
              <a:ext uri="{FF2B5EF4-FFF2-40B4-BE49-F238E27FC236}">
                <a16:creationId xmlns:a16="http://schemas.microsoft.com/office/drawing/2014/main" id="{439AF4E2-0BB3-2143-BD68-0103ACE70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06" y="3814650"/>
            <a:ext cx="1576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chemeClr val="bg1"/>
                </a:solidFill>
                <a:latin typeface="Comic Sans MS" charset="0"/>
              </a:rPr>
              <a:t>Green </a:t>
            </a:r>
            <a:r>
              <a:rPr lang="fr-FR" dirty="0" err="1">
                <a:solidFill>
                  <a:schemeClr val="bg1"/>
                </a:solidFill>
                <a:latin typeface="Comic Sans MS" charset="0"/>
              </a:rPr>
              <a:t>Solvent</a:t>
            </a:r>
            <a:endParaRPr lang="fr-FR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95" name="Bulle rectangulaire à coins arrondis 94">
            <a:extLst>
              <a:ext uri="{FF2B5EF4-FFF2-40B4-BE49-F238E27FC236}">
                <a16:creationId xmlns:a16="http://schemas.microsoft.com/office/drawing/2014/main" id="{B9899C50-9B59-034C-B370-C04C617F1A47}"/>
              </a:ext>
            </a:extLst>
          </p:cNvPr>
          <p:cNvSpPr/>
          <p:nvPr/>
        </p:nvSpPr>
        <p:spPr>
          <a:xfrm rot="16200000" flipH="1">
            <a:off x="1782522" y="905550"/>
            <a:ext cx="4338660" cy="6436120"/>
          </a:xfrm>
          <a:prstGeom prst="wedgeRoundRectCallout">
            <a:avLst>
              <a:gd name="adj1" fmla="val -1272"/>
              <a:gd name="adj2" fmla="val 65945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6" name="Image 95">
            <a:extLst>
              <a:ext uri="{FF2B5EF4-FFF2-40B4-BE49-F238E27FC236}">
                <a16:creationId xmlns:a16="http://schemas.microsoft.com/office/drawing/2014/main" id="{D40FAF8D-040D-8E4E-95A1-5030094C8F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0005" y="2079436"/>
            <a:ext cx="254000" cy="584200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0D46541A-5BE1-C84E-BED9-79853A53E8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6767" y="2073086"/>
            <a:ext cx="508000" cy="596900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52F6A5EE-D926-154F-9DBE-BB458D4976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7529" y="2060386"/>
            <a:ext cx="863600" cy="622300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70EF41D7-8741-174F-954F-D18F2AF3E24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43890" y="2130236"/>
            <a:ext cx="825500" cy="482600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7F9B872E-47FC-3F40-BD26-80A65D32BAF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62151" y="2009586"/>
            <a:ext cx="863600" cy="723900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69512AC4-92DF-2A4C-A1D5-E59A0E27D5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9649" y="2709816"/>
            <a:ext cx="2235200" cy="711200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150BF7C6-799F-8448-8816-2B006CC952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9694" y="2754266"/>
            <a:ext cx="1790700" cy="62230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F984CDC1-55E1-2B4A-86D4-39CECBB223D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06021" y="2855866"/>
            <a:ext cx="1778000" cy="41910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7E8A5829-FF38-CD43-ACF3-1E795BEE24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4222" y="4042412"/>
            <a:ext cx="2120900" cy="62230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24E662D-C517-B148-8712-EAF9DC36589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93709" y="4816361"/>
            <a:ext cx="990600" cy="62230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767F6441-FB77-F241-A323-153D03635D0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74" y="3487938"/>
            <a:ext cx="1968500" cy="558800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672B0E54-4F07-F948-A638-8B6B78DD64F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87063" y="3595888"/>
            <a:ext cx="1968500" cy="342900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E4046333-736C-A747-84D9-495D67619E7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29652" y="3494288"/>
            <a:ext cx="1651000" cy="546100"/>
          </a:xfrm>
          <a:prstGeom prst="rect">
            <a:avLst/>
          </a:prstGeom>
        </p:spPr>
      </p:pic>
      <p:sp>
        <p:nvSpPr>
          <p:cNvPr id="110" name="Ellipse 109">
            <a:extLst>
              <a:ext uri="{FF2B5EF4-FFF2-40B4-BE49-F238E27FC236}">
                <a16:creationId xmlns:a16="http://schemas.microsoft.com/office/drawing/2014/main" id="{485DD30B-D5DB-9C49-BD27-39445917C548}"/>
              </a:ext>
            </a:extLst>
          </p:cNvPr>
          <p:cNvSpPr>
            <a:spLocks noChangeAspect="1"/>
          </p:cNvSpPr>
          <p:nvPr/>
        </p:nvSpPr>
        <p:spPr>
          <a:xfrm>
            <a:off x="1145023" y="2405633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1AA1107B-B0F0-0D43-B77D-B4E0AC5B231A}"/>
              </a:ext>
            </a:extLst>
          </p:cNvPr>
          <p:cNvSpPr>
            <a:spLocks noChangeAspect="1"/>
          </p:cNvSpPr>
          <p:nvPr/>
        </p:nvSpPr>
        <p:spPr>
          <a:xfrm>
            <a:off x="1043422" y="2558033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6779C72-491E-2B4E-919E-A33251102BA4}"/>
              </a:ext>
            </a:extLst>
          </p:cNvPr>
          <p:cNvSpPr>
            <a:spLocks noChangeAspect="1"/>
          </p:cNvSpPr>
          <p:nvPr/>
        </p:nvSpPr>
        <p:spPr>
          <a:xfrm>
            <a:off x="1085757" y="226169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8FCC804D-1724-9C4E-A667-2B78D26EF401}"/>
              </a:ext>
            </a:extLst>
          </p:cNvPr>
          <p:cNvSpPr>
            <a:spLocks noChangeAspect="1"/>
          </p:cNvSpPr>
          <p:nvPr/>
        </p:nvSpPr>
        <p:spPr>
          <a:xfrm>
            <a:off x="1858089" y="2405308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F363579B-FBA7-584B-92A7-F7C52D1BEB55}"/>
              </a:ext>
            </a:extLst>
          </p:cNvPr>
          <p:cNvSpPr>
            <a:spLocks noChangeAspect="1"/>
          </p:cNvSpPr>
          <p:nvPr/>
        </p:nvSpPr>
        <p:spPr>
          <a:xfrm>
            <a:off x="1756488" y="2557708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4A133E2B-8397-C449-A676-794366BE78C5}"/>
              </a:ext>
            </a:extLst>
          </p:cNvPr>
          <p:cNvSpPr>
            <a:spLocks noChangeAspect="1"/>
          </p:cNvSpPr>
          <p:nvPr/>
        </p:nvSpPr>
        <p:spPr>
          <a:xfrm>
            <a:off x="1798823" y="2261372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4DC5177-693E-0D4E-9C15-EEFD3F172AC9}"/>
              </a:ext>
            </a:extLst>
          </p:cNvPr>
          <p:cNvSpPr>
            <a:spLocks noChangeAspect="1"/>
          </p:cNvSpPr>
          <p:nvPr/>
        </p:nvSpPr>
        <p:spPr>
          <a:xfrm>
            <a:off x="2204645" y="236310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EB83EFFB-DA3D-024A-A776-4DAD0D205740}"/>
              </a:ext>
            </a:extLst>
          </p:cNvPr>
          <p:cNvSpPr>
            <a:spLocks noChangeAspect="1"/>
          </p:cNvSpPr>
          <p:nvPr/>
        </p:nvSpPr>
        <p:spPr>
          <a:xfrm>
            <a:off x="2343109" y="226898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E6FC1551-60FD-CF41-AAA8-A10B5A0090CA}"/>
              </a:ext>
            </a:extLst>
          </p:cNvPr>
          <p:cNvSpPr>
            <a:spLocks noChangeAspect="1"/>
          </p:cNvSpPr>
          <p:nvPr/>
        </p:nvSpPr>
        <p:spPr>
          <a:xfrm>
            <a:off x="2493713" y="236310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833A721-76AE-8740-9A74-6F979B628E09}"/>
              </a:ext>
            </a:extLst>
          </p:cNvPr>
          <p:cNvSpPr>
            <a:spLocks noChangeAspect="1"/>
          </p:cNvSpPr>
          <p:nvPr/>
        </p:nvSpPr>
        <p:spPr>
          <a:xfrm>
            <a:off x="2660490" y="226898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10B945E4-A0D7-394D-8FB6-E2F571B33ADB}"/>
              </a:ext>
            </a:extLst>
          </p:cNvPr>
          <p:cNvSpPr>
            <a:spLocks noChangeAspect="1"/>
          </p:cNvSpPr>
          <p:nvPr/>
        </p:nvSpPr>
        <p:spPr>
          <a:xfrm>
            <a:off x="2808039" y="236310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6D3D585D-5C1A-F541-92D7-3659426DBB3A}"/>
              </a:ext>
            </a:extLst>
          </p:cNvPr>
          <p:cNvSpPr>
            <a:spLocks noChangeAspect="1"/>
          </p:cNvSpPr>
          <p:nvPr/>
        </p:nvSpPr>
        <p:spPr>
          <a:xfrm>
            <a:off x="2964348" y="226898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751CEAAD-1B61-6B48-972D-2D2272029E2D}"/>
              </a:ext>
            </a:extLst>
          </p:cNvPr>
          <p:cNvSpPr>
            <a:spLocks noChangeAspect="1"/>
          </p:cNvSpPr>
          <p:nvPr/>
        </p:nvSpPr>
        <p:spPr>
          <a:xfrm>
            <a:off x="3982698" y="239983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84EF3B4B-C812-9C43-9F4F-76CDF8CE5788}"/>
              </a:ext>
            </a:extLst>
          </p:cNvPr>
          <p:cNvSpPr>
            <a:spLocks noChangeAspect="1"/>
          </p:cNvSpPr>
          <p:nvPr/>
        </p:nvSpPr>
        <p:spPr>
          <a:xfrm>
            <a:off x="3982698" y="2210509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2516D67A-E1CB-7B47-8893-89E13DC05B81}"/>
              </a:ext>
            </a:extLst>
          </p:cNvPr>
          <p:cNvSpPr>
            <a:spLocks noChangeAspect="1"/>
          </p:cNvSpPr>
          <p:nvPr/>
        </p:nvSpPr>
        <p:spPr>
          <a:xfrm>
            <a:off x="3822329" y="2116463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4DB7709B-26C7-6B4D-9BFF-821286790779}"/>
              </a:ext>
            </a:extLst>
          </p:cNvPr>
          <p:cNvSpPr>
            <a:spLocks noChangeAspect="1"/>
          </p:cNvSpPr>
          <p:nvPr/>
        </p:nvSpPr>
        <p:spPr>
          <a:xfrm>
            <a:off x="4250986" y="2275321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2E79E63D-724E-4D4F-B0BC-9C49602DE676}"/>
              </a:ext>
            </a:extLst>
          </p:cNvPr>
          <p:cNvSpPr>
            <a:spLocks noChangeAspect="1"/>
          </p:cNvSpPr>
          <p:nvPr/>
        </p:nvSpPr>
        <p:spPr>
          <a:xfrm>
            <a:off x="4250986" y="2086188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48852910-6AD5-B64B-8877-345E5C2AFCD3}"/>
              </a:ext>
            </a:extLst>
          </p:cNvPr>
          <p:cNvSpPr>
            <a:spLocks noChangeAspect="1"/>
          </p:cNvSpPr>
          <p:nvPr/>
        </p:nvSpPr>
        <p:spPr>
          <a:xfrm>
            <a:off x="4407778" y="1999923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ACAC994-23C8-8E43-85C5-510364B7F3C2}"/>
              </a:ext>
            </a:extLst>
          </p:cNvPr>
          <p:cNvSpPr>
            <a:spLocks noChangeAspect="1"/>
          </p:cNvSpPr>
          <p:nvPr/>
        </p:nvSpPr>
        <p:spPr>
          <a:xfrm>
            <a:off x="5039625" y="2371177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AD60B70-98C8-1647-87C6-7DFA8ECE34ED}"/>
              </a:ext>
            </a:extLst>
          </p:cNvPr>
          <p:cNvSpPr>
            <a:spLocks noChangeAspect="1"/>
          </p:cNvSpPr>
          <p:nvPr/>
        </p:nvSpPr>
        <p:spPr>
          <a:xfrm>
            <a:off x="5039625" y="2542698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D4C1C066-3642-FD46-B98C-408606CB05EE}"/>
              </a:ext>
            </a:extLst>
          </p:cNvPr>
          <p:cNvSpPr>
            <a:spLocks noChangeAspect="1"/>
          </p:cNvSpPr>
          <p:nvPr/>
        </p:nvSpPr>
        <p:spPr>
          <a:xfrm>
            <a:off x="4880874" y="2621291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3BD5CB4E-6813-6344-AC4F-925BBC3BCEFE}"/>
              </a:ext>
            </a:extLst>
          </p:cNvPr>
          <p:cNvSpPr>
            <a:spLocks noChangeAspect="1"/>
          </p:cNvSpPr>
          <p:nvPr/>
        </p:nvSpPr>
        <p:spPr>
          <a:xfrm>
            <a:off x="2086552" y="2974860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A1C89B2A-190A-C542-97C0-6F210E8736E0}"/>
              </a:ext>
            </a:extLst>
          </p:cNvPr>
          <p:cNvSpPr>
            <a:spLocks noChangeAspect="1"/>
          </p:cNvSpPr>
          <p:nvPr/>
        </p:nvSpPr>
        <p:spPr>
          <a:xfrm>
            <a:off x="2248425" y="3058219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0B9F03DD-3802-9E43-A80A-BE77A896B5B4}"/>
              </a:ext>
            </a:extLst>
          </p:cNvPr>
          <p:cNvSpPr>
            <a:spLocks noChangeAspect="1"/>
          </p:cNvSpPr>
          <p:nvPr/>
        </p:nvSpPr>
        <p:spPr>
          <a:xfrm>
            <a:off x="2412873" y="2974860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A55F44FA-09A1-924C-B196-AFE369EC9882}"/>
              </a:ext>
            </a:extLst>
          </p:cNvPr>
          <p:cNvSpPr>
            <a:spLocks noChangeAspect="1"/>
          </p:cNvSpPr>
          <p:nvPr/>
        </p:nvSpPr>
        <p:spPr>
          <a:xfrm>
            <a:off x="4003795" y="2866089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DFAC4F66-E1D2-E548-9F14-0E0BB63561F5}"/>
              </a:ext>
            </a:extLst>
          </p:cNvPr>
          <p:cNvSpPr>
            <a:spLocks noChangeAspect="1"/>
          </p:cNvSpPr>
          <p:nvPr/>
        </p:nvSpPr>
        <p:spPr>
          <a:xfrm>
            <a:off x="4162546" y="2942285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9A68F555-86DF-7743-9745-EAF3691B5E60}"/>
              </a:ext>
            </a:extLst>
          </p:cNvPr>
          <p:cNvSpPr>
            <a:spLocks noChangeAspect="1"/>
          </p:cNvSpPr>
          <p:nvPr/>
        </p:nvSpPr>
        <p:spPr>
          <a:xfrm>
            <a:off x="4330116" y="2866089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8043C9D9-BC51-6D45-B600-1D8D1F5B9CE4}"/>
              </a:ext>
            </a:extLst>
          </p:cNvPr>
          <p:cNvSpPr>
            <a:spLocks noChangeAspect="1"/>
          </p:cNvSpPr>
          <p:nvPr/>
        </p:nvSpPr>
        <p:spPr>
          <a:xfrm>
            <a:off x="5089467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8577164A-C18F-B64B-911E-AA0DAFDDF016}"/>
              </a:ext>
            </a:extLst>
          </p:cNvPr>
          <p:cNvSpPr>
            <a:spLocks noChangeAspect="1"/>
          </p:cNvSpPr>
          <p:nvPr/>
        </p:nvSpPr>
        <p:spPr>
          <a:xfrm>
            <a:off x="5248218" y="2944420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2D350A6E-BC56-EA42-BE58-C22EAFB3F729}"/>
              </a:ext>
            </a:extLst>
          </p:cNvPr>
          <p:cNvSpPr>
            <a:spLocks noChangeAspect="1"/>
          </p:cNvSpPr>
          <p:nvPr/>
        </p:nvSpPr>
        <p:spPr>
          <a:xfrm>
            <a:off x="5415788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B70ECCBE-8F60-A44A-B8AA-CC153E7CF425}"/>
              </a:ext>
            </a:extLst>
          </p:cNvPr>
          <p:cNvSpPr>
            <a:spLocks noChangeAspect="1"/>
          </p:cNvSpPr>
          <p:nvPr/>
        </p:nvSpPr>
        <p:spPr>
          <a:xfrm>
            <a:off x="5723709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9BDF5F2B-A4E1-204C-B8C8-C7D7708D0547}"/>
              </a:ext>
            </a:extLst>
          </p:cNvPr>
          <p:cNvSpPr>
            <a:spLocks noChangeAspect="1"/>
          </p:cNvSpPr>
          <p:nvPr/>
        </p:nvSpPr>
        <p:spPr>
          <a:xfrm>
            <a:off x="5882460" y="2944420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370E11B7-766E-9E4B-8D2C-EFA2D2F3D305}"/>
              </a:ext>
            </a:extLst>
          </p:cNvPr>
          <p:cNvSpPr>
            <a:spLocks noChangeAspect="1"/>
          </p:cNvSpPr>
          <p:nvPr/>
        </p:nvSpPr>
        <p:spPr>
          <a:xfrm>
            <a:off x="6050030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DB142FB-1BC5-7E4F-9C47-05B3FBDDCE2C}"/>
              </a:ext>
            </a:extLst>
          </p:cNvPr>
          <p:cNvSpPr>
            <a:spLocks noChangeAspect="1"/>
          </p:cNvSpPr>
          <p:nvPr/>
        </p:nvSpPr>
        <p:spPr>
          <a:xfrm>
            <a:off x="6354615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29E133FD-36CB-F24D-AF02-7742F8C329FA}"/>
              </a:ext>
            </a:extLst>
          </p:cNvPr>
          <p:cNvSpPr>
            <a:spLocks noChangeAspect="1"/>
          </p:cNvSpPr>
          <p:nvPr/>
        </p:nvSpPr>
        <p:spPr>
          <a:xfrm>
            <a:off x="6513366" y="2944420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8FD84CB0-354C-834C-BCC2-BDB5FC72A025}"/>
              </a:ext>
            </a:extLst>
          </p:cNvPr>
          <p:cNvSpPr>
            <a:spLocks noChangeAspect="1"/>
          </p:cNvSpPr>
          <p:nvPr/>
        </p:nvSpPr>
        <p:spPr>
          <a:xfrm>
            <a:off x="6680936" y="2867836"/>
            <a:ext cx="94684" cy="945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254B7971-2468-514F-8743-45FB8316D8CC}"/>
              </a:ext>
            </a:extLst>
          </p:cNvPr>
          <p:cNvSpPr>
            <a:spLocks noChangeAspect="1"/>
          </p:cNvSpPr>
          <p:nvPr/>
        </p:nvSpPr>
        <p:spPr>
          <a:xfrm>
            <a:off x="1135892" y="297486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52FF3F34-CB16-164B-8DC2-D5B396CA0D57}"/>
              </a:ext>
            </a:extLst>
          </p:cNvPr>
          <p:cNvSpPr>
            <a:spLocks noChangeAspect="1"/>
          </p:cNvSpPr>
          <p:nvPr/>
        </p:nvSpPr>
        <p:spPr>
          <a:xfrm>
            <a:off x="1297765" y="305821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1F19F47-71B1-D04C-8424-06E32E5F4421}"/>
              </a:ext>
            </a:extLst>
          </p:cNvPr>
          <p:cNvSpPr>
            <a:spLocks noChangeAspect="1"/>
          </p:cNvSpPr>
          <p:nvPr/>
        </p:nvSpPr>
        <p:spPr>
          <a:xfrm>
            <a:off x="1462213" y="297486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B877BA1B-2359-AE4A-BC73-0FB03BE8A942}"/>
              </a:ext>
            </a:extLst>
          </p:cNvPr>
          <p:cNvSpPr>
            <a:spLocks noChangeAspect="1"/>
          </p:cNvSpPr>
          <p:nvPr/>
        </p:nvSpPr>
        <p:spPr>
          <a:xfrm>
            <a:off x="985932" y="305821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B7B9D2D1-AC92-4440-A48D-D0928474506E}"/>
              </a:ext>
            </a:extLst>
          </p:cNvPr>
          <p:cNvSpPr>
            <a:spLocks noChangeAspect="1"/>
          </p:cNvSpPr>
          <p:nvPr/>
        </p:nvSpPr>
        <p:spPr>
          <a:xfrm>
            <a:off x="1622011" y="305821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3F385F16-FAEE-264E-B212-B1DA7C50C59A}"/>
              </a:ext>
            </a:extLst>
          </p:cNvPr>
          <p:cNvSpPr>
            <a:spLocks noChangeAspect="1"/>
          </p:cNvSpPr>
          <p:nvPr/>
        </p:nvSpPr>
        <p:spPr>
          <a:xfrm>
            <a:off x="3044389" y="286608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DA3348D7-4831-9449-B59C-7A260FD81F22}"/>
              </a:ext>
            </a:extLst>
          </p:cNvPr>
          <p:cNvSpPr>
            <a:spLocks noChangeAspect="1"/>
          </p:cNvSpPr>
          <p:nvPr/>
        </p:nvSpPr>
        <p:spPr>
          <a:xfrm>
            <a:off x="3203140" y="2942285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108F471E-4DF4-C043-8A66-341BA634F89B}"/>
              </a:ext>
            </a:extLst>
          </p:cNvPr>
          <p:cNvSpPr>
            <a:spLocks noChangeAspect="1"/>
          </p:cNvSpPr>
          <p:nvPr/>
        </p:nvSpPr>
        <p:spPr>
          <a:xfrm>
            <a:off x="3370710" y="286608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8CCD3817-90BA-8946-A32E-9DD06AEB2B44}"/>
              </a:ext>
            </a:extLst>
          </p:cNvPr>
          <p:cNvSpPr>
            <a:spLocks noChangeAspect="1"/>
          </p:cNvSpPr>
          <p:nvPr/>
        </p:nvSpPr>
        <p:spPr>
          <a:xfrm>
            <a:off x="2891307" y="2942285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FC6F66F1-6D6A-9B45-8F72-A9BC23098981}"/>
              </a:ext>
            </a:extLst>
          </p:cNvPr>
          <p:cNvSpPr>
            <a:spLocks noChangeAspect="1"/>
          </p:cNvSpPr>
          <p:nvPr/>
        </p:nvSpPr>
        <p:spPr>
          <a:xfrm>
            <a:off x="3527386" y="2942285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BCF58F6C-0F53-D54F-AFAD-FD360EA3A578}"/>
              </a:ext>
            </a:extLst>
          </p:cNvPr>
          <p:cNvSpPr>
            <a:spLocks noChangeAspect="1"/>
          </p:cNvSpPr>
          <p:nvPr/>
        </p:nvSpPr>
        <p:spPr>
          <a:xfrm>
            <a:off x="3689901" y="2866089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C36F1A07-3527-3A49-BB97-8B6C15206216}"/>
              </a:ext>
            </a:extLst>
          </p:cNvPr>
          <p:cNvSpPr>
            <a:spLocks noChangeAspect="1"/>
          </p:cNvSpPr>
          <p:nvPr/>
        </p:nvSpPr>
        <p:spPr>
          <a:xfrm>
            <a:off x="1095642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05C1CB8E-FA27-D447-A541-C3EBD73BD3B9}"/>
              </a:ext>
            </a:extLst>
          </p:cNvPr>
          <p:cNvSpPr>
            <a:spLocks noChangeAspect="1"/>
          </p:cNvSpPr>
          <p:nvPr/>
        </p:nvSpPr>
        <p:spPr>
          <a:xfrm>
            <a:off x="1254393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DA496541-3ECA-CE4A-95E1-86D01EF43A20}"/>
              </a:ext>
            </a:extLst>
          </p:cNvPr>
          <p:cNvSpPr>
            <a:spLocks noChangeAspect="1"/>
          </p:cNvSpPr>
          <p:nvPr/>
        </p:nvSpPr>
        <p:spPr>
          <a:xfrm>
            <a:off x="1421963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C4221B09-55D8-3F46-8165-B327C83AE779}"/>
              </a:ext>
            </a:extLst>
          </p:cNvPr>
          <p:cNvSpPr>
            <a:spLocks noChangeAspect="1"/>
          </p:cNvSpPr>
          <p:nvPr/>
        </p:nvSpPr>
        <p:spPr>
          <a:xfrm>
            <a:off x="942560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2C317877-EC04-1944-8914-BA349C10573D}"/>
              </a:ext>
            </a:extLst>
          </p:cNvPr>
          <p:cNvSpPr>
            <a:spLocks noChangeAspect="1"/>
          </p:cNvSpPr>
          <p:nvPr/>
        </p:nvSpPr>
        <p:spPr>
          <a:xfrm>
            <a:off x="1578639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36AB943B-DD95-5844-8337-651EC20999BC}"/>
              </a:ext>
            </a:extLst>
          </p:cNvPr>
          <p:cNvSpPr>
            <a:spLocks noChangeAspect="1"/>
          </p:cNvSpPr>
          <p:nvPr/>
        </p:nvSpPr>
        <p:spPr>
          <a:xfrm>
            <a:off x="1727849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C8C64C9A-7D60-3843-B146-852446FE4FD8}"/>
              </a:ext>
            </a:extLst>
          </p:cNvPr>
          <p:cNvSpPr>
            <a:spLocks noChangeAspect="1"/>
          </p:cNvSpPr>
          <p:nvPr/>
        </p:nvSpPr>
        <p:spPr>
          <a:xfrm>
            <a:off x="1774552" y="297486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D91CBD16-C2EA-2349-9FEA-1159C89D10F3}"/>
              </a:ext>
            </a:extLst>
          </p:cNvPr>
          <p:cNvSpPr>
            <a:spLocks noChangeAspect="1"/>
          </p:cNvSpPr>
          <p:nvPr/>
        </p:nvSpPr>
        <p:spPr>
          <a:xfrm>
            <a:off x="2352991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D0ADFDF9-690D-224C-865D-B7022A692471}"/>
              </a:ext>
            </a:extLst>
          </p:cNvPr>
          <p:cNvSpPr>
            <a:spLocks noChangeAspect="1"/>
          </p:cNvSpPr>
          <p:nvPr/>
        </p:nvSpPr>
        <p:spPr>
          <a:xfrm>
            <a:off x="2511742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BFE7F06B-14EC-8049-8E77-581CE7EC1E8A}"/>
              </a:ext>
            </a:extLst>
          </p:cNvPr>
          <p:cNvSpPr>
            <a:spLocks noChangeAspect="1"/>
          </p:cNvSpPr>
          <p:nvPr/>
        </p:nvSpPr>
        <p:spPr>
          <a:xfrm>
            <a:off x="2679312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2AFBA78B-F0C6-1348-8C3C-FCDBC6D3AE3B}"/>
              </a:ext>
            </a:extLst>
          </p:cNvPr>
          <p:cNvSpPr>
            <a:spLocks noChangeAspect="1"/>
          </p:cNvSpPr>
          <p:nvPr/>
        </p:nvSpPr>
        <p:spPr>
          <a:xfrm>
            <a:off x="2199909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D049254F-1890-3C48-B006-DFCBDD58237E}"/>
              </a:ext>
            </a:extLst>
          </p:cNvPr>
          <p:cNvSpPr>
            <a:spLocks noChangeAspect="1"/>
          </p:cNvSpPr>
          <p:nvPr/>
        </p:nvSpPr>
        <p:spPr>
          <a:xfrm>
            <a:off x="2835988" y="379401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18B857A0-678B-964E-9753-5A9B98421260}"/>
              </a:ext>
            </a:extLst>
          </p:cNvPr>
          <p:cNvSpPr>
            <a:spLocks noChangeAspect="1"/>
          </p:cNvSpPr>
          <p:nvPr/>
        </p:nvSpPr>
        <p:spPr>
          <a:xfrm>
            <a:off x="2035441" y="3710780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586EA7CC-7BF5-0E45-AA1D-ACC005B6E74C}"/>
              </a:ext>
            </a:extLst>
          </p:cNvPr>
          <p:cNvSpPr>
            <a:spLocks noChangeAspect="1"/>
          </p:cNvSpPr>
          <p:nvPr/>
        </p:nvSpPr>
        <p:spPr>
          <a:xfrm>
            <a:off x="3239414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BA5DF86C-3541-F645-BA08-E2AB5D0BBC1F}"/>
              </a:ext>
            </a:extLst>
          </p:cNvPr>
          <p:cNvSpPr>
            <a:spLocks noChangeAspect="1"/>
          </p:cNvSpPr>
          <p:nvPr/>
        </p:nvSpPr>
        <p:spPr>
          <a:xfrm>
            <a:off x="3398165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0676E028-055A-8D40-92AD-A0E333F44F78}"/>
              </a:ext>
            </a:extLst>
          </p:cNvPr>
          <p:cNvSpPr>
            <a:spLocks noChangeAspect="1"/>
          </p:cNvSpPr>
          <p:nvPr/>
        </p:nvSpPr>
        <p:spPr>
          <a:xfrm>
            <a:off x="3565735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B32E5434-D62B-F741-B783-9A8153E4C8E1}"/>
              </a:ext>
            </a:extLst>
          </p:cNvPr>
          <p:cNvSpPr>
            <a:spLocks noChangeAspect="1"/>
          </p:cNvSpPr>
          <p:nvPr/>
        </p:nvSpPr>
        <p:spPr>
          <a:xfrm>
            <a:off x="3086332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BE83E4E0-71C6-4F43-AAA6-4D53F8B35F4A}"/>
              </a:ext>
            </a:extLst>
          </p:cNvPr>
          <p:cNvSpPr>
            <a:spLocks noChangeAspect="1"/>
          </p:cNvSpPr>
          <p:nvPr/>
        </p:nvSpPr>
        <p:spPr>
          <a:xfrm>
            <a:off x="3722411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BA12AFED-51BE-7A4C-A597-B38DAFAFB1E8}"/>
              </a:ext>
            </a:extLst>
          </p:cNvPr>
          <p:cNvSpPr>
            <a:spLocks noChangeAspect="1"/>
          </p:cNvSpPr>
          <p:nvPr/>
        </p:nvSpPr>
        <p:spPr>
          <a:xfrm>
            <a:off x="3871621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8C793EA3-D05D-814E-B356-789FE85E613E}"/>
              </a:ext>
            </a:extLst>
          </p:cNvPr>
          <p:cNvSpPr>
            <a:spLocks noChangeAspect="1"/>
          </p:cNvSpPr>
          <p:nvPr/>
        </p:nvSpPr>
        <p:spPr>
          <a:xfrm>
            <a:off x="4502137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D8ADC49C-D594-E943-8014-ECCFF46C0E7E}"/>
              </a:ext>
            </a:extLst>
          </p:cNvPr>
          <p:cNvSpPr>
            <a:spLocks noChangeAspect="1"/>
          </p:cNvSpPr>
          <p:nvPr/>
        </p:nvSpPr>
        <p:spPr>
          <a:xfrm>
            <a:off x="4660888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28B72F39-3D92-6D45-8B63-41B4987C27ED}"/>
              </a:ext>
            </a:extLst>
          </p:cNvPr>
          <p:cNvSpPr>
            <a:spLocks noChangeAspect="1"/>
          </p:cNvSpPr>
          <p:nvPr/>
        </p:nvSpPr>
        <p:spPr>
          <a:xfrm>
            <a:off x="4828458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CAE523A3-2DEA-6345-BA05-1B68866451CA}"/>
              </a:ext>
            </a:extLst>
          </p:cNvPr>
          <p:cNvSpPr>
            <a:spLocks noChangeAspect="1"/>
          </p:cNvSpPr>
          <p:nvPr/>
        </p:nvSpPr>
        <p:spPr>
          <a:xfrm>
            <a:off x="4349055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FCD44C74-A288-AE4E-9113-57206B568254}"/>
              </a:ext>
            </a:extLst>
          </p:cNvPr>
          <p:cNvSpPr>
            <a:spLocks noChangeAspect="1"/>
          </p:cNvSpPr>
          <p:nvPr/>
        </p:nvSpPr>
        <p:spPr>
          <a:xfrm>
            <a:off x="4985134" y="368857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7E800D6A-D1B0-9B4A-83AD-39516BC55AAE}"/>
              </a:ext>
            </a:extLst>
          </p:cNvPr>
          <p:cNvSpPr>
            <a:spLocks noChangeAspect="1"/>
          </p:cNvSpPr>
          <p:nvPr/>
        </p:nvSpPr>
        <p:spPr>
          <a:xfrm>
            <a:off x="4178465" y="3601827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DC6A723B-76A9-644C-A9A4-0A257018B626}"/>
              </a:ext>
            </a:extLst>
          </p:cNvPr>
          <p:cNvSpPr>
            <a:spLocks noChangeAspect="1"/>
          </p:cNvSpPr>
          <p:nvPr/>
        </p:nvSpPr>
        <p:spPr>
          <a:xfrm>
            <a:off x="5365113" y="370930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BC9A429F-CC91-EC42-B9E5-873E2A6ACC46}"/>
              </a:ext>
            </a:extLst>
          </p:cNvPr>
          <p:cNvSpPr>
            <a:spLocks noChangeAspect="1"/>
          </p:cNvSpPr>
          <p:nvPr/>
        </p:nvSpPr>
        <p:spPr>
          <a:xfrm>
            <a:off x="5523864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3CEC4E40-40C4-4B46-BF60-B515314078DA}"/>
              </a:ext>
            </a:extLst>
          </p:cNvPr>
          <p:cNvSpPr>
            <a:spLocks noChangeAspect="1"/>
          </p:cNvSpPr>
          <p:nvPr/>
        </p:nvSpPr>
        <p:spPr>
          <a:xfrm>
            <a:off x="5691434" y="370930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ABEB7E7A-99EB-3046-8307-7AA5B2759A69}"/>
              </a:ext>
            </a:extLst>
          </p:cNvPr>
          <p:cNvSpPr>
            <a:spLocks noChangeAspect="1"/>
          </p:cNvSpPr>
          <p:nvPr/>
        </p:nvSpPr>
        <p:spPr>
          <a:xfrm>
            <a:off x="5212031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E7F10010-567C-AD46-9C16-0DD7930A0567}"/>
              </a:ext>
            </a:extLst>
          </p:cNvPr>
          <p:cNvSpPr>
            <a:spLocks noChangeAspect="1"/>
          </p:cNvSpPr>
          <p:nvPr/>
        </p:nvSpPr>
        <p:spPr>
          <a:xfrm>
            <a:off x="5848110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6FC31801-C2DD-4142-A4BD-AA33F4C9E39B}"/>
              </a:ext>
            </a:extLst>
          </p:cNvPr>
          <p:cNvSpPr>
            <a:spLocks noChangeAspect="1"/>
          </p:cNvSpPr>
          <p:nvPr/>
        </p:nvSpPr>
        <p:spPr>
          <a:xfrm>
            <a:off x="5997320" y="370930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FA126B0F-34F4-6649-89B3-332A01D7C6F5}"/>
              </a:ext>
            </a:extLst>
          </p:cNvPr>
          <p:cNvSpPr>
            <a:spLocks noChangeAspect="1"/>
          </p:cNvSpPr>
          <p:nvPr/>
        </p:nvSpPr>
        <p:spPr>
          <a:xfrm>
            <a:off x="6319365" y="370930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EC9FA869-2E76-584D-A5B6-989690D4221B}"/>
              </a:ext>
            </a:extLst>
          </p:cNvPr>
          <p:cNvSpPr>
            <a:spLocks noChangeAspect="1"/>
          </p:cNvSpPr>
          <p:nvPr/>
        </p:nvSpPr>
        <p:spPr>
          <a:xfrm>
            <a:off x="6478116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6A9637F1-834E-C841-9EE3-20AE99347E1D}"/>
              </a:ext>
            </a:extLst>
          </p:cNvPr>
          <p:cNvSpPr>
            <a:spLocks noChangeAspect="1"/>
          </p:cNvSpPr>
          <p:nvPr/>
        </p:nvSpPr>
        <p:spPr>
          <a:xfrm>
            <a:off x="6645686" y="370930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2C33DC65-1245-594B-AD01-CE3FE57B13DE}"/>
              </a:ext>
            </a:extLst>
          </p:cNvPr>
          <p:cNvSpPr>
            <a:spLocks noChangeAspect="1"/>
          </p:cNvSpPr>
          <p:nvPr/>
        </p:nvSpPr>
        <p:spPr>
          <a:xfrm>
            <a:off x="6166283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8B26C350-BE6F-654B-A9D6-7DB4DFD77F13}"/>
              </a:ext>
            </a:extLst>
          </p:cNvPr>
          <p:cNvSpPr>
            <a:spLocks noChangeAspect="1"/>
          </p:cNvSpPr>
          <p:nvPr/>
        </p:nvSpPr>
        <p:spPr>
          <a:xfrm>
            <a:off x="6802362" y="3792534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795853CA-C828-7646-B67A-4427AD6D9166}"/>
              </a:ext>
            </a:extLst>
          </p:cNvPr>
          <p:cNvSpPr>
            <a:spLocks noChangeAspect="1"/>
          </p:cNvSpPr>
          <p:nvPr/>
        </p:nvSpPr>
        <p:spPr>
          <a:xfrm>
            <a:off x="3098213" y="4259141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EB78F6C0-6BF6-794D-A3A6-D8796030FEE0}"/>
              </a:ext>
            </a:extLst>
          </p:cNvPr>
          <p:cNvSpPr>
            <a:spLocks noChangeAspect="1"/>
          </p:cNvSpPr>
          <p:nvPr/>
        </p:nvSpPr>
        <p:spPr>
          <a:xfrm>
            <a:off x="3256964" y="4340058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632917CE-6BEA-AD4E-B04B-47A335A48DC8}"/>
              </a:ext>
            </a:extLst>
          </p:cNvPr>
          <p:cNvSpPr>
            <a:spLocks noChangeAspect="1"/>
          </p:cNvSpPr>
          <p:nvPr/>
        </p:nvSpPr>
        <p:spPr>
          <a:xfrm>
            <a:off x="3424534" y="4259141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6F6F84EF-963C-AE4A-ADF6-6CB8DD05EC36}"/>
              </a:ext>
            </a:extLst>
          </p:cNvPr>
          <p:cNvSpPr>
            <a:spLocks noChangeAspect="1"/>
          </p:cNvSpPr>
          <p:nvPr/>
        </p:nvSpPr>
        <p:spPr>
          <a:xfrm>
            <a:off x="2945131" y="4340058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9F508178-53C0-A34B-BCBF-0EB745894FD3}"/>
              </a:ext>
            </a:extLst>
          </p:cNvPr>
          <p:cNvSpPr>
            <a:spLocks noChangeAspect="1"/>
          </p:cNvSpPr>
          <p:nvPr/>
        </p:nvSpPr>
        <p:spPr>
          <a:xfrm>
            <a:off x="4682971" y="4259141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B82412D-11FC-AB4A-A639-9983B0679A71}"/>
              </a:ext>
            </a:extLst>
          </p:cNvPr>
          <p:cNvSpPr>
            <a:spLocks noChangeAspect="1"/>
          </p:cNvSpPr>
          <p:nvPr/>
        </p:nvSpPr>
        <p:spPr>
          <a:xfrm>
            <a:off x="4841722" y="4340058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BDC8993F-36D5-3741-A75E-04A0FE6DCA74}"/>
              </a:ext>
            </a:extLst>
          </p:cNvPr>
          <p:cNvSpPr>
            <a:spLocks noChangeAspect="1"/>
          </p:cNvSpPr>
          <p:nvPr/>
        </p:nvSpPr>
        <p:spPr>
          <a:xfrm>
            <a:off x="5009292" y="4259141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2D4ECEA3-3720-4042-B0E9-03297DC5FCEC}"/>
              </a:ext>
            </a:extLst>
          </p:cNvPr>
          <p:cNvSpPr>
            <a:spLocks noChangeAspect="1"/>
          </p:cNvSpPr>
          <p:nvPr/>
        </p:nvSpPr>
        <p:spPr>
          <a:xfrm>
            <a:off x="4529889" y="4340058"/>
            <a:ext cx="94684" cy="945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13AB8306-F827-BA4B-A385-6A79F0286267}"/>
              </a:ext>
            </a:extLst>
          </p:cNvPr>
          <p:cNvSpPr>
            <a:spLocks noChangeAspect="1"/>
          </p:cNvSpPr>
          <p:nvPr/>
        </p:nvSpPr>
        <p:spPr>
          <a:xfrm>
            <a:off x="4051137" y="4259141"/>
            <a:ext cx="94684" cy="945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90A64A2-C391-F24A-9F3A-774234E2DFBF}"/>
              </a:ext>
            </a:extLst>
          </p:cNvPr>
          <p:cNvSpPr>
            <a:spLocks noChangeAspect="1"/>
          </p:cNvSpPr>
          <p:nvPr/>
        </p:nvSpPr>
        <p:spPr>
          <a:xfrm>
            <a:off x="4209888" y="4340058"/>
            <a:ext cx="94684" cy="945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2D6A01F-3C8F-004B-ABB6-1934A24687F9}"/>
              </a:ext>
            </a:extLst>
          </p:cNvPr>
          <p:cNvSpPr>
            <a:spLocks noChangeAspect="1"/>
          </p:cNvSpPr>
          <p:nvPr/>
        </p:nvSpPr>
        <p:spPr>
          <a:xfrm>
            <a:off x="3722486" y="4259141"/>
            <a:ext cx="94684" cy="945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ABC04AAE-4965-1E4C-B175-CEACE499B569}"/>
              </a:ext>
            </a:extLst>
          </p:cNvPr>
          <p:cNvSpPr>
            <a:spLocks noChangeAspect="1"/>
          </p:cNvSpPr>
          <p:nvPr/>
        </p:nvSpPr>
        <p:spPr>
          <a:xfrm>
            <a:off x="3898055" y="4340058"/>
            <a:ext cx="94684" cy="945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Pentagone 227">
            <a:extLst>
              <a:ext uri="{FF2B5EF4-FFF2-40B4-BE49-F238E27FC236}">
                <a16:creationId xmlns:a16="http://schemas.microsoft.com/office/drawing/2014/main" id="{8770A95A-0592-4540-998F-14D7EC146DFD}"/>
              </a:ext>
            </a:extLst>
          </p:cNvPr>
          <p:cNvSpPr/>
          <p:nvPr/>
        </p:nvSpPr>
        <p:spPr>
          <a:xfrm>
            <a:off x="1095852" y="5007692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Pentagone 228">
            <a:extLst>
              <a:ext uri="{FF2B5EF4-FFF2-40B4-BE49-F238E27FC236}">
                <a16:creationId xmlns:a16="http://schemas.microsoft.com/office/drawing/2014/main" id="{BBAB8BBE-658E-7249-8931-859C15A4CDCE}"/>
              </a:ext>
            </a:extLst>
          </p:cNvPr>
          <p:cNvSpPr/>
          <p:nvPr/>
        </p:nvSpPr>
        <p:spPr>
          <a:xfrm>
            <a:off x="1931859" y="5008804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Pentagone 229">
            <a:extLst>
              <a:ext uri="{FF2B5EF4-FFF2-40B4-BE49-F238E27FC236}">
                <a16:creationId xmlns:a16="http://schemas.microsoft.com/office/drawing/2014/main" id="{34880E68-0C26-744A-8DE3-6FCDFB94AEFE}"/>
              </a:ext>
            </a:extLst>
          </p:cNvPr>
          <p:cNvSpPr/>
          <p:nvPr/>
        </p:nvSpPr>
        <p:spPr>
          <a:xfrm>
            <a:off x="2835042" y="5013867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Pentagone 230">
            <a:extLst>
              <a:ext uri="{FF2B5EF4-FFF2-40B4-BE49-F238E27FC236}">
                <a16:creationId xmlns:a16="http://schemas.microsoft.com/office/drawing/2014/main" id="{AFC8B1B1-487E-A346-B240-59389A4E8A05}"/>
              </a:ext>
            </a:extLst>
          </p:cNvPr>
          <p:cNvSpPr/>
          <p:nvPr/>
        </p:nvSpPr>
        <p:spPr>
          <a:xfrm>
            <a:off x="3497043" y="5015042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Pentagone 231">
            <a:extLst>
              <a:ext uri="{FF2B5EF4-FFF2-40B4-BE49-F238E27FC236}">
                <a16:creationId xmlns:a16="http://schemas.microsoft.com/office/drawing/2014/main" id="{4DF8EC51-5A84-2040-9DF1-77E2666F77B3}"/>
              </a:ext>
            </a:extLst>
          </p:cNvPr>
          <p:cNvSpPr/>
          <p:nvPr/>
        </p:nvSpPr>
        <p:spPr>
          <a:xfrm>
            <a:off x="5412376" y="5013433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Pentagone 232">
            <a:extLst>
              <a:ext uri="{FF2B5EF4-FFF2-40B4-BE49-F238E27FC236}">
                <a16:creationId xmlns:a16="http://schemas.microsoft.com/office/drawing/2014/main" id="{82F64891-143A-E449-8783-4C0C6343AC85}"/>
              </a:ext>
            </a:extLst>
          </p:cNvPr>
          <p:cNvSpPr/>
          <p:nvPr/>
        </p:nvSpPr>
        <p:spPr>
          <a:xfrm>
            <a:off x="6258875" y="5061132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Pentagone 233">
            <a:extLst>
              <a:ext uri="{FF2B5EF4-FFF2-40B4-BE49-F238E27FC236}">
                <a16:creationId xmlns:a16="http://schemas.microsoft.com/office/drawing/2014/main" id="{A378DDCC-760E-B345-955B-59C3446BE25F}"/>
              </a:ext>
            </a:extLst>
          </p:cNvPr>
          <p:cNvSpPr/>
          <p:nvPr/>
        </p:nvSpPr>
        <p:spPr>
          <a:xfrm>
            <a:off x="1079482" y="5678719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Pentagone 234">
            <a:extLst>
              <a:ext uri="{FF2B5EF4-FFF2-40B4-BE49-F238E27FC236}">
                <a16:creationId xmlns:a16="http://schemas.microsoft.com/office/drawing/2014/main" id="{AE1AB486-2752-1D4D-9843-775401840719}"/>
              </a:ext>
            </a:extLst>
          </p:cNvPr>
          <p:cNvSpPr/>
          <p:nvPr/>
        </p:nvSpPr>
        <p:spPr>
          <a:xfrm>
            <a:off x="2042583" y="5732833"/>
            <a:ext cx="272727" cy="262697"/>
          </a:xfrm>
          <a:prstGeom prst="pent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26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Pentagone 235">
            <a:extLst>
              <a:ext uri="{FF2B5EF4-FFF2-40B4-BE49-F238E27FC236}">
                <a16:creationId xmlns:a16="http://schemas.microsoft.com/office/drawing/2014/main" id="{49936A2C-C46B-1F43-AB7B-B170D62D3813}"/>
              </a:ext>
            </a:extLst>
          </p:cNvPr>
          <p:cNvSpPr/>
          <p:nvPr/>
        </p:nvSpPr>
        <p:spPr>
          <a:xfrm>
            <a:off x="3484681" y="5672369"/>
            <a:ext cx="272727" cy="262697"/>
          </a:xfrm>
          <a:prstGeom prst="pentag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26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Pentagone 236">
            <a:extLst>
              <a:ext uri="{FF2B5EF4-FFF2-40B4-BE49-F238E27FC236}">
                <a16:creationId xmlns:a16="http://schemas.microsoft.com/office/drawing/2014/main" id="{BCEBC72F-797B-A14B-8BFC-B02041761C14}"/>
              </a:ext>
            </a:extLst>
          </p:cNvPr>
          <p:cNvSpPr/>
          <p:nvPr/>
        </p:nvSpPr>
        <p:spPr>
          <a:xfrm>
            <a:off x="4829454" y="5736710"/>
            <a:ext cx="272727" cy="262697"/>
          </a:xfrm>
          <a:prstGeom prst="pentag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26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Pentagone 237">
            <a:extLst>
              <a:ext uri="{FF2B5EF4-FFF2-40B4-BE49-F238E27FC236}">
                <a16:creationId xmlns:a16="http://schemas.microsoft.com/office/drawing/2014/main" id="{71BC7C1B-CB8A-6F4D-A7CE-126CDC1D9144}"/>
              </a:ext>
            </a:extLst>
          </p:cNvPr>
          <p:cNvSpPr/>
          <p:nvPr/>
        </p:nvSpPr>
        <p:spPr>
          <a:xfrm>
            <a:off x="6265593" y="5738702"/>
            <a:ext cx="272727" cy="262697"/>
          </a:xfrm>
          <a:prstGeom prst="pentag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26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9" name="Image 238">
            <a:extLst>
              <a:ext uri="{FF2B5EF4-FFF2-40B4-BE49-F238E27FC236}">
                <a16:creationId xmlns:a16="http://schemas.microsoft.com/office/drawing/2014/main" id="{3940A927-D545-6144-AD0D-8B0D16638BD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785964" y="5520484"/>
            <a:ext cx="1244600" cy="533400"/>
          </a:xfrm>
          <a:prstGeom prst="rect">
            <a:avLst/>
          </a:prstGeom>
        </p:spPr>
      </p:pic>
      <p:pic>
        <p:nvPicPr>
          <p:cNvPr id="240" name="Image 239">
            <a:extLst>
              <a:ext uri="{FF2B5EF4-FFF2-40B4-BE49-F238E27FC236}">
                <a16:creationId xmlns:a16="http://schemas.microsoft.com/office/drawing/2014/main" id="{FADCC945-3E0B-3C4E-98FE-ED3F696BF3E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40207" y="5520484"/>
            <a:ext cx="1244600" cy="533400"/>
          </a:xfrm>
          <a:prstGeom prst="rect">
            <a:avLst/>
          </a:prstGeom>
        </p:spPr>
      </p:pic>
      <p:pic>
        <p:nvPicPr>
          <p:cNvPr id="241" name="Image 240">
            <a:extLst>
              <a:ext uri="{FF2B5EF4-FFF2-40B4-BE49-F238E27FC236}">
                <a16:creationId xmlns:a16="http://schemas.microsoft.com/office/drawing/2014/main" id="{7EC22D3E-CA36-584F-B126-4EEB7949C9C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46352" y="4873511"/>
            <a:ext cx="749300" cy="508000"/>
          </a:xfrm>
          <a:prstGeom prst="rect">
            <a:avLst/>
          </a:prstGeom>
        </p:spPr>
      </p:pic>
      <p:pic>
        <p:nvPicPr>
          <p:cNvPr id="242" name="Image 241">
            <a:extLst>
              <a:ext uri="{FF2B5EF4-FFF2-40B4-BE49-F238E27FC236}">
                <a16:creationId xmlns:a16="http://schemas.microsoft.com/office/drawing/2014/main" id="{599E0E73-1F04-DE4E-87EF-87C5FFD97AB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190682" y="4930661"/>
            <a:ext cx="749300" cy="393700"/>
          </a:xfrm>
          <a:prstGeom prst="rect">
            <a:avLst/>
          </a:prstGeom>
        </p:spPr>
      </p:pic>
      <p:pic>
        <p:nvPicPr>
          <p:cNvPr id="243" name="Image 242">
            <a:extLst>
              <a:ext uri="{FF2B5EF4-FFF2-40B4-BE49-F238E27FC236}">
                <a16:creationId xmlns:a16="http://schemas.microsoft.com/office/drawing/2014/main" id="{467DE2D8-3D1D-0A4E-B812-623E72FE275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96049" y="5590334"/>
            <a:ext cx="1143000" cy="393700"/>
          </a:xfrm>
          <a:prstGeom prst="rect">
            <a:avLst/>
          </a:prstGeom>
        </p:spPr>
      </p:pic>
      <p:pic>
        <p:nvPicPr>
          <p:cNvPr id="244" name="Image 243">
            <a:extLst>
              <a:ext uri="{FF2B5EF4-FFF2-40B4-BE49-F238E27FC236}">
                <a16:creationId xmlns:a16="http://schemas.microsoft.com/office/drawing/2014/main" id="{CBB64857-2489-A94E-93E5-E21C84389E6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441236" y="4924311"/>
            <a:ext cx="546100" cy="406400"/>
          </a:xfrm>
          <a:prstGeom prst="rect">
            <a:avLst/>
          </a:prstGeom>
        </p:spPr>
      </p:pic>
      <p:pic>
        <p:nvPicPr>
          <p:cNvPr id="245" name="Image 244">
            <a:extLst>
              <a:ext uri="{FF2B5EF4-FFF2-40B4-BE49-F238E27FC236}">
                <a16:creationId xmlns:a16="http://schemas.microsoft.com/office/drawing/2014/main" id="{2073D6DD-A440-E444-8F57-9B3FC2D25AC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88763" y="4924311"/>
            <a:ext cx="546100" cy="406400"/>
          </a:xfrm>
          <a:prstGeom prst="rect">
            <a:avLst/>
          </a:prstGeom>
        </p:spPr>
      </p:pic>
      <p:pic>
        <p:nvPicPr>
          <p:cNvPr id="246" name="Image 245">
            <a:extLst>
              <a:ext uri="{FF2B5EF4-FFF2-40B4-BE49-F238E27FC236}">
                <a16:creationId xmlns:a16="http://schemas.microsoft.com/office/drawing/2014/main" id="{78110F82-C720-CE4B-8BD4-70FB7ECF860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69590" y="4930661"/>
            <a:ext cx="812800" cy="393700"/>
          </a:xfrm>
          <a:prstGeom prst="rect">
            <a:avLst/>
          </a:prstGeom>
        </p:spPr>
      </p:pic>
      <p:pic>
        <p:nvPicPr>
          <p:cNvPr id="247" name="Image 246">
            <a:extLst>
              <a:ext uri="{FF2B5EF4-FFF2-40B4-BE49-F238E27FC236}">
                <a16:creationId xmlns:a16="http://schemas.microsoft.com/office/drawing/2014/main" id="{4075372D-D3C7-614F-8017-9DD05827B1D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82091" y="5526834"/>
            <a:ext cx="812800" cy="520700"/>
          </a:xfrm>
          <a:prstGeom prst="rect">
            <a:avLst/>
          </a:prstGeom>
        </p:spPr>
      </p:pic>
      <p:pic>
        <p:nvPicPr>
          <p:cNvPr id="248" name="Image 247">
            <a:extLst>
              <a:ext uri="{FF2B5EF4-FFF2-40B4-BE49-F238E27FC236}">
                <a16:creationId xmlns:a16="http://schemas.microsoft.com/office/drawing/2014/main" id="{65A83A5E-9D33-D24C-829E-34FAD49B08A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52017" y="4930661"/>
            <a:ext cx="711200" cy="393700"/>
          </a:xfrm>
          <a:prstGeom prst="rect">
            <a:avLst/>
          </a:prstGeom>
        </p:spPr>
      </p:pic>
      <p:pic>
        <p:nvPicPr>
          <p:cNvPr id="249" name="Image 248">
            <a:extLst>
              <a:ext uri="{FF2B5EF4-FFF2-40B4-BE49-F238E27FC236}">
                <a16:creationId xmlns:a16="http://schemas.microsoft.com/office/drawing/2014/main" id="{06E4DCF9-D1EE-D043-AA68-F2BBB35442A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31633" y="5583984"/>
            <a:ext cx="749300" cy="406400"/>
          </a:xfrm>
          <a:prstGeom prst="rect">
            <a:avLst/>
          </a:prstGeom>
        </p:spPr>
      </p:pic>
      <p:sp>
        <p:nvSpPr>
          <p:cNvPr id="250" name="Rectangle 249">
            <a:extLst>
              <a:ext uri="{FF2B5EF4-FFF2-40B4-BE49-F238E27FC236}">
                <a16:creationId xmlns:a16="http://schemas.microsoft.com/office/drawing/2014/main" id="{4E9882D5-4D1B-3D47-9AAB-8C9A99C8ACEF}"/>
              </a:ext>
            </a:extLst>
          </p:cNvPr>
          <p:cNvSpPr/>
          <p:nvPr/>
        </p:nvSpPr>
        <p:spPr>
          <a:xfrm>
            <a:off x="108000" y="36000"/>
            <a:ext cx="2337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eaLnBrk="0" hangingPunct="0"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O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UR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E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XPERTISES</a:t>
            </a:r>
            <a:endParaRPr lang="fr-FR" sz="2000" b="1" i="1" kern="0" dirty="0">
              <a:solidFill>
                <a:srgbClr val="0000FF"/>
              </a:solidFill>
              <a:latin typeface="Comic Sans MS" pitchFamily="66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51" name="Rectangle à coins arrondis 250">
            <a:extLst>
              <a:ext uri="{FF2B5EF4-FFF2-40B4-BE49-F238E27FC236}">
                <a16:creationId xmlns:a16="http://schemas.microsoft.com/office/drawing/2014/main" id="{FC998484-EEC6-0942-894A-18F7B257E05B}"/>
              </a:ext>
            </a:extLst>
          </p:cNvPr>
          <p:cNvSpPr/>
          <p:nvPr/>
        </p:nvSpPr>
        <p:spPr>
          <a:xfrm>
            <a:off x="4771040" y="2708263"/>
            <a:ext cx="2305149" cy="717457"/>
          </a:xfrm>
          <a:prstGeom prst="round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2" name="Text Box 43">
            <a:extLst>
              <a:ext uri="{FF2B5EF4-FFF2-40B4-BE49-F238E27FC236}">
                <a16:creationId xmlns:a16="http://schemas.microsoft.com/office/drawing/2014/main" id="{B7DA229B-8DC8-9747-AE55-179CB867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DD909ED1-923C-D240-AC2E-249F377BAC70}"/>
              </a:ext>
            </a:extLst>
          </p:cNvPr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3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FA83919A-DB8F-4A4F-8240-A0B1C3BC2036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A357E54-FFC3-5840-B8D3-58E8A184A94D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7EEFF74F-FB65-3C4E-824F-F31405E58FAF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573D5812-3377-0944-9CA3-F896EA6AE6A3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5E6CE53F-0D9C-704C-8A08-66F358E71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7ECAAFD3-C696-B84B-8A01-3301AEE8C1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E63F82A8-CE84-E34B-B563-AE0252D0D5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D8A8E4-58F9-834D-B238-9BCE3BC04CBE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E5DB8A84-1CCB-3345-BBB9-426C18CC3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11214"/>
              </p:ext>
            </p:extLst>
          </p:nvPr>
        </p:nvGraphicFramePr>
        <p:xfrm>
          <a:off x="476048" y="1539638"/>
          <a:ext cx="895390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" name="Picture 14">
            <a:extLst>
              <a:ext uri="{FF2B5EF4-FFF2-40B4-BE49-F238E27FC236}">
                <a16:creationId xmlns:a16="http://schemas.microsoft.com/office/drawing/2014/main" id="{5C8104B0-B188-9943-A103-152567B5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1806216"/>
            <a:ext cx="11271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313739AC-A67E-7F43-9823-D080B6D0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808" y="847286"/>
            <a:ext cx="4304384" cy="78483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500" b="1" dirty="0">
                <a:latin typeface="Comic Sans MS" panose="030F0902030302020204" pitchFamily="66" charset="0"/>
              </a:rPr>
              <a:t>«</a:t>
            </a:r>
            <a:r>
              <a:rPr lang="fr-FR" altLang="fr-FR" sz="1500" b="1" i="1" dirty="0">
                <a:latin typeface="Comic Sans MS" panose="030F0902030302020204" pitchFamily="66" charset="0"/>
              </a:rPr>
              <a:t> </a:t>
            </a:r>
            <a:r>
              <a:rPr lang="fr-FR" altLang="fr-FR" sz="1500" b="1" i="1" dirty="0" err="1">
                <a:latin typeface="Comic Sans MS" panose="030F0902030302020204" pitchFamily="66" charset="0"/>
              </a:rPr>
              <a:t>Glycerol</a:t>
            </a:r>
            <a:r>
              <a:rPr lang="fr-FR" altLang="fr-FR" sz="1500" b="1" i="1" dirty="0">
                <a:latin typeface="Comic Sans MS" panose="030F0902030302020204" pitchFamily="66" charset="0"/>
              </a:rPr>
              <a:t> </a:t>
            </a:r>
            <a:r>
              <a:rPr lang="fr-FR" altLang="fr-FR" sz="1500" b="1" dirty="0">
                <a:latin typeface="Comic Sans MS" panose="030F0902030302020204" pitchFamily="66" charset="0"/>
              </a:rPr>
              <a:t>» </a:t>
            </a:r>
          </a:p>
          <a:p>
            <a:pPr algn="ctr" eaLnBrk="1" hangingPunct="1">
              <a:defRPr/>
            </a:pPr>
            <a:r>
              <a:rPr lang="fr-FR" altLang="fr-FR" sz="1500" b="1" dirty="0">
                <a:latin typeface="Comic Sans MS" panose="030F0902030302020204" pitchFamily="66" charset="0"/>
              </a:rPr>
              <a:t>in article </a:t>
            </a:r>
            <a:r>
              <a:rPr lang="fr-FR" altLang="fr-FR" sz="1500" b="1" dirty="0" err="1">
                <a:latin typeface="Comic Sans MS" panose="030F0902030302020204" pitchFamily="66" charset="0"/>
              </a:rPr>
              <a:t>title</a:t>
            </a:r>
            <a:r>
              <a:rPr lang="fr-FR" altLang="fr-FR" sz="1500" b="1" dirty="0">
                <a:latin typeface="Comic Sans MS" panose="030F0902030302020204" pitchFamily="66" charset="0"/>
              </a:rPr>
              <a:t>, abstract, keywords</a:t>
            </a:r>
          </a:p>
          <a:p>
            <a:pPr algn="ctr" eaLnBrk="1" hangingPunct="1">
              <a:defRPr/>
            </a:pPr>
            <a:r>
              <a:rPr lang="fr-FR" altLang="fr-FR" sz="1500" b="1" dirty="0" err="1">
                <a:latin typeface="Comic Sans MS" panose="030F0902030302020204" pitchFamily="66" charset="0"/>
              </a:rPr>
              <a:t>from</a:t>
            </a:r>
            <a:r>
              <a:rPr lang="fr-FR" altLang="fr-FR" sz="1500" b="1" dirty="0">
                <a:latin typeface="Comic Sans MS" panose="030F0902030302020204" pitchFamily="66" charset="0"/>
              </a:rPr>
              <a:t> 2000 to </a:t>
            </a:r>
            <a:r>
              <a:rPr lang="fr-FR" altLang="fr-FR" sz="1500" b="1" dirty="0" err="1">
                <a:latin typeface="Comic Sans MS" panose="030F0902030302020204" pitchFamily="66" charset="0"/>
              </a:rPr>
              <a:t>present</a:t>
            </a:r>
            <a:r>
              <a:rPr lang="fr-FR" altLang="fr-FR" sz="1500" b="1" dirty="0">
                <a:latin typeface="Comic Sans MS" panose="030F0902030302020204" pitchFamily="66" charset="0"/>
              </a:rPr>
              <a:t>, 74,116 publications </a:t>
            </a:r>
            <a:endParaRPr lang="fr-FR" altLang="fr-FR" sz="1500" b="1" i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9D6F29-A38C-9840-9C3B-260D384119C8}"/>
              </a:ext>
            </a:extLst>
          </p:cNvPr>
          <p:cNvSpPr/>
          <p:nvPr/>
        </p:nvSpPr>
        <p:spPr>
          <a:xfrm>
            <a:off x="108000" y="36000"/>
            <a:ext cx="3284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IKE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ROUND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7A311478-C0E8-E74B-B6B6-26B884D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99B63E5-D83A-3C43-9D24-37531520C46C}"/>
              </a:ext>
            </a:extLst>
          </p:cNvPr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1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FA83919A-DB8F-4A4F-8240-A0B1C3BC2036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A357E54-FFC3-5840-B8D3-58E8A184A94D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1" name="Triangle isocèle 83">
                <a:extLst>
                  <a:ext uri="{FF2B5EF4-FFF2-40B4-BE49-F238E27FC236}">
                    <a16:creationId xmlns:a16="http://schemas.microsoft.com/office/drawing/2014/main" id="{7EEFF74F-FB65-3C4E-824F-F31405E58FAF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573D5812-3377-0944-9CA3-F896EA6AE6A3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5E6CE53F-0D9C-704C-8A08-66F358E71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7ECAAFD3-C696-B84B-8A01-3301AEE8C1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E63F82A8-CE84-E34B-B563-AE0252D0D5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D8A8E4-58F9-834D-B238-9BCE3BC04CBE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863F3549-BFB5-C64C-A5E0-2D9234316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76595"/>
              </p:ext>
            </p:extLst>
          </p:nvPr>
        </p:nvGraphicFramePr>
        <p:xfrm>
          <a:off x="476048" y="1539638"/>
          <a:ext cx="895390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14">
            <a:extLst>
              <a:ext uri="{FF2B5EF4-FFF2-40B4-BE49-F238E27FC236}">
                <a16:creationId xmlns:a16="http://schemas.microsoft.com/office/drawing/2014/main" id="{5B1F0F03-BBBC-6040-AD04-68F9AEEA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1806216"/>
            <a:ext cx="11271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B99A13B3-4C0E-D148-81F7-11F683E5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808" y="847286"/>
            <a:ext cx="4304384" cy="78483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«</a:t>
            </a:r>
            <a:r>
              <a:rPr lang="fr-FR" altLang="fr-FR" sz="1500" b="1" i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 </a:t>
            </a:r>
            <a:r>
              <a:rPr lang="fr-FR" altLang="fr-FR" sz="1500" b="1" i="1" dirty="0" err="1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Glycerol</a:t>
            </a:r>
            <a:r>
              <a:rPr lang="fr-FR" altLang="fr-FR" sz="1500" b="1" i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 </a:t>
            </a: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» </a:t>
            </a:r>
          </a:p>
          <a:p>
            <a:pPr algn="ctr" eaLnBrk="1" hangingPunct="1">
              <a:defRPr/>
            </a:pP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in article </a:t>
            </a:r>
            <a:r>
              <a:rPr lang="fr-FR" altLang="fr-FR" sz="1500" b="1" dirty="0" err="1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title</a:t>
            </a: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, abstract, keywords</a:t>
            </a:r>
          </a:p>
          <a:p>
            <a:pPr algn="ctr" eaLnBrk="1" hangingPunct="1">
              <a:defRPr/>
            </a:pPr>
            <a:r>
              <a:rPr lang="fr-FR" altLang="fr-FR" sz="1500" b="1" dirty="0" err="1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from</a:t>
            </a: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 2000 to </a:t>
            </a:r>
            <a:r>
              <a:rPr lang="fr-FR" altLang="fr-FR" sz="1500" b="1" dirty="0" err="1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present</a:t>
            </a:r>
            <a:r>
              <a:rPr lang="fr-FR" altLang="fr-FR" sz="1500" b="1" dirty="0">
                <a:solidFill>
                  <a:schemeClr val="bg1">
                    <a:lumMod val="75000"/>
                  </a:schemeClr>
                </a:solidFill>
                <a:latin typeface="Comic Sans MS" panose="030F0902030302020204" pitchFamily="66" charset="0"/>
              </a:rPr>
              <a:t>, 74,116 publications </a:t>
            </a:r>
            <a:endParaRPr lang="fr-FR" altLang="fr-FR" sz="15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A57EE-C72D-184B-9067-AD2D589665F8}"/>
              </a:ext>
            </a:extLst>
          </p:cNvPr>
          <p:cNvSpPr/>
          <p:nvPr/>
        </p:nvSpPr>
        <p:spPr>
          <a:xfrm>
            <a:off x="438633" y="1489463"/>
            <a:ext cx="9072000" cy="3924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076F9B23-A902-F344-B67C-D34888F4D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555325"/>
              </p:ext>
            </p:extLst>
          </p:nvPr>
        </p:nvGraphicFramePr>
        <p:xfrm>
          <a:off x="2255805" y="2060970"/>
          <a:ext cx="7164248" cy="361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Rectangle 20">
            <a:extLst>
              <a:ext uri="{FF2B5EF4-FFF2-40B4-BE49-F238E27FC236}">
                <a16:creationId xmlns:a16="http://schemas.microsoft.com/office/drawing/2014/main" id="{22A764D3-232B-F74A-83B9-57FF05A8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964" y="5516655"/>
            <a:ext cx="3861610" cy="78483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500" b="1" dirty="0">
                <a:latin typeface="Comic Sans MS" panose="030F0902030302020204" pitchFamily="66" charset="0"/>
              </a:rPr>
              <a:t>«</a:t>
            </a:r>
            <a:r>
              <a:rPr lang="fr-FR" altLang="fr-FR" sz="1500" b="1" i="1" dirty="0">
                <a:latin typeface="Comic Sans MS" panose="030F0902030302020204" pitchFamily="66" charset="0"/>
              </a:rPr>
              <a:t> </a:t>
            </a:r>
            <a:r>
              <a:rPr lang="fr-FR" altLang="fr-FR" sz="1500" b="1" i="1" dirty="0" err="1">
                <a:latin typeface="Comic Sans MS" panose="030F0902030302020204" pitchFamily="66" charset="0"/>
              </a:rPr>
              <a:t>Glycerol</a:t>
            </a:r>
            <a:r>
              <a:rPr lang="fr-FR" altLang="fr-FR" sz="1500" b="1" i="1" dirty="0">
                <a:latin typeface="Comic Sans MS" panose="030F0902030302020204" pitchFamily="66" charset="0"/>
              </a:rPr>
              <a:t> </a:t>
            </a:r>
            <a:r>
              <a:rPr lang="fr-FR" altLang="fr-FR" sz="1500" b="1" dirty="0">
                <a:latin typeface="Comic Sans MS" panose="030F0902030302020204" pitchFamily="66" charset="0"/>
              </a:rPr>
              <a:t>» </a:t>
            </a:r>
          </a:p>
          <a:p>
            <a:pPr algn="ctr" eaLnBrk="1" hangingPunct="1">
              <a:defRPr/>
            </a:pPr>
            <a:r>
              <a:rPr lang="fr-FR" altLang="fr-FR" sz="1500" b="1" dirty="0">
                <a:latin typeface="Comic Sans MS" panose="030F0902030302020204" pitchFamily="66" charset="0"/>
              </a:rPr>
              <a:t>in patent</a:t>
            </a:r>
          </a:p>
          <a:p>
            <a:pPr algn="ctr" eaLnBrk="1" hangingPunct="1">
              <a:defRPr/>
            </a:pPr>
            <a:r>
              <a:rPr lang="fr-FR" altLang="fr-FR" sz="1500" b="1" dirty="0" err="1">
                <a:latin typeface="Comic Sans MS" panose="030F0902030302020204" pitchFamily="66" charset="0"/>
              </a:rPr>
              <a:t>from</a:t>
            </a:r>
            <a:r>
              <a:rPr lang="fr-FR" altLang="fr-FR" sz="1500" b="1" dirty="0">
                <a:latin typeface="Comic Sans MS" panose="030F0902030302020204" pitchFamily="66" charset="0"/>
              </a:rPr>
              <a:t> 2000 to </a:t>
            </a:r>
            <a:r>
              <a:rPr lang="fr-FR" altLang="fr-FR" sz="1500" b="1" dirty="0" err="1">
                <a:latin typeface="Comic Sans MS" panose="030F0902030302020204" pitchFamily="66" charset="0"/>
              </a:rPr>
              <a:t>present</a:t>
            </a:r>
            <a:r>
              <a:rPr lang="fr-FR" altLang="fr-FR" sz="1500" b="1" dirty="0">
                <a:latin typeface="Comic Sans MS" panose="030F0902030302020204" pitchFamily="66" charset="0"/>
              </a:rPr>
              <a:t>, 3,661 patents</a:t>
            </a:r>
            <a:endParaRPr lang="fr-FR" altLang="fr-FR" sz="1500" b="1" i="1" dirty="0"/>
          </a:p>
        </p:txBody>
      </p:sp>
      <p:pic>
        <p:nvPicPr>
          <p:cNvPr id="39" name="Picture 14">
            <a:extLst>
              <a:ext uri="{FF2B5EF4-FFF2-40B4-BE49-F238E27FC236}">
                <a16:creationId xmlns:a16="http://schemas.microsoft.com/office/drawing/2014/main" id="{720CDB04-8217-7542-BFE0-421CD13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85" y="2416456"/>
            <a:ext cx="11271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17910DD-6DD3-DF4D-8ED1-9B28C775F571}"/>
              </a:ext>
            </a:extLst>
          </p:cNvPr>
          <p:cNvSpPr/>
          <p:nvPr/>
        </p:nvSpPr>
        <p:spPr>
          <a:xfrm>
            <a:off x="108000" y="36000"/>
            <a:ext cx="3284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IKE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ROUND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9FE44C19-2188-2545-941A-E6CBA2B5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4" y="6533430"/>
            <a:ext cx="9909174" cy="3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90" rIns="95780" bIns="4789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Futur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st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Int. Elect. Conf.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Catal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. Sci., November 2020, </a:t>
            </a:r>
            <a:endParaRPr lang="fr-FR" sz="1400" dirty="0">
              <a:solidFill>
                <a:srgbClr val="0000FF"/>
              </a:solidFill>
              <a:latin typeface="Comic Sans MS" panose="030F0902030302020204" pitchFamily="66" charset="0"/>
              <a:cs typeface="Comic Sans MS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C712BE3-09AC-B34D-84CA-BF1C4054B140}"/>
              </a:ext>
            </a:extLst>
          </p:cNvPr>
          <p:cNvCxnSpPr>
            <a:cxnSpLocks/>
          </p:cNvCxnSpPr>
          <p:nvPr/>
        </p:nvCxnSpPr>
        <p:spPr>
          <a:xfrm>
            <a:off x="84667" y="6533428"/>
            <a:ext cx="8408169" cy="2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1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5">
            <a:extLst>
              <a:ext uri="{FF2B5EF4-FFF2-40B4-BE49-F238E27FC236}">
                <a16:creationId xmlns:a16="http://schemas.microsoft.com/office/drawing/2014/main" id="{C3C9E135-0ED1-694A-8211-5423D9E2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821729"/>
            <a:ext cx="9360000" cy="5397500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  <a:round/>
            <a:headEnd/>
            <a:tailEnd/>
          </a:ln>
          <a:ex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80" name="Flèche vers le bas 504">
            <a:extLst>
              <a:ext uri="{FF2B5EF4-FFF2-40B4-BE49-F238E27FC236}">
                <a16:creationId xmlns:a16="http://schemas.microsoft.com/office/drawing/2014/main" id="{77380FE5-1271-E245-B117-367AF5E19E4D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3518694" y="2230635"/>
            <a:ext cx="225425" cy="341313"/>
          </a:xfrm>
          <a:prstGeom prst="downArrow">
            <a:avLst>
              <a:gd name="adj1" fmla="val 50000"/>
              <a:gd name="adj2" fmla="val 5013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4" name="Image 13" descr="colza-champ_DR.jpg">
            <a:extLst>
              <a:ext uri="{FF2B5EF4-FFF2-40B4-BE49-F238E27FC236}">
                <a16:creationId xmlns:a16="http://schemas.microsoft.com/office/drawing/2014/main" id="{D0261B6E-FB68-3E4C-AFB2-4D78E03766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984" t="20535" r="23213" b="3133"/>
          <a:stretch>
            <a:fillRect/>
          </a:stretch>
        </p:blipFill>
        <p:spPr>
          <a:xfrm>
            <a:off x="350626" y="1410797"/>
            <a:ext cx="115462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tournesol.jpg">
            <a:extLst>
              <a:ext uri="{FF2B5EF4-FFF2-40B4-BE49-F238E27FC236}">
                <a16:creationId xmlns:a16="http://schemas.microsoft.com/office/drawing/2014/main" id="{572A5798-4DDE-8248-9992-901EC56B18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4847" t="3192" r="24557" b="4783"/>
          <a:stretch>
            <a:fillRect/>
          </a:stretch>
        </p:blipFill>
        <p:spPr>
          <a:xfrm>
            <a:off x="1912162" y="1410797"/>
            <a:ext cx="1161297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583" name="Object 4">
            <a:extLst>
              <a:ext uri="{FF2B5EF4-FFF2-40B4-BE49-F238E27FC236}">
                <a16:creationId xmlns:a16="http://schemas.microsoft.com/office/drawing/2014/main" id="{5204EFF2-3801-F145-96E9-734FF6FB2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21503"/>
              </p:ext>
            </p:extLst>
          </p:nvPr>
        </p:nvGraphicFramePr>
        <p:xfrm>
          <a:off x="4095750" y="2082204"/>
          <a:ext cx="18446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CS ChemDraw Drawing" r:id="rId5" imgW="5537200" imgH="1905000" progId="ChemDraw.Document.6.0">
                  <p:embed/>
                </p:oleObj>
              </mc:Choice>
              <mc:Fallback>
                <p:oleObj name="CS ChemDraw Drawing" r:id="rId5" imgW="5537200" imgH="1905000" progId="ChemDraw.Document.6.0">
                  <p:embed/>
                  <p:pic>
                    <p:nvPicPr>
                      <p:cNvPr id="24583" name="Object 4">
                        <a:extLst>
                          <a:ext uri="{FF2B5EF4-FFF2-40B4-BE49-F238E27FC236}">
                            <a16:creationId xmlns:a16="http://schemas.microsoft.com/office/drawing/2014/main" id="{5204EFF2-3801-F145-96E9-734FF6FB2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082204"/>
                        <a:ext cx="18446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A7FFC9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>
            <a:extLst>
              <a:ext uri="{FF2B5EF4-FFF2-40B4-BE49-F238E27FC236}">
                <a16:creationId xmlns:a16="http://schemas.microsoft.com/office/drawing/2014/main" id="{5396AA52-18A1-E74C-AE2C-E7F45631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143" y="1059257"/>
            <a:ext cx="210516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Flèche vers le bas 504">
            <a:extLst>
              <a:ext uri="{FF2B5EF4-FFF2-40B4-BE49-F238E27FC236}">
                <a16:creationId xmlns:a16="http://schemas.microsoft.com/office/drawing/2014/main" id="{B4E2C89A-3526-C24A-AA08-D515F8FD20B8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284119" y="2230635"/>
            <a:ext cx="225425" cy="341313"/>
          </a:xfrm>
          <a:prstGeom prst="downArrow">
            <a:avLst>
              <a:gd name="adj1" fmla="val 50000"/>
              <a:gd name="adj2" fmla="val 5013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" name="Virage 18">
            <a:extLst>
              <a:ext uri="{FF2B5EF4-FFF2-40B4-BE49-F238E27FC236}">
                <a16:creationId xmlns:a16="http://schemas.microsoft.com/office/drawing/2014/main" id="{5303E1F8-CACC-124A-AC62-04736F7AE7D9}"/>
              </a:ext>
            </a:extLst>
          </p:cNvPr>
          <p:cNvSpPr/>
          <p:nvPr/>
        </p:nvSpPr>
        <p:spPr bwMode="auto">
          <a:xfrm rot="10800000" flipH="1">
            <a:off x="3511550" y="2401292"/>
            <a:ext cx="485775" cy="2970212"/>
          </a:xfrm>
          <a:prstGeom prst="bentArrow">
            <a:avLst>
              <a:gd name="adj1" fmla="val 23077"/>
              <a:gd name="adj2" fmla="val 25000"/>
              <a:gd name="adj3" fmla="val 25000"/>
              <a:gd name="adj4" fmla="val 43750"/>
            </a:avLst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ea typeface="MS PGothic" pitchFamily="34" charset="-128"/>
            </a:endParaRPr>
          </a:p>
        </p:txBody>
      </p:sp>
      <p:pic>
        <p:nvPicPr>
          <p:cNvPr id="21" name="Picture 6" descr="http://www.dieselcraft.com/siteadmin/files/waste-vegetable-oil-samples.jpg">
            <a:extLst>
              <a:ext uri="{FF2B5EF4-FFF2-40B4-BE49-F238E27FC236}">
                <a16:creationId xmlns:a16="http://schemas.microsoft.com/office/drawing/2014/main" id="{85E0E286-AFE0-F840-86CB-2E70957D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6059"/>
          <a:stretch>
            <a:fillRect/>
          </a:stretch>
        </p:blipFill>
        <p:spPr bwMode="auto">
          <a:xfrm>
            <a:off x="4535585" y="3954866"/>
            <a:ext cx="1203604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8" name="Flèche vers le bas 504">
            <a:extLst>
              <a:ext uri="{FF2B5EF4-FFF2-40B4-BE49-F238E27FC236}">
                <a16:creationId xmlns:a16="http://schemas.microsoft.com/office/drawing/2014/main" id="{11F775B1-008B-A74C-ADC3-B078213EB124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6290469" y="4773810"/>
            <a:ext cx="225425" cy="341313"/>
          </a:xfrm>
          <a:prstGeom prst="downArrow">
            <a:avLst>
              <a:gd name="adj1" fmla="val 50000"/>
              <a:gd name="adj2" fmla="val 5013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6" name="Picture 9" descr="http://www.nobelios.com/old/Page/Chimie/Manipulations/Synth-egrave-ses_inorganiques/Nitrate_de_sodium/Nitrate_de_sodium_1.jpg">
            <a:extLst>
              <a:ext uri="{FF2B5EF4-FFF2-40B4-BE49-F238E27FC236}">
                <a16:creationId xmlns:a16="http://schemas.microsoft.com/office/drawing/2014/main" id="{A626841A-4ACD-764D-BAF2-468A4034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7628" r="27586" b="11801"/>
          <a:stretch>
            <a:fillRect/>
          </a:stretch>
        </p:blipFill>
        <p:spPr bwMode="auto">
          <a:xfrm>
            <a:off x="7185586" y="3954866"/>
            <a:ext cx="118753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36368BC1-946A-7D4D-AD89-0E5B441D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22" y="913814"/>
            <a:ext cx="2278964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VEGETABLE OIL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4593" name="Text Box 16">
            <a:extLst>
              <a:ext uri="{FF2B5EF4-FFF2-40B4-BE49-F238E27FC236}">
                <a16:creationId xmlns:a16="http://schemas.microsoft.com/office/drawing/2014/main" id="{7C6361AB-33B4-A447-BBD9-1BA8C6CA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139479"/>
            <a:ext cx="1250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RAPESEED</a:t>
            </a:r>
          </a:p>
        </p:txBody>
      </p:sp>
      <p:sp>
        <p:nvSpPr>
          <p:cNvPr id="24594" name="Text Box 16">
            <a:extLst>
              <a:ext uri="{FF2B5EF4-FFF2-40B4-BE49-F238E27FC236}">
                <a16:creationId xmlns:a16="http://schemas.microsoft.com/office/drawing/2014/main" id="{0374C7AB-A6A6-1240-B91E-FFE81FB11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139479"/>
            <a:ext cx="14366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SUNFLOWER</a:t>
            </a:r>
          </a:p>
        </p:txBody>
      </p:sp>
      <p:sp>
        <p:nvSpPr>
          <p:cNvPr id="24595" name="Text Box 16">
            <a:extLst>
              <a:ext uri="{FF2B5EF4-FFF2-40B4-BE49-F238E27FC236}">
                <a16:creationId xmlns:a16="http://schemas.microsoft.com/office/drawing/2014/main" id="{E10E49BC-30B0-A540-B6CD-D47CD45BE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2714029"/>
            <a:ext cx="2308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BLEND WITH DIESEL</a:t>
            </a:r>
          </a:p>
        </p:txBody>
      </p:sp>
      <p:sp>
        <p:nvSpPr>
          <p:cNvPr id="24596" name="Text Box 16">
            <a:extLst>
              <a:ext uri="{FF2B5EF4-FFF2-40B4-BE49-F238E27FC236}">
                <a16:creationId xmlns:a16="http://schemas.microsoft.com/office/drawing/2014/main" id="{FE7279CF-8934-DF4D-AA3C-A1F54FB0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3537942"/>
            <a:ext cx="11414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(10 Tons)</a:t>
            </a:r>
          </a:p>
        </p:txBody>
      </p:sp>
      <p:sp>
        <p:nvSpPr>
          <p:cNvPr id="24597" name="Text Box 16">
            <a:extLst>
              <a:ext uri="{FF2B5EF4-FFF2-40B4-BE49-F238E27FC236}">
                <a16:creationId xmlns:a16="http://schemas.microsoft.com/office/drawing/2014/main" id="{694236DD-E2F5-234D-8EEC-9C653258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1732954"/>
            <a:ext cx="1023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latin typeface="Comic Sans MS" panose="030F0902030302020204" pitchFamily="66" charset="0"/>
              </a:rPr>
              <a:t>CH</a:t>
            </a:r>
            <a:r>
              <a:rPr lang="fr-FR" altLang="fr-FR" sz="1500" b="1" baseline="-25000">
                <a:latin typeface="Comic Sans MS" panose="030F0902030302020204" pitchFamily="66" charset="0"/>
              </a:rPr>
              <a:t>3</a:t>
            </a:r>
            <a:r>
              <a:rPr lang="fr-FR" altLang="fr-FR" sz="1500" b="1">
                <a:latin typeface="Comic Sans MS" panose="030F0902030302020204" pitchFamily="66" charset="0"/>
              </a:rPr>
              <a:t>OH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(1 Tons)</a:t>
            </a:r>
          </a:p>
        </p:txBody>
      </p:sp>
      <p:sp>
        <p:nvSpPr>
          <p:cNvPr id="24598" name="Text Box 16">
            <a:extLst>
              <a:ext uri="{FF2B5EF4-FFF2-40B4-BE49-F238E27FC236}">
                <a16:creationId xmlns:a16="http://schemas.microsoft.com/office/drawing/2014/main" id="{657D07BC-22C4-384F-9364-FA792BEC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2748954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(10 Tons)</a:t>
            </a: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8C5F257E-3BDE-444A-BF61-57298714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49" y="913814"/>
            <a:ext cx="1659429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BIODIESEL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4602" name="Text Box 16">
            <a:extLst>
              <a:ext uri="{FF2B5EF4-FFF2-40B4-BE49-F238E27FC236}">
                <a16:creationId xmlns:a16="http://schemas.microsoft.com/office/drawing/2014/main" id="{CEE1DDAE-E6E2-0249-9443-B9B32318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5604867"/>
            <a:ext cx="1863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(1.2 Ton)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Price: 270 €/Ton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E51A3F62-7A3D-8246-84BF-1BEAE1E1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952" y="3505047"/>
            <a:ext cx="1494870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GLYCERIN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7DB0AE14-EE30-6448-B5F6-89D35232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994" y="3505047"/>
            <a:ext cx="1492716" cy="40011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GLYCEROL 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sp>
        <p:nvSpPr>
          <p:cNvPr id="24609" name="Text Box 16">
            <a:extLst>
              <a:ext uri="{FF2B5EF4-FFF2-40B4-BE49-F238E27FC236}">
                <a16:creationId xmlns:a16="http://schemas.microsoft.com/office/drawing/2014/main" id="{0C7ADE74-9EE6-FE48-BF47-BC1FEBC4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5604867"/>
            <a:ext cx="1862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(1 Ton)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500" b="1" i="1">
                <a:latin typeface="Comic Sans MS" panose="030F0902030302020204" pitchFamily="66" charset="0"/>
              </a:rPr>
              <a:t>Price: 550 €/Ton</a:t>
            </a:r>
          </a:p>
        </p:txBody>
      </p:sp>
      <p:sp>
        <p:nvSpPr>
          <p:cNvPr id="24610" name="ZoneTexte 28">
            <a:extLst>
              <a:ext uri="{FF2B5EF4-FFF2-40B4-BE49-F238E27FC236}">
                <a16:creationId xmlns:a16="http://schemas.microsoft.com/office/drawing/2014/main" id="{C5611E8F-05CF-1740-81E2-F8B60F41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033242"/>
            <a:ext cx="1166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latin typeface="Comic Sans MS" panose="030F0902030302020204" pitchFamily="66" charset="0"/>
              </a:rPr>
              <a:t>Energy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latin typeface="Comic Sans MS" panose="030F0902030302020204" pitchFamily="66" charset="0"/>
              </a:rPr>
              <a:t>consuming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latin typeface="Comic Sans MS" panose="030F0902030302020204" pitchFamily="66" charset="0"/>
              </a:rPr>
              <a:t>process !</a:t>
            </a:r>
          </a:p>
        </p:txBody>
      </p:sp>
      <p:pic>
        <p:nvPicPr>
          <p:cNvPr id="24611" name="Picture 14">
            <a:extLst>
              <a:ext uri="{FF2B5EF4-FFF2-40B4-BE49-F238E27FC236}">
                <a16:creationId xmlns:a16="http://schemas.microsoft.com/office/drawing/2014/main" id="{BF442766-B210-5140-8CF9-6CB76CC6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166592"/>
            <a:ext cx="19256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7EA4845-4422-3249-B3BC-5C7C83D4FC06}"/>
              </a:ext>
            </a:extLst>
          </p:cNvPr>
          <p:cNvSpPr/>
          <p:nvPr/>
        </p:nvSpPr>
        <p:spPr>
          <a:xfrm>
            <a:off x="273000" y="6261100"/>
            <a:ext cx="9360000" cy="5232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Sustainable Chem.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Process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2014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,1;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Technol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Biotechnol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92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14;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Energy Convers. Manage.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149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355;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Synthesis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2018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50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723; </a:t>
            </a:r>
            <a:r>
              <a:rPr lang="en-US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Curr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Opin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Green Sustain. Chem.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2019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15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83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CB96B23F-AB3A-164C-BE76-1C9FDF6D6005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5645632E-E001-5747-A9FC-773828698EF6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45" name="Triangle isocèle 83">
                <a:extLst>
                  <a:ext uri="{FF2B5EF4-FFF2-40B4-BE49-F238E27FC236}">
                    <a16:creationId xmlns:a16="http://schemas.microsoft.com/office/drawing/2014/main" id="{DDEA620B-D7C5-0142-921A-2036C75A66D2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8024F247-5F12-3640-AD5F-C5D74A01B876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48" name="Connecteur droit 47">
                  <a:extLst>
                    <a:ext uri="{FF2B5EF4-FFF2-40B4-BE49-F238E27FC236}">
                      <a16:creationId xmlns:a16="http://schemas.microsoft.com/office/drawing/2014/main" id="{E539C640-C5F9-C244-B54C-375137AD2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" name="Image 48">
                  <a:extLst>
                    <a:ext uri="{FF2B5EF4-FFF2-40B4-BE49-F238E27FC236}">
                      <a16:creationId xmlns:a16="http://schemas.microsoft.com/office/drawing/2014/main" id="{9801E7CB-A48F-2D4A-8239-39D31799D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6DEC5101-E79C-514B-8F98-D68FCF2F19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DEB085-4A83-094A-9009-A9357845BCA9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9CDE856-8BDD-D34C-85AC-A59C22306C2B}"/>
              </a:ext>
            </a:extLst>
          </p:cNvPr>
          <p:cNvSpPr/>
          <p:nvPr/>
        </p:nvSpPr>
        <p:spPr>
          <a:xfrm>
            <a:off x="108000" y="36000"/>
            <a:ext cx="3284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IKE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ROUND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</a:p>
        </p:txBody>
      </p:sp>
    </p:spTree>
    <p:extLst>
      <p:ext uri="{BB962C8B-B14F-4D97-AF65-F5344CB8AC3E}">
        <p14:creationId xmlns:p14="http://schemas.microsoft.com/office/powerpoint/2010/main" val="123681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5">
            <a:extLst>
              <a:ext uri="{FF2B5EF4-FFF2-40B4-BE49-F238E27FC236}">
                <a16:creationId xmlns:a16="http://schemas.microsoft.com/office/drawing/2014/main" id="{70B601A9-6B43-1E45-A519-A2CD2DD7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787220"/>
            <a:ext cx="9360000" cy="5397500"/>
          </a:xfrm>
          <a:prstGeom prst="rect">
            <a:avLst/>
          </a:prstGeom>
          <a:gradFill>
            <a:gsLst>
              <a:gs pos="90000">
                <a:schemeClr val="bg1"/>
              </a:gs>
              <a:gs pos="95000">
                <a:schemeClr val="tx2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</a:gradFill>
          <a:ln w="38100">
            <a:solidFill>
              <a:srgbClr val="0000FF"/>
            </a:solidFill>
          </a:ln>
          <a:ex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8916" name="Picture 14">
            <a:extLst>
              <a:ext uri="{FF2B5EF4-FFF2-40B4-BE49-F238E27FC236}">
                <a16:creationId xmlns:a16="http://schemas.microsoft.com/office/drawing/2014/main" id="{E1EE7EC8-B107-F649-85C6-19768BF4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17768"/>
            <a:ext cx="1536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 22" descr="RITON-1.jpg">
            <a:extLst>
              <a:ext uri="{FF2B5EF4-FFF2-40B4-BE49-F238E27FC236}">
                <a16:creationId xmlns:a16="http://schemas.microsoft.com/office/drawing/2014/main" id="{010D3EEE-4C8D-3D4A-9840-7C5A6D7B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127140"/>
            <a:ext cx="17875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Image 1">
            <a:extLst>
              <a:ext uri="{FF2B5EF4-FFF2-40B4-BE49-F238E27FC236}">
                <a16:creationId xmlns:a16="http://schemas.microsoft.com/office/drawing/2014/main" id="{69F3530D-D482-064C-BEA0-5A981B776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857911"/>
            <a:ext cx="6645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BB4D3F-162B-DC48-B19C-82457A0B18AB}"/>
              </a:ext>
            </a:extLst>
          </p:cNvPr>
          <p:cNvSpPr/>
          <p:nvPr/>
        </p:nvSpPr>
        <p:spPr>
          <a:xfrm>
            <a:off x="273000" y="6261100"/>
            <a:ext cx="9360000" cy="5232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Sustainable Chem.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Process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.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2014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,1;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J.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Chem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Technol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Biotechnol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92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14;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Energy Convers. Manage.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2017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149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355; </a:t>
            </a:r>
            <a:r>
              <a:rPr lang="fr-FR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Synthesis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2018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fr-FR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50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723; </a:t>
            </a:r>
            <a:r>
              <a:rPr lang="en-US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Curr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Opin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. Green Sustain. Chem.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2019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omic Sans MS" panose="030F0902030302020204" pitchFamily="66" charset="0"/>
              </a:rPr>
              <a:t>15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, 83</a:t>
            </a:r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4500EAD-F213-2648-96B2-546677C019DD}"/>
              </a:ext>
            </a:extLst>
          </p:cNvPr>
          <p:cNvGrpSpPr/>
          <p:nvPr/>
        </p:nvGrpSpPr>
        <p:grpSpPr>
          <a:xfrm>
            <a:off x="220776" y="93272"/>
            <a:ext cx="9058867" cy="603964"/>
            <a:chOff x="220776" y="93272"/>
            <a:chExt cx="9058867" cy="60396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668D0486-B2CF-C64D-A729-B76FDA8EE8E8}"/>
                </a:ext>
              </a:extLst>
            </p:cNvPr>
            <p:cNvGrpSpPr/>
            <p:nvPr/>
          </p:nvGrpSpPr>
          <p:grpSpPr>
            <a:xfrm>
              <a:off x="220776" y="96370"/>
              <a:ext cx="9058867" cy="600866"/>
              <a:chOff x="220776" y="96370"/>
              <a:chExt cx="9058867" cy="600866"/>
            </a:xfrm>
          </p:grpSpPr>
          <p:sp>
            <p:nvSpPr>
              <p:cNvPr id="22" name="Triangle isocèle 83">
                <a:extLst>
                  <a:ext uri="{FF2B5EF4-FFF2-40B4-BE49-F238E27FC236}">
                    <a16:creationId xmlns:a16="http://schemas.microsoft.com/office/drawing/2014/main" id="{C08883BC-35E4-574B-901C-2DE9619D9888}"/>
                  </a:ext>
                </a:extLst>
              </p:cNvPr>
              <p:cNvSpPr/>
              <p:nvPr/>
            </p:nvSpPr>
            <p:spPr>
              <a:xfrm rot="5400000">
                <a:off x="9216901" y="352662"/>
                <a:ext cx="63270" cy="62214"/>
              </a:xfrm>
              <a:prstGeom prst="triangle">
                <a:avLst/>
              </a:prstGeom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A8D51703-8374-8B4B-B9E5-B64172273FD9}"/>
                  </a:ext>
                </a:extLst>
              </p:cNvPr>
              <p:cNvGrpSpPr/>
              <p:nvPr/>
            </p:nvGrpSpPr>
            <p:grpSpPr>
              <a:xfrm>
                <a:off x="220776" y="96370"/>
                <a:ext cx="8761640" cy="600866"/>
                <a:chOff x="809726" y="592331"/>
                <a:chExt cx="8761640" cy="600866"/>
              </a:xfrm>
            </p:grpSpPr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2479605A-8FF6-9441-A4F3-85633964C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726" y="893202"/>
                  <a:ext cx="7704000" cy="58"/>
                </a:xfrm>
                <a:prstGeom prst="line">
                  <a:avLst/>
                </a:prstGeom>
                <a:ln w="254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id="{9EE0D40A-D456-6F42-893D-F83546D6C3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7992" r="15548"/>
                <a:stretch/>
              </p:blipFill>
              <p:spPr>
                <a:xfrm>
                  <a:off x="8492907" y="592331"/>
                  <a:ext cx="1078459" cy="600866"/>
                </a:xfrm>
                <a:prstGeom prst="rect">
                  <a:avLst/>
                </a:prstGeom>
              </p:spPr>
            </p:pic>
          </p:grp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FBBEB3E-B329-734F-9C1C-563D061CCC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4702" y="391468"/>
                <a:ext cx="252000" cy="4156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7AE943-AAC4-8F4B-BD5D-9B365D90F8BF}"/>
                </a:ext>
              </a:extLst>
            </p:cNvPr>
            <p:cNvSpPr/>
            <p:nvPr/>
          </p:nvSpPr>
          <p:spPr>
            <a:xfrm>
              <a:off x="7903957" y="93272"/>
              <a:ext cx="1074264" cy="60086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492D867-51B8-9042-92E8-612F0160A2C6}"/>
              </a:ext>
            </a:extLst>
          </p:cNvPr>
          <p:cNvSpPr/>
          <p:nvPr/>
        </p:nvSpPr>
        <p:spPr>
          <a:xfrm>
            <a:off x="108000" y="36000"/>
            <a:ext cx="3284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H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IKE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A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ROUND </a:t>
            </a:r>
            <a:r>
              <a:rPr lang="fr-FR" sz="2200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G</a:t>
            </a:r>
            <a:r>
              <a:rPr lang="fr-FR" b="1" i="1" kern="0" dirty="0">
                <a:solidFill>
                  <a:srgbClr val="0000FF"/>
                </a:solidFill>
                <a:latin typeface="Comic Sans MS" pitchFamily="66" charset="0"/>
                <a:ea typeface="MS PGothic" pitchFamily="34" charset="-128"/>
                <a:cs typeface="Tahoma" pitchFamily="34" charset="0"/>
              </a:rPr>
              <a:t>LYCEROL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2EE6CD4-3A5E-9441-AAA4-75C362D1F4B3}"/>
              </a:ext>
            </a:extLst>
          </p:cNvPr>
          <p:cNvSpPr txBox="1"/>
          <p:nvPr/>
        </p:nvSpPr>
        <p:spPr>
          <a:xfrm>
            <a:off x="1155910" y="3569200"/>
            <a:ext cx="948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✓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909E54D-D79A-B14A-8587-048B9CD0E1B7}"/>
              </a:ext>
            </a:extLst>
          </p:cNvPr>
          <p:cNvCxnSpPr/>
          <p:nvPr/>
        </p:nvCxnSpPr>
        <p:spPr>
          <a:xfrm flipH="1">
            <a:off x="1613110" y="4310203"/>
            <a:ext cx="104382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37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11615</TotalTime>
  <Words>1440</Words>
  <Application>Microsoft Macintosh PowerPoint</Application>
  <PresentationFormat>Format A4 (210 x 297 mm)</PresentationFormat>
  <Paragraphs>360</Paragraphs>
  <Slides>21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Narrow</vt:lpstr>
      <vt:lpstr>Britannic Bold</vt:lpstr>
      <vt:lpstr>Calibri</vt:lpstr>
      <vt:lpstr>Comic Sans MS</vt:lpstr>
      <vt:lpstr>Symbol</vt:lpstr>
      <vt:lpstr>Tahoma</vt:lpstr>
      <vt:lpstr>Times New Roman</vt:lpstr>
      <vt:lpstr>Wingdings</vt:lpstr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utc - escom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LEN</dc:creator>
  <cp:lastModifiedBy>Christophe Len</cp:lastModifiedBy>
  <cp:revision>886</cp:revision>
  <dcterms:created xsi:type="dcterms:W3CDTF">2016-10-06T06:13:53Z</dcterms:created>
  <dcterms:modified xsi:type="dcterms:W3CDTF">2020-11-01T13:17:03Z</dcterms:modified>
</cp:coreProperties>
</file>