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7" r:id="rId3"/>
    <p:sldId id="268" r:id="rId4"/>
    <p:sldId id="269" r:id="rId5"/>
    <p:sldId id="270" r:id="rId6"/>
    <p:sldId id="286" r:id="rId7"/>
    <p:sldId id="271" r:id="rId8"/>
    <p:sldId id="272" r:id="rId9"/>
    <p:sldId id="273" r:id="rId10"/>
    <p:sldId id="282" r:id="rId11"/>
    <p:sldId id="275" r:id="rId12"/>
    <p:sldId id="276" r:id="rId13"/>
    <p:sldId id="283" r:id="rId14"/>
    <p:sldId id="277" r:id="rId15"/>
    <p:sldId id="284" r:id="rId16"/>
    <p:sldId id="278" r:id="rId17"/>
    <p:sldId id="279" r:id="rId18"/>
    <p:sldId id="285" r:id="rId19"/>
    <p:sldId id="280" r:id="rId20"/>
    <p:sldId id="281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268B-8AC2-4239-8FAF-7C144C210720}" type="datetimeFigureOut">
              <a:rPr lang="en-US"/>
              <a:t>9/30/2020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D8362-6D63-40AC-BAA9-90C3AE6D5875}" type="datetimeFigureOut">
              <a:rPr lang="en-US"/>
              <a:t>9/30/2020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9/30/2020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9/30/2020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9/30/2020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9/30/2020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9/30/2020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9/30/2020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9/30/2020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9/30/2020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9/30/2020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9/30/2020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9/30/2020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microsoft.com/office/2007/relationships/hdphoto" Target="../media/hdphoto9.wdp"/><Relationship Id="rId4" Type="http://schemas.openxmlformats.org/officeDocument/2006/relationships/image" Target="../media/image26.png"/><Relationship Id="rId9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microsoft.com/office/2007/relationships/hdphoto" Target="../media/hdphoto13.wdp"/><Relationship Id="rId4" Type="http://schemas.openxmlformats.org/officeDocument/2006/relationships/image" Target="../media/image30.png"/><Relationship Id="rId9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7.wdp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834501"/>
            <a:ext cx="9602789" cy="1481422"/>
          </a:xfrm>
        </p:spPr>
        <p:txBody>
          <a:bodyPr/>
          <a:lstStyle/>
          <a:p>
            <a:r>
              <a:rPr lang="en-US" sz="3600" b="1" dirty="0"/>
              <a:t>Fenton degradation of </a:t>
            </a:r>
            <a:r>
              <a:rPr lang="en-US" sz="3600" b="1" dirty="0" err="1"/>
              <a:t>ofloxacin</a:t>
            </a:r>
            <a:r>
              <a:rPr lang="en-US" sz="3600" b="1" dirty="0"/>
              <a:t> using a montmorillonite-Fe</a:t>
            </a:r>
            <a:r>
              <a:rPr lang="en-US" sz="3600" b="1" baseline="-25000" dirty="0"/>
              <a:t>3</a:t>
            </a:r>
            <a:r>
              <a:rPr lang="en-US" sz="3600" b="1" dirty="0"/>
              <a:t>O</a:t>
            </a:r>
            <a:r>
              <a:rPr lang="en-US" sz="3600" b="1" baseline="-25000" dirty="0"/>
              <a:t>4</a:t>
            </a:r>
            <a:r>
              <a:rPr lang="en-US" sz="3600" b="1" dirty="0"/>
              <a:t> composite</a:t>
            </a:r>
            <a:endParaRPr lang="en-US" sz="3600" b="1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32B2145-2462-49DE-9999-8B6CD27BC9D5}"/>
              </a:ext>
            </a:extLst>
          </p:cNvPr>
          <p:cNvSpPr txBox="1">
            <a:spLocks/>
          </p:cNvSpPr>
          <p:nvPr/>
        </p:nvSpPr>
        <p:spPr>
          <a:xfrm>
            <a:off x="1458272" y="2647027"/>
            <a:ext cx="9602789" cy="14814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/>
              <a:t>A </a:t>
            </a:r>
          </a:p>
          <a:p>
            <a:r>
              <a:rPr lang="en-US" sz="2800" b="1" i="1" dirty="0"/>
              <a:t>presentation </a:t>
            </a:r>
          </a:p>
          <a:p>
            <a:r>
              <a:rPr lang="en-US" sz="2800" b="1" i="1" dirty="0"/>
              <a:t>by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AB516A4C-6413-45BF-BDD8-4E1E8B0AB7CB}"/>
              </a:ext>
            </a:extLst>
          </p:cNvPr>
          <p:cNvSpPr txBox="1">
            <a:spLocks/>
          </p:cNvSpPr>
          <p:nvPr/>
        </p:nvSpPr>
        <p:spPr>
          <a:xfrm>
            <a:off x="1458272" y="4751041"/>
            <a:ext cx="9602789" cy="14814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/>
              <a:t>Rahmah</a:t>
            </a:r>
            <a:r>
              <a:rPr lang="en-US" sz="3200" b="1" dirty="0"/>
              <a:t> </a:t>
            </a:r>
            <a:r>
              <a:rPr lang="en-US" sz="3200" b="1" dirty="0" err="1" smtClean="0"/>
              <a:t>Alamri</a:t>
            </a:r>
            <a:endParaRPr lang="en-US" sz="3200" b="1" dirty="0" smtClean="0"/>
          </a:p>
          <a:p>
            <a:endParaRPr lang="en-US" sz="3200" b="1" dirty="0" smtClean="0"/>
          </a:p>
          <a:p>
            <a:r>
              <a:rPr lang="en-US" sz="2000" dirty="0" smtClean="0"/>
              <a:t>School of Chemical Science, </a:t>
            </a:r>
            <a:r>
              <a:rPr lang="en-US" sz="2000" dirty="0" err="1" smtClean="0"/>
              <a:t>Universiti</a:t>
            </a:r>
            <a:r>
              <a:rPr lang="en-US" sz="2000" dirty="0" smtClean="0"/>
              <a:t> </a:t>
            </a:r>
            <a:r>
              <a:rPr lang="en-US" sz="2000" dirty="0" err="1" smtClean="0"/>
              <a:t>Sains</a:t>
            </a:r>
            <a:r>
              <a:rPr lang="en-US" sz="2000" dirty="0" smtClean="0"/>
              <a:t> Malaysia.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956" y="265176"/>
            <a:ext cx="9553924" cy="798514"/>
          </a:xfrm>
        </p:spPr>
        <p:txBody>
          <a:bodyPr/>
          <a:lstStyle/>
          <a:p>
            <a:r>
              <a:rPr lang="en-MY" dirty="0"/>
              <a:t>Fe</a:t>
            </a:r>
            <a:r>
              <a:rPr lang="en-MY" baseline="-25000" dirty="0"/>
              <a:t>3</a:t>
            </a:r>
            <a:r>
              <a:rPr lang="en-MY" dirty="0"/>
              <a:t>O</a:t>
            </a:r>
            <a:r>
              <a:rPr lang="en-MY" baseline="-25000" dirty="0"/>
              <a:t>4</a:t>
            </a:r>
            <a:r>
              <a:rPr lang="en-MY" dirty="0"/>
              <a:t>-Montmorillonite (</a:t>
            </a:r>
            <a:r>
              <a:rPr lang="en-MY" dirty="0" err="1"/>
              <a:t>FeM</a:t>
            </a:r>
            <a:r>
              <a:rPr lang="en-MY" dirty="0"/>
              <a:t>) composites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3045" t="22848" r="18155" b="8213"/>
          <a:stretch/>
        </p:blipFill>
        <p:spPr bwMode="auto">
          <a:xfrm>
            <a:off x="542381" y="1390261"/>
            <a:ext cx="3253586" cy="1987421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387" t="23242" r="18457" b="7819"/>
          <a:stretch/>
        </p:blipFill>
        <p:spPr bwMode="auto">
          <a:xfrm>
            <a:off x="4331491" y="1385999"/>
            <a:ext cx="3167698" cy="2036207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1272" t="24030" r="18679" b="8608"/>
          <a:stretch/>
        </p:blipFill>
        <p:spPr bwMode="auto">
          <a:xfrm>
            <a:off x="8088275" y="1385999"/>
            <a:ext cx="3167698" cy="2159635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8" t="23242" r="20231" b="9001"/>
          <a:stretch/>
        </p:blipFill>
        <p:spPr bwMode="auto">
          <a:xfrm>
            <a:off x="601022" y="3545634"/>
            <a:ext cx="3167698" cy="2159635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828" t="21667" r="17350" b="8607"/>
          <a:stretch/>
        </p:blipFill>
        <p:spPr bwMode="auto">
          <a:xfrm>
            <a:off x="4357658" y="3627473"/>
            <a:ext cx="3167698" cy="2159635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1272" t="22060" r="18679" b="7426"/>
          <a:stretch/>
        </p:blipFill>
        <p:spPr bwMode="auto">
          <a:xfrm>
            <a:off x="8107106" y="3627473"/>
            <a:ext cx="3167698" cy="2159635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14757" y="5939632"/>
            <a:ext cx="11139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Figure </a:t>
            </a:r>
            <a:r>
              <a:rPr lang="en-US" dirty="0" smtClean="0"/>
              <a:t>1: </a:t>
            </a:r>
            <a:r>
              <a:rPr lang="en-MY" dirty="0"/>
              <a:t>XPS spectra of montmorillonite (a), FeM-3 (b), FeM-5 (c), FeM-8 (d), FeM-10 (e) and FeM-15 (f).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7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A880FD-E36A-4C6A-92AF-4B978B11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650" y="161925"/>
            <a:ext cx="9509759" cy="648462"/>
          </a:xfrm>
        </p:spPr>
        <p:txBody>
          <a:bodyPr/>
          <a:lstStyle/>
          <a:p>
            <a:pPr algn="ctr"/>
            <a:r>
              <a:rPr lang="en-MY" dirty="0" smtClean="0"/>
              <a:t>Fe</a:t>
            </a:r>
            <a:r>
              <a:rPr lang="en-MY" baseline="-25000" dirty="0" smtClean="0"/>
              <a:t>3</a:t>
            </a:r>
            <a:r>
              <a:rPr lang="en-MY" dirty="0" smtClean="0"/>
              <a:t>O</a:t>
            </a:r>
            <a:r>
              <a:rPr lang="en-MY" baseline="-25000" dirty="0" smtClean="0"/>
              <a:t>4</a:t>
            </a:r>
            <a:r>
              <a:rPr lang="en-MY" dirty="0" smtClean="0"/>
              <a:t>-Montmorillonite </a:t>
            </a:r>
            <a:r>
              <a:rPr lang="en-MY" dirty="0"/>
              <a:t>(</a:t>
            </a:r>
            <a:r>
              <a:rPr lang="en-MY" dirty="0" err="1"/>
              <a:t>FeM</a:t>
            </a:r>
            <a:r>
              <a:rPr lang="en-MY" dirty="0"/>
              <a:t>) composites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F79C7F5-788C-4F05-9D7F-CF389EDE4AB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0773" t="9159" r="22557" b="2797"/>
          <a:stretch/>
        </p:blipFill>
        <p:spPr bwMode="auto">
          <a:xfrm>
            <a:off x="3726325" y="1106488"/>
            <a:ext cx="4739349" cy="4141787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1010FDB-4A4F-4095-9AB8-E245C1BACC17}"/>
              </a:ext>
            </a:extLst>
          </p:cNvPr>
          <p:cNvSpPr txBox="1"/>
          <p:nvPr/>
        </p:nvSpPr>
        <p:spPr>
          <a:xfrm>
            <a:off x="1433929" y="5544376"/>
            <a:ext cx="980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</a:t>
            </a:r>
            <a:r>
              <a:rPr lang="en-US" dirty="0" smtClean="0"/>
              <a:t>2: </a:t>
            </a:r>
            <a:r>
              <a:rPr lang="en-US" dirty="0"/>
              <a:t>FTIR spectra of bare montmorillonite and </a:t>
            </a:r>
            <a:r>
              <a:rPr lang="en-US" dirty="0" err="1"/>
              <a:t>FeM</a:t>
            </a:r>
            <a:r>
              <a:rPr lang="en-US" dirty="0"/>
              <a:t> composites</a:t>
            </a:r>
          </a:p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57981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026D8091-AF58-4F2A-B86E-486AE49FD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3775" y="588720"/>
            <a:ext cx="2487384" cy="2139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EA1B954-840D-4F05-B277-6D56B5008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199" y="631395"/>
            <a:ext cx="2456901" cy="2097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289039A-CDEC-4620-889C-F8C4F0EBC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326" y="582623"/>
            <a:ext cx="2462997" cy="2145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F663D02-F05F-4CEC-A517-26B04F27A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258" y="3241456"/>
            <a:ext cx="2456901" cy="2127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6839714-C23C-48AC-BD30-5D252AED8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198" y="3241456"/>
            <a:ext cx="2456901" cy="2145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2C6D4D4-AD7A-480E-870F-60A1FDEBF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3422" y="3217069"/>
            <a:ext cx="2456901" cy="2152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71ACA20-7687-479A-A120-5632C8CF24BD}"/>
              </a:ext>
            </a:extLst>
          </p:cNvPr>
          <p:cNvSpPr txBox="1"/>
          <p:nvPr/>
        </p:nvSpPr>
        <p:spPr>
          <a:xfrm>
            <a:off x="280987" y="5534446"/>
            <a:ext cx="11630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</a:t>
            </a:r>
            <a:r>
              <a:rPr lang="en-US" dirty="0" smtClean="0"/>
              <a:t>3: </a:t>
            </a:r>
            <a:r>
              <a:rPr lang="en-US" dirty="0"/>
              <a:t>FESEM images of bare montmorillonite (a), FeM-3 (b), FeM-5 (c), FeM-8 (d), FeM-10 (e) and FeM-15 (f) composites.</a:t>
            </a:r>
          </a:p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7333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rcRect l="19942" t="22454" r="22003" b="8608"/>
          <a:stretch/>
        </p:blipFill>
        <p:spPr bwMode="auto">
          <a:xfrm>
            <a:off x="895740" y="718472"/>
            <a:ext cx="2880360" cy="2077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 preferRelativeResize="0"/>
          <p:nvPr/>
        </p:nvPicPr>
        <p:blipFill rotWithShape="1">
          <a:blip r:embed="rId3"/>
          <a:srcRect l="20164" t="23242" r="22225" b="7819"/>
          <a:stretch/>
        </p:blipFill>
        <p:spPr bwMode="auto">
          <a:xfrm>
            <a:off x="4471220" y="759474"/>
            <a:ext cx="2880360" cy="2075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20163" t="23242" r="21782" b="8213"/>
          <a:stretch/>
        </p:blipFill>
        <p:spPr bwMode="auto">
          <a:xfrm>
            <a:off x="8054894" y="718472"/>
            <a:ext cx="2879725" cy="2075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 preferRelativeResize="0"/>
          <p:nvPr/>
        </p:nvPicPr>
        <p:blipFill rotWithShape="1">
          <a:blip r:embed="rId5"/>
          <a:srcRect l="19942" t="23636" r="22446" b="7819"/>
          <a:stretch/>
        </p:blipFill>
        <p:spPr bwMode="auto">
          <a:xfrm>
            <a:off x="911150" y="3107093"/>
            <a:ext cx="2880360" cy="2075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 preferRelativeResize="0"/>
          <p:nvPr/>
        </p:nvPicPr>
        <p:blipFill rotWithShape="1">
          <a:blip r:embed="rId6"/>
          <a:srcRect l="19942" t="21667" r="21781" b="8607"/>
          <a:stretch/>
        </p:blipFill>
        <p:spPr bwMode="auto">
          <a:xfrm>
            <a:off x="4488866" y="3107093"/>
            <a:ext cx="2880360" cy="2075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7"/>
          <a:srcRect l="20163" t="21667" r="22004" b="8213"/>
          <a:stretch/>
        </p:blipFill>
        <p:spPr bwMode="auto">
          <a:xfrm>
            <a:off x="8088394" y="3107093"/>
            <a:ext cx="2879725" cy="2075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36696" y="5374573"/>
            <a:ext cx="11131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dirty="0"/>
              <a:t>Figure </a:t>
            </a:r>
            <a:r>
              <a:rPr lang="en-MY" dirty="0" smtClean="0"/>
              <a:t>4. </a:t>
            </a:r>
            <a:r>
              <a:rPr lang="en-MY" dirty="0"/>
              <a:t>TEM images of montmorillonite (a), FeM-3 (b), FeM-5 (c), FeM-8 (d), FeM-10 (e) and FeM-15 (f).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B992513-DBDF-4865-936B-256E9FF9B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5" y="349037"/>
            <a:ext cx="5199063" cy="766588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Table 1</a:t>
            </a:r>
            <a:r>
              <a:rPr lang="en-US" dirty="0"/>
              <a:t>. Composition of bare montmorillonite and </a:t>
            </a:r>
            <a:r>
              <a:rPr lang="en-US" dirty="0" err="1"/>
              <a:t>FeM</a:t>
            </a:r>
            <a:r>
              <a:rPr lang="en-US" dirty="0"/>
              <a:t> composites as determined by EDX</a:t>
            </a:r>
          </a:p>
          <a:p>
            <a:endParaRPr lang="en-MY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="" xmlns:a16="http://schemas.microsoft.com/office/drawing/2014/main" id="{6BD42992-BF3A-4889-A838-78CC1228987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68947577"/>
              </p:ext>
            </p:extLst>
          </p:nvPr>
        </p:nvGraphicFramePr>
        <p:xfrm>
          <a:off x="219076" y="971550"/>
          <a:ext cx="5694362" cy="495300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904874">
                  <a:extLst>
                    <a:ext uri="{9D8B030D-6E8A-4147-A177-3AD203B41FA5}">
                      <a16:colId xmlns="" xmlns:a16="http://schemas.microsoft.com/office/drawing/2014/main" val="3327799975"/>
                    </a:ext>
                  </a:extLst>
                </a:gridCol>
                <a:gridCol w="735169">
                  <a:extLst>
                    <a:ext uri="{9D8B030D-6E8A-4147-A177-3AD203B41FA5}">
                      <a16:colId xmlns="" xmlns:a16="http://schemas.microsoft.com/office/drawing/2014/main" val="2611123879"/>
                    </a:ext>
                  </a:extLst>
                </a:gridCol>
                <a:gridCol w="815264">
                  <a:extLst>
                    <a:ext uri="{9D8B030D-6E8A-4147-A177-3AD203B41FA5}">
                      <a16:colId xmlns="" xmlns:a16="http://schemas.microsoft.com/office/drawing/2014/main" val="586118907"/>
                    </a:ext>
                  </a:extLst>
                </a:gridCol>
                <a:gridCol w="815264">
                  <a:extLst>
                    <a:ext uri="{9D8B030D-6E8A-4147-A177-3AD203B41FA5}">
                      <a16:colId xmlns="" xmlns:a16="http://schemas.microsoft.com/office/drawing/2014/main" val="84006918"/>
                    </a:ext>
                  </a:extLst>
                </a:gridCol>
                <a:gridCol w="792668">
                  <a:extLst>
                    <a:ext uri="{9D8B030D-6E8A-4147-A177-3AD203B41FA5}">
                      <a16:colId xmlns="" xmlns:a16="http://schemas.microsoft.com/office/drawing/2014/main" val="4187205778"/>
                    </a:ext>
                  </a:extLst>
                </a:gridCol>
                <a:gridCol w="815264">
                  <a:extLst>
                    <a:ext uri="{9D8B030D-6E8A-4147-A177-3AD203B41FA5}">
                      <a16:colId xmlns="" xmlns:a16="http://schemas.microsoft.com/office/drawing/2014/main" val="3447536122"/>
                    </a:ext>
                  </a:extLst>
                </a:gridCol>
                <a:gridCol w="815859">
                  <a:extLst>
                    <a:ext uri="{9D8B030D-6E8A-4147-A177-3AD203B41FA5}">
                      <a16:colId xmlns="" xmlns:a16="http://schemas.microsoft.com/office/drawing/2014/main" val="4190328295"/>
                    </a:ext>
                  </a:extLst>
                </a:gridCol>
              </a:tblGrid>
              <a:tr h="64289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Sample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Al %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Si %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K % 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Mg%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O %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Fe %     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extLst>
                  <a:ext uri="{0D108BD9-81ED-4DB2-BD59-A6C34878D82A}">
                    <a16:rowId xmlns="" xmlns:a16="http://schemas.microsoft.com/office/drawing/2014/main" val="277783305"/>
                  </a:ext>
                </a:extLst>
              </a:tr>
              <a:tr h="109561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800" dirty="0">
                          <a:effectLst/>
                        </a:rPr>
                        <a:t>Montmorillonite</a:t>
                      </a:r>
                      <a:endParaRPr lang="en-MY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 dirty="0">
                          <a:effectLst/>
                        </a:rPr>
                        <a:t>9.21</a:t>
                      </a:r>
                      <a:endParaRPr lang="en-MY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 dirty="0">
                          <a:effectLst/>
                        </a:rPr>
                        <a:t>33.06</a:t>
                      </a:r>
                      <a:endParaRPr lang="en-MY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4.10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1.11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52.52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-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extLst>
                  <a:ext uri="{0D108BD9-81ED-4DB2-BD59-A6C34878D82A}">
                    <a16:rowId xmlns="" xmlns:a16="http://schemas.microsoft.com/office/drawing/2014/main" val="2974946171"/>
                  </a:ext>
                </a:extLst>
              </a:tr>
              <a:tr h="64289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FeM-3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1.61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 dirty="0">
                          <a:effectLst/>
                        </a:rPr>
                        <a:t>17.75</a:t>
                      </a:r>
                      <a:endParaRPr lang="en-MY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-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-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37.36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43.19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extLst>
                  <a:ext uri="{0D108BD9-81ED-4DB2-BD59-A6C34878D82A}">
                    <a16:rowId xmlns="" xmlns:a16="http://schemas.microsoft.com/office/drawing/2014/main" val="762095541"/>
                  </a:ext>
                </a:extLst>
              </a:tr>
              <a:tr h="64289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FeM-5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1.31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10.17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-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-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36.92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51.60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extLst>
                  <a:ext uri="{0D108BD9-81ED-4DB2-BD59-A6C34878D82A}">
                    <a16:rowId xmlns="" xmlns:a16="http://schemas.microsoft.com/office/drawing/2014/main" val="1626144235"/>
                  </a:ext>
                </a:extLst>
              </a:tr>
              <a:tr h="64289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FeM-8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0.83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6.58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-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-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33.93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58.66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extLst>
                  <a:ext uri="{0D108BD9-81ED-4DB2-BD59-A6C34878D82A}">
                    <a16:rowId xmlns="" xmlns:a16="http://schemas.microsoft.com/office/drawing/2014/main" val="3378970185"/>
                  </a:ext>
                </a:extLst>
              </a:tr>
              <a:tr h="64289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FeM-10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0.47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5.24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-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-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33.75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60.54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extLst>
                  <a:ext uri="{0D108BD9-81ED-4DB2-BD59-A6C34878D82A}">
                    <a16:rowId xmlns="" xmlns:a16="http://schemas.microsoft.com/office/drawing/2014/main" val="729574002"/>
                  </a:ext>
                </a:extLst>
              </a:tr>
              <a:tr h="64289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FeM-15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0.18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2.71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-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-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>
                          <a:effectLst/>
                        </a:rPr>
                        <a:t>32.96</a:t>
                      </a:r>
                      <a:endParaRPr lang="en-MY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900" dirty="0">
                          <a:effectLst/>
                        </a:rPr>
                        <a:t>64.15</a:t>
                      </a:r>
                      <a:endParaRPr lang="en-MY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564" marR="51564" marT="34376" marB="34376"/>
                </a:tc>
                <a:extLst>
                  <a:ext uri="{0D108BD9-81ED-4DB2-BD59-A6C34878D82A}">
                    <a16:rowId xmlns="" xmlns:a16="http://schemas.microsoft.com/office/drawing/2014/main" val="2621053716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A5AB362-6FFB-4FFB-AF63-72C70D5DB8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5311" y="349037"/>
            <a:ext cx="5259964" cy="766588"/>
          </a:xfrm>
        </p:spPr>
        <p:txBody>
          <a:bodyPr>
            <a:normAutofit/>
          </a:bodyPr>
          <a:lstStyle/>
          <a:p>
            <a:r>
              <a:rPr lang="en-US" sz="1900" b="1" dirty="0"/>
              <a:t>Table 2.</a:t>
            </a:r>
            <a:r>
              <a:rPr lang="en-US" sz="1900" dirty="0"/>
              <a:t> Surface area and pore volume of bare montmorillonite and </a:t>
            </a:r>
            <a:r>
              <a:rPr lang="en-US" sz="1900" dirty="0" err="1"/>
              <a:t>FeM</a:t>
            </a:r>
            <a:r>
              <a:rPr lang="en-US" sz="1900" dirty="0"/>
              <a:t> composites</a:t>
            </a:r>
          </a:p>
          <a:p>
            <a:endParaRPr lang="en-MY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="" xmlns:a16="http://schemas.microsoft.com/office/drawing/2014/main" id="{EF8A25D8-44CD-4166-AFBE-E0E04567A6B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75081604"/>
              </p:ext>
            </p:extLst>
          </p:nvPr>
        </p:nvGraphicFramePr>
        <p:xfrm>
          <a:off x="6613863" y="971550"/>
          <a:ext cx="5111411" cy="4953001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398912">
                  <a:extLst>
                    <a:ext uri="{9D8B030D-6E8A-4147-A177-3AD203B41FA5}">
                      <a16:colId xmlns="" xmlns:a16="http://schemas.microsoft.com/office/drawing/2014/main" val="3552746926"/>
                    </a:ext>
                  </a:extLst>
                </a:gridCol>
                <a:gridCol w="1883151">
                  <a:extLst>
                    <a:ext uri="{9D8B030D-6E8A-4147-A177-3AD203B41FA5}">
                      <a16:colId xmlns="" xmlns:a16="http://schemas.microsoft.com/office/drawing/2014/main" val="2389487099"/>
                    </a:ext>
                  </a:extLst>
                </a:gridCol>
                <a:gridCol w="1829348">
                  <a:extLst>
                    <a:ext uri="{9D8B030D-6E8A-4147-A177-3AD203B41FA5}">
                      <a16:colId xmlns="" xmlns:a16="http://schemas.microsoft.com/office/drawing/2014/main" val="2303324655"/>
                    </a:ext>
                  </a:extLst>
                </a:gridCol>
              </a:tblGrid>
              <a:tr h="6176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000">
                          <a:effectLst/>
                        </a:rPr>
                        <a:t>Samples</a:t>
                      </a:r>
                      <a:endParaRPr lang="en-MY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BET surface area (m</a:t>
                      </a:r>
                      <a:r>
                        <a:rPr lang="en-US" sz="1000" baseline="30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/g)</a:t>
                      </a:r>
                      <a:endParaRPr lang="en-US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000">
                          <a:effectLst/>
                        </a:rPr>
                        <a:t>Pore volume (cm</a:t>
                      </a:r>
                      <a:r>
                        <a:rPr lang="en-MY" sz="1000" baseline="30000">
                          <a:effectLst/>
                        </a:rPr>
                        <a:t>3</a:t>
                      </a:r>
                      <a:r>
                        <a:rPr lang="en-MY" sz="1000">
                          <a:effectLst/>
                        </a:rPr>
                        <a:t>/g)</a:t>
                      </a:r>
                      <a:endParaRPr lang="en-MY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extLst>
                  <a:ext uri="{0D108BD9-81ED-4DB2-BD59-A6C34878D82A}">
                    <a16:rowId xmlns="" xmlns:a16="http://schemas.microsoft.com/office/drawing/2014/main" val="3857413596"/>
                  </a:ext>
                </a:extLst>
              </a:tr>
              <a:tr h="74353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1000" dirty="0">
                          <a:effectLst/>
                        </a:rPr>
                        <a:t>Montmorillonite</a:t>
                      </a:r>
                      <a:endParaRPr lang="en-MY" sz="9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1000">
                          <a:effectLst/>
                        </a:rPr>
                        <a:t>258.108</a:t>
                      </a:r>
                      <a:endParaRPr lang="en-MY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1000">
                          <a:effectLst/>
                        </a:rPr>
                        <a:t>0.423</a:t>
                      </a:r>
                      <a:endParaRPr lang="en-MY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extLst>
                  <a:ext uri="{0D108BD9-81ED-4DB2-BD59-A6C34878D82A}">
                    <a16:rowId xmlns="" xmlns:a16="http://schemas.microsoft.com/office/drawing/2014/main" val="1025240559"/>
                  </a:ext>
                </a:extLst>
              </a:tr>
              <a:tr h="74353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1000" dirty="0">
                          <a:effectLst/>
                        </a:rPr>
                        <a:t>FeM-3</a:t>
                      </a:r>
                      <a:endParaRPr lang="en-MY" sz="9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1000">
                          <a:effectLst/>
                        </a:rPr>
                        <a:t>247.944                                    </a:t>
                      </a:r>
                      <a:endParaRPr lang="en-MY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1000">
                          <a:effectLst/>
                        </a:rPr>
                        <a:t>0.634</a:t>
                      </a:r>
                      <a:endParaRPr lang="en-MY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extLst>
                  <a:ext uri="{0D108BD9-81ED-4DB2-BD59-A6C34878D82A}">
                    <a16:rowId xmlns="" xmlns:a16="http://schemas.microsoft.com/office/drawing/2014/main" val="2105053202"/>
                  </a:ext>
                </a:extLst>
              </a:tr>
              <a:tr h="74353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1000">
                          <a:effectLst/>
                        </a:rPr>
                        <a:t>FeM-5</a:t>
                      </a:r>
                      <a:endParaRPr lang="en-MY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1000">
                          <a:effectLst/>
                        </a:rPr>
                        <a:t>192.118                   </a:t>
                      </a:r>
                      <a:endParaRPr lang="en-MY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1000">
                          <a:effectLst/>
                        </a:rPr>
                        <a:t>0.602</a:t>
                      </a:r>
                      <a:endParaRPr lang="en-MY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extLst>
                  <a:ext uri="{0D108BD9-81ED-4DB2-BD59-A6C34878D82A}">
                    <a16:rowId xmlns="" xmlns:a16="http://schemas.microsoft.com/office/drawing/2014/main" val="1528581570"/>
                  </a:ext>
                </a:extLst>
              </a:tr>
              <a:tr h="74353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1000">
                          <a:effectLst/>
                        </a:rPr>
                        <a:t>FeM-8</a:t>
                      </a:r>
                      <a:endParaRPr lang="en-MY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1000">
                          <a:effectLst/>
                        </a:rPr>
                        <a:t>163.552</a:t>
                      </a:r>
                      <a:endParaRPr lang="en-MY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1000">
                          <a:effectLst/>
                        </a:rPr>
                        <a:t>0.384</a:t>
                      </a:r>
                      <a:endParaRPr lang="en-MY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extLst>
                  <a:ext uri="{0D108BD9-81ED-4DB2-BD59-A6C34878D82A}">
                    <a16:rowId xmlns="" xmlns:a16="http://schemas.microsoft.com/office/drawing/2014/main" val="2078359056"/>
                  </a:ext>
                </a:extLst>
              </a:tr>
              <a:tr h="74353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1000">
                          <a:effectLst/>
                        </a:rPr>
                        <a:t>FeM-10</a:t>
                      </a:r>
                      <a:endParaRPr lang="en-MY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1000">
                          <a:effectLst/>
                        </a:rPr>
                        <a:t>161.800                           </a:t>
                      </a:r>
                      <a:endParaRPr lang="en-MY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MY" sz="1000">
                          <a:effectLst/>
                        </a:rPr>
                        <a:t>0.363</a:t>
                      </a:r>
                      <a:endParaRPr lang="en-MY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extLst>
                  <a:ext uri="{0D108BD9-81ED-4DB2-BD59-A6C34878D82A}">
                    <a16:rowId xmlns="" xmlns:a16="http://schemas.microsoft.com/office/drawing/2014/main" val="1296083134"/>
                  </a:ext>
                </a:extLst>
              </a:tr>
              <a:tr h="6176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000">
                          <a:effectLst/>
                        </a:rPr>
                        <a:t>FeM-15</a:t>
                      </a:r>
                      <a:endParaRPr lang="en-MY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000">
                          <a:effectLst/>
                        </a:rPr>
                        <a:t>113.186</a:t>
                      </a:r>
                      <a:endParaRPr lang="en-MY" sz="9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MY" sz="1000" dirty="0">
                          <a:effectLst/>
                        </a:rPr>
                        <a:t>0.312</a:t>
                      </a:r>
                      <a:endParaRPr lang="en-MY" sz="9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752" marR="57752" marT="38501" marB="38501"/>
                </a:tc>
                <a:extLst>
                  <a:ext uri="{0D108BD9-81ED-4DB2-BD59-A6C34878D82A}">
                    <a16:rowId xmlns="" xmlns:a16="http://schemas.microsoft.com/office/drawing/2014/main" val="2312592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0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dirty="0"/>
              <a:t>Influence of Process Variables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14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389" t="23564" r="22430" b="6601"/>
          <a:stretch/>
        </p:blipFill>
        <p:spPr bwMode="auto">
          <a:xfrm>
            <a:off x="3083740" y="1041169"/>
            <a:ext cx="6113721" cy="4114800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74460" y="5247423"/>
            <a:ext cx="486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dirty="0" smtClean="0"/>
              <a:t>Figure 5. OFL removal in different processes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93962" y="5721504"/>
            <a:ext cx="10757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dirty="0"/>
              <a:t>R</a:t>
            </a:r>
            <a:r>
              <a:rPr lang="en-MY" dirty="0" smtClean="0"/>
              <a:t>eaction conditions are based on: [OFL] = 50 mg/L, pH = 9, (FeM-10) = 0.75 g/L, (H</a:t>
            </a:r>
            <a:r>
              <a:rPr lang="en-MY" baseline="-25000" dirty="0" smtClean="0"/>
              <a:t>2</a:t>
            </a:r>
            <a:r>
              <a:rPr lang="en-MY" dirty="0" smtClean="0"/>
              <a:t>O</a:t>
            </a:r>
            <a:r>
              <a:rPr lang="en-MY" baseline="-25000" dirty="0" smtClean="0"/>
              <a:t>2</a:t>
            </a:r>
            <a:r>
              <a:rPr lang="en-MY" dirty="0" smtClean="0"/>
              <a:t>) = 5 ml/L.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6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2F92B1-D894-44E2-B116-FE8047F8F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453915"/>
          </a:xfrm>
        </p:spPr>
        <p:txBody>
          <a:bodyPr>
            <a:normAutofit fontScale="90000"/>
          </a:bodyPr>
          <a:lstStyle/>
          <a:p>
            <a:pPr algn="ctr"/>
            <a:r>
              <a:rPr lang="en-MY" dirty="0"/>
              <a:t>Effect of operational parameters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5E4B04-0132-459F-952B-F271E4929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191" y="739442"/>
            <a:ext cx="4572000" cy="453915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MY" dirty="0"/>
              <a:t>Effect of Fe</a:t>
            </a:r>
            <a:r>
              <a:rPr lang="en-MY" baseline="-25000" dirty="0"/>
              <a:t>3</a:t>
            </a:r>
            <a:r>
              <a:rPr lang="en-MY" dirty="0"/>
              <a:t>O</a:t>
            </a:r>
            <a:r>
              <a:rPr lang="en-MY" baseline="-25000" dirty="0"/>
              <a:t>4</a:t>
            </a:r>
            <a:r>
              <a:rPr lang="en-MY" dirty="0"/>
              <a:t> loading on montmorillonite</a:t>
            </a:r>
          </a:p>
          <a:p>
            <a:pPr algn="ctr"/>
            <a:endParaRPr lang="en-MY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09389B3F-235B-4321-AB28-CD320A261BA1}"/>
              </a:ext>
            </a:extLst>
          </p:cNvPr>
          <p:cNvSpPr txBox="1">
            <a:spLocks/>
          </p:cNvSpPr>
          <p:nvPr/>
        </p:nvSpPr>
        <p:spPr>
          <a:xfrm>
            <a:off x="6893917" y="719091"/>
            <a:ext cx="4572000" cy="453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b="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20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MY" sz="1700" dirty="0"/>
              <a:t>Effect of catalyst dosage</a:t>
            </a:r>
          </a:p>
        </p:txBody>
      </p:sp>
      <p:pic>
        <p:nvPicPr>
          <p:cNvPr id="16" name="Content Placeholder 15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881" t="23564" r="22675" b="6607"/>
          <a:stretch/>
        </p:blipFill>
        <p:spPr bwMode="auto">
          <a:xfrm>
            <a:off x="684170" y="1076883"/>
            <a:ext cx="4211637" cy="2503825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Content Placeholder 16"/>
          <p:cNvPicPr preferRelativeResize="0">
            <a:picLocks noGrp="1"/>
          </p:cNvPicPr>
          <p:nvPr>
            <p:ph sz="quarter" idx="4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636" t="23999" r="21940" b="6173"/>
          <a:stretch/>
        </p:blipFill>
        <p:spPr bwMode="auto">
          <a:xfrm>
            <a:off x="7304779" y="1086745"/>
            <a:ext cx="4215384" cy="2505456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 preferRelativeResize="0"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881" t="24000" r="22432" b="5736"/>
          <a:stretch/>
        </p:blipFill>
        <p:spPr bwMode="auto">
          <a:xfrm>
            <a:off x="666917" y="4139637"/>
            <a:ext cx="4215384" cy="2505456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 Placeholder 2">
            <a:extLst>
              <a:ext uri="{FF2B5EF4-FFF2-40B4-BE49-F238E27FC236}">
                <a16:creationId xmlns="" xmlns:a16="http://schemas.microsoft.com/office/drawing/2014/main" id="{B4AC2108-DB9A-4C83-B518-F1AD54DF79D0}"/>
              </a:ext>
            </a:extLst>
          </p:cNvPr>
          <p:cNvSpPr txBox="1">
            <a:spLocks/>
          </p:cNvSpPr>
          <p:nvPr/>
        </p:nvSpPr>
        <p:spPr>
          <a:xfrm>
            <a:off x="557847" y="3780608"/>
            <a:ext cx="4572000" cy="453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b="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20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MY" sz="1700" dirty="0"/>
              <a:t>Effect of initial solution pH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0DA3FBBA-4806-42DB-94D8-9C5EA4726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4105" y="3862058"/>
            <a:ext cx="4572000" cy="394526"/>
          </a:xfrm>
        </p:spPr>
        <p:txBody>
          <a:bodyPr>
            <a:normAutofit/>
          </a:bodyPr>
          <a:lstStyle/>
          <a:p>
            <a:pPr algn="ctr"/>
            <a:r>
              <a:rPr lang="en-MY" sz="1700" dirty="0"/>
              <a:t>Effect of initial OFL concentration</a:t>
            </a:r>
          </a:p>
        </p:txBody>
      </p:sp>
      <p:pic>
        <p:nvPicPr>
          <p:cNvPr id="21" name="Picture 20"/>
          <p:cNvPicPr preferRelativeResize="0"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881" t="23564" r="21693" b="6607"/>
          <a:stretch/>
        </p:blipFill>
        <p:spPr bwMode="auto">
          <a:xfrm>
            <a:off x="7382413" y="4193258"/>
            <a:ext cx="4215384" cy="2505456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92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="" xmlns:a16="http://schemas.microsoft.com/office/drawing/2014/main" id="{5DACB0B8-0581-499F-A77A-B46C297EFD94}"/>
              </a:ext>
            </a:extLst>
          </p:cNvPr>
          <p:cNvSpPr txBox="1">
            <a:spLocks/>
          </p:cNvSpPr>
          <p:nvPr/>
        </p:nvSpPr>
        <p:spPr>
          <a:xfrm>
            <a:off x="436249" y="65012"/>
            <a:ext cx="4572000" cy="394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b="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20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MY" sz="1700" dirty="0" smtClean="0"/>
              <a:t>Effect of different oxidants</a:t>
            </a:r>
            <a:endParaRPr lang="en-MY" sz="1700" dirty="0"/>
          </a:p>
        </p:txBody>
      </p:sp>
      <p:pic>
        <p:nvPicPr>
          <p:cNvPr id="15" name="Picture 14"/>
          <p:cNvPicPr preferRelativeResize="0"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rcRect l="19881" t="23563" r="22429" b="7044"/>
          <a:stretch/>
        </p:blipFill>
        <p:spPr bwMode="auto">
          <a:xfrm>
            <a:off x="614557" y="459538"/>
            <a:ext cx="4215384" cy="2505456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CF3B67BF-0612-4BE6-A6F3-A33AF91D225D}"/>
              </a:ext>
            </a:extLst>
          </p:cNvPr>
          <p:cNvSpPr txBox="1">
            <a:spLocks/>
          </p:cNvSpPr>
          <p:nvPr/>
        </p:nvSpPr>
        <p:spPr>
          <a:xfrm>
            <a:off x="7375585" y="120621"/>
            <a:ext cx="4572000" cy="394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b="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20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MY" sz="1700" dirty="0"/>
              <a:t>Effect of H</a:t>
            </a:r>
            <a:r>
              <a:rPr lang="en-MY" sz="1700" baseline="-25000" dirty="0"/>
              <a:t>2</a:t>
            </a:r>
            <a:r>
              <a:rPr lang="en-MY" sz="1700" dirty="0"/>
              <a:t>O</a:t>
            </a:r>
            <a:r>
              <a:rPr lang="en-MY" sz="1700" baseline="-25000" dirty="0"/>
              <a:t>2</a:t>
            </a:r>
            <a:r>
              <a:rPr lang="en-MY" sz="1700" dirty="0"/>
              <a:t> dosage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="" xmlns:a16="http://schemas.microsoft.com/office/drawing/2014/main" id="{37999568-42AB-4179-99AA-083956D58F2A}"/>
              </a:ext>
            </a:extLst>
          </p:cNvPr>
          <p:cNvSpPr txBox="1">
            <a:spLocks/>
          </p:cNvSpPr>
          <p:nvPr/>
        </p:nvSpPr>
        <p:spPr>
          <a:xfrm>
            <a:off x="518587" y="3116782"/>
            <a:ext cx="4572000" cy="394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b="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20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8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MY" sz="1700" dirty="0"/>
              <a:t>Effect of reaction temperature</a:t>
            </a:r>
          </a:p>
        </p:txBody>
      </p:sp>
      <p:pic>
        <p:nvPicPr>
          <p:cNvPr id="20" name="Picture 19"/>
          <p:cNvPicPr preferRelativeResize="0"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881" t="23999" r="22677" b="6173"/>
          <a:stretch/>
        </p:blipFill>
        <p:spPr bwMode="auto">
          <a:xfrm>
            <a:off x="7402893" y="500115"/>
            <a:ext cx="4215384" cy="2505456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 preferRelativeResize="0"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8654" t="23999" r="22677" b="6173"/>
          <a:stretch/>
        </p:blipFill>
        <p:spPr bwMode="auto">
          <a:xfrm>
            <a:off x="614557" y="3479457"/>
            <a:ext cx="4215384" cy="2505456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8552558" y="3157365"/>
            <a:ext cx="241123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MY" sz="1700" dirty="0"/>
              <a:t>Effect of inorganic ions</a:t>
            </a:r>
          </a:p>
        </p:txBody>
      </p:sp>
      <p:pic>
        <p:nvPicPr>
          <p:cNvPr id="23" name="Picture 22"/>
          <p:cNvPicPr preferRelativeResize="0"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636" t="22254" r="21943" b="5740"/>
          <a:stretch/>
        </p:blipFill>
        <p:spPr bwMode="auto">
          <a:xfrm>
            <a:off x="7508563" y="3479457"/>
            <a:ext cx="4215384" cy="2505456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14557" y="6103524"/>
            <a:ext cx="113330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dirty="0"/>
              <a:t>Figure </a:t>
            </a:r>
            <a:r>
              <a:rPr lang="en-MY" dirty="0" smtClean="0"/>
              <a:t>6.</a:t>
            </a:r>
            <a:r>
              <a:rPr lang="en-GB" dirty="0"/>
              <a:t> </a:t>
            </a:r>
            <a:r>
              <a:rPr lang="en-MY" dirty="0"/>
              <a:t>Effects of (a) Fe</a:t>
            </a:r>
            <a:r>
              <a:rPr lang="en-MY" baseline="-25000" dirty="0"/>
              <a:t>3</a:t>
            </a:r>
            <a:r>
              <a:rPr lang="en-MY" dirty="0"/>
              <a:t>O</a:t>
            </a:r>
            <a:r>
              <a:rPr lang="en-MY" baseline="-25000" dirty="0"/>
              <a:t>4</a:t>
            </a:r>
            <a:r>
              <a:rPr lang="en-MY" dirty="0"/>
              <a:t> loading on montmorillonite, (b) catalyst dosage, (c) initial solution pH, (d) initial OFL concentration, (e) different oxidants, (f) H</a:t>
            </a:r>
            <a:r>
              <a:rPr lang="en-MY" baseline="-25000" dirty="0"/>
              <a:t>2</a:t>
            </a:r>
            <a:r>
              <a:rPr lang="en-MY" dirty="0"/>
              <a:t>O</a:t>
            </a:r>
            <a:r>
              <a:rPr lang="en-MY" baseline="-25000" dirty="0"/>
              <a:t>2</a:t>
            </a:r>
            <a:r>
              <a:rPr lang="en-MY" dirty="0"/>
              <a:t> dosage, (g) reaction temperature, and (h) inorganic salts. </a:t>
            </a:r>
            <a:endParaRPr lang="en-US" dirty="0"/>
          </a:p>
          <a:p>
            <a:r>
              <a:rPr lang="en-MY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57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94348" y="222044"/>
            <a:ext cx="9509759" cy="1088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dirty="0"/>
              <a:t>Degradation of OFL under different conditions.</a:t>
            </a:r>
            <a:endParaRPr lang="en-US" dirty="0"/>
          </a:p>
        </p:txBody>
      </p:sp>
      <p:pic>
        <p:nvPicPr>
          <p:cNvPr id="8" name="Content Placeholder 7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881" t="22254" r="22435" b="5742"/>
          <a:stretch/>
        </p:blipFill>
        <p:spPr bwMode="auto">
          <a:xfrm>
            <a:off x="2472612" y="1427584"/>
            <a:ext cx="6447453" cy="3835140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8046" r="32250" b="74255"/>
          <a:stretch/>
        </p:blipFill>
        <p:spPr bwMode="auto">
          <a:xfrm>
            <a:off x="9260167" y="2547256"/>
            <a:ext cx="2087880" cy="1237615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601689" y="5595649"/>
            <a:ext cx="6130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dirty="0"/>
              <a:t>Figure </a:t>
            </a:r>
            <a:r>
              <a:rPr lang="en-MY" dirty="0" smtClean="0"/>
              <a:t>7. </a:t>
            </a:r>
            <a:r>
              <a:rPr lang="en-MY" dirty="0"/>
              <a:t>Degradation of OFL under different conditions.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24618" y="6044978"/>
            <a:ext cx="103258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dirty="0"/>
              <a:t>Reaction conditions are based on: [OFL] = 50 mg/L, pH = 9, (FeM-10) = 0.75 g/L, (H</a:t>
            </a:r>
            <a:r>
              <a:rPr lang="en-MY" baseline="-25000" dirty="0"/>
              <a:t>2</a:t>
            </a:r>
            <a:r>
              <a:rPr lang="en-MY" dirty="0"/>
              <a:t>O</a:t>
            </a:r>
            <a:r>
              <a:rPr lang="en-MY" baseline="-25000" dirty="0"/>
              <a:t>2</a:t>
            </a:r>
            <a:r>
              <a:rPr lang="en-MY" dirty="0"/>
              <a:t>) = 5 ml/L.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8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C7D0E23-C514-41EB-83F2-C6D5C4A0A6BF}"/>
              </a:ext>
            </a:extLst>
          </p:cNvPr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654" y="986249"/>
            <a:ext cx="5486400" cy="3657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51634" y="280139"/>
            <a:ext cx="6053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Reusability and Stability Studies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239698" y="4717338"/>
            <a:ext cx="11700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dirty="0"/>
              <a:t>Figure </a:t>
            </a:r>
            <a:r>
              <a:rPr lang="en-MY" dirty="0" smtClean="0"/>
              <a:t>8. </a:t>
            </a:r>
            <a:r>
              <a:rPr lang="en-MY" dirty="0"/>
              <a:t>Recycling performance of FeM-10 composite in the degradation of OFL (a) FTIR spectra of FeM-10 composite before and after five cycles (b)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 preferRelativeResize="0"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672" t="6545" r="21694" b="4425"/>
          <a:stretch/>
        </p:blipFill>
        <p:spPr bwMode="auto">
          <a:xfrm>
            <a:off x="155081" y="966709"/>
            <a:ext cx="5486400" cy="3657600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981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3B5164-84A5-4B96-A23E-FA00127F1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17" y="0"/>
            <a:ext cx="10220564" cy="684735"/>
          </a:xfrm>
        </p:spPr>
        <p:txBody>
          <a:bodyPr/>
          <a:lstStyle/>
          <a:p>
            <a:r>
              <a:rPr lang="en-MY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DB7B13-9AED-42BA-993B-A4D9FC17D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16" y="638355"/>
            <a:ext cx="11084355" cy="6098875"/>
          </a:xfrm>
        </p:spPr>
        <p:txBody>
          <a:bodyPr>
            <a:normAutofit fontScale="925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MY" sz="1800" dirty="0"/>
              <a:t> </a:t>
            </a:r>
            <a:r>
              <a:rPr lang="en-MY" sz="2400" dirty="0"/>
              <a:t>Ofloxacin is a second generation fluoroquinolone antibiotic with the chemical formula C</a:t>
            </a:r>
            <a:r>
              <a:rPr lang="en-MY" sz="2400" baseline="-25000" dirty="0"/>
              <a:t>18</a:t>
            </a:r>
            <a:r>
              <a:rPr lang="en-MY" sz="2400" dirty="0"/>
              <a:t>H</a:t>
            </a:r>
            <a:r>
              <a:rPr lang="en-MY" sz="2400" baseline="-25000" dirty="0"/>
              <a:t>20</a:t>
            </a:r>
            <a:r>
              <a:rPr lang="en-MY" sz="2400" dirty="0"/>
              <a:t>FN</a:t>
            </a:r>
            <a:r>
              <a:rPr lang="en-MY" sz="2400" baseline="-25000" dirty="0"/>
              <a:t>3</a:t>
            </a:r>
            <a:r>
              <a:rPr lang="en-MY" sz="2400" dirty="0"/>
              <a:t>O</a:t>
            </a:r>
            <a:r>
              <a:rPr lang="en-MY" sz="2400" baseline="-25000" dirty="0"/>
              <a:t>4</a:t>
            </a:r>
            <a:r>
              <a:rPr lang="en-MY" sz="2400" dirty="0"/>
              <a:t> and the chemical name 9-fluoro-2,3-dihydro-3-methyl-10-(4-methyl-1-piperazynyl)-7-oxo-7H-pyrido-[1,2,3-de]-1,4-benzoxazine-6-carboxylic acid.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MY" sz="2400" dirty="0"/>
              <a:t> </a:t>
            </a:r>
            <a:r>
              <a:rPr lang="en-US" sz="2400" dirty="0"/>
              <a:t>It was patented in 1980 and subsequently approved for medical use in 1985.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2400" dirty="0"/>
              <a:t> </a:t>
            </a:r>
            <a:r>
              <a:rPr lang="en-MY" sz="2400" dirty="0"/>
              <a:t>Ofloxacin is frequently prescribed for the treatment of various bacterial infections that cause digestive, respiratory, bronchitis, gastrointestinal, gonorrhoea, pneumonia, chlamydia and urinary tract infections.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MY" sz="2400" dirty="0"/>
              <a:t> </a:t>
            </a:r>
            <a:r>
              <a:rPr lang="en-US" sz="2400" dirty="0"/>
              <a:t>Studies have reported the detection of ofloxacin with different concentrations in hospital wastewater (25,000 – 35,000 ng/L), municipal wastewater treatment plants (53 – 1800 ng/L) and surface water (10 – 535 ng/L), </a:t>
            </a:r>
            <a:r>
              <a:rPr lang="en-US" sz="2400" dirty="0" smtClean="0"/>
              <a:t>and is still being detected in wastewater even after the conventional treatment.</a:t>
            </a:r>
            <a:endParaRPr lang="en-US" sz="2400" dirty="0"/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2400" dirty="0"/>
              <a:t> Presence of ofloxacin in water results in high </a:t>
            </a:r>
            <a:r>
              <a:rPr lang="en-US" sz="2400" dirty="0" err="1"/>
              <a:t>colour</a:t>
            </a:r>
            <a:r>
              <a:rPr lang="en-US" sz="2400" dirty="0"/>
              <a:t> with unpleasant </a:t>
            </a:r>
            <a:r>
              <a:rPr lang="en-US" sz="2400" dirty="0" err="1"/>
              <a:t>odours</a:t>
            </a:r>
            <a:r>
              <a:rPr lang="en-US" sz="2400" dirty="0"/>
              <a:t> and may also leads to microbial resistance among pathogens or dead of microorganisms that are effective in wastewater remediation.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2400" dirty="0"/>
              <a:t> </a:t>
            </a:r>
            <a:r>
              <a:rPr lang="en-US" sz="2400" dirty="0" smtClean="0"/>
              <a:t>Thus, the development of an effective method for the </a:t>
            </a:r>
            <a:r>
              <a:rPr lang="en-US" sz="2400" dirty="0"/>
              <a:t>thorough </a:t>
            </a:r>
            <a:r>
              <a:rPr lang="en-US" sz="2400" dirty="0" smtClean="0"/>
              <a:t>elimination of OFL </a:t>
            </a:r>
            <a:r>
              <a:rPr lang="en-US" sz="2400" dirty="0"/>
              <a:t>from wastewater is imperative.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pPr algn="just">
              <a:buFont typeface="Wingdings" panose="05000000000000000000" pitchFamily="2" charset="2"/>
              <a:buChar char="v"/>
            </a:pPr>
            <a:endParaRPr lang="en-MY" dirty="0"/>
          </a:p>
          <a:p>
            <a:pPr algn="just">
              <a:buFont typeface="Wingdings" panose="05000000000000000000" pitchFamily="2" charset="2"/>
              <a:buChar char="v"/>
            </a:pPr>
            <a:endParaRPr lang="en-US" dirty="0"/>
          </a:p>
          <a:p>
            <a:pPr algn="just">
              <a:buFont typeface="Wingdings" panose="05000000000000000000" pitchFamily="2" charset="2"/>
              <a:buChar char="v"/>
            </a:pPr>
            <a:endParaRPr lang="en-MY" sz="1800" dirty="0"/>
          </a:p>
          <a:p>
            <a:pPr>
              <a:buFont typeface="Wingdings" panose="05000000000000000000" pitchFamily="2" charset="2"/>
              <a:buChar char="v"/>
            </a:pP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31157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2F8B21E-961C-4D5A-9255-26992DE97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971" y="319595"/>
            <a:ext cx="11015932" cy="6314117"/>
          </a:xfrm>
        </p:spPr>
        <p:txBody>
          <a:bodyPr>
            <a:normAutofit lnSpcReduction="10000"/>
          </a:bodyPr>
          <a:lstStyle/>
          <a:p>
            <a:pPr marL="45720" indent="0" algn="just">
              <a:buNone/>
            </a:pPr>
            <a:r>
              <a:rPr lang="en-MY" sz="2400" b="1" dirty="0" smtClean="0"/>
              <a:t>Conclusions</a:t>
            </a:r>
            <a:endParaRPr lang="en-MY" sz="2400" b="1" dirty="0"/>
          </a:p>
          <a:p>
            <a:pPr algn="just">
              <a:buFont typeface="Wingdings" panose="05000000000000000000" pitchFamily="2" charset="2"/>
              <a:buChar char="v"/>
            </a:pPr>
            <a:r>
              <a:rPr lang="en-MY" sz="2400" dirty="0"/>
              <a:t> </a:t>
            </a:r>
            <a:r>
              <a:rPr lang="en-MY" sz="2400" dirty="0" err="1"/>
              <a:t>FeM</a:t>
            </a:r>
            <a:r>
              <a:rPr lang="en-MY" sz="2400" dirty="0"/>
              <a:t> (Fe</a:t>
            </a:r>
            <a:r>
              <a:rPr lang="en-MY" sz="2400" baseline="-25000" dirty="0"/>
              <a:t>3</a:t>
            </a:r>
            <a:r>
              <a:rPr lang="en-MY" sz="2400" dirty="0"/>
              <a:t>O</a:t>
            </a:r>
            <a:r>
              <a:rPr lang="en-MY" sz="2400" baseline="-25000" dirty="0"/>
              <a:t>4</a:t>
            </a:r>
            <a:r>
              <a:rPr lang="en-MY" sz="2400" dirty="0"/>
              <a:t>-montmorillonite) composites have </a:t>
            </a:r>
            <a:r>
              <a:rPr lang="en-MY" sz="2400" dirty="0" smtClean="0"/>
              <a:t>been successfully synthesized using a facile co-precipitation process.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MY" sz="2400" dirty="0"/>
              <a:t> </a:t>
            </a:r>
            <a:r>
              <a:rPr lang="en-MY" sz="2400" dirty="0" smtClean="0"/>
              <a:t>Characterization of the composites confirmed the immobilization of Fe</a:t>
            </a:r>
            <a:r>
              <a:rPr lang="en-MY" sz="2400" baseline="-25000" dirty="0" smtClean="0"/>
              <a:t>3</a:t>
            </a:r>
            <a:r>
              <a:rPr lang="en-MY" sz="2400" dirty="0" smtClean="0"/>
              <a:t>O</a:t>
            </a:r>
            <a:r>
              <a:rPr lang="en-MY" sz="2400" baseline="-25000" dirty="0" smtClean="0"/>
              <a:t>4</a:t>
            </a:r>
            <a:r>
              <a:rPr lang="en-MY" sz="2400" dirty="0" smtClean="0"/>
              <a:t> onto montmorillonite.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MY" sz="2400" dirty="0" smtClean="0"/>
              <a:t> </a:t>
            </a:r>
            <a:r>
              <a:rPr lang="en-MY" sz="2400" dirty="0" err="1" smtClean="0"/>
              <a:t>FeM</a:t>
            </a:r>
            <a:r>
              <a:rPr lang="en-MY" sz="2400" dirty="0" smtClean="0"/>
              <a:t> composites were able to successfully </a:t>
            </a:r>
            <a:r>
              <a:rPr lang="en-GB" sz="2400" dirty="0"/>
              <a:t>activate green oxidant (H</a:t>
            </a:r>
            <a:r>
              <a:rPr lang="en-GB" sz="2400" baseline="-25000" dirty="0"/>
              <a:t>2</a:t>
            </a:r>
            <a:r>
              <a:rPr lang="en-GB" sz="2400" dirty="0"/>
              <a:t>O</a:t>
            </a:r>
            <a:r>
              <a:rPr lang="en-GB" sz="2400" baseline="-25000" dirty="0"/>
              <a:t>2</a:t>
            </a:r>
            <a:r>
              <a:rPr lang="en-GB" sz="2400" dirty="0"/>
              <a:t>) for the subsequent degradation of </a:t>
            </a:r>
            <a:r>
              <a:rPr lang="en-GB" sz="2400" dirty="0" smtClean="0"/>
              <a:t>aqueous </a:t>
            </a:r>
            <a:r>
              <a:rPr lang="en-GB" sz="2400" dirty="0" err="1" smtClean="0"/>
              <a:t>ofloxacin</a:t>
            </a:r>
            <a:r>
              <a:rPr lang="en-GB" sz="2400" dirty="0" smtClean="0"/>
              <a:t> </a:t>
            </a:r>
            <a:r>
              <a:rPr lang="en-GB" sz="2400" dirty="0"/>
              <a:t>(OFL) </a:t>
            </a:r>
            <a:r>
              <a:rPr lang="en-GB" sz="2400" dirty="0" smtClean="0"/>
              <a:t>solution.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GB" sz="2400" dirty="0"/>
              <a:t> </a:t>
            </a:r>
            <a:r>
              <a:rPr lang="en-GB" sz="2400" dirty="0" smtClean="0"/>
              <a:t>The performance by the optimized composite (FeM-10) within the pH range of wastewater (5 – 9) was appreciable.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GB" sz="2400" dirty="0"/>
              <a:t> </a:t>
            </a:r>
            <a:r>
              <a:rPr lang="en-GB" sz="2400" dirty="0"/>
              <a:t>Under the conditions of 0.75 g/L FeM-10, 5 mL/L H</a:t>
            </a:r>
            <a:r>
              <a:rPr lang="en-GB" sz="2400" baseline="-25000" dirty="0"/>
              <a:t>2</a:t>
            </a:r>
            <a:r>
              <a:rPr lang="en-GB" sz="2400" dirty="0"/>
              <a:t>O</a:t>
            </a:r>
            <a:r>
              <a:rPr lang="en-GB" sz="2400" baseline="-25000" dirty="0"/>
              <a:t>2</a:t>
            </a:r>
            <a:r>
              <a:rPr lang="en-GB" sz="2400" dirty="0"/>
              <a:t>, and natural pH, almost 81% of 50 mg/L of OFL was degraded within 120 min in the dark. However, the removal increased to about 92% during photo-Fenton process</a:t>
            </a:r>
            <a:r>
              <a:rPr lang="en-GB" sz="2400" dirty="0" smtClean="0"/>
              <a:t>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MY" sz="2400" dirty="0" smtClean="0"/>
              <a:t> </a:t>
            </a:r>
            <a:r>
              <a:rPr lang="en-GB" sz="2400" smtClean="0"/>
              <a:t>The </a:t>
            </a:r>
            <a:r>
              <a:rPr lang="en-GB" sz="2400" dirty="0"/>
              <a:t>FeM-10 composite </a:t>
            </a:r>
            <a:r>
              <a:rPr lang="en-MY" sz="2400" dirty="0"/>
              <a:t>maintained reasonable efficiency even after five cycles, therefore could be a promising heterogeneous catalyst for the activation of H</a:t>
            </a:r>
            <a:r>
              <a:rPr lang="en-MY" sz="2400" baseline="-25000" dirty="0"/>
              <a:t>2</a:t>
            </a:r>
            <a:r>
              <a:rPr lang="en-MY" sz="2400" dirty="0"/>
              <a:t>O</a:t>
            </a:r>
            <a:r>
              <a:rPr lang="en-MY" sz="2400" baseline="-25000" dirty="0"/>
              <a:t>2</a:t>
            </a:r>
            <a:r>
              <a:rPr lang="en-MY" sz="2400" dirty="0"/>
              <a:t> to degrade pollutants, including OFL antibiotic.      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438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684DDED-EFE8-4885-9A1B-85FE99D10BB3}"/>
              </a:ext>
            </a:extLst>
          </p:cNvPr>
          <p:cNvGrpSpPr/>
          <p:nvPr/>
        </p:nvGrpSpPr>
        <p:grpSpPr>
          <a:xfrm>
            <a:off x="1992196" y="394981"/>
            <a:ext cx="7761565" cy="3336470"/>
            <a:chOff x="410984" y="675187"/>
            <a:chExt cx="7761565" cy="333647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C7753AF4-A8D7-453E-A8BD-F57FD901A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836712"/>
              <a:ext cx="7344816" cy="2940666"/>
            </a:xfrm>
            <a:prstGeom prst="rect">
              <a:avLst/>
            </a:prstGeom>
          </p:spPr>
        </p:pic>
        <p:sp>
          <p:nvSpPr>
            <p:cNvPr id="4" name="Smiley Face 3">
              <a:extLst>
                <a:ext uri="{FF2B5EF4-FFF2-40B4-BE49-F238E27FC236}">
                  <a16:creationId xmlns="" xmlns:a16="http://schemas.microsoft.com/office/drawing/2014/main" id="{9FD678D0-87F3-4311-87B9-B58AEED2D300}"/>
                </a:ext>
              </a:extLst>
            </p:cNvPr>
            <p:cNvSpPr/>
            <p:nvPr/>
          </p:nvSpPr>
          <p:spPr>
            <a:xfrm rot="21010022">
              <a:off x="410984" y="675187"/>
              <a:ext cx="833200" cy="724100"/>
            </a:xfrm>
            <a:prstGeom prst="smileyFac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art 4">
              <a:extLst>
                <a:ext uri="{FF2B5EF4-FFF2-40B4-BE49-F238E27FC236}">
                  <a16:creationId xmlns="" xmlns:a16="http://schemas.microsoft.com/office/drawing/2014/main" id="{7B943CF4-0074-4D40-B262-358E5A674F0A}"/>
                </a:ext>
              </a:extLst>
            </p:cNvPr>
            <p:cNvSpPr/>
            <p:nvPr/>
          </p:nvSpPr>
          <p:spPr>
            <a:xfrm rot="728831">
              <a:off x="7452469" y="3435593"/>
              <a:ext cx="720080" cy="576064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F6C6624-4205-40D6-B2E0-4CD799672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079" y="3429000"/>
            <a:ext cx="321287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38F546B-8ACA-4A2A-87C7-F1C0516AD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484" y="4046353"/>
            <a:ext cx="4011516" cy="22861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8CA4813-7260-4AEF-8B24-AF8482CA3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46353"/>
            <a:ext cx="4163929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9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575112-9D7E-4CCE-9E21-8E9FFA628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675857"/>
          </a:xfrm>
        </p:spPr>
        <p:txBody>
          <a:bodyPr/>
          <a:lstStyle/>
          <a:p>
            <a:pPr algn="ctr"/>
            <a:r>
              <a:rPr lang="en-MY" dirty="0"/>
              <a:t>Advanced Oxidation Processes (AOPs)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0309DE-CDD0-475B-AF16-8C1A53F27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788" y="1042016"/>
            <a:ext cx="10093911" cy="4773967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MY" dirty="0"/>
              <a:t> </a:t>
            </a:r>
            <a:r>
              <a:rPr lang="en-GB" sz="2400" dirty="0"/>
              <a:t>These are highly efficient methods that accelerate the oxidation and degradation of a wide range of organic and inorganic substances that might be resistant to conventional methods.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GB" sz="2400" dirty="0"/>
              <a:t> The process involves the production of in situ transitory species (</a:t>
            </a:r>
            <a:r>
              <a:rPr lang="en-GB" sz="2400" dirty="0" err="1"/>
              <a:t>e.g</a:t>
            </a:r>
            <a:r>
              <a:rPr lang="en-GB" sz="2400" dirty="0"/>
              <a:t> hydroxyl radicals).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GB" sz="2400" dirty="0"/>
              <a:t> The oxidants such as hydroxyl radicals reacts with all aqueous pollutants.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GB" sz="2400" dirty="0"/>
              <a:t> These transitory species aid in the degradation process until the targeted pollutant is completely converted to CO</a:t>
            </a:r>
            <a:r>
              <a:rPr lang="en-GB" sz="2400" baseline="-25000" dirty="0"/>
              <a:t>2</a:t>
            </a:r>
            <a:r>
              <a:rPr lang="en-GB" sz="2400" dirty="0"/>
              <a:t>, H</a:t>
            </a:r>
            <a:r>
              <a:rPr lang="en-GB" sz="2400" baseline="-25000" dirty="0"/>
              <a:t>2</a:t>
            </a:r>
            <a:r>
              <a:rPr lang="en-GB" sz="2400" dirty="0"/>
              <a:t>O and mineral acids (if the pollutant contains halogens).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GB" sz="2400" dirty="0"/>
              <a:t> Some heavy metals could also be removed.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MY" sz="2400" dirty="0"/>
              <a:t> </a:t>
            </a:r>
            <a:r>
              <a:rPr lang="en-GB" sz="2400" dirty="0"/>
              <a:t>No other hazardous substances are formed.</a:t>
            </a:r>
            <a:endParaRPr lang="en-MY" sz="2400" dirty="0"/>
          </a:p>
        </p:txBody>
      </p:sp>
    </p:spTree>
    <p:extLst>
      <p:ext uri="{BB962C8B-B14F-4D97-AF65-F5344CB8AC3E}">
        <p14:creationId xmlns:p14="http://schemas.microsoft.com/office/powerpoint/2010/main" val="375059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12739A43-6D4E-4706-9926-AB04FB805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743"/>
          <a:stretch/>
        </p:blipFill>
        <p:spPr>
          <a:xfrm>
            <a:off x="3560777" y="257382"/>
            <a:ext cx="5361280" cy="4499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78E5E7A-02BB-46D5-91A5-8D4F28C6A897}"/>
              </a:ext>
            </a:extLst>
          </p:cNvPr>
          <p:cNvSpPr txBox="1"/>
          <p:nvPr/>
        </p:nvSpPr>
        <p:spPr>
          <a:xfrm>
            <a:off x="1085850" y="5138247"/>
            <a:ext cx="10220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Figure 1: Classification of advanced oxidation processes (AOPs).</a:t>
            </a:r>
            <a:endParaRPr lang="en-US" sz="2400" dirty="0"/>
          </a:p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41239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E72447-6962-438D-A903-429E17BE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569325"/>
          </a:xfrm>
        </p:spPr>
        <p:txBody>
          <a:bodyPr>
            <a:normAutofit fontScale="90000"/>
          </a:bodyPr>
          <a:lstStyle/>
          <a:p>
            <a:pPr algn="ctr"/>
            <a:r>
              <a:rPr lang="en-MY" dirty="0"/>
              <a:t>Fenton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F2B1E7-182D-49BB-821F-1B96B9A86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07" y="834501"/>
            <a:ext cx="11336783" cy="5584054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MY" dirty="0"/>
              <a:t> </a:t>
            </a:r>
            <a:r>
              <a:rPr lang="en-GB" sz="2400" dirty="0"/>
              <a:t>Fenton process is a process of oxidizing organic pollutants in a medium made-up of H</a:t>
            </a:r>
            <a:r>
              <a:rPr lang="en-GB" sz="2400" baseline="-25000" dirty="0"/>
              <a:t>2</a:t>
            </a:r>
            <a:r>
              <a:rPr lang="en-GB" sz="2400" dirty="0"/>
              <a:t>O</a:t>
            </a:r>
            <a:r>
              <a:rPr lang="en-GB" sz="2400" baseline="-25000" dirty="0"/>
              <a:t>2</a:t>
            </a:r>
            <a:r>
              <a:rPr lang="en-GB" sz="2400" dirty="0"/>
              <a:t> and iron catalyst (</a:t>
            </a:r>
            <a:r>
              <a:rPr lang="en-GB" sz="2400" dirty="0" err="1"/>
              <a:t>ie</a:t>
            </a:r>
            <a:r>
              <a:rPr lang="en-GB" sz="2400" dirty="0"/>
              <a:t>. Fe</a:t>
            </a:r>
            <a:r>
              <a:rPr lang="en-GB" sz="2400" baseline="30000" dirty="0"/>
              <a:t>2+</a:t>
            </a:r>
            <a:r>
              <a:rPr lang="en-GB" sz="2400" dirty="0"/>
              <a:t> and H</a:t>
            </a:r>
            <a:r>
              <a:rPr lang="en-GB" sz="2400" baseline="-25000" dirty="0"/>
              <a:t>2</a:t>
            </a:r>
            <a:r>
              <a:rPr lang="en-GB" sz="2400" dirty="0"/>
              <a:t>O</a:t>
            </a:r>
            <a:r>
              <a:rPr lang="en-GB" sz="2400" baseline="-25000" dirty="0"/>
              <a:t>2</a:t>
            </a:r>
            <a:r>
              <a:rPr lang="en-GB" sz="2400" dirty="0"/>
              <a:t>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400" dirty="0"/>
              <a:t> The iron ions act as catalysts.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MY" sz="2400" dirty="0"/>
              <a:t> </a:t>
            </a:r>
            <a:r>
              <a:rPr lang="en-GB" sz="2400" dirty="0"/>
              <a:t>The H</a:t>
            </a:r>
            <a:r>
              <a:rPr lang="en-GB" sz="2400" baseline="-25000" dirty="0"/>
              <a:t>2</a:t>
            </a:r>
            <a:r>
              <a:rPr lang="en-GB" sz="2400" dirty="0"/>
              <a:t>O</a:t>
            </a:r>
            <a:r>
              <a:rPr lang="en-GB" sz="2400" baseline="-25000" dirty="0"/>
              <a:t>2</a:t>
            </a:r>
            <a:r>
              <a:rPr lang="en-GB" sz="2400" dirty="0"/>
              <a:t> is an oxidant.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MY" sz="2400" dirty="0"/>
              <a:t> </a:t>
            </a:r>
            <a:r>
              <a:rPr lang="en-GB" sz="2400" dirty="0"/>
              <a:t>No energy input is necessary to activate H</a:t>
            </a:r>
            <a:r>
              <a:rPr lang="en-GB" sz="2400" baseline="-25000" dirty="0"/>
              <a:t>2</a:t>
            </a:r>
            <a:r>
              <a:rPr lang="en-GB" sz="2400" dirty="0"/>
              <a:t>O</a:t>
            </a:r>
            <a:r>
              <a:rPr lang="en-GB" sz="2400" baseline="-25000" dirty="0"/>
              <a:t>2</a:t>
            </a:r>
            <a:r>
              <a:rPr lang="en-GB" sz="2400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MY" sz="2400" dirty="0"/>
              <a:t> </a:t>
            </a:r>
            <a:r>
              <a:rPr lang="en-GB" sz="2400" dirty="0"/>
              <a:t>The hydroxyl radicals produced are responsible for degrading organic pollutants.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MY" sz="2400" dirty="0"/>
              <a:t> </a:t>
            </a:r>
            <a:r>
              <a:rPr lang="en-GB" sz="2400" dirty="0"/>
              <a:t>Fenton’s reagent is relatively inexpensive.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MY" sz="2400" dirty="0"/>
              <a:t> </a:t>
            </a:r>
            <a:r>
              <a:rPr lang="en-GB" sz="2400" dirty="0"/>
              <a:t>The process is easy to operate and maintain.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MY" sz="2400" dirty="0"/>
              <a:t> </a:t>
            </a:r>
            <a:r>
              <a:rPr lang="en-GB" sz="2400" dirty="0"/>
              <a:t> There’s no form of energy involved as catalyst.</a:t>
            </a:r>
            <a:endParaRPr lang="en-MY" sz="2400" dirty="0"/>
          </a:p>
        </p:txBody>
      </p:sp>
    </p:spTree>
    <p:extLst>
      <p:ext uri="{BB962C8B-B14F-4D97-AF65-F5344CB8AC3E}">
        <p14:creationId xmlns:p14="http://schemas.microsoft.com/office/powerpoint/2010/main" val="34314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913" y="517585"/>
            <a:ext cx="11740551" cy="5814204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 </a:t>
            </a:r>
            <a:r>
              <a:rPr lang="en-US" sz="2400" dirty="0" smtClean="0">
                <a:cs typeface="Calibri" panose="020F0502020204030204" pitchFamily="34" charset="0"/>
              </a:rPr>
              <a:t>However the challenges faced during the homogenous Fenton process, leads to the development of heterogeneous catalysts.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cs typeface="Calibri" panose="020F0502020204030204" pitchFamily="34" charset="0"/>
              </a:rPr>
              <a:t> </a:t>
            </a:r>
            <a:r>
              <a:rPr lang="en-US" sz="2400" dirty="0" smtClean="0">
                <a:cs typeface="Calibri" panose="020F0502020204030204" pitchFamily="34" charset="0"/>
              </a:rPr>
              <a:t>Some of the heterogeneous catalysts include Fe</a:t>
            </a:r>
            <a:r>
              <a:rPr lang="en-US" sz="2400" baseline="-25000" dirty="0" smtClean="0">
                <a:cs typeface="Calibri" panose="020F0502020204030204" pitchFamily="34" charset="0"/>
              </a:rPr>
              <a:t>3</a:t>
            </a:r>
            <a:r>
              <a:rPr lang="en-US" sz="2400" dirty="0" smtClean="0">
                <a:cs typeface="Calibri" panose="020F0502020204030204" pitchFamily="34" charset="0"/>
              </a:rPr>
              <a:t>O</a:t>
            </a:r>
            <a:r>
              <a:rPr lang="en-US" sz="2400" baseline="-25000" dirty="0" smtClean="0">
                <a:cs typeface="Calibri" panose="020F0502020204030204" pitchFamily="34" charset="0"/>
              </a:rPr>
              <a:t>4</a:t>
            </a:r>
            <a:r>
              <a:rPr lang="en-US" sz="2400" dirty="0" smtClean="0">
                <a:cs typeface="Calibri" panose="020F0502020204030204" pitchFamily="34" charset="0"/>
              </a:rPr>
              <a:t> nanoparticle, Cu-Fe, Fe-</a:t>
            </a:r>
            <a:r>
              <a:rPr lang="en-US" sz="2400" dirty="0" err="1" smtClean="0">
                <a:cs typeface="Calibri" panose="020F0502020204030204" pitchFamily="34" charset="0"/>
              </a:rPr>
              <a:t>Mn</a:t>
            </a:r>
            <a:r>
              <a:rPr lang="en-US" sz="2400" dirty="0" smtClean="0">
                <a:cs typeface="Calibri" panose="020F0502020204030204" pitchFamily="34" charset="0"/>
              </a:rPr>
              <a:t> etc.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cs typeface="Calibri" panose="020F0502020204030204" pitchFamily="34" charset="0"/>
              </a:rPr>
              <a:t> </a:t>
            </a:r>
            <a:r>
              <a:rPr lang="en-GB" sz="2400" dirty="0"/>
              <a:t>Among the catalysts, Fe</a:t>
            </a:r>
            <a:r>
              <a:rPr lang="en-GB" sz="2400" baseline="-25000" dirty="0"/>
              <a:t>3</a:t>
            </a:r>
            <a:r>
              <a:rPr lang="en-GB" sz="2400" dirty="0"/>
              <a:t>O</a:t>
            </a:r>
            <a:r>
              <a:rPr lang="en-GB" sz="2400" baseline="-25000" dirty="0"/>
              <a:t>4</a:t>
            </a:r>
            <a:r>
              <a:rPr lang="en-GB" sz="2400" dirty="0"/>
              <a:t> nanoparticles have received significant attention due to their low toxicity and biocompatibility </a:t>
            </a:r>
            <a:r>
              <a:rPr lang="en-GB" sz="2400" dirty="0" smtClean="0"/>
              <a:t>properties.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400" dirty="0">
                <a:cs typeface="Calibri" panose="020F0502020204030204" pitchFamily="34" charset="0"/>
              </a:rPr>
              <a:t> </a:t>
            </a:r>
            <a:r>
              <a:rPr lang="en-GB" sz="2400" dirty="0"/>
              <a:t>Moreover, another type of potential heterogeneous catalyst that has gained attention involved immobilization of Fe</a:t>
            </a:r>
            <a:r>
              <a:rPr lang="en-GB" sz="2400" baseline="-25000" dirty="0"/>
              <a:t>3</a:t>
            </a:r>
            <a:r>
              <a:rPr lang="en-GB" sz="2400" dirty="0"/>
              <a:t>O</a:t>
            </a:r>
            <a:r>
              <a:rPr lang="en-GB" sz="2400" baseline="-25000" dirty="0"/>
              <a:t>4</a:t>
            </a:r>
            <a:r>
              <a:rPr lang="en-GB" sz="2400" dirty="0"/>
              <a:t> on inorganic or organic solid </a:t>
            </a:r>
            <a:r>
              <a:rPr lang="en-GB" sz="2400" dirty="0" smtClean="0"/>
              <a:t>supports.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400" dirty="0">
                <a:cs typeface="Calibri" panose="020F0502020204030204" pitchFamily="34" charset="0"/>
              </a:rPr>
              <a:t> </a:t>
            </a:r>
            <a:r>
              <a:rPr lang="en-GB" sz="2400" dirty="0"/>
              <a:t>Although such immobilization prevents the agglomeration and enhances the </a:t>
            </a:r>
            <a:r>
              <a:rPr lang="en-GB" sz="2400" dirty="0" err="1"/>
              <a:t>dispersibility</a:t>
            </a:r>
            <a:r>
              <a:rPr lang="en-GB" sz="2400" dirty="0"/>
              <a:t> of Fe</a:t>
            </a:r>
            <a:r>
              <a:rPr lang="en-GB" sz="2400" baseline="-25000" dirty="0"/>
              <a:t>3</a:t>
            </a:r>
            <a:r>
              <a:rPr lang="en-GB" sz="2400" dirty="0"/>
              <a:t>O</a:t>
            </a:r>
            <a:r>
              <a:rPr lang="en-GB" sz="2400" baseline="-25000" dirty="0"/>
              <a:t>4</a:t>
            </a:r>
            <a:r>
              <a:rPr lang="en-GB" sz="2400" dirty="0"/>
              <a:t>, the choice of appropriate support is </a:t>
            </a:r>
            <a:r>
              <a:rPr lang="en-GB" sz="2400" dirty="0" smtClean="0"/>
              <a:t>critical.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400" dirty="0">
                <a:cs typeface="Calibri" panose="020F0502020204030204" pitchFamily="34" charset="0"/>
              </a:rPr>
              <a:t> </a:t>
            </a:r>
            <a:r>
              <a:rPr lang="en-GB" sz="2400" dirty="0" smtClean="0">
                <a:cs typeface="Calibri" panose="020F0502020204030204" pitchFamily="34" charset="0"/>
              </a:rPr>
              <a:t>Montmorillonite </a:t>
            </a:r>
            <a:r>
              <a:rPr lang="en-GB" sz="2400" dirty="0"/>
              <a:t>is among the most abundant clay minerals on earth, which is cheap, has a large surface area, non-toxic, abundant with many other excellent </a:t>
            </a:r>
            <a:r>
              <a:rPr lang="en-GB" sz="2400" dirty="0" smtClean="0"/>
              <a:t>properties. </a:t>
            </a:r>
            <a:r>
              <a:rPr lang="en-GB" sz="2400" dirty="0"/>
              <a:t>All these imply that montmorillonite is a good candidate that could be used as a support for Fe</a:t>
            </a:r>
            <a:r>
              <a:rPr lang="en-GB" sz="2400" baseline="-25000" dirty="0"/>
              <a:t>3</a:t>
            </a:r>
            <a:r>
              <a:rPr lang="en-GB" sz="2400" dirty="0"/>
              <a:t>O</a:t>
            </a:r>
            <a:r>
              <a:rPr lang="en-GB" sz="2400" baseline="-25000" dirty="0"/>
              <a:t>4</a:t>
            </a:r>
            <a:endParaRPr lang="en-US" sz="2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2F4C279B-2A7A-4CCD-A2BC-D621E2C3C6C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4075" y="515938"/>
            <a:ext cx="8001000" cy="4143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8E9882-9A60-4837-95B0-3AE6054DC9AC}"/>
              </a:ext>
            </a:extLst>
          </p:cNvPr>
          <p:cNvSpPr txBox="1"/>
          <p:nvPr/>
        </p:nvSpPr>
        <p:spPr>
          <a:xfrm>
            <a:off x="861134" y="4856085"/>
            <a:ext cx="105644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Figure 2: Some features of hydroxyl radical.</a:t>
            </a:r>
            <a:endParaRPr lang="en-US" sz="2400" dirty="0"/>
          </a:p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95602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266E0F-AA3A-4011-9578-28DA3548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595958"/>
          </a:xfrm>
        </p:spPr>
        <p:txBody>
          <a:bodyPr>
            <a:normAutofit fontScale="90000"/>
          </a:bodyPr>
          <a:lstStyle/>
          <a:p>
            <a:pPr algn="ctr"/>
            <a:r>
              <a:rPr lang="en-MY" dirty="0"/>
              <a:t>Chemical Equations of a Fenton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D56D946-0ED0-4A08-AF9C-51515C3A6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71" y="861134"/>
            <a:ext cx="10910656" cy="4853866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v"/>
            </a:pPr>
            <a:r>
              <a:rPr lang="en-MY" sz="2800" dirty="0"/>
              <a:t> </a:t>
            </a:r>
            <a:r>
              <a:rPr lang="en-GB" sz="2800" dirty="0"/>
              <a:t>Fe</a:t>
            </a:r>
            <a:r>
              <a:rPr lang="en-GB" sz="2800" baseline="30000" dirty="0"/>
              <a:t>2+</a:t>
            </a:r>
            <a:r>
              <a:rPr lang="en-GB" sz="2800" dirty="0"/>
              <a:t> + H</a:t>
            </a:r>
            <a:r>
              <a:rPr lang="en-GB" sz="2800" baseline="-25000" dirty="0"/>
              <a:t>2</a:t>
            </a:r>
            <a:r>
              <a:rPr lang="en-GB" sz="2800" dirty="0"/>
              <a:t>O</a:t>
            </a:r>
            <a:r>
              <a:rPr lang="en-GB" sz="2800" baseline="-25000" dirty="0"/>
              <a:t>2</a:t>
            </a:r>
            <a:r>
              <a:rPr lang="en-GB" sz="2800" dirty="0"/>
              <a:t>              Fe</a:t>
            </a:r>
            <a:r>
              <a:rPr lang="en-GB" sz="2800" baseline="30000" dirty="0"/>
              <a:t>3+</a:t>
            </a:r>
            <a:r>
              <a:rPr lang="en-GB" sz="2800" dirty="0"/>
              <a:t> + OH¯ + </a:t>
            </a:r>
            <a:r>
              <a:rPr lang="en-GB" sz="2800" baseline="30000" dirty="0"/>
              <a:t>·</a:t>
            </a:r>
            <a:r>
              <a:rPr lang="en-GB" sz="2800" dirty="0"/>
              <a:t>OH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GB" sz="2800" dirty="0"/>
              <a:t> Fe</a:t>
            </a:r>
            <a:r>
              <a:rPr lang="en-GB" sz="2800" baseline="30000" dirty="0"/>
              <a:t>3+</a:t>
            </a:r>
            <a:r>
              <a:rPr lang="en-GB" sz="2800" dirty="0"/>
              <a:t> + H</a:t>
            </a:r>
            <a:r>
              <a:rPr lang="en-GB" sz="2800" baseline="-25000" dirty="0"/>
              <a:t>2</a:t>
            </a:r>
            <a:r>
              <a:rPr lang="en-GB" sz="2800" dirty="0"/>
              <a:t>O</a:t>
            </a:r>
            <a:r>
              <a:rPr lang="en-GB" sz="2800" baseline="-25000" dirty="0"/>
              <a:t>2</a:t>
            </a:r>
            <a:r>
              <a:rPr lang="en-GB" sz="2800" dirty="0"/>
              <a:t>              Fe</a:t>
            </a:r>
            <a:r>
              <a:rPr lang="en-GB" sz="2800" baseline="30000" dirty="0"/>
              <a:t>2+</a:t>
            </a:r>
            <a:r>
              <a:rPr lang="en-GB" sz="2800" dirty="0"/>
              <a:t> + HO</a:t>
            </a:r>
            <a:r>
              <a:rPr lang="en-GB" sz="2800" baseline="-25000" dirty="0"/>
              <a:t>2</a:t>
            </a:r>
            <a:r>
              <a:rPr lang="en-GB" sz="2800" baseline="30000" dirty="0"/>
              <a:t>·</a:t>
            </a:r>
            <a:r>
              <a:rPr lang="en-GB" sz="2800" dirty="0"/>
              <a:t> + H</a:t>
            </a:r>
            <a:r>
              <a:rPr lang="en-GB" sz="2800" baseline="30000" dirty="0"/>
              <a:t>+</a:t>
            </a:r>
            <a:endParaRPr lang="en-GB" sz="2800" dirty="0"/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GB" sz="2800" baseline="30000" dirty="0"/>
              <a:t> </a:t>
            </a:r>
            <a:r>
              <a:rPr lang="en-GB" sz="2800" dirty="0"/>
              <a:t>Fe</a:t>
            </a:r>
            <a:r>
              <a:rPr lang="en-GB" sz="2800" baseline="30000" dirty="0"/>
              <a:t>3+</a:t>
            </a:r>
            <a:r>
              <a:rPr lang="en-GB" sz="2800" dirty="0"/>
              <a:t> + HO</a:t>
            </a:r>
            <a:r>
              <a:rPr lang="en-GB" sz="2800" baseline="-25000" dirty="0"/>
              <a:t>2</a:t>
            </a:r>
            <a:r>
              <a:rPr lang="en-GB" sz="2800" baseline="30000" dirty="0"/>
              <a:t>·</a:t>
            </a:r>
            <a:r>
              <a:rPr lang="en-GB" sz="2800" baseline="-25000" dirty="0"/>
              <a:t> </a:t>
            </a:r>
            <a:r>
              <a:rPr lang="en-GB" sz="2800" dirty="0"/>
              <a:t>              Fe</a:t>
            </a:r>
            <a:r>
              <a:rPr lang="en-GB" sz="2800" baseline="30000" dirty="0"/>
              <a:t>2+</a:t>
            </a:r>
            <a:r>
              <a:rPr lang="en-GB" sz="2800" dirty="0"/>
              <a:t> + O</a:t>
            </a:r>
            <a:r>
              <a:rPr lang="en-GB" sz="2800" baseline="-25000" dirty="0"/>
              <a:t>2</a:t>
            </a:r>
            <a:r>
              <a:rPr lang="en-GB" sz="2800" dirty="0"/>
              <a:t> + H</a:t>
            </a:r>
            <a:r>
              <a:rPr lang="en-GB" sz="2800" baseline="30000" dirty="0"/>
              <a:t>+</a:t>
            </a:r>
            <a:r>
              <a:rPr lang="en-GB" sz="2800" dirty="0"/>
              <a:t> 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GB" sz="2800" baseline="30000" dirty="0"/>
              <a:t> </a:t>
            </a:r>
            <a:r>
              <a:rPr lang="en-GB" sz="2800" dirty="0"/>
              <a:t>H</a:t>
            </a:r>
            <a:r>
              <a:rPr lang="en-GB" sz="2800" baseline="-25000" dirty="0"/>
              <a:t>2</a:t>
            </a:r>
            <a:r>
              <a:rPr lang="en-GB" sz="2800" dirty="0"/>
              <a:t>O</a:t>
            </a:r>
            <a:r>
              <a:rPr lang="en-GB" sz="2800" baseline="-25000" dirty="0"/>
              <a:t>2</a:t>
            </a:r>
            <a:r>
              <a:rPr lang="en-GB" sz="2800" dirty="0"/>
              <a:t> + </a:t>
            </a:r>
            <a:r>
              <a:rPr lang="en-GB" sz="2800" baseline="30000" dirty="0"/>
              <a:t>·</a:t>
            </a:r>
            <a:r>
              <a:rPr lang="en-GB" sz="2800" dirty="0"/>
              <a:t>OH               H</a:t>
            </a:r>
            <a:r>
              <a:rPr lang="en-GB" sz="2800" baseline="-25000" dirty="0"/>
              <a:t>2</a:t>
            </a:r>
            <a:r>
              <a:rPr lang="en-GB" sz="2800" dirty="0"/>
              <a:t>O + HO</a:t>
            </a:r>
            <a:r>
              <a:rPr lang="en-GB" sz="2800" baseline="-25000" dirty="0"/>
              <a:t>2</a:t>
            </a:r>
            <a:r>
              <a:rPr lang="en-GB" sz="2800" baseline="30000" dirty="0"/>
              <a:t>·</a:t>
            </a:r>
            <a:r>
              <a:rPr lang="en-GB" sz="2800" dirty="0"/>
              <a:t> 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GB" sz="2800" dirty="0"/>
              <a:t> Fe</a:t>
            </a:r>
            <a:r>
              <a:rPr lang="en-GB" sz="2800" baseline="30000" dirty="0"/>
              <a:t>2+</a:t>
            </a:r>
            <a:r>
              <a:rPr lang="en-GB" sz="2800" dirty="0"/>
              <a:t> + </a:t>
            </a:r>
            <a:r>
              <a:rPr lang="en-GB" sz="2800" baseline="30000" dirty="0"/>
              <a:t>·</a:t>
            </a:r>
            <a:r>
              <a:rPr lang="en-GB" sz="2800" dirty="0"/>
              <a:t>OH              Fe</a:t>
            </a:r>
            <a:r>
              <a:rPr lang="en-GB" sz="2800" baseline="30000" dirty="0"/>
              <a:t>3+</a:t>
            </a:r>
            <a:r>
              <a:rPr lang="en-GB" sz="2800" dirty="0"/>
              <a:t> + OH¯</a:t>
            </a:r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GB" sz="2800" dirty="0"/>
              <a:t> HO</a:t>
            </a:r>
            <a:r>
              <a:rPr lang="en-GB" sz="2800" baseline="-25000" dirty="0"/>
              <a:t>2</a:t>
            </a:r>
            <a:r>
              <a:rPr lang="en-GB" sz="2800" baseline="30000" dirty="0"/>
              <a:t>· </a:t>
            </a:r>
            <a:r>
              <a:rPr lang="en-GB" sz="2800" dirty="0"/>
              <a:t>+ HO</a:t>
            </a:r>
            <a:r>
              <a:rPr lang="en-GB" sz="2800" baseline="-25000" dirty="0"/>
              <a:t>2</a:t>
            </a:r>
            <a:r>
              <a:rPr lang="en-GB" sz="2800" baseline="30000" dirty="0"/>
              <a:t>·                  </a:t>
            </a:r>
            <a:r>
              <a:rPr lang="en-GB" sz="2800" dirty="0"/>
              <a:t>H</a:t>
            </a:r>
            <a:r>
              <a:rPr lang="en-GB" sz="2800" baseline="-25000" dirty="0"/>
              <a:t>2</a:t>
            </a:r>
            <a:r>
              <a:rPr lang="en-GB" sz="2800" dirty="0"/>
              <a:t>O</a:t>
            </a:r>
            <a:r>
              <a:rPr lang="en-GB" sz="2800" baseline="-25000" dirty="0"/>
              <a:t>2</a:t>
            </a:r>
            <a:r>
              <a:rPr lang="en-GB" sz="2800" dirty="0"/>
              <a:t> + O</a:t>
            </a:r>
            <a:r>
              <a:rPr lang="en-GB" sz="2800" baseline="-25000" dirty="0"/>
              <a:t>2</a:t>
            </a:r>
            <a:endParaRPr lang="en-GB" sz="2800" baseline="30000" dirty="0"/>
          </a:p>
          <a:p>
            <a:pPr>
              <a:buClrTx/>
              <a:buFont typeface="Wingdings" panose="05000000000000000000" pitchFamily="2" charset="2"/>
              <a:buChar char="v"/>
            </a:pPr>
            <a:r>
              <a:rPr lang="en-GB" sz="2800" baseline="30000" dirty="0"/>
              <a:t> </a:t>
            </a:r>
            <a:r>
              <a:rPr lang="en-GB" sz="2800" dirty="0"/>
              <a:t>Fe</a:t>
            </a:r>
            <a:r>
              <a:rPr lang="en-GB" sz="2800" baseline="30000" dirty="0"/>
              <a:t>2+</a:t>
            </a:r>
            <a:r>
              <a:rPr lang="en-GB" sz="2800" dirty="0"/>
              <a:t> + H</a:t>
            </a:r>
            <a:r>
              <a:rPr lang="en-GB" sz="2800" baseline="-25000" dirty="0"/>
              <a:t>2</a:t>
            </a:r>
            <a:r>
              <a:rPr lang="en-GB" sz="2800" dirty="0"/>
              <a:t>O</a:t>
            </a:r>
            <a:r>
              <a:rPr lang="en-GB" sz="2800" baseline="-25000" dirty="0"/>
              <a:t>2</a:t>
            </a:r>
            <a:r>
              <a:rPr lang="en-GB" sz="2800" dirty="0"/>
              <a:t>         [Fe(OH)</a:t>
            </a:r>
            <a:r>
              <a:rPr lang="en-GB" sz="2800" baseline="-25000" dirty="0"/>
              <a:t>2</a:t>
            </a:r>
            <a:r>
              <a:rPr lang="en-GB" sz="2800" dirty="0"/>
              <a:t>]</a:t>
            </a:r>
            <a:r>
              <a:rPr lang="en-GB" sz="2800" baseline="30000" dirty="0"/>
              <a:t>2+</a:t>
            </a:r>
            <a:r>
              <a:rPr lang="en-GB" sz="2800" dirty="0"/>
              <a:t>        Fe</a:t>
            </a:r>
            <a:r>
              <a:rPr lang="en-GB" sz="2800" baseline="30000" dirty="0"/>
              <a:t>3+</a:t>
            </a:r>
            <a:r>
              <a:rPr lang="en-GB" sz="2800" dirty="0"/>
              <a:t> + OH¯ + </a:t>
            </a:r>
            <a:r>
              <a:rPr lang="en-GB" sz="2800" baseline="30000" dirty="0"/>
              <a:t>·</a:t>
            </a:r>
            <a:r>
              <a:rPr lang="en-GB" sz="2800" dirty="0"/>
              <a:t>OH</a:t>
            </a:r>
            <a:endParaRPr lang="en-US" sz="28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627FAB2E-49C9-4A05-8D01-23BFA70CCCEA}"/>
              </a:ext>
            </a:extLst>
          </p:cNvPr>
          <p:cNvCxnSpPr/>
          <p:nvPr/>
        </p:nvCxnSpPr>
        <p:spPr>
          <a:xfrm>
            <a:off x="3231472" y="1091953"/>
            <a:ext cx="81674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7164B727-D025-41E7-AC48-05B35A280C78}"/>
              </a:ext>
            </a:extLst>
          </p:cNvPr>
          <p:cNvCxnSpPr/>
          <p:nvPr/>
        </p:nvCxnSpPr>
        <p:spPr>
          <a:xfrm>
            <a:off x="3259585" y="1705992"/>
            <a:ext cx="81674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303A2C8F-99D3-41E1-8248-2264ED1BBAFB}"/>
              </a:ext>
            </a:extLst>
          </p:cNvPr>
          <p:cNvCxnSpPr/>
          <p:nvPr/>
        </p:nvCxnSpPr>
        <p:spPr>
          <a:xfrm>
            <a:off x="3250708" y="2318549"/>
            <a:ext cx="81674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27B882E3-737C-455E-B4BB-7E21BC3E7774}"/>
              </a:ext>
            </a:extLst>
          </p:cNvPr>
          <p:cNvCxnSpPr/>
          <p:nvPr/>
        </p:nvCxnSpPr>
        <p:spPr>
          <a:xfrm>
            <a:off x="3252184" y="2923714"/>
            <a:ext cx="81674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1FA76A9C-FC17-469D-9282-AC39F2732545}"/>
              </a:ext>
            </a:extLst>
          </p:cNvPr>
          <p:cNvCxnSpPr/>
          <p:nvPr/>
        </p:nvCxnSpPr>
        <p:spPr>
          <a:xfrm>
            <a:off x="3200397" y="3519997"/>
            <a:ext cx="81674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AEC425F5-3003-4563-9012-F1848892EED6}"/>
              </a:ext>
            </a:extLst>
          </p:cNvPr>
          <p:cNvCxnSpPr/>
          <p:nvPr/>
        </p:nvCxnSpPr>
        <p:spPr>
          <a:xfrm>
            <a:off x="3192997" y="4178423"/>
            <a:ext cx="81674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1612A8E1-DFE6-48F9-89E5-69A6A2149BED}"/>
              </a:ext>
            </a:extLst>
          </p:cNvPr>
          <p:cNvCxnSpPr/>
          <p:nvPr/>
        </p:nvCxnSpPr>
        <p:spPr>
          <a:xfrm>
            <a:off x="2963660" y="4756950"/>
            <a:ext cx="81674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AA7CA75F-7BD4-4684-82EC-365B0479A0E0}"/>
              </a:ext>
            </a:extLst>
          </p:cNvPr>
          <p:cNvCxnSpPr>
            <a:cxnSpLocks/>
          </p:cNvCxnSpPr>
          <p:nvPr/>
        </p:nvCxnSpPr>
        <p:spPr>
          <a:xfrm>
            <a:off x="5672831" y="4793942"/>
            <a:ext cx="68358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26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8ED7D7-046F-4068-ACA4-366B780AE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631469"/>
          </a:xfrm>
        </p:spPr>
        <p:txBody>
          <a:bodyPr/>
          <a:lstStyle/>
          <a:p>
            <a:pPr algn="ctr"/>
            <a:r>
              <a:rPr lang="en-MY" dirty="0"/>
              <a:t>Objectives of the Present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C60ED8-943B-46F9-AF78-460F8E163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154" y="1242874"/>
            <a:ext cx="10493407" cy="552191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MY" sz="2800" dirty="0"/>
              <a:t> To synthesize various </a:t>
            </a:r>
            <a:r>
              <a:rPr lang="en-MY" sz="2800" dirty="0" smtClean="0"/>
              <a:t>Fe</a:t>
            </a:r>
            <a:r>
              <a:rPr lang="en-MY" sz="2800" baseline="-25000" dirty="0" smtClean="0"/>
              <a:t>3</a:t>
            </a:r>
            <a:r>
              <a:rPr lang="en-MY" sz="2800" dirty="0" smtClean="0"/>
              <a:t>O</a:t>
            </a:r>
            <a:r>
              <a:rPr lang="en-MY" sz="2800" baseline="-25000" dirty="0" smtClean="0"/>
              <a:t>4</a:t>
            </a:r>
            <a:r>
              <a:rPr lang="en-MY" sz="2800" dirty="0" smtClean="0"/>
              <a:t>-montmorillonite </a:t>
            </a:r>
            <a:r>
              <a:rPr lang="en-MY" sz="2800" dirty="0"/>
              <a:t>composites using facile production processes.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MY" sz="2800" dirty="0"/>
              <a:t> To characterize structural and physicochemical properties of </a:t>
            </a:r>
            <a:r>
              <a:rPr lang="en-MY" sz="2800" dirty="0" smtClean="0"/>
              <a:t>Fe</a:t>
            </a:r>
            <a:r>
              <a:rPr lang="en-MY" sz="2800" baseline="-25000" dirty="0" smtClean="0"/>
              <a:t>3</a:t>
            </a:r>
            <a:r>
              <a:rPr lang="en-MY" sz="2800" dirty="0" smtClean="0"/>
              <a:t>O</a:t>
            </a:r>
            <a:r>
              <a:rPr lang="en-MY" sz="2800" baseline="-25000" dirty="0" smtClean="0"/>
              <a:t>4</a:t>
            </a:r>
            <a:r>
              <a:rPr lang="en-MY" sz="2800" dirty="0" smtClean="0"/>
              <a:t>-montmorillonite </a:t>
            </a:r>
            <a:r>
              <a:rPr lang="en-MY" sz="2800" dirty="0"/>
              <a:t>composites using various methods.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MY" sz="2800" dirty="0"/>
              <a:t> To apply various </a:t>
            </a:r>
            <a:r>
              <a:rPr lang="en-MY" sz="2800" dirty="0" smtClean="0"/>
              <a:t>Fe</a:t>
            </a:r>
            <a:r>
              <a:rPr lang="en-MY" sz="2800" baseline="-25000" dirty="0" smtClean="0"/>
              <a:t>3</a:t>
            </a:r>
            <a:r>
              <a:rPr lang="en-MY" sz="2800" dirty="0" smtClean="0"/>
              <a:t>O</a:t>
            </a:r>
            <a:r>
              <a:rPr lang="en-MY" sz="2800" baseline="-25000" dirty="0" smtClean="0"/>
              <a:t>4</a:t>
            </a:r>
            <a:r>
              <a:rPr lang="en-MY" sz="2800" dirty="0" smtClean="0"/>
              <a:t>-montmorillonite </a:t>
            </a:r>
            <a:r>
              <a:rPr lang="en-MY" sz="2800" dirty="0"/>
              <a:t>composites as catalysts for the degradation of ofloxacin antibiotic in aqueous media via hetero-Fenton process.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MY" sz="2800" dirty="0"/>
              <a:t> To correlate the hetero-Fenton efficiency of </a:t>
            </a:r>
            <a:r>
              <a:rPr lang="en-MY" sz="2800" dirty="0" smtClean="0"/>
              <a:t>Fe</a:t>
            </a:r>
            <a:r>
              <a:rPr lang="en-MY" sz="2800" baseline="-25000" dirty="0" smtClean="0"/>
              <a:t>3</a:t>
            </a:r>
            <a:r>
              <a:rPr lang="en-MY" sz="2800" dirty="0" smtClean="0"/>
              <a:t>O</a:t>
            </a:r>
            <a:r>
              <a:rPr lang="en-MY" sz="2800" baseline="-25000" dirty="0" smtClean="0"/>
              <a:t>4</a:t>
            </a:r>
            <a:r>
              <a:rPr lang="en-MY" sz="2800" dirty="0" smtClean="0"/>
              <a:t>-montmorillonite </a:t>
            </a:r>
            <a:r>
              <a:rPr lang="en-MY" sz="2800" dirty="0"/>
              <a:t>composites with their physicochemical properties.   </a:t>
            </a:r>
          </a:p>
        </p:txBody>
      </p:sp>
    </p:spTree>
    <p:extLst>
      <p:ext uri="{BB962C8B-B14F-4D97-AF65-F5344CB8AC3E}">
        <p14:creationId xmlns:p14="http://schemas.microsoft.com/office/powerpoint/2010/main" val="93229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cean painting presentation (widescreen).potx" id="{7D8F5DB3-F878-46D5-AF2D-2DD5B7369221}" vid="{9251DF30-C224-466C-9BFA-3064FAD55731}"/>
    </a:ext>
  </a:extLst>
</a:theme>
</file>

<file path=ppt/theme/theme2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 painting presentation (widescreen)</Template>
  <TotalTime>1734</TotalTime>
  <Words>1342</Words>
  <Application>Microsoft Office PowerPoint</Application>
  <PresentationFormat>Custom</PresentationFormat>
  <Paragraphs>158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Ocean 16x9</vt:lpstr>
      <vt:lpstr>Fenton degradation of ofloxacin using a montmorillonite-Fe3O4 composite</vt:lpstr>
      <vt:lpstr>Introduction</vt:lpstr>
      <vt:lpstr>Advanced Oxidation Processes (AOPs)</vt:lpstr>
      <vt:lpstr>PowerPoint Presentation</vt:lpstr>
      <vt:lpstr>Fenton Process</vt:lpstr>
      <vt:lpstr>PowerPoint Presentation</vt:lpstr>
      <vt:lpstr>PowerPoint Presentation</vt:lpstr>
      <vt:lpstr>Chemical Equations of a Fenton Process</vt:lpstr>
      <vt:lpstr>Objectives of the Present Study</vt:lpstr>
      <vt:lpstr>Fe3O4-Montmorillonite (FeM) composites</vt:lpstr>
      <vt:lpstr>Fe3O4-Montmorillonite (FeM) composites</vt:lpstr>
      <vt:lpstr>PowerPoint Presentation</vt:lpstr>
      <vt:lpstr>PowerPoint Presentation</vt:lpstr>
      <vt:lpstr>PowerPoint Presentation</vt:lpstr>
      <vt:lpstr>Influence of Process Variables </vt:lpstr>
      <vt:lpstr>Effect of operational parameters</vt:lpstr>
      <vt:lpstr>PowerPoint Presentation</vt:lpstr>
      <vt:lpstr>Degradation of OFL under different conditions.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Heterogeneous Fenton Degradation of Ofloxacin Antibiotic using Fe2O3-Clay-Based Composites</dc:title>
  <dc:creator>Saifullahi Shehu Imam</dc:creator>
  <cp:lastModifiedBy>Dell</cp:lastModifiedBy>
  <cp:revision>52</cp:revision>
  <dcterms:created xsi:type="dcterms:W3CDTF">2020-08-08T08:50:36Z</dcterms:created>
  <dcterms:modified xsi:type="dcterms:W3CDTF">2020-09-30T09:00:17Z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