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5"/>
  </p:notesMasterIdLst>
  <p:sldIdLst>
    <p:sldId id="337" r:id="rId2"/>
    <p:sldId id="338" r:id="rId3"/>
    <p:sldId id="339" r:id="rId4"/>
    <p:sldId id="340" r:id="rId5"/>
    <p:sldId id="341" r:id="rId6"/>
    <p:sldId id="349" r:id="rId7"/>
    <p:sldId id="350" r:id="rId8"/>
    <p:sldId id="272" r:id="rId9"/>
    <p:sldId id="273" r:id="rId10"/>
    <p:sldId id="358" r:id="rId11"/>
    <p:sldId id="274" r:id="rId12"/>
    <p:sldId id="275" r:id="rId13"/>
    <p:sldId id="276" r:id="rId14"/>
    <p:sldId id="298" r:id="rId15"/>
    <p:sldId id="355" r:id="rId16"/>
    <p:sldId id="336" r:id="rId17"/>
    <p:sldId id="359" r:id="rId18"/>
    <p:sldId id="363" r:id="rId19"/>
    <p:sldId id="392" r:id="rId20"/>
    <p:sldId id="293" r:id="rId21"/>
    <p:sldId id="296" r:id="rId22"/>
    <p:sldId id="294" r:id="rId23"/>
    <p:sldId id="360" r:id="rId24"/>
    <p:sldId id="361" r:id="rId25"/>
    <p:sldId id="362" r:id="rId26"/>
    <p:sldId id="364" r:id="rId27"/>
    <p:sldId id="379" r:id="rId28"/>
    <p:sldId id="374" r:id="rId29"/>
    <p:sldId id="366" r:id="rId30"/>
    <p:sldId id="368" r:id="rId31"/>
    <p:sldId id="369" r:id="rId32"/>
    <p:sldId id="370" r:id="rId33"/>
    <p:sldId id="394" r:id="rId34"/>
    <p:sldId id="371" r:id="rId35"/>
    <p:sldId id="378" r:id="rId36"/>
    <p:sldId id="372" r:id="rId37"/>
    <p:sldId id="373" r:id="rId38"/>
    <p:sldId id="376" r:id="rId39"/>
    <p:sldId id="377" r:id="rId40"/>
    <p:sldId id="283" r:id="rId41"/>
    <p:sldId id="321" r:id="rId42"/>
    <p:sldId id="322" r:id="rId43"/>
    <p:sldId id="28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0" autoAdjust="0"/>
    <p:restoredTop sz="94280" autoAdjust="0"/>
  </p:normalViewPr>
  <p:slideViewPr>
    <p:cSldViewPr snapToGrid="0">
      <p:cViewPr varScale="1">
        <p:scale>
          <a:sx n="117" d="100"/>
          <a:sy n="117" d="100"/>
        </p:scale>
        <p:origin x="72" y="1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456814354402157"/>
          <c:y val="2.9901412161202554E-2"/>
          <c:w val="0.77575803769296003"/>
          <c:h val="0.8903204286964129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Yield(%)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99</c:v>
                </c:pt>
                <c:pt idx="1">
                  <c:v>97</c:v>
                </c:pt>
                <c:pt idx="2">
                  <c:v>98</c:v>
                </c:pt>
                <c:pt idx="3">
                  <c:v>98</c:v>
                </c:pt>
                <c:pt idx="4">
                  <c:v>99</c:v>
                </c:pt>
                <c:pt idx="5">
                  <c:v>97</c:v>
                </c:pt>
                <c:pt idx="6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C8-4F73-82F1-9BC80FB1DF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66230879"/>
        <c:axId val="1258155711"/>
        <c:axId val="1396933167"/>
      </c:bar3DChart>
      <c:catAx>
        <c:axId val="126623087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cycle</a:t>
                </a:r>
                <a:endParaRPr lang="en-MY" sz="2000" dirty="0"/>
              </a:p>
            </c:rich>
          </c:tx>
          <c:layout>
            <c:manualLayout>
              <c:xMode val="edge"/>
              <c:yMode val="edge"/>
              <c:x val="0.48620614539991147"/>
              <c:y val="0.853608750000451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8155711"/>
        <c:crosses val="autoZero"/>
        <c:auto val="1"/>
        <c:lblAlgn val="ctr"/>
        <c:lblOffset val="100"/>
        <c:noMultiLvlLbl val="0"/>
      </c:catAx>
      <c:valAx>
        <c:axId val="125815571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MY" sz="2000"/>
                  <a:t>Yield (%)</a:t>
                </a:r>
              </a:p>
            </c:rich>
          </c:tx>
          <c:layout>
            <c:manualLayout>
              <c:xMode val="edge"/>
              <c:yMode val="edge"/>
              <c:x val="2.4682105325846967E-2"/>
              <c:y val="0.3721988918051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230879"/>
        <c:crosses val="autoZero"/>
        <c:crossBetween val="between"/>
      </c:valAx>
      <c:serAx>
        <c:axId val="1396933167"/>
        <c:scaling>
          <c:orientation val="minMax"/>
        </c:scaling>
        <c:delete val="1"/>
        <c:axPos val="b"/>
        <c:majorTickMark val="none"/>
        <c:minorTickMark val="none"/>
        <c:tickLblPos val="nextTo"/>
        <c:crossAx val="1258155711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7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489E7-B9B1-47B8-8252-9CFB9B3D2183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ED2BDD-F784-43EB-86D0-CD8AD48B8163}">
      <dgm:prSet/>
      <dgm:spPr/>
      <dgm:t>
        <a:bodyPr/>
        <a:lstStyle/>
        <a:p>
          <a:r>
            <a:rPr lang="en-US" dirty="0"/>
            <a:t>Successful synthesis high active, stable and safe copper catalyst for Ullmann etherification reaction.</a:t>
          </a:r>
        </a:p>
      </dgm:t>
    </dgm:pt>
    <dgm:pt modelId="{13D0B15C-AEBD-4B24-8FA7-5679F6475CA9}" type="parTrans" cxnId="{7DBE2A90-9054-47F4-A171-177A0B64A954}">
      <dgm:prSet/>
      <dgm:spPr/>
      <dgm:t>
        <a:bodyPr/>
        <a:lstStyle/>
        <a:p>
          <a:endParaRPr lang="en-US"/>
        </a:p>
      </dgm:t>
    </dgm:pt>
    <dgm:pt modelId="{45E3ACB3-6370-403C-B4EB-AE01782F3ABE}" type="sibTrans" cxnId="{7DBE2A90-9054-47F4-A171-177A0B64A954}">
      <dgm:prSet/>
      <dgm:spPr/>
      <dgm:t>
        <a:bodyPr/>
        <a:lstStyle/>
        <a:p>
          <a:endParaRPr lang="en-US"/>
        </a:p>
      </dgm:t>
    </dgm:pt>
    <dgm:pt modelId="{C1406397-7A12-4BE3-AECA-3AFF40BCE53F}">
      <dgm:prSet/>
      <dgm:spPr/>
      <dgm:t>
        <a:bodyPr/>
        <a:lstStyle/>
        <a:p>
          <a:r>
            <a:rPr lang="en-MY"/>
            <a:t>The synthesized copper catalyst can afford the Ullmann etherification in good to high yield of product.</a:t>
          </a:r>
          <a:endParaRPr lang="en-US"/>
        </a:p>
      </dgm:t>
    </dgm:pt>
    <dgm:pt modelId="{4830916A-5B2C-46FA-9554-2D2FC87F19F3}" type="parTrans" cxnId="{E5AC667B-CDE0-4D7A-B555-6EA95CE95272}">
      <dgm:prSet/>
      <dgm:spPr/>
      <dgm:t>
        <a:bodyPr/>
        <a:lstStyle/>
        <a:p>
          <a:endParaRPr lang="en-US"/>
        </a:p>
      </dgm:t>
    </dgm:pt>
    <dgm:pt modelId="{9FE3C944-1577-4F98-A821-03708FC016FD}" type="sibTrans" cxnId="{E5AC667B-CDE0-4D7A-B555-6EA95CE95272}">
      <dgm:prSet/>
      <dgm:spPr/>
      <dgm:t>
        <a:bodyPr/>
        <a:lstStyle/>
        <a:p>
          <a:endParaRPr lang="en-US"/>
        </a:p>
      </dgm:t>
    </dgm:pt>
    <dgm:pt modelId="{526EC0C2-C9D1-46D9-A0AD-CAA5911BABB4}" type="pres">
      <dgm:prSet presAssocID="{7FB489E7-B9B1-47B8-8252-9CFB9B3D218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47E83EE-C1DD-48EA-A592-3106C85489B1}" type="pres">
      <dgm:prSet presAssocID="{15ED2BDD-F784-43EB-86D0-CD8AD48B8163}" presName="hierRoot1" presStyleCnt="0"/>
      <dgm:spPr/>
    </dgm:pt>
    <dgm:pt modelId="{C57F505A-D6C2-4179-A48A-A5E578AB68AA}" type="pres">
      <dgm:prSet presAssocID="{15ED2BDD-F784-43EB-86D0-CD8AD48B8163}" presName="composite" presStyleCnt="0"/>
      <dgm:spPr/>
    </dgm:pt>
    <dgm:pt modelId="{91CA6D1E-47D4-489A-9671-5BBEE5FF992E}" type="pres">
      <dgm:prSet presAssocID="{15ED2BDD-F784-43EB-86D0-CD8AD48B8163}" presName="background" presStyleLbl="node0" presStyleIdx="0" presStyleCnt="2"/>
      <dgm:spPr/>
    </dgm:pt>
    <dgm:pt modelId="{F700F641-34D2-43D8-9239-CC2A287C0270}" type="pres">
      <dgm:prSet presAssocID="{15ED2BDD-F784-43EB-86D0-CD8AD48B8163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903300-3741-422D-A999-CDE2882342AE}" type="pres">
      <dgm:prSet presAssocID="{15ED2BDD-F784-43EB-86D0-CD8AD48B8163}" presName="hierChild2" presStyleCnt="0"/>
      <dgm:spPr/>
    </dgm:pt>
    <dgm:pt modelId="{37D94C91-23B8-43D7-B7E1-252A09E72393}" type="pres">
      <dgm:prSet presAssocID="{C1406397-7A12-4BE3-AECA-3AFF40BCE53F}" presName="hierRoot1" presStyleCnt="0"/>
      <dgm:spPr/>
    </dgm:pt>
    <dgm:pt modelId="{39F63496-DE78-4B36-9847-AEE7EEC5CB3F}" type="pres">
      <dgm:prSet presAssocID="{C1406397-7A12-4BE3-AECA-3AFF40BCE53F}" presName="composite" presStyleCnt="0"/>
      <dgm:spPr/>
    </dgm:pt>
    <dgm:pt modelId="{2620471D-F802-41E9-9CCE-880437A18232}" type="pres">
      <dgm:prSet presAssocID="{C1406397-7A12-4BE3-AECA-3AFF40BCE53F}" presName="background" presStyleLbl="node0" presStyleIdx="1" presStyleCnt="2"/>
      <dgm:spPr/>
    </dgm:pt>
    <dgm:pt modelId="{893582BF-FFAE-4761-8DC5-19C7EA44EF64}" type="pres">
      <dgm:prSet presAssocID="{C1406397-7A12-4BE3-AECA-3AFF40BCE53F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B9FF06-12B6-48E9-B07C-62F7263A95D6}" type="pres">
      <dgm:prSet presAssocID="{C1406397-7A12-4BE3-AECA-3AFF40BCE53F}" presName="hierChild2" presStyleCnt="0"/>
      <dgm:spPr/>
    </dgm:pt>
  </dgm:ptLst>
  <dgm:cxnLst>
    <dgm:cxn modelId="{5152C3D3-47D4-4F5A-AD25-93E3D319BC1B}" type="presOf" srcId="{C1406397-7A12-4BE3-AECA-3AFF40BCE53F}" destId="{893582BF-FFAE-4761-8DC5-19C7EA44EF64}" srcOrd="0" destOrd="0" presId="urn:microsoft.com/office/officeart/2005/8/layout/hierarchy1"/>
    <dgm:cxn modelId="{58558E37-3A7A-4EAE-A3A2-D3E8DE8D93E7}" type="presOf" srcId="{15ED2BDD-F784-43EB-86D0-CD8AD48B8163}" destId="{F700F641-34D2-43D8-9239-CC2A287C0270}" srcOrd="0" destOrd="0" presId="urn:microsoft.com/office/officeart/2005/8/layout/hierarchy1"/>
    <dgm:cxn modelId="{7DBE2A90-9054-47F4-A171-177A0B64A954}" srcId="{7FB489E7-B9B1-47B8-8252-9CFB9B3D2183}" destId="{15ED2BDD-F784-43EB-86D0-CD8AD48B8163}" srcOrd="0" destOrd="0" parTransId="{13D0B15C-AEBD-4B24-8FA7-5679F6475CA9}" sibTransId="{45E3ACB3-6370-403C-B4EB-AE01782F3ABE}"/>
    <dgm:cxn modelId="{B8F8F047-A686-447A-9743-054AB8D8709B}" type="presOf" srcId="{7FB489E7-B9B1-47B8-8252-9CFB9B3D2183}" destId="{526EC0C2-C9D1-46D9-A0AD-CAA5911BABB4}" srcOrd="0" destOrd="0" presId="urn:microsoft.com/office/officeart/2005/8/layout/hierarchy1"/>
    <dgm:cxn modelId="{E5AC667B-CDE0-4D7A-B555-6EA95CE95272}" srcId="{7FB489E7-B9B1-47B8-8252-9CFB9B3D2183}" destId="{C1406397-7A12-4BE3-AECA-3AFF40BCE53F}" srcOrd="1" destOrd="0" parTransId="{4830916A-5B2C-46FA-9554-2D2FC87F19F3}" sibTransId="{9FE3C944-1577-4F98-A821-03708FC016FD}"/>
    <dgm:cxn modelId="{7253B51C-6898-444D-A727-9F77A650FEDA}" type="presParOf" srcId="{526EC0C2-C9D1-46D9-A0AD-CAA5911BABB4}" destId="{847E83EE-C1DD-48EA-A592-3106C85489B1}" srcOrd="0" destOrd="0" presId="urn:microsoft.com/office/officeart/2005/8/layout/hierarchy1"/>
    <dgm:cxn modelId="{0804F541-8A60-44EB-8811-18F78FE185AC}" type="presParOf" srcId="{847E83EE-C1DD-48EA-A592-3106C85489B1}" destId="{C57F505A-D6C2-4179-A48A-A5E578AB68AA}" srcOrd="0" destOrd="0" presId="urn:microsoft.com/office/officeart/2005/8/layout/hierarchy1"/>
    <dgm:cxn modelId="{2813A0E1-55C0-4EF8-A251-CDC625F86748}" type="presParOf" srcId="{C57F505A-D6C2-4179-A48A-A5E578AB68AA}" destId="{91CA6D1E-47D4-489A-9671-5BBEE5FF992E}" srcOrd="0" destOrd="0" presId="urn:microsoft.com/office/officeart/2005/8/layout/hierarchy1"/>
    <dgm:cxn modelId="{90F31A88-ED4E-4B8A-B683-E6651FE818DD}" type="presParOf" srcId="{C57F505A-D6C2-4179-A48A-A5E578AB68AA}" destId="{F700F641-34D2-43D8-9239-CC2A287C0270}" srcOrd="1" destOrd="0" presId="urn:microsoft.com/office/officeart/2005/8/layout/hierarchy1"/>
    <dgm:cxn modelId="{6F94DC18-69DC-4B3F-94D7-37BDBBFE1F70}" type="presParOf" srcId="{847E83EE-C1DD-48EA-A592-3106C85489B1}" destId="{D8903300-3741-422D-A999-CDE2882342AE}" srcOrd="1" destOrd="0" presId="urn:microsoft.com/office/officeart/2005/8/layout/hierarchy1"/>
    <dgm:cxn modelId="{FB3FB4CF-7E82-4700-8FB5-6FB26544DED9}" type="presParOf" srcId="{526EC0C2-C9D1-46D9-A0AD-CAA5911BABB4}" destId="{37D94C91-23B8-43D7-B7E1-252A09E72393}" srcOrd="1" destOrd="0" presId="urn:microsoft.com/office/officeart/2005/8/layout/hierarchy1"/>
    <dgm:cxn modelId="{FA1AA5D6-B394-4045-98F3-5E3FBB6848A4}" type="presParOf" srcId="{37D94C91-23B8-43D7-B7E1-252A09E72393}" destId="{39F63496-DE78-4B36-9847-AEE7EEC5CB3F}" srcOrd="0" destOrd="0" presId="urn:microsoft.com/office/officeart/2005/8/layout/hierarchy1"/>
    <dgm:cxn modelId="{C2DF9EA3-A063-43B7-8DBD-004B83E3A4D6}" type="presParOf" srcId="{39F63496-DE78-4B36-9847-AEE7EEC5CB3F}" destId="{2620471D-F802-41E9-9CCE-880437A18232}" srcOrd="0" destOrd="0" presId="urn:microsoft.com/office/officeart/2005/8/layout/hierarchy1"/>
    <dgm:cxn modelId="{99F23CB4-22EC-4F52-A873-3F34C985B1FF}" type="presParOf" srcId="{39F63496-DE78-4B36-9847-AEE7EEC5CB3F}" destId="{893582BF-FFAE-4761-8DC5-19C7EA44EF64}" srcOrd="1" destOrd="0" presId="urn:microsoft.com/office/officeart/2005/8/layout/hierarchy1"/>
    <dgm:cxn modelId="{7075A10A-9619-4F8D-8E2E-66D64376931D}" type="presParOf" srcId="{37D94C91-23B8-43D7-B7E1-252A09E72393}" destId="{1BB9FF06-12B6-48E9-B07C-62F7263A95D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CA6D1E-47D4-489A-9671-5BBEE5FF992E}">
      <dsp:nvSpPr>
        <dsp:cNvPr id="0" name=""/>
        <dsp:cNvSpPr/>
      </dsp:nvSpPr>
      <dsp:spPr>
        <a:xfrm>
          <a:off x="1172" y="678709"/>
          <a:ext cx="4115155" cy="2613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0F641-34D2-43D8-9239-CC2A287C0270}">
      <dsp:nvSpPr>
        <dsp:cNvPr id="0" name=""/>
        <dsp:cNvSpPr/>
      </dsp:nvSpPr>
      <dsp:spPr>
        <a:xfrm>
          <a:off x="458411" y="1113087"/>
          <a:ext cx="4115155" cy="2613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Successful synthesis high active, stable and safe copper catalyst for Ullmann etherification reaction.</a:t>
          </a:r>
        </a:p>
      </dsp:txBody>
      <dsp:txXfrm>
        <a:off x="534947" y="1189623"/>
        <a:ext cx="3962083" cy="2460051"/>
      </dsp:txXfrm>
    </dsp:sp>
    <dsp:sp modelId="{2620471D-F802-41E9-9CCE-880437A18232}">
      <dsp:nvSpPr>
        <dsp:cNvPr id="0" name=""/>
        <dsp:cNvSpPr/>
      </dsp:nvSpPr>
      <dsp:spPr>
        <a:xfrm>
          <a:off x="5030807" y="678709"/>
          <a:ext cx="4115155" cy="26131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3582BF-FFAE-4761-8DC5-19C7EA44EF64}">
      <dsp:nvSpPr>
        <dsp:cNvPr id="0" name=""/>
        <dsp:cNvSpPr/>
      </dsp:nvSpPr>
      <dsp:spPr>
        <a:xfrm>
          <a:off x="5488046" y="1113087"/>
          <a:ext cx="4115155" cy="26131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800" kern="1200"/>
            <a:t>The synthesized copper catalyst can afford the Ullmann etherification in good to high yield of product.</a:t>
          </a:r>
          <a:endParaRPr lang="en-US" sz="2800" kern="1200"/>
        </a:p>
      </dsp:txBody>
      <dsp:txXfrm>
        <a:off x="5564582" y="1189623"/>
        <a:ext cx="3962083" cy="24600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wmf"/><Relationship Id="rId4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C6930-FA61-43BD-8293-2E36E5FB97D2}" type="datetimeFigureOut">
              <a:rPr lang="en-MY" smtClean="0"/>
              <a:t>10/11/2020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BA79A-A908-4AA8-AFF5-340226F1583E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6642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8EBA3-C4E1-4B9A-B7AC-FDCF9CA3A7EC}" type="slidenum">
              <a:rPr lang="en-US"/>
              <a:pPr/>
              <a:t>1</a:t>
            </a:fld>
            <a:endParaRPr 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Oleh: Dr. Moh Pak Yan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sv-SE"/>
              <a:t>Bengkel Pengurusan Makmal 2014, Fakulti Sains dan Sumber Alam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B752C0C-4F0D-4BE0-B140-EBFEBD5CFB52}" type="datetime1">
              <a:rPr lang="en-US" smtClean="0"/>
              <a:t>11/10/2020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1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3BA79A-A908-4AA8-AFF5-340226F1583E}" type="slidenum">
              <a:rPr lang="en-MY" smtClean="0"/>
              <a:t>38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83389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0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9352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4923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47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3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50740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81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1609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1614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96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7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35626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2EF78E3-FDA3-4D28-AAA2-0B81F349A39D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765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11/10/2020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97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7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29.e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1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emf"/><Relationship Id="rId4" Type="http://schemas.openxmlformats.org/officeDocument/2006/relationships/image" Target="../media/image4.e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746857" y="1229198"/>
            <a:ext cx="10905212" cy="5147846"/>
          </a:xfrm>
        </p:spPr>
        <p:txBody>
          <a:bodyPr anchor="t">
            <a:noAutofit/>
          </a:bodyPr>
          <a:lstStyle/>
          <a:p>
            <a:pPr algn="ctr"/>
            <a:r>
              <a:rPr lang="en-US" sz="25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/>
            </a:r>
            <a:br>
              <a:rPr lang="en-US" sz="2500" b="1" dirty="0">
                <a:solidFill>
                  <a:srgbClr val="0000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</a:br>
            <a:r>
              <a:rPr lang="en-US" sz="25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ahoma" panose="020B0604030504040204" pitchFamily="34" charset="0"/>
              </a:rPr>
              <a:t>Highly Active Pandanus Nanocellulose-supported Poly(amidoxime) Copper (II) Complex for Ullmann Cross-coupling Reaction</a:t>
            </a:r>
            <a:r>
              <a:rPr lang="en-US" sz="25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800080"/>
                </a:solidFill>
                <a:latin typeface="Book Antiqua" pitchFamily="18" charset="0"/>
              </a:rPr>
              <a:t/>
            </a:r>
            <a:br>
              <a:rPr lang="en-US" sz="3600" b="1" i="1" dirty="0">
                <a:solidFill>
                  <a:srgbClr val="800080"/>
                </a:solidFill>
                <a:latin typeface="Book Antiqua" pitchFamily="18" charset="0"/>
              </a:rPr>
            </a:br>
            <a:r>
              <a:rPr lang="en-US" sz="1000" b="1" i="1" dirty="0">
                <a:solidFill>
                  <a:srgbClr val="800080"/>
                </a:solidFill>
                <a:latin typeface="Book Antiqua" pitchFamily="18" charset="0"/>
              </a:rPr>
              <a:t/>
            </a:r>
            <a:br>
              <a:rPr lang="en-US" sz="1000" b="1" i="1" dirty="0">
                <a:solidFill>
                  <a:srgbClr val="800080"/>
                </a:solidFill>
                <a:latin typeface="Book Antiqua" pitchFamily="18" charset="0"/>
              </a:rPr>
            </a:br>
            <a:r>
              <a:rPr lang="en-US" sz="1000" b="1" i="1" dirty="0">
                <a:solidFill>
                  <a:srgbClr val="800080"/>
                </a:solidFill>
                <a:latin typeface="Book Antiqua" pitchFamily="18" charset="0"/>
              </a:rPr>
              <a:t/>
            </a:r>
            <a:br>
              <a:rPr lang="en-US" sz="1000" b="1" i="1" dirty="0">
                <a:solidFill>
                  <a:srgbClr val="800080"/>
                </a:solidFill>
                <a:latin typeface="Book Antiqua" pitchFamily="18" charset="0"/>
              </a:rPr>
            </a:br>
            <a:r>
              <a:rPr lang="en-US" sz="2400" b="1" dirty="0">
                <a:solidFill>
                  <a:srgbClr val="0000CC"/>
                </a:solidFill>
                <a:latin typeface="Book Antiqua" pitchFamily="18" charset="0"/>
              </a:rPr>
              <a:t>by:</a:t>
            </a:r>
            <a:r>
              <a:rPr lang="en-US" sz="2400" b="1" dirty="0">
                <a:solidFill>
                  <a:srgbClr val="000000"/>
                </a:solidFill>
                <a:latin typeface="Book Antiqua" pitchFamily="18" charset="0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Book Antiqua" pitchFamily="18" charset="0"/>
              </a:rPr>
            </a:br>
            <a:r>
              <a:rPr lang="en-US" sz="1200" b="1" dirty="0">
                <a:solidFill>
                  <a:srgbClr val="000000"/>
                </a:solidFill>
                <a:latin typeface="Book Antiqua" pitchFamily="18" charset="0"/>
              </a:rPr>
              <a:t/>
            </a:r>
            <a:br>
              <a:rPr lang="en-US" sz="1200" b="1" dirty="0">
                <a:solidFill>
                  <a:srgbClr val="000000"/>
                </a:solidFill>
                <a:latin typeface="Book Antiqua" pitchFamily="18" charset="0"/>
              </a:rPr>
            </a:br>
            <a:r>
              <a:rPr lang="en-US" sz="2400" b="1" dirty="0">
                <a:solidFill>
                  <a:srgbClr val="000000"/>
                </a:solidFill>
                <a:latin typeface="Book Antiqua" pitchFamily="18" charset="0"/>
              </a:rPr>
              <a:t>Choong Jian </a:t>
            </a:r>
            <a:r>
              <a:rPr lang="en-US" sz="2400" b="1" dirty="0" err="1">
                <a:solidFill>
                  <a:srgbClr val="000000"/>
                </a:solidFill>
                <a:latin typeface="Book Antiqua" pitchFamily="18" charset="0"/>
              </a:rPr>
              <a:t>Fui</a:t>
            </a:r>
            <a:r>
              <a:rPr lang="en-US" sz="2400" b="1" dirty="0">
                <a:solidFill>
                  <a:srgbClr val="000000"/>
                </a:solidFill>
                <a:latin typeface="Book Antiqua" pitchFamily="18" charset="0"/>
              </a:rPr>
              <a:t/>
            </a:r>
            <a:br>
              <a:rPr lang="en-US" sz="2400" b="1" dirty="0">
                <a:solidFill>
                  <a:srgbClr val="000000"/>
                </a:solidFill>
                <a:latin typeface="Book Antiqua" pitchFamily="18" charset="0"/>
              </a:rPr>
            </a:br>
            <a:r>
              <a:rPr lang="en-US" sz="3600" b="1" dirty="0">
                <a:solidFill>
                  <a:srgbClr val="000000"/>
                </a:solidFill>
                <a:latin typeface="Book Antiqua" pitchFamily="18" charset="0"/>
              </a:rPr>
              <a:t/>
            </a:r>
            <a:br>
              <a:rPr lang="en-US" sz="3600" b="1" dirty="0">
                <a:solidFill>
                  <a:srgbClr val="000000"/>
                </a:solidFill>
                <a:latin typeface="Book Antiqua" pitchFamily="18" charset="0"/>
              </a:rPr>
            </a:br>
            <a:r>
              <a:rPr lang="en-US" sz="2400" b="1" dirty="0">
                <a:solidFill>
                  <a:srgbClr val="0000CC"/>
                </a:solidFill>
                <a:latin typeface="Book Antiqua" pitchFamily="18" charset="0"/>
              </a:rPr>
              <a:t>Supervised by:</a:t>
            </a:r>
            <a:br>
              <a:rPr lang="en-US" sz="2400" b="1" dirty="0">
                <a:solidFill>
                  <a:srgbClr val="0000CC"/>
                </a:solidFill>
                <a:latin typeface="Book Antiqua" pitchFamily="18" charset="0"/>
              </a:rPr>
            </a:br>
            <a:r>
              <a:rPr lang="en-US" sz="1200" b="1" dirty="0">
                <a:solidFill>
                  <a:srgbClr val="000000"/>
                </a:solidFill>
                <a:latin typeface="Book Antiqua" pitchFamily="18" charset="0"/>
              </a:rPr>
              <a:t/>
            </a:r>
            <a:br>
              <a:rPr lang="en-US" sz="1200" b="1" dirty="0">
                <a:solidFill>
                  <a:srgbClr val="000000"/>
                </a:solidFill>
                <a:latin typeface="Book Antiqua" pitchFamily="18" charset="0"/>
              </a:rPr>
            </a:br>
            <a:endParaRPr lang="en-US" sz="2400" b="1" dirty="0">
              <a:solidFill>
                <a:srgbClr val="0000CC"/>
              </a:solidFill>
              <a:latin typeface="Book Antiqua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27046" y="128016"/>
            <a:ext cx="0" cy="6400800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598716" y="274024"/>
            <a:ext cx="0" cy="6400800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>
            <a:cxnSpLocks/>
          </p:cNvCxnSpPr>
          <p:nvPr/>
        </p:nvCxnSpPr>
        <p:spPr bwMode="auto">
          <a:xfrm flipH="1">
            <a:off x="198784" y="1143000"/>
            <a:ext cx="10870998" cy="0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942327"/>
              </p:ext>
            </p:extLst>
          </p:nvPr>
        </p:nvGraphicFramePr>
        <p:xfrm>
          <a:off x="2032000" y="4642833"/>
          <a:ext cx="8128000" cy="86499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797672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82389012"/>
                    </a:ext>
                  </a:extLst>
                </a:gridCol>
              </a:tblGrid>
              <a:tr h="494158">
                <a:tc>
                  <a:txBody>
                    <a:bodyPr/>
                    <a:lstStyle/>
                    <a:p>
                      <a:r>
                        <a:rPr lang="en-US" b="1" dirty="0"/>
                        <a:t>MAIN</a:t>
                      </a:r>
                      <a:r>
                        <a:rPr lang="en-US" b="1" baseline="0" dirty="0"/>
                        <a:t> SUPERVISOR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PROF.</a:t>
                      </a:r>
                      <a:r>
                        <a:rPr lang="en-US" b="1" baseline="0" dirty="0"/>
                        <a:t> DR. MD LUTFOR RAHMAN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28692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CO-SUPERVISOR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DR. MOHD SANI BIN SARJADI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8399529"/>
                  </a:ext>
                </a:extLst>
              </a:tr>
            </a:tbl>
          </a:graphicData>
        </a:graphic>
      </p:graphicFrame>
      <p:pic>
        <p:nvPicPr>
          <p:cNvPr id="5" name="Picture 4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CE39B829-695F-4535-AA03-A6CC6800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260" y="60678"/>
            <a:ext cx="3676650" cy="97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14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53AE7-68EF-4513-9DA2-A96F4259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724582"/>
          </a:xfrm>
        </p:spPr>
        <p:txBody>
          <a:bodyPr>
            <a:normAutofit/>
          </a:bodyPr>
          <a:lstStyle/>
          <a:p>
            <a:r>
              <a:rPr lang="en-US" sz="4000" cap="none" dirty="0"/>
              <a:t>Synthesize nanocellulose</a:t>
            </a:r>
            <a:endParaRPr lang="en-MY" sz="4000" cap="none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D7FD6D4-3BF0-4376-9F24-C6AD2582D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486950"/>
              </p:ext>
            </p:extLst>
          </p:nvPr>
        </p:nvGraphicFramePr>
        <p:xfrm>
          <a:off x="434090" y="1034322"/>
          <a:ext cx="4037013" cy="423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CS ChemDraw Drawing" r:id="rId3" imgW="4036825" imgH="3686353" progId="ChemDraw.Document.6.0">
                  <p:embed/>
                </p:oleObj>
              </mc:Choice>
              <mc:Fallback>
                <p:oleObj name="CS ChemDraw Drawing" r:id="rId3" imgW="4036825" imgH="368635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090" y="1034322"/>
                        <a:ext cx="4037013" cy="423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C44F5F-92AE-436D-BC58-8DCAFEC12657}"/>
              </a:ext>
            </a:extLst>
          </p:cNvPr>
          <p:cNvSpPr txBox="1"/>
          <p:nvPr/>
        </p:nvSpPr>
        <p:spPr>
          <a:xfrm>
            <a:off x="4970560" y="1162806"/>
            <a:ext cx="6692051" cy="4053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latin typeface="+mj-lt"/>
              </a:rPr>
              <a:t>Procedure: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500" dirty="0">
                <a:latin typeface="+mj-lt"/>
              </a:rPr>
              <a:t>Boil the cellulose with 40% of H</a:t>
            </a:r>
            <a:r>
              <a:rPr lang="en-US" sz="2500" baseline="-25000" dirty="0">
                <a:latin typeface="+mj-lt"/>
              </a:rPr>
              <a:t>2</a:t>
            </a:r>
            <a:r>
              <a:rPr lang="en-US" sz="2500" dirty="0">
                <a:latin typeface="+mj-lt"/>
              </a:rPr>
              <a:t>SO</a:t>
            </a:r>
            <a:r>
              <a:rPr lang="en-US" sz="2500" baseline="-25000" dirty="0">
                <a:latin typeface="+mj-lt"/>
              </a:rPr>
              <a:t>4</a:t>
            </a:r>
            <a:r>
              <a:rPr lang="en-US" sz="2500" dirty="0">
                <a:latin typeface="+mj-lt"/>
              </a:rPr>
              <a:t> for 1 hours.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500" dirty="0">
                <a:latin typeface="+mj-lt"/>
              </a:rPr>
              <a:t>Pour the mixture into the cool water after reaction done.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500" dirty="0">
                <a:latin typeface="+mj-lt"/>
              </a:rPr>
              <a:t>Neutralize the solution using NaOH 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500" dirty="0">
                <a:latin typeface="+mj-lt"/>
              </a:rPr>
              <a:t>Wash and dry.</a:t>
            </a:r>
          </a:p>
        </p:txBody>
      </p:sp>
    </p:spTree>
    <p:extLst>
      <p:ext uri="{BB962C8B-B14F-4D97-AF65-F5344CB8AC3E}">
        <p14:creationId xmlns:p14="http://schemas.microsoft.com/office/powerpoint/2010/main" val="1651847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92CB6-D571-491A-9DEE-92F69615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295"/>
            <a:ext cx="11662611" cy="778986"/>
          </a:xfrm>
        </p:spPr>
        <p:txBody>
          <a:bodyPr>
            <a:noAutofit/>
          </a:bodyPr>
          <a:lstStyle/>
          <a:p>
            <a:r>
              <a:rPr lang="en-US" sz="3500" cap="none" dirty="0"/>
              <a:t>Graft Copolymerization (Poly(acrylonitrile))</a:t>
            </a:r>
            <a:endParaRPr lang="en-MY" sz="3500" cap="none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FB04C8D-49F1-4026-AF67-0101DB4B51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991917"/>
              </p:ext>
            </p:extLst>
          </p:nvPr>
        </p:nvGraphicFramePr>
        <p:xfrm>
          <a:off x="444136" y="1127261"/>
          <a:ext cx="4290514" cy="4189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9" name="CS ChemDraw Drawing" r:id="rId3" imgW="4250219" imgH="6203883" progId="ChemDraw.Document.6.0">
                  <p:embed/>
                </p:oleObj>
              </mc:Choice>
              <mc:Fallback>
                <p:oleObj name="CS ChemDraw Drawing" r:id="rId3" imgW="4250219" imgH="6203883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FB04C8D-49F1-4026-AF67-0101DB4B51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4136" y="1127261"/>
                        <a:ext cx="4290514" cy="4189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3189E99-579E-4E52-9B0D-102BC8EFC1D6}"/>
              </a:ext>
            </a:extLst>
          </p:cNvPr>
          <p:cNvSpPr txBox="1"/>
          <p:nvPr/>
        </p:nvSpPr>
        <p:spPr>
          <a:xfrm>
            <a:off x="3566443" y="5701818"/>
            <a:ext cx="45297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(Sources: Mandal 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endParaRPr lang="en-MY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970560" y="1162806"/>
                <a:ext cx="6692051" cy="4053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500" dirty="0">
                    <a:latin typeface="+mj-lt"/>
                  </a:rPr>
                  <a:t>Procedure: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500" dirty="0">
                    <a:latin typeface="+mj-lt"/>
                  </a:rPr>
                  <a:t>Hydrolyze cellulose react with ceric initiator in inert condition for 15 min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500" dirty="0">
                    <a:latin typeface="+mj-lt"/>
                  </a:rPr>
                  <a:t>Purified monomer (methyl acrylate) is added.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500" dirty="0">
                    <a:latin typeface="+mj-lt"/>
                  </a:rPr>
                  <a:t>Heat for 4 hours at 55</a:t>
                </a: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500" dirty="0">
                    <a:latin typeface="+mj-lt"/>
                  </a:rPr>
                  <a:t>.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2500" dirty="0">
                    <a:latin typeface="+mj-lt"/>
                  </a:rPr>
                  <a:t>Wash and dry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560" y="1162806"/>
                <a:ext cx="6692051" cy="4053482"/>
              </a:xfrm>
              <a:prstGeom prst="rect">
                <a:avLst/>
              </a:prstGeom>
              <a:blipFill>
                <a:blip r:embed="rId5"/>
                <a:stretch>
                  <a:fillRect l="-1548" r="-1457" b="-2707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72215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F29A-5A60-41A0-87C0-7C362E5D8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93" y="140677"/>
            <a:ext cx="11207516" cy="782688"/>
          </a:xfrm>
        </p:spPr>
        <p:txBody>
          <a:bodyPr>
            <a:normAutofit/>
          </a:bodyPr>
          <a:lstStyle/>
          <a:p>
            <a:r>
              <a:rPr lang="en-US" sz="4000" cap="none" dirty="0"/>
              <a:t>Synthesis of Poly(amidoxime) Ligand</a:t>
            </a:r>
            <a:endParaRPr lang="en-MY" sz="4000" cap="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6523BE-0042-4B58-BC0D-FAD1EAFBE714}"/>
              </a:ext>
            </a:extLst>
          </p:cNvPr>
          <p:cNvSpPr/>
          <p:nvPr/>
        </p:nvSpPr>
        <p:spPr>
          <a:xfrm>
            <a:off x="3545058" y="5696152"/>
            <a:ext cx="4180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(Sources: Shaheen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endParaRPr lang="en-MY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36423" y="853953"/>
                <a:ext cx="7445828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Procedure</a:t>
                </a:r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MY" sz="2400" dirty="0"/>
                  <a:t>Hydroxylamine hydrochloride is dissolved into 4:1 </a:t>
                </a:r>
                <a:r>
                  <a:rPr lang="en-MY" sz="2400" dirty="0" err="1"/>
                  <a:t>methanolic</a:t>
                </a:r>
                <a:r>
                  <a:rPr lang="en-MY" sz="2400" dirty="0"/>
                  <a:t> solution.</a:t>
                </a:r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US" sz="2400" dirty="0"/>
                  <a:t>PMA is added into the hydroxylamine solution and heat for 6 hours at 70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US" sz="2400" dirty="0"/>
                  <a:t>PHA ligand is washed by methanolic solution.</a:t>
                </a:r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MY" sz="2400" dirty="0"/>
                  <a:t>In order to cover chelating polymeric ligand into H-form ligand, the ligand was treating with 100 mL of 0.1 M of hydrochloric acid (</a:t>
                </a:r>
                <a:r>
                  <a:rPr lang="en-MY" sz="2400" dirty="0" err="1"/>
                  <a:t>HCl</a:t>
                </a:r>
                <a:r>
                  <a:rPr lang="en-MY" sz="2400" dirty="0"/>
                  <a:t>) in </a:t>
                </a:r>
                <a:r>
                  <a:rPr lang="en-MY" sz="2400" dirty="0" err="1"/>
                  <a:t>methanolic</a:t>
                </a:r>
                <a:r>
                  <a:rPr lang="en-MY" sz="2400" dirty="0"/>
                  <a:t> for five minutes. </a:t>
                </a:r>
              </a:p>
              <a:p>
                <a:pPr marL="342900" indent="-342900" algn="just">
                  <a:buFont typeface="+mj-lt"/>
                  <a:buAutoNum type="arabicPeriod"/>
                </a:pPr>
                <a:r>
                  <a:rPr lang="en-MY" sz="2400" dirty="0"/>
                  <a:t>Wash and dry.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423" y="853953"/>
                <a:ext cx="7445828" cy="4154984"/>
              </a:xfrm>
              <a:prstGeom prst="rect">
                <a:avLst/>
              </a:prstGeom>
              <a:blipFill>
                <a:blip r:embed="rId3"/>
                <a:stretch>
                  <a:fillRect l="-1227" t="-1173" r="-1227" b="-2346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EC60D46-FACC-41AC-A7A7-87B0F14B14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764812"/>
              </p:ext>
            </p:extLst>
          </p:nvPr>
        </p:nvGraphicFramePr>
        <p:xfrm>
          <a:off x="406841" y="853953"/>
          <a:ext cx="3345835" cy="4774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6" name="CS ChemDraw Drawing" r:id="rId4" imgW="4358104" imgH="6217920" progId="ChemDraw.Document.6.0">
                  <p:embed/>
                </p:oleObj>
              </mc:Choice>
              <mc:Fallback>
                <p:oleObj name="CS ChemDraw Drawing" r:id="rId4" imgW="4358104" imgH="621792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841" y="853953"/>
                        <a:ext cx="3345835" cy="47743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993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19B9-6CC7-4D28-AA70-E409BDB28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121" y="-94583"/>
            <a:ext cx="11397342" cy="965568"/>
          </a:xfrm>
        </p:spPr>
        <p:txBody>
          <a:bodyPr>
            <a:normAutofit/>
          </a:bodyPr>
          <a:lstStyle/>
          <a:p>
            <a:r>
              <a:rPr lang="en-US" sz="4800" cap="none" dirty="0"/>
              <a:t>Preparation Of Metal Catalyst (Cu</a:t>
            </a:r>
            <a:r>
              <a:rPr lang="en-US" sz="4800" cap="none" baseline="30000" dirty="0"/>
              <a:t>2+</a:t>
            </a:r>
            <a:r>
              <a:rPr lang="en-US" sz="4800" cap="none" dirty="0"/>
              <a:t>)</a:t>
            </a:r>
            <a:endParaRPr lang="en-MY" sz="4800" cap="none" dirty="0"/>
          </a:p>
        </p:txBody>
      </p:sp>
      <p:sp>
        <p:nvSpPr>
          <p:cNvPr id="5" name="Arrow: Striped Right 4">
            <a:extLst>
              <a:ext uri="{FF2B5EF4-FFF2-40B4-BE49-F238E27FC236}">
                <a16:creationId xmlns:a16="http://schemas.microsoft.com/office/drawing/2014/main" id="{B81283B1-3715-4A0C-9DF6-13DE79818CEE}"/>
              </a:ext>
            </a:extLst>
          </p:cNvPr>
          <p:cNvSpPr/>
          <p:nvPr/>
        </p:nvSpPr>
        <p:spPr>
          <a:xfrm>
            <a:off x="3225602" y="1899138"/>
            <a:ext cx="978408" cy="96556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E3421-CA0E-4223-BBC1-69AB9BCA51A3}"/>
              </a:ext>
            </a:extLst>
          </p:cNvPr>
          <p:cNvSpPr txBox="1"/>
          <p:nvPr/>
        </p:nvSpPr>
        <p:spPr>
          <a:xfrm>
            <a:off x="4242101" y="1899138"/>
            <a:ext cx="251811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Shake for 2 hours with 180 rpm Agitation speed</a:t>
            </a:r>
            <a:endParaRPr lang="en-MY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3558A085-FD69-41CD-9B9A-061C596711A7}"/>
              </a:ext>
            </a:extLst>
          </p:cNvPr>
          <p:cNvSpPr/>
          <p:nvPr/>
        </p:nvSpPr>
        <p:spPr>
          <a:xfrm>
            <a:off x="7004352" y="1959676"/>
            <a:ext cx="978408" cy="96556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BD32DAD-7095-473A-89C7-A620F860CF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20458" y="1216909"/>
          <a:ext cx="3538537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8" name="CS ChemDraw Drawing" r:id="rId3" imgW="3538115" imgH="2450457" progId="ChemDraw.Document.6.0">
                  <p:embed/>
                </p:oleObj>
              </mc:Choice>
              <mc:Fallback>
                <p:oleObj name="CS ChemDraw Drawing" r:id="rId3" imgW="3538115" imgH="2450457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BD32DAD-7095-473A-89C7-A620F860CF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20458" y="1216909"/>
                        <a:ext cx="3538537" cy="2451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rrow: Left-Up 9">
            <a:extLst>
              <a:ext uri="{FF2B5EF4-FFF2-40B4-BE49-F238E27FC236}">
                <a16:creationId xmlns:a16="http://schemas.microsoft.com/office/drawing/2014/main" id="{453A6050-6C3B-4E7D-BCF0-C5BE4048E2D2}"/>
              </a:ext>
            </a:extLst>
          </p:cNvPr>
          <p:cNvSpPr/>
          <p:nvPr/>
        </p:nvSpPr>
        <p:spPr>
          <a:xfrm>
            <a:off x="8428142" y="3766353"/>
            <a:ext cx="2039816" cy="1589475"/>
          </a:xfrm>
          <a:prstGeom prst="leftUpArrow">
            <a:avLst>
              <a:gd name="adj1" fmla="val 3015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86335E-F4C1-42FE-AFA3-61DBD47D5DD5}"/>
              </a:ext>
            </a:extLst>
          </p:cNvPr>
          <p:cNvSpPr txBox="1"/>
          <p:nvPr/>
        </p:nvSpPr>
        <p:spPr>
          <a:xfrm>
            <a:off x="4395740" y="3911332"/>
            <a:ext cx="3840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 the ligand and dry it. </a:t>
            </a:r>
            <a:r>
              <a:rPr lang="en-M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ICP-OES analysis should be used to estimate the copper adsorbed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3994CE-6F49-4BFF-84FF-528C59690A1D}"/>
              </a:ext>
            </a:extLst>
          </p:cNvPr>
          <p:cNvSpPr/>
          <p:nvPr/>
        </p:nvSpPr>
        <p:spPr>
          <a:xfrm>
            <a:off x="3714806" y="5724315"/>
            <a:ext cx="4197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(Sources: Rahman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endParaRPr lang="en-MY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051219"/>
              </p:ext>
            </p:extLst>
          </p:nvPr>
        </p:nvGraphicFramePr>
        <p:xfrm>
          <a:off x="130816" y="1212727"/>
          <a:ext cx="3867150" cy="233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" name="CS ChemDraw Drawing" r:id="rId5" imgW="3867443" imgH="2338974" progId="ChemDraw.Document.6.0">
                  <p:embed/>
                </p:oleObj>
              </mc:Choice>
              <mc:Fallback>
                <p:oleObj name="CS ChemDraw Drawing" r:id="rId5" imgW="3867443" imgH="23389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816" y="1212727"/>
                        <a:ext cx="3867150" cy="233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8924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F98F3-AA40-4C9C-A36D-A495FACF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92" y="150126"/>
            <a:ext cx="10396882" cy="745944"/>
          </a:xfrm>
        </p:spPr>
        <p:txBody>
          <a:bodyPr>
            <a:normAutofit fontScale="90000"/>
          </a:bodyPr>
          <a:lstStyle/>
          <a:p>
            <a:r>
              <a:rPr lang="en-US" sz="4800" cap="none" dirty="0"/>
              <a:t>Reaction Mechanism</a:t>
            </a:r>
            <a:endParaRPr lang="en-GB" sz="4800" cap="none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52085B-EC6B-407A-B930-79E42A428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596" y="1305503"/>
            <a:ext cx="2626271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E4B9D942-907A-4FEF-B595-0605D22A0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61815" y="896070"/>
            <a:ext cx="1620783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741C8DC-F8A6-4534-8DA4-49363FFC9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247459"/>
              </p:ext>
            </p:extLst>
          </p:nvPr>
        </p:nvGraphicFramePr>
        <p:xfrm>
          <a:off x="599608" y="716636"/>
          <a:ext cx="10938874" cy="5369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" name="CS ChemDraw Drawing" r:id="rId3" imgW="5852070" imgH="5696553" progId="ChemDraw.Document.6.0">
                  <p:embed/>
                </p:oleObj>
              </mc:Choice>
              <mc:Fallback>
                <p:oleObj name="CS ChemDraw Drawing" r:id="rId3" imgW="5852070" imgH="5696553" progId="ChemDraw.Document.6.0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608" y="716636"/>
                        <a:ext cx="10938874" cy="53693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205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3F97-68DC-4FC9-936E-45D0A02C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388"/>
            <a:ext cx="11330595" cy="761990"/>
          </a:xfrm>
        </p:spPr>
        <p:txBody>
          <a:bodyPr>
            <a:noAutofit/>
          </a:bodyPr>
          <a:lstStyle/>
          <a:p>
            <a:r>
              <a:rPr lang="en-MY" sz="4000" b="1" cap="none" dirty="0"/>
              <a:t>Ullmann Reactions</a:t>
            </a:r>
            <a:endParaRPr lang="en-MY" sz="4000" cap="none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F53B9F-C77F-49FA-A39B-125C3C0BB8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883374"/>
              </p:ext>
            </p:extLst>
          </p:nvPr>
        </p:nvGraphicFramePr>
        <p:xfrm>
          <a:off x="423863" y="1457325"/>
          <a:ext cx="1957387" cy="344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9" name="CS ChemDraw Drawing" r:id="rId3" imgW="912465" imgH="1415259" progId="ChemDraw.Document.6.0">
                  <p:embed/>
                </p:oleObj>
              </mc:Choice>
              <mc:Fallback>
                <p:oleObj name="CS ChemDraw Drawing" r:id="rId3" imgW="912465" imgH="141525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3863" y="1457325"/>
                        <a:ext cx="1957387" cy="344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DE13D51-5775-4679-987C-D1CDF3EE90C0}"/>
              </a:ext>
            </a:extLst>
          </p:cNvPr>
          <p:cNvCxnSpPr>
            <a:cxnSpLocks/>
          </p:cNvCxnSpPr>
          <p:nvPr/>
        </p:nvCxnSpPr>
        <p:spPr>
          <a:xfrm>
            <a:off x="4893640" y="3187389"/>
            <a:ext cx="275645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7058ADE-9505-4F27-ABEB-EF344FE871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954257"/>
              </p:ext>
            </p:extLst>
          </p:nvPr>
        </p:nvGraphicFramePr>
        <p:xfrm>
          <a:off x="7836644" y="1457515"/>
          <a:ext cx="2991404" cy="344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0" name="CS ChemDraw Drawing" r:id="rId5" imgW="1555443" imgH="1302782" progId="ChemDraw.Document.6.0">
                  <p:embed/>
                </p:oleObj>
              </mc:Choice>
              <mc:Fallback>
                <p:oleObj name="CS ChemDraw Drawing" r:id="rId5" imgW="1555443" imgH="13027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36644" y="1457515"/>
                        <a:ext cx="2991404" cy="344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62E3D44-7CD6-45D9-8EB1-D03E31176F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470899"/>
              </p:ext>
            </p:extLst>
          </p:nvPr>
        </p:nvGraphicFramePr>
        <p:xfrm>
          <a:off x="3560112" y="2070439"/>
          <a:ext cx="921089" cy="153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41" name="CS ChemDraw Drawing" r:id="rId7" imgW="450969" imgH="753931" progId="ChemDraw.Document.6.0">
                  <p:embed/>
                </p:oleObj>
              </mc:Choice>
              <mc:Fallback>
                <p:oleObj name="CS ChemDraw Drawing" r:id="rId7" imgW="450969" imgH="7539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60112" y="2070439"/>
                        <a:ext cx="921089" cy="153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48F94371-C88E-4CC9-AFC2-C6CC04C9769B}"/>
              </a:ext>
            </a:extLst>
          </p:cNvPr>
          <p:cNvSpPr/>
          <p:nvPr/>
        </p:nvSpPr>
        <p:spPr>
          <a:xfrm>
            <a:off x="5079170" y="2516416"/>
            <a:ext cx="2385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dirty="0"/>
              <a:t>Cu(II)@PAM</a:t>
            </a:r>
          </a:p>
          <a:p>
            <a:pPr algn="ctr"/>
            <a:r>
              <a:rPr lang="en-MY" dirty="0"/>
              <a:t>base, heat, solvent</a:t>
            </a: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3F1C7F25-C19E-4625-B8E3-43850E9E64A5}"/>
              </a:ext>
            </a:extLst>
          </p:cNvPr>
          <p:cNvSpPr/>
          <p:nvPr/>
        </p:nvSpPr>
        <p:spPr>
          <a:xfrm>
            <a:off x="2401209" y="2636532"/>
            <a:ext cx="662599" cy="70023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46931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2535167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FB17-542F-454A-9887-7D147AA0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06" y="144379"/>
            <a:ext cx="10396882" cy="698776"/>
          </a:xfrm>
        </p:spPr>
        <p:txBody>
          <a:bodyPr>
            <a:noAutofit/>
          </a:bodyPr>
          <a:lstStyle/>
          <a:p>
            <a:r>
              <a:rPr lang="en-US" sz="4800" cap="none" dirty="0"/>
              <a:t>Product</a:t>
            </a:r>
            <a:endParaRPr lang="en-GB" sz="4800" cap="none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5E50F12-6D6F-483B-B750-91093916444A}"/>
              </a:ext>
            </a:extLst>
          </p:cNvPr>
          <p:cNvSpPr/>
          <p:nvPr/>
        </p:nvSpPr>
        <p:spPr>
          <a:xfrm>
            <a:off x="3799346" y="1929062"/>
            <a:ext cx="644408" cy="65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9C7B878-0B0D-477C-9519-37AE39FE3629}"/>
              </a:ext>
            </a:extLst>
          </p:cNvPr>
          <p:cNvSpPr/>
          <p:nvPr/>
        </p:nvSpPr>
        <p:spPr>
          <a:xfrm>
            <a:off x="7908666" y="1915410"/>
            <a:ext cx="644408" cy="65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596FE5-964F-4C10-B38A-3E8D6D8645E0}"/>
                  </a:ext>
                </a:extLst>
              </p:cNvPr>
              <p:cNvSpPr txBox="1"/>
              <p:nvPr/>
            </p:nvSpPr>
            <p:spPr>
              <a:xfrm>
                <a:off x="4529137" y="3399184"/>
                <a:ext cx="31337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Cellulose from Pandanus fruit </a:t>
                </a:r>
                <a:r>
                  <a:rPr lang="en-US" dirty="0" err="1"/>
                  <a:t>fibre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Extraction: </a:t>
                </a:r>
                <a:r>
                  <a:rPr lang="en-US" dirty="0">
                    <a:latin typeface="+mj-lt"/>
                  </a:rPr>
                  <a:t>49.5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1.0</m:t>
                    </m:r>
                  </m:oMath>
                </a14:m>
                <a:r>
                  <a:rPr lang="en-US" dirty="0">
                    <a:latin typeface="+mj-lt"/>
                  </a:rPr>
                  <a:t>g </a:t>
                </a:r>
                <a:r>
                  <a:rPr lang="en-US" dirty="0"/>
                  <a:t>from 100g dried fruit </a:t>
                </a:r>
                <a:r>
                  <a:rPr lang="en-US" dirty="0" err="1"/>
                  <a:t>fibre</a:t>
                </a:r>
                <a:endParaRPr lang="en-US" dirty="0"/>
              </a:p>
              <a:p>
                <a:r>
                  <a:rPr lang="en-GB" dirty="0" err="1"/>
                  <a:t>Yeld</a:t>
                </a:r>
                <a:r>
                  <a:rPr lang="en-GB" dirty="0"/>
                  <a:t>: (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</m:t>
                    </m:r>
                  </m:oMath>
                </a14:m>
                <a:r>
                  <a:rPr lang="en-GB" dirty="0"/>
                  <a:t>%)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A596FE5-964F-4C10-B38A-3E8D6D864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137" y="3399184"/>
                <a:ext cx="3133725" cy="1754326"/>
              </a:xfrm>
              <a:prstGeom prst="rect">
                <a:avLst/>
              </a:prstGeom>
              <a:blipFill>
                <a:blip r:embed="rId2"/>
                <a:stretch>
                  <a:fillRect l="-1751" t="-2091" b="-4878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F76F5E6-ED67-46A7-B4D8-8A24976A71E2}"/>
              </a:ext>
            </a:extLst>
          </p:cNvPr>
          <p:cNvSpPr txBox="1"/>
          <p:nvPr/>
        </p:nvSpPr>
        <p:spPr>
          <a:xfrm>
            <a:off x="8496670" y="3451677"/>
            <a:ext cx="3133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(nanocellulose)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13" name="Picture 12" descr="A pile of food&#10;&#10;Description automatically generated">
            <a:extLst>
              <a:ext uri="{FF2B5EF4-FFF2-40B4-BE49-F238E27FC236}">
                <a16:creationId xmlns:a16="http://schemas.microsoft.com/office/drawing/2014/main" id="{D9FA6481-1129-4504-8EB5-FE0FB0204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15" y="1047777"/>
            <a:ext cx="2972154" cy="23858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9A833A-A5F2-40F6-99BE-DCD2DE90DF95}"/>
              </a:ext>
            </a:extLst>
          </p:cNvPr>
          <p:cNvSpPr txBox="1"/>
          <p:nvPr/>
        </p:nvSpPr>
        <p:spPr>
          <a:xfrm>
            <a:off x="367630" y="3514745"/>
            <a:ext cx="3133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Pandanus fruit and its </a:t>
            </a:r>
            <a:r>
              <a:rPr lang="en-US" dirty="0" err="1"/>
              <a:t>fibre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16" name="Picture 15" descr="A bowl of rice&#10;&#10;Description automatically generated">
            <a:extLst>
              <a:ext uri="{FF2B5EF4-FFF2-40B4-BE49-F238E27FC236}">
                <a16:creationId xmlns:a16="http://schemas.microsoft.com/office/drawing/2014/main" id="{60B59C9E-B44B-4743-9BAA-ABFF03DAF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24756" y="694050"/>
            <a:ext cx="2351407" cy="3058861"/>
          </a:xfrm>
          <a:prstGeom prst="rect">
            <a:avLst/>
          </a:prstGeom>
        </p:spPr>
      </p:pic>
      <p:pic>
        <p:nvPicPr>
          <p:cNvPr id="18" name="Picture 17" descr="A picture containing sugar, penguin, sitting, black&#10;&#10;Description automatically generated">
            <a:extLst>
              <a:ext uri="{FF2B5EF4-FFF2-40B4-BE49-F238E27FC236}">
                <a16:creationId xmlns:a16="http://schemas.microsoft.com/office/drawing/2014/main" id="{38844AB3-89EA-4933-86E7-25611F7B6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035467" y="785677"/>
            <a:ext cx="2351406" cy="28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01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A029EF-7A88-474F-AE77-756194C7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902876" cy="1166191"/>
          </a:xfrm>
        </p:spPr>
        <p:txBody>
          <a:bodyPr>
            <a:noAutofit/>
          </a:bodyPr>
          <a:lstStyle/>
          <a:p>
            <a:r>
              <a:rPr lang="en-US" sz="4000" cap="none" dirty="0"/>
              <a:t>Physical stability of cellulose and nanocellulose</a:t>
            </a:r>
            <a:endParaRPr lang="en-GB" sz="4000" cap="none" dirty="0"/>
          </a:p>
        </p:txBody>
      </p:sp>
      <p:pic>
        <p:nvPicPr>
          <p:cNvPr id="8" name="Picture 7" descr="A picture containing table, cup, sitting, coffee&#10;&#10;Description automatically generated">
            <a:extLst>
              <a:ext uri="{FF2B5EF4-FFF2-40B4-BE49-F238E27FC236}">
                <a16:creationId xmlns:a16="http://schemas.microsoft.com/office/drawing/2014/main" id="{F6AB80BF-CD10-4F86-8515-9E4C9B91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659" y="1166190"/>
            <a:ext cx="4962992" cy="4125337"/>
          </a:xfrm>
          <a:prstGeom prst="rect">
            <a:avLst/>
          </a:prstGeom>
        </p:spPr>
      </p:pic>
      <p:pic>
        <p:nvPicPr>
          <p:cNvPr id="10" name="Picture 9" descr="A picture containing indoor, table, sitting, bottle&#10;&#10;Description automatically generated">
            <a:extLst>
              <a:ext uri="{FF2B5EF4-FFF2-40B4-BE49-F238E27FC236}">
                <a16:creationId xmlns:a16="http://schemas.microsoft.com/office/drawing/2014/main" id="{66F80824-1133-4BD2-AC14-60B0C22F5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79" y="1166189"/>
            <a:ext cx="5029059" cy="4125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AB6404-93E9-49BA-9003-884C9A09F0C7}"/>
              </a:ext>
            </a:extLst>
          </p:cNvPr>
          <p:cNvSpPr txBox="1"/>
          <p:nvPr/>
        </p:nvSpPr>
        <p:spPr>
          <a:xfrm>
            <a:off x="1534921" y="5685187"/>
            <a:ext cx="28039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15 min String</a:t>
            </a:r>
            <a:endParaRPr lang="en-MY" sz="3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8F537-D64B-426B-A928-F5E52A92BB03}"/>
              </a:ext>
            </a:extLst>
          </p:cNvPr>
          <p:cNvSpPr txBox="1"/>
          <p:nvPr/>
        </p:nvSpPr>
        <p:spPr>
          <a:xfrm>
            <a:off x="7778455" y="5691811"/>
            <a:ext cx="32313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/>
              <a:t>Leave For 3 hour</a:t>
            </a:r>
            <a:endParaRPr lang="en-MY" sz="3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1C29B1-B585-48DD-BF75-4C3A52FF6A42}"/>
              </a:ext>
            </a:extLst>
          </p:cNvPr>
          <p:cNvSpPr txBox="1"/>
          <p:nvPr/>
        </p:nvSpPr>
        <p:spPr>
          <a:xfrm>
            <a:off x="7457315" y="4890713"/>
            <a:ext cx="1094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Cellulose</a:t>
            </a:r>
            <a:endParaRPr lang="en-MY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7EA2E5-CAFA-4522-B25F-9BE984F84845}"/>
              </a:ext>
            </a:extLst>
          </p:cNvPr>
          <p:cNvSpPr txBox="1"/>
          <p:nvPr/>
        </p:nvSpPr>
        <p:spPr>
          <a:xfrm>
            <a:off x="9715818" y="4944860"/>
            <a:ext cx="15878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nanocellulose</a:t>
            </a:r>
            <a:endParaRPr lang="en-MY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FE0D5C-E372-4DE2-B255-33D571CEC22E}"/>
              </a:ext>
            </a:extLst>
          </p:cNvPr>
          <p:cNvSpPr txBox="1"/>
          <p:nvPr/>
        </p:nvSpPr>
        <p:spPr>
          <a:xfrm>
            <a:off x="864054" y="4944860"/>
            <a:ext cx="1094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Cellulose</a:t>
            </a:r>
            <a:endParaRPr lang="en-MY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F123C6-10FA-4CC2-A1EC-2DC2AA607B1C}"/>
              </a:ext>
            </a:extLst>
          </p:cNvPr>
          <p:cNvSpPr txBox="1"/>
          <p:nvPr/>
        </p:nvSpPr>
        <p:spPr>
          <a:xfrm>
            <a:off x="3527499" y="4936572"/>
            <a:ext cx="15613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nanocellulose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03131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E2313CB-AD5A-4ABF-8017-2F3888D073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E009D9-E9CB-4EBB-A0C6-C345F8495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1B6E4-7067-4C53-A6CF-E99380FF8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72" y="4499495"/>
            <a:ext cx="9299965" cy="551528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en-US" sz="4500" cap="none" dirty="0"/>
              <a:t>Particle size and zeta potential analysis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0FFF44-4B6D-47A3-8EF6-EC72DA2A7F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45672" y="323838"/>
            <a:ext cx="9299965" cy="3652791"/>
            <a:chOff x="1445672" y="323838"/>
            <a:chExt cx="9299965" cy="365279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2C9BEEC-0281-408B-840C-9C73B781A9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45672" y="323838"/>
              <a:ext cx="9299965" cy="365279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A308C4D-7B09-4FA1-B1F7-77E5C3FDF5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58238" y="647445"/>
              <a:ext cx="8673013" cy="300221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C547D0E-8A87-4725-8224-311D6A772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3410" y="806495"/>
            <a:ext cx="8347608" cy="26787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A1A18641-050F-4CCB-AB24-B34BA0A0A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982" y="805432"/>
            <a:ext cx="8330036" cy="2678773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5C3848-5A58-4B84-AFBB-E7D9B99EB1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A580E99-2B1B-4372-A707-20312A9403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3B4A4AA-0179-4AB7-8EED-031600A724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02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10D9E-AC15-46DD-8623-635FBC334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9354" y="1749015"/>
            <a:ext cx="9755187" cy="2766528"/>
          </a:xfrm>
        </p:spPr>
        <p:txBody>
          <a:bodyPr>
            <a:normAutofit/>
          </a:bodyPr>
          <a:lstStyle/>
          <a:p>
            <a:r>
              <a:rPr lang="en-US" dirty="0"/>
              <a:t>Background</a:t>
            </a:r>
            <a:br>
              <a:rPr lang="en-US" dirty="0"/>
            </a:b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635698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FB17-542F-454A-9887-7D147AA0E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06" y="144379"/>
            <a:ext cx="10396882" cy="698776"/>
          </a:xfrm>
        </p:spPr>
        <p:txBody>
          <a:bodyPr>
            <a:noAutofit/>
          </a:bodyPr>
          <a:lstStyle/>
          <a:p>
            <a:r>
              <a:rPr lang="en-US" sz="4800" cap="none" dirty="0"/>
              <a:t>Product</a:t>
            </a:r>
            <a:endParaRPr lang="en-GB" sz="4800" cap="none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5E50F12-6D6F-483B-B750-91093916444A}"/>
              </a:ext>
            </a:extLst>
          </p:cNvPr>
          <p:cNvSpPr/>
          <p:nvPr/>
        </p:nvSpPr>
        <p:spPr>
          <a:xfrm>
            <a:off x="3546929" y="2358867"/>
            <a:ext cx="644408" cy="65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96FE5-964F-4C10-B38A-3E8D6D8645E0}"/>
              </a:ext>
            </a:extLst>
          </p:cNvPr>
          <p:cNvSpPr txBox="1"/>
          <p:nvPr/>
        </p:nvSpPr>
        <p:spPr>
          <a:xfrm>
            <a:off x="4406235" y="4013688"/>
            <a:ext cx="3379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Poly(amidoxime) Ligand</a:t>
            </a:r>
          </a:p>
          <a:p>
            <a:endParaRPr lang="en-US" dirty="0"/>
          </a:p>
          <a:p>
            <a:r>
              <a:rPr lang="en-US" dirty="0"/>
              <a:t>Yield: </a:t>
            </a:r>
            <a:r>
              <a:rPr lang="en-US" b="1" dirty="0"/>
              <a:t>28.50g</a:t>
            </a:r>
            <a:r>
              <a:rPr lang="en-US" dirty="0"/>
              <a:t> from 10g dried poly(acrylonitrile)</a:t>
            </a: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6F5E6-ED67-46A7-B4D8-8A24976A71E2}"/>
              </a:ext>
            </a:extLst>
          </p:cNvPr>
          <p:cNvSpPr txBox="1"/>
          <p:nvPr/>
        </p:nvSpPr>
        <p:spPr>
          <a:xfrm>
            <a:off x="8460830" y="4013688"/>
            <a:ext cx="31338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Cu(II)@PAM</a:t>
            </a:r>
          </a:p>
          <a:p>
            <a:pPr algn="ctr"/>
            <a:endParaRPr lang="en-US" dirty="0"/>
          </a:p>
          <a:p>
            <a:pPr algn="just"/>
            <a:r>
              <a:rPr lang="en-US" dirty="0"/>
              <a:t>ICP-OES=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0.50mmol/g of copper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F6980-3BA4-4AC3-BB91-7F13E3D25DF2}"/>
              </a:ext>
            </a:extLst>
          </p:cNvPr>
          <p:cNvSpPr txBox="1"/>
          <p:nvPr/>
        </p:nvSpPr>
        <p:spPr>
          <a:xfrm>
            <a:off x="85409" y="4013688"/>
            <a:ext cx="2875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Poly(acrylonitrile) </a:t>
            </a:r>
          </a:p>
          <a:p>
            <a:endParaRPr lang="en-US" dirty="0"/>
          </a:p>
          <a:p>
            <a:r>
              <a:rPr lang="en-US" dirty="0"/>
              <a:t>Yield: </a:t>
            </a:r>
            <a:r>
              <a:rPr lang="en-US" b="1" dirty="0"/>
              <a:t>18.15 g</a:t>
            </a:r>
            <a:r>
              <a:rPr lang="en-US" dirty="0"/>
              <a:t> from 10g dried nanocellulose</a:t>
            </a:r>
          </a:p>
          <a:p>
            <a:endParaRPr lang="en-GB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62DCC204-19A8-4107-B3F9-CE20619D4BCE}"/>
              </a:ext>
            </a:extLst>
          </p:cNvPr>
          <p:cNvSpPr/>
          <p:nvPr/>
        </p:nvSpPr>
        <p:spPr>
          <a:xfrm>
            <a:off x="7652679" y="2336839"/>
            <a:ext cx="644408" cy="65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flour, sugar, cake, sheep&#10;&#10;Description automatically generated">
            <a:extLst>
              <a:ext uri="{FF2B5EF4-FFF2-40B4-BE49-F238E27FC236}">
                <a16:creationId xmlns:a16="http://schemas.microsoft.com/office/drawing/2014/main" id="{DD6B3992-0AF7-438D-A771-4200DD644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7" y="1512028"/>
            <a:ext cx="2875611" cy="2351406"/>
          </a:xfrm>
          <a:prstGeom prst="rect">
            <a:avLst/>
          </a:prstGeom>
        </p:spPr>
      </p:pic>
      <p:pic>
        <p:nvPicPr>
          <p:cNvPr id="6" name="Picture 5" descr="A picture containing cup, coffee, indoor, plate&#10;&#10;Description automatically generated">
            <a:extLst>
              <a:ext uri="{FF2B5EF4-FFF2-40B4-BE49-F238E27FC236}">
                <a16:creationId xmlns:a16="http://schemas.microsoft.com/office/drawing/2014/main" id="{7395569E-53EC-453A-82D5-C37E74A58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46305" y="1223363"/>
            <a:ext cx="2351406" cy="2884680"/>
          </a:xfrm>
          <a:prstGeom prst="rect">
            <a:avLst/>
          </a:prstGeom>
        </p:spPr>
      </p:pic>
      <p:pic>
        <p:nvPicPr>
          <p:cNvPr id="12" name="Picture 11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399A32FA-1032-47D7-B06B-3052B2659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418" y="1537135"/>
            <a:ext cx="2884680" cy="234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06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7FC3-4064-4C31-9EC6-C72E2E01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16" y="136478"/>
            <a:ext cx="10396882" cy="855126"/>
          </a:xfrm>
        </p:spPr>
        <p:txBody>
          <a:bodyPr>
            <a:normAutofit/>
          </a:bodyPr>
          <a:lstStyle/>
          <a:p>
            <a:r>
              <a:rPr lang="en-US" sz="4800" cap="none" dirty="0"/>
              <a:t>FT-IR Analysis</a:t>
            </a:r>
            <a:endParaRPr lang="en-GB" sz="4800" cap="none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C587CB6-DDD2-4345-9A8A-1C9298209A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643661"/>
              </p:ext>
            </p:extLst>
          </p:nvPr>
        </p:nvGraphicFramePr>
        <p:xfrm>
          <a:off x="290015" y="1033845"/>
          <a:ext cx="6813149" cy="5013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0" name="Graph" r:id="rId3" imgW="4159800" imgH="2886840" progId="Origin50.Graph">
                  <p:embed/>
                </p:oleObj>
              </mc:Choice>
              <mc:Fallback>
                <p:oleObj name="Graph" r:id="rId3" imgW="4159800" imgH="28868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0015" y="1033845"/>
                        <a:ext cx="6813149" cy="50130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4B1F0B4-5F5A-404B-A4D0-B7B5305E6C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815315"/>
              </p:ext>
            </p:extLst>
          </p:nvPr>
        </p:nvGraphicFramePr>
        <p:xfrm>
          <a:off x="7354957" y="2237686"/>
          <a:ext cx="4766002" cy="1751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1" name="CS ChemDraw Drawing" r:id="rId5" imgW="2622441" imgH="985649" progId="ChemDraw.Document.6.0">
                  <p:embed/>
                </p:oleObj>
              </mc:Choice>
              <mc:Fallback>
                <p:oleObj name="CS ChemDraw Drawing" r:id="rId5" imgW="2622441" imgH="9856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54957" y="2237686"/>
                        <a:ext cx="4766002" cy="175138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A3922F3-CB06-493F-9716-4247F00EE8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0141643"/>
              </p:ext>
            </p:extLst>
          </p:nvPr>
        </p:nvGraphicFramePr>
        <p:xfrm>
          <a:off x="7354957" y="4295544"/>
          <a:ext cx="4766002" cy="1751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name="CS ChemDraw Drawing" r:id="rId7" imgW="2622441" imgH="1419910" progId="ChemDraw.Document.6.0">
                  <p:embed/>
                </p:oleObj>
              </mc:Choice>
              <mc:Fallback>
                <p:oleObj name="CS ChemDraw Drawing" r:id="rId7" imgW="2622441" imgH="14199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354957" y="4295544"/>
                        <a:ext cx="4766002" cy="175138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5262DC1-C16E-493A-BAB6-2E5263E8F1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627826"/>
              </p:ext>
            </p:extLst>
          </p:nvPr>
        </p:nvGraphicFramePr>
        <p:xfrm>
          <a:off x="7354957" y="136478"/>
          <a:ext cx="4766001" cy="1794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3" name="CS ChemDraw Drawing" r:id="rId9" imgW="2094837" imgH="1062184" progId="ChemDraw.Document.6.0">
                  <p:embed/>
                </p:oleObj>
              </mc:Choice>
              <mc:Fallback>
                <p:oleObj name="CS ChemDraw Drawing" r:id="rId9" imgW="2094837" imgH="106218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54957" y="136478"/>
                        <a:ext cx="4766001" cy="179473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wood&#10;&#10;Description automatically generated">
            <a:extLst>
              <a:ext uri="{FF2B5EF4-FFF2-40B4-BE49-F238E27FC236}">
                <a16:creationId xmlns:a16="http://schemas.microsoft.com/office/drawing/2014/main" id="{39BFD3E4-9096-480B-A00B-222BCF3FA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123" y="940559"/>
            <a:ext cx="5344059" cy="3879065"/>
          </a:xfrm>
          <a:prstGeom prst="rect">
            <a:avLst/>
          </a:prstGeom>
        </p:spPr>
      </p:pic>
      <p:pic>
        <p:nvPicPr>
          <p:cNvPr id="4" name="Picture 3" descr="A crab on a black background&#10;&#10;Description automatically generated">
            <a:extLst>
              <a:ext uri="{FF2B5EF4-FFF2-40B4-BE49-F238E27FC236}">
                <a16:creationId xmlns:a16="http://schemas.microsoft.com/office/drawing/2014/main" id="{8CD7AA3A-8C03-4C65-9B3D-00985747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44" y="945810"/>
            <a:ext cx="5350419" cy="3912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CE586-EAB4-4A98-8D32-71E2FD79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3" y="16148"/>
            <a:ext cx="10396882" cy="834189"/>
          </a:xfrm>
        </p:spPr>
        <p:txBody>
          <a:bodyPr>
            <a:normAutofit/>
          </a:bodyPr>
          <a:lstStyle/>
          <a:p>
            <a:r>
              <a:rPr lang="en-US" sz="4800" cap="none" dirty="0"/>
              <a:t>FE-SEM Analysis</a:t>
            </a:r>
            <a:endParaRPr lang="en-GB" sz="4800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81895-1A38-441D-ACF4-3BAAF241C187}"/>
              </a:ext>
            </a:extLst>
          </p:cNvPr>
          <p:cNvSpPr txBox="1"/>
          <p:nvPr/>
        </p:nvSpPr>
        <p:spPr>
          <a:xfrm>
            <a:off x="1344439" y="4968328"/>
            <a:ext cx="38486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Pandanus fruit fiber</a:t>
            </a:r>
            <a:endParaRPr lang="en-GB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3A044B-4191-4A13-9F57-3DB4163E8CDF}"/>
              </a:ext>
            </a:extLst>
          </p:cNvPr>
          <p:cNvSpPr txBox="1"/>
          <p:nvPr/>
        </p:nvSpPr>
        <p:spPr>
          <a:xfrm>
            <a:off x="7773550" y="4926193"/>
            <a:ext cx="29752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Pandanus-cellulose</a:t>
            </a:r>
            <a:endParaRPr lang="en-GB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11CF6-DA9A-4DE6-A6F1-068A2841ED61}"/>
              </a:ext>
            </a:extLst>
          </p:cNvPr>
          <p:cNvSpPr txBox="1"/>
          <p:nvPr/>
        </p:nvSpPr>
        <p:spPr>
          <a:xfrm>
            <a:off x="3957404" y="5752124"/>
            <a:ext cx="4017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Magnification: 1000X</a:t>
            </a:r>
            <a:endParaRPr lang="en-MY" sz="25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A8B4D45-6CDC-4B0D-B5F7-87B247EFF330}"/>
              </a:ext>
            </a:extLst>
          </p:cNvPr>
          <p:cNvSpPr/>
          <p:nvPr/>
        </p:nvSpPr>
        <p:spPr>
          <a:xfrm>
            <a:off x="3151653" y="2641744"/>
            <a:ext cx="675861" cy="47705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1" name="Arrow: Curved Down 20">
            <a:extLst>
              <a:ext uri="{FF2B5EF4-FFF2-40B4-BE49-F238E27FC236}">
                <a16:creationId xmlns:a16="http://schemas.microsoft.com/office/drawing/2014/main" id="{957337B5-0B1E-4225-B675-4044926F171E}"/>
              </a:ext>
            </a:extLst>
          </p:cNvPr>
          <p:cNvSpPr/>
          <p:nvPr/>
        </p:nvSpPr>
        <p:spPr>
          <a:xfrm rot="1779565">
            <a:off x="2495427" y="1930149"/>
            <a:ext cx="1213229" cy="4243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8FE69DD-87DC-4648-A423-DBADA1AC789D}"/>
              </a:ext>
            </a:extLst>
          </p:cNvPr>
          <p:cNvSpPr/>
          <p:nvPr/>
        </p:nvSpPr>
        <p:spPr>
          <a:xfrm>
            <a:off x="8585295" y="2433198"/>
            <a:ext cx="675861" cy="47705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Arrow: Curved Up 26">
            <a:extLst>
              <a:ext uri="{FF2B5EF4-FFF2-40B4-BE49-F238E27FC236}">
                <a16:creationId xmlns:a16="http://schemas.microsoft.com/office/drawing/2014/main" id="{129AF353-D467-4AB9-A74A-76D472F66D1D}"/>
              </a:ext>
            </a:extLst>
          </p:cNvPr>
          <p:cNvSpPr/>
          <p:nvPr/>
        </p:nvSpPr>
        <p:spPr>
          <a:xfrm rot="7701259">
            <a:off x="8375301" y="1564392"/>
            <a:ext cx="1010206" cy="5951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pic>
        <p:nvPicPr>
          <p:cNvPr id="9" name="Picture 8" descr="A picture containing sitting, car, table, small&#10;&#10;Description automatically generated">
            <a:extLst>
              <a:ext uri="{FF2B5EF4-FFF2-40B4-BE49-F238E27FC236}">
                <a16:creationId xmlns:a16="http://schemas.microsoft.com/office/drawing/2014/main" id="{ADE32161-E6E2-4C96-A348-80ABAADF9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04" y="945810"/>
            <a:ext cx="1987096" cy="1607677"/>
          </a:xfrm>
          <a:prstGeom prst="rect">
            <a:avLst/>
          </a:prstGeom>
        </p:spPr>
      </p:pic>
      <p:pic>
        <p:nvPicPr>
          <p:cNvPr id="16" name="Picture 15" descr="A view of a large rock&#10;&#10;Description automatically generated">
            <a:extLst>
              <a:ext uri="{FF2B5EF4-FFF2-40B4-BE49-F238E27FC236}">
                <a16:creationId xmlns:a16="http://schemas.microsoft.com/office/drawing/2014/main" id="{4F0CE601-FE54-4154-A8F3-D83B0CA38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168" y="962526"/>
            <a:ext cx="2054144" cy="159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9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photo, building, field&#10;&#10;Description automatically generated">
            <a:extLst>
              <a:ext uri="{FF2B5EF4-FFF2-40B4-BE49-F238E27FC236}">
                <a16:creationId xmlns:a16="http://schemas.microsoft.com/office/drawing/2014/main" id="{58D94726-AA05-4D06-AE11-023A5BC0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54" y="850337"/>
            <a:ext cx="5138492" cy="3997728"/>
          </a:xfrm>
          <a:prstGeom prst="rect">
            <a:avLst/>
          </a:prstGeom>
        </p:spPr>
      </p:pic>
      <p:pic>
        <p:nvPicPr>
          <p:cNvPr id="4" name="Picture 3" descr="A close up of a coral&#10;&#10;Description automatically generated">
            <a:extLst>
              <a:ext uri="{FF2B5EF4-FFF2-40B4-BE49-F238E27FC236}">
                <a16:creationId xmlns:a16="http://schemas.microsoft.com/office/drawing/2014/main" id="{68DFB4EA-FB77-4230-8D33-1C8CFC269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548" y="850337"/>
            <a:ext cx="5138491" cy="3900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CE586-EAB4-4A98-8D32-71E2FD79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3" y="16148"/>
            <a:ext cx="10396882" cy="834189"/>
          </a:xfrm>
        </p:spPr>
        <p:txBody>
          <a:bodyPr>
            <a:normAutofit/>
          </a:bodyPr>
          <a:lstStyle/>
          <a:p>
            <a:r>
              <a:rPr lang="en-US" sz="4800" dirty="0"/>
              <a:t>FE-SEM analysis</a:t>
            </a:r>
            <a:endParaRPr lang="en-GB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81895-1A38-441D-ACF4-3BAAF241C187}"/>
              </a:ext>
            </a:extLst>
          </p:cNvPr>
          <p:cNvSpPr txBox="1"/>
          <p:nvPr/>
        </p:nvSpPr>
        <p:spPr>
          <a:xfrm>
            <a:off x="1877949" y="4788106"/>
            <a:ext cx="44091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nanocellulose</a:t>
            </a:r>
            <a:endParaRPr lang="en-GB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11CF6-DA9A-4DE6-A6F1-068A2841ED61}"/>
              </a:ext>
            </a:extLst>
          </p:cNvPr>
          <p:cNvSpPr txBox="1"/>
          <p:nvPr/>
        </p:nvSpPr>
        <p:spPr>
          <a:xfrm>
            <a:off x="1175744" y="5107952"/>
            <a:ext cx="4017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Magnification: 1000X</a:t>
            </a:r>
            <a:endParaRPr lang="en-MY" sz="2500" b="1" dirty="0"/>
          </a:p>
        </p:txBody>
      </p:sp>
      <p:pic>
        <p:nvPicPr>
          <p:cNvPr id="14" name="Picture 13" descr="A close up of an animal&#10;&#10;Description automatically generated">
            <a:extLst>
              <a:ext uri="{FF2B5EF4-FFF2-40B4-BE49-F238E27FC236}">
                <a16:creationId xmlns:a16="http://schemas.microsoft.com/office/drawing/2014/main" id="{F65786AB-648B-4073-8377-CA258F033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54" y="862902"/>
            <a:ext cx="2312898" cy="1850318"/>
          </a:xfrm>
          <a:prstGeom prst="rect">
            <a:avLst/>
          </a:prstGeom>
        </p:spPr>
      </p:pic>
      <p:sp>
        <p:nvSpPr>
          <p:cNvPr id="20" name="Arrow: Curved Down 19">
            <a:extLst>
              <a:ext uri="{FF2B5EF4-FFF2-40B4-BE49-F238E27FC236}">
                <a16:creationId xmlns:a16="http://schemas.microsoft.com/office/drawing/2014/main" id="{38E4EB29-2796-46BE-B580-747251233D9E}"/>
              </a:ext>
            </a:extLst>
          </p:cNvPr>
          <p:cNvSpPr/>
          <p:nvPr/>
        </p:nvSpPr>
        <p:spPr>
          <a:xfrm rot="1779565">
            <a:off x="2577813" y="1677937"/>
            <a:ext cx="1213229" cy="42438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739B3-7F5C-4D9E-BC9B-6E126355AA81}"/>
              </a:ext>
            </a:extLst>
          </p:cNvPr>
          <p:cNvSpPr/>
          <p:nvPr/>
        </p:nvSpPr>
        <p:spPr>
          <a:xfrm>
            <a:off x="2662326" y="2289685"/>
            <a:ext cx="1154242" cy="10217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75A4EF-1A49-4FF4-8866-79898800CC3F}"/>
              </a:ext>
            </a:extLst>
          </p:cNvPr>
          <p:cNvSpPr txBox="1"/>
          <p:nvPr/>
        </p:nvSpPr>
        <p:spPr>
          <a:xfrm>
            <a:off x="7979325" y="4815847"/>
            <a:ext cx="32218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Poly(acrylonitrile)</a:t>
            </a:r>
            <a:endParaRPr lang="en-GB" sz="25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D471DB-2DF4-4D6A-86D7-FB21470F96A4}"/>
              </a:ext>
            </a:extLst>
          </p:cNvPr>
          <p:cNvSpPr txBox="1"/>
          <p:nvPr/>
        </p:nvSpPr>
        <p:spPr>
          <a:xfrm>
            <a:off x="7381160" y="5107952"/>
            <a:ext cx="4017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Magnification: 5000X</a:t>
            </a:r>
            <a:endParaRPr lang="en-MY" sz="2500" b="1" dirty="0"/>
          </a:p>
        </p:txBody>
      </p:sp>
    </p:spTree>
    <p:extLst>
      <p:ext uri="{BB962C8B-B14F-4D97-AF65-F5344CB8AC3E}">
        <p14:creationId xmlns:p14="http://schemas.microsoft.com/office/powerpoint/2010/main" val="27334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E586-EAB4-4A98-8D32-71E2FD79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3" y="16148"/>
            <a:ext cx="10396882" cy="834189"/>
          </a:xfrm>
        </p:spPr>
        <p:txBody>
          <a:bodyPr>
            <a:normAutofit/>
          </a:bodyPr>
          <a:lstStyle/>
          <a:p>
            <a:r>
              <a:rPr lang="en-US" sz="4800" cap="none" dirty="0"/>
              <a:t>FE-SEM Analysis</a:t>
            </a:r>
            <a:endParaRPr lang="en-GB" sz="4800" cap="non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881895-1A38-441D-ACF4-3BAAF241C187}"/>
              </a:ext>
            </a:extLst>
          </p:cNvPr>
          <p:cNvSpPr txBox="1"/>
          <p:nvPr/>
        </p:nvSpPr>
        <p:spPr>
          <a:xfrm>
            <a:off x="1271221" y="4856231"/>
            <a:ext cx="33375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Poly(amidoxime)</a:t>
            </a:r>
            <a:endParaRPr lang="en-GB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011CF6-DA9A-4DE6-A6F1-068A2841ED61}"/>
              </a:ext>
            </a:extLst>
          </p:cNvPr>
          <p:cNvSpPr txBox="1"/>
          <p:nvPr/>
        </p:nvSpPr>
        <p:spPr>
          <a:xfrm>
            <a:off x="3933440" y="5725220"/>
            <a:ext cx="4017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/>
              <a:t>Magnification: 5000X</a:t>
            </a:r>
            <a:endParaRPr lang="en-MY" sz="25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75A4EF-1A49-4FF4-8866-79898800CC3F}"/>
              </a:ext>
            </a:extLst>
          </p:cNvPr>
          <p:cNvSpPr txBox="1"/>
          <p:nvPr/>
        </p:nvSpPr>
        <p:spPr>
          <a:xfrm>
            <a:off x="7408985" y="4763864"/>
            <a:ext cx="333750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Cu(II)@PAM</a:t>
            </a:r>
            <a:endParaRPr lang="en-GB" sz="2500" dirty="0"/>
          </a:p>
        </p:txBody>
      </p:sp>
      <p:pic>
        <p:nvPicPr>
          <p:cNvPr id="5" name="Picture 4" descr="A close up of a coral&#10;&#10;Description automatically generated">
            <a:extLst>
              <a:ext uri="{FF2B5EF4-FFF2-40B4-BE49-F238E27FC236}">
                <a16:creationId xmlns:a16="http://schemas.microsoft.com/office/drawing/2014/main" id="{DF6398D6-80A9-4FAA-999E-CD0D6216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5" y="836455"/>
            <a:ext cx="5101019" cy="3893974"/>
          </a:xfrm>
          <a:prstGeom prst="rect">
            <a:avLst/>
          </a:prstGeom>
        </p:spPr>
      </p:pic>
      <p:pic>
        <p:nvPicPr>
          <p:cNvPr id="9" name="Picture 8" descr="A close up of a flower&#10;&#10;Description automatically generated">
            <a:extLst>
              <a:ext uri="{FF2B5EF4-FFF2-40B4-BE49-F238E27FC236}">
                <a16:creationId xmlns:a16="http://schemas.microsoft.com/office/drawing/2014/main" id="{D1252A49-23A5-4298-8AB8-FA2BC23FC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36455"/>
            <a:ext cx="5101019" cy="388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32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E586-EAB4-4A98-8D32-71E2FD79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3" y="16148"/>
            <a:ext cx="12104568" cy="834189"/>
          </a:xfrm>
        </p:spPr>
        <p:txBody>
          <a:bodyPr>
            <a:noAutofit/>
          </a:bodyPr>
          <a:lstStyle/>
          <a:p>
            <a:r>
              <a:rPr lang="en-US" sz="4000" cap="none" dirty="0"/>
              <a:t>Energy Dispersive X-ray Diffraction (EDX Analysis)</a:t>
            </a:r>
            <a:endParaRPr lang="en-GB" sz="4000" cap="non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75A4EF-1A49-4FF4-8866-79898800CC3F}"/>
              </a:ext>
            </a:extLst>
          </p:cNvPr>
          <p:cNvSpPr txBox="1"/>
          <p:nvPr/>
        </p:nvSpPr>
        <p:spPr>
          <a:xfrm>
            <a:off x="1244019" y="4931055"/>
            <a:ext cx="61271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Cu(II)@PAM</a:t>
            </a:r>
            <a:endParaRPr lang="en-GB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F2EBD-2B0D-415B-8535-9645C67E1069}"/>
              </a:ext>
            </a:extLst>
          </p:cNvPr>
          <p:cNvSpPr txBox="1"/>
          <p:nvPr/>
        </p:nvSpPr>
        <p:spPr>
          <a:xfrm>
            <a:off x="8409483" y="944176"/>
            <a:ext cx="3223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Copper = 35.4%</a:t>
            </a:r>
          </a:p>
          <a:p>
            <a:r>
              <a:rPr lang="en-US" sz="2400" b="1" dirty="0"/>
              <a:t>Carbon = 40.7%</a:t>
            </a:r>
          </a:p>
          <a:p>
            <a:r>
              <a:rPr lang="en-US" sz="2400" b="1" dirty="0"/>
              <a:t>Oxygen = 20.2%</a:t>
            </a:r>
          </a:p>
          <a:p>
            <a:r>
              <a:rPr lang="en-US" sz="2400" b="1" dirty="0"/>
              <a:t>Nitrogen= 3.8%</a:t>
            </a:r>
            <a:endParaRPr lang="en-MY" sz="2400" b="1" dirty="0"/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5204828B-FE23-4264-A1E7-E4E14C58C1A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8" y="944175"/>
            <a:ext cx="7836541" cy="3867667"/>
          </a:xfrm>
          <a:prstGeom prst="rect">
            <a:avLst/>
          </a:prstGeom>
        </p:spPr>
      </p:pic>
      <p:pic>
        <p:nvPicPr>
          <p:cNvPr id="4" name="Picture 3" descr="A picture containing cup, coffee, table, sitting&#10;&#10;Description automatically generated">
            <a:extLst>
              <a:ext uri="{FF2B5EF4-FFF2-40B4-BE49-F238E27FC236}">
                <a16:creationId xmlns:a16="http://schemas.microsoft.com/office/drawing/2014/main" id="{BAD3B0CE-4158-4631-A935-5D07B8643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18" y="2709394"/>
            <a:ext cx="2698715" cy="26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19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CE02AD-F574-4FCB-862D-7D7F8390A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96538" cy="725142"/>
          </a:xfrm>
        </p:spPr>
        <p:txBody>
          <a:bodyPr>
            <a:normAutofit fontScale="90000"/>
          </a:bodyPr>
          <a:lstStyle/>
          <a:p>
            <a:r>
              <a:rPr lang="en-US" sz="4800" dirty="0" err="1"/>
              <a:t>Tga</a:t>
            </a:r>
            <a:r>
              <a:rPr lang="en-US" sz="4800" dirty="0"/>
              <a:t> &amp; DSC</a:t>
            </a:r>
            <a:endParaRPr lang="en-GB" sz="4800" dirty="0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A7D57D3-B923-4710-9873-2EB1F1611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426" y="725142"/>
            <a:ext cx="8919148" cy="540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95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9CE02AD-F574-4FCB-862D-7D7F8390A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 err="1"/>
              <a:t>Xrd</a:t>
            </a:r>
            <a:r>
              <a:rPr lang="en-US" sz="3600" dirty="0"/>
              <a:t> RESULT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5D0AE89-7519-4D54-B807-C79D4FB9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83" y="694191"/>
            <a:ext cx="7078208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98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EF87-54BE-4D93-92E1-55CF42C4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96882" cy="631817"/>
          </a:xfrm>
        </p:spPr>
        <p:txBody>
          <a:bodyPr>
            <a:normAutofit/>
          </a:bodyPr>
          <a:lstStyle/>
          <a:p>
            <a:r>
              <a:rPr lang="en-US" dirty="0"/>
              <a:t>XPs Analysis</a:t>
            </a:r>
            <a:endParaRPr lang="en-MY" dirty="0"/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5C80E6DF-B24B-46CA-9852-33B1B0206FB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1" y="826690"/>
            <a:ext cx="7122159" cy="4704681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2E73843-D102-44E4-BFBF-48B795782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511157"/>
              </p:ext>
            </p:extLst>
          </p:nvPr>
        </p:nvGraphicFramePr>
        <p:xfrm>
          <a:off x="8321675" y="277813"/>
          <a:ext cx="3116263" cy="5253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CS ChemDraw Drawing" r:id="rId4" imgW="2653180" imgH="5000129" progId="ChemDraw.Document.6.0">
                  <p:embed/>
                </p:oleObj>
              </mc:Choice>
              <mc:Fallback>
                <p:oleObj name="CS ChemDraw Drawing" r:id="rId4" imgW="2653180" imgH="50001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1675" y="277813"/>
                        <a:ext cx="3116263" cy="5253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082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967A6-98B7-4A21-A069-D436EA8F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804387" cy="684826"/>
          </a:xfrm>
        </p:spPr>
        <p:txBody>
          <a:bodyPr>
            <a:noAutofit/>
          </a:bodyPr>
          <a:lstStyle/>
          <a:p>
            <a:r>
              <a:rPr lang="en-US" sz="4500" cap="none" dirty="0"/>
              <a:t>Optimization Of Ullmann Reaction</a:t>
            </a:r>
            <a:endParaRPr lang="en-MY" sz="4500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AF24C-0330-4666-BE4D-4B971BF40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326"/>
          <a:stretch/>
        </p:blipFill>
        <p:spPr>
          <a:xfrm>
            <a:off x="1352802" y="1260723"/>
            <a:ext cx="9451585" cy="31913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6267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0" y="156755"/>
            <a:ext cx="11625943" cy="6008914"/>
          </a:xfrm>
        </p:spPr>
        <p:txBody>
          <a:bodyPr>
            <a:noAutofit/>
          </a:bodyPr>
          <a:lstStyle/>
          <a:p>
            <a:pPr marL="615950" indent="-615950" algn="just">
              <a:lnSpc>
                <a:spcPct val="150000"/>
              </a:lnSpc>
              <a:buSzPct val="150000"/>
              <a:buFont typeface="Wingdings" panose="05000000000000000000" pitchFamily="2" charset="2"/>
              <a:buChar char="q"/>
            </a:pP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Synthesis process is necessary due to the </a:t>
            </a:r>
            <a:r>
              <a:rPr lang="en-MY" sz="2500" b="1" cap="none" dirty="0">
                <a:latin typeface="+mj-lt"/>
                <a:cs typeface="Times New Roman" panose="02020603050405020304" pitchFamily="18" charset="0"/>
              </a:rPr>
              <a:t>molecular complexity </a:t>
            </a: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and various type of </a:t>
            </a:r>
            <a:r>
              <a:rPr lang="en-MY" sz="2500" b="1" cap="none" dirty="0">
                <a:latin typeface="+mj-lt"/>
                <a:cs typeface="Times New Roman" panose="02020603050405020304" pitchFamily="18" charset="0"/>
              </a:rPr>
              <a:t>bond formation</a:t>
            </a:r>
            <a:r>
              <a:rPr lang="en-MY" sz="2500" cap="none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through the organic transformations is being grown in parallel fashion.</a:t>
            </a:r>
            <a:endParaRPr lang="en-MY" sz="2200" b="1" cap="none" dirty="0">
              <a:latin typeface="+mj-lt"/>
              <a:cs typeface="Times New Roman" panose="02020603050405020304" pitchFamily="18" charset="0"/>
            </a:endParaRPr>
          </a:p>
          <a:p>
            <a:pPr marL="615950" indent="-615950" algn="just">
              <a:lnSpc>
                <a:spcPct val="150000"/>
              </a:lnSpc>
              <a:buSzPct val="150000"/>
              <a:buFont typeface="Wingdings" panose="05000000000000000000" pitchFamily="2" charset="2"/>
              <a:buChar char="q"/>
            </a:pP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C‐C or C-N bonds formation (cross-coupling) reactions are </a:t>
            </a:r>
            <a:r>
              <a:rPr lang="en-MY" sz="2500" b="1" cap="none" dirty="0">
                <a:latin typeface="+mj-lt"/>
                <a:cs typeface="Times New Roman" panose="02020603050405020304" pitchFamily="18" charset="0"/>
              </a:rPr>
              <a:t>important</a:t>
            </a: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 for the synthesis of essential chemicals such as:</a:t>
            </a:r>
          </a:p>
          <a:p>
            <a:pPr marL="0" indent="0" algn="just">
              <a:lnSpc>
                <a:spcPct val="150000"/>
              </a:lnSpc>
              <a:buSzPct val="150000"/>
              <a:buNone/>
            </a:pP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          1. Fine chemicals, </a:t>
            </a:r>
          </a:p>
          <a:p>
            <a:pPr marL="0" indent="0" algn="just">
              <a:lnSpc>
                <a:spcPct val="150000"/>
              </a:lnSpc>
              <a:buSzPct val="150000"/>
              <a:buNone/>
            </a:pP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          2. Drug and intermediate products,</a:t>
            </a:r>
          </a:p>
          <a:p>
            <a:pPr marL="0" indent="0" algn="just">
              <a:lnSpc>
                <a:spcPct val="150000"/>
              </a:lnSpc>
              <a:buSzPct val="150000"/>
              <a:buNone/>
            </a:pP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          3. Natural products etc.</a:t>
            </a:r>
          </a:p>
          <a:p>
            <a:pPr marL="581457" indent="-581457" algn="just">
              <a:lnSpc>
                <a:spcPct val="150000"/>
              </a:lnSpc>
              <a:buSzPct val="150000"/>
              <a:buFont typeface="Wingdings" panose="05000000000000000000" pitchFamily="2" charset="2"/>
              <a:buChar char="q"/>
            </a:pP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Transition metal catalysts (</a:t>
            </a:r>
            <a:r>
              <a:rPr lang="en-MY" sz="2200" cap="none" dirty="0" err="1">
                <a:latin typeface="+mj-lt"/>
                <a:cs typeface="Times New Roman" panose="02020603050405020304" pitchFamily="18" charset="0"/>
              </a:rPr>
              <a:t>Pd</a:t>
            </a: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, Cu, Ni) are normally used for cross-coupling reactions (</a:t>
            </a:r>
            <a:r>
              <a:rPr lang="en-MY" sz="2200" cap="none" dirty="0" err="1">
                <a:latin typeface="+mj-lt"/>
                <a:cs typeface="Times New Roman" panose="02020603050405020304" pitchFamily="18" charset="0"/>
              </a:rPr>
              <a:t>suzuki</a:t>
            </a: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, heck, </a:t>
            </a:r>
            <a:r>
              <a:rPr lang="en-MY" sz="2200" cap="none" dirty="0" err="1">
                <a:latin typeface="+mj-lt"/>
                <a:cs typeface="Times New Roman" panose="02020603050405020304" pitchFamily="18" charset="0"/>
              </a:rPr>
              <a:t>sonogashira</a:t>
            </a:r>
            <a:r>
              <a:rPr lang="en-MY" sz="2200" cap="none" dirty="0">
                <a:latin typeface="+mj-lt"/>
                <a:cs typeface="Times New Roman" panose="02020603050405020304" pitchFamily="18" charset="0"/>
              </a:rPr>
              <a:t>, click etc.).</a:t>
            </a:r>
          </a:p>
          <a:p>
            <a:pPr marL="0" indent="0" algn="just">
              <a:lnSpc>
                <a:spcPct val="160000"/>
              </a:lnSpc>
              <a:buSzPct val="150000"/>
              <a:buNone/>
            </a:pPr>
            <a:endParaRPr lang="en-MY" sz="22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02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5CB70-8A2E-429C-9ECD-BC9201734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Reaction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334C7E-7744-4DAC-BB01-6A57254AD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710" y="620392"/>
            <a:ext cx="7255815" cy="489598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421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9B9134-95ED-4DFD-A35A-AE645933D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36"/>
          <a:stretch/>
        </p:blipFill>
        <p:spPr>
          <a:xfrm>
            <a:off x="1784602" y="729586"/>
            <a:ext cx="8622791" cy="46578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58020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6E6531A-0776-43BA-A852-5FB5C7753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6085" y="533400"/>
            <a:ext cx="9079832" cy="5077326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C5273F-2B84-46BF-A94F-1A20E13B3A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4605" y="763203"/>
            <a:ext cx="8622792" cy="4617720"/>
          </a:xfrm>
          <a:prstGeom prst="rect">
            <a:avLst/>
          </a:prstGeom>
          <a:gradFill>
            <a:gsLst>
              <a:gs pos="0">
                <a:srgbClr val="DADADA"/>
              </a:gs>
              <a:gs pos="100000">
                <a:srgbClr val="FFFFFE"/>
              </a:gs>
            </a:gsLst>
            <a:lin ang="16200000" scaled="0"/>
          </a:gradFill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544F5FE-8FBE-4874-B81E-44D18B1A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603" y="869431"/>
            <a:ext cx="8622792" cy="451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66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AFEE8B-3A97-48CC-B2F5-A065D7A20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5372" y="4133234"/>
            <a:ext cx="9120954" cy="744373"/>
          </a:xfrm>
        </p:spPr>
        <p:txBody>
          <a:bodyPr>
            <a:normAutofit/>
          </a:bodyPr>
          <a:lstStyle/>
          <a:p>
            <a:pPr algn="ctr"/>
            <a:endParaRPr lang="en-MY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6B7D7F1-BDAD-42E7-94C6-9309E2CE60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365566"/>
              </p:ext>
            </p:extLst>
          </p:nvPr>
        </p:nvGraphicFramePr>
        <p:xfrm>
          <a:off x="870204" y="817883"/>
          <a:ext cx="10615452" cy="448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CS ChemDraw Drawing" r:id="rId4" imgW="5734591" imgH="4484683" progId="ChemDraw.Document.6.0">
                  <p:embed/>
                </p:oleObj>
              </mc:Choice>
              <mc:Fallback>
                <p:oleObj name="CS ChemDraw Drawing" r:id="rId4" imgW="5734591" imgH="4484683" progId="ChemDraw.Document.6.0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242A777-9868-4943-A2BB-FCAB568542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0204" y="817883"/>
                        <a:ext cx="10615452" cy="44846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45D450-E170-4CBB-8781-2A0843AFEB30}"/>
              </a:ext>
            </a:extLst>
          </p:cNvPr>
          <p:cNvSpPr txBox="1"/>
          <p:nvPr/>
        </p:nvSpPr>
        <p:spPr>
          <a:xfrm>
            <a:off x="2000112" y="0"/>
            <a:ext cx="8191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Mechanism for Ullmann Reaction</a:t>
            </a:r>
            <a:endParaRPr lang="en-MY" sz="4000" b="1" dirty="0"/>
          </a:p>
        </p:txBody>
      </p:sp>
    </p:spTree>
    <p:extLst>
      <p:ext uri="{BB962C8B-B14F-4D97-AF65-F5344CB8AC3E}">
        <p14:creationId xmlns:p14="http://schemas.microsoft.com/office/powerpoint/2010/main" val="1906446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4A335-CF08-46E9-8BF3-B4412ABCB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Reusability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C9DF4CD-89D3-410F-9A72-09911DAFB4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253166"/>
              </p:ext>
            </p:extLst>
          </p:nvPr>
        </p:nvGraphicFramePr>
        <p:xfrm>
          <a:off x="4618374" y="1116345"/>
          <a:ext cx="6282919" cy="3866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01801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4A335-CF08-46E9-8BF3-B4412ABCB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Leaching Study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ED54D46-F69F-47AB-A544-7C2CA3257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829" y="801076"/>
            <a:ext cx="6914897" cy="459581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612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B4C4-C9C1-4216-8464-7DEAF20D8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40CEA-2E5A-4EFA-9B2D-FC286227A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70292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10953B-7DA3-42A4-BAF9-0DAB5528D07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06498465"/>
              </p:ext>
            </p:extLst>
          </p:nvPr>
        </p:nvGraphicFramePr>
        <p:xfrm>
          <a:off x="1293812" y="657408"/>
          <a:ext cx="9604375" cy="4404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6233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B4C4-C9C1-4216-8464-7DEAF20D8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Future work</a:t>
            </a: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40CEA-2E5A-4EFA-9B2D-FC286227A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75545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17CF0C-44BB-4C2A-97B9-996B802DB5CA}"/>
              </a:ext>
            </a:extLst>
          </p:cNvPr>
          <p:cNvSpPr txBox="1"/>
          <p:nvPr/>
        </p:nvSpPr>
        <p:spPr>
          <a:xfrm>
            <a:off x="453736" y="893617"/>
            <a:ext cx="11284528" cy="347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Test the synthesize catalyst in other cross-coupling reaction (C-C, C-N, C-S, etc.)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Utilize the Cu(II)</a:t>
            </a:r>
            <a:r>
              <a:rPr lang="en-US" sz="3000" dirty="0" err="1"/>
              <a:t>NPs@PAM</a:t>
            </a:r>
            <a:r>
              <a:rPr lang="en-US" sz="3000" dirty="0"/>
              <a:t> in total synthesis of natural product, medicine compound.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MY" sz="3000" dirty="0"/>
          </a:p>
        </p:txBody>
      </p:sp>
    </p:spTree>
    <p:extLst>
      <p:ext uri="{BB962C8B-B14F-4D97-AF65-F5344CB8AC3E}">
        <p14:creationId xmlns:p14="http://schemas.microsoft.com/office/powerpoint/2010/main" val="65421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4360676" y="199341"/>
            <a:ext cx="3289597" cy="108673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70957" tIns="35479" rIns="70957" bIns="35479" rtlCol="0" anchor="ctr"/>
          <a:lstStyle/>
          <a:p>
            <a:pPr algn="ctr"/>
            <a:endParaRPr lang="en-US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145207" y="2621104"/>
          <a:ext cx="9901582" cy="2895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7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33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Homogeneous catalyst </a:t>
                      </a:r>
                    </a:p>
                  </a:txBody>
                  <a:tcPr marL="71880" marR="71880" marT="34834" marB="348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Heterogeneous catalyst</a:t>
                      </a:r>
                    </a:p>
                  </a:txBody>
                  <a:tcPr marL="71880" marR="71880" marT="34834" marB="3483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718">
                <a:tc>
                  <a:txBody>
                    <a:bodyPr/>
                    <a:lstStyle/>
                    <a:p>
                      <a:pPr marL="393700" indent="-3937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Expensive</a:t>
                      </a:r>
                      <a:r>
                        <a:rPr lang="en-US" sz="2100" b="1" baseline="0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US" sz="2100" b="1" dirty="0">
                        <a:latin typeface="+mj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1880" marR="71880" marT="34834" marB="348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Less expensive</a:t>
                      </a:r>
                      <a:r>
                        <a:rPr lang="en-US" sz="2100" b="1" baseline="0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US" sz="2100" b="1" dirty="0">
                        <a:latin typeface="+mj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1880" marR="71880" marT="34834" marB="3483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957">
                <a:tc>
                  <a:txBody>
                    <a:bodyPr/>
                    <a:lstStyle/>
                    <a:p>
                      <a:pPr marL="393700" indent="-3937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Purification of product is difficult</a:t>
                      </a:r>
                    </a:p>
                  </a:txBody>
                  <a:tcPr marL="71880" marR="71880" marT="34834" marB="348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Easy to purify the product</a:t>
                      </a:r>
                    </a:p>
                  </a:txBody>
                  <a:tcPr marL="71880" marR="71880" marT="34834" marB="3483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718">
                <a:tc>
                  <a:txBody>
                    <a:bodyPr/>
                    <a:lstStyle/>
                    <a:p>
                      <a:pPr marL="393700" indent="-3937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Can not be reused</a:t>
                      </a:r>
                    </a:p>
                  </a:txBody>
                  <a:tcPr marL="71880" marR="71880" marT="34834" marB="348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Reusable </a:t>
                      </a:r>
                    </a:p>
                  </a:txBody>
                  <a:tcPr marL="71880" marR="71880" marT="34834" marB="3483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718">
                <a:tc>
                  <a:txBody>
                    <a:bodyPr/>
                    <a:lstStyle/>
                    <a:p>
                      <a:pPr marL="393700" indent="-3937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Environmental pollution</a:t>
                      </a:r>
                      <a:r>
                        <a:rPr lang="en-US" sz="2100" b="1" baseline="0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endParaRPr lang="en-US" sz="2100" b="1" dirty="0">
                        <a:latin typeface="+mj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71880" marR="71880" marT="34834" marB="348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Environmental-friendly</a:t>
                      </a:r>
                    </a:p>
                  </a:txBody>
                  <a:tcPr marL="71880" marR="71880" marT="34834" marB="3483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979">
                <a:tc>
                  <a:txBody>
                    <a:bodyPr/>
                    <a:lstStyle/>
                    <a:p>
                      <a:pPr marL="393700" indent="-3937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Not stable in the reaction media</a:t>
                      </a:r>
                    </a:p>
                  </a:txBody>
                  <a:tcPr marL="71880" marR="71880" marT="34834" marB="3483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q"/>
                      </a:pPr>
                      <a:r>
                        <a:rPr lang="en-US" sz="2100" b="1" dirty="0">
                          <a:latin typeface="+mj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Stable under harsh conditions</a:t>
                      </a:r>
                    </a:p>
                  </a:txBody>
                  <a:tcPr marL="71880" marR="71880" marT="34834" marB="34834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665769" y="306264"/>
            <a:ext cx="2860458" cy="872887"/>
          </a:xfrm>
          <a:prstGeom prst="rect">
            <a:avLst/>
          </a:prstGeom>
        </p:spPr>
        <p:txBody>
          <a:bodyPr vert="horz" lIns="70957" tIns="35479" rIns="70957" bIns="35479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3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Catalyst </a:t>
            </a:r>
          </a:p>
        </p:txBody>
      </p:sp>
      <p:sp>
        <p:nvSpPr>
          <p:cNvPr id="2" name="Oval 1"/>
          <p:cNvSpPr/>
          <p:nvPr/>
        </p:nvSpPr>
        <p:spPr>
          <a:xfrm>
            <a:off x="1806052" y="1286072"/>
            <a:ext cx="2933803" cy="99807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0957" tIns="35479" rIns="70957" bIns="35479" rtlCol="0" anchor="ctr"/>
          <a:lstStyle/>
          <a:p>
            <a:pPr algn="ctr"/>
            <a:endParaRPr lang="en-US" sz="2800" dirty="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53527" y="1286072"/>
            <a:ext cx="2933803" cy="998072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0957" tIns="35479" rIns="70957" bIns="35479" rtlCol="0" anchor="ctr"/>
          <a:lstStyle/>
          <a:p>
            <a:pPr algn="ctr"/>
            <a:endParaRPr lang="en-US" sz="2800"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6992" y="1521596"/>
            <a:ext cx="2930429" cy="502538"/>
          </a:xfrm>
          <a:prstGeom prst="rect">
            <a:avLst/>
          </a:prstGeom>
        </p:spPr>
        <p:txBody>
          <a:bodyPr wrap="square" lIns="70957" tIns="35479" rIns="70957" bIns="35479">
            <a:spAutoFit/>
          </a:bodyPr>
          <a:lstStyle/>
          <a:p>
            <a:r>
              <a:rPr lang="en-MY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Homogeneous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53527" y="1498726"/>
            <a:ext cx="3041561" cy="502538"/>
          </a:xfrm>
          <a:prstGeom prst="rect">
            <a:avLst/>
          </a:prstGeom>
        </p:spPr>
        <p:txBody>
          <a:bodyPr wrap="square" lIns="70957" tIns="35479" rIns="70957" bIns="35479">
            <a:spAutoFit/>
          </a:bodyPr>
          <a:lstStyle/>
          <a:p>
            <a:r>
              <a:rPr lang="en-MY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Heterogeneous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88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B4C4-C9C1-4216-8464-7DEAF20D8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70729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03" y="236268"/>
            <a:ext cx="1158675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Meijere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Diederich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F, editors. 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Metal-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Catalyzed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Cross-Coupling Reactions, Second Completely Revised and Enlarged Edition.,                   </a:t>
            </a:r>
          </a:p>
          <a:p>
            <a:pPr marR="0" lvl="0" algn="just"/>
            <a:r>
              <a:rPr lang="en-MY" sz="1400" b="1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2004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Vol. 2. 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Diederich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Stang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PJ, editors. 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Metal-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catalyzed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Cross-Coupling Reactions.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1998, 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Vol.1.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Knochel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Leuser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Gong LZ,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Perrone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Kneisel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FF.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Organozinc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Compd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287.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Knochel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Leuser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Gong L-Z,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Perrone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Kneisel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FF.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Polyfunctional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zinc organometallics for organic synthesis.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Fouquet E,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Herve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Polyfunctional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organometallics for organic synthesis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Shimizu M,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Hiyama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Polyfunctional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silicon organometallics for organic synthesis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Knochel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Krasovskiy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Sapountzis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Polyfunctional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magnesium organometallics for organic synthesis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Knochel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Ila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Korn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TJ, Baron O. 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Functionalized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organoborane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derivatives in organic synthesis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Knochel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P, Kopp F. 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Handbook of functionalized organometallics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Stephenson GR.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Polyfunctional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electrophilic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multihapto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-organometallics for organic synthesis.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Rilatt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I, Jackson RFW. 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Org Chem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2008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73:8694.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Netherton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MR, Fu GC.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2002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41:3910. 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Anderson TJ, Jones GD,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Vicic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DA. 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 Am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Soc.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126:8100. 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Jones GD, McFarland C, Anderson TJ,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Vicic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4211. 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Fürstner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Martin R, Krause H, Seidel G, Goddard R, Lehmann CW. 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J. Am 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MY" sz="14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Soc.,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130:8773.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Kleimark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Hedström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Larsson P-F, Johansson C, </a:t>
            </a:r>
            <a:r>
              <a:rPr lang="en-MY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Norrby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 O. </a:t>
            </a:r>
            <a:r>
              <a:rPr lang="en-MY" sz="1400" i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ChemCatChem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MY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r>
              <a:rPr lang="en-MY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1:152.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Md. S.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Islama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H.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Mandalab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T.K.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Biswasac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Md. L. Rahman, S. S.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Rashida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S.H.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S. M. Sarkar. </a:t>
            </a:r>
            <a:r>
              <a:rPr lang="en-MY" sz="1400" i="1" dirty="0">
                <a:latin typeface="Arial" panose="020B0604020202020204" pitchFamily="34" charset="0"/>
                <a:ea typeface="Calibri,Italic"/>
                <a:cs typeface="Times New Roman" panose="02020603050405020304" pitchFamily="18" charset="0"/>
              </a:rPr>
              <a:t>J. Name</a:t>
            </a:r>
            <a:r>
              <a:rPr lang="en-MY" sz="1400" dirty="0">
                <a:latin typeface="Arial" panose="020B0604020202020204" pitchFamily="34" charset="0"/>
                <a:ea typeface="Calibri,Italic"/>
                <a:cs typeface="Times New Roman" panose="02020603050405020304" pitchFamily="18" charset="0"/>
              </a:rPr>
              <a:t>., </a:t>
            </a:r>
            <a:r>
              <a:rPr lang="en-MY" sz="1400" b="1" dirty="0">
                <a:latin typeface="Arial" panose="020B0604020202020204" pitchFamily="34" charset="0"/>
                <a:ea typeface="Calibri,Italic"/>
                <a:cs typeface="Times New Roman" panose="02020603050405020304" pitchFamily="18" charset="0"/>
              </a:rPr>
              <a:t>2012</a:t>
            </a:r>
            <a:r>
              <a:rPr lang="en-MY" sz="1400" dirty="0">
                <a:latin typeface="Arial" panose="020B0604020202020204" pitchFamily="34" charset="0"/>
                <a:ea typeface="Calibri,Italic"/>
                <a:cs typeface="Times New Roman" panose="02020603050405020304" pitchFamily="18" charset="0"/>
              </a:rPr>
              <a:t>, 3, 1-3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L.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Xie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 H. Hui, X. J. Long, C. C. Wang, Z. F.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Xie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dirty="0">
                <a:latin typeface="Arial" panose="020B0604020202020204" pitchFamily="34" charset="0"/>
                <a:ea typeface="Calibri,Italic"/>
                <a:cs typeface="Times New Roman" panose="02020603050405020304" pitchFamily="18" charset="0"/>
              </a:rPr>
              <a:t>Chin. </a:t>
            </a:r>
            <a:r>
              <a:rPr lang="en-MY" sz="1400" i="1" dirty="0">
                <a:latin typeface="Arial" panose="020B0604020202020204" pitchFamily="34" charset="0"/>
                <a:ea typeface="Calibri,Italic"/>
                <a:cs typeface="Times New Roman" panose="02020603050405020304" pitchFamily="18" charset="0"/>
              </a:rPr>
              <a:t>Chem. Lett.,</a:t>
            </a:r>
            <a:r>
              <a:rPr lang="en-MY" sz="1400" dirty="0">
                <a:latin typeface="Arial" panose="020B0604020202020204" pitchFamily="34" charset="0"/>
                <a:ea typeface="Calibri,Italic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dirty="0">
                <a:latin typeface="Arial" panose="020B0604020202020204" pitchFamily="34" charset="0"/>
                <a:ea typeface="Calibri,Bold"/>
                <a:cs typeface="Times New Roman" panose="02020603050405020304" pitchFamily="18" charset="0"/>
              </a:rPr>
              <a:t>24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28.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Vassylyev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J.Chen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A.P.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Panarello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J.G.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Khinast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Tetrahedron Lett.,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2005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46, 6865.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AdvMYR4"/>
                <a:cs typeface="Times New Roman" panose="02020603050405020304" pitchFamily="18" charset="0"/>
              </a:rPr>
              <a:t>C. </a:t>
            </a:r>
            <a:r>
              <a:rPr lang="en-MY" sz="1400" dirty="0" err="1">
                <a:latin typeface="Arial" panose="020B0604020202020204" pitchFamily="34" charset="0"/>
                <a:ea typeface="AdvMYR4"/>
                <a:cs typeface="Times New Roman" panose="02020603050405020304" pitchFamily="18" charset="0"/>
              </a:rPr>
              <a:t>Descorme</a:t>
            </a:r>
            <a:r>
              <a:rPr lang="en-MY" sz="1400" dirty="0">
                <a:latin typeface="Arial" panose="020B0604020202020204" pitchFamily="34" charset="0"/>
                <a:ea typeface="AdvMYR4"/>
                <a:cs typeface="Times New Roman" panose="02020603050405020304" pitchFamily="18" charset="0"/>
              </a:rPr>
              <a:t>, P. </a:t>
            </a:r>
            <a:r>
              <a:rPr lang="en-MY" sz="1400" dirty="0" err="1">
                <a:latin typeface="Arial" panose="020B0604020202020204" pitchFamily="34" charset="0"/>
                <a:ea typeface="AdvMYR4"/>
                <a:cs typeface="Times New Roman" panose="02020603050405020304" pitchFamily="18" charset="0"/>
              </a:rPr>
              <a:t>Gallezot,C</a:t>
            </a:r>
            <a:r>
              <a:rPr lang="en-MY" sz="1400" dirty="0">
                <a:latin typeface="Arial" panose="020B0604020202020204" pitchFamily="34" charset="0"/>
                <a:ea typeface="AdvMYR4"/>
                <a:cs typeface="Times New Roman" panose="02020603050405020304" pitchFamily="18" charset="0"/>
              </a:rPr>
              <a:t>. </a:t>
            </a:r>
            <a:r>
              <a:rPr lang="en-MY" sz="1400" dirty="0" err="1">
                <a:latin typeface="Arial" panose="020B0604020202020204" pitchFamily="34" charset="0"/>
                <a:ea typeface="AdvMYR4"/>
                <a:cs typeface="Times New Roman" panose="02020603050405020304" pitchFamily="18" charset="0"/>
              </a:rPr>
              <a:t>Geantet</a:t>
            </a:r>
            <a:r>
              <a:rPr lang="en-MY" sz="1400" dirty="0">
                <a:latin typeface="Arial" panose="020B0604020202020204" pitchFamily="34" charset="0"/>
                <a:ea typeface="AdvMYR4"/>
                <a:cs typeface="Times New Roman" panose="02020603050405020304" pitchFamily="18" charset="0"/>
              </a:rPr>
              <a:t>, and C. George.</a:t>
            </a:r>
            <a:r>
              <a:rPr lang="en-MY" sz="1400" dirty="0">
                <a:latin typeface="Arial" panose="020B0604020202020204" pitchFamily="34" charset="0"/>
                <a:ea typeface="AdvMYR4I"/>
                <a:cs typeface="Times New Roman" panose="02020603050405020304" pitchFamily="18" charset="0"/>
              </a:rPr>
              <a:t> </a:t>
            </a:r>
            <a:r>
              <a:rPr lang="en-MY" sz="1400" i="1" dirty="0">
                <a:latin typeface="Arial" panose="020B0604020202020204" pitchFamily="34" charset="0"/>
                <a:ea typeface="AdvMYR4I"/>
                <a:cs typeface="Times New Roman" panose="02020603050405020304" pitchFamily="18" charset="0"/>
              </a:rPr>
              <a:t>Chem. Cat. Chem.,</a:t>
            </a:r>
            <a:r>
              <a:rPr lang="en-MY" sz="1400" dirty="0">
                <a:latin typeface="Arial" panose="020B0604020202020204" pitchFamily="34" charset="0"/>
                <a:ea typeface="AdvMYR4I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AdvMYR6I"/>
                <a:cs typeface="Times New Roman" panose="02020603050405020304" pitchFamily="18" charset="0"/>
              </a:rPr>
              <a:t>2004</a:t>
            </a:r>
            <a:r>
              <a:rPr lang="en-MY" sz="1400" dirty="0">
                <a:latin typeface="Arial" panose="020B0604020202020204" pitchFamily="34" charset="0"/>
                <a:ea typeface="AdvMYR4I"/>
                <a:cs typeface="Times New Roman" panose="02020603050405020304" pitchFamily="18" charset="0"/>
              </a:rPr>
              <a:t>, 1, 1 – 11.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K.K.R.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Datta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Eswaramoorthy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C.N.R. Rao,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Mater. Chem.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2007, 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17, 613.</a:t>
            </a:r>
          </a:p>
          <a:p>
            <a:pPr marR="0" lvl="0" indent="-342900" algn="just">
              <a:buFont typeface="+mj-lt"/>
              <a:buAutoNum type="arabicPeriod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</a:rPr>
              <a:t>J. Zhu, J. Zhou, T. Zhao, X. Zhou, D. Chen, W. Yuan,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</a:rPr>
              <a:t>Appli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</a:rPr>
              <a:t>Catal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</a:rPr>
              <a:t>. A: Gen.,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</a:rPr>
              <a:t>2009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</a:rPr>
              <a:t>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</a:rPr>
              <a:t> 352,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4541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6" y="111039"/>
            <a:ext cx="1146918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S.J.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Guo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Bai, H.O. Liang, C.P. Li, Chin.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Chem. Lett.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27, 459–463.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M.J.G.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Escalonilla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Atienzar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J.L.G. Fierro, H. Garcıa, F.J.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Langa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Mater. Chem.,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2008,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18, 1592–1600.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J.G. de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Vries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Can.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Chem., </a:t>
            </a:r>
            <a:r>
              <a:rPr lang="en-MY" sz="14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2001,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79, 1086–1092.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S.S.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Shendage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U.B.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Patil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Nagarkar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Tetrahedron Lett., </a:t>
            </a:r>
            <a:r>
              <a:rPr lang="en-MY" sz="1400" b="1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2013,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54, 3457.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L.F.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García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Blanco, C. Blanco, P.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Álvarez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Santamaría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R.J. Menéndez,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Mol.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A: Chem.,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416, 140–146.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Shen, H. Shen, M. Yang, C. Xia, P. Zhang,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Chem.,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17, 225–230.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Cotugno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Casiello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Nacci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Mastrorilli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Dell’Anna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Monopoli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Organomet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Chem., 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752, 1–5.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Li, X.Y. Shi, Y.Y. Bi, J.F. Wei, Z.G. Chen,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ACS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1, 657.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Nehra, B.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Khungar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Pericherla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S.C.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Sivasubramanian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Kumar,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Chem.,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16, 4266–4271.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M.S. Sarkar, H.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Qiu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M.J.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Nanosci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Nanotechnol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7, 3880–3883.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Liebscher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Chem. Rev.,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107, 133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L. Rahman, S. M. Sarkar, M.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Yusoff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H. Abdullah.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RSC Adv.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745-757.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indent="-342900" algn="just"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L. Rahman, S. M. Sarkar, M.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Yusoff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Front.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Environ.l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Sci. Eng.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352-361.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M. Sarkar, T. Sultana, T. K. Biswas, M. R.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Lutfor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Yusoff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J. Chem.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40, 497.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O. A. </a:t>
            </a:r>
            <a:r>
              <a:rPr lang="en-MY" sz="1400" spc="15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Anunziata</a:t>
            </a:r>
            <a:r>
              <a:rPr lang="en-MY" sz="1400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L. </a:t>
            </a:r>
            <a:r>
              <a:rPr lang="en-MY" sz="1400" spc="15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Martínez</a:t>
            </a:r>
            <a:r>
              <a:rPr lang="en-MY" sz="1400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A. R. </a:t>
            </a:r>
            <a:r>
              <a:rPr lang="en-MY" sz="1400" spc="15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Beltramone</a:t>
            </a:r>
            <a:r>
              <a:rPr lang="en-MY" sz="1400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MY" sz="1400" i="1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n-MY" sz="1400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b="1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</a:t>
            </a:r>
            <a:r>
              <a:rPr lang="en-MY" sz="1400" spc="15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 2(4), 1508-1519.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Y. Han, G.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Hwanga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B.Z.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Haznedaroglu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Lee,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Chem. Eng. J.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259, 653.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S. Sarkar, M. R.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Lutfor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Yusoff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RSC Adv.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5, 1295.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Zhao, J. Feng, G. D.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Stucky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1998,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279, 548.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  <a:tabLst>
                <a:tab pos="450215" algn="l"/>
              </a:tabLst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T. F.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Parangi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M. Patel and U. V.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Chudasama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Bull. Mater. Sci.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Vol. 37, No. 3, 609–615.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H. Mandal, M. R.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Lutfor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Yusoff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F. Chong, S. M. Sarkar,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Carbohydrate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Polym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56, 175.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 startAt="23"/>
              <a:tabLst>
                <a:tab pos="450215" algn="l"/>
              </a:tabLst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M. Sarkar, Md. L. Rahman, and M. M. </a:t>
            </a:r>
            <a:r>
              <a:rPr lang="en-MY" sz="1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Yusoff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RSC Adv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00, 1-3.</a:t>
            </a:r>
            <a:endParaRPr lang="en-US" sz="14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800"/>
              </a:spcAft>
              <a:buFont typeface="+mj-lt"/>
              <a:buAutoNum type="arabicPeriod" startAt="23"/>
              <a:tabLst>
                <a:tab pos="450215" algn="l"/>
              </a:tabLst>
            </a:pP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Yuan, Y. Pan, Y. W. Li,* B. Yin, and H. F. Jiang. </a:t>
            </a:r>
            <a:r>
              <a:rPr lang="en-MY" sz="1400" i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Angew</a:t>
            </a:r>
            <a:r>
              <a:rPr lang="en-MY" sz="14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Chem. Int. Ed.,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2010</a:t>
            </a:r>
            <a:r>
              <a:rPr lang="en-MY" sz="1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49, 4054 –4058</a:t>
            </a:r>
            <a:endParaRPr lang="en-US" sz="14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85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thank you">
            <a:extLst>
              <a:ext uri="{FF2B5EF4-FFF2-40B4-BE49-F238E27FC236}">
                <a16:creationId xmlns:a16="http://schemas.microsoft.com/office/drawing/2014/main" id="{BBDCFD82-6B32-411B-86D5-BBC8794A83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5588" y="-1921412"/>
            <a:ext cx="5502812" cy="550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6" descr="Image result for thank you">
            <a:extLst>
              <a:ext uri="{FF2B5EF4-FFF2-40B4-BE49-F238E27FC236}">
                <a16:creationId xmlns:a16="http://schemas.microsoft.com/office/drawing/2014/main" id="{13559AC6-180B-439D-9AB0-14F1BAFDA9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528401-6096-48A7-BF38-3F7CE6ED2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2"/>
            <a:ext cx="12192000" cy="685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1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822959"/>
            <a:ext cx="11665527" cy="261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615950" indent="-615950" algn="just">
              <a:buSzPct val="150000"/>
              <a:buFont typeface="Wingdings" panose="05000000000000000000" pitchFamily="2" charset="2"/>
              <a:buChar char="q"/>
            </a:pPr>
            <a:r>
              <a:rPr lang="en-MY" cap="none" dirty="0">
                <a:latin typeface="+mj-lt"/>
                <a:cs typeface="Times New Roman" panose="02020603050405020304" pitchFamily="18" charset="0"/>
              </a:rPr>
              <a:t>Price of the catalyst and catalyst market are growth year by year.</a:t>
            </a:r>
          </a:p>
          <a:p>
            <a:pPr marL="615950" indent="-615950" algn="just">
              <a:buSzPct val="150000"/>
              <a:buFont typeface="Wingdings" panose="05000000000000000000" pitchFamily="2" charset="2"/>
              <a:buChar char="q"/>
            </a:pPr>
            <a:r>
              <a:rPr lang="en-MY" cap="none" dirty="0">
                <a:latin typeface="+mj-lt"/>
                <a:cs typeface="Times New Roman" panose="02020603050405020304" pitchFamily="18" charset="0"/>
              </a:rPr>
              <a:t>Therefore, the low cost, high activity, high stability, safe reusability, non-toxic, sustainable chemistry, and characteristic of green organic synthesis are well interest by most of the researcher in the development of heterogeneous metal catalyst</a:t>
            </a:r>
            <a:endParaRPr lang="en-MY" b="1" cap="none" dirty="0">
              <a:latin typeface="+mj-lt"/>
              <a:cs typeface="Times New Roman" panose="02020603050405020304" pitchFamily="18" charset="0"/>
            </a:endParaRPr>
          </a:p>
          <a:p>
            <a:pPr marL="0" indent="0" algn="just">
              <a:buSzPct val="150000"/>
              <a:buFont typeface="Arial" panose="020B0604020202020204" pitchFamily="34" charset="0"/>
              <a:buNone/>
            </a:pPr>
            <a:endParaRPr lang="en-MY" cap="none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A9E64EE-DCE1-4FF5-BE64-97B9BBF6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90" y="822959"/>
            <a:ext cx="9065419" cy="434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0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731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8DA109-D026-4053-938B-A3C1C824B151}"/>
              </a:ext>
            </a:extLst>
          </p:cNvPr>
          <p:cNvSpPr txBox="1"/>
          <p:nvPr/>
        </p:nvSpPr>
        <p:spPr>
          <a:xfrm>
            <a:off x="156755" y="574766"/>
            <a:ext cx="11190238" cy="5011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MY" sz="2400" dirty="0"/>
              <a:t>To extract the cellulose from the agro-waste (pandanus fruit fibre) and utilize to synthesize a poly(amidoxime) ligand, </a:t>
            </a:r>
            <a:endParaRPr lang="en-US" sz="2400" dirty="0"/>
          </a:p>
          <a:p>
            <a:pPr marL="285750" lvl="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MY" sz="2400" dirty="0"/>
              <a:t>To prepare heterogeneous copper catalysts from the cellulose-supported amidoxime ligands,</a:t>
            </a:r>
            <a:endParaRPr lang="en-US" sz="2400" dirty="0"/>
          </a:p>
          <a:p>
            <a:pPr marL="285750" lvl="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MY" sz="2400" dirty="0"/>
              <a:t>To evaluate the catalytic ability and reusability of synthesize catalyst in Ullmann cross-coupling reaction.</a:t>
            </a:r>
            <a:endParaRPr lang="en-US" sz="2400" dirty="0"/>
          </a:p>
          <a:p>
            <a:pPr marL="285750" lvl="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485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8B4C4-C9C1-4216-8464-7DEAF20D8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40CEA-2E5A-4EFA-9B2D-FC286227A6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79880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E42F-0D61-44F7-9065-9BA836E2D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396882" cy="844062"/>
          </a:xfrm>
        </p:spPr>
        <p:txBody>
          <a:bodyPr>
            <a:normAutofit/>
          </a:bodyPr>
          <a:lstStyle/>
          <a:p>
            <a:r>
              <a:rPr lang="en-US" sz="4000" cap="none" dirty="0"/>
              <a:t>Cellulose Extraction</a:t>
            </a:r>
            <a:endParaRPr lang="en-MY" sz="4000" cap="none" dirty="0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8713A81-1BEB-4DCB-A386-908CBD5EB1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6393" y="869098"/>
          <a:ext cx="3064043" cy="203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6" name="CS ChemDraw Drawing" r:id="rId3" imgW="3754878" imgH="2052575" progId="ChemDraw.Document.6.0">
                  <p:embed/>
                </p:oleObj>
              </mc:Choice>
              <mc:Fallback>
                <p:oleObj name="CS ChemDraw Drawing" r:id="rId3" imgW="3754878" imgH="2052575" progId="ChemDraw.Document.6.0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18713A81-1BEB-4DCB-A386-908CBD5EB1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16393" y="869098"/>
                        <a:ext cx="3064043" cy="2039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0F81A4B7-4553-4A47-A263-4DD70B649E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07375" y="801688"/>
          <a:ext cx="3067050" cy="174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7" name="CS ChemDraw Drawing" r:id="rId5" imgW="2242939" imgH="1183929" progId="ChemDraw.Document.6.0">
                  <p:embed/>
                </p:oleObj>
              </mc:Choice>
              <mc:Fallback>
                <p:oleObj name="CS ChemDraw Drawing" r:id="rId5" imgW="2242939" imgH="1183929" progId="ChemDraw.Document.6.0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0F81A4B7-4553-4A47-A263-4DD70B649E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07375" y="801688"/>
                        <a:ext cx="3067050" cy="174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18926F91-9FC5-465C-8DDA-AA03A1886C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32579" y="3369042"/>
          <a:ext cx="3616642" cy="187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8" name="CS ChemDraw Drawing" r:id="rId7" imgW="3840179" imgH="2052575" progId="ChemDraw.Document.6.0">
                  <p:embed/>
                </p:oleObj>
              </mc:Choice>
              <mc:Fallback>
                <p:oleObj name="CS ChemDraw Drawing" r:id="rId7" imgW="3840179" imgH="2052575" progId="ChemDraw.Document.6.0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18926F91-9FC5-465C-8DDA-AA03A1886C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32579" y="3369042"/>
                        <a:ext cx="3616642" cy="1878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CE0962BC-69FE-4D91-B5B7-E1C6B1AA37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2625" y="3378200"/>
          <a:ext cx="3070225" cy="174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9" name="CS ChemDraw Drawing" r:id="rId9" imgW="2242939" imgH="1183929" progId="ChemDraw.Document.6.0">
                  <p:embed/>
                </p:oleObj>
              </mc:Choice>
              <mc:Fallback>
                <p:oleObj name="CS ChemDraw Drawing" r:id="rId9" imgW="2242939" imgH="1183929" progId="ChemDraw.Document.6.0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CE0962BC-69FE-4D91-B5B7-E1C6B1AA37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92625" y="3378200"/>
                        <a:ext cx="3070225" cy="1741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7C5B1C81-7CBD-4850-BC1B-51FF41CD607F}"/>
              </a:ext>
            </a:extLst>
          </p:cNvPr>
          <p:cNvSpPr/>
          <p:nvPr/>
        </p:nvSpPr>
        <p:spPr>
          <a:xfrm>
            <a:off x="110758" y="1157253"/>
            <a:ext cx="3138879" cy="1587387"/>
          </a:xfrm>
          <a:prstGeom prst="snip2Diag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5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Filter the wood sawdust and weight 100g of fiber.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EBBB9CB8-1D80-4649-9705-970E2544316B}"/>
              </a:ext>
            </a:extLst>
          </p:cNvPr>
          <p:cNvSpPr/>
          <p:nvPr/>
        </p:nvSpPr>
        <p:spPr>
          <a:xfrm>
            <a:off x="3540699" y="1747563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683ACA24-46EC-41DE-A858-29B95AD67225}"/>
              </a:ext>
            </a:extLst>
          </p:cNvPr>
          <p:cNvSpPr/>
          <p:nvPr/>
        </p:nvSpPr>
        <p:spPr>
          <a:xfrm>
            <a:off x="7429182" y="1747563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A4F79A19-4855-45E4-8B1E-06AEC7D4FB72}"/>
              </a:ext>
            </a:extLst>
          </p:cNvPr>
          <p:cNvSpPr/>
          <p:nvPr/>
        </p:nvSpPr>
        <p:spPr>
          <a:xfrm rot="5400000">
            <a:off x="8954415" y="274464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026742FE-D247-4EAE-A936-7066E3677DB8}"/>
              </a:ext>
            </a:extLst>
          </p:cNvPr>
          <p:cNvSpPr/>
          <p:nvPr/>
        </p:nvSpPr>
        <p:spPr>
          <a:xfrm rot="10800000">
            <a:off x="7429182" y="436712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Diagonal Corners Snipped 14">
                <a:extLst>
                  <a:ext uri="{FF2B5EF4-FFF2-40B4-BE49-F238E27FC236}">
                    <a16:creationId xmlns:a16="http://schemas.microsoft.com/office/drawing/2014/main" id="{2373AE30-7898-41A2-9829-559121409D84}"/>
                  </a:ext>
                </a:extLst>
              </p:cNvPr>
              <p:cNvSpPr/>
              <p:nvPr/>
            </p:nvSpPr>
            <p:spPr>
              <a:xfrm>
                <a:off x="110757" y="3429000"/>
                <a:ext cx="3138879" cy="2083894"/>
              </a:xfrm>
              <a:prstGeom prst="snip2Diag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/>
                <a:r>
                  <a:rPr lang="en-US" sz="24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Dry the cellulose with oven at 50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℃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for one day and weight the mass of cellulose obtain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: Diagonal Corners Snipped 14">
                <a:extLst>
                  <a:ext uri="{FF2B5EF4-FFF2-40B4-BE49-F238E27FC236}">
                    <a16:creationId xmlns:a16="http://schemas.microsoft.com/office/drawing/2014/main" id="{2373AE30-7898-41A2-9829-559121409D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57" y="3429000"/>
                <a:ext cx="3138879" cy="2083894"/>
              </a:xfrm>
              <a:prstGeom prst="snip2DiagRect">
                <a:avLst/>
              </a:prstGeom>
              <a:blipFill>
                <a:blip r:embed="rId11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D59CCACE-BFD0-46DF-B31F-90C123490D4C}"/>
              </a:ext>
            </a:extLst>
          </p:cNvPr>
          <p:cNvSpPr/>
          <p:nvPr/>
        </p:nvSpPr>
        <p:spPr>
          <a:xfrm rot="10800000">
            <a:off x="3652366" y="4367120"/>
            <a:ext cx="484632" cy="48463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1D61CB-E191-4975-A606-3E798D2AFF3D}"/>
              </a:ext>
            </a:extLst>
          </p:cNvPr>
          <p:cNvSpPr txBox="1"/>
          <p:nvPr/>
        </p:nvSpPr>
        <p:spPr>
          <a:xfrm>
            <a:off x="3420480" y="5750375"/>
            <a:ext cx="44933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(Sources: Rahman 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endParaRPr lang="en-MY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7728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1203</Words>
  <Application>Microsoft Office PowerPoint</Application>
  <PresentationFormat>Widescreen</PresentationFormat>
  <Paragraphs>181</Paragraphs>
  <Slides>43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AdvMYR4</vt:lpstr>
      <vt:lpstr>AdvMYR4I</vt:lpstr>
      <vt:lpstr>AdvMYR6I</vt:lpstr>
      <vt:lpstr>Arial Unicode MS</vt:lpstr>
      <vt:lpstr>Calibri,Bold</vt:lpstr>
      <vt:lpstr>Calibri,Italic</vt:lpstr>
      <vt:lpstr>Gill Sans MT</vt:lpstr>
      <vt:lpstr>Arial</vt:lpstr>
      <vt:lpstr>Book Antiqua</vt:lpstr>
      <vt:lpstr>Calibri</vt:lpstr>
      <vt:lpstr>Cambria Math</vt:lpstr>
      <vt:lpstr>Tahoma</vt:lpstr>
      <vt:lpstr>Times New Roman</vt:lpstr>
      <vt:lpstr>Wingdings</vt:lpstr>
      <vt:lpstr>Gallery</vt:lpstr>
      <vt:lpstr>CS ChemDraw Drawing</vt:lpstr>
      <vt:lpstr>Graph</vt:lpstr>
      <vt:lpstr> Highly Active Pandanus Nanocellulose-supported Poly(amidoxime) Copper (II) Complex for Ullmann Cross-coupling Reaction    by:  Choong Jian Fui  Supervised by:  </vt:lpstr>
      <vt:lpstr>Background </vt:lpstr>
      <vt:lpstr>PowerPoint Presentation</vt:lpstr>
      <vt:lpstr>PowerPoint Presentation</vt:lpstr>
      <vt:lpstr>PowerPoint Presentation</vt:lpstr>
      <vt:lpstr>objectives</vt:lpstr>
      <vt:lpstr>PowerPoint Presentation</vt:lpstr>
      <vt:lpstr>Methodology</vt:lpstr>
      <vt:lpstr>Cellulose Extraction</vt:lpstr>
      <vt:lpstr>Synthesize nanocellulose</vt:lpstr>
      <vt:lpstr>Graft Copolymerization (Poly(acrylonitrile))</vt:lpstr>
      <vt:lpstr>Synthesis of Poly(amidoxime) Ligand</vt:lpstr>
      <vt:lpstr>Preparation Of Metal Catalyst (Cu2+)</vt:lpstr>
      <vt:lpstr>Reaction Mechanism</vt:lpstr>
      <vt:lpstr>Ullmann Reactions</vt:lpstr>
      <vt:lpstr>result</vt:lpstr>
      <vt:lpstr>Product</vt:lpstr>
      <vt:lpstr>Physical stability of cellulose and nanocellulose</vt:lpstr>
      <vt:lpstr>Particle size and zeta potential analysis</vt:lpstr>
      <vt:lpstr>Product</vt:lpstr>
      <vt:lpstr>FT-IR Analysis</vt:lpstr>
      <vt:lpstr>FE-SEM Analysis</vt:lpstr>
      <vt:lpstr>FE-SEM analysis</vt:lpstr>
      <vt:lpstr>FE-SEM Analysis</vt:lpstr>
      <vt:lpstr>Energy Dispersive X-ray Diffraction (EDX Analysis)</vt:lpstr>
      <vt:lpstr>Tga &amp; DSC</vt:lpstr>
      <vt:lpstr>Xrd RESULT</vt:lpstr>
      <vt:lpstr>XPs Analysis</vt:lpstr>
      <vt:lpstr>Optimization Of Ullmann Reaction</vt:lpstr>
      <vt:lpstr>Reaction</vt:lpstr>
      <vt:lpstr>PowerPoint Presentation</vt:lpstr>
      <vt:lpstr>PowerPoint Presentation</vt:lpstr>
      <vt:lpstr>PowerPoint Presentation</vt:lpstr>
      <vt:lpstr>Reusability</vt:lpstr>
      <vt:lpstr>Leaching Study</vt:lpstr>
      <vt:lpstr>Conclusion</vt:lpstr>
      <vt:lpstr>PowerPoint Presentation</vt:lpstr>
      <vt:lpstr>Future work</vt:lpstr>
      <vt:lpstr>PowerPoint Presentation</vt:lpstr>
      <vt:lpstr>References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Highly Active Pandanus Nanocellulose-supported Poly(amidoxime) Copper (II) Complex for Ullmann Cross-coupling Reaction    by:  Choong Jian Fui  Supervised by:</dc:title>
  <dc:creator>CHOONG JIAN FUI</dc:creator>
  <cp:lastModifiedBy>MDPI</cp:lastModifiedBy>
  <cp:revision>6</cp:revision>
  <dcterms:created xsi:type="dcterms:W3CDTF">2020-11-05T06:19:24Z</dcterms:created>
  <dcterms:modified xsi:type="dcterms:W3CDTF">2020-11-10T01:51:33Z</dcterms:modified>
</cp:coreProperties>
</file>