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798" r:id="rId1"/>
  </p:sldMasterIdLst>
  <p:notesMasterIdLst>
    <p:notesMasterId r:id="rId12"/>
  </p:notesMasterIdLst>
  <p:handoutMasterIdLst>
    <p:handoutMasterId r:id="rId13"/>
  </p:handoutMasterIdLst>
  <p:sldIdLst>
    <p:sldId id="981" r:id="rId2"/>
    <p:sldId id="1211" r:id="rId3"/>
    <p:sldId id="1163" r:id="rId4"/>
    <p:sldId id="1164" r:id="rId5"/>
    <p:sldId id="1273" r:id="rId6"/>
    <p:sldId id="1274" r:id="rId7"/>
    <p:sldId id="1161" r:id="rId8"/>
    <p:sldId id="1270" r:id="rId9"/>
    <p:sldId id="1271" r:id="rId10"/>
    <p:sldId id="1275" r:id="rId11"/>
  </p:sldIdLst>
  <p:sldSz cx="9906000" cy="6858000" type="A4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Futura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903">
          <p15:clr>
            <a:srgbClr val="A4A3A4"/>
          </p15:clr>
        </p15:guide>
        <p15:guide id="4" pos="2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126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artden" initials="l" lastIdx="4" clrIdx="0"/>
  <p:cmAuthor id="1" name="sarra tadrent" initials="st" lastIdx="0" clrIdx="1"/>
  <p:cmAuthor id="2" name="stadrent" initials="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10"/>
    <a:srgbClr val="00642D"/>
    <a:srgbClr val="FF89A5"/>
    <a:srgbClr val="DD6F00"/>
    <a:srgbClr val="007635"/>
    <a:srgbClr val="663300"/>
    <a:srgbClr val="004080"/>
    <a:srgbClr val="00A800"/>
    <a:srgbClr val="0000FF"/>
    <a:srgbClr val="5A5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4" autoAdjust="0"/>
    <p:restoredTop sz="93570" autoAdjust="0"/>
  </p:normalViewPr>
  <p:slideViewPr>
    <p:cSldViewPr snapToGrid="0">
      <p:cViewPr>
        <p:scale>
          <a:sx n="89" d="100"/>
          <a:sy n="89" d="100"/>
        </p:scale>
        <p:origin x="1768" y="192"/>
      </p:cViewPr>
      <p:guideLst>
        <p:guide orient="horz" pos="2160"/>
        <p:guide pos="3120"/>
        <p:guide orient="horz" pos="1903"/>
        <p:guide pos="2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3006" y="-114"/>
      </p:cViewPr>
      <p:guideLst>
        <p:guide orient="horz" pos="3223"/>
        <p:guide pos="2236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7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3500" y="47625"/>
            <a:ext cx="6635750" cy="459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4504691"/>
            <a:ext cx="6797675" cy="548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1191" tIns="47419" rIns="91191" bIns="47419" anchor="ctr">
            <a:spAutoFit/>
          </a:bodyPr>
          <a:lstStyle/>
          <a:p>
            <a:pPr algn="ctr" defTabSz="926744" eaLnBrk="0" hangingPunct="0">
              <a:lnSpc>
                <a:spcPct val="150000"/>
              </a:lnSpc>
              <a:defRPr/>
            </a:pPr>
            <a:r>
              <a:rPr lang="fr-FR" sz="1300" b="0" dirty="0">
                <a:latin typeface="Arial Narrow" pitchFamily="34" charset="0"/>
                <a:ea typeface="ＭＳ Ｐゴシック" charset="-128"/>
                <a:cs typeface="+mn-cs"/>
              </a:rPr>
              <a:t>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……………….………………………….…………………………….…………………………….……………………….. </a:t>
            </a:r>
          </a:p>
        </p:txBody>
      </p:sp>
    </p:spTree>
    <p:extLst>
      <p:ext uri="{BB962C8B-B14F-4D97-AF65-F5344CB8AC3E}">
        <p14:creationId xmlns:p14="http://schemas.microsoft.com/office/powerpoint/2010/main" val="14772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4" y="4715955"/>
            <a:ext cx="5438775" cy="446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1" tIns="45720" rIns="91441" bIns="45720"/>
          <a:lstStyle/>
          <a:p>
            <a:pPr>
              <a:spcBef>
                <a:spcPct val="0"/>
              </a:spcBef>
            </a:pPr>
            <a:endParaRPr lang="fr-FR" sz="1600" dirty="0">
              <a:latin typeface="DIN-Black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679454" y="4715955"/>
            <a:ext cx="5438775" cy="4466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41" tIns="45720" rIns="91441" bIns="45720"/>
          <a:lstStyle/>
          <a:p>
            <a:pPr>
              <a:spcBef>
                <a:spcPct val="0"/>
              </a:spcBef>
            </a:pPr>
            <a:endParaRPr lang="fr-FR" sz="1600" dirty="0">
              <a:latin typeface="DIN-Black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54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ChangeArrowheads="1"/>
          </p:cNvSpPr>
          <p:nvPr userDrawn="1"/>
        </p:nvSpPr>
        <p:spPr bwMode="auto">
          <a:xfrm>
            <a:off x="1524000" y="6096000"/>
            <a:ext cx="6858000" cy="381000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7893" rIns="0" bIns="47893"/>
          <a:lstStyle/>
          <a:p>
            <a:pPr marL="101600" indent="-101600" defTabSz="957263" eaLnBrk="0" hangingPunct="0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charset="2"/>
              <a:buNone/>
              <a:defRPr/>
            </a:pPr>
            <a:endParaRPr lang="en-GB" sz="1000" b="0" dirty="0"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112" descr="logo DIN.jpg                                                   000931C6G4 PH. Tissier                 BC5A5F1F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1700" y="6072188"/>
            <a:ext cx="1231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 descr="Logo ESCO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59" y="6084888"/>
            <a:ext cx="7016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790575" y="1347788"/>
            <a:ext cx="83248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ETUDE DE LA DESHYDRATATION D’ALCOOLS BIOSOURCES DANS L’EAU SUB-CRITIQUE</a:t>
            </a:r>
          </a:p>
          <a:p>
            <a:pPr algn="ctr">
              <a:defRPr/>
            </a:pPr>
            <a:endParaRPr lang="en-US" sz="2000" dirty="0">
              <a:latin typeface="Comic Sans MS" pitchFamily="66" charset="0"/>
              <a:cs typeface="+mn-cs"/>
            </a:endParaRPr>
          </a:p>
          <a:p>
            <a:pPr algn="ctr">
              <a:defRPr/>
            </a:pPr>
            <a:endParaRPr lang="en-US" sz="2000" dirty="0">
              <a:latin typeface="Comic Sans MS" pitchFamily="66" charset="0"/>
              <a:cs typeface="+mn-cs"/>
            </a:endParaRPr>
          </a:p>
          <a:p>
            <a:pPr algn="ctr">
              <a:defRPr/>
            </a:pPr>
            <a:r>
              <a:rPr lang="en-US" sz="2000" dirty="0" err="1">
                <a:latin typeface="Comic Sans MS" pitchFamily="66" charset="0"/>
                <a:cs typeface="+mn-cs"/>
              </a:rPr>
              <a:t>Directeurs</a:t>
            </a:r>
            <a:r>
              <a:rPr lang="en-US" sz="2000" dirty="0">
                <a:latin typeface="Comic Sans MS" pitchFamily="66" charset="0"/>
                <a:cs typeface="+mn-cs"/>
              </a:rPr>
              <a:t> de </a:t>
            </a:r>
            <a:r>
              <a:rPr lang="en-US" sz="2000" dirty="0" err="1">
                <a:latin typeface="Comic Sans MS" pitchFamily="66" charset="0"/>
                <a:cs typeface="+mn-cs"/>
              </a:rPr>
              <a:t>thèse</a:t>
            </a:r>
            <a:endParaRPr lang="en-US" sz="2000" dirty="0">
              <a:latin typeface="Comic Sans MS" pitchFamily="66" charset="0"/>
              <a:cs typeface="+mn-cs"/>
            </a:endParaRPr>
          </a:p>
          <a:p>
            <a:pPr algn="ctr">
              <a:defRPr/>
            </a:pPr>
            <a:endParaRPr lang="en-US" sz="2000" dirty="0">
              <a:latin typeface="Comic Sans MS" pitchFamily="66" charset="0"/>
              <a:cs typeface="+mn-cs"/>
            </a:endParaRPr>
          </a:p>
          <a:p>
            <a:pPr algn="ctr">
              <a:defRPr/>
            </a:pPr>
            <a:r>
              <a:rPr lang="en-US" sz="2000" dirty="0">
                <a:latin typeface="Comic Sans MS" pitchFamily="66" charset="0"/>
                <a:cs typeface="+mn-cs"/>
              </a:rPr>
              <a:t>Dr Claire CEBALLOS / Pr Christophe LEN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124075" y="6148388"/>
            <a:ext cx="5762625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err="1">
                <a:latin typeface="Comic Sans MS" pitchFamily="66" charset="0"/>
                <a:cs typeface="+mn-cs"/>
              </a:rPr>
              <a:t>Juillet</a:t>
            </a:r>
            <a:r>
              <a:rPr lang="en-US" sz="1200" dirty="0">
                <a:latin typeface="Comic Sans MS" pitchFamily="66" charset="0"/>
                <a:cs typeface="+mn-cs"/>
              </a:rPr>
              <a:t>, </a:t>
            </a:r>
            <a:r>
              <a:rPr lang="en-US" sz="1200" dirty="0" err="1">
                <a:latin typeface="Comic Sans MS" pitchFamily="66" charset="0"/>
                <a:cs typeface="+mn-cs"/>
              </a:rPr>
              <a:t>Compiègne</a:t>
            </a:r>
            <a:endParaRPr lang="fr-FR" sz="1200" dirty="0">
              <a:latin typeface="Comic Sans MS" pitchFamily="66" charset="0"/>
              <a:cs typeface="+mn-cs"/>
            </a:endParaRPr>
          </a:p>
        </p:txBody>
      </p:sp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4" y="5999281"/>
            <a:ext cx="774163" cy="5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1524000" y="6096000"/>
            <a:ext cx="6858000" cy="381000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101600" indent="-101600" defTabSz="957263" eaLnBrk="0" hangingPunct="0">
              <a:defRPr/>
            </a:pPr>
            <a:endParaRPr lang="en-GB" sz="900" b="0"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defRPr/>
            </a:pPr>
            <a:endParaRPr lang="en-US" b="0">
              <a:latin typeface="Arial Narrow" charset="0"/>
              <a:ea typeface="+mn-ea"/>
              <a:cs typeface="+mn-cs"/>
            </a:endParaRPr>
          </a:p>
        </p:txBody>
      </p:sp>
      <p:pic>
        <p:nvPicPr>
          <p:cNvPr id="6" name="Picture 80" descr="logo DIN.jpg                                                   000931C6G4 PH. Tissier                 BC5A5F1F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1700" y="6072188"/>
            <a:ext cx="1231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2"/>
          <p:cNvSpPr txBox="1">
            <a:spLocks noChangeArrowheads="1"/>
          </p:cNvSpPr>
          <p:nvPr userDrawn="1"/>
        </p:nvSpPr>
        <p:spPr bwMode="auto">
          <a:xfrm>
            <a:off x="152400" y="5473700"/>
            <a:ext cx="1143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fr-FR" sz="800" b="0">
              <a:solidFill>
                <a:srgbClr val="5A5B5E"/>
              </a:solidFill>
              <a:latin typeface="DIN-Black" charset="0"/>
              <a:ea typeface="ＭＳ Ｐゴシック" charset="-128"/>
              <a:cs typeface="+mn-cs"/>
            </a:endParaRPr>
          </a:p>
          <a:p>
            <a:pPr algn="r" eaLnBrk="0" hangingPunct="0">
              <a:defRPr/>
            </a:pPr>
            <a:endParaRPr lang="fr-FR" sz="800" b="0">
              <a:solidFill>
                <a:srgbClr val="5A5B5E"/>
              </a:solidFill>
              <a:latin typeface="DIN-Black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54" descr="Logo ESCO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417" y="6084888"/>
            <a:ext cx="7016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80000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Comic Sans MS" pitchFamily="66" charset="0"/>
              </a:defRPr>
            </a:lvl1pPr>
            <a:lvl2pPr>
              <a:defRPr sz="1400" b="1">
                <a:latin typeface="Comic Sans MS" pitchFamily="66" charset="0"/>
              </a:defRPr>
            </a:lvl2pPr>
            <a:lvl3pPr>
              <a:defRPr sz="1400" b="1">
                <a:latin typeface="Comic Sans MS" pitchFamily="66" charset="0"/>
              </a:defRPr>
            </a:lvl3pPr>
            <a:lvl4pPr>
              <a:defRPr sz="1400" b="1">
                <a:latin typeface="Comic Sans MS" pitchFamily="66" charset="0"/>
              </a:defRPr>
            </a:lvl4pPr>
            <a:lvl5pPr>
              <a:defRPr sz="1400" b="1">
                <a:latin typeface="Comic Sans MS" pitchFamily="66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9240838" y="0"/>
            <a:ext cx="665162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pPr>
              <a:defRPr/>
            </a:pPr>
            <a:fld id="{02153C3B-257D-4B94-9FCE-6EE8F7C569CD}" type="slidenum">
              <a:rPr lang="fr-FR"/>
              <a:pPr>
                <a:defRPr/>
              </a:pPr>
              <a:t>‹N°›</a:t>
            </a:fld>
            <a:r>
              <a:rPr lang="fr-FR" dirty="0"/>
              <a:t>   </a:t>
            </a:r>
            <a:r>
              <a:rPr lang="fr-FR" b="0" dirty="0"/>
              <a:t>   </a:t>
            </a:r>
          </a:p>
        </p:txBody>
      </p:sp>
      <p:pic>
        <p:nvPicPr>
          <p:cNvPr id="10" name="Image 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88676"/>
            <a:ext cx="795636" cy="57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80000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9240838" y="0"/>
            <a:ext cx="665162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pPr>
              <a:defRPr/>
            </a:pPr>
            <a:fld id="{C5656AEE-E23D-406D-8995-E8C9B4552B8E}" type="slidenum">
              <a:rPr lang="fr-FR"/>
              <a:pPr>
                <a:defRPr/>
              </a:pPr>
              <a:t>‹N°›</a:t>
            </a:fld>
            <a:r>
              <a:rPr lang="fr-FR" dirty="0"/>
              <a:t>   </a:t>
            </a:r>
            <a:r>
              <a:rPr lang="fr-FR" b="0" dirty="0"/>
              <a:t> 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/>
          <p:cNvSpPr>
            <a:spLocks noChangeArrowheads="1"/>
          </p:cNvSpPr>
          <p:nvPr userDrawn="1"/>
        </p:nvSpPr>
        <p:spPr bwMode="auto">
          <a:xfrm>
            <a:off x="1524000" y="6096000"/>
            <a:ext cx="6858000" cy="381000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marL="101600" indent="-101600" defTabSz="957263" eaLnBrk="0" hangingPunct="0">
              <a:defRPr/>
            </a:pPr>
            <a:endParaRPr lang="en-GB" sz="900" b="0"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Box 74"/>
          <p:cNvSpPr txBox="1">
            <a:spLocks noChangeArrowheads="1"/>
          </p:cNvSpPr>
          <p:nvPr userDrawn="1"/>
        </p:nvSpPr>
        <p:spPr bwMode="auto">
          <a:xfrm>
            <a:off x="519113" y="5241925"/>
            <a:ext cx="180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eaLnBrk="0" hangingPunct="0">
              <a:defRPr/>
            </a:pPr>
            <a:endParaRPr lang="en-US" b="0">
              <a:latin typeface="Arial Narrow" charset="0"/>
              <a:ea typeface="+mn-ea"/>
              <a:cs typeface="+mn-cs"/>
            </a:endParaRPr>
          </a:p>
        </p:txBody>
      </p:sp>
      <p:pic>
        <p:nvPicPr>
          <p:cNvPr id="6" name="Picture 80" descr="logo DIN.jpg                                                   000931C6G4 PH. Tissier                 BC5A5F1F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1700" y="6072188"/>
            <a:ext cx="12319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2"/>
          <p:cNvSpPr txBox="1">
            <a:spLocks noChangeArrowheads="1"/>
          </p:cNvSpPr>
          <p:nvPr userDrawn="1"/>
        </p:nvSpPr>
        <p:spPr bwMode="auto">
          <a:xfrm>
            <a:off x="152400" y="5473700"/>
            <a:ext cx="11430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 eaLnBrk="0" hangingPunct="0">
              <a:defRPr/>
            </a:pPr>
            <a:endParaRPr lang="fr-FR" sz="800" b="0">
              <a:solidFill>
                <a:srgbClr val="5A5B5E"/>
              </a:solidFill>
              <a:latin typeface="DIN-Black" charset="0"/>
              <a:ea typeface="ＭＳ Ｐゴシック" charset="-128"/>
              <a:cs typeface="+mn-cs"/>
            </a:endParaRPr>
          </a:p>
          <a:p>
            <a:pPr algn="r" eaLnBrk="0" hangingPunct="0">
              <a:defRPr/>
            </a:pPr>
            <a:endParaRPr lang="fr-FR" sz="800" b="0">
              <a:solidFill>
                <a:srgbClr val="5A5B5E"/>
              </a:solidFill>
              <a:latin typeface="DIN-Black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54" descr="Logo ESCOM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022" y="6097767"/>
            <a:ext cx="7016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Comic Sans MS" pitchFamily="66" charset="0"/>
              </a:defRPr>
            </a:lvl1pPr>
            <a:lvl2pPr>
              <a:defRPr sz="1400" b="1">
                <a:latin typeface="Comic Sans MS" pitchFamily="66" charset="0"/>
              </a:defRPr>
            </a:lvl2pPr>
            <a:lvl3pPr>
              <a:defRPr sz="1400" b="1">
                <a:latin typeface="Comic Sans MS" pitchFamily="66" charset="0"/>
              </a:defRPr>
            </a:lvl3pPr>
            <a:lvl4pPr>
              <a:defRPr sz="1400" b="1">
                <a:latin typeface="Comic Sans MS" pitchFamily="66" charset="0"/>
              </a:defRPr>
            </a:lvl4pPr>
            <a:lvl5pPr>
              <a:defRPr sz="1400" b="1">
                <a:latin typeface="Comic Sans MS" pitchFamily="66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80000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9240838" y="0"/>
            <a:ext cx="665162" cy="457200"/>
          </a:xfrm>
        </p:spPr>
        <p:txBody>
          <a:bodyPr/>
          <a:lstStyle>
            <a:lvl1pPr>
              <a:defRPr sz="1600">
                <a:latin typeface="Comic Sans MS" pitchFamily="66" charset="0"/>
              </a:defRPr>
            </a:lvl1pPr>
          </a:lstStyle>
          <a:p>
            <a:pPr>
              <a:defRPr/>
            </a:pPr>
            <a:fld id="{598BE29F-D351-4167-8989-7B1D289945AB}" type="slidenum">
              <a:rPr lang="fr-FR"/>
              <a:pPr>
                <a:defRPr/>
              </a:pPr>
              <a:t>‹N°›</a:t>
            </a:fld>
            <a:r>
              <a:rPr lang="fr-FR" dirty="0"/>
              <a:t>   </a:t>
            </a:r>
            <a:r>
              <a:rPr lang="fr-FR" b="0" dirty="0"/>
              <a:t>   </a:t>
            </a:r>
          </a:p>
        </p:txBody>
      </p:sp>
      <p:pic>
        <p:nvPicPr>
          <p:cNvPr id="11" name="Image 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95" y="6065567"/>
            <a:ext cx="669701" cy="4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8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0"/>
            <a:ext cx="5867400" cy="381000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5123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542925"/>
            <a:ext cx="68659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47893" rIns="108000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9240838" y="47625"/>
            <a:ext cx="609600" cy="381000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FFD910"/>
                </a:solidFill>
                <a:latin typeface="DIN-Bold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8251AC3-8E9A-413D-A5AD-6D59B9D38689}" type="slidenum">
              <a:rPr lang="fr-FR"/>
              <a:pPr>
                <a:defRPr/>
              </a:pPr>
              <a:t>‹N°›</a:t>
            </a:fld>
            <a:r>
              <a:rPr lang="fr-FR" dirty="0"/>
              <a:t>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FFD910"/>
          </a:solidFill>
          <a:latin typeface="+mj-lt"/>
          <a:ea typeface="MS PGothic" pitchFamily="34" charset="-128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FFD910"/>
          </a:solidFill>
          <a:latin typeface="Arial" pitchFamily="34" charset="0"/>
          <a:ea typeface="MS PGothic" pitchFamily="34" charset="-128"/>
          <a:cs typeface="ＭＳ Ｐゴシック" charset="-128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FFD910"/>
          </a:solidFill>
          <a:latin typeface="Arial" pitchFamily="34" charset="0"/>
          <a:ea typeface="MS PGothic" pitchFamily="34" charset="-128"/>
          <a:cs typeface="ＭＳ Ｐゴシック" charset="-128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FFD910"/>
          </a:solidFill>
          <a:latin typeface="Arial" pitchFamily="34" charset="0"/>
          <a:ea typeface="MS PGothic" pitchFamily="34" charset="-128"/>
          <a:cs typeface="ＭＳ Ｐゴシック" charset="-128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FFD910"/>
          </a:solidFill>
          <a:latin typeface="Arial" pitchFamily="34" charset="0"/>
          <a:ea typeface="MS PGothic" pitchFamily="34" charset="-128"/>
          <a:cs typeface="ＭＳ Ｐゴシック" charset="-128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D910"/>
          </a:solidFill>
          <a:latin typeface="DIN-Bold" pitchFamily="2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D910"/>
          </a:solidFill>
          <a:latin typeface="DIN-Bold" pitchFamily="2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D910"/>
          </a:solidFill>
          <a:latin typeface="DIN-Bold" pitchFamily="2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400">
          <a:solidFill>
            <a:srgbClr val="FFD910"/>
          </a:solidFill>
          <a:latin typeface="DIN-Bold" pitchFamily="2" charset="0"/>
        </a:defRPr>
      </a:lvl9pPr>
    </p:titleStyle>
    <p:bodyStyle>
      <a:lvl1pPr marL="190500" indent="-190500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1400">
          <a:solidFill>
            <a:srgbClr val="5A5B5E"/>
          </a:solidFill>
          <a:latin typeface="+mn-lt"/>
          <a:ea typeface="MS PGothic" pitchFamily="34" charset="-128"/>
          <a:cs typeface="+mn-cs"/>
        </a:defRPr>
      </a:lvl1pPr>
      <a:lvl2pPr marL="571500" indent="-190500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1200">
          <a:solidFill>
            <a:srgbClr val="5A5B5E"/>
          </a:solidFill>
          <a:latin typeface="DIN-Medium" pitchFamily="2" charset="0"/>
          <a:ea typeface="MS PGothic" pitchFamily="34" charset="-128"/>
          <a:cs typeface="ＭＳ Ｐゴシック"/>
        </a:defRPr>
      </a:lvl2pPr>
      <a:lvl3pPr marL="933450" indent="-171450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1000">
          <a:solidFill>
            <a:srgbClr val="5A5B5E"/>
          </a:solidFill>
          <a:latin typeface="DIN-Medium" pitchFamily="2" charset="0"/>
          <a:ea typeface="MS PGothic" pitchFamily="34" charset="-128"/>
          <a:cs typeface="ＭＳ Ｐゴシック"/>
        </a:defRPr>
      </a:lvl3pPr>
      <a:lvl4pPr marL="1312863" indent="-188913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Font typeface="Times" pitchFamily="18" charset="0"/>
        <a:buChar char="•"/>
        <a:defRPr sz="900">
          <a:solidFill>
            <a:srgbClr val="5A5B5E"/>
          </a:solidFill>
          <a:latin typeface="DIN-Medium" pitchFamily="2" charset="0"/>
          <a:ea typeface="MS PGothic" pitchFamily="34" charset="-128"/>
          <a:cs typeface="ＭＳ Ｐゴシック"/>
        </a:defRPr>
      </a:lvl4pPr>
      <a:lvl5pPr marL="16827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pitchFamily="18" charset="0"/>
        <a:buChar char="•"/>
        <a:defRPr sz="800">
          <a:solidFill>
            <a:srgbClr val="5A5B5E"/>
          </a:solidFill>
          <a:latin typeface="DIN-Medium" pitchFamily="2" charset="0"/>
          <a:ea typeface="MS PGothic" pitchFamily="34" charset="-128"/>
          <a:cs typeface="ＭＳ Ｐゴシック"/>
        </a:defRPr>
      </a:lvl5pPr>
      <a:lvl6pPr marL="21399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charset="0"/>
        <a:buChar char="•"/>
        <a:defRPr sz="800">
          <a:solidFill>
            <a:srgbClr val="5A5B5E"/>
          </a:solidFill>
          <a:latin typeface="DIN-Medium" pitchFamily="2" charset="0"/>
        </a:defRPr>
      </a:lvl6pPr>
      <a:lvl7pPr marL="25971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charset="0"/>
        <a:buChar char="•"/>
        <a:defRPr sz="800">
          <a:solidFill>
            <a:srgbClr val="5A5B5E"/>
          </a:solidFill>
          <a:latin typeface="DIN-Medium" pitchFamily="2" charset="0"/>
        </a:defRPr>
      </a:lvl7pPr>
      <a:lvl8pPr marL="30543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charset="0"/>
        <a:buChar char="•"/>
        <a:defRPr sz="800">
          <a:solidFill>
            <a:srgbClr val="5A5B5E"/>
          </a:solidFill>
          <a:latin typeface="DIN-Medium" pitchFamily="2" charset="0"/>
        </a:defRPr>
      </a:lvl8pPr>
      <a:lvl9pPr marL="3511550" indent="-179388" algn="l" defTabSz="957263" rtl="0" eaLnBrk="0" fontAlgn="base" hangingPunct="0">
        <a:spcBef>
          <a:spcPct val="20000"/>
        </a:spcBef>
        <a:spcAft>
          <a:spcPct val="0"/>
        </a:spcAft>
        <a:buClr>
          <a:srgbClr val="5A5B5E"/>
        </a:buClr>
        <a:buSzPct val="75000"/>
        <a:buFont typeface="Times" charset="0"/>
        <a:buChar char="•"/>
        <a:defRPr sz="800">
          <a:solidFill>
            <a:srgbClr val="5A5B5E"/>
          </a:solidFill>
          <a:latin typeface="DIN-Medium" pitchFamily="2" charset="0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jpeg"/><Relationship Id="rId3" Type="http://schemas.openxmlformats.org/officeDocument/2006/relationships/image" Target="../media/image14.emf"/><Relationship Id="rId7" Type="http://schemas.openxmlformats.org/officeDocument/2006/relationships/image" Target="../media/image12.emf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png"/><Relationship Id="rId11" Type="http://schemas.openxmlformats.org/officeDocument/2006/relationships/image" Target="../media/image24.e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6.pn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769938"/>
          </a:xfrm>
        </p:spPr>
        <p:txBody>
          <a:bodyPr/>
          <a:lstStyle/>
          <a:p>
            <a:pPr algn="ctr"/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6315"/>
              </p:ext>
            </p:extLst>
          </p:nvPr>
        </p:nvGraphicFramePr>
        <p:xfrm>
          <a:off x="546648" y="3288751"/>
          <a:ext cx="8769875" cy="791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1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One-Pot Green Catalytic Preparation of 3-Aminobenzoic Acid in the Presence of Carbonaceous Bio-Based Materials in Subcritical Water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806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3" y="6070061"/>
            <a:ext cx="1181549" cy="4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25"/>
            <a:ext cx="1297458" cy="7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pic>
        <p:nvPicPr>
          <p:cNvPr id="17" name="Picture 16" descr="RÃ©sultat de recherche d'images pour &quot;logo utc sorbon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95" y="8793"/>
            <a:ext cx="1792605" cy="75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ile:3-Aminobenzoic-acid-zwitterion-3D-balls.png - Wikimedia Comm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73" y="4058296"/>
            <a:ext cx="1904976" cy="19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8482" y="4483041"/>
            <a:ext cx="355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/>
              <a:t>Sarra</a:t>
            </a:r>
            <a:r>
              <a:rPr lang="fr-FR" sz="1800" dirty="0"/>
              <a:t> </a:t>
            </a:r>
            <a:r>
              <a:rPr lang="fr-FR" sz="1800" dirty="0" err="1"/>
              <a:t>Tadrent</a:t>
            </a:r>
            <a:r>
              <a:rPr lang="fr-FR" sz="1800" dirty="0"/>
              <a:t>, Christophe Len</a:t>
            </a:r>
          </a:p>
        </p:txBody>
      </p:sp>
      <p:pic>
        <p:nvPicPr>
          <p:cNvPr id="714754" name="Picture 2" descr="https://eccs2020.sciforum.net/conferences_files/307/Banner%20ECCS%202020%20hero.jpg?16012882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22" y="829662"/>
            <a:ext cx="5908851" cy="24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769938"/>
          </a:xfrm>
        </p:spPr>
        <p:txBody>
          <a:bodyPr/>
          <a:lstStyle/>
          <a:p>
            <a:pPr algn="ctr"/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endParaRPr lang="fr-FR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546648" y="3288751"/>
          <a:ext cx="8769875" cy="791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1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One-Pot Green Catalytic Preparation of 3-Aminobenzoic Acid in the Presence of Carbonaceous Bio-Based Materials in Subcritical Water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806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3" y="6070061"/>
            <a:ext cx="1181549" cy="48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325"/>
            <a:ext cx="1297458" cy="7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pic>
        <p:nvPicPr>
          <p:cNvPr id="17" name="Picture 16" descr="RÃ©sultat de recherche d'images pour &quot;logo utc sorbonne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95" y="8793"/>
            <a:ext cx="1792605" cy="75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ile:3-Aminobenzoic-acid-zwitterion-3D-balls.png - Wikimedia Comm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73" y="4058296"/>
            <a:ext cx="1904976" cy="19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48482" y="4483041"/>
            <a:ext cx="3553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/>
              <a:t>Sarra</a:t>
            </a:r>
            <a:r>
              <a:rPr lang="fr-FR" sz="1800" dirty="0"/>
              <a:t> </a:t>
            </a:r>
            <a:r>
              <a:rPr lang="fr-FR" sz="1800" dirty="0" err="1"/>
              <a:t>Tadrent</a:t>
            </a:r>
            <a:r>
              <a:rPr lang="fr-FR" sz="1800" dirty="0"/>
              <a:t>, Christophe Len</a:t>
            </a:r>
          </a:p>
        </p:txBody>
      </p:sp>
      <p:pic>
        <p:nvPicPr>
          <p:cNvPr id="714754" name="Picture 2" descr="https://eccs2020.sciforum.net/conferences_files/307/Banner%20ECCS%202020%20hero.jpg?16012882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22" y="829662"/>
            <a:ext cx="5908851" cy="24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41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05801" y="5124064"/>
            <a:ext cx="153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Pharmaceuticals</a:t>
            </a:r>
            <a:endParaRPr lang="fr-FR" dirty="0"/>
          </a:p>
        </p:txBody>
      </p:sp>
      <p:pic>
        <p:nvPicPr>
          <p:cNvPr id="11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43" y="2915631"/>
            <a:ext cx="3000817" cy="18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5" y="2903274"/>
            <a:ext cx="2904346" cy="18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89183" y="5132631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Dyes</a:t>
            </a:r>
            <a:endParaRPr lang="fr-BE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1198" y="717356"/>
            <a:ext cx="2637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FR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2   </a:t>
            </a:r>
            <a:r>
              <a:rPr lang="fr-FR" b="0" dirty="0"/>
              <a:t>   </a:t>
            </a:r>
          </a:p>
        </p:txBody>
      </p:sp>
      <p:sp>
        <p:nvSpPr>
          <p:cNvPr id="41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769938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891" y="1889918"/>
            <a:ext cx="9057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3-aminobenzoic acid is widely considered as promising platform chemicals for the production of dyes, antioxidants, pharmaceuticals and agricultural chemicals.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4835" y="1086688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pic>
        <p:nvPicPr>
          <p:cNvPr id="580935" name="Picture 327" descr="Agricultural Chemicals | Gaylord Chemical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10" y="2941881"/>
            <a:ext cx="2664760" cy="17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5291" y="5124064"/>
            <a:ext cx="2066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chemicals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421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22" y="1666209"/>
            <a:ext cx="4101036" cy="146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ounded Rectangle 23"/>
          <p:cNvSpPr/>
          <p:nvPr/>
        </p:nvSpPr>
        <p:spPr bwMode="auto">
          <a:xfrm>
            <a:off x="66618" y="4053016"/>
            <a:ext cx="9802311" cy="1952367"/>
          </a:xfrm>
          <a:prstGeom prst="roundRect">
            <a:avLst/>
          </a:prstGeom>
          <a:noFill/>
          <a:ln w="19050" cap="flat" cmpd="sng" algn="ctr">
            <a:solidFill>
              <a:srgbClr val="00A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utura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942808"/>
              </p:ext>
            </p:extLst>
          </p:nvPr>
        </p:nvGraphicFramePr>
        <p:xfrm>
          <a:off x="3727813" y="4434030"/>
          <a:ext cx="727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55" name="CS ChemDraw Drawing" r:id="rId4" imgW="726758" imgH="893862" progId="ChemDraw.Document.6.0">
                  <p:embed/>
                </p:oleObj>
              </mc:Choice>
              <mc:Fallback>
                <p:oleObj name="CS ChemDraw Drawing" r:id="rId4" imgW="726758" imgH="893862" progId="ChemDraw.Document.6.0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813" y="4434030"/>
                        <a:ext cx="727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873394"/>
              </p:ext>
            </p:extLst>
          </p:nvPr>
        </p:nvGraphicFramePr>
        <p:xfrm>
          <a:off x="6140783" y="4434823"/>
          <a:ext cx="8207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56" name="CS ChemDraw Drawing" r:id="rId6" imgW="820936" imgH="892612" progId="ChemDraw.Document.6.0">
                  <p:embed/>
                </p:oleObj>
              </mc:Choice>
              <mc:Fallback>
                <p:oleObj name="CS ChemDraw Drawing" r:id="rId6" imgW="820936" imgH="892612" progId="ChemDraw.Document.6.0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783" y="4434823"/>
                        <a:ext cx="8207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 bwMode="auto">
          <a:xfrm>
            <a:off x="4794797" y="4909261"/>
            <a:ext cx="939114" cy="0"/>
          </a:xfrm>
          <a:prstGeom prst="straightConnector1">
            <a:avLst/>
          </a:prstGeom>
          <a:solidFill>
            <a:srgbClr val="B9D3D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3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825" y="909074"/>
            <a:ext cx="4211955" cy="75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/>
          <p:cNvSpPr/>
          <p:nvPr/>
        </p:nvSpPr>
        <p:spPr bwMode="auto">
          <a:xfrm>
            <a:off x="438518" y="1013254"/>
            <a:ext cx="2595541" cy="370703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eaLnBrk="0" hangingPunct="0"/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Retrosynthetic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fr-FR" b="0" dirty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38518" y="2124390"/>
            <a:ext cx="2595541" cy="370703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eaLnBrk="0" hangingPunct="0"/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38518" y="3521687"/>
            <a:ext cx="2954925" cy="370703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just" eaLnBrk="0" hangingPunct="0"/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Vilsmeier-Haak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(VH):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oneTexte 19"/>
          <p:cNvSpPr txBox="1"/>
          <p:nvPr/>
        </p:nvSpPr>
        <p:spPr>
          <a:xfrm>
            <a:off x="4671958" y="4541736"/>
            <a:ext cx="11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Norit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Gac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 12-40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77408" y="4818735"/>
            <a:ext cx="1173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2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O (55 </a:t>
            </a:r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fr-FR" sz="1200" b="0" dirty="0">
                <a:latin typeface="Times New Roman" pitchFamily="18" charset="0"/>
                <a:ea typeface="Calibri"/>
                <a:cs typeface="Times New Roman" pitchFamily="18" charset="0"/>
              </a:rPr>
              <a:t>300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℃, 90 bar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6 h</a:t>
            </a:r>
          </a:p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75543" y="4971539"/>
            <a:ext cx="1852646" cy="370703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3   </a:t>
            </a:r>
            <a:r>
              <a:rPr lang="fr-FR" b="0" dirty="0"/>
              <a:t>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390655"/>
              </p:ext>
            </p:extLst>
          </p:nvPr>
        </p:nvGraphicFramePr>
        <p:xfrm>
          <a:off x="3248037" y="2987493"/>
          <a:ext cx="615156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57" name="CS ChemDraw Drawing" r:id="rId9" imgW="6152040" imgH="1068840" progId="ChemDraw.Document.6.0">
                  <p:embed/>
                </p:oleObj>
              </mc:Choice>
              <mc:Fallback>
                <p:oleObj name="CS ChemDraw Drawing" r:id="rId9" imgW="6152040" imgH="1068840" progId="ChemDraw.Document.6.0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37" y="2987493"/>
                        <a:ext cx="6151563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605646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pic>
        <p:nvPicPr>
          <p:cNvPr id="82" name="Picture 14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68" y="2069705"/>
            <a:ext cx="850775" cy="8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8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25" y="1994719"/>
            <a:ext cx="925761" cy="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82" y="5156890"/>
            <a:ext cx="836306" cy="8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44" y="613830"/>
            <a:ext cx="69667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Preparation of 3-aminobenzoic acid from 3-nitrobenzaldehyde</a:t>
            </a:r>
            <a:endParaRPr lang="fr-FR" sz="1400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834184" y="886653"/>
            <a:ext cx="1882902" cy="108579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Three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 </a:t>
            </a: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steps</a:t>
            </a:r>
            <a:endParaRPr lang="fr-FR" sz="1200" b="0" dirty="0">
              <a:solidFill>
                <a:srgbClr val="FF0000"/>
              </a:solidFill>
              <a:latin typeface="Futura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Metal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 </a:t>
            </a: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catalysts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Futura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-      </a:t>
            </a: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Organic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 </a:t>
            </a:r>
            <a:r>
              <a:rPr kumimoji="0" 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solvent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utura" charset="0"/>
              </a:rPr>
              <a:t> </a:t>
            </a:r>
            <a:r>
              <a:rPr lang="fr-FR" sz="1200" b="0" dirty="0">
                <a:solidFill>
                  <a:srgbClr val="FF0000"/>
                </a:solidFill>
                <a:latin typeface="Futura" charset="0"/>
              </a:rPr>
              <a:t>…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Futura" charset="0"/>
            </a:endParaRPr>
          </a:p>
        </p:txBody>
      </p:sp>
      <p:sp>
        <p:nvSpPr>
          <p:cNvPr id="86" name="Rounded Rectangle 85"/>
          <p:cNvSpPr/>
          <p:nvPr/>
        </p:nvSpPr>
        <p:spPr bwMode="auto">
          <a:xfrm>
            <a:off x="7732780" y="4199464"/>
            <a:ext cx="1882902" cy="900445"/>
          </a:xfrm>
          <a:prstGeom prst="roundRect">
            <a:avLst/>
          </a:prstGeom>
          <a:noFill/>
          <a:ln w="19050" cap="flat" cmpd="sng" algn="ctr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buFontTx/>
              <a:buChar char="-"/>
            </a:pP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</a:rPr>
              <a:t>One-po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</a:rPr>
              <a:t>Charcoa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l</a:t>
            </a:r>
          </a:p>
          <a:p>
            <a:pPr marL="285750" indent="-285750" eaLnBrk="0" hangingPunct="0">
              <a:buFontTx/>
              <a:buChar char="-"/>
            </a:pPr>
            <a:r>
              <a:rPr lang="en-US" sz="1200" b="0" dirty="0">
                <a:solidFill>
                  <a:schemeClr val="accent1">
                    <a:lumMod val="50000"/>
                  </a:schemeClr>
                </a:solidFill>
              </a:rPr>
              <a:t>Water</a:t>
            </a:r>
            <a:endParaRPr lang="fr-FR" sz="1200" b="0" dirty="0">
              <a:solidFill>
                <a:srgbClr val="FF0000"/>
              </a:solidFill>
              <a:latin typeface="Futu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9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78" name="Rectangle 3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4   </a:t>
            </a:r>
            <a:r>
              <a:rPr lang="fr-FR" b="0" dirty="0"/>
              <a:t>   </a:t>
            </a:r>
          </a:p>
        </p:txBody>
      </p:sp>
      <p:sp>
        <p:nvSpPr>
          <p:cNvPr id="49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624899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844" y="613830"/>
            <a:ext cx="2333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Process optimization</a:t>
            </a:r>
            <a:endParaRPr lang="fr-FR" sz="14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039302"/>
              </p:ext>
            </p:extLst>
          </p:nvPr>
        </p:nvGraphicFramePr>
        <p:xfrm>
          <a:off x="692415" y="3100754"/>
          <a:ext cx="3733800" cy="136271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NORIT GAC 12-40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(g)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Yield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8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514314"/>
              </p:ext>
            </p:extLst>
          </p:nvPr>
        </p:nvGraphicFramePr>
        <p:xfrm>
          <a:off x="3464230" y="1033184"/>
          <a:ext cx="727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25" name="CS ChemDraw Drawing" r:id="rId3" imgW="726758" imgH="893862" progId="ChemDraw.Document.6.0">
                  <p:embed/>
                </p:oleObj>
              </mc:Choice>
              <mc:Fallback>
                <p:oleObj name="CS ChemDraw Drawing" r:id="rId3" imgW="726758" imgH="8938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230" y="1033184"/>
                        <a:ext cx="727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659554"/>
              </p:ext>
            </p:extLst>
          </p:nvPr>
        </p:nvGraphicFramePr>
        <p:xfrm>
          <a:off x="5877200" y="1033977"/>
          <a:ext cx="8207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26" name="CS ChemDraw Drawing" r:id="rId5" imgW="820936" imgH="892612" progId="ChemDraw.Document.6.0">
                  <p:embed/>
                </p:oleObj>
              </mc:Choice>
              <mc:Fallback>
                <p:oleObj name="CS ChemDraw Drawing" r:id="rId5" imgW="820936" imgH="8926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200" y="1033977"/>
                        <a:ext cx="8207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 bwMode="auto">
          <a:xfrm>
            <a:off x="4531214" y="1508415"/>
            <a:ext cx="939114" cy="0"/>
          </a:xfrm>
          <a:prstGeom prst="straightConnector1">
            <a:avLst/>
          </a:prstGeom>
          <a:solidFill>
            <a:srgbClr val="B9D3D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ZoneTexte 19"/>
          <p:cNvSpPr txBox="1"/>
          <p:nvPr/>
        </p:nvSpPr>
        <p:spPr>
          <a:xfrm>
            <a:off x="4530986" y="101800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Activated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carbon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13825" y="1417889"/>
            <a:ext cx="1173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2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℃), P (bar)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6 h</a:t>
            </a:r>
          </a:p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2415" y="2735065"/>
            <a:ext cx="3555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1) Carbonaceous materials loading</a:t>
            </a:r>
            <a:endParaRPr lang="fr-FR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5BB64-EBBD-FF44-AE70-F03B6C8615D0}"/>
              </a:ext>
            </a:extLst>
          </p:cNvPr>
          <p:cNvSpPr/>
          <p:nvPr/>
        </p:nvSpPr>
        <p:spPr>
          <a:xfrm>
            <a:off x="692415" y="4522537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3-nitrobenzaldehyde (10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mmol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NORIT GAC 12-40 (3-10 g), water (55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</a:t>
            </a:r>
            <a:b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310 °C, 90 bar, 6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hours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fr-FR" dirty="0"/>
              <a:t> 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EE197206-6F27-A44C-8D87-B28956146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808566"/>
              </p:ext>
            </p:extLst>
          </p:nvPr>
        </p:nvGraphicFramePr>
        <p:xfrm>
          <a:off x="5559186" y="3100754"/>
          <a:ext cx="3733800" cy="1425575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Type of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activated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r>
                        <a:rPr lang="fr-FR" sz="1200" dirty="0" err="1">
                          <a:effectLst/>
                        </a:rPr>
                        <a:t>carbon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Yield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NORIT GAC 12-40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DACARB PC 1000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NORIT A supra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NORIT SA2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B1B13426-6B7D-6345-BA5E-0EF00399A294}"/>
              </a:ext>
            </a:extLst>
          </p:cNvPr>
          <p:cNvSpPr/>
          <p:nvPr/>
        </p:nvSpPr>
        <p:spPr>
          <a:xfrm>
            <a:off x="5459984" y="2735065"/>
            <a:ext cx="4090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2) Nature of the carbonaceous materials</a:t>
            </a:r>
            <a:endParaRPr lang="fr-FR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5DA4E5-1456-3445-A377-3BE27A2BC59E}"/>
              </a:ext>
            </a:extLst>
          </p:cNvPr>
          <p:cNvSpPr/>
          <p:nvPr/>
        </p:nvSpPr>
        <p:spPr>
          <a:xfrm>
            <a:off x="5512333" y="4531526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3-nitrobenzaldehyde (10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mmol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charcoal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 (6 g), water (55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310 °C, 90 bar, </a:t>
            </a:r>
            <a:b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6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hours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27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78" name="Rectangle 3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5   </a:t>
            </a:r>
            <a:r>
              <a:rPr lang="fr-FR" b="0" dirty="0"/>
              <a:t>   </a:t>
            </a:r>
          </a:p>
        </p:txBody>
      </p:sp>
      <p:sp>
        <p:nvSpPr>
          <p:cNvPr id="49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624899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844" y="613830"/>
            <a:ext cx="2333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Process optimization</a:t>
            </a:r>
            <a:endParaRPr lang="fr-FR" sz="1400" dirty="0">
              <a:solidFill>
                <a:schemeClr val="accent2"/>
              </a:solidFill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/>
          </p:nvPr>
        </p:nvGraphicFramePr>
        <p:xfrm>
          <a:off x="3464230" y="1033184"/>
          <a:ext cx="727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59" name="CS ChemDraw Drawing" r:id="rId3" imgW="726758" imgH="893862" progId="ChemDraw.Document.6.0">
                  <p:embed/>
                </p:oleObj>
              </mc:Choice>
              <mc:Fallback>
                <p:oleObj name="CS ChemDraw Drawing" r:id="rId3" imgW="726758" imgH="893862" progId="ChemDraw.Document.6.0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230" y="1033184"/>
                        <a:ext cx="727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5877200" y="1033977"/>
          <a:ext cx="8207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0" name="CS ChemDraw Drawing" r:id="rId5" imgW="820936" imgH="892612" progId="ChemDraw.Document.6.0">
                  <p:embed/>
                </p:oleObj>
              </mc:Choice>
              <mc:Fallback>
                <p:oleObj name="CS ChemDraw Drawing" r:id="rId5" imgW="820936" imgH="892612" progId="ChemDraw.Document.6.0">
                  <p:embed/>
                  <p:pic>
                    <p:nvPicPr>
                      <p:cNvPr id="69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200" y="1033977"/>
                        <a:ext cx="8207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 bwMode="auto">
          <a:xfrm>
            <a:off x="4531214" y="1508415"/>
            <a:ext cx="939114" cy="0"/>
          </a:xfrm>
          <a:prstGeom prst="straightConnector1">
            <a:avLst/>
          </a:prstGeom>
          <a:solidFill>
            <a:srgbClr val="B9D3D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ZoneTexte 19"/>
          <p:cNvSpPr txBox="1"/>
          <p:nvPr/>
        </p:nvSpPr>
        <p:spPr>
          <a:xfrm>
            <a:off x="4530986" y="101800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Activated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carbon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13825" y="1417889"/>
            <a:ext cx="1173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2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℃), P (bar)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6 h</a:t>
            </a:r>
          </a:p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Table 5">
            <a:extLst>
              <a:ext uri="{FF2B5EF4-FFF2-40B4-BE49-F238E27FC236}">
                <a16:creationId xmlns:a16="http://schemas.microsoft.com/office/drawing/2014/main" id="{A58886A4-E823-FF4D-9D66-B3D8840EF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93185"/>
              </p:ext>
            </p:extLst>
          </p:nvPr>
        </p:nvGraphicFramePr>
        <p:xfrm>
          <a:off x="662838" y="3089285"/>
          <a:ext cx="3733800" cy="135705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Water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volume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Yield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C27A98F3-8128-D841-B856-4C83268DB81B}"/>
              </a:ext>
            </a:extLst>
          </p:cNvPr>
          <p:cNvSpPr/>
          <p:nvPr/>
        </p:nvSpPr>
        <p:spPr>
          <a:xfrm>
            <a:off x="659469" y="2721551"/>
            <a:ext cx="2684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3) Water volumes loading</a:t>
            </a:r>
            <a:endParaRPr lang="fr-FR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C1B0EA-7D2D-5F4D-8305-883A51C7C9AC}"/>
              </a:ext>
            </a:extLst>
          </p:cNvPr>
          <p:cNvSpPr/>
          <p:nvPr/>
        </p:nvSpPr>
        <p:spPr>
          <a:xfrm>
            <a:off x="615985" y="4526329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3-nitrobenzaldehyde (10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mmol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NORIT GAC 12-40 (6 g), water (35-65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310 °C, 90 bar, 6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hours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fr-FR" dirty="0"/>
              <a:t> </a:t>
            </a: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0DCAD66-4127-984D-9F13-CAECDFB48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06526"/>
              </p:ext>
            </p:extLst>
          </p:nvPr>
        </p:nvGraphicFramePr>
        <p:xfrm>
          <a:off x="5431106" y="3089285"/>
          <a:ext cx="3746500" cy="150564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T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(°C)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Yield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250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270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59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310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320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21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CEF1C9E0-AABA-5244-9377-60AE72AAA31A}"/>
              </a:ext>
            </a:extLst>
          </p:cNvPr>
          <p:cNvSpPr/>
          <p:nvPr/>
        </p:nvSpPr>
        <p:spPr>
          <a:xfrm>
            <a:off x="5434049" y="2721551"/>
            <a:ext cx="2233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4) Reaction temperature</a:t>
            </a:r>
            <a:endParaRPr lang="fr-FR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C026D-C5CD-2C4A-8835-A58CFE5DF417}"/>
              </a:ext>
            </a:extLst>
          </p:cNvPr>
          <p:cNvSpPr/>
          <p:nvPr/>
        </p:nvSpPr>
        <p:spPr>
          <a:xfrm>
            <a:off x="5390603" y="4653113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3-nitrobenzaldehyde (10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mmol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NORIT GAC 12-40 (6 g), water (55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b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250-320 °C, 90 bar, 6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hours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91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92578" name="Rectangle 3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6   </a:t>
            </a:r>
            <a:r>
              <a:rPr lang="fr-FR" b="0" dirty="0"/>
              <a:t>   </a:t>
            </a:r>
          </a:p>
        </p:txBody>
      </p:sp>
      <p:sp>
        <p:nvSpPr>
          <p:cNvPr id="49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624899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844" y="613830"/>
            <a:ext cx="2333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Process optimization</a:t>
            </a:r>
            <a:endParaRPr lang="fr-FR" sz="1400" dirty="0">
              <a:solidFill>
                <a:schemeClr val="accent2"/>
              </a:solidFill>
            </a:endParaRPr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/>
          </p:nvPr>
        </p:nvGraphicFramePr>
        <p:xfrm>
          <a:off x="3464230" y="1033184"/>
          <a:ext cx="727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83" name="CS ChemDraw Drawing" r:id="rId3" imgW="726758" imgH="893862" progId="ChemDraw.Document.6.0">
                  <p:embed/>
                </p:oleObj>
              </mc:Choice>
              <mc:Fallback>
                <p:oleObj name="CS ChemDraw Drawing" r:id="rId3" imgW="726758" imgH="893862" progId="ChemDraw.Document.6.0">
                  <p:embed/>
                  <p:pic>
                    <p:nvPicPr>
                      <p:cNvPr id="6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230" y="1033184"/>
                        <a:ext cx="727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/>
          </p:nvPr>
        </p:nvGraphicFramePr>
        <p:xfrm>
          <a:off x="5877200" y="1033977"/>
          <a:ext cx="8207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84" name="CS ChemDraw Drawing" r:id="rId5" imgW="820936" imgH="892612" progId="ChemDraw.Document.6.0">
                  <p:embed/>
                </p:oleObj>
              </mc:Choice>
              <mc:Fallback>
                <p:oleObj name="CS ChemDraw Drawing" r:id="rId5" imgW="820936" imgH="892612" progId="ChemDraw.Document.6.0">
                  <p:embed/>
                  <p:pic>
                    <p:nvPicPr>
                      <p:cNvPr id="69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200" y="1033977"/>
                        <a:ext cx="8207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/>
          <p:nvPr/>
        </p:nvCxnSpPr>
        <p:spPr bwMode="auto">
          <a:xfrm>
            <a:off x="4531214" y="1508415"/>
            <a:ext cx="939114" cy="0"/>
          </a:xfrm>
          <a:prstGeom prst="straightConnector1">
            <a:avLst/>
          </a:prstGeom>
          <a:solidFill>
            <a:srgbClr val="B9D3D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ZoneTexte 19"/>
          <p:cNvSpPr txBox="1"/>
          <p:nvPr/>
        </p:nvSpPr>
        <p:spPr>
          <a:xfrm>
            <a:off x="4530986" y="101800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Activated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carbon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13825" y="1417889"/>
            <a:ext cx="1173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2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℃), P (bar)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6 h</a:t>
            </a:r>
          </a:p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6">
            <a:extLst>
              <a:ext uri="{FF2B5EF4-FFF2-40B4-BE49-F238E27FC236}">
                <a16:creationId xmlns:a16="http://schemas.microsoft.com/office/drawing/2014/main" id="{60DCAD66-4127-984D-9F13-CAECDFB48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125407"/>
              </p:ext>
            </p:extLst>
          </p:nvPr>
        </p:nvGraphicFramePr>
        <p:xfrm>
          <a:off x="5431106" y="3089285"/>
          <a:ext cx="3746500" cy="128593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Time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(h)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Yield</a:t>
                      </a:r>
                      <a:endParaRPr lang="fr-FR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CEF1C9E0-AABA-5244-9377-60AE72AAA31A}"/>
              </a:ext>
            </a:extLst>
          </p:cNvPr>
          <p:cNvSpPr/>
          <p:nvPr/>
        </p:nvSpPr>
        <p:spPr>
          <a:xfrm>
            <a:off x="5434049" y="2721551"/>
            <a:ext cx="1736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6) Reaction time</a:t>
            </a:r>
            <a:endParaRPr lang="fr-FR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C026D-C5CD-2C4A-8835-A58CFE5DF417}"/>
              </a:ext>
            </a:extLst>
          </p:cNvPr>
          <p:cNvSpPr/>
          <p:nvPr/>
        </p:nvSpPr>
        <p:spPr>
          <a:xfrm>
            <a:off x="5390603" y="4467373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3-nitrobenzaldehyde (10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mmol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NORIT GAC 12-40 (6 g), water (55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b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300 °C, 90 bar, 2-8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hours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fr-FR" dirty="0"/>
              <a:t> </a:t>
            </a:r>
          </a:p>
        </p:txBody>
      </p:sp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97C73975-3F38-8341-92F0-D2E13F2B5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19024"/>
              </p:ext>
            </p:extLst>
          </p:nvPr>
        </p:nvGraphicFramePr>
        <p:xfrm>
          <a:off x="797186" y="3018970"/>
          <a:ext cx="3733800" cy="137039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</a:t>
                      </a:r>
                      <a:r>
                        <a:rPr lang="fr-FR" sz="1200" dirty="0" err="1">
                          <a:effectLst/>
                        </a:rPr>
                        <a:t>mmol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Yield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(%)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59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22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E53FEFF-9F98-1E4C-A86A-671317D2C1AC}"/>
              </a:ext>
            </a:extLst>
          </p:cNvPr>
          <p:cNvSpPr/>
          <p:nvPr/>
        </p:nvSpPr>
        <p:spPr>
          <a:xfrm>
            <a:off x="816416" y="2721551"/>
            <a:ext cx="1903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5) Substrate loading</a:t>
            </a:r>
            <a:endParaRPr lang="fr-FR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87C8D3-D153-8B45-A236-578340232BED}"/>
              </a:ext>
            </a:extLst>
          </p:cNvPr>
          <p:cNvSpPr/>
          <p:nvPr/>
        </p:nvSpPr>
        <p:spPr>
          <a:xfrm>
            <a:off x="716498" y="4413773"/>
            <a:ext cx="3827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3-nitrobenzaldehyde (5-30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mmol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NORIT GAC 12-40 (6 g), water (55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mL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), </a:t>
            </a:r>
            <a:b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300 °C, 90 bar, 6 </a:t>
            </a:r>
            <a:r>
              <a:rPr lang="fr-FR" dirty="0" err="1">
                <a:latin typeface="Times New Roman" panose="02020603050405020304" pitchFamily="18" charset="0"/>
                <a:ea typeface="宋体" panose="02010600030101010101" pitchFamily="2" charset="-122"/>
              </a:rPr>
              <a:t>hours</a:t>
            </a:r>
            <a:r>
              <a:rPr lang="fr-FR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11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62" name="Group 9"/>
          <p:cNvGrpSpPr>
            <a:grpSpLocks/>
          </p:cNvGrpSpPr>
          <p:nvPr/>
        </p:nvGrpSpPr>
        <p:grpSpPr bwMode="auto">
          <a:xfrm>
            <a:off x="6821" y="1056152"/>
            <a:ext cx="4989427" cy="3794242"/>
            <a:chOff x="0" y="-909"/>
            <a:chExt cx="57626" cy="36576"/>
          </a:xfrm>
        </p:grpSpPr>
        <p:pic>
          <p:nvPicPr>
            <p:cNvPr id="887" name="Picture 88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37" y="2286"/>
              <a:ext cx="8779" cy="8572"/>
            </a:xfrm>
            <a:prstGeom prst="rect">
              <a:avLst/>
            </a:prstGeom>
            <a:noFill/>
          </p:spPr>
        </p:pic>
        <p:pic>
          <p:nvPicPr>
            <p:cNvPr id="888" name="Imag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909"/>
              <a:ext cx="57626" cy="36576"/>
            </a:xfrm>
            <a:prstGeom prst="rect">
              <a:avLst/>
            </a:prstGeom>
            <a:noFill/>
          </p:spPr>
        </p:pic>
        <p:sp>
          <p:nvSpPr>
            <p:cNvPr id="889" name="Rectangle 889"/>
            <p:cNvSpPr>
              <a:spLocks noChangeArrowheads="1"/>
            </p:cNvSpPr>
            <p:nvPr/>
          </p:nvSpPr>
          <p:spPr bwMode="auto">
            <a:xfrm>
              <a:off x="5525" y="16290"/>
              <a:ext cx="3048" cy="2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" name="Rectangle 891"/>
            <p:cNvSpPr>
              <a:spLocks noChangeArrowheads="1"/>
            </p:cNvSpPr>
            <p:nvPr/>
          </p:nvSpPr>
          <p:spPr bwMode="auto">
            <a:xfrm>
              <a:off x="1419" y="16002"/>
              <a:ext cx="3048" cy="2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" name="Rectangle 892"/>
            <p:cNvSpPr>
              <a:spLocks noChangeArrowheads="1"/>
            </p:cNvSpPr>
            <p:nvPr/>
          </p:nvSpPr>
          <p:spPr bwMode="auto">
            <a:xfrm>
              <a:off x="21193" y="14859"/>
              <a:ext cx="3048" cy="2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3" name="Rectangle 893"/>
            <p:cNvSpPr>
              <a:spLocks noChangeArrowheads="1"/>
            </p:cNvSpPr>
            <p:nvPr/>
          </p:nvSpPr>
          <p:spPr bwMode="auto">
            <a:xfrm>
              <a:off x="47101" y="17145"/>
              <a:ext cx="3048" cy="2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c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31431" y="4845731"/>
            <a:ext cx="293221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pt-BR" sz="1400" baseline="30000" dirty="0"/>
              <a:t>1</a:t>
            </a:r>
            <a:r>
              <a:rPr lang="pt-BR" sz="1400" dirty="0"/>
              <a:t>H NMR experimental spectrum </a:t>
            </a:r>
          </a:p>
          <a:p>
            <a:pPr algn="ctr"/>
            <a:r>
              <a:rPr lang="pt-BR" sz="1400" dirty="0"/>
              <a:t>3-aminobenzoic acid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9"/>
          <p:cNvSpPr/>
          <p:nvPr/>
        </p:nvSpPr>
        <p:spPr>
          <a:xfrm>
            <a:off x="129691" y="637091"/>
            <a:ext cx="7398108" cy="3742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4826199" y="1083482"/>
            <a:ext cx="5026204" cy="4100551"/>
            <a:chOff x="0" y="0"/>
            <a:chExt cx="57607" cy="40709"/>
          </a:xfrm>
        </p:grpSpPr>
        <p:pic>
          <p:nvPicPr>
            <p:cNvPr id="32" name="Image 15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57607" cy="40709"/>
            </a:xfrm>
            <a:prstGeom prst="rect">
              <a:avLst/>
            </a:prstGeom>
            <a:noFill/>
          </p:spPr>
        </p:pic>
        <p:pic>
          <p:nvPicPr>
            <p:cNvPr id="33" name="Picture 13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95" y="7400"/>
              <a:ext cx="8573" cy="8589"/>
            </a:xfrm>
            <a:prstGeom prst="rect">
              <a:avLst/>
            </a:prstGeom>
            <a:noFill/>
          </p:spPr>
        </p:pic>
        <p:sp>
          <p:nvSpPr>
            <p:cNvPr id="34" name="Rectangle 1318"/>
            <p:cNvSpPr>
              <a:spLocks noChangeArrowheads="1"/>
            </p:cNvSpPr>
            <p:nvPr/>
          </p:nvSpPr>
          <p:spPr bwMode="auto">
            <a:xfrm>
              <a:off x="38917" y="6638"/>
              <a:ext cx="3810" cy="33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g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1319"/>
            <p:cNvSpPr>
              <a:spLocks noChangeArrowheads="1"/>
            </p:cNvSpPr>
            <p:nvPr/>
          </p:nvSpPr>
          <p:spPr bwMode="auto">
            <a:xfrm>
              <a:off x="13563" y="7712"/>
              <a:ext cx="3810" cy="346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320"/>
            <p:cNvSpPr>
              <a:spLocks noChangeArrowheads="1"/>
            </p:cNvSpPr>
            <p:nvPr/>
          </p:nvSpPr>
          <p:spPr bwMode="auto">
            <a:xfrm>
              <a:off x="23469" y="8232"/>
              <a:ext cx="3810" cy="2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f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321"/>
            <p:cNvSpPr>
              <a:spLocks noChangeArrowheads="1"/>
            </p:cNvSpPr>
            <p:nvPr/>
          </p:nvSpPr>
          <p:spPr bwMode="auto">
            <a:xfrm>
              <a:off x="31851" y="8162"/>
              <a:ext cx="3810" cy="38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b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322"/>
            <p:cNvSpPr>
              <a:spLocks noChangeArrowheads="1"/>
            </p:cNvSpPr>
            <p:nvPr/>
          </p:nvSpPr>
          <p:spPr bwMode="auto">
            <a:xfrm>
              <a:off x="33133" y="8006"/>
              <a:ext cx="3810" cy="380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1323"/>
            <p:cNvSpPr>
              <a:spLocks noChangeArrowheads="1"/>
            </p:cNvSpPr>
            <p:nvPr/>
          </p:nvSpPr>
          <p:spPr bwMode="auto">
            <a:xfrm>
              <a:off x="36943" y="8162"/>
              <a:ext cx="3810" cy="38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>
                  <a:ln>
                    <a:noFill/>
                  </a:ln>
                  <a:solidFill>
                    <a:srgbClr val="4F81BD"/>
                  </a:solidFill>
                  <a:effectLst/>
                  <a:latin typeface="Calibri" pitchFamily="34" charset="0"/>
                  <a:cs typeface="Arial" pitchFamily="34" charset="0"/>
                </a:rPr>
                <a:t>e c</a:t>
              </a: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5664316" y="4922423"/>
            <a:ext cx="303159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pt-BR" sz="1400" baseline="30000" dirty="0"/>
              <a:t>13</a:t>
            </a:r>
            <a:r>
              <a:rPr lang="pt-BR" sz="1400" dirty="0"/>
              <a:t>C NMR experimental spectrum </a:t>
            </a:r>
          </a:p>
          <a:p>
            <a:pPr algn="ctr"/>
            <a:r>
              <a:rPr lang="pt-BR" sz="1400" dirty="0"/>
              <a:t>3-aminobenzoic acid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826199" y="4621427"/>
            <a:ext cx="5026204" cy="0"/>
          </a:xfrm>
          <a:prstGeom prst="line">
            <a:avLst/>
          </a:prstGeom>
          <a:solidFill>
            <a:srgbClr val="B9D3DB"/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4718042" y="4646141"/>
            <a:ext cx="278206" cy="5626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utura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9627795" y="4646141"/>
            <a:ext cx="278206" cy="5626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utura" charset="0"/>
            </a:endParaRP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7   </a:t>
            </a:r>
            <a:r>
              <a:rPr lang="fr-FR" b="0" dirty="0"/>
              <a:t>   </a:t>
            </a:r>
          </a:p>
        </p:txBody>
      </p:sp>
      <p:sp>
        <p:nvSpPr>
          <p:cNvPr id="44" name="Titre 1"/>
          <p:cNvSpPr>
            <a:spLocks noGrp="1"/>
          </p:cNvSpPr>
          <p:nvPr>
            <p:ph type="title" idx="4294967295"/>
          </p:nvPr>
        </p:nvSpPr>
        <p:spPr>
          <a:xfrm>
            <a:off x="0" y="12192"/>
            <a:ext cx="9906000" cy="624899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9691" y="642039"/>
            <a:ext cx="391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NMR </a:t>
            </a:r>
            <a:r>
              <a:rPr lang="fr-BE" sz="1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analyzes</a:t>
            </a:r>
            <a:r>
              <a:rPr lang="fr-BE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fr-BE" sz="1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finished</a:t>
            </a:r>
            <a:r>
              <a:rPr lang="fr-BE" sz="1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18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endParaRPr lang="fr-BE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9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725714" y="1879428"/>
            <a:ext cx="3935573" cy="3432808"/>
            <a:chOff x="0" y="0"/>
            <a:chExt cx="3248025" cy="2924175"/>
          </a:xfrm>
        </p:grpSpPr>
        <p:pic>
          <p:nvPicPr>
            <p:cNvPr id="58" name="Picture 57" descr="Afficher l'image d'origine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62100"/>
              <a:ext cx="2952750" cy="1362075"/>
            </a:xfrm>
            <a:prstGeom prst="rect">
              <a:avLst/>
            </a:prstGeom>
            <a:noFill/>
          </p:spPr>
        </p:pic>
        <p:sp>
          <p:nvSpPr>
            <p:cNvPr id="59" name="Flèche courbée vers le haut 5"/>
            <p:cNvSpPr/>
            <p:nvPr/>
          </p:nvSpPr>
          <p:spPr>
            <a:xfrm>
              <a:off x="933450" y="1562100"/>
              <a:ext cx="1181707" cy="360821"/>
            </a:xfrm>
            <a:prstGeom prst="curved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>
                  <a:effectLst/>
                  <a:ea typeface="Times New Roman"/>
                  <a:cs typeface="Times New Roman"/>
                </a:rPr>
                <a:t> </a:t>
              </a:r>
              <a:endParaRPr lang="fr-FR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9275" y="96202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550" y="180975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0" y="136207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66925" y="184785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8775" y="128587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" y="52387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0" y="52387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2750" y="124777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09850" y="68580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7475" y="156210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9825" y="180975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0375" y="84772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" y="164782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3475" y="120015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3500" y="1123950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25" y="92392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8225" y="885825"/>
              <a:ext cx="2476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89" descr="Afficher l'image d'origine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81075" y="0"/>
              <a:ext cx="1038225" cy="838200"/>
            </a:xfrm>
            <a:prstGeom prst="rect">
              <a:avLst/>
            </a:prstGeom>
            <a:noFill/>
          </p:spPr>
        </p:pic>
        <p:pic>
          <p:nvPicPr>
            <p:cNvPr id="91" name="Picture 90" descr="File:3-Aminobenzoic-acid-zwitterion-3D-balls.png - Wikimedia Commons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0549">
              <a:off x="2000250" y="885825"/>
              <a:ext cx="771525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Picture 91" descr="File:3-Nitrobenzaldehyde-3D-balls.png - Wikimedia Commons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752475"/>
              <a:ext cx="714375" cy="790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Flèche droite 27"/>
          <p:cNvSpPr/>
          <p:nvPr/>
        </p:nvSpPr>
        <p:spPr bwMode="auto">
          <a:xfrm>
            <a:off x="5313405" y="3620530"/>
            <a:ext cx="1248033" cy="358346"/>
          </a:xfrm>
          <a:prstGeom prst="rightArrow">
            <a:avLst/>
          </a:prstGeom>
          <a:solidFill>
            <a:schemeClr val="accent2"/>
          </a:solidFill>
          <a:ln w="19050" cap="flat" cmpd="sng" algn="ctr">
            <a:solidFill>
              <a:srgbClr val="033D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utura" charset="0"/>
            </a:endParaRPr>
          </a:p>
        </p:txBody>
      </p:sp>
      <p:sp>
        <p:nvSpPr>
          <p:cNvPr id="500752" name="Rectangle 1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03492" y="6561438"/>
            <a:ext cx="502508" cy="296561"/>
          </a:xfrm>
        </p:spPr>
        <p:txBody>
          <a:bodyPr/>
          <a:lstStyle/>
          <a:p>
            <a:pPr algn="ctr">
              <a:defRPr/>
            </a:pPr>
            <a:r>
              <a:rPr lang="fr-FR" dirty="0"/>
              <a:t>8   </a:t>
            </a:r>
            <a:r>
              <a:rPr lang="fr-FR" b="0" dirty="0"/>
              <a:t>   </a:t>
            </a:r>
          </a:p>
        </p:txBody>
      </p:sp>
      <p:sp>
        <p:nvSpPr>
          <p:cNvPr id="2" name="Parallelogram 1"/>
          <p:cNvSpPr/>
          <p:nvPr/>
        </p:nvSpPr>
        <p:spPr bwMode="auto">
          <a:xfrm>
            <a:off x="6911615" y="5285181"/>
            <a:ext cx="2743200" cy="564076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Activated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err="1">
                <a:latin typeface="Times New Roman" pitchFamily="18" charset="0"/>
                <a:cs typeface="Times New Roman" pitchFamily="18" charset="0"/>
              </a:rPr>
              <a:t>carbon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1686" name="Object 6"/>
          <p:cNvGraphicFramePr>
            <a:graphicFrameLocks noChangeAspect="1"/>
          </p:cNvGraphicFramePr>
          <p:nvPr/>
        </p:nvGraphicFramePr>
        <p:xfrm>
          <a:off x="6981223" y="2353876"/>
          <a:ext cx="261620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06" name="CS ChemDraw Drawing" r:id="rId8" imgW="2616160" imgH="2519065" progId="ChemDraw.Document.6.0">
                  <p:embed/>
                </p:oleObj>
              </mc:Choice>
              <mc:Fallback>
                <p:oleObj name="CS ChemDraw Drawing" r:id="rId8" imgW="2616160" imgH="2519065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223" y="2353876"/>
                        <a:ext cx="261620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1687" name="Object 7"/>
          <p:cNvGraphicFramePr>
            <a:graphicFrameLocks noChangeAspect="1"/>
          </p:cNvGraphicFramePr>
          <p:nvPr/>
        </p:nvGraphicFramePr>
        <p:xfrm>
          <a:off x="7195580" y="1533912"/>
          <a:ext cx="184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807" name="CS ChemDraw Drawing" r:id="rId10" imgW="1841897" imgH="673417" progId="ChemDraw.Document.6.0">
                  <p:embed/>
                </p:oleObj>
              </mc:Choice>
              <mc:Fallback>
                <p:oleObj name="CS ChemDraw Drawing" r:id="rId10" imgW="1841897" imgH="673417" progId="ChemDraw.Document.6.0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580" y="1533912"/>
                        <a:ext cx="1841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7003601" y="1047864"/>
            <a:ext cx="1150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err="1">
                <a:latin typeface="Constantia" pitchFamily="18" charset="0"/>
              </a:rPr>
              <a:t>Mechanism</a:t>
            </a:r>
            <a:r>
              <a:rPr lang="fr-FR" sz="1200" i="1" dirty="0">
                <a:latin typeface="Constantia" pitchFamily="18" charset="0"/>
              </a:rPr>
              <a:t> 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081861" y="2225875"/>
            <a:ext cx="1147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err="1">
                <a:latin typeface="Constantia" pitchFamily="18" charset="0"/>
              </a:rPr>
              <a:t>Mechanism</a:t>
            </a:r>
            <a:r>
              <a:rPr lang="fr-FR" sz="1200" i="1" dirty="0">
                <a:latin typeface="Constantia" pitchFamily="18" charset="0"/>
              </a:rPr>
              <a:t> B</a:t>
            </a:r>
          </a:p>
        </p:txBody>
      </p:sp>
      <p:sp>
        <p:nvSpPr>
          <p:cNvPr id="54" name="Titre 1"/>
          <p:cNvSpPr>
            <a:spLocks noGrp="1"/>
          </p:cNvSpPr>
          <p:nvPr>
            <p:ph type="title" idx="4294967295"/>
          </p:nvPr>
        </p:nvSpPr>
        <p:spPr>
          <a:xfrm>
            <a:off x="0" y="24549"/>
            <a:ext cx="9906000" cy="624899"/>
          </a:xfrm>
        </p:spPr>
        <p:txBody>
          <a:bodyPr/>
          <a:lstStyle/>
          <a:p>
            <a:pPr algn="ctr"/>
            <a:r>
              <a:rPr lang="fr-FR" sz="2000" dirty="0">
                <a:latin typeface="Tahoma" pitchFamily="34" charset="0"/>
                <a:cs typeface="Tahoma" pitchFamily="34" charset="0"/>
              </a:rPr>
              <a:t>1 st International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Electronic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Conference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br>
              <a:rPr lang="fr-FR" sz="2000" dirty="0">
                <a:latin typeface="Tahoma" pitchFamily="34" charset="0"/>
                <a:cs typeface="Tahoma" pitchFamily="34" charset="0"/>
              </a:rPr>
            </a:br>
            <a:r>
              <a:rPr lang="fr-FR" sz="2000" dirty="0">
                <a:latin typeface="Tahoma" pitchFamily="34" charset="0"/>
                <a:cs typeface="Tahoma" pitchFamily="34" charset="0"/>
              </a:rPr>
              <a:t>on </a:t>
            </a:r>
            <a:r>
              <a:rPr lang="fr-FR" sz="2000" dirty="0" err="1">
                <a:latin typeface="Tahoma" pitchFamily="34" charset="0"/>
                <a:cs typeface="Tahoma" pitchFamily="34" charset="0"/>
              </a:rPr>
              <a:t>Catalysis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 Sciences</a:t>
            </a:r>
          </a:p>
        </p:txBody>
      </p:sp>
      <p:pic>
        <p:nvPicPr>
          <p:cNvPr id="93" name="Picture 92" descr="Afficher l'image d'origin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463648">
            <a:off x="2495198" y="2508105"/>
            <a:ext cx="1231901" cy="6281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4" name="ZoneTexte 30"/>
          <p:cNvSpPr txBox="1"/>
          <p:nvPr/>
        </p:nvSpPr>
        <p:spPr>
          <a:xfrm rot="20489431">
            <a:off x="2951918" y="2555613"/>
            <a:ext cx="738505" cy="257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i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300°C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b="1" i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100  bar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29691" y="642039"/>
            <a:ext cx="6552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fr-FR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fr-FR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fr-FR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fr-FR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3-aminobenzoic </a:t>
            </a:r>
            <a:r>
              <a:rPr lang="fr-FR" sz="1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endParaRPr lang="fr-BE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89426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53C3B-257D-4B94-9FCE-6EE8F7C569CD}" type="slidenum">
              <a:rPr lang="fr-FR" smtClean="0"/>
              <a:pPr>
                <a:defRPr/>
              </a:pPr>
              <a:t>9</a:t>
            </a:fld>
            <a:r>
              <a:rPr lang="fr-FR"/>
              <a:t>   </a:t>
            </a:r>
            <a:r>
              <a:rPr lang="fr-FR" b="0"/>
              <a:t>   </a:t>
            </a:r>
            <a:endParaRPr lang="fr-FR" b="0" dirty="0"/>
          </a:p>
        </p:txBody>
      </p:sp>
      <p:sp>
        <p:nvSpPr>
          <p:cNvPr id="5" name="Rectangle 4"/>
          <p:cNvSpPr/>
          <p:nvPr/>
        </p:nvSpPr>
        <p:spPr>
          <a:xfrm>
            <a:off x="4071915" y="6112651"/>
            <a:ext cx="1610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10-30 </a:t>
            </a:r>
            <a:r>
              <a:rPr lang="fr-FR" sz="1200" dirty="0" err="1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2020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0" y="24549"/>
            <a:ext cx="9906000" cy="624899"/>
          </a:xfrm>
          <a:prstGeom prst="rect">
            <a:avLst/>
          </a:prstGeom>
          <a:solidFill>
            <a:srgbClr val="5A5B5E"/>
          </a:solidFill>
          <a:ln w="9525">
            <a:noFill/>
            <a:miter lim="800000"/>
            <a:headEnd/>
            <a:tailEnd/>
          </a:ln>
        </p:spPr>
        <p:txBody>
          <a:bodyPr vert="horz" wrap="square" lIns="108000" tIns="0" rIns="108000" bIns="0" numCol="1" anchor="ctr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D910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D910"/>
                </a:solidFill>
                <a:latin typeface="Arial" pitchFamily="34" charset="0"/>
                <a:ea typeface="MS PGothic" pitchFamily="34" charset="-128"/>
                <a:cs typeface="ＭＳ Ｐゴシック" charset="-128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D910"/>
                </a:solidFill>
                <a:latin typeface="Arial" pitchFamily="34" charset="0"/>
                <a:ea typeface="MS PGothic" pitchFamily="34" charset="-128"/>
                <a:cs typeface="ＭＳ Ｐゴシック" charset="-128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D910"/>
                </a:solidFill>
                <a:latin typeface="Arial" pitchFamily="34" charset="0"/>
                <a:ea typeface="MS PGothic" pitchFamily="34" charset="-128"/>
                <a:cs typeface="ＭＳ Ｐゴシック" charset="-128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D910"/>
                </a:solidFill>
                <a:latin typeface="Arial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910"/>
                </a:solidFill>
                <a:latin typeface="DIN-Bold" pitchFamily="2" charset="0"/>
              </a:defRPr>
            </a:lvl6pPr>
            <a:lvl7pPr marL="9144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910"/>
                </a:solidFill>
                <a:latin typeface="DIN-Bold" pitchFamily="2" charset="0"/>
              </a:defRPr>
            </a:lvl7pPr>
            <a:lvl8pPr marL="13716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910"/>
                </a:solidFill>
                <a:latin typeface="DIN-Bold" pitchFamily="2" charset="0"/>
              </a:defRPr>
            </a:lvl8pPr>
            <a:lvl9pPr marL="1828800"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D910"/>
                </a:solidFill>
                <a:latin typeface="DIN-Bold" pitchFamily="2" charset="0"/>
              </a:defRPr>
            </a:lvl9pPr>
          </a:lstStyle>
          <a:p>
            <a:pPr algn="ctr"/>
            <a:r>
              <a:rPr lang="fr-FR" sz="2000" kern="0">
                <a:latin typeface="Tahoma" pitchFamily="34" charset="0"/>
                <a:cs typeface="Tahoma" pitchFamily="34" charset="0"/>
              </a:rPr>
              <a:t>1 st International Electronic Conference </a:t>
            </a:r>
            <a:br>
              <a:rPr lang="fr-FR" sz="2000" kern="0">
                <a:latin typeface="Tahoma" pitchFamily="34" charset="0"/>
                <a:cs typeface="Tahoma" pitchFamily="34" charset="0"/>
              </a:rPr>
            </a:br>
            <a:r>
              <a:rPr lang="fr-FR" sz="2000" kern="0">
                <a:latin typeface="Tahoma" pitchFamily="34" charset="0"/>
                <a:cs typeface="Tahoma" pitchFamily="34" charset="0"/>
              </a:rPr>
              <a:t>on Catalysis  Sciences</a:t>
            </a:r>
            <a:endParaRPr lang="fr-FR" sz="2000" kern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385" y="3887445"/>
            <a:ext cx="4953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conditions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loading (10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(300°C)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(90 bar)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(55 mL),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Norit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12-40 (6 g 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time (6 h) </a:t>
            </a:r>
            <a:endParaRPr lang="fr-FR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691" y="642039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fr-BE" sz="1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385" y="1327769"/>
            <a:ext cx="8743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and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3-aminobenzoic acid (3-ABA)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redox of 3-nitrobenzaldehyde in a single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“one pot” has been </a:t>
            </a:r>
            <a:r>
              <a:rPr lang="fr-FR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optimized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385" y="3212506"/>
            <a:ext cx="3236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59%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627548"/>
              </p:ext>
            </p:extLst>
          </p:nvPr>
        </p:nvGraphicFramePr>
        <p:xfrm>
          <a:off x="3045015" y="2060954"/>
          <a:ext cx="7270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0" name="CS ChemDraw Drawing" r:id="rId3" imgW="726758" imgH="893862" progId="ChemDraw.Document.6.0">
                  <p:embed/>
                </p:oleObj>
              </mc:Choice>
              <mc:Fallback>
                <p:oleObj name="CS ChemDraw Drawing" r:id="rId3" imgW="726758" imgH="89386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015" y="2060954"/>
                        <a:ext cx="7270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319641"/>
              </p:ext>
            </p:extLst>
          </p:nvPr>
        </p:nvGraphicFramePr>
        <p:xfrm>
          <a:off x="5457985" y="2061747"/>
          <a:ext cx="8207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1" name="CS ChemDraw Drawing" r:id="rId5" imgW="820936" imgH="892612" progId="ChemDraw.Document.6.0">
                  <p:embed/>
                </p:oleObj>
              </mc:Choice>
              <mc:Fallback>
                <p:oleObj name="CS ChemDraw Drawing" r:id="rId5" imgW="820936" imgH="8926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985" y="2061747"/>
                        <a:ext cx="8207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>
            <a:off x="4111999" y="2523122"/>
            <a:ext cx="939114" cy="0"/>
          </a:xfrm>
          <a:prstGeom prst="straightConnector1">
            <a:avLst/>
          </a:prstGeom>
          <a:solidFill>
            <a:srgbClr val="B9D3DB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ZoneTexte 19"/>
          <p:cNvSpPr txBox="1"/>
          <p:nvPr/>
        </p:nvSpPr>
        <p:spPr>
          <a:xfrm>
            <a:off x="4111771" y="2045779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Activated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carbon</a:t>
            </a:r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4610" y="2445659"/>
            <a:ext cx="1173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2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fr-FR" sz="12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O (</a:t>
            </a:r>
            <a:r>
              <a:rPr lang="fr-FR" sz="1200" b="0" dirty="0" err="1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℃), P (bar)</a:t>
            </a:r>
          </a:p>
          <a:p>
            <a:pPr algn="ctr"/>
            <a:r>
              <a:rPr lang="fr-FR" sz="1200" b="0" dirty="0">
                <a:latin typeface="Times New Roman" pitchFamily="18" charset="0"/>
                <a:cs typeface="Times New Roman" pitchFamily="18" charset="0"/>
              </a:rPr>
              <a:t>t (h)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6C8C736-FFCE-AC4E-9CAC-DC76A546A954}"/>
              </a:ext>
            </a:extLst>
          </p:cNvPr>
          <p:cNvSpPr txBox="1">
            <a:spLocks/>
          </p:cNvSpPr>
          <p:nvPr/>
        </p:nvSpPr>
        <p:spPr bwMode="auto">
          <a:xfrm>
            <a:off x="9403492" y="6561438"/>
            <a:ext cx="502508" cy="296561"/>
          </a:xfrm>
          <a:prstGeom prst="rect">
            <a:avLst/>
          </a:prstGeom>
          <a:solidFill>
            <a:srgbClr val="5A5B5E"/>
          </a:solidFill>
          <a:ln>
            <a:miter lim="800000"/>
            <a:headEnd/>
            <a:tailEnd/>
          </a:ln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D910"/>
                </a:solidFill>
                <a:latin typeface="Comic Sans MS" pitchFamily="66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Futura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FR" dirty="0"/>
              <a:t>9   </a:t>
            </a:r>
            <a:r>
              <a:rPr lang="fr-FR" b="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6977741"/>
      </p:ext>
    </p:extLst>
  </p:cSld>
  <p:clrMapOvr>
    <a:masterClrMapping/>
  </p:clrMapOvr>
</p:sld>
</file>

<file path=ppt/theme/theme1.xml><?xml version="1.0" encoding="utf-8"?>
<a:theme xmlns:a="http://schemas.openxmlformats.org/drawingml/2006/main" name="15_modele_MQ_2005_v2">
  <a:themeElements>
    <a:clrScheme name="modele_MQ_2005_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5_modele_MQ_2005_v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9D3DB"/>
        </a:solidFill>
        <a:ln w="19050" cap="flat" cmpd="sng" algn="ctr">
          <a:solidFill>
            <a:srgbClr val="033D8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" charset="0"/>
          </a:defRPr>
        </a:defPPr>
      </a:lstStyle>
    </a:lnDef>
  </a:objectDefaults>
  <a:extraClrSchemeLst>
    <a:extraClrScheme>
      <a:clrScheme name="modele_MQ_2005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MQ_2005_v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MQ_2005_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203910</TotalTime>
  <Words>621</Words>
  <Application>Microsoft Macintosh PowerPoint</Application>
  <PresentationFormat>Format A4 (210 x 297 mm)</PresentationFormat>
  <Paragraphs>195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9" baseType="lpstr">
      <vt:lpstr>MS PGothic</vt:lpstr>
      <vt:lpstr>MS PGothic</vt:lpstr>
      <vt:lpstr>宋体</vt:lpstr>
      <vt:lpstr>Arial</vt:lpstr>
      <vt:lpstr>Arial Narrow</vt:lpstr>
      <vt:lpstr>Calibri</vt:lpstr>
      <vt:lpstr>Comic Sans MS</vt:lpstr>
      <vt:lpstr>Constantia</vt:lpstr>
      <vt:lpstr>DIN-Black</vt:lpstr>
      <vt:lpstr>DIN-Bold</vt:lpstr>
      <vt:lpstr>DIN-Medium</vt:lpstr>
      <vt:lpstr>Futura</vt:lpstr>
      <vt:lpstr>Monotype Sorts</vt:lpstr>
      <vt:lpstr>Tahoma</vt:lpstr>
      <vt:lpstr>Times</vt:lpstr>
      <vt:lpstr>Times New Roman</vt:lpstr>
      <vt:lpstr>Wingdings</vt:lpstr>
      <vt:lpstr>15_modele_MQ_2005_v2</vt:lpstr>
      <vt:lpstr>CS ChemDraw Drawing</vt:lpstr>
      <vt:lpstr> 1 st International Electronic Conference  on Catalysis  Sciences </vt:lpstr>
      <vt:lpstr>1 st International Electronic Conference  on Catalysis  Sciences</vt:lpstr>
      <vt:lpstr>1 st International Electronic Conference  on Catalysis  Sciences</vt:lpstr>
      <vt:lpstr>1 st International Electronic Conference  on Catalysis  Sciences</vt:lpstr>
      <vt:lpstr>1 st International Electronic Conference  on Catalysis  Sciences</vt:lpstr>
      <vt:lpstr>1 st International Electronic Conference  on Catalysis  Sciences</vt:lpstr>
      <vt:lpstr>1 st International Electronic Conference  on Catalysis  Sciences</vt:lpstr>
      <vt:lpstr>1 st International Electronic Conference  on Catalysis  Sciences</vt:lpstr>
      <vt:lpstr>Présentation PowerPoint</vt:lpstr>
      <vt:lpstr> 1 st International Electronic Conference  on Catalysis  Sciences </vt:lpstr>
    </vt:vector>
  </TitlesOfParts>
  <Company>Groupe UTC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cours</dc:title>
  <dc:creator>Sajet philippe</dc:creator>
  <cp:lastModifiedBy>Christophe Len</cp:lastModifiedBy>
  <cp:revision>10420</cp:revision>
  <cp:lastPrinted>2016-05-22T16:01:16Z</cp:lastPrinted>
  <dcterms:created xsi:type="dcterms:W3CDTF">2009-04-15T06:36:31Z</dcterms:created>
  <dcterms:modified xsi:type="dcterms:W3CDTF">2020-09-30T11:53:11Z</dcterms:modified>
</cp:coreProperties>
</file>