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75" r:id="rId6"/>
    <p:sldId id="270" r:id="rId7"/>
    <p:sldId id="257" r:id="rId8"/>
    <p:sldId id="263" r:id="rId9"/>
    <p:sldId id="262" r:id="rId10"/>
    <p:sldId id="276" r:id="rId11"/>
    <p:sldId id="266" r:id="rId12"/>
    <p:sldId id="267" r:id="rId13"/>
    <p:sldId id="272" r:id="rId14"/>
    <p:sldId id="258" r:id="rId15"/>
    <p:sldId id="265" r:id="rId16"/>
    <p:sldId id="264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3366FF"/>
    <a:srgbClr val="0099FF"/>
    <a:srgbClr val="0033CC"/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84369" autoAdjust="0"/>
  </p:normalViewPr>
  <p:slideViewPr>
    <p:cSldViewPr>
      <p:cViewPr>
        <p:scale>
          <a:sx n="62" d="100"/>
          <a:sy n="62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31EA93-BE40-48DB-8C9E-4CDB875B8308}" type="datetimeFigureOut">
              <a:rPr lang="fr-FR" smtClean="0"/>
              <a:t>12/09/2020</a:t>
            </a:fld>
            <a:endParaRPr lang="ar-M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M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C8D528-CC3E-482E-997E-1948ED393205}" type="slidenum">
              <a:rPr lang="ar-MA" smtClean="0"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68509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762184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Les molécules synthétisés ont été obtenus avec des rendements</a:t>
            </a:r>
            <a:r>
              <a:rPr lang="fr-FR" baseline="0" dirty="0" smtClean="0"/>
              <a:t> varié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10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237776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La</a:t>
            </a:r>
            <a:r>
              <a:rPr lang="fr-FR" baseline="0" dirty="0" smtClean="0"/>
              <a:t> diapositive devant vous nous montre le spectre RMN </a:t>
            </a:r>
            <a:r>
              <a:rPr lang="fr-FR" baseline="0" dirty="0" err="1" smtClean="0"/>
              <a:t>1H</a:t>
            </a:r>
            <a:r>
              <a:rPr lang="fr-FR" baseline="0" dirty="0" smtClean="0"/>
              <a:t> obtenu du produit 10.</a:t>
            </a:r>
          </a:p>
          <a:p>
            <a:pPr algn="l" rtl="0"/>
            <a:r>
              <a:rPr lang="fr-FR" baseline="0" dirty="0" smtClean="0"/>
              <a:t>Le pic à 8,39 ppm correspond au proton </a:t>
            </a:r>
            <a:r>
              <a:rPr lang="fr-FR" baseline="0" dirty="0" err="1" smtClean="0"/>
              <a:t>CH-N</a:t>
            </a:r>
            <a:r>
              <a:rPr lang="fr-FR" baseline="0" dirty="0" smtClean="0"/>
              <a:t>, les pics entre 7,39-7,71 ppm correspond au proton du </a:t>
            </a:r>
            <a:r>
              <a:rPr lang="fr-FR" baseline="0" dirty="0" err="1" smtClean="0"/>
              <a:t>phényl</a:t>
            </a:r>
            <a:r>
              <a:rPr lang="fr-FR" baseline="0" dirty="0" smtClean="0"/>
              <a:t>, et le deux </a:t>
            </a:r>
            <a:r>
              <a:rPr lang="fr-FR" baseline="0" dirty="0" err="1" smtClean="0"/>
              <a:t>méthoxy</a:t>
            </a:r>
            <a:r>
              <a:rPr lang="fr-FR" baseline="0" dirty="0" smtClean="0"/>
              <a:t> sont représentés par les 2 pics </a:t>
            </a:r>
            <a:r>
              <a:rPr lang="fr-FR" baseline="0" dirty="0" err="1" smtClean="0"/>
              <a:t>singulet</a:t>
            </a:r>
            <a:r>
              <a:rPr lang="fr-FR" baseline="0" dirty="0" smtClean="0"/>
              <a:t> à 3,88 et 3,99 ppm.</a:t>
            </a:r>
          </a:p>
          <a:p>
            <a:pPr algn="l" rtl="0"/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35304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En plus,</a:t>
            </a:r>
            <a:r>
              <a:rPr lang="fr-FR" baseline="0" dirty="0" smtClean="0"/>
              <a:t> ces structures ont été confirmé par RMN du </a:t>
            </a:r>
            <a:r>
              <a:rPr lang="fr-FR" baseline="0" dirty="0" err="1" smtClean="0"/>
              <a:t>13C</a:t>
            </a:r>
            <a:r>
              <a:rPr lang="fr-FR" baseline="0" dirty="0" smtClean="0"/>
              <a:t>.</a:t>
            </a:r>
          </a:p>
          <a:p>
            <a:pPr algn="l"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12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487316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Passant</a:t>
            </a:r>
            <a:r>
              <a:rPr lang="fr-FR" baseline="0" dirty="0" smtClean="0"/>
              <a:t> maintenant à la synthèse de dérivés 1,3,4- </a:t>
            </a:r>
            <a:r>
              <a:rPr lang="fr-FR" baseline="0" dirty="0" err="1" smtClean="0"/>
              <a:t>trisubstitués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via cross </a:t>
            </a:r>
            <a:r>
              <a:rPr lang="fr-FR" baseline="0" dirty="0" err="1" smtClean="0"/>
              <a:t>coupling</a:t>
            </a:r>
            <a:r>
              <a:rPr lang="fr-FR" baseline="0" dirty="0" smtClean="0"/>
              <a:t>.</a:t>
            </a:r>
            <a:endParaRPr lang="fr-FR" dirty="0" smtClean="0"/>
          </a:p>
          <a:p>
            <a:pPr algn="l" rtl="0"/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13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571350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Notre objectif est de réaliser</a:t>
            </a:r>
            <a:r>
              <a:rPr lang="fr-FR" baseline="0" dirty="0" smtClean="0"/>
              <a:t> des arylations au niveau de C-4 du noyau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par des réactions de cross-</a:t>
            </a:r>
            <a:r>
              <a:rPr lang="fr-FR" baseline="0" dirty="0" err="1" smtClean="0"/>
              <a:t>coupling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14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767846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Après</a:t>
            </a:r>
            <a:r>
              <a:rPr lang="fr-FR" baseline="0" dirty="0" smtClean="0"/>
              <a:t> la synthèse des dérivés 1,3-</a:t>
            </a:r>
            <a:r>
              <a:rPr lang="fr-FR" baseline="0" dirty="0" err="1" smtClean="0"/>
              <a:t>disubstitués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pyrazole</a:t>
            </a:r>
            <a:r>
              <a:rPr lang="fr-FR" baseline="0" dirty="0" smtClean="0"/>
              <a:t>  nous les avons halogéné à l’aide de </a:t>
            </a:r>
            <a:r>
              <a:rPr lang="fr-FR" i="1" baseline="0" dirty="0" smtClean="0"/>
              <a:t>N- </a:t>
            </a:r>
            <a:r>
              <a:rPr lang="fr-FR" i="0" baseline="0" dirty="0" err="1" smtClean="0"/>
              <a:t>bromosuccinimide</a:t>
            </a:r>
            <a:r>
              <a:rPr lang="fr-FR" i="0" baseline="0" dirty="0" smtClean="0"/>
              <a:t> dans le dichlorométhane à température ambiante.</a:t>
            </a:r>
          </a:p>
          <a:p>
            <a:pPr algn="l" rtl="0"/>
            <a:r>
              <a:rPr lang="fr-FR" i="0" baseline="0" dirty="0" smtClean="0"/>
              <a:t>Les molécules synthétisées ont été obtenu avec des meilleures rendements.</a:t>
            </a:r>
          </a:p>
          <a:p>
            <a:pPr algn="l" rtl="0"/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15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515518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Afin de</a:t>
            </a:r>
            <a:r>
              <a:rPr lang="fr-FR" baseline="0" dirty="0" smtClean="0"/>
              <a:t> synthétisés les dérivés de pyrazoles avec liaison C-C l'acide boronique correspondant a été utilisé dans les conditions de la réaction de Suzuki-Miyaura. Pour la formation des dérivés de type diarylaniline, une réaction de couplage croisé avec des anilines a été réalisée. Dans toutes ces réactions de type à couplage croisé, des catalyseurs de palladium et la présence d'une base sont nécessaires. Des dérivés du type éther diarylique ont également été préparés dans ces conditions de couplage croisé à partir des phénols correspondants.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16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859007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Les molécules synthétisés ont été identifiés</a:t>
            </a:r>
            <a:r>
              <a:rPr lang="fr-FR" baseline="0" dirty="0" smtClean="0"/>
              <a:t> par RMN,</a:t>
            </a:r>
          </a:p>
          <a:p>
            <a:pPr algn="l" rtl="0"/>
            <a:r>
              <a:rPr lang="fr-FR" baseline="0" dirty="0" smtClean="0"/>
              <a:t>A titre d’exemple devant vous est présentés le spectre RMN du produit 29.</a:t>
            </a:r>
          </a:p>
          <a:p>
            <a:pPr algn="l" rtl="0"/>
            <a:r>
              <a:rPr lang="fr-FR" baseline="0" dirty="0" smtClean="0"/>
              <a:t>Le pic à 8,1 ppm est attribuées au proton de </a:t>
            </a:r>
            <a:r>
              <a:rPr lang="fr-FR" baseline="0" dirty="0" err="1" smtClean="0"/>
              <a:t>H3</a:t>
            </a:r>
            <a:r>
              <a:rPr lang="fr-FR" baseline="0" dirty="0" smtClean="0"/>
              <a:t>’’’-</a:t>
            </a:r>
            <a:r>
              <a:rPr lang="fr-FR" baseline="0" dirty="0" err="1" smtClean="0"/>
              <a:t>H5</a:t>
            </a:r>
            <a:r>
              <a:rPr lang="fr-FR" baseline="0" dirty="0" smtClean="0"/>
              <a:t>’’’, le proton </a:t>
            </a:r>
            <a:r>
              <a:rPr lang="fr-FR" baseline="0" dirty="0" err="1" smtClean="0"/>
              <a:t>CH</a:t>
            </a:r>
            <a:r>
              <a:rPr lang="fr-FR" baseline="0" dirty="0" smtClean="0"/>
              <a:t> du groupe </a:t>
            </a:r>
            <a:r>
              <a:rPr lang="fr-FR" baseline="0" dirty="0" err="1" smtClean="0"/>
              <a:t>pyrazole</a:t>
            </a:r>
            <a:r>
              <a:rPr lang="fr-FR" baseline="0" dirty="0" smtClean="0"/>
              <a:t> résonnent à 8,06 ppm, les pics entre 7,3-7,5 ppm correspond au proton de </a:t>
            </a:r>
            <a:r>
              <a:rPr lang="fr-FR" baseline="0" dirty="0" err="1" smtClean="0"/>
              <a:t>phényl</a:t>
            </a:r>
            <a:r>
              <a:rPr lang="fr-FR" baseline="0" dirty="0" smtClean="0"/>
              <a:t>, le pic à 6,7 ppm correspond au proton H-2’’’-</a:t>
            </a:r>
            <a:r>
              <a:rPr lang="fr-FR" baseline="0" dirty="0" err="1" smtClean="0"/>
              <a:t>H6</a:t>
            </a:r>
            <a:r>
              <a:rPr lang="fr-FR" baseline="0" dirty="0" smtClean="0"/>
              <a:t>’’’, et le pic attribués au proton de NH est à 5,8 ppm.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17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338385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dirty="0" smtClean="0"/>
              <a:t>Pour conclure dans ce travail, nous avons réussi à synthétiser des</a:t>
            </a:r>
            <a:r>
              <a:rPr lang="fr-FR" baseline="0" dirty="0" smtClean="0"/>
              <a:t> dérivés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à partir de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.</a:t>
            </a:r>
          </a:p>
          <a:p>
            <a:pPr algn="l" rtl="0"/>
            <a:r>
              <a:rPr lang="fr-FR" baseline="0" dirty="0" smtClean="0"/>
              <a:t>Pour rendements sont médiocres. Ce travail est poursuivie au laboratoire afin d’améliorer les rendements et de réaliser les tests biologiques pour évaluer l’activité des produits synthétisés.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92AD8-664F-4AC7-8149-CB13C3D9E76A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138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7E952-5B36-4D61-A69A-13A16C72B184}" type="slidenum">
              <a:rPr lang="fr-FR" smtClean="0"/>
              <a:pPr/>
              <a:t>19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Dans cette présentation,</a:t>
            </a:r>
            <a:r>
              <a:rPr lang="fr-FR" baseline="0" dirty="0" smtClean="0"/>
              <a:t> je vais vous parler dans le premier temps de la synthèse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par </a:t>
            </a:r>
            <a:r>
              <a:rPr lang="fr-FR" baseline="0" dirty="0" err="1" smtClean="0"/>
              <a:t>cycloaddition</a:t>
            </a:r>
            <a:r>
              <a:rPr lang="fr-FR" baseline="0" dirty="0" smtClean="0"/>
              <a:t> 1,3-dipolaire de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, ensuite la synthèse de dérivés 1,3,4- </a:t>
            </a:r>
            <a:r>
              <a:rPr lang="fr-FR" baseline="0" dirty="0" err="1" smtClean="0"/>
              <a:t>trisubstitués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via cross </a:t>
            </a:r>
            <a:r>
              <a:rPr lang="fr-FR" baseline="0" dirty="0" err="1" smtClean="0"/>
              <a:t>coupling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2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79990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Pourquoi</a:t>
            </a:r>
            <a:r>
              <a:rPr lang="fr-FR" baseline="0" dirty="0" smtClean="0"/>
              <a:t> nous nous intéressons au molécules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?? Les dérivés </a:t>
            </a:r>
            <a:r>
              <a:rPr lang="fr-FR" baseline="0" dirty="0" err="1" smtClean="0"/>
              <a:t>pyrazoliques</a:t>
            </a:r>
            <a:r>
              <a:rPr lang="fr-FR" baseline="0" dirty="0" smtClean="0"/>
              <a:t> jouent un rôle important dans la chimie médicinale………………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3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32954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Les</a:t>
            </a:r>
            <a:r>
              <a:rPr lang="fr-FR" baseline="0" dirty="0" smtClean="0"/>
              <a:t> molécules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présentent des activités thérapeutiques importantes telles que l’activité </a:t>
            </a:r>
            <a:r>
              <a:rPr lang="fr-FR" baseline="0" dirty="0" err="1" smtClean="0"/>
              <a:t>ant-inflammatoire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anti-dépresseur</a:t>
            </a:r>
            <a:r>
              <a:rPr lang="fr-FR" baseline="0" dirty="0" smtClean="0"/>
              <a:t>,……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4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38431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Actuellement,</a:t>
            </a:r>
            <a:r>
              <a:rPr lang="fr-FR" baseline="0" dirty="0" smtClean="0"/>
              <a:t> de nombreuses méthodes de synthèse sont disponible pour la préparation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, citant ici deux méthodes récemment publiés pour obtenir les dérivés </a:t>
            </a:r>
            <a:r>
              <a:rPr lang="fr-FR" baseline="0" dirty="0" err="1" smtClean="0"/>
              <a:t>pyrazoliques</a:t>
            </a:r>
            <a:r>
              <a:rPr lang="fr-FR" baseline="0" dirty="0" smtClean="0"/>
              <a:t>.</a:t>
            </a:r>
          </a:p>
          <a:p>
            <a:pPr algn="l" rtl="0"/>
            <a:r>
              <a:rPr lang="fr-FR" dirty="0" smtClean="0"/>
              <a:t>D’</a:t>
            </a:r>
            <a:r>
              <a:rPr lang="fr-FR" dirty="0" err="1" smtClean="0"/>
              <a:t>aprés</a:t>
            </a:r>
            <a:r>
              <a:rPr lang="fr-FR" dirty="0" smtClean="0"/>
              <a:t> l’équipe Panda en 2012 ont rapporté une synthèse </a:t>
            </a:r>
            <a:r>
              <a:rPr lang="fr-FR" dirty="0" err="1" smtClean="0"/>
              <a:t>régiosélective</a:t>
            </a:r>
            <a:r>
              <a:rPr lang="fr-FR" dirty="0" smtClean="0"/>
              <a:t> de </a:t>
            </a:r>
            <a:r>
              <a:rPr lang="fr-FR" dirty="0" err="1" smtClean="0"/>
              <a:t>pyrazoles</a:t>
            </a:r>
            <a:r>
              <a:rPr lang="fr-FR" baseline="0" dirty="0" smtClean="0"/>
              <a:t> 1,3 et 1,3,5-substitués par une voie catalysé par le fer à partir de </a:t>
            </a:r>
            <a:r>
              <a:rPr lang="fr-FR" baseline="0" dirty="0" err="1" smtClean="0"/>
              <a:t>diarylhydrazones</a:t>
            </a:r>
            <a:r>
              <a:rPr lang="fr-FR" baseline="0" dirty="0" smtClean="0"/>
              <a:t> et de diols vicinaux,</a:t>
            </a:r>
          </a:p>
          <a:p>
            <a:pPr algn="l" rtl="0"/>
            <a:r>
              <a:rPr lang="fr-FR" dirty="0" smtClean="0"/>
              <a:t>Par contre l’équipe de Chang</a:t>
            </a:r>
            <a:r>
              <a:rPr lang="fr-FR" baseline="0" dirty="0" smtClean="0"/>
              <a:t> ont rapporté une formation de </a:t>
            </a:r>
            <a:r>
              <a:rPr lang="fr-FR" baseline="0" dirty="0" err="1" smtClean="0"/>
              <a:t>laison</a:t>
            </a:r>
            <a:r>
              <a:rPr lang="fr-FR" baseline="0" dirty="0" smtClean="0"/>
              <a:t> C-N oxydative sans métal induite par </a:t>
            </a:r>
            <a:r>
              <a:rPr lang="fr-FR" baseline="0" dirty="0" err="1" smtClean="0"/>
              <a:t>I</a:t>
            </a:r>
            <a:r>
              <a:rPr lang="fr-FR" sz="800" baseline="0" dirty="0" err="1" smtClean="0"/>
              <a:t>2</a:t>
            </a:r>
            <a:r>
              <a:rPr lang="fr-FR" sz="800" baseline="0" dirty="0" smtClean="0"/>
              <a:t> qui permette une synthèse </a:t>
            </a:r>
            <a:r>
              <a:rPr lang="fr-FR" sz="800" baseline="0" dirty="0" err="1" smtClean="0"/>
              <a:t>régiosélective</a:t>
            </a:r>
            <a:r>
              <a:rPr lang="fr-FR" sz="800" baseline="0" dirty="0" smtClean="0"/>
              <a:t> de </a:t>
            </a:r>
            <a:r>
              <a:rPr lang="fr-FR" sz="800" baseline="0" dirty="0" err="1" smtClean="0"/>
              <a:t>pyarzoles</a:t>
            </a:r>
            <a:r>
              <a:rPr lang="fr-FR" sz="800" baseline="0" dirty="0" smtClean="0"/>
              <a:t>.</a:t>
            </a:r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5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61020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Dans cette présentation,</a:t>
            </a:r>
            <a:r>
              <a:rPr lang="fr-FR" baseline="0" dirty="0" smtClean="0"/>
              <a:t> je vais vous parler dans le premier temps de la synthèse de </a:t>
            </a:r>
            <a:r>
              <a:rPr lang="fr-FR" baseline="0" dirty="0" err="1" smtClean="0"/>
              <a:t>pyrazoles</a:t>
            </a:r>
            <a:r>
              <a:rPr lang="fr-FR" baseline="0" dirty="0" smtClean="0"/>
              <a:t> par </a:t>
            </a:r>
            <a:r>
              <a:rPr lang="fr-FR" baseline="0" dirty="0" err="1" smtClean="0"/>
              <a:t>cycloaddition</a:t>
            </a:r>
            <a:r>
              <a:rPr lang="fr-FR" baseline="0" dirty="0" smtClean="0"/>
              <a:t> 1,3-dipolaire de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, </a:t>
            </a:r>
            <a:endParaRPr lang="fr-FR" dirty="0" smtClean="0"/>
          </a:p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6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571350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Avant l’élaboration des dérivés de </a:t>
            </a:r>
            <a:r>
              <a:rPr lang="fr-FR" dirty="0" err="1" smtClean="0"/>
              <a:t>pyrazoles</a:t>
            </a:r>
            <a:r>
              <a:rPr lang="fr-FR" dirty="0" smtClean="0"/>
              <a:t>,</a:t>
            </a:r>
            <a:r>
              <a:rPr lang="fr-FR" baseline="0" dirty="0" smtClean="0"/>
              <a:t> nous avons préparés le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 par une procédure rapportée dans la littérature par l’équipe de Patel.</a:t>
            </a:r>
          </a:p>
          <a:p>
            <a:pPr algn="l" rtl="0"/>
            <a:r>
              <a:rPr lang="fr-FR" baseline="0" dirty="0" smtClean="0"/>
              <a:t>Le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 est obtenu à partir de l’aniline et du 2-</a:t>
            </a:r>
            <a:r>
              <a:rPr lang="fr-FR" baseline="0" dirty="0" err="1" smtClean="0"/>
              <a:t>chloroacétate</a:t>
            </a:r>
            <a:r>
              <a:rPr lang="fr-FR" baseline="0" dirty="0" smtClean="0"/>
              <a:t> d’éthyle suivi d’une réaction de saponification pour préparer les </a:t>
            </a:r>
            <a:r>
              <a:rPr lang="fr-FR" i="1" baseline="0" dirty="0" smtClean="0"/>
              <a:t>N</a:t>
            </a:r>
            <a:r>
              <a:rPr lang="fr-FR" baseline="0" dirty="0" smtClean="0"/>
              <a:t> –aminoacides. Ceux-ci sont tout d’abord engagés dans une réaction de nitrosation, puis le composé obtenu, </a:t>
            </a:r>
            <a:r>
              <a:rPr lang="fr-FR" i="1" baseline="0" dirty="0" smtClean="0"/>
              <a:t>N</a:t>
            </a:r>
            <a:r>
              <a:rPr lang="fr-FR" baseline="0" dirty="0" smtClean="0"/>
              <a:t>-</a:t>
            </a:r>
            <a:r>
              <a:rPr lang="fr-FR" baseline="0" dirty="0" err="1" smtClean="0"/>
              <a:t>nitro</a:t>
            </a:r>
            <a:r>
              <a:rPr lang="fr-FR" baseline="0" dirty="0" smtClean="0"/>
              <a:t>-</a:t>
            </a:r>
            <a:r>
              <a:rPr lang="fr-FR" i="1" baseline="0" dirty="0" smtClean="0"/>
              <a:t>N</a:t>
            </a:r>
            <a:r>
              <a:rPr lang="fr-FR" baseline="0" dirty="0" smtClean="0"/>
              <a:t>-</a:t>
            </a:r>
            <a:r>
              <a:rPr lang="fr-FR" baseline="0" dirty="0" err="1" smtClean="0"/>
              <a:t>phénylglycine</a:t>
            </a:r>
            <a:r>
              <a:rPr lang="fr-FR" baseline="0" dirty="0" smtClean="0"/>
              <a:t> subit une réaction de cyclisation en milieu anhydride acétique et donne le composé </a:t>
            </a:r>
            <a:r>
              <a:rPr lang="fr-FR" baseline="0" dirty="0" err="1" smtClean="0"/>
              <a:t>sydnone</a:t>
            </a:r>
            <a:r>
              <a:rPr lang="fr-FR" baseline="0" dirty="0" smtClean="0"/>
              <a:t>.</a:t>
            </a:r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7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918310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1962,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Huisgen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décrit, pour la première fois, les réactions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cycloaddition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1,3-dipolaire entre 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sydnones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les dérivés éthyléniques conduisant à la formation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pyrazolines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8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49622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ce fait, la préparation des composés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pyrazoliques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avec différents substituant à partir des réactions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cycloaddition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1,3-dipolaire entre les </a:t>
            </a:r>
            <a:r>
              <a:rPr lang="fr-FR" dirty="0" smtClean="0"/>
              <a:t>alcynes symétriques et non symétriques</a:t>
            </a:r>
            <a:r>
              <a:rPr lang="fr-FR" baseline="0" dirty="0" smtClean="0"/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sydnones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sont avérées bonne pour obtenir des hétérocycles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pyrazoliques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8D528-CC3E-482E-997E-1948ED393205}" type="slidenum">
              <a:rPr lang="ar-MA" smtClean="0"/>
              <a:t>9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0476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3601-765B-4B0C-B102-5A2240B6D49E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4074-69EA-4F18-A8DD-397716FD2675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532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36DF-6EFD-460D-8B1F-86D944DAC064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074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10E5-3E63-450C-BFE8-4CFC477F4C04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31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1B9-D304-4D1A-A350-D63B26539DFB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158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FF6D-4FF1-4A37-93EF-0895F7648DC0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863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25D0-A552-4D41-9DE7-FCBF4F57E8EF}" type="datetime1">
              <a:rPr lang="en-US" smtClean="0"/>
              <a:t>9/12/2020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489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D3F4-8882-4A02-B8A7-FBFF514A46F5}" type="datetime1">
              <a:rPr lang="en-US" smtClean="0"/>
              <a:t>9/12/2020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716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F947-5D06-485F-819E-C066A0FD236A}" type="datetime1">
              <a:rPr lang="en-US" smtClean="0"/>
              <a:t>9/12/2020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42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C0BE-E879-4443-A792-519B586200E9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48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M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E5C7-39D7-45E1-9FF0-62B87816F66F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11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M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FED554A-D15C-4E90-8514-DC20F54FA9CB}" type="datetime1">
              <a:rPr lang="en-US" smtClean="0"/>
              <a:t>9/12/2020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5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M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449943" y="1916833"/>
            <a:ext cx="8176684" cy="13681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sz="2800" b="1" dirty="0" err="1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 derivatives via functionalized </a:t>
            </a:r>
            <a:r>
              <a:rPr lang="fr-FR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aryl-</a:t>
            </a:r>
            <a:r>
              <a:rPr lang="en-US" sz="2800" b="1" dirty="0" err="1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sydnones</a:t>
            </a:r>
            <a:r>
              <a:rPr lang="fr-FR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800" dirty="0" smtClean="0">
                <a:latin typeface="Arial" pitchFamily="34" charset="0"/>
                <a:cs typeface="Arial" pitchFamily="34" charset="0"/>
              </a:rPr>
            </a:br>
            <a:endParaRPr lang="ar-M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43" y="260648"/>
            <a:ext cx="1295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340" y="260649"/>
            <a:ext cx="115728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007545" y="320448"/>
            <a:ext cx="5112568" cy="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SULTAN </a:t>
            </a:r>
            <a:r>
              <a:rPr lang="fr-FR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MOULAY</a:t>
            </a:r>
            <a:r>
              <a:rPr lang="fr-FR" sz="1400" b="1" baseline="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fr-FR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SLIMANE </a:t>
            </a:r>
            <a:r>
              <a:rPr lang="fr-FR" sz="1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UNIVERSITY</a:t>
            </a:r>
            <a:endParaRPr lang="fr-FR" sz="1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Faculty Of Sciences And </a:t>
            </a:r>
            <a:r>
              <a:rPr lang="en-US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Technics</a:t>
            </a:r>
            <a:r>
              <a:rPr lang="fr-FR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fr-FR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Béni-Mellal</a:t>
            </a:r>
          </a:p>
        </p:txBody>
      </p:sp>
      <p:sp>
        <p:nvSpPr>
          <p:cNvPr id="7" name="Rectangle 6"/>
          <p:cNvSpPr/>
          <p:nvPr/>
        </p:nvSpPr>
        <p:spPr>
          <a:xfrm>
            <a:off x="3746939" y="3717032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Presented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by</a:t>
            </a:r>
            <a:endParaRPr lang="fr-FR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67741" y="4283804"/>
            <a:ext cx="27408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OUMESSAOUD</a:t>
            </a:r>
            <a:r>
              <a:rPr lang="fr-F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Asmaa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7504" y="5463515"/>
            <a:ext cx="8928992" cy="106182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fr-FR" sz="1400" b="0" baseline="0" dirty="0" err="1" smtClean="0">
                <a:latin typeface="Bell MT" pitchFamily="18" charset="0"/>
              </a:rPr>
              <a:t>Thesis</a:t>
            </a:r>
            <a:r>
              <a:rPr lang="fr-FR" sz="1400" b="0" baseline="0" dirty="0" smtClean="0">
                <a:latin typeface="Bell MT" pitchFamily="18" charset="0"/>
              </a:rPr>
              <a:t> </a:t>
            </a:r>
            <a:r>
              <a:rPr lang="fr-FR" sz="1400" b="0" baseline="0" dirty="0" err="1" smtClean="0">
                <a:latin typeface="Bell MT" pitchFamily="18" charset="0"/>
              </a:rPr>
              <a:t>Director</a:t>
            </a:r>
            <a:r>
              <a:rPr lang="fr-FR" sz="1400" b="0" baseline="0" dirty="0" smtClean="0">
                <a:latin typeface="Bell MT" pitchFamily="18" charset="0"/>
              </a:rPr>
              <a:t>      :                     </a:t>
            </a:r>
            <a:r>
              <a:rPr lang="fr-FR" sz="1400" b="0" baseline="0" dirty="0" smtClean="0">
                <a:latin typeface="Bell MT" pitchFamily="18" charset="0"/>
              </a:rPr>
              <a:t>Pr. </a:t>
            </a:r>
            <a:r>
              <a:rPr lang="fr-FR" sz="1400" b="0" baseline="0" dirty="0">
                <a:latin typeface="Bell MT" pitchFamily="18" charset="0"/>
              </a:rPr>
              <a:t>H. </a:t>
            </a:r>
            <a:r>
              <a:rPr lang="es-ES" sz="1400" b="0" baseline="0" dirty="0" err="1" smtClean="0">
                <a:latin typeface="Bell MT" pitchFamily="18" charset="0"/>
              </a:rPr>
              <a:t>OUCHETTO</a:t>
            </a:r>
            <a:r>
              <a:rPr lang="fr-FR" sz="1400" b="0" baseline="0" dirty="0" smtClean="0">
                <a:latin typeface="Bell MT" pitchFamily="18" charset="0"/>
              </a:rPr>
              <a:t>	  Université Sultan Moulay Slimane, Béni-Mellal, Maroc</a:t>
            </a:r>
            <a:endParaRPr lang="fr-FR" sz="1400" b="0" baseline="0" dirty="0">
              <a:latin typeface="Bell MT" pitchFamily="18" charset="0"/>
            </a:endParaRPr>
          </a:p>
          <a:p>
            <a:pPr eaLnBrk="1" hangingPunct="1">
              <a:defRPr/>
            </a:pPr>
            <a:r>
              <a:rPr lang="fr-FR" sz="1400" b="0" baseline="0" dirty="0" err="1" smtClean="0">
                <a:latin typeface="Bell MT" pitchFamily="18" charset="0"/>
              </a:rPr>
              <a:t>Thesis</a:t>
            </a:r>
            <a:r>
              <a:rPr lang="fr-FR" sz="1400" b="0" baseline="0" dirty="0" smtClean="0">
                <a:latin typeface="Bell MT" pitchFamily="18" charset="0"/>
              </a:rPr>
              <a:t> Co-</a:t>
            </a:r>
            <a:r>
              <a:rPr lang="fr-FR" sz="1400" b="0" baseline="0" dirty="0" err="1" smtClean="0">
                <a:latin typeface="Bell MT" pitchFamily="18" charset="0"/>
              </a:rPr>
              <a:t>director</a:t>
            </a:r>
            <a:r>
              <a:rPr lang="fr-FR" sz="1400" b="0" baseline="0" dirty="0" smtClean="0">
                <a:latin typeface="Bell MT" pitchFamily="18" charset="0"/>
              </a:rPr>
              <a:t> </a:t>
            </a:r>
            <a:r>
              <a:rPr lang="fr-FR" sz="1400" b="0" baseline="0" dirty="0" smtClean="0">
                <a:latin typeface="Bell MT" pitchFamily="18" charset="0"/>
              </a:rPr>
              <a:t>:</a:t>
            </a:r>
            <a:r>
              <a:rPr lang="ca-ES" sz="1400" b="0" baseline="0" dirty="0">
                <a:latin typeface="Bell MT" pitchFamily="18" charset="0"/>
              </a:rPr>
              <a:t> </a:t>
            </a:r>
            <a:r>
              <a:rPr lang="ca-ES" sz="1400" b="0" baseline="0" dirty="0" smtClean="0">
                <a:latin typeface="Bell MT" pitchFamily="18" charset="0"/>
              </a:rPr>
              <a:t>                    </a:t>
            </a:r>
            <a:r>
              <a:rPr lang="fr-FR" sz="1400" b="0" baseline="0" dirty="0" smtClean="0">
                <a:latin typeface="Bell MT" pitchFamily="18" charset="0"/>
              </a:rPr>
              <a:t>Pr</a:t>
            </a:r>
            <a:r>
              <a:rPr lang="fr-FR" sz="1400" b="0" baseline="0" dirty="0">
                <a:latin typeface="Bell MT" pitchFamily="18" charset="0"/>
              </a:rPr>
              <a:t>.</a:t>
            </a:r>
            <a:r>
              <a:rPr lang="ca-ES" sz="1400" b="0" baseline="0" dirty="0" smtClean="0">
                <a:latin typeface="Bell MT" pitchFamily="18" charset="0"/>
              </a:rPr>
              <a:t> M. D. PUJOL           </a:t>
            </a:r>
            <a:r>
              <a:rPr lang="ca-ES" sz="1400" b="0" baseline="0" dirty="0" smtClean="0">
                <a:latin typeface="Bell MT" pitchFamily="18" charset="0"/>
              </a:rPr>
              <a:t>            </a:t>
            </a:r>
            <a:r>
              <a:rPr lang="fr-FR" sz="1400" b="0" baseline="0" dirty="0" err="1" smtClean="0">
                <a:latin typeface="Bell MT" pitchFamily="18" charset="0"/>
              </a:rPr>
              <a:t>Universitat</a:t>
            </a:r>
            <a:r>
              <a:rPr lang="fr-FR" sz="1400" b="0" baseline="0" dirty="0" smtClean="0">
                <a:latin typeface="Bell MT" pitchFamily="18" charset="0"/>
              </a:rPr>
              <a:t> </a:t>
            </a:r>
            <a:r>
              <a:rPr lang="fr-FR" sz="1400" b="0" baseline="0" dirty="0">
                <a:latin typeface="Bell MT" pitchFamily="18" charset="0"/>
              </a:rPr>
              <a:t>de Barcelona, </a:t>
            </a:r>
            <a:r>
              <a:rPr lang="fr-FR" sz="1400" b="0" baseline="0" dirty="0" err="1" smtClean="0">
                <a:latin typeface="Bell MT" pitchFamily="18" charset="0"/>
              </a:rPr>
              <a:t>Facultat</a:t>
            </a:r>
            <a:r>
              <a:rPr lang="fr-FR" sz="1400" b="0" baseline="0" dirty="0" smtClean="0">
                <a:latin typeface="Bell MT" pitchFamily="18" charset="0"/>
              </a:rPr>
              <a:t> </a:t>
            </a:r>
            <a:r>
              <a:rPr lang="fr-FR" sz="1400" b="0" baseline="0" dirty="0">
                <a:latin typeface="Bell MT" pitchFamily="18" charset="0"/>
              </a:rPr>
              <a:t>de </a:t>
            </a:r>
            <a:r>
              <a:rPr lang="fr-FR" sz="1400" b="0" baseline="0" dirty="0" err="1">
                <a:latin typeface="Bell MT" pitchFamily="18" charset="0"/>
              </a:rPr>
              <a:t>Farmàcia</a:t>
            </a:r>
            <a:r>
              <a:rPr lang="fr-FR" sz="1400" b="0" baseline="0" dirty="0">
                <a:latin typeface="Bell MT" pitchFamily="18" charset="0"/>
              </a:rPr>
              <a:t>, </a:t>
            </a:r>
            <a:r>
              <a:rPr lang="en-US" sz="1400" b="0" baseline="0" dirty="0" smtClean="0">
                <a:latin typeface="Bell MT" pitchFamily="18" charset="0"/>
              </a:rPr>
              <a:t>Spain</a:t>
            </a:r>
          </a:p>
          <a:p>
            <a:pPr eaLnBrk="1" hangingPunct="1">
              <a:defRPr/>
            </a:pPr>
            <a:r>
              <a:rPr lang="fr-FR" sz="1400" b="0" baseline="0" dirty="0" err="1" smtClean="0">
                <a:latin typeface="Bell MT" pitchFamily="18" charset="0"/>
              </a:rPr>
              <a:t>Thesis</a:t>
            </a:r>
            <a:r>
              <a:rPr lang="fr-FR" sz="1400" b="0" baseline="0" dirty="0" smtClean="0">
                <a:latin typeface="Bell MT" pitchFamily="18" charset="0"/>
              </a:rPr>
              <a:t> Co-</a:t>
            </a:r>
            <a:r>
              <a:rPr lang="fr-FR" sz="1400" b="0" baseline="0" dirty="0" err="1" smtClean="0">
                <a:latin typeface="Bell MT" pitchFamily="18" charset="0"/>
              </a:rPr>
              <a:t>director</a:t>
            </a:r>
            <a:r>
              <a:rPr lang="fr-FR" sz="1400" b="0" baseline="0" dirty="0" smtClean="0">
                <a:latin typeface="Bell MT" pitchFamily="18" charset="0"/>
              </a:rPr>
              <a:t> </a:t>
            </a:r>
            <a:r>
              <a:rPr lang="fr-FR" sz="1400" b="0" baseline="0" dirty="0" smtClean="0">
                <a:latin typeface="Bell MT" pitchFamily="18" charset="0"/>
              </a:rPr>
              <a:t>:                     Pr</a:t>
            </a:r>
            <a:r>
              <a:rPr lang="fr-FR" sz="1400" b="0" baseline="0" dirty="0">
                <a:latin typeface="Bell MT" pitchFamily="18" charset="0"/>
              </a:rPr>
              <a:t>. M. </a:t>
            </a:r>
            <a:r>
              <a:rPr lang="fr-FR" sz="1400" b="0" baseline="0" dirty="0" err="1">
                <a:latin typeface="Bell MT" pitchFamily="18" charset="0"/>
              </a:rPr>
              <a:t>KHOUILI</a:t>
            </a:r>
            <a:r>
              <a:rPr lang="fr-FR" sz="1400" b="0" baseline="0" dirty="0">
                <a:latin typeface="Bell MT" pitchFamily="18" charset="0"/>
              </a:rPr>
              <a:t> 	</a:t>
            </a:r>
            <a:r>
              <a:rPr lang="fr-FR" sz="1400" b="0" baseline="0" dirty="0" smtClean="0">
                <a:latin typeface="Bell MT" pitchFamily="18" charset="0"/>
              </a:rPr>
              <a:t>  Université </a:t>
            </a:r>
            <a:r>
              <a:rPr lang="fr-FR" sz="1400" b="0" baseline="0" dirty="0">
                <a:latin typeface="Bell MT" pitchFamily="18" charset="0"/>
              </a:rPr>
              <a:t>Sultan Moulay Slimane, Béni-Mellal, Maroc</a:t>
            </a:r>
            <a:endParaRPr lang="en-US" sz="1400" b="0" baseline="0" dirty="0" smtClean="0">
              <a:latin typeface="Bell MT" pitchFamily="18" charset="0"/>
            </a:endParaRPr>
          </a:p>
          <a:p>
            <a:pPr eaLnBrk="1" hangingPunct="1">
              <a:defRPr/>
            </a:pPr>
            <a:endParaRPr lang="fr-FR" sz="1400" b="0" baseline="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10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354211"/>
              </p:ext>
            </p:extLst>
          </p:nvPr>
        </p:nvGraphicFramePr>
        <p:xfrm>
          <a:off x="1150830" y="1124744"/>
          <a:ext cx="6877554" cy="4926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CS ChemDraw Drawing" r:id="rId4" imgW="6877554" imgH="4926828" progId="ChemDraw.Document.6.0">
                  <p:embed/>
                </p:oleObj>
              </mc:Choice>
              <mc:Fallback>
                <p:oleObj name="CS ChemDraw Drawing" r:id="rId4" imgW="6877554" imgH="4926828" progId="ChemDraw.Document.6.0">
                  <p:embed/>
                  <p:pic>
                    <p:nvPicPr>
                      <p:cNvPr id="0" name="Obje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830" y="1124744"/>
                        <a:ext cx="6877554" cy="4926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8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DIap+dimap.pdf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1" t="11007" r="19841" b="8500"/>
          <a:stretch/>
        </p:blipFill>
        <p:spPr>
          <a:xfrm>
            <a:off x="198450" y="404664"/>
            <a:ext cx="8838046" cy="6218465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H="1">
            <a:off x="5508104" y="2068421"/>
            <a:ext cx="693400" cy="7125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5382880" y="2068421"/>
            <a:ext cx="818623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6228184" y="1909259"/>
            <a:ext cx="864096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OCH</a:t>
            </a:r>
            <a:r>
              <a:rPr lang="fr-FR" sz="1400" b="1" dirty="0" err="1" smtClean="0">
                <a:solidFill>
                  <a:schemeClr val="tx1"/>
                </a:solidFill>
              </a:rPr>
              <a:t>3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flipH="1">
            <a:off x="3015217" y="2895559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99818" y="3356992"/>
            <a:ext cx="27603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31866" y="3284984"/>
            <a:ext cx="27603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ZoneTexte 31"/>
          <p:cNvSpPr txBox="1"/>
          <p:nvPr/>
        </p:nvSpPr>
        <p:spPr>
          <a:xfrm flipH="1">
            <a:off x="3419872" y="2977207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4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flipH="1">
            <a:off x="3203848" y="2780928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5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flipH="1">
            <a:off x="2771800" y="3049215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1’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flipH="1">
            <a:off x="2819798" y="2636912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2’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 flipH="1">
            <a:off x="2555776" y="2492896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3’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 flipH="1">
            <a:off x="2267744" y="2708920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4’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flipH="1">
            <a:off x="2267744" y="3049215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5’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flipH="1">
            <a:off x="2555776" y="3193231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6’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 flipH="1">
            <a:off x="2979039" y="5013176"/>
            <a:ext cx="548845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à coins arrondis 41"/>
          <p:cNvSpPr/>
          <p:nvPr/>
        </p:nvSpPr>
        <p:spPr>
          <a:xfrm>
            <a:off x="3521136" y="4766253"/>
            <a:ext cx="864096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H-4’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H="1">
            <a:off x="2884541" y="4409999"/>
            <a:ext cx="751355" cy="7125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à coins arrondis 44"/>
          <p:cNvSpPr/>
          <p:nvPr/>
        </p:nvSpPr>
        <p:spPr>
          <a:xfrm>
            <a:off x="3635895" y="4262196"/>
            <a:ext cx="1224137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H-3’, H-5’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447764" y="4149080"/>
            <a:ext cx="301676" cy="7971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331640" y="3925483"/>
            <a:ext cx="1152128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H-2’, H-6’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1331640" y="4766253"/>
            <a:ext cx="936104" cy="2469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à coins arrondis 53"/>
          <p:cNvSpPr/>
          <p:nvPr/>
        </p:nvSpPr>
        <p:spPr>
          <a:xfrm>
            <a:off x="483976" y="4547676"/>
            <a:ext cx="864096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N-CH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11</a:t>
            </a:fld>
            <a:endParaRPr kumimoji="0" lang="en-US" sz="140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78379" y="348126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fr-F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Iap+dimap.pdf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1" t="12186" r="19841" b="7321"/>
          <a:stretch/>
        </p:blipFill>
        <p:spPr>
          <a:xfrm>
            <a:off x="179512" y="404664"/>
            <a:ext cx="8838046" cy="621846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 flipH="1">
            <a:off x="1475656" y="1844824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flipH="1">
            <a:off x="1478314" y="2348880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flipH="1">
            <a:off x="1835696" y="2257127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3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1835696" y="1916832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4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flipH="1">
            <a:off x="1691680" y="1762943"/>
            <a:ext cx="2160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5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flipH="1">
            <a:off x="1187624" y="2041103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1’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flipH="1">
            <a:off x="1259632" y="1556792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2’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flipH="1">
            <a:off x="971600" y="1465039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3’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 flipH="1">
            <a:off x="683568" y="1681063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4’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flipH="1">
            <a:off x="755576" y="1988840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5’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 flipH="1">
            <a:off x="971600" y="2132856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6’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6047547" y="4282505"/>
            <a:ext cx="468674" cy="6586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6047547" y="4293096"/>
            <a:ext cx="468669" cy="7761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6515523" y="4134702"/>
            <a:ext cx="864096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CH</a:t>
            </a:r>
            <a:r>
              <a:rPr lang="fr-FR" sz="1400" b="1" dirty="0" err="1" smtClean="0">
                <a:solidFill>
                  <a:schemeClr val="tx1"/>
                </a:solidFill>
              </a:rPr>
              <a:t>3</a:t>
            </a:r>
            <a:r>
              <a:rPr lang="fr-FR" b="1" dirty="0" smtClean="0">
                <a:solidFill>
                  <a:schemeClr val="tx1"/>
                </a:solidFill>
              </a:rPr>
              <a:t>-O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3297131" y="4971876"/>
            <a:ext cx="548846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3816753" y="4769915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C-4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flipH="1">
            <a:off x="3145235" y="3685338"/>
            <a:ext cx="426319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à coins arrondis 31"/>
          <p:cNvSpPr/>
          <p:nvPr/>
        </p:nvSpPr>
        <p:spPr>
          <a:xfrm>
            <a:off x="3571554" y="3513896"/>
            <a:ext cx="1144462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C-2’, C-6’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 flipH="1">
            <a:off x="2788816" y="4430307"/>
            <a:ext cx="782738" cy="4874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3571554" y="4282504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C-4’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2701404" y="3284984"/>
            <a:ext cx="870150" cy="728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à coins arrondis 37"/>
          <p:cNvSpPr/>
          <p:nvPr/>
        </p:nvSpPr>
        <p:spPr>
          <a:xfrm>
            <a:off x="3571554" y="3137181"/>
            <a:ext cx="1144462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C-3’, C-5’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39" name="Connecteur droit avec flèche 38"/>
          <p:cNvCxnSpPr>
            <a:stCxn id="42" idx="2"/>
          </p:cNvCxnSpPr>
          <p:nvPr/>
        </p:nvCxnSpPr>
        <p:spPr>
          <a:xfrm flipH="1">
            <a:off x="2645756" y="3432785"/>
            <a:ext cx="1" cy="15962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à coins arrondis 41"/>
          <p:cNvSpPr/>
          <p:nvPr/>
        </p:nvSpPr>
        <p:spPr>
          <a:xfrm>
            <a:off x="2340141" y="3137180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C-5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340141" y="3980943"/>
            <a:ext cx="0" cy="13944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835696" y="3685338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C-1’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122881" y="4611836"/>
            <a:ext cx="0" cy="915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à coins arrondis 53"/>
          <p:cNvSpPr/>
          <p:nvPr/>
        </p:nvSpPr>
        <p:spPr>
          <a:xfrm>
            <a:off x="1682480" y="4342031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C-3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1043608" y="4681161"/>
            <a:ext cx="288032" cy="846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043608" y="4681161"/>
            <a:ext cx="324036" cy="694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à coins arrondis 65"/>
          <p:cNvSpPr/>
          <p:nvPr/>
        </p:nvSpPr>
        <p:spPr>
          <a:xfrm>
            <a:off x="648401" y="4385556"/>
            <a:ext cx="611231" cy="29560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12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294987" y="239909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fr-F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2636912"/>
            <a:ext cx="74168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fr-FR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1,3 dipolaire of </a:t>
            </a:r>
            <a:r>
              <a:rPr lang="fr-FR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20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Wingdings" pitchFamily="2" charset="2"/>
              <a:buChar char="q"/>
            </a:pPr>
            <a:endParaRPr lang="fr-F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 of 1,3,4-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13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925257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960315"/>
              </p:ext>
            </p:extLst>
          </p:nvPr>
        </p:nvGraphicFramePr>
        <p:xfrm>
          <a:off x="2059492" y="2204864"/>
          <a:ext cx="5032788" cy="4309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CS ChemDraw Drawing" r:id="rId4" imgW="4125236" imgH="3532351" progId="ChemDraw.Document.6.0">
                  <p:embed/>
                </p:oleObj>
              </mc:Choice>
              <mc:Fallback>
                <p:oleObj name="CS ChemDraw Drawing" r:id="rId4" imgW="4125236" imgH="3532351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492" y="2204864"/>
                        <a:ext cx="5032788" cy="4309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27584" y="2420888"/>
            <a:ext cx="99257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Objectif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1412776"/>
            <a:ext cx="7854237" cy="8286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 of 1,3,4-</a:t>
            </a:r>
            <a:r>
              <a:rPr lang="en-US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14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404664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14780"/>
              </p:ext>
            </p:extLst>
          </p:nvPr>
        </p:nvGraphicFramePr>
        <p:xfrm>
          <a:off x="2843808" y="2248272"/>
          <a:ext cx="3060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CS ChemDraw Drawing" r:id="rId4" imgW="2550671" imgH="1525125" progId="ChemDraw.Document.6.0">
                  <p:embed/>
                </p:oleObj>
              </mc:Choice>
              <mc:Fallback>
                <p:oleObj name="CS ChemDraw Drawing" r:id="rId4" imgW="2550671" imgH="1525125" progId="ChemDraw.Document.6.0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248272"/>
                        <a:ext cx="30607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62066"/>
              </p:ext>
            </p:extLst>
          </p:nvPr>
        </p:nvGraphicFramePr>
        <p:xfrm>
          <a:off x="2775496" y="4359300"/>
          <a:ext cx="3668712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CS ChemDraw Drawing" r:id="rId6" imgW="3058160" imgH="1564805" progId="ChemDraw.Document.6.0">
                  <p:embed/>
                </p:oleObj>
              </mc:Choice>
              <mc:Fallback>
                <p:oleObj name="CS ChemDraw Drawing" r:id="rId6" imgW="3058160" imgH="15648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75496" y="4359300"/>
                        <a:ext cx="3668712" cy="187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15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404664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0171" y="1448184"/>
            <a:ext cx="7854237" cy="8286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 of 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1,3,4-</a:t>
            </a:r>
            <a:r>
              <a:rPr lang="en-US" sz="17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89404"/>
              </p:ext>
            </p:extLst>
          </p:nvPr>
        </p:nvGraphicFramePr>
        <p:xfrm>
          <a:off x="1742083" y="1700808"/>
          <a:ext cx="5710237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CS ChemDraw Drawing" r:id="rId4" imgW="5710059" imgH="2939577" progId="ChemDraw.Document.6.0">
                  <p:embed/>
                </p:oleObj>
              </mc:Choice>
              <mc:Fallback>
                <p:oleObj name="CS ChemDraw Drawing" r:id="rId4" imgW="5710059" imgH="2939577" progId="ChemDraw.Document.6.0">
                  <p:embed/>
                  <p:pic>
                    <p:nvPicPr>
                      <p:cNvPr id="0" name="Obje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083" y="1700808"/>
                        <a:ext cx="5710237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697969"/>
              </p:ext>
            </p:extLst>
          </p:nvPr>
        </p:nvGraphicFramePr>
        <p:xfrm>
          <a:off x="2124075" y="4941168"/>
          <a:ext cx="4662488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CS ChemDraw Drawing" r:id="rId6" imgW="4663229" imgH="1586130" progId="ChemDraw.Document.6.0">
                  <p:embed/>
                </p:oleObj>
              </mc:Choice>
              <mc:Fallback>
                <p:oleObj name="CS ChemDraw Drawing" r:id="rId6" imgW="4663229" imgH="15861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4075" y="4941168"/>
                        <a:ext cx="4662488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16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88640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0171" y="1124744"/>
            <a:ext cx="7854237" cy="8286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 of 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1,3,4-</a:t>
            </a:r>
            <a:r>
              <a:rPr lang="en-US" sz="17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4164"/>
            <a:ext cx="9036496" cy="65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1141"/>
              </p:ext>
            </p:extLst>
          </p:nvPr>
        </p:nvGraphicFramePr>
        <p:xfrm>
          <a:off x="4067175" y="1677988"/>
          <a:ext cx="1973263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CS ChemDraw Drawing" r:id="rId5" imgW="1793217" imgH="1616362" progId="ChemDraw.Document.6.0">
                  <p:embed/>
                </p:oleObj>
              </mc:Choice>
              <mc:Fallback>
                <p:oleObj name="CS ChemDraw Drawing" r:id="rId5" imgW="1793217" imgH="161636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1677988"/>
                        <a:ext cx="1973263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H="1">
            <a:off x="2730646" y="5129403"/>
            <a:ext cx="432048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162694" y="4832041"/>
            <a:ext cx="576064" cy="3322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NH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1835696" y="3645024"/>
            <a:ext cx="432048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267744" y="3446738"/>
            <a:ext cx="1296144" cy="48631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H2</a:t>
            </a:r>
            <a:r>
              <a:rPr lang="fr-FR" b="1" dirty="0" smtClean="0">
                <a:solidFill>
                  <a:schemeClr val="tx1"/>
                </a:solidFill>
              </a:rPr>
              <a:t>’’’- </a:t>
            </a:r>
            <a:r>
              <a:rPr lang="fr-FR" b="1" dirty="0" err="1" smtClean="0">
                <a:solidFill>
                  <a:schemeClr val="tx1"/>
                </a:solidFill>
              </a:rPr>
              <a:t>H6</a:t>
            </a:r>
            <a:r>
              <a:rPr lang="fr-FR" b="1" dirty="0" smtClean="0">
                <a:solidFill>
                  <a:schemeClr val="tx1"/>
                </a:solidFill>
              </a:rPr>
              <a:t>’’’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Accolade fermante 10"/>
          <p:cNvSpPr/>
          <p:nvPr/>
        </p:nvSpPr>
        <p:spPr>
          <a:xfrm rot="16200000">
            <a:off x="881502" y="3699094"/>
            <a:ext cx="405177" cy="49509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r-FR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643085" y="3429000"/>
            <a:ext cx="688555" cy="28814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H-Ar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571077" y="2924944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691591" y="2592693"/>
            <a:ext cx="576064" cy="3322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H-5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83827" y="2475158"/>
            <a:ext cx="132307" cy="14569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31017" y="1988840"/>
            <a:ext cx="1296144" cy="48631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H3</a:t>
            </a:r>
            <a:r>
              <a:rPr lang="fr-FR" b="1" dirty="0" smtClean="0">
                <a:solidFill>
                  <a:schemeClr val="tx1"/>
                </a:solidFill>
              </a:rPr>
              <a:t>’’’- </a:t>
            </a:r>
            <a:r>
              <a:rPr lang="fr-FR" b="1" dirty="0" err="1" smtClean="0">
                <a:solidFill>
                  <a:schemeClr val="tx1"/>
                </a:solidFill>
              </a:rPr>
              <a:t>H5</a:t>
            </a:r>
            <a:r>
              <a:rPr lang="fr-FR" b="1" dirty="0" smtClean="0">
                <a:solidFill>
                  <a:schemeClr val="tx1"/>
                </a:solidFill>
              </a:rPr>
              <a:t>’’’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17</a:t>
            </a:fld>
            <a:endParaRPr kumimoji="0" lang="en-US" dirty="0"/>
          </a:p>
        </p:txBody>
      </p:sp>
      <p:sp>
        <p:nvSpPr>
          <p:cNvPr id="15" name="Espace réservé du numéro de diapositive 1"/>
          <p:cNvSpPr txBox="1">
            <a:spLocks/>
          </p:cNvSpPr>
          <p:nvPr/>
        </p:nvSpPr>
        <p:spPr>
          <a:xfrm>
            <a:off x="693839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F42FDE4-A7DD-41A7-A0A6-9B649FB43336}" type="slidenum">
              <a:rPr lang="en-US" sz="1400" smtClean="0">
                <a:solidFill>
                  <a:schemeClr val="tx1"/>
                </a:solidFill>
              </a:rPr>
              <a:pPr algn="ctr"/>
              <a:t>17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10" y="1785926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fr-FR" sz="2000" baseline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15616" y="2407528"/>
            <a:ext cx="684076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Develop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a new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method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synthesizing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substituted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pyrazole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skeleton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600" b="1" dirty="0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sydnone</a:t>
            </a:r>
            <a:r>
              <a:rPr lang="fr-FR" sz="1600" b="1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1600" b="1" dirty="0" smtClean="0">
              <a:solidFill>
                <a:srgbClr val="3366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Perspective</a:t>
            </a:r>
            <a:endParaRPr lang="fr-FR" sz="1600" b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Improve</a:t>
            </a:r>
            <a:r>
              <a:rPr lang="fr-FR" sz="16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reaction</a:t>
            </a:r>
            <a:r>
              <a:rPr lang="fr-FR" sz="16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yield</a:t>
            </a:r>
            <a:endParaRPr lang="fr-FR" sz="1600" b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Investigation </a:t>
            </a:r>
            <a:r>
              <a:rPr lang="fr-FR" sz="16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fr-FR" sz="16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biological</a:t>
            </a:r>
            <a:r>
              <a:rPr lang="fr-FR" sz="16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fr-FR" sz="16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fr-FR" sz="16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obtained</a:t>
            </a:r>
            <a:r>
              <a:rPr lang="fr-FR" sz="16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substances</a:t>
            </a:r>
            <a:endParaRPr lang="fr-FR" sz="1600" b="1" dirty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25215" y="1084674"/>
            <a:ext cx="457221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CONCLUSION </a:t>
            </a:r>
            <a:r>
              <a:rPr lang="fr-FR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AND PERSPECTIVE</a:t>
            </a:r>
            <a:endParaRPr lang="fr-FR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18</a:t>
            </a:fld>
            <a:endParaRPr kumimoji="0"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7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19</a:t>
            </a:fld>
            <a:endParaRPr kumimoji="0" lang="en-US" sz="140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8918" y="2859155"/>
            <a:ext cx="7175490" cy="64185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400" b="1" dirty="0" err="1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fr-FR" sz="4400" b="1" dirty="0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sz="4400" b="1" dirty="0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sz="4400" b="1" dirty="0" err="1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fr-FR" sz="4400" b="1" dirty="0">
                <a:solidFill>
                  <a:srgbClr val="0099FF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attention </a:t>
            </a:r>
          </a:p>
        </p:txBody>
      </p:sp>
    </p:spTree>
    <p:extLst>
      <p:ext uri="{BB962C8B-B14F-4D97-AF65-F5344CB8AC3E}">
        <p14:creationId xmlns:p14="http://schemas.microsoft.com/office/powerpoint/2010/main" val="2605034696"/>
      </p:ext>
    </p:extLst>
  </p:cSld>
  <p:clrMapOvr>
    <a:masterClrMapping/>
  </p:clrMapOvr>
  <p:transition advClick="0" advTm="30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589285"/>
            <a:ext cx="8229600" cy="60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fr-FR" sz="2400" b="1" baseline="0" dirty="0">
                <a:latin typeface="Arial" pitchFamily="34" charset="0"/>
                <a:cs typeface="Arial" pitchFamily="34" charset="0"/>
              </a:rPr>
              <a:t>Plan </a:t>
            </a:r>
            <a:r>
              <a:rPr lang="fr-FR" sz="2400" b="1" baseline="0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fr-FR" sz="2400" b="1" baseline="0" dirty="0" err="1" smtClean="0">
                <a:latin typeface="Arial" pitchFamily="34" charset="0"/>
                <a:cs typeface="Arial" pitchFamily="34" charset="0"/>
              </a:rPr>
              <a:t>presentation</a:t>
            </a:r>
            <a:endParaRPr lang="en-US" sz="2400" b="1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2088" y="1700808"/>
            <a:ext cx="817240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sz="2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</a:t>
            </a:r>
            <a:r>
              <a:rPr lang="en-US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FUNCTIONALIZED ARYL-</a:t>
            </a:r>
            <a:r>
              <a:rPr lang="en-US" sz="20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0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via </a:t>
            </a:r>
            <a:r>
              <a:rPr lang="fr-FR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1,3 dipolaire 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fr-FR" sz="2000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1,3,4-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CONCLUSION AND PERSPECTIVE</a:t>
            </a:r>
            <a:endParaRPr lang="fr-FR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2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255404" y="1295173"/>
            <a:ext cx="215315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fr-FR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3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99592" y="2379822"/>
            <a:ext cx="734481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pyrazole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derivatives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constitue an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class of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compound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diverse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applications.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Indeed, several classes of drugs carrying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pyrazole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fragment have been used in therapeutic chemistry.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MA"/>
          </a:p>
        </p:txBody>
      </p:sp>
      <p:sp>
        <p:nvSpPr>
          <p:cNvPr id="7" name="ZoneTexte 6"/>
          <p:cNvSpPr txBox="1"/>
          <p:nvPr/>
        </p:nvSpPr>
        <p:spPr>
          <a:xfrm>
            <a:off x="827584" y="568668"/>
            <a:ext cx="215315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fr-FR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4</a:t>
            </a:fld>
            <a:endParaRPr kumimoji="0" lang="en-US" sz="1400">
              <a:solidFill>
                <a:schemeClr val="tx1"/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860860"/>
              </p:ext>
            </p:extLst>
          </p:nvPr>
        </p:nvGraphicFramePr>
        <p:xfrm>
          <a:off x="1933575" y="1134765"/>
          <a:ext cx="5491163" cy="546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CS ChemDraw Drawing" r:id="rId4" imgW="5491947" imgH="5462916" progId="ChemDraw.Document.6.0">
                  <p:embed/>
                </p:oleObj>
              </mc:Choice>
              <mc:Fallback>
                <p:oleObj name="CS ChemDraw Drawing" r:id="rId4" imgW="5491947" imgH="54629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3575" y="1134765"/>
                        <a:ext cx="5491163" cy="546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ysClr val="windowText" lastClr="000000"/>
                </a:solidFill>
              </a:rPr>
              <a:pPr algn="ctr"/>
              <a:t>5</a:t>
            </a:fld>
            <a:endParaRPr kumimoji="0" lang="en-US" sz="1400">
              <a:solidFill>
                <a:sysClr val="windowText" lastClr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0434" y="568668"/>
            <a:ext cx="215315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FR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fr-FR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81522"/>
              </p:ext>
            </p:extLst>
          </p:nvPr>
        </p:nvGraphicFramePr>
        <p:xfrm>
          <a:off x="1331640" y="2394465"/>
          <a:ext cx="5467517" cy="99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CS ChemDraw Drawing" r:id="rId4" imgW="5207159" imgH="950706" progId="ChemDraw.Document.6.0">
                  <p:embed/>
                </p:oleObj>
              </mc:Choice>
              <mc:Fallback>
                <p:oleObj name="CS ChemDraw Drawing" r:id="rId4" imgW="5207159" imgH="9507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2394465"/>
                        <a:ext cx="5467517" cy="998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991550"/>
              </p:ext>
            </p:extLst>
          </p:nvPr>
        </p:nvGraphicFramePr>
        <p:xfrm>
          <a:off x="1259632" y="4815208"/>
          <a:ext cx="6115456" cy="84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CS ChemDraw Drawing" r:id="rId6" imgW="5824244" imgH="805752" progId="ChemDraw.Document.6.0">
                  <p:embed/>
                </p:oleObj>
              </mc:Choice>
              <mc:Fallback>
                <p:oleObj name="CS ChemDraw Drawing" r:id="rId6" imgW="5824244" imgH="80575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9632" y="4815208"/>
                        <a:ext cx="6115456" cy="846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30434" y="1340768"/>
            <a:ext cx="6718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Panda (2012)</a:t>
            </a:r>
          </a:p>
          <a:p>
            <a:r>
              <a:rPr lang="es-ES" sz="1400" dirty="0" smtClean="0"/>
              <a:t>N. Panda, A. K. Jena, </a:t>
            </a:r>
            <a:r>
              <a:rPr lang="es-ES" sz="1400" i="1" dirty="0" smtClean="0"/>
              <a:t>J. </a:t>
            </a:r>
            <a:r>
              <a:rPr lang="es-ES" sz="1400" i="1" dirty="0" err="1" smtClean="0"/>
              <a:t>Org</a:t>
            </a:r>
            <a:r>
              <a:rPr lang="es-ES" sz="1400" i="1" dirty="0" smtClean="0"/>
              <a:t>. </a:t>
            </a:r>
            <a:r>
              <a:rPr lang="es-ES" sz="1400" i="1" dirty="0" err="1" smtClean="0"/>
              <a:t>Chem</a:t>
            </a:r>
            <a:r>
              <a:rPr lang="es-ES" sz="1400" dirty="0" smtClean="0"/>
              <a:t>, </a:t>
            </a:r>
            <a:r>
              <a:rPr lang="es-ES" sz="1400" b="1" dirty="0" smtClean="0"/>
              <a:t>2012</a:t>
            </a:r>
            <a:r>
              <a:rPr lang="es-ES" sz="1400" dirty="0" smtClean="0"/>
              <a:t>, </a:t>
            </a:r>
            <a:r>
              <a:rPr lang="es-ES" sz="1400" i="1" dirty="0" smtClean="0"/>
              <a:t>77</a:t>
            </a:r>
            <a:r>
              <a:rPr lang="es-ES" sz="1400" dirty="0" smtClean="0"/>
              <a:t>, 9401-9406,</a:t>
            </a:r>
            <a:endParaRPr lang="es-ES" sz="1400" b="1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305230" y="2514456"/>
            <a:ext cx="1231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1400" b="1" dirty="0" smtClean="0"/>
              <a:t>Yield</a:t>
            </a:r>
            <a:r>
              <a:rPr lang="ca-ES" sz="1400" b="1" dirty="0" smtClean="0"/>
              <a:t> </a:t>
            </a:r>
            <a:r>
              <a:rPr lang="ca-ES" sz="1400" b="1" dirty="0" smtClean="0"/>
              <a:t>: 51-85%</a:t>
            </a:r>
            <a:endParaRPr lang="es-ES" sz="1400" dirty="0"/>
          </a:p>
        </p:txBody>
      </p:sp>
      <p:sp>
        <p:nvSpPr>
          <p:cNvPr id="12" name="Rectangle 11"/>
          <p:cNvSpPr/>
          <p:nvPr/>
        </p:nvSpPr>
        <p:spPr>
          <a:xfrm>
            <a:off x="830433" y="3952669"/>
            <a:ext cx="7303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Chang, </a:t>
            </a:r>
            <a:r>
              <a:rPr lang="fr-FR" dirty="0" err="1"/>
              <a:t>Yu</a:t>
            </a:r>
            <a:r>
              <a:rPr lang="fr-FR" dirty="0"/>
              <a:t> (2014)</a:t>
            </a:r>
          </a:p>
          <a:p>
            <a:r>
              <a:rPr lang="fr-FR" sz="1400" dirty="0" smtClean="0"/>
              <a:t>X</a:t>
            </a:r>
            <a:r>
              <a:rPr lang="fr-FR" sz="1400" dirty="0"/>
              <a:t>. Zhang, J. Kang, P. </a:t>
            </a:r>
            <a:r>
              <a:rPr lang="fr-FR" sz="1400" dirty="0" err="1"/>
              <a:t>Niu</a:t>
            </a:r>
            <a:r>
              <a:rPr lang="fr-FR" sz="1400" dirty="0"/>
              <a:t>, J. Wu, W. </a:t>
            </a:r>
            <a:r>
              <a:rPr lang="fr-FR" sz="1400" dirty="0" err="1"/>
              <a:t>Yu</a:t>
            </a:r>
            <a:r>
              <a:rPr lang="fr-FR" sz="1400" dirty="0"/>
              <a:t>, J. </a:t>
            </a:r>
            <a:r>
              <a:rPr lang="fr-FR" sz="1400" dirty="0" smtClean="0"/>
              <a:t>Chang, </a:t>
            </a:r>
            <a:r>
              <a:rPr lang="fr-FR" sz="1400" i="1" dirty="0" smtClean="0"/>
              <a:t>J</a:t>
            </a:r>
            <a:r>
              <a:rPr lang="fr-FR" sz="1400" i="1" dirty="0"/>
              <a:t>. </a:t>
            </a:r>
            <a:r>
              <a:rPr lang="fr-FR" sz="1400" i="1" dirty="0" err="1"/>
              <a:t>Org</a:t>
            </a:r>
            <a:r>
              <a:rPr lang="fr-FR" sz="1400" i="1" dirty="0"/>
              <a:t>. </a:t>
            </a:r>
            <a:r>
              <a:rPr lang="es-ES_tradnl" sz="1400" i="1" dirty="0" err="1" smtClean="0"/>
              <a:t>Chem</a:t>
            </a:r>
            <a:r>
              <a:rPr lang="es-ES_tradnl" sz="1400" dirty="0" smtClean="0"/>
              <a:t>,</a:t>
            </a:r>
            <a:r>
              <a:rPr lang="es-ES_tradnl" sz="1400" dirty="0"/>
              <a:t> </a:t>
            </a:r>
            <a:r>
              <a:rPr lang="es-ES_tradnl" sz="1400" b="1" dirty="0"/>
              <a:t>2014</a:t>
            </a:r>
            <a:r>
              <a:rPr lang="es-ES_tradnl" sz="1400" dirty="0"/>
              <a:t>, </a:t>
            </a:r>
            <a:r>
              <a:rPr lang="es-ES_tradnl" sz="1400" i="1" dirty="0"/>
              <a:t>79</a:t>
            </a:r>
            <a:r>
              <a:rPr lang="es-ES_tradnl" sz="1400" dirty="0"/>
              <a:t>, 10170-10178.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7269706" y="5130290"/>
            <a:ext cx="1231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1400" b="1" dirty="0" smtClean="0"/>
              <a:t>Yield </a:t>
            </a:r>
            <a:r>
              <a:rPr lang="ca-ES" sz="1400" b="1" dirty="0" smtClean="0"/>
              <a:t>: 67-92%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812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925257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636912"/>
            <a:ext cx="74168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fr-FR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1,3 dipolaire of </a:t>
            </a:r>
            <a:r>
              <a:rPr lang="fr-FR" sz="20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Wingdings" pitchFamily="2" charset="2"/>
              <a:buChar char="q"/>
            </a:pPr>
            <a:endParaRPr lang="fr-F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Synthesis of 1,3,4-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trisubstituted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derivatives via cross coupling</a:t>
            </a:r>
            <a:endParaRPr lang="fr-FR" sz="20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6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18520"/>
              </p:ext>
            </p:extLst>
          </p:nvPr>
        </p:nvGraphicFramePr>
        <p:xfrm>
          <a:off x="1379538" y="2738438"/>
          <a:ext cx="5999162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CS ChemDraw Drawing" r:id="rId4" imgW="5447677" imgH="1767525" progId="ChemDraw.Document.6.0">
                  <p:embed/>
                </p:oleObj>
              </mc:Choice>
              <mc:Fallback>
                <p:oleObj name="CS ChemDraw Drawing" r:id="rId4" imgW="5447677" imgH="1767525" progId="ChemDraw.Document.6.0">
                  <p:embed/>
                  <p:pic>
                    <p:nvPicPr>
                      <p:cNvPr id="0" name="Obje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738438"/>
                        <a:ext cx="5999162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23528" y="1504092"/>
            <a:ext cx="7848872" cy="436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1,3 dipolaire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76243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7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6021288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Patel, Y. M.; Patel, K. C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. J. Saudi Chem. Society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5.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683568" y="5949280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27584" y="396726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52" y="602128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Huisgen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, R.; </a:t>
            </a:r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Gotthardt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, H.; </a:t>
            </a:r>
            <a:r>
              <a:rPr lang="en-US" sz="2000" baseline="30000" dirty="0" err="1">
                <a:latin typeface="Times New Roman" pitchFamily="18" charset="0"/>
                <a:cs typeface="Times New Roman" pitchFamily="18" charset="0"/>
              </a:rPr>
              <a:t>Grashley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, R. </a:t>
            </a:r>
            <a:r>
              <a:rPr lang="en-US" sz="2000" i="1" baseline="30000" dirty="0" err="1">
                <a:latin typeface="Times New Roman" pitchFamily="18" charset="0"/>
                <a:cs typeface="Times New Roman" pitchFamily="18" charset="0"/>
              </a:rPr>
              <a:t>Angew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. Chem. Int. Ed. Engl.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1962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, 49.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683568" y="5949280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8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375183"/>
              </p:ext>
            </p:extLst>
          </p:nvPr>
        </p:nvGraphicFramePr>
        <p:xfrm>
          <a:off x="1400175" y="2919413"/>
          <a:ext cx="615473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CS ChemDraw Drawing" r:id="rId4" imgW="6279904" imgH="2273381" progId="ChemDraw.Document.6.0">
                  <p:embed/>
                </p:oleObj>
              </mc:Choice>
              <mc:Fallback>
                <p:oleObj name="CS ChemDraw Drawing" r:id="rId4" imgW="6279904" imgH="2273381" progId="ChemDraw.Document.6.0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919413"/>
                        <a:ext cx="6154738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27584" y="540742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1624575"/>
            <a:ext cx="7848872" cy="436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1,3 dipolaire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251063"/>
              </p:ext>
            </p:extLst>
          </p:nvPr>
        </p:nvGraphicFramePr>
        <p:xfrm>
          <a:off x="2374711" y="2674107"/>
          <a:ext cx="4429082" cy="111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CS ChemDraw Drawing" r:id="rId4" imgW="3690902" imgH="929111" progId="ChemDraw.Document.6.0">
                  <p:embed/>
                </p:oleObj>
              </mc:Choice>
              <mc:Fallback>
                <p:oleObj name="CS ChemDraw Drawing" r:id="rId4" imgW="3690902" imgH="92911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4711" y="2674107"/>
                        <a:ext cx="4429082" cy="111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algn="ctr"/>
            <a:fld id="{6F42FDE4-A7DD-41A7-A0A6-9B649FB43336}" type="slidenum">
              <a:rPr kumimoji="0" lang="en-US" sz="1400" smtClean="0">
                <a:solidFill>
                  <a:schemeClr val="tx1"/>
                </a:solidFill>
              </a:rPr>
              <a:pPr algn="ctr"/>
              <a:t>9</a:t>
            </a:fld>
            <a:endParaRPr kumimoji="0"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Conector recto de flecha 2"/>
          <p:cNvCxnSpPr/>
          <p:nvPr/>
        </p:nvCxnSpPr>
        <p:spPr>
          <a:xfrm>
            <a:off x="4427984" y="3933056"/>
            <a:ext cx="0" cy="248641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27584" y="540742"/>
            <a:ext cx="79928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EFFICIENT SYNTHESIS OF NEW 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DERIVATIVES VIA FUNCTIONALIZED ARYL-</a:t>
            </a:r>
            <a:r>
              <a:rPr lang="en-US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SYDNONES</a:t>
            </a:r>
            <a:endParaRPr lang="fr-FR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1624575"/>
            <a:ext cx="7848872" cy="436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Synthesis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pyrazoles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cycloaddition</a:t>
            </a:r>
            <a:r>
              <a:rPr lang="fr-FR" sz="17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1,3 dipolaire of </a:t>
            </a:r>
            <a:r>
              <a:rPr lang="fr-FR" sz="17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sydnone</a:t>
            </a:r>
            <a:endParaRPr lang="fr-FR" sz="17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14590</TotalTime>
  <Words>1224</Words>
  <Application>Microsoft Office PowerPoint</Application>
  <PresentationFormat>Affichage à l'écran (4:3)</PresentationFormat>
  <Paragraphs>160</Paragraphs>
  <Slides>19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CS ChemDraw Drawing</vt:lpstr>
      <vt:lpstr>  Efficient synthesis of new pyrazoles derivatives via functionalized  aryl-sydnones  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1,3,4-TRISUBSTITUTED PYRAZOLES DERIVATIVES</dc:title>
  <dc:creator>Asmaa</dc:creator>
  <cp:lastModifiedBy>Asmaa</cp:lastModifiedBy>
  <cp:revision>117</cp:revision>
  <dcterms:created xsi:type="dcterms:W3CDTF">2019-10-21T10:24:30Z</dcterms:created>
  <dcterms:modified xsi:type="dcterms:W3CDTF">2020-09-14T19:32:58Z</dcterms:modified>
</cp:coreProperties>
</file>