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0" r:id="rId1"/>
  </p:sldMasterIdLst>
  <p:notesMasterIdLst>
    <p:notesMasterId r:id="rId15"/>
  </p:notesMasterIdLst>
  <p:sldIdLst>
    <p:sldId id="256" r:id="rId2"/>
    <p:sldId id="262" r:id="rId3"/>
    <p:sldId id="264" r:id="rId4"/>
    <p:sldId id="265" r:id="rId5"/>
    <p:sldId id="292" r:id="rId6"/>
    <p:sldId id="300" r:id="rId7"/>
    <p:sldId id="286" r:id="rId8"/>
    <p:sldId id="294" r:id="rId9"/>
    <p:sldId id="297" r:id="rId10"/>
    <p:sldId id="298" r:id="rId11"/>
    <p:sldId id="295" r:id="rId12"/>
    <p:sldId id="293" r:id="rId13"/>
    <p:sldId id="29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  <p:embeddedFont>
      <p:font typeface="Titillium Web Light" panose="020B0604020202020204" charset="0"/>
      <p:regular r:id="rId24"/>
      <p:bold r:id="rId25"/>
      <p:italic r:id="rId26"/>
      <p:boldItalic r:id="rId27"/>
    </p:embeddedFont>
    <p:embeddedFont>
      <p:font typeface="Tw Cen MT" panose="020B06020201040206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" initials="C" lastIdx="14" clrIdx="0">
    <p:extLst>
      <p:ext uri="{19B8F6BF-5375-455C-9EA6-DF929625EA0E}">
        <p15:presenceInfo xmlns:p15="http://schemas.microsoft.com/office/powerpoint/2012/main" userId="f5ffc1b9d506fdd9" providerId="Windows Live"/>
      </p:ext>
    </p:extLst>
  </p:cmAuthor>
  <p:cmAuthor id="2" name="Benjamin" initials="B" lastIdx="4" clrIdx="1">
    <p:extLst>
      <p:ext uri="{19B8F6BF-5375-455C-9EA6-DF929625EA0E}">
        <p15:presenceInfo xmlns:p15="http://schemas.microsoft.com/office/powerpoint/2012/main" userId="Benja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B9F5B5-1610-43FE-AEDE-74CEEA5072F1}">
  <a:tblStyle styleId="{4FB9F5B5-1610-43FE-AEDE-74CEEA5072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8" autoAdjust="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35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07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23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47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9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18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3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4771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4986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017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8255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6131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926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9554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4880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00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only curves">
  <p:cSld name="Blank only curve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56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4097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75250" y="1575125"/>
            <a:ext cx="22029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70356" y="1575125"/>
            <a:ext cx="22029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975475" y="1575125"/>
            <a:ext cx="22029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5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75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3407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1615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6509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9940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3889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4685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75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16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</p:sldLayoutIdLst>
  <p:transition>
    <p:fade thruBlk="1"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41778" y="1530374"/>
            <a:ext cx="7518462" cy="1240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 of biofuels by 5-hydroxymethylfurfural etherification using ion-exchange resins as solid acid catalysts</a:t>
            </a:r>
            <a:endParaRPr lang="es-ES" sz="1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DE122A7-4CF2-4EE1-817D-75267E20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463" y="45845413"/>
            <a:ext cx="230727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Benjamín Torres Olea,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Sandra Mérida Morale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s, Cristina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García Sancho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*, Juan Antonio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Cecilia,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y Pedro Jesús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 Torres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2400" b="0" i="0" u="none" strike="noStrike" cap="none" normalizeH="0" baseline="3000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Departamento de Química Inorgánica, Cristalografía y Mineralogía (Unidad Asociada al ICP-CSIC) Facultad de Ciencias, Universidad de Málaga, Campus de Teatinos, 29071 Málaga, Spain; benjamin@uma.es (B.T.O.); sandra_merida@uma.es (S.M.M.);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jacecilia@uma.es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(J.A.C.) and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(P.M.T.)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Correspondence: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cristinags@uma.es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; Tel.: +34-951-953-298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s-ES" sz="2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F98D6D8-8990-4C2E-85EB-4E7BBD1B4B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FB17739-74FA-4D04-B162-24BD0CCB5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carefully check the accuracy of names and affiliations. Changes will not be possible after proofreading.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A09647-6E61-4639-84D2-7CFD0E6D0B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Names and affiliations have been revsied.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9174A1A-1E5C-4B03-9BF1-19E648E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463" y="45845413"/>
            <a:ext cx="230727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Benjamín Torres Olea,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Sandra Mérida Morale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s, Cristina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García Sancho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*, Juan Antonio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Cecilia,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y Pedro Jesús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 Torres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2400" b="0" i="0" u="none" strike="noStrike" cap="none" normalizeH="0" baseline="3000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Departamento de Química Inorgánica, Cristalografía y Mineralogía (Unidad Asociada al ICP-CSIC) Facultad de Ciencias, Universidad de Málaga, Campus de Teatinos, 29071 Málaga, Spain; benjamin@uma.es (B.T.O.); sandra_merida@uma.es (S.M.M.);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jacecilia@uma.es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(J.A.C.) and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(P.M.T.)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Correspondence: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cristinags@uma.es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; Tel.: +34-951-953-298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s-ES" sz="2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E1B9AAD-9BF0-4610-BF69-CA0D91F040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1447519-6559-48E8-B60E-8E824020C4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carefully check the accuracy of names and affiliations. Changes will not be possible after proofreading.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D60563-0D7F-438B-A8FC-2035E17ADF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Names and affiliations have been revsied.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9B125C8-EE58-45DC-95DE-195A8120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463" y="45845413"/>
            <a:ext cx="230727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Benjamín Torres Olea,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Sandra Mérida Morale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s, Cristina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García Sancho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*, Juan Antonio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Cecilia,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y Pedro Jesús </a:t>
            </a:r>
            <a:r>
              <a:rPr kumimoji="0" lang="en-US" altLang="es-E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 Torres</a:t>
            </a:r>
            <a:r>
              <a:rPr kumimoji="0" lang="en-U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2400" b="0" i="0" u="none" strike="noStrike" cap="none" normalizeH="0" baseline="3000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Departamento de Química Inorgánica, Cristalografía y Mineralogía (Unidad Asociada al ICP-CSIC) Facultad de Ciencias, Universidad de Málaga, Campus de Teatinos, 29071 Málaga, Spain; benjamin@uma.es (B.T.O.); sandra_merida@uma.es (S.M.M.);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jacecilia@uma.es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(J.A.C.) and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maireles@uma.es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 (P.M.T.)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Correspondence: </a:t>
            </a:r>
            <a:r>
              <a:rPr kumimoji="0" lang="en-US" altLang="es-ES" sz="24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cristinags@uma.es</a:t>
            </a:r>
            <a:r>
              <a:rPr kumimoji="0" lang="en-US" altLang="es-E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; Tel.: +34-951-953-298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s-ES" sz="2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EDAF6B53-1857-47F5-955B-694C97CC8C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￼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4F65E5E7-1768-4787-A1A0-C958F13B9B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carefully check the accuracy of names and affiliations. Changes will not be possible after proofreading.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ABFBAC41-DBFB-47EB-8201-5891484850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-47850425" y="-45540613"/>
            <a:ext cx="3034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Names and affiliations have been revsied.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95357E1-1E6E-48A1-9B89-F2FADDE5F5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4535703" y="3670301"/>
            <a:ext cx="14664772" cy="5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D8B2484-2C7A-4A76-BC24-C4D750D3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97" y="2939331"/>
            <a:ext cx="795580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u="sng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Benjamín Torres Olea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Inmaculada </a:t>
            </a:r>
            <a:r>
              <a:rPr lang="en-GB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Fúñez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Nuñez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Cristina García Sanch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Juan Antonio Cecilia, Ramón Moreno </a:t>
            </a:r>
            <a:r>
              <a:rPr lang="en-GB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Tost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Pedro Jesús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Maireles</a:t>
            </a:r>
            <a:r>
              <a:rPr lang="en-GB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Torres  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Departamento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Química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Inorgánica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Cristalografía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Mineralogía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(Unidad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Asociada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ICP-CSIC)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Facultad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Ciencias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Universidad de Málaga, Campus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Teatinos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29071 Málaga, Spain</a:t>
            </a:r>
            <a:endParaRPr lang="es-E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 </a:t>
            </a:r>
            <a:endParaRPr kumimoji="0" lang="en-U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668176-B980-4616-A912-C7D85CEF6D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946152" y="3028949"/>
            <a:ext cx="45719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C1A754E-0BF2-4E46-92A1-8E262FCF2B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143002" y="3349624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FBAD9027-D62B-4C11-A930-047D3B7B5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624" y="4552288"/>
            <a:ext cx="4419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3B8C844-DEE7-4E30-9B11-840B907A78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850223"/>
            <a:ext cx="829668" cy="53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Empleo Público en Universidad de Málaga con 37 plazas de Administrativo">
            <a:extLst>
              <a:ext uri="{FF2B5EF4-FFF2-40B4-BE49-F238E27FC236}">
                <a16:creationId xmlns:a16="http://schemas.microsoft.com/office/drawing/2014/main" id="{63D8130F-FDAE-493B-BE0A-9CD31438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95" y="802198"/>
            <a:ext cx="1349256" cy="72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5904752-6828-49FE-89A6-26371F209A76}"/>
              </a:ext>
            </a:extLst>
          </p:cNvPr>
          <p:cNvSpPr txBox="1"/>
          <p:nvPr/>
        </p:nvSpPr>
        <p:spPr>
          <a:xfrm>
            <a:off x="1245463" y="388107"/>
            <a:ext cx="665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GB" b="1" baseline="30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</a:t>
            </a:r>
            <a:r>
              <a:rPr lang="en-GB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International Electronic Conference on Catalysis Sciences</a:t>
            </a:r>
            <a:endParaRPr lang="es-ES" dirty="0"/>
          </a:p>
        </p:txBody>
      </p:sp>
      <p:pic>
        <p:nvPicPr>
          <p:cNvPr id="25" name="Picture 2" descr="catalysts-logo">
            <a:extLst>
              <a:ext uri="{FF2B5EF4-FFF2-40B4-BE49-F238E27FC236}">
                <a16:creationId xmlns:a16="http://schemas.microsoft.com/office/drawing/2014/main" id="{FD17BF47-D834-4375-ACEF-C50A9259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03" y="818562"/>
            <a:ext cx="2798536" cy="6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60" y="720340"/>
            <a:ext cx="799206" cy="799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EF0F2F-FDB4-48D9-AAC5-30FE2409E886}"/>
              </a:ext>
            </a:extLst>
          </p:cNvPr>
          <p:cNvSpPr txBox="1"/>
          <p:nvPr/>
        </p:nvSpPr>
        <p:spPr>
          <a:xfrm>
            <a:off x="3500082" y="4043125"/>
            <a:ext cx="54326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Higher temperature favors EMF degradation causing EMF selectivity decrease.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 EL selectivity increases due to furans dehydration.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19077" y="469850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HMF results varying temperature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A7D7F0-868A-404F-B60C-9813E4DEA697}"/>
              </a:ext>
            </a:extLst>
          </p:cNvPr>
          <p:cNvSpPr txBox="1"/>
          <p:nvPr/>
        </p:nvSpPr>
        <p:spPr>
          <a:xfrm>
            <a:off x="397090" y="4024269"/>
            <a:ext cx="253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Altering temperature directly affects conversion rate.</a:t>
            </a:r>
            <a:endParaRPr lang="es-E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EEAC188-1228-4EFE-A49C-86323E1D7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39776"/>
              </p:ext>
            </p:extLst>
          </p:nvPr>
        </p:nvGraphicFramePr>
        <p:xfrm>
          <a:off x="0" y="1494369"/>
          <a:ext cx="3536712" cy="270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94369"/>
                        <a:ext cx="3536712" cy="2706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F9BD46C-D606-4B40-BC5B-E63FAAB8E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16433"/>
              </p:ext>
            </p:extLst>
          </p:nvPr>
        </p:nvGraphicFramePr>
        <p:xfrm>
          <a:off x="2966835" y="1494367"/>
          <a:ext cx="3536712" cy="270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6835" y="1494367"/>
                        <a:ext cx="3536712" cy="2706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DF9598C-9D17-4BAD-BC1C-E75C2CF53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54854"/>
              </p:ext>
            </p:extLst>
          </p:nvPr>
        </p:nvGraphicFramePr>
        <p:xfrm>
          <a:off x="5933803" y="1494368"/>
          <a:ext cx="3536712" cy="270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3803" y="1494368"/>
                        <a:ext cx="3536712" cy="2706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0C45991-ED31-4B56-899E-AD070B893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61274"/>
              </p:ext>
            </p:extLst>
          </p:nvPr>
        </p:nvGraphicFramePr>
        <p:xfrm>
          <a:off x="6102289" y="526195"/>
          <a:ext cx="16494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Graph" r:id="rId10" imgW="1828800" imgH="1463040" progId="Origin50.Graph">
                  <p:embed/>
                </p:oleObj>
              </mc:Choice>
              <mc:Fallback>
                <p:oleObj name="Graph" r:id="rId10" imgW="1828800" imgH="1463040" progId="Origin50.Graph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F9BD46C-D606-4B40-BC5B-E63FAAB8E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02289" y="526195"/>
                        <a:ext cx="1649413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162;p21">
            <a:extLst>
              <a:ext uri="{FF2B5EF4-FFF2-40B4-BE49-F238E27FC236}">
                <a16:creationId xmlns:a16="http://schemas.microsoft.com/office/drawing/2014/main" id="{C5E22454-CE4A-4765-AEA7-933117B8433F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02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19077" y="469850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Hexoses conversion at 100ºC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052585-D2E1-4A19-B80A-1DC5691B197E}"/>
              </a:ext>
            </a:extLst>
          </p:cNvPr>
          <p:cNvSpPr txBox="1"/>
          <p:nvPr/>
        </p:nvSpPr>
        <p:spPr>
          <a:xfrm>
            <a:off x="420914" y="1175545"/>
            <a:ext cx="37229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Hexose conversion and selectivities towards HMF, EMF and EL after 5 hours of reaction time at 100ºC.</a:t>
            </a: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Fructose was converted readily to HMF and its derivatives. However, glucose and galactose followed a different reaction path.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C929FB-15F0-4E7A-B632-D8E1ECBD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993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E4E858A-C425-4517-9C33-FC19D17FE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45382"/>
              </p:ext>
            </p:extLst>
          </p:nvPr>
        </p:nvGraphicFramePr>
        <p:xfrm>
          <a:off x="4444712" y="1072356"/>
          <a:ext cx="3922713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E4E858A-C425-4517-9C33-FC19D17FE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12" y="1072356"/>
                        <a:ext cx="3922713" cy="299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162;p21">
            <a:extLst>
              <a:ext uri="{FF2B5EF4-FFF2-40B4-BE49-F238E27FC236}">
                <a16:creationId xmlns:a16="http://schemas.microsoft.com/office/drawing/2014/main" id="{9B56F939-6B9F-4716-B954-8B6EB74E8DE0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338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975249" y="930100"/>
            <a:ext cx="7899809" cy="6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			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975249" y="1602830"/>
            <a:ext cx="7664254" cy="31287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800" cap="none" dirty="0">
                <a:latin typeface="Palatino Linotype" panose="02040502050505030304" pitchFamily="18" charset="0"/>
              </a:rPr>
              <a:t>Several resins were assesed in ethanol for the production of </a:t>
            </a:r>
            <a:r>
              <a:rPr lang="es-ES" sz="1800" cap="none" dirty="0">
                <a:latin typeface="Palatino Linotype" panose="02040502050505030304" pitchFamily="18" charset="0"/>
              </a:rPr>
              <a:t>EMF</a:t>
            </a:r>
            <a:r>
              <a:rPr lang="en" sz="1800" cap="none" dirty="0">
                <a:latin typeface="Palatino Linotype" panose="02040502050505030304" pitchFamily="18" charset="0"/>
              </a:rPr>
              <a:t> from </a:t>
            </a:r>
            <a:r>
              <a:rPr lang="es-ES" sz="1800" cap="none" dirty="0">
                <a:latin typeface="Palatino Linotype" panose="02040502050505030304" pitchFamily="18" charset="0"/>
              </a:rPr>
              <a:t>HMF</a:t>
            </a:r>
            <a:r>
              <a:rPr lang="en" sz="1800" cap="none" dirty="0">
                <a:latin typeface="Palatino Linotype" panose="02040502050505030304" pitchFamily="18" charset="0"/>
              </a:rPr>
              <a:t>.</a:t>
            </a:r>
          </a:p>
          <a:p>
            <a:pPr marL="342900" indent="-342900"/>
            <a:r>
              <a:rPr lang="en-GB" sz="1800" cap="none" dirty="0">
                <a:latin typeface="Palatino Linotype" panose="02040502050505030304" pitchFamily="18" charset="0"/>
              </a:rPr>
              <a:t>Purolite CT275DR showed the best  catalytic results.</a:t>
            </a:r>
          </a:p>
          <a:p>
            <a:pPr marL="342900" indent="-342900"/>
            <a:r>
              <a:rPr lang="en-GB" sz="1800" cap="none" dirty="0">
                <a:latin typeface="Palatino Linotype" panose="02040502050505030304" pitchFamily="18" charset="0"/>
              </a:rPr>
              <a:t>Although HMF loading had no effect in EMF in overall kinetics, temperature plays a major role conversion and selectivity.</a:t>
            </a:r>
          </a:p>
          <a:p>
            <a:pPr marL="342900" indent="-342900"/>
            <a:r>
              <a:rPr lang="en-GB" sz="1800" cap="none" dirty="0">
                <a:latin typeface="Palatino Linotype" panose="02040502050505030304" pitchFamily="18" charset="0"/>
              </a:rPr>
              <a:t>Purolite was able to convert fructose into EMF successfully, however, it was unable to dehydrate aldoses without Lewis acid sites.</a:t>
            </a:r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86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658726" y="829791"/>
            <a:ext cx="7664254" cy="7950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 err="1"/>
              <a:t>Thanks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your</a:t>
            </a:r>
            <a:r>
              <a:rPr lang="es-ES" sz="2400" b="1" dirty="0"/>
              <a:t> </a:t>
            </a:r>
            <a:r>
              <a:rPr lang="es-ES" sz="2400" b="1" dirty="0" err="1"/>
              <a:t>attention</a:t>
            </a:r>
            <a:r>
              <a:rPr lang="es-ES" sz="2400" b="1" dirty="0"/>
              <a:t>!</a:t>
            </a:r>
            <a:endParaRPr lang="en-GB" sz="2400" b="1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2" descr="Empleo Público en Universidad de Málaga con 37 plazas de Administrativo">
            <a:extLst>
              <a:ext uri="{FF2B5EF4-FFF2-40B4-BE49-F238E27FC236}">
                <a16:creationId xmlns:a16="http://schemas.microsoft.com/office/drawing/2014/main" id="{D684175C-3E42-420D-8D00-5713D006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7" y="3825679"/>
            <a:ext cx="1690107" cy="91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Faperin | Inyección de plástico">
            <a:extLst>
              <a:ext uri="{FF2B5EF4-FFF2-40B4-BE49-F238E27FC236}">
                <a16:creationId xmlns:a16="http://schemas.microsoft.com/office/drawing/2014/main" id="{31866A94-707B-473F-B9A0-68F6F5B3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1" y="3828339"/>
            <a:ext cx="1955409" cy="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68;p22">
            <a:extLst>
              <a:ext uri="{FF2B5EF4-FFF2-40B4-BE49-F238E27FC236}">
                <a16:creationId xmlns:a16="http://schemas.microsoft.com/office/drawing/2014/main" id="{ECDC3687-D972-499F-9CF7-6D8202CB3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137" y="3307855"/>
            <a:ext cx="3543403" cy="2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Acknowledgments</a:t>
            </a:r>
            <a:r>
              <a:rPr lang="en" sz="2000" dirty="0"/>
              <a:t>		</a:t>
            </a:r>
            <a:endParaRPr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F746EC-B5ED-430E-A4CD-6A42ADD60B07}"/>
              </a:ext>
            </a:extLst>
          </p:cNvPr>
          <p:cNvSpPr txBox="1"/>
          <p:nvPr/>
        </p:nvSpPr>
        <p:spPr>
          <a:xfrm>
            <a:off x="4825222" y="3825679"/>
            <a:ext cx="3673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thank the financial support provided by the Spanish Ministry of economy and competitiveness (RTI2018-94918-B-C44), FEDER funds for a postdoctoral contract (UMA18-FEDERJA-171), and the University of Malaga.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2325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404384" y="473881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" name="Picture 2" descr="Instalaciones Petronor ">
            <a:extLst>
              <a:ext uri="{FF2B5EF4-FFF2-40B4-BE49-F238E27FC236}">
                <a16:creationId xmlns:a16="http://schemas.microsoft.com/office/drawing/2014/main" id="{5E7F8DF1-B3BA-4B16-B7CF-08253855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905" y="125381"/>
            <a:ext cx="3583479" cy="23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AAC385-3C6F-4767-B628-97EC0F188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" y="2571750"/>
            <a:ext cx="3185315" cy="23889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666138-39A0-4596-A8C1-42F072E59DFF}"/>
              </a:ext>
            </a:extLst>
          </p:cNvPr>
          <p:cNvSpPr txBox="1"/>
          <p:nvPr/>
        </p:nvSpPr>
        <p:spPr>
          <a:xfrm>
            <a:off x="117497" y="627933"/>
            <a:ext cx="3940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Titillium Web Light"/>
              <a:buNone/>
            </a:pPr>
            <a:r>
              <a:rPr lang="es-ES" sz="1800" b="1" dirty="0" err="1"/>
              <a:t>Fossil</a:t>
            </a:r>
            <a:r>
              <a:rPr lang="es-ES" sz="1800" b="1" dirty="0"/>
              <a:t> </a:t>
            </a:r>
            <a:r>
              <a:rPr lang="es-ES" sz="1800" b="1" dirty="0" err="1"/>
              <a:t>fuels</a:t>
            </a:r>
            <a:r>
              <a:rPr lang="es-ES" sz="1800" b="1" dirty="0"/>
              <a:t> are </a:t>
            </a:r>
            <a:r>
              <a:rPr lang="es-ES" sz="1800" b="1" dirty="0" err="1"/>
              <a:t>the</a:t>
            </a:r>
            <a:r>
              <a:rPr lang="es-ES" sz="1800" b="1" dirty="0"/>
              <a:t> </a:t>
            </a:r>
            <a:r>
              <a:rPr lang="es-ES" sz="1800" b="1" dirty="0" err="1"/>
              <a:t>most</a:t>
            </a:r>
            <a:r>
              <a:rPr lang="es-ES" sz="1800" b="1" dirty="0"/>
              <a:t> </a:t>
            </a:r>
            <a:r>
              <a:rPr lang="es-ES" sz="1800" b="1" dirty="0" err="1"/>
              <a:t>important</a:t>
            </a:r>
            <a:r>
              <a:rPr lang="es-ES" sz="1800" b="1" dirty="0"/>
              <a:t> </a:t>
            </a:r>
            <a:r>
              <a:rPr lang="es-ES" sz="1800" b="1" dirty="0" err="1"/>
              <a:t>source</a:t>
            </a:r>
            <a:r>
              <a:rPr lang="es-ES" sz="1800" b="1" dirty="0"/>
              <a:t> </a:t>
            </a:r>
            <a:r>
              <a:rPr lang="es-ES" sz="1800" b="1" dirty="0" err="1"/>
              <a:t>of</a:t>
            </a:r>
            <a:r>
              <a:rPr lang="es-ES" sz="1800" b="1" dirty="0"/>
              <a:t> </a:t>
            </a:r>
            <a:r>
              <a:rPr lang="es-ES" sz="1800" b="1" dirty="0" err="1"/>
              <a:t>fuels</a:t>
            </a:r>
            <a:r>
              <a:rPr lang="es-ES" sz="1800" b="1" dirty="0"/>
              <a:t>, </a:t>
            </a:r>
            <a:r>
              <a:rPr lang="es-ES" sz="1800" b="1" dirty="0" err="1"/>
              <a:t>energy</a:t>
            </a:r>
            <a:r>
              <a:rPr lang="es-ES" sz="1800" b="1" dirty="0"/>
              <a:t> and </a:t>
            </a:r>
            <a:r>
              <a:rPr lang="es-ES" sz="1800" b="1" dirty="0" err="1"/>
              <a:t>chemicals</a:t>
            </a:r>
            <a:endParaRPr lang="es-ES" sz="18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D605F6-BDBB-4EA9-84CA-6CE6FDA0ABF0}"/>
              </a:ext>
            </a:extLst>
          </p:cNvPr>
          <p:cNvSpPr txBox="1"/>
          <p:nvPr/>
        </p:nvSpPr>
        <p:spPr>
          <a:xfrm>
            <a:off x="3376231" y="3504633"/>
            <a:ext cx="3989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err="1"/>
              <a:t>Corn</a:t>
            </a:r>
            <a:r>
              <a:rPr lang="es-ES" sz="2000" dirty="0"/>
              <a:t> Field in Liechtenstein. </a:t>
            </a:r>
            <a:r>
              <a:rPr lang="es-ES" sz="2000" dirty="0" err="1"/>
              <a:t>Corn</a:t>
            </a:r>
            <a:r>
              <a:rPr lang="es-ES" sz="2000" dirty="0"/>
              <a:t> </a:t>
            </a:r>
            <a:r>
              <a:rPr lang="es-ES" sz="2000" dirty="0" err="1"/>
              <a:t>plants</a:t>
            </a:r>
            <a:r>
              <a:rPr lang="es-ES" sz="2000" dirty="0"/>
              <a:t> are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great</a:t>
            </a:r>
            <a:r>
              <a:rPr lang="es-ES" sz="2000" dirty="0"/>
              <a:t> </a:t>
            </a:r>
            <a:r>
              <a:rPr lang="es-ES" sz="2000" dirty="0" err="1"/>
              <a:t>importance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production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biofuels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87F1F8-DB06-45B6-B78B-A63B9B5176FB}"/>
              </a:ext>
            </a:extLst>
          </p:cNvPr>
          <p:cNvSpPr txBox="1"/>
          <p:nvPr/>
        </p:nvSpPr>
        <p:spPr>
          <a:xfrm>
            <a:off x="4820905" y="27017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Titillium Web Light"/>
              <a:buNone/>
            </a:pPr>
            <a:r>
              <a:rPr lang="es-ES" dirty="0" err="1"/>
              <a:t>Oil</a:t>
            </a:r>
            <a:r>
              <a:rPr lang="es-ES" dirty="0"/>
              <a:t> </a:t>
            </a:r>
            <a:r>
              <a:rPr lang="es-ES" dirty="0" err="1"/>
              <a:t>refinery</a:t>
            </a:r>
            <a:r>
              <a:rPr lang="es-ES" dirty="0"/>
              <a:t> in </a:t>
            </a:r>
            <a:r>
              <a:rPr lang="es-ES" dirty="0" err="1"/>
              <a:t>Spain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30468B-BE7A-4AAE-97EF-170DB35E3504}"/>
              </a:ext>
            </a:extLst>
          </p:cNvPr>
          <p:cNvSpPr/>
          <p:nvPr/>
        </p:nvSpPr>
        <p:spPr>
          <a:xfrm>
            <a:off x="3217739" y="4116487"/>
            <a:ext cx="5099282" cy="9402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1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5-ethoxymehylfurfural (EMF) production from hexoses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4548D7-A4C6-4571-A0B2-797D718A5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52" y="2435699"/>
            <a:ext cx="1155308" cy="393600"/>
          </a:xfrm>
        </p:spPr>
        <p:txBody>
          <a:bodyPr/>
          <a:lstStyle/>
          <a:p>
            <a:pPr marL="114300" indent="0">
              <a:buNone/>
            </a:pPr>
            <a:r>
              <a:rPr lang="es-ES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Hexoses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2209B9-4DF3-44D0-81F8-93C476D9C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4455" y="2073401"/>
            <a:ext cx="1785998" cy="1189430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B9CF307-28CD-4790-8CBD-228DF0D28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8334" y="2549745"/>
            <a:ext cx="830082" cy="1655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B1AB8AA-D68E-414E-A8A0-A2C16E5BF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491" y="2585362"/>
            <a:ext cx="830082" cy="165507"/>
          </a:xfrm>
          <a:prstGeom prst="rect">
            <a:avLst/>
          </a:prstGeom>
        </p:spPr>
      </p:pic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26A5F43-D2E5-4669-84E6-093897E6FE79}"/>
              </a:ext>
            </a:extLst>
          </p:cNvPr>
          <p:cNvSpPr txBox="1">
            <a:spLocks/>
          </p:cNvSpPr>
          <p:nvPr/>
        </p:nvSpPr>
        <p:spPr>
          <a:xfrm>
            <a:off x="1478036" y="2160505"/>
            <a:ext cx="924745" cy="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114300" indent="0">
              <a:buFont typeface="Titillium Web Light"/>
              <a:buNone/>
            </a:pPr>
            <a:r>
              <a:rPr lang="es-ES" dirty="0">
                <a:solidFill>
                  <a:srgbClr val="000000"/>
                </a:solidFill>
              </a:rPr>
              <a:t>-3 H</a:t>
            </a:r>
            <a:r>
              <a:rPr lang="es-ES" baseline="-25000" dirty="0">
                <a:solidFill>
                  <a:srgbClr val="000000"/>
                </a:solidFill>
              </a:rPr>
              <a:t>2</a:t>
            </a:r>
            <a:r>
              <a:rPr lang="es-ES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F36D5EAE-CC1C-4443-A765-B69E312C0452}"/>
              </a:ext>
            </a:extLst>
          </p:cNvPr>
          <p:cNvSpPr txBox="1">
            <a:spLocks/>
          </p:cNvSpPr>
          <p:nvPr/>
        </p:nvSpPr>
        <p:spPr>
          <a:xfrm>
            <a:off x="2271208" y="3317880"/>
            <a:ext cx="305249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114300" indent="0">
              <a:buFont typeface="Titillium Web Light"/>
              <a:buNone/>
            </a:pPr>
            <a:r>
              <a:rPr lang="en" dirty="0">
                <a:solidFill>
                  <a:srgbClr val="000000"/>
                </a:solidFill>
              </a:rPr>
              <a:t>5-hydroxymehylfurfural (HMF)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id="{76B46338-2AB0-4926-9878-AD9823D28574}"/>
              </a:ext>
            </a:extLst>
          </p:cNvPr>
          <p:cNvSpPr txBox="1">
            <a:spLocks/>
          </p:cNvSpPr>
          <p:nvPr/>
        </p:nvSpPr>
        <p:spPr>
          <a:xfrm>
            <a:off x="126852" y="3262831"/>
            <a:ext cx="1155308" cy="12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114300" indent="0">
              <a:buFont typeface="Titillium Web Light"/>
              <a:buNone/>
            </a:pPr>
            <a:r>
              <a:rPr lang="es-ES" dirty="0" err="1">
                <a:solidFill>
                  <a:srgbClr val="000000"/>
                </a:solidFill>
              </a:rPr>
              <a:t>Glucose</a:t>
            </a:r>
            <a:r>
              <a:rPr lang="es-ES" dirty="0">
                <a:solidFill>
                  <a:srgbClr val="000000"/>
                </a:solidFill>
              </a:rPr>
              <a:t>, </a:t>
            </a:r>
            <a:r>
              <a:rPr lang="es-ES" dirty="0" err="1">
                <a:solidFill>
                  <a:srgbClr val="000000"/>
                </a:solidFill>
              </a:rPr>
              <a:t>Fructose</a:t>
            </a:r>
            <a:r>
              <a:rPr lang="es-ES" dirty="0">
                <a:solidFill>
                  <a:srgbClr val="000000"/>
                </a:solidFill>
              </a:rPr>
              <a:t>, </a:t>
            </a:r>
            <a:r>
              <a:rPr lang="es-ES" dirty="0" err="1">
                <a:solidFill>
                  <a:srgbClr val="000000"/>
                </a:solidFill>
              </a:rPr>
              <a:t>Galactose</a:t>
            </a:r>
            <a:r>
              <a:rPr lang="es-ES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972B65E8-D379-4A50-8763-574A26544F9A}"/>
              </a:ext>
            </a:extLst>
          </p:cNvPr>
          <p:cNvSpPr txBox="1">
            <a:spLocks/>
          </p:cNvSpPr>
          <p:nvPr/>
        </p:nvSpPr>
        <p:spPr>
          <a:xfrm>
            <a:off x="6239483" y="3315149"/>
            <a:ext cx="2454244" cy="47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114300" indent="0">
              <a:buFont typeface="Titillium Web Light"/>
              <a:buNone/>
            </a:pPr>
            <a:r>
              <a:rPr lang="es-ES" dirty="0">
                <a:solidFill>
                  <a:srgbClr val="000000"/>
                </a:solidFill>
              </a:rPr>
              <a:t>5-ethoxymethylfurfural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6E48E9-EE17-45C3-8710-899871837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2612" y="1442848"/>
            <a:ext cx="1790208" cy="1819983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</a:effectLst>
        </p:spPr>
      </p:pic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E6856719-B9FD-4B94-A05D-AF66B9E43ACE}"/>
              </a:ext>
            </a:extLst>
          </p:cNvPr>
          <p:cNvSpPr txBox="1">
            <a:spLocks/>
          </p:cNvSpPr>
          <p:nvPr/>
        </p:nvSpPr>
        <p:spPr>
          <a:xfrm>
            <a:off x="5104302" y="2198914"/>
            <a:ext cx="88643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Light"/>
              <a:buChar char="▫"/>
              <a:defRPr sz="18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114300" indent="0" algn="ctr">
              <a:buFont typeface="Titillium Web Light"/>
              <a:buNone/>
            </a:pPr>
            <a:r>
              <a:rPr lang="es-ES" dirty="0" err="1">
                <a:solidFill>
                  <a:srgbClr val="000000"/>
                </a:solidFill>
              </a:rPr>
              <a:t>Ethanol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AF6BCD-6B29-405C-A8D0-1A22BA541350}"/>
              </a:ext>
            </a:extLst>
          </p:cNvPr>
          <p:cNvSpPr txBox="1"/>
          <p:nvPr/>
        </p:nvSpPr>
        <p:spPr>
          <a:xfrm>
            <a:off x="7035920" y="3684275"/>
            <a:ext cx="863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</a:rPr>
              <a:t>Biofuel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0D9F1A-19CD-4667-9C77-728F36DB0649}"/>
              </a:ext>
            </a:extLst>
          </p:cNvPr>
          <p:cNvSpPr txBox="1"/>
          <p:nvPr/>
        </p:nvSpPr>
        <p:spPr>
          <a:xfrm>
            <a:off x="2881636" y="3711480"/>
            <a:ext cx="1831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</a:rPr>
              <a:t>Platform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chemical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AD4DC9-09F7-4EC4-B35E-BD9D50E982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430" y="4156679"/>
            <a:ext cx="1913228" cy="8815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031CF4-BFFC-486D-BBA9-7C5E661DE050}"/>
              </a:ext>
            </a:extLst>
          </p:cNvPr>
          <p:cNvSpPr txBox="1"/>
          <p:nvPr/>
        </p:nvSpPr>
        <p:spPr>
          <a:xfrm>
            <a:off x="3284840" y="4214331"/>
            <a:ext cx="285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srgbClr val="000000"/>
                </a:solidFill>
              </a:rPr>
              <a:t>Ethyl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levulinate</a:t>
            </a:r>
            <a:r>
              <a:rPr lang="es-ES" sz="1600" dirty="0">
                <a:solidFill>
                  <a:srgbClr val="000000"/>
                </a:solidFill>
              </a:rPr>
              <a:t> (EL) ,</a:t>
            </a:r>
            <a:r>
              <a:rPr lang="es-ES" sz="1600" dirty="0" err="1">
                <a:solidFill>
                  <a:srgbClr val="000000"/>
                </a:solidFill>
              </a:rPr>
              <a:t>byproduct</a:t>
            </a:r>
            <a:r>
              <a:rPr lang="es-ES" sz="1600" dirty="0">
                <a:solidFill>
                  <a:srgbClr val="000000"/>
                </a:solidFill>
              </a:rPr>
              <a:t> in </a:t>
            </a:r>
            <a:r>
              <a:rPr lang="es-ES" sz="1600" dirty="0" err="1">
                <a:solidFill>
                  <a:srgbClr val="000000"/>
                </a:solidFill>
              </a:rPr>
              <a:t>this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process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is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also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interesting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biofuel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additive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lang="es-E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975249" y="930100"/>
            <a:ext cx="7899809" cy="6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Objectives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975250" y="1727521"/>
            <a:ext cx="3416642" cy="24858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/>
            <a:r>
              <a:rPr lang="en" sz="2000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Application of different resins in the production of EMF from HMF to identify the most active and selective one</a:t>
            </a:r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69;p22">
            <a:extLst>
              <a:ext uri="{FF2B5EF4-FFF2-40B4-BE49-F238E27FC236}">
                <a16:creationId xmlns:a16="http://schemas.microsoft.com/office/drawing/2014/main" id="{8523D7C0-7D22-4FA0-99B1-459CE1151DA5}"/>
              </a:ext>
            </a:extLst>
          </p:cNvPr>
          <p:cNvSpPr txBox="1">
            <a:spLocks/>
          </p:cNvSpPr>
          <p:nvPr/>
        </p:nvSpPr>
        <p:spPr>
          <a:xfrm>
            <a:off x="4752110" y="1727521"/>
            <a:ext cx="3803211" cy="170840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81000" algn="l" defTabSz="6858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" sz="2000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Application of resins to the direct dehydration and etherification of hexoses to EMF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5937AD-9165-4B51-B75A-607A7BA0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74" y="3900588"/>
            <a:ext cx="939411" cy="625624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115F3F-703F-4EAD-9B08-F03B2D0A5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147" y="4208224"/>
            <a:ext cx="436612" cy="870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268F0A-09A5-4390-9BCD-B3D21341E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121" y="3256114"/>
            <a:ext cx="941625" cy="957286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8FD99C-6C8C-4569-9153-AA523FA8C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7865" y="4248437"/>
            <a:ext cx="1554135" cy="716083"/>
          </a:xfrm>
          <a:prstGeom prst="rect">
            <a:avLst/>
          </a:prstGeom>
        </p:spPr>
      </p:pic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F096AB51-299D-4BB9-9A52-0DACAFA95EEA}"/>
              </a:ext>
            </a:extLst>
          </p:cNvPr>
          <p:cNvSpPr txBox="1">
            <a:spLocks/>
          </p:cNvSpPr>
          <p:nvPr/>
        </p:nvSpPr>
        <p:spPr>
          <a:xfrm>
            <a:off x="5076504" y="4006248"/>
            <a:ext cx="1155308" cy="39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81000" algn="l" defTabSz="6858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ES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Hexoses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5F7F883-D47D-43D6-86AA-8DC9ECA99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8468" y="4203048"/>
            <a:ext cx="436612" cy="870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7E0BAB-CBD1-4D7E-8AA0-1F14CFA63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442" y="3250938"/>
            <a:ext cx="941625" cy="957286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27F899-BC51-4442-8ED7-97326916F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186" y="4243261"/>
            <a:ext cx="1554135" cy="7160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BAA5258-3665-4058-B093-88C5C686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38" y="800576"/>
            <a:ext cx="5728480" cy="27134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EE74EF-6DAB-429E-A4D4-93D36991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00" y="332042"/>
            <a:ext cx="7193400" cy="393600"/>
          </a:xfrm>
        </p:spPr>
        <p:txBody>
          <a:bodyPr/>
          <a:lstStyle/>
          <a:p>
            <a:pPr algn="l"/>
            <a:r>
              <a:rPr lang="es-ES" dirty="0" err="1">
                <a:solidFill>
                  <a:srgbClr val="000000"/>
                </a:solidFill>
              </a:rPr>
              <a:t>CatalYtic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Tests</a:t>
            </a:r>
            <a:r>
              <a:rPr lang="es-ES" dirty="0">
                <a:solidFill>
                  <a:srgbClr val="000000"/>
                </a:solidFill>
              </a:rPr>
              <a:t> And </a:t>
            </a:r>
            <a:r>
              <a:rPr lang="es-ES" dirty="0" err="1">
                <a:solidFill>
                  <a:srgbClr val="000000"/>
                </a:solidFill>
              </a:rPr>
              <a:t>sample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analysis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83675-6D94-4E11-9B62-86D175393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071387"/>
            <a:ext cx="3811313" cy="2171870"/>
          </a:xfrm>
        </p:spPr>
        <p:txBody>
          <a:bodyPr/>
          <a:lstStyle/>
          <a:p>
            <a:r>
              <a:rPr lang="es-ES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5 ml </a:t>
            </a:r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ethanol</a:t>
            </a:r>
          </a:p>
          <a:p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0.05 g catalyst</a:t>
            </a:r>
            <a:endParaRPr lang="en" cap="none" baseline="-25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0.1 g HMF / 0.15 g Hexose</a:t>
            </a:r>
          </a:p>
          <a:p>
            <a:pPr algn="just"/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Reactor are degassed with nitrogen before the reaction to avoid secondary unwanted reactions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B9354-7709-4421-A871-56CAFD380F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2431D904-6021-4AC9-B78D-ABE5A0AB6426}"/>
              </a:ext>
            </a:extLst>
          </p:cNvPr>
          <p:cNvSpPr txBox="1">
            <a:spLocks/>
          </p:cNvSpPr>
          <p:nvPr/>
        </p:nvSpPr>
        <p:spPr>
          <a:xfrm>
            <a:off x="190916" y="3514067"/>
            <a:ext cx="5506747" cy="156339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81000" algn="l" defTabSz="6858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▫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Resulting samples were analized through High Pressure Liquid Chromatography (HPLC)</a:t>
            </a:r>
          </a:p>
          <a:p>
            <a:pPr algn="just"/>
            <a:r>
              <a:rPr lang="en" cap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Products were detected and quantified employing a </a:t>
            </a:r>
            <a:r>
              <a:rPr lang="en-US" sz="1400" cap="none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multiwavelength detector (MD-2015) and a</a:t>
            </a:r>
            <a:r>
              <a:rPr lang="en-US" sz="1400" cap="none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cap="none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refractive index detector (RI-2031-PLUS)</a:t>
            </a:r>
            <a:endParaRPr lang="en" cap="none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just"/>
            <a:endParaRPr lang="en" cap="none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E74EF-6DAB-429E-A4D4-93D36991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8" y="482845"/>
            <a:ext cx="7193400" cy="393600"/>
          </a:xfrm>
        </p:spPr>
        <p:txBody>
          <a:bodyPr/>
          <a:lstStyle/>
          <a:p>
            <a:pPr algn="l"/>
            <a:r>
              <a:rPr lang="es-ES" dirty="0" err="1">
                <a:solidFill>
                  <a:srgbClr val="000000"/>
                </a:solidFill>
              </a:rPr>
              <a:t>Catalysts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Characterization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B9354-7709-4421-A871-56CAFD380F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139C5A-D132-4D06-92FE-1C7273809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06979"/>
              </p:ext>
            </p:extLst>
          </p:nvPr>
        </p:nvGraphicFramePr>
        <p:xfrm>
          <a:off x="1240467" y="1372795"/>
          <a:ext cx="6761540" cy="2397909"/>
        </p:xfrm>
        <a:graphic>
          <a:graphicData uri="http://schemas.openxmlformats.org/drawingml/2006/table">
            <a:tbl>
              <a:tblPr firstRow="1" firstCol="1" bandRow="1">
                <a:tableStyleId>{4FB9F5B5-1610-43FE-AEDE-74CEEA5072F1}</a:tableStyleId>
              </a:tblPr>
              <a:tblGrid>
                <a:gridCol w="1170154">
                  <a:extLst>
                    <a:ext uri="{9D8B030D-6E8A-4147-A177-3AD203B41FA5}">
                      <a16:colId xmlns:a16="http://schemas.microsoft.com/office/drawing/2014/main" val="251955045"/>
                    </a:ext>
                  </a:extLst>
                </a:gridCol>
                <a:gridCol w="1038502">
                  <a:extLst>
                    <a:ext uri="{9D8B030D-6E8A-4147-A177-3AD203B41FA5}">
                      <a16:colId xmlns:a16="http://schemas.microsoft.com/office/drawing/2014/main" val="4092471916"/>
                    </a:ext>
                  </a:extLst>
                </a:gridCol>
                <a:gridCol w="1517628">
                  <a:extLst>
                    <a:ext uri="{9D8B030D-6E8A-4147-A177-3AD203B41FA5}">
                      <a16:colId xmlns:a16="http://schemas.microsoft.com/office/drawing/2014/main" val="318801165"/>
                    </a:ext>
                  </a:extLst>
                </a:gridCol>
                <a:gridCol w="1517628">
                  <a:extLst>
                    <a:ext uri="{9D8B030D-6E8A-4147-A177-3AD203B41FA5}">
                      <a16:colId xmlns:a16="http://schemas.microsoft.com/office/drawing/2014/main" val="4010393822"/>
                    </a:ext>
                  </a:extLst>
                </a:gridCol>
                <a:gridCol w="1517628">
                  <a:extLst>
                    <a:ext uri="{9D8B030D-6E8A-4147-A177-3AD203B41FA5}">
                      <a16:colId xmlns:a16="http://schemas.microsoft.com/office/drawing/2014/main" val="499265779"/>
                    </a:ext>
                  </a:extLst>
                </a:gridCol>
              </a:tblGrid>
              <a:tr h="814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Catalyst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Name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Resin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type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Dry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ionic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exchange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capacity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(eq·kg</a:t>
                      </a:r>
                      <a:r>
                        <a:rPr lang="es-ES" sz="1000" baseline="30000" dirty="0">
                          <a:effectLst/>
                          <a:latin typeface="Palatino Linotype" panose="02040502050505030304" pitchFamily="18" charset="0"/>
                        </a:rPr>
                        <a:t>-1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  <a:endParaRPr lang="es-ES" sz="1600" dirty="0">
                        <a:latin typeface="Palatino Linotype" panose="0204050205050503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Mesh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Palatino Linotype" panose="02040502050505030304" pitchFamily="18" charset="0"/>
                        </a:rPr>
                        <a:t>size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 (µm)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BET Surface área (m</a:t>
                      </a:r>
                      <a:r>
                        <a:rPr lang="es-ES" sz="1000" baseline="30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·g</a:t>
                      </a:r>
                      <a:r>
                        <a:rPr lang="es-ES" sz="1000" baseline="30000" dirty="0">
                          <a:effectLst/>
                          <a:latin typeface="Palatino Linotype" panose="02040502050505030304" pitchFamily="18" charset="0"/>
                        </a:rPr>
                        <a:t>-1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015495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Purolite CT275DR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Macroreticular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5,2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Palatino Linotype" panose="02040502050505030304" pitchFamily="18" charset="0"/>
                        </a:rPr>
                        <a:t>425-1200</a:t>
                      </a:r>
                      <a:endParaRPr lang="es-ES" sz="10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20-40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8338674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Purolite CT269DR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Macroreticular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5,2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425-1200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35-50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9802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Purolite PD206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Palatino Linotype" panose="02040502050505030304" pitchFamily="18" charset="0"/>
                        </a:rPr>
                        <a:t>Gel</a:t>
                      </a:r>
                      <a:endParaRPr lang="es-ES" sz="10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4,9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300-1200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-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548448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Amberlyst 15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Macroreticular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&gt;4,7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300-425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</a:rPr>
                        <a:t>53</a:t>
                      </a:r>
                      <a:endParaRPr lang="es-ES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6" marR="48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465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57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A86394A-5820-4351-9DA6-C3915329C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93023"/>
              </p:ext>
            </p:extLst>
          </p:nvPr>
        </p:nvGraphicFramePr>
        <p:xfrm>
          <a:off x="4968060" y="92183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8060" y="92183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19077" y="469850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HMF etherification at 100ºC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052585-D2E1-4A19-B80A-1DC5691B197E}"/>
              </a:ext>
            </a:extLst>
          </p:cNvPr>
          <p:cNvSpPr txBox="1"/>
          <p:nvPr/>
        </p:nvSpPr>
        <p:spPr>
          <a:xfrm>
            <a:off x="5195029" y="3934510"/>
            <a:ext cx="3467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Logarithm representation of conversion. Result is akin to a first order reaction.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A7D7F0-868A-404F-B60C-9813E4DEA697}"/>
              </a:ext>
            </a:extLst>
          </p:cNvPr>
          <p:cNvSpPr txBox="1"/>
          <p:nvPr/>
        </p:nvSpPr>
        <p:spPr>
          <a:xfrm>
            <a:off x="624311" y="3934510"/>
            <a:ext cx="3587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HMF conversion under 100ºC by using 0.1g HMF and 0.05g of catalyst</a:t>
            </a:r>
            <a:endParaRPr lang="es-E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B2A3155-920E-43CC-B315-CFBFECBE2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408649"/>
              </p:ext>
            </p:extLst>
          </p:nvPr>
        </p:nvGraphicFramePr>
        <p:xfrm>
          <a:off x="3542485" y="1863725"/>
          <a:ext cx="14255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Graph" r:id="rId6" imgW="1463040" imgH="1463040" progId="Origin50.Graph">
                  <p:embed/>
                </p:oleObj>
              </mc:Choice>
              <mc:Fallback>
                <p:oleObj name="Graph" r:id="rId6" imgW="1463040" imgH="1463040" progId="Origin50.Graph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34AB199-AA21-4912-99D9-D91A4F0D2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485" y="1863725"/>
                        <a:ext cx="1425575" cy="141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6EDFB38-0C06-43CA-82E2-6742773EC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43766"/>
              </p:ext>
            </p:extLst>
          </p:nvPr>
        </p:nvGraphicFramePr>
        <p:xfrm>
          <a:off x="290513" y="92183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513" y="92183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162;p21">
            <a:extLst>
              <a:ext uri="{FF2B5EF4-FFF2-40B4-BE49-F238E27FC236}">
                <a16:creationId xmlns:a16="http://schemas.microsoft.com/office/drawing/2014/main" id="{CA3A7574-B750-416D-B1DB-B5CE91C8F754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18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19077" y="469850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HMF etherification at 100ºC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052585-D2E1-4A19-B80A-1DC5691B197E}"/>
              </a:ext>
            </a:extLst>
          </p:cNvPr>
          <p:cNvSpPr txBox="1"/>
          <p:nvPr/>
        </p:nvSpPr>
        <p:spPr>
          <a:xfrm>
            <a:off x="5122218" y="3810715"/>
            <a:ext cx="3667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EL selectivity at 100ºC </a:t>
            </a: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by using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0.1g HMF and 0.05g of catalyst.</a:t>
            </a:r>
            <a:endParaRPr lang="es-E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EC9D3B3-8DF7-402A-95AD-90C87DC8B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72111"/>
              </p:ext>
            </p:extLst>
          </p:nvPr>
        </p:nvGraphicFramePr>
        <p:xfrm>
          <a:off x="3512545" y="1863725"/>
          <a:ext cx="14255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Graph" r:id="rId4" imgW="1463040" imgH="1463040" progId="Origin50.Graph">
                  <p:embed/>
                </p:oleObj>
              </mc:Choice>
              <mc:Fallback>
                <p:oleObj name="Graph" r:id="rId4" imgW="1463040" imgH="1463040" progId="Origin50.Graph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B2A3155-920E-43CC-B315-CFBFECBE2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545" y="1863725"/>
                        <a:ext cx="1425575" cy="141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F1579BD-204A-46B0-9B9D-D06F2E69F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76525"/>
              </p:ext>
            </p:extLst>
          </p:nvPr>
        </p:nvGraphicFramePr>
        <p:xfrm>
          <a:off x="4868513" y="89517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8513" y="89517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6816DD9-8849-409E-98C0-488F9ACCA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06544"/>
              </p:ext>
            </p:extLst>
          </p:nvPr>
        </p:nvGraphicFramePr>
        <p:xfrm>
          <a:off x="194652" y="89517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652" y="89517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E6641F6-4AA5-4808-9FF8-E808DAB09AEB}"/>
              </a:ext>
            </a:extLst>
          </p:cNvPr>
          <p:cNvSpPr txBox="1"/>
          <p:nvPr/>
        </p:nvSpPr>
        <p:spPr>
          <a:xfrm>
            <a:off x="505354" y="3810715"/>
            <a:ext cx="3370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EMF selectivity at 100ºC by using 0.1g HMF and 0.05g of catalyst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9" name="Google Shape;162;p21">
            <a:extLst>
              <a:ext uri="{FF2B5EF4-FFF2-40B4-BE49-F238E27FC236}">
                <a16:creationId xmlns:a16="http://schemas.microsoft.com/office/drawing/2014/main" id="{9EFC8322-15C3-48AC-BBC6-9E786C4E3DD6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249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19077" y="469850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HMF etherification varying HMF loading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A7D7F0-868A-404F-B60C-9813E4DEA697}"/>
              </a:ext>
            </a:extLst>
          </p:cNvPr>
          <p:cNvSpPr txBox="1"/>
          <p:nvPr/>
        </p:nvSpPr>
        <p:spPr>
          <a:xfrm>
            <a:off x="229616" y="3806039"/>
            <a:ext cx="2799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Employing different amounts of EMF does not affect conversion rate.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E2FB6C4E-80E1-4A28-8C9B-4DF50FB1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0F4769AE-5B04-4682-AF36-EB0F980D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0A277AF6-0A68-4176-8858-FE97923BD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11339"/>
              </p:ext>
            </p:extLst>
          </p:nvPr>
        </p:nvGraphicFramePr>
        <p:xfrm>
          <a:off x="1870502" y="2062014"/>
          <a:ext cx="1267403" cy="126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Graph" r:id="rId4" imgW="1463040" imgH="1463040" progId="Origin50.Graph">
                  <p:embed/>
                </p:oleObj>
              </mc:Choice>
              <mc:Fallback>
                <p:oleObj name="Graph" r:id="rId4" imgW="1463040" imgH="1463040" progId="Origin50.Graph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502" y="2062014"/>
                        <a:ext cx="1267403" cy="1261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B371F74-061A-4776-90D0-CBBD6BE56992}"/>
              </a:ext>
            </a:extLst>
          </p:cNvPr>
          <p:cNvSpPr txBox="1"/>
          <p:nvPr/>
        </p:nvSpPr>
        <p:spPr>
          <a:xfrm>
            <a:off x="4370874" y="3797861"/>
            <a:ext cx="36155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At the same time, different HMF loadings does not seem alter EMF or EMF results notably.</a:t>
            </a:r>
            <a:endParaRPr lang="es-E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F24F8AE-F43D-4253-B40B-34DA030DD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47032"/>
              </p:ext>
            </p:extLst>
          </p:nvPr>
        </p:nvGraphicFramePr>
        <p:xfrm>
          <a:off x="5833411" y="1345639"/>
          <a:ext cx="3226330" cy="246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3411" y="1345639"/>
                        <a:ext cx="3226330" cy="246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FC7F6D9-4658-4369-B612-978EE9B91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78194"/>
              </p:ext>
            </p:extLst>
          </p:nvPr>
        </p:nvGraphicFramePr>
        <p:xfrm>
          <a:off x="0" y="1349853"/>
          <a:ext cx="3226331" cy="246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1349853"/>
                        <a:ext cx="3226331" cy="246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6260DC5-91DB-4604-8C55-29C7128EC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18131"/>
              </p:ext>
            </p:extLst>
          </p:nvPr>
        </p:nvGraphicFramePr>
        <p:xfrm>
          <a:off x="2954666" y="1345639"/>
          <a:ext cx="3226331" cy="246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4666" y="1345639"/>
                        <a:ext cx="3226331" cy="246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Google Shape;162;p21">
            <a:extLst>
              <a:ext uri="{FF2B5EF4-FFF2-40B4-BE49-F238E27FC236}">
                <a16:creationId xmlns:a16="http://schemas.microsoft.com/office/drawing/2014/main" id="{6B534848-120D-46B0-843D-2C3FE59C20B3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421442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2544</TotalTime>
  <Words>1024</Words>
  <Application>Microsoft Office PowerPoint</Application>
  <PresentationFormat>Presentación en pantalla (16:9)</PresentationFormat>
  <Paragraphs>124</Paragraphs>
  <Slides>13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Times New Roman</vt:lpstr>
      <vt:lpstr>Calibri</vt:lpstr>
      <vt:lpstr>Palatino Linotype</vt:lpstr>
      <vt:lpstr>Titillium Web Light</vt:lpstr>
      <vt:lpstr>Arial</vt:lpstr>
      <vt:lpstr>Tw Cen MT</vt:lpstr>
      <vt:lpstr>Gota</vt:lpstr>
      <vt:lpstr>Graph</vt:lpstr>
      <vt:lpstr>Production of biofuels by 5-hydroxymethylfurfural etherification using ion-exchange resins as solid acid catalysts</vt:lpstr>
      <vt:lpstr>Presentación de PowerPoint</vt:lpstr>
      <vt:lpstr>5-ethoxymehylfurfural (EMF) production from hexoses</vt:lpstr>
      <vt:lpstr>Objectives</vt:lpstr>
      <vt:lpstr>CatalYtic Tests And sample analysis</vt:lpstr>
      <vt:lpstr>Catalysts Characterization</vt:lpstr>
      <vt:lpstr>HMF etherification at 100ºC</vt:lpstr>
      <vt:lpstr>HMF etherification at 100ºC</vt:lpstr>
      <vt:lpstr>HMF etherification varying HMF loading</vt:lpstr>
      <vt:lpstr>HMF results varying temperature</vt:lpstr>
      <vt:lpstr>Hexoses conversion at 100ºC</vt:lpstr>
      <vt:lpstr>Conclusions   </vt:lpstr>
      <vt:lpstr>Acknowledgments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Benjamin</dc:creator>
  <cp:lastModifiedBy>Benjamin</cp:lastModifiedBy>
  <cp:revision>119</cp:revision>
  <dcterms:modified xsi:type="dcterms:W3CDTF">2020-09-28T19:33:42Z</dcterms:modified>
</cp:coreProperties>
</file>