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handoutMasterIdLst>
    <p:handoutMasterId r:id="rId6"/>
  </p:handoutMasterIdLst>
  <p:sldIdLst>
    <p:sldId id="257" r:id="rId5"/>
  </p:sldIdLst>
  <p:sldSz cx="32042100" cy="45300900"/>
  <p:notesSz cx="9866313" cy="6735763"/>
  <p:defaultTextStyle>
    <a:defPPr>
      <a:defRPr lang="nl-NL"/>
    </a:defPPr>
    <a:lvl1pPr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4268">
          <p15:clr>
            <a:srgbClr val="A4A3A4"/>
          </p15:clr>
        </p15:guide>
        <p15:guide id="2" pos="100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B85104"/>
    <a:srgbClr val="FB8B37"/>
    <a:srgbClr val="7BDB80"/>
    <a:srgbClr val="FCB880"/>
    <a:srgbClr val="FDCDA5"/>
    <a:srgbClr val="FCAB52"/>
    <a:srgbClr val="1E64C8"/>
    <a:srgbClr val="EBF6DE"/>
    <a:srgbClr val="DFF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08" autoAdjust="0"/>
    <p:restoredTop sz="99307" autoAdjust="0"/>
  </p:normalViewPr>
  <p:slideViewPr>
    <p:cSldViewPr>
      <p:cViewPr>
        <p:scale>
          <a:sx n="30" d="100"/>
          <a:sy n="30" d="100"/>
        </p:scale>
        <p:origin x="2406" y="-3204"/>
      </p:cViewPr>
      <p:guideLst>
        <p:guide orient="horz" pos="14268"/>
        <p:guide pos="1009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4275186" cy="336944"/>
          </a:xfrm>
          <a:prstGeom prst="rect">
            <a:avLst/>
          </a:prstGeom>
          <a:noFill/>
          <a:ln w="9525">
            <a:noFill/>
            <a:miter lim="800000"/>
            <a:headEnd/>
            <a:tailEnd/>
          </a:ln>
          <a:effectLst/>
        </p:spPr>
        <p:txBody>
          <a:bodyPr vert="horz" wrap="square" lIns="20931" tIns="10465" rIns="20931" bIns="10465" numCol="1" anchor="t" anchorCtr="0" compatLnSpc="1">
            <a:prstTxWarp prst="textNoShape">
              <a:avLst/>
            </a:prstTxWarp>
          </a:bodyPr>
          <a:lstStyle>
            <a:lvl1pPr defTabSz="209550">
              <a:buFontTx/>
              <a:buNone/>
              <a:defRPr sz="300" smtClean="0"/>
            </a:lvl1pPr>
          </a:lstStyle>
          <a:p>
            <a:pPr>
              <a:defRPr/>
            </a:pPr>
            <a:endParaRPr lang="nl-NL"/>
          </a:p>
        </p:txBody>
      </p:sp>
      <p:sp>
        <p:nvSpPr>
          <p:cNvPr id="8195" name="Rectangle 3"/>
          <p:cNvSpPr>
            <a:spLocks noGrp="1" noChangeArrowheads="1"/>
          </p:cNvSpPr>
          <p:nvPr>
            <p:ph type="dt" sz="quarter" idx="1"/>
          </p:nvPr>
        </p:nvSpPr>
        <p:spPr bwMode="auto">
          <a:xfrm>
            <a:off x="5589507" y="0"/>
            <a:ext cx="4275186" cy="336944"/>
          </a:xfrm>
          <a:prstGeom prst="rect">
            <a:avLst/>
          </a:prstGeom>
          <a:noFill/>
          <a:ln w="9525">
            <a:noFill/>
            <a:miter lim="800000"/>
            <a:headEnd/>
            <a:tailEnd/>
          </a:ln>
          <a:effectLst/>
        </p:spPr>
        <p:txBody>
          <a:bodyPr vert="horz" wrap="square" lIns="20931" tIns="10465" rIns="20931" bIns="10465" numCol="1" anchor="t" anchorCtr="0" compatLnSpc="1">
            <a:prstTxWarp prst="textNoShape">
              <a:avLst/>
            </a:prstTxWarp>
          </a:bodyPr>
          <a:lstStyle>
            <a:lvl1pPr algn="r" defTabSz="209550">
              <a:buFontTx/>
              <a:buNone/>
              <a:defRPr sz="300" smtClean="0"/>
            </a:lvl1pPr>
          </a:lstStyle>
          <a:p>
            <a:pPr>
              <a:defRPr/>
            </a:pPr>
            <a:endParaRPr lang="nl-NL"/>
          </a:p>
        </p:txBody>
      </p:sp>
      <p:sp>
        <p:nvSpPr>
          <p:cNvPr id="8196" name="Rectangle 4"/>
          <p:cNvSpPr>
            <a:spLocks noGrp="1" noChangeArrowheads="1"/>
          </p:cNvSpPr>
          <p:nvPr>
            <p:ph type="ftr" sz="quarter" idx="2"/>
          </p:nvPr>
        </p:nvSpPr>
        <p:spPr bwMode="auto">
          <a:xfrm>
            <a:off x="1" y="6397259"/>
            <a:ext cx="4275186" cy="336944"/>
          </a:xfrm>
          <a:prstGeom prst="rect">
            <a:avLst/>
          </a:prstGeom>
          <a:noFill/>
          <a:ln w="9525">
            <a:noFill/>
            <a:miter lim="800000"/>
            <a:headEnd/>
            <a:tailEnd/>
          </a:ln>
          <a:effectLst/>
        </p:spPr>
        <p:txBody>
          <a:bodyPr vert="horz" wrap="square" lIns="20931" tIns="10465" rIns="20931" bIns="10465" numCol="1" anchor="b" anchorCtr="0" compatLnSpc="1">
            <a:prstTxWarp prst="textNoShape">
              <a:avLst/>
            </a:prstTxWarp>
          </a:bodyPr>
          <a:lstStyle>
            <a:lvl1pPr defTabSz="209550">
              <a:buFontTx/>
              <a:buNone/>
              <a:defRPr sz="300" smtClean="0"/>
            </a:lvl1pPr>
          </a:lstStyle>
          <a:p>
            <a:pPr>
              <a:defRPr/>
            </a:pPr>
            <a:endParaRPr lang="nl-NL"/>
          </a:p>
        </p:txBody>
      </p:sp>
      <p:sp>
        <p:nvSpPr>
          <p:cNvPr id="8197" name="Rectangle 5"/>
          <p:cNvSpPr>
            <a:spLocks noGrp="1" noChangeArrowheads="1"/>
          </p:cNvSpPr>
          <p:nvPr>
            <p:ph type="sldNum" sz="quarter" idx="3"/>
          </p:nvPr>
        </p:nvSpPr>
        <p:spPr bwMode="auto">
          <a:xfrm>
            <a:off x="5589507" y="6397259"/>
            <a:ext cx="4275186" cy="336944"/>
          </a:xfrm>
          <a:prstGeom prst="rect">
            <a:avLst/>
          </a:prstGeom>
          <a:noFill/>
          <a:ln w="9525">
            <a:noFill/>
            <a:miter lim="800000"/>
            <a:headEnd/>
            <a:tailEnd/>
          </a:ln>
          <a:effectLst/>
        </p:spPr>
        <p:txBody>
          <a:bodyPr vert="horz" wrap="square" lIns="20931" tIns="10465" rIns="20931" bIns="10465" numCol="1" anchor="b" anchorCtr="0" compatLnSpc="1">
            <a:prstTxWarp prst="textNoShape">
              <a:avLst/>
            </a:prstTxWarp>
          </a:bodyPr>
          <a:lstStyle>
            <a:lvl1pPr algn="r" defTabSz="209550">
              <a:buFontTx/>
              <a:buNone/>
              <a:defRPr sz="300" smtClean="0"/>
            </a:lvl1pPr>
          </a:lstStyle>
          <a:p>
            <a:pPr>
              <a:defRPr/>
            </a:pPr>
            <a:fld id="{F0C1BB29-AE76-4E93-965E-67B5BB22D710}" type="slidenum">
              <a:rPr lang="nl-NL"/>
              <a:pPr>
                <a:defRPr/>
              </a:pPr>
              <a:t>‹#›</a:t>
            </a:fld>
            <a:endParaRPr lang="nl-NL"/>
          </a:p>
        </p:txBody>
      </p:sp>
    </p:spTree>
    <p:extLst>
      <p:ext uri="{BB962C8B-B14F-4D97-AF65-F5344CB8AC3E}">
        <p14:creationId xmlns:p14="http://schemas.microsoft.com/office/powerpoint/2010/main" val="13468361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403475" y="14073188"/>
            <a:ext cx="27235150" cy="9709150"/>
          </a:xfrm>
        </p:spPr>
        <p:txBody>
          <a:bodyPr/>
          <a:lstStyle/>
          <a:p>
            <a:r>
              <a:rPr lang="en-US" smtClean="0"/>
              <a:t>Click to edit Master title style</a:t>
            </a:r>
            <a:endParaRPr lang="nl-BE"/>
          </a:p>
        </p:txBody>
      </p:sp>
      <p:sp>
        <p:nvSpPr>
          <p:cNvPr id="3" name="Ondertitel 2"/>
          <p:cNvSpPr>
            <a:spLocks noGrp="1"/>
          </p:cNvSpPr>
          <p:nvPr>
            <p:ph type="subTitle" idx="1"/>
          </p:nvPr>
        </p:nvSpPr>
        <p:spPr>
          <a:xfrm>
            <a:off x="4806950" y="25669875"/>
            <a:ext cx="22428200" cy="115776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BE"/>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F199D09-A0BF-4CD6-A82D-29554D8E4D5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BE"/>
          </a:p>
        </p:txBody>
      </p:sp>
      <p:sp>
        <p:nvSpPr>
          <p:cNvPr id="3" name="Tijdelijke aanduiding voor verticale tekst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CF2BDAB-498A-4EF0-B959-622CC3C79AF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22829838" y="4027488"/>
            <a:ext cx="6808787" cy="36239450"/>
          </a:xfrm>
        </p:spPr>
        <p:txBody>
          <a:bodyPr vert="eaVert"/>
          <a:lstStyle/>
          <a:p>
            <a:r>
              <a:rPr lang="en-US" smtClean="0"/>
              <a:t>Click to edit Master title style</a:t>
            </a:r>
            <a:endParaRPr lang="nl-BE"/>
          </a:p>
        </p:txBody>
      </p:sp>
      <p:sp>
        <p:nvSpPr>
          <p:cNvPr id="3" name="Tijdelijke aanduiding voor verticale tekst 2"/>
          <p:cNvSpPr>
            <a:spLocks noGrp="1"/>
          </p:cNvSpPr>
          <p:nvPr>
            <p:ph type="body" orient="vert" idx="1"/>
          </p:nvPr>
        </p:nvSpPr>
        <p:spPr>
          <a:xfrm>
            <a:off x="2403475" y="4027488"/>
            <a:ext cx="20273963" cy="36239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8FDB3FE-E8F9-4F3B-9DEE-9CE60DF1EA6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BE"/>
          </a:p>
        </p:txBody>
      </p:sp>
      <p:sp>
        <p:nvSpPr>
          <p:cNvPr id="3" name="Tijdelijke aanduiding voor inhoud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155181B-4B09-4619-9172-29FD59EC4D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2530475" y="29109988"/>
            <a:ext cx="27236738" cy="8997950"/>
          </a:xfrm>
        </p:spPr>
        <p:txBody>
          <a:bodyPr anchor="t"/>
          <a:lstStyle>
            <a:lvl1pPr algn="l">
              <a:defRPr sz="4000" b="1" cap="all"/>
            </a:lvl1pPr>
          </a:lstStyle>
          <a:p>
            <a:r>
              <a:rPr lang="en-US" smtClean="0"/>
              <a:t>Click to edit Master title style</a:t>
            </a:r>
            <a:endParaRPr lang="nl-BE"/>
          </a:p>
        </p:txBody>
      </p:sp>
      <p:sp>
        <p:nvSpPr>
          <p:cNvPr id="3" name="Tijdelijke aanduiding voor tekst 2"/>
          <p:cNvSpPr>
            <a:spLocks noGrp="1"/>
          </p:cNvSpPr>
          <p:nvPr>
            <p:ph type="body" idx="1"/>
          </p:nvPr>
        </p:nvSpPr>
        <p:spPr>
          <a:xfrm>
            <a:off x="2530475" y="19200813"/>
            <a:ext cx="27236738" cy="9909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5C85612-B318-482A-8F9C-B5ACE67B655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BE"/>
          </a:p>
        </p:txBody>
      </p:sp>
      <p:sp>
        <p:nvSpPr>
          <p:cNvPr id="3" name="Tijdelijke aanduiding voor inhoud 2"/>
          <p:cNvSpPr>
            <a:spLocks noGrp="1"/>
          </p:cNvSpPr>
          <p:nvPr>
            <p:ph sz="half" idx="1"/>
          </p:nvPr>
        </p:nvSpPr>
        <p:spPr>
          <a:xfrm>
            <a:off x="2403475" y="13087350"/>
            <a:ext cx="13541375" cy="27179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ijdelijke aanduiding voor inhoud 3"/>
          <p:cNvSpPr>
            <a:spLocks noGrp="1"/>
          </p:cNvSpPr>
          <p:nvPr>
            <p:ph sz="half" idx="2"/>
          </p:nvPr>
        </p:nvSpPr>
        <p:spPr>
          <a:xfrm>
            <a:off x="16097250" y="13087350"/>
            <a:ext cx="13541375" cy="27179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CEE9117-1EE5-480D-971B-CBCC5F0FCD3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601788" y="1814513"/>
            <a:ext cx="28838525" cy="7550150"/>
          </a:xfrm>
        </p:spPr>
        <p:txBody>
          <a:bodyPr/>
          <a:lstStyle>
            <a:lvl1pPr>
              <a:defRPr/>
            </a:lvl1pPr>
          </a:lstStyle>
          <a:p>
            <a:r>
              <a:rPr lang="en-US" smtClean="0"/>
              <a:t>Click to edit Master title style</a:t>
            </a:r>
            <a:endParaRPr lang="nl-BE"/>
          </a:p>
        </p:txBody>
      </p:sp>
      <p:sp>
        <p:nvSpPr>
          <p:cNvPr id="3" name="Tijdelijke aanduiding voor tekst 2"/>
          <p:cNvSpPr>
            <a:spLocks noGrp="1"/>
          </p:cNvSpPr>
          <p:nvPr>
            <p:ph type="body" idx="1"/>
          </p:nvPr>
        </p:nvSpPr>
        <p:spPr>
          <a:xfrm>
            <a:off x="1601788" y="10140950"/>
            <a:ext cx="14157325" cy="4225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Tijdelijke aanduiding voor inhoud 3"/>
          <p:cNvSpPr>
            <a:spLocks noGrp="1"/>
          </p:cNvSpPr>
          <p:nvPr>
            <p:ph sz="half" idx="2"/>
          </p:nvPr>
        </p:nvSpPr>
        <p:spPr>
          <a:xfrm>
            <a:off x="1601788" y="14366875"/>
            <a:ext cx="14157325" cy="26100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ijdelijke aanduiding voor tekst 4"/>
          <p:cNvSpPr>
            <a:spLocks noGrp="1"/>
          </p:cNvSpPr>
          <p:nvPr>
            <p:ph type="body" sz="quarter" idx="3"/>
          </p:nvPr>
        </p:nvSpPr>
        <p:spPr>
          <a:xfrm>
            <a:off x="16276638" y="10140950"/>
            <a:ext cx="14163675" cy="4225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Tijdelijke aanduiding voor inhoud 5"/>
          <p:cNvSpPr>
            <a:spLocks noGrp="1"/>
          </p:cNvSpPr>
          <p:nvPr>
            <p:ph sz="quarter" idx="4"/>
          </p:nvPr>
        </p:nvSpPr>
        <p:spPr>
          <a:xfrm>
            <a:off x="16276638" y="14366875"/>
            <a:ext cx="14163675" cy="26100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49F7E5F-2117-4E73-8B8C-0483C4E1D91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BE"/>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818C605-5629-4207-BD76-9F50FD96A53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87E1AD85-7F0F-42E3-985D-6578DD5354E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01788" y="1803400"/>
            <a:ext cx="10542587" cy="7675563"/>
          </a:xfrm>
        </p:spPr>
        <p:txBody>
          <a:bodyPr anchor="b"/>
          <a:lstStyle>
            <a:lvl1pPr algn="l">
              <a:defRPr sz="2000" b="1"/>
            </a:lvl1pPr>
          </a:lstStyle>
          <a:p>
            <a:r>
              <a:rPr lang="en-US" smtClean="0"/>
              <a:t>Click to edit Master title style</a:t>
            </a:r>
            <a:endParaRPr lang="nl-BE"/>
          </a:p>
        </p:txBody>
      </p:sp>
      <p:sp>
        <p:nvSpPr>
          <p:cNvPr id="3" name="Tijdelijke aanduiding voor inhoud 2"/>
          <p:cNvSpPr>
            <a:spLocks noGrp="1"/>
          </p:cNvSpPr>
          <p:nvPr>
            <p:ph idx="1"/>
          </p:nvPr>
        </p:nvSpPr>
        <p:spPr>
          <a:xfrm>
            <a:off x="12526963" y="1803400"/>
            <a:ext cx="17913350" cy="38663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ijdelijke aanduiding voor tekst 3"/>
          <p:cNvSpPr>
            <a:spLocks noGrp="1"/>
          </p:cNvSpPr>
          <p:nvPr>
            <p:ph type="body" sz="half" idx="2"/>
          </p:nvPr>
        </p:nvSpPr>
        <p:spPr>
          <a:xfrm>
            <a:off x="1601788" y="9478963"/>
            <a:ext cx="10542587" cy="30988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E303A04-7A42-430A-BC2F-2973CA9C70A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80150" y="31710313"/>
            <a:ext cx="19226213" cy="3743325"/>
          </a:xfrm>
        </p:spPr>
        <p:txBody>
          <a:bodyPr anchor="b"/>
          <a:lstStyle>
            <a:lvl1pPr algn="l">
              <a:defRPr sz="2000" b="1"/>
            </a:lvl1pPr>
          </a:lstStyle>
          <a:p>
            <a:r>
              <a:rPr lang="en-US" smtClean="0"/>
              <a:t>Click to edit Master title style</a:t>
            </a:r>
            <a:endParaRPr lang="nl-BE"/>
          </a:p>
        </p:txBody>
      </p:sp>
      <p:sp>
        <p:nvSpPr>
          <p:cNvPr id="3" name="Tijdelijke aanduiding voor afbeelding 2"/>
          <p:cNvSpPr>
            <a:spLocks noGrp="1"/>
          </p:cNvSpPr>
          <p:nvPr>
            <p:ph type="pic" idx="1"/>
          </p:nvPr>
        </p:nvSpPr>
        <p:spPr>
          <a:xfrm>
            <a:off x="6280150" y="4048125"/>
            <a:ext cx="19226213" cy="27179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BE" noProof="0" smtClean="0"/>
          </a:p>
        </p:txBody>
      </p:sp>
      <p:sp>
        <p:nvSpPr>
          <p:cNvPr id="4" name="Tijdelijke aanduiding voor tekst 3"/>
          <p:cNvSpPr>
            <a:spLocks noGrp="1"/>
          </p:cNvSpPr>
          <p:nvPr>
            <p:ph type="body" sz="half" idx="2"/>
          </p:nvPr>
        </p:nvSpPr>
        <p:spPr>
          <a:xfrm>
            <a:off x="6280150" y="35453638"/>
            <a:ext cx="19226213"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7997145-B073-4772-9749-ECA15CD4C2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03475" y="4027488"/>
            <a:ext cx="27235150" cy="7550150"/>
          </a:xfrm>
          <a:prstGeom prst="rect">
            <a:avLst/>
          </a:prstGeom>
          <a:noFill/>
          <a:ln w="9525">
            <a:noFill/>
            <a:miter lim="800000"/>
            <a:headEnd/>
            <a:tailEnd/>
          </a:ln>
        </p:spPr>
        <p:txBody>
          <a:bodyPr vert="horz" wrap="square" lIns="441957" tIns="220978" rIns="441957" bIns="220978"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2403475" y="13087350"/>
            <a:ext cx="27235150" cy="27179588"/>
          </a:xfrm>
          <a:prstGeom prst="rect">
            <a:avLst/>
          </a:prstGeom>
          <a:noFill/>
          <a:ln w="9525">
            <a:noFill/>
            <a:miter lim="800000"/>
            <a:headEnd/>
            <a:tailEnd/>
          </a:ln>
        </p:spPr>
        <p:txBody>
          <a:bodyPr vert="horz" wrap="square" lIns="441957" tIns="220978" rIns="441957" bIns="220978" numCol="1" anchor="t" anchorCtr="0" compatLnSpc="1">
            <a:prstTxWarp prst="textNoShape">
              <a:avLst/>
            </a:prstTxWarp>
          </a:bodyPr>
          <a:lstStyle/>
          <a:p>
            <a:pPr lvl="0"/>
            <a:r>
              <a:rPr lang="nl-NL" smtClean="0"/>
              <a:t>Klik om het opmaakprofiel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2403475" y="41273413"/>
            <a:ext cx="6675438" cy="3021012"/>
          </a:xfrm>
          <a:prstGeom prst="rect">
            <a:avLst/>
          </a:prstGeom>
          <a:noFill/>
          <a:ln w="9525">
            <a:noFill/>
            <a:miter lim="800000"/>
            <a:headEnd/>
            <a:tailEnd/>
          </a:ln>
          <a:effectLst/>
        </p:spPr>
        <p:txBody>
          <a:bodyPr vert="horz" wrap="square" lIns="441957" tIns="220978" rIns="441957" bIns="220978" numCol="1" anchor="t" anchorCtr="0" compatLnSpc="1">
            <a:prstTxWarp prst="textNoShape">
              <a:avLst/>
            </a:prstTxWarp>
          </a:bodyPr>
          <a:lstStyle>
            <a:lvl1pPr>
              <a:buFontTx/>
              <a:buNone/>
              <a:defRPr sz="6800"/>
            </a:lvl1pPr>
          </a:lstStyle>
          <a:p>
            <a:endParaRPr lang="en-US"/>
          </a:p>
        </p:txBody>
      </p:sp>
      <p:sp>
        <p:nvSpPr>
          <p:cNvPr id="1029" name="Rectangle 5"/>
          <p:cNvSpPr>
            <a:spLocks noGrp="1" noChangeArrowheads="1"/>
          </p:cNvSpPr>
          <p:nvPr>
            <p:ph type="ftr" sz="quarter" idx="3"/>
          </p:nvPr>
        </p:nvSpPr>
        <p:spPr bwMode="auto">
          <a:xfrm>
            <a:off x="10947400" y="41273413"/>
            <a:ext cx="10147300" cy="3021012"/>
          </a:xfrm>
          <a:prstGeom prst="rect">
            <a:avLst/>
          </a:prstGeom>
          <a:noFill/>
          <a:ln w="9525">
            <a:noFill/>
            <a:miter lim="800000"/>
            <a:headEnd/>
            <a:tailEnd/>
          </a:ln>
          <a:effectLst/>
        </p:spPr>
        <p:txBody>
          <a:bodyPr vert="horz" wrap="square" lIns="441957" tIns="220978" rIns="441957" bIns="220978" numCol="1" anchor="t" anchorCtr="0" compatLnSpc="1">
            <a:prstTxWarp prst="textNoShape">
              <a:avLst/>
            </a:prstTxWarp>
          </a:bodyPr>
          <a:lstStyle>
            <a:lvl1pPr algn="ctr">
              <a:buFontTx/>
              <a:buNone/>
              <a:defRPr sz="6800"/>
            </a:lvl1pPr>
          </a:lstStyle>
          <a:p>
            <a:endParaRPr lang="en-US"/>
          </a:p>
        </p:txBody>
      </p:sp>
      <p:sp>
        <p:nvSpPr>
          <p:cNvPr id="1030" name="Rectangle 6"/>
          <p:cNvSpPr>
            <a:spLocks noGrp="1" noChangeArrowheads="1"/>
          </p:cNvSpPr>
          <p:nvPr>
            <p:ph type="sldNum" sz="quarter" idx="4"/>
          </p:nvPr>
        </p:nvSpPr>
        <p:spPr bwMode="auto">
          <a:xfrm>
            <a:off x="22963188" y="41273413"/>
            <a:ext cx="6675437" cy="3021012"/>
          </a:xfrm>
          <a:prstGeom prst="rect">
            <a:avLst/>
          </a:prstGeom>
          <a:noFill/>
          <a:ln w="9525">
            <a:noFill/>
            <a:miter lim="800000"/>
            <a:headEnd/>
            <a:tailEnd/>
          </a:ln>
          <a:effectLst/>
        </p:spPr>
        <p:txBody>
          <a:bodyPr vert="horz" wrap="square" lIns="441957" tIns="220978" rIns="441957" bIns="220978" numCol="1" anchor="t" anchorCtr="0" compatLnSpc="1">
            <a:prstTxWarp prst="textNoShape">
              <a:avLst/>
            </a:prstTxWarp>
          </a:bodyPr>
          <a:lstStyle>
            <a:lvl1pPr algn="r">
              <a:buFontTx/>
              <a:buNone/>
              <a:defRPr sz="6800"/>
            </a:lvl1pPr>
          </a:lstStyle>
          <a:p>
            <a:fld id="{8D3C9E59-991C-4B94-A1E9-B0758ACCD79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19600" rtl="0" eaLnBrk="1" fontAlgn="base" hangingPunct="1">
        <a:spcBef>
          <a:spcPct val="0"/>
        </a:spcBef>
        <a:spcAft>
          <a:spcPct val="0"/>
        </a:spcAft>
        <a:defRPr sz="21300">
          <a:solidFill>
            <a:schemeClr val="tx2"/>
          </a:solidFill>
          <a:latin typeface="+mj-lt"/>
          <a:ea typeface="+mj-ea"/>
          <a:cs typeface="+mj-cs"/>
        </a:defRPr>
      </a:lvl1pPr>
      <a:lvl2pPr algn="ctr" defTabSz="4419600" rtl="0" eaLnBrk="1" fontAlgn="base" hangingPunct="1">
        <a:spcBef>
          <a:spcPct val="0"/>
        </a:spcBef>
        <a:spcAft>
          <a:spcPct val="0"/>
        </a:spcAft>
        <a:defRPr sz="21300">
          <a:solidFill>
            <a:schemeClr val="tx2"/>
          </a:solidFill>
          <a:latin typeface="Times New Roman" pitchFamily="18" charset="0"/>
        </a:defRPr>
      </a:lvl2pPr>
      <a:lvl3pPr algn="ctr" defTabSz="4419600" rtl="0" eaLnBrk="1" fontAlgn="base" hangingPunct="1">
        <a:spcBef>
          <a:spcPct val="0"/>
        </a:spcBef>
        <a:spcAft>
          <a:spcPct val="0"/>
        </a:spcAft>
        <a:defRPr sz="21300">
          <a:solidFill>
            <a:schemeClr val="tx2"/>
          </a:solidFill>
          <a:latin typeface="Times New Roman" pitchFamily="18" charset="0"/>
        </a:defRPr>
      </a:lvl3pPr>
      <a:lvl4pPr algn="ctr" defTabSz="4419600" rtl="0" eaLnBrk="1" fontAlgn="base" hangingPunct="1">
        <a:spcBef>
          <a:spcPct val="0"/>
        </a:spcBef>
        <a:spcAft>
          <a:spcPct val="0"/>
        </a:spcAft>
        <a:defRPr sz="21300">
          <a:solidFill>
            <a:schemeClr val="tx2"/>
          </a:solidFill>
          <a:latin typeface="Times New Roman" pitchFamily="18" charset="0"/>
        </a:defRPr>
      </a:lvl4pPr>
      <a:lvl5pPr algn="ctr" defTabSz="4419600" rtl="0" eaLnBrk="1" fontAlgn="base" hangingPunct="1">
        <a:spcBef>
          <a:spcPct val="0"/>
        </a:spcBef>
        <a:spcAft>
          <a:spcPct val="0"/>
        </a:spcAft>
        <a:defRPr sz="21300">
          <a:solidFill>
            <a:schemeClr val="tx2"/>
          </a:solidFill>
          <a:latin typeface="Times New Roman" pitchFamily="18" charset="0"/>
        </a:defRPr>
      </a:lvl5pPr>
      <a:lvl6pPr marL="457200" algn="ctr" defTabSz="4419600" rtl="0" eaLnBrk="1" fontAlgn="base" hangingPunct="1">
        <a:spcBef>
          <a:spcPct val="0"/>
        </a:spcBef>
        <a:spcAft>
          <a:spcPct val="0"/>
        </a:spcAft>
        <a:defRPr sz="21300">
          <a:solidFill>
            <a:schemeClr val="tx2"/>
          </a:solidFill>
          <a:latin typeface="Times New Roman" pitchFamily="18" charset="0"/>
        </a:defRPr>
      </a:lvl6pPr>
      <a:lvl7pPr marL="914400" algn="ctr" defTabSz="4419600" rtl="0" eaLnBrk="1" fontAlgn="base" hangingPunct="1">
        <a:spcBef>
          <a:spcPct val="0"/>
        </a:spcBef>
        <a:spcAft>
          <a:spcPct val="0"/>
        </a:spcAft>
        <a:defRPr sz="21300">
          <a:solidFill>
            <a:schemeClr val="tx2"/>
          </a:solidFill>
          <a:latin typeface="Times New Roman" pitchFamily="18" charset="0"/>
        </a:defRPr>
      </a:lvl7pPr>
      <a:lvl8pPr marL="1371600" algn="ctr" defTabSz="4419600" rtl="0" eaLnBrk="1" fontAlgn="base" hangingPunct="1">
        <a:spcBef>
          <a:spcPct val="0"/>
        </a:spcBef>
        <a:spcAft>
          <a:spcPct val="0"/>
        </a:spcAft>
        <a:defRPr sz="21300">
          <a:solidFill>
            <a:schemeClr val="tx2"/>
          </a:solidFill>
          <a:latin typeface="Times New Roman" pitchFamily="18" charset="0"/>
        </a:defRPr>
      </a:lvl8pPr>
      <a:lvl9pPr marL="1828800" algn="ctr" defTabSz="4419600" rtl="0" eaLnBrk="1" fontAlgn="base" hangingPunct="1">
        <a:spcBef>
          <a:spcPct val="0"/>
        </a:spcBef>
        <a:spcAft>
          <a:spcPct val="0"/>
        </a:spcAft>
        <a:defRPr sz="21300">
          <a:solidFill>
            <a:schemeClr val="tx2"/>
          </a:solidFill>
          <a:latin typeface="Times New Roman" pitchFamily="18" charset="0"/>
        </a:defRPr>
      </a:lvl9pPr>
    </p:titleStyle>
    <p:bodyStyle>
      <a:lvl1pPr marL="1657350" indent="-1657350" algn="l" defTabSz="4419600" rtl="0" eaLnBrk="1" fontAlgn="base" hangingPunct="1">
        <a:spcBef>
          <a:spcPct val="20000"/>
        </a:spcBef>
        <a:spcAft>
          <a:spcPct val="0"/>
        </a:spcAft>
        <a:buChar char="•"/>
        <a:defRPr sz="15500">
          <a:solidFill>
            <a:schemeClr val="tx1"/>
          </a:solidFill>
          <a:latin typeface="+mn-lt"/>
          <a:ea typeface="+mn-ea"/>
          <a:cs typeface="+mn-cs"/>
        </a:defRPr>
      </a:lvl1pPr>
      <a:lvl2pPr marL="3590925" indent="-1381125" algn="l" defTabSz="4419600" rtl="0" eaLnBrk="1" fontAlgn="base" hangingPunct="1">
        <a:spcBef>
          <a:spcPct val="20000"/>
        </a:spcBef>
        <a:spcAft>
          <a:spcPct val="0"/>
        </a:spcAft>
        <a:buChar char="–"/>
        <a:defRPr sz="13500">
          <a:solidFill>
            <a:schemeClr val="tx1"/>
          </a:solidFill>
          <a:latin typeface="+mn-lt"/>
        </a:defRPr>
      </a:lvl2pPr>
      <a:lvl3pPr marL="5524500" indent="-1104900" algn="l" defTabSz="4419600" rtl="0" eaLnBrk="1" fontAlgn="base" hangingPunct="1">
        <a:spcBef>
          <a:spcPct val="20000"/>
        </a:spcBef>
        <a:spcAft>
          <a:spcPct val="0"/>
        </a:spcAft>
        <a:buChar char="•"/>
        <a:defRPr sz="11600">
          <a:solidFill>
            <a:schemeClr val="tx1"/>
          </a:solidFill>
          <a:latin typeface="+mn-lt"/>
        </a:defRPr>
      </a:lvl3pPr>
      <a:lvl4pPr marL="7734300" indent="-1104900" algn="l" defTabSz="4419600" rtl="0" eaLnBrk="1" fontAlgn="base" hangingPunct="1">
        <a:spcBef>
          <a:spcPct val="20000"/>
        </a:spcBef>
        <a:spcAft>
          <a:spcPct val="0"/>
        </a:spcAft>
        <a:buChar char="–"/>
        <a:defRPr sz="9700">
          <a:solidFill>
            <a:schemeClr val="tx1"/>
          </a:solidFill>
          <a:latin typeface="+mn-lt"/>
        </a:defRPr>
      </a:lvl4pPr>
      <a:lvl5pPr marL="9944100" indent="-1104900" algn="l" defTabSz="4419600" rtl="0" eaLnBrk="1" fontAlgn="base" hangingPunct="1">
        <a:spcBef>
          <a:spcPct val="20000"/>
        </a:spcBef>
        <a:spcAft>
          <a:spcPct val="0"/>
        </a:spcAft>
        <a:buChar char="»"/>
        <a:defRPr sz="9700">
          <a:solidFill>
            <a:schemeClr val="tx1"/>
          </a:solidFill>
          <a:latin typeface="+mn-lt"/>
        </a:defRPr>
      </a:lvl5pPr>
      <a:lvl6pPr marL="10401300" indent="-1104900" algn="l" defTabSz="4419600" rtl="0" eaLnBrk="1" fontAlgn="base" hangingPunct="1">
        <a:spcBef>
          <a:spcPct val="20000"/>
        </a:spcBef>
        <a:spcAft>
          <a:spcPct val="0"/>
        </a:spcAft>
        <a:buChar char="»"/>
        <a:defRPr sz="9700">
          <a:solidFill>
            <a:schemeClr val="tx1"/>
          </a:solidFill>
          <a:latin typeface="+mn-lt"/>
        </a:defRPr>
      </a:lvl6pPr>
      <a:lvl7pPr marL="10858500" indent="-1104900" algn="l" defTabSz="4419600" rtl="0" eaLnBrk="1" fontAlgn="base" hangingPunct="1">
        <a:spcBef>
          <a:spcPct val="20000"/>
        </a:spcBef>
        <a:spcAft>
          <a:spcPct val="0"/>
        </a:spcAft>
        <a:buChar char="»"/>
        <a:defRPr sz="9700">
          <a:solidFill>
            <a:schemeClr val="tx1"/>
          </a:solidFill>
          <a:latin typeface="+mn-lt"/>
        </a:defRPr>
      </a:lvl7pPr>
      <a:lvl8pPr marL="11315700" indent="-1104900" algn="l" defTabSz="4419600" rtl="0" eaLnBrk="1" fontAlgn="base" hangingPunct="1">
        <a:spcBef>
          <a:spcPct val="20000"/>
        </a:spcBef>
        <a:spcAft>
          <a:spcPct val="0"/>
        </a:spcAft>
        <a:buChar char="»"/>
        <a:defRPr sz="9700">
          <a:solidFill>
            <a:schemeClr val="tx1"/>
          </a:solidFill>
          <a:latin typeface="+mn-lt"/>
        </a:defRPr>
      </a:lvl8pPr>
      <a:lvl9pPr marL="11772900" indent="-1104900" algn="l" defTabSz="4419600" rtl="0" eaLnBrk="1" fontAlgn="base" hangingPunct="1">
        <a:spcBef>
          <a:spcPct val="20000"/>
        </a:spcBef>
        <a:spcAft>
          <a:spcPct val="0"/>
        </a:spcAft>
        <a:buChar char="»"/>
        <a:defRPr sz="97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7" name="Text Box 998"/>
          <p:cNvSpPr txBox="1">
            <a:spLocks noChangeArrowheads="1"/>
          </p:cNvSpPr>
          <p:nvPr/>
        </p:nvSpPr>
        <p:spPr bwMode="auto">
          <a:xfrm>
            <a:off x="1291488" y="743204"/>
            <a:ext cx="29967892" cy="2448027"/>
          </a:xfrm>
          <a:prstGeom prst="rect">
            <a:avLst/>
          </a:prstGeom>
          <a:noFill/>
          <a:ln w="9525">
            <a:noFill/>
            <a:miter lim="800000"/>
            <a:headEnd/>
            <a:tailEnd/>
          </a:ln>
        </p:spPr>
        <p:txBody>
          <a:bodyPr/>
          <a:lstStyle/>
          <a:p>
            <a:pPr algn="ctr">
              <a:spcBef>
                <a:spcPct val="50000"/>
              </a:spcBef>
              <a:buNone/>
            </a:pPr>
            <a:r>
              <a:rPr lang="en-US" sz="6900" b="1" dirty="0" smtClean="0">
                <a:solidFill>
                  <a:srgbClr val="1E64C8"/>
                </a:solidFill>
                <a:latin typeface="Helvetica" pitchFamily="34" charset="0"/>
              </a:rPr>
              <a:t>Green </a:t>
            </a:r>
            <a:r>
              <a:rPr lang="en-US" sz="6900" b="1" dirty="0">
                <a:solidFill>
                  <a:srgbClr val="1E64C8"/>
                </a:solidFill>
                <a:latin typeface="Helvetica" pitchFamily="34" charset="0"/>
              </a:rPr>
              <a:t>degradable (co)</a:t>
            </a:r>
            <a:r>
              <a:rPr lang="en-US" sz="6900" b="1" dirty="0" err="1">
                <a:solidFill>
                  <a:srgbClr val="1E64C8"/>
                </a:solidFill>
                <a:latin typeface="Helvetica" pitchFamily="34" charset="0"/>
              </a:rPr>
              <a:t>polyacrylics</a:t>
            </a:r>
            <a:r>
              <a:rPr lang="en-US" sz="6900" b="1" dirty="0">
                <a:solidFill>
                  <a:srgbClr val="1E64C8"/>
                </a:solidFill>
                <a:latin typeface="Helvetica" pitchFamily="34" charset="0"/>
              </a:rPr>
              <a:t>: a kinetic Monte Carlo </a:t>
            </a:r>
            <a:r>
              <a:rPr lang="en-US" sz="6900" b="1" dirty="0" smtClean="0">
                <a:solidFill>
                  <a:srgbClr val="1E64C8"/>
                </a:solidFill>
                <a:latin typeface="Helvetica" pitchFamily="34" charset="0"/>
              </a:rPr>
              <a:t>study</a:t>
            </a:r>
          </a:p>
          <a:p>
            <a:pPr algn="ctr">
              <a:spcBef>
                <a:spcPct val="50000"/>
              </a:spcBef>
              <a:buNone/>
            </a:pPr>
            <a:r>
              <a:rPr lang="en-US" sz="4400" dirty="0" smtClean="0">
                <a:solidFill>
                  <a:srgbClr val="1E64C8"/>
                </a:solidFill>
                <a:latin typeface="Helvetica" panose="020B0604020202020204" pitchFamily="34" charset="0"/>
                <a:cs typeface="Helvetica" panose="020B0604020202020204" pitchFamily="34" charset="0"/>
              </a:rPr>
              <a:t>Kyann </a:t>
            </a:r>
            <a:r>
              <a:rPr lang="en-US" sz="4400" dirty="0">
                <a:solidFill>
                  <a:srgbClr val="1E64C8"/>
                </a:solidFill>
                <a:latin typeface="Helvetica" panose="020B0604020202020204" pitchFamily="34" charset="0"/>
                <a:cs typeface="Helvetica" panose="020B0604020202020204" pitchFamily="34" charset="0"/>
              </a:rPr>
              <a:t>De </a:t>
            </a:r>
            <a:r>
              <a:rPr lang="en-US" sz="4400" dirty="0" smtClean="0">
                <a:solidFill>
                  <a:srgbClr val="1E64C8"/>
                </a:solidFill>
                <a:latin typeface="Helvetica" panose="020B0604020202020204" pitchFamily="34" charset="0"/>
                <a:cs typeface="Helvetica" panose="020B0604020202020204" pitchFamily="34" charset="0"/>
              </a:rPr>
              <a:t>Smit,</a:t>
            </a:r>
            <a:r>
              <a:rPr lang="en-US" sz="4400" baseline="30000" dirty="0">
                <a:solidFill>
                  <a:srgbClr val="1E64C8"/>
                </a:solidFill>
                <a:latin typeface="Helvetica" panose="020B0604020202020204" pitchFamily="34" charset="0"/>
                <a:cs typeface="Helvetica" panose="020B0604020202020204" pitchFamily="34" charset="0"/>
              </a:rPr>
              <a:t>1</a:t>
            </a:r>
            <a:r>
              <a:rPr lang="en-US" sz="4400" dirty="0" smtClean="0">
                <a:solidFill>
                  <a:srgbClr val="1E64C8"/>
                </a:solidFill>
                <a:latin typeface="Helvetica" panose="020B0604020202020204" pitchFamily="34" charset="0"/>
                <a:cs typeface="Helvetica" panose="020B0604020202020204" pitchFamily="34" charset="0"/>
              </a:rPr>
              <a:t> </a:t>
            </a:r>
            <a:r>
              <a:rPr lang="en-US" sz="4400" dirty="0">
                <a:solidFill>
                  <a:srgbClr val="1E64C8"/>
                </a:solidFill>
                <a:latin typeface="Helvetica" panose="020B0604020202020204" pitchFamily="34" charset="0"/>
                <a:cs typeface="Helvetica" panose="020B0604020202020204" pitchFamily="34" charset="0"/>
              </a:rPr>
              <a:t>Yoshi W. </a:t>
            </a:r>
            <a:r>
              <a:rPr lang="en-US" sz="4400" dirty="0" smtClean="0">
                <a:solidFill>
                  <a:srgbClr val="1E64C8"/>
                </a:solidFill>
                <a:latin typeface="Helvetica" panose="020B0604020202020204" pitchFamily="34" charset="0"/>
                <a:cs typeface="Helvetica" panose="020B0604020202020204" pitchFamily="34" charset="0"/>
              </a:rPr>
              <a:t>Marien,</a:t>
            </a:r>
            <a:r>
              <a:rPr lang="en-US" sz="4400" baseline="30000" dirty="0">
                <a:solidFill>
                  <a:srgbClr val="1E64C8"/>
                </a:solidFill>
                <a:latin typeface="Helvetica" panose="020B0604020202020204" pitchFamily="34" charset="0"/>
                <a:cs typeface="Helvetica" panose="020B0604020202020204" pitchFamily="34" charset="0"/>
              </a:rPr>
              <a:t>1</a:t>
            </a:r>
            <a:r>
              <a:rPr lang="en-US" sz="4400" dirty="0" smtClean="0">
                <a:solidFill>
                  <a:srgbClr val="1E64C8"/>
                </a:solidFill>
                <a:latin typeface="Helvetica" panose="020B0604020202020204" pitchFamily="34" charset="0"/>
                <a:cs typeface="Helvetica" panose="020B0604020202020204" pitchFamily="34" charset="0"/>
              </a:rPr>
              <a:t> </a:t>
            </a:r>
            <a:r>
              <a:rPr lang="en-US" sz="4400" dirty="0">
                <a:solidFill>
                  <a:srgbClr val="1E64C8"/>
                </a:solidFill>
                <a:latin typeface="Helvetica" panose="020B0604020202020204" pitchFamily="34" charset="0"/>
                <a:cs typeface="Helvetica" panose="020B0604020202020204" pitchFamily="34" charset="0"/>
              </a:rPr>
              <a:t>Kevin M. Van </a:t>
            </a:r>
            <a:r>
              <a:rPr lang="en-US" sz="4400" dirty="0" smtClean="0">
                <a:solidFill>
                  <a:srgbClr val="1E64C8"/>
                </a:solidFill>
                <a:latin typeface="Helvetica" panose="020B0604020202020204" pitchFamily="34" charset="0"/>
                <a:cs typeface="Helvetica" panose="020B0604020202020204" pitchFamily="34" charset="0"/>
              </a:rPr>
              <a:t>Geem,</a:t>
            </a:r>
            <a:r>
              <a:rPr lang="en-US" sz="4400" baseline="30000" dirty="0">
                <a:solidFill>
                  <a:srgbClr val="1E64C8"/>
                </a:solidFill>
                <a:latin typeface="Helvetica" panose="020B0604020202020204" pitchFamily="34" charset="0"/>
                <a:cs typeface="Helvetica" panose="020B0604020202020204" pitchFamily="34" charset="0"/>
              </a:rPr>
              <a:t>1</a:t>
            </a:r>
            <a:r>
              <a:rPr lang="en-US" sz="4400" dirty="0" smtClean="0">
                <a:solidFill>
                  <a:srgbClr val="1E64C8"/>
                </a:solidFill>
                <a:latin typeface="Helvetica" panose="020B0604020202020204" pitchFamily="34" charset="0"/>
                <a:cs typeface="Helvetica" panose="020B0604020202020204" pitchFamily="34" charset="0"/>
              </a:rPr>
              <a:t> </a:t>
            </a:r>
            <a:r>
              <a:rPr lang="en-US" sz="4400" dirty="0">
                <a:solidFill>
                  <a:srgbClr val="1E64C8"/>
                </a:solidFill>
                <a:latin typeface="Helvetica" panose="020B0604020202020204" pitchFamily="34" charset="0"/>
                <a:cs typeface="Helvetica" panose="020B0604020202020204" pitchFamily="34" charset="0"/>
              </a:rPr>
              <a:t>Paul H.M. Van </a:t>
            </a:r>
            <a:r>
              <a:rPr lang="en-US" sz="4400" dirty="0" smtClean="0">
                <a:solidFill>
                  <a:srgbClr val="1E64C8"/>
                </a:solidFill>
                <a:latin typeface="Helvetica" panose="020B0604020202020204" pitchFamily="34" charset="0"/>
                <a:cs typeface="Helvetica" panose="020B0604020202020204" pitchFamily="34" charset="0"/>
              </a:rPr>
              <a:t>Steenberge,</a:t>
            </a:r>
            <a:r>
              <a:rPr lang="en-US" sz="4400" baseline="30000" dirty="0">
                <a:solidFill>
                  <a:srgbClr val="1E64C8"/>
                </a:solidFill>
                <a:latin typeface="Helvetica" panose="020B0604020202020204" pitchFamily="34" charset="0"/>
                <a:cs typeface="Helvetica" panose="020B0604020202020204" pitchFamily="34" charset="0"/>
              </a:rPr>
              <a:t>1</a:t>
            </a:r>
            <a:r>
              <a:rPr lang="en-US" sz="4400" dirty="0" smtClean="0">
                <a:solidFill>
                  <a:srgbClr val="1E64C8"/>
                </a:solidFill>
                <a:latin typeface="Helvetica" panose="020B0604020202020204" pitchFamily="34" charset="0"/>
                <a:cs typeface="Helvetica" panose="020B0604020202020204" pitchFamily="34" charset="0"/>
              </a:rPr>
              <a:t> </a:t>
            </a:r>
            <a:r>
              <a:rPr lang="en-US" sz="4400" dirty="0">
                <a:solidFill>
                  <a:srgbClr val="1E64C8"/>
                </a:solidFill>
                <a:latin typeface="Helvetica" panose="020B0604020202020204" pitchFamily="34" charset="0"/>
                <a:cs typeface="Helvetica" panose="020B0604020202020204" pitchFamily="34" charset="0"/>
              </a:rPr>
              <a:t>Dagmar R. </a:t>
            </a:r>
            <a:r>
              <a:rPr lang="en-US" sz="4400" dirty="0" smtClean="0">
                <a:solidFill>
                  <a:srgbClr val="1E64C8"/>
                </a:solidFill>
                <a:latin typeface="Helvetica" panose="020B0604020202020204" pitchFamily="34" charset="0"/>
                <a:cs typeface="Helvetica" panose="020B0604020202020204" pitchFamily="34" charset="0"/>
              </a:rPr>
              <a:t>D’hooge</a:t>
            </a:r>
            <a:r>
              <a:rPr lang="en-US" sz="4400" baseline="30000" dirty="0" smtClean="0">
                <a:solidFill>
                  <a:srgbClr val="1E64C8"/>
                </a:solidFill>
                <a:latin typeface="Helvetica" panose="020B0604020202020204" pitchFamily="34" charset="0"/>
                <a:cs typeface="Helvetica" panose="020B0604020202020204" pitchFamily="34" charset="0"/>
              </a:rPr>
              <a:t>1,2</a:t>
            </a:r>
            <a:endParaRPr lang="nl-BE" sz="4400" dirty="0">
              <a:solidFill>
                <a:srgbClr val="1E64C8"/>
              </a:solidFill>
              <a:latin typeface="Helvetica" panose="020B0604020202020204" pitchFamily="34" charset="0"/>
              <a:cs typeface="Helvetica" panose="020B0604020202020204" pitchFamily="34" charset="0"/>
            </a:endParaRPr>
          </a:p>
          <a:p>
            <a:pPr algn="ctr">
              <a:spcBef>
                <a:spcPct val="50000"/>
              </a:spcBef>
              <a:buNone/>
            </a:pPr>
            <a:endParaRPr lang="nl-BE" sz="6900" b="1" dirty="0">
              <a:solidFill>
                <a:srgbClr val="1E64C8"/>
              </a:solidFill>
              <a:latin typeface="Helvetica" pitchFamily="34" charset="0"/>
            </a:endParaRPr>
          </a:p>
        </p:txBody>
      </p:sp>
      <p:sp>
        <p:nvSpPr>
          <p:cNvPr id="24" name="Tekstvak 23"/>
          <p:cNvSpPr txBox="1"/>
          <p:nvPr/>
        </p:nvSpPr>
        <p:spPr>
          <a:xfrm>
            <a:off x="6986593" y="4643349"/>
            <a:ext cx="6414433" cy="523220"/>
          </a:xfrm>
          <a:prstGeom prst="rect">
            <a:avLst/>
          </a:prstGeom>
          <a:noFill/>
        </p:spPr>
        <p:txBody>
          <a:bodyPr wrap="square" rtlCol="0">
            <a:spAutoFit/>
          </a:bodyPr>
          <a:lstStyle/>
          <a:p>
            <a:pPr algn="ctr">
              <a:buNone/>
            </a:pPr>
            <a:r>
              <a:rPr lang="en-US" sz="2800" b="1" dirty="0" smtClean="0">
                <a:solidFill>
                  <a:srgbClr val="1E64C8"/>
                </a:solidFill>
                <a:latin typeface="Helvetica" pitchFamily="34" charset="0"/>
              </a:rPr>
              <a:t>https://www.lct.ugent.be</a:t>
            </a:r>
            <a:endParaRPr lang="nl-BE" sz="2800" dirty="0">
              <a:solidFill>
                <a:srgbClr val="1E64C8"/>
              </a:solidFill>
            </a:endParaRPr>
          </a:p>
        </p:txBody>
      </p:sp>
      <p:sp>
        <p:nvSpPr>
          <p:cNvPr id="26" name="Tekstvak 25"/>
          <p:cNvSpPr txBox="1"/>
          <p:nvPr/>
        </p:nvSpPr>
        <p:spPr>
          <a:xfrm>
            <a:off x="2883514" y="3450553"/>
            <a:ext cx="14926936" cy="584775"/>
          </a:xfrm>
          <a:prstGeom prst="rect">
            <a:avLst/>
          </a:prstGeom>
          <a:noFill/>
        </p:spPr>
        <p:txBody>
          <a:bodyPr wrap="square" rtlCol="0">
            <a:spAutoFit/>
          </a:bodyPr>
          <a:lstStyle/>
          <a:p>
            <a:pPr algn="ctr">
              <a:spcBef>
                <a:spcPct val="50000"/>
              </a:spcBef>
              <a:buFontTx/>
              <a:buNone/>
            </a:pPr>
            <a:r>
              <a:rPr lang="en-US" sz="3200" b="1" i="1" baseline="30000" dirty="0">
                <a:solidFill>
                  <a:srgbClr val="1E64C8"/>
                </a:solidFill>
                <a:latin typeface="Helvetica" pitchFamily="34" charset="0"/>
              </a:rPr>
              <a:t>1</a:t>
            </a:r>
            <a:r>
              <a:rPr lang="en-US" sz="3200" b="1" dirty="0" smtClean="0">
                <a:solidFill>
                  <a:srgbClr val="1E64C8"/>
                </a:solidFill>
                <a:latin typeface="Helvetica" pitchFamily="34" charset="0"/>
              </a:rPr>
              <a:t>Laboratory for Chemical Technology</a:t>
            </a:r>
          </a:p>
        </p:txBody>
      </p:sp>
      <p:sp>
        <p:nvSpPr>
          <p:cNvPr id="21" name="Tekstvak 25"/>
          <p:cNvSpPr txBox="1"/>
          <p:nvPr/>
        </p:nvSpPr>
        <p:spPr>
          <a:xfrm>
            <a:off x="3117021" y="4092242"/>
            <a:ext cx="13975273" cy="523220"/>
          </a:xfrm>
          <a:prstGeom prst="rect">
            <a:avLst/>
          </a:prstGeom>
          <a:noFill/>
        </p:spPr>
        <p:txBody>
          <a:bodyPr wrap="square" rtlCol="0">
            <a:spAutoFit/>
          </a:bodyPr>
          <a:lstStyle/>
          <a:p>
            <a:pPr algn="ctr">
              <a:spcBef>
                <a:spcPct val="50000"/>
              </a:spcBef>
              <a:buFontTx/>
              <a:buNone/>
            </a:pPr>
            <a:r>
              <a:rPr lang="en-US" sz="2800" b="1" dirty="0" smtClean="0">
                <a:solidFill>
                  <a:srgbClr val="1E64C8"/>
                </a:solidFill>
                <a:latin typeface="Helvetica" pitchFamily="34" charset="0"/>
              </a:rPr>
              <a:t>Technologiepark </a:t>
            </a:r>
            <a:r>
              <a:rPr lang="en-US" sz="2800" b="1" dirty="0" smtClean="0">
                <a:solidFill>
                  <a:srgbClr val="1E64C8"/>
                </a:solidFill>
                <a:latin typeface="Helvetica" pitchFamily="34" charset="0"/>
              </a:rPr>
              <a:t>125, </a:t>
            </a:r>
            <a:r>
              <a:rPr lang="en-US" sz="2800" b="1" dirty="0" smtClean="0">
                <a:solidFill>
                  <a:srgbClr val="1E64C8"/>
                </a:solidFill>
                <a:latin typeface="Helvetica" pitchFamily="34" charset="0"/>
              </a:rPr>
              <a:t>9052 Ghent, Belgium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8225" y="42064852"/>
            <a:ext cx="2982649" cy="2592288"/>
          </a:xfrm>
          <a:prstGeom prst="rect">
            <a:avLst/>
          </a:prstGeom>
        </p:spPr>
      </p:pic>
      <p:pic>
        <p:nvPicPr>
          <p:cNvPr id="23" name="Picture 22" descr="C:\Users\ddhooge\Desktop\LC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0133" y="42413751"/>
            <a:ext cx="4389787" cy="2520000"/>
          </a:xfrm>
          <a:prstGeom prst="rect">
            <a:avLst/>
          </a:prstGeom>
          <a:noFill/>
          <a:ln>
            <a:noFill/>
          </a:ln>
        </p:spPr>
      </p:pic>
      <p:sp>
        <p:nvSpPr>
          <p:cNvPr id="4" name="Rectangle 3"/>
          <p:cNvSpPr/>
          <p:nvPr/>
        </p:nvSpPr>
        <p:spPr>
          <a:xfrm>
            <a:off x="323102" y="44641364"/>
            <a:ext cx="6822510" cy="584775"/>
          </a:xfrm>
          <a:prstGeom prst="rect">
            <a:avLst/>
          </a:prstGeom>
        </p:spPr>
        <p:txBody>
          <a:bodyPr wrap="none">
            <a:spAutoFit/>
          </a:bodyPr>
          <a:lstStyle/>
          <a:p>
            <a:pPr algn="ctr">
              <a:buNone/>
            </a:pPr>
            <a:r>
              <a:rPr lang="en-US" sz="3200" b="1" dirty="0">
                <a:solidFill>
                  <a:srgbClr val="1E64C8"/>
                </a:solidFill>
                <a:latin typeface="Helvetica" pitchFamily="34" charset="0"/>
              </a:rPr>
              <a:t>E-mail: </a:t>
            </a:r>
            <a:r>
              <a:rPr lang="en-US" sz="3200" b="1" dirty="0" smtClean="0">
                <a:solidFill>
                  <a:srgbClr val="1E64C8"/>
                </a:solidFill>
                <a:latin typeface="Helvetica" pitchFamily="34" charset="0"/>
              </a:rPr>
              <a:t>dagmar.dhooge@ugent.be</a:t>
            </a:r>
            <a:endParaRPr lang="nl-BE" sz="3200" dirty="0">
              <a:solidFill>
                <a:srgbClr val="1E64C8"/>
              </a:solidFill>
            </a:endParaRPr>
          </a:p>
        </p:txBody>
      </p:sp>
      <p:sp>
        <p:nvSpPr>
          <p:cNvPr id="28" name="Tekstvak 23"/>
          <p:cNvSpPr txBox="1"/>
          <p:nvPr/>
        </p:nvSpPr>
        <p:spPr>
          <a:xfrm>
            <a:off x="16710129" y="4621102"/>
            <a:ext cx="11743025" cy="523220"/>
          </a:xfrm>
          <a:prstGeom prst="rect">
            <a:avLst/>
          </a:prstGeom>
          <a:noFill/>
        </p:spPr>
        <p:txBody>
          <a:bodyPr wrap="square" rtlCol="0">
            <a:spAutoFit/>
          </a:bodyPr>
          <a:lstStyle/>
          <a:p>
            <a:pPr algn="ctr">
              <a:buNone/>
            </a:pPr>
            <a:r>
              <a:rPr lang="en-US" sz="2800" b="1" dirty="0" smtClean="0">
                <a:solidFill>
                  <a:srgbClr val="1E64C8"/>
                </a:solidFill>
                <a:latin typeface="Helvetica" pitchFamily="34" charset="0"/>
              </a:rPr>
              <a:t>https://www.ugent.be/ea/match/textiles</a:t>
            </a:r>
            <a:endParaRPr lang="nl-BE" sz="2800" dirty="0">
              <a:solidFill>
                <a:srgbClr val="1E64C8"/>
              </a:solidFill>
            </a:endParaRPr>
          </a:p>
        </p:txBody>
      </p:sp>
      <p:sp>
        <p:nvSpPr>
          <p:cNvPr id="30" name="Tekstvak 25"/>
          <p:cNvSpPr txBox="1"/>
          <p:nvPr/>
        </p:nvSpPr>
        <p:spPr>
          <a:xfrm>
            <a:off x="14945790" y="3493519"/>
            <a:ext cx="14926936" cy="584775"/>
          </a:xfrm>
          <a:prstGeom prst="rect">
            <a:avLst/>
          </a:prstGeom>
          <a:noFill/>
        </p:spPr>
        <p:txBody>
          <a:bodyPr wrap="square" rtlCol="0">
            <a:spAutoFit/>
          </a:bodyPr>
          <a:lstStyle/>
          <a:p>
            <a:pPr algn="ctr">
              <a:spcBef>
                <a:spcPct val="50000"/>
              </a:spcBef>
              <a:buFontTx/>
              <a:buNone/>
            </a:pPr>
            <a:r>
              <a:rPr lang="en-US" sz="3200" b="1" i="1" baseline="30000" dirty="0">
                <a:solidFill>
                  <a:srgbClr val="1E64C8"/>
                </a:solidFill>
                <a:latin typeface="Helvetica" pitchFamily="34" charset="0"/>
              </a:rPr>
              <a:t>2</a:t>
            </a:r>
            <a:r>
              <a:rPr lang="en-US" sz="3200" b="1" dirty="0" smtClean="0">
                <a:solidFill>
                  <a:srgbClr val="1E64C8"/>
                </a:solidFill>
                <a:latin typeface="Helvetica" pitchFamily="34" charset="0"/>
              </a:rPr>
              <a:t>Centre </a:t>
            </a:r>
            <a:r>
              <a:rPr lang="en-US" sz="3200" b="1" dirty="0" smtClean="0">
                <a:solidFill>
                  <a:srgbClr val="1E64C8"/>
                </a:solidFill>
                <a:latin typeface="Helvetica" pitchFamily="34" charset="0"/>
              </a:rPr>
              <a:t>for Textile Science and Engineering</a:t>
            </a:r>
          </a:p>
        </p:txBody>
      </p:sp>
      <p:sp>
        <p:nvSpPr>
          <p:cNvPr id="31" name="Tekstvak 25"/>
          <p:cNvSpPr txBox="1"/>
          <p:nvPr/>
        </p:nvSpPr>
        <p:spPr>
          <a:xfrm>
            <a:off x="15444125" y="4081196"/>
            <a:ext cx="13975273" cy="523220"/>
          </a:xfrm>
          <a:prstGeom prst="rect">
            <a:avLst/>
          </a:prstGeom>
          <a:noFill/>
        </p:spPr>
        <p:txBody>
          <a:bodyPr wrap="square" rtlCol="0">
            <a:spAutoFit/>
          </a:bodyPr>
          <a:lstStyle/>
          <a:p>
            <a:pPr algn="ctr">
              <a:spcBef>
                <a:spcPct val="50000"/>
              </a:spcBef>
              <a:buFontTx/>
              <a:buNone/>
            </a:pPr>
            <a:r>
              <a:rPr lang="en-US" sz="2800" b="1" dirty="0" smtClean="0">
                <a:solidFill>
                  <a:srgbClr val="1E64C8"/>
                </a:solidFill>
                <a:latin typeface="Helvetica" pitchFamily="34" charset="0"/>
              </a:rPr>
              <a:t>Technologiepark </a:t>
            </a:r>
            <a:r>
              <a:rPr lang="nl-BE" sz="2800" b="1" dirty="0">
                <a:solidFill>
                  <a:srgbClr val="1E64C8"/>
                </a:solidFill>
                <a:latin typeface="Helvetica" pitchFamily="34" charset="0"/>
              </a:rPr>
              <a:t>70A</a:t>
            </a:r>
            <a:r>
              <a:rPr lang="en-US" sz="2800" b="1" dirty="0">
                <a:solidFill>
                  <a:srgbClr val="1E64C8"/>
                </a:solidFill>
                <a:latin typeface="Helvetica" pitchFamily="34" charset="0"/>
              </a:rPr>
              <a:t>, </a:t>
            </a:r>
            <a:r>
              <a:rPr lang="en-US" sz="2800" b="1" dirty="0" smtClean="0">
                <a:solidFill>
                  <a:srgbClr val="1E64C8"/>
                </a:solidFill>
                <a:latin typeface="Helvetica" pitchFamily="34" charset="0"/>
              </a:rPr>
              <a:t>9052 Ghent, Belgium</a:t>
            </a:r>
          </a:p>
        </p:txBody>
      </p:sp>
      <p:pic>
        <p:nvPicPr>
          <p:cNvPr id="43" name="Picture 42" descr="C:\Users\UGent\Pictures\naamloosfw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75434" y="42364810"/>
            <a:ext cx="5526008" cy="2160000"/>
          </a:xfrm>
          <a:prstGeom prst="rect">
            <a:avLst/>
          </a:prstGeom>
          <a:noFill/>
          <a:extLst>
            <a:ext uri="{909E8E84-426E-40DD-AFC4-6F175D3DCCD1}">
              <a14:hiddenFill xmlns:a14="http://schemas.microsoft.com/office/drawing/2010/main">
                <a:solidFill>
                  <a:srgbClr val="FFFFFF"/>
                </a:solidFill>
              </a14:hiddenFill>
            </a:ext>
          </a:extLst>
        </p:spPr>
      </p:pic>
      <p:sp>
        <p:nvSpPr>
          <p:cNvPr id="46" name="AutoShape 1150"/>
          <p:cNvSpPr>
            <a:spLocks noChangeArrowheads="1"/>
          </p:cNvSpPr>
          <p:nvPr/>
        </p:nvSpPr>
        <p:spPr bwMode="auto">
          <a:xfrm>
            <a:off x="366734" y="38455782"/>
            <a:ext cx="22400055" cy="3525564"/>
          </a:xfrm>
          <a:prstGeom prst="roundRect">
            <a:avLst>
              <a:gd name="adj" fmla="val 24603"/>
            </a:avLst>
          </a:prstGeom>
          <a:noFill/>
          <a:ln w="63500">
            <a:solidFill>
              <a:srgbClr val="1E64C8"/>
            </a:solidFill>
            <a:round/>
            <a:headEnd/>
            <a:tailEnd/>
          </a:ln>
        </p:spPr>
        <p:txBody>
          <a:bodyPr wrap="none" lIns="437356" tIns="214840" rIns="437356" bIns="214840" anchor="ctr"/>
          <a:lstStyle>
            <a:defPPr>
              <a:defRPr lang="nl-NL"/>
            </a:defPPr>
            <a:lvl1pPr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endParaRPr lang="nl-BE"/>
          </a:p>
        </p:txBody>
      </p:sp>
      <p:sp>
        <p:nvSpPr>
          <p:cNvPr id="47" name="AutoShape 1218"/>
          <p:cNvSpPr>
            <a:spLocks noChangeArrowheads="1"/>
          </p:cNvSpPr>
          <p:nvPr/>
        </p:nvSpPr>
        <p:spPr bwMode="auto">
          <a:xfrm>
            <a:off x="22975346" y="38418308"/>
            <a:ext cx="8850716" cy="6672958"/>
          </a:xfrm>
          <a:prstGeom prst="roundRect">
            <a:avLst>
              <a:gd name="adj" fmla="val 10896"/>
            </a:avLst>
          </a:prstGeom>
          <a:noFill/>
          <a:ln w="63500">
            <a:solidFill>
              <a:srgbClr val="1E64C8"/>
            </a:solidFill>
            <a:round/>
            <a:headEnd/>
            <a:tailEnd/>
          </a:ln>
        </p:spPr>
        <p:txBody>
          <a:bodyPr wrap="none" lIns="437356" tIns="214840" rIns="437356" bIns="214840" anchor="ctr"/>
          <a:lstStyle>
            <a:defPPr>
              <a:defRPr lang="nl-NL"/>
            </a:defPPr>
            <a:lvl1pPr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endParaRPr lang="nl-BE"/>
          </a:p>
        </p:txBody>
      </p:sp>
      <p:sp>
        <p:nvSpPr>
          <p:cNvPr id="48" name="Rounded Rectangle 47"/>
          <p:cNvSpPr/>
          <p:nvPr/>
        </p:nvSpPr>
        <p:spPr bwMode="auto">
          <a:xfrm>
            <a:off x="9379413" y="38127652"/>
            <a:ext cx="4374696" cy="702000"/>
          </a:xfrm>
          <a:prstGeom prst="roundRect">
            <a:avLst/>
          </a:prstGeom>
          <a:solidFill>
            <a:srgbClr val="1E64C8"/>
          </a:solidFill>
          <a:ln w="12700" cap="flat" cmpd="sng" algn="ctr">
            <a:solidFill>
              <a:srgbClr val="123A93"/>
            </a:solidFill>
            <a:prstDash val="solid"/>
            <a:round/>
            <a:headEnd type="none" w="med" len="med"/>
            <a:tailEnd type="none" w="med" len="med"/>
          </a:ln>
          <a:effectLst/>
        </p:spPr>
        <p:txBody>
          <a:bodyPr vert="horz" wrap="square" lIns="437356" tIns="214840" rIns="437356" bIns="214840" numCol="1" rtlCol="0" anchor="ctr" anchorCtr="0" compatLnSpc="1">
            <a:prstTxWarp prst="textNoShape">
              <a:avLst/>
            </a:prstTxWarp>
          </a:bodyPr>
          <a:lstStyle>
            <a:defPPr>
              <a:defRPr lang="nl-NL"/>
            </a:defPPr>
            <a:lvl1pPr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None/>
              <a:tabLst/>
            </a:pPr>
            <a:r>
              <a:rPr kumimoji="0" lang="nl-NL" sz="3600" b="1" i="0" strike="noStrike" cap="none" normalizeH="0" baseline="0" dirty="0" smtClean="0">
                <a:ln>
                  <a:noFill/>
                </a:ln>
                <a:solidFill>
                  <a:srgbClr val="FFFFFF"/>
                </a:solidFill>
                <a:effectLst/>
                <a:latin typeface="Arial" panose="020B0604020202020204" pitchFamily="34" charset="0"/>
                <a:cs typeface="Arial" panose="020B0604020202020204" pitchFamily="34" charset="0"/>
              </a:rPr>
              <a:t>CONCLUSIONS</a:t>
            </a:r>
          </a:p>
        </p:txBody>
      </p:sp>
      <p:sp>
        <p:nvSpPr>
          <p:cNvPr id="49" name="Rounded Rectangle 48"/>
          <p:cNvSpPr/>
          <p:nvPr/>
        </p:nvSpPr>
        <p:spPr bwMode="auto">
          <a:xfrm>
            <a:off x="24566684" y="38069815"/>
            <a:ext cx="5940000" cy="702000"/>
          </a:xfrm>
          <a:prstGeom prst="roundRect">
            <a:avLst/>
          </a:prstGeom>
          <a:solidFill>
            <a:srgbClr val="1E64C8"/>
          </a:solidFill>
          <a:ln w="12700" cap="flat" cmpd="sng" algn="ctr">
            <a:solidFill>
              <a:srgbClr val="123A93"/>
            </a:solidFill>
            <a:prstDash val="solid"/>
            <a:round/>
            <a:headEnd type="none" w="med" len="med"/>
            <a:tailEnd type="none" w="med" len="med"/>
          </a:ln>
          <a:effectLst/>
        </p:spPr>
        <p:txBody>
          <a:bodyPr vert="horz" wrap="square" lIns="437356" tIns="214840" rIns="437356" bIns="214840" numCol="1" rtlCol="0" anchor="ctr" anchorCtr="0" compatLnSpc="1">
            <a:prstTxWarp prst="textNoShape">
              <a:avLst/>
            </a:prstTxWarp>
          </a:bodyPr>
          <a:lstStyle>
            <a:defPPr>
              <a:defRPr lang="nl-NL"/>
            </a:defPPr>
            <a:lvl1pPr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None/>
              <a:tabLst/>
            </a:pPr>
            <a:r>
              <a:rPr kumimoji="0" lang="en-US" sz="3600" b="1" i="0" strike="noStrike" cap="none" normalizeH="0" baseline="0" dirty="0" smtClean="0">
                <a:ln>
                  <a:noFill/>
                </a:ln>
                <a:solidFill>
                  <a:srgbClr val="FFFFFF"/>
                </a:solidFill>
                <a:effectLst/>
                <a:latin typeface="Arial" panose="020B0604020202020204" pitchFamily="34" charset="0"/>
                <a:cs typeface="Arial" panose="020B0604020202020204" pitchFamily="34" charset="0"/>
              </a:rPr>
              <a:t>ACKNOWLEDGMENTS</a:t>
            </a:r>
          </a:p>
        </p:txBody>
      </p:sp>
      <p:sp>
        <p:nvSpPr>
          <p:cNvPr id="33" name="AutoShape 1150"/>
          <p:cNvSpPr>
            <a:spLocks noChangeArrowheads="1"/>
          </p:cNvSpPr>
          <p:nvPr/>
        </p:nvSpPr>
        <p:spPr bwMode="auto">
          <a:xfrm>
            <a:off x="186531" y="6043589"/>
            <a:ext cx="20909881" cy="7632772"/>
          </a:xfrm>
          <a:prstGeom prst="roundRect">
            <a:avLst>
              <a:gd name="adj" fmla="val 14112"/>
            </a:avLst>
          </a:prstGeom>
          <a:noFill/>
          <a:ln w="63500">
            <a:solidFill>
              <a:srgbClr val="1E64C8"/>
            </a:solidFill>
            <a:round/>
            <a:headEnd/>
            <a:tailEnd/>
          </a:ln>
        </p:spPr>
        <p:txBody>
          <a:bodyPr wrap="none" lIns="437356" tIns="214840" rIns="437356" bIns="214840" anchor="ctr"/>
          <a:lstStyle>
            <a:defPPr>
              <a:defRPr lang="nl-NL"/>
            </a:defPPr>
            <a:lvl1pPr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endParaRPr lang="nl-BE"/>
          </a:p>
        </p:txBody>
      </p:sp>
      <p:sp>
        <p:nvSpPr>
          <p:cNvPr id="50" name="Rounded Rectangle 49"/>
          <p:cNvSpPr/>
          <p:nvPr/>
        </p:nvSpPr>
        <p:spPr bwMode="auto">
          <a:xfrm>
            <a:off x="9870044" y="5733051"/>
            <a:ext cx="1800000" cy="702000"/>
          </a:xfrm>
          <a:prstGeom prst="roundRect">
            <a:avLst/>
          </a:prstGeom>
          <a:solidFill>
            <a:srgbClr val="1E64C8"/>
          </a:solidFill>
          <a:ln w="12700" cap="flat" cmpd="sng" algn="ctr">
            <a:solidFill>
              <a:srgbClr val="123A93"/>
            </a:solidFill>
            <a:prstDash val="solid"/>
            <a:round/>
            <a:headEnd type="none" w="med" len="med"/>
            <a:tailEnd type="none" w="med" len="med"/>
          </a:ln>
          <a:effectLst/>
        </p:spPr>
        <p:txBody>
          <a:bodyPr vert="horz" wrap="square" lIns="437356" tIns="214840" rIns="437356" bIns="214840" numCol="1" rtlCol="0" anchor="ctr" anchorCtr="0" compatLnSpc="1">
            <a:prstTxWarp prst="textNoShape">
              <a:avLst/>
            </a:prstTxWarp>
          </a:bodyPr>
          <a:lstStyle>
            <a:defPPr>
              <a:defRPr lang="nl-NL"/>
            </a:defPPr>
            <a:lvl1pPr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None/>
              <a:tabLst/>
            </a:pPr>
            <a:r>
              <a:rPr kumimoji="0" lang="nl-NL" sz="3600" b="1" i="0" strike="noStrike" cap="none" normalizeH="0" baseline="0" dirty="0" smtClean="0">
                <a:ln>
                  <a:noFill/>
                </a:ln>
                <a:solidFill>
                  <a:srgbClr val="FFFFFF"/>
                </a:solidFill>
                <a:effectLst/>
                <a:latin typeface="Arial" panose="020B0604020202020204" pitchFamily="34" charset="0"/>
                <a:cs typeface="Arial" panose="020B0604020202020204" pitchFamily="34" charset="0"/>
              </a:rPr>
              <a:t>AIM</a:t>
            </a:r>
          </a:p>
        </p:txBody>
      </p:sp>
      <p:sp>
        <p:nvSpPr>
          <p:cNvPr id="6" name="TextBox 5"/>
          <p:cNvSpPr txBox="1"/>
          <p:nvPr/>
        </p:nvSpPr>
        <p:spPr>
          <a:xfrm>
            <a:off x="477851" y="6535008"/>
            <a:ext cx="20382857" cy="2246769"/>
          </a:xfrm>
          <a:prstGeom prst="rect">
            <a:avLst/>
          </a:prstGeom>
          <a:noFill/>
        </p:spPr>
        <p:txBody>
          <a:bodyPr wrap="square" rtlCol="0">
            <a:spAutoFit/>
          </a:bodyPr>
          <a:lstStyle/>
          <a:p>
            <a:pPr algn="just">
              <a:buNone/>
            </a:pPr>
            <a:r>
              <a:rPr lang="en-US" sz="2800" dirty="0" smtClean="0">
                <a:solidFill>
                  <a:srgbClr val="1E64C8"/>
                </a:solidFill>
                <a:latin typeface="Helvetica" panose="020B0604020202020204" pitchFamily="34" charset="0"/>
                <a:cs typeface="Helvetica" panose="020B0604020202020204" pitchFamily="34" charset="0"/>
              </a:rPr>
              <a:t>One of the major challenges for todays society is the management and handling of plastic waste. Two main solutions have been put forward towards solving this issue: (</a:t>
            </a:r>
            <a:r>
              <a:rPr lang="en-US" sz="2800" dirty="0" err="1" smtClean="0">
                <a:solidFill>
                  <a:srgbClr val="1E64C8"/>
                </a:solidFill>
                <a:latin typeface="Helvetica" panose="020B0604020202020204" pitchFamily="34" charset="0"/>
                <a:cs typeface="Helvetica" panose="020B0604020202020204" pitchFamily="34" charset="0"/>
              </a:rPr>
              <a:t>i</a:t>
            </a:r>
            <a:r>
              <a:rPr lang="en-US" sz="2800" dirty="0" smtClean="0">
                <a:solidFill>
                  <a:srgbClr val="1E64C8"/>
                </a:solidFill>
                <a:latin typeface="Helvetica" panose="020B0604020202020204" pitchFamily="34" charset="0"/>
                <a:cs typeface="Helvetica" panose="020B0604020202020204" pitchFamily="34" charset="0"/>
              </a:rPr>
              <a:t>) recycling of the currently existing bulk polymers either through mechanical, thermal or chemical treatments or (ii) the development of degradable substitutes with the same properties as the conventional bulk polymers. A bottleneck is understanding the degradation of polymer materials on a molecular level. As polymer chains tend to break first at certain functional groups or structural defects of which the location and prevalence is highly important</a:t>
            </a:r>
            <a:r>
              <a:rPr lang="nl-BE" sz="2800" dirty="0" smtClean="0">
                <a:solidFill>
                  <a:srgbClr val="1E64C8"/>
                </a:solidFill>
                <a:latin typeface="Helvetica" panose="020B0604020202020204" pitchFamily="34" charset="0"/>
                <a:cs typeface="Helvetica" panose="020B0604020202020204" pitchFamily="34" charset="0"/>
              </a:rPr>
              <a:t>.</a:t>
            </a:r>
            <a:endParaRPr lang="nl-BE" sz="2800" dirty="0">
              <a:solidFill>
                <a:srgbClr val="1E64C8"/>
              </a:solidFill>
              <a:latin typeface="Helvetica" panose="020B0604020202020204" pitchFamily="34" charset="0"/>
              <a:cs typeface="Helvetica" panose="020B0604020202020204" pitchFamily="34" charset="0"/>
            </a:endParaRPr>
          </a:p>
        </p:txBody>
      </p:sp>
      <p:sp>
        <p:nvSpPr>
          <p:cNvPr id="69" name="AutoShape 1150"/>
          <p:cNvSpPr>
            <a:spLocks noChangeArrowheads="1"/>
          </p:cNvSpPr>
          <p:nvPr/>
        </p:nvSpPr>
        <p:spPr bwMode="auto">
          <a:xfrm>
            <a:off x="21301129" y="5994941"/>
            <a:ext cx="10524933" cy="7683841"/>
          </a:xfrm>
          <a:prstGeom prst="roundRect">
            <a:avLst>
              <a:gd name="adj" fmla="val 14562"/>
            </a:avLst>
          </a:prstGeom>
          <a:noFill/>
          <a:ln w="63500">
            <a:solidFill>
              <a:srgbClr val="1E64C8"/>
            </a:solidFill>
            <a:round/>
            <a:headEnd/>
            <a:tailEnd/>
          </a:ln>
        </p:spPr>
        <p:txBody>
          <a:bodyPr wrap="none" lIns="437356" tIns="214840" rIns="437356" bIns="214840" anchor="ctr"/>
          <a:lstStyle>
            <a:defPPr>
              <a:defRPr lang="nl-NL"/>
            </a:defPPr>
            <a:lvl1pPr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endParaRPr lang="nl-BE"/>
          </a:p>
        </p:txBody>
      </p:sp>
      <p:sp>
        <p:nvSpPr>
          <p:cNvPr id="67" name="Rounded Rectangle 66"/>
          <p:cNvSpPr/>
          <p:nvPr/>
        </p:nvSpPr>
        <p:spPr bwMode="auto">
          <a:xfrm>
            <a:off x="24950649" y="5617759"/>
            <a:ext cx="3420000" cy="702000"/>
          </a:xfrm>
          <a:prstGeom prst="roundRect">
            <a:avLst/>
          </a:prstGeom>
          <a:solidFill>
            <a:srgbClr val="1E64C8"/>
          </a:solidFill>
          <a:ln w="12700" cap="flat" cmpd="sng" algn="ctr">
            <a:solidFill>
              <a:srgbClr val="123A93"/>
            </a:solidFill>
            <a:prstDash val="solid"/>
            <a:round/>
            <a:headEnd type="none" w="med" len="med"/>
            <a:tailEnd type="none" w="med" len="med"/>
          </a:ln>
          <a:effectLst/>
        </p:spPr>
        <p:txBody>
          <a:bodyPr vert="horz" wrap="square" lIns="437356" tIns="214840" rIns="437356" bIns="214840" numCol="1" rtlCol="0" anchor="ctr" anchorCtr="0" compatLnSpc="1">
            <a:prstTxWarp prst="textNoShape">
              <a:avLst/>
            </a:prstTxWarp>
          </a:bodyPr>
          <a:lstStyle>
            <a:defPPr>
              <a:defRPr lang="nl-NL"/>
            </a:defPPr>
            <a:lvl1pPr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None/>
              <a:tabLst/>
            </a:pPr>
            <a:r>
              <a:rPr kumimoji="0" lang="nl-NL" sz="3600" b="1" i="0" strike="noStrike" cap="none" normalizeH="0" baseline="0" dirty="0" smtClean="0">
                <a:ln>
                  <a:noFill/>
                </a:ln>
                <a:solidFill>
                  <a:srgbClr val="FFFFFF"/>
                </a:solidFill>
                <a:effectLst/>
                <a:latin typeface="Arial" panose="020B0604020202020204" pitchFamily="34" charset="0"/>
                <a:cs typeface="Arial" panose="020B0604020202020204" pitchFamily="34" charset="0"/>
              </a:rPr>
              <a:t>STRATEGY</a:t>
            </a:r>
          </a:p>
        </p:txBody>
      </p:sp>
      <p:sp>
        <p:nvSpPr>
          <p:cNvPr id="102" name="TextBox 101"/>
          <p:cNvSpPr txBox="1"/>
          <p:nvPr/>
        </p:nvSpPr>
        <p:spPr>
          <a:xfrm>
            <a:off x="21640944" y="6385245"/>
            <a:ext cx="9942379" cy="1077218"/>
          </a:xfrm>
          <a:prstGeom prst="rect">
            <a:avLst/>
          </a:prstGeom>
          <a:noFill/>
          <a:ln>
            <a:noFill/>
          </a:ln>
        </p:spPr>
        <p:txBody>
          <a:bodyPr wrap="square" rtlCol="0">
            <a:spAutoFit/>
          </a:bodyPr>
          <a:lstStyle/>
          <a:p>
            <a:pPr algn="ctr">
              <a:buNone/>
            </a:pPr>
            <a:r>
              <a:rPr lang="en-GB" sz="3200" b="1" dirty="0" smtClean="0">
                <a:solidFill>
                  <a:srgbClr val="1E64C8"/>
                </a:solidFill>
                <a:latin typeface="Helvetica" panose="020B0604020202020204" pitchFamily="34" charset="0"/>
                <a:cs typeface="Helvetica" panose="020B0604020202020204" pitchFamily="34" charset="0"/>
              </a:rPr>
              <a:t>A matrix-based </a:t>
            </a:r>
            <a:r>
              <a:rPr lang="en-GB" sz="3200" b="1" dirty="0">
                <a:solidFill>
                  <a:srgbClr val="1E64C8"/>
                </a:solidFill>
                <a:latin typeface="Helvetica" panose="020B0604020202020204" pitchFamily="34" charset="0"/>
                <a:cs typeface="Helvetica" panose="020B0604020202020204" pitchFamily="34" charset="0"/>
              </a:rPr>
              <a:t>elementary step driven kinetic Monte </a:t>
            </a:r>
            <a:r>
              <a:rPr lang="en-GB" sz="3200" b="1" dirty="0" smtClean="0">
                <a:solidFill>
                  <a:srgbClr val="1E64C8"/>
                </a:solidFill>
                <a:latin typeface="Helvetica" panose="020B0604020202020204" pitchFamily="34" charset="0"/>
                <a:cs typeface="Helvetica" panose="020B0604020202020204" pitchFamily="34" charset="0"/>
              </a:rPr>
              <a:t>Carlo model</a:t>
            </a:r>
            <a:endParaRPr lang="nl-NL" sz="3200" b="1" dirty="0" smtClean="0">
              <a:solidFill>
                <a:srgbClr val="1E64C8"/>
              </a:solidFill>
              <a:latin typeface="Helvetica" panose="020B0604020202020204" pitchFamily="34" charset="0"/>
              <a:cs typeface="Helvetica" panose="020B0604020202020204" pitchFamily="34" charset="0"/>
            </a:endParaRPr>
          </a:p>
        </p:txBody>
      </p:sp>
      <p:sp>
        <p:nvSpPr>
          <p:cNvPr id="179" name="TextBox 178"/>
          <p:cNvSpPr txBox="1"/>
          <p:nvPr/>
        </p:nvSpPr>
        <p:spPr>
          <a:xfrm rot="16200000">
            <a:off x="-82756" y="17954204"/>
            <a:ext cx="2727029" cy="1107996"/>
          </a:xfrm>
          <a:prstGeom prst="rect">
            <a:avLst/>
          </a:prstGeom>
          <a:noFill/>
        </p:spPr>
        <p:txBody>
          <a:bodyPr wrap="none" rtlCol="0">
            <a:spAutoFit/>
          </a:bodyPr>
          <a:lstStyle/>
          <a:p>
            <a:pPr>
              <a:buNone/>
            </a:pPr>
            <a:r>
              <a:rPr lang="nl-NL" sz="6600" b="1" dirty="0" smtClean="0">
                <a:solidFill>
                  <a:srgbClr val="FFFFFF"/>
                </a:solidFill>
                <a:latin typeface="Helvetica" panose="020B0604020202020204" pitchFamily="34" charset="0"/>
                <a:cs typeface="Helvetica" panose="020B0604020202020204" pitchFamily="34" charset="0"/>
              </a:rPr>
              <a:t>Linear</a:t>
            </a:r>
            <a:endParaRPr lang="nl-BE" sz="6600" b="1" dirty="0">
              <a:solidFill>
                <a:srgbClr val="FFFFFF"/>
              </a:solidFill>
              <a:latin typeface="Helvetica" panose="020B0604020202020204" pitchFamily="34" charset="0"/>
              <a:cs typeface="Helvetica" panose="020B0604020202020204" pitchFamily="34" charset="0"/>
            </a:endParaRPr>
          </a:p>
        </p:txBody>
      </p:sp>
      <p:sp>
        <p:nvSpPr>
          <p:cNvPr id="219" name="Rectangle 218"/>
          <p:cNvSpPr/>
          <p:nvPr/>
        </p:nvSpPr>
        <p:spPr>
          <a:xfrm>
            <a:off x="23233299" y="38829652"/>
            <a:ext cx="8396134" cy="6555641"/>
          </a:xfrm>
          <a:prstGeom prst="rect">
            <a:avLst/>
          </a:prstGeom>
        </p:spPr>
        <p:txBody>
          <a:bodyPr wrap="square">
            <a:spAutoFit/>
          </a:bodyPr>
          <a:lstStyle>
            <a:defPPr>
              <a:defRPr lang="nl-NL"/>
            </a:defPPr>
            <a:lvl1pPr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algn="just">
              <a:buNone/>
            </a:pPr>
            <a:r>
              <a:rPr lang="en-US" sz="2800" dirty="0">
                <a:solidFill>
                  <a:srgbClr val="1E64C8"/>
                </a:solidFill>
                <a:latin typeface="Helvetica" panose="020B0604020202020204" pitchFamily="34" charset="0"/>
                <a:cs typeface="Helvetica" panose="020B0604020202020204" pitchFamily="34" charset="0"/>
              </a:rPr>
              <a:t>K.D.S. acknowledges support by the Fund for Scientific Research Flanders (FWO Flanders) through a SBO-project (1SB0619N, 2019-2020). This work has also received funding from the European Union’s Horizon 2020 research and innovation program under grant agreement No 820687. </a:t>
            </a:r>
            <a:r>
              <a:rPr lang="en-US" sz="2800" dirty="0">
                <a:solidFill>
                  <a:srgbClr val="1E64C8"/>
                </a:solidFill>
                <a:latin typeface="Helvetica" panose="020B0604020202020204" pitchFamily="34" charset="0"/>
                <a:cs typeface="Helvetica" panose="020B0604020202020204" pitchFamily="34" charset="0"/>
              </a:rPr>
              <a:t>The Second Generation MethylMethAcrylate (MMAtwo) project related results presented reflect only the author's view. </a:t>
            </a:r>
            <a:r>
              <a:rPr lang="en-US" sz="2800" dirty="0">
                <a:solidFill>
                  <a:srgbClr val="1E64C8"/>
                </a:solidFill>
                <a:latin typeface="Helvetica" panose="020B0604020202020204" pitchFamily="34" charset="0"/>
                <a:cs typeface="Helvetica" panose="020B0604020202020204" pitchFamily="34" charset="0"/>
              </a:rPr>
              <a:t>The Commission is not responsible for any use that may be made of the information it contains. P.H.M.V.S. acknowledges FWO Flanders for a postdoctoral fellowship. K.M.V.G. and D.R.D also acknowledge VLAIO/</a:t>
            </a:r>
            <a:r>
              <a:rPr lang="en-US" sz="2800" dirty="0" err="1">
                <a:solidFill>
                  <a:srgbClr val="1E64C8"/>
                </a:solidFill>
                <a:latin typeface="Helvetica" panose="020B0604020202020204" pitchFamily="34" charset="0"/>
                <a:cs typeface="Helvetica" panose="020B0604020202020204" pitchFamily="34" charset="0"/>
              </a:rPr>
              <a:t>Catalisti</a:t>
            </a:r>
            <a:r>
              <a:rPr lang="en-US" sz="2800" dirty="0">
                <a:solidFill>
                  <a:srgbClr val="1E64C8"/>
                </a:solidFill>
                <a:latin typeface="Helvetica" panose="020B0604020202020204" pitchFamily="34" charset="0"/>
                <a:cs typeface="Helvetica" panose="020B0604020202020204" pitchFamily="34" charset="0"/>
              </a:rPr>
              <a:t> regarding the </a:t>
            </a:r>
            <a:r>
              <a:rPr lang="en-US" sz="2800" dirty="0" err="1">
                <a:solidFill>
                  <a:srgbClr val="1E64C8"/>
                </a:solidFill>
                <a:latin typeface="Helvetica" panose="020B0604020202020204" pitchFamily="34" charset="0"/>
                <a:cs typeface="Helvetica" panose="020B0604020202020204" pitchFamily="34" charset="0"/>
              </a:rPr>
              <a:t>WaTCH</a:t>
            </a:r>
            <a:r>
              <a:rPr lang="en-US" sz="2800" dirty="0">
                <a:solidFill>
                  <a:srgbClr val="1E64C8"/>
                </a:solidFill>
                <a:latin typeface="Helvetica" panose="020B0604020202020204" pitchFamily="34" charset="0"/>
                <a:cs typeface="Helvetica" panose="020B0604020202020204" pitchFamily="34" charset="0"/>
              </a:rPr>
              <a:t> project.</a:t>
            </a:r>
            <a:endParaRPr lang="nl-BE" sz="2800" dirty="0">
              <a:solidFill>
                <a:srgbClr val="1E64C8"/>
              </a:solidFill>
              <a:latin typeface="Helvetica" panose="020B0604020202020204" pitchFamily="34" charset="0"/>
              <a:cs typeface="Helvetica" panose="020B0604020202020204" pitchFamily="34" charset="0"/>
            </a:endParaRPr>
          </a:p>
          <a:p>
            <a:pPr algn="just">
              <a:buNone/>
            </a:pPr>
            <a:endParaRPr lang="en-US" sz="2800" dirty="0">
              <a:solidFill>
                <a:srgbClr val="1E64C8"/>
              </a:solidFill>
              <a:latin typeface="Helvetica" panose="020B0604020202020204" pitchFamily="34" charset="0"/>
              <a:cs typeface="Helvetica" panose="020B0604020202020204" pitchFamily="34" charset="0"/>
            </a:endParaRPr>
          </a:p>
        </p:txBody>
      </p:sp>
      <p:sp>
        <p:nvSpPr>
          <p:cNvPr id="221" name="TextBox 220"/>
          <p:cNvSpPr txBox="1"/>
          <p:nvPr/>
        </p:nvSpPr>
        <p:spPr>
          <a:xfrm rot="16200000">
            <a:off x="-481186" y="29799167"/>
            <a:ext cx="3525324" cy="1107996"/>
          </a:xfrm>
          <a:prstGeom prst="rect">
            <a:avLst/>
          </a:prstGeom>
          <a:noFill/>
        </p:spPr>
        <p:txBody>
          <a:bodyPr wrap="none" rtlCol="0">
            <a:spAutoFit/>
          </a:bodyPr>
          <a:lstStyle/>
          <a:p>
            <a:pPr>
              <a:buNone/>
            </a:pPr>
            <a:r>
              <a:rPr lang="nl-NL" sz="6600" b="1" dirty="0" smtClean="0">
                <a:solidFill>
                  <a:srgbClr val="FFFFFF"/>
                </a:solidFill>
                <a:latin typeface="Helvetica" panose="020B0604020202020204" pitchFamily="34" charset="0"/>
                <a:cs typeface="Helvetica" panose="020B0604020202020204" pitchFamily="34" charset="0"/>
              </a:rPr>
              <a:t>Network</a:t>
            </a:r>
            <a:endParaRPr lang="nl-BE" sz="6600" b="1" dirty="0">
              <a:solidFill>
                <a:srgbClr val="FFFFFF"/>
              </a:solidFill>
              <a:latin typeface="Helvetica" panose="020B0604020202020204" pitchFamily="34" charset="0"/>
              <a:cs typeface="Helvetica" panose="020B0604020202020204" pitchFamily="34" charset="0"/>
            </a:endParaRPr>
          </a:p>
        </p:txBody>
      </p:sp>
      <p:sp>
        <p:nvSpPr>
          <p:cNvPr id="222" name="Rectangle 221"/>
          <p:cNvSpPr/>
          <p:nvPr/>
        </p:nvSpPr>
        <p:spPr>
          <a:xfrm>
            <a:off x="726760" y="39081034"/>
            <a:ext cx="21888559" cy="2677656"/>
          </a:xfrm>
          <a:prstGeom prst="rect">
            <a:avLst/>
          </a:prstGeom>
        </p:spPr>
        <p:txBody>
          <a:bodyPr wrap="square">
            <a:spAutoFit/>
          </a:bodyPr>
          <a:lstStyle>
            <a:defPPr>
              <a:defRPr lang="nl-NL"/>
            </a:defPPr>
            <a:lvl1pPr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algn="just">
              <a:buNone/>
            </a:pPr>
            <a:r>
              <a:rPr lang="en-US" sz="2800" dirty="0" smtClean="0">
                <a:solidFill>
                  <a:srgbClr val="1E64C8"/>
                </a:solidFill>
                <a:latin typeface="Helvetica" panose="020B0604020202020204" pitchFamily="34" charset="0"/>
                <a:cs typeface="Helvetica" panose="020B0604020202020204" pitchFamily="34" charset="0"/>
              </a:rPr>
              <a:t>A matrix-based, elementary step driven </a:t>
            </a:r>
            <a:r>
              <a:rPr lang="en-US" sz="2800" dirty="0">
                <a:solidFill>
                  <a:srgbClr val="1E64C8"/>
                </a:solidFill>
                <a:latin typeface="Helvetica" panose="020B0604020202020204" pitchFamily="34" charset="0"/>
                <a:cs typeface="Helvetica" panose="020B0604020202020204" pitchFamily="34" charset="0"/>
              </a:rPr>
              <a:t>kMC </a:t>
            </a:r>
            <a:r>
              <a:rPr lang="en-US" sz="2800" dirty="0" smtClean="0">
                <a:solidFill>
                  <a:srgbClr val="1E64C8"/>
                </a:solidFill>
                <a:latin typeface="Helvetica" panose="020B0604020202020204" pitchFamily="34" charset="0"/>
                <a:cs typeface="Helvetica" panose="020B0604020202020204" pitchFamily="34" charset="0"/>
              </a:rPr>
              <a:t>model has been developed which </a:t>
            </a:r>
            <a:r>
              <a:rPr lang="en-US" sz="2800" dirty="0">
                <a:solidFill>
                  <a:srgbClr val="1E64C8"/>
                </a:solidFill>
                <a:latin typeface="Helvetica" panose="020B0604020202020204" pitchFamily="34" charset="0"/>
                <a:cs typeface="Helvetica" panose="020B0604020202020204" pitchFamily="34" charset="0"/>
              </a:rPr>
              <a:t>is a powerful tool to study both radical polymerization and degradation as it allows to store kinetic and molecular information on a chain-by-chain-basis so that specific reactions can be explicitly </a:t>
            </a:r>
            <a:r>
              <a:rPr lang="en-US" sz="2800" dirty="0" smtClean="0">
                <a:solidFill>
                  <a:srgbClr val="1E64C8"/>
                </a:solidFill>
                <a:latin typeface="Helvetica" panose="020B0604020202020204" pitchFamily="34" charset="0"/>
                <a:cs typeface="Helvetica" panose="020B0604020202020204" pitchFamily="34" charset="0"/>
              </a:rPr>
              <a:t>executed. </a:t>
            </a:r>
            <a:r>
              <a:rPr lang="en-US" sz="2800" dirty="0">
                <a:solidFill>
                  <a:srgbClr val="1E64C8"/>
                </a:solidFill>
                <a:latin typeface="Helvetica" panose="020B0604020202020204" pitchFamily="34" charset="0"/>
                <a:cs typeface="Helvetica" panose="020B0604020202020204" pitchFamily="34" charset="0"/>
              </a:rPr>
              <a:t>The developed kMC strategy can be seen as an important tool to support the understanding of both polymerization, depolymerization and degradation kinetics and is applicable in the long run to design and connect both polymer synthesis and degradation at the level of the individual molecule. </a:t>
            </a:r>
            <a:r>
              <a:rPr lang="en-US" sz="2800" dirty="0">
                <a:solidFill>
                  <a:srgbClr val="1E64C8"/>
                </a:solidFill>
                <a:latin typeface="Helvetica" panose="020B0604020202020204" pitchFamily="34" charset="0"/>
                <a:cs typeface="Helvetica" panose="020B0604020202020204" pitchFamily="34" charset="0"/>
              </a:rPr>
              <a:t>Future work will be aimed at widening the portfolio of polymer compositions addressed and the consideration of different operation modes, taking into account possible constraints due to scale-up and impurities.</a:t>
            </a:r>
            <a:endParaRPr lang="nl-BE" sz="2800" dirty="0">
              <a:solidFill>
                <a:srgbClr val="1E64C8"/>
              </a:solidFill>
              <a:latin typeface="Helvetica" panose="020B0604020202020204" pitchFamily="34" charset="0"/>
              <a:cs typeface="Helvetica" panose="020B0604020202020204" pitchFamily="34" charset="0"/>
            </a:endParaRPr>
          </a:p>
        </p:txBody>
      </p:sp>
      <p:pic>
        <p:nvPicPr>
          <p:cNvPr id="17" name="Picture 16"/>
          <p:cNvPicPr>
            <a:picLocks noChangeAspect="1"/>
          </p:cNvPicPr>
          <p:nvPr/>
        </p:nvPicPr>
        <p:blipFill>
          <a:blip r:embed="rId5"/>
          <a:stretch>
            <a:fillRect/>
          </a:stretch>
        </p:blipFill>
        <p:spPr>
          <a:xfrm>
            <a:off x="502930" y="8686482"/>
            <a:ext cx="11115375" cy="4974755"/>
          </a:xfrm>
          <a:prstGeom prst="rect">
            <a:avLst/>
          </a:prstGeom>
        </p:spPr>
      </p:pic>
      <p:pic>
        <p:nvPicPr>
          <p:cNvPr id="1043" name="Picture 19" descr="Doel, Arrow, Bulls Eye, Bullseye, Marke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87325" y="8810255"/>
            <a:ext cx="1114895" cy="108183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13265739" y="8881734"/>
            <a:ext cx="6923458" cy="5509200"/>
          </a:xfrm>
          <a:prstGeom prst="rect">
            <a:avLst/>
          </a:prstGeom>
          <a:noFill/>
        </p:spPr>
        <p:txBody>
          <a:bodyPr wrap="square" rtlCol="0">
            <a:spAutoFit/>
          </a:bodyPr>
          <a:lstStyle/>
          <a:p>
            <a:pPr>
              <a:buNone/>
            </a:pPr>
            <a:r>
              <a:rPr lang="en-GB" sz="3600" dirty="0" smtClean="0">
                <a:solidFill>
                  <a:srgbClr val="1E64C8"/>
                </a:solidFill>
                <a:latin typeface="Helvetica" panose="020B0604020202020204" pitchFamily="34" charset="0"/>
                <a:cs typeface="Helvetica" panose="020B0604020202020204" pitchFamily="34" charset="0"/>
              </a:rPr>
              <a:t>obtain </a:t>
            </a:r>
            <a:r>
              <a:rPr lang="en-GB" sz="3600" dirty="0">
                <a:solidFill>
                  <a:srgbClr val="1E64C8"/>
                </a:solidFill>
                <a:latin typeface="Helvetica" panose="020B0604020202020204" pitchFamily="34" charset="0"/>
                <a:cs typeface="Helvetica" panose="020B0604020202020204" pitchFamily="34" charset="0"/>
              </a:rPr>
              <a:t>more knowledge </a:t>
            </a:r>
            <a:r>
              <a:rPr lang="en-GB" sz="3600" dirty="0" smtClean="0">
                <a:solidFill>
                  <a:srgbClr val="1E64C8"/>
                </a:solidFill>
                <a:latin typeface="Helvetica" panose="020B0604020202020204" pitchFamily="34" charset="0"/>
                <a:cs typeface="Helvetica" panose="020B0604020202020204" pitchFamily="34" charset="0"/>
              </a:rPr>
              <a:t>over:</a:t>
            </a:r>
          </a:p>
          <a:p>
            <a:pPr>
              <a:buNone/>
            </a:pPr>
            <a:endParaRPr lang="en-GB" sz="3600" dirty="0" smtClean="0">
              <a:solidFill>
                <a:srgbClr val="1E64C8"/>
              </a:solidFill>
              <a:latin typeface="Helvetica" panose="020B0604020202020204" pitchFamily="34" charset="0"/>
              <a:cs typeface="Helvetica" panose="020B0604020202020204" pitchFamily="34" charset="0"/>
            </a:endParaRPr>
          </a:p>
          <a:p>
            <a:r>
              <a:rPr lang="en-GB" sz="2800" dirty="0">
                <a:solidFill>
                  <a:srgbClr val="1E64C8"/>
                </a:solidFill>
                <a:latin typeface="Helvetica" panose="020B0604020202020204" pitchFamily="34" charset="0"/>
                <a:cs typeface="Helvetica" panose="020B0604020202020204" pitchFamily="34" charset="0"/>
              </a:rPr>
              <a:t>T</a:t>
            </a:r>
            <a:r>
              <a:rPr lang="en-GB" sz="2800" dirty="0" smtClean="0">
                <a:solidFill>
                  <a:srgbClr val="1E64C8"/>
                </a:solidFill>
                <a:latin typeface="Helvetica" panose="020B0604020202020204" pitchFamily="34" charset="0"/>
                <a:cs typeface="Helvetica" panose="020B0604020202020204" pitchFamily="34" charset="0"/>
              </a:rPr>
              <a:t>hermal degradation mechanisms of conventional polymers through localization of structural defects and certain functional groups</a:t>
            </a:r>
          </a:p>
          <a:p>
            <a:endParaRPr lang="en-GB" sz="2800" dirty="0">
              <a:solidFill>
                <a:srgbClr val="1E64C8"/>
              </a:solidFill>
              <a:latin typeface="Helvetica" panose="020B0604020202020204" pitchFamily="34" charset="0"/>
              <a:cs typeface="Helvetica" panose="020B0604020202020204" pitchFamily="34" charset="0"/>
            </a:endParaRPr>
          </a:p>
          <a:p>
            <a:r>
              <a:rPr lang="en-GB" sz="2800" dirty="0" smtClean="0">
                <a:solidFill>
                  <a:srgbClr val="1E64C8"/>
                </a:solidFill>
                <a:latin typeface="Helvetica" panose="020B0604020202020204" pitchFamily="34" charset="0"/>
                <a:cs typeface="Helvetica" panose="020B0604020202020204" pitchFamily="34" charset="0"/>
              </a:rPr>
              <a:t>Hydrolysis of biodegradable polymer substitutes, through localization of degradable units</a:t>
            </a:r>
          </a:p>
          <a:p>
            <a:endParaRPr lang="en-GB" sz="2800" dirty="0" smtClean="0">
              <a:solidFill>
                <a:srgbClr val="1E64C8"/>
              </a:solidFill>
              <a:latin typeface="Helvetica" panose="020B0604020202020204" pitchFamily="34" charset="0"/>
              <a:cs typeface="Helvetica" panose="020B0604020202020204" pitchFamily="34" charset="0"/>
            </a:endParaRPr>
          </a:p>
          <a:p>
            <a:endParaRPr lang="en-GB" sz="2800" dirty="0">
              <a:solidFill>
                <a:srgbClr val="1E64C8"/>
              </a:solidFill>
              <a:latin typeface="Helvetica" panose="020B0604020202020204" pitchFamily="34" charset="0"/>
              <a:cs typeface="Helvetica" panose="020B0604020202020204" pitchFamily="34" charset="0"/>
            </a:endParaRPr>
          </a:p>
        </p:txBody>
      </p:sp>
      <p:pic>
        <p:nvPicPr>
          <p:cNvPr id="45" name="Picture 44"/>
          <p:cNvPicPr>
            <a:picLocks noChangeAspect="1"/>
          </p:cNvPicPr>
          <p:nvPr/>
        </p:nvPicPr>
        <p:blipFill>
          <a:blip r:embed="rId7"/>
          <a:stretch>
            <a:fillRect/>
          </a:stretch>
        </p:blipFill>
        <p:spPr>
          <a:xfrm>
            <a:off x="21565666" y="7517393"/>
            <a:ext cx="10017657" cy="6052773"/>
          </a:xfrm>
          <a:prstGeom prst="rect">
            <a:avLst/>
          </a:prstGeom>
        </p:spPr>
      </p:pic>
      <p:sp>
        <p:nvSpPr>
          <p:cNvPr id="220" name="AutoShape 1150"/>
          <p:cNvSpPr>
            <a:spLocks noChangeArrowheads="1"/>
          </p:cNvSpPr>
          <p:nvPr/>
        </p:nvSpPr>
        <p:spPr bwMode="auto">
          <a:xfrm>
            <a:off x="391248" y="14265359"/>
            <a:ext cx="15475289" cy="23683760"/>
          </a:xfrm>
          <a:prstGeom prst="roundRect">
            <a:avLst>
              <a:gd name="adj" fmla="val 14112"/>
            </a:avLst>
          </a:prstGeom>
          <a:noFill/>
          <a:ln w="63500">
            <a:solidFill>
              <a:srgbClr val="B85104"/>
            </a:solidFill>
            <a:round/>
            <a:headEnd/>
            <a:tailEnd/>
          </a:ln>
        </p:spPr>
        <p:txBody>
          <a:bodyPr wrap="none" lIns="437356" tIns="214840" rIns="437356" bIns="214840" anchor="ctr"/>
          <a:lstStyle>
            <a:defPPr>
              <a:defRPr lang="nl-NL"/>
            </a:defPPr>
            <a:lvl1pPr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endParaRPr lang="nl-BE">
              <a:solidFill>
                <a:srgbClr val="FB8B37"/>
              </a:solidFill>
            </a:endParaRPr>
          </a:p>
        </p:txBody>
      </p:sp>
      <p:sp>
        <p:nvSpPr>
          <p:cNvPr id="223" name="AutoShape 1150"/>
          <p:cNvSpPr>
            <a:spLocks noChangeArrowheads="1"/>
          </p:cNvSpPr>
          <p:nvPr/>
        </p:nvSpPr>
        <p:spPr bwMode="auto">
          <a:xfrm>
            <a:off x="16202049" y="14248506"/>
            <a:ext cx="15475289" cy="23700613"/>
          </a:xfrm>
          <a:prstGeom prst="roundRect">
            <a:avLst>
              <a:gd name="adj" fmla="val 14112"/>
            </a:avLst>
          </a:prstGeom>
          <a:noFill/>
          <a:ln w="63500">
            <a:solidFill>
              <a:srgbClr val="007A37"/>
            </a:solidFill>
            <a:round/>
            <a:headEnd/>
            <a:tailEnd/>
          </a:ln>
        </p:spPr>
        <p:txBody>
          <a:bodyPr wrap="none" lIns="437356" tIns="214840" rIns="437356" bIns="214840" anchor="ctr"/>
          <a:lstStyle>
            <a:defPPr>
              <a:defRPr lang="nl-NL"/>
            </a:defPPr>
            <a:lvl1pPr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endParaRPr lang="nl-BE"/>
          </a:p>
        </p:txBody>
      </p:sp>
      <p:sp>
        <p:nvSpPr>
          <p:cNvPr id="226" name="Rounded Rectangle 225"/>
          <p:cNvSpPr/>
          <p:nvPr/>
        </p:nvSpPr>
        <p:spPr bwMode="auto">
          <a:xfrm>
            <a:off x="4407002" y="13900946"/>
            <a:ext cx="7443780" cy="728826"/>
          </a:xfrm>
          <a:prstGeom prst="roundRect">
            <a:avLst/>
          </a:prstGeom>
          <a:solidFill>
            <a:srgbClr val="B85104"/>
          </a:solidFill>
          <a:ln w="12700" cap="flat" cmpd="sng" algn="ctr">
            <a:solidFill>
              <a:schemeClr val="accent1">
                <a:lumMod val="10000"/>
              </a:schemeClr>
            </a:solidFill>
            <a:prstDash val="solid"/>
            <a:round/>
            <a:headEnd type="none" w="med" len="med"/>
            <a:tailEnd type="none" w="med" len="med"/>
          </a:ln>
          <a:effectLst/>
        </p:spPr>
        <p:txBody>
          <a:bodyPr vert="horz" wrap="square" lIns="437356" tIns="214840" rIns="437356" bIns="214840" numCol="1" rtlCol="0" anchor="ctr" anchorCtr="0" compatLnSpc="1">
            <a:prstTxWarp prst="textNoShape">
              <a:avLst/>
            </a:prstTxWarp>
          </a:bodyPr>
          <a:lstStyle>
            <a:defPPr>
              <a:defRPr lang="nl-NL"/>
            </a:defPPr>
            <a:lvl1pPr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None/>
              <a:tabLst/>
            </a:pPr>
            <a:r>
              <a:rPr lang="en-US" sz="3600" b="1" dirty="0" smtClean="0">
                <a:solidFill>
                  <a:srgbClr val="FFFFFF"/>
                </a:solidFill>
                <a:latin typeface="Arial" panose="020B0604020202020204" pitchFamily="34" charset="0"/>
                <a:cs typeface="Arial" panose="020B0604020202020204" pitchFamily="34" charset="0"/>
              </a:rPr>
              <a:t>Thermal degradation PMMA</a:t>
            </a:r>
            <a:endParaRPr kumimoji="0" lang="en-US" sz="3600" b="1" i="0"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p:txBody>
      </p:sp>
      <p:sp>
        <p:nvSpPr>
          <p:cNvPr id="227" name="Rounded Rectangle 226"/>
          <p:cNvSpPr/>
          <p:nvPr/>
        </p:nvSpPr>
        <p:spPr bwMode="auto">
          <a:xfrm>
            <a:off x="20362324" y="13959577"/>
            <a:ext cx="7443780" cy="728826"/>
          </a:xfrm>
          <a:prstGeom prst="roundRect">
            <a:avLst/>
          </a:prstGeom>
          <a:solidFill>
            <a:srgbClr val="007A37"/>
          </a:solidFill>
          <a:ln w="12700" cap="flat" cmpd="sng" algn="ctr">
            <a:solidFill>
              <a:schemeClr val="accent1">
                <a:lumMod val="10000"/>
              </a:schemeClr>
            </a:solidFill>
            <a:prstDash val="solid"/>
            <a:round/>
            <a:headEnd type="none" w="med" len="med"/>
            <a:tailEnd type="none" w="med" len="med"/>
          </a:ln>
          <a:effectLst/>
        </p:spPr>
        <p:txBody>
          <a:bodyPr vert="horz" wrap="square" lIns="437356" tIns="214840" rIns="437356" bIns="214840" numCol="1" rtlCol="0" anchor="ctr" anchorCtr="0" compatLnSpc="1">
            <a:prstTxWarp prst="textNoShape">
              <a:avLst/>
            </a:prstTxWarp>
          </a:bodyPr>
          <a:lstStyle>
            <a:defPPr>
              <a:defRPr lang="nl-NL"/>
            </a:defPPr>
            <a:lvl1pPr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buChar char="•"/>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algn="ctr">
              <a:buNone/>
            </a:pPr>
            <a:r>
              <a:rPr lang="en-US" sz="3600" b="1" dirty="0" smtClean="0">
                <a:solidFill>
                  <a:srgbClr val="FFFFFF"/>
                </a:solidFill>
                <a:latin typeface="Arial" panose="020B0604020202020204" pitchFamily="34" charset="0"/>
                <a:cs typeface="Arial" panose="020B0604020202020204" pitchFamily="34" charset="0"/>
              </a:rPr>
              <a:t>Hydrolysis </a:t>
            </a:r>
            <a:r>
              <a:rPr lang="en-GB" sz="3600" b="1" dirty="0">
                <a:solidFill>
                  <a:srgbClr val="FFFFFF"/>
                </a:solidFill>
                <a:latin typeface="Arial" panose="020B0604020202020204" pitchFamily="34" charset="0"/>
                <a:cs typeface="Arial" panose="020B0604020202020204" pitchFamily="34" charset="0"/>
              </a:rPr>
              <a:t>poly(MMA-MDO) </a:t>
            </a:r>
            <a:endParaRPr lang="en-US" sz="3600" b="1" dirty="0">
              <a:solidFill>
                <a:srgbClr val="FFFFFF"/>
              </a:solidFill>
              <a:latin typeface="Arial" panose="020B0604020202020204" pitchFamily="34" charset="0"/>
              <a:cs typeface="Arial" panose="020B0604020202020204" pitchFamily="34" charset="0"/>
            </a:endParaRPr>
          </a:p>
        </p:txBody>
      </p:sp>
      <p:sp>
        <p:nvSpPr>
          <p:cNvPr id="51" name="Rectangle 50"/>
          <p:cNvSpPr/>
          <p:nvPr/>
        </p:nvSpPr>
        <p:spPr>
          <a:xfrm rot="10800000" flipV="1">
            <a:off x="2422616" y="14843614"/>
            <a:ext cx="11412549" cy="707886"/>
          </a:xfrm>
          <a:prstGeom prst="rect">
            <a:avLst/>
          </a:prstGeom>
        </p:spPr>
        <p:txBody>
          <a:bodyPr wrap="square">
            <a:spAutoFit/>
          </a:bodyPr>
          <a:lstStyle/>
          <a:p>
            <a:pPr algn="ctr">
              <a:buNone/>
            </a:pPr>
            <a:r>
              <a:rPr lang="en-GB" b="1" dirty="0">
                <a:solidFill>
                  <a:srgbClr val="B85104"/>
                </a:solidFill>
                <a:latin typeface="Helvetica" panose="020B0604020202020204" pitchFamily="34" charset="0"/>
                <a:cs typeface="Helvetica" panose="020B0604020202020204" pitchFamily="34" charset="0"/>
              </a:rPr>
              <a:t>D</a:t>
            </a:r>
            <a:r>
              <a:rPr lang="en-GB" b="1" dirty="0" smtClean="0">
                <a:solidFill>
                  <a:srgbClr val="B85104"/>
                </a:solidFill>
                <a:latin typeface="Helvetica" panose="020B0604020202020204" pitchFamily="34" charset="0"/>
                <a:cs typeface="Helvetica" panose="020B0604020202020204" pitchFamily="34" charset="0"/>
              </a:rPr>
              <a:t>egradation mechanism PMMA homopolymer</a:t>
            </a:r>
            <a:endParaRPr lang="en-GB" b="1" dirty="0">
              <a:solidFill>
                <a:srgbClr val="B85104"/>
              </a:solidFill>
              <a:latin typeface="Helvetica" panose="020B0604020202020204" pitchFamily="34" charset="0"/>
              <a:cs typeface="Helvetica" panose="020B0604020202020204" pitchFamily="34" charset="0"/>
            </a:endParaRPr>
          </a:p>
        </p:txBody>
      </p:sp>
      <p:pic>
        <p:nvPicPr>
          <p:cNvPr id="56" name="Picture 55"/>
          <p:cNvPicPr>
            <a:picLocks noChangeAspect="1"/>
          </p:cNvPicPr>
          <p:nvPr/>
        </p:nvPicPr>
        <p:blipFill rotWithShape="1">
          <a:blip r:embed="rId8"/>
          <a:srcRect b="51568"/>
          <a:stretch/>
        </p:blipFill>
        <p:spPr>
          <a:xfrm>
            <a:off x="551451" y="24856207"/>
            <a:ext cx="15154880" cy="6381715"/>
          </a:xfrm>
          <a:prstGeom prst="rect">
            <a:avLst/>
          </a:prstGeom>
        </p:spPr>
      </p:pic>
      <p:sp>
        <p:nvSpPr>
          <p:cNvPr id="229" name="Rectangle 228"/>
          <p:cNvSpPr/>
          <p:nvPr/>
        </p:nvSpPr>
        <p:spPr>
          <a:xfrm rot="10800000" flipV="1">
            <a:off x="2403071" y="24065951"/>
            <a:ext cx="11412549" cy="707886"/>
          </a:xfrm>
          <a:prstGeom prst="rect">
            <a:avLst/>
          </a:prstGeom>
        </p:spPr>
        <p:txBody>
          <a:bodyPr wrap="square">
            <a:spAutoFit/>
          </a:bodyPr>
          <a:lstStyle/>
          <a:p>
            <a:pPr algn="ctr">
              <a:buNone/>
            </a:pPr>
            <a:r>
              <a:rPr lang="en-GB" b="1" dirty="0" smtClean="0">
                <a:solidFill>
                  <a:srgbClr val="B85104"/>
                </a:solidFill>
                <a:latin typeface="Helvetica" panose="020B0604020202020204" pitchFamily="34" charset="0"/>
                <a:cs typeface="Helvetica" panose="020B0604020202020204" pitchFamily="34" charset="0"/>
              </a:rPr>
              <a:t>Model output</a:t>
            </a:r>
            <a:endParaRPr lang="en-GB" b="1" dirty="0">
              <a:solidFill>
                <a:srgbClr val="B85104"/>
              </a:solidFill>
              <a:latin typeface="Helvetica" panose="020B0604020202020204" pitchFamily="34" charset="0"/>
              <a:cs typeface="Helvetica" panose="020B0604020202020204" pitchFamily="34" charset="0"/>
            </a:endParaRPr>
          </a:p>
        </p:txBody>
      </p:sp>
      <p:pic>
        <p:nvPicPr>
          <p:cNvPr id="58" name="Picture 57"/>
          <p:cNvPicPr>
            <a:picLocks noChangeAspect="1"/>
          </p:cNvPicPr>
          <p:nvPr/>
        </p:nvPicPr>
        <p:blipFill>
          <a:blip r:embed="rId9"/>
          <a:stretch>
            <a:fillRect/>
          </a:stretch>
        </p:blipFill>
        <p:spPr>
          <a:xfrm>
            <a:off x="1271164" y="15774156"/>
            <a:ext cx="13973243" cy="8041321"/>
          </a:xfrm>
          <a:prstGeom prst="rect">
            <a:avLst/>
          </a:prstGeom>
        </p:spPr>
      </p:pic>
      <p:sp>
        <p:nvSpPr>
          <p:cNvPr id="62" name="TextBox 61"/>
          <p:cNvSpPr txBox="1"/>
          <p:nvPr/>
        </p:nvSpPr>
        <p:spPr>
          <a:xfrm>
            <a:off x="1404315" y="31085790"/>
            <a:ext cx="14002065" cy="6986528"/>
          </a:xfrm>
          <a:prstGeom prst="rect">
            <a:avLst/>
          </a:prstGeom>
          <a:noFill/>
        </p:spPr>
        <p:txBody>
          <a:bodyPr wrap="square" rtlCol="0">
            <a:spAutoFit/>
          </a:bodyPr>
          <a:lstStyle/>
          <a:p>
            <a:pPr algn="just"/>
            <a:r>
              <a:rPr lang="en-GB" sz="3200" dirty="0">
                <a:solidFill>
                  <a:srgbClr val="B85104"/>
                </a:solidFill>
              </a:rPr>
              <a:t> </a:t>
            </a:r>
            <a:r>
              <a:rPr lang="en-GB" sz="3200" dirty="0" smtClean="0">
                <a:solidFill>
                  <a:srgbClr val="B85104"/>
                </a:solidFill>
                <a:latin typeface="Helvetica" panose="020B0604020202020204" pitchFamily="34" charset="0"/>
                <a:cs typeface="Helvetica" panose="020B0604020202020204" pitchFamily="34" charset="0"/>
              </a:rPr>
              <a:t>Head-to-head defects are most prone to fission and these bonds will degrade first, followed by fission at unsaturated chain ends and fission at head-to-tail bonds in saturated PMMA chains.</a:t>
            </a:r>
          </a:p>
          <a:p>
            <a:endParaRPr lang="en-GB" sz="3200" dirty="0">
              <a:solidFill>
                <a:srgbClr val="B85104"/>
              </a:solidFill>
              <a:latin typeface="Helvetica" panose="020B0604020202020204" pitchFamily="34" charset="0"/>
              <a:cs typeface="Helvetica" panose="020B0604020202020204" pitchFamily="34" charset="0"/>
            </a:endParaRPr>
          </a:p>
          <a:p>
            <a:pPr algn="just"/>
            <a:r>
              <a:rPr lang="en-GB" sz="3200" dirty="0" smtClean="0">
                <a:solidFill>
                  <a:srgbClr val="B85104"/>
                </a:solidFill>
                <a:latin typeface="Helvetica" panose="020B0604020202020204" pitchFamily="34" charset="0"/>
                <a:cs typeface="Helvetica" panose="020B0604020202020204" pitchFamily="34" charset="0"/>
              </a:rPr>
              <a:t> Shift in log-MMD in the first 35% of degradation is mainly due to fission at head-to-head bonds, which are generally larger due to their formation mechanism.</a:t>
            </a:r>
          </a:p>
          <a:p>
            <a:endParaRPr lang="en-GB" sz="3200" dirty="0" smtClean="0">
              <a:solidFill>
                <a:srgbClr val="B85104"/>
              </a:solidFill>
              <a:latin typeface="Helvetica" panose="020B0604020202020204" pitchFamily="34" charset="0"/>
              <a:cs typeface="Helvetica" panose="020B0604020202020204" pitchFamily="34" charset="0"/>
            </a:endParaRPr>
          </a:p>
          <a:p>
            <a:pPr algn="just"/>
            <a:r>
              <a:rPr lang="en-GB" sz="3200" dirty="0" smtClean="0">
                <a:solidFill>
                  <a:srgbClr val="B85104"/>
                </a:solidFill>
                <a:latin typeface="Helvetica" panose="020B0604020202020204" pitchFamily="34" charset="0"/>
                <a:cs typeface="Helvetica" panose="020B0604020202020204" pitchFamily="34" charset="0"/>
              </a:rPr>
              <a:t> The shift to lower molecular weight from 35% to 70% is less significant due to the degradation of mainly unsaturated and saturated chains.</a:t>
            </a:r>
          </a:p>
          <a:p>
            <a:pPr algn="just"/>
            <a:endParaRPr lang="en-GB" sz="3200" dirty="0">
              <a:solidFill>
                <a:srgbClr val="B85104"/>
              </a:solidFill>
              <a:latin typeface="Helvetica" panose="020B0604020202020204" pitchFamily="34" charset="0"/>
              <a:cs typeface="Helvetica" panose="020B0604020202020204" pitchFamily="34" charset="0"/>
            </a:endParaRPr>
          </a:p>
          <a:p>
            <a:pPr algn="just"/>
            <a:r>
              <a:rPr lang="en-GB" sz="3200" dirty="0" smtClean="0">
                <a:solidFill>
                  <a:srgbClr val="B85104"/>
                </a:solidFill>
                <a:latin typeface="Helvetica" panose="020B0604020202020204" pitchFamily="34" charset="0"/>
                <a:cs typeface="Helvetica" panose="020B0604020202020204" pitchFamily="34" charset="0"/>
              </a:rPr>
              <a:t> The shift in log-MMD is very dependent on the polymerisation conditions and thus the initial chain length, concentration of defects, </a:t>
            </a:r>
            <a:r>
              <a:rPr lang="en-GB" sz="3200" i="1" dirty="0" smtClean="0">
                <a:solidFill>
                  <a:srgbClr val="B85104"/>
                </a:solidFill>
                <a:latin typeface="Helvetica" panose="020B0604020202020204" pitchFamily="34" charset="0"/>
                <a:cs typeface="Helvetica" panose="020B0604020202020204" pitchFamily="34" charset="0"/>
              </a:rPr>
              <a:t>etc</a:t>
            </a:r>
            <a:r>
              <a:rPr lang="en-GB" sz="3200" dirty="0" smtClean="0">
                <a:solidFill>
                  <a:srgbClr val="B85104"/>
                </a:solidFill>
                <a:latin typeface="Helvetica" panose="020B0604020202020204" pitchFamily="34" charset="0"/>
                <a:cs typeface="Helvetica" panose="020B0604020202020204" pitchFamily="34" charset="0"/>
              </a:rPr>
              <a:t>.</a:t>
            </a:r>
            <a:endParaRPr lang="en-GB" sz="3200" dirty="0">
              <a:solidFill>
                <a:srgbClr val="B85104"/>
              </a:solidFill>
              <a:latin typeface="Helvetica" panose="020B0604020202020204" pitchFamily="34" charset="0"/>
              <a:cs typeface="Helvetica" panose="020B0604020202020204" pitchFamily="34" charset="0"/>
            </a:endParaRPr>
          </a:p>
          <a:p>
            <a:endParaRPr lang="en-GB" sz="3200" dirty="0">
              <a:solidFill>
                <a:srgbClr val="FB8B37"/>
              </a:solidFill>
              <a:latin typeface="Helvetica" panose="020B0604020202020204" pitchFamily="34" charset="0"/>
              <a:cs typeface="Helvetica" panose="020B0604020202020204" pitchFamily="34" charset="0"/>
            </a:endParaRPr>
          </a:p>
        </p:txBody>
      </p:sp>
      <p:sp>
        <p:nvSpPr>
          <p:cNvPr id="63" name="TextBox 62"/>
          <p:cNvSpPr txBox="1"/>
          <p:nvPr/>
        </p:nvSpPr>
        <p:spPr>
          <a:xfrm>
            <a:off x="11087151" y="28166730"/>
            <a:ext cx="5431615" cy="584775"/>
          </a:xfrm>
          <a:prstGeom prst="rect">
            <a:avLst/>
          </a:prstGeom>
          <a:noFill/>
        </p:spPr>
        <p:txBody>
          <a:bodyPr wrap="square" rtlCol="0">
            <a:spAutoFit/>
          </a:bodyPr>
          <a:lstStyle/>
          <a:p>
            <a:pPr algn="ctr">
              <a:buNone/>
            </a:pPr>
            <a:r>
              <a:rPr lang="en-GB" sz="3200" dirty="0" smtClean="0">
                <a:solidFill>
                  <a:schemeClr val="accent1">
                    <a:lumMod val="10000"/>
                  </a:schemeClr>
                </a:solidFill>
                <a:latin typeface="Helvetica" panose="020B0604020202020204" pitchFamily="34" charset="0"/>
                <a:cs typeface="Helvetica" panose="020B0604020202020204" pitchFamily="34" charset="0"/>
              </a:rPr>
              <a:t>Degradation at 623K</a:t>
            </a:r>
            <a:endParaRPr lang="en-GB" sz="3200" dirty="0">
              <a:solidFill>
                <a:schemeClr val="accent1">
                  <a:lumMod val="10000"/>
                </a:schemeClr>
              </a:solidFill>
              <a:latin typeface="Helvetica" panose="020B0604020202020204" pitchFamily="34" charset="0"/>
              <a:cs typeface="Helvetica" panose="020B0604020202020204" pitchFamily="34" charset="0"/>
            </a:endParaRPr>
          </a:p>
        </p:txBody>
      </p:sp>
      <p:cxnSp>
        <p:nvCxnSpPr>
          <p:cNvPr id="66" name="Straight Arrow Connector 65"/>
          <p:cNvCxnSpPr/>
          <p:nvPr/>
        </p:nvCxnSpPr>
        <p:spPr bwMode="auto">
          <a:xfrm flipH="1">
            <a:off x="10346982" y="28840772"/>
            <a:ext cx="1929652" cy="866462"/>
          </a:xfrm>
          <a:prstGeom prst="straightConnector1">
            <a:avLst/>
          </a:prstGeom>
          <a:ln>
            <a:solidFill>
              <a:schemeClr val="accent1">
                <a:lumMod val="10000"/>
              </a:schemeClr>
            </a:solidFill>
            <a:headEnd type="none" w="med" len="med"/>
            <a:tailEnd type="triangle"/>
          </a:ln>
        </p:spPr>
        <p:style>
          <a:lnRef idx="1">
            <a:schemeClr val="accent4"/>
          </a:lnRef>
          <a:fillRef idx="0">
            <a:schemeClr val="accent4"/>
          </a:fillRef>
          <a:effectRef idx="0">
            <a:schemeClr val="accent4"/>
          </a:effectRef>
          <a:fontRef idx="minor">
            <a:schemeClr val="tx1"/>
          </a:fontRef>
        </p:style>
      </p:cxnSp>
      <p:pic>
        <p:nvPicPr>
          <p:cNvPr id="82" name="Picture 81"/>
          <p:cNvPicPr>
            <a:picLocks noChangeAspect="1"/>
          </p:cNvPicPr>
          <p:nvPr/>
        </p:nvPicPr>
        <p:blipFill>
          <a:blip r:embed="rId10"/>
          <a:stretch>
            <a:fillRect/>
          </a:stretch>
        </p:blipFill>
        <p:spPr>
          <a:xfrm rot="816108">
            <a:off x="9112469" y="24671950"/>
            <a:ext cx="2612697" cy="1607105"/>
          </a:xfrm>
          <a:prstGeom prst="rect">
            <a:avLst/>
          </a:prstGeom>
        </p:spPr>
      </p:pic>
      <p:pic>
        <p:nvPicPr>
          <p:cNvPr id="83" name="Picture 82"/>
          <p:cNvPicPr>
            <a:picLocks noChangeAspect="1"/>
          </p:cNvPicPr>
          <p:nvPr/>
        </p:nvPicPr>
        <p:blipFill>
          <a:blip r:embed="rId11"/>
          <a:stretch>
            <a:fillRect/>
          </a:stretch>
        </p:blipFill>
        <p:spPr>
          <a:xfrm rot="759574">
            <a:off x="12766055" y="25222769"/>
            <a:ext cx="2041460" cy="1686605"/>
          </a:xfrm>
          <a:prstGeom prst="rect">
            <a:avLst/>
          </a:prstGeom>
        </p:spPr>
      </p:pic>
      <p:pic>
        <p:nvPicPr>
          <p:cNvPr id="84" name="Picture 83"/>
          <p:cNvPicPr>
            <a:picLocks noChangeAspect="1"/>
          </p:cNvPicPr>
          <p:nvPr/>
        </p:nvPicPr>
        <p:blipFill>
          <a:blip r:embed="rId12"/>
          <a:stretch>
            <a:fillRect/>
          </a:stretch>
        </p:blipFill>
        <p:spPr>
          <a:xfrm rot="692142">
            <a:off x="8081270" y="26359234"/>
            <a:ext cx="5815258" cy="2432421"/>
          </a:xfrm>
          <a:prstGeom prst="rect">
            <a:avLst/>
          </a:prstGeom>
        </p:spPr>
      </p:pic>
      <p:sp>
        <p:nvSpPr>
          <p:cNvPr id="245" name="Rectangle 244"/>
          <p:cNvSpPr/>
          <p:nvPr/>
        </p:nvSpPr>
        <p:spPr>
          <a:xfrm rot="10800000" flipV="1">
            <a:off x="18377939" y="14777397"/>
            <a:ext cx="11412549" cy="1323439"/>
          </a:xfrm>
          <a:prstGeom prst="rect">
            <a:avLst/>
          </a:prstGeom>
        </p:spPr>
        <p:txBody>
          <a:bodyPr wrap="square">
            <a:spAutoFit/>
          </a:bodyPr>
          <a:lstStyle/>
          <a:p>
            <a:pPr algn="ctr">
              <a:buNone/>
            </a:pPr>
            <a:r>
              <a:rPr lang="en-GB" b="1" dirty="0">
                <a:solidFill>
                  <a:srgbClr val="007A37"/>
                </a:solidFill>
                <a:latin typeface="Helvetica" panose="020B0604020202020204" pitchFamily="34" charset="0"/>
                <a:cs typeface="Helvetica" panose="020B0604020202020204" pitchFamily="34" charset="0"/>
              </a:rPr>
              <a:t>R</a:t>
            </a:r>
            <a:r>
              <a:rPr lang="en-GB" b="1" dirty="0" smtClean="0">
                <a:solidFill>
                  <a:srgbClr val="007A37"/>
                </a:solidFill>
                <a:latin typeface="Helvetica" panose="020B0604020202020204" pitchFamily="34" charset="0"/>
                <a:cs typeface="Helvetica" panose="020B0604020202020204" pitchFamily="34" charset="0"/>
              </a:rPr>
              <a:t>eaction mechanism for radical ring-opening polymerization and hydrolysis</a:t>
            </a:r>
            <a:endParaRPr lang="en-GB" b="1" dirty="0">
              <a:solidFill>
                <a:srgbClr val="007A37"/>
              </a:solidFill>
              <a:latin typeface="Helvetica" panose="020B0604020202020204" pitchFamily="34" charset="0"/>
              <a:cs typeface="Helvetica" panose="020B0604020202020204" pitchFamily="34" charset="0"/>
            </a:endParaRPr>
          </a:p>
        </p:txBody>
      </p:sp>
      <p:pic>
        <p:nvPicPr>
          <p:cNvPr id="86" name="Picture 85"/>
          <p:cNvPicPr>
            <a:picLocks noChangeAspect="1"/>
          </p:cNvPicPr>
          <p:nvPr/>
        </p:nvPicPr>
        <p:blipFill>
          <a:blip r:embed="rId13"/>
          <a:stretch>
            <a:fillRect/>
          </a:stretch>
        </p:blipFill>
        <p:spPr>
          <a:xfrm>
            <a:off x="16635534" y="16391580"/>
            <a:ext cx="14725284" cy="7924028"/>
          </a:xfrm>
          <a:prstGeom prst="rect">
            <a:avLst/>
          </a:prstGeom>
        </p:spPr>
      </p:pic>
      <p:sp>
        <p:nvSpPr>
          <p:cNvPr id="250" name="Rectangle 249"/>
          <p:cNvSpPr/>
          <p:nvPr/>
        </p:nvSpPr>
        <p:spPr>
          <a:xfrm rot="10800000" flipV="1">
            <a:off x="18434564" y="24456018"/>
            <a:ext cx="11412549" cy="707886"/>
          </a:xfrm>
          <a:prstGeom prst="rect">
            <a:avLst/>
          </a:prstGeom>
        </p:spPr>
        <p:txBody>
          <a:bodyPr wrap="square">
            <a:spAutoFit/>
          </a:bodyPr>
          <a:lstStyle/>
          <a:p>
            <a:pPr algn="ctr">
              <a:buNone/>
            </a:pPr>
            <a:r>
              <a:rPr lang="en-GB" b="1" dirty="0" smtClean="0">
                <a:solidFill>
                  <a:srgbClr val="007A37"/>
                </a:solidFill>
                <a:latin typeface="Helvetica" panose="020B0604020202020204" pitchFamily="34" charset="0"/>
                <a:cs typeface="Helvetica" panose="020B0604020202020204" pitchFamily="34" charset="0"/>
              </a:rPr>
              <a:t>Model output</a:t>
            </a:r>
            <a:endParaRPr lang="en-GB" b="1" dirty="0">
              <a:solidFill>
                <a:srgbClr val="007A37"/>
              </a:solidFill>
              <a:latin typeface="Helvetica" panose="020B0604020202020204" pitchFamily="34" charset="0"/>
              <a:cs typeface="Helvetica" panose="020B0604020202020204" pitchFamily="34" charset="0"/>
            </a:endParaRPr>
          </a:p>
        </p:txBody>
      </p:sp>
      <p:pic>
        <p:nvPicPr>
          <p:cNvPr id="95" name="Picture 94"/>
          <p:cNvPicPr>
            <a:picLocks noChangeAspect="1"/>
          </p:cNvPicPr>
          <p:nvPr/>
        </p:nvPicPr>
        <p:blipFill>
          <a:blip r:embed="rId14"/>
          <a:stretch>
            <a:fillRect/>
          </a:stretch>
        </p:blipFill>
        <p:spPr>
          <a:xfrm>
            <a:off x="16487013" y="25134358"/>
            <a:ext cx="14990571" cy="6510735"/>
          </a:xfrm>
          <a:prstGeom prst="rect">
            <a:avLst/>
          </a:prstGeom>
        </p:spPr>
      </p:pic>
      <p:sp>
        <p:nvSpPr>
          <p:cNvPr id="253" name="TextBox 252"/>
          <p:cNvSpPr txBox="1"/>
          <p:nvPr/>
        </p:nvSpPr>
        <p:spPr>
          <a:xfrm>
            <a:off x="16953186" y="31751854"/>
            <a:ext cx="13973014" cy="6001643"/>
          </a:xfrm>
          <a:prstGeom prst="rect">
            <a:avLst/>
          </a:prstGeom>
          <a:noFill/>
        </p:spPr>
        <p:txBody>
          <a:bodyPr wrap="square" rtlCol="0">
            <a:spAutoFit/>
          </a:bodyPr>
          <a:lstStyle/>
          <a:p>
            <a:pPr algn="just"/>
            <a:r>
              <a:rPr lang="en-GB" sz="3200" dirty="0">
                <a:solidFill>
                  <a:srgbClr val="00B050"/>
                </a:solidFill>
                <a:latin typeface="Helvetica" panose="020B0604020202020204" pitchFamily="34" charset="0"/>
                <a:cs typeface="Helvetica" panose="020B0604020202020204" pitchFamily="34" charset="0"/>
              </a:rPr>
              <a:t> </a:t>
            </a:r>
            <a:r>
              <a:rPr lang="en-GB" sz="3200" dirty="0">
                <a:solidFill>
                  <a:srgbClr val="007A37"/>
                </a:solidFill>
                <a:latin typeface="Helvetica" panose="020B0604020202020204" pitchFamily="34" charset="0"/>
                <a:cs typeface="Helvetica" panose="020B0604020202020204" pitchFamily="34" charset="0"/>
              </a:rPr>
              <a:t>T</a:t>
            </a:r>
            <a:r>
              <a:rPr lang="en-GB" sz="3200" dirty="0" smtClean="0">
                <a:solidFill>
                  <a:srgbClr val="007A37"/>
                </a:solidFill>
                <a:latin typeface="Helvetica" panose="020B0604020202020204" pitchFamily="34" charset="0"/>
                <a:cs typeface="Helvetica" panose="020B0604020202020204" pitchFamily="34" charset="0"/>
              </a:rPr>
              <a:t>he red log-MMD is the one after the copolymerization of MMA and </a:t>
            </a:r>
            <a:r>
              <a:rPr lang="en-GB" sz="3200" dirty="0">
                <a:solidFill>
                  <a:srgbClr val="007A37"/>
                </a:solidFill>
                <a:latin typeface="Helvetica" panose="020B0604020202020204" pitchFamily="34" charset="0"/>
                <a:cs typeface="Helvetica" panose="020B0604020202020204" pitchFamily="34" charset="0"/>
              </a:rPr>
              <a:t>2-methylene-1,3-dioxepane</a:t>
            </a:r>
            <a:r>
              <a:rPr lang="en-GB" sz="3200" dirty="0">
                <a:solidFill>
                  <a:srgbClr val="007A37"/>
                </a:solidFill>
                <a:latin typeface="Helvetica" panose="020B0604020202020204" pitchFamily="34" charset="0"/>
                <a:cs typeface="Helvetica" panose="020B0604020202020204" pitchFamily="34" charset="0"/>
              </a:rPr>
              <a:t> </a:t>
            </a:r>
            <a:r>
              <a:rPr lang="en-GB" sz="3200" dirty="0" smtClean="0">
                <a:solidFill>
                  <a:srgbClr val="007A37"/>
                </a:solidFill>
                <a:latin typeface="Helvetica" panose="020B0604020202020204" pitchFamily="34" charset="0"/>
                <a:cs typeface="Helvetica" panose="020B0604020202020204" pitchFamily="34" charset="0"/>
              </a:rPr>
              <a:t>(MDO)</a:t>
            </a:r>
            <a:r>
              <a:rPr lang="en-US" sz="4400" dirty="0">
                <a:solidFill>
                  <a:srgbClr val="007A37"/>
                </a:solidFill>
              </a:rPr>
              <a:t> </a:t>
            </a:r>
            <a:r>
              <a:rPr lang="en-US" sz="3200" dirty="0">
                <a:solidFill>
                  <a:srgbClr val="007A37"/>
                </a:solidFill>
                <a:latin typeface="Helvetica" panose="020B0604020202020204" pitchFamily="34" charset="0"/>
                <a:cs typeface="Helvetica" panose="020B0604020202020204" pitchFamily="34" charset="0"/>
              </a:rPr>
              <a:t>(</a:t>
            </a:r>
            <a:r>
              <a:rPr lang="en-US" sz="3200" dirty="0">
                <a:solidFill>
                  <a:srgbClr val="007A37"/>
                </a:solidFill>
                <a:latin typeface="Helvetica" panose="020B0604020202020204" pitchFamily="34" charset="0"/>
                <a:cs typeface="Helvetica" panose="020B0604020202020204" pitchFamily="34" charset="0"/>
              </a:rPr>
              <a:t>f</a:t>
            </a:r>
            <a:r>
              <a:rPr lang="en-US" sz="3200" baseline="-25000" dirty="0">
                <a:solidFill>
                  <a:srgbClr val="007A37"/>
                </a:solidFill>
                <a:latin typeface="Helvetica" panose="020B0604020202020204" pitchFamily="34" charset="0"/>
                <a:cs typeface="Helvetica" panose="020B0604020202020204" pitchFamily="34" charset="0"/>
              </a:rPr>
              <a:t>MMA,0</a:t>
            </a:r>
            <a:r>
              <a:rPr lang="en-US" sz="3200" dirty="0">
                <a:solidFill>
                  <a:srgbClr val="007A37"/>
                </a:solidFill>
                <a:latin typeface="Helvetica" panose="020B0604020202020204" pitchFamily="34" charset="0"/>
                <a:cs typeface="Helvetica" panose="020B0604020202020204" pitchFamily="34" charset="0"/>
              </a:rPr>
              <a:t>=f</a:t>
            </a:r>
            <a:r>
              <a:rPr lang="en-US" sz="3200" baseline="-25000" dirty="0">
                <a:solidFill>
                  <a:srgbClr val="007A37"/>
                </a:solidFill>
                <a:latin typeface="Helvetica" panose="020B0604020202020204" pitchFamily="34" charset="0"/>
                <a:cs typeface="Helvetica" panose="020B0604020202020204" pitchFamily="34" charset="0"/>
              </a:rPr>
              <a:t>MDO,0</a:t>
            </a:r>
            <a:r>
              <a:rPr lang="en-US" sz="3200" dirty="0">
                <a:solidFill>
                  <a:srgbClr val="007A37"/>
                </a:solidFill>
                <a:latin typeface="Helvetica" panose="020B0604020202020204" pitchFamily="34" charset="0"/>
                <a:cs typeface="Helvetica" panose="020B0604020202020204" pitchFamily="34" charset="0"/>
              </a:rPr>
              <a:t>=0.5 and 343K)</a:t>
            </a:r>
            <a:r>
              <a:rPr lang="en-GB" sz="3200" dirty="0">
                <a:solidFill>
                  <a:srgbClr val="007A37"/>
                </a:solidFill>
                <a:latin typeface="Helvetica" panose="020B0604020202020204" pitchFamily="34" charset="0"/>
                <a:cs typeface="Helvetica" panose="020B0604020202020204" pitchFamily="34" charset="0"/>
              </a:rPr>
              <a:t>. </a:t>
            </a:r>
            <a:r>
              <a:rPr lang="en-GB" sz="3200" dirty="0" smtClean="0">
                <a:solidFill>
                  <a:srgbClr val="007A37"/>
                </a:solidFill>
                <a:latin typeface="Helvetica" panose="020B0604020202020204" pitchFamily="34" charset="0"/>
                <a:cs typeface="Helvetica" panose="020B0604020202020204" pitchFamily="34" charset="0"/>
              </a:rPr>
              <a:t>The blue log-MMD is the one at complete hydrolysis of the copolymer, meaning that every ester bond introduced by incorporation of an MDO unit has been hydrolysed.</a:t>
            </a:r>
          </a:p>
          <a:p>
            <a:pPr algn="just"/>
            <a:endParaRPr lang="en-GB" sz="3200" dirty="0">
              <a:solidFill>
                <a:srgbClr val="007A37"/>
              </a:solidFill>
              <a:latin typeface="Helvetica" panose="020B0604020202020204" pitchFamily="34" charset="0"/>
              <a:cs typeface="Helvetica" panose="020B0604020202020204" pitchFamily="34" charset="0"/>
            </a:endParaRPr>
          </a:p>
          <a:p>
            <a:pPr algn="just"/>
            <a:r>
              <a:rPr lang="en-GB" sz="3200" dirty="0" smtClean="0">
                <a:solidFill>
                  <a:srgbClr val="007A37"/>
                </a:solidFill>
                <a:latin typeface="Helvetica" panose="020B0604020202020204" pitchFamily="34" charset="0"/>
                <a:cs typeface="Helvetica" panose="020B0604020202020204" pitchFamily="34" charset="0"/>
              </a:rPr>
              <a:t>The grey zone between log(M) = 3 and log(M) = 3.3 gives an indication for the maximal chain length of MMA segments that can be biodegraded.</a:t>
            </a:r>
          </a:p>
          <a:p>
            <a:pPr algn="just"/>
            <a:endParaRPr lang="en-GB" sz="3200" dirty="0">
              <a:solidFill>
                <a:srgbClr val="007A37"/>
              </a:solidFill>
              <a:latin typeface="Helvetica" panose="020B0604020202020204" pitchFamily="34" charset="0"/>
              <a:cs typeface="Helvetica" panose="020B0604020202020204" pitchFamily="34" charset="0"/>
            </a:endParaRPr>
          </a:p>
          <a:p>
            <a:pPr algn="just"/>
            <a:r>
              <a:rPr lang="en-GB" sz="3200" dirty="0" smtClean="0">
                <a:solidFill>
                  <a:srgbClr val="007A37"/>
                </a:solidFill>
                <a:latin typeface="Helvetica" panose="020B0604020202020204" pitchFamily="34" charset="0"/>
                <a:cs typeface="Helvetica" panose="020B0604020202020204" pitchFamily="34" charset="0"/>
              </a:rPr>
              <a:t> Due to the huge difference in reactivity ratios of the system (MMA/MDO), the incorporation of MDO units is limited, even at a monomer feed fraction of 0.5. This results in longer MMA segments that are not biodegradable. </a:t>
            </a:r>
          </a:p>
          <a:p>
            <a:pPr algn="just"/>
            <a:endParaRPr lang="en-GB" sz="2000" dirty="0">
              <a:solidFill>
                <a:srgbClr val="00B050"/>
              </a:solidFill>
              <a:latin typeface="Helvetica" panose="020B0604020202020204" pitchFamily="34" charset="0"/>
              <a:cs typeface="Helvetica"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e_NL">
  <a:themeElements>
    <a:clrScheme name="Default Design 13">
      <a:dk1>
        <a:srgbClr val="777777"/>
      </a:dk1>
      <a:lt1>
        <a:srgbClr val="F3F4D8"/>
      </a:lt1>
      <a:dk2>
        <a:srgbClr val="777777"/>
      </a:dk2>
      <a:lt2>
        <a:srgbClr val="808080"/>
      </a:lt2>
      <a:accent1>
        <a:srgbClr val="E6E8EE"/>
      </a:accent1>
      <a:accent2>
        <a:srgbClr val="3333CC"/>
      </a:accent2>
      <a:accent3>
        <a:srgbClr val="F8F8E9"/>
      </a:accent3>
      <a:accent4>
        <a:srgbClr val="656565"/>
      </a:accent4>
      <a:accent5>
        <a:srgbClr val="F0F2F5"/>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123A93"/>
          </a:solidFill>
          <a:prstDash val="solid"/>
          <a:round/>
          <a:headEnd type="none" w="med" len="med"/>
          <a:tailEnd type="none" w="med" len="med"/>
        </a:ln>
        <a:effectLst/>
      </a:spPr>
      <a:bodyPr vert="horz" wrap="square" lIns="437356" tIns="214840" rIns="437356" bIns="21484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nl-NL" sz="4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rgbClr val="123A93"/>
          </a:solidFill>
          <a:prstDash val="solid"/>
          <a:round/>
          <a:headEnd type="none" w="med" len="med"/>
          <a:tailEnd type="none" w="med" len="med"/>
        </a:ln>
        <a:effectLst/>
      </a:spPr>
      <a:bodyPr vert="horz" wrap="square" lIns="437356" tIns="214840" rIns="437356" bIns="21484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nl-NL" sz="4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CCFF99"/>
        </a:lt1>
        <a:dk2>
          <a:srgbClr val="000000"/>
        </a:dk2>
        <a:lt2>
          <a:srgbClr val="808080"/>
        </a:lt2>
        <a:accent1>
          <a:srgbClr val="FFFFFF"/>
        </a:accent1>
        <a:accent2>
          <a:srgbClr val="3333CC"/>
        </a:accent2>
        <a:accent3>
          <a:srgbClr val="E2FFCA"/>
        </a:accent3>
        <a:accent4>
          <a:srgbClr val="000000"/>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CC"/>
        </a:lt1>
        <a:dk2>
          <a:srgbClr val="000000"/>
        </a:dk2>
        <a:lt2>
          <a:srgbClr val="808080"/>
        </a:lt2>
        <a:accent1>
          <a:srgbClr val="FFFFFF"/>
        </a:accent1>
        <a:accent2>
          <a:srgbClr val="3333CC"/>
        </a:accent2>
        <a:accent3>
          <a:srgbClr val="FFFFE2"/>
        </a:accent3>
        <a:accent4>
          <a:srgbClr val="000000"/>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10">
        <a:dk1>
          <a:srgbClr val="777777"/>
        </a:dk1>
        <a:lt1>
          <a:srgbClr val="FFFFCC"/>
        </a:lt1>
        <a:dk2>
          <a:srgbClr val="777777"/>
        </a:dk2>
        <a:lt2>
          <a:srgbClr val="808080"/>
        </a:lt2>
        <a:accent1>
          <a:srgbClr val="FFFFFF"/>
        </a:accent1>
        <a:accent2>
          <a:srgbClr val="3333CC"/>
        </a:accent2>
        <a:accent3>
          <a:srgbClr val="FFFFE2"/>
        </a:accent3>
        <a:accent4>
          <a:srgbClr val="656565"/>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11">
        <a:dk1>
          <a:srgbClr val="777777"/>
        </a:dk1>
        <a:lt1>
          <a:srgbClr val="F3F4D8"/>
        </a:lt1>
        <a:dk2>
          <a:srgbClr val="777777"/>
        </a:dk2>
        <a:lt2>
          <a:srgbClr val="808080"/>
        </a:lt2>
        <a:accent1>
          <a:srgbClr val="FFFFFF"/>
        </a:accent1>
        <a:accent2>
          <a:srgbClr val="3333CC"/>
        </a:accent2>
        <a:accent3>
          <a:srgbClr val="F8F8E9"/>
        </a:accent3>
        <a:accent4>
          <a:srgbClr val="656565"/>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12">
        <a:dk1>
          <a:srgbClr val="777777"/>
        </a:dk1>
        <a:lt1>
          <a:srgbClr val="F4F0D8"/>
        </a:lt1>
        <a:dk2>
          <a:srgbClr val="777777"/>
        </a:dk2>
        <a:lt2>
          <a:srgbClr val="808080"/>
        </a:lt2>
        <a:accent1>
          <a:srgbClr val="FFFFFF"/>
        </a:accent1>
        <a:accent2>
          <a:srgbClr val="3333CC"/>
        </a:accent2>
        <a:accent3>
          <a:srgbClr val="F8F6E9"/>
        </a:accent3>
        <a:accent4>
          <a:srgbClr val="656565"/>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13">
        <a:dk1>
          <a:srgbClr val="777777"/>
        </a:dk1>
        <a:lt1>
          <a:srgbClr val="F3F4D8"/>
        </a:lt1>
        <a:dk2>
          <a:srgbClr val="777777"/>
        </a:dk2>
        <a:lt2>
          <a:srgbClr val="808080"/>
        </a:lt2>
        <a:accent1>
          <a:srgbClr val="E6E8EE"/>
        </a:accent1>
        <a:accent2>
          <a:srgbClr val="3333CC"/>
        </a:accent2>
        <a:accent3>
          <a:srgbClr val="F8F8E9"/>
        </a:accent3>
        <a:accent4>
          <a:srgbClr val="656565"/>
        </a:accent4>
        <a:accent5>
          <a:srgbClr val="F0F2F5"/>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N_Poster_Presentation.pptx" id="{0BADF7F2-782F-487A-84E5-1BF2794F9289}" vid="{94342760-F6DF-4448-958B-1429ED443CC7}"/>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87F8977D6D8647ACD7B3C4F740B114" ma:contentTypeVersion="6" ma:contentTypeDescription="Create a new document." ma:contentTypeScope="" ma:versionID="01d552f292b868d72545cdc2342ba459">
  <xsd:schema xmlns:xsd="http://www.w3.org/2001/XMLSchema" xmlns:xs="http://www.w3.org/2001/XMLSchema" xmlns:p="http://schemas.microsoft.com/office/2006/metadata/properties" xmlns:ns2="93cd69fa-77f1-4ac7-99aa-0e08db37e4e1" targetNamespace="http://schemas.microsoft.com/office/2006/metadata/properties" ma:root="true" ma:fieldsID="75cd46b44ee215245640ee463d9be435" ns2:_="">
    <xsd:import namespace="93cd69fa-77f1-4ac7-99aa-0e08db37e4e1"/>
    <xsd:element name="properties">
      <xsd:complexType>
        <xsd:sequence>
          <xsd:element name="documentManagement">
            <xsd:complexType>
              <xsd:all>
                <xsd:element ref="ns2:Languag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cd69fa-77f1-4ac7-99aa-0e08db37e4e1" elementFormDefault="qualified">
    <xsd:import namespace="http://schemas.microsoft.com/office/2006/documentManagement/types"/>
    <xsd:import namespace="http://schemas.microsoft.com/office/infopath/2007/PartnerControls"/>
    <xsd:element name="Language" ma:index="8" ma:displayName="Language" ma:default="NL" ma:format="Dropdown" ma:indexed="true" ma:internalName="Language">
      <xsd:simpleType>
        <xsd:restriction base="dms:Choice">
          <xsd:enumeration value="NL"/>
          <xsd:enumeration value="E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93cd69fa-77f1-4ac7-99aa-0e08db37e4e1">EN</Language>
  </documentManagement>
</p:properties>
</file>

<file path=customXml/itemProps1.xml><?xml version="1.0" encoding="utf-8"?>
<ds:datastoreItem xmlns:ds="http://schemas.openxmlformats.org/officeDocument/2006/customXml" ds:itemID="{1BCEB6AC-63DF-4BBE-AA14-33C9008AFF36}">
  <ds:schemaRefs>
    <ds:schemaRef ds:uri="http://schemas.microsoft.com/sharepoint/v3/contenttype/forms"/>
  </ds:schemaRefs>
</ds:datastoreItem>
</file>

<file path=customXml/itemProps2.xml><?xml version="1.0" encoding="utf-8"?>
<ds:datastoreItem xmlns:ds="http://schemas.openxmlformats.org/officeDocument/2006/customXml" ds:itemID="{B757A97F-01A6-48D1-9FC3-E6E88F2E8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cd69fa-77f1-4ac7-99aa-0e08db37e4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6B2A1A-8D7C-47AC-A593-21DB7B5E86A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terms/"/>
    <ds:schemaRef ds:uri="http://schemas.openxmlformats.org/package/2006/metadata/core-properties"/>
    <ds:schemaRef ds:uri="93cd69fa-77f1-4ac7-99aa-0e08db37e4e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21952</TotalTime>
  <Words>702</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Helvetica</vt:lpstr>
      <vt:lpstr>Times New Roman</vt:lpstr>
      <vt:lpstr>Posterpresentatie_NL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 Poster presentation</dc:title>
  <dc:subject>EN Poster Presentation Powerpoint Template</dc:subject>
  <dc:creator>Lies De Keer</dc:creator>
  <cp:keywords>LCT; templates</cp:keywords>
  <cp:lastModifiedBy>Kyann De Smit</cp:lastModifiedBy>
  <cp:revision>176</cp:revision>
  <cp:lastPrinted>2018-04-09T09:19:34Z</cp:lastPrinted>
  <dcterms:created xsi:type="dcterms:W3CDTF">2017-04-16T12:47:47Z</dcterms:created>
  <dcterms:modified xsi:type="dcterms:W3CDTF">2020-11-04T13:36:00Z</dcterms:modified>
  <cp:category>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900</vt:r8>
  </property>
  <property fmtid="{D5CDD505-2E9C-101B-9397-08002B2CF9AE}" pid="3" name="ContentTypeId">
    <vt:lpwstr>0x0101003D87F8977D6D8647ACD7B3C4F740B114</vt:lpwstr>
  </property>
</Properties>
</file>