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56" r:id="rId2"/>
    <p:sldId id="264" r:id="rId3"/>
    <p:sldId id="263" r:id="rId4"/>
    <p:sldId id="266" r:id="rId5"/>
    <p:sldId id="276" r:id="rId6"/>
    <p:sldId id="267" r:id="rId7"/>
    <p:sldId id="268" r:id="rId8"/>
    <p:sldId id="269" r:id="rId9"/>
    <p:sldId id="273" r:id="rId10"/>
    <p:sldId id="277" r:id="rId11"/>
    <p:sldId id="278" r:id="rId12"/>
    <p:sldId id="279" r:id="rId13"/>
    <p:sldId id="271" r:id="rId14"/>
    <p:sldId id="260" r:id="rId15"/>
    <p:sldId id="275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Untitled Section" id="{D2614225-FE3E-4F2E-A206-65FD76E6EE04}">
          <p14:sldIdLst>
            <p14:sldId id="256"/>
            <p14:sldId id="264"/>
            <p14:sldId id="263"/>
            <p14:sldId id="266"/>
            <p14:sldId id="276"/>
            <p14:sldId id="267"/>
            <p14:sldId id="268"/>
            <p14:sldId id="269"/>
            <p14:sldId id="273"/>
            <p14:sldId id="277"/>
            <p14:sldId id="278"/>
            <p14:sldId id="279"/>
            <p14:sldId id="271"/>
            <p14:sldId id="260"/>
            <p14:sldId id="275"/>
            <p14:sldId id="26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25517"/>
    <a:srgbClr val="556B40"/>
    <a:srgbClr val="669900"/>
    <a:srgbClr val="F7F7F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110" d="100"/>
          <a:sy n="110" d="100"/>
        </p:scale>
        <p:origin x="-1572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24E417-26EF-4526-BD85-0EFBEBEABF5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A93709-58CD-4834-9F77-CE531F46E152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dirty="0" smtClean="0">
              <a:latin typeface="Comic Sans MS" panose="030F0702030302020204" pitchFamily="66" charset="0"/>
            </a:rPr>
            <a:t>Harvest </a:t>
          </a:r>
          <a:endParaRPr lang="en-US" sz="2000" dirty="0">
            <a:latin typeface="Comic Sans MS" panose="030F0702030302020204" pitchFamily="66" charset="0"/>
          </a:endParaRPr>
        </a:p>
      </dgm:t>
    </dgm:pt>
    <dgm:pt modelId="{754F1BCB-B90F-46E6-8DAF-73E76F9B885D}" type="parTrans" cxnId="{14696E92-8206-4BEA-9506-0D2199F2BCA0}">
      <dgm:prSet/>
      <dgm:spPr/>
      <dgm:t>
        <a:bodyPr/>
        <a:lstStyle/>
        <a:p>
          <a:endParaRPr lang="en-US"/>
        </a:p>
      </dgm:t>
    </dgm:pt>
    <dgm:pt modelId="{66AAD56A-2C5C-4FA6-AA37-2255C1C5471E}" type="sibTrans" cxnId="{14696E92-8206-4BEA-9506-0D2199F2BCA0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E69A707-82D0-4C66-AF29-A7D675AE96C4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dirty="0" err="1" smtClean="0">
              <a:latin typeface="Comic Sans MS" panose="030F0702030302020204" pitchFamily="66" charset="0"/>
            </a:rPr>
            <a:t>Debittering</a:t>
          </a:r>
          <a:endParaRPr lang="en-US" sz="2000" dirty="0" smtClean="0">
            <a:latin typeface="Comic Sans MS" panose="030F0702030302020204" pitchFamily="66" charset="0"/>
          </a:endParaRPr>
        </a:p>
        <a:p>
          <a:r>
            <a:rPr lang="en-US" sz="2000" dirty="0" smtClean="0">
              <a:latin typeface="Comic Sans MS" panose="030F0702030302020204" pitchFamily="66" charset="0"/>
            </a:rPr>
            <a:t>(</a:t>
          </a:r>
          <a:r>
            <a:rPr lang="en-US" sz="2000" dirty="0" err="1" smtClean="0">
              <a:latin typeface="Comic Sans MS" panose="030F0702030302020204" pitchFamily="66" charset="0"/>
            </a:rPr>
            <a:t>NaOH</a:t>
          </a:r>
          <a:r>
            <a:rPr lang="en-US" sz="2000" dirty="0" smtClean="0">
              <a:latin typeface="Comic Sans MS" panose="030F0702030302020204" pitchFamily="66" charset="0"/>
            </a:rPr>
            <a:t>, 1</a:t>
          </a:r>
          <a:r>
            <a:rPr lang="el-GR" sz="2000" dirty="0" smtClean="0">
              <a:latin typeface="Comic Sans MS" panose="030F0702030302020204" pitchFamily="66" charset="0"/>
            </a:rPr>
            <a:t>.</a:t>
          </a:r>
          <a:r>
            <a:rPr lang="en-US" sz="2000" dirty="0" smtClean="0">
              <a:latin typeface="Comic Sans MS" panose="030F0702030302020204" pitchFamily="66" charset="0"/>
            </a:rPr>
            <a:t>8-2</a:t>
          </a:r>
          <a:r>
            <a:rPr lang="el-GR" sz="2000" dirty="0" smtClean="0">
              <a:latin typeface="Comic Sans MS" panose="030F0702030302020204" pitchFamily="66" charset="0"/>
            </a:rPr>
            <a:t>.</a:t>
          </a:r>
          <a:r>
            <a:rPr lang="en-US" sz="2000" dirty="0" smtClean="0">
              <a:latin typeface="Comic Sans MS" panose="030F0702030302020204" pitchFamily="66" charset="0"/>
            </a:rPr>
            <a:t>7%v/v, </a:t>
          </a:r>
        </a:p>
        <a:p>
          <a:pPr marL="0" indent="0"/>
          <a:r>
            <a:rPr lang="en-US" sz="2000" dirty="0" smtClean="0">
              <a:latin typeface="Comic Sans MS" panose="030F0702030302020204" pitchFamily="66" charset="0"/>
            </a:rPr>
            <a:t>12-24h) </a:t>
          </a:r>
          <a:endParaRPr lang="en-US" sz="2000" dirty="0">
            <a:latin typeface="Comic Sans MS" panose="030F0702030302020204" pitchFamily="66" charset="0"/>
          </a:endParaRPr>
        </a:p>
      </dgm:t>
    </dgm:pt>
    <dgm:pt modelId="{D4DBB181-2A40-47BF-8B70-2A0DADBCB87B}" type="parTrans" cxnId="{EAA1FF75-CCC6-4FE9-85F7-2DB99451E3CA}">
      <dgm:prSet/>
      <dgm:spPr/>
      <dgm:t>
        <a:bodyPr/>
        <a:lstStyle/>
        <a:p>
          <a:endParaRPr lang="en-US"/>
        </a:p>
      </dgm:t>
    </dgm:pt>
    <dgm:pt modelId="{98C2C45D-9E1F-4996-B3D4-C226111F399C}" type="sibTrans" cxnId="{EAA1FF75-CCC6-4FE9-85F7-2DB99451E3CA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EB95071-E749-4CB9-B207-C63A700E0FE9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dirty="0" smtClean="0">
              <a:latin typeface="Comic Sans MS" panose="030F0702030302020204" pitchFamily="66" charset="0"/>
            </a:rPr>
            <a:t>Washing with water</a:t>
          </a:r>
        </a:p>
        <a:p>
          <a:r>
            <a:rPr lang="en-US" sz="2000" dirty="0" smtClean="0">
              <a:latin typeface="Comic Sans MS" panose="030F0702030302020204" pitchFamily="66" charset="0"/>
            </a:rPr>
            <a:t> (2 or 3 times)</a:t>
          </a:r>
          <a:endParaRPr lang="en-US" sz="2000" dirty="0">
            <a:latin typeface="Comic Sans MS" panose="030F0702030302020204" pitchFamily="66" charset="0"/>
          </a:endParaRPr>
        </a:p>
      </dgm:t>
    </dgm:pt>
    <dgm:pt modelId="{31ADD2EA-4EE0-4A9E-840C-5C36EAF7EECB}" type="parTrans" cxnId="{3E473360-645A-4B25-B74C-6A16D36B3F5B}">
      <dgm:prSet/>
      <dgm:spPr/>
      <dgm:t>
        <a:bodyPr/>
        <a:lstStyle/>
        <a:p>
          <a:endParaRPr lang="en-US"/>
        </a:p>
      </dgm:t>
    </dgm:pt>
    <dgm:pt modelId="{C4BA3E68-9025-4377-BD88-4F3262AC67CB}" type="sibTrans" cxnId="{3E473360-645A-4B25-B74C-6A16D36B3F5B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CBC71FB-6107-41C2-9514-5C825BBF1053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dirty="0" smtClean="0">
              <a:latin typeface="Comic Sans MS" panose="030F0702030302020204" pitchFamily="66" charset="0"/>
            </a:rPr>
            <a:t>Fermentation in brine  </a:t>
          </a:r>
        </a:p>
        <a:p>
          <a:r>
            <a:rPr lang="en-US" sz="2000" dirty="0" smtClean="0">
              <a:latin typeface="Comic Sans MS" panose="030F0702030302020204" pitchFamily="66" charset="0"/>
            </a:rPr>
            <a:t>(6-10%)</a:t>
          </a:r>
          <a:endParaRPr lang="en-US" sz="2000" dirty="0">
            <a:latin typeface="Comic Sans MS" panose="030F0702030302020204" pitchFamily="66" charset="0"/>
          </a:endParaRPr>
        </a:p>
      </dgm:t>
    </dgm:pt>
    <dgm:pt modelId="{D7178B79-AB93-4095-A16F-655F0A19943F}" type="parTrans" cxnId="{167AC874-86EF-4CB0-912F-8206594CE30E}">
      <dgm:prSet/>
      <dgm:spPr/>
      <dgm:t>
        <a:bodyPr/>
        <a:lstStyle/>
        <a:p>
          <a:endParaRPr lang="en-US"/>
        </a:p>
      </dgm:t>
    </dgm:pt>
    <dgm:pt modelId="{34A8B126-5FD5-4F40-93B7-FC86216276B5}" type="sibTrans" cxnId="{167AC874-86EF-4CB0-912F-8206594CE30E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3F398BD-85E1-4AFB-8652-5DF59EAD94F9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dirty="0" smtClean="0">
              <a:latin typeface="Comic Sans MS" panose="030F0702030302020204" pitchFamily="66" charset="0"/>
            </a:rPr>
            <a:t>Packaging </a:t>
          </a:r>
        </a:p>
        <a:p>
          <a:r>
            <a:rPr lang="en-US" sz="2000" dirty="0" smtClean="0">
              <a:latin typeface="Comic Sans MS" panose="030F0702030302020204" pitchFamily="66" charset="0"/>
            </a:rPr>
            <a:t>- </a:t>
          </a:r>
        </a:p>
        <a:p>
          <a:r>
            <a:rPr lang="en-US" sz="2000" dirty="0" smtClean="0">
              <a:latin typeface="Comic Sans MS" panose="030F0702030302020204" pitchFamily="66" charset="0"/>
            </a:rPr>
            <a:t>Storage</a:t>
          </a:r>
          <a:endParaRPr lang="en-US" sz="2000" dirty="0">
            <a:latin typeface="Comic Sans MS" panose="030F0702030302020204" pitchFamily="66" charset="0"/>
          </a:endParaRPr>
        </a:p>
      </dgm:t>
    </dgm:pt>
    <dgm:pt modelId="{5CF0DB06-92EB-4C23-BDA7-6B8024B20563}" type="parTrans" cxnId="{05E6C770-804A-4589-8F18-3681180AC733}">
      <dgm:prSet/>
      <dgm:spPr/>
      <dgm:t>
        <a:bodyPr/>
        <a:lstStyle/>
        <a:p>
          <a:endParaRPr lang="en-US"/>
        </a:p>
      </dgm:t>
    </dgm:pt>
    <dgm:pt modelId="{6B2B8A42-41DF-45A9-A1D6-5A6FFD906917}" type="sibTrans" cxnId="{05E6C770-804A-4589-8F18-3681180AC733}">
      <dgm:prSet/>
      <dgm:spPr/>
      <dgm:t>
        <a:bodyPr/>
        <a:lstStyle/>
        <a:p>
          <a:endParaRPr lang="en-US"/>
        </a:p>
      </dgm:t>
    </dgm:pt>
    <dgm:pt modelId="{038BF1AA-37CD-4471-9AFC-227786C3B20E}" type="pres">
      <dgm:prSet presAssocID="{0A24E417-26EF-4526-BD85-0EFBEBEABF5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69F865-852B-471F-B7BC-63DC57DE3CAC}" type="pres">
      <dgm:prSet presAssocID="{99A93709-58CD-4834-9F77-CE531F46E152}" presName="node" presStyleLbl="node1" presStyleIdx="0" presStyleCnt="5" custLinFactX="-30437" custLinFactNeighborX="-100000" custLinFactNeighborY="-52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9D4A2-24DB-4824-B794-F44005D31B82}" type="pres">
      <dgm:prSet presAssocID="{66AAD56A-2C5C-4FA6-AA37-2255C1C5471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6C08B6A-C202-4695-90BC-6308EB2FF906}" type="pres">
      <dgm:prSet presAssocID="{66AAD56A-2C5C-4FA6-AA37-2255C1C5471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E169AE3-2B25-4BD2-A401-D59AB669DD09}" type="pres">
      <dgm:prSet presAssocID="{8E69A707-82D0-4C66-AF29-A7D675AE96C4}" presName="node" presStyleLbl="node1" presStyleIdx="1" presStyleCnt="5" custScaleX="117553" custLinFactX="-30987" custLinFactNeighborX="-100000" custLinFactNeighborY="-52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2CD87-6E78-46C2-AF61-AEBC5497357B}" type="pres">
      <dgm:prSet presAssocID="{98C2C45D-9E1F-4996-B3D4-C226111F399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210FAB4-D57D-4817-AD75-FF6D4A390E74}" type="pres">
      <dgm:prSet presAssocID="{98C2C45D-9E1F-4996-B3D4-C226111F399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7F023724-9150-4532-989A-8495C7F3B1AE}" type="pres">
      <dgm:prSet presAssocID="{1EB95071-E749-4CB9-B207-C63A700E0FE9}" presName="node" presStyleLbl="node1" presStyleIdx="2" presStyleCnt="5" custLinFactY="-100000" custLinFactNeighborX="335" custLinFactNeighborY="-123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6750E-B8DC-4E5C-A5A5-ABBF097851B2}" type="pres">
      <dgm:prSet presAssocID="{C4BA3E68-9025-4377-BD88-4F3262AC67CB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4E2BC50-0106-4510-A51A-9D37AFB21229}" type="pres">
      <dgm:prSet presAssocID="{C4BA3E68-9025-4377-BD88-4F3262AC67CB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ED111445-C28E-43E9-A773-AC9AA9807E75}" type="pres">
      <dgm:prSet presAssocID="{ACBC71FB-6107-41C2-9514-5C825BBF1053}" presName="node" presStyleLbl="node1" presStyleIdx="3" presStyleCnt="5" custLinFactX="40335" custLinFactNeighborX="100000" custLinFactNeighborY="-220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7E529-4E51-4EE8-91AC-35FCE22B541E}" type="pres">
      <dgm:prSet presAssocID="{34A8B126-5FD5-4F40-93B7-FC86216276B5}" presName="sibTrans" presStyleLbl="sibTrans2D1" presStyleIdx="3" presStyleCnt="4" custAng="0" custScaleX="129697" custLinFactNeighborX="-32" custLinFactNeighborY="-3334"/>
      <dgm:spPr/>
      <dgm:t>
        <a:bodyPr/>
        <a:lstStyle/>
        <a:p>
          <a:endParaRPr lang="en-US"/>
        </a:p>
      </dgm:t>
    </dgm:pt>
    <dgm:pt modelId="{28D02AAE-5477-4A10-8F63-F91CDCAA8C9D}" type="pres">
      <dgm:prSet presAssocID="{34A8B126-5FD5-4F40-93B7-FC86216276B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7F44434-D534-48CD-903D-147698959D5D}" type="pres">
      <dgm:prSet presAssocID="{03F398BD-85E1-4AFB-8652-5DF59EAD94F9}" presName="node" presStyleLbl="node1" presStyleIdx="4" presStyleCnt="5" custLinFactX="45230" custLinFactNeighborX="100000" custLinFactNeighborY="-21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6477E5-3F5F-4291-9C50-700F9C62A3A5}" type="presOf" srcId="{1EB95071-E749-4CB9-B207-C63A700E0FE9}" destId="{7F023724-9150-4532-989A-8495C7F3B1AE}" srcOrd="0" destOrd="0" presId="urn:microsoft.com/office/officeart/2005/8/layout/process5"/>
    <dgm:cxn modelId="{18E41FA4-2214-4F0F-A182-BC5E6364AEE5}" type="presOf" srcId="{66AAD56A-2C5C-4FA6-AA37-2255C1C5471E}" destId="{6B59D4A2-24DB-4824-B794-F44005D31B82}" srcOrd="0" destOrd="0" presId="urn:microsoft.com/office/officeart/2005/8/layout/process5"/>
    <dgm:cxn modelId="{EAA1FF75-CCC6-4FE9-85F7-2DB99451E3CA}" srcId="{0A24E417-26EF-4526-BD85-0EFBEBEABF50}" destId="{8E69A707-82D0-4C66-AF29-A7D675AE96C4}" srcOrd="1" destOrd="0" parTransId="{D4DBB181-2A40-47BF-8B70-2A0DADBCB87B}" sibTransId="{98C2C45D-9E1F-4996-B3D4-C226111F399C}"/>
    <dgm:cxn modelId="{C600B3D5-F691-478A-9BB3-5CFDF6705794}" type="presOf" srcId="{8E69A707-82D0-4C66-AF29-A7D675AE96C4}" destId="{8E169AE3-2B25-4BD2-A401-D59AB669DD09}" srcOrd="0" destOrd="0" presId="urn:microsoft.com/office/officeart/2005/8/layout/process5"/>
    <dgm:cxn modelId="{3E473360-645A-4B25-B74C-6A16D36B3F5B}" srcId="{0A24E417-26EF-4526-BD85-0EFBEBEABF50}" destId="{1EB95071-E749-4CB9-B207-C63A700E0FE9}" srcOrd="2" destOrd="0" parTransId="{31ADD2EA-4EE0-4A9E-840C-5C36EAF7EECB}" sibTransId="{C4BA3E68-9025-4377-BD88-4F3262AC67CB}"/>
    <dgm:cxn modelId="{029A426E-DC18-482F-8F92-64528389810B}" type="presOf" srcId="{66AAD56A-2C5C-4FA6-AA37-2255C1C5471E}" destId="{C6C08B6A-C202-4695-90BC-6308EB2FF906}" srcOrd="1" destOrd="0" presId="urn:microsoft.com/office/officeart/2005/8/layout/process5"/>
    <dgm:cxn modelId="{05E6C770-804A-4589-8F18-3681180AC733}" srcId="{0A24E417-26EF-4526-BD85-0EFBEBEABF50}" destId="{03F398BD-85E1-4AFB-8652-5DF59EAD94F9}" srcOrd="4" destOrd="0" parTransId="{5CF0DB06-92EB-4C23-BDA7-6B8024B20563}" sibTransId="{6B2B8A42-41DF-45A9-A1D6-5A6FFD906917}"/>
    <dgm:cxn modelId="{0B2DF562-5FD9-492E-A4F6-4F4A24AB18CD}" type="presOf" srcId="{98C2C45D-9E1F-4996-B3D4-C226111F399C}" destId="{F0C2CD87-6E78-46C2-AF61-AEBC5497357B}" srcOrd="0" destOrd="0" presId="urn:microsoft.com/office/officeart/2005/8/layout/process5"/>
    <dgm:cxn modelId="{7F10132A-D816-453C-85D8-85BC7A45C46B}" type="presOf" srcId="{C4BA3E68-9025-4377-BD88-4F3262AC67CB}" destId="{E4E2BC50-0106-4510-A51A-9D37AFB21229}" srcOrd="1" destOrd="0" presId="urn:microsoft.com/office/officeart/2005/8/layout/process5"/>
    <dgm:cxn modelId="{14696E92-8206-4BEA-9506-0D2199F2BCA0}" srcId="{0A24E417-26EF-4526-BD85-0EFBEBEABF50}" destId="{99A93709-58CD-4834-9F77-CE531F46E152}" srcOrd="0" destOrd="0" parTransId="{754F1BCB-B90F-46E6-8DAF-73E76F9B885D}" sibTransId="{66AAD56A-2C5C-4FA6-AA37-2255C1C5471E}"/>
    <dgm:cxn modelId="{0E5BD00C-0742-4A8D-8C9E-7E192604CA0D}" type="presOf" srcId="{C4BA3E68-9025-4377-BD88-4F3262AC67CB}" destId="{C326750E-B8DC-4E5C-A5A5-ABBF097851B2}" srcOrd="0" destOrd="0" presId="urn:microsoft.com/office/officeart/2005/8/layout/process5"/>
    <dgm:cxn modelId="{FE370B94-8AF3-4885-B564-7D7E1E68D57C}" type="presOf" srcId="{34A8B126-5FD5-4F40-93B7-FC86216276B5}" destId="{28D02AAE-5477-4A10-8F63-F91CDCAA8C9D}" srcOrd="1" destOrd="0" presId="urn:microsoft.com/office/officeart/2005/8/layout/process5"/>
    <dgm:cxn modelId="{F320060A-C6C3-4939-AE0E-0DB5EBAB7168}" type="presOf" srcId="{0A24E417-26EF-4526-BD85-0EFBEBEABF50}" destId="{038BF1AA-37CD-4471-9AFC-227786C3B20E}" srcOrd="0" destOrd="0" presId="urn:microsoft.com/office/officeart/2005/8/layout/process5"/>
    <dgm:cxn modelId="{6F79F74E-C18A-4EFA-BC44-83C471D10D4A}" type="presOf" srcId="{ACBC71FB-6107-41C2-9514-5C825BBF1053}" destId="{ED111445-C28E-43E9-A773-AC9AA9807E75}" srcOrd="0" destOrd="0" presId="urn:microsoft.com/office/officeart/2005/8/layout/process5"/>
    <dgm:cxn modelId="{7C5124F2-61B0-482A-9B07-0DED4685FC70}" type="presOf" srcId="{34A8B126-5FD5-4F40-93B7-FC86216276B5}" destId="{6547E529-4E51-4EE8-91AC-35FCE22B541E}" srcOrd="0" destOrd="0" presId="urn:microsoft.com/office/officeart/2005/8/layout/process5"/>
    <dgm:cxn modelId="{BD9CDD40-6DB1-4862-A058-779609AD2FDE}" type="presOf" srcId="{98C2C45D-9E1F-4996-B3D4-C226111F399C}" destId="{6210FAB4-D57D-4817-AD75-FF6D4A390E74}" srcOrd="1" destOrd="0" presId="urn:microsoft.com/office/officeart/2005/8/layout/process5"/>
    <dgm:cxn modelId="{167AC874-86EF-4CB0-912F-8206594CE30E}" srcId="{0A24E417-26EF-4526-BD85-0EFBEBEABF50}" destId="{ACBC71FB-6107-41C2-9514-5C825BBF1053}" srcOrd="3" destOrd="0" parTransId="{D7178B79-AB93-4095-A16F-655F0A19943F}" sibTransId="{34A8B126-5FD5-4F40-93B7-FC86216276B5}"/>
    <dgm:cxn modelId="{04981630-FC73-42EB-8DE6-7370F01DD049}" type="presOf" srcId="{03F398BD-85E1-4AFB-8652-5DF59EAD94F9}" destId="{47F44434-D534-48CD-903D-147698959D5D}" srcOrd="0" destOrd="0" presId="urn:microsoft.com/office/officeart/2005/8/layout/process5"/>
    <dgm:cxn modelId="{9CF04243-A4FF-4DB6-BCE2-D7397B0E63AA}" type="presOf" srcId="{99A93709-58CD-4834-9F77-CE531F46E152}" destId="{8469F865-852B-471F-B7BC-63DC57DE3CAC}" srcOrd="0" destOrd="0" presId="urn:microsoft.com/office/officeart/2005/8/layout/process5"/>
    <dgm:cxn modelId="{BA8B1038-2317-4D9C-9FD4-BDA67CF68EFA}" type="presParOf" srcId="{038BF1AA-37CD-4471-9AFC-227786C3B20E}" destId="{8469F865-852B-471F-B7BC-63DC57DE3CAC}" srcOrd="0" destOrd="0" presId="urn:microsoft.com/office/officeart/2005/8/layout/process5"/>
    <dgm:cxn modelId="{0A8325F9-47AD-4515-9ED9-C2EC962C9234}" type="presParOf" srcId="{038BF1AA-37CD-4471-9AFC-227786C3B20E}" destId="{6B59D4A2-24DB-4824-B794-F44005D31B82}" srcOrd="1" destOrd="0" presId="urn:microsoft.com/office/officeart/2005/8/layout/process5"/>
    <dgm:cxn modelId="{BDD43098-88C8-4FAB-99E3-5912117BBCD3}" type="presParOf" srcId="{6B59D4A2-24DB-4824-B794-F44005D31B82}" destId="{C6C08B6A-C202-4695-90BC-6308EB2FF906}" srcOrd="0" destOrd="0" presId="urn:microsoft.com/office/officeart/2005/8/layout/process5"/>
    <dgm:cxn modelId="{ECE0C1ED-CD41-40FB-9505-020B6949FAAA}" type="presParOf" srcId="{038BF1AA-37CD-4471-9AFC-227786C3B20E}" destId="{8E169AE3-2B25-4BD2-A401-D59AB669DD09}" srcOrd="2" destOrd="0" presId="urn:microsoft.com/office/officeart/2005/8/layout/process5"/>
    <dgm:cxn modelId="{11034BCE-0328-4D92-9D24-555008167348}" type="presParOf" srcId="{038BF1AA-37CD-4471-9AFC-227786C3B20E}" destId="{F0C2CD87-6E78-46C2-AF61-AEBC5497357B}" srcOrd="3" destOrd="0" presId="urn:microsoft.com/office/officeart/2005/8/layout/process5"/>
    <dgm:cxn modelId="{BF1F7D27-9875-4AD6-8F5E-3B151F8F4490}" type="presParOf" srcId="{F0C2CD87-6E78-46C2-AF61-AEBC5497357B}" destId="{6210FAB4-D57D-4817-AD75-FF6D4A390E74}" srcOrd="0" destOrd="0" presId="urn:microsoft.com/office/officeart/2005/8/layout/process5"/>
    <dgm:cxn modelId="{D869A4F2-BC78-4D1F-ABEC-4C11395328F0}" type="presParOf" srcId="{038BF1AA-37CD-4471-9AFC-227786C3B20E}" destId="{7F023724-9150-4532-989A-8495C7F3B1AE}" srcOrd="4" destOrd="0" presId="urn:microsoft.com/office/officeart/2005/8/layout/process5"/>
    <dgm:cxn modelId="{BB6333A1-87D9-4737-BB9A-E18C265F75AD}" type="presParOf" srcId="{038BF1AA-37CD-4471-9AFC-227786C3B20E}" destId="{C326750E-B8DC-4E5C-A5A5-ABBF097851B2}" srcOrd="5" destOrd="0" presId="urn:microsoft.com/office/officeart/2005/8/layout/process5"/>
    <dgm:cxn modelId="{9CEA5DC8-38E0-4E68-A517-8F0385512616}" type="presParOf" srcId="{C326750E-B8DC-4E5C-A5A5-ABBF097851B2}" destId="{E4E2BC50-0106-4510-A51A-9D37AFB21229}" srcOrd="0" destOrd="0" presId="urn:microsoft.com/office/officeart/2005/8/layout/process5"/>
    <dgm:cxn modelId="{D6D4C8AE-4FA6-4CEA-A284-066A100A00A6}" type="presParOf" srcId="{038BF1AA-37CD-4471-9AFC-227786C3B20E}" destId="{ED111445-C28E-43E9-A773-AC9AA9807E75}" srcOrd="6" destOrd="0" presId="urn:microsoft.com/office/officeart/2005/8/layout/process5"/>
    <dgm:cxn modelId="{F6E4D66B-A67A-4A1D-A79F-3EF48EE4EC89}" type="presParOf" srcId="{038BF1AA-37CD-4471-9AFC-227786C3B20E}" destId="{6547E529-4E51-4EE8-91AC-35FCE22B541E}" srcOrd="7" destOrd="0" presId="urn:microsoft.com/office/officeart/2005/8/layout/process5"/>
    <dgm:cxn modelId="{6430E4AF-4429-4B77-8233-88BD788F1BBC}" type="presParOf" srcId="{6547E529-4E51-4EE8-91AC-35FCE22B541E}" destId="{28D02AAE-5477-4A10-8F63-F91CDCAA8C9D}" srcOrd="0" destOrd="0" presId="urn:microsoft.com/office/officeart/2005/8/layout/process5"/>
    <dgm:cxn modelId="{FBA2B847-15EA-4D00-8351-730B1CD521E6}" type="presParOf" srcId="{038BF1AA-37CD-4471-9AFC-227786C3B20E}" destId="{47F44434-D534-48CD-903D-147698959D5D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69F865-852B-471F-B7BC-63DC57DE3CAC}">
      <dsp:nvSpPr>
        <dsp:cNvPr id="0" name=""/>
        <dsp:cNvSpPr/>
      </dsp:nvSpPr>
      <dsp:spPr>
        <a:xfrm>
          <a:off x="0" y="122532"/>
          <a:ext cx="2336241" cy="1401744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omic Sans MS" panose="030F0702030302020204" pitchFamily="66" charset="0"/>
            </a:rPr>
            <a:t>Harvest </a:t>
          </a:r>
          <a:endParaRPr lang="en-US" sz="2000" kern="1200" dirty="0">
            <a:latin typeface="Comic Sans MS" panose="030F0702030302020204" pitchFamily="66" charset="0"/>
          </a:endParaRPr>
        </a:p>
      </dsp:txBody>
      <dsp:txXfrm>
        <a:off x="0" y="122532"/>
        <a:ext cx="2336241" cy="1401744"/>
      </dsp:txXfrm>
    </dsp:sp>
    <dsp:sp modelId="{6B59D4A2-24DB-4824-B794-F44005D31B82}">
      <dsp:nvSpPr>
        <dsp:cNvPr id="0" name=""/>
        <dsp:cNvSpPr/>
      </dsp:nvSpPr>
      <dsp:spPr>
        <a:xfrm>
          <a:off x="2499656" y="533710"/>
          <a:ext cx="393682" cy="579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499656" y="533710"/>
        <a:ext cx="393682" cy="579387"/>
      </dsp:txXfrm>
    </dsp:sp>
    <dsp:sp modelId="{8E169AE3-2B25-4BD2-A401-D59AB669DD09}">
      <dsp:nvSpPr>
        <dsp:cNvPr id="0" name=""/>
        <dsp:cNvSpPr/>
      </dsp:nvSpPr>
      <dsp:spPr>
        <a:xfrm>
          <a:off x="3079039" y="122532"/>
          <a:ext cx="2746321" cy="1401744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Comic Sans MS" panose="030F0702030302020204" pitchFamily="66" charset="0"/>
            </a:rPr>
            <a:t>Debittering</a:t>
          </a:r>
          <a:endParaRPr lang="en-US" sz="2000" kern="1200" dirty="0" smtClean="0">
            <a:latin typeface="Comic Sans MS" panose="030F0702030302020204" pitchFamily="66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omic Sans MS" panose="030F0702030302020204" pitchFamily="66" charset="0"/>
            </a:rPr>
            <a:t>(</a:t>
          </a:r>
          <a:r>
            <a:rPr lang="en-US" sz="2000" kern="1200" dirty="0" err="1" smtClean="0">
              <a:latin typeface="Comic Sans MS" panose="030F0702030302020204" pitchFamily="66" charset="0"/>
            </a:rPr>
            <a:t>NaOH</a:t>
          </a:r>
          <a:r>
            <a:rPr lang="en-US" sz="2000" kern="1200" dirty="0" smtClean="0">
              <a:latin typeface="Comic Sans MS" panose="030F0702030302020204" pitchFamily="66" charset="0"/>
            </a:rPr>
            <a:t>, 1</a:t>
          </a:r>
          <a:r>
            <a:rPr lang="el-GR" sz="2000" kern="1200" dirty="0" smtClean="0">
              <a:latin typeface="Comic Sans MS" panose="030F0702030302020204" pitchFamily="66" charset="0"/>
            </a:rPr>
            <a:t>.</a:t>
          </a:r>
          <a:r>
            <a:rPr lang="en-US" sz="2000" kern="1200" dirty="0" smtClean="0">
              <a:latin typeface="Comic Sans MS" panose="030F0702030302020204" pitchFamily="66" charset="0"/>
            </a:rPr>
            <a:t>8-2</a:t>
          </a:r>
          <a:r>
            <a:rPr lang="el-GR" sz="2000" kern="1200" dirty="0" smtClean="0">
              <a:latin typeface="Comic Sans MS" panose="030F0702030302020204" pitchFamily="66" charset="0"/>
            </a:rPr>
            <a:t>.</a:t>
          </a:r>
          <a:r>
            <a:rPr lang="en-US" sz="2000" kern="1200" dirty="0" smtClean="0">
              <a:latin typeface="Comic Sans MS" panose="030F0702030302020204" pitchFamily="66" charset="0"/>
            </a:rPr>
            <a:t>7%v/v,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omic Sans MS" panose="030F0702030302020204" pitchFamily="66" charset="0"/>
            </a:rPr>
            <a:t>12-24h) </a:t>
          </a:r>
          <a:endParaRPr lang="en-US" sz="2000" kern="1200" dirty="0">
            <a:latin typeface="Comic Sans MS" panose="030F0702030302020204" pitchFamily="66" charset="0"/>
          </a:endParaRPr>
        </a:p>
      </dsp:txBody>
      <dsp:txXfrm>
        <a:off x="3079039" y="122532"/>
        <a:ext cx="2746321" cy="1401744"/>
      </dsp:txXfrm>
    </dsp:sp>
    <dsp:sp modelId="{F0C2CD87-6E78-46C2-AF61-AEBC5497357B}">
      <dsp:nvSpPr>
        <dsp:cNvPr id="0" name=""/>
        <dsp:cNvSpPr/>
      </dsp:nvSpPr>
      <dsp:spPr>
        <a:xfrm rot="21545554">
          <a:off x="5986321" y="506339"/>
          <a:ext cx="387874" cy="579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21545554">
        <a:off x="5986321" y="506339"/>
        <a:ext cx="387874" cy="579387"/>
      </dsp:txXfrm>
    </dsp:sp>
    <dsp:sp modelId="{7F023724-9150-4532-989A-8495C7F3B1AE}">
      <dsp:nvSpPr>
        <dsp:cNvPr id="0" name=""/>
        <dsp:cNvSpPr/>
      </dsp:nvSpPr>
      <dsp:spPr>
        <a:xfrm>
          <a:off x="6557108" y="70690"/>
          <a:ext cx="2336241" cy="1401744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omic Sans MS" panose="030F0702030302020204" pitchFamily="66" charset="0"/>
            </a:rPr>
            <a:t>Washing with water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omic Sans MS" panose="030F0702030302020204" pitchFamily="66" charset="0"/>
            </a:rPr>
            <a:t> (2 or 3 times)</a:t>
          </a:r>
          <a:endParaRPr lang="en-US" sz="2000" kern="1200" dirty="0">
            <a:latin typeface="Comic Sans MS" panose="030F0702030302020204" pitchFamily="66" charset="0"/>
          </a:endParaRPr>
        </a:p>
      </dsp:txBody>
      <dsp:txXfrm>
        <a:off x="6557108" y="70690"/>
        <a:ext cx="2336241" cy="1401744"/>
      </dsp:txXfrm>
    </dsp:sp>
    <dsp:sp modelId="{C326750E-B8DC-4E5C-A5A5-ABBF097851B2}">
      <dsp:nvSpPr>
        <dsp:cNvPr id="0" name=""/>
        <dsp:cNvSpPr/>
      </dsp:nvSpPr>
      <dsp:spPr>
        <a:xfrm rot="5400000">
          <a:off x="7349327" y="1870712"/>
          <a:ext cx="751802" cy="579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/>
        </a:p>
      </dsp:txBody>
      <dsp:txXfrm rot="5400000">
        <a:off x="7349327" y="1870712"/>
        <a:ext cx="751802" cy="579387"/>
      </dsp:txXfrm>
    </dsp:sp>
    <dsp:sp modelId="{ED111445-C28E-43E9-A773-AC9AA9807E75}">
      <dsp:nvSpPr>
        <dsp:cNvPr id="0" name=""/>
        <dsp:cNvSpPr/>
      </dsp:nvSpPr>
      <dsp:spPr>
        <a:xfrm>
          <a:off x="6557108" y="2890931"/>
          <a:ext cx="2336241" cy="1401744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omic Sans MS" panose="030F0702030302020204" pitchFamily="66" charset="0"/>
            </a:rPr>
            <a:t>Fermentation in brine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omic Sans MS" panose="030F0702030302020204" pitchFamily="66" charset="0"/>
            </a:rPr>
            <a:t>(6-10%)</a:t>
          </a:r>
          <a:endParaRPr lang="en-US" sz="2000" kern="1200" dirty="0">
            <a:latin typeface="Comic Sans MS" panose="030F0702030302020204" pitchFamily="66" charset="0"/>
          </a:endParaRPr>
        </a:p>
      </dsp:txBody>
      <dsp:txXfrm>
        <a:off x="6557108" y="2890931"/>
        <a:ext cx="2336241" cy="1401744"/>
      </dsp:txXfrm>
    </dsp:sp>
    <dsp:sp modelId="{6547E529-4E51-4EE8-91AC-35FCE22B541E}">
      <dsp:nvSpPr>
        <dsp:cNvPr id="0" name=""/>
        <dsp:cNvSpPr/>
      </dsp:nvSpPr>
      <dsp:spPr>
        <a:xfrm rot="10788305">
          <a:off x="5877330" y="3288119"/>
          <a:ext cx="563754" cy="579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788305">
        <a:off x="5877330" y="3288119"/>
        <a:ext cx="563754" cy="579387"/>
      </dsp:txXfrm>
    </dsp:sp>
    <dsp:sp modelId="{47F44434-D534-48CD-903D-147698959D5D}">
      <dsp:nvSpPr>
        <dsp:cNvPr id="0" name=""/>
        <dsp:cNvSpPr/>
      </dsp:nvSpPr>
      <dsp:spPr>
        <a:xfrm>
          <a:off x="3400739" y="2901668"/>
          <a:ext cx="2336241" cy="1401744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omic Sans MS" panose="030F0702030302020204" pitchFamily="66" charset="0"/>
            </a:rPr>
            <a:t>Packaging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omic Sans MS" panose="030F0702030302020204" pitchFamily="66" charset="0"/>
            </a:rPr>
            <a:t>-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omic Sans MS" panose="030F0702030302020204" pitchFamily="66" charset="0"/>
            </a:rPr>
            <a:t>Storage</a:t>
          </a:r>
          <a:endParaRPr lang="en-US" sz="2000" kern="1200" dirty="0">
            <a:latin typeface="Comic Sans MS" panose="030F0702030302020204" pitchFamily="66" charset="0"/>
          </a:endParaRPr>
        </a:p>
      </dsp:txBody>
      <dsp:txXfrm>
        <a:off x="3400739" y="2901668"/>
        <a:ext cx="2336241" cy="1401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9515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46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6195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34506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6876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8791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111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0613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723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344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905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7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456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366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852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992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70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1672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stathispanagou@aua.g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hyperlink" Target="https://olivetreeroute.gr/wp-content/uploads/Studies_Publications_017a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41" y="480754"/>
            <a:ext cx="7235422" cy="164630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Effect of Packaging on Microbial Survival and Physicochemical Characteristics of Non-Thermally Preserved Green Spanish-Style Olives</a:t>
            </a:r>
            <a:endParaRPr lang="el-GR" sz="28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503" y="2362165"/>
            <a:ext cx="8550605" cy="109689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0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Aikaterini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T</a:t>
            </a:r>
            <a:r>
              <a:rPr lang="en-US" sz="20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zamourani</a:t>
            </a:r>
            <a:r>
              <a:rPr lang="en-US" sz="2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</a:t>
            </a:r>
            <a:r>
              <a:rPr lang="en-US" sz="2000" cap="none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eorgios </a:t>
            </a:r>
            <a:r>
              <a:rPr lang="en-US" sz="20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Oikonomou-Petrovits</a:t>
            </a:r>
            <a:r>
              <a:rPr lang="en-US" sz="2000" cap="none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en-US" sz="20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en-US" sz="2000" cap="none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Stavros </a:t>
            </a:r>
            <a:r>
              <a:rPr lang="en-US" sz="20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Panagiotidis</a:t>
            </a:r>
            <a:r>
              <a:rPr lang="en-US" sz="2000" cap="none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en-US" sz="20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en-US" sz="2000" cap="none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George-John </a:t>
            </a:r>
            <a:r>
              <a:rPr lang="en-US" sz="20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Nychas</a:t>
            </a:r>
            <a:r>
              <a:rPr lang="en-US" sz="2000" cap="none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en-US" sz="20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en-US" sz="2000" cap="none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Efstathios</a:t>
            </a:r>
            <a:r>
              <a:rPr lang="en-US" sz="2000" cap="none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Ζ. </a:t>
            </a:r>
            <a:r>
              <a:rPr lang="en-US" sz="20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Panagou</a:t>
            </a:r>
            <a:r>
              <a:rPr lang="en-US" sz="2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endParaRPr lang="el-GR" sz="2000" baseline="300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n-US" sz="2000" cap="none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en-GB" sz="1100" cap="none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1</a:t>
            </a:r>
            <a:r>
              <a:rPr lang="en-GB" sz="11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Agricultural University of Athens, School </a:t>
            </a:r>
            <a:r>
              <a:rPr lang="en-GB" sz="11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o</a:t>
            </a:r>
            <a:r>
              <a:rPr lang="en-GB" sz="11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f Food and Nutritional Sciences</a:t>
            </a:r>
          </a:p>
          <a:p>
            <a:pPr>
              <a:defRPr/>
            </a:pPr>
            <a:r>
              <a:rPr lang="en-GB" sz="11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Dept. of Food Science and Human Nutrition, Lab. of Microbiology and Biotechnology of Foods</a:t>
            </a:r>
          </a:p>
          <a:p>
            <a:pPr>
              <a:defRPr/>
            </a:pPr>
            <a:r>
              <a:rPr lang="en-GB" sz="1100" cap="non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Iera</a:t>
            </a:r>
            <a:r>
              <a:rPr lang="en-GB" sz="11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</a:t>
            </a:r>
            <a:r>
              <a:rPr lang="en-GB" sz="1100" cap="non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Odos</a:t>
            </a:r>
            <a:r>
              <a:rPr lang="en-GB" sz="11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75, Athens, Greece, E-mail: </a:t>
            </a:r>
            <a:r>
              <a:rPr lang="en-GB" sz="11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hlinkClick r:id="rId4"/>
              </a:rPr>
              <a:t>stathispanagou@aua.gr</a:t>
            </a:r>
            <a:r>
              <a:rPr lang="en-GB" sz="11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</a:t>
            </a:r>
          </a:p>
          <a:p>
            <a:pPr>
              <a:defRPr/>
            </a:pPr>
            <a:r>
              <a:rPr lang="en-GB" sz="1100" cap="none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2</a:t>
            </a:r>
            <a:r>
              <a:rPr lang="en-GB" sz="11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PELOPAC S.A. Block 38, NB1A Street, Thessaloniki Industrial Area, </a:t>
            </a:r>
            <a:r>
              <a:rPr lang="en-GB" sz="1100" cap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Sindos</a:t>
            </a:r>
            <a:r>
              <a:rPr lang="en-GB" sz="11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57022, Greece</a:t>
            </a:r>
            <a:endParaRPr lang="en-GB" sz="1100" cap="none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pPr>
              <a:defRPr/>
            </a:pPr>
            <a:endParaRPr lang="en-GB" sz="1100" cap="none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pPr>
              <a:defRPr/>
            </a:pPr>
            <a:endParaRPr lang="el-GR" b="1" cap="non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04764"/>
            <a:ext cx="9144000" cy="11532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1100" y="3334982"/>
            <a:ext cx="28829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8713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8597" y="107178"/>
            <a:ext cx="4901293" cy="69668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Physicochemical results  </a:t>
            </a:r>
            <a:endParaRPr lang="el-GR" sz="32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96287"/>
            <a:ext cx="9144000" cy="4735771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88900"/>
          </a:effectLst>
        </p:spPr>
      </p:pic>
      <p:sp>
        <p:nvSpPr>
          <p:cNvPr id="6" name="TextBox 5"/>
          <p:cNvSpPr txBox="1"/>
          <p:nvPr/>
        </p:nvSpPr>
        <p:spPr>
          <a:xfrm>
            <a:off x="1241947" y="5879530"/>
            <a:ext cx="7845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Figure 2.</a:t>
            </a:r>
            <a:r>
              <a:rPr lang="en-US" sz="1600" dirty="0" smtClean="0">
                <a:latin typeface="Comic Sans MS" panose="030F0702030302020204" pitchFamily="66" charset="0"/>
              </a:rPr>
              <a:t> Changes </a:t>
            </a:r>
            <a:r>
              <a:rPr lang="en-US" sz="1600" dirty="0">
                <a:latin typeface="Comic Sans MS" panose="030F0702030302020204" pitchFamily="66" charset="0"/>
              </a:rPr>
              <a:t>in pH, salt content and </a:t>
            </a:r>
            <a:r>
              <a:rPr lang="en-US" sz="1600" dirty="0" err="1">
                <a:latin typeface="Comic Sans MS" panose="030F0702030302020204" pitchFamily="66" charset="0"/>
              </a:rPr>
              <a:t>titratable</a:t>
            </a:r>
            <a:r>
              <a:rPr lang="en-US" sz="1600" dirty="0">
                <a:latin typeface="Comic Sans MS" panose="030F0702030302020204" pitchFamily="66" charset="0"/>
              </a:rPr>
              <a:t> acidity during storage of packaged pitted green olives of </a:t>
            </a:r>
            <a:r>
              <a:rPr lang="en-US" sz="1600" dirty="0" err="1" smtClean="0">
                <a:latin typeface="Comic Sans MS" panose="030F0702030302020204" pitchFamily="66" charset="0"/>
              </a:rPr>
              <a:t>cvs</a:t>
            </a:r>
            <a:r>
              <a:rPr lang="en-US" sz="1600" dirty="0" smtClean="0">
                <a:latin typeface="Comic Sans MS" panose="030F0702030302020204" pitchFamily="66" charset="0"/>
              </a:rPr>
              <a:t>. </a:t>
            </a:r>
            <a:r>
              <a:rPr lang="en-US" sz="1600" dirty="0" err="1">
                <a:latin typeface="Comic Sans MS" panose="030F0702030302020204" pitchFamily="66" charset="0"/>
              </a:rPr>
              <a:t>Halkidiki</a:t>
            </a:r>
            <a:r>
              <a:rPr lang="en-US" sz="1600" dirty="0">
                <a:latin typeface="Comic Sans MS" panose="030F0702030302020204" pitchFamily="66" charset="0"/>
              </a:rPr>
              <a:t> (a) and </a:t>
            </a:r>
            <a:r>
              <a:rPr lang="en-US" sz="1600" dirty="0" err="1">
                <a:latin typeface="Comic Sans MS" panose="030F0702030302020204" pitchFamily="66" charset="0"/>
              </a:rPr>
              <a:t>Conservolea</a:t>
            </a:r>
            <a:r>
              <a:rPr lang="en-US" sz="1600" dirty="0">
                <a:latin typeface="Comic Sans MS" panose="030F0702030302020204" pitchFamily="66" charset="0"/>
              </a:rPr>
              <a:t> (b). Data </a:t>
            </a:r>
            <a:r>
              <a:rPr lang="en-US" sz="1600" dirty="0" smtClean="0">
                <a:latin typeface="Comic Sans MS" panose="030F0702030302020204" pitchFamily="66" charset="0"/>
              </a:rPr>
              <a:t>represent average </a:t>
            </a:r>
            <a:r>
              <a:rPr lang="en-US" sz="1600" dirty="0">
                <a:latin typeface="Comic Sans MS" panose="030F0702030302020204" pitchFamily="66" charset="0"/>
              </a:rPr>
              <a:t>values of duplicate samples ± standard deviation</a:t>
            </a:r>
            <a:endParaRPr lang="el-GR" sz="16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9868" y="1091823"/>
            <a:ext cx="777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(a)</a:t>
            </a:r>
            <a:endParaRPr lang="el-GR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4958" y="1105471"/>
            <a:ext cx="777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(b)</a:t>
            </a:r>
            <a:endParaRPr lang="el-GR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32058"/>
            <a:ext cx="1241946" cy="124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632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40514" y="214538"/>
            <a:ext cx="5608377" cy="644809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Physicochemical results  </a:t>
            </a:r>
            <a:endParaRPr lang="el-GR" sz="32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932" y="1402545"/>
            <a:ext cx="4120771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Color parameters </a:t>
            </a:r>
            <a:r>
              <a:rPr lang="en-US" i="1" dirty="0">
                <a:latin typeface="Comic Sans MS" panose="030F0702030302020204" pitchFamily="66" charset="0"/>
              </a:rPr>
              <a:t>L*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i="1" dirty="0">
                <a:latin typeface="Comic Sans MS" panose="030F0702030302020204" pitchFamily="66" charset="0"/>
              </a:rPr>
              <a:t>a*</a:t>
            </a:r>
            <a:r>
              <a:rPr lang="en-US" dirty="0">
                <a:latin typeface="Comic Sans MS" panose="030F0702030302020204" pitchFamily="66" charset="0"/>
              </a:rPr>
              <a:t> and </a:t>
            </a:r>
            <a:r>
              <a:rPr lang="en-US" i="1" dirty="0">
                <a:latin typeface="Comic Sans MS" panose="030F0702030302020204" pitchFamily="66" charset="0"/>
              </a:rPr>
              <a:t>b</a:t>
            </a:r>
            <a:r>
              <a:rPr lang="en-US" dirty="0">
                <a:latin typeface="Comic Sans MS" panose="030F0702030302020204" pitchFamily="66" charset="0"/>
              </a:rPr>
              <a:t>* did not change during storage in both varieties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 </a:t>
            </a:r>
            <a:endParaRPr lang="en-US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No statistically significant differences could be established for </a:t>
            </a:r>
            <a:r>
              <a:rPr lang="en-US" i="1" dirty="0">
                <a:latin typeface="Comic Sans MS" panose="030F0702030302020204" pitchFamily="66" charset="0"/>
              </a:rPr>
              <a:t>L* </a:t>
            </a:r>
            <a:r>
              <a:rPr lang="en-US" dirty="0" smtClean="0">
                <a:latin typeface="Comic Sans MS" panose="030F0702030302020204" pitchFamily="66" charset="0"/>
              </a:rPr>
              <a:t>parameter.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omic Sans MS" panose="030F0702030302020204" pitchFamily="66" charset="0"/>
              </a:rPr>
              <a:t>The </a:t>
            </a:r>
            <a:r>
              <a:rPr lang="en-US" dirty="0">
                <a:latin typeface="Comic Sans MS" panose="030F0702030302020204" pitchFamily="66" charset="0"/>
              </a:rPr>
              <a:t>values of</a:t>
            </a:r>
            <a:r>
              <a:rPr lang="en-US" i="1" dirty="0">
                <a:latin typeface="Comic Sans MS" panose="030F0702030302020204" pitchFamily="66" charset="0"/>
              </a:rPr>
              <a:t> a</a:t>
            </a:r>
            <a:r>
              <a:rPr lang="en-US" dirty="0">
                <a:latin typeface="Comic Sans MS" panose="030F0702030302020204" pitchFamily="66" charset="0"/>
              </a:rPr>
              <a:t>* and </a:t>
            </a:r>
            <a:r>
              <a:rPr lang="en-US" i="1" dirty="0">
                <a:latin typeface="Comic Sans MS" panose="030F0702030302020204" pitchFamily="66" charset="0"/>
              </a:rPr>
              <a:t>b</a:t>
            </a:r>
            <a:r>
              <a:rPr lang="en-US" dirty="0">
                <a:latin typeface="Comic Sans MS" panose="030F0702030302020204" pitchFamily="66" charset="0"/>
              </a:rPr>
              <a:t>* parameters indicated the prevalence of green and yellow tonalities among samples regardless of table olive variety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4064" y="1402545"/>
            <a:ext cx="4055093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The force needed to penetrate the olive drupe was considered as a measure of the olive’s </a:t>
            </a:r>
            <a:r>
              <a:rPr lang="en-US" dirty="0" smtClean="0">
                <a:latin typeface="Comic Sans MS" panose="030F0702030302020204" pitchFamily="66" charset="0"/>
              </a:rPr>
              <a:t>hardness and varied according to table olive variety and </a:t>
            </a:r>
            <a:r>
              <a:rPr lang="en-US" dirty="0">
                <a:latin typeface="Comic Sans MS" panose="030F0702030302020204" pitchFamily="66" charset="0"/>
              </a:rPr>
              <a:t>storage time. 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The mean value of hardness was 15-20 N and after 360 days of storage it decreased to 8 N. </a:t>
            </a:r>
            <a:endParaRPr lang="el-GR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616054"/>
            <a:ext cx="1241946" cy="124194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218111" y="4840434"/>
            <a:ext cx="3086997" cy="2017566"/>
            <a:chOff x="5229985" y="4737280"/>
            <a:chExt cx="3086997" cy="2017566"/>
          </a:xfrm>
        </p:grpSpPr>
        <p:pic>
          <p:nvPicPr>
            <p:cNvPr id="1026" name="Picture 2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A7A17F"/>
                </a:clrFrom>
                <a:clrTo>
                  <a:srgbClr val="A7A17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4387" y="4737280"/>
              <a:ext cx="1272595" cy="20175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29985" y="4737280"/>
              <a:ext cx="2118905" cy="20175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51524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95" y="1189325"/>
            <a:ext cx="7759817" cy="4195481"/>
          </a:xfrm>
        </p:spPr>
        <p:txBody>
          <a:bodyPr/>
          <a:lstStyle/>
          <a:p>
            <a:pPr algn="just"/>
            <a:r>
              <a:rPr lang="en-US" dirty="0">
                <a:latin typeface="Comic Sans MS" panose="030F0702030302020204" pitchFamily="66" charset="0"/>
              </a:rPr>
              <a:t>The taste panel evaluated </a:t>
            </a:r>
          </a:p>
          <a:p>
            <a:pPr lvl="1" algn="just"/>
            <a:r>
              <a:rPr lang="en-US" sz="2000" dirty="0">
                <a:latin typeface="Comic Sans MS" panose="030F0702030302020204" pitchFamily="66" charset="0"/>
              </a:rPr>
              <a:t>negative </a:t>
            </a:r>
            <a:r>
              <a:rPr lang="en-US" sz="2000" dirty="0" smtClean="0">
                <a:latin typeface="Comic Sans MS" panose="030F0702030302020204" pitchFamily="66" charset="0"/>
              </a:rPr>
              <a:t>attributes (e.g</a:t>
            </a:r>
            <a:r>
              <a:rPr lang="en-US" sz="2000" dirty="0">
                <a:latin typeface="Comic Sans MS" panose="030F0702030302020204" pitchFamily="66" charset="0"/>
              </a:rPr>
              <a:t>., abnormal fermentation), </a:t>
            </a:r>
          </a:p>
          <a:p>
            <a:pPr lvl="1" algn="just"/>
            <a:r>
              <a:rPr lang="en-US" sz="2000" dirty="0">
                <a:latin typeface="Comic Sans MS" panose="030F0702030302020204" pitchFamily="66" charset="0"/>
              </a:rPr>
              <a:t>gustatory </a:t>
            </a:r>
            <a:r>
              <a:rPr lang="en-US" sz="2000" dirty="0" smtClean="0">
                <a:latin typeface="Comic Sans MS" panose="030F0702030302020204" pitchFamily="66" charset="0"/>
              </a:rPr>
              <a:t>attributes (salty</a:t>
            </a:r>
            <a:r>
              <a:rPr lang="en-US" sz="2000" dirty="0">
                <a:latin typeface="Comic Sans MS" panose="030F0702030302020204" pitchFamily="66" charset="0"/>
              </a:rPr>
              <a:t>, bitter and acid taste) and </a:t>
            </a:r>
          </a:p>
          <a:p>
            <a:pPr lvl="1" algn="just"/>
            <a:r>
              <a:rPr lang="en-US" sz="2000" dirty="0">
                <a:latin typeface="Comic Sans MS" panose="030F0702030302020204" pitchFamily="66" charset="0"/>
              </a:rPr>
              <a:t>kinesthetic sensations (hardness, fibrousness, crunchiness). 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pPr algn="just"/>
            <a:r>
              <a:rPr lang="en-US" dirty="0" smtClean="0">
                <a:latin typeface="Comic Sans MS" panose="030F0702030302020204" pitchFamily="66" charset="0"/>
              </a:rPr>
              <a:t>No </a:t>
            </a:r>
            <a:r>
              <a:rPr lang="en-US" dirty="0">
                <a:latin typeface="Comic Sans MS" panose="030F0702030302020204" pitchFamily="66" charset="0"/>
              </a:rPr>
              <a:t>perception of abnormal fermentation (</a:t>
            </a:r>
            <a:r>
              <a:rPr lang="en-US" dirty="0" err="1">
                <a:latin typeface="Comic Sans MS" panose="030F0702030302020204" pitchFamily="66" charset="0"/>
              </a:rPr>
              <a:t>zapateria</a:t>
            </a:r>
            <a:r>
              <a:rPr lang="en-US" dirty="0">
                <a:latin typeface="Comic Sans MS" panose="030F0702030302020204" pitchFamily="66" charset="0"/>
              </a:rPr>
              <a:t>, putrid, butyric) was noticed throughout storage. </a:t>
            </a:r>
          </a:p>
          <a:p>
            <a:pPr algn="just"/>
            <a:endParaRPr lang="el-G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78993" y="108769"/>
            <a:ext cx="7055380" cy="91888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Sensory evaluation</a:t>
            </a:r>
            <a:endParaRPr lang="el-GR" sz="32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30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63927"/>
            <a:ext cx="9144000" cy="249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185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422900"/>
            <a:ext cx="1435100" cy="1435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1204"/>
            <a:ext cx="7886700" cy="1120847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Sensory evaluation</a:t>
            </a:r>
            <a:endParaRPr lang="el-GR" sz="32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049" y="903155"/>
            <a:ext cx="7480301" cy="5554096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</a:t>
            </a:r>
            <a:r>
              <a:rPr lang="en-US" dirty="0" smtClean="0">
                <a:latin typeface="Comic Sans MS" panose="030F0702030302020204" pitchFamily="66" charset="0"/>
              </a:rPr>
              <a:t>v. </a:t>
            </a:r>
            <a:r>
              <a:rPr lang="en-US" dirty="0" err="1" smtClean="0">
                <a:latin typeface="Comic Sans MS" panose="030F0702030302020204" pitchFamily="66" charset="0"/>
              </a:rPr>
              <a:t>Halkidiki’s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olives were bitter, acid, crisper and with increased fibrousness compared to </a:t>
            </a:r>
            <a:r>
              <a:rPr lang="en-US" dirty="0" smtClean="0">
                <a:latin typeface="Comic Sans MS" panose="030F0702030302020204" pitchFamily="66" charset="0"/>
              </a:rPr>
              <a:t>cv. </a:t>
            </a:r>
            <a:r>
              <a:rPr lang="en-US" dirty="0" err="1" smtClean="0">
                <a:latin typeface="Comic Sans MS" panose="030F0702030302020204" pitchFamily="66" charset="0"/>
              </a:rPr>
              <a:t>Conservolea</a:t>
            </a:r>
            <a:r>
              <a:rPr lang="en-US" dirty="0" smtClean="0">
                <a:latin typeface="Comic Sans MS" panose="030F0702030302020204" pitchFamily="66" charset="0"/>
              </a:rPr>
              <a:t>. </a:t>
            </a:r>
          </a:p>
          <a:p>
            <a:endParaRPr lang="en-US" sz="1000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The majority </a:t>
            </a:r>
            <a:r>
              <a:rPr lang="en-US" dirty="0">
                <a:latin typeface="Comic Sans MS" panose="030F0702030302020204" pitchFamily="66" charset="0"/>
              </a:rPr>
              <a:t>of the sensory characteristics did not vary throughout storage in both varieties. After 10 months of storage all olive samples received approximately the same score with no important differences. </a:t>
            </a:r>
          </a:p>
          <a:p>
            <a:endParaRPr lang="en-US" sz="1000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The </a:t>
            </a:r>
            <a:r>
              <a:rPr lang="en-US" dirty="0">
                <a:latin typeface="Comic Sans MS" panose="030F0702030302020204" pitchFamily="66" charset="0"/>
              </a:rPr>
              <a:t>composition of the modified atmosphere is important since it affects the color and texture of </a:t>
            </a:r>
            <a:r>
              <a:rPr lang="en-US" dirty="0" smtClean="0">
                <a:latin typeface="Comic Sans MS" panose="030F0702030302020204" pitchFamily="66" charset="0"/>
              </a:rPr>
              <a:t>olives</a:t>
            </a:r>
            <a:r>
              <a:rPr lang="en-US" dirty="0">
                <a:latin typeface="Comic Sans MS" panose="030F0702030302020204" pitchFamily="66" charset="0"/>
              </a:rPr>
              <a:t>.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</a:p>
          <a:p>
            <a:endParaRPr lang="en-US" sz="1000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Overall</a:t>
            </a:r>
            <a:r>
              <a:rPr lang="en-US" dirty="0">
                <a:latin typeface="Comic Sans MS" panose="030F0702030302020204" pitchFamily="66" charset="0"/>
              </a:rPr>
              <a:t>, all samples were characterized as “Extra</a:t>
            </a:r>
            <a:r>
              <a:rPr lang="en-US" dirty="0" smtClean="0">
                <a:latin typeface="Comic Sans MS" panose="030F0702030302020204" pitchFamily="66" charset="0"/>
              </a:rPr>
              <a:t>”.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3267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3200"/>
            <a:ext cx="7886700" cy="723445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Conclusion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1527" y="1018743"/>
            <a:ext cx="7886700" cy="5118555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Comic Sans MS" panose="030F0702030302020204" pitchFamily="66" charset="0"/>
              </a:rPr>
              <a:t>Modified </a:t>
            </a:r>
            <a:r>
              <a:rPr lang="en-US" dirty="0">
                <a:latin typeface="Comic Sans MS" panose="030F0702030302020204" pitchFamily="66" charset="0"/>
              </a:rPr>
              <a:t>atmosphere packaging of Spanish-style green pitted olives in multi-laminated pouches revealed stability with minor changes in the microbiological and physicochemical characteristics of </a:t>
            </a:r>
            <a:r>
              <a:rPr lang="en-US" dirty="0" err="1" smtClean="0">
                <a:latin typeface="Comic Sans MS" panose="030F0702030302020204" pitchFamily="66" charset="0"/>
              </a:rPr>
              <a:t>cvs</a:t>
            </a:r>
            <a:r>
              <a:rPr lang="en-US" dirty="0" smtClean="0">
                <a:latin typeface="Comic Sans MS" panose="030F0702030302020204" pitchFamily="66" charset="0"/>
              </a:rPr>
              <a:t>. </a:t>
            </a:r>
            <a:r>
              <a:rPr lang="en-US" dirty="0" err="1">
                <a:latin typeface="Comic Sans MS" panose="030F0702030302020204" pitchFamily="66" charset="0"/>
              </a:rPr>
              <a:t>Halkidiki</a:t>
            </a:r>
            <a:r>
              <a:rPr lang="en-US" dirty="0">
                <a:latin typeface="Comic Sans MS" panose="030F0702030302020204" pitchFamily="66" charset="0"/>
              </a:rPr>
              <a:t> and </a:t>
            </a:r>
            <a:r>
              <a:rPr lang="en-US" dirty="0" err="1">
                <a:latin typeface="Comic Sans MS" panose="030F0702030302020204" pitchFamily="66" charset="0"/>
              </a:rPr>
              <a:t>Conservolea</a:t>
            </a:r>
            <a:r>
              <a:rPr lang="en-US" dirty="0">
                <a:latin typeface="Comic Sans MS" panose="030F0702030302020204" pitchFamily="66" charset="0"/>
              </a:rPr>
              <a:t> olives during 12-month storage. </a:t>
            </a:r>
            <a:endParaRPr lang="en-US" dirty="0" smtClean="0">
              <a:latin typeface="Comic Sans MS" panose="030F0702030302020204" pitchFamily="66" charset="0"/>
            </a:endParaRPr>
          </a:p>
          <a:p>
            <a:pPr algn="just"/>
            <a:endParaRPr lang="en-US" dirty="0" smtClean="0">
              <a:latin typeface="Comic Sans MS" panose="030F0702030302020204" pitchFamily="66" charset="0"/>
            </a:endParaRPr>
          </a:p>
          <a:p>
            <a:pPr algn="just"/>
            <a:r>
              <a:rPr lang="en-US" dirty="0" smtClean="0">
                <a:latin typeface="Comic Sans MS" panose="030F0702030302020204" pitchFamily="66" charset="0"/>
              </a:rPr>
              <a:t>LAB </a:t>
            </a:r>
            <a:r>
              <a:rPr lang="en-US" dirty="0">
                <a:latin typeface="Comic Sans MS" panose="030F0702030302020204" pitchFamily="66" charset="0"/>
              </a:rPr>
              <a:t>dominated the olive surface from the beginning of storage whereas no yeasts could be detected after 3 months of storage. </a:t>
            </a:r>
            <a:endParaRPr lang="en-US" dirty="0" smtClean="0">
              <a:latin typeface="Comic Sans MS" panose="030F0702030302020204" pitchFamily="66" charset="0"/>
            </a:endParaRPr>
          </a:p>
          <a:p>
            <a:pPr algn="just"/>
            <a:endParaRPr lang="en-US" dirty="0" smtClean="0">
              <a:latin typeface="Comic Sans MS" panose="030F0702030302020204" pitchFamily="66" charset="0"/>
            </a:endParaRPr>
          </a:p>
          <a:p>
            <a:pPr algn="just"/>
            <a:r>
              <a:rPr lang="en-US" dirty="0" smtClean="0">
                <a:latin typeface="Comic Sans MS" panose="030F0702030302020204" pitchFamily="66" charset="0"/>
              </a:rPr>
              <a:t>The </a:t>
            </a:r>
            <a:r>
              <a:rPr lang="en-US" dirty="0">
                <a:latin typeface="Comic Sans MS" panose="030F0702030302020204" pitchFamily="66" charset="0"/>
              </a:rPr>
              <a:t>absence of </a:t>
            </a:r>
            <a:r>
              <a:rPr lang="en-US" i="1" dirty="0" err="1">
                <a:latin typeface="Comic Sans MS" panose="030F0702030302020204" pitchFamily="66" charset="0"/>
              </a:rPr>
              <a:t>Enterobacteriaceae</a:t>
            </a:r>
            <a:r>
              <a:rPr lang="en-US" i="1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and</a:t>
            </a:r>
            <a:r>
              <a:rPr lang="en-US" i="1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the </a:t>
            </a:r>
            <a:r>
              <a:rPr lang="en-US" dirty="0">
                <a:latin typeface="Comic Sans MS" panose="030F0702030302020204" pitchFamily="66" charset="0"/>
              </a:rPr>
              <a:t>changes in the physicochemical parameters </a:t>
            </a:r>
            <a:r>
              <a:rPr lang="en-US" dirty="0" smtClean="0">
                <a:latin typeface="Comic Sans MS" panose="030F0702030302020204" pitchFamily="66" charset="0"/>
              </a:rPr>
              <a:t>(within </a:t>
            </a:r>
            <a:r>
              <a:rPr lang="en-US" dirty="0">
                <a:latin typeface="Comic Sans MS" panose="030F0702030302020204" pitchFamily="66" charset="0"/>
              </a:rPr>
              <a:t>the acceptable </a:t>
            </a:r>
            <a:r>
              <a:rPr lang="en-US" dirty="0" smtClean="0">
                <a:latin typeface="Comic Sans MS" panose="030F0702030302020204" pitchFamily="66" charset="0"/>
              </a:rPr>
              <a:t>limits)</a:t>
            </a:r>
            <a:r>
              <a:rPr lang="en-US" i="1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throughout </a:t>
            </a:r>
            <a:r>
              <a:rPr lang="en-US" dirty="0">
                <a:latin typeface="Comic Sans MS" panose="030F0702030302020204" pitchFamily="66" charset="0"/>
              </a:rPr>
              <a:t>packaging ensures the microbiological safety </a:t>
            </a:r>
            <a:r>
              <a:rPr lang="en-US" dirty="0" smtClean="0">
                <a:latin typeface="Comic Sans MS" panose="030F0702030302020204" pitchFamily="66" charset="0"/>
              </a:rPr>
              <a:t>and stability of </a:t>
            </a:r>
            <a:r>
              <a:rPr lang="en-US" dirty="0">
                <a:latin typeface="Comic Sans MS" panose="030F0702030302020204" pitchFamily="66" charset="0"/>
              </a:rPr>
              <a:t>the product during storage. 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297714"/>
            <a:ext cx="1560286" cy="156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983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507" y="143676"/>
            <a:ext cx="7886700" cy="1103086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On-going work</a:t>
            </a:r>
            <a:endParaRPr lang="el-GR" sz="32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506" y="760672"/>
            <a:ext cx="8355693" cy="3712711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pPr algn="just"/>
            <a:r>
              <a:rPr lang="en-US" sz="2800" dirty="0" smtClean="0">
                <a:latin typeface="Comic Sans MS" panose="030F0702030302020204" pitchFamily="66" charset="0"/>
              </a:rPr>
              <a:t>Investigate and characterize the dominant microbial species using molecular techniques</a:t>
            </a:r>
          </a:p>
          <a:p>
            <a:pPr algn="just"/>
            <a:endParaRPr lang="en-US" sz="2800" dirty="0" smtClean="0">
              <a:latin typeface="Comic Sans MS" panose="030F0702030302020204" pitchFamily="66" charset="0"/>
            </a:endParaRPr>
          </a:p>
          <a:p>
            <a:pPr algn="just"/>
            <a:r>
              <a:rPr lang="en-US" sz="2800" dirty="0" smtClean="0">
                <a:latin typeface="Comic Sans MS" panose="030F0702030302020204" pitchFamily="66" charset="0"/>
              </a:rPr>
              <a:t>Improve packaging conditions by testing different MAP</a:t>
            </a:r>
            <a:r>
              <a:rPr lang="el-G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composition and packaging materials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52" y="4457018"/>
            <a:ext cx="9144000" cy="199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3435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236756"/>
            <a:ext cx="7886700" cy="723445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Thank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y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ou for your kind attention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265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240" y="191001"/>
            <a:ext cx="7055380" cy="140053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Trade Preparations</a:t>
            </a:r>
            <a:r>
              <a:rPr lang="en-US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1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</a:t>
            </a:r>
            <a:r>
              <a:rPr lang="en-US" sz="18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Trade Standards Applying to Table Olives, COI/OT/NC no. 1, December 2004</a:t>
            </a:r>
            <a:r>
              <a:rPr lang="en-US" sz="1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l-GR" sz="1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2741" y="1575022"/>
            <a:ext cx="6711654" cy="4195481"/>
          </a:xfrm>
        </p:spPr>
        <p:txBody>
          <a:bodyPr/>
          <a:lstStyle/>
          <a:p>
            <a:endParaRPr lang="en-US" sz="1800" b="1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Comic Sans MS" pitchFamily="66" charset="0"/>
              </a:rPr>
              <a:t>Treated olives in brine (Spanish-style)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b="1" dirty="0" smtClean="0">
              <a:latin typeface="Comic Sans MS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Comic Sans MS" pitchFamily="66" charset="0"/>
              </a:rPr>
              <a:t>Natural olives in brine (Greek-style)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b="1" dirty="0" smtClean="0">
              <a:latin typeface="Comic Sans MS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Comic Sans MS" pitchFamily="66" charset="0"/>
              </a:rPr>
              <a:t>Olives darkened by oxidation (Californian style)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b="1" dirty="0" smtClean="0">
              <a:latin typeface="Comic Sans MS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Comic Sans MS" pitchFamily="66" charset="0"/>
              </a:rPr>
              <a:t>Dehydrated and/or shriveled olives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52791"/>
            <a:ext cx="1705209" cy="1705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5428" y="4432300"/>
            <a:ext cx="2079171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5999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1866203851"/>
              </p:ext>
            </p:extLst>
          </p:nvPr>
        </p:nvGraphicFramePr>
        <p:xfrm>
          <a:off x="136478" y="1392072"/>
          <a:ext cx="8893350" cy="546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374" y="204070"/>
            <a:ext cx="7393850" cy="95707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Spanish-style green table olive 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processing</a:t>
            </a:r>
            <a:endParaRPr lang="el-GR" sz="32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478" y="5145314"/>
            <a:ext cx="1712686" cy="171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6394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5000"/>
                    </a14:imgEffect>
                    <a14:imgEffect>
                      <a14:brightnessContrast bright="-21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4700" y="1332199"/>
            <a:ext cx="4254435" cy="2838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dist="50800" sx="200000" sy="200000" algn="tl" rotWithShape="0">
              <a:srgbClr val="000000">
                <a:alpha val="0"/>
              </a:srgbClr>
            </a:outerShdw>
            <a:reflection blurRad="88900" stA="45000" endPos="65000" dist="12319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061358" y="1897039"/>
            <a:ext cx="1900206" cy="1593489"/>
          </a:xfrm>
          <a:prstGeom prst="rect">
            <a:avLst/>
          </a:prstGeom>
          <a:noFill/>
          <a:ln w="57150">
            <a:solidFill>
              <a:srgbClr val="4255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6699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2554" y="8871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Greek varieties for Spanish-style processing </a:t>
            </a:r>
            <a:endParaRPr lang="el-GR" sz="3200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9910" y="1732173"/>
            <a:ext cx="2245483" cy="1973373"/>
          </a:xfrm>
          <a:prstGeom prst="rect">
            <a:avLst/>
          </a:prstGeom>
          <a:effectLst>
            <a:softEdge rad="0"/>
          </a:effectLst>
        </p:spPr>
      </p:pic>
      <p:sp>
        <p:nvSpPr>
          <p:cNvPr id="11" name="TextBox 10"/>
          <p:cNvSpPr txBox="1"/>
          <p:nvPr/>
        </p:nvSpPr>
        <p:spPr>
          <a:xfrm>
            <a:off x="642297" y="1514902"/>
            <a:ext cx="3076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 panose="030F0702030302020204" pitchFamily="66" charset="0"/>
              </a:rPr>
              <a:t>cv.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Conservolea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4297" y="1455029"/>
            <a:ext cx="3076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 panose="030F0702030302020204" pitchFamily="66" charset="0"/>
              </a:rPr>
              <a:t>cv.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Halkidiki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687996"/>
            <a:ext cx="1255594" cy="12555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358" y="3583199"/>
            <a:ext cx="6485175" cy="2963287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1178983" y="6519446"/>
            <a:ext cx="7750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hlinkClick r:id="rId7"/>
              </a:rPr>
              <a:t>https://</a:t>
            </a:r>
            <a:r>
              <a:rPr lang="en-US" sz="1600" i="1" dirty="0" smtClean="0">
                <a:hlinkClick r:id="rId7"/>
              </a:rPr>
              <a:t>olivetreeroute.gr/wp-content/uploads/Studies_Publications_017a.pdf</a:t>
            </a:r>
            <a:r>
              <a:rPr lang="en-US" sz="1600" i="1" dirty="0" smtClean="0"/>
              <a:t> </a:t>
            </a:r>
            <a:endParaRPr lang="el-GR" sz="1600" i="1" dirty="0"/>
          </a:p>
        </p:txBody>
      </p:sp>
    </p:spTree>
    <p:extLst>
      <p:ext uri="{BB962C8B-B14F-4D97-AF65-F5344CB8AC3E}">
        <p14:creationId xmlns:p14="http://schemas.microsoft.com/office/powerpoint/2010/main" xmlns="" val="1504974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217" y="293327"/>
            <a:ext cx="7055380" cy="734637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Packaging of table olives </a:t>
            </a:r>
            <a:endParaRPr lang="el-GR" sz="32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209" y="1187355"/>
            <a:ext cx="5997427" cy="4195481"/>
          </a:xfrm>
        </p:spPr>
        <p:txBody>
          <a:bodyPr>
            <a:noAutofit/>
          </a:bodyPr>
          <a:lstStyle/>
          <a:p>
            <a:pPr marL="342906" lvl="1" indent="-342906"/>
            <a:r>
              <a:rPr lang="en-US" sz="3200" dirty="0" smtClean="0">
                <a:latin typeface="Comic Sans MS" panose="030F0702030302020204" pitchFamily="66" charset="0"/>
              </a:rPr>
              <a:t>Glass </a:t>
            </a:r>
            <a:r>
              <a:rPr lang="en-US" sz="3200" dirty="0">
                <a:latin typeface="Comic Sans MS" panose="030F0702030302020204" pitchFamily="66" charset="0"/>
              </a:rPr>
              <a:t>containers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Plastic containers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Cans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Multi-laminated pouches</a:t>
            </a:r>
          </a:p>
          <a:p>
            <a:pPr lvl="1"/>
            <a:r>
              <a:rPr lang="en-US" sz="2000" dirty="0">
                <a:latin typeface="Comic Sans MS" panose="030F0702030302020204" pitchFamily="66" charset="0"/>
              </a:rPr>
              <a:t>Reduced size and weight </a:t>
            </a:r>
          </a:p>
          <a:p>
            <a:pPr lvl="1"/>
            <a:r>
              <a:rPr lang="en-US" sz="2000" dirty="0">
                <a:latin typeface="Comic Sans MS" panose="030F0702030302020204" pitchFamily="66" charset="0"/>
              </a:rPr>
              <a:t>Flexible </a:t>
            </a:r>
          </a:p>
          <a:p>
            <a:pPr lvl="1"/>
            <a:r>
              <a:rPr lang="en-US" sz="2000" dirty="0" smtClean="0">
                <a:latin typeface="Comic Sans MS" panose="030F0702030302020204" pitchFamily="66" charset="0"/>
              </a:rPr>
              <a:t>Low permeability </a:t>
            </a:r>
            <a:r>
              <a:rPr lang="en-US" sz="2000" dirty="0">
                <a:latin typeface="Comic Sans MS" panose="030F0702030302020204" pitchFamily="66" charset="0"/>
              </a:rPr>
              <a:t>in O</a:t>
            </a:r>
            <a:r>
              <a:rPr lang="en-US" sz="1400" dirty="0">
                <a:latin typeface="Comic Sans MS" panose="030F0702030302020204" pitchFamily="66" charset="0"/>
              </a:rPr>
              <a:t>2</a:t>
            </a:r>
            <a:r>
              <a:rPr lang="en-US" sz="2000" dirty="0">
                <a:latin typeface="Comic Sans MS" panose="030F0702030302020204" pitchFamily="66" charset="0"/>
              </a:rPr>
              <a:t> and water </a:t>
            </a:r>
          </a:p>
          <a:p>
            <a:pPr lvl="1"/>
            <a:endParaRPr lang="en-US" sz="2800" dirty="0">
              <a:latin typeface="Comic Sans MS" panose="030F0702030302020204" pitchFamily="66" charset="0"/>
            </a:endParaRPr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52791"/>
            <a:ext cx="1705209" cy="1705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5209" y="5152790"/>
            <a:ext cx="5997427" cy="1705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2286" y="5152790"/>
            <a:ext cx="1741714" cy="1705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77553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29" y="258354"/>
            <a:ext cx="7886700" cy="95624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Aim of this study </a:t>
            </a:r>
            <a:endParaRPr lang="el-GR" sz="32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729" y="1214600"/>
            <a:ext cx="7690233" cy="47907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marL="174625" lvl="1" indent="0" algn="just">
              <a:spcBef>
                <a:spcPts val="750"/>
              </a:spcBef>
              <a:buNone/>
            </a:pPr>
            <a:r>
              <a:rPr lang="en-US" sz="2800" dirty="0" smtClean="0">
                <a:latin typeface="Comic Sans MS" panose="030F0702030302020204" pitchFamily="66" charset="0"/>
              </a:rPr>
              <a:t>Investigate </a:t>
            </a:r>
            <a:r>
              <a:rPr lang="en-US" sz="2800" dirty="0">
                <a:latin typeface="Comic Sans MS" panose="030F0702030302020204" pitchFamily="66" charset="0"/>
              </a:rPr>
              <a:t>the effect of modified atmosphere packaging of Spanish-style green olives (</a:t>
            </a:r>
            <a:r>
              <a:rPr lang="en-US" sz="2800" dirty="0" err="1" smtClean="0">
                <a:latin typeface="Comic Sans MS" panose="030F0702030302020204" pitchFamily="66" charset="0"/>
              </a:rPr>
              <a:t>cvs</a:t>
            </a:r>
            <a:r>
              <a:rPr lang="en-US" sz="2800" dirty="0" smtClean="0"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latin typeface="Comic Sans MS" panose="030F0702030302020204" pitchFamily="66" charset="0"/>
              </a:rPr>
              <a:t>Halkidiki</a:t>
            </a:r>
            <a:r>
              <a:rPr lang="en-US" sz="2800" dirty="0">
                <a:latin typeface="Comic Sans MS" panose="030F0702030302020204" pitchFamily="66" charset="0"/>
              </a:rPr>
              <a:t> and </a:t>
            </a:r>
            <a:r>
              <a:rPr lang="en-US" sz="2800" dirty="0" err="1" smtClean="0">
                <a:latin typeface="Comic Sans MS" panose="030F0702030302020204" pitchFamily="66" charset="0"/>
              </a:rPr>
              <a:t>Conservolea</a:t>
            </a:r>
            <a:r>
              <a:rPr lang="en-US" sz="2800" dirty="0" smtClean="0">
                <a:latin typeface="Comic Sans MS" panose="030F0702030302020204" pitchFamily="66" charset="0"/>
              </a:rPr>
              <a:t>) in </a:t>
            </a:r>
            <a:r>
              <a:rPr lang="en-US" sz="2800" dirty="0">
                <a:latin typeface="Comic Sans MS" panose="030F0702030302020204" pitchFamily="66" charset="0"/>
              </a:rPr>
              <a:t>multi-laminated pouches </a:t>
            </a:r>
            <a:r>
              <a:rPr lang="en-US" sz="2800" dirty="0" smtClean="0">
                <a:latin typeface="Comic Sans MS" panose="030F0702030302020204" pitchFamily="66" charset="0"/>
              </a:rPr>
              <a:t>on:</a:t>
            </a:r>
          </a:p>
          <a:p>
            <a:pPr marL="174625" indent="0" algn="just">
              <a:buNone/>
            </a:pPr>
            <a:endParaRPr lang="en-US" sz="400" dirty="0" smtClean="0">
              <a:latin typeface="Comic Sans MS" panose="030F0702030302020204" pitchFamily="66" charset="0"/>
            </a:endParaRPr>
          </a:p>
          <a:p>
            <a:pPr marL="917575" lvl="1" indent="-400050" algn="just">
              <a:buFont typeface="+mj-lt"/>
              <a:buAutoNum type="romanUcPeriod"/>
            </a:pPr>
            <a:r>
              <a:rPr lang="en-US" sz="2400" dirty="0" smtClean="0">
                <a:latin typeface="Comic Sans MS" panose="030F0702030302020204" pitchFamily="66" charset="0"/>
              </a:rPr>
              <a:t>microbiological</a:t>
            </a:r>
            <a:r>
              <a:rPr lang="en-US" sz="2400" dirty="0">
                <a:latin typeface="Comic Sans MS" panose="030F0702030302020204" pitchFamily="66" charset="0"/>
              </a:rPr>
              <a:t>, 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marL="917575" lvl="1" indent="-400050" algn="just">
              <a:buFont typeface="+mj-lt"/>
              <a:buAutoNum type="romanUcPeriod"/>
            </a:pPr>
            <a:r>
              <a:rPr lang="en-US" sz="2400" dirty="0" smtClean="0">
                <a:latin typeface="Comic Sans MS" panose="030F0702030302020204" pitchFamily="66" charset="0"/>
              </a:rPr>
              <a:t> physicochemical </a:t>
            </a:r>
            <a:r>
              <a:rPr lang="en-US" sz="2400" dirty="0">
                <a:latin typeface="Comic Sans MS" panose="030F0702030302020204" pitchFamily="66" charset="0"/>
              </a:rPr>
              <a:t>and 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marL="917575" lvl="1" indent="-400050" algn="just">
              <a:buFont typeface="+mj-lt"/>
              <a:buAutoNum type="romanUcPeriod"/>
            </a:pPr>
            <a:r>
              <a:rPr lang="en-US" sz="2400" dirty="0" smtClean="0">
                <a:latin typeface="Comic Sans MS" panose="030F0702030302020204" pitchFamily="66" charset="0"/>
              </a:rPr>
              <a:t> sensory characteristics</a:t>
            </a:r>
            <a:endParaRPr lang="el-GR" sz="2400" i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52791"/>
            <a:ext cx="1705209" cy="1705209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9740" y="4242935"/>
            <a:ext cx="3771900" cy="2457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7566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02170"/>
            <a:ext cx="7886700" cy="910501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Materials 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and methods </a:t>
            </a:r>
            <a:endParaRPr lang="el-GR" sz="32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590" y="1006532"/>
            <a:ext cx="7185174" cy="48706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Samples </a:t>
            </a:r>
            <a:r>
              <a:rPr lang="en-US" sz="2000" dirty="0">
                <a:latin typeface="Comic Sans MS" panose="030F0702030302020204" pitchFamily="66" charset="0"/>
              </a:rPr>
              <a:t>of </a:t>
            </a:r>
            <a:r>
              <a:rPr lang="en-US" sz="2000" dirty="0" err="1" smtClean="0">
                <a:latin typeface="Comic Sans MS" panose="030F0702030302020204" pitchFamily="66" charset="0"/>
              </a:rPr>
              <a:t>cvs</a:t>
            </a:r>
            <a:r>
              <a:rPr lang="en-US" sz="2000" dirty="0" smtClean="0">
                <a:latin typeface="Comic Sans MS" panose="030F0702030302020204" pitchFamily="66" charset="0"/>
              </a:rPr>
              <a:t>. </a:t>
            </a:r>
            <a:r>
              <a:rPr lang="en-US" sz="2000" dirty="0" err="1">
                <a:latin typeface="Comic Sans MS" panose="030F0702030302020204" pitchFamily="66" charset="0"/>
              </a:rPr>
              <a:t>Halkidiki</a:t>
            </a:r>
            <a:r>
              <a:rPr lang="en-US" sz="2000" dirty="0">
                <a:latin typeface="Comic Sans MS" panose="030F0702030302020204" pitchFamily="66" charset="0"/>
              </a:rPr>
              <a:t> and </a:t>
            </a:r>
            <a:r>
              <a:rPr lang="en-US" sz="2000" dirty="0" err="1">
                <a:latin typeface="Comic Sans MS" panose="030F0702030302020204" pitchFamily="66" charset="0"/>
              </a:rPr>
              <a:t>Conservolea</a:t>
            </a:r>
            <a:r>
              <a:rPr lang="en-US" sz="2000" dirty="0">
                <a:latin typeface="Comic Sans MS" panose="030F0702030302020204" pitchFamily="66" charset="0"/>
              </a:rPr>
              <a:t> pitted green olives processed by the Spanish-method were packaged in high barrier multi-laminated pouches </a:t>
            </a:r>
            <a:r>
              <a:rPr lang="en-US" sz="2000" dirty="0" smtClean="0">
                <a:latin typeface="Comic Sans MS" panose="030F0702030302020204" pitchFamily="66" charset="0"/>
              </a:rPr>
              <a:t>under </a:t>
            </a:r>
            <a:r>
              <a:rPr lang="en-US" sz="2000" dirty="0">
                <a:latin typeface="Comic Sans MS" panose="030F0702030302020204" pitchFamily="66" charset="0"/>
              </a:rPr>
              <a:t>modified atmospheres (30% CO</a:t>
            </a:r>
            <a:r>
              <a:rPr lang="en-US" sz="2000" baseline="-25000" dirty="0">
                <a:latin typeface="Comic Sans MS" panose="030F0702030302020204" pitchFamily="66" charset="0"/>
              </a:rPr>
              <a:t>2</a:t>
            </a:r>
            <a:r>
              <a:rPr lang="en-US" sz="2000" dirty="0">
                <a:latin typeface="Comic Sans MS" panose="030F0702030302020204" pitchFamily="66" charset="0"/>
              </a:rPr>
              <a:t> / 70% N</a:t>
            </a:r>
            <a:r>
              <a:rPr lang="en-US" sz="2000" baseline="-25000" dirty="0">
                <a:latin typeface="Comic Sans MS" panose="030F0702030302020204" pitchFamily="66" charset="0"/>
              </a:rPr>
              <a:t>2</a:t>
            </a:r>
            <a:r>
              <a:rPr lang="en-US" sz="2000" dirty="0">
                <a:latin typeface="Comic Sans MS" panose="030F0702030302020204" pitchFamily="66" charset="0"/>
              </a:rPr>
              <a:t>) and stored at room temperature for 12 months</a:t>
            </a:r>
            <a:r>
              <a:rPr lang="en-US" sz="2000" dirty="0" smtClean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endParaRPr lang="en-US" sz="1000" dirty="0" smtClean="0"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Comic Sans MS" panose="030F0702030302020204" pitchFamily="66" charset="0"/>
              </a:rPr>
              <a:t>Microbiological analysis </a:t>
            </a:r>
            <a:r>
              <a:rPr lang="en-US" sz="2000" dirty="0" smtClean="0">
                <a:latin typeface="Comic Sans MS" panose="030F0702030302020204" pitchFamily="66" charset="0"/>
              </a:rPr>
              <a:t>(TVC, LAB, yeasts, </a:t>
            </a:r>
            <a:r>
              <a:rPr lang="en-US" sz="2000" i="1" dirty="0" err="1" smtClean="0">
                <a:latin typeface="Comic Sans MS" panose="030F0702030302020204" pitchFamily="66" charset="0"/>
              </a:rPr>
              <a:t>Enterobacteriaceae</a:t>
            </a:r>
            <a:r>
              <a:rPr lang="en-US" sz="2000" dirty="0" smtClean="0">
                <a:latin typeface="Comic Sans MS" panose="030F0702030302020204" pitchFamily="66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1000" dirty="0" smtClean="0"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Comic Sans MS" panose="030F0702030302020204" pitchFamily="66" charset="0"/>
              </a:rPr>
              <a:t>Physicochemical analyses </a:t>
            </a:r>
            <a:r>
              <a:rPr lang="en-US" sz="2000" dirty="0" smtClean="0">
                <a:latin typeface="Comic Sans MS" panose="030F0702030302020204" pitchFamily="66" charset="0"/>
              </a:rPr>
              <a:t>(pH, titratable acidity, salinity, color, texture)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1000" dirty="0" smtClean="0"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Comic Sans MS" panose="030F0702030302020204" pitchFamily="66" charset="0"/>
              </a:rPr>
              <a:t>Sensory evaluation </a:t>
            </a:r>
            <a:r>
              <a:rPr lang="en-US" sz="1200" dirty="0" smtClean="0">
                <a:latin typeface="Comic Sans MS" panose="030F0702030302020204" pitchFamily="66" charset="0"/>
              </a:rPr>
              <a:t>(</a:t>
            </a:r>
            <a:r>
              <a:rPr lang="en-US" sz="1400" dirty="0">
                <a:latin typeface="Comic Sans MS" panose="030F0702030302020204" pitchFamily="66" charset="0"/>
              </a:rPr>
              <a:t>IOC. COI/OT/MO No.1/Rev.2 (International Olive Council), </a:t>
            </a:r>
            <a:r>
              <a:rPr lang="en-US" sz="1400" dirty="0" smtClean="0">
                <a:latin typeface="Comic Sans MS" panose="030F0702030302020204" pitchFamily="66" charset="0"/>
              </a:rPr>
              <a:t>2020 </a:t>
            </a:r>
            <a:endParaRPr lang="el-GR" sz="1200" dirty="0"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140" y="5243739"/>
            <a:ext cx="1705209" cy="17052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7293" y="4003086"/>
            <a:ext cx="2030161" cy="285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2560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12039"/>
            <a:ext cx="9143999" cy="44204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889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201" y="98020"/>
            <a:ext cx="6413595" cy="64816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Microbiological results </a:t>
            </a:r>
            <a:endParaRPr lang="el-GR" sz="32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66813"/>
            <a:ext cx="1291188" cy="12911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4184" y="5568936"/>
            <a:ext cx="7909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Figure 1.</a:t>
            </a:r>
            <a:r>
              <a:rPr lang="en-US" sz="1600" dirty="0" smtClean="0">
                <a:latin typeface="Comic Sans MS" panose="030F0702030302020204" pitchFamily="66" charset="0"/>
              </a:rPr>
              <a:t> Changes in the population of </a:t>
            </a:r>
            <a:r>
              <a:rPr lang="en-US" sz="1600" dirty="0">
                <a:latin typeface="Comic Sans MS" panose="030F0702030302020204" pitchFamily="66" charset="0"/>
              </a:rPr>
              <a:t>total viable counts </a:t>
            </a:r>
            <a:r>
              <a:rPr lang="en-US" sz="1600" dirty="0" smtClean="0">
                <a:latin typeface="Comic Sans MS" panose="030F0702030302020204" pitchFamily="66" charset="0"/>
              </a:rPr>
              <a:t>(TVC), </a:t>
            </a:r>
            <a:r>
              <a:rPr lang="en-US" sz="1600" dirty="0">
                <a:latin typeface="Comic Sans MS" panose="030F0702030302020204" pitchFamily="66" charset="0"/>
              </a:rPr>
              <a:t>lactic acid bacteria </a:t>
            </a:r>
            <a:r>
              <a:rPr lang="en-US" sz="1600" dirty="0" smtClean="0">
                <a:latin typeface="Comic Sans MS" panose="030F0702030302020204" pitchFamily="66" charset="0"/>
              </a:rPr>
              <a:t>(LAB) and yeasts on olive drupes of </a:t>
            </a:r>
            <a:r>
              <a:rPr lang="en-US" sz="1600" dirty="0" err="1" smtClean="0">
                <a:latin typeface="Comic Sans MS" panose="030F0702030302020204" pitchFamily="66" charset="0"/>
              </a:rPr>
              <a:t>cvs</a:t>
            </a:r>
            <a:r>
              <a:rPr lang="en-US" sz="1600" dirty="0" smtClean="0">
                <a:latin typeface="Comic Sans MS" panose="030F0702030302020204" pitchFamily="66" charset="0"/>
              </a:rPr>
              <a:t>. </a:t>
            </a:r>
            <a:r>
              <a:rPr lang="en-US" sz="1600" dirty="0" err="1" smtClean="0">
                <a:latin typeface="Comic Sans MS" panose="030F0702030302020204" pitchFamily="66" charset="0"/>
              </a:rPr>
              <a:t>Halkidiki</a:t>
            </a:r>
            <a:r>
              <a:rPr lang="en-US" sz="1600" dirty="0" smtClean="0">
                <a:latin typeface="Comic Sans MS" panose="030F0702030302020204" pitchFamily="66" charset="0"/>
              </a:rPr>
              <a:t> (a) and </a:t>
            </a:r>
            <a:r>
              <a:rPr lang="en-US" sz="1600" dirty="0" err="1" smtClean="0">
                <a:latin typeface="Comic Sans MS" panose="030F0702030302020204" pitchFamily="66" charset="0"/>
              </a:rPr>
              <a:t>Conservolea</a:t>
            </a:r>
            <a:r>
              <a:rPr lang="en-US" sz="1600" dirty="0" smtClean="0">
                <a:latin typeface="Comic Sans MS" panose="030F0702030302020204" pitchFamily="66" charset="0"/>
              </a:rPr>
              <a:t> (b)</a:t>
            </a:r>
            <a:r>
              <a:rPr lang="en-US" sz="1600" dirty="0">
                <a:latin typeface="Comic Sans MS" panose="030F0702030302020204" pitchFamily="66" charset="0"/>
              </a:rPr>
              <a:t> during modified atmosphere packaging in multi-laminated </a:t>
            </a:r>
            <a:r>
              <a:rPr lang="en-US" sz="1600" dirty="0" smtClean="0">
                <a:latin typeface="Comic Sans MS" panose="030F0702030302020204" pitchFamily="66" charset="0"/>
              </a:rPr>
              <a:t>pouches. Data represent average values of duplicate samples ± standard deviation. </a:t>
            </a:r>
            <a:endParaRPr lang="el-GR" sz="1600" dirty="0" smtClean="0">
              <a:latin typeface="Comic Sans MS" panose="030F0702030302020204" pitchFamily="66" charset="0"/>
            </a:endParaRPr>
          </a:p>
          <a:p>
            <a:endParaRPr lang="el-GR" sz="16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8925" y="1414380"/>
            <a:ext cx="777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(a)</a:t>
            </a:r>
            <a:endParaRPr lang="el-GR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2950" y="1414380"/>
            <a:ext cx="777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(b)</a:t>
            </a:r>
            <a:endParaRPr lang="el-GR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1956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2171" y="122829"/>
            <a:ext cx="7886700" cy="736979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Microbiological results </a:t>
            </a:r>
            <a:endParaRPr lang="el-GR" sz="32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817" y="859808"/>
            <a:ext cx="8230054" cy="489239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400" i="1" dirty="0" err="1" smtClean="0">
                <a:latin typeface="Comic Sans MS" panose="030F0702030302020204" pitchFamily="66" charset="0"/>
              </a:rPr>
              <a:t>Enterobacteriaceae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could not be enumerated during storage in all samples. 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300" dirty="0" smtClean="0"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mic Sans MS" panose="030F0702030302020204" pitchFamily="66" charset="0"/>
              </a:rPr>
              <a:t>LAB </a:t>
            </a:r>
            <a:r>
              <a:rPr lang="en-US" sz="2400" dirty="0">
                <a:latin typeface="Comic Sans MS" panose="030F0702030302020204" pitchFamily="66" charset="0"/>
              </a:rPr>
              <a:t>were the dominant microbiota and ranged between 5.4-6.4 log CFU/g and 4.5-6.2 log CFU/g for </a:t>
            </a:r>
            <a:r>
              <a:rPr lang="en-US" sz="2400" dirty="0" err="1" smtClean="0">
                <a:latin typeface="Comic Sans MS" panose="030F0702030302020204" pitchFamily="66" charset="0"/>
              </a:rPr>
              <a:t>cvs</a:t>
            </a:r>
            <a:r>
              <a:rPr lang="en-US" sz="2400" dirty="0" smtClean="0">
                <a:latin typeface="Comic Sans MS" panose="030F0702030302020204" pitchFamily="66" charset="0"/>
              </a:rPr>
              <a:t>. </a:t>
            </a:r>
            <a:r>
              <a:rPr lang="en-US" sz="2400" dirty="0" err="1">
                <a:latin typeface="Comic Sans MS" panose="030F0702030302020204" pitchFamily="66" charset="0"/>
              </a:rPr>
              <a:t>Halkidiki</a:t>
            </a:r>
            <a:r>
              <a:rPr lang="en-US" sz="2400" dirty="0">
                <a:latin typeface="Comic Sans MS" panose="030F0702030302020204" pitchFamily="66" charset="0"/>
              </a:rPr>
              <a:t> and </a:t>
            </a:r>
            <a:r>
              <a:rPr lang="en-US" sz="2400" dirty="0" err="1">
                <a:latin typeface="Comic Sans MS" panose="030F0702030302020204" pitchFamily="66" charset="0"/>
              </a:rPr>
              <a:t>Conservolea</a:t>
            </a:r>
            <a:r>
              <a:rPr lang="en-US" sz="2400" dirty="0">
                <a:latin typeface="Comic Sans MS" panose="030F0702030302020204" pitchFamily="66" charset="0"/>
              </a:rPr>
              <a:t>, respectively. 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300" dirty="0" smtClean="0"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mic Sans MS" panose="030F0702030302020204" pitchFamily="66" charset="0"/>
              </a:rPr>
              <a:t>Yeasts </a:t>
            </a:r>
            <a:r>
              <a:rPr lang="en-US" sz="2400" dirty="0">
                <a:latin typeface="Comic Sans MS" panose="030F0702030302020204" pitchFamily="66" charset="0"/>
              </a:rPr>
              <a:t>were detected within the first 60 </a:t>
            </a:r>
            <a:r>
              <a:rPr lang="en-US" sz="2400" dirty="0" smtClean="0">
                <a:latin typeface="Comic Sans MS" panose="030F0702030302020204" pitchFamily="66" charset="0"/>
              </a:rPr>
              <a:t>days (maximum </a:t>
            </a:r>
            <a:r>
              <a:rPr lang="en-US" sz="2400" dirty="0">
                <a:latin typeface="Comic Sans MS" panose="030F0702030302020204" pitchFamily="66" charset="0"/>
              </a:rPr>
              <a:t>counts of 4.9 log CFU/g and 5.4 log CFU/g in </a:t>
            </a:r>
            <a:r>
              <a:rPr lang="en-US" sz="2400" dirty="0" err="1" smtClean="0">
                <a:latin typeface="Comic Sans MS" panose="030F0702030302020204" pitchFamily="66" charset="0"/>
              </a:rPr>
              <a:t>cvs</a:t>
            </a:r>
            <a:r>
              <a:rPr lang="en-US" sz="2400" dirty="0" smtClean="0">
                <a:latin typeface="Comic Sans MS" panose="030F0702030302020204" pitchFamily="66" charset="0"/>
              </a:rPr>
              <a:t>. </a:t>
            </a:r>
            <a:r>
              <a:rPr lang="en-US" sz="2400" dirty="0" err="1">
                <a:latin typeface="Comic Sans MS" panose="030F0702030302020204" pitchFamily="66" charset="0"/>
              </a:rPr>
              <a:t>Halkidiki</a:t>
            </a:r>
            <a:r>
              <a:rPr lang="en-US" sz="2400" dirty="0">
                <a:latin typeface="Comic Sans MS" panose="030F0702030302020204" pitchFamily="66" charset="0"/>
              </a:rPr>
              <a:t> and </a:t>
            </a:r>
            <a:r>
              <a:rPr lang="en-US" sz="2400" dirty="0" err="1">
                <a:latin typeface="Comic Sans MS" panose="030F0702030302020204" pitchFamily="66" charset="0"/>
              </a:rPr>
              <a:t>Conservolea</a:t>
            </a:r>
            <a:r>
              <a:rPr lang="en-US" sz="2400" dirty="0">
                <a:latin typeface="Comic Sans MS" panose="030F0702030302020204" pitchFamily="66" charset="0"/>
              </a:rPr>
              <a:t>, </a:t>
            </a:r>
            <a:r>
              <a:rPr lang="en-US" sz="2400" dirty="0" smtClean="0">
                <a:latin typeface="Comic Sans MS" panose="030F0702030302020204" pitchFamily="66" charset="0"/>
              </a:rPr>
              <a:t>respectively)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300" dirty="0" smtClean="0"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mic Sans MS" panose="030F0702030302020204" pitchFamily="66" charset="0"/>
              </a:rPr>
              <a:t>No </a:t>
            </a:r>
            <a:r>
              <a:rPr lang="en-US" sz="2400" dirty="0">
                <a:latin typeface="Comic Sans MS" panose="030F0702030302020204" pitchFamily="66" charset="0"/>
              </a:rPr>
              <a:t>yeasts could be detected on olives after 90 days of storage in both varieties. </a:t>
            </a:r>
            <a:endParaRPr lang="en-US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43099"/>
            <a:ext cx="1514901" cy="151490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1984" y="5036024"/>
            <a:ext cx="1080983" cy="170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1651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1129</TotalTime>
  <Words>858</Words>
  <Application>Microsoft Office PowerPoint</Application>
  <PresentationFormat>On-screen Show (4:3)</PresentationFormat>
  <Paragraphs>106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Ion</vt:lpstr>
      <vt:lpstr>Effect of Packaging on Microbial Survival and Physicochemical Characteristics of Non-Thermally Preserved Green Spanish-Style Olives</vt:lpstr>
      <vt:lpstr>Trade Preparations (Trade Standards Applying to Table Olives, COI/OT/NC no. 1, December 2004)</vt:lpstr>
      <vt:lpstr>Spanish-style green table olive processing</vt:lpstr>
      <vt:lpstr>Slide 4</vt:lpstr>
      <vt:lpstr>Packaging of table olives </vt:lpstr>
      <vt:lpstr>Aim of this study </vt:lpstr>
      <vt:lpstr>Materials and methods </vt:lpstr>
      <vt:lpstr>Microbiological results </vt:lpstr>
      <vt:lpstr>Microbiological results </vt:lpstr>
      <vt:lpstr>Physicochemical results  </vt:lpstr>
      <vt:lpstr>Physicochemical results  </vt:lpstr>
      <vt:lpstr>Sensory evaluation</vt:lpstr>
      <vt:lpstr>Sensory evaluation</vt:lpstr>
      <vt:lpstr>Conclusion</vt:lpstr>
      <vt:lpstr>On-going work</vt:lpstr>
      <vt:lpstr>Thank you for your kind attention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the microbiological and physicochemical changes of cv. Halkidiki and Conservolea green olives during Spanish-style fermentation in industrial conditions</dc:title>
  <dc:creator>kat009</dc:creator>
  <cp:lastModifiedBy>Panagou</cp:lastModifiedBy>
  <cp:revision>86</cp:revision>
  <dcterms:created xsi:type="dcterms:W3CDTF">2020-10-12T07:56:37Z</dcterms:created>
  <dcterms:modified xsi:type="dcterms:W3CDTF">2020-10-22T11:01:04Z</dcterms:modified>
</cp:coreProperties>
</file>