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59" r:id="rId3"/>
    <p:sldId id="272" r:id="rId4"/>
    <p:sldId id="271" r:id="rId5"/>
    <p:sldId id="261" r:id="rId6"/>
    <p:sldId id="258" r:id="rId7"/>
    <p:sldId id="263" r:id="rId8"/>
    <p:sldId id="266"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82"/>
  </p:normalViewPr>
  <p:slideViewPr>
    <p:cSldViewPr snapToGrid="0" snapToObjects="1">
      <p:cViewPr varScale="1">
        <p:scale>
          <a:sx n="66" d="100"/>
          <a:sy n="66" d="100"/>
        </p:scale>
        <p:origin x="66" y="17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11.tiff"/></Relationships>
</file>

<file path=ppt/diagrams/_rels/drawing1.xml.rels><?xml version="1.0" encoding="UTF-8" standalone="yes"?>
<Relationships xmlns="http://schemas.openxmlformats.org/package/2006/relationships"><Relationship Id="rId1" Type="http://schemas.openxmlformats.org/officeDocument/2006/relationships/image" Target="../media/image11.tif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2889D0-E57D-D740-9812-6C1AA3292768}"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s-ES"/>
        </a:p>
      </dgm:t>
    </dgm:pt>
    <dgm:pt modelId="{E9F7F96D-9896-3740-9EFB-FBCF5B8EA9F7}">
      <dgm:prSet phldrT="[Texto]"/>
      <dgm:spPr/>
      <dgm:t>
        <a:bodyPr/>
        <a:lstStyle/>
        <a:p>
          <a:r>
            <a:rPr lang="es-ES" dirty="0"/>
            <a:t> CONTROL</a:t>
          </a:r>
        </a:p>
      </dgm:t>
    </dgm:pt>
    <dgm:pt modelId="{5D1B6F97-0E59-C04E-8564-EA11F11EA0A9}" type="parTrans" cxnId="{0C994FF0-BF84-B547-A6DF-6FD298BC6C3E}">
      <dgm:prSet/>
      <dgm:spPr/>
      <dgm:t>
        <a:bodyPr/>
        <a:lstStyle/>
        <a:p>
          <a:endParaRPr lang="es-ES"/>
        </a:p>
      </dgm:t>
    </dgm:pt>
    <dgm:pt modelId="{BAB6939D-9380-204E-86B6-ECCCD32C97D1}" type="sibTrans" cxnId="{0C994FF0-BF84-B547-A6DF-6FD298BC6C3E}">
      <dgm:prSet/>
      <dgm:spPr/>
      <dgm:t>
        <a:bodyPr/>
        <a:lstStyle/>
        <a:p>
          <a:endParaRPr lang="es-ES"/>
        </a:p>
      </dgm:t>
    </dgm:pt>
    <dgm:pt modelId="{C4CBA1DE-D9DA-B24A-89FB-3FACA882058C}">
      <dgm:prSet phldrT="[Texto]"/>
      <dgm:spPr/>
      <dgm:t>
        <a:bodyPr/>
        <a:lstStyle/>
        <a:p>
          <a:r>
            <a:rPr lang="es-ES" dirty="0"/>
            <a:t>+  QUINOA FLOUR</a:t>
          </a:r>
        </a:p>
      </dgm:t>
    </dgm:pt>
    <dgm:pt modelId="{0A60B0D0-5752-4249-A2BF-98ACD56B2320}" type="parTrans" cxnId="{337388B0-539A-D24E-89D8-81429B84656A}">
      <dgm:prSet/>
      <dgm:spPr/>
      <dgm:t>
        <a:bodyPr/>
        <a:lstStyle/>
        <a:p>
          <a:endParaRPr lang="es-ES"/>
        </a:p>
      </dgm:t>
    </dgm:pt>
    <dgm:pt modelId="{48CAA6DB-9498-D44A-B947-D9D8C441849A}" type="sibTrans" cxnId="{337388B0-539A-D24E-89D8-81429B84656A}">
      <dgm:prSet/>
      <dgm:spPr/>
      <dgm:t>
        <a:bodyPr/>
        <a:lstStyle/>
        <a:p>
          <a:endParaRPr lang="es-ES"/>
        </a:p>
      </dgm:t>
    </dgm:pt>
    <dgm:pt modelId="{F88749E1-97DC-F840-9E55-87A044DC5996}">
      <dgm:prSet phldrT="[Texto]"/>
      <dgm:spPr/>
      <dgm:t>
        <a:bodyPr/>
        <a:lstStyle/>
        <a:p>
          <a:r>
            <a:rPr lang="es-ES" dirty="0"/>
            <a:t>3 %</a:t>
          </a:r>
        </a:p>
      </dgm:t>
    </dgm:pt>
    <dgm:pt modelId="{523C16EA-0D4B-9E49-A0A2-45DBBC563AD5}" type="parTrans" cxnId="{29EBD939-2AC1-2C4A-8272-F9DC7CFED5C0}">
      <dgm:prSet/>
      <dgm:spPr/>
      <dgm:t>
        <a:bodyPr/>
        <a:lstStyle/>
        <a:p>
          <a:endParaRPr lang="es-ES"/>
        </a:p>
      </dgm:t>
    </dgm:pt>
    <dgm:pt modelId="{E83D120D-B84B-0343-97BC-7C0BFC694D77}" type="sibTrans" cxnId="{29EBD939-2AC1-2C4A-8272-F9DC7CFED5C0}">
      <dgm:prSet/>
      <dgm:spPr/>
      <dgm:t>
        <a:bodyPr/>
        <a:lstStyle/>
        <a:p>
          <a:endParaRPr lang="es-ES"/>
        </a:p>
      </dgm:t>
    </dgm:pt>
    <dgm:pt modelId="{DEC2288F-8476-EA48-A000-1652CC8718D5}">
      <dgm:prSet phldrT="[Texto]"/>
      <dgm:spPr/>
      <dgm:t>
        <a:bodyPr/>
        <a:lstStyle/>
        <a:p>
          <a:r>
            <a:rPr lang="es-ES" dirty="0"/>
            <a:t>6 %</a:t>
          </a:r>
        </a:p>
      </dgm:t>
    </dgm:pt>
    <dgm:pt modelId="{88593AF4-E95B-0E40-9823-81DB3E5488FD}" type="parTrans" cxnId="{85D876D8-7482-0A4C-971E-C8F31400EF10}">
      <dgm:prSet/>
      <dgm:spPr/>
      <dgm:t>
        <a:bodyPr/>
        <a:lstStyle/>
        <a:p>
          <a:endParaRPr lang="es-ES"/>
        </a:p>
      </dgm:t>
    </dgm:pt>
    <dgm:pt modelId="{06C928D1-79A4-F447-ADD9-EA7F979A294D}" type="sibTrans" cxnId="{85D876D8-7482-0A4C-971E-C8F31400EF10}">
      <dgm:prSet/>
      <dgm:spPr/>
      <dgm:t>
        <a:bodyPr/>
        <a:lstStyle/>
        <a:p>
          <a:endParaRPr lang="es-ES"/>
        </a:p>
      </dgm:t>
    </dgm:pt>
    <dgm:pt modelId="{2676644D-EF94-3243-9958-89B1ACE0726F}" type="pres">
      <dgm:prSet presAssocID="{BB2889D0-E57D-D740-9812-6C1AA3292768}" presName="linear" presStyleCnt="0">
        <dgm:presLayoutVars>
          <dgm:dir/>
          <dgm:resizeHandles val="exact"/>
        </dgm:presLayoutVars>
      </dgm:prSet>
      <dgm:spPr/>
      <dgm:t>
        <a:bodyPr/>
        <a:lstStyle/>
        <a:p>
          <a:endParaRPr lang="es-ES"/>
        </a:p>
      </dgm:t>
    </dgm:pt>
    <dgm:pt modelId="{23C5F5F0-E4F0-9D4E-AF6A-6CCCEFB2595E}" type="pres">
      <dgm:prSet presAssocID="{E9F7F96D-9896-3740-9EFB-FBCF5B8EA9F7}" presName="comp" presStyleCnt="0"/>
      <dgm:spPr/>
    </dgm:pt>
    <dgm:pt modelId="{E73D599D-72BF-5248-AD3C-644A0E786E4A}" type="pres">
      <dgm:prSet presAssocID="{E9F7F96D-9896-3740-9EFB-FBCF5B8EA9F7}" presName="box" presStyleLbl="node1" presStyleIdx="0" presStyleCnt="2"/>
      <dgm:spPr/>
      <dgm:t>
        <a:bodyPr/>
        <a:lstStyle/>
        <a:p>
          <a:endParaRPr lang="es-ES"/>
        </a:p>
      </dgm:t>
    </dgm:pt>
    <dgm:pt modelId="{4E474E75-0433-B146-BE61-8159533E7BA0}" type="pres">
      <dgm:prSet presAssocID="{E9F7F96D-9896-3740-9EFB-FBCF5B8EA9F7}" presName="img" presStyleLbl="fgImgPlace1" presStyleIdx="0" presStyleCnt="2"/>
      <dgm:spPr>
        <a:blipFill rotWithShape="1">
          <a:blip xmlns:r="http://schemas.openxmlformats.org/officeDocument/2006/relationships" r:embed="rId1"/>
          <a:srcRect/>
          <a:stretch>
            <a:fillRect l="-27000" r="-27000"/>
          </a:stretch>
        </a:blipFill>
      </dgm:spPr>
    </dgm:pt>
    <dgm:pt modelId="{F462B402-60CF-EB44-8908-FD4B41AE38F3}" type="pres">
      <dgm:prSet presAssocID="{E9F7F96D-9896-3740-9EFB-FBCF5B8EA9F7}" presName="text" presStyleLbl="node1" presStyleIdx="0" presStyleCnt="2">
        <dgm:presLayoutVars>
          <dgm:bulletEnabled val="1"/>
        </dgm:presLayoutVars>
      </dgm:prSet>
      <dgm:spPr/>
      <dgm:t>
        <a:bodyPr/>
        <a:lstStyle/>
        <a:p>
          <a:endParaRPr lang="es-ES"/>
        </a:p>
      </dgm:t>
    </dgm:pt>
    <dgm:pt modelId="{A746B46A-73F8-ED42-826F-0AF7F4F5222F}" type="pres">
      <dgm:prSet presAssocID="{BAB6939D-9380-204E-86B6-ECCCD32C97D1}" presName="spacer" presStyleCnt="0"/>
      <dgm:spPr/>
    </dgm:pt>
    <dgm:pt modelId="{F0005B20-64F7-884B-AFAB-853CEEF52365}" type="pres">
      <dgm:prSet presAssocID="{C4CBA1DE-D9DA-B24A-89FB-3FACA882058C}" presName="comp" presStyleCnt="0"/>
      <dgm:spPr/>
    </dgm:pt>
    <dgm:pt modelId="{F6FC62F3-8856-6A4C-8655-48A99524A13A}" type="pres">
      <dgm:prSet presAssocID="{C4CBA1DE-D9DA-B24A-89FB-3FACA882058C}" presName="box" presStyleLbl="node1" presStyleIdx="1" presStyleCnt="2"/>
      <dgm:spPr/>
      <dgm:t>
        <a:bodyPr/>
        <a:lstStyle/>
        <a:p>
          <a:endParaRPr lang="es-ES"/>
        </a:p>
      </dgm:t>
    </dgm:pt>
    <dgm:pt modelId="{7CC3D7E9-FCCB-EB41-9DC8-8C843776EA1E}" type="pres">
      <dgm:prSet presAssocID="{C4CBA1DE-D9DA-B24A-89FB-3FACA882058C}" presName="img" presStyleLbl="fgImgPlace1" presStyleIdx="1" presStyleCnt="2"/>
      <dgm:spPr>
        <a:blipFill rotWithShape="1">
          <a:blip xmlns:r="http://schemas.openxmlformats.org/officeDocument/2006/relationships" r:embed="rId1"/>
          <a:srcRect/>
          <a:stretch>
            <a:fillRect l="-27000" r="-27000"/>
          </a:stretch>
        </a:blipFill>
      </dgm:spPr>
    </dgm:pt>
    <dgm:pt modelId="{014F9E5F-B4AF-F44F-A7C1-23639384517B}" type="pres">
      <dgm:prSet presAssocID="{C4CBA1DE-D9DA-B24A-89FB-3FACA882058C}" presName="text" presStyleLbl="node1" presStyleIdx="1" presStyleCnt="2">
        <dgm:presLayoutVars>
          <dgm:bulletEnabled val="1"/>
        </dgm:presLayoutVars>
      </dgm:prSet>
      <dgm:spPr/>
      <dgm:t>
        <a:bodyPr/>
        <a:lstStyle/>
        <a:p>
          <a:endParaRPr lang="es-ES"/>
        </a:p>
      </dgm:t>
    </dgm:pt>
  </dgm:ptLst>
  <dgm:cxnLst>
    <dgm:cxn modelId="{85D876D8-7482-0A4C-971E-C8F31400EF10}" srcId="{C4CBA1DE-D9DA-B24A-89FB-3FACA882058C}" destId="{DEC2288F-8476-EA48-A000-1652CC8718D5}" srcOrd="1" destOrd="0" parTransId="{88593AF4-E95B-0E40-9823-81DB3E5488FD}" sibTransId="{06C928D1-79A4-F447-ADD9-EA7F979A294D}"/>
    <dgm:cxn modelId="{B1FFAE3F-32A7-4F4A-B972-6BE01E20232E}" type="presOf" srcId="{DEC2288F-8476-EA48-A000-1652CC8718D5}" destId="{F6FC62F3-8856-6A4C-8655-48A99524A13A}" srcOrd="0" destOrd="2" presId="urn:microsoft.com/office/officeart/2005/8/layout/vList4"/>
    <dgm:cxn modelId="{2567FB93-BA53-0148-898D-B97B019112A2}" type="presOf" srcId="{E9F7F96D-9896-3740-9EFB-FBCF5B8EA9F7}" destId="{E73D599D-72BF-5248-AD3C-644A0E786E4A}" srcOrd="0" destOrd="0" presId="urn:microsoft.com/office/officeart/2005/8/layout/vList4"/>
    <dgm:cxn modelId="{29EBD939-2AC1-2C4A-8272-F9DC7CFED5C0}" srcId="{C4CBA1DE-D9DA-B24A-89FB-3FACA882058C}" destId="{F88749E1-97DC-F840-9E55-87A044DC5996}" srcOrd="0" destOrd="0" parTransId="{523C16EA-0D4B-9E49-A0A2-45DBBC563AD5}" sibTransId="{E83D120D-B84B-0343-97BC-7C0BFC694D77}"/>
    <dgm:cxn modelId="{E78DBB17-FD5D-1447-93CB-55AB053C1A7A}" type="presOf" srcId="{F88749E1-97DC-F840-9E55-87A044DC5996}" destId="{014F9E5F-B4AF-F44F-A7C1-23639384517B}" srcOrd="1" destOrd="1" presId="urn:microsoft.com/office/officeart/2005/8/layout/vList4"/>
    <dgm:cxn modelId="{272CC25A-FA3B-3E40-B93E-71FFE84365F9}" type="presOf" srcId="{E9F7F96D-9896-3740-9EFB-FBCF5B8EA9F7}" destId="{F462B402-60CF-EB44-8908-FD4B41AE38F3}" srcOrd="1" destOrd="0" presId="urn:microsoft.com/office/officeart/2005/8/layout/vList4"/>
    <dgm:cxn modelId="{3B940EDE-2B8B-574D-ABF9-AC86E725255E}" type="presOf" srcId="{C4CBA1DE-D9DA-B24A-89FB-3FACA882058C}" destId="{F6FC62F3-8856-6A4C-8655-48A99524A13A}" srcOrd="0" destOrd="0" presId="urn:microsoft.com/office/officeart/2005/8/layout/vList4"/>
    <dgm:cxn modelId="{93E1795F-89C0-7640-A8D3-F69BB4301849}" type="presOf" srcId="{DEC2288F-8476-EA48-A000-1652CC8718D5}" destId="{014F9E5F-B4AF-F44F-A7C1-23639384517B}" srcOrd="1" destOrd="2" presId="urn:microsoft.com/office/officeart/2005/8/layout/vList4"/>
    <dgm:cxn modelId="{8051BAA6-14A0-4D4E-B7C0-D33FC350E423}" type="presOf" srcId="{C4CBA1DE-D9DA-B24A-89FB-3FACA882058C}" destId="{014F9E5F-B4AF-F44F-A7C1-23639384517B}" srcOrd="1" destOrd="0" presId="urn:microsoft.com/office/officeart/2005/8/layout/vList4"/>
    <dgm:cxn modelId="{0C994FF0-BF84-B547-A6DF-6FD298BC6C3E}" srcId="{BB2889D0-E57D-D740-9812-6C1AA3292768}" destId="{E9F7F96D-9896-3740-9EFB-FBCF5B8EA9F7}" srcOrd="0" destOrd="0" parTransId="{5D1B6F97-0E59-C04E-8564-EA11F11EA0A9}" sibTransId="{BAB6939D-9380-204E-86B6-ECCCD32C97D1}"/>
    <dgm:cxn modelId="{4B4A54A9-7038-8848-A484-3EDAE7409CDA}" type="presOf" srcId="{F88749E1-97DC-F840-9E55-87A044DC5996}" destId="{F6FC62F3-8856-6A4C-8655-48A99524A13A}" srcOrd="0" destOrd="1" presId="urn:microsoft.com/office/officeart/2005/8/layout/vList4"/>
    <dgm:cxn modelId="{4B2E6F69-5ACE-DD44-8CDC-F512AF717FBE}" type="presOf" srcId="{BB2889D0-E57D-D740-9812-6C1AA3292768}" destId="{2676644D-EF94-3243-9958-89B1ACE0726F}" srcOrd="0" destOrd="0" presId="urn:microsoft.com/office/officeart/2005/8/layout/vList4"/>
    <dgm:cxn modelId="{337388B0-539A-D24E-89D8-81429B84656A}" srcId="{BB2889D0-E57D-D740-9812-6C1AA3292768}" destId="{C4CBA1DE-D9DA-B24A-89FB-3FACA882058C}" srcOrd="1" destOrd="0" parTransId="{0A60B0D0-5752-4249-A2BF-98ACD56B2320}" sibTransId="{48CAA6DB-9498-D44A-B947-D9D8C441849A}"/>
    <dgm:cxn modelId="{0A8D43D2-31C8-C34C-BA88-116B78238AAB}" type="presParOf" srcId="{2676644D-EF94-3243-9958-89B1ACE0726F}" destId="{23C5F5F0-E4F0-9D4E-AF6A-6CCCEFB2595E}" srcOrd="0" destOrd="0" presId="urn:microsoft.com/office/officeart/2005/8/layout/vList4"/>
    <dgm:cxn modelId="{08DD50A8-F1F7-5449-878E-5F83AA46A94F}" type="presParOf" srcId="{23C5F5F0-E4F0-9D4E-AF6A-6CCCEFB2595E}" destId="{E73D599D-72BF-5248-AD3C-644A0E786E4A}" srcOrd="0" destOrd="0" presId="urn:microsoft.com/office/officeart/2005/8/layout/vList4"/>
    <dgm:cxn modelId="{B9A90FC2-9AC8-BC47-9B56-20973922DF7C}" type="presParOf" srcId="{23C5F5F0-E4F0-9D4E-AF6A-6CCCEFB2595E}" destId="{4E474E75-0433-B146-BE61-8159533E7BA0}" srcOrd="1" destOrd="0" presId="urn:microsoft.com/office/officeart/2005/8/layout/vList4"/>
    <dgm:cxn modelId="{DA6FF78E-EA6D-B244-A4C5-CB6BE61EC21F}" type="presParOf" srcId="{23C5F5F0-E4F0-9D4E-AF6A-6CCCEFB2595E}" destId="{F462B402-60CF-EB44-8908-FD4B41AE38F3}" srcOrd="2" destOrd="0" presId="urn:microsoft.com/office/officeart/2005/8/layout/vList4"/>
    <dgm:cxn modelId="{22D80EE5-6B07-1640-9722-AE0C3C1E8023}" type="presParOf" srcId="{2676644D-EF94-3243-9958-89B1ACE0726F}" destId="{A746B46A-73F8-ED42-826F-0AF7F4F5222F}" srcOrd="1" destOrd="0" presId="urn:microsoft.com/office/officeart/2005/8/layout/vList4"/>
    <dgm:cxn modelId="{8330F575-4F82-094B-A036-7D178E227CF7}" type="presParOf" srcId="{2676644D-EF94-3243-9958-89B1ACE0726F}" destId="{F0005B20-64F7-884B-AFAB-853CEEF52365}" srcOrd="2" destOrd="0" presId="urn:microsoft.com/office/officeart/2005/8/layout/vList4"/>
    <dgm:cxn modelId="{1631B9A7-3FF5-6145-B019-DA16154E5166}" type="presParOf" srcId="{F0005B20-64F7-884B-AFAB-853CEEF52365}" destId="{F6FC62F3-8856-6A4C-8655-48A99524A13A}" srcOrd="0" destOrd="0" presId="urn:microsoft.com/office/officeart/2005/8/layout/vList4"/>
    <dgm:cxn modelId="{69003B50-9511-E84D-BEFF-2245943701AD}" type="presParOf" srcId="{F0005B20-64F7-884B-AFAB-853CEEF52365}" destId="{7CC3D7E9-FCCB-EB41-9DC8-8C843776EA1E}" srcOrd="1" destOrd="0" presId="urn:microsoft.com/office/officeart/2005/8/layout/vList4"/>
    <dgm:cxn modelId="{9DCC2D1D-F0AD-EB44-8CB0-FEB90FC68443}" type="presParOf" srcId="{F0005B20-64F7-884B-AFAB-853CEEF52365}" destId="{014F9E5F-B4AF-F44F-A7C1-23639384517B}"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1D96BF-0475-0E49-973D-678BC6C79E7D}" type="doc">
      <dgm:prSet loTypeId="urn:microsoft.com/office/officeart/2005/8/layout/hChevron3" loCatId="" qsTypeId="urn:microsoft.com/office/officeart/2005/8/quickstyle/simple1" qsCatId="simple" csTypeId="urn:microsoft.com/office/officeart/2005/8/colors/accent1_2" csCatId="accent1" phldr="1"/>
      <dgm:spPr/>
    </dgm:pt>
    <dgm:pt modelId="{D28019EF-A815-F942-BA73-81305B42784D}">
      <dgm:prSet phldrT="[Texto]"/>
      <dgm:spPr/>
      <dgm:t>
        <a:bodyPr/>
        <a:lstStyle/>
        <a:p>
          <a:r>
            <a:rPr lang="es-ES" dirty="0"/>
            <a:t> Day 0</a:t>
          </a:r>
        </a:p>
      </dgm:t>
    </dgm:pt>
    <dgm:pt modelId="{32817590-FA18-F34C-BF4C-2AD3F2386151}" type="parTrans" cxnId="{206C5F93-5BF4-F24B-8BEB-3487C8EC6433}">
      <dgm:prSet/>
      <dgm:spPr/>
      <dgm:t>
        <a:bodyPr/>
        <a:lstStyle/>
        <a:p>
          <a:endParaRPr lang="es-ES"/>
        </a:p>
      </dgm:t>
    </dgm:pt>
    <dgm:pt modelId="{713CC395-4B79-9F46-A2B0-BCBB96EAE35D}" type="sibTrans" cxnId="{206C5F93-5BF4-F24B-8BEB-3487C8EC6433}">
      <dgm:prSet/>
      <dgm:spPr/>
      <dgm:t>
        <a:bodyPr/>
        <a:lstStyle/>
        <a:p>
          <a:endParaRPr lang="es-ES"/>
        </a:p>
      </dgm:t>
    </dgm:pt>
    <dgm:pt modelId="{970E6711-A83C-7045-81B4-C8D37B657AA8}">
      <dgm:prSet phldrT="[Texto]"/>
      <dgm:spPr/>
      <dgm:t>
        <a:bodyPr/>
        <a:lstStyle/>
        <a:p>
          <a:r>
            <a:rPr lang="es-ES" dirty="0"/>
            <a:t>Day 30</a:t>
          </a:r>
        </a:p>
      </dgm:t>
    </dgm:pt>
    <dgm:pt modelId="{534D4378-CE2F-2649-84A6-3EDD4F59066A}" type="parTrans" cxnId="{C0282826-867B-334C-844E-44AA901715FF}">
      <dgm:prSet/>
      <dgm:spPr/>
      <dgm:t>
        <a:bodyPr/>
        <a:lstStyle/>
        <a:p>
          <a:endParaRPr lang="es-ES"/>
        </a:p>
      </dgm:t>
    </dgm:pt>
    <dgm:pt modelId="{E4412E92-9172-B94E-838C-6C70BBF4726F}" type="sibTrans" cxnId="{C0282826-867B-334C-844E-44AA901715FF}">
      <dgm:prSet/>
      <dgm:spPr/>
      <dgm:t>
        <a:bodyPr/>
        <a:lstStyle/>
        <a:p>
          <a:endParaRPr lang="es-ES"/>
        </a:p>
      </dgm:t>
    </dgm:pt>
    <dgm:pt modelId="{C071FBB2-EBCE-6442-9E85-610B51621381}">
      <dgm:prSet phldrT="[Texto]"/>
      <dgm:spPr/>
      <dgm:t>
        <a:bodyPr/>
        <a:lstStyle/>
        <a:p>
          <a:r>
            <a:rPr lang="es-ES" dirty="0"/>
            <a:t> Day 60</a:t>
          </a:r>
        </a:p>
      </dgm:t>
    </dgm:pt>
    <dgm:pt modelId="{5DAB36E5-AB35-CE4A-B1E6-5F78E4C20BE6}" type="parTrans" cxnId="{C1B69D2D-BF75-1A4D-AC5B-D5E412A2CB55}">
      <dgm:prSet/>
      <dgm:spPr/>
      <dgm:t>
        <a:bodyPr/>
        <a:lstStyle/>
        <a:p>
          <a:endParaRPr lang="es-ES"/>
        </a:p>
      </dgm:t>
    </dgm:pt>
    <dgm:pt modelId="{3BE5E8B4-9502-E545-9FD6-BB9C69BE7C8E}" type="sibTrans" cxnId="{C1B69D2D-BF75-1A4D-AC5B-D5E412A2CB55}">
      <dgm:prSet/>
      <dgm:spPr/>
      <dgm:t>
        <a:bodyPr/>
        <a:lstStyle/>
        <a:p>
          <a:endParaRPr lang="es-ES"/>
        </a:p>
      </dgm:t>
    </dgm:pt>
    <dgm:pt modelId="{8C41BF8E-954A-3C4A-934F-EED051755EC0}" type="pres">
      <dgm:prSet presAssocID="{391D96BF-0475-0E49-973D-678BC6C79E7D}" presName="Name0" presStyleCnt="0">
        <dgm:presLayoutVars>
          <dgm:dir/>
          <dgm:resizeHandles val="exact"/>
        </dgm:presLayoutVars>
      </dgm:prSet>
      <dgm:spPr/>
    </dgm:pt>
    <dgm:pt modelId="{D95693FA-D831-2F43-871A-9AB0ED76B427}" type="pres">
      <dgm:prSet presAssocID="{D28019EF-A815-F942-BA73-81305B42784D}" presName="parTxOnly" presStyleLbl="node1" presStyleIdx="0" presStyleCnt="3">
        <dgm:presLayoutVars>
          <dgm:bulletEnabled val="1"/>
        </dgm:presLayoutVars>
      </dgm:prSet>
      <dgm:spPr/>
      <dgm:t>
        <a:bodyPr/>
        <a:lstStyle/>
        <a:p>
          <a:endParaRPr lang="es-ES"/>
        </a:p>
      </dgm:t>
    </dgm:pt>
    <dgm:pt modelId="{0A9CE323-258D-0545-9703-DD4E5189179A}" type="pres">
      <dgm:prSet presAssocID="{713CC395-4B79-9F46-A2B0-BCBB96EAE35D}" presName="parSpace" presStyleCnt="0"/>
      <dgm:spPr/>
    </dgm:pt>
    <dgm:pt modelId="{26CCDA29-B257-CC42-9EA1-25767174A983}" type="pres">
      <dgm:prSet presAssocID="{970E6711-A83C-7045-81B4-C8D37B657AA8}" presName="parTxOnly" presStyleLbl="node1" presStyleIdx="1" presStyleCnt="3">
        <dgm:presLayoutVars>
          <dgm:bulletEnabled val="1"/>
        </dgm:presLayoutVars>
      </dgm:prSet>
      <dgm:spPr/>
      <dgm:t>
        <a:bodyPr/>
        <a:lstStyle/>
        <a:p>
          <a:endParaRPr lang="es-ES"/>
        </a:p>
      </dgm:t>
    </dgm:pt>
    <dgm:pt modelId="{A8C74ED2-D996-594C-A428-01EDFD8A2406}" type="pres">
      <dgm:prSet presAssocID="{E4412E92-9172-B94E-838C-6C70BBF4726F}" presName="parSpace" presStyleCnt="0"/>
      <dgm:spPr/>
    </dgm:pt>
    <dgm:pt modelId="{77BD27DE-4E17-A647-965E-67160BED4717}" type="pres">
      <dgm:prSet presAssocID="{C071FBB2-EBCE-6442-9E85-610B51621381}" presName="parTxOnly" presStyleLbl="node1" presStyleIdx="2" presStyleCnt="3">
        <dgm:presLayoutVars>
          <dgm:bulletEnabled val="1"/>
        </dgm:presLayoutVars>
      </dgm:prSet>
      <dgm:spPr/>
      <dgm:t>
        <a:bodyPr/>
        <a:lstStyle/>
        <a:p>
          <a:endParaRPr lang="es-ES"/>
        </a:p>
      </dgm:t>
    </dgm:pt>
  </dgm:ptLst>
  <dgm:cxnLst>
    <dgm:cxn modelId="{61989365-957B-DE40-90A9-95C500965900}" type="presOf" srcId="{970E6711-A83C-7045-81B4-C8D37B657AA8}" destId="{26CCDA29-B257-CC42-9EA1-25767174A983}" srcOrd="0" destOrd="0" presId="urn:microsoft.com/office/officeart/2005/8/layout/hChevron3"/>
    <dgm:cxn modelId="{C0282826-867B-334C-844E-44AA901715FF}" srcId="{391D96BF-0475-0E49-973D-678BC6C79E7D}" destId="{970E6711-A83C-7045-81B4-C8D37B657AA8}" srcOrd="1" destOrd="0" parTransId="{534D4378-CE2F-2649-84A6-3EDD4F59066A}" sibTransId="{E4412E92-9172-B94E-838C-6C70BBF4726F}"/>
    <dgm:cxn modelId="{C1B69D2D-BF75-1A4D-AC5B-D5E412A2CB55}" srcId="{391D96BF-0475-0E49-973D-678BC6C79E7D}" destId="{C071FBB2-EBCE-6442-9E85-610B51621381}" srcOrd="2" destOrd="0" parTransId="{5DAB36E5-AB35-CE4A-B1E6-5F78E4C20BE6}" sibTransId="{3BE5E8B4-9502-E545-9FD6-BB9C69BE7C8E}"/>
    <dgm:cxn modelId="{936E7770-D869-004B-9B57-2BD33744EDAA}" type="presOf" srcId="{C071FBB2-EBCE-6442-9E85-610B51621381}" destId="{77BD27DE-4E17-A647-965E-67160BED4717}" srcOrd="0" destOrd="0" presId="urn:microsoft.com/office/officeart/2005/8/layout/hChevron3"/>
    <dgm:cxn modelId="{5DC12BA3-2604-C24D-9810-E12B1E913382}" type="presOf" srcId="{391D96BF-0475-0E49-973D-678BC6C79E7D}" destId="{8C41BF8E-954A-3C4A-934F-EED051755EC0}" srcOrd="0" destOrd="0" presId="urn:microsoft.com/office/officeart/2005/8/layout/hChevron3"/>
    <dgm:cxn modelId="{206C5F93-5BF4-F24B-8BEB-3487C8EC6433}" srcId="{391D96BF-0475-0E49-973D-678BC6C79E7D}" destId="{D28019EF-A815-F942-BA73-81305B42784D}" srcOrd="0" destOrd="0" parTransId="{32817590-FA18-F34C-BF4C-2AD3F2386151}" sibTransId="{713CC395-4B79-9F46-A2B0-BCBB96EAE35D}"/>
    <dgm:cxn modelId="{13A2A618-669E-6E45-8897-50568F5CEAB9}" type="presOf" srcId="{D28019EF-A815-F942-BA73-81305B42784D}" destId="{D95693FA-D831-2F43-871A-9AB0ED76B427}" srcOrd="0" destOrd="0" presId="urn:microsoft.com/office/officeart/2005/8/layout/hChevron3"/>
    <dgm:cxn modelId="{F53CCF2A-C86B-384D-83FE-8A2D385EAA78}" type="presParOf" srcId="{8C41BF8E-954A-3C4A-934F-EED051755EC0}" destId="{D95693FA-D831-2F43-871A-9AB0ED76B427}" srcOrd="0" destOrd="0" presId="urn:microsoft.com/office/officeart/2005/8/layout/hChevron3"/>
    <dgm:cxn modelId="{43AB6689-C37E-F046-9534-382320FDE6DA}" type="presParOf" srcId="{8C41BF8E-954A-3C4A-934F-EED051755EC0}" destId="{0A9CE323-258D-0545-9703-DD4E5189179A}" srcOrd="1" destOrd="0" presId="urn:microsoft.com/office/officeart/2005/8/layout/hChevron3"/>
    <dgm:cxn modelId="{C432D042-8C5B-484A-89AF-B1A0E7C2982E}" type="presParOf" srcId="{8C41BF8E-954A-3C4A-934F-EED051755EC0}" destId="{26CCDA29-B257-CC42-9EA1-25767174A983}" srcOrd="2" destOrd="0" presId="urn:microsoft.com/office/officeart/2005/8/layout/hChevron3"/>
    <dgm:cxn modelId="{9D0A1689-6E9A-144F-ADE9-07660A062963}" type="presParOf" srcId="{8C41BF8E-954A-3C4A-934F-EED051755EC0}" destId="{A8C74ED2-D996-594C-A428-01EDFD8A2406}" srcOrd="3" destOrd="0" presId="urn:microsoft.com/office/officeart/2005/8/layout/hChevron3"/>
    <dgm:cxn modelId="{C7368D8D-2200-8647-B88F-601A76D60BFC}" type="presParOf" srcId="{8C41BF8E-954A-3C4A-934F-EED051755EC0}" destId="{77BD27DE-4E17-A647-965E-67160BED4717}"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D599D-72BF-5248-AD3C-644A0E786E4A}">
      <dsp:nvSpPr>
        <dsp:cNvPr id="0" name=""/>
        <dsp:cNvSpPr/>
      </dsp:nvSpPr>
      <dsp:spPr>
        <a:xfrm>
          <a:off x="0" y="0"/>
          <a:ext cx="6714436" cy="1798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ES" sz="3600" kern="1200" dirty="0"/>
            <a:t> CONTROL</a:t>
          </a:r>
        </a:p>
      </dsp:txBody>
      <dsp:txXfrm>
        <a:off x="1522694" y="0"/>
        <a:ext cx="5191741" cy="1798069"/>
      </dsp:txXfrm>
    </dsp:sp>
    <dsp:sp modelId="{4E474E75-0433-B146-BE61-8159533E7BA0}">
      <dsp:nvSpPr>
        <dsp:cNvPr id="0" name=""/>
        <dsp:cNvSpPr/>
      </dsp:nvSpPr>
      <dsp:spPr>
        <a:xfrm>
          <a:off x="179806" y="179806"/>
          <a:ext cx="1342887" cy="1438455"/>
        </a:xfrm>
        <a:prstGeom prst="roundRect">
          <a:avLst>
            <a:gd name="adj" fmla="val 10000"/>
          </a:avLst>
        </a:prstGeom>
        <a:blipFill rotWithShape="1">
          <a:blip xmlns:r="http://schemas.openxmlformats.org/officeDocument/2006/relationships" r:embed="rId1"/>
          <a:srcRect/>
          <a:stretch>
            <a:fillRect l="-27000" r="-2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FC62F3-8856-6A4C-8655-48A99524A13A}">
      <dsp:nvSpPr>
        <dsp:cNvPr id="0" name=""/>
        <dsp:cNvSpPr/>
      </dsp:nvSpPr>
      <dsp:spPr>
        <a:xfrm>
          <a:off x="0" y="1977876"/>
          <a:ext cx="6714436" cy="1798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s-ES" sz="3600" kern="1200" dirty="0"/>
            <a:t>+  QUINOA FLOUR</a:t>
          </a:r>
        </a:p>
        <a:p>
          <a:pPr marL="285750" lvl="1" indent="-285750" algn="l" defTabSz="1244600">
            <a:lnSpc>
              <a:spcPct val="90000"/>
            </a:lnSpc>
            <a:spcBef>
              <a:spcPct val="0"/>
            </a:spcBef>
            <a:spcAft>
              <a:spcPct val="15000"/>
            </a:spcAft>
            <a:buChar char="••"/>
          </a:pPr>
          <a:r>
            <a:rPr lang="es-ES" sz="2800" kern="1200" dirty="0"/>
            <a:t>3 %</a:t>
          </a:r>
        </a:p>
        <a:p>
          <a:pPr marL="285750" lvl="1" indent="-285750" algn="l" defTabSz="1244600">
            <a:lnSpc>
              <a:spcPct val="90000"/>
            </a:lnSpc>
            <a:spcBef>
              <a:spcPct val="0"/>
            </a:spcBef>
            <a:spcAft>
              <a:spcPct val="15000"/>
            </a:spcAft>
            <a:buChar char="••"/>
          </a:pPr>
          <a:r>
            <a:rPr lang="es-ES" sz="2800" kern="1200" dirty="0"/>
            <a:t>6 %</a:t>
          </a:r>
        </a:p>
      </dsp:txBody>
      <dsp:txXfrm>
        <a:off x="1522694" y="1977876"/>
        <a:ext cx="5191741" cy="1798069"/>
      </dsp:txXfrm>
    </dsp:sp>
    <dsp:sp modelId="{7CC3D7E9-FCCB-EB41-9DC8-8C843776EA1E}">
      <dsp:nvSpPr>
        <dsp:cNvPr id="0" name=""/>
        <dsp:cNvSpPr/>
      </dsp:nvSpPr>
      <dsp:spPr>
        <a:xfrm>
          <a:off x="179806" y="2157683"/>
          <a:ext cx="1342887" cy="1438455"/>
        </a:xfrm>
        <a:prstGeom prst="roundRect">
          <a:avLst>
            <a:gd name="adj" fmla="val 10000"/>
          </a:avLst>
        </a:prstGeom>
        <a:blipFill rotWithShape="1">
          <a:blip xmlns:r="http://schemas.openxmlformats.org/officeDocument/2006/relationships" r:embed="rId1"/>
          <a:srcRect/>
          <a:stretch>
            <a:fillRect l="-27000" r="-2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693FA-D831-2F43-871A-9AB0ED76B427}">
      <dsp:nvSpPr>
        <dsp:cNvPr id="0" name=""/>
        <dsp:cNvSpPr/>
      </dsp:nvSpPr>
      <dsp:spPr>
        <a:xfrm>
          <a:off x="1358" y="552231"/>
          <a:ext cx="1187748" cy="47509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es-ES" sz="1400" kern="1200" dirty="0"/>
            <a:t> Day 0</a:t>
          </a:r>
        </a:p>
      </dsp:txBody>
      <dsp:txXfrm>
        <a:off x="1358" y="552231"/>
        <a:ext cx="1068973" cy="475099"/>
      </dsp:txXfrm>
    </dsp:sp>
    <dsp:sp modelId="{26CCDA29-B257-CC42-9EA1-25767174A983}">
      <dsp:nvSpPr>
        <dsp:cNvPr id="0" name=""/>
        <dsp:cNvSpPr/>
      </dsp:nvSpPr>
      <dsp:spPr>
        <a:xfrm>
          <a:off x="951557" y="552231"/>
          <a:ext cx="1187748" cy="47509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s-ES" sz="1400" kern="1200" dirty="0"/>
            <a:t>Day 30</a:t>
          </a:r>
        </a:p>
      </dsp:txBody>
      <dsp:txXfrm>
        <a:off x="1189107" y="552231"/>
        <a:ext cx="712649" cy="475099"/>
      </dsp:txXfrm>
    </dsp:sp>
    <dsp:sp modelId="{77BD27DE-4E17-A647-965E-67160BED4717}">
      <dsp:nvSpPr>
        <dsp:cNvPr id="0" name=""/>
        <dsp:cNvSpPr/>
      </dsp:nvSpPr>
      <dsp:spPr>
        <a:xfrm>
          <a:off x="1901756" y="552231"/>
          <a:ext cx="1187748" cy="47509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s-ES" sz="1400" kern="1200" dirty="0"/>
            <a:t> Day 60</a:t>
          </a:r>
        </a:p>
      </dsp:txBody>
      <dsp:txXfrm>
        <a:off x="2139306" y="552231"/>
        <a:ext cx="712649" cy="475099"/>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10/24/2020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a:p>
        </p:txBody>
      </p:sp>
      <p:sp>
        <p:nvSpPr>
          <p:cNvPr id="4" name="Date Placeholder 3"/>
          <p:cNvSpPr>
            <a:spLocks noGrp="1"/>
          </p:cNvSpPr>
          <p:nvPr>
            <p:ph type="dt" sz="half" idx="10"/>
          </p:nvPr>
        </p:nvSpPr>
        <p:spPr/>
        <p:txBody>
          <a:bodyPr/>
          <a:lstStyle/>
          <a:p>
            <a:fld id="{87157CC2-0FC8-4686-B024-99790E0F5162}" type="datetimeFigureOut">
              <a:rPr lang="en-US" smtClean="0"/>
              <a:t>10/24/2020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10/24/2020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10/24/2020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10/24/2020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10/24/2020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10/24/2020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‹Nº›</a:t>
            </a:fld>
            <a:endParaRPr lang="en-US"/>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10/24/2020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‹Nº›</a:t>
            </a:fld>
            <a:endParaRPr lang="en-US"/>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10/24/2020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a:p>
        </p:txBody>
      </p:sp>
      <p:sp>
        <p:nvSpPr>
          <p:cNvPr id="5" name="Date Placeholder 4"/>
          <p:cNvSpPr>
            <a:spLocks noGrp="1"/>
          </p:cNvSpPr>
          <p:nvPr>
            <p:ph type="dt" sz="half" idx="10"/>
          </p:nvPr>
        </p:nvSpPr>
        <p:spPr/>
        <p:txBody>
          <a:bodyPr/>
          <a:lstStyle/>
          <a:p>
            <a:fld id="{DA16AA21-1863-4931-97CB-99D0A168701B}" type="datetimeFigureOut">
              <a:rPr lang="en-US" smtClean="0"/>
              <a:t>10/24/2020</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a:p>
        </p:txBody>
      </p:sp>
      <p:sp>
        <p:nvSpPr>
          <p:cNvPr id="5" name="Date Placeholder 4"/>
          <p:cNvSpPr>
            <a:spLocks noGrp="1"/>
          </p:cNvSpPr>
          <p:nvPr>
            <p:ph type="dt" sz="half" idx="10"/>
          </p:nvPr>
        </p:nvSpPr>
        <p:spPr/>
        <p:txBody>
          <a:bodyPr/>
          <a:lstStyle/>
          <a:p>
            <a:fld id="{3772C379-9A7C-4C87-A116-CBE9F58B04C5}" type="datetimeFigureOut">
              <a:rPr lang="en-US" smtClean="0"/>
              <a:t>10/24/2020</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10/24/2020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1.xml"/><Relationship Id="rId6" Type="http://schemas.openxmlformats.org/officeDocument/2006/relationships/hyperlink" Target="mailto:ja.perez@goumh"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diagramLayout" Target="../diagrams/layout1.xml"/><Relationship Id="rId7" Type="http://schemas.openxmlformats.org/officeDocument/2006/relationships/image" Target="../media/image13.tif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tif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5F5726-7EBA-2842-8D68-E38089B0B946}"/>
              </a:ext>
            </a:extLst>
          </p:cNvPr>
          <p:cNvSpPr>
            <a:spLocks noGrp="1"/>
          </p:cNvSpPr>
          <p:nvPr>
            <p:ph type="ctrTitle"/>
          </p:nvPr>
        </p:nvSpPr>
        <p:spPr>
          <a:xfrm>
            <a:off x="1076860" y="1262689"/>
            <a:ext cx="9966960" cy="1949884"/>
          </a:xfrm>
        </p:spPr>
        <p:txBody>
          <a:bodyPr/>
          <a:lstStyle/>
          <a:p>
            <a:pPr algn="ctr"/>
            <a:r>
              <a:rPr lang="en-GB" sz="3200" b="1" dirty="0"/>
              <a:t>A preliminary study on the incorporation of quinoa flour in organic pumpkin creams: effect on the physicochemical properties</a:t>
            </a:r>
            <a:endParaRPr lang="es-ES" sz="3200" b="1" dirty="0"/>
          </a:p>
        </p:txBody>
      </p:sp>
      <p:sp>
        <p:nvSpPr>
          <p:cNvPr id="3" name="Subtítulo 2">
            <a:extLst>
              <a:ext uri="{FF2B5EF4-FFF2-40B4-BE49-F238E27FC236}">
                <a16:creationId xmlns:a16="http://schemas.microsoft.com/office/drawing/2014/main" id="{322B19ED-D585-E444-988B-1EF43419EE33}"/>
              </a:ext>
            </a:extLst>
          </p:cNvPr>
          <p:cNvSpPr>
            <a:spLocks noGrp="1"/>
          </p:cNvSpPr>
          <p:nvPr>
            <p:ph type="subTitle" idx="1"/>
          </p:nvPr>
        </p:nvSpPr>
        <p:spPr>
          <a:xfrm>
            <a:off x="1221371" y="3124200"/>
            <a:ext cx="9997545" cy="1069848"/>
          </a:xfrm>
        </p:spPr>
        <p:txBody>
          <a:bodyPr>
            <a:normAutofit/>
          </a:bodyPr>
          <a:lstStyle/>
          <a:p>
            <a:pPr algn="ctr"/>
            <a:r>
              <a:rPr lang="es-ES" b="1" i="1" dirty="0"/>
              <a:t>José Ángel Pérez-Álvarez, Carmen María Botella-Martínez, Casilda Navarro-Rodríguez de Vera, Estrella Sayas-</a:t>
            </a:r>
            <a:r>
              <a:rPr lang="es-ES" b="1" i="1" dirty="0" err="1"/>
              <a:t>Barberá</a:t>
            </a:r>
            <a:r>
              <a:rPr lang="es-ES" b="1" i="1" dirty="0"/>
              <a:t>, Manuel Viuda-Martos, Juana Fernández-Lopez, Elena Sánchez-Zapata· </a:t>
            </a:r>
          </a:p>
          <a:p>
            <a:pPr algn="ctr"/>
            <a:endParaRPr lang="es-ES" i="1" dirty="0"/>
          </a:p>
        </p:txBody>
      </p:sp>
      <p:pic>
        <p:nvPicPr>
          <p:cNvPr id="4" name="Imagen 3">
            <a:extLst>
              <a:ext uri="{FF2B5EF4-FFF2-40B4-BE49-F238E27FC236}">
                <a16:creationId xmlns:a16="http://schemas.microsoft.com/office/drawing/2014/main" id="{01996AE2-1477-0947-8A5A-D369D6428099}"/>
              </a:ext>
            </a:extLst>
          </p:cNvPr>
          <p:cNvPicPr>
            <a:picLocks noChangeAspect="1"/>
          </p:cNvPicPr>
          <p:nvPr/>
        </p:nvPicPr>
        <p:blipFill>
          <a:blip r:embed="rId2"/>
          <a:stretch>
            <a:fillRect/>
          </a:stretch>
        </p:blipFill>
        <p:spPr>
          <a:xfrm>
            <a:off x="9053432" y="221382"/>
            <a:ext cx="2476500" cy="812800"/>
          </a:xfrm>
          <a:prstGeom prst="rect">
            <a:avLst/>
          </a:prstGeom>
        </p:spPr>
      </p:pic>
      <p:sp>
        <p:nvSpPr>
          <p:cNvPr id="5" name="Rectángulo 4">
            <a:extLst>
              <a:ext uri="{FF2B5EF4-FFF2-40B4-BE49-F238E27FC236}">
                <a16:creationId xmlns:a16="http://schemas.microsoft.com/office/drawing/2014/main" id="{2225CEAC-96A0-E14B-9484-0A865D66C2C1}"/>
              </a:ext>
            </a:extLst>
          </p:cNvPr>
          <p:cNvSpPr/>
          <p:nvPr/>
        </p:nvSpPr>
        <p:spPr>
          <a:xfrm>
            <a:off x="745160" y="4501521"/>
            <a:ext cx="9039352" cy="923330"/>
          </a:xfrm>
          <a:prstGeom prst="rect">
            <a:avLst/>
          </a:prstGeom>
        </p:spPr>
        <p:txBody>
          <a:bodyPr wrap="square">
            <a:spAutoFit/>
          </a:bodyPr>
          <a:lstStyle/>
          <a:p>
            <a:pPr algn="ctr"/>
            <a:r>
              <a:rPr lang="en-US" i="1" dirty="0">
                <a:solidFill>
                  <a:srgbClr val="000000"/>
                </a:solidFill>
                <a:latin typeface="Times New Roman" panose="02020603050405020304" pitchFamily="18" charset="0"/>
                <a:ea typeface="Times New Roman" panose="02020603050405020304" pitchFamily="18" charset="0"/>
              </a:rPr>
              <a:t>IPOA Research Group, </a:t>
            </a:r>
            <a:r>
              <a:rPr lang="en-US" i="1" dirty="0" err="1">
                <a:solidFill>
                  <a:srgbClr val="000000"/>
                </a:solidFill>
                <a:latin typeface="Times New Roman" panose="02020603050405020304" pitchFamily="18" charset="0"/>
                <a:ea typeface="Times New Roman" panose="02020603050405020304" pitchFamily="18" charset="0"/>
              </a:rPr>
              <a:t>Agro</a:t>
            </a:r>
            <a:r>
              <a:rPr lang="en-US" i="1" dirty="0">
                <a:solidFill>
                  <a:srgbClr val="000000"/>
                </a:solidFill>
                <a:latin typeface="Times New Roman" panose="02020603050405020304" pitchFamily="18" charset="0"/>
                <a:ea typeface="Times New Roman" panose="02020603050405020304" pitchFamily="18" charset="0"/>
              </a:rPr>
              <a:t>-Food Technology Department, Higher Polytechnic School of </a:t>
            </a:r>
            <a:r>
              <a:rPr lang="en-US" i="1" dirty="0" err="1">
                <a:solidFill>
                  <a:srgbClr val="000000"/>
                </a:solidFill>
                <a:latin typeface="Times New Roman" panose="02020603050405020304" pitchFamily="18" charset="0"/>
                <a:ea typeface="Times New Roman" panose="02020603050405020304" pitchFamily="18" charset="0"/>
              </a:rPr>
              <a:t>Orihuela</a:t>
            </a:r>
            <a:r>
              <a:rPr lang="en-US" i="1" dirty="0">
                <a:solidFill>
                  <a:srgbClr val="000000"/>
                </a:solidFill>
                <a:latin typeface="Times New Roman" panose="02020603050405020304" pitchFamily="18" charset="0"/>
                <a:ea typeface="Times New Roman" panose="02020603050405020304" pitchFamily="18" charset="0"/>
              </a:rPr>
              <a:t>, Miguel Hernández University, </a:t>
            </a:r>
            <a:r>
              <a:rPr lang="en-US" i="1" dirty="0" err="1">
                <a:solidFill>
                  <a:srgbClr val="000000"/>
                </a:solidFill>
                <a:latin typeface="Times New Roman" panose="02020603050405020304" pitchFamily="18" charset="0"/>
                <a:ea typeface="Times New Roman" panose="02020603050405020304" pitchFamily="18" charset="0"/>
              </a:rPr>
              <a:t>Orihuela</a:t>
            </a:r>
            <a:r>
              <a:rPr lang="en-US" i="1" dirty="0">
                <a:solidFill>
                  <a:srgbClr val="000000"/>
                </a:solidFill>
                <a:latin typeface="Times New Roman" panose="02020603050405020304" pitchFamily="18" charset="0"/>
                <a:ea typeface="Times New Roman" panose="02020603050405020304" pitchFamily="18" charset="0"/>
              </a:rPr>
              <a:t>, Alicante, Spain</a:t>
            </a:r>
          </a:p>
          <a:p>
            <a:pPr algn="ctr"/>
            <a:r>
              <a:rPr lang="es-ES" b="1" i="1" dirty="0"/>
              <a:t>·</a:t>
            </a:r>
            <a:r>
              <a:rPr lang="es-ES" dirty="0"/>
              <a:t> </a:t>
            </a:r>
            <a:r>
              <a:rPr lang="es-ES" i="1" dirty="0">
                <a:latin typeface="Times New Roman" panose="02020603050405020304" pitchFamily="18" charset="0"/>
                <a:cs typeface="Times New Roman" panose="02020603050405020304" pitchFamily="18" charset="0"/>
              </a:rPr>
              <a:t>SURINVER, Laboratorio de productos de V Gama. Pilar de la Horadada. Alicante, </a:t>
            </a:r>
            <a:r>
              <a:rPr lang="es-ES" i="1" dirty="0" err="1">
                <a:latin typeface="Times New Roman" panose="02020603050405020304" pitchFamily="18" charset="0"/>
                <a:cs typeface="Times New Roman" panose="02020603050405020304" pitchFamily="18" charset="0"/>
              </a:rPr>
              <a:t>Spain</a:t>
            </a:r>
            <a:r>
              <a:rPr lang="es-ES" i="1" dirty="0">
                <a:latin typeface="Times New Roman" panose="02020603050405020304" pitchFamily="18" charset="0"/>
                <a:cs typeface="Times New Roman" panose="02020603050405020304" pitchFamily="18" charset="0"/>
              </a:rPr>
              <a:t>. </a:t>
            </a:r>
          </a:p>
        </p:txBody>
      </p:sp>
      <p:pic>
        <p:nvPicPr>
          <p:cNvPr id="6" name="Imagen 5">
            <a:extLst>
              <a:ext uri="{FF2B5EF4-FFF2-40B4-BE49-F238E27FC236}">
                <a16:creationId xmlns:a16="http://schemas.microsoft.com/office/drawing/2014/main" id="{EA58BB33-5E62-ED48-A888-14B5A2170B42}"/>
              </a:ext>
            </a:extLst>
          </p:cNvPr>
          <p:cNvPicPr>
            <a:picLocks noChangeAspect="1"/>
          </p:cNvPicPr>
          <p:nvPr/>
        </p:nvPicPr>
        <p:blipFill>
          <a:blip r:embed="rId3"/>
          <a:stretch>
            <a:fillRect/>
          </a:stretch>
        </p:blipFill>
        <p:spPr>
          <a:xfrm>
            <a:off x="177800" y="132048"/>
            <a:ext cx="7543800" cy="762000"/>
          </a:xfrm>
          <a:prstGeom prst="rect">
            <a:avLst/>
          </a:prstGeom>
        </p:spPr>
      </p:pic>
      <p:pic>
        <p:nvPicPr>
          <p:cNvPr id="9" name="Imagen 1">
            <a:extLst>
              <a:ext uri="{FF2B5EF4-FFF2-40B4-BE49-F238E27FC236}">
                <a16:creationId xmlns:a16="http://schemas.microsoft.com/office/drawing/2014/main" id="{8BAFE500-C7FD-AA43-89F0-D44C4629EF51}"/>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84797" y="5716322"/>
            <a:ext cx="72072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2">
            <a:extLst>
              <a:ext uri="{FF2B5EF4-FFF2-40B4-BE49-F238E27FC236}">
                <a16:creationId xmlns:a16="http://schemas.microsoft.com/office/drawing/2014/main" id="{6BC6D97E-9423-D44E-BC9D-738B9C17AA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65722" y="5455326"/>
            <a:ext cx="2604009" cy="63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a:extLst>
              <a:ext uri="{FF2B5EF4-FFF2-40B4-BE49-F238E27FC236}">
                <a16:creationId xmlns:a16="http://schemas.microsoft.com/office/drawing/2014/main" id="{6910E3D3-CA15-FF47-8E09-A218A2B15EC3}"/>
              </a:ext>
            </a:extLst>
          </p:cNvPr>
          <p:cNvSpPr txBox="1"/>
          <p:nvPr/>
        </p:nvSpPr>
        <p:spPr>
          <a:xfrm>
            <a:off x="6350000" y="6219707"/>
            <a:ext cx="5383132" cy="369332"/>
          </a:xfrm>
          <a:prstGeom prst="rect">
            <a:avLst/>
          </a:prstGeom>
          <a:noFill/>
        </p:spPr>
        <p:txBody>
          <a:bodyPr wrap="square" rtlCol="0">
            <a:spAutoFit/>
          </a:bodyPr>
          <a:lstStyle/>
          <a:p>
            <a:r>
              <a:rPr lang="es-ES" i="1" dirty="0" err="1">
                <a:solidFill>
                  <a:srgbClr val="FF0000"/>
                </a:solidFill>
              </a:rPr>
              <a:t>Corresponding</a:t>
            </a:r>
            <a:r>
              <a:rPr lang="es-ES" i="1" dirty="0">
                <a:solidFill>
                  <a:srgbClr val="FF0000"/>
                </a:solidFill>
              </a:rPr>
              <a:t> </a:t>
            </a:r>
            <a:r>
              <a:rPr lang="es-ES" i="1" dirty="0" err="1">
                <a:solidFill>
                  <a:srgbClr val="FF0000"/>
                </a:solidFill>
              </a:rPr>
              <a:t>author</a:t>
            </a:r>
            <a:r>
              <a:rPr lang="es-ES" i="1" dirty="0">
                <a:solidFill>
                  <a:srgbClr val="FF0000"/>
                </a:solidFill>
              </a:rPr>
              <a:t>: </a:t>
            </a:r>
            <a:r>
              <a:rPr lang="es-ES" i="1" dirty="0" err="1">
                <a:solidFill>
                  <a:srgbClr val="FF0000"/>
                </a:solidFill>
                <a:hlinkClick r:id="rId6">
                  <a:extLst>
                    <a:ext uri="{A12FA001-AC4F-418D-AE19-62706E023703}">
                      <ahyp:hlinkClr xmlns:ahyp="http://schemas.microsoft.com/office/drawing/2018/hyperlinkcolor" xmlns="" val="tx"/>
                    </a:ext>
                  </a:extLst>
                </a:hlinkClick>
              </a:rPr>
              <a:t>ja.perez@goumh</a:t>
            </a:r>
            <a:r>
              <a:rPr lang="es-ES" i="1" dirty="0" err="1">
                <a:solidFill>
                  <a:srgbClr val="FF0000"/>
                </a:solidFill>
              </a:rPr>
              <a:t>.umh.es</a:t>
            </a:r>
            <a:endParaRPr lang="es-ES" i="1" dirty="0">
              <a:solidFill>
                <a:srgbClr val="FF0000"/>
              </a:solidFill>
            </a:endParaRPr>
          </a:p>
        </p:txBody>
      </p:sp>
    </p:spTree>
    <p:extLst>
      <p:ext uri="{BB962C8B-B14F-4D97-AF65-F5344CB8AC3E}">
        <p14:creationId xmlns:p14="http://schemas.microsoft.com/office/powerpoint/2010/main" val="2489855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F04080A-4AA2-2147-A670-1BB9CDDD3913}"/>
              </a:ext>
            </a:extLst>
          </p:cNvPr>
          <p:cNvPicPr>
            <a:picLocks noChangeAspect="1"/>
          </p:cNvPicPr>
          <p:nvPr/>
        </p:nvPicPr>
        <p:blipFill>
          <a:blip r:embed="rId2"/>
          <a:stretch>
            <a:fillRect/>
          </a:stretch>
        </p:blipFill>
        <p:spPr>
          <a:xfrm>
            <a:off x="2841967" y="441435"/>
            <a:ext cx="6543075" cy="6311462"/>
          </a:xfrm>
          <a:prstGeom prst="rect">
            <a:avLst/>
          </a:prstGeom>
        </p:spPr>
      </p:pic>
      <p:sp>
        <p:nvSpPr>
          <p:cNvPr id="2" name="Título 1">
            <a:extLst>
              <a:ext uri="{FF2B5EF4-FFF2-40B4-BE49-F238E27FC236}">
                <a16:creationId xmlns:a16="http://schemas.microsoft.com/office/drawing/2014/main" id="{66F19E37-750A-694B-A887-0CF66EE4F0C8}"/>
              </a:ext>
            </a:extLst>
          </p:cNvPr>
          <p:cNvSpPr>
            <a:spLocks noGrp="1"/>
          </p:cNvSpPr>
          <p:nvPr>
            <p:ph type="title"/>
          </p:nvPr>
        </p:nvSpPr>
        <p:spPr>
          <a:xfrm>
            <a:off x="509752" y="0"/>
            <a:ext cx="10058400" cy="1609344"/>
          </a:xfrm>
        </p:spPr>
        <p:txBody>
          <a:bodyPr/>
          <a:lstStyle/>
          <a:p>
            <a:r>
              <a:rPr lang="es-ES" dirty="0"/>
              <a:t>INTRODUCTION</a:t>
            </a:r>
          </a:p>
        </p:txBody>
      </p:sp>
    </p:spTree>
    <p:extLst>
      <p:ext uri="{BB962C8B-B14F-4D97-AF65-F5344CB8AC3E}">
        <p14:creationId xmlns:p14="http://schemas.microsoft.com/office/powerpoint/2010/main" val="775758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F19E37-750A-694B-A887-0CF66EE4F0C8}"/>
              </a:ext>
            </a:extLst>
          </p:cNvPr>
          <p:cNvSpPr>
            <a:spLocks noGrp="1"/>
          </p:cNvSpPr>
          <p:nvPr>
            <p:ph type="title"/>
          </p:nvPr>
        </p:nvSpPr>
        <p:spPr>
          <a:xfrm>
            <a:off x="509752" y="0"/>
            <a:ext cx="10058400" cy="1609344"/>
          </a:xfrm>
        </p:spPr>
        <p:txBody>
          <a:bodyPr/>
          <a:lstStyle/>
          <a:p>
            <a:r>
              <a:rPr lang="es-ES" dirty="0"/>
              <a:t>INTRODUCTION</a:t>
            </a:r>
          </a:p>
        </p:txBody>
      </p:sp>
      <p:pic>
        <p:nvPicPr>
          <p:cNvPr id="3" name="Imagen 2">
            <a:extLst>
              <a:ext uri="{FF2B5EF4-FFF2-40B4-BE49-F238E27FC236}">
                <a16:creationId xmlns:a16="http://schemas.microsoft.com/office/drawing/2014/main" id="{774A8C6C-1CFB-584B-AD81-E5923F8E855B}"/>
              </a:ext>
            </a:extLst>
          </p:cNvPr>
          <p:cNvPicPr>
            <a:picLocks noChangeAspect="1"/>
          </p:cNvPicPr>
          <p:nvPr/>
        </p:nvPicPr>
        <p:blipFill>
          <a:blip r:embed="rId2"/>
          <a:stretch>
            <a:fillRect/>
          </a:stretch>
        </p:blipFill>
        <p:spPr>
          <a:xfrm>
            <a:off x="844061" y="1174965"/>
            <a:ext cx="6098931" cy="5322902"/>
          </a:xfrm>
          <a:prstGeom prst="rect">
            <a:avLst/>
          </a:prstGeom>
        </p:spPr>
      </p:pic>
      <p:sp>
        <p:nvSpPr>
          <p:cNvPr id="6" name="CuadroTexto 5">
            <a:extLst>
              <a:ext uri="{FF2B5EF4-FFF2-40B4-BE49-F238E27FC236}">
                <a16:creationId xmlns:a16="http://schemas.microsoft.com/office/drawing/2014/main" id="{9D011F8E-09F6-5B43-8ABC-9EB36A6A0A7B}"/>
              </a:ext>
            </a:extLst>
          </p:cNvPr>
          <p:cNvSpPr txBox="1"/>
          <p:nvPr/>
        </p:nvSpPr>
        <p:spPr>
          <a:xfrm>
            <a:off x="7277301" y="2836985"/>
            <a:ext cx="4492668" cy="584775"/>
          </a:xfrm>
          <a:prstGeom prst="rect">
            <a:avLst/>
          </a:prstGeom>
          <a:noFill/>
        </p:spPr>
        <p:txBody>
          <a:bodyPr wrap="square" rtlCol="0">
            <a:spAutoFit/>
          </a:bodyPr>
          <a:lstStyle/>
          <a:p>
            <a:r>
              <a:rPr lang="es-ES" sz="3200" b="1" dirty="0">
                <a:solidFill>
                  <a:srgbClr val="FF9300"/>
                </a:solidFill>
              </a:rPr>
              <a:t>+ DIETARY FIBER</a:t>
            </a:r>
          </a:p>
        </p:txBody>
      </p:sp>
      <p:pic>
        <p:nvPicPr>
          <p:cNvPr id="7" name="Imagen 6">
            <a:extLst>
              <a:ext uri="{FF2B5EF4-FFF2-40B4-BE49-F238E27FC236}">
                <a16:creationId xmlns:a16="http://schemas.microsoft.com/office/drawing/2014/main" id="{4372DA18-F5FF-5A4E-B17B-2725522D0069}"/>
              </a:ext>
            </a:extLst>
          </p:cNvPr>
          <p:cNvPicPr>
            <a:picLocks noChangeAspect="1"/>
          </p:cNvPicPr>
          <p:nvPr/>
        </p:nvPicPr>
        <p:blipFill>
          <a:blip r:embed="rId3"/>
          <a:stretch>
            <a:fillRect/>
          </a:stretch>
        </p:blipFill>
        <p:spPr>
          <a:xfrm>
            <a:off x="8175383" y="4304578"/>
            <a:ext cx="2392769" cy="1665966"/>
          </a:xfrm>
          <a:prstGeom prst="rect">
            <a:avLst/>
          </a:prstGeom>
        </p:spPr>
      </p:pic>
    </p:spTree>
    <p:extLst>
      <p:ext uri="{BB962C8B-B14F-4D97-AF65-F5344CB8AC3E}">
        <p14:creationId xmlns:p14="http://schemas.microsoft.com/office/powerpoint/2010/main" val="1256684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ED5E823-0741-B44F-8603-0DC273CB5F28}"/>
              </a:ext>
            </a:extLst>
          </p:cNvPr>
          <p:cNvPicPr>
            <a:picLocks noChangeAspect="1"/>
          </p:cNvPicPr>
          <p:nvPr/>
        </p:nvPicPr>
        <p:blipFill>
          <a:blip r:embed="rId2"/>
          <a:stretch>
            <a:fillRect/>
          </a:stretch>
        </p:blipFill>
        <p:spPr>
          <a:xfrm>
            <a:off x="1758462" y="804672"/>
            <a:ext cx="9044152" cy="6029435"/>
          </a:xfrm>
          <a:prstGeom prst="rect">
            <a:avLst/>
          </a:prstGeom>
        </p:spPr>
      </p:pic>
      <p:sp>
        <p:nvSpPr>
          <p:cNvPr id="2" name="Título 1">
            <a:extLst>
              <a:ext uri="{FF2B5EF4-FFF2-40B4-BE49-F238E27FC236}">
                <a16:creationId xmlns:a16="http://schemas.microsoft.com/office/drawing/2014/main" id="{66F19E37-750A-694B-A887-0CF66EE4F0C8}"/>
              </a:ext>
            </a:extLst>
          </p:cNvPr>
          <p:cNvSpPr>
            <a:spLocks noGrp="1"/>
          </p:cNvSpPr>
          <p:nvPr>
            <p:ph type="title"/>
          </p:nvPr>
        </p:nvSpPr>
        <p:spPr>
          <a:xfrm>
            <a:off x="509752" y="0"/>
            <a:ext cx="10058400" cy="1609344"/>
          </a:xfrm>
        </p:spPr>
        <p:txBody>
          <a:bodyPr/>
          <a:lstStyle/>
          <a:p>
            <a:r>
              <a:rPr lang="es-ES" dirty="0"/>
              <a:t>INTRODUCTION</a:t>
            </a:r>
          </a:p>
        </p:txBody>
      </p:sp>
    </p:spTree>
    <p:extLst>
      <p:ext uri="{BB962C8B-B14F-4D97-AF65-F5344CB8AC3E}">
        <p14:creationId xmlns:p14="http://schemas.microsoft.com/office/powerpoint/2010/main" val="1306384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F19E37-750A-694B-A887-0CF66EE4F0C8}"/>
              </a:ext>
            </a:extLst>
          </p:cNvPr>
          <p:cNvSpPr>
            <a:spLocks noGrp="1"/>
          </p:cNvSpPr>
          <p:nvPr>
            <p:ph type="title"/>
          </p:nvPr>
        </p:nvSpPr>
        <p:spPr>
          <a:xfrm>
            <a:off x="509752" y="0"/>
            <a:ext cx="10058400" cy="1609344"/>
          </a:xfrm>
        </p:spPr>
        <p:txBody>
          <a:bodyPr/>
          <a:lstStyle/>
          <a:p>
            <a:r>
              <a:rPr lang="es-ES" dirty="0" err="1"/>
              <a:t>Materials</a:t>
            </a:r>
            <a:r>
              <a:rPr lang="es-ES" dirty="0"/>
              <a:t> and </a:t>
            </a:r>
            <a:r>
              <a:rPr lang="es-ES" dirty="0" err="1"/>
              <a:t>methods</a:t>
            </a:r>
            <a:endParaRPr lang="es-ES" dirty="0"/>
          </a:p>
        </p:txBody>
      </p:sp>
      <p:graphicFrame>
        <p:nvGraphicFramePr>
          <p:cNvPr id="15" name="Diagrama 14">
            <a:extLst>
              <a:ext uri="{FF2B5EF4-FFF2-40B4-BE49-F238E27FC236}">
                <a16:creationId xmlns:a16="http://schemas.microsoft.com/office/drawing/2014/main" id="{E740CD02-D2EB-3A43-97D6-695879AABA76}"/>
              </a:ext>
            </a:extLst>
          </p:cNvPr>
          <p:cNvGraphicFramePr/>
          <p:nvPr>
            <p:extLst>
              <p:ext uri="{D42A27DB-BD31-4B8C-83A1-F6EECF244321}">
                <p14:modId xmlns:p14="http://schemas.microsoft.com/office/powerpoint/2010/main" val="513155717"/>
              </p:ext>
            </p:extLst>
          </p:nvPr>
        </p:nvGraphicFramePr>
        <p:xfrm>
          <a:off x="4775200" y="1609344"/>
          <a:ext cx="6714436" cy="3776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CuadroTexto 15">
            <a:extLst>
              <a:ext uri="{FF2B5EF4-FFF2-40B4-BE49-F238E27FC236}">
                <a16:creationId xmlns:a16="http://schemas.microsoft.com/office/drawing/2014/main" id="{26B1351E-E730-1340-B675-6BC3536762C5}"/>
              </a:ext>
            </a:extLst>
          </p:cNvPr>
          <p:cNvSpPr txBox="1"/>
          <p:nvPr/>
        </p:nvSpPr>
        <p:spPr>
          <a:xfrm>
            <a:off x="4123262" y="5914378"/>
            <a:ext cx="3086835"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000" dirty="0"/>
              <a:t>STORAGE TIME: 60 </a:t>
            </a:r>
            <a:r>
              <a:rPr lang="es-ES" sz="2000" dirty="0" err="1"/>
              <a:t>days</a:t>
            </a:r>
            <a:endParaRPr lang="es-ES" sz="2000" dirty="0"/>
          </a:p>
        </p:txBody>
      </p:sp>
      <p:pic>
        <p:nvPicPr>
          <p:cNvPr id="3" name="Imagen 2">
            <a:extLst>
              <a:ext uri="{FF2B5EF4-FFF2-40B4-BE49-F238E27FC236}">
                <a16:creationId xmlns:a16="http://schemas.microsoft.com/office/drawing/2014/main" id="{31B6FE85-93A8-AD4C-A572-72DE12A70391}"/>
              </a:ext>
            </a:extLst>
          </p:cNvPr>
          <p:cNvPicPr>
            <a:picLocks noChangeAspect="1"/>
          </p:cNvPicPr>
          <p:nvPr/>
        </p:nvPicPr>
        <p:blipFill>
          <a:blip r:embed="rId7"/>
          <a:stretch>
            <a:fillRect/>
          </a:stretch>
        </p:blipFill>
        <p:spPr>
          <a:xfrm>
            <a:off x="606268" y="3488854"/>
            <a:ext cx="2041292" cy="2041292"/>
          </a:xfrm>
          <a:prstGeom prst="rect">
            <a:avLst/>
          </a:prstGeom>
        </p:spPr>
      </p:pic>
      <p:sp>
        <p:nvSpPr>
          <p:cNvPr id="4" name="CuadroTexto 3">
            <a:extLst>
              <a:ext uri="{FF2B5EF4-FFF2-40B4-BE49-F238E27FC236}">
                <a16:creationId xmlns:a16="http://schemas.microsoft.com/office/drawing/2014/main" id="{A620ACB4-2C6D-1C44-AE21-C0D45B93B474}"/>
              </a:ext>
            </a:extLst>
          </p:cNvPr>
          <p:cNvSpPr txBox="1"/>
          <p:nvPr/>
        </p:nvSpPr>
        <p:spPr>
          <a:xfrm>
            <a:off x="509752" y="5545047"/>
            <a:ext cx="2380716" cy="369332"/>
          </a:xfrm>
          <a:prstGeom prst="rect">
            <a:avLst/>
          </a:prstGeom>
          <a:noFill/>
        </p:spPr>
        <p:txBody>
          <a:bodyPr wrap="none" rtlCol="0">
            <a:spAutoFit/>
          </a:bodyPr>
          <a:lstStyle/>
          <a:p>
            <a:r>
              <a:rPr lang="es-ES" dirty="0" err="1"/>
              <a:t>Organic</a:t>
            </a:r>
            <a:r>
              <a:rPr lang="es-ES" dirty="0"/>
              <a:t> </a:t>
            </a:r>
            <a:r>
              <a:rPr lang="es-ES" dirty="0" err="1"/>
              <a:t>quinoa</a:t>
            </a:r>
            <a:r>
              <a:rPr lang="es-ES" dirty="0"/>
              <a:t> </a:t>
            </a:r>
            <a:r>
              <a:rPr lang="es-ES" dirty="0" err="1"/>
              <a:t>flour</a:t>
            </a:r>
            <a:endParaRPr lang="es-ES" dirty="0"/>
          </a:p>
        </p:txBody>
      </p:sp>
      <p:sp>
        <p:nvSpPr>
          <p:cNvPr id="7" name="CuadroTexto 6">
            <a:extLst>
              <a:ext uri="{FF2B5EF4-FFF2-40B4-BE49-F238E27FC236}">
                <a16:creationId xmlns:a16="http://schemas.microsoft.com/office/drawing/2014/main" id="{8F6B453F-5B76-8D4C-AC38-26E835C88236}"/>
              </a:ext>
            </a:extLst>
          </p:cNvPr>
          <p:cNvSpPr txBox="1"/>
          <p:nvPr/>
        </p:nvSpPr>
        <p:spPr>
          <a:xfrm>
            <a:off x="509752" y="3001419"/>
            <a:ext cx="2051459" cy="369332"/>
          </a:xfrm>
          <a:prstGeom prst="rect">
            <a:avLst/>
          </a:prstGeom>
          <a:noFill/>
        </p:spPr>
        <p:txBody>
          <a:bodyPr wrap="none" rtlCol="0">
            <a:spAutoFit/>
          </a:bodyPr>
          <a:lstStyle/>
          <a:p>
            <a:r>
              <a:rPr lang="es-ES" dirty="0" err="1"/>
              <a:t>Organic</a:t>
            </a:r>
            <a:r>
              <a:rPr lang="es-ES" dirty="0"/>
              <a:t> </a:t>
            </a:r>
            <a:r>
              <a:rPr lang="es-ES" dirty="0" err="1"/>
              <a:t>pumpkin</a:t>
            </a:r>
            <a:endParaRPr lang="es-ES" dirty="0"/>
          </a:p>
        </p:txBody>
      </p:sp>
      <p:pic>
        <p:nvPicPr>
          <p:cNvPr id="5" name="Imagen 4">
            <a:extLst>
              <a:ext uri="{FF2B5EF4-FFF2-40B4-BE49-F238E27FC236}">
                <a16:creationId xmlns:a16="http://schemas.microsoft.com/office/drawing/2014/main" id="{6B7D0C90-5FAE-3C4F-AC01-6CDCC8D42499}"/>
              </a:ext>
            </a:extLst>
          </p:cNvPr>
          <p:cNvPicPr>
            <a:picLocks noChangeAspect="1"/>
          </p:cNvPicPr>
          <p:nvPr/>
        </p:nvPicPr>
        <p:blipFill>
          <a:blip r:embed="rId8"/>
          <a:stretch>
            <a:fillRect/>
          </a:stretch>
        </p:blipFill>
        <p:spPr>
          <a:xfrm>
            <a:off x="557092" y="1089172"/>
            <a:ext cx="1956777" cy="1956777"/>
          </a:xfrm>
          <a:prstGeom prst="rect">
            <a:avLst/>
          </a:prstGeom>
        </p:spPr>
      </p:pic>
      <p:sp>
        <p:nvSpPr>
          <p:cNvPr id="6" name="Flecha derecha 5">
            <a:extLst>
              <a:ext uri="{FF2B5EF4-FFF2-40B4-BE49-F238E27FC236}">
                <a16:creationId xmlns:a16="http://schemas.microsoft.com/office/drawing/2014/main" id="{86CCF911-42BB-F34D-A78F-89E9B51E70B5}"/>
              </a:ext>
            </a:extLst>
          </p:cNvPr>
          <p:cNvSpPr/>
          <p:nvPr/>
        </p:nvSpPr>
        <p:spPr>
          <a:xfrm>
            <a:off x="2999765" y="2608150"/>
            <a:ext cx="1289539" cy="17614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F03AACF7-BFF9-0D44-BD8B-7C197379FD11}"/>
              </a:ext>
            </a:extLst>
          </p:cNvPr>
          <p:cNvSpPr/>
          <p:nvPr/>
        </p:nvSpPr>
        <p:spPr>
          <a:xfrm>
            <a:off x="3490645" y="1022096"/>
            <a:ext cx="8662949" cy="646331"/>
          </a:xfrm>
          <a:prstGeom prst="rect">
            <a:avLst/>
          </a:prstGeom>
          <a:noFill/>
        </p:spPr>
        <p:txBody>
          <a:bodyPr wrap="none" lIns="91440" tIns="45720" rIns="91440" bIns="45720">
            <a:spAutoFit/>
          </a:bodyPr>
          <a:lstStyle/>
          <a:p>
            <a:pPr algn="ctr"/>
            <a:r>
              <a:rPr lang="es-ES" sz="3600" b="1" cap="none" spc="0" dirty="0">
                <a:ln w="22225">
                  <a:solidFill>
                    <a:schemeClr val="accent2"/>
                  </a:solidFill>
                  <a:prstDash val="solid"/>
                </a:ln>
                <a:solidFill>
                  <a:srgbClr val="FF9300"/>
                </a:solidFill>
                <a:effectLst/>
              </a:rPr>
              <a:t>ORGANIC PUMPKIN CREAMS (OPC)</a:t>
            </a:r>
          </a:p>
        </p:txBody>
      </p:sp>
    </p:spTree>
    <p:extLst>
      <p:ext uri="{BB962C8B-B14F-4D97-AF65-F5344CB8AC3E}">
        <p14:creationId xmlns:p14="http://schemas.microsoft.com/office/powerpoint/2010/main" val="4151251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E4BD6C84-9911-794A-90C7-5C69833D2DCF}"/>
              </a:ext>
            </a:extLst>
          </p:cNvPr>
          <p:cNvSpPr>
            <a:spLocks noGrp="1"/>
          </p:cNvSpPr>
          <p:nvPr>
            <p:ph type="title"/>
          </p:nvPr>
        </p:nvSpPr>
        <p:spPr>
          <a:xfrm>
            <a:off x="117475" y="74631"/>
            <a:ext cx="10058400" cy="1609344"/>
          </a:xfrm>
        </p:spPr>
        <p:txBody>
          <a:bodyPr/>
          <a:lstStyle/>
          <a:p>
            <a:r>
              <a:rPr lang="es-ES" dirty="0"/>
              <a:t>MATERIALS AND METHODS</a:t>
            </a:r>
          </a:p>
        </p:txBody>
      </p:sp>
      <p:sp>
        <p:nvSpPr>
          <p:cNvPr id="12" name="Rectángulo 11">
            <a:extLst>
              <a:ext uri="{FF2B5EF4-FFF2-40B4-BE49-F238E27FC236}">
                <a16:creationId xmlns:a16="http://schemas.microsoft.com/office/drawing/2014/main" id="{1C752E9E-3ADB-DB43-836C-2B950228DAE3}"/>
              </a:ext>
            </a:extLst>
          </p:cNvPr>
          <p:cNvSpPr/>
          <p:nvPr/>
        </p:nvSpPr>
        <p:spPr>
          <a:xfrm>
            <a:off x="6095893" y="3185103"/>
            <a:ext cx="800220" cy="646331"/>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s-ES" sz="3600" b="0" cap="none" spc="0" dirty="0">
                <a:ln w="0"/>
                <a:solidFill>
                  <a:schemeClr val="accent1"/>
                </a:solidFill>
                <a:effectLst>
                  <a:outerShdw blurRad="38100" dist="25400" dir="5400000" algn="ctr" rotWithShape="0">
                    <a:srgbClr val="6E747A">
                      <a:alpha val="43000"/>
                    </a:srgbClr>
                  </a:outerShdw>
                </a:effectLst>
              </a:rPr>
              <a:t>pH</a:t>
            </a:r>
          </a:p>
        </p:txBody>
      </p:sp>
      <p:sp>
        <p:nvSpPr>
          <p:cNvPr id="13" name="Rectángulo 12">
            <a:extLst>
              <a:ext uri="{FF2B5EF4-FFF2-40B4-BE49-F238E27FC236}">
                <a16:creationId xmlns:a16="http://schemas.microsoft.com/office/drawing/2014/main" id="{A3112D2C-F80D-7845-862D-8C3371FE4806}"/>
              </a:ext>
            </a:extLst>
          </p:cNvPr>
          <p:cNvSpPr/>
          <p:nvPr/>
        </p:nvSpPr>
        <p:spPr>
          <a:xfrm>
            <a:off x="5168693" y="1575759"/>
            <a:ext cx="3096297" cy="646331"/>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s-ES" sz="3600" b="0" cap="none" spc="0" dirty="0" err="1">
                <a:ln w="0"/>
                <a:solidFill>
                  <a:schemeClr val="accent1"/>
                </a:solidFill>
                <a:effectLst>
                  <a:outerShdw blurRad="38100" dist="25400" dir="5400000" algn="ctr" rotWithShape="0">
                    <a:srgbClr val="6E747A">
                      <a:alpha val="43000"/>
                    </a:srgbClr>
                  </a:outerShdw>
                </a:effectLst>
              </a:rPr>
              <a:t>Water</a:t>
            </a:r>
            <a:r>
              <a:rPr lang="es-ES" sz="3600" b="0" cap="none" spc="0" dirty="0">
                <a:ln w="0"/>
                <a:solidFill>
                  <a:schemeClr val="accent1"/>
                </a:solidFill>
                <a:effectLst>
                  <a:outerShdw blurRad="38100" dist="25400" dir="5400000" algn="ctr" rotWithShape="0">
                    <a:srgbClr val="6E747A">
                      <a:alpha val="43000"/>
                    </a:srgbClr>
                  </a:outerShdw>
                </a:effectLst>
              </a:rPr>
              <a:t> </a:t>
            </a:r>
            <a:r>
              <a:rPr lang="es-ES" sz="3600" b="0" cap="none" spc="0" dirty="0" err="1">
                <a:ln w="0"/>
                <a:solidFill>
                  <a:schemeClr val="accent1"/>
                </a:solidFill>
                <a:effectLst>
                  <a:outerShdw blurRad="38100" dist="25400" dir="5400000" algn="ctr" rotWithShape="0">
                    <a:srgbClr val="6E747A">
                      <a:alpha val="43000"/>
                    </a:srgbClr>
                  </a:outerShdw>
                </a:effectLst>
              </a:rPr>
              <a:t>activity</a:t>
            </a:r>
            <a:endParaRPr lang="es-ES" sz="3600" b="0" cap="none" spc="0" dirty="0">
              <a:ln w="0"/>
              <a:solidFill>
                <a:schemeClr val="accent1"/>
              </a:solidFill>
              <a:effectLst>
                <a:outerShdw blurRad="38100" dist="25400" dir="5400000" algn="ctr" rotWithShape="0">
                  <a:srgbClr val="6E747A">
                    <a:alpha val="43000"/>
                  </a:srgbClr>
                </a:outerShdw>
              </a:effectLst>
            </a:endParaRPr>
          </a:p>
        </p:txBody>
      </p:sp>
      <p:sp>
        <p:nvSpPr>
          <p:cNvPr id="15" name="Rectángulo 14">
            <a:extLst>
              <a:ext uri="{FF2B5EF4-FFF2-40B4-BE49-F238E27FC236}">
                <a16:creationId xmlns:a16="http://schemas.microsoft.com/office/drawing/2014/main" id="{7B3C79CD-3917-174A-948F-F1C19AA0AAE9}"/>
              </a:ext>
            </a:extLst>
          </p:cNvPr>
          <p:cNvSpPr/>
          <p:nvPr/>
        </p:nvSpPr>
        <p:spPr>
          <a:xfrm>
            <a:off x="5266400" y="4751188"/>
            <a:ext cx="3996351" cy="646331"/>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s-ES" sz="3600" b="0" cap="none" spc="0" dirty="0" err="1">
                <a:ln w="0"/>
                <a:solidFill>
                  <a:schemeClr val="accent1"/>
                </a:solidFill>
                <a:effectLst>
                  <a:outerShdw blurRad="38100" dist="25400" dir="5400000" algn="ctr" rotWithShape="0">
                    <a:srgbClr val="6E747A">
                      <a:alpha val="43000"/>
                    </a:srgbClr>
                  </a:outerShdw>
                </a:effectLst>
              </a:rPr>
              <a:t>Colour</a:t>
            </a:r>
            <a:r>
              <a:rPr lang="es-ES" sz="3600" b="0" cap="none" spc="0" dirty="0">
                <a:ln w="0"/>
                <a:solidFill>
                  <a:schemeClr val="accent1"/>
                </a:solidFill>
                <a:effectLst>
                  <a:outerShdw blurRad="38100" dist="25400" dir="5400000" algn="ctr" rotWithShape="0">
                    <a:srgbClr val="6E747A">
                      <a:alpha val="43000"/>
                    </a:srgbClr>
                  </a:outerShdw>
                </a:effectLst>
              </a:rPr>
              <a:t> </a:t>
            </a:r>
            <a:r>
              <a:rPr lang="es-ES" sz="3600" b="0" cap="none" spc="0" dirty="0" err="1">
                <a:ln w="0"/>
                <a:solidFill>
                  <a:schemeClr val="accent1"/>
                </a:solidFill>
                <a:effectLst>
                  <a:outerShdw blurRad="38100" dist="25400" dir="5400000" algn="ctr" rotWithShape="0">
                    <a:srgbClr val="6E747A">
                      <a:alpha val="43000"/>
                    </a:srgbClr>
                  </a:outerShdw>
                </a:effectLst>
              </a:rPr>
              <a:t>properties</a:t>
            </a:r>
            <a:endParaRPr lang="es-ES" sz="3600" b="0" cap="none" spc="0" dirty="0">
              <a:ln w="0"/>
              <a:solidFill>
                <a:schemeClr val="accent1"/>
              </a:solidFill>
              <a:effectLst>
                <a:outerShdw blurRad="38100" dist="25400" dir="5400000" algn="ctr" rotWithShape="0">
                  <a:srgbClr val="6E747A">
                    <a:alpha val="43000"/>
                  </a:srgbClr>
                </a:outerShdw>
              </a:effectLst>
            </a:endParaRPr>
          </a:p>
        </p:txBody>
      </p:sp>
      <p:cxnSp>
        <p:nvCxnSpPr>
          <p:cNvPr id="24" name="Conector recto de flecha 23">
            <a:extLst>
              <a:ext uri="{FF2B5EF4-FFF2-40B4-BE49-F238E27FC236}">
                <a16:creationId xmlns:a16="http://schemas.microsoft.com/office/drawing/2014/main" id="{634992A8-703C-3D44-834E-255B3A6B1E0A}"/>
              </a:ext>
            </a:extLst>
          </p:cNvPr>
          <p:cNvCxnSpPr>
            <a:cxnSpLocks/>
          </p:cNvCxnSpPr>
          <p:nvPr/>
        </p:nvCxnSpPr>
        <p:spPr>
          <a:xfrm flipV="1">
            <a:off x="3847504" y="2387860"/>
            <a:ext cx="762413" cy="4716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BEE2DE0A-5534-C34A-B89C-E93E471DA4AA}"/>
              </a:ext>
            </a:extLst>
          </p:cNvPr>
          <p:cNvCxnSpPr>
            <a:cxnSpLocks/>
          </p:cNvCxnSpPr>
          <p:nvPr/>
        </p:nvCxnSpPr>
        <p:spPr>
          <a:xfrm>
            <a:off x="4023346" y="3633090"/>
            <a:ext cx="76241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ABD7771E-D55F-2043-9586-1BF8C31D2927}"/>
              </a:ext>
            </a:extLst>
          </p:cNvPr>
          <p:cNvCxnSpPr>
            <a:cxnSpLocks/>
          </p:cNvCxnSpPr>
          <p:nvPr/>
        </p:nvCxnSpPr>
        <p:spPr>
          <a:xfrm>
            <a:off x="4087866" y="4562994"/>
            <a:ext cx="697892" cy="39739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Marcador de contenido 3">
            <a:extLst>
              <a:ext uri="{FF2B5EF4-FFF2-40B4-BE49-F238E27FC236}">
                <a16:creationId xmlns:a16="http://schemas.microsoft.com/office/drawing/2014/main" id="{82B7FC49-443F-F646-AE37-EFB78203D45A}"/>
              </a:ext>
            </a:extLst>
          </p:cNvPr>
          <p:cNvGraphicFramePr>
            <a:graphicFrameLocks noGrp="1"/>
          </p:cNvGraphicFramePr>
          <p:nvPr>
            <p:ph idx="1"/>
            <p:extLst>
              <p:ext uri="{D42A27DB-BD31-4B8C-83A1-F6EECF244321}">
                <p14:modId xmlns:p14="http://schemas.microsoft.com/office/powerpoint/2010/main" val="3560991582"/>
              </p:ext>
            </p:extLst>
          </p:nvPr>
        </p:nvGraphicFramePr>
        <p:xfrm>
          <a:off x="4913627" y="5508772"/>
          <a:ext cx="3090863" cy="1579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DF2D4906-8133-E544-8883-15D25E619E41}"/>
              </a:ext>
            </a:extLst>
          </p:cNvPr>
          <p:cNvSpPr txBox="1"/>
          <p:nvPr/>
        </p:nvSpPr>
        <p:spPr>
          <a:xfrm>
            <a:off x="810443" y="6067720"/>
            <a:ext cx="3037061" cy="461665"/>
          </a:xfrm>
          <a:prstGeom prst="rect">
            <a:avLst/>
          </a:prstGeom>
          <a:noFill/>
        </p:spPr>
        <p:txBody>
          <a:bodyPr wrap="square" rtlCol="0">
            <a:spAutoFit/>
          </a:bodyPr>
          <a:lstStyle/>
          <a:p>
            <a:r>
              <a:rPr lang="es-ES" sz="2400" b="1" dirty="0"/>
              <a:t>SELF-LIFE STUDY</a:t>
            </a:r>
          </a:p>
        </p:txBody>
      </p:sp>
      <p:pic>
        <p:nvPicPr>
          <p:cNvPr id="19" name="Imagen 18">
            <a:extLst>
              <a:ext uri="{FF2B5EF4-FFF2-40B4-BE49-F238E27FC236}">
                <a16:creationId xmlns:a16="http://schemas.microsoft.com/office/drawing/2014/main" id="{3EDEEBBD-B0D0-6644-BA89-59E7B1079B22}"/>
              </a:ext>
            </a:extLst>
          </p:cNvPr>
          <p:cNvPicPr>
            <a:picLocks noChangeAspect="1"/>
          </p:cNvPicPr>
          <p:nvPr/>
        </p:nvPicPr>
        <p:blipFill>
          <a:blip r:embed="rId7"/>
          <a:stretch>
            <a:fillRect/>
          </a:stretch>
        </p:blipFill>
        <p:spPr>
          <a:xfrm>
            <a:off x="933093" y="2871604"/>
            <a:ext cx="2392769" cy="1665966"/>
          </a:xfrm>
          <a:prstGeom prst="rect">
            <a:avLst/>
          </a:prstGeom>
        </p:spPr>
      </p:pic>
    </p:spTree>
    <p:extLst>
      <p:ext uri="{BB962C8B-B14F-4D97-AF65-F5344CB8AC3E}">
        <p14:creationId xmlns:p14="http://schemas.microsoft.com/office/powerpoint/2010/main" val="3021831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6CF0BB-6634-6B40-BF6B-3B4E152E0A37}"/>
              </a:ext>
            </a:extLst>
          </p:cNvPr>
          <p:cNvSpPr>
            <a:spLocks noGrp="1"/>
          </p:cNvSpPr>
          <p:nvPr>
            <p:ph type="title"/>
          </p:nvPr>
        </p:nvSpPr>
        <p:spPr>
          <a:xfrm>
            <a:off x="147544" y="0"/>
            <a:ext cx="10058400" cy="1609344"/>
          </a:xfrm>
        </p:spPr>
        <p:txBody>
          <a:bodyPr/>
          <a:lstStyle/>
          <a:p>
            <a:r>
              <a:rPr lang="es-ES" dirty="0"/>
              <a:t>RESULTS</a:t>
            </a:r>
          </a:p>
        </p:txBody>
      </p:sp>
      <p:sp>
        <p:nvSpPr>
          <p:cNvPr id="7" name="Rectángulo 6">
            <a:extLst>
              <a:ext uri="{FF2B5EF4-FFF2-40B4-BE49-F238E27FC236}">
                <a16:creationId xmlns:a16="http://schemas.microsoft.com/office/drawing/2014/main" id="{9306883B-44C6-2C4D-867F-20AD8C2136B7}"/>
              </a:ext>
            </a:extLst>
          </p:cNvPr>
          <p:cNvSpPr/>
          <p:nvPr/>
        </p:nvSpPr>
        <p:spPr>
          <a:xfrm>
            <a:off x="3329423" y="6263133"/>
            <a:ext cx="7044287" cy="400110"/>
          </a:xfrm>
          <a:prstGeom prst="rect">
            <a:avLst/>
          </a:prstGeom>
        </p:spPr>
        <p:txBody>
          <a:bodyPr wrap="square">
            <a:spAutoFit/>
          </a:bodyPr>
          <a:lstStyle/>
          <a:p>
            <a:pPr lvl="0" algn="ctr" eaLnBrk="0" fontAlgn="base" hangingPunct="0">
              <a:spcBef>
                <a:spcPct val="0"/>
              </a:spcBef>
              <a:spcAft>
                <a:spcPct val="0"/>
              </a:spcAft>
            </a:pPr>
            <a:r>
              <a:rPr lang="en-US" altLang="es-ES" sz="1000" baseline="30000" dirty="0">
                <a:solidFill>
                  <a:srgbClr val="000000"/>
                </a:solidFill>
                <a:ea typeface="Times New Roman" panose="02020603050405020304" pitchFamily="18" charset="0"/>
                <a:cs typeface="Times New Roman" panose="02020603050405020304" pitchFamily="18" charset="0"/>
              </a:rPr>
              <a:t> a-c </a:t>
            </a:r>
            <a:r>
              <a:rPr lang="en-US" altLang="es-ES" sz="1000" dirty="0">
                <a:solidFill>
                  <a:srgbClr val="000000"/>
                </a:solidFill>
                <a:ea typeface="Times New Roman" panose="02020603050405020304" pitchFamily="18" charset="0"/>
                <a:cs typeface="Times New Roman" panose="02020603050405020304" pitchFamily="18" charset="0"/>
              </a:rPr>
              <a:t>Similar values in</a:t>
            </a:r>
            <a:r>
              <a:rPr lang="en-US" altLang="es-ES" sz="1000" baseline="30000" dirty="0">
                <a:solidFill>
                  <a:srgbClr val="000000"/>
                </a:solidFill>
                <a:ea typeface="Times New Roman" panose="02020603050405020304" pitchFamily="18" charset="0"/>
                <a:cs typeface="Times New Roman" panose="02020603050405020304" pitchFamily="18" charset="0"/>
              </a:rPr>
              <a:t> </a:t>
            </a:r>
            <a:r>
              <a:rPr lang="en-US" altLang="es-ES" sz="1000" dirty="0">
                <a:solidFill>
                  <a:srgbClr val="000000"/>
                </a:solidFill>
                <a:ea typeface="Times New Roman" panose="02020603050405020304" pitchFamily="18" charset="0"/>
                <a:cs typeface="Times New Roman" panose="02020603050405020304" pitchFamily="18" charset="0"/>
              </a:rPr>
              <a:t>the same column indicates not significant differences (P&gt;0.05)</a:t>
            </a:r>
          </a:p>
          <a:p>
            <a:pPr lvl="0" algn="ctr" eaLnBrk="0" fontAlgn="base" hangingPunct="0">
              <a:spcBef>
                <a:spcPct val="0"/>
              </a:spcBef>
              <a:spcAft>
                <a:spcPct val="0"/>
              </a:spcAft>
            </a:pPr>
            <a:r>
              <a:rPr lang="en-US" altLang="es-ES" sz="1000" baseline="30000" dirty="0">
                <a:solidFill>
                  <a:srgbClr val="000000"/>
                </a:solidFill>
                <a:ea typeface="Times New Roman" panose="02020603050405020304" pitchFamily="18" charset="0"/>
                <a:cs typeface="Times New Roman" panose="02020603050405020304" pitchFamily="18" charset="0"/>
              </a:rPr>
              <a:t> A-C </a:t>
            </a:r>
            <a:r>
              <a:rPr lang="en-US" altLang="es-ES" sz="1000" dirty="0">
                <a:solidFill>
                  <a:srgbClr val="000000"/>
                </a:solidFill>
                <a:ea typeface="Times New Roman" panose="02020603050405020304" pitchFamily="18" charset="0"/>
                <a:cs typeface="Times New Roman" panose="02020603050405020304" pitchFamily="18" charset="0"/>
              </a:rPr>
              <a:t>Similar values in</a:t>
            </a:r>
            <a:r>
              <a:rPr lang="en-US" altLang="es-ES" sz="1000" baseline="30000" dirty="0">
                <a:solidFill>
                  <a:srgbClr val="000000"/>
                </a:solidFill>
                <a:ea typeface="Times New Roman" panose="02020603050405020304" pitchFamily="18" charset="0"/>
                <a:cs typeface="Times New Roman" panose="02020603050405020304" pitchFamily="18" charset="0"/>
              </a:rPr>
              <a:t> </a:t>
            </a:r>
            <a:r>
              <a:rPr lang="en-US" altLang="es-ES" sz="1000" dirty="0">
                <a:solidFill>
                  <a:srgbClr val="000000"/>
                </a:solidFill>
                <a:ea typeface="Times New Roman" panose="02020603050405020304" pitchFamily="18" charset="0"/>
                <a:cs typeface="Times New Roman" panose="02020603050405020304" pitchFamily="18" charset="0"/>
              </a:rPr>
              <a:t>the same row indicates not significant differences (P&gt;0.05)</a:t>
            </a:r>
            <a:endParaRPr lang="en-US" altLang="es-ES" sz="1000" dirty="0"/>
          </a:p>
        </p:txBody>
      </p:sp>
      <p:sp>
        <p:nvSpPr>
          <p:cNvPr id="8" name="Rectángulo 7">
            <a:extLst>
              <a:ext uri="{FF2B5EF4-FFF2-40B4-BE49-F238E27FC236}">
                <a16:creationId xmlns:a16="http://schemas.microsoft.com/office/drawing/2014/main" id="{BB21E95F-DBA9-514A-81C1-14A7D313A96C}"/>
              </a:ext>
            </a:extLst>
          </p:cNvPr>
          <p:cNvSpPr/>
          <p:nvPr/>
        </p:nvSpPr>
        <p:spPr>
          <a:xfrm>
            <a:off x="616722" y="1220081"/>
            <a:ext cx="2904441" cy="3970318"/>
          </a:xfrm>
          <a:prstGeom prst="rect">
            <a:avLst/>
          </a:prstGeom>
        </p:spPr>
        <p:txBody>
          <a:bodyPr wrap="square">
            <a:spAutoFit/>
          </a:bodyPr>
          <a:lstStyle/>
          <a:p>
            <a:pPr algn="just">
              <a:spcBef>
                <a:spcPts val="1200"/>
              </a:spcBef>
              <a:spcAft>
                <a:spcPts val="600"/>
              </a:spcAft>
            </a:pPr>
            <a:r>
              <a:rPr lang="en-GB" dirty="0"/>
              <a:t>Table 1.- Mean and standard deviation of pH, water activity (Aw), and CIELAB colour parameters (L*: lightness; a*: red/green co-ordinate (+/-); b*: yellow/blue co-ordinate (+/-) of an organic pumpkin cream (OPC) added with several organic quinoa flour concentration (0, 3 and 6%) during the storage time (0, 30, 60 days).</a:t>
            </a:r>
            <a:r>
              <a:rPr lang="es-ES" sz="1200" dirty="0"/>
              <a:t> </a:t>
            </a:r>
            <a:endParaRPr lang="es-ES" sz="1200" b="1" dirty="0">
              <a:solidFill>
                <a:srgbClr val="000000"/>
              </a:solidFill>
              <a:ea typeface="Times New Roman" panose="02020603050405020304" pitchFamily="18"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3968387C-6BAC-4F47-A7AA-287F4197DDE4}"/>
              </a:ext>
            </a:extLst>
          </p:cNvPr>
          <p:cNvGraphicFramePr>
            <a:graphicFrameLocks noGrp="1"/>
          </p:cNvGraphicFramePr>
          <p:nvPr>
            <p:extLst>
              <p:ext uri="{D42A27DB-BD31-4B8C-83A1-F6EECF244321}">
                <p14:modId xmlns:p14="http://schemas.microsoft.com/office/powerpoint/2010/main" val="1061463918"/>
              </p:ext>
            </p:extLst>
          </p:nvPr>
        </p:nvGraphicFramePr>
        <p:xfrm>
          <a:off x="3983619" y="147145"/>
          <a:ext cx="5927636" cy="6115988"/>
        </p:xfrm>
        <a:graphic>
          <a:graphicData uri="http://schemas.openxmlformats.org/drawingml/2006/table">
            <a:tbl>
              <a:tblPr firstRow="1" firstCol="1" bandRow="1">
                <a:tableStyleId>{5C22544A-7EE6-4342-B048-85BDC9FD1C3A}</a:tableStyleId>
              </a:tblPr>
              <a:tblGrid>
                <a:gridCol w="116768">
                  <a:extLst>
                    <a:ext uri="{9D8B030D-6E8A-4147-A177-3AD203B41FA5}">
                      <a16:colId xmlns:a16="http://schemas.microsoft.com/office/drawing/2014/main" val="460040968"/>
                    </a:ext>
                  </a:extLst>
                </a:gridCol>
                <a:gridCol w="946011">
                  <a:extLst>
                    <a:ext uri="{9D8B030D-6E8A-4147-A177-3AD203B41FA5}">
                      <a16:colId xmlns:a16="http://schemas.microsoft.com/office/drawing/2014/main" val="1895166364"/>
                    </a:ext>
                  </a:extLst>
                </a:gridCol>
                <a:gridCol w="1119445">
                  <a:extLst>
                    <a:ext uri="{9D8B030D-6E8A-4147-A177-3AD203B41FA5}">
                      <a16:colId xmlns:a16="http://schemas.microsoft.com/office/drawing/2014/main" val="1448233038"/>
                    </a:ext>
                  </a:extLst>
                </a:gridCol>
                <a:gridCol w="1125753">
                  <a:extLst>
                    <a:ext uri="{9D8B030D-6E8A-4147-A177-3AD203B41FA5}">
                      <a16:colId xmlns:a16="http://schemas.microsoft.com/office/drawing/2014/main" val="1260561045"/>
                    </a:ext>
                  </a:extLst>
                </a:gridCol>
                <a:gridCol w="1132058">
                  <a:extLst>
                    <a:ext uri="{9D8B030D-6E8A-4147-A177-3AD203B41FA5}">
                      <a16:colId xmlns:a16="http://schemas.microsoft.com/office/drawing/2014/main" val="3763543464"/>
                    </a:ext>
                  </a:extLst>
                </a:gridCol>
                <a:gridCol w="1487601">
                  <a:extLst>
                    <a:ext uri="{9D8B030D-6E8A-4147-A177-3AD203B41FA5}">
                      <a16:colId xmlns:a16="http://schemas.microsoft.com/office/drawing/2014/main" val="1912150340"/>
                    </a:ext>
                  </a:extLst>
                </a:gridCol>
              </a:tblGrid>
              <a:tr h="316970">
                <a:tc gridSpan="2">
                  <a:txBody>
                    <a:bodyPr/>
                    <a:lstStyle/>
                    <a:p>
                      <a:pPr algn="ctr">
                        <a:lnSpc>
                          <a:spcPts val="1700"/>
                        </a:lnSpc>
                        <a:spcAft>
                          <a:spcPts val="0"/>
                        </a:spcAft>
                      </a:pPr>
                      <a:r>
                        <a:rPr lang="es-ES" sz="1200" dirty="0">
                          <a:effectLst/>
                        </a:rPr>
                        <a:t>Time (</a:t>
                      </a:r>
                      <a:r>
                        <a:rPr lang="es-ES" sz="1200" dirty="0" err="1">
                          <a:effectLst/>
                        </a:rPr>
                        <a:t>days</a:t>
                      </a:r>
                      <a:r>
                        <a:rPr lang="es-ES" sz="1200" dirty="0">
                          <a:effectLst/>
                        </a:rPr>
                        <a:t>)</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algn="ctr">
                        <a:lnSpc>
                          <a:spcPts val="1700"/>
                        </a:lnSpc>
                        <a:spcAft>
                          <a:spcPts val="0"/>
                        </a:spcAft>
                      </a:pPr>
                      <a:r>
                        <a:rPr lang="es-ES" sz="1200" dirty="0" err="1">
                          <a:effectLst/>
                        </a:rPr>
                        <a:t>Parameter</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700"/>
                        </a:lnSpc>
                        <a:spcAft>
                          <a:spcPts val="0"/>
                        </a:spcAft>
                      </a:pPr>
                      <a:r>
                        <a:rPr lang="es-ES" sz="1200" dirty="0">
                          <a:effectLst/>
                        </a:rPr>
                        <a:t>OPC (0%)</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700"/>
                        </a:lnSpc>
                        <a:spcAft>
                          <a:spcPts val="0"/>
                        </a:spcAft>
                      </a:pPr>
                      <a:r>
                        <a:rPr lang="es-ES" sz="1200" dirty="0">
                          <a:effectLst/>
                        </a:rPr>
                        <a:t>OPC (3%)</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700"/>
                        </a:lnSpc>
                        <a:spcAft>
                          <a:spcPts val="0"/>
                        </a:spcAft>
                      </a:pPr>
                      <a:r>
                        <a:rPr lang="es-ES" sz="1200" dirty="0">
                          <a:effectLst/>
                        </a:rPr>
                        <a:t>OPC ( 6%)</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6578441"/>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rowSpan="6">
                  <a:txBody>
                    <a:bodyPr/>
                    <a:lstStyle/>
                    <a:p>
                      <a:pPr algn="ctr">
                        <a:lnSpc>
                          <a:spcPts val="1700"/>
                        </a:lnSpc>
                        <a:spcAft>
                          <a:spcPts val="0"/>
                        </a:spcAft>
                      </a:pPr>
                      <a:r>
                        <a:rPr lang="es-ES" sz="1600" b="1" dirty="0">
                          <a:effectLst/>
                        </a:rPr>
                        <a:t>0</a:t>
                      </a:r>
                      <a:endParaRPr lang="es-E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700"/>
                        </a:lnSpc>
                        <a:spcAft>
                          <a:spcPts val="0"/>
                        </a:spcAft>
                      </a:pPr>
                      <a:r>
                        <a:rPr lang="es-ES" sz="1200" b="1" dirty="0">
                          <a:effectLst/>
                        </a:rPr>
                        <a:t>pH</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dirty="0">
                          <a:effectLst/>
                        </a:rPr>
                        <a:t>4.69±0.01Aa</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4.90±0.01Ba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5.00±0.01Ca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72743240"/>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vMerge="1">
                  <a:txBody>
                    <a:bodyPr/>
                    <a:lstStyle/>
                    <a:p>
                      <a:endParaRPr lang="es-ES"/>
                    </a:p>
                  </a:txBody>
                  <a:tcPr/>
                </a:tc>
                <a:tc>
                  <a:txBody>
                    <a:bodyPr/>
                    <a:lstStyle/>
                    <a:p>
                      <a:pPr algn="ctr">
                        <a:lnSpc>
                          <a:spcPts val="1700"/>
                        </a:lnSpc>
                        <a:spcAft>
                          <a:spcPts val="0"/>
                        </a:spcAft>
                      </a:pPr>
                      <a:r>
                        <a:rPr lang="es-ES" sz="1200" b="1" dirty="0" err="1">
                          <a:effectLst/>
                        </a:rPr>
                        <a:t>Aw</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0.967±0.003Aa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0.968±0.002Aa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0.969±0.002Aa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23494906"/>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vMerge="1">
                  <a:txBody>
                    <a:bodyPr/>
                    <a:lstStyle/>
                    <a:p>
                      <a:endParaRPr lang="es-ES"/>
                    </a:p>
                  </a:txBody>
                  <a:tcPr/>
                </a:tc>
                <a:tc>
                  <a:txBody>
                    <a:bodyPr/>
                    <a:lstStyle/>
                    <a:p>
                      <a:pPr algn="ctr">
                        <a:lnSpc>
                          <a:spcPts val="1700"/>
                        </a:lnSpc>
                        <a:spcAft>
                          <a:spcPts val="0"/>
                        </a:spcAft>
                      </a:pPr>
                      <a:r>
                        <a:rPr lang="es-ES" sz="1200" b="1" dirty="0">
                          <a:effectLst/>
                        </a:rPr>
                        <a:t>L*</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dirty="0">
                          <a:effectLst/>
                        </a:rPr>
                        <a:t>56.61±0.54Aa</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59.04±0.43Ba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61.40±0.40Ca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80152559"/>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vMerge="1">
                  <a:txBody>
                    <a:bodyPr/>
                    <a:lstStyle/>
                    <a:p>
                      <a:endParaRPr lang="es-ES"/>
                    </a:p>
                  </a:txBody>
                  <a:tcPr/>
                </a:tc>
                <a:tc>
                  <a:txBody>
                    <a:bodyPr/>
                    <a:lstStyle/>
                    <a:p>
                      <a:pPr algn="ctr">
                        <a:lnSpc>
                          <a:spcPts val="1700"/>
                        </a:lnSpc>
                        <a:spcAft>
                          <a:spcPts val="0"/>
                        </a:spcAft>
                      </a:pPr>
                      <a:r>
                        <a:rPr lang="es-ES" sz="1200" b="1" dirty="0">
                          <a:effectLst/>
                        </a:rPr>
                        <a:t>a*</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dirty="0">
                          <a:effectLst/>
                        </a:rPr>
                        <a:t>10.80±0.11Aa</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10.05±0.13Ba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9.58±0.14Ca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83303823"/>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vMerge="1">
                  <a:txBody>
                    <a:bodyPr/>
                    <a:lstStyle/>
                    <a:p>
                      <a:endParaRPr lang="es-ES"/>
                    </a:p>
                  </a:txBody>
                  <a:tcPr/>
                </a:tc>
                <a:tc>
                  <a:txBody>
                    <a:bodyPr/>
                    <a:lstStyle/>
                    <a:p>
                      <a:pPr algn="ctr">
                        <a:lnSpc>
                          <a:spcPts val="1700"/>
                        </a:lnSpc>
                        <a:spcAft>
                          <a:spcPts val="0"/>
                        </a:spcAft>
                      </a:pPr>
                      <a:r>
                        <a:rPr lang="es-ES" sz="1200" b="1" dirty="0">
                          <a:effectLst/>
                        </a:rPr>
                        <a:t>b*</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40.79±0.54Aa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39.66±0.42Ba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37.53±0.32Ca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8962066"/>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vMerge="1">
                  <a:txBody>
                    <a:bodyPr/>
                    <a:lstStyle/>
                    <a:p>
                      <a:endParaRPr lang="es-ES"/>
                    </a:p>
                  </a:txBody>
                  <a:tcPr/>
                </a:tc>
                <a:tc>
                  <a:txBody>
                    <a:bodyPr/>
                    <a:lstStyle/>
                    <a:p>
                      <a:pPr algn="ctr">
                        <a:lnSpc>
                          <a:spcPts val="1700"/>
                        </a:lnSpc>
                        <a:spcAft>
                          <a:spcPts val="0"/>
                        </a:spcAft>
                      </a:pPr>
                      <a:r>
                        <a:rPr lang="es-ES" sz="1200" b="1" dirty="0">
                          <a:effectLst/>
                        </a:rPr>
                        <a:t>ΔE*</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dirty="0">
                          <a:effectLst/>
                        </a:rPr>
                        <a:t>-</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1.54±0.2</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5.32±0.4</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9195789"/>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rowSpan="6">
                  <a:txBody>
                    <a:bodyPr/>
                    <a:lstStyle/>
                    <a:p>
                      <a:pPr algn="ctr">
                        <a:lnSpc>
                          <a:spcPts val="1700"/>
                        </a:lnSpc>
                        <a:spcAft>
                          <a:spcPts val="0"/>
                        </a:spcAft>
                      </a:pPr>
                      <a:r>
                        <a:rPr lang="es-ES" sz="1600" b="1" dirty="0">
                          <a:effectLst/>
                        </a:rPr>
                        <a:t>30</a:t>
                      </a:r>
                      <a:endParaRPr lang="es-E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ts val="1700"/>
                        </a:lnSpc>
                        <a:spcAft>
                          <a:spcPts val="0"/>
                        </a:spcAft>
                      </a:pPr>
                      <a:r>
                        <a:rPr lang="es-ES" sz="1200" b="1" dirty="0">
                          <a:effectLst/>
                        </a:rPr>
                        <a:t>pH</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dirty="0">
                          <a:effectLst/>
                        </a:rPr>
                        <a:t>4.67±0.02Aa</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dirty="0">
                          <a:effectLst/>
                        </a:rPr>
                        <a:t>4,85±0.01Bb</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4.98±0.01Ca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93991821"/>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vMerge="1">
                  <a:txBody>
                    <a:bodyPr/>
                    <a:lstStyle/>
                    <a:p>
                      <a:endParaRPr lang="es-ES"/>
                    </a:p>
                  </a:txBody>
                  <a:tcPr/>
                </a:tc>
                <a:tc>
                  <a:txBody>
                    <a:bodyPr/>
                    <a:lstStyle/>
                    <a:p>
                      <a:pPr algn="ctr">
                        <a:lnSpc>
                          <a:spcPts val="1700"/>
                        </a:lnSpc>
                        <a:spcAft>
                          <a:spcPts val="0"/>
                        </a:spcAft>
                      </a:pPr>
                      <a:r>
                        <a:rPr lang="es-ES" sz="1200" b="1" dirty="0" err="1">
                          <a:effectLst/>
                        </a:rPr>
                        <a:t>Aw</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0.970±0.001Aa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0.971±0.002Ab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0.972±0.001Aab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15699683"/>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vMerge="1">
                  <a:txBody>
                    <a:bodyPr/>
                    <a:lstStyle/>
                    <a:p>
                      <a:endParaRPr lang="es-ES"/>
                    </a:p>
                  </a:txBody>
                  <a:tcPr/>
                </a:tc>
                <a:tc>
                  <a:txBody>
                    <a:bodyPr/>
                    <a:lstStyle/>
                    <a:p>
                      <a:pPr algn="ctr">
                        <a:lnSpc>
                          <a:spcPts val="1700"/>
                        </a:lnSpc>
                        <a:spcAft>
                          <a:spcPts val="0"/>
                        </a:spcAft>
                      </a:pPr>
                      <a:r>
                        <a:rPr lang="es-ES" sz="1200" b="1" dirty="0">
                          <a:effectLst/>
                        </a:rPr>
                        <a:t>L*</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54.44±0.56Ab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57.96±0.99Bb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59.89±0.59Cb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19415267"/>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vMerge="1">
                  <a:txBody>
                    <a:bodyPr/>
                    <a:lstStyle/>
                    <a:p>
                      <a:endParaRPr lang="es-ES"/>
                    </a:p>
                  </a:txBody>
                  <a:tcPr/>
                </a:tc>
                <a:tc>
                  <a:txBody>
                    <a:bodyPr/>
                    <a:lstStyle/>
                    <a:p>
                      <a:pPr algn="ctr">
                        <a:lnSpc>
                          <a:spcPts val="1700"/>
                        </a:lnSpc>
                        <a:spcAft>
                          <a:spcPts val="0"/>
                        </a:spcAft>
                      </a:pPr>
                      <a:r>
                        <a:rPr lang="es-ES" sz="1200" b="1" dirty="0">
                          <a:effectLst/>
                        </a:rPr>
                        <a:t>a*</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10.21±0.11Ab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dirty="0">
                          <a:effectLst/>
                        </a:rPr>
                        <a:t>9.82±0.16Bb</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9.14±0.13Cb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05988829"/>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vMerge="1">
                  <a:txBody>
                    <a:bodyPr/>
                    <a:lstStyle/>
                    <a:p>
                      <a:endParaRPr lang="es-ES"/>
                    </a:p>
                  </a:txBody>
                  <a:tcPr/>
                </a:tc>
                <a:tc>
                  <a:txBody>
                    <a:bodyPr/>
                    <a:lstStyle/>
                    <a:p>
                      <a:pPr algn="ctr">
                        <a:lnSpc>
                          <a:spcPts val="1700"/>
                        </a:lnSpc>
                        <a:spcAft>
                          <a:spcPts val="0"/>
                        </a:spcAft>
                      </a:pPr>
                      <a:r>
                        <a:rPr lang="es-ES" sz="1200" b="1">
                          <a:effectLst/>
                        </a:rPr>
                        <a:t>b*</a:t>
                      </a:r>
                      <a:endPar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37.87±0.49Ab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37.67±0.74Abc</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35.01±0.43Bb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96892897"/>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vMerge="1">
                  <a:txBody>
                    <a:bodyPr/>
                    <a:lstStyle/>
                    <a:p>
                      <a:endParaRPr lang="es-ES"/>
                    </a:p>
                  </a:txBody>
                  <a:tcPr/>
                </a:tc>
                <a:tc>
                  <a:txBody>
                    <a:bodyPr/>
                    <a:lstStyle/>
                    <a:p>
                      <a:pPr algn="ctr">
                        <a:lnSpc>
                          <a:spcPts val="1700"/>
                        </a:lnSpc>
                        <a:spcAft>
                          <a:spcPts val="0"/>
                        </a:spcAft>
                      </a:pPr>
                      <a:r>
                        <a:rPr lang="es-ES" sz="1200" b="1">
                          <a:effectLst/>
                        </a:rPr>
                        <a:t>ΔE*</a:t>
                      </a:r>
                      <a:endPar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7.02±0.3</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dirty="0">
                          <a:effectLst/>
                        </a:rPr>
                        <a:t>0.92±0.02</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1.15±0.02</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85744270"/>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ts val="1700"/>
                        </a:lnSpc>
                        <a:spcAft>
                          <a:spcPts val="0"/>
                        </a:spcAft>
                      </a:pPr>
                      <a:r>
                        <a:rPr lang="es-ES" sz="1200" b="1">
                          <a:effectLst/>
                        </a:rPr>
                        <a:t>pH</a:t>
                      </a:r>
                      <a:endPar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4.73±0.01Ab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dirty="0">
                          <a:effectLst/>
                        </a:rPr>
                        <a:t>4.91±0.02Ba</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5.03±0.01Cb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09481506"/>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700"/>
                        </a:lnSpc>
                        <a:spcAft>
                          <a:spcPts val="0"/>
                        </a:spcAft>
                      </a:pPr>
                      <a:r>
                        <a:rPr lang="es-ES" sz="1600" b="1" dirty="0">
                          <a:effectLst/>
                        </a:rPr>
                        <a:t> </a:t>
                      </a:r>
                      <a:endParaRPr lang="es-E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ts val="1700"/>
                        </a:lnSpc>
                        <a:spcAft>
                          <a:spcPts val="0"/>
                        </a:spcAft>
                      </a:pPr>
                      <a:r>
                        <a:rPr lang="es-ES" sz="1200" b="1" dirty="0" err="1">
                          <a:effectLst/>
                        </a:rPr>
                        <a:t>Aw</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0,973±0.001Ab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0,973±0.001Abc</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dirty="0">
                          <a:effectLst/>
                        </a:rPr>
                        <a:t>0.974±0.001Ac</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15346275"/>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700"/>
                        </a:lnSpc>
                        <a:spcAft>
                          <a:spcPts val="0"/>
                        </a:spcAft>
                      </a:pPr>
                      <a:r>
                        <a:rPr lang="es-ES" sz="1600" b="1" dirty="0">
                          <a:effectLst/>
                        </a:rPr>
                        <a:t>60</a:t>
                      </a:r>
                      <a:endParaRPr lang="es-E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ts val="1700"/>
                        </a:lnSpc>
                        <a:spcAft>
                          <a:spcPts val="0"/>
                        </a:spcAft>
                      </a:pPr>
                      <a:r>
                        <a:rPr lang="es-ES" sz="1200" b="1" dirty="0">
                          <a:effectLst/>
                        </a:rPr>
                        <a:t>L*</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55.21±0.28Ac</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59.92±0.93Ba</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dirty="0">
                          <a:effectLst/>
                        </a:rPr>
                        <a:t>61.11±0.49Ca</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46109922"/>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700"/>
                        </a:lnSpc>
                        <a:spcAft>
                          <a:spcPts val="0"/>
                        </a:spcAft>
                      </a:pPr>
                      <a:r>
                        <a:rPr lang="es-ES" sz="1600" b="1" dirty="0">
                          <a:effectLst/>
                        </a:rPr>
                        <a:t> </a:t>
                      </a:r>
                      <a:endParaRPr lang="es-E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ts val="1700"/>
                        </a:lnSpc>
                        <a:spcAft>
                          <a:spcPts val="0"/>
                        </a:spcAft>
                      </a:pPr>
                      <a:r>
                        <a:rPr lang="es-ES" sz="1200" b="1">
                          <a:effectLst/>
                        </a:rPr>
                        <a:t>a*</a:t>
                      </a:r>
                      <a:endPar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9.90±0,09Ac</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9.88±0.11Ab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dirty="0">
                          <a:effectLst/>
                        </a:rPr>
                        <a:t>9.34±0.02Bc</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60197252"/>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700"/>
                        </a:lnSpc>
                        <a:spcAft>
                          <a:spcPts val="0"/>
                        </a:spcAft>
                      </a:pPr>
                      <a:r>
                        <a:rPr lang="es-ES" sz="1600" b="1" dirty="0">
                          <a:effectLst/>
                        </a:rPr>
                        <a:t> </a:t>
                      </a:r>
                      <a:endParaRPr lang="es-E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ts val="1700"/>
                        </a:lnSpc>
                        <a:spcAft>
                          <a:spcPts val="0"/>
                        </a:spcAft>
                      </a:pPr>
                      <a:r>
                        <a:rPr lang="es-ES" sz="1200" b="1">
                          <a:effectLst/>
                        </a:rPr>
                        <a:t>b*</a:t>
                      </a:r>
                      <a:endPar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37.94±0,28Ab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38.91±0.91Aab</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dirty="0">
                          <a:effectLst/>
                        </a:rPr>
                        <a:t>35.77±0.28Bb</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40048322"/>
                  </a:ext>
                </a:extLst>
              </a:tr>
              <a:tr h="316970">
                <a:tc>
                  <a:txBody>
                    <a:bodyPr/>
                    <a:lstStyle/>
                    <a:p>
                      <a:pPr algn="just">
                        <a:lnSpc>
                          <a:spcPts val="1700"/>
                        </a:lnSpc>
                        <a:spcAft>
                          <a:spcPts val="0"/>
                        </a:spcAft>
                      </a:pPr>
                      <a:r>
                        <a:rPr lang="es-ES" sz="1200">
                          <a:effectLst/>
                        </a:rPr>
                        <a:t> </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700"/>
                        </a:lnSpc>
                        <a:spcAft>
                          <a:spcPts val="0"/>
                        </a:spcAft>
                      </a:pPr>
                      <a:r>
                        <a:rPr lang="es-ES" sz="1100" dirty="0">
                          <a:effectLst/>
                        </a:rPr>
                        <a:t> </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ts val="1700"/>
                        </a:lnSpc>
                        <a:spcAft>
                          <a:spcPts val="0"/>
                        </a:spcAft>
                      </a:pPr>
                      <a:r>
                        <a:rPr lang="es-ES" sz="1200" b="1" dirty="0">
                          <a:effectLst/>
                        </a:rPr>
                        <a:t>ΔE*</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6.01±0.09</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a:effectLst/>
                        </a:rPr>
                        <a:t>4.34±0.03</a:t>
                      </a:r>
                      <a:endPar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s-ES" sz="1100" dirty="0">
                          <a:effectLst/>
                        </a:rPr>
                        <a:t>2.55±0.04</a:t>
                      </a:r>
                      <a:endPar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16176215"/>
                  </a:ext>
                </a:extLst>
              </a:tr>
            </a:tbl>
          </a:graphicData>
        </a:graphic>
      </p:graphicFrame>
    </p:spTree>
    <p:extLst>
      <p:ext uri="{BB962C8B-B14F-4D97-AF65-F5344CB8AC3E}">
        <p14:creationId xmlns:p14="http://schemas.microsoft.com/office/powerpoint/2010/main" val="2323531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DE3B0-E2CE-3F42-A97B-D80CD056156B}"/>
              </a:ext>
            </a:extLst>
          </p:cNvPr>
          <p:cNvSpPr>
            <a:spLocks noGrp="1"/>
          </p:cNvSpPr>
          <p:nvPr>
            <p:ph type="title"/>
          </p:nvPr>
        </p:nvSpPr>
        <p:spPr/>
        <p:txBody>
          <a:bodyPr/>
          <a:lstStyle/>
          <a:p>
            <a:r>
              <a:rPr lang="es-ES" dirty="0" err="1"/>
              <a:t>conclusions</a:t>
            </a:r>
            <a:endParaRPr lang="es-ES" dirty="0"/>
          </a:p>
        </p:txBody>
      </p:sp>
      <p:sp>
        <p:nvSpPr>
          <p:cNvPr id="3" name="Marcador de contenido 2">
            <a:extLst>
              <a:ext uri="{FF2B5EF4-FFF2-40B4-BE49-F238E27FC236}">
                <a16:creationId xmlns:a16="http://schemas.microsoft.com/office/drawing/2014/main" id="{FB01A84B-51C0-6748-BA8D-6AC3FF726A1F}"/>
              </a:ext>
            </a:extLst>
          </p:cNvPr>
          <p:cNvSpPr>
            <a:spLocks noGrp="1"/>
          </p:cNvSpPr>
          <p:nvPr>
            <p:ph idx="1"/>
          </p:nvPr>
        </p:nvSpPr>
        <p:spPr>
          <a:xfrm>
            <a:off x="809736" y="2093976"/>
            <a:ext cx="10058400" cy="1722649"/>
          </a:xfrm>
        </p:spPr>
        <p:txBody>
          <a:bodyPr>
            <a:noAutofit/>
          </a:bodyPr>
          <a:lstStyle/>
          <a:p>
            <a:pPr algn="just">
              <a:lnSpc>
                <a:spcPct val="150000"/>
              </a:lnSpc>
            </a:pPr>
            <a:r>
              <a:rPr lang="en-GB" dirty="0"/>
              <a:t>This work is a practical application in an industrial scale for the use of “ready to measure” parameters to evaluate important properties that can decide the reformulation or acceptation of the product to scale up to make a local consumer test. </a:t>
            </a:r>
          </a:p>
          <a:p>
            <a:pPr algn="just">
              <a:lnSpc>
                <a:spcPct val="150000"/>
              </a:lnSpc>
            </a:pPr>
            <a:r>
              <a:rPr lang="en-GB" dirty="0"/>
              <a:t>In a practical point of view organic quinoa flour increased pH, did not affect water activity of the organic pumpkin cream and, the OPC matrix masked any colour effect that quinoa flour could have in this product.</a:t>
            </a:r>
            <a:endParaRPr lang="es-ES" b="1" dirty="0"/>
          </a:p>
          <a:p>
            <a:pPr algn="just">
              <a:lnSpc>
                <a:spcPct val="150000"/>
              </a:lnSpc>
              <a:buFont typeface="Wingdings" pitchFamily="2" charset="2"/>
              <a:buChar char="ü"/>
            </a:pPr>
            <a:endParaRPr lang="es-ES" sz="1800" dirty="0"/>
          </a:p>
        </p:txBody>
      </p:sp>
    </p:spTree>
    <p:extLst>
      <p:ext uri="{BB962C8B-B14F-4D97-AF65-F5344CB8AC3E}">
        <p14:creationId xmlns:p14="http://schemas.microsoft.com/office/powerpoint/2010/main" val="124099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236DB1A-B3E0-CA41-98D0-FB74D5C67A2F}"/>
              </a:ext>
            </a:extLst>
          </p:cNvPr>
          <p:cNvPicPr>
            <a:picLocks noChangeAspect="1"/>
          </p:cNvPicPr>
          <p:nvPr/>
        </p:nvPicPr>
        <p:blipFill>
          <a:blip r:embed="rId2"/>
          <a:stretch>
            <a:fillRect/>
          </a:stretch>
        </p:blipFill>
        <p:spPr>
          <a:xfrm>
            <a:off x="6099048" y="2124071"/>
            <a:ext cx="5480656" cy="3536850"/>
          </a:xfrm>
          <a:prstGeom prst="rect">
            <a:avLst/>
          </a:prstGeom>
        </p:spPr>
      </p:pic>
      <p:sp>
        <p:nvSpPr>
          <p:cNvPr id="2" name="Título 1">
            <a:extLst>
              <a:ext uri="{FF2B5EF4-FFF2-40B4-BE49-F238E27FC236}">
                <a16:creationId xmlns:a16="http://schemas.microsoft.com/office/drawing/2014/main" id="{2904A095-4219-6840-8BF4-F261AF668E1E}"/>
              </a:ext>
            </a:extLst>
          </p:cNvPr>
          <p:cNvSpPr>
            <a:spLocks noGrp="1"/>
          </p:cNvSpPr>
          <p:nvPr>
            <p:ph type="title"/>
          </p:nvPr>
        </p:nvSpPr>
        <p:spPr>
          <a:xfrm>
            <a:off x="985766" y="221908"/>
            <a:ext cx="10058400" cy="1609344"/>
          </a:xfrm>
        </p:spPr>
        <p:txBody>
          <a:bodyPr/>
          <a:lstStyle/>
          <a:p>
            <a:r>
              <a:rPr lang="es-ES" dirty="0" err="1"/>
              <a:t>Funding</a:t>
            </a:r>
            <a:r>
              <a:rPr lang="es-ES" dirty="0"/>
              <a:t> and </a:t>
            </a:r>
            <a:r>
              <a:rPr lang="es-ES" dirty="0" err="1"/>
              <a:t>acknowledgments</a:t>
            </a:r>
            <a:endParaRPr lang="es-ES" dirty="0"/>
          </a:p>
        </p:txBody>
      </p:sp>
      <p:sp>
        <p:nvSpPr>
          <p:cNvPr id="3" name="Marcador de contenido 2">
            <a:extLst>
              <a:ext uri="{FF2B5EF4-FFF2-40B4-BE49-F238E27FC236}">
                <a16:creationId xmlns:a16="http://schemas.microsoft.com/office/drawing/2014/main" id="{B7CF1F0E-7B5C-F44C-A3C9-5161E12CD60D}"/>
              </a:ext>
            </a:extLst>
          </p:cNvPr>
          <p:cNvSpPr>
            <a:spLocks noGrp="1"/>
          </p:cNvSpPr>
          <p:nvPr>
            <p:ph idx="1"/>
          </p:nvPr>
        </p:nvSpPr>
        <p:spPr>
          <a:xfrm>
            <a:off x="879348" y="1887115"/>
            <a:ext cx="10058400" cy="4050792"/>
          </a:xfrm>
        </p:spPr>
        <p:txBody>
          <a:bodyPr/>
          <a:lstStyle/>
          <a:p>
            <a:pPr algn="just"/>
            <a:r>
              <a:rPr lang="en-US" dirty="0"/>
              <a:t>This work was supported by </a:t>
            </a:r>
            <a:r>
              <a:rPr lang="en-GB" dirty="0"/>
              <a:t>SOL NEW FOOD. AGCOOP_D/2018/014. </a:t>
            </a:r>
            <a:r>
              <a:rPr lang="es-ES" dirty="0"/>
              <a:t>Ayudas para la cooperación en el marco del programa de Desarrollo Rural de la Comunidad Valenciana 2014-2020 </a:t>
            </a:r>
            <a:r>
              <a:rPr lang="es-ES" dirty="0" err="1"/>
              <a:t>CAMACCyDR</a:t>
            </a:r>
            <a:r>
              <a:rPr lang="es-ES" dirty="0"/>
              <a:t> (53 % UE- </a:t>
            </a:r>
            <a:r>
              <a:rPr lang="es-ES" dirty="0" err="1"/>
              <a:t>Feader</a:t>
            </a:r>
            <a:r>
              <a:rPr lang="es-ES" dirty="0"/>
              <a:t>, 8,86 % MAPA, and 38,14 % </a:t>
            </a:r>
            <a:r>
              <a:rPr lang="es-ES" dirty="0" err="1"/>
              <a:t>CAMACCyDR</a:t>
            </a:r>
            <a:r>
              <a:rPr lang="es-ES" dirty="0"/>
              <a:t>)</a:t>
            </a:r>
          </a:p>
          <a:p>
            <a:pPr algn="just"/>
            <a:endParaRPr lang="es-ES" dirty="0"/>
          </a:p>
        </p:txBody>
      </p:sp>
      <p:pic>
        <p:nvPicPr>
          <p:cNvPr id="8" name="Imagen 7">
            <a:extLst>
              <a:ext uri="{FF2B5EF4-FFF2-40B4-BE49-F238E27FC236}">
                <a16:creationId xmlns:a16="http://schemas.microsoft.com/office/drawing/2014/main" id="{3FACEDE0-5727-8F4D-906C-99E4DA7B6B93}"/>
              </a:ext>
            </a:extLst>
          </p:cNvPr>
          <p:cNvPicPr>
            <a:picLocks noChangeAspect="1"/>
          </p:cNvPicPr>
          <p:nvPr/>
        </p:nvPicPr>
        <p:blipFill>
          <a:blip r:embed="rId3"/>
          <a:stretch>
            <a:fillRect/>
          </a:stretch>
        </p:blipFill>
        <p:spPr>
          <a:xfrm>
            <a:off x="1242881" y="3384732"/>
            <a:ext cx="4856167" cy="3464066"/>
          </a:xfrm>
          <a:prstGeom prst="rect">
            <a:avLst/>
          </a:prstGeom>
        </p:spPr>
      </p:pic>
      <p:pic>
        <p:nvPicPr>
          <p:cNvPr id="10" name="Imagen 9">
            <a:extLst>
              <a:ext uri="{FF2B5EF4-FFF2-40B4-BE49-F238E27FC236}">
                <a16:creationId xmlns:a16="http://schemas.microsoft.com/office/drawing/2014/main" id="{60617999-AD0E-6643-8106-999FA3718F20}"/>
              </a:ext>
            </a:extLst>
          </p:cNvPr>
          <p:cNvPicPr>
            <a:picLocks noChangeAspect="1"/>
          </p:cNvPicPr>
          <p:nvPr/>
        </p:nvPicPr>
        <p:blipFill>
          <a:blip r:embed="rId4"/>
          <a:stretch>
            <a:fillRect/>
          </a:stretch>
        </p:blipFill>
        <p:spPr>
          <a:xfrm>
            <a:off x="7074876" y="5116765"/>
            <a:ext cx="3499339" cy="1148501"/>
          </a:xfrm>
          <a:prstGeom prst="rect">
            <a:avLst/>
          </a:prstGeom>
        </p:spPr>
      </p:pic>
    </p:spTree>
    <p:extLst>
      <p:ext uri="{BB962C8B-B14F-4D97-AF65-F5344CB8AC3E}">
        <p14:creationId xmlns:p14="http://schemas.microsoft.com/office/powerpoint/2010/main" val="3866581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tras en madera">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Letras en madera</Template>
  <TotalTime>343</TotalTime>
  <Words>477</Words>
  <Application>Microsoft Office PowerPoint</Application>
  <PresentationFormat>Panorámica</PresentationFormat>
  <Paragraphs>137</Paragraphs>
  <Slides>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9</vt:i4>
      </vt:variant>
    </vt:vector>
  </HeadingPairs>
  <TitlesOfParts>
    <vt:vector size="16" baseType="lpstr">
      <vt:lpstr>Calibri</vt:lpstr>
      <vt:lpstr>Rockwell</vt:lpstr>
      <vt:lpstr>Rockwell Condensed</vt:lpstr>
      <vt:lpstr>Rockwell Extra Bold</vt:lpstr>
      <vt:lpstr>Times New Roman</vt:lpstr>
      <vt:lpstr>Wingdings</vt:lpstr>
      <vt:lpstr>Letras en madera</vt:lpstr>
      <vt:lpstr>A preliminary study on the incorporation of quinoa flour in organic pumpkin creams: effect on the physicochemical properties</vt:lpstr>
      <vt:lpstr>INTRODUCTION</vt:lpstr>
      <vt:lpstr>INTRODUCTION</vt:lpstr>
      <vt:lpstr>INTRODUCTION</vt:lpstr>
      <vt:lpstr>Materials and methods</vt:lpstr>
      <vt:lpstr>MATERIALS AND METHODS</vt:lpstr>
      <vt:lpstr>RESULTS</vt:lpstr>
      <vt:lpstr>conclusions</vt:lpstr>
      <vt:lpstr>Funding and 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Chia oleogel as a potential new ingredient for healthy cooked meat sausages</dc:title>
  <dc:creator>Microsoft Office User</dc:creator>
  <cp:lastModifiedBy>usuario</cp:lastModifiedBy>
  <cp:revision>41</cp:revision>
  <dcterms:created xsi:type="dcterms:W3CDTF">2020-10-24T11:16:14Z</dcterms:created>
  <dcterms:modified xsi:type="dcterms:W3CDTF">2020-10-24T21:43:45Z</dcterms:modified>
</cp:coreProperties>
</file>