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800425" cy="42481500"/>
  <p:notesSz cx="6799263" cy="9929813"/>
  <p:defaultTextStyle>
    <a:defPPr>
      <a:defRPr lang="en-US"/>
    </a:defPPr>
    <a:lvl1pPr marL="0" algn="l" defTabSz="4114062" rtl="0" eaLnBrk="1" latinLnBrk="0" hangingPunct="1">
      <a:defRPr sz="8082" kern="1200">
        <a:solidFill>
          <a:schemeClr val="tx1"/>
        </a:solidFill>
        <a:latin typeface="+mn-lt"/>
        <a:ea typeface="+mn-ea"/>
        <a:cs typeface="+mn-cs"/>
      </a:defRPr>
    </a:lvl1pPr>
    <a:lvl2pPr marL="2057032" algn="l" defTabSz="4114062" rtl="0" eaLnBrk="1" latinLnBrk="0" hangingPunct="1">
      <a:defRPr sz="8082" kern="1200">
        <a:solidFill>
          <a:schemeClr val="tx1"/>
        </a:solidFill>
        <a:latin typeface="+mn-lt"/>
        <a:ea typeface="+mn-ea"/>
        <a:cs typeface="+mn-cs"/>
      </a:defRPr>
    </a:lvl2pPr>
    <a:lvl3pPr marL="4114062" algn="l" defTabSz="4114062" rtl="0" eaLnBrk="1" latinLnBrk="0" hangingPunct="1">
      <a:defRPr sz="8082" kern="1200">
        <a:solidFill>
          <a:schemeClr val="tx1"/>
        </a:solidFill>
        <a:latin typeface="+mn-lt"/>
        <a:ea typeface="+mn-ea"/>
        <a:cs typeface="+mn-cs"/>
      </a:defRPr>
    </a:lvl3pPr>
    <a:lvl4pPr marL="6171094" algn="l" defTabSz="4114062" rtl="0" eaLnBrk="1" latinLnBrk="0" hangingPunct="1">
      <a:defRPr sz="8082" kern="1200">
        <a:solidFill>
          <a:schemeClr val="tx1"/>
        </a:solidFill>
        <a:latin typeface="+mn-lt"/>
        <a:ea typeface="+mn-ea"/>
        <a:cs typeface="+mn-cs"/>
      </a:defRPr>
    </a:lvl4pPr>
    <a:lvl5pPr marL="8228126" algn="l" defTabSz="4114062" rtl="0" eaLnBrk="1" latinLnBrk="0" hangingPunct="1">
      <a:defRPr sz="8082" kern="1200">
        <a:solidFill>
          <a:schemeClr val="tx1"/>
        </a:solidFill>
        <a:latin typeface="+mn-lt"/>
        <a:ea typeface="+mn-ea"/>
        <a:cs typeface="+mn-cs"/>
      </a:defRPr>
    </a:lvl5pPr>
    <a:lvl6pPr marL="10285156" algn="l" defTabSz="4114062" rtl="0" eaLnBrk="1" latinLnBrk="0" hangingPunct="1">
      <a:defRPr sz="8082" kern="1200">
        <a:solidFill>
          <a:schemeClr val="tx1"/>
        </a:solidFill>
        <a:latin typeface="+mn-lt"/>
        <a:ea typeface="+mn-ea"/>
        <a:cs typeface="+mn-cs"/>
      </a:defRPr>
    </a:lvl6pPr>
    <a:lvl7pPr marL="12342188" algn="l" defTabSz="4114062" rtl="0" eaLnBrk="1" latinLnBrk="0" hangingPunct="1">
      <a:defRPr sz="8082" kern="1200">
        <a:solidFill>
          <a:schemeClr val="tx1"/>
        </a:solidFill>
        <a:latin typeface="+mn-lt"/>
        <a:ea typeface="+mn-ea"/>
        <a:cs typeface="+mn-cs"/>
      </a:defRPr>
    </a:lvl7pPr>
    <a:lvl8pPr marL="14399218" algn="l" defTabSz="4114062" rtl="0" eaLnBrk="1" latinLnBrk="0" hangingPunct="1">
      <a:defRPr sz="8082" kern="1200">
        <a:solidFill>
          <a:schemeClr val="tx1"/>
        </a:solidFill>
        <a:latin typeface="+mn-lt"/>
        <a:ea typeface="+mn-ea"/>
        <a:cs typeface="+mn-cs"/>
      </a:defRPr>
    </a:lvl8pPr>
    <a:lvl9pPr marL="16456250" algn="l" defTabSz="4114062" rtl="0" eaLnBrk="1" latinLnBrk="0" hangingPunct="1">
      <a:defRPr sz="80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80" userDrawn="1">
          <p15:clr>
            <a:srgbClr val="A4A3A4"/>
          </p15:clr>
        </p15:guide>
        <p15:guide id="2" pos="9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66"/>
    <a:srgbClr val="660066"/>
    <a:srgbClr val="66FFFF"/>
    <a:srgbClr val="00FFFF"/>
    <a:srgbClr val="0099FF"/>
    <a:srgbClr val="66FF66"/>
    <a:srgbClr val="000000"/>
    <a:srgbClr val="00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1" autoAdjust="0"/>
    <p:restoredTop sz="94660"/>
  </p:normalViewPr>
  <p:slideViewPr>
    <p:cSldViewPr>
      <p:cViewPr>
        <p:scale>
          <a:sx n="33" d="100"/>
          <a:sy n="33" d="100"/>
        </p:scale>
        <p:origin x="1284" y="-1998"/>
      </p:cViewPr>
      <p:guideLst>
        <p:guide orient="horz" pos="13380"/>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347" cy="498215"/>
          </a:xfrm>
          <a:prstGeom prst="rect">
            <a:avLst/>
          </a:prstGeom>
        </p:spPr>
        <p:txBody>
          <a:bodyPr vert="horz" lIns="91440" tIns="45721" rIns="91440" bIns="45721" rtlCol="0"/>
          <a:lstStyle>
            <a:lvl1pPr algn="l">
              <a:defRPr sz="1200"/>
            </a:lvl1pPr>
          </a:lstStyle>
          <a:p>
            <a:endParaRPr lang="en-US"/>
          </a:p>
        </p:txBody>
      </p:sp>
      <p:sp>
        <p:nvSpPr>
          <p:cNvPr id="3" name="Date Placeholder 2"/>
          <p:cNvSpPr>
            <a:spLocks noGrp="1"/>
          </p:cNvSpPr>
          <p:nvPr>
            <p:ph type="dt" idx="1"/>
          </p:nvPr>
        </p:nvSpPr>
        <p:spPr>
          <a:xfrm>
            <a:off x="3851344" y="1"/>
            <a:ext cx="2946347" cy="498215"/>
          </a:xfrm>
          <a:prstGeom prst="rect">
            <a:avLst/>
          </a:prstGeom>
        </p:spPr>
        <p:txBody>
          <a:bodyPr vert="horz" lIns="91440" tIns="45721" rIns="91440" bIns="45721" rtlCol="0"/>
          <a:lstStyle>
            <a:lvl1pPr algn="r">
              <a:defRPr sz="1200"/>
            </a:lvl1pPr>
          </a:lstStyle>
          <a:p>
            <a:fld id="{91C25621-4213-480A-8924-DC09FE921627}" type="datetimeFigureOut">
              <a:rPr lang="en-US" smtClean="0"/>
              <a:t>10/16/2020</a:t>
            </a:fld>
            <a:endParaRPr lang="en-US"/>
          </a:p>
        </p:txBody>
      </p:sp>
      <p:sp>
        <p:nvSpPr>
          <p:cNvPr id="4" name="Slide Image Placeholder 3"/>
          <p:cNvSpPr>
            <a:spLocks noGrp="1" noRot="1" noChangeAspect="1"/>
          </p:cNvSpPr>
          <p:nvPr>
            <p:ph type="sldImg" idx="2"/>
          </p:nvPr>
        </p:nvSpPr>
        <p:spPr>
          <a:xfrm>
            <a:off x="2263775" y="1241425"/>
            <a:ext cx="2271713" cy="3349625"/>
          </a:xfrm>
          <a:prstGeom prst="rect">
            <a:avLst/>
          </a:prstGeom>
          <a:noFill/>
          <a:ln w="12700">
            <a:solidFill>
              <a:prstClr val="black"/>
            </a:solidFill>
          </a:ln>
        </p:spPr>
        <p:txBody>
          <a:bodyPr vert="horz" lIns="91440" tIns="45721" rIns="91440" bIns="45721" rtlCol="0" anchor="ctr"/>
          <a:lstStyle/>
          <a:p>
            <a:endParaRPr lang="en-US"/>
          </a:p>
        </p:txBody>
      </p:sp>
      <p:sp>
        <p:nvSpPr>
          <p:cNvPr id="5" name="Notes Placeholder 4"/>
          <p:cNvSpPr>
            <a:spLocks noGrp="1"/>
          </p:cNvSpPr>
          <p:nvPr>
            <p:ph type="body" sz="quarter" idx="3"/>
          </p:nvPr>
        </p:nvSpPr>
        <p:spPr>
          <a:xfrm>
            <a:off x="679927" y="4778724"/>
            <a:ext cx="5439410" cy="3909864"/>
          </a:xfrm>
          <a:prstGeom prst="rect">
            <a:avLst/>
          </a:prstGeom>
        </p:spPr>
        <p:txBody>
          <a:bodyPr vert="horz" lIns="91440" tIns="45721" rIns="91440" bIns="4572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31599"/>
            <a:ext cx="2946347" cy="498214"/>
          </a:xfrm>
          <a:prstGeom prst="rect">
            <a:avLst/>
          </a:prstGeom>
        </p:spPr>
        <p:txBody>
          <a:bodyPr vert="horz" lIns="91440" tIns="45721" rIns="91440" bIns="45721" rtlCol="0" anchor="b"/>
          <a:lstStyle>
            <a:lvl1pPr algn="l">
              <a:defRPr sz="1200"/>
            </a:lvl1pPr>
          </a:lstStyle>
          <a:p>
            <a:endParaRPr lang="en-US"/>
          </a:p>
        </p:txBody>
      </p:sp>
      <p:sp>
        <p:nvSpPr>
          <p:cNvPr id="7" name="Slide Number Placeholder 6"/>
          <p:cNvSpPr>
            <a:spLocks noGrp="1"/>
          </p:cNvSpPr>
          <p:nvPr>
            <p:ph type="sldNum" sz="quarter" idx="5"/>
          </p:nvPr>
        </p:nvSpPr>
        <p:spPr>
          <a:xfrm>
            <a:off x="3851344" y="9431599"/>
            <a:ext cx="2946347" cy="498214"/>
          </a:xfrm>
          <a:prstGeom prst="rect">
            <a:avLst/>
          </a:prstGeom>
        </p:spPr>
        <p:txBody>
          <a:bodyPr vert="horz" lIns="91440" tIns="45721" rIns="91440" bIns="45721" rtlCol="0" anchor="b"/>
          <a:lstStyle>
            <a:lvl1pPr algn="r">
              <a:defRPr sz="1200"/>
            </a:lvl1pPr>
          </a:lstStyle>
          <a:p>
            <a:fld id="{A53D892A-309A-43D3-BA29-9D7A06E13BC0}" type="slidenum">
              <a:rPr lang="en-US" smtClean="0"/>
              <a:t>‹#›</a:t>
            </a:fld>
            <a:endParaRPr lang="en-US"/>
          </a:p>
        </p:txBody>
      </p:sp>
    </p:spTree>
    <p:extLst>
      <p:ext uri="{BB962C8B-B14F-4D97-AF65-F5344CB8AC3E}">
        <p14:creationId xmlns:p14="http://schemas.microsoft.com/office/powerpoint/2010/main" val="1843760877"/>
      </p:ext>
    </p:extLst>
  </p:cSld>
  <p:clrMap bg1="lt1" tx1="dk1" bg2="lt2" tx2="dk2" accent1="accent1" accent2="accent2" accent3="accent3" accent4="accent4" accent5="accent5" accent6="accent6" hlink="hlink" folHlink="folHlink"/>
  <p:notesStyle>
    <a:lvl1pPr marL="0" algn="l" defTabSz="1274216" rtl="0" eaLnBrk="1" latinLnBrk="0" hangingPunct="1">
      <a:defRPr sz="1672" kern="1200">
        <a:solidFill>
          <a:schemeClr val="tx1"/>
        </a:solidFill>
        <a:latin typeface="+mn-lt"/>
        <a:ea typeface="+mn-ea"/>
        <a:cs typeface="+mn-cs"/>
      </a:defRPr>
    </a:lvl1pPr>
    <a:lvl2pPr marL="637108" algn="l" defTabSz="1274216" rtl="0" eaLnBrk="1" latinLnBrk="0" hangingPunct="1">
      <a:defRPr sz="1672" kern="1200">
        <a:solidFill>
          <a:schemeClr val="tx1"/>
        </a:solidFill>
        <a:latin typeface="+mn-lt"/>
        <a:ea typeface="+mn-ea"/>
        <a:cs typeface="+mn-cs"/>
      </a:defRPr>
    </a:lvl2pPr>
    <a:lvl3pPr marL="1274216" algn="l" defTabSz="1274216" rtl="0" eaLnBrk="1" latinLnBrk="0" hangingPunct="1">
      <a:defRPr sz="1672" kern="1200">
        <a:solidFill>
          <a:schemeClr val="tx1"/>
        </a:solidFill>
        <a:latin typeface="+mn-lt"/>
        <a:ea typeface="+mn-ea"/>
        <a:cs typeface="+mn-cs"/>
      </a:defRPr>
    </a:lvl3pPr>
    <a:lvl4pPr marL="1911325" algn="l" defTabSz="1274216" rtl="0" eaLnBrk="1" latinLnBrk="0" hangingPunct="1">
      <a:defRPr sz="1672" kern="1200">
        <a:solidFill>
          <a:schemeClr val="tx1"/>
        </a:solidFill>
        <a:latin typeface="+mn-lt"/>
        <a:ea typeface="+mn-ea"/>
        <a:cs typeface="+mn-cs"/>
      </a:defRPr>
    </a:lvl4pPr>
    <a:lvl5pPr marL="2548433" algn="l" defTabSz="1274216" rtl="0" eaLnBrk="1" latinLnBrk="0" hangingPunct="1">
      <a:defRPr sz="1672" kern="1200">
        <a:solidFill>
          <a:schemeClr val="tx1"/>
        </a:solidFill>
        <a:latin typeface="+mn-lt"/>
        <a:ea typeface="+mn-ea"/>
        <a:cs typeface="+mn-cs"/>
      </a:defRPr>
    </a:lvl5pPr>
    <a:lvl6pPr marL="3185541" algn="l" defTabSz="1274216" rtl="0" eaLnBrk="1" latinLnBrk="0" hangingPunct="1">
      <a:defRPr sz="1672" kern="1200">
        <a:solidFill>
          <a:schemeClr val="tx1"/>
        </a:solidFill>
        <a:latin typeface="+mn-lt"/>
        <a:ea typeface="+mn-ea"/>
        <a:cs typeface="+mn-cs"/>
      </a:defRPr>
    </a:lvl6pPr>
    <a:lvl7pPr marL="3822649" algn="l" defTabSz="1274216" rtl="0" eaLnBrk="1" latinLnBrk="0" hangingPunct="1">
      <a:defRPr sz="1672" kern="1200">
        <a:solidFill>
          <a:schemeClr val="tx1"/>
        </a:solidFill>
        <a:latin typeface="+mn-lt"/>
        <a:ea typeface="+mn-ea"/>
        <a:cs typeface="+mn-cs"/>
      </a:defRPr>
    </a:lvl7pPr>
    <a:lvl8pPr marL="4459757" algn="l" defTabSz="1274216" rtl="0" eaLnBrk="1" latinLnBrk="0" hangingPunct="1">
      <a:defRPr sz="1672" kern="1200">
        <a:solidFill>
          <a:schemeClr val="tx1"/>
        </a:solidFill>
        <a:latin typeface="+mn-lt"/>
        <a:ea typeface="+mn-ea"/>
        <a:cs typeface="+mn-cs"/>
      </a:defRPr>
    </a:lvl8pPr>
    <a:lvl9pPr marL="5096866" algn="l" defTabSz="1274216" rtl="0" eaLnBrk="1" latinLnBrk="0" hangingPunct="1">
      <a:defRPr sz="16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3775" y="1241425"/>
            <a:ext cx="2271713"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D892A-309A-43D3-BA29-9D7A06E13BC0}" type="slidenum">
              <a:rPr lang="en-US" smtClean="0"/>
              <a:t>1</a:t>
            </a:fld>
            <a:endParaRPr lang="en-US"/>
          </a:p>
        </p:txBody>
      </p:sp>
    </p:spTree>
    <p:extLst>
      <p:ext uri="{BB962C8B-B14F-4D97-AF65-F5344CB8AC3E}">
        <p14:creationId xmlns:p14="http://schemas.microsoft.com/office/powerpoint/2010/main" val="397311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13196804"/>
            <a:ext cx="24480361" cy="9105988"/>
          </a:xfrm>
        </p:spPr>
        <p:txBody>
          <a:bodyPr/>
          <a:lstStyle/>
          <a:p>
            <a:r>
              <a:rPr lang="en-US" smtClean="0"/>
              <a:t>Click to edit Master title style</a:t>
            </a:r>
            <a:endParaRPr lang="en-US"/>
          </a:p>
        </p:txBody>
      </p:sp>
      <p:sp>
        <p:nvSpPr>
          <p:cNvPr id="3" name="Subtitle 2"/>
          <p:cNvSpPr>
            <a:spLocks noGrp="1"/>
          </p:cNvSpPr>
          <p:nvPr>
            <p:ph type="subTitle" idx="1"/>
          </p:nvPr>
        </p:nvSpPr>
        <p:spPr>
          <a:xfrm>
            <a:off x="4320064" y="24072850"/>
            <a:ext cx="20160298" cy="10856383"/>
          </a:xfrm>
        </p:spPr>
        <p:txBody>
          <a:bodyPr/>
          <a:lstStyle>
            <a:lvl1pPr marL="0" indent="0" algn="ctr">
              <a:buNone/>
              <a:defRPr>
                <a:solidFill>
                  <a:schemeClr val="tx1">
                    <a:tint val="75000"/>
                  </a:schemeClr>
                </a:solidFill>
              </a:defRPr>
            </a:lvl1pPr>
            <a:lvl2pPr marL="1954803" indent="0" algn="ctr">
              <a:buNone/>
              <a:defRPr>
                <a:solidFill>
                  <a:schemeClr val="tx1">
                    <a:tint val="75000"/>
                  </a:schemeClr>
                </a:solidFill>
              </a:defRPr>
            </a:lvl2pPr>
            <a:lvl3pPr marL="3909603" indent="0" algn="ctr">
              <a:buNone/>
              <a:defRPr>
                <a:solidFill>
                  <a:schemeClr val="tx1">
                    <a:tint val="75000"/>
                  </a:schemeClr>
                </a:solidFill>
              </a:defRPr>
            </a:lvl3pPr>
            <a:lvl4pPr marL="5864406" indent="0" algn="ctr">
              <a:buNone/>
              <a:defRPr>
                <a:solidFill>
                  <a:schemeClr val="tx1">
                    <a:tint val="75000"/>
                  </a:schemeClr>
                </a:solidFill>
              </a:defRPr>
            </a:lvl4pPr>
            <a:lvl5pPr marL="7819208" indent="0" algn="ctr">
              <a:buNone/>
              <a:defRPr>
                <a:solidFill>
                  <a:schemeClr val="tx1">
                    <a:tint val="75000"/>
                  </a:schemeClr>
                </a:solidFill>
              </a:defRPr>
            </a:lvl5pPr>
            <a:lvl6pPr marL="9774009" indent="0" algn="ctr">
              <a:buNone/>
              <a:defRPr>
                <a:solidFill>
                  <a:schemeClr val="tx1">
                    <a:tint val="75000"/>
                  </a:schemeClr>
                </a:solidFill>
              </a:defRPr>
            </a:lvl6pPr>
            <a:lvl7pPr marL="11728811" indent="0" algn="ctr">
              <a:buNone/>
              <a:defRPr>
                <a:solidFill>
                  <a:schemeClr val="tx1">
                    <a:tint val="75000"/>
                  </a:schemeClr>
                </a:solidFill>
              </a:defRPr>
            </a:lvl7pPr>
            <a:lvl8pPr marL="13683612" indent="0" algn="ctr">
              <a:buNone/>
              <a:defRPr>
                <a:solidFill>
                  <a:schemeClr val="tx1">
                    <a:tint val="75000"/>
                  </a:schemeClr>
                </a:solidFill>
              </a:defRPr>
            </a:lvl8pPr>
            <a:lvl9pPr marL="156384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DAFE1D-4F19-4092-BFE1-2C987A1AB5D4}"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24464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AFE1D-4F19-4092-BFE1-2C987A1AB5D4}"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51273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0308" y="1701232"/>
            <a:ext cx="6480096" cy="362469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0023" y="1701232"/>
            <a:ext cx="18960279" cy="362469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AFE1D-4F19-4092-BFE1-2C987A1AB5D4}"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4987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AFE1D-4F19-4092-BFE1-2C987A1AB5D4}"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1930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036" y="27298301"/>
            <a:ext cx="24480361" cy="8437297"/>
          </a:xfrm>
        </p:spPr>
        <p:txBody>
          <a:bodyPr anchor="t"/>
          <a:lstStyle>
            <a:lvl1pPr algn="l">
              <a:defRPr sz="17083" b="1" cap="all"/>
            </a:lvl1pPr>
          </a:lstStyle>
          <a:p>
            <a:r>
              <a:rPr lang="en-US" smtClean="0"/>
              <a:t>Click to edit Master title style</a:t>
            </a:r>
            <a:endParaRPr lang="en-US"/>
          </a:p>
        </p:txBody>
      </p:sp>
      <p:sp>
        <p:nvSpPr>
          <p:cNvPr id="3" name="Text Placeholder 2"/>
          <p:cNvSpPr>
            <a:spLocks noGrp="1"/>
          </p:cNvSpPr>
          <p:nvPr>
            <p:ph type="body" idx="1"/>
          </p:nvPr>
        </p:nvSpPr>
        <p:spPr>
          <a:xfrm>
            <a:off x="2275036" y="18005475"/>
            <a:ext cx="24480361" cy="9292825"/>
          </a:xfrm>
        </p:spPr>
        <p:txBody>
          <a:bodyPr anchor="b"/>
          <a:lstStyle>
            <a:lvl1pPr marL="0" indent="0">
              <a:buNone/>
              <a:defRPr sz="8608">
                <a:solidFill>
                  <a:schemeClr val="tx1">
                    <a:tint val="75000"/>
                  </a:schemeClr>
                </a:solidFill>
              </a:defRPr>
            </a:lvl1pPr>
            <a:lvl2pPr marL="1954803" indent="0">
              <a:buNone/>
              <a:defRPr sz="7680">
                <a:solidFill>
                  <a:schemeClr val="tx1">
                    <a:tint val="75000"/>
                  </a:schemeClr>
                </a:solidFill>
              </a:defRPr>
            </a:lvl2pPr>
            <a:lvl3pPr marL="3909603" indent="0">
              <a:buNone/>
              <a:defRPr sz="6886">
                <a:solidFill>
                  <a:schemeClr val="tx1">
                    <a:tint val="75000"/>
                  </a:schemeClr>
                </a:solidFill>
              </a:defRPr>
            </a:lvl3pPr>
            <a:lvl4pPr marL="5864406" indent="0">
              <a:buNone/>
              <a:defRPr sz="5959">
                <a:solidFill>
                  <a:schemeClr val="tx1">
                    <a:tint val="75000"/>
                  </a:schemeClr>
                </a:solidFill>
              </a:defRPr>
            </a:lvl4pPr>
            <a:lvl5pPr marL="7819208" indent="0">
              <a:buNone/>
              <a:defRPr sz="5959">
                <a:solidFill>
                  <a:schemeClr val="tx1">
                    <a:tint val="75000"/>
                  </a:schemeClr>
                </a:solidFill>
              </a:defRPr>
            </a:lvl5pPr>
            <a:lvl6pPr marL="9774009" indent="0">
              <a:buNone/>
              <a:defRPr sz="5959">
                <a:solidFill>
                  <a:schemeClr val="tx1">
                    <a:tint val="75000"/>
                  </a:schemeClr>
                </a:solidFill>
              </a:defRPr>
            </a:lvl6pPr>
            <a:lvl7pPr marL="11728811" indent="0">
              <a:buNone/>
              <a:defRPr sz="5959">
                <a:solidFill>
                  <a:schemeClr val="tx1">
                    <a:tint val="75000"/>
                  </a:schemeClr>
                </a:solidFill>
              </a:defRPr>
            </a:lvl7pPr>
            <a:lvl8pPr marL="13683612" indent="0">
              <a:buNone/>
              <a:defRPr sz="5959">
                <a:solidFill>
                  <a:schemeClr val="tx1">
                    <a:tint val="75000"/>
                  </a:schemeClr>
                </a:solidFill>
              </a:defRPr>
            </a:lvl8pPr>
            <a:lvl9pPr marL="15638414" indent="0">
              <a:buNone/>
              <a:defRPr sz="595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DAFE1D-4F19-4092-BFE1-2C987A1AB5D4}"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63397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0022" y="9912354"/>
            <a:ext cx="12720188" cy="28035826"/>
          </a:xfrm>
        </p:spPr>
        <p:txBody>
          <a:bodyPr/>
          <a:lstStyle>
            <a:lvl1pPr>
              <a:defRPr sz="11918"/>
            </a:lvl1pPr>
            <a:lvl2pPr>
              <a:defRPr sz="10197"/>
            </a:lvl2pPr>
            <a:lvl3pPr>
              <a:defRPr sz="8608"/>
            </a:lvl3pPr>
            <a:lvl4pPr>
              <a:defRPr sz="7680"/>
            </a:lvl4pPr>
            <a:lvl5pPr>
              <a:defRPr sz="7680"/>
            </a:lvl5pPr>
            <a:lvl6pPr>
              <a:defRPr sz="7680"/>
            </a:lvl6pPr>
            <a:lvl7pPr>
              <a:defRPr sz="7680"/>
            </a:lvl7pPr>
            <a:lvl8pPr>
              <a:defRPr sz="7680"/>
            </a:lvl8pPr>
            <a:lvl9pPr>
              <a:defRPr sz="7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40216" y="9912354"/>
            <a:ext cx="12720188" cy="28035826"/>
          </a:xfrm>
        </p:spPr>
        <p:txBody>
          <a:bodyPr/>
          <a:lstStyle>
            <a:lvl1pPr>
              <a:defRPr sz="11918"/>
            </a:lvl1pPr>
            <a:lvl2pPr>
              <a:defRPr sz="10197"/>
            </a:lvl2pPr>
            <a:lvl3pPr>
              <a:defRPr sz="8608"/>
            </a:lvl3pPr>
            <a:lvl4pPr>
              <a:defRPr sz="7680"/>
            </a:lvl4pPr>
            <a:lvl5pPr>
              <a:defRPr sz="7680"/>
            </a:lvl5pPr>
            <a:lvl6pPr>
              <a:defRPr sz="7680"/>
            </a:lvl6pPr>
            <a:lvl7pPr>
              <a:defRPr sz="7680"/>
            </a:lvl7pPr>
            <a:lvl8pPr>
              <a:defRPr sz="7680"/>
            </a:lvl8pPr>
            <a:lvl9pPr>
              <a:defRPr sz="7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DAFE1D-4F19-4092-BFE1-2C987A1AB5D4}"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69011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0022" y="9509172"/>
            <a:ext cx="12725190" cy="3962970"/>
          </a:xfrm>
        </p:spPr>
        <p:txBody>
          <a:bodyPr anchor="b"/>
          <a:lstStyle>
            <a:lvl1pPr marL="0" indent="0">
              <a:buNone/>
              <a:defRPr sz="10197" b="1"/>
            </a:lvl1pPr>
            <a:lvl2pPr marL="1954803" indent="0">
              <a:buNone/>
              <a:defRPr sz="8608" b="1"/>
            </a:lvl2pPr>
            <a:lvl3pPr marL="3909603" indent="0">
              <a:buNone/>
              <a:defRPr sz="7680" b="1"/>
            </a:lvl3pPr>
            <a:lvl4pPr marL="5864406" indent="0">
              <a:buNone/>
              <a:defRPr sz="6886" b="1"/>
            </a:lvl4pPr>
            <a:lvl5pPr marL="7819208" indent="0">
              <a:buNone/>
              <a:defRPr sz="6886" b="1"/>
            </a:lvl5pPr>
            <a:lvl6pPr marL="9774009" indent="0">
              <a:buNone/>
              <a:defRPr sz="6886" b="1"/>
            </a:lvl6pPr>
            <a:lvl7pPr marL="11728811" indent="0">
              <a:buNone/>
              <a:defRPr sz="6886" b="1"/>
            </a:lvl7pPr>
            <a:lvl8pPr marL="13683612" indent="0">
              <a:buNone/>
              <a:defRPr sz="6886" b="1"/>
            </a:lvl8pPr>
            <a:lvl9pPr marL="15638414" indent="0">
              <a:buNone/>
              <a:defRPr sz="6886" b="1"/>
            </a:lvl9pPr>
          </a:lstStyle>
          <a:p>
            <a:pPr lvl="0"/>
            <a:r>
              <a:rPr lang="en-US" smtClean="0"/>
              <a:t>Click to edit Master text styles</a:t>
            </a:r>
          </a:p>
        </p:txBody>
      </p:sp>
      <p:sp>
        <p:nvSpPr>
          <p:cNvPr id="4" name="Content Placeholder 3"/>
          <p:cNvSpPr>
            <a:spLocks noGrp="1"/>
          </p:cNvSpPr>
          <p:nvPr>
            <p:ph sz="half" idx="2"/>
          </p:nvPr>
        </p:nvSpPr>
        <p:spPr>
          <a:xfrm>
            <a:off x="1440022" y="13472143"/>
            <a:ext cx="12725190" cy="24476034"/>
          </a:xfrm>
        </p:spPr>
        <p:txBody>
          <a:bodyPr/>
          <a:lstStyle>
            <a:lvl1pPr>
              <a:defRPr sz="10197"/>
            </a:lvl1pPr>
            <a:lvl2pPr>
              <a:defRPr sz="8608"/>
            </a:lvl2pPr>
            <a:lvl3pPr>
              <a:defRPr sz="7680"/>
            </a:lvl3pPr>
            <a:lvl4pPr>
              <a:defRPr sz="6886"/>
            </a:lvl4pPr>
            <a:lvl5pPr>
              <a:defRPr sz="6886"/>
            </a:lvl5pPr>
            <a:lvl6pPr>
              <a:defRPr sz="6886"/>
            </a:lvl6pPr>
            <a:lvl7pPr>
              <a:defRPr sz="6886"/>
            </a:lvl7pPr>
            <a:lvl8pPr>
              <a:defRPr sz="6886"/>
            </a:lvl8pPr>
            <a:lvl9pPr>
              <a:defRPr sz="68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630218" y="9509172"/>
            <a:ext cx="12730188" cy="3962970"/>
          </a:xfrm>
        </p:spPr>
        <p:txBody>
          <a:bodyPr anchor="b"/>
          <a:lstStyle>
            <a:lvl1pPr marL="0" indent="0">
              <a:buNone/>
              <a:defRPr sz="10197" b="1"/>
            </a:lvl1pPr>
            <a:lvl2pPr marL="1954803" indent="0">
              <a:buNone/>
              <a:defRPr sz="8608" b="1"/>
            </a:lvl2pPr>
            <a:lvl3pPr marL="3909603" indent="0">
              <a:buNone/>
              <a:defRPr sz="7680" b="1"/>
            </a:lvl3pPr>
            <a:lvl4pPr marL="5864406" indent="0">
              <a:buNone/>
              <a:defRPr sz="6886" b="1"/>
            </a:lvl4pPr>
            <a:lvl5pPr marL="7819208" indent="0">
              <a:buNone/>
              <a:defRPr sz="6886" b="1"/>
            </a:lvl5pPr>
            <a:lvl6pPr marL="9774009" indent="0">
              <a:buNone/>
              <a:defRPr sz="6886" b="1"/>
            </a:lvl6pPr>
            <a:lvl7pPr marL="11728811" indent="0">
              <a:buNone/>
              <a:defRPr sz="6886" b="1"/>
            </a:lvl7pPr>
            <a:lvl8pPr marL="13683612" indent="0">
              <a:buNone/>
              <a:defRPr sz="6886" b="1"/>
            </a:lvl8pPr>
            <a:lvl9pPr marL="15638414" indent="0">
              <a:buNone/>
              <a:defRPr sz="6886" b="1"/>
            </a:lvl9pPr>
          </a:lstStyle>
          <a:p>
            <a:pPr lvl="0"/>
            <a:r>
              <a:rPr lang="en-US" smtClean="0"/>
              <a:t>Click to edit Master text styles</a:t>
            </a:r>
          </a:p>
        </p:txBody>
      </p:sp>
      <p:sp>
        <p:nvSpPr>
          <p:cNvPr id="6" name="Content Placeholder 5"/>
          <p:cNvSpPr>
            <a:spLocks noGrp="1"/>
          </p:cNvSpPr>
          <p:nvPr>
            <p:ph sz="quarter" idx="4"/>
          </p:nvPr>
        </p:nvSpPr>
        <p:spPr>
          <a:xfrm>
            <a:off x="14630218" y="13472143"/>
            <a:ext cx="12730188" cy="24476034"/>
          </a:xfrm>
        </p:spPr>
        <p:txBody>
          <a:bodyPr/>
          <a:lstStyle>
            <a:lvl1pPr>
              <a:defRPr sz="10197"/>
            </a:lvl1pPr>
            <a:lvl2pPr>
              <a:defRPr sz="8608"/>
            </a:lvl2pPr>
            <a:lvl3pPr>
              <a:defRPr sz="7680"/>
            </a:lvl3pPr>
            <a:lvl4pPr>
              <a:defRPr sz="6886"/>
            </a:lvl4pPr>
            <a:lvl5pPr>
              <a:defRPr sz="6886"/>
            </a:lvl5pPr>
            <a:lvl6pPr>
              <a:defRPr sz="6886"/>
            </a:lvl6pPr>
            <a:lvl7pPr>
              <a:defRPr sz="6886"/>
            </a:lvl7pPr>
            <a:lvl8pPr>
              <a:defRPr sz="6886"/>
            </a:lvl8pPr>
            <a:lvl9pPr>
              <a:defRPr sz="68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DAFE1D-4F19-4092-BFE1-2C987A1AB5D4}"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70418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DAFE1D-4F19-4092-BFE1-2C987A1AB5D4}"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07441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AFE1D-4F19-4092-BFE1-2C987A1AB5D4}"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9250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022" y="1691392"/>
            <a:ext cx="9475142" cy="7198255"/>
          </a:xfrm>
        </p:spPr>
        <p:txBody>
          <a:bodyPr anchor="b"/>
          <a:lstStyle>
            <a:lvl1pPr algn="l">
              <a:defRPr sz="8608" b="1"/>
            </a:lvl1pPr>
          </a:lstStyle>
          <a:p>
            <a:r>
              <a:rPr lang="en-US" smtClean="0"/>
              <a:t>Click to edit Master title style</a:t>
            </a:r>
            <a:endParaRPr lang="en-US"/>
          </a:p>
        </p:txBody>
      </p:sp>
      <p:sp>
        <p:nvSpPr>
          <p:cNvPr id="3" name="Content Placeholder 2"/>
          <p:cNvSpPr>
            <a:spLocks noGrp="1"/>
          </p:cNvSpPr>
          <p:nvPr>
            <p:ph idx="1"/>
          </p:nvPr>
        </p:nvSpPr>
        <p:spPr>
          <a:xfrm>
            <a:off x="11260168" y="1691396"/>
            <a:ext cx="16100237" cy="36256784"/>
          </a:xfrm>
        </p:spPr>
        <p:txBody>
          <a:bodyPr/>
          <a:lstStyle>
            <a:lvl1pPr>
              <a:defRPr sz="13640"/>
            </a:lvl1pPr>
            <a:lvl2pPr>
              <a:defRPr sz="11918"/>
            </a:lvl2pPr>
            <a:lvl3pPr>
              <a:defRPr sz="10197"/>
            </a:lvl3pPr>
            <a:lvl4pPr>
              <a:defRPr sz="8608"/>
            </a:lvl4pPr>
            <a:lvl5pPr>
              <a:defRPr sz="8608"/>
            </a:lvl5pPr>
            <a:lvl6pPr>
              <a:defRPr sz="8608"/>
            </a:lvl6pPr>
            <a:lvl7pPr>
              <a:defRPr sz="8608"/>
            </a:lvl7pPr>
            <a:lvl8pPr>
              <a:defRPr sz="8608"/>
            </a:lvl8pPr>
            <a:lvl9pPr>
              <a:defRPr sz="86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0022" y="8889650"/>
            <a:ext cx="9475142" cy="29058529"/>
          </a:xfrm>
        </p:spPr>
        <p:txBody>
          <a:bodyPr/>
          <a:lstStyle>
            <a:lvl1pPr marL="0" indent="0">
              <a:buNone/>
              <a:defRPr sz="5959"/>
            </a:lvl1pPr>
            <a:lvl2pPr marL="1954803" indent="0">
              <a:buNone/>
              <a:defRPr sz="5165"/>
            </a:lvl2pPr>
            <a:lvl3pPr marL="3909603" indent="0">
              <a:buNone/>
              <a:defRPr sz="4237"/>
            </a:lvl3pPr>
            <a:lvl4pPr marL="5864406" indent="0">
              <a:buNone/>
              <a:defRPr sz="3840"/>
            </a:lvl4pPr>
            <a:lvl5pPr marL="7819208" indent="0">
              <a:buNone/>
              <a:defRPr sz="3840"/>
            </a:lvl5pPr>
            <a:lvl6pPr marL="9774009" indent="0">
              <a:buNone/>
              <a:defRPr sz="3840"/>
            </a:lvl6pPr>
            <a:lvl7pPr marL="11728811" indent="0">
              <a:buNone/>
              <a:defRPr sz="3840"/>
            </a:lvl7pPr>
            <a:lvl8pPr marL="13683612" indent="0">
              <a:buNone/>
              <a:defRPr sz="3840"/>
            </a:lvl8pPr>
            <a:lvl9pPr marL="15638414" indent="0">
              <a:buNone/>
              <a:defRPr sz="384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42278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085" y="29737050"/>
            <a:ext cx="17280255" cy="3510627"/>
          </a:xfrm>
        </p:spPr>
        <p:txBody>
          <a:bodyPr anchor="b"/>
          <a:lstStyle>
            <a:lvl1pPr algn="l">
              <a:defRPr sz="8608" b="1"/>
            </a:lvl1pPr>
          </a:lstStyle>
          <a:p>
            <a:r>
              <a:rPr lang="en-US" smtClean="0"/>
              <a:t>Click to edit Master title style</a:t>
            </a:r>
            <a:endParaRPr lang="en-US"/>
          </a:p>
        </p:txBody>
      </p:sp>
      <p:sp>
        <p:nvSpPr>
          <p:cNvPr id="3" name="Picture Placeholder 2"/>
          <p:cNvSpPr>
            <a:spLocks noGrp="1"/>
          </p:cNvSpPr>
          <p:nvPr>
            <p:ph type="pic" idx="1"/>
          </p:nvPr>
        </p:nvSpPr>
        <p:spPr>
          <a:xfrm>
            <a:off x="5645085" y="3795802"/>
            <a:ext cx="17280255" cy="25488900"/>
          </a:xfrm>
        </p:spPr>
        <p:txBody>
          <a:bodyPr/>
          <a:lstStyle>
            <a:lvl1pPr marL="0" indent="0">
              <a:buNone/>
              <a:defRPr sz="13640"/>
            </a:lvl1pPr>
            <a:lvl2pPr marL="1954803" indent="0">
              <a:buNone/>
              <a:defRPr sz="11918"/>
            </a:lvl2pPr>
            <a:lvl3pPr marL="3909603" indent="0">
              <a:buNone/>
              <a:defRPr sz="10197"/>
            </a:lvl3pPr>
            <a:lvl4pPr marL="5864406" indent="0">
              <a:buNone/>
              <a:defRPr sz="8608"/>
            </a:lvl4pPr>
            <a:lvl5pPr marL="7819208" indent="0">
              <a:buNone/>
              <a:defRPr sz="8608"/>
            </a:lvl5pPr>
            <a:lvl6pPr marL="9774009" indent="0">
              <a:buNone/>
              <a:defRPr sz="8608"/>
            </a:lvl6pPr>
            <a:lvl7pPr marL="11728811" indent="0">
              <a:buNone/>
              <a:defRPr sz="8608"/>
            </a:lvl7pPr>
            <a:lvl8pPr marL="13683612" indent="0">
              <a:buNone/>
              <a:defRPr sz="8608"/>
            </a:lvl8pPr>
            <a:lvl9pPr marL="15638414" indent="0">
              <a:buNone/>
              <a:defRPr sz="8608"/>
            </a:lvl9pPr>
          </a:lstStyle>
          <a:p>
            <a:endParaRPr lang="en-US"/>
          </a:p>
        </p:txBody>
      </p:sp>
      <p:sp>
        <p:nvSpPr>
          <p:cNvPr id="4" name="Text Placeholder 3"/>
          <p:cNvSpPr>
            <a:spLocks noGrp="1"/>
          </p:cNvSpPr>
          <p:nvPr>
            <p:ph type="body" sz="half" idx="2"/>
          </p:nvPr>
        </p:nvSpPr>
        <p:spPr>
          <a:xfrm>
            <a:off x="5645085" y="33247678"/>
            <a:ext cx="17280255" cy="4985672"/>
          </a:xfrm>
        </p:spPr>
        <p:txBody>
          <a:bodyPr/>
          <a:lstStyle>
            <a:lvl1pPr marL="0" indent="0">
              <a:buNone/>
              <a:defRPr sz="5959"/>
            </a:lvl1pPr>
            <a:lvl2pPr marL="1954803" indent="0">
              <a:buNone/>
              <a:defRPr sz="5165"/>
            </a:lvl2pPr>
            <a:lvl3pPr marL="3909603" indent="0">
              <a:buNone/>
              <a:defRPr sz="4237"/>
            </a:lvl3pPr>
            <a:lvl4pPr marL="5864406" indent="0">
              <a:buNone/>
              <a:defRPr sz="3840"/>
            </a:lvl4pPr>
            <a:lvl5pPr marL="7819208" indent="0">
              <a:buNone/>
              <a:defRPr sz="3840"/>
            </a:lvl5pPr>
            <a:lvl6pPr marL="9774009" indent="0">
              <a:buNone/>
              <a:defRPr sz="3840"/>
            </a:lvl6pPr>
            <a:lvl7pPr marL="11728811" indent="0">
              <a:buNone/>
              <a:defRPr sz="3840"/>
            </a:lvl7pPr>
            <a:lvl8pPr marL="13683612" indent="0">
              <a:buNone/>
              <a:defRPr sz="3840"/>
            </a:lvl8pPr>
            <a:lvl9pPr marL="15638414" indent="0">
              <a:buNone/>
              <a:defRPr sz="384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9922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021" y="1701230"/>
            <a:ext cx="25920383" cy="7080251"/>
          </a:xfrm>
          <a:prstGeom prst="rect">
            <a:avLst/>
          </a:prstGeom>
        </p:spPr>
        <p:txBody>
          <a:bodyPr vert="horz" lIns="295232" tIns="147616" rIns="295232" bIns="1476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40021" y="9912354"/>
            <a:ext cx="25920383" cy="28035826"/>
          </a:xfrm>
          <a:prstGeom prst="rect">
            <a:avLst/>
          </a:prstGeom>
        </p:spPr>
        <p:txBody>
          <a:bodyPr vert="horz" lIns="295232" tIns="147616" rIns="295232" bIns="1476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40023" y="39374059"/>
            <a:ext cx="6720099" cy="2261747"/>
          </a:xfrm>
          <a:prstGeom prst="rect">
            <a:avLst/>
          </a:prstGeom>
        </p:spPr>
        <p:txBody>
          <a:bodyPr vert="horz" lIns="295232" tIns="147616" rIns="295232" bIns="147616" rtlCol="0" anchor="ctr"/>
          <a:lstStyle>
            <a:lvl1pPr algn="l">
              <a:defRPr sz="5165">
                <a:solidFill>
                  <a:schemeClr val="tx1">
                    <a:tint val="75000"/>
                  </a:schemeClr>
                </a:solidFill>
              </a:defRPr>
            </a:lvl1pPr>
          </a:lstStyle>
          <a:p>
            <a:fld id="{B4DAFE1D-4F19-4092-BFE1-2C987A1AB5D4}" type="datetimeFigureOut">
              <a:rPr lang="en-US" smtClean="0"/>
              <a:t>10/16/2020</a:t>
            </a:fld>
            <a:endParaRPr lang="en-US"/>
          </a:p>
        </p:txBody>
      </p:sp>
      <p:sp>
        <p:nvSpPr>
          <p:cNvPr id="5" name="Footer Placeholder 4"/>
          <p:cNvSpPr>
            <a:spLocks noGrp="1"/>
          </p:cNvSpPr>
          <p:nvPr>
            <p:ph type="ftr" sz="quarter" idx="3"/>
          </p:nvPr>
        </p:nvSpPr>
        <p:spPr>
          <a:xfrm>
            <a:off x="9840146" y="39374059"/>
            <a:ext cx="9120135" cy="2261747"/>
          </a:xfrm>
          <a:prstGeom prst="rect">
            <a:avLst/>
          </a:prstGeom>
        </p:spPr>
        <p:txBody>
          <a:bodyPr vert="horz" lIns="295232" tIns="147616" rIns="295232" bIns="147616" rtlCol="0" anchor="ctr"/>
          <a:lstStyle>
            <a:lvl1pPr algn="ctr">
              <a:defRPr sz="51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640307" y="39374059"/>
            <a:ext cx="6720099" cy="2261747"/>
          </a:xfrm>
          <a:prstGeom prst="rect">
            <a:avLst/>
          </a:prstGeom>
        </p:spPr>
        <p:txBody>
          <a:bodyPr vert="horz" lIns="295232" tIns="147616" rIns="295232" bIns="147616" rtlCol="0" anchor="ctr"/>
          <a:lstStyle>
            <a:lvl1pPr algn="r">
              <a:defRPr sz="5165">
                <a:solidFill>
                  <a:schemeClr val="tx1">
                    <a:tint val="75000"/>
                  </a:schemeClr>
                </a:solidFill>
              </a:defRPr>
            </a:lvl1pPr>
          </a:lstStyle>
          <a:p>
            <a:fld id="{42CF68B0-BEC5-4B9B-9AFC-57295D942F08}" type="slidenum">
              <a:rPr lang="en-US" smtClean="0"/>
              <a:t>‹#›</a:t>
            </a:fld>
            <a:endParaRPr lang="en-US"/>
          </a:p>
        </p:txBody>
      </p:sp>
    </p:spTree>
    <p:extLst>
      <p:ext uri="{BB962C8B-B14F-4D97-AF65-F5344CB8AC3E}">
        <p14:creationId xmlns:p14="http://schemas.microsoft.com/office/powerpoint/2010/main" val="62764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09603" rtl="0" eaLnBrk="1" latinLnBrk="0" hangingPunct="1">
        <a:spcBef>
          <a:spcPct val="0"/>
        </a:spcBef>
        <a:buNone/>
        <a:defRPr sz="18805" kern="1200">
          <a:solidFill>
            <a:schemeClr val="tx1"/>
          </a:solidFill>
          <a:latin typeface="+mj-lt"/>
          <a:ea typeface="+mj-ea"/>
          <a:cs typeface="+mj-cs"/>
        </a:defRPr>
      </a:lvl1pPr>
    </p:titleStyle>
    <p:bodyStyle>
      <a:lvl1pPr marL="1466101" indent="-1466101" algn="l" defTabSz="3909603" rtl="0" eaLnBrk="1" latinLnBrk="0" hangingPunct="1">
        <a:spcBef>
          <a:spcPct val="20000"/>
        </a:spcBef>
        <a:buFont typeface="Arial" pitchFamily="34" charset="0"/>
        <a:buChar char="•"/>
        <a:defRPr sz="13640" kern="1200">
          <a:solidFill>
            <a:schemeClr val="tx1"/>
          </a:solidFill>
          <a:latin typeface="+mn-lt"/>
          <a:ea typeface="+mn-ea"/>
          <a:cs typeface="+mn-cs"/>
        </a:defRPr>
      </a:lvl1pPr>
      <a:lvl2pPr marL="3176553" indent="-1221752" algn="l" defTabSz="3909603" rtl="0" eaLnBrk="1" latinLnBrk="0" hangingPunct="1">
        <a:spcBef>
          <a:spcPct val="20000"/>
        </a:spcBef>
        <a:buFont typeface="Arial" pitchFamily="34" charset="0"/>
        <a:buChar char="–"/>
        <a:defRPr sz="11918" kern="1200">
          <a:solidFill>
            <a:schemeClr val="tx1"/>
          </a:solidFill>
          <a:latin typeface="+mn-lt"/>
          <a:ea typeface="+mn-ea"/>
          <a:cs typeface="+mn-cs"/>
        </a:defRPr>
      </a:lvl2pPr>
      <a:lvl3pPr marL="4887004" indent="-977401" algn="l" defTabSz="3909603" rtl="0" eaLnBrk="1" latinLnBrk="0" hangingPunct="1">
        <a:spcBef>
          <a:spcPct val="20000"/>
        </a:spcBef>
        <a:buFont typeface="Arial" pitchFamily="34" charset="0"/>
        <a:buChar char="•"/>
        <a:defRPr sz="10197" kern="1200">
          <a:solidFill>
            <a:schemeClr val="tx1"/>
          </a:solidFill>
          <a:latin typeface="+mn-lt"/>
          <a:ea typeface="+mn-ea"/>
          <a:cs typeface="+mn-cs"/>
        </a:defRPr>
      </a:lvl3pPr>
      <a:lvl4pPr marL="6841807" indent="-977401" algn="l" defTabSz="3909603" rtl="0" eaLnBrk="1" latinLnBrk="0" hangingPunct="1">
        <a:spcBef>
          <a:spcPct val="20000"/>
        </a:spcBef>
        <a:buFont typeface="Arial" pitchFamily="34" charset="0"/>
        <a:buChar char="–"/>
        <a:defRPr sz="8608" kern="1200">
          <a:solidFill>
            <a:schemeClr val="tx1"/>
          </a:solidFill>
          <a:latin typeface="+mn-lt"/>
          <a:ea typeface="+mn-ea"/>
          <a:cs typeface="+mn-cs"/>
        </a:defRPr>
      </a:lvl4pPr>
      <a:lvl5pPr marL="8796607" indent="-977401" algn="l" defTabSz="3909603" rtl="0" eaLnBrk="1" latinLnBrk="0" hangingPunct="1">
        <a:spcBef>
          <a:spcPct val="20000"/>
        </a:spcBef>
        <a:buFont typeface="Arial" pitchFamily="34" charset="0"/>
        <a:buChar char="»"/>
        <a:defRPr sz="8608" kern="1200">
          <a:solidFill>
            <a:schemeClr val="tx1"/>
          </a:solidFill>
          <a:latin typeface="+mn-lt"/>
          <a:ea typeface="+mn-ea"/>
          <a:cs typeface="+mn-cs"/>
        </a:defRPr>
      </a:lvl5pPr>
      <a:lvl6pPr marL="10751410" indent="-977401" algn="l" defTabSz="3909603" rtl="0" eaLnBrk="1" latinLnBrk="0" hangingPunct="1">
        <a:spcBef>
          <a:spcPct val="20000"/>
        </a:spcBef>
        <a:buFont typeface="Arial" pitchFamily="34" charset="0"/>
        <a:buChar char="•"/>
        <a:defRPr sz="8608" kern="1200">
          <a:solidFill>
            <a:schemeClr val="tx1"/>
          </a:solidFill>
          <a:latin typeface="+mn-lt"/>
          <a:ea typeface="+mn-ea"/>
          <a:cs typeface="+mn-cs"/>
        </a:defRPr>
      </a:lvl6pPr>
      <a:lvl7pPr marL="12706212" indent="-977401" algn="l" defTabSz="3909603" rtl="0" eaLnBrk="1" latinLnBrk="0" hangingPunct="1">
        <a:spcBef>
          <a:spcPct val="20000"/>
        </a:spcBef>
        <a:buFont typeface="Arial" pitchFamily="34" charset="0"/>
        <a:buChar char="•"/>
        <a:defRPr sz="8608" kern="1200">
          <a:solidFill>
            <a:schemeClr val="tx1"/>
          </a:solidFill>
          <a:latin typeface="+mn-lt"/>
          <a:ea typeface="+mn-ea"/>
          <a:cs typeface="+mn-cs"/>
        </a:defRPr>
      </a:lvl7pPr>
      <a:lvl8pPr marL="14661013" indent="-977401" algn="l" defTabSz="3909603" rtl="0" eaLnBrk="1" latinLnBrk="0" hangingPunct="1">
        <a:spcBef>
          <a:spcPct val="20000"/>
        </a:spcBef>
        <a:buFont typeface="Arial" pitchFamily="34" charset="0"/>
        <a:buChar char="•"/>
        <a:defRPr sz="8608" kern="1200">
          <a:solidFill>
            <a:schemeClr val="tx1"/>
          </a:solidFill>
          <a:latin typeface="+mn-lt"/>
          <a:ea typeface="+mn-ea"/>
          <a:cs typeface="+mn-cs"/>
        </a:defRPr>
      </a:lvl8pPr>
      <a:lvl9pPr marL="16615816" indent="-977401" algn="l" defTabSz="3909603" rtl="0" eaLnBrk="1" latinLnBrk="0" hangingPunct="1">
        <a:spcBef>
          <a:spcPct val="20000"/>
        </a:spcBef>
        <a:buFont typeface="Arial" pitchFamily="34" charset="0"/>
        <a:buChar char="•"/>
        <a:defRPr sz="8608" kern="1200">
          <a:solidFill>
            <a:schemeClr val="tx1"/>
          </a:solidFill>
          <a:latin typeface="+mn-lt"/>
          <a:ea typeface="+mn-ea"/>
          <a:cs typeface="+mn-cs"/>
        </a:defRPr>
      </a:lvl9pPr>
    </p:bodyStyle>
    <p:otherStyle>
      <a:defPPr>
        <a:defRPr lang="en-US"/>
      </a:defPPr>
      <a:lvl1pPr marL="0" algn="l" defTabSz="3909603" rtl="0" eaLnBrk="1" latinLnBrk="0" hangingPunct="1">
        <a:defRPr sz="7680" kern="1200">
          <a:solidFill>
            <a:schemeClr val="tx1"/>
          </a:solidFill>
          <a:latin typeface="+mn-lt"/>
          <a:ea typeface="+mn-ea"/>
          <a:cs typeface="+mn-cs"/>
        </a:defRPr>
      </a:lvl1pPr>
      <a:lvl2pPr marL="1954803" algn="l" defTabSz="3909603" rtl="0" eaLnBrk="1" latinLnBrk="0" hangingPunct="1">
        <a:defRPr sz="7680" kern="1200">
          <a:solidFill>
            <a:schemeClr val="tx1"/>
          </a:solidFill>
          <a:latin typeface="+mn-lt"/>
          <a:ea typeface="+mn-ea"/>
          <a:cs typeface="+mn-cs"/>
        </a:defRPr>
      </a:lvl2pPr>
      <a:lvl3pPr marL="3909603" algn="l" defTabSz="3909603" rtl="0" eaLnBrk="1" latinLnBrk="0" hangingPunct="1">
        <a:defRPr sz="7680" kern="1200">
          <a:solidFill>
            <a:schemeClr val="tx1"/>
          </a:solidFill>
          <a:latin typeface="+mn-lt"/>
          <a:ea typeface="+mn-ea"/>
          <a:cs typeface="+mn-cs"/>
        </a:defRPr>
      </a:lvl3pPr>
      <a:lvl4pPr marL="5864406" algn="l" defTabSz="3909603" rtl="0" eaLnBrk="1" latinLnBrk="0" hangingPunct="1">
        <a:defRPr sz="7680" kern="1200">
          <a:solidFill>
            <a:schemeClr val="tx1"/>
          </a:solidFill>
          <a:latin typeface="+mn-lt"/>
          <a:ea typeface="+mn-ea"/>
          <a:cs typeface="+mn-cs"/>
        </a:defRPr>
      </a:lvl4pPr>
      <a:lvl5pPr marL="7819208" algn="l" defTabSz="3909603" rtl="0" eaLnBrk="1" latinLnBrk="0" hangingPunct="1">
        <a:defRPr sz="7680" kern="1200">
          <a:solidFill>
            <a:schemeClr val="tx1"/>
          </a:solidFill>
          <a:latin typeface="+mn-lt"/>
          <a:ea typeface="+mn-ea"/>
          <a:cs typeface="+mn-cs"/>
        </a:defRPr>
      </a:lvl5pPr>
      <a:lvl6pPr marL="9774009" algn="l" defTabSz="3909603" rtl="0" eaLnBrk="1" latinLnBrk="0" hangingPunct="1">
        <a:defRPr sz="7680" kern="1200">
          <a:solidFill>
            <a:schemeClr val="tx1"/>
          </a:solidFill>
          <a:latin typeface="+mn-lt"/>
          <a:ea typeface="+mn-ea"/>
          <a:cs typeface="+mn-cs"/>
        </a:defRPr>
      </a:lvl6pPr>
      <a:lvl7pPr marL="11728811" algn="l" defTabSz="3909603" rtl="0" eaLnBrk="1" latinLnBrk="0" hangingPunct="1">
        <a:defRPr sz="7680" kern="1200">
          <a:solidFill>
            <a:schemeClr val="tx1"/>
          </a:solidFill>
          <a:latin typeface="+mn-lt"/>
          <a:ea typeface="+mn-ea"/>
          <a:cs typeface="+mn-cs"/>
        </a:defRPr>
      </a:lvl7pPr>
      <a:lvl8pPr marL="13683612" algn="l" defTabSz="3909603" rtl="0" eaLnBrk="1" latinLnBrk="0" hangingPunct="1">
        <a:defRPr sz="7680" kern="1200">
          <a:solidFill>
            <a:schemeClr val="tx1"/>
          </a:solidFill>
          <a:latin typeface="+mn-lt"/>
          <a:ea typeface="+mn-ea"/>
          <a:cs typeface="+mn-cs"/>
        </a:defRPr>
      </a:lvl8pPr>
      <a:lvl9pPr marL="15638414" algn="l" defTabSz="3909603" rtl="0" eaLnBrk="1" latinLnBrk="0" hangingPunct="1">
        <a:defRPr sz="7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tif"/><Relationship Id="rId5" Type="http://schemas.openxmlformats.org/officeDocument/2006/relationships/image" Target="../media/image3.jpeg"/><Relationship Id="rId15" Type="http://schemas.openxmlformats.org/officeDocument/2006/relationships/image" Target="../media/image13.tif"/><Relationship Id="rId10" Type="http://schemas.openxmlformats.org/officeDocument/2006/relationships/image" Target="../media/image8.tif"/><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55000" r="-55000"/>
          </a:stretch>
        </a:blipFill>
        <a:effectLst/>
      </p:bgPr>
    </p:bg>
    <p:spTree>
      <p:nvGrpSpPr>
        <p:cNvPr id="1" name=""/>
        <p:cNvGrpSpPr/>
        <p:nvPr/>
      </p:nvGrpSpPr>
      <p:grpSpPr>
        <a:xfrm>
          <a:off x="0" y="0"/>
          <a:ext cx="0" cy="0"/>
          <a:chOff x="0" y="0"/>
          <a:chExt cx="0" cy="0"/>
        </a:xfrm>
      </p:grpSpPr>
      <p:sp>
        <p:nvSpPr>
          <p:cNvPr id="23" name="Cloud 22"/>
          <p:cNvSpPr/>
          <p:nvPr/>
        </p:nvSpPr>
        <p:spPr>
          <a:xfrm>
            <a:off x="18720692" y="38299012"/>
            <a:ext cx="9665393" cy="3540640"/>
          </a:xfrm>
          <a:prstGeom prst="cloud">
            <a:avLst/>
          </a:prstGeom>
          <a:blipFill dpi="0" rotWithShape="1">
            <a:blip r:embed="rId4">
              <a:alphaModFix amt="52000"/>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10580232" y="36722470"/>
            <a:ext cx="8140460" cy="5174887"/>
          </a:xfrm>
          <a:prstGeom prst="smileyFace">
            <a:avLst/>
          </a:prstGeom>
          <a:gradFill flip="none" rotWithShape="1">
            <a:gsLst>
              <a:gs pos="55722">
                <a:schemeClr val="accent3">
                  <a:lumMod val="20000"/>
                  <a:lumOff val="80000"/>
                </a:schemeClr>
              </a:gs>
              <a:gs pos="0">
                <a:srgbClr val="66FFFF"/>
              </a:gs>
              <a:gs pos="74000">
                <a:schemeClr val="accent5">
                  <a:lumMod val="60000"/>
                  <a:lumOff val="40000"/>
                </a:schemeClr>
              </a:gs>
              <a:gs pos="83000">
                <a:srgbClr val="00FFFF"/>
              </a:gs>
              <a:gs pos="100000">
                <a:srgbClr val="0099FF"/>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02"/>
          </a:p>
        </p:txBody>
      </p:sp>
      <p:sp>
        <p:nvSpPr>
          <p:cNvPr id="4" name="TextBox 3"/>
          <p:cNvSpPr txBox="1"/>
          <p:nvPr/>
        </p:nvSpPr>
        <p:spPr>
          <a:xfrm>
            <a:off x="771929" y="4609255"/>
            <a:ext cx="27290861" cy="866712"/>
          </a:xfrm>
          <a:prstGeom prst="rect">
            <a:avLst/>
          </a:prstGeom>
          <a:blipFill>
            <a:blip r:embed="rId5">
              <a:alphaModFix amt="80000"/>
            </a:blip>
            <a:tile tx="0" ty="0" sx="100000" sy="100000" flip="none" algn="tl"/>
          </a:blipFill>
        </p:spPr>
        <p:txBody>
          <a:bodyPr wrap="square" rtlCol="0">
            <a:spAutoFit/>
          </a:bodyPr>
          <a:lstStyle/>
          <a:p>
            <a:pPr algn="ctr"/>
            <a:r>
              <a:rPr lang="en-GB" sz="5032" b="1" dirty="0">
                <a:solidFill>
                  <a:srgbClr val="002060"/>
                </a:solidFill>
                <a:latin typeface="Arial Black" panose="020B0A04020102020204" pitchFamily="34" charset="0"/>
              </a:rPr>
              <a:t>SBA-3-based nanocatalysts application in Nile Blue removal from wastewater</a:t>
            </a:r>
            <a:endParaRPr lang="en-GB" sz="5032" b="1" dirty="0">
              <a:solidFill>
                <a:srgbClr val="002060"/>
              </a:solidFill>
              <a:latin typeface="Arial Black" panose="020B0A04020102020204" pitchFamily="34" charset="0"/>
            </a:endParaRPr>
          </a:p>
        </p:txBody>
      </p:sp>
      <p:sp>
        <p:nvSpPr>
          <p:cNvPr id="5" name="TextBox 4"/>
          <p:cNvSpPr txBox="1"/>
          <p:nvPr/>
        </p:nvSpPr>
        <p:spPr>
          <a:xfrm>
            <a:off x="742562" y="5638353"/>
            <a:ext cx="27306064" cy="2374753"/>
          </a:xfrm>
          <a:prstGeom prst="rect">
            <a:avLst/>
          </a:prstGeom>
          <a:blipFill>
            <a:blip r:embed="rId5">
              <a:alphaModFix amt="80000"/>
            </a:blip>
            <a:tile tx="0" ty="0" sx="100000" sy="100000" flip="none" algn="tl"/>
          </a:blipFill>
        </p:spPr>
        <p:txBody>
          <a:bodyPr wrap="square" rtlCol="0">
            <a:spAutoFit/>
          </a:bodyPr>
          <a:lstStyle/>
          <a:p>
            <a:pPr algn="ctr"/>
            <a:r>
              <a:rPr lang="pt-BR" sz="3973" b="1" u="sng" dirty="0">
                <a:solidFill>
                  <a:srgbClr val="002060"/>
                </a:solidFill>
                <a:latin typeface="Arial Black" panose="020B0A04020102020204" pitchFamily="34" charset="0"/>
              </a:rPr>
              <a:t>Violeta Niculescu, </a:t>
            </a:r>
            <a:r>
              <a:rPr lang="pt-BR" sz="3973" b="1" dirty="0">
                <a:solidFill>
                  <a:srgbClr val="002060"/>
                </a:solidFill>
                <a:latin typeface="Arial Black" panose="020B0A04020102020204" pitchFamily="34" charset="0"/>
              </a:rPr>
              <a:t>Marius Miricioiu, Amalia Soare, Adriana Marinoiu, Daniela Ebrasu-Ion, </a:t>
            </a:r>
            <a:endParaRPr lang="pt-BR" sz="3973" b="1" dirty="0" smtClean="0">
              <a:solidFill>
                <a:srgbClr val="002060"/>
              </a:solidFill>
              <a:latin typeface="Arial Black" panose="020B0A04020102020204" pitchFamily="34" charset="0"/>
            </a:endParaRPr>
          </a:p>
          <a:p>
            <a:pPr algn="ctr"/>
            <a:r>
              <a:rPr lang="pt-BR" sz="3973" b="1" dirty="0" smtClean="0">
                <a:solidFill>
                  <a:srgbClr val="002060"/>
                </a:solidFill>
                <a:latin typeface="Arial Black" panose="020B0A04020102020204" pitchFamily="34" charset="0"/>
              </a:rPr>
              <a:t>Marius </a:t>
            </a:r>
            <a:r>
              <a:rPr lang="pt-BR" sz="3973" b="1" dirty="0">
                <a:solidFill>
                  <a:srgbClr val="002060"/>
                </a:solidFill>
                <a:latin typeface="Arial Black" panose="020B0A04020102020204" pitchFamily="34" charset="0"/>
              </a:rPr>
              <a:t>Constantinescu, Felicia </a:t>
            </a:r>
            <a:r>
              <a:rPr lang="pt-BR" sz="3973" b="1" dirty="0" smtClean="0">
                <a:solidFill>
                  <a:srgbClr val="002060"/>
                </a:solidFill>
                <a:latin typeface="Arial Black" panose="020B0A04020102020204" pitchFamily="34" charset="0"/>
              </a:rPr>
              <a:t>Bucura</a:t>
            </a:r>
          </a:p>
          <a:p>
            <a:pPr algn="ctr"/>
            <a:r>
              <a:rPr lang="en-US" sz="3443" i="1" dirty="0" smtClean="0">
                <a:solidFill>
                  <a:srgbClr val="002060"/>
                </a:solidFill>
                <a:latin typeface="Arial Black" panose="020B0A04020102020204" pitchFamily="34" charset="0"/>
              </a:rPr>
              <a:t>National </a:t>
            </a:r>
            <a:r>
              <a:rPr lang="en-US" sz="3443" i="1" dirty="0">
                <a:solidFill>
                  <a:srgbClr val="002060"/>
                </a:solidFill>
                <a:latin typeface="Arial Black" panose="020B0A04020102020204" pitchFamily="34" charset="0"/>
              </a:rPr>
              <a:t>Research and Development Institute for Cryogenics and Isotopic Technologies - ICSI </a:t>
            </a:r>
            <a:r>
              <a:rPr lang="en-US" sz="3443" i="1" dirty="0" err="1">
                <a:solidFill>
                  <a:srgbClr val="002060"/>
                </a:solidFill>
                <a:latin typeface="Arial Black" panose="020B0A04020102020204" pitchFamily="34" charset="0"/>
              </a:rPr>
              <a:t>Rm.Valcea</a:t>
            </a:r>
            <a:endParaRPr lang="en-US" sz="3443" i="1" dirty="0">
              <a:solidFill>
                <a:srgbClr val="002060"/>
              </a:solidFill>
              <a:latin typeface="Arial Black" panose="020B0A04020102020204" pitchFamily="34" charset="0"/>
            </a:endParaRPr>
          </a:p>
          <a:p>
            <a:pPr algn="ctr"/>
            <a:r>
              <a:rPr lang="en-US" sz="3443" i="1" dirty="0">
                <a:solidFill>
                  <a:srgbClr val="002060"/>
                </a:solidFill>
                <a:latin typeface="Arial Black" panose="020B0A04020102020204" pitchFamily="34" charset="0"/>
              </a:rPr>
              <a:t>4</a:t>
            </a:r>
            <a:r>
              <a:rPr lang="en-US" sz="3443" i="1" baseline="30000" dirty="0">
                <a:solidFill>
                  <a:srgbClr val="002060"/>
                </a:solidFill>
                <a:latin typeface="Arial Black" panose="020B0A04020102020204" pitchFamily="34" charset="0"/>
              </a:rPr>
              <a:t>th</a:t>
            </a:r>
            <a:r>
              <a:rPr lang="en-US" sz="3443" i="1" dirty="0">
                <a:solidFill>
                  <a:srgbClr val="002060"/>
                </a:solidFill>
                <a:latin typeface="Arial Black" panose="020B0A04020102020204" pitchFamily="34" charset="0"/>
              </a:rPr>
              <a:t> </a:t>
            </a:r>
            <a:r>
              <a:rPr lang="en-US" sz="3443" i="1" dirty="0" err="1">
                <a:solidFill>
                  <a:srgbClr val="002060"/>
                </a:solidFill>
                <a:latin typeface="Arial Black" panose="020B0A04020102020204" pitchFamily="34" charset="0"/>
              </a:rPr>
              <a:t>Uzinei</a:t>
            </a:r>
            <a:r>
              <a:rPr lang="en-US" sz="3443" i="1" dirty="0">
                <a:solidFill>
                  <a:srgbClr val="002060"/>
                </a:solidFill>
                <a:latin typeface="Arial Black" panose="020B0A04020102020204" pitchFamily="34" charset="0"/>
              </a:rPr>
              <a:t> Street, 240050, </a:t>
            </a:r>
            <a:r>
              <a:rPr lang="en-US" sz="3443" i="1" dirty="0" err="1">
                <a:solidFill>
                  <a:srgbClr val="002060"/>
                </a:solidFill>
                <a:latin typeface="Arial Black" panose="020B0A04020102020204" pitchFamily="34" charset="0"/>
              </a:rPr>
              <a:t>Ramnicu</a:t>
            </a:r>
            <a:r>
              <a:rPr lang="en-US" sz="3443" i="1" dirty="0">
                <a:solidFill>
                  <a:srgbClr val="002060"/>
                </a:solidFill>
                <a:latin typeface="Arial Black" panose="020B0A04020102020204" pitchFamily="34" charset="0"/>
              </a:rPr>
              <a:t> </a:t>
            </a:r>
            <a:r>
              <a:rPr lang="en-US" sz="3443" i="1" dirty="0" err="1">
                <a:solidFill>
                  <a:srgbClr val="002060"/>
                </a:solidFill>
                <a:latin typeface="Arial Black" panose="020B0A04020102020204" pitchFamily="34" charset="0"/>
              </a:rPr>
              <a:t>Valcea</a:t>
            </a:r>
            <a:r>
              <a:rPr lang="en-US" sz="3443" i="1" dirty="0">
                <a:solidFill>
                  <a:srgbClr val="002060"/>
                </a:solidFill>
                <a:latin typeface="Arial Black" panose="020B0A04020102020204" pitchFamily="34" charset="0"/>
              </a:rPr>
              <a:t>, </a:t>
            </a:r>
            <a:r>
              <a:rPr lang="en-US" sz="3443" b="1" i="1" dirty="0">
                <a:solidFill>
                  <a:srgbClr val="002060"/>
                </a:solidFill>
                <a:latin typeface="Arial Black" panose="020B0A04020102020204" pitchFamily="34" charset="0"/>
              </a:rPr>
              <a:t>Romania; E-mail: violeta.niculescu@icsi.ro</a:t>
            </a:r>
            <a:endParaRPr lang="en-US" sz="3443" i="1" dirty="0">
              <a:solidFill>
                <a:srgbClr val="002060"/>
              </a:solidFill>
              <a:latin typeface="Arial Black" panose="020B0A04020102020204" pitchFamily="34" charset="0"/>
            </a:endParaRPr>
          </a:p>
        </p:txBody>
      </p:sp>
      <p:sp>
        <p:nvSpPr>
          <p:cNvPr id="7" name="TextBox 6"/>
          <p:cNvSpPr txBox="1"/>
          <p:nvPr/>
        </p:nvSpPr>
        <p:spPr>
          <a:xfrm>
            <a:off x="11578181" y="37641907"/>
            <a:ext cx="6586844" cy="3433761"/>
          </a:xfrm>
          <a:prstGeom prst="rect">
            <a:avLst/>
          </a:prstGeom>
          <a:noFill/>
        </p:spPr>
        <p:txBody>
          <a:bodyPr wrap="square" rtlCol="0">
            <a:spAutoFit/>
          </a:bodyPr>
          <a:lstStyle/>
          <a:p>
            <a:r>
              <a:rPr lang="en-US" sz="3178"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Funding</a:t>
            </a:r>
            <a:endParaRPr lang="en-US" sz="3178"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GB" sz="2648" dirty="0">
                <a:solidFill>
                  <a:srgbClr val="000000"/>
                </a:solidFill>
                <a:latin typeface="Times New Roman" panose="02020603050405020304" pitchFamily="18" charset="0"/>
                <a:cs typeface="Times New Roman" panose="02020603050405020304" pitchFamily="18" charset="0"/>
              </a:rPr>
              <a:t>The work has been funded by the </a:t>
            </a:r>
            <a:r>
              <a:rPr lang="en-GB" sz="2648" dirty="0">
                <a:solidFill>
                  <a:srgbClr val="000000"/>
                </a:solidFill>
                <a:latin typeface="Times New Roman" panose="02020603050405020304" pitchFamily="18" charset="0"/>
                <a:cs typeface="Times New Roman" panose="02020603050405020304" pitchFamily="18" charset="0"/>
              </a:rPr>
              <a:t> Romanian Ministry of </a:t>
            </a:r>
            <a:r>
              <a:rPr lang="en-GB" sz="2648" dirty="0" smtClean="0">
                <a:solidFill>
                  <a:srgbClr val="000000"/>
                </a:solidFill>
                <a:latin typeface="Times New Roman" panose="02020603050405020304" pitchFamily="18" charset="0"/>
                <a:cs typeface="Times New Roman" panose="02020603050405020304" pitchFamily="18" charset="0"/>
              </a:rPr>
              <a:t>Education an Research, </a:t>
            </a:r>
            <a:r>
              <a:rPr lang="en-GB" sz="2648" dirty="0">
                <a:solidFill>
                  <a:srgbClr val="000000"/>
                </a:solidFill>
                <a:latin typeface="Times New Roman" panose="02020603050405020304" pitchFamily="18" charset="0"/>
                <a:cs typeface="Times New Roman" panose="02020603050405020304" pitchFamily="18" charset="0"/>
              </a:rPr>
              <a:t>NUCLEU Program-Financing </a:t>
            </a:r>
            <a:r>
              <a:rPr lang="en-GB" sz="2648" dirty="0" smtClean="0">
                <a:solidFill>
                  <a:srgbClr val="000000"/>
                </a:solidFill>
                <a:latin typeface="Times New Roman" panose="02020603050405020304" pitchFamily="18" charset="0"/>
                <a:cs typeface="Times New Roman" panose="02020603050405020304" pitchFamily="18" charset="0"/>
              </a:rPr>
              <a:t>Contract </a:t>
            </a:r>
            <a:r>
              <a:rPr lang="en-GB" sz="2648" dirty="0">
                <a:solidFill>
                  <a:srgbClr val="000000"/>
                </a:solidFill>
                <a:latin typeface="Times New Roman" panose="02020603050405020304" pitchFamily="18" charset="0"/>
                <a:cs typeface="Times New Roman" panose="02020603050405020304" pitchFamily="18" charset="0"/>
              </a:rPr>
              <a:t>no. 9N/2019, </a:t>
            </a:r>
            <a:r>
              <a:rPr lang="en-GB" sz="2648" dirty="0">
                <a:solidFill>
                  <a:srgbClr val="000000"/>
                </a:solidFill>
                <a:latin typeface="Times New Roman" panose="02020603050405020304" pitchFamily="18" charset="0"/>
                <a:cs typeface="Times New Roman" panose="02020603050405020304" pitchFamily="18" charset="0"/>
              </a:rPr>
              <a:t>under Project PN 19 11 03 01 “Studies on the obtaining and improvement of the </a:t>
            </a:r>
            <a:r>
              <a:rPr lang="en-GB" sz="2648" dirty="0" err="1">
                <a:solidFill>
                  <a:srgbClr val="000000"/>
                </a:solidFill>
                <a:latin typeface="Times New Roman" panose="02020603050405020304" pitchFamily="18" charset="0"/>
                <a:cs typeface="Times New Roman" panose="02020603050405020304" pitchFamily="18" charset="0"/>
              </a:rPr>
              <a:t>acido</a:t>
            </a:r>
            <a:r>
              <a:rPr lang="en-GB" sz="2648" dirty="0">
                <a:solidFill>
                  <a:srgbClr val="000000"/>
                </a:solidFill>
                <a:latin typeface="Times New Roman" panose="02020603050405020304" pitchFamily="18" charset="0"/>
                <a:cs typeface="Times New Roman" panose="02020603050405020304" pitchFamily="18" charset="0"/>
              </a:rPr>
              <a:t>-basic properties of the nanoporous catalytic materials for application in wastes </a:t>
            </a:r>
            <a:r>
              <a:rPr lang="en-GB" sz="2648" dirty="0" err="1">
                <a:solidFill>
                  <a:srgbClr val="000000"/>
                </a:solidFill>
                <a:latin typeface="Times New Roman" panose="02020603050405020304" pitchFamily="18" charset="0"/>
                <a:cs typeface="Times New Roman" panose="02020603050405020304" pitchFamily="18" charset="0"/>
              </a:rPr>
              <a:t>valorization</a:t>
            </a:r>
            <a:r>
              <a:rPr lang="en-GB" sz="2648" dirty="0">
                <a:solidFill>
                  <a:srgbClr val="000000"/>
                </a:solidFill>
                <a:latin typeface="Times New Roman" panose="02020603050405020304" pitchFamily="18" charset="0"/>
                <a:cs typeface="Times New Roman" panose="02020603050405020304" pitchFamily="18" charset="0"/>
              </a:rPr>
              <a:t>”</a:t>
            </a:r>
            <a:endParaRPr lang="en-US" sz="2648" dirty="0">
              <a:solidFill>
                <a:srgbClr val="0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34485" y="37722731"/>
            <a:ext cx="9518944" cy="4031873"/>
          </a:xfrm>
          <a:prstGeom prst="rect">
            <a:avLst/>
          </a:prstGeom>
          <a:blipFill>
            <a:blip r:embed="rId5">
              <a:alphaModFix amt="80000"/>
            </a:blip>
            <a:tile tx="0" ty="0" sx="100000" sy="100000" flip="none" algn="tl"/>
          </a:blipFill>
        </p:spPr>
        <p:txBody>
          <a:bodyPr wrap="square" rtlCol="0">
            <a:spAutoFit/>
          </a:bodyPr>
          <a:lstStyle/>
          <a:p>
            <a:pPr algn="just"/>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p>
          <a:p>
            <a:pPr algn="just"/>
            <a:r>
              <a:rPr lang="en-GB" sz="3200" dirty="0" smtClean="0">
                <a:latin typeface="Times New Roman" panose="02020603050405020304" pitchFamily="18" charset="0"/>
                <a:cs typeface="Times New Roman" panose="02020603050405020304" pitchFamily="18" charset="0"/>
              </a:rPr>
              <a:t>From </a:t>
            </a:r>
            <a:r>
              <a:rPr lang="en-GB" sz="3200" dirty="0">
                <a:latin typeface="Times New Roman" panose="02020603050405020304" pitchFamily="18" charset="0"/>
                <a:cs typeface="Times New Roman" panose="02020603050405020304" pitchFamily="18" charset="0"/>
              </a:rPr>
              <a:t>the results, it could be concluded that fluorescent dyes cations in wastewater could be oxidized by catalysts obtained by impregnation of transitional metals on mesoporous silica support, the final oxidation products being less harmful for the environment and also for the aquatic systems</a:t>
            </a:r>
            <a:r>
              <a:rPr lang="en-GB" sz="3200" dirty="0">
                <a:latin typeface="Times New Roman" panose="02020603050405020304" pitchFamily="18" charset="0"/>
                <a:cs typeface="Times New Roman" panose="02020603050405020304" pitchFamily="18" charset="0"/>
              </a:rPr>
              <a:t>. The oxidation reactions followed the first order kinetics. </a:t>
            </a:r>
          </a:p>
        </p:txBody>
      </p:sp>
      <p:sp>
        <p:nvSpPr>
          <p:cNvPr id="2" name="Rectangle 2"/>
          <p:cNvSpPr>
            <a:spLocks noChangeArrowheads="1"/>
          </p:cNvSpPr>
          <p:nvPr/>
        </p:nvSpPr>
        <p:spPr bwMode="auto">
          <a:xfrm>
            <a:off x="795799" y="8305478"/>
            <a:ext cx="15548629" cy="4001987"/>
          </a:xfrm>
          <a:prstGeom prst="rect">
            <a:avLst/>
          </a:prstGeom>
          <a:blipFill dpi="0" rotWithShape="1">
            <a:blip r:embed="rId5">
              <a:alphaModFix amt="90000"/>
            </a:blip>
            <a:srcRect/>
            <a:tile tx="0" ty="0" sx="100000" sy="100000" flip="none" algn="tl"/>
          </a:blipFill>
          <a:ln>
            <a:noFill/>
          </a:ln>
          <a:effectLst/>
          <a:extLst/>
        </p:spPr>
        <p:txBody>
          <a:bodyPr vert="horz" wrap="square" lIns="121087" tIns="60544" rIns="121087" bIns="60544" numCol="1" anchor="ctr" anchorCtr="0" compatLnSpc="1">
            <a:prstTxWarp prst="textNoShape">
              <a:avLst/>
            </a:prstTxWarp>
            <a:spAutoFit/>
          </a:bodyPr>
          <a:lstStyle/>
          <a:p>
            <a:pPr algn="just" defTabSz="1210891" eaLnBrk="0" fontAlgn="base" hangingPunct="0">
              <a:spcBef>
                <a:spcPct val="0"/>
              </a:spcBef>
              <a:spcAft>
                <a:spcPct val="0"/>
              </a:spcAft>
            </a:pPr>
            <a:r>
              <a:rPr lang="en-GB" altLang="en-US" sz="3178"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INTRODUCTION</a:t>
            </a:r>
          </a:p>
          <a:p>
            <a:pPr algn="just"/>
            <a:r>
              <a:rPr lang="en-GB" sz="2754" dirty="0">
                <a:latin typeface="Times New Roman" panose="02020603050405020304" pitchFamily="18" charset="0"/>
                <a:ea typeface="Times New Roman" panose="02020603050405020304" pitchFamily="18" charset="0"/>
                <a:cs typeface="Times New Roman" panose="02020603050405020304" pitchFamily="18" charset="0"/>
              </a:rPr>
              <a:t>Various mesoporous molecular sites, such as SBA, have been synthesized using self-assembly of surfactants, with low and / or high molecular weight copolymers. Mesoporous molecular sieves such as SBA-3 can be synthesized at room temperature under acidic conditions. The method is similar to that of SBA-15, except for the template, which may be a low molecular weight quaternary </a:t>
            </a:r>
            <a:r>
              <a:rPr lang="en-GB" sz="2754" dirty="0" err="1">
                <a:latin typeface="Times New Roman" panose="02020603050405020304" pitchFamily="18" charset="0"/>
                <a:ea typeface="Times New Roman" panose="02020603050405020304" pitchFamily="18" charset="0"/>
                <a:cs typeface="Times New Roman" panose="02020603050405020304" pitchFamily="18" charset="0"/>
              </a:rPr>
              <a:t>alkylammonium</a:t>
            </a:r>
            <a:r>
              <a:rPr lang="en-GB" sz="2754" dirty="0">
                <a:latin typeface="Times New Roman" panose="02020603050405020304" pitchFamily="18" charset="0"/>
                <a:ea typeface="Times New Roman" panose="02020603050405020304" pitchFamily="18" charset="0"/>
                <a:cs typeface="Times New Roman" panose="02020603050405020304" pitchFamily="18" charset="0"/>
              </a:rPr>
              <a:t> salt. For this reason, the development of this material is in-</a:t>
            </a:r>
            <a:r>
              <a:rPr lang="en-GB" sz="2754" dirty="0" err="1">
                <a:latin typeface="Times New Roman" panose="02020603050405020304" pitchFamily="18" charset="0"/>
                <a:ea typeface="Times New Roman" panose="02020603050405020304" pitchFamily="18" charset="0"/>
                <a:cs typeface="Times New Roman" panose="02020603050405020304" pitchFamily="18" charset="0"/>
              </a:rPr>
              <a:t>teresting</a:t>
            </a:r>
            <a:r>
              <a:rPr lang="en-GB" sz="2754" dirty="0">
                <a:latin typeface="Times New Roman" panose="02020603050405020304" pitchFamily="18" charset="0"/>
                <a:ea typeface="Times New Roman" panose="02020603050405020304" pitchFamily="18" charset="0"/>
                <a:cs typeface="Times New Roman" panose="02020603050405020304" pitchFamily="18" charset="0"/>
              </a:rPr>
              <a:t> for applications in catalysis and redox deposition of metals on a </a:t>
            </a:r>
            <a:r>
              <a:rPr lang="en-GB" sz="2754" dirty="0" err="1">
                <a:latin typeface="Times New Roman" panose="02020603050405020304" pitchFamily="18" charset="0"/>
                <a:ea typeface="Times New Roman" panose="02020603050405020304" pitchFamily="18" charset="0"/>
                <a:cs typeface="Times New Roman" panose="02020603050405020304" pitchFamily="18" charset="0"/>
              </a:rPr>
              <a:t>nano</a:t>
            </a:r>
            <a:r>
              <a:rPr lang="en-GB" sz="2754" dirty="0">
                <a:latin typeface="Times New Roman" panose="02020603050405020304" pitchFamily="18" charset="0"/>
                <a:ea typeface="Times New Roman" panose="02020603050405020304" pitchFamily="18" charset="0"/>
                <a:cs typeface="Times New Roman" panose="02020603050405020304" pitchFamily="18" charset="0"/>
              </a:rPr>
              <a:t>-metric scale. </a:t>
            </a:r>
            <a:r>
              <a:rPr lang="en-GB" sz="2754" dirty="0" smtClean="0">
                <a:latin typeface="Times New Roman" panose="02020603050405020304" pitchFamily="18" charset="0"/>
                <a:ea typeface="Times New Roman" panose="02020603050405020304" pitchFamily="18" charset="0"/>
                <a:cs typeface="Times New Roman" panose="02020603050405020304" pitchFamily="18" charset="0"/>
              </a:rPr>
              <a:t>Also</a:t>
            </a:r>
            <a:r>
              <a:rPr lang="en-GB" sz="2754" dirty="0">
                <a:latin typeface="Times New Roman" panose="02020603050405020304" pitchFamily="18" charset="0"/>
                <a:ea typeface="Times New Roman" panose="02020603050405020304" pitchFamily="18" charset="0"/>
                <a:cs typeface="Times New Roman" panose="02020603050405020304" pitchFamily="18" charset="0"/>
              </a:rPr>
              <a:t>, various catalysts have been applied for the oxidation of organic compounds in water, </a:t>
            </a:r>
            <a:r>
              <a:rPr lang="en-GB" sz="2754" dirty="0" err="1">
                <a:latin typeface="Times New Roman" panose="02020603050405020304" pitchFamily="18" charset="0"/>
                <a:ea typeface="Times New Roman" panose="02020603050405020304" pitchFamily="18" charset="0"/>
                <a:cs typeface="Times New Roman" panose="02020603050405020304" pitchFamily="18" charset="0"/>
              </a:rPr>
              <a:t>includ-ing</a:t>
            </a:r>
            <a:r>
              <a:rPr lang="en-GB" sz="2754" dirty="0">
                <a:latin typeface="Times New Roman" panose="02020603050405020304" pitchFamily="18" charset="0"/>
                <a:ea typeface="Times New Roman" panose="02020603050405020304" pitchFamily="18" charset="0"/>
                <a:cs typeface="Times New Roman" panose="02020603050405020304" pitchFamily="18" charset="0"/>
              </a:rPr>
              <a:t> the organic dyes. Nile Blue is a fluorescent dye, used in various bio-applications and it is considered a contaminant in water. </a:t>
            </a:r>
            <a:endParaRPr lang="en-GB" sz="2754"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6427376" y="8278658"/>
            <a:ext cx="11626857" cy="7362721"/>
          </a:xfrm>
          <a:prstGeom prst="rect">
            <a:avLst/>
          </a:prstGeom>
          <a:blipFill dpi="0" rotWithShape="1">
            <a:blip r:embed="rId5">
              <a:alphaModFix amt="90000"/>
            </a:blip>
            <a:srcRect/>
            <a:tile tx="0" ty="0" sx="100000" sy="100000" flip="none" algn="tl"/>
          </a:blipFill>
        </p:spPr>
        <p:txBody>
          <a:bodyPr wrap="square">
            <a:spAutoFit/>
          </a:bodyPr>
          <a:lstStyle/>
          <a:p>
            <a:pPr algn="just"/>
            <a:r>
              <a:rPr lang="en-GB" sz="3178"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MATERIALS AND METHODS</a:t>
            </a:r>
          </a:p>
          <a:p>
            <a:pPr algn="just"/>
            <a:r>
              <a:rPr lang="en-GB" sz="2754" dirty="0">
                <a:latin typeface="Times New Roman" panose="02020603050405020304" pitchFamily="18" charset="0"/>
                <a:cs typeface="Times New Roman" panose="02020603050405020304" pitchFamily="18" charset="0"/>
              </a:rPr>
              <a:t>SBA-3 mesoporous silica was prepared using </a:t>
            </a:r>
            <a:r>
              <a:rPr lang="en-GB" sz="2754" dirty="0" err="1">
                <a:latin typeface="Times New Roman" panose="02020603050405020304" pitchFamily="18" charset="0"/>
                <a:cs typeface="Times New Roman" panose="02020603050405020304" pitchFamily="18" charset="0"/>
              </a:rPr>
              <a:t>cetyltrimethyl</a:t>
            </a:r>
            <a:r>
              <a:rPr lang="en-GB" sz="2754" dirty="0">
                <a:latin typeface="Times New Roman" panose="02020603050405020304" pitchFamily="18" charset="0"/>
                <a:cs typeface="Times New Roman" panose="02020603050405020304" pitchFamily="18" charset="0"/>
              </a:rPr>
              <a:t>-ammonium bromide (</a:t>
            </a:r>
            <a:r>
              <a:rPr lang="en-GB" sz="2754" dirty="0" err="1">
                <a:latin typeface="Times New Roman" panose="02020603050405020304" pitchFamily="18" charset="0"/>
                <a:cs typeface="Times New Roman" panose="02020603050405020304" pitchFamily="18" charset="0"/>
              </a:rPr>
              <a:t>CTABr</a:t>
            </a:r>
            <a:r>
              <a:rPr lang="en-GB" sz="2754" dirty="0">
                <a:latin typeface="Times New Roman" panose="02020603050405020304" pitchFamily="18" charset="0"/>
                <a:cs typeface="Times New Roman" panose="02020603050405020304" pitchFamily="18" charset="0"/>
              </a:rPr>
              <a:t>, Sigma Aldrich) and tetraethyl </a:t>
            </a:r>
            <a:r>
              <a:rPr lang="en-GB" sz="2754" dirty="0" err="1">
                <a:latin typeface="Times New Roman" panose="02020603050405020304" pitchFamily="18" charset="0"/>
                <a:cs typeface="Times New Roman" panose="02020603050405020304" pitchFamily="18" charset="0"/>
              </a:rPr>
              <a:t>orthosilicate</a:t>
            </a:r>
            <a:r>
              <a:rPr lang="en-GB" sz="2754" dirty="0">
                <a:latin typeface="Times New Roman" panose="02020603050405020304" pitchFamily="18" charset="0"/>
                <a:cs typeface="Times New Roman" panose="02020603050405020304" pitchFamily="18" charset="0"/>
              </a:rPr>
              <a:t> TEOS (Sigma Aldrich) as template and source of Si, respectively. An aqueous solution of </a:t>
            </a:r>
            <a:r>
              <a:rPr lang="en-GB" sz="2754" dirty="0" err="1">
                <a:latin typeface="Times New Roman" panose="02020603050405020304" pitchFamily="18" charset="0"/>
                <a:cs typeface="Times New Roman" panose="02020603050405020304" pitchFamily="18" charset="0"/>
              </a:rPr>
              <a:t>HCl</a:t>
            </a:r>
            <a:r>
              <a:rPr lang="en-GB" sz="2754" dirty="0">
                <a:latin typeface="Times New Roman" panose="02020603050405020304" pitchFamily="18" charset="0"/>
                <a:cs typeface="Times New Roman" panose="02020603050405020304" pitchFamily="18" charset="0"/>
              </a:rPr>
              <a:t> (37%) was added to control the pH of the system reaction. Thus, 2 g of </a:t>
            </a:r>
            <a:r>
              <a:rPr lang="en-GB" sz="2754" dirty="0" err="1">
                <a:latin typeface="Times New Roman" panose="02020603050405020304" pitchFamily="18" charset="0"/>
                <a:cs typeface="Times New Roman" panose="02020603050405020304" pitchFamily="18" charset="0"/>
              </a:rPr>
              <a:t>CTMABr</a:t>
            </a:r>
            <a:r>
              <a:rPr lang="en-GB" sz="2754" dirty="0">
                <a:latin typeface="Times New Roman" panose="02020603050405020304" pitchFamily="18" charset="0"/>
                <a:cs typeface="Times New Roman" panose="02020603050405020304" pitchFamily="18" charset="0"/>
              </a:rPr>
              <a:t> and 40 mL of </a:t>
            </a:r>
            <a:r>
              <a:rPr lang="en-GB" sz="2754" dirty="0" err="1">
                <a:latin typeface="Times New Roman" panose="02020603050405020304" pitchFamily="18" charset="0"/>
                <a:cs typeface="Times New Roman" panose="02020603050405020304" pitchFamily="18" charset="0"/>
              </a:rPr>
              <a:t>HCl</a:t>
            </a:r>
            <a:r>
              <a:rPr lang="en-GB" sz="2754" dirty="0">
                <a:latin typeface="Times New Roman" panose="02020603050405020304" pitchFamily="18" charset="0"/>
                <a:cs typeface="Times New Roman" panose="02020603050405020304" pitchFamily="18" charset="0"/>
              </a:rPr>
              <a:t> (37%) were dissolved in 100 mL of ultrapure water. TEOS (10 mL) was added dropwise to the acidic solution of </a:t>
            </a:r>
            <a:r>
              <a:rPr lang="en-GB" sz="2754" dirty="0" err="1" smtClean="0">
                <a:latin typeface="Times New Roman" panose="02020603050405020304" pitchFamily="18" charset="0"/>
                <a:cs typeface="Times New Roman" panose="02020603050405020304" pitchFamily="18" charset="0"/>
              </a:rPr>
              <a:t>CTABr</a:t>
            </a:r>
            <a:r>
              <a:rPr lang="en-GB" sz="2754" dirty="0" smtClean="0">
                <a:latin typeface="Times New Roman" panose="02020603050405020304" pitchFamily="18" charset="0"/>
                <a:cs typeface="Times New Roman" panose="02020603050405020304" pitchFamily="18" charset="0"/>
              </a:rPr>
              <a:t> </a:t>
            </a:r>
            <a:r>
              <a:rPr lang="en-GB" sz="2754" dirty="0">
                <a:latin typeface="Times New Roman" panose="02020603050405020304" pitchFamily="18" charset="0"/>
                <a:cs typeface="Times New Roman" panose="02020603050405020304" pitchFamily="18" charset="0"/>
              </a:rPr>
              <a:t>with vigorous stirring at 30 </a:t>
            </a:r>
            <a:r>
              <a:rPr lang="en-GB" sz="2754" dirty="0" smtClean="0">
                <a:latin typeface="Times New Roman" panose="02020603050405020304" pitchFamily="18" charset="0"/>
                <a:cs typeface="Times New Roman" panose="02020603050405020304" pitchFamily="18" charset="0"/>
              </a:rPr>
              <a:t>°C</a:t>
            </a:r>
            <a:r>
              <a:rPr lang="en-GB" sz="2754" dirty="0">
                <a:latin typeface="Times New Roman" panose="02020603050405020304" pitchFamily="18" charset="0"/>
                <a:cs typeface="Times New Roman" panose="02020603050405020304" pitchFamily="18" charset="0"/>
              </a:rPr>
              <a:t>. After 2 hours, the white precipitate </a:t>
            </a:r>
            <a:r>
              <a:rPr lang="en-GB" sz="2754" dirty="0" smtClean="0">
                <a:latin typeface="Times New Roman" panose="02020603050405020304" pitchFamily="18" charset="0"/>
                <a:cs typeface="Times New Roman" panose="02020603050405020304" pitchFamily="18" charset="0"/>
              </a:rPr>
              <a:t>(SBA-3 precursor) </a:t>
            </a:r>
            <a:r>
              <a:rPr lang="en-GB" sz="2754" dirty="0">
                <a:latin typeface="Times New Roman" panose="02020603050405020304" pitchFamily="18" charset="0"/>
                <a:cs typeface="Times New Roman" panose="02020603050405020304" pitchFamily="18" charset="0"/>
              </a:rPr>
              <a:t>was aged at room temperature for 12 hours. The sample was then filtered and dried for 12 hours at 100 </a:t>
            </a:r>
            <a:r>
              <a:rPr lang="en-GB" sz="2754" dirty="0" smtClean="0">
                <a:latin typeface="Times New Roman" panose="02020603050405020304" pitchFamily="18" charset="0"/>
                <a:cs typeface="Times New Roman" panose="02020603050405020304" pitchFamily="18" charset="0"/>
              </a:rPr>
              <a:t>°C</a:t>
            </a:r>
            <a:r>
              <a:rPr lang="en-GB" sz="2754" dirty="0">
                <a:latin typeface="Times New Roman" panose="02020603050405020304" pitchFamily="18" charset="0"/>
                <a:cs typeface="Times New Roman" panose="02020603050405020304" pitchFamily="18" charset="0"/>
              </a:rPr>
              <a:t>. SBA-3 was then immersed at reflux in ethanol for 6 hours to extract the surfactant; after that, the precipitate was filtered and washed with ultrapure water. After drying, SBA-3 mesoporous silica was calcined at 550 </a:t>
            </a:r>
            <a:r>
              <a:rPr lang="en-GB" sz="2754" dirty="0" smtClean="0">
                <a:latin typeface="Times New Roman" panose="02020603050405020304" pitchFamily="18" charset="0"/>
                <a:cs typeface="Times New Roman" panose="02020603050405020304" pitchFamily="18" charset="0"/>
              </a:rPr>
              <a:t>°C </a:t>
            </a:r>
            <a:r>
              <a:rPr lang="en-GB" sz="2754" dirty="0">
                <a:latin typeface="Times New Roman" panose="02020603050405020304" pitchFamily="18" charset="0"/>
                <a:cs typeface="Times New Roman" panose="02020603050405020304" pitchFamily="18" charset="0"/>
              </a:rPr>
              <a:t>in air for 6 hours</a:t>
            </a:r>
            <a:r>
              <a:rPr lang="en-GB" sz="2754" dirty="0" smtClean="0">
                <a:latin typeface="Times New Roman" panose="02020603050405020304" pitchFamily="18" charset="0"/>
                <a:cs typeface="Times New Roman" panose="02020603050405020304" pitchFamily="18" charset="0"/>
              </a:rPr>
              <a:t>. The </a:t>
            </a:r>
            <a:r>
              <a:rPr lang="en-GB" sz="2754" dirty="0" smtClean="0">
                <a:latin typeface="Times New Roman" panose="02020603050405020304" pitchFamily="18" charset="0"/>
                <a:cs typeface="Times New Roman" panose="02020603050405020304" pitchFamily="18" charset="0"/>
              </a:rPr>
              <a:t>catalyst was </a:t>
            </a:r>
            <a:r>
              <a:rPr lang="en-GB" sz="2754" dirty="0" smtClean="0">
                <a:latin typeface="Times New Roman" panose="02020603050405020304" pitchFamily="18" charset="0"/>
                <a:cs typeface="Times New Roman" panose="02020603050405020304" pitchFamily="18" charset="0"/>
              </a:rPr>
              <a:t>obtained by post-synthesis method – wet impregnation. </a:t>
            </a:r>
            <a:r>
              <a:rPr lang="en-GB" sz="2754" dirty="0" smtClean="0">
                <a:latin typeface="Times New Roman" panose="02020603050405020304" pitchFamily="18" charset="0"/>
                <a:cs typeface="Times New Roman" panose="02020603050405020304" pitchFamily="18" charset="0"/>
              </a:rPr>
              <a:t>Oxidation </a:t>
            </a:r>
            <a:r>
              <a:rPr lang="en-GB" sz="2754" dirty="0">
                <a:latin typeface="Times New Roman" panose="02020603050405020304" pitchFamily="18" charset="0"/>
                <a:cs typeface="Times New Roman" panose="02020603050405020304" pitchFamily="18" charset="0"/>
              </a:rPr>
              <a:t>was carried out </a:t>
            </a:r>
            <a:r>
              <a:rPr lang="en-GB" sz="2754" dirty="0" smtClean="0">
                <a:latin typeface="Times New Roman" panose="02020603050405020304" pitchFamily="18" charset="0"/>
                <a:cs typeface="Times New Roman" panose="02020603050405020304" pitchFamily="18" charset="0"/>
              </a:rPr>
              <a:t>with H</a:t>
            </a:r>
            <a:r>
              <a:rPr lang="en-GB" sz="2754" baseline="-25000" dirty="0" smtClean="0">
                <a:latin typeface="Times New Roman" panose="02020603050405020304" pitchFamily="18" charset="0"/>
                <a:cs typeface="Times New Roman" panose="02020603050405020304" pitchFamily="18" charset="0"/>
              </a:rPr>
              <a:t>2</a:t>
            </a:r>
            <a:r>
              <a:rPr lang="en-GB" sz="2754" dirty="0" smtClean="0">
                <a:latin typeface="Times New Roman" panose="02020603050405020304" pitchFamily="18" charset="0"/>
                <a:cs typeface="Times New Roman" panose="02020603050405020304" pitchFamily="18" charset="0"/>
              </a:rPr>
              <a:t>O</a:t>
            </a:r>
            <a:r>
              <a:rPr lang="en-GB" sz="2754" baseline="-25000" dirty="0" smtClean="0">
                <a:latin typeface="Times New Roman" panose="02020603050405020304" pitchFamily="18" charset="0"/>
                <a:cs typeface="Times New Roman" panose="02020603050405020304" pitchFamily="18" charset="0"/>
              </a:rPr>
              <a:t>2</a:t>
            </a:r>
            <a:r>
              <a:rPr lang="en-GB" sz="2754" dirty="0" smtClean="0">
                <a:latin typeface="Times New Roman" panose="02020603050405020304" pitchFamily="18" charset="0"/>
                <a:cs typeface="Times New Roman" panose="02020603050405020304" pitchFamily="18" charset="0"/>
              </a:rPr>
              <a:t> as oxidant agent</a:t>
            </a:r>
            <a:r>
              <a:rPr lang="en-GB" sz="2754" dirty="0">
                <a:latin typeface="Times New Roman" panose="02020603050405020304" pitchFamily="18" charset="0"/>
                <a:cs typeface="Times New Roman" panose="02020603050405020304" pitchFamily="18" charset="0"/>
              </a:rPr>
              <a:t> </a:t>
            </a:r>
            <a:r>
              <a:rPr lang="en-GB" sz="2754" dirty="0" smtClean="0">
                <a:latin typeface="Times New Roman" panose="02020603050405020304" pitchFamily="18" charset="0"/>
                <a:cs typeface="Times New Roman" panose="02020603050405020304" pitchFamily="18" charset="0"/>
              </a:rPr>
              <a:t>and ACN as solvent, (molar ratio 0.05:0.18:0.4 – </a:t>
            </a:r>
            <a:r>
              <a:rPr lang="en-GB" sz="2754" dirty="0">
                <a:latin typeface="Times New Roman" panose="02020603050405020304" pitchFamily="18" charset="0"/>
                <a:cs typeface="Times New Roman" panose="02020603050405020304" pitchFamily="18" charset="0"/>
              </a:rPr>
              <a:t>dye: </a:t>
            </a:r>
            <a:r>
              <a:rPr lang="en-GB" sz="2754" dirty="0" smtClean="0">
                <a:latin typeface="Times New Roman" panose="02020603050405020304" pitchFamily="18" charset="0"/>
                <a:cs typeface="Times New Roman" panose="02020603050405020304" pitchFamily="18" charset="0"/>
              </a:rPr>
              <a:t>H</a:t>
            </a:r>
            <a:r>
              <a:rPr lang="en-GB" sz="2754" baseline="-25000" dirty="0" smtClean="0">
                <a:latin typeface="Times New Roman" panose="02020603050405020304" pitchFamily="18" charset="0"/>
                <a:cs typeface="Times New Roman" panose="02020603050405020304" pitchFamily="18" charset="0"/>
              </a:rPr>
              <a:t>2</a:t>
            </a:r>
            <a:r>
              <a:rPr lang="en-GB" sz="2754" dirty="0" smtClean="0">
                <a:latin typeface="Times New Roman" panose="02020603050405020304" pitchFamily="18" charset="0"/>
                <a:cs typeface="Times New Roman" panose="02020603050405020304" pitchFamily="18" charset="0"/>
              </a:rPr>
              <a:t>O</a:t>
            </a:r>
            <a:r>
              <a:rPr lang="en-GB" sz="2754" baseline="-25000" dirty="0" smtClean="0">
                <a:latin typeface="Times New Roman" panose="02020603050405020304" pitchFamily="18" charset="0"/>
                <a:cs typeface="Times New Roman" panose="02020603050405020304" pitchFamily="18" charset="0"/>
              </a:rPr>
              <a:t>2</a:t>
            </a:r>
            <a:r>
              <a:rPr lang="en-GB" sz="2754" dirty="0" smtClean="0">
                <a:latin typeface="Times New Roman" panose="02020603050405020304" pitchFamily="18" charset="0"/>
                <a:cs typeface="Times New Roman" panose="02020603050405020304" pitchFamily="18" charset="0"/>
              </a:rPr>
              <a:t>:ACN; 0.05 g catalyst) in </a:t>
            </a:r>
            <a:r>
              <a:rPr lang="en-GB" sz="2754" dirty="0">
                <a:latin typeface="Times New Roman" panose="02020603050405020304" pitchFamily="18" charset="0"/>
                <a:cs typeface="Times New Roman" panose="02020603050405020304" pitchFamily="18" charset="0"/>
              </a:rPr>
              <a:t>a batch reactor at ambient temperature and pressure. The de-colourization experiments were monitored by UV-VIS spectrophotometry. </a:t>
            </a:r>
            <a:endParaRPr lang="en-US" sz="2754" dirty="0">
              <a:latin typeface="Times New Roman" panose="02020603050405020304" pitchFamily="18" charset="0"/>
              <a:cs typeface="Times New Roman" panose="02020603050405020304" pitchFamily="18" charset="0"/>
            </a:endParaRPr>
          </a:p>
        </p:txBody>
      </p:sp>
      <p:sp>
        <p:nvSpPr>
          <p:cNvPr id="17" name="Rectangle 16"/>
          <p:cNvSpPr/>
          <p:nvPr/>
        </p:nvSpPr>
        <p:spPr>
          <a:xfrm>
            <a:off x="771929" y="15742000"/>
            <a:ext cx="27119134" cy="817164"/>
          </a:xfrm>
          <a:prstGeom prst="rect">
            <a:avLst/>
          </a:prstGeom>
          <a:blipFill>
            <a:blip r:embed="rId6"/>
            <a:tile tx="0" ty="0" sx="100000" sy="100000" flip="none" algn="tl"/>
          </a:blipFill>
        </p:spPr>
        <p:txBody>
          <a:bodyPr wrap="square">
            <a:spAutoFit/>
          </a:bodyPr>
          <a:lstStyle/>
          <a:p>
            <a:pPr algn="ctr"/>
            <a:r>
              <a:rPr lang="en-US" sz="4720" b="1" dirty="0">
                <a:ln>
                  <a:solidFill>
                    <a:schemeClr val="tx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 AND DISCUSSION</a:t>
            </a:r>
          </a:p>
        </p:txBody>
      </p:sp>
      <p:sp>
        <p:nvSpPr>
          <p:cNvPr id="31" name="Rectangle 30"/>
          <p:cNvSpPr/>
          <p:nvPr/>
        </p:nvSpPr>
        <p:spPr>
          <a:xfrm>
            <a:off x="771929" y="12386563"/>
            <a:ext cx="15572499" cy="2635337"/>
          </a:xfrm>
          <a:prstGeom prst="rect">
            <a:avLst/>
          </a:prstGeom>
          <a:blipFill dpi="0" rotWithShape="1">
            <a:blip r:embed="rId5"/>
            <a:srcRect/>
            <a:tile tx="0" ty="0" sx="100000" sy="100000" flip="none" algn="tl"/>
          </a:blipFill>
        </p:spPr>
        <p:txBody>
          <a:bodyPr wrap="square">
            <a:spAutoFit/>
          </a:bodyPr>
          <a:lstStyle/>
          <a:p>
            <a:pPr algn="just"/>
            <a:r>
              <a:rPr lang="en-GB" sz="2754" b="1" i="1" dirty="0">
                <a:latin typeface="Times New Roman" panose="02020603050405020304" pitchFamily="18" charset="0"/>
                <a:ea typeface="Calibri" panose="020F0502020204030204" pitchFamily="34" charset="0"/>
                <a:cs typeface="Times New Roman" panose="02020603050405020304" pitchFamily="18" charset="0"/>
              </a:rPr>
              <a:t>Recently, advanced oxidation processes have gained attention as efficient techniques for the organic dyes elimination. </a:t>
            </a:r>
            <a:r>
              <a:rPr lang="en-GB" sz="2754" b="1" i="1" dirty="0" smtClean="0">
                <a:latin typeface="Times New Roman" panose="02020603050405020304" pitchFamily="18" charset="0"/>
                <a:ea typeface="Calibri" panose="020F0502020204030204" pitchFamily="34" charset="0"/>
                <a:cs typeface="Times New Roman" panose="02020603050405020304" pitchFamily="18" charset="0"/>
              </a:rPr>
              <a:t>Nile Blue is a </a:t>
            </a:r>
            <a:r>
              <a:rPr lang="en-GB" sz="2754" b="1" i="1" dirty="0">
                <a:latin typeface="Times New Roman" panose="02020603050405020304" pitchFamily="18" charset="0"/>
                <a:ea typeface="Calibri" panose="020F0502020204030204" pitchFamily="34" charset="0"/>
                <a:cs typeface="Times New Roman" panose="02020603050405020304" pitchFamily="18" charset="0"/>
              </a:rPr>
              <a:t>fluorescent dyes, used in various industries and they are considered pollutant chemicals in water. Catalytic oxidation reactions result in either the total oxidation of complex organic contaminants to carbon dioxide and water or in their partial oxidation into nontoxic components suitable for further bioprocessing. In this study, catalysts obtained by immobilisation of transitional metals on mesoporous silica were used to oxidize the </a:t>
            </a:r>
            <a:r>
              <a:rPr lang="en-GB" sz="2754" b="1" i="1" dirty="0" smtClean="0">
                <a:latin typeface="Times New Roman" panose="02020603050405020304" pitchFamily="18" charset="0"/>
                <a:ea typeface="Calibri" panose="020F0502020204030204" pitchFamily="34" charset="0"/>
                <a:cs typeface="Times New Roman" panose="02020603050405020304" pitchFamily="18" charset="0"/>
              </a:rPr>
              <a:t>dye in </a:t>
            </a:r>
            <a:r>
              <a:rPr lang="en-GB" sz="2754" b="1" i="1" dirty="0">
                <a:latin typeface="Times New Roman" panose="02020603050405020304" pitchFamily="18" charset="0"/>
                <a:ea typeface="Calibri" panose="020F0502020204030204" pitchFamily="34" charset="0"/>
                <a:cs typeface="Times New Roman" panose="02020603050405020304" pitchFamily="18" charset="0"/>
              </a:rPr>
              <a:t>water to innocuous compounds. </a:t>
            </a:r>
          </a:p>
        </p:txBody>
      </p:sp>
      <p:pic>
        <p:nvPicPr>
          <p:cNvPr id="37" name="Picture 36"/>
          <p:cNvPicPr>
            <a:picLocks noChangeAspect="1"/>
          </p:cNvPicPr>
          <p:nvPr/>
        </p:nvPicPr>
        <p:blipFill>
          <a:blip r:embed="rId7"/>
          <a:stretch>
            <a:fillRect/>
          </a:stretch>
        </p:blipFill>
        <p:spPr>
          <a:xfrm>
            <a:off x="23946534" y="574514"/>
            <a:ext cx="2847958" cy="2356770"/>
          </a:xfrm>
          <a:prstGeom prst="rect">
            <a:avLst/>
          </a:prstGeom>
        </p:spPr>
      </p:pic>
      <p:sp>
        <p:nvSpPr>
          <p:cNvPr id="38" name="TextBox 37"/>
          <p:cNvSpPr txBox="1"/>
          <p:nvPr/>
        </p:nvSpPr>
        <p:spPr>
          <a:xfrm>
            <a:off x="21554962" y="2993259"/>
            <a:ext cx="6507829" cy="1191318"/>
          </a:xfrm>
          <a:prstGeom prst="rect">
            <a:avLst/>
          </a:prstGeom>
          <a:solidFill>
            <a:schemeClr val="tx1">
              <a:lumMod val="50000"/>
              <a:lumOff val="50000"/>
            </a:schemeClr>
          </a:solidFill>
        </p:spPr>
        <p:txBody>
          <a:bodyPr wrap="square" rtlCol="0">
            <a:spAutoFit/>
          </a:bodyPr>
          <a:lstStyle/>
          <a:p>
            <a:pPr algn="ctr"/>
            <a:r>
              <a:rPr lang="en-US" sz="2384" dirty="0">
                <a:solidFill>
                  <a:schemeClr val="bg1"/>
                </a:solidFill>
                <a:latin typeface="Arial Black" panose="020B0A04020102020204" pitchFamily="34" charset="0"/>
              </a:rPr>
              <a:t>National Research and Development Institute for Cryogenics and Isotopic Technologies - ICSI </a:t>
            </a:r>
            <a:r>
              <a:rPr lang="en-US" sz="2384" dirty="0" err="1">
                <a:solidFill>
                  <a:schemeClr val="bg1"/>
                </a:solidFill>
                <a:latin typeface="Arial Black" panose="020B0A04020102020204" pitchFamily="34" charset="0"/>
              </a:rPr>
              <a:t>Ramnicu</a:t>
            </a:r>
            <a:r>
              <a:rPr lang="en-US" sz="2384" dirty="0">
                <a:solidFill>
                  <a:schemeClr val="bg1"/>
                </a:solidFill>
                <a:latin typeface="Arial Black" panose="020B0A04020102020204" pitchFamily="34" charset="0"/>
              </a:rPr>
              <a:t> </a:t>
            </a:r>
            <a:r>
              <a:rPr lang="en-US" sz="2384" dirty="0" err="1">
                <a:solidFill>
                  <a:schemeClr val="bg1"/>
                </a:solidFill>
                <a:latin typeface="Arial Black" panose="020B0A04020102020204" pitchFamily="34" charset="0"/>
              </a:rPr>
              <a:t>Valcea</a:t>
            </a:r>
            <a:endParaRPr lang="en-US" sz="2384" dirty="0">
              <a:solidFill>
                <a:schemeClr val="bg1"/>
              </a:solidFill>
              <a:latin typeface="Arial Black" panose="020B0A04020102020204" pitchFamily="34" charset="0"/>
            </a:endParaRPr>
          </a:p>
        </p:txBody>
      </p:sp>
      <p:sp>
        <p:nvSpPr>
          <p:cNvPr id="51" name="TextBox 50"/>
          <p:cNvSpPr txBox="1"/>
          <p:nvPr/>
        </p:nvSpPr>
        <p:spPr>
          <a:xfrm>
            <a:off x="915004" y="25614044"/>
            <a:ext cx="7733169" cy="662810"/>
          </a:xfrm>
          <a:prstGeom prst="rect">
            <a:avLst/>
          </a:prstGeom>
          <a:blipFill>
            <a:blip r:embed="rId5"/>
            <a:tile tx="0" ty="0" sx="100000" sy="100000" flip="none" algn="tl"/>
          </a:blipFill>
        </p:spPr>
        <p:txBody>
          <a:bodyPr wrap="square" rtlCol="0">
            <a:spAutoFit/>
          </a:bodyPr>
          <a:lstStyle/>
          <a:p>
            <a:pPr algn="ctr"/>
            <a:r>
              <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SEM </a:t>
            </a:r>
            <a:r>
              <a:rPr lang="en-US" sz="3707"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image for SBA-3</a:t>
            </a:r>
            <a:endPar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2" name="Table 51"/>
          <p:cNvGraphicFramePr>
            <a:graphicFrameLocks noGrp="1"/>
          </p:cNvGraphicFramePr>
          <p:nvPr>
            <p:extLst>
              <p:ext uri="{D42A27DB-BD31-4B8C-83A1-F6EECF244321}">
                <p14:modId xmlns:p14="http://schemas.microsoft.com/office/powerpoint/2010/main" val="2732597278"/>
              </p:ext>
            </p:extLst>
          </p:nvPr>
        </p:nvGraphicFramePr>
        <p:xfrm>
          <a:off x="11420307" y="17616564"/>
          <a:ext cx="9303414" cy="1780584"/>
        </p:xfrm>
        <a:graphic>
          <a:graphicData uri="http://schemas.openxmlformats.org/drawingml/2006/table">
            <a:tbl>
              <a:tblPr firstRow="1" bandRow="1">
                <a:tableStyleId>{125E5076-3810-47DD-B79F-674D7AD40C01}</a:tableStyleId>
              </a:tblPr>
              <a:tblGrid>
                <a:gridCol w="2576955"/>
                <a:gridCol w="2336280"/>
                <a:gridCol w="2077547"/>
                <a:gridCol w="2312632"/>
              </a:tblGrid>
              <a:tr h="584208">
                <a:tc>
                  <a:txBody>
                    <a:bodyPr/>
                    <a:lstStyle/>
                    <a:p>
                      <a:pPr algn="ctr"/>
                      <a:r>
                        <a:rPr lang="en-US" sz="3100" dirty="0" smtClean="0">
                          <a:latin typeface="Times New Roman" panose="02020603050405020304" pitchFamily="18" charset="0"/>
                          <a:cs typeface="Times New Roman" panose="02020603050405020304" pitchFamily="18" charset="0"/>
                        </a:rPr>
                        <a:t>Sample</a:t>
                      </a:r>
                      <a:endParaRPr lang="en-US" sz="3100" b="1" dirty="0">
                        <a:latin typeface="Times New Roman" panose="02020603050405020304" pitchFamily="18" charset="0"/>
                        <a:cs typeface="Times New Roman" panose="02020603050405020304" pitchFamily="18" charset="0"/>
                      </a:endParaRPr>
                    </a:p>
                  </a:txBody>
                  <a:tcPr marL="121087" marR="121087" marT="60544" marB="60544"/>
                </a:tc>
                <a:tc>
                  <a:txBody>
                    <a:bodyPr/>
                    <a:lstStyle/>
                    <a:p>
                      <a:pPr algn="ctr"/>
                      <a:r>
                        <a:rPr lang="en-US" sz="3100" dirty="0" smtClean="0">
                          <a:latin typeface="Times New Roman" panose="02020603050405020304" pitchFamily="18" charset="0"/>
                          <a:cs typeface="Times New Roman" panose="02020603050405020304" pitchFamily="18" charset="0"/>
                        </a:rPr>
                        <a:t>S</a:t>
                      </a:r>
                      <a:r>
                        <a:rPr lang="en-US" sz="3100" baseline="-25000" dirty="0" smtClean="0">
                          <a:latin typeface="Times New Roman" panose="02020603050405020304" pitchFamily="18" charset="0"/>
                          <a:cs typeface="Times New Roman" panose="02020603050405020304" pitchFamily="18" charset="0"/>
                        </a:rPr>
                        <a:t>BET</a:t>
                      </a:r>
                      <a:r>
                        <a:rPr lang="en-US" sz="3100" dirty="0" smtClean="0">
                          <a:latin typeface="Times New Roman" panose="02020603050405020304" pitchFamily="18" charset="0"/>
                          <a:cs typeface="Times New Roman" panose="02020603050405020304" pitchFamily="18" charset="0"/>
                        </a:rPr>
                        <a:t> (m</a:t>
                      </a:r>
                      <a:r>
                        <a:rPr lang="en-US" sz="3100" baseline="30000" dirty="0" smtClean="0">
                          <a:latin typeface="Times New Roman" panose="02020603050405020304" pitchFamily="18" charset="0"/>
                          <a:cs typeface="Times New Roman" panose="02020603050405020304" pitchFamily="18" charset="0"/>
                        </a:rPr>
                        <a:t>2</a:t>
                      </a:r>
                      <a:r>
                        <a:rPr lang="en-US" sz="3100" dirty="0" smtClean="0">
                          <a:latin typeface="Times New Roman" panose="02020603050405020304" pitchFamily="18" charset="0"/>
                          <a:cs typeface="Times New Roman" panose="02020603050405020304" pitchFamily="18" charset="0"/>
                        </a:rPr>
                        <a:t>/g)</a:t>
                      </a:r>
                      <a:endParaRPr lang="en-US" sz="3100" b="1" dirty="0">
                        <a:latin typeface="Times New Roman" panose="02020603050405020304" pitchFamily="18" charset="0"/>
                        <a:cs typeface="Times New Roman" panose="02020603050405020304" pitchFamily="18" charset="0"/>
                      </a:endParaRPr>
                    </a:p>
                  </a:txBody>
                  <a:tcPr marL="121087" marR="121087" marT="60544" marB="60544"/>
                </a:tc>
                <a:tc>
                  <a:txBody>
                    <a:bodyPr/>
                    <a:lstStyle/>
                    <a:p>
                      <a:pPr algn="ctr"/>
                      <a:r>
                        <a:rPr lang="en-US" sz="3100" dirty="0" err="1" smtClean="0">
                          <a:latin typeface="Times New Roman" panose="02020603050405020304" pitchFamily="18" charset="0"/>
                          <a:cs typeface="Times New Roman" panose="02020603050405020304" pitchFamily="18" charset="0"/>
                        </a:rPr>
                        <a:t>d</a:t>
                      </a:r>
                      <a:r>
                        <a:rPr lang="en-US" sz="3100" baseline="-25000" dirty="0" err="1" smtClean="0">
                          <a:latin typeface="Times New Roman" panose="02020603050405020304" pitchFamily="18" charset="0"/>
                          <a:cs typeface="Times New Roman" panose="02020603050405020304" pitchFamily="18" charset="0"/>
                        </a:rPr>
                        <a:t>pBJH</a:t>
                      </a:r>
                      <a:r>
                        <a:rPr lang="en-US" sz="3100" dirty="0" smtClean="0">
                          <a:latin typeface="Times New Roman" panose="02020603050405020304" pitchFamily="18" charset="0"/>
                          <a:cs typeface="Times New Roman" panose="02020603050405020304" pitchFamily="18" charset="0"/>
                        </a:rPr>
                        <a:t> (nm)</a:t>
                      </a:r>
                      <a:endParaRPr lang="en-US" sz="3100" b="1" dirty="0">
                        <a:latin typeface="Times New Roman" panose="02020603050405020304" pitchFamily="18" charset="0"/>
                        <a:cs typeface="Times New Roman" panose="02020603050405020304" pitchFamily="18" charset="0"/>
                      </a:endParaRPr>
                    </a:p>
                  </a:txBody>
                  <a:tcPr marL="121087" marR="121087" marT="60544" marB="60544"/>
                </a:tc>
                <a:tc>
                  <a:txBody>
                    <a:bodyPr/>
                    <a:lstStyle/>
                    <a:p>
                      <a:pPr algn="ctr"/>
                      <a:r>
                        <a:rPr lang="en-US" sz="3100" dirty="0" err="1" smtClean="0">
                          <a:latin typeface="Times New Roman" panose="02020603050405020304" pitchFamily="18" charset="0"/>
                          <a:cs typeface="Times New Roman" panose="02020603050405020304" pitchFamily="18" charset="0"/>
                        </a:rPr>
                        <a:t>V</a:t>
                      </a:r>
                      <a:r>
                        <a:rPr lang="en-US" sz="3100" baseline="-25000" dirty="0" err="1" smtClean="0">
                          <a:latin typeface="Times New Roman" panose="02020603050405020304" pitchFamily="18" charset="0"/>
                          <a:cs typeface="Times New Roman" panose="02020603050405020304" pitchFamily="18" charset="0"/>
                        </a:rPr>
                        <a:t>p</a:t>
                      </a:r>
                      <a:r>
                        <a:rPr lang="en-US" sz="3100" dirty="0" smtClean="0">
                          <a:latin typeface="Times New Roman" panose="02020603050405020304" pitchFamily="18" charset="0"/>
                          <a:cs typeface="Times New Roman" panose="02020603050405020304" pitchFamily="18" charset="0"/>
                        </a:rPr>
                        <a:t> (cm</a:t>
                      </a:r>
                      <a:r>
                        <a:rPr lang="en-US" sz="3100" baseline="30000" dirty="0" smtClean="0">
                          <a:latin typeface="Times New Roman" panose="02020603050405020304" pitchFamily="18" charset="0"/>
                          <a:cs typeface="Times New Roman" panose="02020603050405020304" pitchFamily="18" charset="0"/>
                        </a:rPr>
                        <a:t>3</a:t>
                      </a:r>
                      <a:r>
                        <a:rPr lang="en-US" sz="3100" dirty="0" smtClean="0">
                          <a:latin typeface="Times New Roman" panose="02020603050405020304" pitchFamily="18" charset="0"/>
                          <a:cs typeface="Times New Roman" panose="02020603050405020304" pitchFamily="18" charset="0"/>
                        </a:rPr>
                        <a:t>/g)</a:t>
                      </a:r>
                      <a:endParaRPr lang="en-US" sz="3100" b="1" dirty="0">
                        <a:latin typeface="Times New Roman" panose="02020603050405020304" pitchFamily="18" charset="0"/>
                        <a:cs typeface="Times New Roman" panose="02020603050405020304" pitchFamily="18" charset="0"/>
                      </a:endParaRPr>
                    </a:p>
                  </a:txBody>
                  <a:tcPr marL="121087" marR="121087" marT="60544" marB="60544"/>
                </a:tc>
              </a:tr>
              <a:tr h="584208">
                <a:tc>
                  <a:txBody>
                    <a:bodyPr/>
                    <a:lstStyle/>
                    <a:p>
                      <a:pPr algn="ctr"/>
                      <a:r>
                        <a:rPr lang="en-US" sz="3100" dirty="0" smtClean="0">
                          <a:latin typeface="Times New Roman" panose="02020603050405020304" pitchFamily="18" charset="0"/>
                          <a:cs typeface="Times New Roman" panose="02020603050405020304" pitchFamily="18" charset="0"/>
                        </a:rPr>
                        <a:t>SBA-3</a:t>
                      </a:r>
                      <a:endParaRPr lang="en-US" sz="3100" b="1" dirty="0">
                        <a:latin typeface="Times New Roman" panose="02020603050405020304" pitchFamily="18" charset="0"/>
                        <a:cs typeface="Times New Roman" panose="02020603050405020304" pitchFamily="18" charset="0"/>
                      </a:endParaRPr>
                    </a:p>
                  </a:txBody>
                  <a:tcPr marL="121087" marR="121087" marT="60544" marB="60544"/>
                </a:tc>
                <a:tc>
                  <a:txBody>
                    <a:bodyPr/>
                    <a:lstStyle/>
                    <a:p>
                      <a:pPr algn="ctr"/>
                      <a:r>
                        <a:rPr lang="en-US" sz="3100" b="0" dirty="0" smtClean="0">
                          <a:latin typeface="Times New Roman" panose="02020603050405020304" pitchFamily="18" charset="0"/>
                          <a:cs typeface="Times New Roman" panose="02020603050405020304" pitchFamily="18" charset="0"/>
                        </a:rPr>
                        <a:t>549</a:t>
                      </a:r>
                      <a:endParaRPr lang="en-US" sz="3100" b="0" dirty="0">
                        <a:latin typeface="Times New Roman" panose="02020603050405020304" pitchFamily="18" charset="0"/>
                        <a:cs typeface="Times New Roman" panose="02020603050405020304" pitchFamily="18" charset="0"/>
                      </a:endParaRPr>
                    </a:p>
                  </a:txBody>
                  <a:tcPr marL="121087" marR="121087" marT="60544" marB="60544"/>
                </a:tc>
                <a:tc>
                  <a:txBody>
                    <a:bodyPr/>
                    <a:lstStyle/>
                    <a:p>
                      <a:pPr algn="ctr"/>
                      <a:r>
                        <a:rPr lang="en-US" sz="3100" dirty="0" smtClean="0">
                          <a:latin typeface="Times New Roman" panose="02020603050405020304" pitchFamily="18" charset="0"/>
                          <a:cs typeface="Times New Roman" panose="02020603050405020304" pitchFamily="18" charset="0"/>
                        </a:rPr>
                        <a:t>2.20</a:t>
                      </a:r>
                      <a:endParaRPr lang="en-US" sz="3100" b="0" dirty="0">
                        <a:latin typeface="Times New Roman" panose="02020603050405020304" pitchFamily="18" charset="0"/>
                        <a:cs typeface="Times New Roman" panose="02020603050405020304" pitchFamily="18" charset="0"/>
                      </a:endParaRPr>
                    </a:p>
                  </a:txBody>
                  <a:tcPr marL="121087" marR="121087" marT="60544" marB="60544"/>
                </a:tc>
                <a:tc>
                  <a:txBody>
                    <a:bodyPr/>
                    <a:lstStyle/>
                    <a:p>
                      <a:pPr algn="ctr"/>
                      <a:r>
                        <a:rPr lang="en-US" sz="3100" dirty="0" smtClean="0">
                          <a:latin typeface="Times New Roman" panose="02020603050405020304" pitchFamily="18" charset="0"/>
                          <a:cs typeface="Times New Roman" panose="02020603050405020304" pitchFamily="18" charset="0"/>
                        </a:rPr>
                        <a:t>0.991</a:t>
                      </a:r>
                      <a:endParaRPr lang="en-US" sz="3100" b="0" dirty="0">
                        <a:latin typeface="Times New Roman" panose="02020603050405020304" pitchFamily="18" charset="0"/>
                        <a:cs typeface="Times New Roman" panose="02020603050405020304" pitchFamily="18" charset="0"/>
                      </a:endParaRPr>
                    </a:p>
                  </a:txBody>
                  <a:tcPr marL="121087" marR="121087" marT="60544" marB="60544"/>
                </a:tc>
              </a:tr>
              <a:tr h="584208">
                <a:tc>
                  <a:txBody>
                    <a:bodyPr/>
                    <a:lstStyle/>
                    <a:p>
                      <a:pPr algn="ctr"/>
                      <a:r>
                        <a:rPr lang="en-US" sz="3100" dirty="0" smtClean="0">
                          <a:latin typeface="Times New Roman" panose="02020603050405020304" pitchFamily="18" charset="0"/>
                          <a:cs typeface="Times New Roman" panose="02020603050405020304" pitchFamily="18" charset="0"/>
                        </a:rPr>
                        <a:t>Ni-SBA-3</a:t>
                      </a:r>
                      <a:endParaRPr lang="en-US" sz="3100" b="1" dirty="0">
                        <a:latin typeface="Times New Roman" panose="02020603050405020304" pitchFamily="18" charset="0"/>
                        <a:cs typeface="Times New Roman" panose="02020603050405020304" pitchFamily="18" charset="0"/>
                      </a:endParaRPr>
                    </a:p>
                  </a:txBody>
                  <a:tcPr marL="121087" marR="121087" marT="60544" marB="60544"/>
                </a:tc>
                <a:tc>
                  <a:txBody>
                    <a:bodyPr/>
                    <a:lstStyle/>
                    <a:p>
                      <a:pPr algn="ctr"/>
                      <a:r>
                        <a:rPr lang="en-US" sz="3100" b="0" dirty="0" smtClean="0">
                          <a:latin typeface="Times New Roman" panose="02020603050405020304" pitchFamily="18" charset="0"/>
                          <a:cs typeface="Times New Roman" panose="02020603050405020304" pitchFamily="18" charset="0"/>
                        </a:rPr>
                        <a:t>268</a:t>
                      </a:r>
                      <a:endParaRPr lang="en-US" sz="3100" b="0" dirty="0">
                        <a:latin typeface="Times New Roman" panose="02020603050405020304" pitchFamily="18" charset="0"/>
                        <a:cs typeface="Times New Roman" panose="02020603050405020304" pitchFamily="18" charset="0"/>
                      </a:endParaRPr>
                    </a:p>
                  </a:txBody>
                  <a:tcPr marL="121087" marR="121087" marT="60544" marB="60544"/>
                </a:tc>
                <a:tc>
                  <a:txBody>
                    <a:bodyPr/>
                    <a:lstStyle/>
                    <a:p>
                      <a:pPr algn="ctr"/>
                      <a:r>
                        <a:rPr lang="en-US" sz="3100" dirty="0" smtClean="0">
                          <a:latin typeface="Times New Roman" panose="02020603050405020304" pitchFamily="18" charset="0"/>
                          <a:cs typeface="Times New Roman" panose="02020603050405020304" pitchFamily="18" charset="0"/>
                        </a:rPr>
                        <a:t>2.20</a:t>
                      </a:r>
                      <a:endParaRPr lang="en-US" sz="3100" b="0" dirty="0">
                        <a:latin typeface="Times New Roman" panose="02020603050405020304" pitchFamily="18" charset="0"/>
                        <a:cs typeface="Times New Roman" panose="02020603050405020304" pitchFamily="18" charset="0"/>
                      </a:endParaRPr>
                    </a:p>
                  </a:txBody>
                  <a:tcPr marL="121087" marR="121087" marT="60544" marB="60544"/>
                </a:tc>
                <a:tc>
                  <a:txBody>
                    <a:bodyPr/>
                    <a:lstStyle/>
                    <a:p>
                      <a:pPr algn="ctr"/>
                      <a:r>
                        <a:rPr lang="en-US" sz="3100" dirty="0" smtClean="0">
                          <a:latin typeface="Times New Roman" panose="02020603050405020304" pitchFamily="18" charset="0"/>
                          <a:cs typeface="Times New Roman" panose="02020603050405020304" pitchFamily="18" charset="0"/>
                        </a:rPr>
                        <a:t>0.161</a:t>
                      </a:r>
                      <a:endParaRPr lang="en-US" sz="3100" b="0" dirty="0">
                        <a:latin typeface="Times New Roman" panose="02020603050405020304" pitchFamily="18" charset="0"/>
                        <a:cs typeface="Times New Roman" panose="02020603050405020304" pitchFamily="18" charset="0"/>
                      </a:endParaRPr>
                    </a:p>
                  </a:txBody>
                  <a:tcPr marL="121087" marR="121087" marT="60544" marB="60544"/>
                </a:tc>
              </a:tr>
            </a:tbl>
          </a:graphicData>
        </a:graphic>
      </p:graphicFrame>
      <p:sp>
        <p:nvSpPr>
          <p:cNvPr id="53" name="Rectangle 52"/>
          <p:cNvSpPr/>
          <p:nvPr/>
        </p:nvSpPr>
        <p:spPr>
          <a:xfrm>
            <a:off x="778930" y="16793762"/>
            <a:ext cx="9959345" cy="661297"/>
          </a:xfrm>
          <a:prstGeom prst="rect">
            <a:avLst/>
          </a:prstGeom>
          <a:blipFill>
            <a:blip r:embed="rId5"/>
            <a:tile tx="0" ty="0" sx="100000" sy="100000" flip="none" algn="tl"/>
          </a:blipFill>
        </p:spPr>
        <p:txBody>
          <a:bodyPr wrap="square">
            <a:spAutoFit/>
          </a:bodyPr>
          <a:lstStyle/>
          <a:p>
            <a:pPr algn="ctr"/>
            <a:r>
              <a:rPr lang="en-GB"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Table. Elemental analysis of the silica materials</a:t>
            </a:r>
            <a:endPar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8" name="Rectangle 57"/>
          <p:cNvSpPr/>
          <p:nvPr/>
        </p:nvSpPr>
        <p:spPr>
          <a:xfrm>
            <a:off x="10815430" y="16788290"/>
            <a:ext cx="10513168" cy="662810"/>
          </a:xfrm>
          <a:prstGeom prst="rect">
            <a:avLst/>
          </a:prstGeom>
          <a:blipFill>
            <a:blip r:embed="rId5"/>
            <a:tile tx="0" ty="0" sx="100000" sy="100000" flip="none" algn="tl"/>
          </a:blipFill>
        </p:spPr>
        <p:txBody>
          <a:bodyPr wrap="square">
            <a:spAutoFit/>
          </a:bodyPr>
          <a:lstStyle/>
          <a:p>
            <a:pPr algn="ctr"/>
            <a:r>
              <a:rPr lang="en-GB"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Table. Structural parameters of the silica materials</a:t>
            </a:r>
            <a:endPar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11734549" y="26378632"/>
            <a:ext cx="3708533" cy="662810"/>
          </a:xfrm>
          <a:prstGeom prst="rect">
            <a:avLst/>
          </a:prstGeom>
          <a:blipFill>
            <a:blip r:embed="rId5"/>
            <a:tile tx="0" ty="0" sx="100000" sy="100000" flip="none" algn="tl"/>
          </a:blipFill>
        </p:spPr>
        <p:txBody>
          <a:bodyPr wrap="square" rtlCol="0">
            <a:spAutoFit/>
          </a:bodyPr>
          <a:lstStyle/>
          <a:p>
            <a:pPr algn="ctr"/>
            <a:r>
              <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FTIR spectra</a:t>
            </a:r>
          </a:p>
        </p:txBody>
      </p:sp>
      <p:sp>
        <p:nvSpPr>
          <p:cNvPr id="13" name="TextBox 12"/>
          <p:cNvSpPr txBox="1"/>
          <p:nvPr/>
        </p:nvSpPr>
        <p:spPr>
          <a:xfrm>
            <a:off x="21151092" y="22658936"/>
            <a:ext cx="6862407" cy="1233286"/>
          </a:xfrm>
          <a:prstGeom prst="rect">
            <a:avLst/>
          </a:prstGeom>
          <a:blipFill>
            <a:blip r:embed="rId5"/>
            <a:tile tx="0" ty="0" sx="100000" sy="100000" flip="none" algn="tl"/>
          </a:blipFill>
        </p:spPr>
        <p:txBody>
          <a:bodyPr wrap="square" rtlCol="0">
            <a:spAutoFit/>
          </a:bodyPr>
          <a:lstStyle/>
          <a:p>
            <a:pPr algn="ctr"/>
            <a:r>
              <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Adsorption-desorption isotherm and pores distribution</a:t>
            </a:r>
          </a:p>
        </p:txBody>
      </p:sp>
      <p:sp>
        <p:nvSpPr>
          <p:cNvPr id="15" name="TextBox 14"/>
          <p:cNvSpPr txBox="1"/>
          <p:nvPr/>
        </p:nvSpPr>
        <p:spPr>
          <a:xfrm>
            <a:off x="17562836" y="24014696"/>
            <a:ext cx="10560250" cy="4524315"/>
          </a:xfrm>
          <a:prstGeom prst="rect">
            <a:avLst/>
          </a:prstGeom>
          <a:blipFill>
            <a:blip r:embed="rId5"/>
            <a:tile tx="0" ty="0" sx="100000" sy="100000" flip="none" algn="tl"/>
          </a:blipFill>
        </p:spPr>
        <p:txBody>
          <a:bodyPr wrap="square" rtlCol="0">
            <a:spAutoFit/>
          </a:bodyPr>
          <a:lstStyle/>
          <a:p>
            <a:r>
              <a:rPr lang="en-GB" sz="3200" dirty="0">
                <a:latin typeface="Times New Roman" panose="02020603050405020304" pitchFamily="18" charset="0"/>
                <a:cs typeface="Times New Roman" panose="02020603050405020304" pitchFamily="18" charset="0"/>
              </a:rPr>
              <a:t>It </a:t>
            </a:r>
            <a:r>
              <a:rPr lang="en-GB" sz="3200" dirty="0" smtClean="0">
                <a:latin typeface="Times New Roman" panose="02020603050405020304" pitchFamily="18" charset="0"/>
                <a:cs typeface="Times New Roman" panose="02020603050405020304" pitchFamily="18" charset="0"/>
              </a:rPr>
              <a:t>can be observed </a:t>
            </a:r>
            <a:r>
              <a:rPr lang="en-GB" sz="3200" dirty="0">
                <a:latin typeface="Times New Roman" panose="02020603050405020304" pitchFamily="18" charset="0"/>
                <a:cs typeface="Times New Roman" panose="02020603050405020304" pitchFamily="18" charset="0"/>
              </a:rPr>
              <a:t>that at 3435 cm</a:t>
            </a:r>
            <a:r>
              <a:rPr lang="en-GB" sz="3200" baseline="30000" dirty="0">
                <a:latin typeface="Times New Roman" panose="02020603050405020304" pitchFamily="18" charset="0"/>
                <a:cs typeface="Times New Roman" panose="02020603050405020304" pitchFamily="18" charset="0"/>
              </a:rPr>
              <a:t>-1</a:t>
            </a:r>
            <a:r>
              <a:rPr lang="en-GB" sz="3200" dirty="0">
                <a:latin typeface="Times New Roman" panose="02020603050405020304" pitchFamily="18" charset="0"/>
                <a:cs typeface="Times New Roman" panose="02020603050405020304" pitchFamily="18" charset="0"/>
              </a:rPr>
              <a:t> the SBA-3 support has bands specific to the presence of OH groups </a:t>
            </a:r>
            <a:r>
              <a:rPr lang="en-GB" sz="3200" dirty="0" smtClean="0">
                <a:latin typeface="Times New Roman" panose="02020603050405020304" pitchFamily="18" charset="0"/>
                <a:cs typeface="Times New Roman" panose="02020603050405020304" pitchFamily="18" charset="0"/>
              </a:rPr>
              <a:t>from </a:t>
            </a:r>
            <a:r>
              <a:rPr lang="en-GB" sz="3200" dirty="0">
                <a:latin typeface="Times New Roman" panose="02020603050405020304" pitchFamily="18" charset="0"/>
                <a:cs typeface="Times New Roman" panose="02020603050405020304" pitchFamily="18" charset="0"/>
              </a:rPr>
              <a:t>the surface of </a:t>
            </a:r>
            <a:r>
              <a:rPr lang="en-GB" sz="3200" dirty="0" err="1">
                <a:latin typeface="Times New Roman" panose="02020603050405020304" pitchFamily="18" charset="0"/>
                <a:cs typeface="Times New Roman" panose="02020603050405020304" pitchFamily="18" charset="0"/>
              </a:rPr>
              <a:t>silanol</a:t>
            </a:r>
            <a:r>
              <a:rPr lang="en-GB" sz="3200" dirty="0">
                <a:latin typeface="Times New Roman" panose="02020603050405020304" pitchFamily="18" charset="0"/>
                <a:cs typeface="Times New Roman" panose="02020603050405020304" pitchFamily="18" charset="0"/>
              </a:rPr>
              <a:t> groups or </a:t>
            </a:r>
            <a:r>
              <a:rPr lang="en-GB" sz="3200" dirty="0" smtClean="0">
                <a:latin typeface="Times New Roman" panose="02020603050405020304" pitchFamily="18" charset="0"/>
                <a:cs typeface="Times New Roman" panose="02020603050405020304" pitchFamily="18" charset="0"/>
              </a:rPr>
              <a:t>from the water </a:t>
            </a:r>
            <a:r>
              <a:rPr lang="en-GB" sz="3200" dirty="0">
                <a:latin typeface="Times New Roman" panose="02020603050405020304" pitchFamily="18" charset="0"/>
                <a:cs typeface="Times New Roman" panose="02020603050405020304" pitchFamily="18" charset="0"/>
              </a:rPr>
              <a:t>molecules adsorbed on the surface. After functionalization with metals, the intensity of these bands decreases, which proves the immobilization of the metal on the surface. The absorption band at 1650 cm</a:t>
            </a:r>
            <a:r>
              <a:rPr lang="en-GB" sz="3200" baseline="30000" dirty="0">
                <a:latin typeface="Times New Roman" panose="02020603050405020304" pitchFamily="18" charset="0"/>
                <a:cs typeface="Times New Roman" panose="02020603050405020304" pitchFamily="18" charset="0"/>
              </a:rPr>
              <a:t>-1</a:t>
            </a:r>
            <a:r>
              <a:rPr lang="en-GB" sz="3200" dirty="0">
                <a:latin typeface="Times New Roman" panose="02020603050405020304" pitchFamily="18" charset="0"/>
                <a:cs typeface="Times New Roman" panose="02020603050405020304" pitchFamily="18" charset="0"/>
              </a:rPr>
              <a:t> of the SBA-3 sample can be attributed to the deformation vibrations of the adsorbed water molecules </a:t>
            </a:r>
            <a:r>
              <a:rPr lang="en-GB" sz="3200" dirty="0" smtClean="0">
                <a:latin typeface="Times New Roman" panose="02020603050405020304" pitchFamily="18" charset="0"/>
                <a:cs typeface="Times New Roman" panose="02020603050405020304" pitchFamily="18" charset="0"/>
              </a:rPr>
              <a:t>(</a:t>
            </a:r>
            <a:r>
              <a:rPr lang="en-GB" sz="3200" dirty="0" smtClean="0">
                <a:latin typeface="Times New Roman" panose="02020603050405020304" pitchFamily="18" charset="0"/>
                <a:cs typeface="Times New Roman" panose="02020603050405020304" pitchFamily="18" charset="0"/>
                <a:sym typeface="Symbol" panose="05050102010706020507" pitchFamily="18" charset="2"/>
              </a:rPr>
              <a:t></a:t>
            </a:r>
            <a:r>
              <a:rPr lang="en-GB" sz="3200" baseline="-25000" dirty="0" smtClean="0">
                <a:latin typeface="Times New Roman" panose="02020603050405020304" pitchFamily="18" charset="0"/>
                <a:cs typeface="Times New Roman" panose="02020603050405020304" pitchFamily="18" charset="0"/>
              </a:rPr>
              <a:t>H-O-H</a:t>
            </a:r>
            <a:r>
              <a:rPr lang="en-GB" sz="3200" dirty="0">
                <a:latin typeface="Times New Roman" panose="02020603050405020304" pitchFamily="18" charset="0"/>
                <a:cs typeface="Times New Roman" panose="02020603050405020304" pitchFamily="18" charset="0"/>
              </a:rPr>
              <a:t>). The </a:t>
            </a:r>
            <a:r>
              <a:rPr lang="en-GB" sz="3200" dirty="0" smtClean="0">
                <a:latin typeface="Times New Roman" panose="02020603050405020304" pitchFamily="18" charset="0"/>
                <a:cs typeface="Times New Roman" panose="02020603050405020304" pitchFamily="18" charset="0"/>
              </a:rPr>
              <a:t>band </a:t>
            </a:r>
            <a:r>
              <a:rPr lang="en-GB" sz="3200" dirty="0">
                <a:latin typeface="Times New Roman" panose="02020603050405020304" pitchFamily="18" charset="0"/>
                <a:cs typeface="Times New Roman" panose="02020603050405020304" pitchFamily="18" charset="0"/>
              </a:rPr>
              <a:t>at about 960 cm</a:t>
            </a:r>
            <a:r>
              <a:rPr lang="en-GB" sz="3200" baseline="30000" dirty="0">
                <a:latin typeface="Times New Roman" panose="02020603050405020304" pitchFamily="18" charset="0"/>
                <a:cs typeface="Times New Roman" panose="02020603050405020304" pitchFamily="18" charset="0"/>
              </a:rPr>
              <a:t>-1</a:t>
            </a:r>
            <a:r>
              <a:rPr lang="en-GB" sz="3200" dirty="0">
                <a:latin typeface="Times New Roman" panose="02020603050405020304" pitchFamily="18" charset="0"/>
                <a:cs typeface="Times New Roman" panose="02020603050405020304" pitchFamily="18" charset="0"/>
              </a:rPr>
              <a:t> in the spectra of the </a:t>
            </a:r>
            <a:r>
              <a:rPr lang="en-GB" sz="3200" dirty="0" smtClean="0">
                <a:latin typeface="Times New Roman" panose="02020603050405020304" pitchFamily="18" charset="0"/>
                <a:cs typeface="Times New Roman" panose="02020603050405020304" pitchFamily="18" charset="0"/>
              </a:rPr>
              <a:t>catalyst is </a:t>
            </a:r>
            <a:r>
              <a:rPr lang="en-GB" sz="3200" dirty="0">
                <a:latin typeface="Times New Roman" panose="02020603050405020304" pitchFamily="18" charset="0"/>
                <a:cs typeface="Times New Roman" panose="02020603050405020304" pitchFamily="18" charset="0"/>
              </a:rPr>
              <a:t>assigned </a:t>
            </a:r>
            <a:r>
              <a:rPr lang="en-GB" sz="3200" dirty="0" smtClean="0">
                <a:latin typeface="Times New Roman" panose="02020603050405020304" pitchFamily="18" charset="0"/>
                <a:cs typeface="Times New Roman" panose="02020603050405020304" pitchFamily="18" charset="0"/>
              </a:rPr>
              <a:t>Si-</a:t>
            </a:r>
            <a:r>
              <a:rPr lang="en-GB" sz="3200" dirty="0" err="1" smtClean="0">
                <a:latin typeface="Times New Roman" panose="02020603050405020304" pitchFamily="18" charset="0"/>
                <a:cs typeface="Times New Roman" panose="02020603050405020304" pitchFamily="18" charset="0"/>
              </a:rPr>
              <a:t>ONi</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18461557" y="35859555"/>
            <a:ext cx="9295484" cy="1233286"/>
          </a:xfrm>
          <a:prstGeom prst="rect">
            <a:avLst/>
          </a:prstGeom>
          <a:blipFill>
            <a:blip r:embed="rId5">
              <a:alphaModFix amt="80000"/>
            </a:blip>
            <a:tile tx="0" ty="0" sx="100000" sy="100000" flip="none" algn="tl"/>
          </a:blipFill>
        </p:spPr>
        <p:txBody>
          <a:bodyPr wrap="square" rtlCol="0">
            <a:spAutoFit/>
          </a:bodyPr>
          <a:lstStyle/>
          <a:p>
            <a:pPr algn="ctr"/>
            <a:r>
              <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Nile Blue conversion in the </a:t>
            </a:r>
            <a:r>
              <a:rPr lang="en-US" sz="3707"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absence and presence </a:t>
            </a:r>
            <a:r>
              <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t>
            </a:r>
            <a:r>
              <a:rPr lang="en-US" sz="3707"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Ni-SBA-3 catalyst</a:t>
            </a:r>
            <a:endPar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19990700" y="39178110"/>
            <a:ext cx="7766341" cy="1815882"/>
          </a:xfrm>
          <a:prstGeom prst="rect">
            <a:avLst/>
          </a:prstGeom>
        </p:spPr>
        <p:txBody>
          <a:bodyPr wrap="square">
            <a:spAutoFit/>
          </a:bodyPr>
          <a:lstStyle/>
          <a:p>
            <a:r>
              <a:rPr lang="en-GB" sz="2400" b="1" dirty="0">
                <a:solidFill>
                  <a:schemeClr val="bg1"/>
                </a:solidFill>
                <a:latin typeface="Times New Roman" panose="02020603050405020304" pitchFamily="18" charset="0"/>
                <a:cs typeface="Times New Roman" panose="02020603050405020304" pitchFamily="18" charset="0"/>
              </a:rPr>
              <a:t>Acknowledgements</a:t>
            </a:r>
          </a:p>
          <a:p>
            <a:pPr algn="just"/>
            <a:r>
              <a:rPr lang="en-GB" sz="2200" dirty="0">
                <a:solidFill>
                  <a:schemeClr val="bg1"/>
                </a:solidFill>
                <a:latin typeface="Times New Roman" panose="02020603050405020304" pitchFamily="18" charset="0"/>
                <a:cs typeface="Times New Roman" panose="02020603050405020304" pitchFamily="18" charset="0"/>
              </a:rPr>
              <a:t>The authors would like to </a:t>
            </a:r>
            <a:r>
              <a:rPr lang="en-GB" sz="2200" dirty="0" smtClean="0">
                <a:solidFill>
                  <a:schemeClr val="bg1"/>
                </a:solidFill>
                <a:latin typeface="Times New Roman" panose="02020603050405020304" pitchFamily="18" charset="0"/>
                <a:cs typeface="Times New Roman" panose="02020603050405020304" pitchFamily="18" charset="0"/>
              </a:rPr>
              <a:t>Chem</a:t>
            </a:r>
            <a:r>
              <a:rPr lang="en-GB" sz="2200" dirty="0" smtClean="0">
                <a:solidFill>
                  <a:schemeClr val="bg1"/>
                </a:solidFill>
                <a:latin typeface="Times New Roman" panose="02020603050405020304" pitchFamily="18" charset="0"/>
                <a:cs typeface="Times New Roman" panose="02020603050405020304" pitchFamily="18" charset="0"/>
              </a:rPr>
              <a:t>. Eng. Claudia </a:t>
            </a:r>
            <a:r>
              <a:rPr lang="en-GB" sz="2200" dirty="0" err="1" smtClean="0">
                <a:solidFill>
                  <a:schemeClr val="bg1"/>
                </a:solidFill>
                <a:latin typeface="Times New Roman" panose="02020603050405020304" pitchFamily="18" charset="0"/>
                <a:cs typeface="Times New Roman" panose="02020603050405020304" pitchFamily="18" charset="0"/>
              </a:rPr>
              <a:t>Sandru</a:t>
            </a:r>
            <a:r>
              <a:rPr lang="en-GB" sz="2200" dirty="0" smtClean="0">
                <a:solidFill>
                  <a:schemeClr val="bg1"/>
                </a:solidFill>
                <a:latin typeface="Times New Roman" panose="02020603050405020304" pitchFamily="18" charset="0"/>
                <a:cs typeface="Times New Roman" panose="02020603050405020304" pitchFamily="18" charset="0"/>
              </a:rPr>
              <a:t>, </a:t>
            </a:r>
            <a:r>
              <a:rPr lang="en-GB" sz="2200" dirty="0">
                <a:solidFill>
                  <a:schemeClr val="bg1"/>
                </a:solidFill>
                <a:latin typeface="Times New Roman" panose="02020603050405020304" pitchFamily="18" charset="0"/>
                <a:cs typeface="Times New Roman" panose="02020603050405020304" pitchFamily="18" charset="0"/>
              </a:rPr>
              <a:t>from the National Research and Development Institute for Cryogenics and Isotopic Technologies – ICSI Rm. </a:t>
            </a:r>
            <a:r>
              <a:rPr lang="en-GB" sz="2200" dirty="0" err="1">
                <a:solidFill>
                  <a:schemeClr val="bg1"/>
                </a:solidFill>
                <a:latin typeface="Times New Roman" panose="02020603050405020304" pitchFamily="18" charset="0"/>
                <a:cs typeface="Times New Roman" panose="02020603050405020304" pitchFamily="18" charset="0"/>
              </a:rPr>
              <a:t>Valcea</a:t>
            </a:r>
            <a:r>
              <a:rPr lang="en-GB" sz="2200" dirty="0">
                <a:solidFill>
                  <a:schemeClr val="bg1"/>
                </a:solidFill>
                <a:latin typeface="Times New Roman" panose="02020603050405020304" pitchFamily="18" charset="0"/>
                <a:cs typeface="Times New Roman" panose="02020603050405020304" pitchFamily="18" charset="0"/>
              </a:rPr>
              <a:t>, Romania, for the support offered with </a:t>
            </a:r>
            <a:r>
              <a:rPr lang="en-GB" sz="2200" dirty="0" smtClean="0">
                <a:solidFill>
                  <a:schemeClr val="bg1"/>
                </a:solidFill>
                <a:latin typeface="Times New Roman" panose="02020603050405020304" pitchFamily="18" charset="0"/>
                <a:cs typeface="Times New Roman" panose="02020603050405020304" pitchFamily="18" charset="0"/>
              </a:rPr>
              <a:t>SAA </a:t>
            </a:r>
            <a:r>
              <a:rPr lang="en-GB" sz="2200" dirty="0" smtClean="0">
                <a:solidFill>
                  <a:schemeClr val="bg1"/>
                </a:solidFill>
                <a:latin typeface="Times New Roman" panose="02020603050405020304" pitchFamily="18" charset="0"/>
                <a:cs typeface="Times New Roman" panose="02020603050405020304" pitchFamily="18" charset="0"/>
              </a:rPr>
              <a:t>measurements</a:t>
            </a:r>
            <a:r>
              <a:rPr lang="en-GB" sz="2200" dirty="0">
                <a:solidFill>
                  <a:schemeClr val="bg1"/>
                </a:solidFill>
                <a:latin typeface="Times New Roman" panose="02020603050405020304" pitchFamily="18" charset="0"/>
                <a:cs typeface="Times New Roman" panose="02020603050405020304" pitchFamily="18" charset="0"/>
              </a:rPr>
              <a:t>.</a:t>
            </a:r>
            <a:endParaRPr lang="en-US" sz="22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2755" y="447710"/>
            <a:ext cx="4094140" cy="409414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1612" y="390934"/>
            <a:ext cx="10058400" cy="4088739"/>
          </a:xfrm>
          <a:prstGeom prst="rect">
            <a:avLst/>
          </a:prstGeom>
        </p:spPr>
      </p:pic>
      <p:graphicFrame>
        <p:nvGraphicFramePr>
          <p:cNvPr id="32" name="Table 31"/>
          <p:cNvGraphicFramePr>
            <a:graphicFrameLocks noGrp="1"/>
          </p:cNvGraphicFramePr>
          <p:nvPr>
            <p:extLst>
              <p:ext uri="{D42A27DB-BD31-4B8C-83A1-F6EECF244321}">
                <p14:modId xmlns:p14="http://schemas.microsoft.com/office/powerpoint/2010/main" val="971659287"/>
              </p:ext>
            </p:extLst>
          </p:nvPr>
        </p:nvGraphicFramePr>
        <p:xfrm>
          <a:off x="1102662" y="17764523"/>
          <a:ext cx="9987147" cy="1417320"/>
        </p:xfrm>
        <a:graphic>
          <a:graphicData uri="http://schemas.openxmlformats.org/drawingml/2006/table">
            <a:tbl>
              <a:tblPr firstRow="1" bandRow="1">
                <a:tableStyleId>{125E5076-3810-47DD-B79F-674D7AD40C01}</a:tableStyleId>
              </a:tblPr>
              <a:tblGrid>
                <a:gridCol w="1861768"/>
                <a:gridCol w="1523807"/>
                <a:gridCol w="1522613"/>
                <a:gridCol w="1416407"/>
                <a:gridCol w="2376264"/>
                <a:gridCol w="1286288"/>
              </a:tblGrid>
              <a:tr h="252730">
                <a:tc>
                  <a:txBody>
                    <a:bodyPr/>
                    <a:lstStyle/>
                    <a:p>
                      <a:pPr algn="ctr">
                        <a:tabLst>
                          <a:tab pos="704850" algn="l"/>
                        </a:tabLst>
                      </a:pPr>
                      <a:r>
                        <a:rPr lang="en-US" sz="3100" dirty="0" smtClean="0">
                          <a:effectLst/>
                          <a:latin typeface="Times New Roman" panose="02020603050405020304" pitchFamily="18" charset="0"/>
                          <a:cs typeface="Times New Roman" panose="02020603050405020304" pitchFamily="18" charset="0"/>
                        </a:rPr>
                        <a:t>Sample</a:t>
                      </a:r>
                      <a:endParaRPr lang="en-US" sz="3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cap="all" dirty="0">
                          <a:effectLst/>
                          <a:latin typeface="Times New Roman" panose="02020603050405020304" pitchFamily="18" charset="0"/>
                          <a:cs typeface="Times New Roman" panose="02020603050405020304" pitchFamily="18" charset="0"/>
                        </a:rPr>
                        <a:t>C (%)</a:t>
                      </a:r>
                      <a:endParaRPr lang="en-US" sz="3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cap="all">
                          <a:effectLst/>
                          <a:latin typeface="Times New Roman" panose="02020603050405020304" pitchFamily="18" charset="0"/>
                          <a:cs typeface="Times New Roman" panose="02020603050405020304" pitchFamily="18" charset="0"/>
                        </a:rPr>
                        <a:t>H (%)</a:t>
                      </a:r>
                      <a:endParaRPr lang="en-US" sz="31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cap="all" dirty="0">
                          <a:effectLst/>
                          <a:latin typeface="Times New Roman" panose="02020603050405020304" pitchFamily="18" charset="0"/>
                          <a:cs typeface="Times New Roman" panose="02020603050405020304" pitchFamily="18" charset="0"/>
                        </a:rPr>
                        <a:t>O (%)</a:t>
                      </a:r>
                      <a:endParaRPr lang="en-US" sz="3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cap="all" dirty="0">
                          <a:effectLst/>
                          <a:latin typeface="Times New Roman" panose="02020603050405020304" pitchFamily="18" charset="0"/>
                          <a:cs typeface="Times New Roman" panose="02020603050405020304" pitchFamily="18" charset="0"/>
                        </a:rPr>
                        <a:t>metal (%)</a:t>
                      </a:r>
                      <a:endParaRPr lang="en-US" sz="3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cap="all">
                          <a:effectLst/>
                          <a:latin typeface="Times New Roman" panose="02020603050405020304" pitchFamily="18" charset="0"/>
                          <a:cs typeface="Times New Roman" panose="02020603050405020304" pitchFamily="18" charset="0"/>
                        </a:rPr>
                        <a:t>S</a:t>
                      </a:r>
                      <a:r>
                        <a:rPr lang="ro-RO" sz="3100">
                          <a:effectLst/>
                          <a:latin typeface="Times New Roman" panose="02020603050405020304" pitchFamily="18" charset="0"/>
                          <a:cs typeface="Times New Roman" panose="02020603050405020304" pitchFamily="18" charset="0"/>
                        </a:rPr>
                        <a:t>i </a:t>
                      </a:r>
                      <a:r>
                        <a:rPr lang="ro-RO" sz="3100" cap="all">
                          <a:effectLst/>
                          <a:latin typeface="Times New Roman" panose="02020603050405020304" pitchFamily="18" charset="0"/>
                          <a:cs typeface="Times New Roman" panose="02020603050405020304" pitchFamily="18" charset="0"/>
                        </a:rPr>
                        <a:t>(%)</a:t>
                      </a:r>
                      <a:endParaRPr lang="en-US" sz="3100">
                        <a:effectLst/>
                        <a:latin typeface="Times New Roman" panose="02020603050405020304" pitchFamily="18" charset="0"/>
                        <a:cs typeface="Times New Roman" panose="02020603050405020304" pitchFamily="18" charset="0"/>
                      </a:endParaRPr>
                    </a:p>
                  </a:txBody>
                  <a:tcPr marL="68580" marR="68580" marT="0" marB="0"/>
                </a:tc>
              </a:tr>
              <a:tr h="257175">
                <a:tc>
                  <a:txBody>
                    <a:bodyPr/>
                    <a:lstStyle/>
                    <a:p>
                      <a:pPr algn="ctr">
                        <a:tabLst>
                          <a:tab pos="704850" algn="l"/>
                        </a:tabLst>
                      </a:pPr>
                      <a:r>
                        <a:rPr lang="ro-RO" sz="3100">
                          <a:effectLst/>
                          <a:latin typeface="Times New Roman" panose="02020603050405020304" pitchFamily="18" charset="0"/>
                          <a:cs typeface="Times New Roman" panose="02020603050405020304" pitchFamily="18" charset="0"/>
                        </a:rPr>
                        <a:t>SBA-3</a:t>
                      </a:r>
                      <a:endParaRPr lang="en-US" sz="31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a:effectLst/>
                          <a:latin typeface="Times New Roman" panose="02020603050405020304" pitchFamily="18" charset="0"/>
                          <a:cs typeface="Times New Roman" panose="02020603050405020304" pitchFamily="18" charset="0"/>
                        </a:rPr>
                        <a:t>0,40</a:t>
                      </a:r>
                      <a:endParaRPr lang="en-US" sz="31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a:effectLst/>
                          <a:latin typeface="Times New Roman" panose="02020603050405020304" pitchFamily="18" charset="0"/>
                          <a:cs typeface="Times New Roman" panose="02020603050405020304" pitchFamily="18" charset="0"/>
                        </a:rPr>
                        <a:t>0,64</a:t>
                      </a:r>
                      <a:endParaRPr lang="en-US" sz="31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a:effectLst/>
                          <a:latin typeface="Times New Roman" panose="02020603050405020304" pitchFamily="18" charset="0"/>
                          <a:cs typeface="Times New Roman" panose="02020603050405020304" pitchFamily="18" charset="0"/>
                        </a:rPr>
                        <a:t>50,25</a:t>
                      </a:r>
                      <a:endParaRPr lang="en-US" sz="31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a:effectLst/>
                          <a:latin typeface="Times New Roman" panose="02020603050405020304" pitchFamily="18" charset="0"/>
                          <a:cs typeface="Times New Roman" panose="02020603050405020304" pitchFamily="18" charset="0"/>
                        </a:rPr>
                        <a:t>-</a:t>
                      </a:r>
                      <a:endParaRPr lang="en-US" sz="31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a:effectLst/>
                          <a:latin typeface="Times New Roman" panose="02020603050405020304" pitchFamily="18" charset="0"/>
                          <a:cs typeface="Times New Roman" panose="02020603050405020304" pitchFamily="18" charset="0"/>
                        </a:rPr>
                        <a:t>48,71</a:t>
                      </a:r>
                      <a:endParaRPr lang="en-US" sz="3100">
                        <a:effectLst/>
                        <a:latin typeface="Times New Roman" panose="02020603050405020304" pitchFamily="18" charset="0"/>
                        <a:cs typeface="Times New Roman" panose="02020603050405020304" pitchFamily="18" charset="0"/>
                      </a:endParaRPr>
                    </a:p>
                  </a:txBody>
                  <a:tcPr marL="68580" marR="68580" marT="0" marB="0"/>
                </a:tc>
              </a:tr>
              <a:tr h="170180">
                <a:tc>
                  <a:txBody>
                    <a:bodyPr/>
                    <a:lstStyle/>
                    <a:p>
                      <a:pPr algn="ctr">
                        <a:tabLst>
                          <a:tab pos="704850" algn="l"/>
                        </a:tabLst>
                      </a:pPr>
                      <a:r>
                        <a:rPr lang="ro-RO" sz="3100">
                          <a:effectLst/>
                          <a:latin typeface="Times New Roman" panose="02020603050405020304" pitchFamily="18" charset="0"/>
                          <a:cs typeface="Times New Roman" panose="02020603050405020304" pitchFamily="18" charset="0"/>
                        </a:rPr>
                        <a:t>Ni-SBA-3</a:t>
                      </a:r>
                      <a:endParaRPr lang="en-US" sz="31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a:effectLst/>
                          <a:latin typeface="Times New Roman" panose="02020603050405020304" pitchFamily="18" charset="0"/>
                          <a:cs typeface="Times New Roman" panose="02020603050405020304" pitchFamily="18" charset="0"/>
                        </a:rPr>
                        <a:t>1,65</a:t>
                      </a:r>
                      <a:endParaRPr lang="en-US" sz="31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a:effectLst/>
                          <a:latin typeface="Times New Roman" panose="02020603050405020304" pitchFamily="18" charset="0"/>
                          <a:cs typeface="Times New Roman" panose="02020603050405020304" pitchFamily="18" charset="0"/>
                        </a:rPr>
                        <a:t>1,42</a:t>
                      </a:r>
                      <a:endParaRPr lang="en-US" sz="31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dirty="0">
                          <a:effectLst/>
                          <a:latin typeface="Times New Roman" panose="02020603050405020304" pitchFamily="18" charset="0"/>
                          <a:cs typeface="Times New Roman" panose="02020603050405020304" pitchFamily="18" charset="0"/>
                        </a:rPr>
                        <a:t>54,16</a:t>
                      </a:r>
                      <a:endParaRPr lang="en-US" sz="3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dirty="0">
                          <a:effectLst/>
                          <a:latin typeface="Times New Roman" panose="02020603050405020304" pitchFamily="18" charset="0"/>
                          <a:cs typeface="Times New Roman" panose="02020603050405020304" pitchFamily="18" charset="0"/>
                        </a:rPr>
                        <a:t>2,55</a:t>
                      </a:r>
                      <a:endParaRPr lang="en-US" sz="3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704850" algn="l"/>
                        </a:tabLst>
                      </a:pPr>
                      <a:r>
                        <a:rPr lang="ro-RO" sz="3100" dirty="0">
                          <a:effectLst/>
                          <a:latin typeface="Times New Roman" panose="02020603050405020304" pitchFamily="18" charset="0"/>
                          <a:cs typeface="Times New Roman" panose="02020603050405020304" pitchFamily="18" charset="0"/>
                        </a:rPr>
                        <a:t>40,22</a:t>
                      </a:r>
                      <a:endParaRPr lang="en-US" sz="3100" dirty="0">
                        <a:effectLst/>
                        <a:latin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64167" y="16947937"/>
            <a:ext cx="6669773" cy="5516613"/>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004" y="19399866"/>
            <a:ext cx="8148700" cy="6111525"/>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7994" y="26521498"/>
            <a:ext cx="8155710" cy="6169945"/>
          </a:xfrm>
          <a:prstGeom prst="rect">
            <a:avLst/>
          </a:prstGeom>
        </p:spPr>
      </p:pic>
      <p:sp>
        <p:nvSpPr>
          <p:cNvPr id="50" name="TextBox 49"/>
          <p:cNvSpPr txBox="1"/>
          <p:nvPr/>
        </p:nvSpPr>
        <p:spPr>
          <a:xfrm>
            <a:off x="997690" y="32899978"/>
            <a:ext cx="7733169" cy="662810"/>
          </a:xfrm>
          <a:prstGeom prst="rect">
            <a:avLst/>
          </a:prstGeom>
          <a:blipFill>
            <a:blip r:embed="rId5"/>
            <a:tile tx="0" ty="0" sx="100000" sy="100000" flip="none" algn="tl"/>
          </a:blipFill>
        </p:spPr>
        <p:txBody>
          <a:bodyPr wrap="square" rtlCol="0">
            <a:spAutoFit/>
          </a:bodyPr>
          <a:lstStyle/>
          <a:p>
            <a:pPr algn="ctr"/>
            <a:r>
              <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SEM </a:t>
            </a:r>
            <a:r>
              <a:rPr lang="en-US" sz="3707"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image for Ni-SBA-3</a:t>
            </a:r>
            <a:endPar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37667" y="19946338"/>
            <a:ext cx="7702296" cy="6263640"/>
          </a:xfrm>
          <a:prstGeom prst="rect">
            <a:avLst/>
          </a:prstGeom>
        </p:spPr>
      </p:pic>
      <p:pic>
        <p:nvPicPr>
          <p:cNvPr id="43" name="Picture 4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528262" y="28927784"/>
            <a:ext cx="10594824" cy="6761490"/>
          </a:xfrm>
          <a:prstGeom prst="rect">
            <a:avLst/>
          </a:prstGeom>
        </p:spPr>
      </p:pic>
      <p:pic>
        <p:nvPicPr>
          <p:cNvPr id="44" name="Picture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81418" y="27742516"/>
            <a:ext cx="7663196" cy="6156220"/>
          </a:xfrm>
          <a:prstGeom prst="rect">
            <a:avLst/>
          </a:prstGeom>
        </p:spPr>
      </p:pic>
      <p:sp>
        <p:nvSpPr>
          <p:cNvPr id="55" name="TextBox 54"/>
          <p:cNvSpPr txBox="1"/>
          <p:nvPr/>
        </p:nvSpPr>
        <p:spPr>
          <a:xfrm>
            <a:off x="12019185" y="34178451"/>
            <a:ext cx="3708533" cy="662810"/>
          </a:xfrm>
          <a:prstGeom prst="rect">
            <a:avLst/>
          </a:prstGeom>
          <a:blipFill>
            <a:blip r:embed="rId5"/>
            <a:tile tx="0" ty="0" sx="100000" sy="100000" flip="none" algn="tl"/>
          </a:blipFill>
        </p:spPr>
        <p:txBody>
          <a:bodyPr wrap="square" rtlCol="0">
            <a:spAutoFit/>
          </a:bodyPr>
          <a:lstStyle/>
          <a:p>
            <a:pPr algn="ctr"/>
            <a:r>
              <a:rPr lang="en-US" sz="3707"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TG analysis</a:t>
            </a:r>
            <a:endParaRPr lang="en-US" sz="37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6" name="TextBox 55"/>
          <p:cNvSpPr txBox="1"/>
          <p:nvPr/>
        </p:nvSpPr>
        <p:spPr>
          <a:xfrm>
            <a:off x="1042303" y="33866756"/>
            <a:ext cx="8268722" cy="3046988"/>
          </a:xfrm>
          <a:prstGeom prst="rect">
            <a:avLst/>
          </a:prstGeom>
          <a:blipFill>
            <a:blip r:embed="rId5"/>
            <a:tile tx="0" ty="0" sx="100000" sy="100000" flip="none" algn="tl"/>
          </a:blipFill>
        </p:spPr>
        <p:txBody>
          <a:bodyPr wrap="square" rtlCol="0">
            <a:spAutoFit/>
          </a:bodyPr>
          <a:lstStyle/>
          <a:p>
            <a:pPr algn="just"/>
            <a:r>
              <a:rPr lang="en-GB" sz="3200" dirty="0" smtClean="0">
                <a:latin typeface="Times New Roman" panose="02020603050405020304" pitchFamily="18" charset="0"/>
                <a:cs typeface="Times New Roman" panose="02020603050405020304" pitchFamily="18" charset="0"/>
              </a:rPr>
              <a:t>In the case of SBA-3, </a:t>
            </a:r>
            <a:r>
              <a:rPr lang="en-GB" sz="3200" dirty="0">
                <a:latin typeface="Times New Roman" panose="02020603050405020304" pitchFamily="18" charset="0"/>
                <a:cs typeface="Times New Roman" panose="02020603050405020304" pitchFamily="18" charset="0"/>
              </a:rPr>
              <a:t>w</a:t>
            </a:r>
            <a:r>
              <a:rPr lang="en-GB" sz="3200" dirty="0" smtClean="0">
                <a:latin typeface="Times New Roman" panose="02020603050405020304" pitchFamily="18" charset="0"/>
                <a:cs typeface="Times New Roman" panose="02020603050405020304" pitchFamily="18" charset="0"/>
              </a:rPr>
              <a:t>eight </a:t>
            </a:r>
            <a:r>
              <a:rPr lang="en-GB" sz="3200" dirty="0">
                <a:latin typeface="Times New Roman" panose="02020603050405020304" pitchFamily="18" charset="0"/>
                <a:cs typeface="Times New Roman" panose="02020603050405020304" pitchFamily="18" charset="0"/>
              </a:rPr>
              <a:t>loss of about 9% occurs below 120 </a:t>
            </a:r>
            <a:r>
              <a:rPr lang="en-GB" sz="3200" dirty="0" smtClean="0">
                <a:latin typeface="Times New Roman" panose="02020603050405020304" pitchFamily="18" charset="0"/>
                <a:cs typeface="Times New Roman" panose="02020603050405020304" pitchFamily="18" charset="0"/>
              </a:rPr>
              <a:t>°C</a:t>
            </a:r>
            <a:r>
              <a:rPr lang="en-GB" sz="3200" dirty="0">
                <a:latin typeface="Times New Roman" panose="02020603050405020304" pitchFamily="18" charset="0"/>
                <a:cs typeface="Times New Roman" panose="02020603050405020304" pitchFamily="18" charset="0"/>
              </a:rPr>
              <a:t>, most likely corresponding to the elimination of absorbed water</a:t>
            </a:r>
            <a:r>
              <a:rPr lang="en-GB" sz="3200" dirty="0" smtClean="0">
                <a:latin typeface="Times New Roman" panose="02020603050405020304" pitchFamily="18" charset="0"/>
                <a:cs typeface="Times New Roman" panose="02020603050405020304" pitchFamily="18" charset="0"/>
              </a:rPr>
              <a:t>. In the case of Ni-SBA-3, the weigh loss is about 15.6 %, due to adsorbed water elimination (up to 120 </a:t>
            </a:r>
            <a:r>
              <a:rPr lang="en-GB" sz="3200" dirty="0">
                <a:latin typeface="Times New Roman" panose="02020603050405020304" pitchFamily="18" charset="0"/>
                <a:cs typeface="Times New Roman" panose="02020603050405020304" pitchFamily="18" charset="0"/>
              </a:rPr>
              <a:t>°C</a:t>
            </a:r>
            <a:r>
              <a:rPr lang="en-GB" sz="3200" dirty="0" smtClean="0">
                <a:latin typeface="Times New Roman" panose="02020603050405020304" pitchFamily="18" charset="0"/>
                <a:cs typeface="Times New Roman" panose="02020603050405020304" pitchFamily="18" charset="0"/>
              </a:rPr>
              <a:t>) and to metal oxides degradation (up to 400 </a:t>
            </a:r>
            <a:r>
              <a:rPr lang="en-GB" sz="3200" dirty="0">
                <a:latin typeface="Times New Roman" panose="02020603050405020304" pitchFamily="18" charset="0"/>
                <a:cs typeface="Times New Roman" panose="02020603050405020304" pitchFamily="18" charset="0"/>
              </a:rPr>
              <a:t>°</a:t>
            </a:r>
            <a:r>
              <a:rPr lang="en-GB" sz="3200" dirty="0" smtClean="0">
                <a:latin typeface="Times New Roman" panose="02020603050405020304" pitchFamily="18" charset="0"/>
                <a:cs typeface="Times New Roman" panose="02020603050405020304" pitchFamily="18" charset="0"/>
              </a:rPr>
              <a:t>C).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912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4186</TotalTime>
  <Words>943</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Symbol</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dc:creator>
  <cp:lastModifiedBy>Yo</cp:lastModifiedBy>
  <cp:revision>240</cp:revision>
  <cp:lastPrinted>2019-11-12T06:32:49Z</cp:lastPrinted>
  <dcterms:created xsi:type="dcterms:W3CDTF">2013-02-11T11:53:56Z</dcterms:created>
  <dcterms:modified xsi:type="dcterms:W3CDTF">2020-10-16T08:23:20Z</dcterms:modified>
</cp:coreProperties>
</file>