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291"/>
  </p:normalViewPr>
  <p:slideViewPr>
    <p:cSldViewPr snapToGrid="0" snapToObjects="1">
      <p:cViewPr varScale="1">
        <p:scale>
          <a:sx n="112" d="100"/>
          <a:sy n="112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71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66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8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09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05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3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29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67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6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7D2A-98AD-9A46-A31C-3908C900D987}" type="datetimeFigureOut">
              <a:rPr lang="it-IT" smtClean="0"/>
              <a:t>15/09/20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A1B5-4E21-F447-8A10-96849D498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4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sv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image" Target="../media/image8.jpe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image" Target="../media/image16.emf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B4EE321-1F0E-5942-8FE9-A8EE9E4CCC6C}"/>
              </a:ext>
            </a:extLst>
          </p:cNvPr>
          <p:cNvSpPr/>
          <p:nvPr/>
        </p:nvSpPr>
        <p:spPr>
          <a:xfrm>
            <a:off x="231112" y="915295"/>
            <a:ext cx="868177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Blue-light-</a:t>
            </a:r>
            <a:r>
              <a:rPr lang="it-IT" sz="2800" b="1" dirty="0" err="1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mediated</a:t>
            </a:r>
            <a:r>
              <a:rPr lang="it-IT" sz="2800" b="1" dirty="0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 </a:t>
            </a:r>
            <a:r>
              <a:rPr lang="it-IT" sz="2800" b="1" dirty="0" err="1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selenealkoxilation</a:t>
            </a:r>
            <a:r>
              <a:rPr lang="it-IT" sz="2800" b="1" dirty="0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 and </a:t>
            </a:r>
            <a:r>
              <a:rPr lang="it-IT" sz="2800" b="1" dirty="0" err="1">
                <a:ln/>
                <a:solidFill>
                  <a:schemeClr val="accent1">
                    <a:lumMod val="75000"/>
                  </a:schemeClr>
                </a:solidFill>
                <a:latin typeface="Source Sans Pro" panose="020F0502020204030204" pitchFamily="34" charset="0"/>
              </a:rPr>
              <a:t>selenocyclofuncionalization</a:t>
            </a:r>
            <a:endParaRPr lang="it-IT" sz="28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846707F-EFF5-A847-BDDA-D5584EBA0EA2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5C621C-2B13-B948-9DD9-D9ADA1A468E8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9D050F-18FF-1A4B-B5F6-95E476678DA4}"/>
              </a:ext>
            </a:extLst>
          </p:cNvPr>
          <p:cNvSpPr txBox="1"/>
          <p:nvPr/>
        </p:nvSpPr>
        <p:spPr>
          <a:xfrm>
            <a:off x="433272" y="2080009"/>
            <a:ext cx="8277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Moretti, M.,</a:t>
            </a:r>
            <a:r>
              <a:rPr lang="it-IT" sz="1400" baseline="30000" dirty="0"/>
              <a:t>1</a:t>
            </a:r>
            <a:r>
              <a:rPr lang="it-IT" sz="1400" dirty="0"/>
              <a:t> </a:t>
            </a:r>
            <a:r>
              <a:rPr lang="it-IT" sz="1400" dirty="0" err="1"/>
              <a:t>Mangiavacchi</a:t>
            </a:r>
            <a:r>
              <a:rPr lang="it-IT" sz="1400" dirty="0"/>
              <a:t>, F.,</a:t>
            </a:r>
            <a:r>
              <a:rPr lang="it-IT" sz="1400" baseline="30000" dirty="0"/>
              <a:t>1</a:t>
            </a:r>
            <a:r>
              <a:rPr lang="it-IT" sz="1400" dirty="0"/>
              <a:t> Liviabella, D.,</a:t>
            </a:r>
            <a:r>
              <a:rPr lang="it-IT" sz="1400" baseline="30000" dirty="0"/>
              <a:t>1</a:t>
            </a:r>
            <a:r>
              <a:rPr lang="it-IT" sz="1400" dirty="0"/>
              <a:t> </a:t>
            </a:r>
            <a:r>
              <a:rPr lang="it-IT" sz="1400" dirty="0" err="1"/>
              <a:t>Penteado</a:t>
            </a:r>
            <a:r>
              <a:rPr lang="it-IT" sz="1400" dirty="0"/>
              <a:t>, F.,</a:t>
            </a:r>
            <a:r>
              <a:rPr lang="it-IT" sz="1400" baseline="30000" dirty="0"/>
              <a:t>2</a:t>
            </a:r>
            <a:r>
              <a:rPr lang="it-IT" sz="1400" dirty="0"/>
              <a:t> </a:t>
            </a:r>
            <a:r>
              <a:rPr lang="it-IT" sz="1400" dirty="0" err="1"/>
              <a:t>Sancineto</a:t>
            </a:r>
            <a:r>
              <a:rPr lang="it-IT" sz="1400" dirty="0"/>
              <a:t>, L.,</a:t>
            </a:r>
            <a:r>
              <a:rPr lang="it-IT" sz="1400" baseline="30000" dirty="0"/>
              <a:t>1</a:t>
            </a:r>
            <a:r>
              <a:rPr lang="it-IT" sz="1400" dirty="0"/>
              <a:t> </a:t>
            </a:r>
            <a:r>
              <a:rPr lang="it-IT" sz="1400" dirty="0" err="1"/>
              <a:t>Lenardao</a:t>
            </a:r>
            <a:r>
              <a:rPr lang="it-IT" sz="1400" dirty="0"/>
              <a:t>, E.</a:t>
            </a:r>
            <a:r>
              <a:rPr lang="it-IT" sz="1400" baseline="30000" dirty="0"/>
              <a:t>2</a:t>
            </a:r>
            <a:r>
              <a:rPr lang="it-IT" sz="1400" dirty="0"/>
              <a:t> and Santi, C.</a:t>
            </a:r>
            <a:r>
              <a:rPr lang="it-IT" sz="1400" baseline="30000" dirty="0"/>
              <a:t>1*</a:t>
            </a:r>
          </a:p>
          <a:p>
            <a:pPr algn="ctr"/>
            <a:endParaRPr lang="it-IT" sz="1400" dirty="0"/>
          </a:p>
          <a:p>
            <a:pPr marL="342900" indent="-342900" algn="ctr">
              <a:buAutoNum type="arabicPeriod"/>
            </a:pPr>
            <a:r>
              <a:rPr lang="it-IT" sz="1400" i="1" dirty="0"/>
              <a:t>Group of </a:t>
            </a:r>
            <a:r>
              <a:rPr lang="it-IT" sz="1400" i="1" dirty="0" err="1"/>
              <a:t>Catalysis</a:t>
            </a:r>
            <a:r>
              <a:rPr lang="it-IT" sz="1400" i="1" dirty="0"/>
              <a:t>, </a:t>
            </a:r>
            <a:r>
              <a:rPr lang="it-IT" sz="1400" i="1" dirty="0" err="1"/>
              <a:t>Synthesis</a:t>
            </a:r>
            <a:r>
              <a:rPr lang="it-IT" sz="1400" i="1" dirty="0"/>
              <a:t> and </a:t>
            </a:r>
            <a:r>
              <a:rPr lang="it-IT" sz="1400" i="1" dirty="0" err="1"/>
              <a:t>Organic</a:t>
            </a:r>
            <a:r>
              <a:rPr lang="it-IT" sz="1400" i="1" dirty="0"/>
              <a:t> Green </a:t>
            </a:r>
            <a:r>
              <a:rPr lang="it-IT" sz="1400" i="1" dirty="0" err="1"/>
              <a:t>Chemistry</a:t>
            </a:r>
            <a:r>
              <a:rPr lang="it-IT" sz="1400" i="1" dirty="0"/>
              <a:t>, </a:t>
            </a:r>
            <a:r>
              <a:rPr lang="it-IT" sz="1400" i="1" dirty="0" err="1"/>
              <a:t>Department</a:t>
            </a:r>
            <a:r>
              <a:rPr lang="it-IT" sz="1400" i="1" dirty="0"/>
              <a:t> of </a:t>
            </a:r>
            <a:r>
              <a:rPr lang="it-IT" sz="1400" i="1" dirty="0" err="1"/>
              <a:t>Pharmaceutical</a:t>
            </a:r>
            <a:r>
              <a:rPr lang="it-IT" sz="1400" i="1" dirty="0"/>
              <a:t> </a:t>
            </a:r>
            <a:r>
              <a:rPr lang="it-IT" sz="1400" i="1" dirty="0" err="1"/>
              <a:t>Sciences</a:t>
            </a:r>
            <a:r>
              <a:rPr lang="it-IT" sz="1400" i="1" dirty="0"/>
              <a:t>, </a:t>
            </a:r>
            <a:r>
              <a:rPr lang="it-IT" sz="1400" i="1" dirty="0" err="1"/>
              <a:t>University</a:t>
            </a:r>
            <a:r>
              <a:rPr lang="it-IT" sz="1400" i="1" dirty="0"/>
              <a:t> of Perugia, Perugia, </a:t>
            </a:r>
            <a:r>
              <a:rPr lang="it-IT" sz="1400" i="1" dirty="0" err="1"/>
              <a:t>Italy</a:t>
            </a:r>
            <a:endParaRPr lang="it-IT" sz="1400" i="1" dirty="0"/>
          </a:p>
          <a:p>
            <a:pPr marL="342900" indent="-342900" algn="ctr">
              <a:buFontTx/>
              <a:buAutoNum type="arabicPeriod"/>
            </a:pPr>
            <a:r>
              <a:rPr lang="it-IT" sz="1400" i="1" dirty="0" err="1"/>
              <a:t>Laboratory</a:t>
            </a:r>
            <a:r>
              <a:rPr lang="it-IT" sz="1400" i="1" dirty="0"/>
              <a:t> of </a:t>
            </a:r>
            <a:r>
              <a:rPr lang="it-IT" sz="1400" i="1" dirty="0" err="1"/>
              <a:t>Clean</a:t>
            </a:r>
            <a:r>
              <a:rPr lang="it-IT" sz="1400" i="1" dirty="0"/>
              <a:t> </a:t>
            </a:r>
            <a:r>
              <a:rPr lang="it-IT" sz="1400" i="1" dirty="0" err="1"/>
              <a:t>Organic</a:t>
            </a:r>
            <a:r>
              <a:rPr lang="it-IT" sz="1400" i="1" dirty="0"/>
              <a:t> </a:t>
            </a:r>
            <a:r>
              <a:rPr lang="it-IT" sz="1400" i="1" dirty="0" err="1"/>
              <a:t>Synthesis</a:t>
            </a:r>
            <a:r>
              <a:rPr lang="it-IT" sz="1400" i="1" dirty="0"/>
              <a:t>, Federal </a:t>
            </a:r>
            <a:r>
              <a:rPr lang="it-IT" sz="1400" i="1" dirty="0" err="1"/>
              <a:t>University</a:t>
            </a:r>
            <a:r>
              <a:rPr lang="it-IT" sz="1400" i="1" dirty="0"/>
              <a:t> of </a:t>
            </a:r>
            <a:r>
              <a:rPr lang="it-IT" sz="1400" i="1" dirty="0" err="1"/>
              <a:t>Pelotas</a:t>
            </a:r>
            <a:r>
              <a:rPr lang="it-IT" sz="1400" i="1" dirty="0"/>
              <a:t>, </a:t>
            </a:r>
            <a:r>
              <a:rPr lang="it-IT" sz="1400" i="1" dirty="0" err="1"/>
              <a:t>Pelotas</a:t>
            </a:r>
            <a:r>
              <a:rPr lang="it-IT" sz="1400" i="1" dirty="0"/>
              <a:t>, RS, Brazil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5EB0FBB-3A70-0A44-A761-3E234072F047}"/>
              </a:ext>
            </a:extLst>
          </p:cNvPr>
          <p:cNvSpPr/>
          <p:nvPr/>
        </p:nvSpPr>
        <p:spPr>
          <a:xfrm>
            <a:off x="231112" y="761769"/>
            <a:ext cx="8693730" cy="5571264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790A20A-D5C2-434C-8BB6-9AA3FCE0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315" y="3870058"/>
            <a:ext cx="2155081" cy="17753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49E03DE-CACE-7842-9009-86929CF8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117205"/>
            <a:ext cx="1371600" cy="8255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6F41C03-99A4-7149-888B-A623E6017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48" y="3393090"/>
            <a:ext cx="1379256" cy="13548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22C3CB7-1872-DA42-B03B-871CEDA6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452" y="3542622"/>
            <a:ext cx="4453417" cy="10497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F57C9D7-88D4-2F41-A3E9-1DE989773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774" y="4671995"/>
            <a:ext cx="1628617" cy="16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489BD2F-CFC1-5649-8702-801B43F00262}"/>
              </a:ext>
            </a:extLst>
          </p:cNvPr>
          <p:cNvSpPr/>
          <p:nvPr/>
        </p:nvSpPr>
        <p:spPr>
          <a:xfrm>
            <a:off x="1180215" y="1290155"/>
            <a:ext cx="756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latin typeface="Helvetica" pitchFamily="2" charset="0"/>
              </a:rPr>
              <a:t>In modern organic chemistry visible-light photocatalysis offers unique opportunities to achieve smooth and clean functionalization of complex molecules and molecular scaffolds by unlocking unexpected reactivities under mild reaction conditions [1].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7CC36CA-F8DC-C84A-A4BB-5A1EDA750BE0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779E1D-5F41-BC4B-9AF3-CBD406FC9131}"/>
              </a:ext>
            </a:extLst>
          </p:cNvPr>
          <p:cNvSpPr txBox="1"/>
          <p:nvPr/>
        </p:nvSpPr>
        <p:spPr>
          <a:xfrm>
            <a:off x="472273" y="762617"/>
            <a:ext cx="219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E86D95-603B-8F42-967F-176F79545E63}"/>
              </a:ext>
            </a:extLst>
          </p:cNvPr>
          <p:cNvSpPr/>
          <p:nvPr/>
        </p:nvSpPr>
        <p:spPr>
          <a:xfrm>
            <a:off x="472273" y="5402885"/>
            <a:ext cx="793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latin typeface="Helvetica" pitchFamily="2" charset="0"/>
              </a:rPr>
              <a:t>[1] C. </a:t>
            </a:r>
            <a:r>
              <a:rPr lang="it-IT" sz="1200" dirty="0" err="1">
                <a:latin typeface="Helvetica" pitchFamily="2" charset="0"/>
              </a:rPr>
              <a:t>Stephenson</a:t>
            </a:r>
            <a:r>
              <a:rPr lang="it-IT" sz="1200" dirty="0">
                <a:latin typeface="Helvetica" pitchFamily="2" charset="0"/>
              </a:rPr>
              <a:t>, T. </a:t>
            </a:r>
            <a:r>
              <a:rPr lang="it-IT" sz="1200" dirty="0" err="1">
                <a:latin typeface="Helvetica" pitchFamily="2" charset="0"/>
              </a:rPr>
              <a:t>Yoon</a:t>
            </a:r>
            <a:r>
              <a:rPr lang="it-IT" sz="1200" dirty="0">
                <a:latin typeface="Helvetica" pitchFamily="2" charset="0"/>
              </a:rPr>
              <a:t> and D. </a:t>
            </a:r>
            <a:r>
              <a:rPr lang="it-IT" sz="1200" dirty="0" err="1">
                <a:latin typeface="Helvetica" pitchFamily="2" charset="0"/>
              </a:rPr>
              <a:t>W</a:t>
            </a:r>
            <a:r>
              <a:rPr lang="it-IT" sz="1200" dirty="0">
                <a:latin typeface="Helvetica" pitchFamily="2" charset="0"/>
              </a:rPr>
              <a:t>. C. </a:t>
            </a:r>
            <a:r>
              <a:rPr lang="it-IT" sz="1200" dirty="0" err="1">
                <a:latin typeface="Helvetica" pitchFamily="2" charset="0"/>
              </a:rPr>
              <a:t>MacMillan</a:t>
            </a:r>
            <a:r>
              <a:rPr lang="it-IT" sz="1200" dirty="0">
                <a:latin typeface="Helvetica" pitchFamily="2" charset="0"/>
              </a:rPr>
              <a:t>, </a:t>
            </a:r>
            <a:r>
              <a:rPr lang="it-IT" sz="1200" dirty="0" err="1">
                <a:latin typeface="Helvetica" pitchFamily="2" charset="0"/>
              </a:rPr>
              <a:t>Visible</a:t>
            </a:r>
            <a:r>
              <a:rPr lang="it-IT" sz="1200" dirty="0">
                <a:latin typeface="Helvetica" pitchFamily="2" charset="0"/>
              </a:rPr>
              <a:t>, Light </a:t>
            </a:r>
            <a:r>
              <a:rPr lang="it-IT" sz="1200" dirty="0" err="1">
                <a:latin typeface="Helvetica" pitchFamily="2" charset="0"/>
              </a:rPr>
              <a:t>Photocatalysis</a:t>
            </a:r>
            <a:r>
              <a:rPr lang="it-IT" sz="1200" dirty="0">
                <a:latin typeface="Helvetica" pitchFamily="2" charset="0"/>
              </a:rPr>
              <a:t> in </a:t>
            </a:r>
            <a:r>
              <a:rPr lang="it-IT" sz="1200" dirty="0" err="1">
                <a:latin typeface="Helvetica" pitchFamily="2" charset="0"/>
              </a:rPr>
              <a:t>Organic</a:t>
            </a:r>
            <a:r>
              <a:rPr lang="it-IT" sz="1200" dirty="0">
                <a:latin typeface="Helvetica" pitchFamily="2" charset="0"/>
              </a:rPr>
              <a:t> </a:t>
            </a:r>
            <a:r>
              <a:rPr lang="it-IT" sz="1200" dirty="0" err="1">
                <a:latin typeface="Helvetica" pitchFamily="2" charset="0"/>
              </a:rPr>
              <a:t>Chemistry</a:t>
            </a:r>
            <a:r>
              <a:rPr lang="it-IT" sz="1200" dirty="0">
                <a:latin typeface="Helvetica" pitchFamily="2" charset="0"/>
              </a:rPr>
              <a:t>, </a:t>
            </a:r>
            <a:r>
              <a:rPr lang="it-IT" sz="1200" dirty="0" err="1">
                <a:latin typeface="Helvetica" pitchFamily="2" charset="0"/>
              </a:rPr>
              <a:t>Wiley</a:t>
            </a:r>
            <a:r>
              <a:rPr lang="it-IT" sz="1200" dirty="0">
                <a:latin typeface="Helvetica" pitchFamily="2" charset="0"/>
              </a:rPr>
              <a:t>-VCH, </a:t>
            </a:r>
            <a:r>
              <a:rPr lang="it-IT" sz="1200" dirty="0" err="1">
                <a:latin typeface="Helvetica" pitchFamily="2" charset="0"/>
              </a:rPr>
              <a:t>Verlag</a:t>
            </a:r>
            <a:r>
              <a:rPr lang="it-IT" sz="1200" dirty="0">
                <a:latin typeface="Helvetica" pitchFamily="2" charset="0"/>
              </a:rPr>
              <a:t> </a:t>
            </a:r>
            <a:r>
              <a:rPr lang="it-IT" sz="1200" dirty="0" err="1">
                <a:latin typeface="Helvetica" pitchFamily="2" charset="0"/>
              </a:rPr>
              <a:t>GmbH</a:t>
            </a:r>
            <a:r>
              <a:rPr lang="it-IT" sz="1200" dirty="0">
                <a:latin typeface="Helvetica" pitchFamily="2" charset="0"/>
              </a:rPr>
              <a:t> &amp; Co. </a:t>
            </a:r>
            <a:r>
              <a:rPr lang="it-IT" sz="1200" dirty="0" err="1">
                <a:latin typeface="Helvetica" pitchFamily="2" charset="0"/>
              </a:rPr>
              <a:t>KGaA</a:t>
            </a:r>
            <a:r>
              <a:rPr lang="it-IT" sz="1200" dirty="0">
                <a:latin typeface="Helvetica" pitchFamily="2" charset="0"/>
              </a:rPr>
              <a:t>, </a:t>
            </a:r>
            <a:r>
              <a:rPr lang="it-IT" sz="1200" dirty="0" err="1">
                <a:latin typeface="Helvetica" pitchFamily="2" charset="0"/>
              </a:rPr>
              <a:t>Weinheim</a:t>
            </a:r>
            <a:r>
              <a:rPr lang="it-IT" sz="1200" dirty="0">
                <a:latin typeface="Helvetica" pitchFamily="2" charset="0"/>
              </a:rPr>
              <a:t>, Germany, 2018.</a:t>
            </a:r>
          </a:p>
          <a:p>
            <a:pPr algn="just"/>
            <a:r>
              <a:rPr lang="it-IT" sz="1200" dirty="0">
                <a:effectLst/>
                <a:latin typeface="Helvetica" pitchFamily="2" charset="0"/>
              </a:rPr>
              <a:t>[2] E. </a:t>
            </a:r>
            <a:r>
              <a:rPr lang="it-IT" sz="1200" dirty="0" err="1">
                <a:effectLst/>
                <a:latin typeface="Helvetica" pitchFamily="2" charset="0"/>
              </a:rPr>
              <a:t>Lenardao</a:t>
            </a:r>
            <a:r>
              <a:rPr lang="it-IT" sz="1200" dirty="0">
                <a:effectLst/>
                <a:latin typeface="Helvetica" pitchFamily="2" charset="0"/>
              </a:rPr>
              <a:t>, </a:t>
            </a:r>
            <a:r>
              <a:rPr lang="it-IT" sz="1200" dirty="0">
                <a:latin typeface="Helvetica" pitchFamily="2" charset="0"/>
              </a:rPr>
              <a:t>C. Santi, L. </a:t>
            </a:r>
            <a:r>
              <a:rPr lang="it-IT" sz="1200" dirty="0" err="1">
                <a:latin typeface="Helvetica" pitchFamily="2" charset="0"/>
              </a:rPr>
              <a:t>Sancineto</a:t>
            </a:r>
            <a:r>
              <a:rPr lang="it-IT" sz="1200" dirty="0">
                <a:latin typeface="Helvetica" pitchFamily="2" charset="0"/>
              </a:rPr>
              <a:t> New </a:t>
            </a:r>
            <a:r>
              <a:rPr lang="it-IT" sz="1200" dirty="0" err="1">
                <a:latin typeface="Helvetica" pitchFamily="2" charset="0"/>
              </a:rPr>
              <a:t>Frontiers</a:t>
            </a:r>
            <a:r>
              <a:rPr lang="it-IT" sz="1200" dirty="0">
                <a:latin typeface="Helvetica" pitchFamily="2" charset="0"/>
              </a:rPr>
              <a:t> in Organoselenium </a:t>
            </a:r>
            <a:r>
              <a:rPr lang="it-IT" sz="1200" dirty="0" err="1">
                <a:latin typeface="Helvetica" pitchFamily="2" charset="0"/>
              </a:rPr>
              <a:t>Compounds</a:t>
            </a:r>
            <a:r>
              <a:rPr lang="it-IT" sz="1200" dirty="0">
                <a:latin typeface="Helvetica" pitchFamily="2" charset="0"/>
              </a:rPr>
              <a:t>, </a:t>
            </a:r>
            <a:r>
              <a:rPr lang="it-IT" sz="1200" dirty="0" err="1">
                <a:latin typeface="Helvetica" pitchFamily="2" charset="0"/>
              </a:rPr>
              <a:t>Springer</a:t>
            </a:r>
            <a:r>
              <a:rPr lang="it-IT" sz="1200" dirty="0">
                <a:latin typeface="Helvetica" pitchFamily="2" charset="0"/>
              </a:rPr>
              <a:t> Nature, Cham 2018</a:t>
            </a:r>
            <a:endParaRPr lang="it-IT" sz="1200" dirty="0">
              <a:effectLst/>
              <a:latin typeface="Helvetica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1688CC-E333-C74B-854F-7D5B93C3BF0A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1096FA-709A-6B49-8423-336027B6F152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89C9A8E-BB8F-F042-B791-1207C2DCFB70}"/>
              </a:ext>
            </a:extLst>
          </p:cNvPr>
          <p:cNvSpPr/>
          <p:nvPr/>
        </p:nvSpPr>
        <p:spPr>
          <a:xfrm>
            <a:off x="1999039" y="2499283"/>
            <a:ext cx="6411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latin typeface="Helvetica" pitchFamily="2" charset="0"/>
              </a:rPr>
              <a:t>In recent years selenium-containing compounds are gaining growing interest due to their synthetic versatility and important biological activities [2].</a:t>
            </a:r>
          </a:p>
        </p:txBody>
      </p:sp>
      <p:pic>
        <p:nvPicPr>
          <p:cNvPr id="1028" name="Picture 4" descr="The Sun illustrazione vettoriale. Illustrazione di luminoso - 2972259">
            <a:extLst>
              <a:ext uri="{FF2B5EF4-FFF2-40B4-BE49-F238E27FC236}">
                <a16:creationId xmlns:a16="http://schemas.microsoft.com/office/drawing/2014/main" id="{86D4D897-8D5D-DA4F-8EA6-11B0C3CBB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455531" y="1416057"/>
            <a:ext cx="800092" cy="7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on Cartoon clipart - Moon, transparent clip art">
            <a:extLst>
              <a:ext uri="{FF2B5EF4-FFF2-40B4-BE49-F238E27FC236}">
                <a16:creationId xmlns:a16="http://schemas.microsoft.com/office/drawing/2014/main" id="{5F3EBF57-E7EA-274A-8FFB-FBF71CEF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686" l="9274" r="89516">
                        <a14:foregroundMark x1="50000" y1="8824" x2="50000" y2="8824"/>
                        <a14:foregroundMark x1="48790" y1="90686" x2="48790" y2="90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8" y="2417436"/>
            <a:ext cx="835072" cy="6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CAE1DE0-8FC9-E04D-84C3-9B0400EF5133}"/>
              </a:ext>
            </a:extLst>
          </p:cNvPr>
          <p:cNvGrpSpPr/>
          <p:nvPr/>
        </p:nvGrpSpPr>
        <p:grpSpPr>
          <a:xfrm>
            <a:off x="568762" y="3270590"/>
            <a:ext cx="1131814" cy="1298252"/>
            <a:chOff x="1735660" y="3764284"/>
            <a:chExt cx="1131814" cy="1298252"/>
          </a:xfrm>
        </p:grpSpPr>
        <p:pic>
          <p:nvPicPr>
            <p:cNvPr id="16" name="Picture 4" descr="The Sun illustrazione vettoriale. Illustrazione di luminoso - 2972259">
              <a:extLst>
                <a:ext uri="{FF2B5EF4-FFF2-40B4-BE49-F238E27FC236}">
                  <a16:creationId xmlns:a16="http://schemas.microsoft.com/office/drawing/2014/main" id="{A7896C49-A759-8F4F-84FF-C8B33F4318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16" b="7783"/>
            <a:stretch/>
          </p:blipFill>
          <p:spPr bwMode="auto">
            <a:xfrm>
              <a:off x="1735660" y="3764284"/>
              <a:ext cx="667296" cy="129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Moon Cartoon clipart - Moon, transparent clip art">
              <a:extLst>
                <a:ext uri="{FF2B5EF4-FFF2-40B4-BE49-F238E27FC236}">
                  <a16:creationId xmlns:a16="http://schemas.microsoft.com/office/drawing/2014/main" id="{20449898-58EE-5840-8BBA-57D4B6BCC4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24" b="90686" l="9274" r="89516">
                          <a14:foregroundMark x1="50000" y1="8824" x2="50000" y2="8824"/>
                          <a14:foregroundMark x1="48790" y1="90686" x2="48790" y2="90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1"/>
            <a:stretch/>
          </p:blipFill>
          <p:spPr bwMode="auto">
            <a:xfrm>
              <a:off x="2392323" y="4054268"/>
              <a:ext cx="475151" cy="75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4112AE8F-AE56-8745-AC98-4C40121A2E16}"/>
              </a:ext>
            </a:extLst>
          </p:cNvPr>
          <p:cNvSpPr/>
          <p:nvPr/>
        </p:nvSpPr>
        <p:spPr>
          <a:xfrm>
            <a:off x="1704977" y="3574571"/>
            <a:ext cx="5248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latin typeface="Helvetica" pitchFamily="2" charset="0"/>
              </a:rPr>
              <a:t>In this contribution, </a:t>
            </a:r>
            <a:r>
              <a:rPr lang="en-AU" sz="1400" dirty="0" err="1">
                <a:latin typeface="Helvetica" pitchFamily="2" charset="0"/>
              </a:rPr>
              <a:t>blueLEDs</a:t>
            </a:r>
            <a:r>
              <a:rPr lang="en-AU" sz="1400" dirty="0">
                <a:latin typeface="Helvetica" pitchFamily="2" charset="0"/>
              </a:rPr>
              <a:t> was used to promote a catalyst-free </a:t>
            </a:r>
            <a:r>
              <a:rPr lang="en-AU" sz="1400" dirty="0" err="1">
                <a:latin typeface="Helvetica" pitchFamily="2" charset="0"/>
              </a:rPr>
              <a:t>seleno</a:t>
            </a:r>
            <a:r>
              <a:rPr lang="en-AU" sz="1400" dirty="0">
                <a:latin typeface="Helvetica" pitchFamily="2" charset="0"/>
              </a:rPr>
              <a:t> alkoxylation as well as </a:t>
            </a:r>
            <a:r>
              <a:rPr lang="en-AU" sz="1400" dirty="0" err="1">
                <a:latin typeface="Helvetica" pitchFamily="2" charset="0"/>
              </a:rPr>
              <a:t>seleno</a:t>
            </a:r>
            <a:r>
              <a:rPr lang="en-AU" sz="1400" dirty="0">
                <a:latin typeface="Helvetica" pitchFamily="2" charset="0"/>
              </a:rPr>
              <a:t> </a:t>
            </a:r>
            <a:r>
              <a:rPr lang="en-AU" sz="1400" dirty="0" err="1">
                <a:latin typeface="Helvetica" pitchFamily="2" charset="0"/>
              </a:rPr>
              <a:t>cyclofuncionalization</a:t>
            </a:r>
            <a:r>
              <a:rPr lang="en-AU" sz="1400" dirty="0">
                <a:latin typeface="Helvetica" pitchFamily="2" charset="0"/>
              </a:rPr>
              <a:t> reactions leading to the preparation of Se-containing lactones and cyclic ethers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FE3A74A-836E-D943-877E-929CE421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12" y="3236935"/>
            <a:ext cx="959600" cy="153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ED17E4-7FF3-174F-8211-F3A6522264DD}"/>
              </a:ext>
            </a:extLst>
          </p:cNvPr>
          <p:cNvSpPr txBox="1"/>
          <p:nvPr/>
        </p:nvSpPr>
        <p:spPr>
          <a:xfrm>
            <a:off x="472273" y="762617"/>
            <a:ext cx="28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Seleno </a:t>
            </a:r>
            <a:r>
              <a:rPr lang="it-IT" sz="2400" b="1" i="1" dirty="0" err="1">
                <a:solidFill>
                  <a:srgbClr val="0070C0"/>
                </a:solidFill>
              </a:rPr>
              <a:t>hydroxylation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5AF5A8-AA27-334C-9EAC-A649BE149C66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C3D22E2-D26E-4342-BF78-C9362BE47340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143B51A5-E62B-724B-AB1F-A5D706F2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07165"/>
              </p:ext>
            </p:extLst>
          </p:nvPr>
        </p:nvGraphicFramePr>
        <p:xfrm>
          <a:off x="576033" y="2209332"/>
          <a:ext cx="6154374" cy="284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29">
                  <a:extLst>
                    <a:ext uri="{9D8B030D-6E8A-4147-A177-3AD203B41FA5}">
                      <a16:colId xmlns:a16="http://schemas.microsoft.com/office/drawing/2014/main" val="2130388755"/>
                    </a:ext>
                  </a:extLst>
                </a:gridCol>
                <a:gridCol w="1025729">
                  <a:extLst>
                    <a:ext uri="{9D8B030D-6E8A-4147-A177-3AD203B41FA5}">
                      <a16:colId xmlns:a16="http://schemas.microsoft.com/office/drawing/2014/main" val="116186073"/>
                    </a:ext>
                  </a:extLst>
                </a:gridCol>
                <a:gridCol w="1025729">
                  <a:extLst>
                    <a:ext uri="{9D8B030D-6E8A-4147-A177-3AD203B41FA5}">
                      <a16:colId xmlns:a16="http://schemas.microsoft.com/office/drawing/2014/main" val="2046065355"/>
                    </a:ext>
                  </a:extLst>
                </a:gridCol>
                <a:gridCol w="1025729">
                  <a:extLst>
                    <a:ext uri="{9D8B030D-6E8A-4147-A177-3AD203B41FA5}">
                      <a16:colId xmlns:a16="http://schemas.microsoft.com/office/drawing/2014/main" val="2193070170"/>
                    </a:ext>
                  </a:extLst>
                </a:gridCol>
                <a:gridCol w="1025729">
                  <a:extLst>
                    <a:ext uri="{9D8B030D-6E8A-4147-A177-3AD203B41FA5}">
                      <a16:colId xmlns:a16="http://schemas.microsoft.com/office/drawing/2014/main" val="2920616533"/>
                    </a:ext>
                  </a:extLst>
                </a:gridCol>
                <a:gridCol w="1025729">
                  <a:extLst>
                    <a:ext uri="{9D8B030D-6E8A-4147-A177-3AD203B41FA5}">
                      <a16:colId xmlns:a16="http://schemas.microsoft.com/office/drawing/2014/main" val="1130339676"/>
                    </a:ext>
                  </a:extLst>
                </a:gridCol>
              </a:tblGrid>
              <a:tr h="33325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43545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Entry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Time (h)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NMR </a:t>
                      </a:r>
                      <a:r>
                        <a:rPr lang="it-IT" sz="1200" b="1" dirty="0" err="1">
                          <a:solidFill>
                            <a:schemeClr val="tx1"/>
                          </a:solidFill>
                        </a:rPr>
                        <a:t>conversion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05475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DCM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03235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it-IT" sz="1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29929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3*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it-IT" sz="1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55402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4*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THF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&lt;10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Traces</a:t>
                      </a:r>
                      <a:r>
                        <a:rPr lang="it-IT" sz="1200" dirty="0"/>
                        <a:t> and </a:t>
                      </a:r>
                      <a:r>
                        <a:rPr lang="it-IT" sz="1200" dirty="0" err="1"/>
                        <a:t>undefined</a:t>
                      </a:r>
                      <a:r>
                        <a:rPr lang="it-IT" sz="1200" dirty="0"/>
                        <a:t> product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79769"/>
                  </a:ext>
                </a:extLst>
              </a:tr>
              <a:tr h="36948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5*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DCM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06036"/>
                  </a:ext>
                </a:extLst>
              </a:tr>
              <a:tr h="295587">
                <a:tc gridSpan="2">
                  <a:txBody>
                    <a:bodyPr/>
                    <a:lstStyle/>
                    <a:p>
                      <a:r>
                        <a:rPr lang="it-IT" sz="2000" baseline="-25000" dirty="0"/>
                        <a:t>* Under Argon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28928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878ACDB-8762-B843-843B-5FFF03B4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84" y="1275204"/>
            <a:ext cx="5839769" cy="93240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6EC0B93-3D6B-0543-BB10-A742D652CD31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B1FC6F-F20D-B84F-B414-58F2A5836FA3}"/>
              </a:ext>
            </a:extLst>
          </p:cNvPr>
          <p:cNvSpPr txBox="1"/>
          <p:nvPr/>
        </p:nvSpPr>
        <p:spPr>
          <a:xfrm>
            <a:off x="6808195" y="2835286"/>
            <a:ext cx="2107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 an </a:t>
            </a:r>
            <a:r>
              <a:rPr lang="it-IT" sz="1400" dirty="0" err="1"/>
              <a:t>attempt</a:t>
            </a:r>
            <a:r>
              <a:rPr lang="it-IT" sz="1400" dirty="0"/>
              <a:t> to </a:t>
            </a:r>
            <a:r>
              <a:rPr lang="it-IT" sz="1400" dirty="0" err="1"/>
              <a:t>perform</a:t>
            </a:r>
            <a:r>
              <a:rPr lang="it-IT" sz="1400" dirty="0"/>
              <a:t> the </a:t>
            </a:r>
            <a:r>
              <a:rPr lang="it-IT" sz="1400" dirty="0" err="1"/>
              <a:t>selenoazidation</a:t>
            </a:r>
            <a:r>
              <a:rPr lang="it-IT" sz="1400" dirty="0"/>
              <a:t> </a:t>
            </a:r>
            <a:r>
              <a:rPr lang="it-IT" sz="1400" dirty="0" err="1"/>
              <a:t>reaction</a:t>
            </a:r>
            <a:r>
              <a:rPr lang="it-IT" sz="1400" dirty="0"/>
              <a:t> under </a:t>
            </a:r>
            <a:r>
              <a:rPr lang="it-IT" sz="1400" dirty="0" err="1"/>
              <a:t>photocatalytical</a:t>
            </a:r>
            <a:r>
              <a:rPr lang="it-IT" sz="1400" dirty="0"/>
              <a:t> </a:t>
            </a:r>
            <a:r>
              <a:rPr lang="it-IT" sz="1400" dirty="0" err="1"/>
              <a:t>conditions</a:t>
            </a:r>
            <a:r>
              <a:rPr lang="it-IT" sz="1400" dirty="0"/>
              <a:t>, </a:t>
            </a:r>
            <a:r>
              <a:rPr lang="it-IT" sz="1400" b="1" i="1" dirty="0"/>
              <a:t>the </a:t>
            </a:r>
            <a:r>
              <a:rPr lang="it-IT" sz="1400" b="1" i="1" dirty="0" err="1"/>
              <a:t>selenylation</a:t>
            </a:r>
            <a:r>
              <a:rPr lang="it-IT" sz="1400" b="1" i="1" dirty="0"/>
              <a:t> and </a:t>
            </a:r>
            <a:r>
              <a:rPr lang="it-IT" sz="1400" b="1" i="1" dirty="0" err="1"/>
              <a:t>concomitant</a:t>
            </a:r>
            <a:r>
              <a:rPr lang="it-IT" sz="1400" b="1" i="1" dirty="0"/>
              <a:t> </a:t>
            </a:r>
            <a:r>
              <a:rPr lang="it-IT" sz="1400" b="1" i="1" dirty="0" err="1"/>
              <a:t>oxygenation</a:t>
            </a:r>
            <a:r>
              <a:rPr lang="it-IT" sz="1400" b="1" i="1" dirty="0"/>
              <a:t> of C=C </a:t>
            </a:r>
            <a:r>
              <a:rPr lang="it-IT" sz="1400" b="1" i="1" dirty="0" err="1"/>
              <a:t>was</a:t>
            </a:r>
            <a:r>
              <a:rPr lang="it-IT" sz="1400" b="1" i="1" dirty="0"/>
              <a:t> </a:t>
            </a:r>
            <a:r>
              <a:rPr lang="it-IT" sz="1400" b="1" i="1" dirty="0" err="1"/>
              <a:t>instead</a:t>
            </a:r>
            <a:r>
              <a:rPr lang="it-IT" sz="1400" b="1" i="1" dirty="0"/>
              <a:t> </a:t>
            </a:r>
            <a:r>
              <a:rPr lang="it-IT" sz="1400" b="1" i="1" dirty="0" err="1"/>
              <a:t>achieved</a:t>
            </a:r>
            <a:r>
              <a:rPr lang="it-IT" sz="1400" dirty="0"/>
              <a:t>.  </a:t>
            </a:r>
          </a:p>
          <a:p>
            <a:pPr algn="ctr"/>
            <a:endParaRPr lang="it-IT" sz="1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449CCC-810F-E144-A892-588B6711FDF9}"/>
              </a:ext>
            </a:extLst>
          </p:cNvPr>
          <p:cNvSpPr txBox="1"/>
          <p:nvPr/>
        </p:nvSpPr>
        <p:spPr>
          <a:xfrm>
            <a:off x="1630027" y="5229907"/>
            <a:ext cx="665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In entries 3-5 the </a:t>
            </a:r>
            <a:r>
              <a:rPr lang="it-IT" sz="1600" i="1" dirty="0" err="1"/>
              <a:t>reaction</a:t>
            </a:r>
            <a:r>
              <a:rPr lang="it-IT" sz="1600" i="1" dirty="0"/>
              <a:t> </a:t>
            </a:r>
            <a:r>
              <a:rPr lang="it-IT" sz="1600" i="1" dirty="0" err="1"/>
              <a:t>was</a:t>
            </a:r>
            <a:r>
              <a:rPr lang="it-IT" sz="1600" i="1" dirty="0"/>
              <a:t> </a:t>
            </a:r>
            <a:r>
              <a:rPr lang="it-IT" sz="1600" i="1" dirty="0" err="1"/>
              <a:t>performed</a:t>
            </a:r>
            <a:r>
              <a:rPr lang="it-IT" sz="1600" i="1" dirty="0"/>
              <a:t> under </a:t>
            </a:r>
            <a:r>
              <a:rPr lang="it-IT" sz="1600" i="1" dirty="0" err="1"/>
              <a:t>Ar</a:t>
            </a:r>
            <a:r>
              <a:rPr lang="it-IT" sz="1600" i="1" dirty="0"/>
              <a:t> </a:t>
            </a:r>
            <a:r>
              <a:rPr lang="it-IT" sz="1600" i="1" dirty="0" err="1"/>
              <a:t>atmosphere</a:t>
            </a:r>
            <a:r>
              <a:rPr lang="it-IT" sz="1600" i="1" dirty="0"/>
              <a:t> to </a:t>
            </a:r>
            <a:r>
              <a:rPr lang="it-IT" sz="1600" i="1" dirty="0" err="1"/>
              <a:t>rule</a:t>
            </a:r>
            <a:r>
              <a:rPr lang="it-IT" sz="1600" i="1" dirty="0"/>
              <a:t> out the </a:t>
            </a:r>
            <a:r>
              <a:rPr lang="it-IT" sz="1600" i="1" dirty="0" err="1"/>
              <a:t>effect</a:t>
            </a:r>
            <a:r>
              <a:rPr lang="it-IT" sz="1600" i="1" dirty="0"/>
              <a:t> of </a:t>
            </a:r>
            <a:r>
              <a:rPr lang="it-IT" sz="1600" i="1" dirty="0" err="1"/>
              <a:t>atmospheric</a:t>
            </a:r>
            <a:r>
              <a:rPr lang="it-IT" sz="1600" i="1" dirty="0"/>
              <a:t> </a:t>
            </a:r>
            <a:r>
              <a:rPr lang="it-IT" sz="1600" i="1" dirty="0" err="1"/>
              <a:t>oxigen</a:t>
            </a:r>
            <a:r>
              <a:rPr lang="it-IT" sz="1600" i="1" dirty="0"/>
              <a:t>. </a:t>
            </a:r>
          </a:p>
          <a:p>
            <a:pPr algn="ctr"/>
            <a:r>
              <a:rPr lang="it-IT" sz="1600" i="1" dirty="0" err="1"/>
              <a:t>Higher</a:t>
            </a:r>
            <a:r>
              <a:rPr lang="it-IT" sz="1600" i="1" dirty="0"/>
              <a:t> </a:t>
            </a:r>
            <a:r>
              <a:rPr lang="it-IT" sz="1600" i="1" dirty="0" err="1"/>
              <a:t>levels</a:t>
            </a:r>
            <a:r>
              <a:rPr lang="it-IT" sz="1600" i="1" dirty="0"/>
              <a:t> of </a:t>
            </a:r>
            <a:r>
              <a:rPr lang="it-IT" sz="1600" i="1" dirty="0" err="1"/>
              <a:t>substrate</a:t>
            </a:r>
            <a:r>
              <a:rPr lang="it-IT" sz="1600" i="1" dirty="0"/>
              <a:t> </a:t>
            </a:r>
            <a:r>
              <a:rPr lang="it-IT" sz="1600" i="1" dirty="0" err="1"/>
              <a:t>conversion</a:t>
            </a:r>
            <a:r>
              <a:rPr lang="it-IT" sz="1600" i="1" dirty="0"/>
              <a:t> </a:t>
            </a:r>
            <a:r>
              <a:rPr lang="it-IT" sz="1600" i="1" dirty="0" err="1"/>
              <a:t>were</a:t>
            </a:r>
            <a:r>
              <a:rPr lang="it-IT" sz="1600" i="1" dirty="0"/>
              <a:t> </a:t>
            </a:r>
            <a:r>
              <a:rPr lang="it-IT" sz="1600" i="1" dirty="0" err="1"/>
              <a:t>observed</a:t>
            </a:r>
            <a:r>
              <a:rPr lang="it-IT" sz="1600" i="1" dirty="0"/>
              <a:t> in DCM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77A755-39CD-8148-AD03-56CD6ADE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81" y="904615"/>
            <a:ext cx="355925" cy="56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mento grafico 3" descr="Segno di spunta">
            <a:extLst>
              <a:ext uri="{FF2B5EF4-FFF2-40B4-BE49-F238E27FC236}">
                <a16:creationId xmlns:a16="http://schemas.microsoft.com/office/drawing/2014/main" id="{44565C28-457D-4F4F-8450-9A679493C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611" y="5156294"/>
            <a:ext cx="357050" cy="357050"/>
          </a:xfrm>
          <a:prstGeom prst="rect">
            <a:avLst/>
          </a:prstGeom>
        </p:spPr>
      </p:pic>
      <p:pic>
        <p:nvPicPr>
          <p:cNvPr id="15" name="Elemento grafico 14" descr="Segno di spunta">
            <a:extLst>
              <a:ext uri="{FF2B5EF4-FFF2-40B4-BE49-F238E27FC236}">
                <a16:creationId xmlns:a16="http://schemas.microsoft.com/office/drawing/2014/main" id="{28247143-C62B-EE46-8D1B-4202335F6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801" y="5709912"/>
            <a:ext cx="357050" cy="3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8A86B3-FA80-BE46-B901-8FD629021E87}"/>
              </a:ext>
            </a:extLst>
          </p:cNvPr>
          <p:cNvSpPr txBox="1"/>
          <p:nvPr/>
        </p:nvSpPr>
        <p:spPr>
          <a:xfrm>
            <a:off x="472273" y="762617"/>
            <a:ext cx="28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Seleno </a:t>
            </a:r>
            <a:r>
              <a:rPr lang="it-IT" sz="2400" b="1" i="1" dirty="0" err="1">
                <a:solidFill>
                  <a:srgbClr val="0070C0"/>
                </a:solidFill>
              </a:rPr>
              <a:t>hydroxylation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9FD5877-359D-3345-8AD9-E5099D8873A5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693A07-6BE5-EB46-9B8C-0A0BC7A94D67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6F8366F-5858-7A4A-9CB8-184E0C79CA80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2">
            <a:extLst>
              <a:ext uri="{FF2B5EF4-FFF2-40B4-BE49-F238E27FC236}">
                <a16:creationId xmlns:a16="http://schemas.microsoft.com/office/drawing/2014/main" id="{28F00386-52FF-6247-8430-01251B2D6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4922"/>
              </p:ext>
            </p:extLst>
          </p:nvPr>
        </p:nvGraphicFramePr>
        <p:xfrm>
          <a:off x="926707" y="2158295"/>
          <a:ext cx="7290584" cy="323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512">
                  <a:extLst>
                    <a:ext uri="{9D8B030D-6E8A-4147-A177-3AD203B41FA5}">
                      <a16:colId xmlns:a16="http://schemas.microsoft.com/office/drawing/2014/main" val="2411498606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4137546580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1891198736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3634358083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1891152060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2856176614"/>
                    </a:ext>
                  </a:extLst>
                </a:gridCol>
                <a:gridCol w="1041512">
                  <a:extLst>
                    <a:ext uri="{9D8B030D-6E8A-4147-A177-3AD203B41FA5}">
                      <a16:colId xmlns:a16="http://schemas.microsoft.com/office/drawing/2014/main" val="3658771825"/>
                    </a:ext>
                  </a:extLst>
                </a:gridCol>
              </a:tblGrid>
              <a:tr h="51781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826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Entry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Solvent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Time (h)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NMR </a:t>
                      </a:r>
                      <a:r>
                        <a:rPr lang="it-IT" sz="1200" b="1" dirty="0" err="1">
                          <a:solidFill>
                            <a:schemeClr val="tx1"/>
                          </a:solidFill>
                        </a:rPr>
                        <a:t>conversion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242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CH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OH (2mL)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436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CH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CN (1.5mL)</a:t>
                      </a:r>
                    </a:p>
                    <a:p>
                      <a:pPr algn="ctr"/>
                      <a:r>
                        <a:rPr lang="it-IT" sz="1200" dirty="0"/>
                        <a:t>H</a:t>
                      </a:r>
                      <a:r>
                        <a:rPr lang="it-IT" sz="1200" baseline="-25000" dirty="0"/>
                        <a:t>2</a:t>
                      </a:r>
                      <a:r>
                        <a:rPr lang="it-IT" sz="1200" dirty="0"/>
                        <a:t>O (0.5mL)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179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CH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CN (1.5mL)</a:t>
                      </a:r>
                    </a:p>
                    <a:p>
                      <a:pPr algn="ctr"/>
                      <a:r>
                        <a:rPr lang="it-IT" sz="1200" dirty="0"/>
                        <a:t>H</a:t>
                      </a:r>
                      <a:r>
                        <a:rPr lang="it-IT" sz="1200" baseline="-25000" dirty="0"/>
                        <a:t>2</a:t>
                      </a:r>
                      <a:r>
                        <a:rPr lang="it-IT" sz="1200" dirty="0"/>
                        <a:t>O (0.5mL)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093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CH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dirty="0"/>
                        <a:t>CN (1.5mL)</a:t>
                      </a:r>
                    </a:p>
                    <a:p>
                      <a:pPr algn="ctr"/>
                      <a:r>
                        <a:rPr lang="it-IT" sz="1200" dirty="0"/>
                        <a:t>H</a:t>
                      </a:r>
                      <a:r>
                        <a:rPr lang="it-IT" sz="1200" baseline="-25000" dirty="0"/>
                        <a:t>2</a:t>
                      </a:r>
                      <a:r>
                        <a:rPr lang="it-IT" sz="1200" dirty="0"/>
                        <a:t>O (0.5mL)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09692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BCF4908-B014-DA44-B688-B46941C42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59" y="1696720"/>
            <a:ext cx="6667881" cy="90106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60ACB55-7ADC-E644-8F6E-469EC0BC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10" y="1377231"/>
            <a:ext cx="329153" cy="526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E54CB4-F3DE-334C-BFA6-26FBF0AACBF8}"/>
              </a:ext>
            </a:extLst>
          </p:cNvPr>
          <p:cNvSpPr txBox="1"/>
          <p:nvPr/>
        </p:nvSpPr>
        <p:spPr>
          <a:xfrm>
            <a:off x="567036" y="5563296"/>
            <a:ext cx="78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In the </a:t>
            </a:r>
            <a:r>
              <a:rPr lang="it-IT" sz="1600" i="1" dirty="0" err="1"/>
              <a:t>presence</a:t>
            </a:r>
            <a:r>
              <a:rPr lang="it-IT" sz="1600" i="1" dirty="0"/>
              <a:t> of </a:t>
            </a:r>
            <a:r>
              <a:rPr lang="it-IT" sz="1600" i="1" dirty="0" err="1"/>
              <a:t>methanol</a:t>
            </a:r>
            <a:r>
              <a:rPr lang="it-IT" sz="1600" i="1" dirty="0"/>
              <a:t>, </a:t>
            </a:r>
            <a:r>
              <a:rPr lang="it-IT" sz="1600" i="1" dirty="0" err="1"/>
              <a:t>as</a:t>
            </a:r>
            <a:r>
              <a:rPr lang="it-IT" sz="1600" i="1" dirty="0"/>
              <a:t> </a:t>
            </a:r>
            <a:r>
              <a:rPr lang="it-IT" sz="1600" i="1" dirty="0" err="1"/>
              <a:t>expected</a:t>
            </a:r>
            <a:r>
              <a:rPr lang="it-IT" sz="1600" i="1" dirty="0"/>
              <a:t>, the </a:t>
            </a:r>
            <a:r>
              <a:rPr lang="it-IT" sz="1600" i="1" dirty="0" err="1"/>
              <a:t>main</a:t>
            </a:r>
            <a:r>
              <a:rPr lang="it-IT" sz="1600" i="1" dirty="0"/>
              <a:t> </a:t>
            </a:r>
            <a:r>
              <a:rPr lang="it-IT" sz="1600" i="1" dirty="0" err="1"/>
              <a:t>product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the </a:t>
            </a:r>
            <a:r>
              <a:rPr lang="it-IT" sz="1600" i="1" dirty="0" err="1"/>
              <a:t>one</a:t>
            </a:r>
            <a:r>
              <a:rPr lang="it-IT" sz="1600" i="1" dirty="0"/>
              <a:t> </a:t>
            </a:r>
            <a:r>
              <a:rPr lang="it-IT" sz="1600" i="1" dirty="0" err="1"/>
              <a:t>deriving</a:t>
            </a:r>
            <a:r>
              <a:rPr lang="it-IT" sz="1600" i="1" dirty="0"/>
              <a:t> from </a:t>
            </a:r>
            <a:r>
              <a:rPr lang="it-IT" sz="1600" i="1" dirty="0" err="1"/>
              <a:t>selenomethoxylation</a:t>
            </a:r>
            <a:r>
              <a:rPr lang="it-IT" sz="1600" i="1" dirty="0"/>
              <a:t> </a:t>
            </a:r>
            <a:r>
              <a:rPr lang="it-IT" sz="1600" i="1" dirty="0" err="1"/>
              <a:t>reaction</a:t>
            </a:r>
            <a:endParaRPr lang="it-IT" sz="1600" i="1" dirty="0"/>
          </a:p>
        </p:txBody>
      </p:sp>
      <p:pic>
        <p:nvPicPr>
          <p:cNvPr id="12" name="Elemento grafico 11" descr="Segno di spunta">
            <a:extLst>
              <a:ext uri="{FF2B5EF4-FFF2-40B4-BE49-F238E27FC236}">
                <a16:creationId xmlns:a16="http://schemas.microsoft.com/office/drawing/2014/main" id="{10EFC0B3-3E98-C547-A1BD-AD8E0A528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466" y="5545201"/>
            <a:ext cx="357050" cy="3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18BAAA-74F5-6B4D-8C07-9C12D373DD4A}"/>
              </a:ext>
            </a:extLst>
          </p:cNvPr>
          <p:cNvSpPr txBox="1"/>
          <p:nvPr/>
        </p:nvSpPr>
        <p:spPr>
          <a:xfrm>
            <a:off x="472273" y="762617"/>
            <a:ext cx="554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Seleno </a:t>
            </a:r>
            <a:r>
              <a:rPr lang="it-IT" sz="2400" b="1" i="1" dirty="0" err="1">
                <a:solidFill>
                  <a:srgbClr val="0070C0"/>
                </a:solidFill>
              </a:rPr>
              <a:t>cyclization</a:t>
            </a:r>
            <a:r>
              <a:rPr lang="it-IT" sz="2400" b="1" i="1" dirty="0">
                <a:solidFill>
                  <a:srgbClr val="0070C0"/>
                </a:solidFill>
              </a:rPr>
              <a:t> of trans-3-hexenoic acid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59E3CBB-D718-6840-ADFF-A60E964CA73A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4AB698-5BE2-B748-BAEF-45387D80D8F2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D1ED548-86B3-6741-9B7D-DC492E1A3677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4">
            <a:extLst>
              <a:ext uri="{FF2B5EF4-FFF2-40B4-BE49-F238E27FC236}">
                <a16:creationId xmlns:a16="http://schemas.microsoft.com/office/drawing/2014/main" id="{80BCA94B-27B7-034A-9D29-EC7EE9DC8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04736"/>
              </p:ext>
            </p:extLst>
          </p:nvPr>
        </p:nvGraphicFramePr>
        <p:xfrm>
          <a:off x="1530613" y="2047456"/>
          <a:ext cx="640432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64">
                  <a:extLst>
                    <a:ext uri="{9D8B030D-6E8A-4147-A177-3AD203B41FA5}">
                      <a16:colId xmlns:a16="http://schemas.microsoft.com/office/drawing/2014/main" val="3151711441"/>
                    </a:ext>
                  </a:extLst>
                </a:gridCol>
                <a:gridCol w="1280864">
                  <a:extLst>
                    <a:ext uri="{9D8B030D-6E8A-4147-A177-3AD203B41FA5}">
                      <a16:colId xmlns:a16="http://schemas.microsoft.com/office/drawing/2014/main" val="1895414238"/>
                    </a:ext>
                  </a:extLst>
                </a:gridCol>
                <a:gridCol w="1280864">
                  <a:extLst>
                    <a:ext uri="{9D8B030D-6E8A-4147-A177-3AD203B41FA5}">
                      <a16:colId xmlns:a16="http://schemas.microsoft.com/office/drawing/2014/main" val="1116350696"/>
                    </a:ext>
                  </a:extLst>
                </a:gridCol>
                <a:gridCol w="1280864">
                  <a:extLst>
                    <a:ext uri="{9D8B030D-6E8A-4147-A177-3AD203B41FA5}">
                      <a16:colId xmlns:a16="http://schemas.microsoft.com/office/drawing/2014/main" val="112465758"/>
                    </a:ext>
                  </a:extLst>
                </a:gridCol>
                <a:gridCol w="1280864">
                  <a:extLst>
                    <a:ext uri="{9D8B030D-6E8A-4147-A177-3AD203B41FA5}">
                      <a16:colId xmlns:a16="http://schemas.microsoft.com/office/drawing/2014/main" val="1235130351"/>
                    </a:ext>
                  </a:extLst>
                </a:gridCol>
              </a:tblGrid>
              <a:tr h="468000">
                <a:tc gridSpan="5">
                  <a:txBody>
                    <a:bodyPr/>
                    <a:lstStyle/>
                    <a:p>
                      <a:pPr algn="l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926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Entry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Time (h)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Light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NMR </a:t>
                      </a:r>
                      <a:r>
                        <a:rPr lang="it-IT" sz="1200" b="1" dirty="0" err="1">
                          <a:solidFill>
                            <a:sysClr val="windowText" lastClr="000000"/>
                          </a:solidFill>
                        </a:rPr>
                        <a:t>conversion</a:t>
                      </a:r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>
                          <a:solidFill>
                            <a:sysClr val="windowText" lastClr="000000"/>
                          </a:solidFill>
                        </a:rPr>
                        <a:t>Yeld</a:t>
                      </a:r>
                      <a:r>
                        <a:rPr lang="it-IT" sz="1200" b="1" dirty="0">
                          <a:solidFill>
                            <a:sysClr val="windowText" lastClr="000000"/>
                          </a:solidFill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828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blue-light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886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blue-light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44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089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green-light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796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-*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06218"/>
                  </a:ext>
                </a:extLst>
              </a:tr>
              <a:tr h="468000">
                <a:tc gridSpan="5">
                  <a:txBody>
                    <a:bodyPr/>
                    <a:lstStyle/>
                    <a:p>
                      <a:pPr algn="l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*the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reaction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was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carried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out in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absence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of light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18492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FA5198BE-9C05-4B4E-AB0B-465654A8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12" y="1414577"/>
            <a:ext cx="3850005" cy="9174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D4FA3A-46FE-794E-9C1E-DABEBC6346DE}"/>
              </a:ext>
            </a:extLst>
          </p:cNvPr>
          <p:cNvSpPr txBox="1"/>
          <p:nvPr/>
        </p:nvSpPr>
        <p:spPr>
          <a:xfrm>
            <a:off x="738486" y="5460426"/>
            <a:ext cx="78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The </a:t>
            </a:r>
            <a:r>
              <a:rPr lang="it-IT" sz="1600" i="1" dirty="0" err="1"/>
              <a:t>reaction</a:t>
            </a:r>
            <a:r>
              <a:rPr lang="it-IT" sz="1600" i="1" dirty="0"/>
              <a:t> </a:t>
            </a:r>
            <a:r>
              <a:rPr lang="it-IT" sz="1600" i="1" dirty="0" err="1"/>
              <a:t>works</a:t>
            </a:r>
            <a:r>
              <a:rPr lang="it-IT" sz="1600" i="1" dirty="0"/>
              <a:t> </a:t>
            </a:r>
            <a:r>
              <a:rPr lang="it-IT" sz="1600" i="1" dirty="0" err="1"/>
              <a:t>pretty</a:t>
            </a:r>
            <a:r>
              <a:rPr lang="it-IT" sz="1600" i="1" dirty="0"/>
              <a:t> </a:t>
            </a:r>
            <a:r>
              <a:rPr lang="it-IT" sz="1600" i="1" dirty="0" err="1"/>
              <a:t>well</a:t>
            </a:r>
            <a:r>
              <a:rPr lang="it-IT" sz="1600" i="1" dirty="0"/>
              <a:t> under </a:t>
            </a:r>
            <a:r>
              <a:rPr lang="it-IT" sz="1600" i="1" dirty="0" err="1"/>
              <a:t>BlueLEDs</a:t>
            </a:r>
            <a:r>
              <a:rPr lang="it-IT" sz="1600" i="1" dirty="0"/>
              <a:t> </a:t>
            </a:r>
            <a:r>
              <a:rPr lang="it-IT" sz="1600" i="1" dirty="0" err="1"/>
              <a:t>irradiation</a:t>
            </a:r>
            <a:r>
              <a:rPr lang="it-IT" sz="1600" i="1" dirty="0"/>
              <a:t> </a:t>
            </a:r>
            <a:r>
              <a:rPr lang="it-IT" sz="1600" i="1" dirty="0" err="1"/>
              <a:t>while</a:t>
            </a:r>
            <a:r>
              <a:rPr lang="it-IT" sz="1600" i="1" dirty="0"/>
              <a:t> the </a:t>
            </a:r>
            <a:r>
              <a:rPr lang="it-IT" sz="1600" i="1" dirty="0" err="1"/>
              <a:t>geen</a:t>
            </a:r>
            <a:r>
              <a:rPr lang="it-IT" sz="1600" i="1" dirty="0"/>
              <a:t> light </a:t>
            </a:r>
            <a:r>
              <a:rPr lang="it-IT" sz="1600" i="1" dirty="0" err="1"/>
              <a:t>is</a:t>
            </a:r>
            <a:r>
              <a:rPr lang="it-IT" sz="1600" i="1" dirty="0"/>
              <a:t> </a:t>
            </a:r>
            <a:r>
              <a:rPr lang="it-IT" sz="1600" i="1" dirty="0" err="1"/>
              <a:t>not</a:t>
            </a:r>
            <a:r>
              <a:rPr lang="it-IT" sz="1600" i="1" dirty="0"/>
              <a:t> </a:t>
            </a:r>
            <a:r>
              <a:rPr lang="it-IT" sz="1600" i="1" dirty="0" err="1"/>
              <a:t>powerful</a:t>
            </a:r>
            <a:r>
              <a:rPr lang="it-IT" sz="1600" i="1" dirty="0"/>
              <a:t> </a:t>
            </a:r>
            <a:r>
              <a:rPr lang="it-IT" sz="1600" i="1" dirty="0" err="1"/>
              <a:t>enough</a:t>
            </a:r>
            <a:r>
              <a:rPr lang="it-IT" sz="1600" i="1" dirty="0"/>
              <a:t> to </a:t>
            </a:r>
            <a:r>
              <a:rPr lang="it-IT" sz="1600" i="1" dirty="0" err="1"/>
              <a:t>activate</a:t>
            </a:r>
            <a:r>
              <a:rPr lang="it-IT" sz="1600" i="1" dirty="0"/>
              <a:t> the </a:t>
            </a:r>
            <a:r>
              <a:rPr lang="it-IT" sz="1600" i="1" dirty="0" err="1"/>
              <a:t>reaction</a:t>
            </a:r>
            <a:endParaRPr lang="it-IT" sz="1600" i="1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F63E8FF-E044-5F42-81AC-0A45C33D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73" y="3047519"/>
            <a:ext cx="235165" cy="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A00893EA-6B0B-8C4F-AF53-F9B1FC7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73" y="3497324"/>
            <a:ext cx="235165" cy="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A822122C-7918-C04E-9729-ED3667DA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72" y="3947129"/>
            <a:ext cx="235165" cy="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Elemento grafico 15" descr="Segno di spunta">
            <a:extLst>
              <a:ext uri="{FF2B5EF4-FFF2-40B4-BE49-F238E27FC236}">
                <a16:creationId xmlns:a16="http://schemas.microsoft.com/office/drawing/2014/main" id="{3E2955AF-BAD4-3646-8BBF-71634AAB5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100" y="5474808"/>
            <a:ext cx="357050" cy="3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C84D7-B34E-0245-9910-DA9E48BB2893}"/>
              </a:ext>
            </a:extLst>
          </p:cNvPr>
          <p:cNvSpPr txBox="1"/>
          <p:nvPr/>
        </p:nvSpPr>
        <p:spPr>
          <a:xfrm>
            <a:off x="472273" y="762617"/>
            <a:ext cx="457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Seleno </a:t>
            </a:r>
            <a:r>
              <a:rPr lang="it-IT" sz="2400" b="1" i="1" dirty="0" err="1">
                <a:solidFill>
                  <a:srgbClr val="0070C0"/>
                </a:solidFill>
              </a:rPr>
              <a:t>cyclization</a:t>
            </a:r>
            <a:r>
              <a:rPr lang="it-IT" sz="2400" b="1" i="1" dirty="0">
                <a:solidFill>
                  <a:srgbClr val="0070C0"/>
                </a:solidFill>
              </a:rPr>
              <a:t> of hex-5-en-1-ol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0C888A4-F7F8-ED4B-8EE9-385F7F33CA82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7494494-065D-A349-A87F-4DE849A987C2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0BE1C8-79FB-9C43-B791-8FC901225C6E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5E4618-BBE8-414F-A9C8-857B0362A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69" y="1818640"/>
            <a:ext cx="3915537" cy="851916"/>
          </a:xfrm>
          <a:prstGeom prst="rect">
            <a:avLst/>
          </a:prstGeom>
        </p:spPr>
      </p:pic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B0CA6D69-815B-224A-82A1-F43ADD194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07695"/>
              </p:ext>
            </p:extLst>
          </p:nvPr>
        </p:nvGraphicFramePr>
        <p:xfrm>
          <a:off x="2241510" y="2670556"/>
          <a:ext cx="466098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45">
                  <a:extLst>
                    <a:ext uri="{9D8B030D-6E8A-4147-A177-3AD203B41FA5}">
                      <a16:colId xmlns:a16="http://schemas.microsoft.com/office/drawing/2014/main" val="3112420333"/>
                    </a:ext>
                  </a:extLst>
                </a:gridCol>
                <a:gridCol w="1165245">
                  <a:extLst>
                    <a:ext uri="{9D8B030D-6E8A-4147-A177-3AD203B41FA5}">
                      <a16:colId xmlns:a16="http://schemas.microsoft.com/office/drawing/2014/main" val="1228747873"/>
                    </a:ext>
                  </a:extLst>
                </a:gridCol>
                <a:gridCol w="1165245">
                  <a:extLst>
                    <a:ext uri="{9D8B030D-6E8A-4147-A177-3AD203B41FA5}">
                      <a16:colId xmlns:a16="http://schemas.microsoft.com/office/drawing/2014/main" val="3661421117"/>
                    </a:ext>
                  </a:extLst>
                </a:gridCol>
                <a:gridCol w="1165245">
                  <a:extLst>
                    <a:ext uri="{9D8B030D-6E8A-4147-A177-3AD203B41FA5}">
                      <a16:colId xmlns:a16="http://schemas.microsoft.com/office/drawing/2014/main" val="180233817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Entry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Time (h)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NMR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Conversion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Yeld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420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02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1344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0E6D03-25C9-7248-B58B-FED248F00C6F}"/>
              </a:ext>
            </a:extLst>
          </p:cNvPr>
          <p:cNvSpPr txBox="1"/>
          <p:nvPr/>
        </p:nvSpPr>
        <p:spPr>
          <a:xfrm>
            <a:off x="820398" y="4717476"/>
            <a:ext cx="78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/>
              <a:t>After</a:t>
            </a:r>
            <a:r>
              <a:rPr lang="it-IT" sz="1600" i="1" dirty="0"/>
              <a:t> 10 h of </a:t>
            </a:r>
            <a:r>
              <a:rPr lang="it-IT" sz="1600" i="1" dirty="0" err="1"/>
              <a:t>reaction</a:t>
            </a:r>
            <a:r>
              <a:rPr lang="it-IT" sz="1600" i="1" dirty="0"/>
              <a:t> time the </a:t>
            </a:r>
            <a:r>
              <a:rPr lang="it-IT" sz="1600" i="1" dirty="0" err="1"/>
              <a:t>cyclic</a:t>
            </a:r>
            <a:r>
              <a:rPr lang="it-IT" sz="1600" i="1" dirty="0"/>
              <a:t> compound </a:t>
            </a:r>
            <a:r>
              <a:rPr lang="it-IT" sz="1600" i="1" dirty="0" err="1"/>
              <a:t>was</a:t>
            </a:r>
            <a:r>
              <a:rPr lang="it-IT" sz="1600" i="1" dirty="0"/>
              <a:t> </a:t>
            </a:r>
            <a:r>
              <a:rPr lang="it-IT" sz="1600" i="1" dirty="0" err="1"/>
              <a:t>obtained</a:t>
            </a:r>
            <a:r>
              <a:rPr lang="it-IT" sz="1600" i="1" dirty="0"/>
              <a:t> with </a:t>
            </a:r>
            <a:r>
              <a:rPr lang="it-IT" sz="1600" i="1" dirty="0" err="1"/>
              <a:t>good</a:t>
            </a:r>
            <a:r>
              <a:rPr lang="it-IT" sz="1600" i="1" dirty="0"/>
              <a:t> </a:t>
            </a:r>
            <a:r>
              <a:rPr lang="it-IT" sz="1600" i="1" dirty="0" err="1"/>
              <a:t>conversion</a:t>
            </a:r>
            <a:r>
              <a:rPr lang="it-IT" sz="1600" i="1" dirty="0"/>
              <a:t> and moderate </a:t>
            </a:r>
            <a:r>
              <a:rPr lang="it-IT" sz="1600" i="1" dirty="0" err="1"/>
              <a:t>isolated</a:t>
            </a:r>
            <a:r>
              <a:rPr lang="it-IT" sz="1600" i="1" dirty="0"/>
              <a:t> </a:t>
            </a:r>
            <a:r>
              <a:rPr lang="it-IT" sz="1600" i="1" dirty="0" err="1"/>
              <a:t>yield</a:t>
            </a:r>
            <a:r>
              <a:rPr lang="it-IT" sz="1600" i="1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E3E0B-3358-F849-A1C1-6B7157FA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37" y="1289425"/>
            <a:ext cx="329153" cy="526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lemento grafico 11" descr="Segno di spunta">
            <a:extLst>
              <a:ext uri="{FF2B5EF4-FFF2-40B4-BE49-F238E27FC236}">
                <a16:creationId xmlns:a16="http://schemas.microsoft.com/office/drawing/2014/main" id="{35762811-3ABB-CE42-8508-E3ACA2D18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657" y="4714906"/>
            <a:ext cx="357050" cy="3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5332D1-FC0D-EA48-918E-5944B46EA4D1}"/>
              </a:ext>
            </a:extLst>
          </p:cNvPr>
          <p:cNvSpPr txBox="1"/>
          <p:nvPr/>
        </p:nvSpPr>
        <p:spPr>
          <a:xfrm>
            <a:off x="472273" y="762617"/>
            <a:ext cx="518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Scope of the Seleno </a:t>
            </a:r>
            <a:r>
              <a:rPr lang="it-IT" sz="2400" b="1" i="1" dirty="0" err="1">
                <a:solidFill>
                  <a:srgbClr val="0070C0"/>
                </a:solidFill>
              </a:rPr>
              <a:t>cyclization</a:t>
            </a:r>
            <a:r>
              <a:rPr lang="it-IT" sz="2400" b="1" i="1" dirty="0">
                <a:solidFill>
                  <a:srgbClr val="0070C0"/>
                </a:solidFill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</a:rPr>
              <a:t>reaction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985D2CC-1694-A547-A9C2-E81450816BF2}"/>
              </a:ext>
            </a:extLst>
          </p:cNvPr>
          <p:cNvSpPr/>
          <p:nvPr/>
        </p:nvSpPr>
        <p:spPr>
          <a:xfrm>
            <a:off x="231112" y="253779"/>
            <a:ext cx="169817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eWSeS</a:t>
            </a:r>
            <a:endParaRPr lang="it-IT" sz="2800" b="1" dirty="0">
              <a:ln/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0375C4-C1B1-6048-865E-14DBDD09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683048"/>
            <a:ext cx="3358515" cy="103212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D84E9C-C2EA-1647-B694-50DFED52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0" y="1239353"/>
            <a:ext cx="329153" cy="526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a 2">
            <a:extLst>
              <a:ext uri="{FF2B5EF4-FFF2-40B4-BE49-F238E27FC236}">
                <a16:creationId xmlns:a16="http://schemas.microsoft.com/office/drawing/2014/main" id="{4D31F3EA-8098-2140-8C1A-E7A406CFB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32761"/>
              </p:ext>
            </p:extLst>
          </p:nvPr>
        </p:nvGraphicFramePr>
        <p:xfrm>
          <a:off x="505548" y="2787301"/>
          <a:ext cx="4923210" cy="3847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642">
                  <a:extLst>
                    <a:ext uri="{9D8B030D-6E8A-4147-A177-3AD203B41FA5}">
                      <a16:colId xmlns:a16="http://schemas.microsoft.com/office/drawing/2014/main" val="3763658083"/>
                    </a:ext>
                  </a:extLst>
                </a:gridCol>
                <a:gridCol w="984642">
                  <a:extLst>
                    <a:ext uri="{9D8B030D-6E8A-4147-A177-3AD203B41FA5}">
                      <a16:colId xmlns:a16="http://schemas.microsoft.com/office/drawing/2014/main" val="3526411579"/>
                    </a:ext>
                  </a:extLst>
                </a:gridCol>
                <a:gridCol w="984642">
                  <a:extLst>
                    <a:ext uri="{9D8B030D-6E8A-4147-A177-3AD203B41FA5}">
                      <a16:colId xmlns:a16="http://schemas.microsoft.com/office/drawing/2014/main" val="62073701"/>
                    </a:ext>
                  </a:extLst>
                </a:gridCol>
                <a:gridCol w="984642">
                  <a:extLst>
                    <a:ext uri="{9D8B030D-6E8A-4147-A177-3AD203B41FA5}">
                      <a16:colId xmlns:a16="http://schemas.microsoft.com/office/drawing/2014/main" val="1224891497"/>
                    </a:ext>
                  </a:extLst>
                </a:gridCol>
                <a:gridCol w="984642">
                  <a:extLst>
                    <a:ext uri="{9D8B030D-6E8A-4147-A177-3AD203B41FA5}">
                      <a16:colId xmlns:a16="http://schemas.microsoft.com/office/drawing/2014/main" val="8471378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Entry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Substrate</a:t>
                      </a:r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Product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NMR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conversion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</a:rPr>
                        <a:t>Yeld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72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66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61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97688"/>
                  </a:ext>
                </a:extLst>
              </a:tr>
              <a:tr h="3794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42093"/>
                  </a:ext>
                </a:extLst>
              </a:tr>
              <a:tr h="33434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78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010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62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61539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99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95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2623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&lt; 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215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81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ysClr val="windowText" lastClr="000000"/>
                          </a:solidFill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026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58924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C4457473-1CFE-9C42-9995-3C1609DB2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26" y="3447508"/>
            <a:ext cx="662940" cy="4343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49250F9-6905-AC41-B4AC-5E25808C3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63" y="3530031"/>
            <a:ext cx="662940" cy="3124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16C4B5-8C5D-EB43-AD80-E6FA3DCEC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503" y="3966480"/>
            <a:ext cx="449580" cy="2362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C33086F-0135-214F-8DEC-6E085ABAC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446" y="3920925"/>
            <a:ext cx="525780" cy="35814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FD704EA-BD67-A64E-9B61-2505A84F6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836" y="4701577"/>
            <a:ext cx="571500" cy="44958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6C58E08-C582-DF4A-B502-629AF5205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423" y="4697804"/>
            <a:ext cx="571500" cy="44958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7FBB550-8E9A-664F-8022-06ADE48D2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6434" y="5213152"/>
            <a:ext cx="327660" cy="23622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AA36E9B-5B64-3541-9703-70FE39F38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9182" y="5183190"/>
            <a:ext cx="563880" cy="23622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F2AAB62-933D-B04E-B3D6-02AC5F9D00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5846" y="5451443"/>
            <a:ext cx="411480" cy="35052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F472153-85DD-B745-B6EA-4961F47A44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3583" y="5530348"/>
            <a:ext cx="381000" cy="24384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C6B6D49-8589-894C-A4D3-5750E84E46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5128" y="5874087"/>
            <a:ext cx="723900" cy="27432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2A513E6-5C16-3942-B2AC-FB47A4002A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5468" y="5919290"/>
            <a:ext cx="510540" cy="2667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85A3368-87AC-D443-BBC9-B54158ABAF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7354" y="4326491"/>
            <a:ext cx="586740" cy="28194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24A8E17-6E05-0A42-AD6E-B9FF7171CE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9636" y="4315061"/>
            <a:ext cx="647700" cy="350520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D27C530-0EB9-FA41-A40F-A867DB80D7B0}"/>
              </a:ext>
            </a:extLst>
          </p:cNvPr>
          <p:cNvSpPr/>
          <p:nvPr/>
        </p:nvSpPr>
        <p:spPr>
          <a:xfrm>
            <a:off x="299545" y="762617"/>
            <a:ext cx="8693730" cy="5567845"/>
          </a:xfrm>
          <a:prstGeom prst="roundRect">
            <a:avLst>
              <a:gd name="adj" fmla="val 572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53C61E-8B5B-414C-90C5-D6F5259F8AF9}"/>
              </a:ext>
            </a:extLst>
          </p:cNvPr>
          <p:cNvSpPr txBox="1"/>
          <p:nvPr/>
        </p:nvSpPr>
        <p:spPr>
          <a:xfrm>
            <a:off x="5653948" y="1765998"/>
            <a:ext cx="320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The best </a:t>
            </a:r>
            <a:r>
              <a:rPr lang="it-IT" sz="1600" i="1" dirty="0" err="1"/>
              <a:t>reaction</a:t>
            </a:r>
            <a:r>
              <a:rPr lang="it-IT" sz="1600" i="1" dirty="0"/>
              <a:t> </a:t>
            </a:r>
            <a:r>
              <a:rPr lang="it-IT" sz="1600" i="1" dirty="0" err="1"/>
              <a:t>conditions</a:t>
            </a:r>
            <a:r>
              <a:rPr lang="it-IT" sz="1600" i="1" dirty="0"/>
              <a:t> </a:t>
            </a:r>
            <a:r>
              <a:rPr lang="it-IT" sz="1600" i="1" dirty="0" err="1"/>
              <a:t>were</a:t>
            </a:r>
            <a:r>
              <a:rPr lang="it-IT" sz="1600" i="1" dirty="0"/>
              <a:t> </a:t>
            </a:r>
            <a:r>
              <a:rPr lang="it-IT" sz="1600" i="1" dirty="0" err="1"/>
              <a:t>applied</a:t>
            </a:r>
            <a:r>
              <a:rPr lang="it-IT" sz="1600" i="1" dirty="0"/>
              <a:t> to a large </a:t>
            </a:r>
            <a:r>
              <a:rPr lang="it-IT" sz="1600" i="1" dirty="0" err="1"/>
              <a:t>series</a:t>
            </a:r>
            <a:r>
              <a:rPr lang="it-IT" sz="1600" i="1" dirty="0"/>
              <a:t> of </a:t>
            </a:r>
            <a:r>
              <a:rPr lang="it-IT" sz="1600" i="1" dirty="0" err="1"/>
              <a:t>alkenoic</a:t>
            </a:r>
            <a:r>
              <a:rPr lang="it-IT" sz="1600" i="1" dirty="0"/>
              <a:t> </a:t>
            </a:r>
            <a:r>
              <a:rPr lang="it-IT" sz="1600" i="1" dirty="0" err="1"/>
              <a:t>acids</a:t>
            </a:r>
            <a:r>
              <a:rPr lang="it-IT" sz="1600" i="1" dirty="0"/>
              <a:t> </a:t>
            </a:r>
            <a:r>
              <a:rPr lang="it-IT" sz="1600" i="1" dirty="0" err="1"/>
              <a:t>as</a:t>
            </a:r>
            <a:r>
              <a:rPr lang="it-IT" sz="1600" i="1" dirty="0"/>
              <a:t> </a:t>
            </a:r>
            <a:r>
              <a:rPr lang="it-IT" sz="1600" i="1" dirty="0" err="1"/>
              <a:t>well</a:t>
            </a:r>
            <a:r>
              <a:rPr lang="it-IT" sz="1600" i="1" dirty="0"/>
              <a:t> </a:t>
            </a:r>
            <a:r>
              <a:rPr lang="it-IT" sz="1600" i="1" dirty="0" err="1"/>
              <a:t>as</a:t>
            </a:r>
            <a:r>
              <a:rPr lang="it-IT" sz="1600" i="1" dirty="0"/>
              <a:t> </a:t>
            </a:r>
            <a:r>
              <a:rPr lang="it-IT" sz="1600" i="1" dirty="0" err="1"/>
              <a:t>alkenols</a:t>
            </a:r>
            <a:r>
              <a:rPr lang="it-IT" sz="1600" i="1" dirty="0"/>
              <a:t>. </a:t>
            </a:r>
            <a:r>
              <a:rPr lang="it-IT" sz="1600" i="1" dirty="0" err="1"/>
              <a:t>Most</a:t>
            </a:r>
            <a:r>
              <a:rPr lang="it-IT" sz="1600" i="1" dirty="0"/>
              <a:t> of the target </a:t>
            </a:r>
            <a:r>
              <a:rPr lang="it-IT" sz="1600" i="1" dirty="0" err="1"/>
              <a:t>compounds</a:t>
            </a:r>
            <a:r>
              <a:rPr lang="it-IT" sz="1600" i="1" dirty="0"/>
              <a:t> </a:t>
            </a:r>
            <a:r>
              <a:rPr lang="it-IT" sz="1600" i="1" dirty="0" err="1"/>
              <a:t>were</a:t>
            </a:r>
            <a:r>
              <a:rPr lang="it-IT" sz="1600" i="1" dirty="0"/>
              <a:t> </a:t>
            </a:r>
            <a:r>
              <a:rPr lang="it-IT" sz="1600" i="1" dirty="0" err="1"/>
              <a:t>obtaind</a:t>
            </a:r>
            <a:r>
              <a:rPr lang="it-IT" sz="1600" i="1" dirty="0"/>
              <a:t> in </a:t>
            </a:r>
            <a:r>
              <a:rPr lang="it-IT" sz="1600" i="1" dirty="0" err="1"/>
              <a:t>good</a:t>
            </a:r>
            <a:r>
              <a:rPr lang="it-IT" sz="1600" i="1" dirty="0"/>
              <a:t> to </a:t>
            </a:r>
            <a:r>
              <a:rPr lang="it-IT" sz="1600" i="1" dirty="0" err="1"/>
              <a:t>excellent</a:t>
            </a:r>
            <a:r>
              <a:rPr lang="it-IT" sz="1600" i="1" dirty="0"/>
              <a:t> </a:t>
            </a:r>
            <a:r>
              <a:rPr lang="it-IT" sz="1600" i="1" dirty="0" err="1"/>
              <a:t>yields</a:t>
            </a:r>
            <a:r>
              <a:rPr lang="it-IT" sz="1600" i="1" dirty="0"/>
              <a:t> </a:t>
            </a:r>
            <a:r>
              <a:rPr lang="it-IT" sz="1600" i="1" dirty="0" err="1"/>
              <a:t>after</a:t>
            </a:r>
            <a:r>
              <a:rPr lang="it-IT" sz="1600" i="1" dirty="0"/>
              <a:t> </a:t>
            </a:r>
            <a:r>
              <a:rPr lang="it-IT" sz="1600" i="1" dirty="0" err="1"/>
              <a:t>simple</a:t>
            </a:r>
            <a:r>
              <a:rPr lang="it-IT" sz="1600" i="1" dirty="0"/>
              <a:t> </a:t>
            </a:r>
            <a:r>
              <a:rPr lang="it-IT" sz="1600" i="1" dirty="0" err="1"/>
              <a:t>chromatographic</a:t>
            </a:r>
            <a:r>
              <a:rPr lang="it-IT" sz="1600" i="1" dirty="0"/>
              <a:t> </a:t>
            </a:r>
            <a:r>
              <a:rPr lang="it-IT" sz="1600" i="1" dirty="0" err="1"/>
              <a:t>purification</a:t>
            </a:r>
            <a:r>
              <a:rPr lang="it-IT" sz="1600" i="1" dirty="0"/>
              <a:t>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B763B9-C30A-9449-8DA3-9AF1AA61F4C6}"/>
              </a:ext>
            </a:extLst>
          </p:cNvPr>
          <p:cNvSpPr/>
          <p:nvPr/>
        </p:nvSpPr>
        <p:spPr>
          <a:xfrm>
            <a:off x="4732773" y="6333032"/>
            <a:ext cx="43408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Sciforum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10-30 </a:t>
            </a:r>
            <a:r>
              <a:rPr lang="it-IT" sz="2000" b="1" dirty="0" err="1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november</a:t>
            </a:r>
            <a:r>
              <a:rPr lang="it-IT" sz="2000" b="1" dirty="0">
                <a:ln/>
                <a:solidFill>
                  <a:srgbClr val="FF0000"/>
                </a:solidFill>
                <a:latin typeface="Source Sans Pro" panose="020F0502020204030204" pitchFamily="34" charset="0"/>
              </a:rPr>
              <a:t> 3020</a:t>
            </a:r>
            <a:endParaRPr lang="it-IT" sz="2000" b="1" dirty="0">
              <a:ln/>
              <a:solidFill>
                <a:srgbClr val="FF000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B92F29A-FACF-004F-A625-75F5519AD6EA}"/>
              </a:ext>
            </a:extLst>
          </p:cNvPr>
          <p:cNvSpPr txBox="1"/>
          <p:nvPr/>
        </p:nvSpPr>
        <p:spPr>
          <a:xfrm>
            <a:off x="5601193" y="3891542"/>
            <a:ext cx="320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FF0000"/>
                </a:solidFill>
              </a:rPr>
              <a:t>CONCLUSIONS</a:t>
            </a:r>
          </a:p>
          <a:p>
            <a:pPr algn="ctr"/>
            <a:r>
              <a:rPr lang="it-IT" sz="1600" i="1" dirty="0"/>
              <a:t>A facile, </a:t>
            </a:r>
            <a:r>
              <a:rPr lang="it-IT" sz="1600" i="1" dirty="0" err="1"/>
              <a:t>catalyst</a:t>
            </a:r>
            <a:r>
              <a:rPr lang="it-IT" sz="1600" i="1" dirty="0"/>
              <a:t>-free, </a:t>
            </a:r>
            <a:r>
              <a:rPr lang="it-IT" sz="1600" i="1" dirty="0" err="1"/>
              <a:t>photocatalitically</a:t>
            </a:r>
            <a:r>
              <a:rPr lang="it-IT" sz="1600" i="1" dirty="0"/>
              <a:t> </a:t>
            </a:r>
            <a:r>
              <a:rPr lang="it-IT" sz="1600" i="1" dirty="0" err="1"/>
              <a:t>activated</a:t>
            </a:r>
            <a:r>
              <a:rPr lang="it-IT" sz="1600" i="1" dirty="0"/>
              <a:t> </a:t>
            </a:r>
            <a:r>
              <a:rPr lang="it-IT" sz="1600" i="1" dirty="0" err="1"/>
              <a:t>elechtrophilic</a:t>
            </a:r>
            <a:r>
              <a:rPr lang="it-IT" sz="1600" i="1" dirty="0"/>
              <a:t> </a:t>
            </a:r>
            <a:r>
              <a:rPr lang="it-IT" sz="1600" i="1" dirty="0" err="1"/>
              <a:t>selenylation</a:t>
            </a:r>
            <a:r>
              <a:rPr lang="it-IT" sz="1600" i="1" dirty="0"/>
              <a:t> </a:t>
            </a:r>
            <a:r>
              <a:rPr lang="it-IT" sz="1600" i="1" dirty="0" err="1"/>
              <a:t>process</a:t>
            </a:r>
            <a:r>
              <a:rPr lang="it-IT" sz="1600" i="1" dirty="0"/>
              <a:t> </a:t>
            </a:r>
            <a:r>
              <a:rPr lang="it-IT" sz="1600" i="1" dirty="0" err="1"/>
              <a:t>has</a:t>
            </a:r>
            <a:r>
              <a:rPr lang="it-IT" sz="1600" i="1" dirty="0"/>
              <a:t> </a:t>
            </a:r>
            <a:r>
              <a:rPr lang="it-IT" sz="1600" i="1" dirty="0" err="1"/>
              <a:t>been</a:t>
            </a:r>
            <a:r>
              <a:rPr lang="it-IT" sz="1600" i="1" dirty="0"/>
              <a:t> </a:t>
            </a:r>
            <a:r>
              <a:rPr lang="it-IT" sz="1600" i="1" dirty="0" err="1"/>
              <a:t>developed</a:t>
            </a:r>
            <a:r>
              <a:rPr lang="it-IT" sz="1600" i="1" dirty="0"/>
              <a:t>. </a:t>
            </a:r>
            <a:r>
              <a:rPr lang="it-IT" sz="1600" i="1" dirty="0" err="1"/>
              <a:t>This</a:t>
            </a:r>
            <a:r>
              <a:rPr lang="it-IT" sz="1600" i="1" dirty="0"/>
              <a:t> </a:t>
            </a:r>
            <a:r>
              <a:rPr lang="it-IT" sz="1600" i="1" dirty="0" err="1"/>
              <a:t>represents</a:t>
            </a:r>
            <a:r>
              <a:rPr lang="it-IT" sz="1600" i="1" dirty="0"/>
              <a:t> </a:t>
            </a:r>
            <a:r>
              <a:rPr lang="it-IT" sz="1600" i="1" dirty="0" err="1"/>
              <a:t>one</a:t>
            </a:r>
            <a:r>
              <a:rPr lang="it-IT" sz="1600" i="1" dirty="0"/>
              <a:t> </a:t>
            </a:r>
            <a:r>
              <a:rPr lang="it-IT" sz="1600" i="1" dirty="0" err="1"/>
              <a:t>among</a:t>
            </a:r>
            <a:r>
              <a:rPr lang="it-IT" sz="1600" i="1" dirty="0"/>
              <a:t> the </a:t>
            </a:r>
            <a:r>
              <a:rPr lang="it-IT" sz="1600" i="1" dirty="0" err="1"/>
              <a:t>few</a:t>
            </a:r>
            <a:r>
              <a:rPr lang="it-IT" sz="1600" i="1" dirty="0"/>
              <a:t> </a:t>
            </a:r>
            <a:r>
              <a:rPr lang="it-IT" sz="1600" i="1" dirty="0" err="1"/>
              <a:t>examples</a:t>
            </a:r>
            <a:r>
              <a:rPr lang="it-IT" sz="1600" i="1" dirty="0"/>
              <a:t> of </a:t>
            </a:r>
            <a:r>
              <a:rPr lang="it-IT" sz="1600" i="1" dirty="0" err="1"/>
              <a:t>photocatalysis</a:t>
            </a:r>
            <a:r>
              <a:rPr lang="it-IT" sz="1600" i="1" dirty="0"/>
              <a:t> </a:t>
            </a:r>
            <a:r>
              <a:rPr lang="it-IT" sz="1600" i="1" dirty="0" err="1"/>
              <a:t>applied</a:t>
            </a:r>
            <a:r>
              <a:rPr lang="it-IT" sz="1600" i="1" dirty="0"/>
              <a:t> to organoselenium </a:t>
            </a:r>
            <a:r>
              <a:rPr lang="it-IT" sz="1600" i="1" dirty="0" err="1"/>
              <a:t>chemistry</a:t>
            </a:r>
            <a:endParaRPr lang="it-IT" sz="1600" i="1" dirty="0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A99E930E-68AE-114A-B131-152F78946A47}"/>
              </a:ext>
            </a:extLst>
          </p:cNvPr>
          <p:cNvSpPr/>
          <p:nvPr/>
        </p:nvSpPr>
        <p:spPr>
          <a:xfrm>
            <a:off x="5541424" y="3842451"/>
            <a:ext cx="3303031" cy="20768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208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663</Words>
  <Application>Microsoft Macintosh PowerPoint</Application>
  <PresentationFormat>Presentazione su schermo (4:3)</PresentationFormat>
  <Paragraphs>179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Source Sans 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48</cp:revision>
  <dcterms:created xsi:type="dcterms:W3CDTF">2020-09-14T09:12:22Z</dcterms:created>
  <dcterms:modified xsi:type="dcterms:W3CDTF">2020-09-15T10:35:19Z</dcterms:modified>
</cp:coreProperties>
</file>