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3" r:id="rId4"/>
    <p:sldId id="265" r:id="rId5"/>
    <p:sldId id="258" r:id="rId6"/>
    <p:sldId id="259" r:id="rId7"/>
    <p:sldId id="268" r:id="rId8"/>
    <p:sldId id="271" r:id="rId9"/>
    <p:sldId id="274" r:id="rId10"/>
    <p:sldId id="272" r:id="rId11"/>
    <p:sldId id="277" r:id="rId12"/>
    <p:sldId id="279" r:id="rId13"/>
    <p:sldId id="275" r:id="rId14"/>
    <p:sldId id="281" r:id="rId15"/>
    <p:sldId id="278" r:id="rId16"/>
    <p:sldId id="282" r:id="rId17"/>
    <p:sldId id="261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608"/>
    <a:srgbClr val="FEC200"/>
    <a:srgbClr val="9900CC"/>
    <a:srgbClr val="007446"/>
    <a:srgbClr val="FF33CC"/>
    <a:srgbClr val="598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598" autoAdjust="0"/>
  </p:normalViewPr>
  <p:slideViewPr>
    <p:cSldViewPr snapToGrid="0">
      <p:cViewPr>
        <p:scale>
          <a:sx n="68" d="100"/>
          <a:sy n="68" d="100"/>
        </p:scale>
        <p:origin x="-442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5C78C-7387-4CD5-98D2-311768BE821D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AC289F1-DD82-4EA2-A381-96DE9BDB75CA}">
      <dgm:prSet phldrT="[Texto]" custT="1"/>
      <dgm:spPr/>
      <dgm:t>
        <a:bodyPr/>
        <a:lstStyle/>
        <a:p>
          <a:r>
            <a:rPr lang="pt-PT" sz="3200" dirty="0"/>
            <a:t>40 alheiras</a:t>
          </a:r>
        </a:p>
      </dgm:t>
    </dgm:pt>
    <dgm:pt modelId="{D4092326-E9E3-4CDE-B632-B8BFE6414D3C}" type="parTrans" cxnId="{DDF6B310-3B03-4E6A-BA5B-4FEBE2957117}">
      <dgm:prSet/>
      <dgm:spPr/>
      <dgm:t>
        <a:bodyPr/>
        <a:lstStyle/>
        <a:p>
          <a:endParaRPr lang="pt-PT"/>
        </a:p>
      </dgm:t>
    </dgm:pt>
    <dgm:pt modelId="{EE64DCB8-F1A8-4035-9D6C-B4861B44975A}" type="sibTrans" cxnId="{DDF6B310-3B03-4E6A-BA5B-4FEBE2957117}">
      <dgm:prSet/>
      <dgm:spPr/>
      <dgm:t>
        <a:bodyPr/>
        <a:lstStyle/>
        <a:p>
          <a:endParaRPr lang="pt-PT"/>
        </a:p>
      </dgm:t>
    </dgm:pt>
    <dgm:pt modelId="{F9EA5199-5576-4156-AF3D-BC3D88816D71}">
      <dgm:prSet phldrT="[Texto]" custT="1"/>
      <dgm:spPr/>
      <dgm:t>
        <a:bodyPr/>
        <a:lstStyle/>
        <a:p>
          <a:r>
            <a:rPr lang="pt-PT" sz="2200" dirty="0"/>
            <a:t>5 </a:t>
          </a:r>
          <a:r>
            <a:rPr lang="en-US" sz="2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alheira</a:t>
          </a:r>
          <a:r>
            <a: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sausages from the same production batch</a:t>
          </a:r>
          <a:endParaRPr lang="pt-PT" sz="2200" dirty="0"/>
        </a:p>
      </dgm:t>
    </dgm:pt>
    <dgm:pt modelId="{A35A4F01-C0BF-44CF-959F-E384138BD8CC}" type="parTrans" cxnId="{B0787D29-2C96-4C45-89F8-94EB3E0946E5}">
      <dgm:prSet/>
      <dgm:spPr/>
      <dgm:t>
        <a:bodyPr/>
        <a:lstStyle/>
        <a:p>
          <a:endParaRPr lang="pt-PT"/>
        </a:p>
      </dgm:t>
    </dgm:pt>
    <dgm:pt modelId="{71707E97-0231-4E82-81C4-7EB267FF68D8}" type="sibTrans" cxnId="{B0787D29-2C96-4C45-89F8-94EB3E0946E5}">
      <dgm:prSet/>
      <dgm:spPr/>
      <dgm:t>
        <a:bodyPr/>
        <a:lstStyle/>
        <a:p>
          <a:endParaRPr lang="pt-PT"/>
        </a:p>
      </dgm:t>
    </dgm:pt>
    <dgm:pt modelId="{7A0F0275-281C-4480-B712-2B49FB038211}">
      <dgm:prSet phldrT="[Texto]" custT="1"/>
      <dgm:spPr/>
      <dgm:t>
        <a:bodyPr/>
        <a:lstStyle/>
        <a:p>
          <a:r>
            <a: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 different artisanal establishments</a:t>
          </a:r>
          <a:endParaRPr lang="pt-PT" sz="2200" dirty="0"/>
        </a:p>
      </dgm:t>
    </dgm:pt>
    <dgm:pt modelId="{02E3D848-6CC5-4986-9E36-50F0FF027A4D}" type="sibTrans" cxnId="{67F43A9B-AC42-4AEE-B09D-F0A1B477303F}">
      <dgm:prSet/>
      <dgm:spPr/>
      <dgm:t>
        <a:bodyPr/>
        <a:lstStyle/>
        <a:p>
          <a:endParaRPr lang="pt-PT"/>
        </a:p>
      </dgm:t>
    </dgm:pt>
    <dgm:pt modelId="{7858BB5B-397C-455B-8746-3127F4A5B13F}" type="parTrans" cxnId="{67F43A9B-AC42-4AEE-B09D-F0A1B477303F}">
      <dgm:prSet/>
      <dgm:spPr/>
      <dgm:t>
        <a:bodyPr/>
        <a:lstStyle/>
        <a:p>
          <a:endParaRPr lang="pt-PT"/>
        </a:p>
      </dgm:t>
    </dgm:pt>
    <dgm:pt modelId="{0D3EB062-CC6E-47AE-BD81-36AD56415C4D}" type="pres">
      <dgm:prSet presAssocID="{3FD5C78C-7387-4CD5-98D2-311768BE82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9E35D02-3F52-42C2-B215-90A6F8E3C27F}" type="pres">
      <dgm:prSet presAssocID="{0AC289F1-DD82-4EA2-A381-96DE9BDB75CA}" presName="vertOne" presStyleCnt="0"/>
      <dgm:spPr/>
    </dgm:pt>
    <dgm:pt modelId="{699EB696-2ED3-4B82-8873-2881E0C60BC0}" type="pres">
      <dgm:prSet presAssocID="{0AC289F1-DD82-4EA2-A381-96DE9BDB75CA}" presName="txOne" presStyleLbl="node0" presStyleIdx="0" presStyleCnt="1" custScaleY="3723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D6C309-8E8A-4F30-819C-C12FD7A760FA}" type="pres">
      <dgm:prSet presAssocID="{0AC289F1-DD82-4EA2-A381-96DE9BDB75CA}" presName="parTransOne" presStyleCnt="0"/>
      <dgm:spPr/>
    </dgm:pt>
    <dgm:pt modelId="{2DF7C971-133D-45EA-8633-0ED6E84D57E4}" type="pres">
      <dgm:prSet presAssocID="{0AC289F1-DD82-4EA2-A381-96DE9BDB75CA}" presName="horzOne" presStyleCnt="0"/>
      <dgm:spPr/>
    </dgm:pt>
    <dgm:pt modelId="{88D89F72-F598-40D3-888D-E33E7567BD77}" type="pres">
      <dgm:prSet presAssocID="{F9EA5199-5576-4156-AF3D-BC3D88816D71}" presName="vertTwo" presStyleCnt="0"/>
      <dgm:spPr/>
    </dgm:pt>
    <dgm:pt modelId="{7AEEB208-F742-4042-807A-59D50C7F3FE4}" type="pres">
      <dgm:prSet presAssocID="{F9EA5199-5576-4156-AF3D-BC3D88816D7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2B8EDE-8125-403E-995B-139160B9258A}" type="pres">
      <dgm:prSet presAssocID="{F9EA5199-5576-4156-AF3D-BC3D88816D71}" presName="horzTwo" presStyleCnt="0"/>
      <dgm:spPr/>
    </dgm:pt>
    <dgm:pt modelId="{5494BB68-8F2C-4853-864F-4EEED47D3B8E}" type="pres">
      <dgm:prSet presAssocID="{71707E97-0231-4E82-81C4-7EB267FF68D8}" presName="sibSpaceTwo" presStyleCnt="0"/>
      <dgm:spPr/>
    </dgm:pt>
    <dgm:pt modelId="{7F1B79CC-2C6C-4E71-B60E-30EB55B92097}" type="pres">
      <dgm:prSet presAssocID="{7A0F0275-281C-4480-B712-2B49FB038211}" presName="vertTwo" presStyleCnt="0"/>
      <dgm:spPr/>
    </dgm:pt>
    <dgm:pt modelId="{592E1003-DC77-40CF-BD31-DD822846E187}" type="pres">
      <dgm:prSet presAssocID="{7A0F0275-281C-4480-B712-2B49FB03821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766F67-C1D6-4B2E-AD82-756AF783D69E}" type="pres">
      <dgm:prSet presAssocID="{7A0F0275-281C-4480-B712-2B49FB038211}" presName="horzTwo" presStyleCnt="0"/>
      <dgm:spPr/>
    </dgm:pt>
  </dgm:ptLst>
  <dgm:cxnLst>
    <dgm:cxn modelId="{DDF6B310-3B03-4E6A-BA5B-4FEBE2957117}" srcId="{3FD5C78C-7387-4CD5-98D2-311768BE821D}" destId="{0AC289F1-DD82-4EA2-A381-96DE9BDB75CA}" srcOrd="0" destOrd="0" parTransId="{D4092326-E9E3-4CDE-B632-B8BFE6414D3C}" sibTransId="{EE64DCB8-F1A8-4035-9D6C-B4861B44975A}"/>
    <dgm:cxn modelId="{250FFDDD-813C-4ED8-978F-153FA231C38A}" type="presOf" srcId="{0AC289F1-DD82-4EA2-A381-96DE9BDB75CA}" destId="{699EB696-2ED3-4B82-8873-2881E0C60BC0}" srcOrd="0" destOrd="0" presId="urn:microsoft.com/office/officeart/2005/8/layout/hierarchy4"/>
    <dgm:cxn modelId="{83AF225B-FA4A-4D2D-8A28-A5AE13A27D68}" type="presOf" srcId="{3FD5C78C-7387-4CD5-98D2-311768BE821D}" destId="{0D3EB062-CC6E-47AE-BD81-36AD56415C4D}" srcOrd="0" destOrd="0" presId="urn:microsoft.com/office/officeart/2005/8/layout/hierarchy4"/>
    <dgm:cxn modelId="{B0787D29-2C96-4C45-89F8-94EB3E0946E5}" srcId="{0AC289F1-DD82-4EA2-A381-96DE9BDB75CA}" destId="{F9EA5199-5576-4156-AF3D-BC3D88816D71}" srcOrd="0" destOrd="0" parTransId="{A35A4F01-C0BF-44CF-959F-E384138BD8CC}" sibTransId="{71707E97-0231-4E82-81C4-7EB267FF68D8}"/>
    <dgm:cxn modelId="{67F43A9B-AC42-4AEE-B09D-F0A1B477303F}" srcId="{0AC289F1-DD82-4EA2-A381-96DE9BDB75CA}" destId="{7A0F0275-281C-4480-B712-2B49FB038211}" srcOrd="1" destOrd="0" parTransId="{7858BB5B-397C-455B-8746-3127F4A5B13F}" sibTransId="{02E3D848-6CC5-4986-9E36-50F0FF027A4D}"/>
    <dgm:cxn modelId="{47921774-713A-4612-9FB7-B1AA1877C48F}" type="presOf" srcId="{F9EA5199-5576-4156-AF3D-BC3D88816D71}" destId="{7AEEB208-F742-4042-807A-59D50C7F3FE4}" srcOrd="0" destOrd="0" presId="urn:microsoft.com/office/officeart/2005/8/layout/hierarchy4"/>
    <dgm:cxn modelId="{35F9AFC9-3985-49A2-87F6-3DEEFE127A56}" type="presOf" srcId="{7A0F0275-281C-4480-B712-2B49FB038211}" destId="{592E1003-DC77-40CF-BD31-DD822846E187}" srcOrd="0" destOrd="0" presId="urn:microsoft.com/office/officeart/2005/8/layout/hierarchy4"/>
    <dgm:cxn modelId="{43118625-1CEA-4826-B2AA-875DF2230619}" type="presParOf" srcId="{0D3EB062-CC6E-47AE-BD81-36AD56415C4D}" destId="{99E35D02-3F52-42C2-B215-90A6F8E3C27F}" srcOrd="0" destOrd="0" presId="urn:microsoft.com/office/officeart/2005/8/layout/hierarchy4"/>
    <dgm:cxn modelId="{ED846E5D-D245-4B24-87EC-62F739F212FE}" type="presParOf" srcId="{99E35D02-3F52-42C2-B215-90A6F8E3C27F}" destId="{699EB696-2ED3-4B82-8873-2881E0C60BC0}" srcOrd="0" destOrd="0" presId="urn:microsoft.com/office/officeart/2005/8/layout/hierarchy4"/>
    <dgm:cxn modelId="{97F44F76-E0EA-4B9F-8561-61492B9655AF}" type="presParOf" srcId="{99E35D02-3F52-42C2-B215-90A6F8E3C27F}" destId="{18D6C309-8E8A-4F30-819C-C12FD7A760FA}" srcOrd="1" destOrd="0" presId="urn:microsoft.com/office/officeart/2005/8/layout/hierarchy4"/>
    <dgm:cxn modelId="{5C3900F6-F12D-461D-BD2C-CF02D4748987}" type="presParOf" srcId="{99E35D02-3F52-42C2-B215-90A6F8E3C27F}" destId="{2DF7C971-133D-45EA-8633-0ED6E84D57E4}" srcOrd="2" destOrd="0" presId="urn:microsoft.com/office/officeart/2005/8/layout/hierarchy4"/>
    <dgm:cxn modelId="{729EA158-69A4-4431-A7BC-94276FED71BE}" type="presParOf" srcId="{2DF7C971-133D-45EA-8633-0ED6E84D57E4}" destId="{88D89F72-F598-40D3-888D-E33E7567BD77}" srcOrd="0" destOrd="0" presId="urn:microsoft.com/office/officeart/2005/8/layout/hierarchy4"/>
    <dgm:cxn modelId="{EC28A0A6-334F-4EAF-8781-B94A351DB7EA}" type="presParOf" srcId="{88D89F72-F598-40D3-888D-E33E7567BD77}" destId="{7AEEB208-F742-4042-807A-59D50C7F3FE4}" srcOrd="0" destOrd="0" presId="urn:microsoft.com/office/officeart/2005/8/layout/hierarchy4"/>
    <dgm:cxn modelId="{A78A3646-150E-43AA-9811-83B8CB98D685}" type="presParOf" srcId="{88D89F72-F598-40D3-888D-E33E7567BD77}" destId="{202B8EDE-8125-403E-995B-139160B9258A}" srcOrd="1" destOrd="0" presId="urn:microsoft.com/office/officeart/2005/8/layout/hierarchy4"/>
    <dgm:cxn modelId="{195CB82A-2880-4D72-9C09-B7937ED3C8E0}" type="presParOf" srcId="{2DF7C971-133D-45EA-8633-0ED6E84D57E4}" destId="{5494BB68-8F2C-4853-864F-4EEED47D3B8E}" srcOrd="1" destOrd="0" presId="urn:microsoft.com/office/officeart/2005/8/layout/hierarchy4"/>
    <dgm:cxn modelId="{1F203A70-996E-4CD7-A17F-7FBA7B16B1D9}" type="presParOf" srcId="{2DF7C971-133D-45EA-8633-0ED6E84D57E4}" destId="{7F1B79CC-2C6C-4E71-B60E-30EB55B92097}" srcOrd="2" destOrd="0" presId="urn:microsoft.com/office/officeart/2005/8/layout/hierarchy4"/>
    <dgm:cxn modelId="{8405F94C-20EA-43A9-9361-9F6D735E0C1F}" type="presParOf" srcId="{7F1B79CC-2C6C-4E71-B60E-30EB55B92097}" destId="{592E1003-DC77-40CF-BD31-DD822846E187}" srcOrd="0" destOrd="0" presId="urn:microsoft.com/office/officeart/2005/8/layout/hierarchy4"/>
    <dgm:cxn modelId="{AD193015-7EA6-4CF9-8979-6C51FC58F728}" type="presParOf" srcId="{7F1B79CC-2C6C-4E71-B60E-30EB55B92097}" destId="{E4766F67-C1D6-4B2E-AD82-756AF783D69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EB696-2ED3-4B82-8873-2881E0C60BC0}">
      <dsp:nvSpPr>
        <dsp:cNvPr id="0" name=""/>
        <dsp:cNvSpPr/>
      </dsp:nvSpPr>
      <dsp:spPr>
        <a:xfrm>
          <a:off x="1788" y="934"/>
          <a:ext cx="4841104" cy="628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/>
            <a:t>40 alheiras</a:t>
          </a:r>
        </a:p>
      </dsp:txBody>
      <dsp:txXfrm>
        <a:off x="20189" y="19335"/>
        <a:ext cx="4804302" cy="591455"/>
      </dsp:txXfrm>
    </dsp:sp>
    <dsp:sp modelId="{7AEEB208-F742-4042-807A-59D50C7F3FE4}">
      <dsp:nvSpPr>
        <dsp:cNvPr id="0" name=""/>
        <dsp:cNvSpPr/>
      </dsp:nvSpPr>
      <dsp:spPr>
        <a:xfrm>
          <a:off x="1788" y="812268"/>
          <a:ext cx="2322986" cy="1687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/>
            <a:t>5 </a:t>
          </a:r>
          <a:r>
            <a:rPr lang="en-US" sz="2200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alheira</a:t>
          </a:r>
          <a:r>
            <a: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sausages from the same production batch</a:t>
          </a:r>
          <a:endParaRPr lang="pt-PT" sz="2200" kern="1200" dirty="0"/>
        </a:p>
      </dsp:txBody>
      <dsp:txXfrm>
        <a:off x="51212" y="861692"/>
        <a:ext cx="2224138" cy="1588610"/>
      </dsp:txXfrm>
    </dsp:sp>
    <dsp:sp modelId="{592E1003-DC77-40CF-BD31-DD822846E187}">
      <dsp:nvSpPr>
        <dsp:cNvPr id="0" name=""/>
        <dsp:cNvSpPr/>
      </dsp:nvSpPr>
      <dsp:spPr>
        <a:xfrm>
          <a:off x="2519905" y="812268"/>
          <a:ext cx="2322986" cy="1687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 different artisanal establishments</a:t>
          </a:r>
          <a:endParaRPr lang="pt-PT" sz="2200" kern="1200" dirty="0"/>
        </a:p>
      </dsp:txBody>
      <dsp:txXfrm>
        <a:off x="2569329" y="861692"/>
        <a:ext cx="2224138" cy="15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B5CA7-DE5C-4836-9214-9E1B5B9B3D31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DD747-01FF-49B5-8F92-3B0E633EFE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987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DD747-01FF-49B5-8F92-3B0E633EFE2A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034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875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78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27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59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4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43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6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671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958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26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810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93A8-D573-4DD8-85FD-B7696917F198}" type="datetimeFigureOut">
              <a:rPr lang="pt-PT" smtClean="0"/>
              <a:t>26/10/2020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0E8C-A79C-401C-9278-B5D926F241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06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quente, pão, alimentação, batatas-fritas&#10;&#10;Descrição gerada automaticamente">
            <a:extLst>
              <a:ext uri="{FF2B5EF4-FFF2-40B4-BE49-F238E27FC236}">
                <a16:creationId xmlns:a16="http://schemas.microsoft.com/office/drawing/2014/main" xmlns="" id="{DC96BDF6-24A8-4F2B-8D87-1F2866756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8" b="1849"/>
          <a:stretch/>
        </p:blipFill>
        <p:spPr>
          <a:xfrm>
            <a:off x="0" y="2139504"/>
            <a:ext cx="12192000" cy="4718496"/>
          </a:xfrm>
          <a:prstGeom prst="rect">
            <a:avLst/>
          </a:prstGeom>
          <a:effectLst/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2D38CF2-6675-49AD-B1A1-F99C352E7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57480"/>
            <a:ext cx="12192000" cy="2482544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361608"/>
                </a:solidFill>
                <a:cs typeface="Times New Roman" panose="02020603050405020304" pitchFamily="18" charset="0"/>
              </a:rPr>
              <a:t>MICROBIOLOGICAL AND PHYSICOCHEMICAL ASSESSMENT </a:t>
            </a:r>
            <a:r>
              <a:rPr lang="en-US" sz="2800" b="1" dirty="0" smtClean="0">
                <a:solidFill>
                  <a:srgbClr val="361608"/>
                </a:solidFill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361608"/>
                </a:solidFill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361608"/>
                </a:solidFill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361608"/>
                </a:solidFill>
                <a:cs typeface="Times New Roman" panose="02020603050405020304" pitchFamily="18" charset="0"/>
              </a:rPr>
              <a:t>ARTISANALLY PRODUCED “ALHEIRA” FERMENTED SAUSAGES </a:t>
            </a:r>
            <a:r>
              <a:rPr lang="en-US" sz="2800" b="1" dirty="0" smtClean="0">
                <a:solidFill>
                  <a:srgbClr val="361608"/>
                </a:solidFill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361608"/>
                </a:solidFill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361608"/>
                </a:solidFill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rgbClr val="361608"/>
                </a:solidFill>
                <a:cs typeface="Times New Roman" panose="02020603050405020304" pitchFamily="18" charset="0"/>
              </a:rPr>
              <a:t>NORTHERN PORTUGAL</a:t>
            </a:r>
            <a:br>
              <a:rPr lang="en-US" sz="2800" b="1" dirty="0">
                <a:solidFill>
                  <a:srgbClr val="361608"/>
                </a:solidFill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361608"/>
                </a:solidFill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361608"/>
                </a:solidFill>
                <a:cs typeface="Times New Roman" panose="02020603050405020304" pitchFamily="18" charset="0"/>
              </a:rPr>
            </a:br>
            <a:r>
              <a:rPr lang="pt-PT" sz="2000" b="1" u="sng" dirty="0" smtClean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Sara </a:t>
            </a:r>
            <a:r>
              <a:rPr lang="pt-PT" sz="2000" b="1" u="sng" dirty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Coelho-Fernandes</a:t>
            </a:r>
            <a:r>
              <a:rPr lang="pt-PT" sz="2000" b="1" dirty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Odete </a:t>
            </a:r>
            <a:r>
              <a:rPr lang="pt-PT" sz="2000" b="1" dirty="0" err="1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Zefanias</a:t>
            </a:r>
            <a:r>
              <a:rPr lang="pt-PT" sz="2000" b="1" dirty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Gisela Rodrigues, </a:t>
            </a:r>
            <a:r>
              <a:rPr lang="pt-PT" sz="2000" b="1" u="sng" dirty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 Sofia Faria</a:t>
            </a:r>
            <a:r>
              <a:rPr lang="pt-PT" sz="2000" b="1" dirty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Ângela Fernandes</a:t>
            </a:r>
            <a:r>
              <a:rPr lang="pt-PT" sz="2000" b="1" dirty="0" smtClean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pt-PT" sz="2000" b="1" dirty="0" smtClean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000" b="1" dirty="0" smtClean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000" b="1" dirty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Lillian Barros, Vasco Cadavez, </a:t>
            </a:r>
            <a:r>
              <a:rPr lang="pt-PT" sz="2000" b="1" dirty="0" err="1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Ursula</a:t>
            </a:r>
            <a:r>
              <a:rPr lang="pt-PT" sz="2000" b="1" dirty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000" b="1" dirty="0" err="1" smtClean="0">
                <a:solidFill>
                  <a:srgbClr val="36160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Gonzales-Barron</a:t>
            </a:r>
            <a:endParaRPr lang="pt-PT" sz="2000" b="1" dirty="0">
              <a:solidFill>
                <a:srgbClr val="361608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4189915-0F98-4387-AF9F-B96CEF7BC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AB0DED1-1C86-43DD-92FC-A1D67A41798A}"/>
              </a:ext>
            </a:extLst>
          </p:cNvPr>
          <p:cNvSpPr txBox="1"/>
          <p:nvPr/>
        </p:nvSpPr>
        <p:spPr>
          <a:xfrm>
            <a:off x="804863" y="1362600"/>
            <a:ext cx="10582275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200" b="1" i="0" dirty="0">
                <a:effectLst/>
                <a:latin typeface="Source Sans Pro" panose="020B0503030403020204" pitchFamily="34" charset="0"/>
              </a:rPr>
              <a:t>1st International Electronic Conference on Food Science and Functional Food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BC351951-A070-48E6-8586-141A7FEB853F}"/>
              </a:ext>
            </a:extLst>
          </p:cNvPr>
          <p:cNvGrpSpPr/>
          <p:nvPr/>
        </p:nvGrpSpPr>
        <p:grpSpPr>
          <a:xfrm>
            <a:off x="804863" y="137400"/>
            <a:ext cx="9829457" cy="872705"/>
            <a:chOff x="144387" y="98149"/>
            <a:chExt cx="9829457" cy="872705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xmlns="" id="{3F89DB1B-15BB-4358-AAB3-FBA77EAF841A}"/>
                </a:ext>
              </a:extLst>
            </p:cNvPr>
            <p:cNvGrpSpPr/>
            <p:nvPr/>
          </p:nvGrpSpPr>
          <p:grpSpPr>
            <a:xfrm>
              <a:off x="144387" y="98149"/>
              <a:ext cx="5558323" cy="872705"/>
              <a:chOff x="66958" y="150178"/>
              <a:chExt cx="4195886" cy="658791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xmlns="" id="{B12E9F93-F912-4D61-A03B-4A406CBD6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58" y="150178"/>
                <a:ext cx="858828" cy="658791"/>
              </a:xfrm>
              <a:prstGeom prst="rect">
                <a:avLst/>
              </a:prstGeom>
            </p:spPr>
          </p:pic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xmlns="" id="{F8A35C99-A313-424C-82AF-1DE3E40292BF}"/>
                  </a:ext>
                </a:extLst>
              </p:cNvPr>
              <p:cNvGrpSpPr/>
              <p:nvPr/>
            </p:nvGrpSpPr>
            <p:grpSpPr>
              <a:xfrm>
                <a:off x="909044" y="158023"/>
                <a:ext cx="3353800" cy="643101"/>
                <a:chOff x="909044" y="158023"/>
                <a:chExt cx="3353800" cy="643101"/>
              </a:xfrm>
            </p:grpSpPr>
            <p:pic>
              <p:nvPicPr>
                <p:cNvPr id="18" name="Imagem 17">
                  <a:extLst>
                    <a:ext uri="{FF2B5EF4-FFF2-40B4-BE49-F238E27FC236}">
                      <a16:creationId xmlns:a16="http://schemas.microsoft.com/office/drawing/2014/main" xmlns="" id="{5D3A7ED0-7747-4929-B789-23DD984B6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9044" y="158023"/>
                  <a:ext cx="1383203" cy="643101"/>
                </a:xfrm>
                <a:prstGeom prst="rect">
                  <a:avLst/>
                </a:prstGeom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xmlns="" id="{EB39A0FA-4EAB-414A-AFD1-180305783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5808" y="214051"/>
                  <a:ext cx="2087036" cy="5310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xmlns="" id="{9C99FD5C-1042-4711-9F53-35BF5DE89FEA}"/>
                </a:ext>
              </a:extLst>
            </p:cNvPr>
            <p:cNvGrpSpPr/>
            <p:nvPr/>
          </p:nvGrpSpPr>
          <p:grpSpPr>
            <a:xfrm>
              <a:off x="5654940" y="263612"/>
              <a:ext cx="4318904" cy="540000"/>
              <a:chOff x="-627051" y="4264008"/>
              <a:chExt cx="4318904" cy="540000"/>
            </a:xfrm>
          </p:grpSpPr>
          <p:pic>
            <p:nvPicPr>
              <p:cNvPr id="30" name="Picture 6">
                <a:extLst>
                  <a:ext uri="{FF2B5EF4-FFF2-40B4-BE49-F238E27FC236}">
                    <a16:creationId xmlns:a16="http://schemas.microsoft.com/office/drawing/2014/main" xmlns="" id="{225D7A8B-EDFE-49C1-937D-C1DC69D6E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88" y="4264008"/>
                <a:ext cx="796165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xmlns="" id="{E77C43A3-6272-4EEE-A98B-D77C050B831D}"/>
                  </a:ext>
                </a:extLst>
              </p:cNvPr>
              <p:cNvGrpSpPr/>
              <p:nvPr/>
            </p:nvGrpSpPr>
            <p:grpSpPr>
              <a:xfrm>
                <a:off x="-627051" y="4317434"/>
                <a:ext cx="3359762" cy="433149"/>
                <a:chOff x="2640561" y="671688"/>
                <a:chExt cx="5654231" cy="728956"/>
              </a:xfrm>
            </p:grpSpPr>
            <p:pic>
              <p:nvPicPr>
                <p:cNvPr id="32" name="Imagem 31">
                  <a:extLst>
                    <a:ext uri="{FF2B5EF4-FFF2-40B4-BE49-F238E27FC236}">
                      <a16:creationId xmlns:a16="http://schemas.microsoft.com/office/drawing/2014/main" xmlns="" id="{26F38DB7-343B-4F63-8C93-38941D1B4D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260" t="16934" r="13190" b="20971"/>
                <a:stretch/>
              </p:blipFill>
              <p:spPr>
                <a:xfrm>
                  <a:off x="2640561" y="671688"/>
                  <a:ext cx="3032533" cy="728956"/>
                </a:xfrm>
                <a:prstGeom prst="rect">
                  <a:avLst/>
                </a:prstGeom>
              </p:spPr>
            </p:pic>
            <p:pic>
              <p:nvPicPr>
                <p:cNvPr id="33" name="Picture 4" descr="logo portugal 2020 – Biogoma">
                  <a:extLst>
                    <a:ext uri="{FF2B5EF4-FFF2-40B4-BE49-F238E27FC236}">
                      <a16:creationId xmlns:a16="http://schemas.microsoft.com/office/drawing/2014/main" xmlns="" id="{63F8CB10-B201-4DA7-9EF0-CDD0DA1420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9035" y="706021"/>
                  <a:ext cx="2165757" cy="6602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161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000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50BB45-A84E-4591-B05F-1071C537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3758" cy="7327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meaningful components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were extracted from the PCA, accounting for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63% of data variability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Posição de Conteúdo 8">
            <a:extLst>
              <a:ext uri="{FF2B5EF4-FFF2-40B4-BE49-F238E27FC236}">
                <a16:creationId xmlns:a16="http://schemas.microsoft.com/office/drawing/2014/main" xmlns="" id="{39EE34DF-B532-40BA-8D7F-7009FF2C5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233285"/>
              </p:ext>
            </p:extLst>
          </p:nvPr>
        </p:nvGraphicFramePr>
        <p:xfrm>
          <a:off x="838200" y="2859753"/>
          <a:ext cx="8029576" cy="3528000"/>
        </p:xfrm>
        <a:graphic>
          <a:graphicData uri="http://schemas.openxmlformats.org/drawingml/2006/table">
            <a:tbl>
              <a:tblPr firstRow="1" firstCol="1" bandRow="1"/>
              <a:tblGrid>
                <a:gridCol w="2279816">
                  <a:extLst>
                    <a:ext uri="{9D8B030D-6E8A-4147-A177-3AD203B41FA5}">
                      <a16:colId xmlns:a16="http://schemas.microsoft.com/office/drawing/2014/main" xmlns="" val="1346823412"/>
                    </a:ext>
                  </a:extLst>
                </a:gridCol>
                <a:gridCol w="1280515">
                  <a:extLst>
                    <a:ext uri="{9D8B030D-6E8A-4147-A177-3AD203B41FA5}">
                      <a16:colId xmlns:a16="http://schemas.microsoft.com/office/drawing/2014/main" xmlns="" val="1379136922"/>
                    </a:ext>
                  </a:extLst>
                </a:gridCol>
                <a:gridCol w="1257415">
                  <a:extLst>
                    <a:ext uri="{9D8B030D-6E8A-4147-A177-3AD203B41FA5}">
                      <a16:colId xmlns:a16="http://schemas.microsoft.com/office/drawing/2014/main" xmlns="" val="3447056680"/>
                    </a:ext>
                  </a:extLst>
                </a:gridCol>
                <a:gridCol w="1605915">
                  <a:extLst>
                    <a:ext uri="{9D8B030D-6E8A-4147-A177-3AD203B41FA5}">
                      <a16:colId xmlns:a16="http://schemas.microsoft.com/office/drawing/2014/main" xmlns="" val="4219613397"/>
                    </a:ext>
                  </a:extLst>
                </a:gridCol>
                <a:gridCol w="1605915">
                  <a:extLst>
                    <a:ext uri="{9D8B030D-6E8A-4147-A177-3AD203B41FA5}">
                      <a16:colId xmlns:a16="http://schemas.microsoft.com/office/drawing/2014/main" xmlns="" val="236715881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Communalities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0941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90852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-0.84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71987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Moisture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-0.73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10386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Ashes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-0.48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56301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22097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mesophiles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5721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2201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Clostridium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spp.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57042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 on MRS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66380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 on M17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00931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Salmonella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spp.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606479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Proportion Variance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22249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Variance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075475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D3AF289-6B3C-47CD-A576-F3AEC251AC34}"/>
              </a:ext>
            </a:extLst>
          </p:cNvPr>
          <p:cNvSpPr txBox="1"/>
          <p:nvPr/>
        </p:nvSpPr>
        <p:spPr>
          <a:xfrm>
            <a:off x="8734427" y="3666899"/>
            <a:ext cx="3338662" cy="1265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marR="269875" algn="just">
              <a:lnSpc>
                <a:spcPts val="13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Table 3.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Coefficients of correlation of the physicochemical and microbiological characteristics with the three Varimax-rotated factors (PC1, PC2, PC3) along with </a:t>
            </a:r>
            <a:r>
              <a:rPr lang="en-US" sz="1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communalities 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explained variances</a:t>
            </a:r>
            <a:endParaRPr lang="pt-PT" sz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75A3E0C-6BE6-4CFF-841D-0636793112C5}"/>
              </a:ext>
            </a:extLst>
          </p:cNvPr>
          <p:cNvSpPr/>
          <p:nvPr/>
        </p:nvSpPr>
        <p:spPr>
          <a:xfrm>
            <a:off x="3460954" y="4387780"/>
            <a:ext cx="560439" cy="479159"/>
          </a:xfrm>
          <a:prstGeom prst="rect">
            <a:avLst/>
          </a:prstGeom>
          <a:noFill/>
          <a:ln w="28575">
            <a:solidFill>
              <a:srgbClr val="FEC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A5E2B27-55A8-493E-9D9E-3B7FB6462705}"/>
              </a:ext>
            </a:extLst>
          </p:cNvPr>
          <p:cNvSpPr/>
          <p:nvPr/>
        </p:nvSpPr>
        <p:spPr>
          <a:xfrm>
            <a:off x="3460954" y="5125228"/>
            <a:ext cx="560439" cy="479159"/>
          </a:xfrm>
          <a:prstGeom prst="rect">
            <a:avLst/>
          </a:prstGeom>
          <a:noFill/>
          <a:ln w="28575">
            <a:solidFill>
              <a:srgbClr val="FEC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D5BB8984-60E4-4EEA-A7B1-4C3BBBE787F7}"/>
              </a:ext>
            </a:extLst>
          </p:cNvPr>
          <p:cNvSpPr/>
          <p:nvPr/>
        </p:nvSpPr>
        <p:spPr>
          <a:xfrm>
            <a:off x="3460954" y="5892118"/>
            <a:ext cx="560439" cy="213377"/>
          </a:xfrm>
          <a:prstGeom prst="rect">
            <a:avLst/>
          </a:prstGeom>
          <a:noFill/>
          <a:ln w="28575">
            <a:solidFill>
              <a:srgbClr val="FEC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BC96B22-30AD-433E-A35C-8ED4A27F5871}"/>
              </a:ext>
            </a:extLst>
          </p:cNvPr>
          <p:cNvSpPr/>
          <p:nvPr/>
        </p:nvSpPr>
        <p:spPr>
          <a:xfrm>
            <a:off x="4744834" y="3360308"/>
            <a:ext cx="560439" cy="479159"/>
          </a:xfrm>
          <a:prstGeom prst="rect">
            <a:avLst/>
          </a:prstGeom>
          <a:noFill/>
          <a:ln w="28575">
            <a:solidFill>
              <a:srgbClr val="007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44AE010A-BB66-4828-8E13-848F76621D0E}"/>
              </a:ext>
            </a:extLst>
          </p:cNvPr>
          <p:cNvSpPr/>
          <p:nvPr/>
        </p:nvSpPr>
        <p:spPr>
          <a:xfrm>
            <a:off x="4744832" y="4876771"/>
            <a:ext cx="560439" cy="213377"/>
          </a:xfrm>
          <a:prstGeom prst="rect">
            <a:avLst/>
          </a:prstGeom>
          <a:noFill/>
          <a:ln w="28575">
            <a:solidFill>
              <a:srgbClr val="007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1D55B44E-72FE-4B83-BFD2-FE5DBBDC07B7}"/>
              </a:ext>
            </a:extLst>
          </p:cNvPr>
          <p:cNvSpPr/>
          <p:nvPr/>
        </p:nvSpPr>
        <p:spPr>
          <a:xfrm>
            <a:off x="4744833" y="5892118"/>
            <a:ext cx="560439" cy="213377"/>
          </a:xfrm>
          <a:prstGeom prst="rect">
            <a:avLst/>
          </a:prstGeom>
          <a:noFill/>
          <a:ln w="28575">
            <a:solidFill>
              <a:srgbClr val="007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520DC13F-6775-40C4-877F-3CFAA1F31C32}"/>
              </a:ext>
            </a:extLst>
          </p:cNvPr>
          <p:cNvSpPr/>
          <p:nvPr/>
        </p:nvSpPr>
        <p:spPr>
          <a:xfrm>
            <a:off x="6175426" y="3119416"/>
            <a:ext cx="560439" cy="2133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1E13D5FC-8F16-4753-A51A-66D071077FE5}"/>
              </a:ext>
            </a:extLst>
          </p:cNvPr>
          <p:cNvSpPr/>
          <p:nvPr/>
        </p:nvSpPr>
        <p:spPr>
          <a:xfrm>
            <a:off x="6175425" y="4130624"/>
            <a:ext cx="560439" cy="2133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F5F8A6BC-B3F4-481B-B046-FC521F38A036}"/>
              </a:ext>
            </a:extLst>
          </p:cNvPr>
          <p:cNvSpPr/>
          <p:nvPr/>
        </p:nvSpPr>
        <p:spPr>
          <a:xfrm>
            <a:off x="6175425" y="5892118"/>
            <a:ext cx="560439" cy="2133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17FFC22-7111-4DF9-82B1-62E8CD964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xmlns="" id="{EC12BD1D-8DC7-4307-B015-6F3A8560AA1D}"/>
              </a:ext>
            </a:extLst>
          </p:cNvPr>
          <p:cNvCxnSpPr>
            <a:cxnSpLocks/>
          </p:cNvCxnSpPr>
          <p:nvPr/>
        </p:nvCxnSpPr>
        <p:spPr>
          <a:xfrm>
            <a:off x="590704" y="1321978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xmlns="" id="{4F43D2C3-32A9-4378-BFBC-BE2A3EDCBAB0}"/>
              </a:ext>
            </a:extLst>
          </p:cNvPr>
          <p:cNvCxnSpPr>
            <a:cxnSpLocks/>
          </p:cNvCxnSpPr>
          <p:nvPr/>
        </p:nvCxnSpPr>
        <p:spPr>
          <a:xfrm>
            <a:off x="566124" y="1259810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8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66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50BB45-A84E-4591-B05F-1071C537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183760" cy="48037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component (PC1)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explained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26% of data variability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ighly correlated with LAB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MRS agar (R=0.79); on M17 agar (R=0.81))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mesophiles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(R=0.85)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more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weakly correlated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(R=0.58)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PC1 was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labelled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longer processing duration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longer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fermentation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 (or more efficient fermentations) tend to producer greater populations of mesophiles and LAB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contaminates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alheira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mixture, its survival depends on an insufficient drop in pH during the first stage of fermentation. It would explain the weaker correlation of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PC1, since in some cases this pathogen can either increase or decrease during processing.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87C029F-6E0F-4F24-AFB2-5D7E5EF0D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xão reta 4">
            <a:extLst>
              <a:ext uri="{FF2B5EF4-FFF2-40B4-BE49-F238E27FC236}">
                <a16:creationId xmlns:a16="http://schemas.microsoft.com/office/drawing/2014/main" xmlns="" id="{A6F722C5-4FFC-4416-A11F-B64C53C5EF3C}"/>
              </a:ext>
            </a:extLst>
          </p:cNvPr>
          <p:cNvCxnSpPr>
            <a:cxnSpLocks/>
          </p:cNvCxnSpPr>
          <p:nvPr/>
        </p:nvCxnSpPr>
        <p:spPr>
          <a:xfrm>
            <a:off x="521108" y="1351474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xmlns="" id="{767F38AB-4933-4CF2-B8E0-AE27676B4232}"/>
              </a:ext>
            </a:extLst>
          </p:cNvPr>
          <p:cNvCxnSpPr>
            <a:cxnSpLocks/>
          </p:cNvCxnSpPr>
          <p:nvPr/>
        </p:nvCxnSpPr>
        <p:spPr>
          <a:xfrm>
            <a:off x="11021960" y="1351474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4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8582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50BB45-A84E-4591-B05F-1071C537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776" y="1825625"/>
            <a:ext cx="5202186" cy="435133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Producers 1, 6, 7 and 8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 to employ a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longer processing time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production of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alheira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sausages,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a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efficient fermentation process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Producer 5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appears to have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shortest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alheira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fermentation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FF7F9D2B-7BAF-48AE-B82F-29432DD457C0}"/>
              </a:ext>
            </a:extLst>
          </p:cNvPr>
          <p:cNvGrpSpPr/>
          <p:nvPr/>
        </p:nvGrpSpPr>
        <p:grpSpPr>
          <a:xfrm>
            <a:off x="696594" y="1401558"/>
            <a:ext cx="4561205" cy="5314017"/>
            <a:chOff x="696594" y="1303238"/>
            <a:chExt cx="4561205" cy="5314017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3305BE42-A90C-4E6F-8F1C-E748C5D0551E}"/>
                </a:ext>
              </a:extLst>
            </p:cNvPr>
            <p:cNvGrpSpPr/>
            <p:nvPr/>
          </p:nvGrpSpPr>
          <p:grpSpPr>
            <a:xfrm>
              <a:off x="696594" y="1303238"/>
              <a:ext cx="4561205" cy="5314017"/>
              <a:chOff x="401319" y="1353820"/>
              <a:chExt cx="4561205" cy="5314017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xmlns="" id="{823085B3-36E3-47CF-AEE1-931CDF15A223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20" y="1353820"/>
                <a:ext cx="4367208" cy="43672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3C6367DE-F67B-48FC-B1E8-3B25A87421B1}"/>
                  </a:ext>
                </a:extLst>
              </p:cNvPr>
              <p:cNvSpPr txBox="1"/>
              <p:nvPr/>
            </p:nvSpPr>
            <p:spPr>
              <a:xfrm>
                <a:off x="401319" y="5713730"/>
                <a:ext cx="456120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b="1" dirty="0"/>
                  <a:t>Figure 5. </a:t>
                </a:r>
                <a:r>
                  <a:rPr lang="en-US" sz="1400" dirty="0"/>
                  <a:t>Map of the first and second principal component of the physicochemical and microbiological characteristics of </a:t>
                </a:r>
                <a:r>
                  <a:rPr lang="en-US" sz="1400" dirty="0" err="1"/>
                  <a:t>alheira</a:t>
                </a:r>
                <a:r>
                  <a:rPr lang="en-US" sz="1400" dirty="0"/>
                  <a:t> sausage with projections of samples from eight artisanal producers of Northern Portugal</a:t>
                </a:r>
                <a:endParaRPr lang="pt-PT" sz="1400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xmlns="" id="{7D3CB5FE-14C8-4EAF-8930-9E9CBCE66240}"/>
                </a:ext>
              </a:extLst>
            </p:cNvPr>
            <p:cNvGrpSpPr/>
            <p:nvPr/>
          </p:nvGrpSpPr>
          <p:grpSpPr>
            <a:xfrm>
              <a:off x="901207" y="2776473"/>
              <a:ext cx="3019431" cy="2725599"/>
              <a:chOff x="901207" y="2776473"/>
              <a:chExt cx="3019431" cy="272559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027E202B-DAF0-4F3A-816A-8B8F7B8216C1}"/>
                  </a:ext>
                </a:extLst>
              </p:cNvPr>
              <p:cNvSpPr/>
              <p:nvPr/>
            </p:nvSpPr>
            <p:spPr>
              <a:xfrm rot="2045936">
                <a:off x="2682019" y="2776473"/>
                <a:ext cx="1238619" cy="272559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5488AACF-6D6C-435C-B1E7-FDB7D6FF60FC}"/>
                  </a:ext>
                </a:extLst>
              </p:cNvPr>
              <p:cNvSpPr/>
              <p:nvPr/>
            </p:nvSpPr>
            <p:spPr>
              <a:xfrm rot="17679898">
                <a:off x="1175058" y="3635136"/>
                <a:ext cx="449276" cy="99697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2AA23C8-1ADD-43A3-8DEF-57B322D01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xão reta 9">
            <a:extLst>
              <a:ext uri="{FF2B5EF4-FFF2-40B4-BE49-F238E27FC236}">
                <a16:creationId xmlns:a16="http://schemas.microsoft.com/office/drawing/2014/main" xmlns="" id="{68AD74B7-B30B-4AC0-940E-C3381F250653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xmlns="" id="{4ACBBCE0-1505-4BB7-AD17-7DFA8E25FA93}"/>
              </a:ext>
            </a:extLst>
          </p:cNvPr>
          <p:cNvCxnSpPr>
            <a:cxnSpLocks/>
          </p:cNvCxnSpPr>
          <p:nvPr/>
        </p:nvCxnSpPr>
        <p:spPr>
          <a:xfrm>
            <a:off x="540288" y="1513707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3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972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50BB45-A84E-4591-B05F-1071C537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00" y="2079522"/>
            <a:ext cx="9890271" cy="435133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PC2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(21% of total variability) was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and inversely correlated with moisture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(R=-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0.73)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=-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0.84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directly correlated with presumptive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perfringens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(R=0.70)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inverse correlations imply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drier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alheiras tended to present higher counts of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perfringens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PC2 was labelled as </a:t>
            </a:r>
            <a:r>
              <a:rPr lang="en-US" sz="2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US" sz="2400" b="1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reater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dehydration of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alheira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sausages can arise from longer drying times or higher drying temperatures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F5DCFF6-16F3-40B1-A411-DAA4B2E57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xão reta 4">
            <a:extLst>
              <a:ext uri="{FF2B5EF4-FFF2-40B4-BE49-F238E27FC236}">
                <a16:creationId xmlns:a16="http://schemas.microsoft.com/office/drawing/2014/main" xmlns="" id="{88113914-8045-4FCA-9B3C-F04CECD9DC3B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xmlns="" id="{E13EA00F-D2F8-49E2-823E-EB8A22A90205}"/>
              </a:ext>
            </a:extLst>
          </p:cNvPr>
          <p:cNvCxnSpPr>
            <a:cxnSpLocks/>
          </p:cNvCxnSpPr>
          <p:nvPr/>
        </p:nvCxnSpPr>
        <p:spPr>
          <a:xfrm>
            <a:off x="11041140" y="1513707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4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5560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50BB45-A84E-4591-B05F-1071C537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414" y="1825624"/>
            <a:ext cx="6126991" cy="466724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Producers 1, 6 and 8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produced sausages with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overall higher moisture content, yet, of variable moisture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(i.e., larger ellipses along PC2 axis)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Producers 3, 4 and 5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elaborated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drier sausages of more consistent moisture content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(i.e., smaller ellipses along PC2)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Producer 2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elaborated 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most dehydrated sausages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although 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drying process may be not fully 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controlled (i.e., large ellipse along PC2 axis)</a:t>
            </a:r>
            <a:endParaRPr lang="pt-PT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45419F7-48AE-4AFF-92A9-ED46B5CCF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ADFD920-829E-48F5-8382-2C3A2B80F702}"/>
              </a:ext>
            </a:extLst>
          </p:cNvPr>
          <p:cNvGrpSpPr/>
          <p:nvPr/>
        </p:nvGrpSpPr>
        <p:grpSpPr>
          <a:xfrm>
            <a:off x="696594" y="1450410"/>
            <a:ext cx="4561205" cy="5319098"/>
            <a:chOff x="696594" y="1263599"/>
            <a:chExt cx="4561205" cy="531909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3305BE42-A90C-4E6F-8F1C-E748C5D0551E}"/>
                </a:ext>
              </a:extLst>
            </p:cNvPr>
            <p:cNvGrpSpPr/>
            <p:nvPr/>
          </p:nvGrpSpPr>
          <p:grpSpPr>
            <a:xfrm>
              <a:off x="696594" y="1263599"/>
              <a:ext cx="4561205" cy="5319098"/>
              <a:chOff x="401319" y="1353820"/>
              <a:chExt cx="4561205" cy="5314017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xmlns="" id="{823085B3-36E3-47CF-AEE1-931CDF15A223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320" y="1353820"/>
                <a:ext cx="4367208" cy="43672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3C6367DE-F67B-48FC-B1E8-3B25A87421B1}"/>
                  </a:ext>
                </a:extLst>
              </p:cNvPr>
              <p:cNvSpPr txBox="1"/>
              <p:nvPr/>
            </p:nvSpPr>
            <p:spPr>
              <a:xfrm>
                <a:off x="401319" y="5713730"/>
                <a:ext cx="456120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b="1" dirty="0"/>
                  <a:t>Figure 5. </a:t>
                </a:r>
                <a:r>
                  <a:rPr lang="en-US" sz="1400" dirty="0"/>
                  <a:t>Map of the first and second principal component of the physicochemical and microbiological characteristics of </a:t>
                </a:r>
                <a:r>
                  <a:rPr lang="en-US" sz="1400" dirty="0" err="1"/>
                  <a:t>alheira</a:t>
                </a:r>
                <a:r>
                  <a:rPr lang="en-US" sz="1400" dirty="0"/>
                  <a:t> sausage with projections of samples from eight artisanal producers of Northern Portugal</a:t>
                </a:r>
                <a:endParaRPr lang="pt-PT" sz="1400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xmlns="" id="{ADAD7BB2-A3D4-4980-92E0-3B275C7070A5}"/>
                </a:ext>
              </a:extLst>
            </p:cNvPr>
            <p:cNvGrpSpPr/>
            <p:nvPr/>
          </p:nvGrpSpPr>
          <p:grpSpPr>
            <a:xfrm>
              <a:off x="985679" y="1379885"/>
              <a:ext cx="2733914" cy="4230717"/>
              <a:chOff x="985679" y="1379885"/>
              <a:chExt cx="2733914" cy="423071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00C652F4-8462-4110-9D02-14732C1D3D34}"/>
                  </a:ext>
                </a:extLst>
              </p:cNvPr>
              <p:cNvSpPr/>
              <p:nvPr/>
            </p:nvSpPr>
            <p:spPr>
              <a:xfrm rot="813827">
                <a:off x="2483580" y="3310611"/>
                <a:ext cx="1236013" cy="229999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9AC44D51-3656-4260-9054-4E1EEB2136DD}"/>
                  </a:ext>
                </a:extLst>
              </p:cNvPr>
              <p:cNvSpPr/>
              <p:nvPr/>
            </p:nvSpPr>
            <p:spPr>
              <a:xfrm rot="4404415">
                <a:off x="1682476" y="2735436"/>
                <a:ext cx="879451" cy="227304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4713933-0C01-47A2-B204-E204906FEA95}"/>
                  </a:ext>
                </a:extLst>
              </p:cNvPr>
              <p:cNvSpPr/>
              <p:nvPr/>
            </p:nvSpPr>
            <p:spPr>
              <a:xfrm rot="1758149">
                <a:off x="2431086" y="1379885"/>
                <a:ext cx="643087" cy="2273046"/>
              </a:xfrm>
              <a:prstGeom prst="ellipse">
                <a:avLst/>
              </a:prstGeom>
              <a:noFill/>
              <a:ln w="38100" cap="rnd">
                <a:solidFill>
                  <a:schemeClr val="tx1"/>
                </a:solidFill>
                <a:prstDash val="dash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xmlns="" id="{BFAFC772-8356-4DAF-9910-B29E4E002177}"/>
              </a:ext>
            </a:extLst>
          </p:cNvPr>
          <p:cNvCxnSpPr>
            <a:cxnSpLocks/>
          </p:cNvCxnSpPr>
          <p:nvPr/>
        </p:nvCxnSpPr>
        <p:spPr>
          <a:xfrm>
            <a:off x="427703" y="1513707"/>
            <a:ext cx="11067702" cy="25195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xmlns="" id="{10DE8063-3048-4D42-8215-1946D1DFB104}"/>
              </a:ext>
            </a:extLst>
          </p:cNvPr>
          <p:cNvCxnSpPr>
            <a:cxnSpLocks/>
          </p:cNvCxnSpPr>
          <p:nvPr/>
        </p:nvCxnSpPr>
        <p:spPr>
          <a:xfrm>
            <a:off x="427703" y="1538902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8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972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50BB45-A84E-4591-B05F-1071C537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60856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third component (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PC3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explained 16% of the data variability, and is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correlated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only two variables,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R=0.86)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 content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(R=0.78)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Since in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alheira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source of protein is the meat, PC3 can be labelled as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meat proportion in the formulation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probable tendency of artisanal producers to use pig meat of high pH (i.e., DFD meats) may explain why protein content and pH of alheiras seem so highly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explanation is that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formulations with a lower proportion of meat are compensated with a higher proportion of regional bread, a foodstuff of lower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Thus, batters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proportion of meat will tend to have higher pH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62702C-776E-4BC5-820F-E5386BF42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xão reta 4">
            <a:extLst>
              <a:ext uri="{FF2B5EF4-FFF2-40B4-BE49-F238E27FC236}">
                <a16:creationId xmlns:a16="http://schemas.microsoft.com/office/drawing/2014/main" xmlns="" id="{FD56672A-B74C-47A3-92BF-7F7D19A61047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xmlns="" id="{6483C7AB-ACDB-42D3-80A8-2FFC1B30869F}"/>
              </a:ext>
            </a:extLst>
          </p:cNvPr>
          <p:cNvCxnSpPr>
            <a:cxnSpLocks/>
          </p:cNvCxnSpPr>
          <p:nvPr/>
        </p:nvCxnSpPr>
        <p:spPr>
          <a:xfrm>
            <a:off x="11021962" y="1513707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4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42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C7D519DF-395F-4F5D-986B-738511B181E1}"/>
              </a:ext>
            </a:extLst>
          </p:cNvPr>
          <p:cNvGrpSpPr/>
          <p:nvPr/>
        </p:nvGrpSpPr>
        <p:grpSpPr>
          <a:xfrm>
            <a:off x="5901193" y="1200125"/>
            <a:ext cx="5787892" cy="5525278"/>
            <a:chOff x="8922014" y="888828"/>
            <a:chExt cx="5787892" cy="5525278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xmlns="" id="{DA493E91-DC8A-40CB-AED8-0183761EA4DE}"/>
                </a:ext>
              </a:extLst>
            </p:cNvPr>
            <p:cNvGrpSpPr/>
            <p:nvPr/>
          </p:nvGrpSpPr>
          <p:grpSpPr>
            <a:xfrm>
              <a:off x="9208750" y="888828"/>
              <a:ext cx="4833821" cy="4699526"/>
              <a:chOff x="9208750" y="888828"/>
              <a:chExt cx="4833821" cy="4699526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xmlns="" id="{B16D7841-E49D-45B2-9693-991FA19744CC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8750" y="888828"/>
                <a:ext cx="4833821" cy="46995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00C652F4-8462-4110-9D02-14732C1D3D34}"/>
                  </a:ext>
                </a:extLst>
              </p:cNvPr>
              <p:cNvSpPr/>
              <p:nvPr/>
            </p:nvSpPr>
            <p:spPr>
              <a:xfrm rot="4973118">
                <a:off x="10663108" y="2702943"/>
                <a:ext cx="2011147" cy="328041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3C8C5DCE-A883-449E-B884-3CEA6096D88C}"/>
                </a:ext>
              </a:extLst>
            </p:cNvPr>
            <p:cNvSpPr txBox="1"/>
            <p:nvPr/>
          </p:nvSpPr>
          <p:spPr>
            <a:xfrm>
              <a:off x="8922014" y="5675442"/>
              <a:ext cx="578789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/>
                <a:t>Figure 6. </a:t>
              </a:r>
              <a:r>
                <a:rPr lang="en-US" sz="1400" dirty="0"/>
                <a:t>Map of the first and third principal component of the physicochemical and microbiological characteristics of </a:t>
              </a:r>
              <a:r>
                <a:rPr lang="en-US" sz="1400" dirty="0" err="1"/>
                <a:t>alheira</a:t>
              </a:r>
              <a:r>
                <a:rPr lang="en-US" sz="1400" dirty="0"/>
                <a:t> sausage, with projections of samples from eight artisanal producers of Northern Portugal.</a:t>
              </a:r>
              <a:endParaRPr lang="pt-PT" sz="1400" dirty="0"/>
            </a:p>
          </p:txBody>
        </p:sp>
      </p:grpSp>
      <p:sp>
        <p:nvSpPr>
          <p:cNvPr id="15" name="Marcador de Posição de Conteúdo 14">
            <a:extLst>
              <a:ext uri="{FF2B5EF4-FFF2-40B4-BE49-F238E27FC236}">
                <a16:creationId xmlns:a16="http://schemas.microsoft.com/office/drawing/2014/main" xmlns="" id="{BEBD61A3-27A6-4D89-B9A3-776E1C506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3164661"/>
            <a:ext cx="4818375" cy="1061181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Producers 1, 4 and 7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employed a </a:t>
            </a:r>
            <a:r>
              <a:rPr lang="en-US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higher concentration of meat in their formulations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49E58B-DA29-4686-999B-06F360D82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xão reta 9">
            <a:extLst>
              <a:ext uri="{FF2B5EF4-FFF2-40B4-BE49-F238E27FC236}">
                <a16:creationId xmlns:a16="http://schemas.microsoft.com/office/drawing/2014/main" xmlns="" id="{BA4664A7-1545-4B24-85DE-DB60D9F71B85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xmlns="" id="{C67A2A25-2DDD-4C1A-8A4A-5DC822287169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6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E1388876-1924-40B4-AC5E-F2F0A017FB75}"/>
              </a:ext>
            </a:extLst>
          </p:cNvPr>
          <p:cNvGrpSpPr/>
          <p:nvPr/>
        </p:nvGrpSpPr>
        <p:grpSpPr>
          <a:xfrm>
            <a:off x="0" y="0"/>
            <a:ext cx="12192000" cy="6857990"/>
            <a:chOff x="0" y="0"/>
            <a:chExt cx="12192000" cy="6857990"/>
          </a:xfrm>
        </p:grpSpPr>
        <p:pic>
          <p:nvPicPr>
            <p:cNvPr id="6" name="Imagem 5" descr="Uma imagem com frente, homem, em pé, alimentação&#10;&#10;Descrição gerada automaticamente">
              <a:extLst>
                <a:ext uri="{FF2B5EF4-FFF2-40B4-BE49-F238E27FC236}">
                  <a16:creationId xmlns:a16="http://schemas.microsoft.com/office/drawing/2014/main" xmlns="" id="{B9B09946-517C-4FEB-9C01-845FCC55C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" t="9091" r="21753"/>
            <a:stretch/>
          </p:blipFill>
          <p:spPr>
            <a:xfrm>
              <a:off x="3523488" y="0"/>
              <a:ext cx="8668512" cy="685799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A4EF33B9-F480-4B14-9CFD-415662B69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220" t="56678" b="13809"/>
            <a:stretch/>
          </p:blipFill>
          <p:spPr>
            <a:xfrm>
              <a:off x="0" y="0"/>
              <a:ext cx="8990878" cy="6857990"/>
            </a:xfrm>
            <a:prstGeom prst="rect">
              <a:avLst/>
            </a:prstGeom>
          </p:spPr>
        </p:pic>
      </p:grp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B37A68DE-D9DE-4BF6-87C4-9CFDA832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Conclusions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18" name="Marcador de Posição de Conteúdo 17">
            <a:extLst>
              <a:ext uri="{FF2B5EF4-FFF2-40B4-BE49-F238E27FC236}">
                <a16:creationId xmlns:a16="http://schemas.microsoft.com/office/drawing/2014/main" xmlns="" id="{FB1D1F5E-44AA-41DA-8A14-52566F77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98" y="2040673"/>
            <a:ext cx="6719341" cy="4136289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dentified three quality </a:t>
            </a:r>
            <a:r>
              <a:rPr lang="en-US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underpinning the variability in artisanal alheiras: </a:t>
            </a:r>
            <a:endParaRPr lang="en-US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en-US" sz="1800" b="1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 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800" b="1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fermentation</a:t>
            </a:r>
          </a:p>
          <a:p>
            <a:pPr lvl="1" algn="just">
              <a:spcAft>
                <a:spcPts val="1000"/>
              </a:spcAft>
            </a:pPr>
            <a:r>
              <a:rPr lang="en-US" sz="1800" b="1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extent 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800" b="1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dehydration</a:t>
            </a:r>
          </a:p>
          <a:p>
            <a:pPr lvl="1" algn="just">
              <a:spcAft>
                <a:spcPts val="1000"/>
              </a:spcAft>
            </a:pPr>
            <a:r>
              <a:rPr lang="en-US" sz="1800" b="1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meat in formulation</a:t>
            </a:r>
          </a:p>
          <a:p>
            <a:pPr algn="just">
              <a:spcAft>
                <a:spcPts val="1000"/>
              </a:spcAf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also highlighted the need to 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mplement </a:t>
            </a:r>
            <a:r>
              <a:rPr lang="en-US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microbiological control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standardization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production of artisanal alheiras</a:t>
            </a:r>
          </a:p>
          <a:p>
            <a:pPr marL="0" indent="0" algn="just">
              <a:buNone/>
            </a:pPr>
            <a:endParaRPr lang="pt-PT" sz="2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36373DE-A9A9-4C9D-8C23-C25051F6B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xão reta 8">
            <a:extLst>
              <a:ext uri="{FF2B5EF4-FFF2-40B4-BE49-F238E27FC236}">
                <a16:creationId xmlns:a16="http://schemas.microsoft.com/office/drawing/2014/main" xmlns="" id="{D8CA48F7-BB6E-4AAD-8B5C-F5EDC8EC235F}"/>
              </a:ext>
            </a:extLst>
          </p:cNvPr>
          <p:cNvCxnSpPr>
            <a:cxnSpLocks/>
          </p:cNvCxnSpPr>
          <p:nvPr/>
        </p:nvCxnSpPr>
        <p:spPr>
          <a:xfrm>
            <a:off x="427703" y="1641067"/>
            <a:ext cx="6377375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9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e Conteúdo 17">
            <a:extLst>
              <a:ext uri="{FF2B5EF4-FFF2-40B4-BE49-F238E27FC236}">
                <a16:creationId xmlns:a16="http://schemas.microsoft.com/office/drawing/2014/main" xmlns="" id="{FB1D1F5E-44AA-41DA-8A14-52566F77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49" y="5440109"/>
            <a:ext cx="5220000" cy="1325563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authors are grateful to EU PRIMA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Portuguese Foundation for Science and Technology (FCT) for funding the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ArtiSaneFood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(PRIMA/0001/2018). The authors are grateful to FCT and FEDER under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PT2020 for financial support to CIMO (UIDB/ 00690/2020). Dr. Gonzales-Barron acknowledges the national funding by FCT, P.I., through the Institutional Scientific Employment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contract</a:t>
            </a:r>
            <a:endParaRPr lang="pt-PT" sz="1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D60FAF6-9A6B-4972-AEE7-83AAD677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07" y="365125"/>
            <a:ext cx="4795684" cy="1325563"/>
          </a:xfrm>
        </p:spPr>
        <p:txBody>
          <a:bodyPr/>
          <a:lstStyle/>
          <a:p>
            <a:pPr algn="just"/>
            <a:r>
              <a:rPr lang="pt-PT" b="1" dirty="0" err="1">
                <a:solidFill>
                  <a:srgbClr val="361608"/>
                </a:solidFill>
              </a:rPr>
              <a:t>Acknowledgements</a:t>
            </a:r>
            <a:endParaRPr lang="pt-PT" b="1" dirty="0">
              <a:solidFill>
                <a:srgbClr val="361608"/>
              </a:solidFill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7EEB978A-EF62-4318-8494-951CF7D395A6}"/>
              </a:ext>
            </a:extLst>
          </p:cNvPr>
          <p:cNvGrpSpPr/>
          <p:nvPr/>
        </p:nvGrpSpPr>
        <p:grpSpPr>
          <a:xfrm>
            <a:off x="755903" y="3310166"/>
            <a:ext cx="4825492" cy="848908"/>
            <a:chOff x="931236" y="-54508"/>
            <a:chExt cx="5165176" cy="91057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347BF9A8-5683-4BD8-A674-30E7520EB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236" y="-43937"/>
              <a:ext cx="1935749" cy="89999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871E49EA-E130-4036-9840-4EC336D79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796" y="-54508"/>
              <a:ext cx="3112616" cy="792000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C979072E-3019-4D84-BB3D-0343574B0878}"/>
              </a:ext>
            </a:extLst>
          </p:cNvPr>
          <p:cNvGrpSpPr/>
          <p:nvPr/>
        </p:nvGrpSpPr>
        <p:grpSpPr>
          <a:xfrm>
            <a:off x="1252282" y="2265314"/>
            <a:ext cx="3832735" cy="839053"/>
            <a:chOff x="1105348" y="2179275"/>
            <a:chExt cx="4102533" cy="90000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3C16E5A5-AD8C-4314-91DD-59BC07B82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8" y="2179275"/>
              <a:ext cx="1173282" cy="900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xmlns="" id="{4A3B2325-E1E2-4D92-B82A-E8FD62CC9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472356" y="2179275"/>
              <a:ext cx="2735525" cy="900000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7CCF174-3E50-4C2C-AF79-7F4D52B57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xmlns="" id="{BF103178-B733-4574-B6EE-03246E501C92}"/>
              </a:ext>
            </a:extLst>
          </p:cNvPr>
          <p:cNvCxnSpPr>
            <a:cxnSpLocks/>
          </p:cNvCxnSpPr>
          <p:nvPr/>
        </p:nvCxnSpPr>
        <p:spPr>
          <a:xfrm>
            <a:off x="388375" y="1690688"/>
            <a:ext cx="632214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3E7FF935-00A8-4CDB-A72E-715DDE812878}"/>
              </a:ext>
            </a:extLst>
          </p:cNvPr>
          <p:cNvGrpSpPr/>
          <p:nvPr/>
        </p:nvGrpSpPr>
        <p:grpSpPr>
          <a:xfrm>
            <a:off x="1043609" y="4419050"/>
            <a:ext cx="4250080" cy="540000"/>
            <a:chOff x="-558227" y="4264008"/>
            <a:chExt cx="4250080" cy="5400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B694F942-DE0D-4828-A5AD-696726F95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88" y="4264008"/>
              <a:ext cx="796165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xmlns="" id="{0F14435C-E0DB-4C02-B555-27CED07756E3}"/>
                </a:ext>
              </a:extLst>
            </p:cNvPr>
            <p:cNvGrpSpPr/>
            <p:nvPr/>
          </p:nvGrpSpPr>
          <p:grpSpPr>
            <a:xfrm>
              <a:off x="-558227" y="4317434"/>
              <a:ext cx="3290938" cy="433149"/>
              <a:chOff x="2756390" y="671688"/>
              <a:chExt cx="5538402" cy="728956"/>
            </a:xfrm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xmlns="" id="{AA53D069-EC84-49C4-A48C-4BF763623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60" t="16934" r="13190" b="20971"/>
              <a:stretch/>
            </p:blipFill>
            <p:spPr>
              <a:xfrm>
                <a:off x="2756390" y="671688"/>
                <a:ext cx="3032531" cy="728956"/>
              </a:xfrm>
              <a:prstGeom prst="rect">
                <a:avLst/>
              </a:prstGeom>
            </p:spPr>
          </p:pic>
          <p:pic>
            <p:nvPicPr>
              <p:cNvPr id="20" name="Picture 4" descr="logo portugal 2020 – Biogoma">
                <a:extLst>
                  <a:ext uri="{FF2B5EF4-FFF2-40B4-BE49-F238E27FC236}">
                    <a16:creationId xmlns:a16="http://schemas.microsoft.com/office/drawing/2014/main" xmlns="" id="{B090D17E-E18F-44CE-BF90-FDEB36A4A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9035" y="706021"/>
                <a:ext cx="2165757" cy="660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3950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79F21EA-5D75-485B-B704-B95A97F11F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649" y="510541"/>
            <a:ext cx="11074702" cy="5836917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D60FAF6-9A6B-4972-AEE7-83AAD677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700" y="2642714"/>
            <a:ext cx="7625899" cy="1325562"/>
          </a:xfrm>
        </p:spPr>
        <p:txBody>
          <a:bodyPr/>
          <a:lstStyle/>
          <a:p>
            <a:pPr algn="just"/>
            <a:r>
              <a:rPr lang="pt-PT" b="1" dirty="0">
                <a:solidFill>
                  <a:srgbClr val="361608"/>
                </a:solidFill>
              </a:rPr>
              <a:t>    </a:t>
            </a:r>
            <a:r>
              <a:rPr lang="pt-PT" b="1" dirty="0" err="1">
                <a:solidFill>
                  <a:srgbClr val="361608"/>
                </a:solidFill>
              </a:rPr>
              <a:t>Thank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you</a:t>
            </a:r>
            <a:r>
              <a:rPr lang="pt-PT" b="1" dirty="0">
                <a:solidFill>
                  <a:srgbClr val="361608"/>
                </a:solidFill>
              </a:rPr>
              <a:t> for </a:t>
            </a:r>
            <a:r>
              <a:rPr lang="pt-PT" b="1" dirty="0" err="1">
                <a:solidFill>
                  <a:srgbClr val="361608"/>
                </a:solidFill>
              </a:rPr>
              <a:t>your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attention</a:t>
            </a:r>
            <a:r>
              <a:rPr lang="pt-PT" b="1" dirty="0">
                <a:solidFill>
                  <a:srgbClr val="361608"/>
                </a:solidFill>
              </a:rPr>
              <a:t>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7CCF174-3E50-4C2C-AF79-7F4D52B57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xmlns="" id="{BF103178-B733-4574-B6EE-03246E501C92}"/>
              </a:ext>
            </a:extLst>
          </p:cNvPr>
          <p:cNvCxnSpPr>
            <a:cxnSpLocks/>
          </p:cNvCxnSpPr>
          <p:nvPr/>
        </p:nvCxnSpPr>
        <p:spPr>
          <a:xfrm>
            <a:off x="1724187" y="3837244"/>
            <a:ext cx="8108924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mesa, alimentação, prato, sentado&#10;&#10;Descrição gerada automaticamente">
            <a:extLst>
              <a:ext uri="{FF2B5EF4-FFF2-40B4-BE49-F238E27FC236}">
                <a16:creationId xmlns:a16="http://schemas.microsoft.com/office/drawing/2014/main" xmlns="" id="{B94DD2DF-99DD-47B1-B6F4-E7A9725E3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23483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xmlns="" id="{7F726C2E-01BE-4CFD-AEB0-984B5EB0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819274"/>
            <a:ext cx="5367203" cy="4600575"/>
          </a:xfrm>
        </p:spPr>
        <p:txBody>
          <a:bodyPr anchor="ctr"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Alheira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traditional non-ready-to-eat sausage produced mainly in Northern Portugal</a:t>
            </a:r>
          </a:p>
          <a:p>
            <a:pPr algn="just"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Traditionally made of a mix of poultry and pork, bread and seasonings</a:t>
            </a:r>
          </a:p>
          <a:p>
            <a:pPr algn="just"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formulations using game meat, codfish, mushrooms or even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vegetarian/vegan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 are also available in the market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xmlns="" id="{00F67073-A090-43E2-9283-A5856749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371864"/>
            <a:ext cx="5114925" cy="1075557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Introduction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72490C4-0CB7-4B71-83A7-91D4946662BE}"/>
              </a:ext>
            </a:extLst>
          </p:cNvPr>
          <p:cNvSpPr txBox="1"/>
          <p:nvPr/>
        </p:nvSpPr>
        <p:spPr>
          <a:xfrm>
            <a:off x="8205562" y="6419849"/>
            <a:ext cx="3943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ea typeface="Times New Roman" panose="02020603050405020304" pitchFamily="18" charset="0"/>
              </a:rPr>
              <a:t>Figure 1. </a:t>
            </a:r>
            <a:r>
              <a:rPr lang="pt-PT" sz="1400">
                <a:solidFill>
                  <a:srgbClr val="000000"/>
                </a:solidFill>
                <a:ea typeface="Times New Roman" panose="02020603050405020304" pitchFamily="18" charset="0"/>
              </a:rPr>
              <a:t>Ingredients used in alheira formulation</a:t>
            </a:r>
            <a:endParaRPr lang="pt-PT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3B70CE-3F8E-4291-AB6F-090CA394B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xão reta 7">
            <a:extLst>
              <a:ext uri="{FF2B5EF4-FFF2-40B4-BE49-F238E27FC236}">
                <a16:creationId xmlns:a16="http://schemas.microsoft.com/office/drawing/2014/main" xmlns="" id="{68227AFE-3AFF-4E7C-963C-D1486651335E}"/>
              </a:ext>
            </a:extLst>
          </p:cNvPr>
          <p:cNvCxnSpPr>
            <a:cxnSpLocks/>
          </p:cNvCxnSpPr>
          <p:nvPr/>
        </p:nvCxnSpPr>
        <p:spPr>
          <a:xfrm>
            <a:off x="361335" y="1513708"/>
            <a:ext cx="5734665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9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F9354-1E03-43B7-B290-ECAC7499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606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361608"/>
                </a:solidFill>
              </a:rPr>
              <a:t>Alheira </a:t>
            </a:r>
            <a:r>
              <a:rPr lang="pt-PT" b="1" dirty="0" err="1">
                <a:solidFill>
                  <a:srgbClr val="361608"/>
                </a:solidFill>
              </a:rPr>
              <a:t>production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12" name="Marcador de Posição de Conteúdo 11">
            <a:extLst>
              <a:ext uri="{FF2B5EF4-FFF2-40B4-BE49-F238E27FC236}">
                <a16:creationId xmlns:a16="http://schemas.microsoft.com/office/drawing/2014/main" xmlns="" id="{3B8875CF-BA73-4049-962C-95912E48C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703" y="2200275"/>
            <a:ext cx="5592097" cy="397668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Cooked meats are shredded and mixed with salt, garlic, spices and sliced bread soaked in hot broth to form a non-uniform paste 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paste is stuffed into natural casings, and left to dry and mature at cold temperatures for 7-14 days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8A7F215A-5A7F-4097-A41F-8E9562DB471C}"/>
              </a:ext>
            </a:extLst>
          </p:cNvPr>
          <p:cNvGrpSpPr/>
          <p:nvPr/>
        </p:nvGrpSpPr>
        <p:grpSpPr>
          <a:xfrm>
            <a:off x="6382005" y="365126"/>
            <a:ext cx="4400295" cy="5093674"/>
            <a:chOff x="6515997" y="888828"/>
            <a:chExt cx="4599678" cy="5324475"/>
          </a:xfrm>
          <a:solidFill>
            <a:schemeClr val="bg1"/>
          </a:solidFill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E070E244-A326-4537-BB7B-E37A36FC8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741" t="-3684" r="-4900" b="-2895"/>
            <a:stretch/>
          </p:blipFill>
          <p:spPr>
            <a:xfrm>
              <a:off x="6515997" y="888828"/>
              <a:ext cx="4599678" cy="5324475"/>
            </a:xfrm>
            <a:prstGeom prst="rect">
              <a:avLst/>
            </a:prstGeom>
            <a:grpFill/>
            <a:ln w="57150">
              <a:solidFill>
                <a:srgbClr val="FEC200"/>
              </a:solidFill>
            </a:ln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898BAB1A-1334-4C77-B11B-DE2F46B45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5780" y="1016531"/>
              <a:ext cx="703969" cy="540000"/>
            </a:xfrm>
            <a:prstGeom prst="rect">
              <a:avLst/>
            </a:prstGeom>
            <a:grpFill/>
          </p:spPr>
        </p:pic>
      </p:grpSp>
      <p:pic>
        <p:nvPicPr>
          <p:cNvPr id="2049" name="Imagem 2048" descr="Uma imagem com pessoa, alimentação, interior, cozinha&#10;&#10;Descrição gerada automaticamente">
            <a:extLst>
              <a:ext uri="{FF2B5EF4-FFF2-40B4-BE49-F238E27FC236}">
                <a16:creationId xmlns:a16="http://schemas.microsoft.com/office/drawing/2014/main" xmlns="" id="{20D8D55B-01A9-4473-ACD1-3366D207E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67" y="4188619"/>
            <a:ext cx="2985155" cy="1990725"/>
          </a:xfrm>
          <a:prstGeom prst="rect">
            <a:avLst/>
          </a:prstGeom>
        </p:spPr>
      </p:pic>
      <p:sp>
        <p:nvSpPr>
          <p:cNvPr id="2051" name="CaixaDeTexto 2050">
            <a:extLst>
              <a:ext uri="{FF2B5EF4-FFF2-40B4-BE49-F238E27FC236}">
                <a16:creationId xmlns:a16="http://schemas.microsoft.com/office/drawing/2014/main" xmlns="" id="{6EA99DEE-6E4C-469B-8F1E-69E4CDE3A4EF}"/>
              </a:ext>
            </a:extLst>
          </p:cNvPr>
          <p:cNvSpPr txBox="1"/>
          <p:nvPr/>
        </p:nvSpPr>
        <p:spPr>
          <a:xfrm>
            <a:off x="5822484" y="5530031"/>
            <a:ext cx="2985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2. </a:t>
            </a:r>
            <a:r>
              <a:rPr lang="pt-P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Alheira </a:t>
            </a:r>
            <a:r>
              <a:rPr lang="pt-PT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production</a:t>
            </a:r>
            <a:r>
              <a:rPr lang="pt-P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t-PT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fluxogram</a:t>
            </a:r>
            <a:endParaRPr lang="pt-PT" sz="1400" dirty="0"/>
          </a:p>
        </p:txBody>
      </p:sp>
      <p:sp>
        <p:nvSpPr>
          <p:cNvPr id="2052" name="CaixaDeTexto 2051">
            <a:extLst>
              <a:ext uri="{FF2B5EF4-FFF2-40B4-BE49-F238E27FC236}">
                <a16:creationId xmlns:a16="http://schemas.microsoft.com/office/drawing/2014/main" xmlns="" id="{2A871BBA-D773-4E3F-B487-D49A2AC9E4EE}"/>
              </a:ext>
            </a:extLst>
          </p:cNvPr>
          <p:cNvSpPr txBox="1"/>
          <p:nvPr/>
        </p:nvSpPr>
        <p:spPr>
          <a:xfrm>
            <a:off x="8977967" y="6216818"/>
            <a:ext cx="3467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3. </a:t>
            </a:r>
            <a:r>
              <a:rPr lang="pt-P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Alheira </a:t>
            </a:r>
            <a:r>
              <a:rPr lang="pt-PT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stuffing</a:t>
            </a:r>
            <a:r>
              <a:rPr lang="pt-PT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t-PT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process</a:t>
            </a:r>
            <a:endParaRPr lang="pt-PT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38D0D0-920A-4D6E-8174-4D72B152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xmlns="" id="{29C223C2-75A3-48E5-9443-132B266AD9EF}"/>
              </a:ext>
            </a:extLst>
          </p:cNvPr>
          <p:cNvCxnSpPr>
            <a:cxnSpLocks/>
          </p:cNvCxnSpPr>
          <p:nvPr/>
        </p:nvCxnSpPr>
        <p:spPr>
          <a:xfrm>
            <a:off x="285135" y="1439966"/>
            <a:ext cx="5734665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8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F9354-1E03-43B7-B290-ECAC7499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err="1">
                <a:solidFill>
                  <a:srgbClr val="361608"/>
                </a:solidFill>
              </a:rPr>
              <a:t>Quality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of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artisanal</a:t>
            </a:r>
            <a:r>
              <a:rPr lang="pt-PT" b="1" dirty="0">
                <a:solidFill>
                  <a:srgbClr val="361608"/>
                </a:solidFill>
              </a:rPr>
              <a:t> alheira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xmlns="" id="{285FCF24-AC0C-49D1-88AA-BA833532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2" y="2048941"/>
            <a:ext cx="10296827" cy="412802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Quality characteristics of </a:t>
            </a:r>
            <a:r>
              <a:rPr lang="en-US" sz="2400" dirty="0" err="1"/>
              <a:t>alheira</a:t>
            </a:r>
            <a:r>
              <a:rPr lang="en-US" sz="2400" dirty="0"/>
              <a:t> (physicochemical, nutritional, microbiological and sensorial attributes) are highly variable between regional producers, but also between batches of production of the same enterprise</a:t>
            </a:r>
          </a:p>
          <a:p>
            <a:pPr marL="0" indent="0" algn="just">
              <a:buNone/>
            </a:pPr>
            <a:endParaRPr lang="en-US" sz="2400" dirty="0"/>
          </a:p>
        </p:txBody>
      </p:sp>
      <p:grpSp>
        <p:nvGrpSpPr>
          <p:cNvPr id="2052" name="Agrupar 2051">
            <a:extLst>
              <a:ext uri="{FF2B5EF4-FFF2-40B4-BE49-F238E27FC236}">
                <a16:creationId xmlns:a16="http://schemas.microsoft.com/office/drawing/2014/main" xmlns="" id="{C50DB909-FE92-489A-91C0-3D7F6334A669}"/>
              </a:ext>
            </a:extLst>
          </p:cNvPr>
          <p:cNvGrpSpPr/>
          <p:nvPr/>
        </p:nvGrpSpPr>
        <p:grpSpPr>
          <a:xfrm>
            <a:off x="1543874" y="3438525"/>
            <a:ext cx="9104252" cy="2915921"/>
            <a:chOff x="1546619" y="3510148"/>
            <a:chExt cx="9104252" cy="2915921"/>
          </a:xfrm>
        </p:grpSpPr>
        <p:grpSp>
          <p:nvGrpSpPr>
            <p:cNvPr id="2051" name="Agrupar 2050">
              <a:extLst>
                <a:ext uri="{FF2B5EF4-FFF2-40B4-BE49-F238E27FC236}">
                  <a16:creationId xmlns:a16="http://schemas.microsoft.com/office/drawing/2014/main" xmlns="" id="{37CABBC5-AD3F-4693-9C3F-F091676E9097}"/>
                </a:ext>
              </a:extLst>
            </p:cNvPr>
            <p:cNvGrpSpPr/>
            <p:nvPr/>
          </p:nvGrpSpPr>
          <p:grpSpPr>
            <a:xfrm>
              <a:off x="7352279" y="3751058"/>
              <a:ext cx="3298592" cy="2397198"/>
              <a:chOff x="7352279" y="3751058"/>
              <a:chExt cx="3298592" cy="2397198"/>
            </a:xfrm>
          </p:grpSpPr>
          <p:sp>
            <p:nvSpPr>
              <p:cNvPr id="15" name="Seta: Para a Esquerda 14">
                <a:extLst>
                  <a:ext uri="{FF2B5EF4-FFF2-40B4-BE49-F238E27FC236}">
                    <a16:creationId xmlns:a16="http://schemas.microsoft.com/office/drawing/2014/main" xmlns="" id="{DEEE717B-42BC-4827-B447-22153E4319D2}"/>
                  </a:ext>
                </a:extLst>
              </p:cNvPr>
              <p:cNvSpPr/>
              <p:nvPr/>
            </p:nvSpPr>
            <p:spPr>
              <a:xfrm rot="12900000">
                <a:off x="7352279" y="3751058"/>
                <a:ext cx="1053890" cy="678294"/>
              </a:xfrm>
              <a:prstGeom prst="lef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xmlns="" id="{5A7F84A0-E985-4246-BDE5-F1BC1AED5B5F}"/>
                  </a:ext>
                </a:extLst>
              </p:cNvPr>
              <p:cNvGrpSpPr/>
              <p:nvPr/>
            </p:nvGrpSpPr>
            <p:grpSpPr>
              <a:xfrm>
                <a:off x="8310871" y="4339472"/>
                <a:ext cx="2340000" cy="1808784"/>
                <a:chOff x="213498" y="1417830"/>
                <a:chExt cx="2260981" cy="1808784"/>
              </a:xfrm>
            </p:grpSpPr>
            <p:sp>
              <p:nvSpPr>
                <p:cNvPr id="17" name="Retângulo: Cantos Arredondados 16">
                  <a:extLst>
                    <a:ext uri="{FF2B5EF4-FFF2-40B4-BE49-F238E27FC236}">
                      <a16:creationId xmlns:a16="http://schemas.microsoft.com/office/drawing/2014/main" xmlns="" id="{F0A00E73-8A32-4028-A53F-794187DF1842}"/>
                    </a:ext>
                  </a:extLst>
                </p:cNvPr>
                <p:cNvSpPr/>
                <p:nvPr/>
              </p:nvSpPr>
              <p:spPr>
                <a:xfrm>
                  <a:off x="213498" y="1417830"/>
                  <a:ext cx="2260981" cy="180878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Retângulo: Cantos Arredondados 5">
                  <a:extLst>
                    <a:ext uri="{FF2B5EF4-FFF2-40B4-BE49-F238E27FC236}">
                      <a16:creationId xmlns:a16="http://schemas.microsoft.com/office/drawing/2014/main" xmlns="" id="{ABE2B87C-82E4-4A7A-9374-C4437613D2B5}"/>
                    </a:ext>
                  </a:extLst>
                </p:cNvPr>
                <p:cNvSpPr txBox="1"/>
                <p:nvPr/>
              </p:nvSpPr>
              <p:spPr>
                <a:xfrm>
                  <a:off x="266475" y="1470807"/>
                  <a:ext cx="2155027" cy="170283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4775" tIns="104775" rIns="104775" bIns="104775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dirty="0"/>
                    <a:t>D</a:t>
                  </a:r>
                  <a:r>
                    <a:rPr lang="en-US" dirty="0" smtClean="0"/>
                    <a:t>ifferent </a:t>
                  </a:r>
                  <a:r>
                    <a:rPr lang="en-US" dirty="0"/>
                    <a:t>or not-sufficiently controlled processing variables and hygiene in the elaboration </a:t>
                  </a:r>
                  <a:endParaRPr lang="pt-PT" dirty="0"/>
                </a:p>
              </p:txBody>
            </p:sp>
          </p:grpSp>
        </p:grpSp>
        <p:grpSp>
          <p:nvGrpSpPr>
            <p:cNvPr id="2049" name="Agrupar 2048">
              <a:extLst>
                <a:ext uri="{FF2B5EF4-FFF2-40B4-BE49-F238E27FC236}">
                  <a16:creationId xmlns:a16="http://schemas.microsoft.com/office/drawing/2014/main" xmlns="" id="{A4E80BCD-836A-4895-A377-37EC64E06FD4}"/>
                </a:ext>
              </a:extLst>
            </p:cNvPr>
            <p:cNvGrpSpPr/>
            <p:nvPr/>
          </p:nvGrpSpPr>
          <p:grpSpPr>
            <a:xfrm>
              <a:off x="1546619" y="3698081"/>
              <a:ext cx="3293102" cy="2450175"/>
              <a:chOff x="1546619" y="3698081"/>
              <a:chExt cx="3293102" cy="2450175"/>
            </a:xfrm>
          </p:grpSpPr>
          <p:sp>
            <p:nvSpPr>
              <p:cNvPr id="27" name="Seta: Para a Esquerda 26">
                <a:extLst>
                  <a:ext uri="{FF2B5EF4-FFF2-40B4-BE49-F238E27FC236}">
                    <a16:creationId xmlns:a16="http://schemas.microsoft.com/office/drawing/2014/main" xmlns="" id="{37C10472-35E4-4710-9D10-AD12D96C8820}"/>
                  </a:ext>
                </a:extLst>
              </p:cNvPr>
              <p:cNvSpPr/>
              <p:nvPr/>
            </p:nvSpPr>
            <p:spPr>
              <a:xfrm rot="8700000" flipH="1">
                <a:off x="3785831" y="3698081"/>
                <a:ext cx="1053890" cy="678294"/>
              </a:xfrm>
              <a:prstGeom prst="lef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xmlns="" id="{AC69C598-AA80-4B54-8BD8-B3BAAA139A46}"/>
                  </a:ext>
                </a:extLst>
              </p:cNvPr>
              <p:cNvGrpSpPr/>
              <p:nvPr/>
            </p:nvGrpSpPr>
            <p:grpSpPr>
              <a:xfrm flipH="1">
                <a:off x="1546619" y="4339472"/>
                <a:ext cx="2340000" cy="1808784"/>
                <a:chOff x="213498" y="1417830"/>
                <a:chExt cx="2260981" cy="1808784"/>
              </a:xfrm>
            </p:grpSpPr>
            <p:sp>
              <p:nvSpPr>
                <p:cNvPr id="29" name="Retângulo: Cantos Arredondados 28">
                  <a:extLst>
                    <a:ext uri="{FF2B5EF4-FFF2-40B4-BE49-F238E27FC236}">
                      <a16:creationId xmlns:a16="http://schemas.microsoft.com/office/drawing/2014/main" xmlns="" id="{4C0610E4-82C4-4E8E-BFE0-617C61DC3A27}"/>
                    </a:ext>
                  </a:extLst>
                </p:cNvPr>
                <p:cNvSpPr/>
                <p:nvPr/>
              </p:nvSpPr>
              <p:spPr>
                <a:xfrm>
                  <a:off x="213498" y="1417830"/>
                  <a:ext cx="2260981" cy="180878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EC2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Retângulo: Cantos Arredondados 5">
                  <a:extLst>
                    <a:ext uri="{FF2B5EF4-FFF2-40B4-BE49-F238E27FC236}">
                      <a16:creationId xmlns:a16="http://schemas.microsoft.com/office/drawing/2014/main" xmlns="" id="{735B0015-1BF4-4B52-A14E-19127882077E}"/>
                    </a:ext>
                  </a:extLst>
                </p:cNvPr>
                <p:cNvSpPr txBox="1"/>
                <p:nvPr/>
              </p:nvSpPr>
              <p:spPr>
                <a:xfrm>
                  <a:off x="266475" y="1470807"/>
                  <a:ext cx="2155027" cy="170283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4775" tIns="104775" rIns="104775" bIns="104775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dirty="0" smtClean="0"/>
                    <a:t>Different </a:t>
                  </a:r>
                  <a:r>
                    <a:rPr lang="en-US" sz="2000" dirty="0"/>
                    <a:t>ingredients and their quality</a:t>
                  </a:r>
                </a:p>
              </p:txBody>
            </p:sp>
          </p:grpSp>
        </p:grpSp>
        <p:grpSp>
          <p:nvGrpSpPr>
            <p:cNvPr id="2050" name="Agrupar 2049">
              <a:extLst>
                <a:ext uri="{FF2B5EF4-FFF2-40B4-BE49-F238E27FC236}">
                  <a16:creationId xmlns:a16="http://schemas.microsoft.com/office/drawing/2014/main" xmlns="" id="{9D0DBB98-808D-4F88-9820-064C21545720}"/>
                </a:ext>
              </a:extLst>
            </p:cNvPr>
            <p:cNvGrpSpPr/>
            <p:nvPr/>
          </p:nvGrpSpPr>
          <p:grpSpPr>
            <a:xfrm>
              <a:off x="4925939" y="3510148"/>
              <a:ext cx="2340000" cy="2915921"/>
              <a:chOff x="4925939" y="3510148"/>
              <a:chExt cx="2340000" cy="2915921"/>
            </a:xfrm>
          </p:grpSpPr>
          <p:sp>
            <p:nvSpPr>
              <p:cNvPr id="32" name="Seta: Para a Esquerda 31">
                <a:extLst>
                  <a:ext uri="{FF2B5EF4-FFF2-40B4-BE49-F238E27FC236}">
                    <a16:creationId xmlns:a16="http://schemas.microsoft.com/office/drawing/2014/main" xmlns="" id="{F0835B27-5682-4ABE-8F45-AD4F612F9F38}"/>
                  </a:ext>
                </a:extLst>
              </p:cNvPr>
              <p:cNvSpPr/>
              <p:nvPr/>
            </p:nvSpPr>
            <p:spPr>
              <a:xfrm rot="16200000">
                <a:off x="5575756" y="3697946"/>
                <a:ext cx="1053890" cy="678294"/>
              </a:xfrm>
              <a:prstGeom prst="lef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xmlns="" id="{F3575DE2-EB78-4A05-B183-EEAA7B1973E8}"/>
                  </a:ext>
                </a:extLst>
              </p:cNvPr>
              <p:cNvGrpSpPr/>
              <p:nvPr/>
            </p:nvGrpSpPr>
            <p:grpSpPr>
              <a:xfrm>
                <a:off x="4925939" y="4617285"/>
                <a:ext cx="2340000" cy="1808784"/>
                <a:chOff x="213498" y="1417830"/>
                <a:chExt cx="2260981" cy="1808784"/>
              </a:xfrm>
            </p:grpSpPr>
            <p:sp>
              <p:nvSpPr>
                <p:cNvPr id="34" name="Retângulo: Cantos Arredondados 33">
                  <a:extLst>
                    <a:ext uri="{FF2B5EF4-FFF2-40B4-BE49-F238E27FC236}">
                      <a16:creationId xmlns:a16="http://schemas.microsoft.com/office/drawing/2014/main" xmlns="" id="{2B3369E5-2858-419D-8733-999B7341F990}"/>
                    </a:ext>
                  </a:extLst>
                </p:cNvPr>
                <p:cNvSpPr/>
                <p:nvPr/>
              </p:nvSpPr>
              <p:spPr>
                <a:xfrm>
                  <a:off x="213498" y="1417830"/>
                  <a:ext cx="2260981" cy="180878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598714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Retângulo: Cantos Arredondados 5">
                  <a:extLst>
                    <a:ext uri="{FF2B5EF4-FFF2-40B4-BE49-F238E27FC236}">
                      <a16:creationId xmlns:a16="http://schemas.microsoft.com/office/drawing/2014/main" xmlns="" id="{E6CD59DC-C9AD-449E-80ED-B66796EBFD79}"/>
                    </a:ext>
                  </a:extLst>
                </p:cNvPr>
                <p:cNvSpPr txBox="1"/>
                <p:nvPr/>
              </p:nvSpPr>
              <p:spPr>
                <a:xfrm>
                  <a:off x="266475" y="1470807"/>
                  <a:ext cx="2155027" cy="170283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4775" tIns="104775" rIns="104775" bIns="104775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dirty="0" smtClean="0"/>
                    <a:t>Different </a:t>
                  </a:r>
                  <a:r>
                    <a:rPr lang="en-US" sz="2000" dirty="0"/>
                    <a:t>recipes</a:t>
                  </a: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7B173-54F2-401F-BEF7-53F14C54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xmlns="" id="{DF46A01D-6B43-4845-BB75-94731AF90EBE}"/>
              </a:ext>
            </a:extLst>
          </p:cNvPr>
          <p:cNvCxnSpPr>
            <a:cxnSpLocks/>
          </p:cNvCxnSpPr>
          <p:nvPr/>
        </p:nvCxnSpPr>
        <p:spPr>
          <a:xfrm>
            <a:off x="510383" y="1641066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xmlns="" id="{71C26E33-E114-4747-ACD1-87A4E15D609E}"/>
              </a:ext>
            </a:extLst>
          </p:cNvPr>
          <p:cNvCxnSpPr>
            <a:cxnSpLocks/>
          </p:cNvCxnSpPr>
          <p:nvPr/>
        </p:nvCxnSpPr>
        <p:spPr>
          <a:xfrm>
            <a:off x="11016151" y="1641066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0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365125"/>
            <a:ext cx="10500852" cy="1325563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Objectives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50BB45-A84E-4591-B05F-1071C537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451"/>
            <a:ext cx="9736394" cy="3220678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evaluate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variability in relevant physicochemical and microbiological attributes of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alheira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sausages elaborated by representative artisanal producers of Northern Portugal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associations between these attributes through the derivation of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quality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 based on principal component analysis</a:t>
            </a: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66088BD-E383-44F1-AC34-110991265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xão reta 4">
            <a:extLst>
              <a:ext uri="{FF2B5EF4-FFF2-40B4-BE49-F238E27FC236}">
                <a16:creationId xmlns:a16="http://schemas.microsoft.com/office/drawing/2014/main" xmlns="" id="{459C1870-D7D9-4CEA-A62F-BCE696A273F6}"/>
              </a:ext>
            </a:extLst>
          </p:cNvPr>
          <p:cNvCxnSpPr>
            <a:cxnSpLocks/>
          </p:cNvCxnSpPr>
          <p:nvPr/>
        </p:nvCxnSpPr>
        <p:spPr>
          <a:xfrm>
            <a:off x="339213" y="1666568"/>
            <a:ext cx="10446774" cy="24121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xmlns="" id="{75C3F20F-5416-47E1-A3C9-95346981F8F4}"/>
              </a:ext>
            </a:extLst>
          </p:cNvPr>
          <p:cNvCxnSpPr>
            <a:cxnSpLocks/>
          </p:cNvCxnSpPr>
          <p:nvPr/>
        </p:nvCxnSpPr>
        <p:spPr>
          <a:xfrm>
            <a:off x="10785987" y="1690688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7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1BDA23A5-475F-4359-903E-4EB79AF2DEED}"/>
              </a:ext>
            </a:extLst>
          </p:cNvPr>
          <p:cNvGrpSpPr/>
          <p:nvPr/>
        </p:nvGrpSpPr>
        <p:grpSpPr>
          <a:xfrm>
            <a:off x="8045245" y="2197577"/>
            <a:ext cx="2382173" cy="2343706"/>
            <a:chOff x="7923878" y="2039557"/>
            <a:chExt cx="2382173" cy="2343706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xmlns="" id="{FFD135DE-5D0D-4840-AC6C-B3DBF15FB837}"/>
                </a:ext>
              </a:extLst>
            </p:cNvPr>
            <p:cNvGrpSpPr/>
            <p:nvPr/>
          </p:nvGrpSpPr>
          <p:grpSpPr>
            <a:xfrm>
              <a:off x="8359959" y="2039557"/>
              <a:ext cx="1946092" cy="2343706"/>
              <a:chOff x="8074209" y="2934907"/>
              <a:chExt cx="1946092" cy="2343706"/>
            </a:xfrm>
          </p:grpSpPr>
          <p:pic>
            <p:nvPicPr>
              <p:cNvPr id="12" name="Picture 10">
                <a:extLst>
                  <a:ext uri="{FF2B5EF4-FFF2-40B4-BE49-F238E27FC236}">
                    <a16:creationId xmlns:a16="http://schemas.microsoft.com/office/drawing/2014/main" xmlns="" id="{3DE745A4-54F5-4A31-B2E5-06B2A7231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46" t="19900" r="4480" b="53333"/>
              <a:stretch/>
            </p:blipFill>
            <p:spPr bwMode="auto">
              <a:xfrm>
                <a:off x="8074209" y="2966481"/>
                <a:ext cx="1415681" cy="2312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id="{6E3F7B59-1E9E-447E-8B4F-86C746B64F7E}"/>
                  </a:ext>
                </a:extLst>
              </p:cNvPr>
              <p:cNvSpPr txBox="1"/>
              <p:nvPr/>
            </p:nvSpPr>
            <p:spPr>
              <a:xfrm>
                <a:off x="8445685" y="2934907"/>
                <a:ext cx="1574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dirty="0">
                    <a:solidFill>
                      <a:srgbClr val="FEC200"/>
                    </a:solidFill>
                  </a:rPr>
                  <a:t>Trás-os-Montes</a:t>
                </a:r>
              </a:p>
            </p:txBody>
          </p:sp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EBEBEBD2-8648-474B-820A-126F974A5250}"/>
                </a:ext>
              </a:extLst>
            </p:cNvPr>
            <p:cNvSpPr txBox="1"/>
            <p:nvPr/>
          </p:nvSpPr>
          <p:spPr>
            <a:xfrm>
              <a:off x="7923878" y="3401055"/>
              <a:ext cx="9265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800" dirty="0" err="1"/>
                <a:t>Lisbon</a:t>
              </a:r>
              <a:r>
                <a:rPr lang="pt-PT" sz="800" dirty="0"/>
                <a:t>   </a:t>
              </a:r>
              <a:r>
                <a:rPr lang="pt-PT" sz="800" dirty="0">
                  <a:solidFill>
                    <a:srgbClr val="C00000"/>
                  </a:solidFill>
                  <a:latin typeface="MS Reference Sans Serif" panose="020B0604030504040204" pitchFamily="34" charset="0"/>
                </a:rPr>
                <a:t>•</a:t>
              </a:r>
              <a:endParaRPr lang="pt-PT" sz="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203"/>
            <a:ext cx="10515600" cy="899132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Materials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methods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xmlns="" id="{E9271B16-B85F-4332-BA78-3B91CB55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409" y="2257806"/>
            <a:ext cx="2124075" cy="22701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/>
              <a:t>Vila Real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/>
              <a:t>Bragança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/>
              <a:t>Chaves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/>
              <a:t>Mirandela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/>
              <a:t>Mogadouro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/>
              <a:t>Miranda do Douro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/>
              <a:t>Valpaços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DBE6381A-930F-4982-B6A1-5F88A0717805}"/>
              </a:ext>
            </a:extLst>
          </p:cNvPr>
          <p:cNvGrpSpPr/>
          <p:nvPr/>
        </p:nvGrpSpPr>
        <p:grpSpPr>
          <a:xfrm>
            <a:off x="1247017" y="2029242"/>
            <a:ext cx="5379392" cy="2616496"/>
            <a:chOff x="1151767" y="1690688"/>
            <a:chExt cx="5379392" cy="2375280"/>
          </a:xfrm>
        </p:grpSpPr>
        <p:graphicFrame>
          <p:nvGraphicFramePr>
            <p:cNvPr id="9" name="Diagrama 8">
              <a:extLst>
                <a:ext uri="{FF2B5EF4-FFF2-40B4-BE49-F238E27FC236}">
                  <a16:creationId xmlns:a16="http://schemas.microsoft.com/office/drawing/2014/main" xmlns="" id="{6D9259CA-9723-4A33-8B3C-5FE281FD59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90386416"/>
                </p:ext>
              </p:extLst>
            </p:nvPr>
          </p:nvGraphicFramePr>
          <p:xfrm>
            <a:off x="1151767" y="1690688"/>
            <a:ext cx="4844681" cy="22701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Chaveta à esquerda 12">
              <a:extLst>
                <a:ext uri="{FF2B5EF4-FFF2-40B4-BE49-F238E27FC236}">
                  <a16:creationId xmlns:a16="http://schemas.microsoft.com/office/drawing/2014/main" xmlns="" id="{E7707D20-04CF-4C4A-98C5-5529992BE235}"/>
                </a:ext>
              </a:extLst>
            </p:cNvPr>
            <p:cNvSpPr/>
            <p:nvPr/>
          </p:nvSpPr>
          <p:spPr>
            <a:xfrm>
              <a:off x="6296025" y="1795842"/>
              <a:ext cx="235134" cy="2270126"/>
            </a:xfrm>
            <a:prstGeom prst="leftBrace">
              <a:avLst>
                <a:gd name="adj1" fmla="val 55119"/>
                <a:gd name="adj2" fmla="val 49606"/>
              </a:avLst>
            </a:prstGeom>
            <a:ln w="38100">
              <a:solidFill>
                <a:srgbClr val="FEC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9" name="Marcador de Posição de Conteúdo 2">
            <a:extLst>
              <a:ext uri="{FF2B5EF4-FFF2-40B4-BE49-F238E27FC236}">
                <a16:creationId xmlns:a16="http://schemas.microsoft.com/office/drawing/2014/main" xmlns="" id="{200AE250-43C8-47CF-B5FB-F0F63C781890}"/>
              </a:ext>
            </a:extLst>
          </p:cNvPr>
          <p:cNvSpPr txBox="1">
            <a:spLocks/>
          </p:cNvSpPr>
          <p:nvPr/>
        </p:nvSpPr>
        <p:spPr>
          <a:xfrm>
            <a:off x="838200" y="5034682"/>
            <a:ext cx="10515600" cy="189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/>
              <a:t>Purchased 1-2 days after production and subjected to physicochemical and microbiological analysis within 24 hours after purchase</a:t>
            </a:r>
          </a:p>
          <a:p>
            <a:pPr algn="just"/>
            <a:r>
              <a:rPr lang="en-US" sz="2200" dirty="0"/>
              <a:t>Casings were carefully removed from the sausages under aseptic conditions, and the contents were divided for physicochemical and microbiological analyses</a:t>
            </a:r>
            <a:endParaRPr lang="pt-PT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0A5FFE-11FF-49F4-93B5-790C19859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xmlns="" id="{78D1059E-3891-4836-BD78-9C2835174446}"/>
              </a:ext>
            </a:extLst>
          </p:cNvPr>
          <p:cNvCxnSpPr>
            <a:cxnSpLocks/>
          </p:cNvCxnSpPr>
          <p:nvPr/>
        </p:nvCxnSpPr>
        <p:spPr>
          <a:xfrm>
            <a:off x="436641" y="1493386"/>
            <a:ext cx="10521411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xmlns="" id="{6CFD671E-F687-4FFF-BDB2-6D32EC281FD1}"/>
              </a:ext>
            </a:extLst>
          </p:cNvPr>
          <p:cNvCxnSpPr>
            <a:cxnSpLocks/>
          </p:cNvCxnSpPr>
          <p:nvPr/>
        </p:nvCxnSpPr>
        <p:spPr>
          <a:xfrm>
            <a:off x="10958052" y="1493386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83E55D6-74CD-466B-AA2B-4EC9C6585EDD}"/>
              </a:ext>
            </a:extLst>
          </p:cNvPr>
          <p:cNvSpPr txBox="1"/>
          <p:nvPr/>
        </p:nvSpPr>
        <p:spPr>
          <a:xfrm>
            <a:off x="9640116" y="3679987"/>
            <a:ext cx="2407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4.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 Districts of Portugal. The region of Trás-os-Montes appears in yellow.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00453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8D52BDA-FD4D-4F87-BCDF-3A31450A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79" y="2961886"/>
            <a:ext cx="4775776" cy="37243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54B85737-F0D6-4CAA-9D4A-0AA253655D91}"/>
              </a:ext>
            </a:extLst>
          </p:cNvPr>
          <p:cNvSpPr/>
          <p:nvPr/>
        </p:nvSpPr>
        <p:spPr>
          <a:xfrm>
            <a:off x="1126634" y="2961886"/>
            <a:ext cx="3465871" cy="2788899"/>
          </a:xfrm>
          <a:prstGeom prst="ellipse">
            <a:avLst/>
          </a:prstGeom>
          <a:gradFill flip="none" rotWithShape="1">
            <a:gsLst>
              <a:gs pos="100000">
                <a:srgbClr val="C46941"/>
              </a:gs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err="1">
                <a:solidFill>
                  <a:srgbClr val="361608"/>
                </a:solidFill>
              </a:rPr>
              <a:t>Materials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methods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21" name="Marcador de Posição de Conteúdo 20">
            <a:extLst>
              <a:ext uri="{FF2B5EF4-FFF2-40B4-BE49-F238E27FC236}">
                <a16:creationId xmlns:a16="http://schemas.microsoft.com/office/drawing/2014/main" xmlns="" id="{F630E98D-6A13-43D3-8D4D-49A48BBCB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2401855"/>
            <a:ext cx="4449013" cy="31709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u="sng" dirty="0"/>
              <a:t>Physicochemical analysis</a:t>
            </a:r>
          </a:p>
          <a:p>
            <a:pPr marL="0" indent="0">
              <a:buNone/>
            </a:pPr>
            <a:endParaRPr lang="en-US" u="sng" dirty="0"/>
          </a:p>
          <a:p>
            <a:pPr lvl="1" algn="ctr"/>
            <a:r>
              <a:rPr lang="en-US" b="1" dirty="0"/>
              <a:t>pH</a:t>
            </a:r>
          </a:p>
          <a:p>
            <a:pPr lvl="1" algn="ctr"/>
            <a:r>
              <a:rPr lang="en-US" b="1" dirty="0"/>
              <a:t>Water activity (a</a:t>
            </a:r>
            <a:r>
              <a:rPr lang="en-US" b="1" baseline="-25000" dirty="0"/>
              <a:t>w</a:t>
            </a:r>
            <a:r>
              <a:rPr lang="en-US" b="1" dirty="0"/>
              <a:t>)</a:t>
            </a:r>
          </a:p>
          <a:p>
            <a:pPr lvl="1" algn="ctr"/>
            <a:r>
              <a:rPr lang="en-US" b="1" dirty="0"/>
              <a:t>Moisture content</a:t>
            </a:r>
          </a:p>
          <a:p>
            <a:pPr lvl="1" algn="ctr"/>
            <a:r>
              <a:rPr lang="en-US" b="1" dirty="0"/>
              <a:t>Ashes content</a:t>
            </a:r>
          </a:p>
          <a:p>
            <a:pPr lvl="1" algn="ctr"/>
            <a:r>
              <a:rPr lang="en-US" b="1" dirty="0"/>
              <a:t>Protein content</a:t>
            </a:r>
            <a:endParaRPr lang="pt-PT" b="1" dirty="0"/>
          </a:p>
        </p:txBody>
      </p:sp>
      <p:sp>
        <p:nvSpPr>
          <p:cNvPr id="24" name="Marcador de Posição de Conteúdo 23">
            <a:extLst>
              <a:ext uri="{FF2B5EF4-FFF2-40B4-BE49-F238E27FC236}">
                <a16:creationId xmlns:a16="http://schemas.microsoft.com/office/drawing/2014/main" xmlns="" id="{8C0943FD-CDF7-4AE9-B256-C306193E4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9129" y="2401854"/>
            <a:ext cx="5009503" cy="357317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PT" u="sng" dirty="0" err="1"/>
              <a:t>Microbiological</a:t>
            </a:r>
            <a:r>
              <a:rPr lang="pt-PT" u="sng" dirty="0"/>
              <a:t> </a:t>
            </a:r>
            <a:r>
              <a:rPr lang="pt-PT" u="sng" dirty="0" err="1"/>
              <a:t>analysis</a:t>
            </a:r>
            <a:endParaRPr lang="pt-PT" u="sng" dirty="0"/>
          </a:p>
          <a:p>
            <a:endParaRPr lang="pt-PT" u="sng" dirty="0"/>
          </a:p>
          <a:p>
            <a:endParaRPr lang="pt-PT" u="sng" dirty="0"/>
          </a:p>
          <a:p>
            <a:pPr lvl="1" algn="ctr"/>
            <a:r>
              <a:rPr lang="pt-PT" b="1" dirty="0"/>
              <a:t>Total mesophiles</a:t>
            </a:r>
          </a:p>
          <a:p>
            <a:pPr lvl="1" algn="ctr"/>
            <a:r>
              <a:rPr lang="pt-PT" b="1" dirty="0" err="1"/>
              <a:t>Lactic</a:t>
            </a:r>
            <a:r>
              <a:rPr lang="pt-PT" b="1" dirty="0"/>
              <a:t> </a:t>
            </a:r>
            <a:r>
              <a:rPr lang="pt-PT" b="1" dirty="0" err="1"/>
              <a:t>acid</a:t>
            </a:r>
            <a:r>
              <a:rPr lang="pt-PT" b="1" dirty="0"/>
              <a:t> </a:t>
            </a:r>
            <a:r>
              <a:rPr lang="pt-PT" b="1" dirty="0" err="1"/>
              <a:t>bacteria</a:t>
            </a:r>
            <a:r>
              <a:rPr lang="pt-PT" b="1" dirty="0"/>
              <a:t> </a:t>
            </a:r>
            <a:r>
              <a:rPr lang="pt-PT" dirty="0"/>
              <a:t>(LAB in MRS </a:t>
            </a:r>
            <a:r>
              <a:rPr lang="pt-PT" dirty="0" err="1"/>
              <a:t>and</a:t>
            </a:r>
            <a:r>
              <a:rPr lang="pt-PT" dirty="0"/>
              <a:t> M17)</a:t>
            </a:r>
          </a:p>
          <a:p>
            <a:pPr lvl="1" algn="ctr"/>
            <a:r>
              <a:rPr lang="pt-PT" b="1" i="1" dirty="0" err="1"/>
              <a:t>Staphylococcus</a:t>
            </a:r>
            <a:r>
              <a:rPr lang="pt-PT" b="1" i="1" dirty="0"/>
              <a:t> </a:t>
            </a:r>
            <a:r>
              <a:rPr lang="pt-PT" b="1" i="1" dirty="0" err="1"/>
              <a:t>aureus</a:t>
            </a:r>
            <a:endParaRPr lang="pt-PT" b="1" i="1" dirty="0"/>
          </a:p>
          <a:p>
            <a:pPr lvl="1" algn="ctr"/>
            <a:r>
              <a:rPr lang="pt-PT" b="1" dirty="0" err="1"/>
              <a:t>Presumptive</a:t>
            </a:r>
            <a:r>
              <a:rPr lang="pt-PT" b="1" dirty="0"/>
              <a:t> </a:t>
            </a:r>
            <a:r>
              <a:rPr lang="pt-PT" b="1" i="1" dirty="0" err="1"/>
              <a:t>Clostridium</a:t>
            </a:r>
            <a:r>
              <a:rPr lang="pt-PT" b="1" i="1" dirty="0"/>
              <a:t> </a:t>
            </a:r>
            <a:r>
              <a:rPr lang="pt-PT" b="1" i="1" dirty="0" err="1"/>
              <a:t>perfringens</a:t>
            </a:r>
            <a:r>
              <a:rPr lang="pt-PT" b="1" i="1" dirty="0"/>
              <a:t> </a:t>
            </a:r>
          </a:p>
          <a:p>
            <a:pPr lvl="1" algn="ctr"/>
            <a:r>
              <a:rPr lang="pt-PT" b="1" dirty="0" err="1"/>
              <a:t>Presence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i="1" dirty="0" err="1"/>
              <a:t>Salmonella</a:t>
            </a:r>
            <a:r>
              <a:rPr lang="pt-PT" b="1" dirty="0"/>
              <a:t> spp.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557999-863F-4B32-81A9-ABFCC6E99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ta 5">
            <a:extLst>
              <a:ext uri="{FF2B5EF4-FFF2-40B4-BE49-F238E27FC236}">
                <a16:creationId xmlns:a16="http://schemas.microsoft.com/office/drawing/2014/main" xmlns="" id="{98BB2EE0-E887-436E-9FAD-1C0C230B510C}"/>
              </a:ext>
            </a:extLst>
          </p:cNvPr>
          <p:cNvCxnSpPr>
            <a:cxnSpLocks/>
          </p:cNvCxnSpPr>
          <p:nvPr/>
        </p:nvCxnSpPr>
        <p:spPr>
          <a:xfrm>
            <a:off x="477272" y="1690688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xmlns="" id="{EB30A96C-DFDD-4C8B-B844-B0C647031BEF}"/>
              </a:ext>
            </a:extLst>
          </p:cNvPr>
          <p:cNvCxnSpPr>
            <a:cxnSpLocks/>
          </p:cNvCxnSpPr>
          <p:nvPr/>
        </p:nvCxnSpPr>
        <p:spPr>
          <a:xfrm>
            <a:off x="10962481" y="1704309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0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D6D76-BF23-486E-A332-851B3A2D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Materials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methods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8735464F-C088-49D3-8232-3EC271CD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825624"/>
            <a:ext cx="10515601" cy="4594225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u="sng" dirty="0"/>
              <a:t>Statistical analysis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Data from the 11 attributes were subjected to a principal component analysis (PCA</a:t>
            </a:r>
            <a:r>
              <a:rPr lang="en-US" dirty="0" smtClean="0"/>
              <a:t>) </a:t>
            </a:r>
            <a:r>
              <a:rPr lang="en-US" dirty="0"/>
              <a:t>to summarize the information provided by the physicochemical and microbiological characteristics as well as their interrelationships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From the </a:t>
            </a:r>
            <a:r>
              <a:rPr lang="en-US" dirty="0" smtClean="0"/>
              <a:t>3D-PCA</a:t>
            </a:r>
            <a:r>
              <a:rPr lang="en-US" dirty="0"/>
              <a:t>, maps of physicochemical and microbiological quality </a:t>
            </a:r>
            <a:r>
              <a:rPr lang="en-US" dirty="0" smtClean="0"/>
              <a:t>were </a:t>
            </a:r>
            <a:r>
              <a:rPr lang="en-US" dirty="0"/>
              <a:t>built from the projection of sample scores onto the span of the principal components</a:t>
            </a:r>
          </a:p>
          <a:p>
            <a:pPr lvl="1" algn="just">
              <a:spcAft>
                <a:spcPts val="1200"/>
              </a:spcAft>
            </a:pPr>
            <a:r>
              <a:rPr lang="en-US" dirty="0"/>
              <a:t>Scores were clustered by artisanal producer (i.e., location; not disclosed in the present study)</a:t>
            </a:r>
          </a:p>
          <a:p>
            <a:pPr algn="just">
              <a:spcAft>
                <a:spcPts val="1200"/>
              </a:spcAft>
            </a:pPr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39F8DD-5CD1-4094-B7AE-9CF5437B6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xão reta 4">
            <a:extLst>
              <a:ext uri="{FF2B5EF4-FFF2-40B4-BE49-F238E27FC236}">
                <a16:creationId xmlns:a16="http://schemas.microsoft.com/office/drawing/2014/main" xmlns="" id="{4626D8A2-F158-49F9-AFA6-6B9E220247AC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xmlns="" id="{549B8AE9-2B97-46B7-ACB4-3CE673B133D3}"/>
              </a:ext>
            </a:extLst>
          </p:cNvPr>
          <p:cNvCxnSpPr>
            <a:cxnSpLocks/>
          </p:cNvCxnSpPr>
          <p:nvPr/>
        </p:nvCxnSpPr>
        <p:spPr>
          <a:xfrm>
            <a:off x="11021962" y="1542716"/>
            <a:ext cx="0" cy="565815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7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E110C6-B6DC-4198-9BB9-A47625E6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968"/>
          </a:xfrm>
        </p:spPr>
        <p:txBody>
          <a:bodyPr/>
          <a:lstStyle/>
          <a:p>
            <a:r>
              <a:rPr lang="pt-PT" b="1" dirty="0" err="1">
                <a:solidFill>
                  <a:srgbClr val="361608"/>
                </a:solidFill>
              </a:rPr>
              <a:t>Results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and</a:t>
            </a:r>
            <a:r>
              <a:rPr lang="pt-PT" b="1" dirty="0">
                <a:solidFill>
                  <a:srgbClr val="361608"/>
                </a:solidFill>
              </a:rPr>
              <a:t> </a:t>
            </a:r>
            <a:r>
              <a:rPr lang="pt-PT" b="1" dirty="0" err="1">
                <a:solidFill>
                  <a:srgbClr val="361608"/>
                </a:solidFill>
              </a:rPr>
              <a:t>discussion</a:t>
            </a:r>
            <a:endParaRPr lang="pt-PT" b="1" dirty="0">
              <a:solidFill>
                <a:srgbClr val="361608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7769226-27A7-4B45-9925-299A75EE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3760" cy="80327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b="1" dirty="0"/>
              <a:t>physicochemical and microbiological quality</a:t>
            </a:r>
            <a:r>
              <a:rPr lang="en-US" sz="2000" dirty="0"/>
              <a:t> of </a:t>
            </a:r>
            <a:r>
              <a:rPr lang="en-US" sz="2000" dirty="0" err="1"/>
              <a:t>alheira</a:t>
            </a:r>
            <a:r>
              <a:rPr lang="en-US" sz="2000" dirty="0"/>
              <a:t> sausages presented </a:t>
            </a:r>
            <a:r>
              <a:rPr lang="en-US" sz="2000" b="1" dirty="0"/>
              <a:t>considerable variability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B32869FC-EF18-4113-8FFD-67F3E17FEC24}"/>
              </a:ext>
            </a:extLst>
          </p:cNvPr>
          <p:cNvGrpSpPr/>
          <p:nvPr/>
        </p:nvGrpSpPr>
        <p:grpSpPr>
          <a:xfrm>
            <a:off x="1524000" y="2938781"/>
            <a:ext cx="9124950" cy="2225040"/>
            <a:chOff x="1524000" y="2938781"/>
            <a:chExt cx="9124950" cy="2225040"/>
          </a:xfrm>
        </p:grpSpPr>
        <p:graphicFrame>
          <p:nvGraphicFramePr>
            <p:cNvPr id="6" name="Tabela 8">
              <a:extLst>
                <a:ext uri="{FF2B5EF4-FFF2-40B4-BE49-F238E27FC236}">
                  <a16:creationId xmlns:a16="http://schemas.microsoft.com/office/drawing/2014/main" xmlns="" id="{D33797ED-1398-4926-99A3-B77C397277C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5848701"/>
                </p:ext>
              </p:extLst>
            </p:nvPr>
          </p:nvGraphicFramePr>
          <p:xfrm>
            <a:off x="1524000" y="2938781"/>
            <a:ext cx="4229100" cy="2225040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2114550">
                    <a:extLst>
                      <a:ext uri="{9D8B030D-6E8A-4147-A177-3AD203B41FA5}">
                        <a16:colId xmlns:a16="http://schemas.microsoft.com/office/drawing/2014/main" xmlns="" val="2763811298"/>
                      </a:ext>
                    </a:extLst>
                  </a:gridCol>
                  <a:gridCol w="2114550">
                    <a:extLst>
                      <a:ext uri="{9D8B030D-6E8A-4147-A177-3AD203B41FA5}">
                        <a16:colId xmlns:a16="http://schemas.microsoft.com/office/drawing/2014/main" xmlns="" val="620590176"/>
                      </a:ext>
                    </a:extLst>
                  </a:gridCol>
                </a:tblGrid>
                <a:tr h="370840"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Physicochemical analysis</a:t>
                        </a:r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endParaRPr lang="pt-PT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123391173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pH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4.034 – 4.606</a:t>
                        </a:r>
                        <a:endParaRPr lang="pt-PT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366972692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a</a:t>
                        </a:r>
                        <a:r>
                          <a:rPr lang="en-US" baseline="-25000" dirty="0"/>
                          <a:t>w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 0.9758 – 0.9969</a:t>
                        </a:r>
                        <a:endParaRPr lang="pt-PT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2638275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Moisture content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45.39 – 58.36%</a:t>
                        </a:r>
                        <a:endParaRPr lang="pt-PT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336377711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Protein content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17.78 – 28.00% </a:t>
                        </a:r>
                        <a:r>
                          <a:rPr lang="en-US" dirty="0" err="1"/>
                          <a:t>db</a:t>
                        </a:r>
                        <a:r>
                          <a:rPr lang="en-US" dirty="0"/>
                          <a:t> </a:t>
                        </a:r>
                        <a:endParaRPr lang="pt-PT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61703902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US" dirty="0"/>
                          <a:t>Ash content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 2.79 – 4.71% </a:t>
                        </a:r>
                        <a:r>
                          <a:rPr lang="en-US" dirty="0" err="1"/>
                          <a:t>db</a:t>
                        </a:r>
                        <a:endParaRPr lang="pt-PT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3891118149"/>
                    </a:ext>
                  </a:extLst>
                </a:tr>
              </a:tbl>
            </a:graphicData>
          </a:graphic>
        </p:graphicFrame>
        <p:graphicFrame>
          <p:nvGraphicFramePr>
            <p:cNvPr id="7" name="Tabela 6">
              <a:extLst>
                <a:ext uri="{FF2B5EF4-FFF2-40B4-BE49-F238E27FC236}">
                  <a16:creationId xmlns:a16="http://schemas.microsoft.com/office/drawing/2014/main" xmlns="" id="{07E4662E-6FA9-4031-BF17-98D991C976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9271936"/>
                </p:ext>
              </p:extLst>
            </p:nvPr>
          </p:nvGraphicFramePr>
          <p:xfrm>
            <a:off x="6067784" y="2938781"/>
            <a:ext cx="4581166" cy="21234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926309">
                    <a:extLst>
                      <a:ext uri="{9D8B030D-6E8A-4147-A177-3AD203B41FA5}">
                        <a16:colId xmlns:a16="http://schemas.microsoft.com/office/drawing/2014/main" xmlns="" val="2763811298"/>
                      </a:ext>
                    </a:extLst>
                  </a:gridCol>
                  <a:gridCol w="2654857">
                    <a:extLst>
                      <a:ext uri="{9D8B030D-6E8A-4147-A177-3AD203B41FA5}">
                        <a16:colId xmlns:a16="http://schemas.microsoft.com/office/drawing/2014/main" xmlns="" val="620590176"/>
                      </a:ext>
                    </a:extLst>
                  </a:gridCol>
                </a:tblGrid>
                <a:tr h="370840"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pt-PT" dirty="0" err="1"/>
                          <a:t>Microbiological</a:t>
                        </a:r>
                        <a:r>
                          <a:rPr lang="pt-PT" dirty="0"/>
                          <a:t> </a:t>
                        </a:r>
                        <a:r>
                          <a:rPr lang="pt-PT" dirty="0" err="1"/>
                          <a:t>analysis</a:t>
                        </a:r>
                        <a:endParaRPr lang="pt-PT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endParaRPr lang="pt-PT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xmlns="" val="123391173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Mesophilic counts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7.161 – 9.679 log CFU/g </a:t>
                        </a:r>
                        <a:endParaRPr lang="pt-PT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3193570533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LAB counts</a:t>
                        </a:r>
                        <a:endParaRPr lang="pt-PT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7.704 – 11.00 log CFU/g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19873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i="1" dirty="0"/>
                          <a:t>S. aureus </a:t>
                        </a:r>
                        <a:r>
                          <a:rPr lang="en-US" dirty="0"/>
                          <a:t>counts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1.699 – 6.021 log CFU/g </a:t>
                        </a:r>
                        <a:endParaRPr lang="pt-PT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43242416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Presumptive </a:t>
                        </a:r>
                        <a:r>
                          <a:rPr lang="en-US" i="1" dirty="0"/>
                          <a:t>C. perfringens</a:t>
                        </a:r>
                        <a:endParaRPr lang="pt-PT" i="1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dirty="0"/>
                          <a:t>&lt;0.699 – 1.699 log CFU/g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3803950679"/>
                    </a:ext>
                  </a:extLst>
                </a:tr>
              </a:tbl>
            </a:graphicData>
          </a:graphic>
        </p:graphicFrame>
      </p:grp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xmlns="" id="{C377661D-C93F-467A-BC6D-8531E4200FEF}"/>
              </a:ext>
            </a:extLst>
          </p:cNvPr>
          <p:cNvSpPr txBox="1">
            <a:spLocks/>
          </p:cNvSpPr>
          <p:nvPr/>
        </p:nvSpPr>
        <p:spPr>
          <a:xfrm>
            <a:off x="838200" y="5594352"/>
            <a:ext cx="10515600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i="1" dirty="0"/>
              <a:t>Salmonella</a:t>
            </a:r>
            <a:r>
              <a:rPr lang="en-US" sz="2000" b="1" dirty="0"/>
              <a:t> spp. was detected in 4 of the 8 sampled artisanal producers</a:t>
            </a:r>
            <a:r>
              <a:rPr lang="en-US" sz="2000" dirty="0"/>
              <a:t> at an incidence of 0.20 (one positive sample out of the five samples tested)</a:t>
            </a:r>
            <a:endParaRPr lang="pt-PT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6E41748-2BF2-455C-83DE-B37158C655C1}"/>
              </a:ext>
            </a:extLst>
          </p:cNvPr>
          <p:cNvSpPr txBox="1"/>
          <p:nvPr/>
        </p:nvSpPr>
        <p:spPr>
          <a:xfrm>
            <a:off x="2705100" y="2624575"/>
            <a:ext cx="6819900" cy="31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Tables 1-2. 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roducer-specific mean values for p</a:t>
            </a:r>
            <a:r>
              <a:rPr lang="en-US" sz="1400" dirty="0"/>
              <a:t>hysicochemical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pt-PT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</a:t>
            </a:r>
            <a:r>
              <a:rPr lang="pt-PT" sz="1400" dirty="0" err="1"/>
              <a:t>icrobiological</a:t>
            </a:r>
            <a:r>
              <a:rPr lang="pt-PT" sz="1400" dirty="0"/>
              <a:t> </a:t>
            </a:r>
            <a:r>
              <a:rPr lang="pt-PT" sz="1400" dirty="0" err="1"/>
              <a:t>analysis</a:t>
            </a:r>
            <a:endParaRPr lang="pt-PT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B519B5E-D813-4B07-B836-B92F8B315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6149" r="85287" b="63893"/>
          <a:stretch/>
        </p:blipFill>
        <p:spPr bwMode="auto">
          <a:xfrm>
            <a:off x="11330557" y="132597"/>
            <a:ext cx="7170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xmlns="" id="{B936FA78-5474-45B8-ACCD-5CA7BECE000C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10500852" cy="0"/>
          </a:xfrm>
          <a:prstGeom prst="line">
            <a:avLst/>
          </a:prstGeom>
          <a:ln w="190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xmlns="" id="{6516FF96-A1ED-4E13-AE69-70F765C80DD5}"/>
              </a:ext>
            </a:extLst>
          </p:cNvPr>
          <p:cNvCxnSpPr>
            <a:cxnSpLocks/>
          </p:cNvCxnSpPr>
          <p:nvPr/>
        </p:nvCxnSpPr>
        <p:spPr>
          <a:xfrm>
            <a:off x="521110" y="1513707"/>
            <a:ext cx="0" cy="680140"/>
          </a:xfrm>
          <a:prstGeom prst="line">
            <a:avLst/>
          </a:prstGeom>
          <a:ln w="1270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2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1382</Words>
  <Application>Microsoft Office PowerPoint</Application>
  <PresentationFormat>Personalizados</PresentationFormat>
  <Paragraphs>192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Office Theme</vt:lpstr>
      <vt:lpstr>MICROBIOLOGICAL AND PHYSICOCHEMICAL ASSESSMENT  OF ARTISANALLY PRODUCED “ALHEIRA” FERMENTED SAUSAGES  IN NORTHERN PORTUGAL  Sara Coelho-Fernandes, Odete Zefanias, Gisela Rodrigues, Ana Sofia Faria, Ângela Fernandes,  Lillian Barros, Vasco Cadavez, Ursula Gonzales-Barron</vt:lpstr>
      <vt:lpstr>Introduction</vt:lpstr>
      <vt:lpstr>Alheira production</vt:lpstr>
      <vt:lpstr>Quality of artisanal alheira</vt:lpstr>
      <vt:lpstr>Objectives</vt:lpstr>
      <vt:lpstr>Materials and methods</vt:lpstr>
      <vt:lpstr>Materials and methods</vt:lpstr>
      <vt:lpstr>Materials and methods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Conclusions</vt:lpstr>
      <vt:lpstr>Acknowledgements</vt:lpstr>
      <vt:lpstr>    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MICROBIOLOGICAL AND PHYSICOCHEMICAL ASSESSMENT OF ARTISANALLY PRODUCED “ALHEIRA” FERMENTED SAUSAGES IN NORTHERN PORTUGAL   Sara Coelho-Fernandes, Odete Zefanias, Gisela Rodrigues, Ana Sofia Faria, Ângela Fernandes, Lillian Barros, Vasco Cadavez, Ursula Gonzales-Barron*</dc:title>
  <dc:creator>Sofia Faria</dc:creator>
  <cp:lastModifiedBy>ubarron</cp:lastModifiedBy>
  <cp:revision>47</cp:revision>
  <dcterms:created xsi:type="dcterms:W3CDTF">2020-10-22T17:36:19Z</dcterms:created>
  <dcterms:modified xsi:type="dcterms:W3CDTF">2020-10-26T16:47:34Z</dcterms:modified>
</cp:coreProperties>
</file>