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32332613" cy="40325675"/>
  <p:notesSz cx="6858000" cy="9144000"/>
  <p:defaultTextStyle>
    <a:defPPr>
      <a:defRPr lang="es-ES"/>
    </a:defPPr>
    <a:lvl1pPr marL="0" algn="l" defTabSz="3773833" rtl="0" eaLnBrk="1" latinLnBrk="0" hangingPunct="1">
      <a:defRPr sz="7400" kern="1200">
        <a:solidFill>
          <a:schemeClr val="tx1"/>
        </a:solidFill>
        <a:latin typeface="+mn-lt"/>
        <a:ea typeface="+mn-ea"/>
        <a:cs typeface="+mn-cs"/>
      </a:defRPr>
    </a:lvl1pPr>
    <a:lvl2pPr marL="1886918" algn="l" defTabSz="3773833" rtl="0" eaLnBrk="1" latinLnBrk="0" hangingPunct="1">
      <a:defRPr sz="7400" kern="1200">
        <a:solidFill>
          <a:schemeClr val="tx1"/>
        </a:solidFill>
        <a:latin typeface="+mn-lt"/>
        <a:ea typeface="+mn-ea"/>
        <a:cs typeface="+mn-cs"/>
      </a:defRPr>
    </a:lvl2pPr>
    <a:lvl3pPr marL="3773833" algn="l" defTabSz="3773833" rtl="0" eaLnBrk="1" latinLnBrk="0" hangingPunct="1">
      <a:defRPr sz="7400" kern="1200">
        <a:solidFill>
          <a:schemeClr val="tx1"/>
        </a:solidFill>
        <a:latin typeface="+mn-lt"/>
        <a:ea typeface="+mn-ea"/>
        <a:cs typeface="+mn-cs"/>
      </a:defRPr>
    </a:lvl3pPr>
    <a:lvl4pPr marL="5660757" algn="l" defTabSz="3773833" rtl="0" eaLnBrk="1" latinLnBrk="0" hangingPunct="1">
      <a:defRPr sz="7400" kern="1200">
        <a:solidFill>
          <a:schemeClr val="tx1"/>
        </a:solidFill>
        <a:latin typeface="+mn-lt"/>
        <a:ea typeface="+mn-ea"/>
        <a:cs typeface="+mn-cs"/>
      </a:defRPr>
    </a:lvl4pPr>
    <a:lvl5pPr marL="7547678" algn="l" defTabSz="3773833" rtl="0" eaLnBrk="1" latinLnBrk="0" hangingPunct="1">
      <a:defRPr sz="7400" kern="1200">
        <a:solidFill>
          <a:schemeClr val="tx1"/>
        </a:solidFill>
        <a:latin typeface="+mn-lt"/>
        <a:ea typeface="+mn-ea"/>
        <a:cs typeface="+mn-cs"/>
      </a:defRPr>
    </a:lvl5pPr>
    <a:lvl6pPr marL="9434595" algn="l" defTabSz="3773833" rtl="0" eaLnBrk="1" latinLnBrk="0" hangingPunct="1">
      <a:defRPr sz="7400" kern="1200">
        <a:solidFill>
          <a:schemeClr val="tx1"/>
        </a:solidFill>
        <a:latin typeface="+mn-lt"/>
        <a:ea typeface="+mn-ea"/>
        <a:cs typeface="+mn-cs"/>
      </a:defRPr>
    </a:lvl6pPr>
    <a:lvl7pPr marL="11321511" algn="l" defTabSz="3773833" rtl="0" eaLnBrk="1" latinLnBrk="0" hangingPunct="1">
      <a:defRPr sz="7400" kern="1200">
        <a:solidFill>
          <a:schemeClr val="tx1"/>
        </a:solidFill>
        <a:latin typeface="+mn-lt"/>
        <a:ea typeface="+mn-ea"/>
        <a:cs typeface="+mn-cs"/>
      </a:defRPr>
    </a:lvl7pPr>
    <a:lvl8pPr marL="13208430" algn="l" defTabSz="3773833" rtl="0" eaLnBrk="1" latinLnBrk="0" hangingPunct="1">
      <a:defRPr sz="7400" kern="1200">
        <a:solidFill>
          <a:schemeClr val="tx1"/>
        </a:solidFill>
        <a:latin typeface="+mn-lt"/>
        <a:ea typeface="+mn-ea"/>
        <a:cs typeface="+mn-cs"/>
      </a:defRPr>
    </a:lvl8pPr>
    <a:lvl9pPr marL="15095357" algn="l" defTabSz="3773833"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46">
          <p15:clr>
            <a:srgbClr val="A4A3A4"/>
          </p15:clr>
        </p15:guide>
        <p15:guide id="2" pos="19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00"/>
    <a:srgbClr val="F95245"/>
    <a:srgbClr val="36619A"/>
    <a:srgbClr val="DBF7FF"/>
    <a:srgbClr val="D5F5F9"/>
    <a:srgbClr val="BBF1F8"/>
    <a:srgbClr val="44B6DE"/>
    <a:srgbClr val="861010"/>
    <a:srgbClr val="FFCF0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94" autoAdjust="0"/>
    <p:restoredTop sz="94660"/>
  </p:normalViewPr>
  <p:slideViewPr>
    <p:cSldViewPr snapToGrid="0">
      <p:cViewPr>
        <p:scale>
          <a:sx n="16" d="100"/>
          <a:sy n="16" d="100"/>
        </p:scale>
        <p:origin x="3176" y="200"/>
      </p:cViewPr>
      <p:guideLst>
        <p:guide orient="horz" pos="9546"/>
        <p:guide pos="19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87383392496442E-2"/>
          <c:y val="0.18543596686711969"/>
          <c:w val="0.65920830718819889"/>
          <c:h val="0.70134850693769002"/>
        </c:manualLayout>
      </c:layout>
      <c:lineChart>
        <c:grouping val="standard"/>
        <c:varyColors val="0"/>
        <c:ser>
          <c:idx val="0"/>
          <c:order val="0"/>
          <c:tx>
            <c:strRef>
              <c:f>Foglio1!$B$1</c:f>
              <c:strCache>
                <c:ptCount val="1"/>
                <c:pt idx="0">
                  <c:v>Colonna1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Foglio1!$A$2:$A$5</c:f>
              <c:strCache>
                <c:ptCount val="3"/>
                <c:pt idx="0">
                  <c:v>t 0</c:v>
                </c:pt>
                <c:pt idx="1">
                  <c:v>t 1</c:v>
                </c:pt>
                <c:pt idx="2">
                  <c:v>t 2</c:v>
                </c:pt>
              </c:strCache>
            </c:strRef>
          </c:cat>
          <c:val>
            <c:numRef>
              <c:f>Foglio1!$B$2:$B$5</c:f>
              <c:numCache>
                <c:formatCode>General</c:formatCode>
                <c:ptCount val="4"/>
                <c:pt idx="0">
                  <c:v>2</c:v>
                </c:pt>
                <c:pt idx="1">
                  <c:v>22</c:v>
                </c:pt>
                <c:pt idx="2">
                  <c:v>31</c:v>
                </c:pt>
              </c:numCache>
            </c:numRef>
          </c:val>
          <c:smooth val="0"/>
          <c:extLst>
            <c:ext xmlns:c16="http://schemas.microsoft.com/office/drawing/2014/chart" uri="{C3380CC4-5D6E-409C-BE32-E72D297353CC}">
              <c16:uniqueId val="{00000000-246E-4CEF-A33A-26EC579A4984}"/>
            </c:ext>
          </c:extLst>
        </c:ser>
        <c:ser>
          <c:idx val="1"/>
          <c:order val="1"/>
          <c:tx>
            <c:strRef>
              <c:f>Foglio1!$C$1</c:f>
              <c:strCache>
                <c:ptCount val="1"/>
                <c:pt idx="0">
                  <c:v>Colonna2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Foglio1!$A$2:$A$5</c:f>
              <c:strCache>
                <c:ptCount val="3"/>
                <c:pt idx="0">
                  <c:v>t 0</c:v>
                </c:pt>
                <c:pt idx="1">
                  <c:v>t 1</c:v>
                </c:pt>
                <c:pt idx="2">
                  <c:v>t 2</c:v>
                </c:pt>
              </c:strCache>
            </c:strRef>
          </c:cat>
          <c:val>
            <c:numRef>
              <c:f>Foglio1!$C$2:$C$5</c:f>
              <c:numCache>
                <c:formatCode>General</c:formatCode>
                <c:ptCount val="4"/>
                <c:pt idx="0">
                  <c:v>4</c:v>
                </c:pt>
                <c:pt idx="1">
                  <c:v>47</c:v>
                </c:pt>
                <c:pt idx="2">
                  <c:v>61</c:v>
                </c:pt>
              </c:numCache>
            </c:numRef>
          </c:val>
          <c:smooth val="0"/>
          <c:extLst>
            <c:ext xmlns:c16="http://schemas.microsoft.com/office/drawing/2014/chart" uri="{C3380CC4-5D6E-409C-BE32-E72D297353CC}">
              <c16:uniqueId val="{00000001-246E-4CEF-A33A-26EC579A4984}"/>
            </c:ext>
          </c:extLst>
        </c:ser>
        <c:ser>
          <c:idx val="2"/>
          <c:order val="2"/>
          <c:tx>
            <c:strRef>
              <c:f>Foglio1!$D$1</c:f>
              <c:strCache>
                <c:ptCount val="1"/>
                <c:pt idx="0">
                  <c:v>Colonna3</c:v>
                </c:pt>
              </c:strCache>
            </c:strRef>
          </c:tx>
          <c:spPr>
            <a:ln w="28575" cap="rnd">
              <a:solidFill>
                <a:schemeClr val="accent6"/>
              </a:solidFill>
              <a:round/>
            </a:ln>
            <a:effectLst/>
          </c:spPr>
          <c:marker>
            <c:symbol val="circle"/>
            <c:size val="5"/>
            <c:spPr>
              <a:solidFill>
                <a:schemeClr val="accent3"/>
              </a:solidFill>
              <a:ln w="9525">
                <a:solidFill>
                  <a:schemeClr val="accent3"/>
                </a:solidFill>
              </a:ln>
              <a:effectLst/>
            </c:spPr>
          </c:marker>
          <c:cat>
            <c:strRef>
              <c:f>Foglio1!$A$2:$A$5</c:f>
              <c:strCache>
                <c:ptCount val="3"/>
                <c:pt idx="0">
                  <c:v>t 0</c:v>
                </c:pt>
                <c:pt idx="1">
                  <c:v>t 1</c:v>
                </c:pt>
                <c:pt idx="2">
                  <c:v>t 2</c:v>
                </c:pt>
              </c:strCache>
            </c:strRef>
          </c:cat>
          <c:val>
            <c:numRef>
              <c:f>Foglio1!$D$2:$D$5</c:f>
              <c:numCache>
                <c:formatCode>General</c:formatCode>
                <c:ptCount val="4"/>
                <c:pt idx="0">
                  <c:v>2</c:v>
                </c:pt>
                <c:pt idx="1">
                  <c:v>15</c:v>
                </c:pt>
                <c:pt idx="2">
                  <c:v>25</c:v>
                </c:pt>
              </c:numCache>
            </c:numRef>
          </c:val>
          <c:smooth val="0"/>
          <c:extLst>
            <c:ext xmlns:c16="http://schemas.microsoft.com/office/drawing/2014/chart" uri="{C3380CC4-5D6E-409C-BE32-E72D297353CC}">
              <c16:uniqueId val="{00000002-246E-4CEF-A33A-26EC579A4984}"/>
            </c:ext>
          </c:extLst>
        </c:ser>
        <c:ser>
          <c:idx val="3"/>
          <c:order val="3"/>
          <c:tx>
            <c:strRef>
              <c:f>Foglio1!$E$1</c:f>
              <c:strCache>
                <c:ptCount val="1"/>
                <c:pt idx="0">
                  <c:v>Colonna4</c:v>
                </c:pt>
              </c:strCache>
            </c:strRef>
          </c:tx>
          <c:spPr>
            <a:ln w="28575" cap="rnd">
              <a:solidFill>
                <a:srgbClr val="8C4468"/>
              </a:solidFill>
              <a:round/>
            </a:ln>
            <a:effectLst/>
          </c:spPr>
          <c:marker>
            <c:symbol val="circle"/>
            <c:size val="5"/>
            <c:spPr>
              <a:solidFill>
                <a:schemeClr val="accent4"/>
              </a:solidFill>
              <a:ln w="9525">
                <a:solidFill>
                  <a:schemeClr val="accent4"/>
                </a:solidFill>
              </a:ln>
              <a:effectLst/>
            </c:spPr>
          </c:marker>
          <c:cat>
            <c:strRef>
              <c:f>Foglio1!$A$2:$A$5</c:f>
              <c:strCache>
                <c:ptCount val="3"/>
                <c:pt idx="0">
                  <c:v>t 0</c:v>
                </c:pt>
                <c:pt idx="1">
                  <c:v>t 1</c:v>
                </c:pt>
                <c:pt idx="2">
                  <c:v>t 2</c:v>
                </c:pt>
              </c:strCache>
            </c:strRef>
          </c:cat>
          <c:val>
            <c:numRef>
              <c:f>Foglio1!$E$2:$E$5</c:f>
              <c:numCache>
                <c:formatCode>General</c:formatCode>
                <c:ptCount val="4"/>
                <c:pt idx="0">
                  <c:v>1</c:v>
                </c:pt>
                <c:pt idx="1">
                  <c:v>3</c:v>
                </c:pt>
                <c:pt idx="2">
                  <c:v>9</c:v>
                </c:pt>
              </c:numCache>
            </c:numRef>
          </c:val>
          <c:smooth val="0"/>
          <c:extLst>
            <c:ext xmlns:c16="http://schemas.microsoft.com/office/drawing/2014/chart" uri="{C3380CC4-5D6E-409C-BE32-E72D297353CC}">
              <c16:uniqueId val="{00000003-246E-4CEF-A33A-26EC579A4984}"/>
            </c:ext>
          </c:extLst>
        </c:ser>
        <c:dLbls>
          <c:showLegendKey val="0"/>
          <c:showVal val="0"/>
          <c:showCatName val="0"/>
          <c:showSerName val="0"/>
          <c:showPercent val="0"/>
          <c:showBubbleSize val="0"/>
        </c:dLbls>
        <c:marker val="1"/>
        <c:smooth val="0"/>
        <c:axId val="874182512"/>
        <c:axId val="1270550720"/>
      </c:lineChart>
      <c:catAx>
        <c:axId val="87418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it-IT"/>
          </a:p>
        </c:txPr>
        <c:crossAx val="1270550720"/>
        <c:crosses val="autoZero"/>
        <c:auto val="1"/>
        <c:lblAlgn val="ctr"/>
        <c:lblOffset val="100"/>
        <c:noMultiLvlLbl val="0"/>
      </c:catAx>
      <c:valAx>
        <c:axId val="127055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it-IT"/>
          </a:p>
        </c:txPr>
        <c:crossAx val="8741825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Oxidation</a:t>
            </a:r>
            <a:r>
              <a:rPr lang="it-IT" baseline="0"/>
              <a:t> of DTTred</a:t>
            </a:r>
            <a:endParaRPr lang="it-IT"/>
          </a:p>
        </c:rich>
      </c:tx>
      <c:overlay val="0"/>
      <c:spPr>
        <a:noFill/>
        <a:ln>
          <a:noFill/>
        </a:ln>
        <a:effectLst/>
      </c:spPr>
    </c:title>
    <c:autoTitleDeleted val="0"/>
    <c:plotArea>
      <c:layout>
        <c:manualLayout>
          <c:layoutTarget val="inner"/>
          <c:xMode val="edge"/>
          <c:yMode val="edge"/>
          <c:x val="6.3942915069017281E-2"/>
          <c:y val="0.13898753077222814"/>
          <c:w val="0.92679781487059187"/>
          <c:h val="0.79607404564477258"/>
        </c:manualLayout>
      </c:layout>
      <c:lineChart>
        <c:grouping val="standard"/>
        <c:varyColors val="0"/>
        <c:ser>
          <c:idx val="0"/>
          <c:order val="0"/>
          <c:tx>
            <c:strRef>
              <c:f>Foglio1!$B$1</c:f>
              <c:strCache>
                <c:ptCount val="1"/>
                <c:pt idx="0">
                  <c:v>21 (10%)</c:v>
                </c:pt>
              </c:strCache>
            </c:strRef>
          </c:tx>
          <c:spPr>
            <a:ln w="28575" cap="rnd">
              <a:solidFill>
                <a:schemeClr val="accent1"/>
              </a:solidFill>
              <a:round/>
            </a:ln>
            <a:effectLst/>
          </c:spPr>
          <c:marker>
            <c:symbol val="none"/>
          </c:marker>
          <c:cat>
            <c:strRef>
              <c:f>Foglio1!$A$2:$A$6</c:f>
              <c:strCache>
                <c:ptCount val="5"/>
                <c:pt idx="0">
                  <c:v>0 min</c:v>
                </c:pt>
                <c:pt idx="1">
                  <c:v>1 min</c:v>
                </c:pt>
                <c:pt idx="2">
                  <c:v>2 min</c:v>
                </c:pt>
                <c:pt idx="3">
                  <c:v>3 min</c:v>
                </c:pt>
                <c:pt idx="4">
                  <c:v>4 min</c:v>
                </c:pt>
              </c:strCache>
            </c:strRef>
          </c:cat>
          <c:val>
            <c:numRef>
              <c:f>Foglio1!$B$2:$B$6</c:f>
              <c:numCache>
                <c:formatCode>General</c:formatCode>
                <c:ptCount val="5"/>
                <c:pt idx="0">
                  <c:v>0</c:v>
                </c:pt>
                <c:pt idx="1">
                  <c:v>100</c:v>
                </c:pt>
                <c:pt idx="2">
                  <c:v>100</c:v>
                </c:pt>
                <c:pt idx="3">
                  <c:v>100</c:v>
                </c:pt>
                <c:pt idx="4">
                  <c:v>100</c:v>
                </c:pt>
              </c:numCache>
            </c:numRef>
          </c:val>
          <c:smooth val="0"/>
          <c:extLst>
            <c:ext xmlns:c16="http://schemas.microsoft.com/office/drawing/2014/chart" uri="{C3380CC4-5D6E-409C-BE32-E72D297353CC}">
              <c16:uniqueId val="{00000000-1972-4E62-A5A9-81352184AA10}"/>
            </c:ext>
          </c:extLst>
        </c:ser>
        <c:ser>
          <c:idx val="1"/>
          <c:order val="1"/>
          <c:tx>
            <c:strRef>
              <c:f>Foglio1!$C$1</c:f>
              <c:strCache>
                <c:ptCount val="1"/>
                <c:pt idx="0">
                  <c:v>21 (2%)</c:v>
                </c:pt>
              </c:strCache>
            </c:strRef>
          </c:tx>
          <c:spPr>
            <a:ln w="28575" cap="rnd">
              <a:solidFill>
                <a:schemeClr val="accent2"/>
              </a:solidFill>
              <a:round/>
            </a:ln>
            <a:effectLst/>
          </c:spPr>
          <c:marker>
            <c:symbol val="none"/>
          </c:marker>
          <c:cat>
            <c:strRef>
              <c:f>Foglio1!$A$2:$A$6</c:f>
              <c:strCache>
                <c:ptCount val="5"/>
                <c:pt idx="0">
                  <c:v>0 min</c:v>
                </c:pt>
                <c:pt idx="1">
                  <c:v>1 min</c:v>
                </c:pt>
                <c:pt idx="2">
                  <c:v>2 min</c:v>
                </c:pt>
                <c:pt idx="3">
                  <c:v>3 min</c:v>
                </c:pt>
                <c:pt idx="4">
                  <c:v>4 min</c:v>
                </c:pt>
              </c:strCache>
            </c:strRef>
          </c:cat>
          <c:val>
            <c:numRef>
              <c:f>Foglio1!$C$2:$C$6</c:f>
              <c:numCache>
                <c:formatCode>General</c:formatCode>
                <c:ptCount val="5"/>
                <c:pt idx="0">
                  <c:v>0</c:v>
                </c:pt>
                <c:pt idx="1">
                  <c:v>47</c:v>
                </c:pt>
                <c:pt idx="2">
                  <c:v>79</c:v>
                </c:pt>
                <c:pt idx="3">
                  <c:v>95</c:v>
                </c:pt>
                <c:pt idx="4">
                  <c:v>100</c:v>
                </c:pt>
              </c:numCache>
            </c:numRef>
          </c:val>
          <c:smooth val="0"/>
          <c:extLst>
            <c:ext xmlns:c16="http://schemas.microsoft.com/office/drawing/2014/chart" uri="{C3380CC4-5D6E-409C-BE32-E72D297353CC}">
              <c16:uniqueId val="{00000001-1972-4E62-A5A9-81352184AA10}"/>
            </c:ext>
          </c:extLst>
        </c:ser>
        <c:ser>
          <c:idx val="2"/>
          <c:order val="2"/>
          <c:tx>
            <c:strRef>
              <c:f>Foglio1!$D$1</c:f>
              <c:strCache>
                <c:ptCount val="1"/>
                <c:pt idx="0">
                  <c:v>21 (1%)</c:v>
                </c:pt>
              </c:strCache>
            </c:strRef>
          </c:tx>
          <c:spPr>
            <a:ln w="28575" cap="rnd">
              <a:solidFill>
                <a:schemeClr val="accent6">
                  <a:lumMod val="75000"/>
                </a:schemeClr>
              </a:solidFill>
              <a:round/>
            </a:ln>
            <a:effectLst/>
          </c:spPr>
          <c:marker>
            <c:symbol val="none"/>
          </c:marker>
          <c:cat>
            <c:strRef>
              <c:f>Foglio1!$A$2:$A$6</c:f>
              <c:strCache>
                <c:ptCount val="5"/>
                <c:pt idx="0">
                  <c:v>0 min</c:v>
                </c:pt>
                <c:pt idx="1">
                  <c:v>1 min</c:v>
                </c:pt>
                <c:pt idx="2">
                  <c:v>2 min</c:v>
                </c:pt>
                <c:pt idx="3">
                  <c:v>3 min</c:v>
                </c:pt>
                <c:pt idx="4">
                  <c:v>4 min</c:v>
                </c:pt>
              </c:strCache>
            </c:strRef>
          </c:cat>
          <c:val>
            <c:numRef>
              <c:f>Foglio1!$D$2:$D$6</c:f>
              <c:numCache>
                <c:formatCode>General</c:formatCode>
                <c:ptCount val="5"/>
                <c:pt idx="0">
                  <c:v>0</c:v>
                </c:pt>
                <c:pt idx="1">
                  <c:v>45</c:v>
                </c:pt>
                <c:pt idx="2">
                  <c:v>69</c:v>
                </c:pt>
                <c:pt idx="3">
                  <c:v>78</c:v>
                </c:pt>
                <c:pt idx="4">
                  <c:v>79</c:v>
                </c:pt>
              </c:numCache>
            </c:numRef>
          </c:val>
          <c:smooth val="0"/>
          <c:extLst>
            <c:ext xmlns:c16="http://schemas.microsoft.com/office/drawing/2014/chart" uri="{C3380CC4-5D6E-409C-BE32-E72D297353CC}">
              <c16:uniqueId val="{00000002-1972-4E62-A5A9-81352184AA10}"/>
            </c:ext>
          </c:extLst>
        </c:ser>
        <c:ser>
          <c:idx val="3"/>
          <c:order val="3"/>
          <c:tx>
            <c:strRef>
              <c:f>Foglio1!$E$1</c:f>
              <c:strCache>
                <c:ptCount val="1"/>
                <c:pt idx="0">
                  <c:v>2 (1%)</c:v>
                </c:pt>
              </c:strCache>
            </c:strRef>
          </c:tx>
          <c:spPr>
            <a:ln w="28575" cap="rnd">
              <a:solidFill>
                <a:schemeClr val="accent4"/>
              </a:solidFill>
              <a:round/>
            </a:ln>
            <a:effectLst/>
          </c:spPr>
          <c:marker>
            <c:symbol val="none"/>
          </c:marker>
          <c:cat>
            <c:strRef>
              <c:f>Foglio1!$A$2:$A$6</c:f>
              <c:strCache>
                <c:ptCount val="5"/>
                <c:pt idx="0">
                  <c:v>0 min</c:v>
                </c:pt>
                <c:pt idx="1">
                  <c:v>1 min</c:v>
                </c:pt>
                <c:pt idx="2">
                  <c:v>2 min</c:v>
                </c:pt>
                <c:pt idx="3">
                  <c:v>3 min</c:v>
                </c:pt>
                <c:pt idx="4">
                  <c:v>4 min</c:v>
                </c:pt>
              </c:strCache>
            </c:strRef>
          </c:cat>
          <c:val>
            <c:numRef>
              <c:f>Foglio1!$E$2:$E$6</c:f>
              <c:numCache>
                <c:formatCode>General</c:formatCode>
                <c:ptCount val="5"/>
                <c:pt idx="0">
                  <c:v>0</c:v>
                </c:pt>
                <c:pt idx="1">
                  <c:v>14</c:v>
                </c:pt>
                <c:pt idx="2">
                  <c:v>17</c:v>
                </c:pt>
                <c:pt idx="3">
                  <c:v>18</c:v>
                </c:pt>
                <c:pt idx="4">
                  <c:v>20</c:v>
                </c:pt>
              </c:numCache>
            </c:numRef>
          </c:val>
          <c:smooth val="0"/>
          <c:extLst>
            <c:ext xmlns:c16="http://schemas.microsoft.com/office/drawing/2014/chart" uri="{C3380CC4-5D6E-409C-BE32-E72D297353CC}">
              <c16:uniqueId val="{00000003-1972-4E62-A5A9-81352184AA10}"/>
            </c:ext>
          </c:extLst>
        </c:ser>
        <c:dLbls>
          <c:showLegendKey val="0"/>
          <c:showVal val="0"/>
          <c:showCatName val="0"/>
          <c:showSerName val="0"/>
          <c:showPercent val="0"/>
          <c:showBubbleSize val="0"/>
        </c:dLbls>
        <c:smooth val="0"/>
        <c:axId val="62405632"/>
        <c:axId val="96601216"/>
      </c:lineChart>
      <c:catAx>
        <c:axId val="6240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96601216"/>
        <c:crosses val="autoZero"/>
        <c:auto val="1"/>
        <c:lblAlgn val="ctr"/>
        <c:lblOffset val="100"/>
        <c:noMultiLvlLbl val="0"/>
      </c:catAx>
      <c:valAx>
        <c:axId val="9660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240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0.76186</cdr:x>
      <cdr:y>0.15919</cdr:y>
    </cdr:from>
    <cdr:to>
      <cdr:x>1</cdr:x>
      <cdr:y>0.93907</cdr:y>
    </cdr:to>
    <cdr:pic>
      <cdr:nvPicPr>
        <cdr:cNvPr id="2" name="chart">
          <a:extLst xmlns:a="http://schemas.openxmlformats.org/drawingml/2006/main">
            <a:ext uri="{FF2B5EF4-FFF2-40B4-BE49-F238E27FC236}">
              <a16:creationId xmlns:a16="http://schemas.microsoft.com/office/drawing/2014/main" id="{B8D621DD-EA59-4828-90A6-5C00DF711E2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714117" y="1060784"/>
          <a:ext cx="2723834" cy="519671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23684-658A-2441-AF7F-DB1EF6830012}" type="datetimeFigureOut">
              <a:rPr lang="es-ES" smtClean="0"/>
              <a:t>12/9/20</a:t>
            </a:fld>
            <a:endParaRPr lang="es-ES"/>
          </a:p>
        </p:txBody>
      </p:sp>
      <p:sp>
        <p:nvSpPr>
          <p:cNvPr id="4" name="Marcador de imagen de diapositiva 3"/>
          <p:cNvSpPr>
            <a:spLocks noGrp="1" noRot="1" noChangeAspect="1"/>
          </p:cNvSpPr>
          <p:nvPr>
            <p:ph type="sldImg" idx="2"/>
          </p:nvPr>
        </p:nvSpPr>
        <p:spPr>
          <a:xfrm>
            <a:off x="2055813" y="685800"/>
            <a:ext cx="274637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Haga clic para modificar el estilo de texto del patrón</a:t>
            </a:r>
          </a:p>
          <a:p>
            <a:pPr lvl="1"/>
            <a:r>
              <a:rPr lang="it-IT"/>
              <a:t>Segundo nivel</a:t>
            </a:r>
          </a:p>
          <a:p>
            <a:pPr lvl="2"/>
            <a:r>
              <a:rPr lang="it-IT"/>
              <a:t>Tercer nivel</a:t>
            </a:r>
          </a:p>
          <a:p>
            <a:pPr lvl="3"/>
            <a:r>
              <a:rPr lang="it-IT"/>
              <a:t>Cuarto nivel</a:t>
            </a:r>
          </a:p>
          <a:p>
            <a:pPr lvl="4"/>
            <a:r>
              <a:rPr lang="it-IT"/>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797A8-2B02-F64A-B24E-D110AA243181}" type="slidenum">
              <a:rPr lang="es-ES" smtClean="0"/>
              <a:t>‹N›</a:t>
            </a:fld>
            <a:endParaRPr lang="es-ES"/>
          </a:p>
        </p:txBody>
      </p:sp>
    </p:spTree>
    <p:extLst>
      <p:ext uri="{BB962C8B-B14F-4D97-AF65-F5344CB8AC3E}">
        <p14:creationId xmlns:p14="http://schemas.microsoft.com/office/powerpoint/2010/main" val="3592009843"/>
      </p:ext>
    </p:extLst>
  </p:cSld>
  <p:clrMap bg1="lt1" tx1="dk1" bg2="lt2" tx2="dk2" accent1="accent1" accent2="accent2" accent3="accent3" accent4="accent4" accent5="accent5" accent6="accent6" hlink="hlink" folHlink="folHlink"/>
  <p:notesStyle>
    <a:lvl1pPr marL="0" algn="l" defTabSz="512055" rtl="0" eaLnBrk="1" latinLnBrk="0" hangingPunct="1">
      <a:defRPr sz="1500" kern="1200">
        <a:solidFill>
          <a:schemeClr val="tx1"/>
        </a:solidFill>
        <a:latin typeface="+mn-lt"/>
        <a:ea typeface="+mn-ea"/>
        <a:cs typeface="+mn-cs"/>
      </a:defRPr>
    </a:lvl1pPr>
    <a:lvl2pPr marL="512055" algn="l" defTabSz="512055" rtl="0" eaLnBrk="1" latinLnBrk="0" hangingPunct="1">
      <a:defRPr sz="1500" kern="1200">
        <a:solidFill>
          <a:schemeClr val="tx1"/>
        </a:solidFill>
        <a:latin typeface="+mn-lt"/>
        <a:ea typeface="+mn-ea"/>
        <a:cs typeface="+mn-cs"/>
      </a:defRPr>
    </a:lvl2pPr>
    <a:lvl3pPr marL="1024113" algn="l" defTabSz="512055" rtl="0" eaLnBrk="1" latinLnBrk="0" hangingPunct="1">
      <a:defRPr sz="1500" kern="1200">
        <a:solidFill>
          <a:schemeClr val="tx1"/>
        </a:solidFill>
        <a:latin typeface="+mn-lt"/>
        <a:ea typeface="+mn-ea"/>
        <a:cs typeface="+mn-cs"/>
      </a:defRPr>
    </a:lvl3pPr>
    <a:lvl4pPr marL="1536168" algn="l" defTabSz="512055" rtl="0" eaLnBrk="1" latinLnBrk="0" hangingPunct="1">
      <a:defRPr sz="1500" kern="1200">
        <a:solidFill>
          <a:schemeClr val="tx1"/>
        </a:solidFill>
        <a:latin typeface="+mn-lt"/>
        <a:ea typeface="+mn-ea"/>
        <a:cs typeface="+mn-cs"/>
      </a:defRPr>
    </a:lvl4pPr>
    <a:lvl5pPr marL="2048219" algn="l" defTabSz="512055" rtl="0" eaLnBrk="1" latinLnBrk="0" hangingPunct="1">
      <a:defRPr sz="1500" kern="1200">
        <a:solidFill>
          <a:schemeClr val="tx1"/>
        </a:solidFill>
        <a:latin typeface="+mn-lt"/>
        <a:ea typeface="+mn-ea"/>
        <a:cs typeface="+mn-cs"/>
      </a:defRPr>
    </a:lvl5pPr>
    <a:lvl6pPr marL="2560262" algn="l" defTabSz="512055" rtl="0" eaLnBrk="1" latinLnBrk="0" hangingPunct="1">
      <a:defRPr sz="1500" kern="1200">
        <a:solidFill>
          <a:schemeClr val="tx1"/>
        </a:solidFill>
        <a:latin typeface="+mn-lt"/>
        <a:ea typeface="+mn-ea"/>
        <a:cs typeface="+mn-cs"/>
      </a:defRPr>
    </a:lvl6pPr>
    <a:lvl7pPr marL="3072318" algn="l" defTabSz="512055" rtl="0" eaLnBrk="1" latinLnBrk="0" hangingPunct="1">
      <a:defRPr sz="1500" kern="1200">
        <a:solidFill>
          <a:schemeClr val="tx1"/>
        </a:solidFill>
        <a:latin typeface="+mn-lt"/>
        <a:ea typeface="+mn-ea"/>
        <a:cs typeface="+mn-cs"/>
      </a:defRPr>
    </a:lvl7pPr>
    <a:lvl8pPr marL="3584374" algn="l" defTabSz="512055" rtl="0" eaLnBrk="1" latinLnBrk="0" hangingPunct="1">
      <a:defRPr sz="1500" kern="1200">
        <a:solidFill>
          <a:schemeClr val="tx1"/>
        </a:solidFill>
        <a:latin typeface="+mn-lt"/>
        <a:ea typeface="+mn-ea"/>
        <a:cs typeface="+mn-cs"/>
      </a:defRPr>
    </a:lvl8pPr>
    <a:lvl9pPr marL="4096431" algn="l" defTabSz="51205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5813" y="685800"/>
            <a:ext cx="2746375"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2797A8-2B02-F64A-B24E-D110AA243181}" type="slidenum">
              <a:rPr lang="es-ES" smtClean="0"/>
              <a:t>1</a:t>
            </a:fld>
            <a:endParaRPr lang="es-ES"/>
          </a:p>
        </p:txBody>
      </p:sp>
    </p:spTree>
    <p:extLst>
      <p:ext uri="{BB962C8B-B14F-4D97-AF65-F5344CB8AC3E}">
        <p14:creationId xmlns:p14="http://schemas.microsoft.com/office/powerpoint/2010/main" val="339774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4953" y="6599598"/>
            <a:ext cx="27482722" cy="14039309"/>
          </a:xfrm>
        </p:spPr>
        <p:txBody>
          <a:bodyPr anchor="b"/>
          <a:lstStyle>
            <a:lvl1pPr algn="ctr">
              <a:defRPr sz="22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1581" y="21180327"/>
            <a:ext cx="24249460" cy="9736034"/>
          </a:xfrm>
        </p:spPr>
        <p:txBody>
          <a:bodyPr/>
          <a:lstStyle>
            <a:lvl1pPr marL="0" indent="0" algn="ctr">
              <a:buNone/>
              <a:defRPr sz="8900"/>
            </a:lvl1pPr>
            <a:lvl2pPr marL="1714285" indent="0" algn="ctr">
              <a:buNone/>
              <a:defRPr sz="7400"/>
            </a:lvl2pPr>
            <a:lvl3pPr marL="3428568" indent="0" algn="ctr">
              <a:buNone/>
              <a:defRPr sz="6800"/>
            </a:lvl3pPr>
            <a:lvl4pPr marL="5142849" indent="0" algn="ctr">
              <a:buNone/>
              <a:defRPr sz="5900"/>
            </a:lvl4pPr>
            <a:lvl5pPr marL="6857133" indent="0" algn="ctr">
              <a:buNone/>
              <a:defRPr sz="5900"/>
            </a:lvl5pPr>
            <a:lvl6pPr marL="8571423" indent="0" algn="ctr">
              <a:buNone/>
              <a:defRPr sz="5900"/>
            </a:lvl6pPr>
            <a:lvl7pPr marL="10285702" indent="0" algn="ctr">
              <a:buNone/>
              <a:defRPr sz="5900"/>
            </a:lvl7pPr>
            <a:lvl8pPr marL="11999987" indent="0" algn="ctr">
              <a:buNone/>
              <a:defRPr sz="5900"/>
            </a:lvl8pPr>
            <a:lvl9pPr marL="13714270" indent="0" algn="ctr">
              <a:buNone/>
              <a:defRPr sz="5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26751A-3DCA-4668-AADB-0C7FA8F36FFA}" type="datetimeFigureOut">
              <a:rPr lang="es-ES" smtClean="0"/>
              <a:t>12/9/20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125322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26751A-3DCA-4668-AADB-0C7FA8F36FFA}" type="datetimeFigureOut">
              <a:rPr lang="es-ES" smtClean="0"/>
              <a:t>12/9/20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251998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38040" y="2146970"/>
            <a:ext cx="6971721" cy="3417414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2881" y="2146970"/>
            <a:ext cx="20511002" cy="3417414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26751A-3DCA-4668-AADB-0C7FA8F36FFA}" type="datetimeFigureOut">
              <a:rPr lang="es-ES" smtClean="0"/>
              <a:t>12/9/20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113326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26751A-3DCA-4668-AADB-0C7FA8F36FFA}" type="datetimeFigureOut">
              <a:rPr lang="es-ES" smtClean="0"/>
              <a:t>12/9/20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208294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06035" y="10053439"/>
            <a:ext cx="27886879" cy="16774357"/>
          </a:xfrm>
        </p:spPr>
        <p:txBody>
          <a:bodyPr anchor="b"/>
          <a:lstStyle>
            <a:lvl1pPr>
              <a:defRPr sz="22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06035" y="26986497"/>
            <a:ext cx="27886879" cy="8821238"/>
          </a:xfrm>
        </p:spPr>
        <p:txBody>
          <a:bodyPr/>
          <a:lstStyle>
            <a:lvl1pPr marL="0" indent="0">
              <a:buNone/>
              <a:defRPr sz="8900">
                <a:solidFill>
                  <a:schemeClr val="tx1"/>
                </a:solidFill>
              </a:defRPr>
            </a:lvl1pPr>
            <a:lvl2pPr marL="1714285" indent="0">
              <a:buNone/>
              <a:defRPr sz="7400">
                <a:solidFill>
                  <a:schemeClr val="tx1">
                    <a:tint val="75000"/>
                  </a:schemeClr>
                </a:solidFill>
              </a:defRPr>
            </a:lvl2pPr>
            <a:lvl3pPr marL="3428568" indent="0">
              <a:buNone/>
              <a:defRPr sz="6800">
                <a:solidFill>
                  <a:schemeClr val="tx1">
                    <a:tint val="75000"/>
                  </a:schemeClr>
                </a:solidFill>
              </a:defRPr>
            </a:lvl3pPr>
            <a:lvl4pPr marL="5142849" indent="0">
              <a:buNone/>
              <a:defRPr sz="5900">
                <a:solidFill>
                  <a:schemeClr val="tx1">
                    <a:tint val="75000"/>
                  </a:schemeClr>
                </a:solidFill>
              </a:defRPr>
            </a:lvl4pPr>
            <a:lvl5pPr marL="6857133" indent="0">
              <a:buNone/>
              <a:defRPr sz="5900">
                <a:solidFill>
                  <a:schemeClr val="tx1">
                    <a:tint val="75000"/>
                  </a:schemeClr>
                </a:solidFill>
              </a:defRPr>
            </a:lvl5pPr>
            <a:lvl6pPr marL="8571423" indent="0">
              <a:buNone/>
              <a:defRPr sz="5900">
                <a:solidFill>
                  <a:schemeClr val="tx1">
                    <a:tint val="75000"/>
                  </a:schemeClr>
                </a:solidFill>
              </a:defRPr>
            </a:lvl6pPr>
            <a:lvl7pPr marL="10285702" indent="0">
              <a:buNone/>
              <a:defRPr sz="5900">
                <a:solidFill>
                  <a:schemeClr val="tx1">
                    <a:tint val="75000"/>
                  </a:schemeClr>
                </a:solidFill>
              </a:defRPr>
            </a:lvl7pPr>
            <a:lvl8pPr marL="11999987" indent="0">
              <a:buNone/>
              <a:defRPr sz="5900">
                <a:solidFill>
                  <a:schemeClr val="tx1">
                    <a:tint val="75000"/>
                  </a:schemeClr>
                </a:solidFill>
              </a:defRPr>
            </a:lvl8pPr>
            <a:lvl9pPr marL="13714270" indent="0">
              <a:buNone/>
              <a:defRPr sz="59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A26751A-3DCA-4668-AADB-0C7FA8F36FFA}" type="datetimeFigureOut">
              <a:rPr lang="es-ES" smtClean="0"/>
              <a:t>12/9/20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399183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2870" y="10734852"/>
            <a:ext cx="13741362" cy="2558627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368387" y="10734852"/>
            <a:ext cx="13741362" cy="2558627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A26751A-3DCA-4668-AADB-0C7FA8F36FFA}" type="datetimeFigureOut">
              <a:rPr lang="es-ES" smtClean="0"/>
              <a:t>12/9/20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299377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27085" y="2146990"/>
            <a:ext cx="27886879" cy="779443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087" y="9885396"/>
            <a:ext cx="13678208" cy="4844679"/>
          </a:xfrm>
        </p:spPr>
        <p:txBody>
          <a:bodyPr anchor="b"/>
          <a:lstStyle>
            <a:lvl1pPr marL="0" indent="0">
              <a:buNone/>
              <a:defRPr sz="8900" b="1"/>
            </a:lvl1pPr>
            <a:lvl2pPr marL="1714285" indent="0">
              <a:buNone/>
              <a:defRPr sz="7400" b="1"/>
            </a:lvl2pPr>
            <a:lvl3pPr marL="3428568" indent="0">
              <a:buNone/>
              <a:defRPr sz="6800" b="1"/>
            </a:lvl3pPr>
            <a:lvl4pPr marL="5142849" indent="0">
              <a:buNone/>
              <a:defRPr sz="5900" b="1"/>
            </a:lvl4pPr>
            <a:lvl5pPr marL="6857133" indent="0">
              <a:buNone/>
              <a:defRPr sz="5900" b="1"/>
            </a:lvl5pPr>
            <a:lvl6pPr marL="8571423" indent="0">
              <a:buNone/>
              <a:defRPr sz="5900" b="1"/>
            </a:lvl6pPr>
            <a:lvl7pPr marL="10285702" indent="0">
              <a:buNone/>
              <a:defRPr sz="5900" b="1"/>
            </a:lvl7pPr>
            <a:lvl8pPr marL="11999987" indent="0">
              <a:buNone/>
              <a:defRPr sz="5900" b="1"/>
            </a:lvl8pPr>
            <a:lvl9pPr marL="13714270" indent="0">
              <a:buNone/>
              <a:defRPr sz="5900" b="1"/>
            </a:lvl9pPr>
          </a:lstStyle>
          <a:p>
            <a:pPr lvl="0"/>
            <a:r>
              <a:rPr lang="es-ES"/>
              <a:t>Haga clic para modificar el estilo de texto del patrón</a:t>
            </a:r>
          </a:p>
        </p:txBody>
      </p:sp>
      <p:sp>
        <p:nvSpPr>
          <p:cNvPr id="4" name="Content Placeholder 3"/>
          <p:cNvSpPr>
            <a:spLocks noGrp="1"/>
          </p:cNvSpPr>
          <p:nvPr>
            <p:ph sz="half" idx="2"/>
          </p:nvPr>
        </p:nvSpPr>
        <p:spPr>
          <a:xfrm>
            <a:off x="2227087" y="14730073"/>
            <a:ext cx="13678208" cy="2166571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368395" y="9885396"/>
            <a:ext cx="13745572" cy="4844679"/>
          </a:xfrm>
        </p:spPr>
        <p:txBody>
          <a:bodyPr anchor="b"/>
          <a:lstStyle>
            <a:lvl1pPr marL="0" indent="0">
              <a:buNone/>
              <a:defRPr sz="8900" b="1"/>
            </a:lvl1pPr>
            <a:lvl2pPr marL="1714285" indent="0">
              <a:buNone/>
              <a:defRPr sz="7400" b="1"/>
            </a:lvl2pPr>
            <a:lvl3pPr marL="3428568" indent="0">
              <a:buNone/>
              <a:defRPr sz="6800" b="1"/>
            </a:lvl3pPr>
            <a:lvl4pPr marL="5142849" indent="0">
              <a:buNone/>
              <a:defRPr sz="5900" b="1"/>
            </a:lvl4pPr>
            <a:lvl5pPr marL="6857133" indent="0">
              <a:buNone/>
              <a:defRPr sz="5900" b="1"/>
            </a:lvl5pPr>
            <a:lvl6pPr marL="8571423" indent="0">
              <a:buNone/>
              <a:defRPr sz="5900" b="1"/>
            </a:lvl6pPr>
            <a:lvl7pPr marL="10285702" indent="0">
              <a:buNone/>
              <a:defRPr sz="5900" b="1"/>
            </a:lvl7pPr>
            <a:lvl8pPr marL="11999987" indent="0">
              <a:buNone/>
              <a:defRPr sz="5900" b="1"/>
            </a:lvl8pPr>
            <a:lvl9pPr marL="13714270" indent="0">
              <a:buNone/>
              <a:defRPr sz="5900" b="1"/>
            </a:lvl9pPr>
          </a:lstStyle>
          <a:p>
            <a:pPr lvl="0"/>
            <a:r>
              <a:rPr lang="es-ES"/>
              <a:t>Haga clic para modificar el estilo de texto del patrón</a:t>
            </a:r>
          </a:p>
        </p:txBody>
      </p:sp>
      <p:sp>
        <p:nvSpPr>
          <p:cNvPr id="6" name="Content Placeholder 5"/>
          <p:cNvSpPr>
            <a:spLocks noGrp="1"/>
          </p:cNvSpPr>
          <p:nvPr>
            <p:ph sz="quarter" idx="4"/>
          </p:nvPr>
        </p:nvSpPr>
        <p:spPr>
          <a:xfrm>
            <a:off x="16368395" y="14730073"/>
            <a:ext cx="13745572" cy="2166571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26751A-3DCA-4668-AADB-0C7FA8F36FFA}" type="datetimeFigureOut">
              <a:rPr lang="es-ES" smtClean="0"/>
              <a:t>12/9/20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224892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A26751A-3DCA-4668-AADB-0C7FA8F36FFA}" type="datetimeFigureOut">
              <a:rPr lang="es-ES" smtClean="0"/>
              <a:t>12/9/20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208044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6751A-3DCA-4668-AADB-0C7FA8F36FFA}" type="datetimeFigureOut">
              <a:rPr lang="es-ES" smtClean="0"/>
              <a:t>12/9/20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69105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27081" y="2688386"/>
            <a:ext cx="10428110" cy="9409324"/>
          </a:xfrm>
        </p:spPr>
        <p:txBody>
          <a:bodyPr anchor="b"/>
          <a:lstStyle>
            <a:lvl1pPr>
              <a:defRPr sz="1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45574" y="5806165"/>
            <a:ext cx="16368385" cy="28657366"/>
          </a:xfrm>
        </p:spPr>
        <p:txBody>
          <a:bodyPr/>
          <a:lstStyle>
            <a:lvl1pPr>
              <a:defRPr sz="11800"/>
            </a:lvl1pPr>
            <a:lvl2pPr>
              <a:defRPr sz="10300"/>
            </a:lvl2pPr>
            <a:lvl3pPr>
              <a:defRPr sz="8900"/>
            </a:lvl3pPr>
            <a:lvl4pPr>
              <a:defRPr sz="7400"/>
            </a:lvl4pPr>
            <a:lvl5pPr>
              <a:defRPr sz="7400"/>
            </a:lvl5pPr>
            <a:lvl6pPr>
              <a:defRPr sz="7400"/>
            </a:lvl6pPr>
            <a:lvl7pPr>
              <a:defRPr sz="7400"/>
            </a:lvl7pPr>
            <a:lvl8pPr>
              <a:defRPr sz="7400"/>
            </a:lvl8pPr>
            <a:lvl9pPr>
              <a:defRPr sz="7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27081" y="12097704"/>
            <a:ext cx="10428110" cy="22412490"/>
          </a:xfrm>
        </p:spPr>
        <p:txBody>
          <a:bodyPr/>
          <a:lstStyle>
            <a:lvl1pPr marL="0" indent="0">
              <a:buNone/>
              <a:defRPr sz="5900"/>
            </a:lvl1pPr>
            <a:lvl2pPr marL="1714285" indent="0">
              <a:buNone/>
              <a:defRPr sz="5400"/>
            </a:lvl2pPr>
            <a:lvl3pPr marL="3428568" indent="0">
              <a:buNone/>
              <a:defRPr sz="4400"/>
            </a:lvl3pPr>
            <a:lvl4pPr marL="5142849" indent="0">
              <a:buNone/>
              <a:defRPr sz="3900"/>
            </a:lvl4pPr>
            <a:lvl5pPr marL="6857133" indent="0">
              <a:buNone/>
              <a:defRPr sz="3900"/>
            </a:lvl5pPr>
            <a:lvl6pPr marL="8571423" indent="0">
              <a:buNone/>
              <a:defRPr sz="3900"/>
            </a:lvl6pPr>
            <a:lvl7pPr marL="10285702" indent="0">
              <a:buNone/>
              <a:defRPr sz="3900"/>
            </a:lvl7pPr>
            <a:lvl8pPr marL="11999987" indent="0">
              <a:buNone/>
              <a:defRPr sz="3900"/>
            </a:lvl8pPr>
            <a:lvl9pPr marL="13714270" indent="0">
              <a:buNone/>
              <a:defRPr sz="3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A26751A-3DCA-4668-AADB-0C7FA8F36FFA}" type="datetimeFigureOut">
              <a:rPr lang="es-ES" smtClean="0"/>
              <a:t>12/9/20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30668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27081" y="2688386"/>
            <a:ext cx="10428110" cy="9409324"/>
          </a:xfrm>
        </p:spPr>
        <p:txBody>
          <a:bodyPr anchor="b"/>
          <a:lstStyle>
            <a:lvl1pPr>
              <a:defRPr sz="11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45574" y="5806165"/>
            <a:ext cx="16368385" cy="28657366"/>
          </a:xfrm>
        </p:spPr>
        <p:txBody>
          <a:bodyPr anchor="t"/>
          <a:lstStyle>
            <a:lvl1pPr marL="0" indent="0">
              <a:buNone/>
              <a:defRPr sz="11800"/>
            </a:lvl1pPr>
            <a:lvl2pPr marL="1714285" indent="0">
              <a:buNone/>
              <a:defRPr sz="10300"/>
            </a:lvl2pPr>
            <a:lvl3pPr marL="3428568" indent="0">
              <a:buNone/>
              <a:defRPr sz="8900"/>
            </a:lvl3pPr>
            <a:lvl4pPr marL="5142849" indent="0">
              <a:buNone/>
              <a:defRPr sz="7400"/>
            </a:lvl4pPr>
            <a:lvl5pPr marL="6857133" indent="0">
              <a:buNone/>
              <a:defRPr sz="7400"/>
            </a:lvl5pPr>
            <a:lvl6pPr marL="8571423" indent="0">
              <a:buNone/>
              <a:defRPr sz="7400"/>
            </a:lvl6pPr>
            <a:lvl7pPr marL="10285702" indent="0">
              <a:buNone/>
              <a:defRPr sz="7400"/>
            </a:lvl7pPr>
            <a:lvl8pPr marL="11999987" indent="0">
              <a:buNone/>
              <a:defRPr sz="7400"/>
            </a:lvl8pPr>
            <a:lvl9pPr marL="13714270" indent="0">
              <a:buNone/>
              <a:defRPr sz="74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27081" y="12097704"/>
            <a:ext cx="10428110" cy="22412490"/>
          </a:xfrm>
        </p:spPr>
        <p:txBody>
          <a:bodyPr/>
          <a:lstStyle>
            <a:lvl1pPr marL="0" indent="0">
              <a:buNone/>
              <a:defRPr sz="5900"/>
            </a:lvl1pPr>
            <a:lvl2pPr marL="1714285" indent="0">
              <a:buNone/>
              <a:defRPr sz="5400"/>
            </a:lvl2pPr>
            <a:lvl3pPr marL="3428568" indent="0">
              <a:buNone/>
              <a:defRPr sz="4400"/>
            </a:lvl3pPr>
            <a:lvl4pPr marL="5142849" indent="0">
              <a:buNone/>
              <a:defRPr sz="3900"/>
            </a:lvl4pPr>
            <a:lvl5pPr marL="6857133" indent="0">
              <a:buNone/>
              <a:defRPr sz="3900"/>
            </a:lvl5pPr>
            <a:lvl6pPr marL="8571423" indent="0">
              <a:buNone/>
              <a:defRPr sz="3900"/>
            </a:lvl6pPr>
            <a:lvl7pPr marL="10285702" indent="0">
              <a:buNone/>
              <a:defRPr sz="3900"/>
            </a:lvl7pPr>
            <a:lvl8pPr marL="11999987" indent="0">
              <a:buNone/>
              <a:defRPr sz="3900"/>
            </a:lvl8pPr>
            <a:lvl9pPr marL="13714270" indent="0">
              <a:buNone/>
              <a:defRPr sz="3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A26751A-3DCA-4668-AADB-0C7FA8F36FFA}" type="datetimeFigureOut">
              <a:rPr lang="es-ES" smtClean="0"/>
              <a:t>12/9/20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D65ED6-D893-4CC5-AA16-1AD4DD922D5A}" type="slidenum">
              <a:rPr lang="es-ES" smtClean="0"/>
              <a:t>‹N›</a:t>
            </a:fld>
            <a:endParaRPr lang="es-ES"/>
          </a:p>
        </p:txBody>
      </p:sp>
    </p:spTree>
    <p:extLst>
      <p:ext uri="{BB962C8B-B14F-4D97-AF65-F5344CB8AC3E}">
        <p14:creationId xmlns:p14="http://schemas.microsoft.com/office/powerpoint/2010/main" val="350426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66">
            <a:alpha val="2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2876" y="1840591"/>
            <a:ext cx="27886879" cy="3225224"/>
          </a:xfrm>
          <a:prstGeom prst="rect">
            <a:avLst/>
          </a:prstGeom>
        </p:spPr>
        <p:txBody>
          <a:bodyPr vert="horz" lIns="102452" tIns="51230" rIns="102452" bIns="5123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222876" y="10734852"/>
            <a:ext cx="27886879" cy="25586271"/>
          </a:xfrm>
          <a:prstGeom prst="rect">
            <a:avLst/>
          </a:prstGeom>
        </p:spPr>
        <p:txBody>
          <a:bodyPr vert="horz" lIns="102452" tIns="51230" rIns="102452" bIns="5123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2874" y="37375948"/>
            <a:ext cx="7274837" cy="2146969"/>
          </a:xfrm>
          <a:prstGeom prst="rect">
            <a:avLst/>
          </a:prstGeom>
        </p:spPr>
        <p:txBody>
          <a:bodyPr vert="horz" lIns="102452" tIns="51230" rIns="102452" bIns="51230" rtlCol="0" anchor="ctr"/>
          <a:lstStyle>
            <a:lvl1pPr algn="l">
              <a:defRPr sz="4400">
                <a:solidFill>
                  <a:schemeClr val="tx1">
                    <a:tint val="75000"/>
                  </a:schemeClr>
                </a:solidFill>
              </a:defRPr>
            </a:lvl1pPr>
          </a:lstStyle>
          <a:p>
            <a:fld id="{9A26751A-3DCA-4668-AADB-0C7FA8F36FFA}" type="datetimeFigureOut">
              <a:rPr lang="es-ES" smtClean="0"/>
              <a:t>12/9/20</a:t>
            </a:fld>
            <a:endParaRPr lang="es-ES"/>
          </a:p>
        </p:txBody>
      </p:sp>
      <p:sp>
        <p:nvSpPr>
          <p:cNvPr id="5" name="Footer Placeholder 4"/>
          <p:cNvSpPr>
            <a:spLocks noGrp="1"/>
          </p:cNvSpPr>
          <p:nvPr>
            <p:ph type="ftr" sz="quarter" idx="3"/>
          </p:nvPr>
        </p:nvSpPr>
        <p:spPr>
          <a:xfrm>
            <a:off x="10710181" y="37375948"/>
            <a:ext cx="10912256" cy="2146969"/>
          </a:xfrm>
          <a:prstGeom prst="rect">
            <a:avLst/>
          </a:prstGeom>
        </p:spPr>
        <p:txBody>
          <a:bodyPr vert="horz" lIns="102452" tIns="51230" rIns="102452" bIns="51230" rtlCol="0" anchor="ctr"/>
          <a:lstStyle>
            <a:lvl1pPr algn="ctr">
              <a:defRPr sz="44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2834911" y="37375948"/>
            <a:ext cx="7274837" cy="2146969"/>
          </a:xfrm>
          <a:prstGeom prst="rect">
            <a:avLst/>
          </a:prstGeom>
        </p:spPr>
        <p:txBody>
          <a:bodyPr vert="horz" lIns="102452" tIns="51230" rIns="102452" bIns="51230" rtlCol="0" anchor="ctr"/>
          <a:lstStyle>
            <a:lvl1pPr algn="r">
              <a:defRPr sz="4400">
                <a:solidFill>
                  <a:schemeClr val="tx1">
                    <a:tint val="75000"/>
                  </a:schemeClr>
                </a:solidFill>
              </a:defRPr>
            </a:lvl1pPr>
          </a:lstStyle>
          <a:p>
            <a:fld id="{E2D65ED6-D893-4CC5-AA16-1AD4DD922D5A}" type="slidenum">
              <a:rPr lang="es-ES" smtClean="0"/>
              <a:t>‹N›</a:t>
            </a:fld>
            <a:endParaRPr lang="es-ES"/>
          </a:p>
        </p:txBody>
      </p:sp>
    </p:spTree>
    <p:extLst>
      <p:ext uri="{BB962C8B-B14F-4D97-AF65-F5344CB8AC3E}">
        <p14:creationId xmlns:p14="http://schemas.microsoft.com/office/powerpoint/2010/main" val="116789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8568" rtl="0" eaLnBrk="1" latinLnBrk="0" hangingPunct="1">
        <a:lnSpc>
          <a:spcPct val="90000"/>
        </a:lnSpc>
        <a:spcBef>
          <a:spcPct val="0"/>
        </a:spcBef>
        <a:buNone/>
        <a:defRPr sz="16700" kern="1200">
          <a:solidFill>
            <a:schemeClr val="tx1"/>
          </a:solidFill>
          <a:latin typeface="+mj-lt"/>
          <a:ea typeface="+mj-ea"/>
          <a:cs typeface="+mj-cs"/>
        </a:defRPr>
      </a:lvl1pPr>
    </p:titleStyle>
    <p:bodyStyle>
      <a:lvl1pPr marL="857145" indent="-857145" algn="l" defTabSz="3428568" rtl="0" eaLnBrk="1" latinLnBrk="0" hangingPunct="1">
        <a:lnSpc>
          <a:spcPct val="90000"/>
        </a:lnSpc>
        <a:spcBef>
          <a:spcPts val="3751"/>
        </a:spcBef>
        <a:buFont typeface="Arial" panose="020B0604020202020204" pitchFamily="34" charset="0"/>
        <a:buChar char="•"/>
        <a:defRPr sz="10300" kern="1200">
          <a:solidFill>
            <a:schemeClr val="tx1"/>
          </a:solidFill>
          <a:latin typeface="+mn-lt"/>
          <a:ea typeface="+mn-ea"/>
          <a:cs typeface="+mn-cs"/>
        </a:defRPr>
      </a:lvl1pPr>
      <a:lvl2pPr marL="2571424" indent="-857145" algn="l" defTabSz="3428568" rtl="0" eaLnBrk="1" latinLnBrk="0" hangingPunct="1">
        <a:lnSpc>
          <a:spcPct val="90000"/>
        </a:lnSpc>
        <a:spcBef>
          <a:spcPts val="1873"/>
        </a:spcBef>
        <a:buFont typeface="Arial" panose="020B0604020202020204" pitchFamily="34" charset="0"/>
        <a:buChar char="•"/>
        <a:defRPr sz="8900" kern="1200">
          <a:solidFill>
            <a:schemeClr val="tx1"/>
          </a:solidFill>
          <a:latin typeface="+mn-lt"/>
          <a:ea typeface="+mn-ea"/>
          <a:cs typeface="+mn-cs"/>
        </a:defRPr>
      </a:lvl2pPr>
      <a:lvl3pPr marL="4285709" indent="-857145" algn="l" defTabSz="3428568" rtl="0" eaLnBrk="1" latinLnBrk="0" hangingPunct="1">
        <a:lnSpc>
          <a:spcPct val="90000"/>
        </a:lnSpc>
        <a:spcBef>
          <a:spcPts val="1873"/>
        </a:spcBef>
        <a:buFont typeface="Arial" panose="020B0604020202020204" pitchFamily="34" charset="0"/>
        <a:buChar char="•"/>
        <a:defRPr sz="7400" kern="1200">
          <a:solidFill>
            <a:schemeClr val="tx1"/>
          </a:solidFill>
          <a:latin typeface="+mn-lt"/>
          <a:ea typeface="+mn-ea"/>
          <a:cs typeface="+mn-cs"/>
        </a:defRPr>
      </a:lvl3pPr>
      <a:lvl4pPr marL="5999993" indent="-857145" algn="l" defTabSz="3428568" rtl="0" eaLnBrk="1" latinLnBrk="0" hangingPunct="1">
        <a:lnSpc>
          <a:spcPct val="90000"/>
        </a:lnSpc>
        <a:spcBef>
          <a:spcPts val="1873"/>
        </a:spcBef>
        <a:buFont typeface="Arial" panose="020B0604020202020204" pitchFamily="34" charset="0"/>
        <a:buChar char="•"/>
        <a:defRPr sz="6800" kern="1200">
          <a:solidFill>
            <a:schemeClr val="tx1"/>
          </a:solidFill>
          <a:latin typeface="+mn-lt"/>
          <a:ea typeface="+mn-ea"/>
          <a:cs typeface="+mn-cs"/>
        </a:defRPr>
      </a:lvl4pPr>
      <a:lvl5pPr marL="7714277" indent="-857145" algn="l" defTabSz="3428568" rtl="0" eaLnBrk="1" latinLnBrk="0" hangingPunct="1">
        <a:lnSpc>
          <a:spcPct val="90000"/>
        </a:lnSpc>
        <a:spcBef>
          <a:spcPts val="1873"/>
        </a:spcBef>
        <a:buFont typeface="Arial" panose="020B0604020202020204" pitchFamily="34" charset="0"/>
        <a:buChar char="•"/>
        <a:defRPr sz="6800" kern="1200">
          <a:solidFill>
            <a:schemeClr val="tx1"/>
          </a:solidFill>
          <a:latin typeface="+mn-lt"/>
          <a:ea typeface="+mn-ea"/>
          <a:cs typeface="+mn-cs"/>
        </a:defRPr>
      </a:lvl5pPr>
      <a:lvl6pPr marL="9428556" indent="-857145" algn="l" defTabSz="3428568" rtl="0" eaLnBrk="1" latinLnBrk="0" hangingPunct="1">
        <a:lnSpc>
          <a:spcPct val="90000"/>
        </a:lnSpc>
        <a:spcBef>
          <a:spcPts val="1873"/>
        </a:spcBef>
        <a:buFont typeface="Arial" panose="020B0604020202020204" pitchFamily="34" charset="0"/>
        <a:buChar char="•"/>
        <a:defRPr sz="6800" kern="1200">
          <a:solidFill>
            <a:schemeClr val="tx1"/>
          </a:solidFill>
          <a:latin typeface="+mn-lt"/>
          <a:ea typeface="+mn-ea"/>
          <a:cs typeface="+mn-cs"/>
        </a:defRPr>
      </a:lvl6pPr>
      <a:lvl7pPr marL="11142846" indent="-857145" algn="l" defTabSz="3428568" rtl="0" eaLnBrk="1" latinLnBrk="0" hangingPunct="1">
        <a:lnSpc>
          <a:spcPct val="90000"/>
        </a:lnSpc>
        <a:spcBef>
          <a:spcPts val="1873"/>
        </a:spcBef>
        <a:buFont typeface="Arial" panose="020B0604020202020204" pitchFamily="34" charset="0"/>
        <a:buChar char="•"/>
        <a:defRPr sz="6800" kern="1200">
          <a:solidFill>
            <a:schemeClr val="tx1"/>
          </a:solidFill>
          <a:latin typeface="+mn-lt"/>
          <a:ea typeface="+mn-ea"/>
          <a:cs typeface="+mn-cs"/>
        </a:defRPr>
      </a:lvl7pPr>
      <a:lvl8pPr marL="12857126" indent="-857145" algn="l" defTabSz="3428568" rtl="0" eaLnBrk="1" latinLnBrk="0" hangingPunct="1">
        <a:lnSpc>
          <a:spcPct val="90000"/>
        </a:lnSpc>
        <a:spcBef>
          <a:spcPts val="1873"/>
        </a:spcBef>
        <a:buFont typeface="Arial" panose="020B0604020202020204" pitchFamily="34" charset="0"/>
        <a:buChar char="•"/>
        <a:defRPr sz="6800" kern="1200">
          <a:solidFill>
            <a:schemeClr val="tx1"/>
          </a:solidFill>
          <a:latin typeface="+mn-lt"/>
          <a:ea typeface="+mn-ea"/>
          <a:cs typeface="+mn-cs"/>
        </a:defRPr>
      </a:lvl8pPr>
      <a:lvl9pPr marL="14571410" indent="-857145" algn="l" defTabSz="3428568" rtl="0" eaLnBrk="1" latinLnBrk="0" hangingPunct="1">
        <a:lnSpc>
          <a:spcPct val="90000"/>
        </a:lnSpc>
        <a:spcBef>
          <a:spcPts val="1873"/>
        </a:spcBef>
        <a:buFont typeface="Arial" panose="020B0604020202020204" pitchFamily="34" charset="0"/>
        <a:buChar char="•"/>
        <a:defRPr sz="6800" kern="1200">
          <a:solidFill>
            <a:schemeClr val="tx1"/>
          </a:solidFill>
          <a:latin typeface="+mn-lt"/>
          <a:ea typeface="+mn-ea"/>
          <a:cs typeface="+mn-cs"/>
        </a:defRPr>
      </a:lvl9pPr>
    </p:bodyStyle>
    <p:otherStyle>
      <a:defPPr>
        <a:defRPr lang="en-US"/>
      </a:defPPr>
      <a:lvl1pPr marL="0" algn="l" defTabSz="3428568" rtl="0" eaLnBrk="1" latinLnBrk="0" hangingPunct="1">
        <a:defRPr sz="6800" kern="1200">
          <a:solidFill>
            <a:schemeClr val="tx1"/>
          </a:solidFill>
          <a:latin typeface="+mn-lt"/>
          <a:ea typeface="+mn-ea"/>
          <a:cs typeface="+mn-cs"/>
        </a:defRPr>
      </a:lvl1pPr>
      <a:lvl2pPr marL="1714285" algn="l" defTabSz="3428568" rtl="0" eaLnBrk="1" latinLnBrk="0" hangingPunct="1">
        <a:defRPr sz="6800" kern="1200">
          <a:solidFill>
            <a:schemeClr val="tx1"/>
          </a:solidFill>
          <a:latin typeface="+mn-lt"/>
          <a:ea typeface="+mn-ea"/>
          <a:cs typeface="+mn-cs"/>
        </a:defRPr>
      </a:lvl2pPr>
      <a:lvl3pPr marL="3428568" algn="l" defTabSz="3428568" rtl="0" eaLnBrk="1" latinLnBrk="0" hangingPunct="1">
        <a:defRPr sz="6800" kern="1200">
          <a:solidFill>
            <a:schemeClr val="tx1"/>
          </a:solidFill>
          <a:latin typeface="+mn-lt"/>
          <a:ea typeface="+mn-ea"/>
          <a:cs typeface="+mn-cs"/>
        </a:defRPr>
      </a:lvl3pPr>
      <a:lvl4pPr marL="5142849" algn="l" defTabSz="3428568" rtl="0" eaLnBrk="1" latinLnBrk="0" hangingPunct="1">
        <a:defRPr sz="6800" kern="1200">
          <a:solidFill>
            <a:schemeClr val="tx1"/>
          </a:solidFill>
          <a:latin typeface="+mn-lt"/>
          <a:ea typeface="+mn-ea"/>
          <a:cs typeface="+mn-cs"/>
        </a:defRPr>
      </a:lvl4pPr>
      <a:lvl5pPr marL="6857133" algn="l" defTabSz="3428568" rtl="0" eaLnBrk="1" latinLnBrk="0" hangingPunct="1">
        <a:defRPr sz="6800" kern="1200">
          <a:solidFill>
            <a:schemeClr val="tx1"/>
          </a:solidFill>
          <a:latin typeface="+mn-lt"/>
          <a:ea typeface="+mn-ea"/>
          <a:cs typeface="+mn-cs"/>
        </a:defRPr>
      </a:lvl5pPr>
      <a:lvl6pPr marL="8571423" algn="l" defTabSz="3428568" rtl="0" eaLnBrk="1" latinLnBrk="0" hangingPunct="1">
        <a:defRPr sz="6800" kern="1200">
          <a:solidFill>
            <a:schemeClr val="tx1"/>
          </a:solidFill>
          <a:latin typeface="+mn-lt"/>
          <a:ea typeface="+mn-ea"/>
          <a:cs typeface="+mn-cs"/>
        </a:defRPr>
      </a:lvl6pPr>
      <a:lvl7pPr marL="10285702" algn="l" defTabSz="3428568" rtl="0" eaLnBrk="1" latinLnBrk="0" hangingPunct="1">
        <a:defRPr sz="6800" kern="1200">
          <a:solidFill>
            <a:schemeClr val="tx1"/>
          </a:solidFill>
          <a:latin typeface="+mn-lt"/>
          <a:ea typeface="+mn-ea"/>
          <a:cs typeface="+mn-cs"/>
        </a:defRPr>
      </a:lvl7pPr>
      <a:lvl8pPr marL="11999987" algn="l" defTabSz="3428568" rtl="0" eaLnBrk="1" latinLnBrk="0" hangingPunct="1">
        <a:defRPr sz="6800" kern="1200">
          <a:solidFill>
            <a:schemeClr val="tx1"/>
          </a:solidFill>
          <a:latin typeface="+mn-lt"/>
          <a:ea typeface="+mn-ea"/>
          <a:cs typeface="+mn-cs"/>
        </a:defRPr>
      </a:lvl8pPr>
      <a:lvl9pPr marL="13714270" algn="l" defTabSz="3428568"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emf"/><Relationship Id="rId18" Type="http://schemas.openxmlformats.org/officeDocument/2006/relationships/image" Target="../media/image4.emf"/><Relationship Id="rId26" Type="http://schemas.openxmlformats.org/officeDocument/2006/relationships/image" Target="../media/image8.emf"/><Relationship Id="rId3" Type="http://schemas.openxmlformats.org/officeDocument/2006/relationships/notesSlide" Target="../notesSlides/notesSlide1.xml"/><Relationship Id="rId21" Type="http://schemas.openxmlformats.org/officeDocument/2006/relationships/oleObject" Target="../embeddings/oleObject6.bin"/><Relationship Id="rId7" Type="http://schemas.openxmlformats.org/officeDocument/2006/relationships/chart" Target="../charts/chart2.xml"/><Relationship Id="rId12" Type="http://schemas.openxmlformats.org/officeDocument/2006/relationships/oleObject" Target="../embeddings/oleObject3.bin"/><Relationship Id="rId17" Type="http://schemas.openxmlformats.org/officeDocument/2006/relationships/oleObject" Target="../embeddings/oleObject4.bin"/><Relationship Id="rId25"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14.jpg"/><Relationship Id="rId20" Type="http://schemas.openxmlformats.org/officeDocument/2006/relationships/image" Target="../media/image5.emf"/><Relationship Id="rId29"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image" Target="../media/image2.emf"/><Relationship Id="rId24" Type="http://schemas.openxmlformats.org/officeDocument/2006/relationships/image" Target="../media/image7.emf"/><Relationship Id="rId5" Type="http://schemas.openxmlformats.org/officeDocument/2006/relationships/image" Target="../media/image10.png"/><Relationship Id="rId15" Type="http://schemas.openxmlformats.org/officeDocument/2006/relationships/image" Target="../media/image13.jpg"/><Relationship Id="rId23" Type="http://schemas.openxmlformats.org/officeDocument/2006/relationships/oleObject" Target="../embeddings/oleObject7.bin"/><Relationship Id="rId28" Type="http://schemas.openxmlformats.org/officeDocument/2006/relationships/hyperlink" Target="http://www.dsf.unipg.it/" TargetMode="External"/><Relationship Id="rId10" Type="http://schemas.openxmlformats.org/officeDocument/2006/relationships/oleObject" Target="../embeddings/oleObject2.bin"/><Relationship Id="rId19" Type="http://schemas.openxmlformats.org/officeDocument/2006/relationships/oleObject" Target="../embeddings/oleObject5.bin"/><Relationship Id="rId31" Type="http://schemas.openxmlformats.org/officeDocument/2006/relationships/image" Target="../media/image18.tiff"/><Relationship Id="rId4" Type="http://schemas.openxmlformats.org/officeDocument/2006/relationships/image" Target="../media/image9.tiff"/><Relationship Id="rId9" Type="http://schemas.openxmlformats.org/officeDocument/2006/relationships/image" Target="../media/image1.emf"/><Relationship Id="rId14" Type="http://schemas.openxmlformats.org/officeDocument/2006/relationships/image" Target="../media/image12.png"/><Relationship Id="rId22" Type="http://schemas.openxmlformats.org/officeDocument/2006/relationships/image" Target="../media/image6.emf"/><Relationship Id="rId27" Type="http://schemas.openxmlformats.org/officeDocument/2006/relationships/image" Target="../media/image15.png"/><Relationship Id="rId3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pic>
        <p:nvPicPr>
          <p:cNvPr id="66" name="Immagine 65">
            <a:extLst>
              <a:ext uri="{FF2B5EF4-FFF2-40B4-BE49-F238E27FC236}">
                <a16:creationId xmlns:a16="http://schemas.microsoft.com/office/drawing/2014/main" id="{D7912AF0-DB16-7042-BD84-0322020502D5}"/>
              </a:ext>
            </a:extLst>
          </p:cNvPr>
          <p:cNvPicPr>
            <a:picLocks noChangeAspect="1"/>
          </p:cNvPicPr>
          <p:nvPr/>
        </p:nvPicPr>
        <p:blipFill>
          <a:blip r:embed="rId4"/>
          <a:stretch>
            <a:fillRect/>
          </a:stretch>
        </p:blipFill>
        <p:spPr>
          <a:xfrm>
            <a:off x="12919103" y="28580583"/>
            <a:ext cx="4000500" cy="4000500"/>
          </a:xfrm>
          <a:prstGeom prst="rect">
            <a:avLst/>
          </a:prstGeom>
        </p:spPr>
      </p:pic>
      <p:sp>
        <p:nvSpPr>
          <p:cNvPr id="4" name="CuadroTexto 3"/>
          <p:cNvSpPr txBox="1"/>
          <p:nvPr/>
        </p:nvSpPr>
        <p:spPr>
          <a:xfrm>
            <a:off x="3240108" y="2273772"/>
            <a:ext cx="27020878" cy="1421858"/>
          </a:xfrm>
          <a:prstGeom prst="rect">
            <a:avLst/>
          </a:prstGeom>
          <a:solidFill>
            <a:schemeClr val="bg1">
              <a:alpha val="48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lIns="102412" tIns="51210" rIns="102412" bIns="51210" rtlCol="0">
            <a:spAutoFit/>
            <a:scene3d>
              <a:camera prst="orthographicFront"/>
              <a:lightRig rig="contrasting" dir="t">
                <a:rot lat="0" lon="0" rev="4500000"/>
              </a:lightRig>
            </a:scene3d>
            <a:sp3d contourW="6350" prstMaterial="metal">
              <a:contourClr>
                <a:schemeClr val="accent1">
                  <a:shade val="75000"/>
                </a:schemeClr>
              </a:contourClr>
            </a:sp3d>
          </a:bodyPr>
          <a:lstStyle/>
          <a:p>
            <a:pPr algn="ctr">
              <a:lnSpc>
                <a:spcPct val="70000"/>
              </a:lnSpc>
            </a:pPr>
            <a:r>
              <a:rPr lang="en-US" sz="9600" b="1" dirty="0" err="1">
                <a:solidFill>
                  <a:schemeClr val="accent5">
                    <a:lumMod val="50000"/>
                  </a:schemeClr>
                </a:solidFill>
              </a:rPr>
              <a:t>GpX</a:t>
            </a:r>
            <a:r>
              <a:rPr lang="en-US" sz="9600" b="1" dirty="0">
                <a:solidFill>
                  <a:schemeClr val="accent5">
                    <a:lumMod val="50000"/>
                  </a:schemeClr>
                </a:solidFill>
              </a:rPr>
              <a:t>-like catalysis: real opportunity or a chimera?</a:t>
            </a:r>
            <a:r>
              <a:rPr lang="it-IT" sz="11500" b="1" dirty="0">
                <a:solidFill>
                  <a:schemeClr val="accent5">
                    <a:lumMod val="50000"/>
                  </a:schemeClr>
                </a:solidFill>
              </a:rPr>
              <a:t> </a:t>
            </a:r>
          </a:p>
        </p:txBody>
      </p:sp>
      <p:sp>
        <p:nvSpPr>
          <p:cNvPr id="2" name="CasellaDiTesto 1"/>
          <p:cNvSpPr txBox="1"/>
          <p:nvPr/>
        </p:nvSpPr>
        <p:spPr>
          <a:xfrm>
            <a:off x="-4227133" y="3491832"/>
            <a:ext cx="207105" cy="1240725"/>
          </a:xfrm>
          <a:prstGeom prst="rect">
            <a:avLst/>
          </a:prstGeom>
          <a:noFill/>
        </p:spPr>
        <p:txBody>
          <a:bodyPr wrap="none" lIns="102412" tIns="51210" rIns="102412" bIns="51210" rtlCol="0">
            <a:spAutoFit/>
          </a:bodyPr>
          <a:lstStyle/>
          <a:p>
            <a:endParaRPr lang="es-ES_tradnl" dirty="0"/>
          </a:p>
        </p:txBody>
      </p:sp>
      <p:sp>
        <p:nvSpPr>
          <p:cNvPr id="3" name="CuadroTexto 2"/>
          <p:cNvSpPr txBox="1"/>
          <p:nvPr/>
        </p:nvSpPr>
        <p:spPr>
          <a:xfrm>
            <a:off x="4221155" y="3880169"/>
            <a:ext cx="23653750" cy="2821172"/>
          </a:xfrm>
          <a:prstGeom prst="rect">
            <a:avLst/>
          </a:prstGeom>
          <a:noFill/>
        </p:spPr>
        <p:txBody>
          <a:bodyPr wrap="none" lIns="102504" tIns="51252" rIns="102504" bIns="51252" rtlCol="0">
            <a:spAutoFit/>
          </a:bodyPr>
          <a:lstStyle/>
          <a:p>
            <a:pPr algn="ctr">
              <a:lnSpc>
                <a:spcPct val="90000"/>
              </a:lnSpc>
            </a:pPr>
            <a:r>
              <a:rPr lang="it-IT" sz="3600" dirty="0"/>
              <a:t>Claudio Santi *, Francesca </a:t>
            </a:r>
            <a:r>
              <a:rPr lang="it-IT" sz="3600" dirty="0" err="1"/>
              <a:t>Mangiavacchi</a:t>
            </a:r>
            <a:r>
              <a:rPr lang="it-IT" sz="3600" dirty="0"/>
              <a:t>, Cecilia Scimmi, Lisa Della Rina, Gilda </a:t>
            </a:r>
            <a:r>
              <a:rPr lang="it-IT" sz="3600" dirty="0" err="1"/>
              <a:t>Troci</a:t>
            </a:r>
            <a:r>
              <a:rPr lang="it-IT" sz="3600" dirty="0"/>
              <a:t>, letizia Crociani, Luca </a:t>
            </a:r>
            <a:r>
              <a:rPr lang="it-IT" sz="3600" dirty="0" err="1"/>
              <a:t>Sancineto</a:t>
            </a:r>
            <a:r>
              <a:rPr lang="it-IT" sz="1400" dirty="0"/>
              <a:t> </a:t>
            </a:r>
          </a:p>
          <a:p>
            <a:pPr algn="ctr">
              <a:lnSpc>
                <a:spcPct val="90000"/>
              </a:lnSpc>
            </a:pPr>
            <a:r>
              <a:rPr lang="es-ES" sz="3900" b="1" dirty="0" err="1">
                <a:ln w="12700">
                  <a:noFill/>
                  <a:prstDash val="solid"/>
                </a:ln>
                <a:solidFill>
                  <a:srgbClr val="002060"/>
                </a:solidFill>
                <a:latin typeface="Helvetica"/>
                <a:cs typeface="Helvetica"/>
              </a:rPr>
              <a:t>Group</a:t>
            </a:r>
            <a:r>
              <a:rPr lang="es-ES" sz="3900" b="1" dirty="0">
                <a:ln w="12700">
                  <a:noFill/>
                  <a:prstDash val="solid"/>
                </a:ln>
                <a:solidFill>
                  <a:srgbClr val="002060"/>
                </a:solidFill>
                <a:latin typeface="Helvetica"/>
                <a:cs typeface="Helvetica"/>
              </a:rPr>
              <a:t> of </a:t>
            </a:r>
            <a:r>
              <a:rPr lang="es-ES" sz="3900" b="1" dirty="0" err="1">
                <a:ln w="12700">
                  <a:noFill/>
                  <a:prstDash val="solid"/>
                </a:ln>
                <a:solidFill>
                  <a:srgbClr val="002060"/>
                </a:solidFill>
                <a:latin typeface="Helvetica"/>
                <a:cs typeface="Helvetica"/>
              </a:rPr>
              <a:t>Catalysis</a:t>
            </a:r>
            <a:r>
              <a:rPr lang="es-ES" sz="3900" b="1" dirty="0">
                <a:ln w="12700">
                  <a:noFill/>
                  <a:prstDash val="solid"/>
                </a:ln>
                <a:solidFill>
                  <a:srgbClr val="002060"/>
                </a:solidFill>
                <a:latin typeface="Helvetica"/>
                <a:cs typeface="Helvetica"/>
              </a:rPr>
              <a:t> </a:t>
            </a:r>
            <a:r>
              <a:rPr lang="es-ES" sz="3900" b="1" dirty="0" err="1">
                <a:ln w="12700">
                  <a:noFill/>
                  <a:prstDash val="solid"/>
                </a:ln>
                <a:solidFill>
                  <a:srgbClr val="002060"/>
                </a:solidFill>
                <a:latin typeface="Helvetica"/>
                <a:cs typeface="Helvetica"/>
              </a:rPr>
              <a:t>Synthesis</a:t>
            </a:r>
            <a:r>
              <a:rPr lang="es-ES" sz="3900" b="1" dirty="0">
                <a:ln w="12700">
                  <a:noFill/>
                  <a:prstDash val="solid"/>
                </a:ln>
                <a:solidFill>
                  <a:srgbClr val="002060"/>
                </a:solidFill>
                <a:latin typeface="Helvetica"/>
                <a:cs typeface="Helvetica"/>
              </a:rPr>
              <a:t> and </a:t>
            </a:r>
            <a:r>
              <a:rPr lang="es-ES" sz="3900" b="1" dirty="0" err="1">
                <a:ln w="12700">
                  <a:noFill/>
                  <a:prstDash val="solid"/>
                </a:ln>
                <a:solidFill>
                  <a:srgbClr val="002060"/>
                </a:solidFill>
                <a:latin typeface="Helvetica"/>
                <a:cs typeface="Helvetica"/>
              </a:rPr>
              <a:t>Organic</a:t>
            </a:r>
            <a:r>
              <a:rPr lang="es-ES" sz="3900" b="1" dirty="0">
                <a:ln w="12700">
                  <a:noFill/>
                  <a:prstDash val="solid"/>
                </a:ln>
                <a:solidFill>
                  <a:srgbClr val="002060"/>
                </a:solidFill>
                <a:latin typeface="Helvetica"/>
                <a:cs typeface="Helvetica"/>
              </a:rPr>
              <a:t> Green </a:t>
            </a:r>
            <a:r>
              <a:rPr lang="es-ES" sz="3900" b="1" dirty="0" err="1">
                <a:ln w="12700">
                  <a:noFill/>
                  <a:prstDash val="solid"/>
                </a:ln>
                <a:solidFill>
                  <a:srgbClr val="002060"/>
                </a:solidFill>
                <a:latin typeface="Helvetica"/>
                <a:cs typeface="Helvetica"/>
              </a:rPr>
              <a:t>Chemistry</a:t>
            </a:r>
            <a:endParaRPr lang="es-ES" sz="3900" b="1" dirty="0">
              <a:ln w="12700">
                <a:noFill/>
                <a:prstDash val="solid"/>
              </a:ln>
              <a:solidFill>
                <a:srgbClr val="002060"/>
              </a:solidFill>
              <a:latin typeface="Helvetica"/>
              <a:cs typeface="Helvetica"/>
            </a:endParaRPr>
          </a:p>
          <a:p>
            <a:pPr algn="ctr">
              <a:lnSpc>
                <a:spcPct val="90000"/>
              </a:lnSpc>
            </a:pPr>
            <a:r>
              <a:rPr lang="es-ES" sz="3900" dirty="0" err="1">
                <a:ln w="12700">
                  <a:noFill/>
                  <a:prstDash val="solid"/>
                </a:ln>
                <a:solidFill>
                  <a:srgbClr val="000000"/>
                </a:solidFill>
                <a:latin typeface="Helvetica"/>
                <a:cs typeface="Helvetica"/>
              </a:rPr>
              <a:t>Dpt</a:t>
            </a:r>
            <a:r>
              <a:rPr lang="es-ES" sz="3900" dirty="0">
                <a:ln w="12700">
                  <a:noFill/>
                  <a:prstDash val="solid"/>
                </a:ln>
                <a:solidFill>
                  <a:srgbClr val="000000"/>
                </a:solidFill>
                <a:latin typeface="Helvetica"/>
                <a:cs typeface="Helvetica"/>
              </a:rPr>
              <a:t> </a:t>
            </a:r>
            <a:r>
              <a:rPr lang="es-ES" sz="3900" dirty="0" err="1">
                <a:ln w="12700">
                  <a:noFill/>
                  <a:prstDash val="solid"/>
                </a:ln>
                <a:solidFill>
                  <a:srgbClr val="000000"/>
                </a:solidFill>
                <a:latin typeface="Helvetica"/>
                <a:cs typeface="Helvetica"/>
              </a:rPr>
              <a:t>Pharmaceutical</a:t>
            </a:r>
            <a:r>
              <a:rPr lang="es-ES" sz="3900" dirty="0">
                <a:ln w="12700">
                  <a:noFill/>
                  <a:prstDash val="solid"/>
                </a:ln>
                <a:solidFill>
                  <a:srgbClr val="000000"/>
                </a:solidFill>
                <a:latin typeface="Helvetica"/>
                <a:cs typeface="Helvetica"/>
              </a:rPr>
              <a:t> </a:t>
            </a:r>
            <a:r>
              <a:rPr lang="es-ES" sz="3900" dirty="0" err="1">
                <a:ln w="12700">
                  <a:noFill/>
                  <a:prstDash val="solid"/>
                </a:ln>
                <a:solidFill>
                  <a:srgbClr val="000000"/>
                </a:solidFill>
                <a:latin typeface="Helvetica"/>
                <a:cs typeface="Helvetica"/>
              </a:rPr>
              <a:t>Sciences</a:t>
            </a:r>
            <a:r>
              <a:rPr lang="es-ES" sz="3900" dirty="0">
                <a:ln w="12700">
                  <a:noFill/>
                  <a:prstDash val="solid"/>
                </a:ln>
                <a:solidFill>
                  <a:srgbClr val="000000"/>
                </a:solidFill>
                <a:latin typeface="Helvetica"/>
                <a:cs typeface="Helvetica"/>
              </a:rPr>
              <a:t> </a:t>
            </a:r>
            <a:r>
              <a:rPr lang="es-ES" sz="3900" dirty="0" err="1">
                <a:ln w="12700">
                  <a:noFill/>
                  <a:prstDash val="solid"/>
                </a:ln>
                <a:solidFill>
                  <a:srgbClr val="000000"/>
                </a:solidFill>
                <a:latin typeface="Helvetica"/>
                <a:cs typeface="Helvetica"/>
              </a:rPr>
              <a:t>University</a:t>
            </a:r>
            <a:r>
              <a:rPr lang="es-ES" sz="3900" dirty="0">
                <a:ln w="12700">
                  <a:noFill/>
                  <a:prstDash val="solid"/>
                </a:ln>
                <a:solidFill>
                  <a:srgbClr val="000000"/>
                </a:solidFill>
                <a:latin typeface="Helvetica"/>
                <a:cs typeface="Helvetica"/>
              </a:rPr>
              <a:t> of Perugia </a:t>
            </a:r>
            <a:r>
              <a:rPr lang="es-ES" sz="3900" dirty="0" err="1">
                <a:ln w="12700">
                  <a:noFill/>
                  <a:prstDash val="solid"/>
                </a:ln>
                <a:solidFill>
                  <a:srgbClr val="000000"/>
                </a:solidFill>
                <a:latin typeface="Helvetica"/>
                <a:cs typeface="Helvetica"/>
              </a:rPr>
              <a:t>Italy</a:t>
            </a:r>
            <a:r>
              <a:rPr lang="es-ES" sz="3900" dirty="0">
                <a:ln w="12700">
                  <a:noFill/>
                  <a:prstDash val="solid"/>
                </a:ln>
                <a:solidFill>
                  <a:srgbClr val="000000"/>
                </a:solidFill>
                <a:latin typeface="Helvetica"/>
                <a:cs typeface="Helvetica"/>
              </a:rPr>
              <a:t> – </a:t>
            </a:r>
            <a:r>
              <a:rPr lang="es-ES" sz="3900" dirty="0" err="1">
                <a:ln w="12700">
                  <a:noFill/>
                  <a:prstDash val="solid"/>
                </a:ln>
                <a:solidFill>
                  <a:srgbClr val="000000"/>
                </a:solidFill>
                <a:latin typeface="Helvetica"/>
                <a:cs typeface="Helvetica"/>
              </a:rPr>
              <a:t>claudio.santi@unipg.it</a:t>
            </a:r>
            <a:r>
              <a:rPr lang="es-ES" sz="3900" dirty="0">
                <a:ln w="12700">
                  <a:noFill/>
                  <a:prstDash val="solid"/>
                </a:ln>
                <a:solidFill>
                  <a:srgbClr val="000000"/>
                </a:solidFill>
                <a:latin typeface="Helvetica"/>
                <a:cs typeface="Helvetica"/>
              </a:rPr>
              <a:t> </a:t>
            </a:r>
          </a:p>
          <a:p>
            <a:endParaRPr lang="es-ES" dirty="0"/>
          </a:p>
        </p:txBody>
      </p:sp>
      <p:pic>
        <p:nvPicPr>
          <p:cNvPr id="23" name="Immagine 22">
            <a:extLst>
              <a:ext uri="{FF2B5EF4-FFF2-40B4-BE49-F238E27FC236}">
                <a16:creationId xmlns:a16="http://schemas.microsoft.com/office/drawing/2014/main" id="{2615260F-45F0-440E-B82A-396CF6589D16}"/>
              </a:ext>
            </a:extLst>
          </p:cNvPr>
          <p:cNvPicPr>
            <a:picLocks noChangeAspect="1"/>
          </p:cNvPicPr>
          <p:nvPr/>
        </p:nvPicPr>
        <p:blipFill>
          <a:blip r:embed="rId5"/>
          <a:stretch>
            <a:fillRect/>
          </a:stretch>
        </p:blipFill>
        <p:spPr>
          <a:xfrm>
            <a:off x="1544985" y="7054692"/>
            <a:ext cx="11882546" cy="5463019"/>
          </a:xfrm>
          <a:prstGeom prst="rect">
            <a:avLst/>
          </a:prstGeom>
        </p:spPr>
      </p:pic>
      <p:sp>
        <p:nvSpPr>
          <p:cNvPr id="31" name="Rettangolo con angoli arrotondati 30">
            <a:extLst>
              <a:ext uri="{FF2B5EF4-FFF2-40B4-BE49-F238E27FC236}">
                <a16:creationId xmlns:a16="http://schemas.microsoft.com/office/drawing/2014/main" id="{6B27EC17-9EAC-4640-BE53-736EE6ABEEC7}"/>
              </a:ext>
            </a:extLst>
          </p:cNvPr>
          <p:cNvSpPr/>
          <p:nvPr/>
        </p:nvSpPr>
        <p:spPr>
          <a:xfrm>
            <a:off x="771638" y="6907977"/>
            <a:ext cx="12951910" cy="8481542"/>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con angoli arrotondati 107">
            <a:extLst>
              <a:ext uri="{FF2B5EF4-FFF2-40B4-BE49-F238E27FC236}">
                <a16:creationId xmlns:a16="http://schemas.microsoft.com/office/drawing/2014/main" id="{9EB81690-16A5-4C1A-B43C-35F39D460D66}"/>
              </a:ext>
            </a:extLst>
          </p:cNvPr>
          <p:cNvSpPr/>
          <p:nvPr/>
        </p:nvSpPr>
        <p:spPr>
          <a:xfrm>
            <a:off x="14496895" y="6907977"/>
            <a:ext cx="17080951" cy="8481542"/>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a:extLst>
              <a:ext uri="{FF2B5EF4-FFF2-40B4-BE49-F238E27FC236}">
                <a16:creationId xmlns:a16="http://schemas.microsoft.com/office/drawing/2014/main" id="{7431A2A3-995E-409D-8C68-A309A4DF2D0C}"/>
              </a:ext>
            </a:extLst>
          </p:cNvPr>
          <p:cNvSpPr/>
          <p:nvPr/>
        </p:nvSpPr>
        <p:spPr>
          <a:xfrm>
            <a:off x="6873090" y="14739290"/>
            <a:ext cx="6332726" cy="261610"/>
          </a:xfrm>
          <a:prstGeom prst="rect">
            <a:avLst/>
          </a:prstGeom>
        </p:spPr>
        <p:txBody>
          <a:bodyPr wrap="square">
            <a:spAutoFit/>
          </a:bodyPr>
          <a:lstStyle/>
          <a:p>
            <a:r>
              <a:rPr lang="it-IT" sz="1100" i="1" dirty="0"/>
              <a:t>Free Radical </a:t>
            </a:r>
            <a:r>
              <a:rPr lang="it-IT" sz="1100" i="1" dirty="0" err="1"/>
              <a:t>Biol</a:t>
            </a:r>
            <a:r>
              <a:rPr lang="it-IT" sz="1100" i="1" dirty="0"/>
              <a:t>. </a:t>
            </a:r>
            <a:r>
              <a:rPr lang="it-IT" sz="1100" i="1" dirty="0" err="1"/>
              <a:t>Med</a:t>
            </a:r>
            <a:r>
              <a:rPr lang="it-IT" sz="1100" i="1" dirty="0"/>
              <a:t>.</a:t>
            </a:r>
            <a:r>
              <a:rPr lang="it-IT" sz="1100" dirty="0"/>
              <a:t> </a:t>
            </a:r>
            <a:r>
              <a:rPr lang="it-IT" sz="1100" b="1" dirty="0"/>
              <a:t>2015</a:t>
            </a:r>
            <a:r>
              <a:rPr lang="it-IT" sz="1100" dirty="0"/>
              <a:t>, </a:t>
            </a:r>
            <a:r>
              <a:rPr lang="it-IT" sz="1100" i="1" dirty="0"/>
              <a:t>88</a:t>
            </a:r>
            <a:r>
              <a:rPr lang="it-IT" sz="1100" dirty="0"/>
              <a:t>, 466; </a:t>
            </a:r>
            <a:r>
              <a:rPr lang="en-US" sz="1100" dirty="0"/>
              <a:t> </a:t>
            </a:r>
            <a:r>
              <a:rPr lang="en-US" sz="1100" i="1" dirty="0"/>
              <a:t>Free Radical Biol. Med. </a:t>
            </a:r>
            <a:r>
              <a:rPr lang="en-US" sz="1100" b="1" dirty="0"/>
              <a:t>2015</a:t>
            </a:r>
            <a:r>
              <a:rPr lang="en-US" sz="1100" dirty="0"/>
              <a:t>,</a:t>
            </a:r>
            <a:r>
              <a:rPr lang="en-US" sz="1100" b="1" dirty="0"/>
              <a:t> </a:t>
            </a:r>
            <a:r>
              <a:rPr lang="en-US" sz="1100" dirty="0"/>
              <a:t>78, 56; </a:t>
            </a:r>
            <a:r>
              <a:rPr lang="it-IT" sz="1100" i="1" dirty="0" err="1"/>
              <a:t>Tethraedron</a:t>
            </a:r>
            <a:r>
              <a:rPr lang="it-IT" sz="1100" i="1" dirty="0"/>
              <a:t> </a:t>
            </a:r>
            <a:r>
              <a:rPr lang="it-IT" sz="1100" i="1" dirty="0" err="1"/>
              <a:t>let</a:t>
            </a:r>
            <a:r>
              <a:rPr lang="it-IT" sz="1100" i="1" dirty="0"/>
              <a:t>. </a:t>
            </a:r>
            <a:r>
              <a:rPr lang="it-IT" sz="1100" b="1" dirty="0"/>
              <a:t>2012</a:t>
            </a:r>
            <a:r>
              <a:rPr lang="it-IT" sz="1100" dirty="0"/>
              <a:t>, </a:t>
            </a:r>
            <a:r>
              <a:rPr lang="it-IT" sz="1100" i="1" dirty="0"/>
              <a:t>53</a:t>
            </a:r>
            <a:r>
              <a:rPr lang="it-IT" sz="1100" dirty="0"/>
              <a:t>, 232.</a:t>
            </a:r>
          </a:p>
        </p:txBody>
      </p:sp>
      <p:graphicFrame>
        <p:nvGraphicFramePr>
          <p:cNvPr id="111" name="Grafico 110">
            <a:extLst>
              <a:ext uri="{FF2B5EF4-FFF2-40B4-BE49-F238E27FC236}">
                <a16:creationId xmlns:a16="http://schemas.microsoft.com/office/drawing/2014/main" id="{3B735C9B-CDE2-40B4-85E2-2277E4CA3E07}"/>
              </a:ext>
            </a:extLst>
          </p:cNvPr>
          <p:cNvGraphicFramePr/>
          <p:nvPr>
            <p:extLst>
              <p:ext uri="{D42A27DB-BD31-4B8C-83A1-F6EECF244321}">
                <p14:modId xmlns:p14="http://schemas.microsoft.com/office/powerpoint/2010/main" val="3722813953"/>
              </p:ext>
            </p:extLst>
          </p:nvPr>
        </p:nvGraphicFramePr>
        <p:xfrm>
          <a:off x="5375327" y="16738329"/>
          <a:ext cx="11437951" cy="6663482"/>
        </p:xfrm>
        <a:graphic>
          <a:graphicData uri="http://schemas.openxmlformats.org/drawingml/2006/chart">
            <c:chart xmlns:c="http://schemas.openxmlformats.org/drawingml/2006/chart" xmlns:r="http://schemas.openxmlformats.org/officeDocument/2006/relationships" r:id="rId6"/>
          </a:graphicData>
        </a:graphic>
      </p:graphicFrame>
      <p:sp>
        <p:nvSpPr>
          <p:cNvPr id="113" name="Rettangolo con angoli arrotondati 112">
            <a:extLst>
              <a:ext uri="{FF2B5EF4-FFF2-40B4-BE49-F238E27FC236}">
                <a16:creationId xmlns:a16="http://schemas.microsoft.com/office/drawing/2014/main" id="{868E558A-7854-4759-8620-2F22210FD82E}"/>
              </a:ext>
            </a:extLst>
          </p:cNvPr>
          <p:cNvSpPr/>
          <p:nvPr/>
        </p:nvSpPr>
        <p:spPr>
          <a:xfrm>
            <a:off x="754767" y="26875046"/>
            <a:ext cx="16708704" cy="10075631"/>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14" name="Grafico 113">
            <a:extLst>
              <a:ext uri="{FF2B5EF4-FFF2-40B4-BE49-F238E27FC236}">
                <a16:creationId xmlns:a16="http://schemas.microsoft.com/office/drawing/2014/main" id="{65E0DEE5-C274-4311-951A-1BAB2705C2A4}"/>
              </a:ext>
            </a:extLst>
          </p:cNvPr>
          <p:cNvGraphicFramePr/>
          <p:nvPr>
            <p:extLst>
              <p:ext uri="{D42A27DB-BD31-4B8C-83A1-F6EECF244321}">
                <p14:modId xmlns:p14="http://schemas.microsoft.com/office/powerpoint/2010/main" val="582453862"/>
              </p:ext>
            </p:extLst>
          </p:nvPr>
        </p:nvGraphicFramePr>
        <p:xfrm>
          <a:off x="19657453" y="30363352"/>
          <a:ext cx="8392067" cy="56483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6" name="Oggetto 115">
            <a:extLst>
              <a:ext uri="{FF2B5EF4-FFF2-40B4-BE49-F238E27FC236}">
                <a16:creationId xmlns:a16="http://schemas.microsoft.com/office/drawing/2014/main" id="{97EEDF2B-269A-4A16-BDCF-DAE80FD4F6F3}"/>
              </a:ext>
            </a:extLst>
          </p:cNvPr>
          <p:cNvGraphicFramePr>
            <a:graphicFrameLocks noChangeAspect="1"/>
          </p:cNvGraphicFramePr>
          <p:nvPr>
            <p:extLst>
              <p:ext uri="{D42A27DB-BD31-4B8C-83A1-F6EECF244321}">
                <p14:modId xmlns:p14="http://schemas.microsoft.com/office/powerpoint/2010/main" val="313187792"/>
              </p:ext>
            </p:extLst>
          </p:nvPr>
        </p:nvGraphicFramePr>
        <p:xfrm>
          <a:off x="20946200" y="27729698"/>
          <a:ext cx="4182340" cy="2267533"/>
        </p:xfrm>
        <a:graphic>
          <a:graphicData uri="http://schemas.openxmlformats.org/presentationml/2006/ole">
            <mc:AlternateContent xmlns:mc="http://schemas.openxmlformats.org/markup-compatibility/2006">
              <mc:Choice xmlns:v="urn:schemas-microsoft-com:vml" Requires="v">
                <p:oleObj spid="_x0000_s1163" name="CS ChemDraw Drawing" r:id="rId8" imgW="2353623" imgH="1276436" progId="ChemDraw.Document.6.0">
                  <p:embed/>
                </p:oleObj>
              </mc:Choice>
              <mc:Fallback>
                <p:oleObj name="CS ChemDraw Drawing" r:id="rId8" imgW="2353623" imgH="1276436" progId="ChemDraw.Document.6.0">
                  <p:embed/>
                  <p:pic>
                    <p:nvPicPr>
                      <p:cNvPr id="14" name="Oggetto 13">
                        <a:extLst>
                          <a:ext uri="{FF2B5EF4-FFF2-40B4-BE49-F238E27FC236}">
                            <a16:creationId xmlns:a16="http://schemas.microsoft.com/office/drawing/2014/main" id="{3A05D916-D363-4DAA-A9B1-8A998D1FE62B}"/>
                          </a:ext>
                        </a:extLst>
                      </p:cNvPr>
                      <p:cNvPicPr>
                        <a:picLocks noChangeAspect="1" noChangeArrowheads="1"/>
                      </p:cNvPicPr>
                      <p:nvPr/>
                    </p:nvPicPr>
                    <p:blipFill>
                      <a:blip r:embed="rId9"/>
                      <a:srcRect/>
                      <a:stretch>
                        <a:fillRect/>
                      </a:stretch>
                    </p:blipFill>
                    <p:spPr bwMode="auto">
                      <a:xfrm>
                        <a:off x="20946200" y="27729698"/>
                        <a:ext cx="4182340" cy="2267533"/>
                      </a:xfrm>
                      <a:prstGeom prst="rect">
                        <a:avLst/>
                      </a:prstGeom>
                      <a:noFill/>
                      <a:extLst/>
                    </p:spPr>
                  </p:pic>
                </p:oleObj>
              </mc:Fallback>
            </mc:AlternateContent>
          </a:graphicData>
        </a:graphic>
      </p:graphicFrame>
      <p:graphicFrame>
        <p:nvGraphicFramePr>
          <p:cNvPr id="117" name="Oggetto 116">
            <a:extLst>
              <a:ext uri="{FF2B5EF4-FFF2-40B4-BE49-F238E27FC236}">
                <a16:creationId xmlns:a16="http://schemas.microsoft.com/office/drawing/2014/main" id="{88CBA79F-1B67-48EF-99FC-AB518B421800}"/>
              </a:ext>
            </a:extLst>
          </p:cNvPr>
          <p:cNvGraphicFramePr>
            <a:graphicFrameLocks noChangeAspect="1"/>
          </p:cNvGraphicFramePr>
          <p:nvPr>
            <p:extLst>
              <p:ext uri="{D42A27DB-BD31-4B8C-83A1-F6EECF244321}">
                <p14:modId xmlns:p14="http://schemas.microsoft.com/office/powerpoint/2010/main" val="2214385666"/>
              </p:ext>
            </p:extLst>
          </p:nvPr>
        </p:nvGraphicFramePr>
        <p:xfrm>
          <a:off x="6873090" y="16237768"/>
          <a:ext cx="8102983" cy="1628565"/>
        </p:xfrm>
        <a:graphic>
          <a:graphicData uri="http://schemas.openxmlformats.org/presentationml/2006/ole">
            <mc:AlternateContent xmlns:mc="http://schemas.openxmlformats.org/markup-compatibility/2006">
              <mc:Choice xmlns:v="urn:schemas-microsoft-com:vml" Requires="v">
                <p:oleObj spid="_x0000_s1164" name="CS ChemDraw Drawing" r:id="rId10" imgW="3228470" imgH="648611" progId="ChemDraw.Document.6.0">
                  <p:embed/>
                </p:oleObj>
              </mc:Choice>
              <mc:Fallback>
                <p:oleObj name="CS ChemDraw Drawing" r:id="rId10" imgW="3228470" imgH="648611" progId="ChemDraw.Document.6.0">
                  <p:embed/>
                  <p:pic>
                    <p:nvPicPr>
                      <p:cNvPr id="8" name="Oggetto 7">
                        <a:extLst>
                          <a:ext uri="{FF2B5EF4-FFF2-40B4-BE49-F238E27FC236}">
                            <a16:creationId xmlns:a16="http://schemas.microsoft.com/office/drawing/2014/main" id="{03CADB66-C24A-4DDE-93FD-FD746343D06D}"/>
                          </a:ext>
                        </a:extLst>
                      </p:cNvPr>
                      <p:cNvPicPr>
                        <a:picLocks noChangeAspect="1" noChangeArrowheads="1"/>
                      </p:cNvPicPr>
                      <p:nvPr/>
                    </p:nvPicPr>
                    <p:blipFill>
                      <a:blip r:embed="rId11"/>
                      <a:srcRect/>
                      <a:stretch>
                        <a:fillRect/>
                      </a:stretch>
                    </p:blipFill>
                    <p:spPr bwMode="auto">
                      <a:xfrm>
                        <a:off x="6873090" y="16237768"/>
                        <a:ext cx="8102983" cy="1628565"/>
                      </a:xfrm>
                      <a:prstGeom prst="rect">
                        <a:avLst/>
                      </a:prstGeom>
                      <a:noFill/>
                    </p:spPr>
                  </p:pic>
                </p:oleObj>
              </mc:Fallback>
            </mc:AlternateContent>
          </a:graphicData>
        </a:graphic>
      </p:graphicFrame>
      <p:sp>
        <p:nvSpPr>
          <p:cNvPr id="122" name="CasellaDiTesto 121">
            <a:extLst>
              <a:ext uri="{FF2B5EF4-FFF2-40B4-BE49-F238E27FC236}">
                <a16:creationId xmlns:a16="http://schemas.microsoft.com/office/drawing/2014/main" id="{5E1FD630-70E4-4F1A-B1B9-6A26D8EE29DB}"/>
              </a:ext>
            </a:extLst>
          </p:cNvPr>
          <p:cNvSpPr txBox="1"/>
          <p:nvPr/>
        </p:nvSpPr>
        <p:spPr>
          <a:xfrm>
            <a:off x="5163420" y="19258285"/>
            <a:ext cx="553998" cy="1895712"/>
          </a:xfrm>
          <a:prstGeom prst="rect">
            <a:avLst/>
          </a:prstGeom>
          <a:noFill/>
        </p:spPr>
        <p:txBody>
          <a:bodyPr vert="vert270" wrap="none" rtlCol="0">
            <a:spAutoFit/>
          </a:bodyPr>
          <a:lstStyle/>
          <a:p>
            <a:r>
              <a:rPr lang="en-GB" sz="2400" dirty="0"/>
              <a:t>% of DMSO[O]</a:t>
            </a:r>
          </a:p>
        </p:txBody>
      </p:sp>
      <p:graphicFrame>
        <p:nvGraphicFramePr>
          <p:cNvPr id="125" name="Oggetto 124">
            <a:extLst>
              <a:ext uri="{FF2B5EF4-FFF2-40B4-BE49-F238E27FC236}">
                <a16:creationId xmlns:a16="http://schemas.microsoft.com/office/drawing/2014/main" id="{59932CBE-876C-4F1A-9A41-CA92D8A4F020}"/>
              </a:ext>
            </a:extLst>
          </p:cNvPr>
          <p:cNvGraphicFramePr>
            <a:graphicFrameLocks noChangeAspect="1"/>
          </p:cNvGraphicFramePr>
          <p:nvPr>
            <p:extLst>
              <p:ext uri="{D42A27DB-BD31-4B8C-83A1-F6EECF244321}">
                <p14:modId xmlns:p14="http://schemas.microsoft.com/office/powerpoint/2010/main" val="2078322980"/>
              </p:ext>
            </p:extLst>
          </p:nvPr>
        </p:nvGraphicFramePr>
        <p:xfrm>
          <a:off x="18910806" y="16786706"/>
          <a:ext cx="11543272" cy="8960734"/>
        </p:xfrm>
        <a:graphic>
          <a:graphicData uri="http://schemas.openxmlformats.org/presentationml/2006/ole">
            <mc:AlternateContent xmlns:mc="http://schemas.openxmlformats.org/markup-compatibility/2006">
              <mc:Choice xmlns:v="urn:schemas-microsoft-com:vml" Requires="v">
                <p:oleObj spid="_x0000_s1165" name="CS ChemDraw Drawing" r:id="rId12" imgW="6855873" imgH="5319546" progId="ChemDraw.Document.6.0">
                  <p:embed/>
                </p:oleObj>
              </mc:Choice>
              <mc:Fallback>
                <p:oleObj name="CS ChemDraw Drawing" r:id="rId12" imgW="6855873" imgH="5319546" progId="ChemDraw.Document.6.0">
                  <p:embed/>
                  <p:pic>
                    <p:nvPicPr>
                      <p:cNvPr id="14" name="Oggetto 13">
                        <a:extLst>
                          <a:ext uri="{FF2B5EF4-FFF2-40B4-BE49-F238E27FC236}">
                            <a16:creationId xmlns:a16="http://schemas.microsoft.com/office/drawing/2014/main" id="{412C1E71-6FDC-4DB7-9BA4-EDC2C9B57F8E}"/>
                          </a:ext>
                        </a:extLst>
                      </p:cNvPr>
                      <p:cNvPicPr/>
                      <p:nvPr/>
                    </p:nvPicPr>
                    <p:blipFill>
                      <a:blip r:embed="rId13"/>
                      <a:stretch>
                        <a:fillRect/>
                      </a:stretch>
                    </p:blipFill>
                    <p:spPr>
                      <a:xfrm>
                        <a:off x="18910806" y="16786706"/>
                        <a:ext cx="11543272" cy="8960734"/>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3DDF1466-64B1-124F-9157-07D52C30E675}"/>
              </a:ext>
            </a:extLst>
          </p:cNvPr>
          <p:cNvSpPr txBox="1"/>
          <p:nvPr/>
        </p:nvSpPr>
        <p:spPr>
          <a:xfrm>
            <a:off x="1262931" y="12742100"/>
            <a:ext cx="11882546" cy="2308324"/>
          </a:xfrm>
          <a:prstGeom prst="rect">
            <a:avLst/>
          </a:prstGeom>
          <a:noFill/>
        </p:spPr>
        <p:txBody>
          <a:bodyPr wrap="square" rtlCol="0">
            <a:spAutoFit/>
          </a:bodyPr>
          <a:lstStyle/>
          <a:p>
            <a:pPr algn="just"/>
            <a:r>
              <a:rPr lang="en-US" sz="1800" dirty="0"/>
              <a:t>First introduced in 1985 by H. </a:t>
            </a:r>
            <a:r>
              <a:rPr lang="en-US" sz="1800" dirty="0" err="1"/>
              <a:t>Sies</a:t>
            </a:r>
            <a:r>
              <a:rPr lang="en-US" sz="1800" dirty="0"/>
              <a:t> the term “oxidative stress” is nowadays referring to an imbalance between pro-oxidant and anti-oxidant species in favor of the former which lead to the activation of cellular redox signal of defense (eustress) and/or molecular damage (distress). </a:t>
            </a:r>
            <a:r>
              <a:rPr lang="en-US" sz="1800" b="1" dirty="0"/>
              <a:t>Glutathione Peroxidase </a:t>
            </a:r>
            <a:r>
              <a:rPr lang="en-US" sz="1800" dirty="0"/>
              <a:t>(GPx) plays an important role in the cellular defense arsenal against oxidative stress. This enzyme has a key residue of Sec (selenocysteine) in the catalytic active site, containing a selenol group in which the selenium atom acts as a redox center for the cellular redox reactions. </a:t>
            </a:r>
          </a:p>
          <a:p>
            <a:pPr algn="just"/>
            <a:r>
              <a:rPr lang="en-US" sz="1800" dirty="0"/>
              <a:t>Despite a huge number of paper claimed the GPx mimetic properties of several different small organoselenium derivatives  a real therapeutic application was never been reported, and, in several cases, the toxicity was the main issue that determine the fail. </a:t>
            </a:r>
            <a:endParaRPr lang="it-IT" sz="1800" dirty="0"/>
          </a:p>
        </p:txBody>
      </p:sp>
      <p:pic>
        <p:nvPicPr>
          <p:cNvPr id="6" name="Immagine 5">
            <a:extLst>
              <a:ext uri="{FF2B5EF4-FFF2-40B4-BE49-F238E27FC236}">
                <a16:creationId xmlns:a16="http://schemas.microsoft.com/office/drawing/2014/main" id="{5C0E11D5-040F-384F-A3E7-4421BB05D9B2}"/>
              </a:ext>
            </a:extLst>
          </p:cNvPr>
          <p:cNvPicPr>
            <a:picLocks noChangeAspect="1"/>
          </p:cNvPicPr>
          <p:nvPr/>
        </p:nvPicPr>
        <p:blipFill>
          <a:blip r:embed="rId14"/>
          <a:stretch>
            <a:fillRect/>
          </a:stretch>
        </p:blipFill>
        <p:spPr>
          <a:xfrm>
            <a:off x="15610158" y="7328192"/>
            <a:ext cx="14544011" cy="5043663"/>
          </a:xfrm>
          <a:prstGeom prst="rect">
            <a:avLst/>
          </a:prstGeom>
        </p:spPr>
      </p:pic>
      <p:sp>
        <p:nvSpPr>
          <p:cNvPr id="7" name="Rettangolo 6">
            <a:extLst>
              <a:ext uri="{FF2B5EF4-FFF2-40B4-BE49-F238E27FC236}">
                <a16:creationId xmlns:a16="http://schemas.microsoft.com/office/drawing/2014/main" id="{7F7125F9-31BE-3849-A110-4273BFFC51DC}"/>
              </a:ext>
            </a:extLst>
          </p:cNvPr>
          <p:cNvSpPr/>
          <p:nvPr/>
        </p:nvSpPr>
        <p:spPr>
          <a:xfrm>
            <a:off x="20102981" y="12603600"/>
            <a:ext cx="5321461" cy="2585323"/>
          </a:xfrm>
          <a:prstGeom prst="rect">
            <a:avLst/>
          </a:prstGeom>
        </p:spPr>
        <p:txBody>
          <a:bodyPr wrap="square">
            <a:spAutoFit/>
          </a:bodyPr>
          <a:lstStyle/>
          <a:p>
            <a:pPr algn="just"/>
            <a:r>
              <a:rPr lang="en-US" sz="1800" dirty="0">
                <a:solidFill>
                  <a:prstClr val="black"/>
                </a:solidFill>
              </a:rPr>
              <a:t>Some years ago we demonstrated that </a:t>
            </a:r>
            <a:r>
              <a:rPr lang="en-US" sz="1800" dirty="0" err="1">
                <a:solidFill>
                  <a:prstClr val="black"/>
                </a:solidFill>
              </a:rPr>
              <a:t>PhSeZnCl</a:t>
            </a:r>
            <a:r>
              <a:rPr lang="en-US" sz="1800" dirty="0">
                <a:solidFill>
                  <a:prstClr val="black"/>
                </a:solidFill>
              </a:rPr>
              <a:t> acts as catalyst in the reduction of peroxide demonstrating it with the most common texts. Also in this case the toxicity reduced our expectation to use it as an efficient </a:t>
            </a:r>
            <a:r>
              <a:rPr lang="en-US" sz="1800" dirty="0" err="1">
                <a:solidFill>
                  <a:prstClr val="black"/>
                </a:solidFill>
              </a:rPr>
              <a:t>GPx</a:t>
            </a:r>
            <a:r>
              <a:rPr lang="en-US" sz="1800" dirty="0">
                <a:solidFill>
                  <a:prstClr val="black"/>
                </a:solidFill>
              </a:rPr>
              <a:t> mimetic. We also proved that from a redox point of view it was due to an higher affinity for the reduced glutathione respect to the peroxide improving the prooxidant activity respect the antioxidant one.</a:t>
            </a:r>
            <a:endParaRPr lang="it-IT" dirty="0"/>
          </a:p>
        </p:txBody>
      </p:sp>
      <p:pic>
        <p:nvPicPr>
          <p:cNvPr id="41" name="Immagine 40">
            <a:extLst>
              <a:ext uri="{FF2B5EF4-FFF2-40B4-BE49-F238E27FC236}">
                <a16:creationId xmlns:a16="http://schemas.microsoft.com/office/drawing/2014/main" id="{D6B18853-60CD-4C4D-9D4E-94C8DE380CA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825300" y="11999399"/>
            <a:ext cx="3513562" cy="2703549"/>
          </a:xfrm>
          <a:prstGeom prst="rect">
            <a:avLst/>
          </a:prstGeom>
        </p:spPr>
      </p:pic>
      <p:grpSp>
        <p:nvGrpSpPr>
          <p:cNvPr id="42" name="Gruppo 41">
            <a:extLst>
              <a:ext uri="{FF2B5EF4-FFF2-40B4-BE49-F238E27FC236}">
                <a16:creationId xmlns:a16="http://schemas.microsoft.com/office/drawing/2014/main" id="{25F44C4D-38F9-1140-99D9-B75ACFF1A0A5}"/>
              </a:ext>
            </a:extLst>
          </p:cNvPr>
          <p:cNvGrpSpPr/>
          <p:nvPr/>
        </p:nvGrpSpPr>
        <p:grpSpPr>
          <a:xfrm>
            <a:off x="16048033" y="14560257"/>
            <a:ext cx="3180329" cy="461665"/>
            <a:chOff x="6298900" y="6069779"/>
            <a:chExt cx="3180329" cy="461665"/>
          </a:xfrm>
        </p:grpSpPr>
        <p:sp>
          <p:nvSpPr>
            <p:cNvPr id="43" name="CasellaDiTesto 42">
              <a:extLst>
                <a:ext uri="{FF2B5EF4-FFF2-40B4-BE49-F238E27FC236}">
                  <a16:creationId xmlns:a16="http://schemas.microsoft.com/office/drawing/2014/main" id="{4223CA88-07E1-924E-98A9-8059CB3393E8}"/>
                </a:ext>
              </a:extLst>
            </p:cNvPr>
            <p:cNvSpPr txBox="1"/>
            <p:nvPr/>
          </p:nvSpPr>
          <p:spPr>
            <a:xfrm>
              <a:off x="6298900" y="6074742"/>
              <a:ext cx="12666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a:t>
              </a:r>
              <a:r>
                <a:rPr kumimoji="0" lang="en-GB" sz="1100" b="0" i="0" u="none" strike="noStrike" kern="0" cap="none" spc="0" normalizeH="0" baseline="0" noProof="0" dirty="0">
                  <a:ln>
                    <a:noFill/>
                  </a:ln>
                  <a:solidFill>
                    <a:prstClr val="black"/>
                  </a:solidFill>
                  <a:effectLst/>
                  <a:uLnTx/>
                  <a:uFillTx/>
                </a:rPr>
                <a:t> TBHP,       H</a:t>
              </a:r>
              <a:r>
                <a:rPr kumimoji="0" lang="en-GB" sz="1100" b="0" i="0" u="none" strike="noStrike" kern="0" cap="none" spc="0" normalizeH="0" baseline="-25000" noProof="0" dirty="0">
                  <a:ln>
                    <a:noFill/>
                  </a:ln>
                  <a:solidFill>
                    <a:prstClr val="black"/>
                  </a:solidFill>
                  <a:effectLst/>
                  <a:uLnTx/>
                  <a:uFillTx/>
                </a:rPr>
                <a:t>2</a:t>
              </a:r>
              <a:r>
                <a:rPr kumimoji="0" lang="en-GB" sz="1100" b="0" i="0" u="none" strike="noStrike" kern="0" cap="none" spc="0" normalizeH="0" baseline="0" noProof="0" dirty="0">
                  <a:ln>
                    <a:noFill/>
                  </a:ln>
                  <a:solidFill>
                    <a:prstClr val="black"/>
                  </a:solidFill>
                  <a:effectLst/>
                  <a:uLnTx/>
                  <a:uFillTx/>
                </a:rPr>
                <a:t>O</a:t>
              </a:r>
              <a:r>
                <a:rPr kumimoji="0" lang="en-GB" sz="1100" b="0" i="0" u="none" strike="noStrike" kern="0" cap="none" spc="0" normalizeH="0" baseline="-25000" noProof="0" dirty="0">
                  <a:ln>
                    <a:noFill/>
                  </a:ln>
                  <a:solidFill>
                    <a:prstClr val="black"/>
                  </a:solidFill>
                  <a:effectLst/>
                  <a:uLnTx/>
                  <a:uFillTx/>
                </a:rPr>
                <a:t>2</a:t>
              </a:r>
              <a:r>
                <a:rPr kumimoji="0" lang="en-GB" sz="1100" b="0" i="0" u="none" strike="noStrike" kern="0" cap="none" spc="0" normalizeH="0" baseline="0" noProof="0" dirty="0">
                  <a:ln>
                    <a:noFill/>
                  </a:ln>
                  <a:solidFill>
                    <a:prstClr val="black"/>
                  </a:solidFill>
                  <a:effectLst/>
                  <a:uLnTx/>
                  <a:uFillTx/>
                </a:rPr>
                <a:t>, </a:t>
              </a:r>
            </a:p>
          </p:txBody>
        </p:sp>
        <p:sp>
          <p:nvSpPr>
            <p:cNvPr id="44" name="Triangolo isoscele 22">
              <a:extLst>
                <a:ext uri="{FF2B5EF4-FFF2-40B4-BE49-F238E27FC236}">
                  <a16:creationId xmlns:a16="http://schemas.microsoft.com/office/drawing/2014/main" id="{148AE886-C196-5B4A-A858-EFBE6FD8824D}"/>
                </a:ext>
              </a:extLst>
            </p:cNvPr>
            <p:cNvSpPr/>
            <p:nvPr/>
          </p:nvSpPr>
          <p:spPr>
            <a:xfrm>
              <a:off x="6938683" y="6219109"/>
              <a:ext cx="125463" cy="108246"/>
            </a:xfrm>
            <a:prstGeom prst="triangl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Rettangolo 44">
              <a:extLst>
                <a:ext uri="{FF2B5EF4-FFF2-40B4-BE49-F238E27FC236}">
                  <a16:creationId xmlns:a16="http://schemas.microsoft.com/office/drawing/2014/main" id="{FCB72452-02DD-BB48-9C37-F7259A04E056}"/>
                </a:ext>
              </a:extLst>
            </p:cNvPr>
            <p:cNvSpPr/>
            <p:nvPr/>
          </p:nvSpPr>
          <p:spPr>
            <a:xfrm>
              <a:off x="7417559" y="6069779"/>
              <a:ext cx="323057"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t>
              </a:r>
              <a:endParaRPr kumimoji="0" lang="en-GB" sz="1600" b="0" i="0" u="none" strike="noStrike" kern="0" cap="none" spc="0" normalizeH="0" baseline="0" noProof="0" dirty="0">
                <a:ln>
                  <a:noFill/>
                </a:ln>
                <a:solidFill>
                  <a:prstClr val="black"/>
                </a:solidFill>
                <a:effectLst/>
                <a:uLnTx/>
                <a:uFillTx/>
              </a:endParaRPr>
            </a:p>
          </p:txBody>
        </p:sp>
        <p:sp>
          <p:nvSpPr>
            <p:cNvPr id="46" name="Rettangolo 45">
              <a:extLst>
                <a:ext uri="{FF2B5EF4-FFF2-40B4-BE49-F238E27FC236}">
                  <a16:creationId xmlns:a16="http://schemas.microsoft.com/office/drawing/2014/main" id="{F4244DF9-5DC7-264E-9996-55176BA94C12}"/>
                </a:ext>
              </a:extLst>
            </p:cNvPr>
            <p:cNvSpPr/>
            <p:nvPr/>
          </p:nvSpPr>
          <p:spPr>
            <a:xfrm>
              <a:off x="7555304" y="6159955"/>
              <a:ext cx="1923925"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H</a:t>
              </a:r>
              <a:r>
                <a:rPr kumimoji="0" lang="en-US" sz="1200" b="0" i="0" u="none" strike="noStrike" kern="0" cap="none" spc="0" normalizeH="0" baseline="-25000" noProof="0" dirty="0">
                  <a:ln>
                    <a:noFill/>
                  </a:ln>
                  <a:solidFill>
                    <a:prstClr val="black"/>
                  </a:solidFill>
                  <a:effectLst/>
                  <a:uLnTx/>
                  <a:uFillTx/>
                </a:rPr>
                <a:t>2</a:t>
              </a:r>
              <a:r>
                <a:rPr kumimoji="0" lang="en-US" sz="1200" b="0" i="0" u="none" strike="noStrike" kern="0" cap="none" spc="0" normalizeH="0" baseline="0" noProof="0" dirty="0">
                  <a:ln>
                    <a:noFill/>
                  </a:ln>
                  <a:solidFill>
                    <a:prstClr val="black"/>
                  </a:solidFill>
                  <a:effectLst/>
                  <a:uLnTx/>
                  <a:uFillTx/>
                </a:rPr>
                <a:t>O</a:t>
              </a:r>
              <a:r>
                <a:rPr kumimoji="0" lang="en-US" sz="1200" b="0" i="0" u="none" strike="noStrike" kern="0" cap="none" spc="0" normalizeH="0" baseline="-25000" noProof="0" dirty="0">
                  <a:ln>
                    <a:noFill/>
                  </a:ln>
                  <a:solidFill>
                    <a:prstClr val="black"/>
                  </a:solidFill>
                  <a:effectLst/>
                  <a:uLnTx/>
                  <a:uFillTx/>
                </a:rPr>
                <a:t>2 </a:t>
              </a:r>
              <a:r>
                <a:rPr kumimoji="0" lang="en-US" sz="1200" b="0" i="0" u="none" strike="noStrike" kern="0" cap="none" spc="0" normalizeH="0" baseline="0" noProof="0" dirty="0">
                  <a:ln>
                    <a:noFill/>
                  </a:ln>
                  <a:solidFill>
                    <a:prstClr val="black"/>
                  </a:solidFill>
                  <a:effectLst/>
                  <a:uLnTx/>
                  <a:uFillTx/>
                </a:rPr>
                <a:t>and 10% of </a:t>
              </a:r>
              <a:r>
                <a:rPr kumimoji="0" lang="en-US" sz="1200" b="0" i="0" u="none" strike="noStrike" kern="0" cap="none" spc="0" normalizeH="0" baseline="0" noProof="0" dirty="0" err="1">
                  <a:ln>
                    <a:noFill/>
                  </a:ln>
                  <a:solidFill>
                    <a:prstClr val="black"/>
                  </a:solidFill>
                  <a:effectLst/>
                  <a:uLnTx/>
                  <a:uFillTx/>
                </a:rPr>
                <a:t>PhSeZnCl</a:t>
              </a:r>
              <a:r>
                <a:rPr kumimoji="0" lang="en-US" sz="1200" b="0" i="0" u="none" strike="noStrike" kern="0" cap="none" spc="0" normalizeH="0" baseline="0" noProof="0" dirty="0">
                  <a:ln>
                    <a:noFill/>
                  </a:ln>
                  <a:solidFill>
                    <a:prstClr val="black"/>
                  </a:solidFill>
                  <a:effectLst/>
                  <a:uLnTx/>
                  <a:uFillTx/>
                </a:rPr>
                <a:t> </a:t>
              </a:r>
              <a:endParaRPr kumimoji="0" lang="en-GB" sz="1200" b="0" i="0" u="none" strike="noStrike" kern="0" cap="none" spc="0" normalizeH="0" baseline="0" noProof="0" dirty="0">
                <a:ln>
                  <a:noFill/>
                </a:ln>
                <a:solidFill>
                  <a:prstClr val="black"/>
                </a:solidFill>
                <a:effectLst/>
                <a:uLnTx/>
                <a:uFillTx/>
              </a:endParaRPr>
            </a:p>
          </p:txBody>
        </p:sp>
      </p:grpSp>
      <p:pic>
        <p:nvPicPr>
          <p:cNvPr id="57" name="Immagine 56">
            <a:extLst>
              <a:ext uri="{FF2B5EF4-FFF2-40B4-BE49-F238E27FC236}">
                <a16:creationId xmlns:a16="http://schemas.microsoft.com/office/drawing/2014/main" id="{95D34324-7F35-0A47-AB65-2FA6676CAA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236027" y="12138930"/>
            <a:ext cx="3482003" cy="2650951"/>
          </a:xfrm>
          <a:prstGeom prst="rect">
            <a:avLst/>
          </a:prstGeom>
        </p:spPr>
      </p:pic>
      <p:grpSp>
        <p:nvGrpSpPr>
          <p:cNvPr id="58" name="Gruppo 57">
            <a:extLst>
              <a:ext uri="{FF2B5EF4-FFF2-40B4-BE49-F238E27FC236}">
                <a16:creationId xmlns:a16="http://schemas.microsoft.com/office/drawing/2014/main" id="{D42E2DB1-2162-BE41-9E81-DCCA1223C661}"/>
              </a:ext>
            </a:extLst>
          </p:cNvPr>
          <p:cNvGrpSpPr/>
          <p:nvPr/>
        </p:nvGrpSpPr>
        <p:grpSpPr>
          <a:xfrm>
            <a:off x="26282371" y="14666493"/>
            <a:ext cx="3642344" cy="369332"/>
            <a:chOff x="159712" y="6058137"/>
            <a:chExt cx="3642344" cy="369332"/>
          </a:xfrm>
        </p:grpSpPr>
        <p:sp>
          <p:nvSpPr>
            <p:cNvPr id="59" name="CasellaDiTesto 58">
              <a:extLst>
                <a:ext uri="{FF2B5EF4-FFF2-40B4-BE49-F238E27FC236}">
                  <a16:creationId xmlns:a16="http://schemas.microsoft.com/office/drawing/2014/main" id="{670CB845-7D8F-5C4D-A0D4-A0C7146DB8C5}"/>
                </a:ext>
              </a:extLst>
            </p:cNvPr>
            <p:cNvSpPr txBox="1"/>
            <p:nvPr/>
          </p:nvSpPr>
          <p:spPr>
            <a:xfrm>
              <a:off x="159712" y="6058137"/>
              <a:ext cx="36423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a:t>
              </a:r>
              <a:r>
                <a:rPr kumimoji="0" lang="en-GB" sz="1100" b="0" i="0" u="none" strike="noStrike" kern="0" cap="none" spc="0" normalizeH="0" baseline="0" noProof="0" dirty="0">
                  <a:ln>
                    <a:noFill/>
                  </a:ln>
                  <a:solidFill>
                    <a:prstClr val="black"/>
                  </a:solidFill>
                  <a:effectLst/>
                  <a:uLnTx/>
                  <a:uFillTx/>
                </a:rPr>
                <a:t> without catalyst,       stoichiometric amount of </a:t>
              </a:r>
              <a:r>
                <a:rPr kumimoji="0" lang="en-GB" sz="1100" b="0" i="0" u="none" strike="noStrike" kern="0" cap="none" spc="0" normalizeH="0" baseline="0" noProof="0" dirty="0" err="1">
                  <a:ln>
                    <a:noFill/>
                  </a:ln>
                  <a:solidFill>
                    <a:prstClr val="black"/>
                  </a:solidFill>
                  <a:effectLst/>
                  <a:uLnTx/>
                  <a:uFillTx/>
                </a:rPr>
                <a:t>PhSeZnCl</a:t>
              </a:r>
              <a:r>
                <a:rPr kumimoji="0" lang="en-GB" sz="1100" b="0" i="0" u="none" strike="noStrike" kern="0" cap="none" spc="0" normalizeH="0" baseline="0" noProof="0" dirty="0">
                  <a:ln>
                    <a:noFill/>
                  </a:ln>
                  <a:solidFill>
                    <a:prstClr val="black"/>
                  </a:solidFill>
                  <a:effectLst/>
                  <a:uLnTx/>
                  <a:uFillTx/>
                </a:rPr>
                <a:t> </a:t>
              </a:r>
            </a:p>
          </p:txBody>
        </p:sp>
        <p:sp>
          <p:nvSpPr>
            <p:cNvPr id="60" name="Triangolo isoscele 27">
              <a:extLst>
                <a:ext uri="{FF2B5EF4-FFF2-40B4-BE49-F238E27FC236}">
                  <a16:creationId xmlns:a16="http://schemas.microsoft.com/office/drawing/2014/main" id="{669EC5A5-03B5-0142-9103-32CA40EC891F}"/>
                </a:ext>
              </a:extLst>
            </p:cNvPr>
            <p:cNvSpPr/>
            <p:nvPr/>
          </p:nvSpPr>
          <p:spPr>
            <a:xfrm>
              <a:off x="1430133" y="6193612"/>
              <a:ext cx="125463" cy="108246"/>
            </a:xfrm>
            <a:prstGeom prst="triangl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1" name="Rettangolo con angoli arrotondati 60">
            <a:extLst>
              <a:ext uri="{FF2B5EF4-FFF2-40B4-BE49-F238E27FC236}">
                <a16:creationId xmlns:a16="http://schemas.microsoft.com/office/drawing/2014/main" id="{1D91D7CF-BF49-2E48-8BC2-2EA7E96FDD9E}"/>
              </a:ext>
            </a:extLst>
          </p:cNvPr>
          <p:cNvSpPr/>
          <p:nvPr/>
        </p:nvSpPr>
        <p:spPr>
          <a:xfrm>
            <a:off x="771638" y="1563305"/>
            <a:ext cx="30806208" cy="4658100"/>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A821BD00-3A1C-434A-AE17-6E4434E9FD8D}"/>
              </a:ext>
            </a:extLst>
          </p:cNvPr>
          <p:cNvSpPr txBox="1"/>
          <p:nvPr/>
        </p:nvSpPr>
        <p:spPr>
          <a:xfrm>
            <a:off x="1828588" y="6584811"/>
            <a:ext cx="3128870" cy="646331"/>
          </a:xfrm>
          <a:prstGeom prst="rect">
            <a:avLst/>
          </a:prstGeom>
          <a:solidFill>
            <a:srgbClr val="D5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3600" dirty="0"/>
              <a:t>      </a:t>
            </a:r>
            <a:r>
              <a:rPr lang="it-IT" sz="3600" dirty="0" err="1"/>
              <a:t>introduction</a:t>
            </a:r>
            <a:endParaRPr lang="it-IT" sz="3600" dirty="0"/>
          </a:p>
        </p:txBody>
      </p:sp>
      <p:sp>
        <p:nvSpPr>
          <p:cNvPr id="62" name="CasellaDiTesto 61">
            <a:extLst>
              <a:ext uri="{FF2B5EF4-FFF2-40B4-BE49-F238E27FC236}">
                <a16:creationId xmlns:a16="http://schemas.microsoft.com/office/drawing/2014/main" id="{999DF345-0A4F-9149-B870-57E5E9042A78}"/>
              </a:ext>
            </a:extLst>
          </p:cNvPr>
          <p:cNvSpPr txBox="1"/>
          <p:nvPr/>
        </p:nvSpPr>
        <p:spPr>
          <a:xfrm>
            <a:off x="15561429" y="6542939"/>
            <a:ext cx="7256089" cy="646331"/>
          </a:xfrm>
          <a:prstGeom prst="rect">
            <a:avLst/>
          </a:prstGeom>
          <a:solidFill>
            <a:srgbClr val="D5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3600" dirty="0"/>
              <a:t>         the Janus </a:t>
            </a:r>
            <a:r>
              <a:rPr lang="it-IT" sz="3600" dirty="0" err="1"/>
              <a:t>properties</a:t>
            </a:r>
            <a:r>
              <a:rPr lang="it-IT" sz="3600" dirty="0"/>
              <a:t> of </a:t>
            </a:r>
            <a:r>
              <a:rPr lang="it-IT" sz="3600" dirty="0" err="1"/>
              <a:t>PhSeZnCl</a:t>
            </a:r>
            <a:endParaRPr lang="it-IT" sz="3600" dirty="0"/>
          </a:p>
        </p:txBody>
      </p:sp>
      <p:sp>
        <p:nvSpPr>
          <p:cNvPr id="18" name="Rectangle 34">
            <a:extLst>
              <a:ext uri="{FF2B5EF4-FFF2-40B4-BE49-F238E27FC236}">
                <a16:creationId xmlns:a16="http://schemas.microsoft.com/office/drawing/2014/main" id="{53232481-8A54-1248-9EAC-5342F95B0D7C}"/>
              </a:ext>
            </a:extLst>
          </p:cNvPr>
          <p:cNvSpPr>
            <a:spLocks noChangeArrowheads="1"/>
          </p:cNvSpPr>
          <p:nvPr/>
        </p:nvSpPr>
        <p:spPr bwMode="auto">
          <a:xfrm>
            <a:off x="3613912" y="666848"/>
            <a:ext cx="32332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grpSp>
        <p:nvGrpSpPr>
          <p:cNvPr id="72" name="Gruppo 71">
            <a:extLst>
              <a:ext uri="{FF2B5EF4-FFF2-40B4-BE49-F238E27FC236}">
                <a16:creationId xmlns:a16="http://schemas.microsoft.com/office/drawing/2014/main" id="{CCFE9F8B-1F3C-A34E-BCFD-C01BC9044609}"/>
              </a:ext>
            </a:extLst>
          </p:cNvPr>
          <p:cNvGrpSpPr/>
          <p:nvPr/>
        </p:nvGrpSpPr>
        <p:grpSpPr>
          <a:xfrm>
            <a:off x="1783270" y="16734709"/>
            <a:ext cx="3805400" cy="3471432"/>
            <a:chOff x="360766" y="2359156"/>
            <a:chExt cx="3805400" cy="3471432"/>
          </a:xfrm>
        </p:grpSpPr>
        <p:graphicFrame>
          <p:nvGraphicFramePr>
            <p:cNvPr id="73" name="Oggetto 72">
              <a:extLst>
                <a:ext uri="{FF2B5EF4-FFF2-40B4-BE49-F238E27FC236}">
                  <a16:creationId xmlns:a16="http://schemas.microsoft.com/office/drawing/2014/main" id="{349E8FB1-1708-A14C-AD65-5E1D3C1652D7}"/>
                </a:ext>
              </a:extLst>
            </p:cNvPr>
            <p:cNvGraphicFramePr>
              <a:graphicFrameLocks noChangeAspect="1"/>
            </p:cNvGraphicFramePr>
            <p:nvPr>
              <p:extLst>
                <p:ext uri="{D42A27DB-BD31-4B8C-83A1-F6EECF244321}">
                  <p14:modId xmlns:p14="http://schemas.microsoft.com/office/powerpoint/2010/main" val="3471210204"/>
                </p:ext>
              </p:extLst>
            </p:nvPr>
          </p:nvGraphicFramePr>
          <p:xfrm>
            <a:off x="714185" y="2420063"/>
            <a:ext cx="1652300" cy="2416533"/>
          </p:xfrm>
          <a:graphic>
            <a:graphicData uri="http://schemas.openxmlformats.org/presentationml/2006/ole">
              <mc:AlternateContent xmlns:mc="http://schemas.openxmlformats.org/markup-compatibility/2006">
                <mc:Choice xmlns:v="urn:schemas-microsoft-com:vml" Requires="v">
                  <p:oleObj spid="_x0000_s1166" name="CS ChemDraw Drawing" r:id="rId17" imgW="1180214" imgH="1726095" progId="ChemDraw.Document.6.0">
                    <p:embed/>
                  </p:oleObj>
                </mc:Choice>
                <mc:Fallback>
                  <p:oleObj name="CS ChemDraw Drawing" r:id="rId17" imgW="1180214" imgH="1726095" progId="ChemDraw.Document.6.0">
                    <p:embed/>
                    <p:pic>
                      <p:nvPicPr>
                        <p:cNvPr id="3" name="Oggetto 2">
                          <a:extLst>
                            <a:ext uri="{FF2B5EF4-FFF2-40B4-BE49-F238E27FC236}">
                              <a16:creationId xmlns:a16="http://schemas.microsoft.com/office/drawing/2014/main" id="{14115B91-3BCA-4A59-A07C-4CBAF13B12E9}"/>
                            </a:ext>
                          </a:extLst>
                        </p:cNvPr>
                        <p:cNvPicPr/>
                        <p:nvPr/>
                      </p:nvPicPr>
                      <p:blipFill>
                        <a:blip r:embed="rId18"/>
                        <a:stretch>
                          <a:fillRect/>
                        </a:stretch>
                      </p:blipFill>
                      <p:spPr>
                        <a:xfrm>
                          <a:off x="714185" y="2420063"/>
                          <a:ext cx="1652300" cy="2416533"/>
                        </a:xfrm>
                        <a:prstGeom prst="rect">
                          <a:avLst/>
                        </a:prstGeom>
                      </p:spPr>
                    </p:pic>
                  </p:oleObj>
                </mc:Fallback>
              </mc:AlternateContent>
            </a:graphicData>
          </a:graphic>
        </p:graphicFrame>
        <p:sp>
          <p:nvSpPr>
            <p:cNvPr id="74" name="Rettangolo 73">
              <a:extLst>
                <a:ext uri="{FF2B5EF4-FFF2-40B4-BE49-F238E27FC236}">
                  <a16:creationId xmlns:a16="http://schemas.microsoft.com/office/drawing/2014/main" id="{09100738-6927-494C-8CE5-81FD793A681C}"/>
                </a:ext>
              </a:extLst>
            </p:cNvPr>
            <p:cNvSpPr/>
            <p:nvPr/>
          </p:nvSpPr>
          <p:spPr>
            <a:xfrm>
              <a:off x="812722" y="4999591"/>
              <a:ext cx="3353444" cy="830997"/>
            </a:xfrm>
            <a:prstGeom prst="rect">
              <a:avLst/>
            </a:prstGeom>
          </p:spPr>
          <p:txBody>
            <a:bodyPr wrap="square">
              <a:spAutoFit/>
            </a:bodyPr>
            <a:lstStyle/>
            <a:p>
              <a:r>
                <a:rPr lang="it-IT" sz="4800" b="1" dirty="0">
                  <a:solidFill>
                    <a:schemeClr val="tx2">
                      <a:lumMod val="50000"/>
                    </a:schemeClr>
                  </a:solidFill>
                </a:rPr>
                <a:t>DSBA</a:t>
              </a:r>
              <a:endParaRPr lang="en-GB" sz="4800" dirty="0"/>
            </a:p>
          </p:txBody>
        </p:sp>
        <p:sp>
          <p:nvSpPr>
            <p:cNvPr id="75" name="Rettangolo con angoli arrotondati 74">
              <a:extLst>
                <a:ext uri="{FF2B5EF4-FFF2-40B4-BE49-F238E27FC236}">
                  <a16:creationId xmlns:a16="http://schemas.microsoft.com/office/drawing/2014/main" id="{7828B4DB-3491-A64B-A0DB-C4D5F7C7F692}"/>
                </a:ext>
              </a:extLst>
            </p:cNvPr>
            <p:cNvSpPr/>
            <p:nvPr/>
          </p:nvSpPr>
          <p:spPr>
            <a:xfrm>
              <a:off x="360766" y="2359156"/>
              <a:ext cx="2312703" cy="2579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Rettangolo con angoli arrotondati 75">
            <a:extLst>
              <a:ext uri="{FF2B5EF4-FFF2-40B4-BE49-F238E27FC236}">
                <a16:creationId xmlns:a16="http://schemas.microsoft.com/office/drawing/2014/main" id="{F1CD1B66-257F-B94B-B737-568ED40838C1}"/>
              </a:ext>
            </a:extLst>
          </p:cNvPr>
          <p:cNvSpPr/>
          <p:nvPr/>
        </p:nvSpPr>
        <p:spPr>
          <a:xfrm>
            <a:off x="754767" y="16125523"/>
            <a:ext cx="16734982" cy="10055167"/>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con angoli arrotondati 76">
            <a:extLst>
              <a:ext uri="{FF2B5EF4-FFF2-40B4-BE49-F238E27FC236}">
                <a16:creationId xmlns:a16="http://schemas.microsoft.com/office/drawing/2014/main" id="{A6E9CB5D-1332-2243-BEF0-B92030E43860}"/>
              </a:ext>
            </a:extLst>
          </p:cNvPr>
          <p:cNvSpPr/>
          <p:nvPr/>
        </p:nvSpPr>
        <p:spPr>
          <a:xfrm>
            <a:off x="17917035" y="16123893"/>
            <a:ext cx="13660811" cy="10055167"/>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CasellaDiTesto 77">
            <a:extLst>
              <a:ext uri="{FF2B5EF4-FFF2-40B4-BE49-F238E27FC236}">
                <a16:creationId xmlns:a16="http://schemas.microsoft.com/office/drawing/2014/main" id="{B43E3553-DDC4-7348-B4A0-48A0D79F683F}"/>
              </a:ext>
            </a:extLst>
          </p:cNvPr>
          <p:cNvSpPr txBox="1"/>
          <p:nvPr/>
        </p:nvSpPr>
        <p:spPr>
          <a:xfrm>
            <a:off x="1828588" y="15820682"/>
            <a:ext cx="4342151" cy="646331"/>
          </a:xfrm>
          <a:prstGeom prst="rect">
            <a:avLst/>
          </a:prstGeom>
          <a:solidFill>
            <a:srgbClr val="D5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3600" dirty="0"/>
              <a:t>      a common </a:t>
            </a:r>
            <a:r>
              <a:rPr lang="it-IT" sz="3600" dirty="0" err="1"/>
              <a:t>mistake</a:t>
            </a:r>
            <a:endParaRPr lang="it-IT" sz="3600" dirty="0"/>
          </a:p>
        </p:txBody>
      </p:sp>
      <p:sp>
        <p:nvSpPr>
          <p:cNvPr id="80" name="CasellaDiTesto 79">
            <a:extLst>
              <a:ext uri="{FF2B5EF4-FFF2-40B4-BE49-F238E27FC236}">
                <a16:creationId xmlns:a16="http://schemas.microsoft.com/office/drawing/2014/main" id="{944B39E6-2C87-3C48-AE91-22FAD5BC1470}"/>
              </a:ext>
            </a:extLst>
          </p:cNvPr>
          <p:cNvSpPr txBox="1"/>
          <p:nvPr/>
        </p:nvSpPr>
        <p:spPr>
          <a:xfrm>
            <a:off x="19093055" y="15797873"/>
            <a:ext cx="7179401" cy="646331"/>
          </a:xfrm>
          <a:prstGeom prst="rect">
            <a:avLst/>
          </a:prstGeom>
          <a:solidFill>
            <a:srgbClr val="D5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3600"/>
              <a:t>    77Se-NMR </a:t>
            </a:r>
            <a:r>
              <a:rPr lang="it-IT" sz="3600" dirty="0"/>
              <a:t>for </a:t>
            </a:r>
            <a:r>
              <a:rPr lang="it-IT" sz="3600" dirty="0" err="1"/>
              <a:t>monitoring</a:t>
            </a:r>
            <a:r>
              <a:rPr lang="it-IT" sz="3600" dirty="0"/>
              <a:t> the </a:t>
            </a:r>
            <a:r>
              <a:rPr lang="it-IT" sz="3600" dirty="0" err="1"/>
              <a:t>cycle</a:t>
            </a:r>
            <a:endParaRPr lang="it-IT" sz="3600" dirty="0"/>
          </a:p>
        </p:txBody>
      </p:sp>
      <p:sp>
        <p:nvSpPr>
          <p:cNvPr id="85" name="Rettangolo 84">
            <a:extLst>
              <a:ext uri="{FF2B5EF4-FFF2-40B4-BE49-F238E27FC236}">
                <a16:creationId xmlns:a16="http://schemas.microsoft.com/office/drawing/2014/main" id="{ADA9F29E-16F7-574B-8BF3-ECEDD86DDA20}"/>
              </a:ext>
            </a:extLst>
          </p:cNvPr>
          <p:cNvSpPr/>
          <p:nvPr/>
        </p:nvSpPr>
        <p:spPr>
          <a:xfrm>
            <a:off x="980243" y="20215324"/>
            <a:ext cx="4183177" cy="5078313"/>
          </a:xfrm>
          <a:prstGeom prst="rect">
            <a:avLst/>
          </a:prstGeom>
        </p:spPr>
        <p:txBody>
          <a:bodyPr wrap="square">
            <a:spAutoFit/>
          </a:bodyPr>
          <a:lstStyle/>
          <a:p>
            <a:pPr algn="just"/>
            <a:r>
              <a:rPr lang="en-US" sz="1800" dirty="0">
                <a:solidFill>
                  <a:prstClr val="black"/>
                </a:solidFill>
              </a:rPr>
              <a:t>In a similar study DSBA showed a lower toxicity and for his mild pro-oxidant activity was proposed and demonstrated to be an efficient </a:t>
            </a:r>
            <a:r>
              <a:rPr lang="en-US" sz="1800" dirty="0" err="1">
                <a:solidFill>
                  <a:prstClr val="black"/>
                </a:solidFill>
              </a:rPr>
              <a:t>hormetin</a:t>
            </a:r>
            <a:r>
              <a:rPr lang="en-US" sz="1800" dirty="0">
                <a:solidFill>
                  <a:prstClr val="black"/>
                </a:solidFill>
              </a:rPr>
              <a:t>. For this reason we started a deep investigation of the intermediated species involved in the reaction of DSBA with hydrogen peroxide and </a:t>
            </a:r>
            <a:r>
              <a:rPr lang="en-US" sz="1800" dirty="0" err="1">
                <a:solidFill>
                  <a:prstClr val="black"/>
                </a:solidFill>
              </a:rPr>
              <a:t>Dithiotreitol</a:t>
            </a:r>
            <a:r>
              <a:rPr lang="en-US" sz="1800" dirty="0">
                <a:solidFill>
                  <a:prstClr val="black"/>
                </a:solidFill>
              </a:rPr>
              <a:t> (</a:t>
            </a:r>
            <a:r>
              <a:rPr lang="en-US" sz="1800" dirty="0" err="1">
                <a:solidFill>
                  <a:prstClr val="black"/>
                </a:solidFill>
              </a:rPr>
              <a:t>DTTred</a:t>
            </a:r>
            <a:r>
              <a:rPr lang="en-US" sz="1800" dirty="0">
                <a:solidFill>
                  <a:prstClr val="black"/>
                </a:solidFill>
              </a:rPr>
              <a:t>) as cofactor. Considering the high insolubility of this diselenide in the most common organic solvent, the experiments were carried out in DMSO, commonly used also for many other compounds in biological tests. We discovered that DSBA in the described condition act as catalyst for the oxidation of DMSO affecting dramatically the oxidation rate of </a:t>
            </a:r>
            <a:r>
              <a:rPr lang="en-US" sz="1800" dirty="0" err="1">
                <a:solidFill>
                  <a:prstClr val="black"/>
                </a:solidFill>
              </a:rPr>
              <a:t>DTTred</a:t>
            </a:r>
            <a:r>
              <a:rPr lang="en-US" sz="1800" dirty="0">
                <a:solidFill>
                  <a:prstClr val="black"/>
                </a:solidFill>
              </a:rPr>
              <a:t> and, consequently the outcome of the test.</a:t>
            </a:r>
            <a:endParaRPr lang="it-IT" dirty="0"/>
          </a:p>
        </p:txBody>
      </p:sp>
      <p:sp>
        <p:nvSpPr>
          <p:cNvPr id="88" name="Rettangolo 87">
            <a:extLst>
              <a:ext uri="{FF2B5EF4-FFF2-40B4-BE49-F238E27FC236}">
                <a16:creationId xmlns:a16="http://schemas.microsoft.com/office/drawing/2014/main" id="{F04BEB4A-33FB-FB4E-8056-59830A857EC0}"/>
              </a:ext>
            </a:extLst>
          </p:cNvPr>
          <p:cNvSpPr/>
          <p:nvPr/>
        </p:nvSpPr>
        <p:spPr>
          <a:xfrm>
            <a:off x="5898323" y="23511690"/>
            <a:ext cx="10783056" cy="2585323"/>
          </a:xfrm>
          <a:prstGeom prst="rect">
            <a:avLst/>
          </a:prstGeom>
        </p:spPr>
        <p:txBody>
          <a:bodyPr wrap="square">
            <a:spAutoFit/>
          </a:bodyPr>
          <a:lstStyle/>
          <a:p>
            <a:pPr algn="just"/>
            <a:r>
              <a:rPr lang="en-US" sz="1800" dirty="0">
                <a:solidFill>
                  <a:prstClr val="black"/>
                </a:solidFill>
              </a:rPr>
              <a:t>We checked also other selenium compounds as catalyst for the same reaction demonstrating that each of them have a different catalytic effect in the formation of the sulfone, </a:t>
            </a:r>
            <a:r>
              <a:rPr lang="en-US" sz="1800" b="1" dirty="0">
                <a:solidFill>
                  <a:prstClr val="black"/>
                </a:solidFill>
              </a:rPr>
              <a:t>This evidence introduce a clear and non predictable bias in all the biological tests involving simultaneously a selenium containing compound, hydrogen peroxide and use DMSO as solvent</a:t>
            </a:r>
            <a:r>
              <a:rPr lang="en-US" sz="1800" dirty="0">
                <a:solidFill>
                  <a:prstClr val="black"/>
                </a:solidFill>
              </a:rPr>
              <a:t>. These conditions are very common but we are convinced that all the results of antioxidant activity, especially </a:t>
            </a:r>
            <a:r>
              <a:rPr lang="en-US" sz="1800" dirty="0" err="1">
                <a:solidFill>
                  <a:prstClr val="black"/>
                </a:solidFill>
              </a:rPr>
              <a:t>GPx</a:t>
            </a:r>
            <a:r>
              <a:rPr lang="en-US" sz="1800" dirty="0">
                <a:solidFill>
                  <a:prstClr val="black"/>
                </a:solidFill>
              </a:rPr>
              <a:t>-like activity obtained in this way, have basically no sense and need to be repeated avoiding (if possible) this unpredictable perturbation. This open a renewed interest toward derivatives that are water soluble and can be tested and used avoiding DMSO. For example DSBA was transformed into the corresponding sodium salt and the catalytic cycle was studied by NMR </a:t>
            </a:r>
            <a:r>
              <a:rPr lang="en-US" sz="1800" baseline="30000" dirty="0">
                <a:solidFill>
                  <a:prstClr val="black"/>
                </a:solidFill>
              </a:rPr>
              <a:t>(77</a:t>
            </a:r>
            <a:r>
              <a:rPr lang="en-US" sz="1800" dirty="0">
                <a:solidFill>
                  <a:prstClr val="black"/>
                </a:solidFill>
              </a:rPr>
              <a:t>Se) evidencing the formation of the species depicted in the next slide.</a:t>
            </a:r>
            <a:endParaRPr lang="it-IT" dirty="0"/>
          </a:p>
        </p:txBody>
      </p:sp>
      <p:graphicFrame>
        <p:nvGraphicFramePr>
          <p:cNvPr id="90" name="Oggetto 89">
            <a:extLst>
              <a:ext uri="{FF2B5EF4-FFF2-40B4-BE49-F238E27FC236}">
                <a16:creationId xmlns:a16="http://schemas.microsoft.com/office/drawing/2014/main" id="{1E34AEFD-15A8-254F-920C-0E9F4B334BF5}"/>
              </a:ext>
            </a:extLst>
          </p:cNvPr>
          <p:cNvGraphicFramePr>
            <a:graphicFrameLocks noChangeAspect="1"/>
          </p:cNvGraphicFramePr>
          <p:nvPr>
            <p:extLst>
              <p:ext uri="{D42A27DB-BD31-4B8C-83A1-F6EECF244321}">
                <p14:modId xmlns:p14="http://schemas.microsoft.com/office/powerpoint/2010/main" val="1314931819"/>
              </p:ext>
            </p:extLst>
          </p:nvPr>
        </p:nvGraphicFramePr>
        <p:xfrm>
          <a:off x="28357924" y="31138161"/>
          <a:ext cx="1497013" cy="1549400"/>
        </p:xfrm>
        <a:graphic>
          <a:graphicData uri="http://schemas.openxmlformats.org/presentationml/2006/ole">
            <mc:AlternateContent xmlns:mc="http://schemas.openxmlformats.org/markup-compatibility/2006">
              <mc:Choice xmlns:v="urn:schemas-microsoft-com:vml" Requires="v">
                <p:oleObj spid="_x0000_s1167" name="CS ChemDraw Drawing" r:id="rId19" imgW="1497064" imgH="1549201" progId="ChemDraw.Document.6.0">
                  <p:embed/>
                </p:oleObj>
              </mc:Choice>
              <mc:Fallback>
                <p:oleObj name="CS ChemDraw Drawing" r:id="rId19" imgW="1497064" imgH="1549201" progId="ChemDraw.Document.6.0">
                  <p:embed/>
                  <p:pic>
                    <p:nvPicPr>
                      <p:cNvPr id="2" name="Oggetto 1">
                        <a:extLst>
                          <a:ext uri="{FF2B5EF4-FFF2-40B4-BE49-F238E27FC236}">
                            <a16:creationId xmlns:a16="http://schemas.microsoft.com/office/drawing/2014/main" id="{D334B199-BDFD-4ACC-B823-D2FEE682B9C3}"/>
                          </a:ext>
                        </a:extLst>
                      </p:cNvPr>
                      <p:cNvPicPr/>
                      <p:nvPr/>
                    </p:nvPicPr>
                    <p:blipFill>
                      <a:blip r:embed="rId20"/>
                      <a:stretch>
                        <a:fillRect/>
                      </a:stretch>
                    </p:blipFill>
                    <p:spPr>
                      <a:xfrm>
                        <a:off x="28357924" y="31138161"/>
                        <a:ext cx="1497013" cy="1549400"/>
                      </a:xfrm>
                      <a:prstGeom prst="rect">
                        <a:avLst/>
                      </a:prstGeom>
                    </p:spPr>
                  </p:pic>
                </p:oleObj>
              </mc:Fallback>
            </mc:AlternateContent>
          </a:graphicData>
        </a:graphic>
      </p:graphicFrame>
      <p:graphicFrame>
        <p:nvGraphicFramePr>
          <p:cNvPr id="91" name="Oggetto 90">
            <a:extLst>
              <a:ext uri="{FF2B5EF4-FFF2-40B4-BE49-F238E27FC236}">
                <a16:creationId xmlns:a16="http://schemas.microsoft.com/office/drawing/2014/main" id="{A8002DFD-B077-1040-A4DF-539B6D549F08}"/>
              </a:ext>
            </a:extLst>
          </p:cNvPr>
          <p:cNvGraphicFramePr>
            <a:graphicFrameLocks noChangeAspect="1"/>
          </p:cNvGraphicFramePr>
          <p:nvPr>
            <p:extLst>
              <p:ext uri="{D42A27DB-BD31-4B8C-83A1-F6EECF244321}">
                <p14:modId xmlns:p14="http://schemas.microsoft.com/office/powerpoint/2010/main" val="4288007425"/>
              </p:ext>
            </p:extLst>
          </p:nvPr>
        </p:nvGraphicFramePr>
        <p:xfrm>
          <a:off x="28643894" y="33163283"/>
          <a:ext cx="1055687" cy="1725613"/>
        </p:xfrm>
        <a:graphic>
          <a:graphicData uri="http://schemas.openxmlformats.org/presentationml/2006/ole">
            <mc:AlternateContent xmlns:mc="http://schemas.openxmlformats.org/markup-compatibility/2006">
              <mc:Choice xmlns:v="urn:schemas-microsoft-com:vml" Requires="v">
                <p:oleObj spid="_x0000_s1168" name="CS ChemDraw Drawing" r:id="rId21" imgW="1055175" imgH="1725671" progId="ChemDraw.Document.6.0">
                  <p:embed/>
                </p:oleObj>
              </mc:Choice>
              <mc:Fallback>
                <p:oleObj name="CS ChemDraw Drawing" r:id="rId21" imgW="1055175" imgH="1725671" progId="ChemDraw.Document.6.0">
                  <p:embed/>
                  <p:pic>
                    <p:nvPicPr>
                      <p:cNvPr id="3" name="Oggetto 2">
                        <a:extLst>
                          <a:ext uri="{FF2B5EF4-FFF2-40B4-BE49-F238E27FC236}">
                            <a16:creationId xmlns:a16="http://schemas.microsoft.com/office/drawing/2014/main" id="{C9F14495-7462-476A-8547-FD0D3AC9AD57}"/>
                          </a:ext>
                        </a:extLst>
                      </p:cNvPr>
                      <p:cNvPicPr/>
                      <p:nvPr/>
                    </p:nvPicPr>
                    <p:blipFill>
                      <a:blip r:embed="rId22"/>
                      <a:stretch>
                        <a:fillRect/>
                      </a:stretch>
                    </p:blipFill>
                    <p:spPr>
                      <a:xfrm>
                        <a:off x="28643894" y="33163283"/>
                        <a:ext cx="1055687" cy="1725613"/>
                      </a:xfrm>
                      <a:prstGeom prst="rect">
                        <a:avLst/>
                      </a:prstGeom>
                    </p:spPr>
                  </p:pic>
                </p:oleObj>
              </mc:Fallback>
            </mc:AlternateContent>
          </a:graphicData>
        </a:graphic>
      </p:graphicFrame>
      <p:cxnSp>
        <p:nvCxnSpPr>
          <p:cNvPr id="92" name="Connettore diritto 4">
            <a:extLst>
              <a:ext uri="{FF2B5EF4-FFF2-40B4-BE49-F238E27FC236}">
                <a16:creationId xmlns:a16="http://schemas.microsoft.com/office/drawing/2014/main" id="{3A6C65BD-F371-AF44-A9FF-662E3CA41126}"/>
              </a:ext>
            </a:extLst>
          </p:cNvPr>
          <p:cNvCxnSpPr/>
          <p:nvPr/>
        </p:nvCxnSpPr>
        <p:spPr>
          <a:xfrm>
            <a:off x="30170388" y="34068785"/>
            <a:ext cx="315686" cy="0"/>
          </a:xfrm>
          <a:prstGeom prst="line">
            <a:avLst/>
          </a:prstGeom>
          <a:ln w="28575">
            <a:solidFill>
              <a:schemeClr val="accent4">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CasellaDiTesto 92">
            <a:extLst>
              <a:ext uri="{FF2B5EF4-FFF2-40B4-BE49-F238E27FC236}">
                <a16:creationId xmlns:a16="http://schemas.microsoft.com/office/drawing/2014/main" id="{D01412E5-8F31-804A-AD78-3846D68BD4DE}"/>
              </a:ext>
            </a:extLst>
          </p:cNvPr>
          <p:cNvSpPr txBox="1"/>
          <p:nvPr/>
        </p:nvSpPr>
        <p:spPr>
          <a:xfrm>
            <a:off x="30607476" y="33930286"/>
            <a:ext cx="851515" cy="276999"/>
          </a:xfrm>
          <a:prstGeom prst="rect">
            <a:avLst/>
          </a:prstGeom>
          <a:noFill/>
        </p:spPr>
        <p:txBody>
          <a:bodyPr wrap="none" rtlCol="0">
            <a:spAutoFit/>
          </a:bodyPr>
          <a:lstStyle/>
          <a:p>
            <a:r>
              <a:rPr lang="en-GB" sz="1200" dirty="0"/>
              <a:t>10 mmol%</a:t>
            </a:r>
          </a:p>
        </p:txBody>
      </p:sp>
      <p:cxnSp>
        <p:nvCxnSpPr>
          <p:cNvPr id="94" name="Connettore diritto 16">
            <a:extLst>
              <a:ext uri="{FF2B5EF4-FFF2-40B4-BE49-F238E27FC236}">
                <a16:creationId xmlns:a16="http://schemas.microsoft.com/office/drawing/2014/main" id="{0AC1A6A3-9508-BD4C-9619-B8A048149DF1}"/>
              </a:ext>
            </a:extLst>
          </p:cNvPr>
          <p:cNvCxnSpPr/>
          <p:nvPr/>
        </p:nvCxnSpPr>
        <p:spPr>
          <a:xfrm>
            <a:off x="30137731" y="31402628"/>
            <a:ext cx="31568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5" name="Connettore diritto 17">
            <a:extLst>
              <a:ext uri="{FF2B5EF4-FFF2-40B4-BE49-F238E27FC236}">
                <a16:creationId xmlns:a16="http://schemas.microsoft.com/office/drawing/2014/main" id="{3F85AE77-3883-C34B-9254-D240336D79A1}"/>
              </a:ext>
            </a:extLst>
          </p:cNvPr>
          <p:cNvCxnSpPr/>
          <p:nvPr/>
        </p:nvCxnSpPr>
        <p:spPr>
          <a:xfrm>
            <a:off x="30137731" y="31871913"/>
            <a:ext cx="315686" cy="0"/>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Connettore diritto 18">
            <a:extLst>
              <a:ext uri="{FF2B5EF4-FFF2-40B4-BE49-F238E27FC236}">
                <a16:creationId xmlns:a16="http://schemas.microsoft.com/office/drawing/2014/main" id="{0FBB9029-25A0-C447-A1D3-5AA7895F45F1}"/>
              </a:ext>
            </a:extLst>
          </p:cNvPr>
          <p:cNvCxnSpPr/>
          <p:nvPr/>
        </p:nvCxnSpPr>
        <p:spPr>
          <a:xfrm>
            <a:off x="30137731" y="32430153"/>
            <a:ext cx="315686" cy="0"/>
          </a:xfrm>
          <a:prstGeom prst="line">
            <a:avLst/>
          </a:prstGeom>
          <a:ln w="28575">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CasellaDiTesto 96">
            <a:extLst>
              <a:ext uri="{FF2B5EF4-FFF2-40B4-BE49-F238E27FC236}">
                <a16:creationId xmlns:a16="http://schemas.microsoft.com/office/drawing/2014/main" id="{F0CEDDD9-EDA8-A746-A53C-32E81358D00C}"/>
              </a:ext>
            </a:extLst>
          </p:cNvPr>
          <p:cNvSpPr txBox="1"/>
          <p:nvPr/>
        </p:nvSpPr>
        <p:spPr>
          <a:xfrm>
            <a:off x="30607476" y="31264129"/>
            <a:ext cx="851515" cy="276999"/>
          </a:xfrm>
          <a:prstGeom prst="rect">
            <a:avLst/>
          </a:prstGeom>
          <a:noFill/>
        </p:spPr>
        <p:txBody>
          <a:bodyPr wrap="none" rtlCol="0">
            <a:spAutoFit/>
          </a:bodyPr>
          <a:lstStyle/>
          <a:p>
            <a:r>
              <a:rPr lang="en-GB" sz="1200" dirty="0"/>
              <a:t>10 mmol%</a:t>
            </a:r>
          </a:p>
        </p:txBody>
      </p:sp>
      <p:sp>
        <p:nvSpPr>
          <p:cNvPr id="98" name="CasellaDiTesto 97">
            <a:extLst>
              <a:ext uri="{FF2B5EF4-FFF2-40B4-BE49-F238E27FC236}">
                <a16:creationId xmlns:a16="http://schemas.microsoft.com/office/drawing/2014/main" id="{0D0E4E36-05D0-EC46-B9D1-93393F0E0369}"/>
              </a:ext>
            </a:extLst>
          </p:cNvPr>
          <p:cNvSpPr txBox="1"/>
          <p:nvPr/>
        </p:nvSpPr>
        <p:spPr>
          <a:xfrm>
            <a:off x="30607476" y="32291654"/>
            <a:ext cx="772969" cy="276999"/>
          </a:xfrm>
          <a:prstGeom prst="rect">
            <a:avLst/>
          </a:prstGeom>
          <a:noFill/>
        </p:spPr>
        <p:txBody>
          <a:bodyPr wrap="none" rtlCol="0">
            <a:spAutoFit/>
          </a:bodyPr>
          <a:lstStyle/>
          <a:p>
            <a:r>
              <a:rPr lang="en-GB" sz="1200" dirty="0"/>
              <a:t>1 mmol%</a:t>
            </a:r>
          </a:p>
        </p:txBody>
      </p:sp>
      <p:sp>
        <p:nvSpPr>
          <p:cNvPr id="99" name="CasellaDiTesto 98">
            <a:extLst>
              <a:ext uri="{FF2B5EF4-FFF2-40B4-BE49-F238E27FC236}">
                <a16:creationId xmlns:a16="http://schemas.microsoft.com/office/drawing/2014/main" id="{703ED7E4-8312-F54A-B72E-65E022D72CAE}"/>
              </a:ext>
            </a:extLst>
          </p:cNvPr>
          <p:cNvSpPr txBox="1"/>
          <p:nvPr/>
        </p:nvSpPr>
        <p:spPr>
          <a:xfrm>
            <a:off x="30607476" y="31733414"/>
            <a:ext cx="772969" cy="276999"/>
          </a:xfrm>
          <a:prstGeom prst="rect">
            <a:avLst/>
          </a:prstGeom>
          <a:noFill/>
        </p:spPr>
        <p:txBody>
          <a:bodyPr wrap="none" rtlCol="0">
            <a:spAutoFit/>
          </a:bodyPr>
          <a:lstStyle/>
          <a:p>
            <a:r>
              <a:rPr lang="en-GB" sz="1200" dirty="0"/>
              <a:t>2 mmol%</a:t>
            </a:r>
          </a:p>
        </p:txBody>
      </p:sp>
      <p:sp>
        <p:nvSpPr>
          <p:cNvPr id="100" name="CasellaDiTesto 99">
            <a:extLst>
              <a:ext uri="{FF2B5EF4-FFF2-40B4-BE49-F238E27FC236}">
                <a16:creationId xmlns:a16="http://schemas.microsoft.com/office/drawing/2014/main" id="{AB5A877A-16AE-954C-8E3C-64726D2BF016}"/>
              </a:ext>
            </a:extLst>
          </p:cNvPr>
          <p:cNvSpPr txBox="1"/>
          <p:nvPr/>
        </p:nvSpPr>
        <p:spPr>
          <a:xfrm>
            <a:off x="28769082" y="34894111"/>
            <a:ext cx="634726" cy="338554"/>
          </a:xfrm>
          <a:prstGeom prst="rect">
            <a:avLst/>
          </a:prstGeom>
          <a:noFill/>
        </p:spPr>
        <p:txBody>
          <a:bodyPr wrap="none" rtlCol="0">
            <a:spAutoFit/>
          </a:bodyPr>
          <a:lstStyle/>
          <a:p>
            <a:r>
              <a:rPr lang="en-GB" sz="1600" dirty="0"/>
              <a:t>DSBA</a:t>
            </a:r>
          </a:p>
        </p:txBody>
      </p:sp>
      <p:sp>
        <p:nvSpPr>
          <p:cNvPr id="104" name="Rettangolo con angoli arrotondati 103">
            <a:extLst>
              <a:ext uri="{FF2B5EF4-FFF2-40B4-BE49-F238E27FC236}">
                <a16:creationId xmlns:a16="http://schemas.microsoft.com/office/drawing/2014/main" id="{13153B36-7F57-1742-9CBB-4A8FF6FD7121}"/>
              </a:ext>
            </a:extLst>
          </p:cNvPr>
          <p:cNvSpPr/>
          <p:nvPr/>
        </p:nvSpPr>
        <p:spPr>
          <a:xfrm>
            <a:off x="17852036" y="26841873"/>
            <a:ext cx="13660811" cy="10055167"/>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CasellaDiTesto 104">
            <a:extLst>
              <a:ext uri="{FF2B5EF4-FFF2-40B4-BE49-F238E27FC236}">
                <a16:creationId xmlns:a16="http://schemas.microsoft.com/office/drawing/2014/main" id="{81D420AA-FA41-7145-9DB1-CFE7DA6C1179}"/>
              </a:ext>
            </a:extLst>
          </p:cNvPr>
          <p:cNvSpPr txBox="1"/>
          <p:nvPr/>
        </p:nvSpPr>
        <p:spPr>
          <a:xfrm>
            <a:off x="2136689" y="26564387"/>
            <a:ext cx="9199441" cy="646331"/>
          </a:xfrm>
          <a:prstGeom prst="rect">
            <a:avLst/>
          </a:prstGeom>
          <a:solidFill>
            <a:srgbClr val="D5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3600" dirty="0"/>
              <a:t>      </a:t>
            </a:r>
            <a:r>
              <a:rPr lang="it-IT" sz="3600" dirty="0" err="1"/>
              <a:t>modulating</a:t>
            </a:r>
            <a:r>
              <a:rPr lang="it-IT" sz="3600" dirty="0"/>
              <a:t> the electron </a:t>
            </a:r>
            <a:r>
              <a:rPr lang="it-IT" sz="3600" dirty="0" err="1"/>
              <a:t>density</a:t>
            </a:r>
            <a:r>
              <a:rPr lang="it-IT" sz="3600" dirty="0"/>
              <a:t> on </a:t>
            </a:r>
            <a:r>
              <a:rPr lang="it-IT" sz="3600" dirty="0" err="1"/>
              <a:t>selenium</a:t>
            </a:r>
            <a:endParaRPr lang="it-IT" sz="3600" dirty="0"/>
          </a:p>
        </p:txBody>
      </p:sp>
      <p:sp>
        <p:nvSpPr>
          <p:cNvPr id="107" name="Rettangolo 106">
            <a:extLst>
              <a:ext uri="{FF2B5EF4-FFF2-40B4-BE49-F238E27FC236}">
                <a16:creationId xmlns:a16="http://schemas.microsoft.com/office/drawing/2014/main" id="{D636C82A-677B-FA43-A712-892CD3652C9E}"/>
              </a:ext>
            </a:extLst>
          </p:cNvPr>
          <p:cNvSpPr/>
          <p:nvPr/>
        </p:nvSpPr>
        <p:spPr>
          <a:xfrm>
            <a:off x="1100672" y="33729674"/>
            <a:ext cx="15843469" cy="2308324"/>
          </a:xfrm>
          <a:prstGeom prst="rect">
            <a:avLst/>
          </a:prstGeom>
        </p:spPr>
        <p:txBody>
          <a:bodyPr wrap="square">
            <a:spAutoFit/>
          </a:bodyPr>
          <a:lstStyle/>
          <a:p>
            <a:pPr algn="just"/>
            <a:r>
              <a:rPr lang="en-US" sz="1800" dirty="0">
                <a:solidFill>
                  <a:prstClr val="black"/>
                </a:solidFill>
              </a:rPr>
              <a:t>In order to improve the reactivity of diselenide toward hydrogen peroxide we synthetized the </a:t>
            </a:r>
            <a:r>
              <a:rPr lang="en-US" sz="1800" i="1" dirty="0">
                <a:solidFill>
                  <a:prstClr val="black"/>
                </a:solidFill>
              </a:rPr>
              <a:t>ortho</a:t>
            </a:r>
            <a:r>
              <a:rPr lang="en-US" sz="1800" dirty="0">
                <a:solidFill>
                  <a:prstClr val="black"/>
                </a:solidFill>
              </a:rPr>
              <a:t> methoxy derivative of DSBA. In this synthesis diselenide was obtained as minor product, respect to the selenide, and both this compounds were investigated (as sodium salts) by NMR in the conditions of a </a:t>
            </a:r>
            <a:r>
              <a:rPr lang="en-US" sz="1800" dirty="0" err="1">
                <a:solidFill>
                  <a:prstClr val="black"/>
                </a:solidFill>
              </a:rPr>
              <a:t>GPx</a:t>
            </a:r>
            <a:r>
              <a:rPr lang="en-US" sz="1800" dirty="0">
                <a:solidFill>
                  <a:prstClr val="black"/>
                </a:solidFill>
              </a:rPr>
              <a:t>-like catalytic cycle. Interestingly  it was observed that diselenide affords a relatively stable Se-S intermediate that block the cycle reducing the catalytic activity.  The oxygen of the methoxy group can form non bonding interaction increasing the electrophilicity of Selenium (in diselenide  </a:t>
            </a:r>
            <a:r>
              <a:rPr lang="en-US" sz="1800" b="1" dirty="0">
                <a:solidFill>
                  <a:prstClr val="black"/>
                </a:solidFill>
              </a:rPr>
              <a:t>A)</a:t>
            </a:r>
            <a:r>
              <a:rPr lang="en-US" sz="1800" dirty="0">
                <a:solidFill>
                  <a:prstClr val="black"/>
                </a:solidFill>
              </a:rPr>
              <a:t> and sulfur (in Se-S adduct </a:t>
            </a:r>
            <a:r>
              <a:rPr lang="en-US" sz="1800" b="1" dirty="0">
                <a:solidFill>
                  <a:prstClr val="black"/>
                </a:solidFill>
              </a:rPr>
              <a:t>B</a:t>
            </a:r>
            <a:r>
              <a:rPr lang="en-US" sz="1800" dirty="0">
                <a:solidFill>
                  <a:prstClr val="black"/>
                </a:solidFill>
              </a:rPr>
              <a:t>). In this latter case It promote a useless ping-pong reaction interrupting the catalytic cycle. </a:t>
            </a:r>
          </a:p>
          <a:p>
            <a:pPr algn="just"/>
            <a:r>
              <a:rPr lang="en-US" sz="1800" dirty="0">
                <a:solidFill>
                  <a:prstClr val="black"/>
                </a:solidFill>
              </a:rPr>
              <a:t>The superiority of selenide respect diselenide in catalyze the reduction of a peroxide in the presence of a thiol as a cofactor was demonstrated also using the in Tube NMR test with DTT (see next slide). Oxidation of DTT is very fast with selenide and it is also concentration dependent, confirming the role as a catalyst.</a:t>
            </a:r>
          </a:p>
          <a:p>
            <a:pPr algn="just"/>
            <a:r>
              <a:rPr lang="en-US" sz="1800" dirty="0">
                <a:solidFill>
                  <a:prstClr val="black"/>
                </a:solidFill>
              </a:rPr>
              <a:t>Results reported in this poster indicate </a:t>
            </a:r>
            <a:endParaRPr lang="it-IT" dirty="0"/>
          </a:p>
        </p:txBody>
      </p:sp>
      <p:graphicFrame>
        <p:nvGraphicFramePr>
          <p:cNvPr id="109" name="Oggetto 108">
            <a:extLst>
              <a:ext uri="{FF2B5EF4-FFF2-40B4-BE49-F238E27FC236}">
                <a16:creationId xmlns:a16="http://schemas.microsoft.com/office/drawing/2014/main" id="{DF0B0622-56AA-DA47-B366-83A43BC012A6}"/>
              </a:ext>
            </a:extLst>
          </p:cNvPr>
          <p:cNvGraphicFramePr>
            <a:graphicFrameLocks noChangeAspect="1"/>
          </p:cNvGraphicFramePr>
          <p:nvPr>
            <p:extLst>
              <p:ext uri="{D42A27DB-BD31-4B8C-83A1-F6EECF244321}">
                <p14:modId xmlns:p14="http://schemas.microsoft.com/office/powerpoint/2010/main" val="2020770496"/>
              </p:ext>
            </p:extLst>
          </p:nvPr>
        </p:nvGraphicFramePr>
        <p:xfrm>
          <a:off x="1656927" y="28019815"/>
          <a:ext cx="11026350" cy="5287466"/>
        </p:xfrm>
        <a:graphic>
          <a:graphicData uri="http://schemas.openxmlformats.org/presentationml/2006/ole">
            <mc:AlternateContent xmlns:mc="http://schemas.openxmlformats.org/markup-compatibility/2006">
              <mc:Choice xmlns:v="urn:schemas-microsoft-com:vml" Requires="v">
                <p:oleObj spid="_x0000_s1169" name="CS ChemDraw Drawing" r:id="rId23" imgW="9199715" imgH="4411320" progId="ChemDraw.Document.6.0">
                  <p:embed/>
                </p:oleObj>
              </mc:Choice>
              <mc:Fallback>
                <p:oleObj name="CS ChemDraw Drawing" r:id="rId23" imgW="9199715" imgH="4411320" progId="ChemDraw.Document.6.0">
                  <p:embed/>
                  <p:pic>
                    <p:nvPicPr>
                      <p:cNvPr id="4" name="Oggetto 3">
                        <a:extLst>
                          <a:ext uri="{FF2B5EF4-FFF2-40B4-BE49-F238E27FC236}">
                            <a16:creationId xmlns:a16="http://schemas.microsoft.com/office/drawing/2014/main" id="{22099DFC-E305-4A98-9880-BF7A09591D45}"/>
                          </a:ext>
                        </a:extLst>
                      </p:cNvPr>
                      <p:cNvPicPr/>
                      <p:nvPr/>
                    </p:nvPicPr>
                    <p:blipFill>
                      <a:blip r:embed="rId24"/>
                      <a:stretch>
                        <a:fillRect/>
                      </a:stretch>
                    </p:blipFill>
                    <p:spPr>
                      <a:xfrm>
                        <a:off x="1656927" y="28019815"/>
                        <a:ext cx="11026350" cy="5287466"/>
                      </a:xfrm>
                      <a:prstGeom prst="rect">
                        <a:avLst/>
                      </a:prstGeom>
                    </p:spPr>
                  </p:pic>
                </p:oleObj>
              </mc:Fallback>
            </mc:AlternateContent>
          </a:graphicData>
        </a:graphic>
      </p:graphicFrame>
      <p:sp>
        <p:nvSpPr>
          <p:cNvPr id="112" name="Segno di moltiplicazione 11">
            <a:extLst>
              <a:ext uri="{FF2B5EF4-FFF2-40B4-BE49-F238E27FC236}">
                <a16:creationId xmlns:a16="http://schemas.microsoft.com/office/drawing/2014/main" id="{6DB66326-8BD0-5446-BD2D-876FC3CBB40D}"/>
              </a:ext>
            </a:extLst>
          </p:cNvPr>
          <p:cNvSpPr/>
          <p:nvPr/>
        </p:nvSpPr>
        <p:spPr>
          <a:xfrm>
            <a:off x="5800515" y="32053808"/>
            <a:ext cx="439713" cy="49103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3" name="Oggetto 62">
            <a:extLst>
              <a:ext uri="{FF2B5EF4-FFF2-40B4-BE49-F238E27FC236}">
                <a16:creationId xmlns:a16="http://schemas.microsoft.com/office/drawing/2014/main" id="{D4344977-5C5F-D949-BA17-F5578B3905A9}"/>
              </a:ext>
            </a:extLst>
          </p:cNvPr>
          <p:cNvGraphicFramePr>
            <a:graphicFrameLocks noChangeAspect="1"/>
          </p:cNvGraphicFramePr>
          <p:nvPr>
            <p:extLst>
              <p:ext uri="{D42A27DB-BD31-4B8C-83A1-F6EECF244321}">
                <p14:modId xmlns:p14="http://schemas.microsoft.com/office/powerpoint/2010/main" val="1755566726"/>
              </p:ext>
            </p:extLst>
          </p:nvPr>
        </p:nvGraphicFramePr>
        <p:xfrm>
          <a:off x="13428663" y="29421138"/>
          <a:ext cx="2940050" cy="2378075"/>
        </p:xfrm>
        <a:graphic>
          <a:graphicData uri="http://schemas.openxmlformats.org/presentationml/2006/ole">
            <mc:AlternateContent xmlns:mc="http://schemas.openxmlformats.org/markup-compatibility/2006">
              <mc:Choice xmlns:v="urn:schemas-microsoft-com:vml" Requires="v">
                <p:oleObj spid="_x0000_s1170" name="CS ChemDraw Drawing" r:id="rId25" imgW="3679716" imgH="2964777" progId="ChemDraw.Document.6.0">
                  <p:embed/>
                </p:oleObj>
              </mc:Choice>
              <mc:Fallback>
                <p:oleObj name="CS ChemDraw Drawing" r:id="rId25" imgW="3679716" imgH="2964777" progId="ChemDraw.Document.6.0">
                  <p:embed/>
                  <p:pic>
                    <p:nvPicPr>
                      <p:cNvPr id="0" name="Object 81"/>
                      <p:cNvPicPr>
                        <a:picLocks noChangeAspect="1" noChangeArrowheads="1"/>
                      </p:cNvPicPr>
                      <p:nvPr/>
                    </p:nvPicPr>
                    <p:blipFill>
                      <a:blip r:embed="rId26"/>
                      <a:srcRect/>
                      <a:stretch>
                        <a:fillRect/>
                      </a:stretch>
                    </p:blipFill>
                    <p:spPr bwMode="auto">
                      <a:xfrm>
                        <a:off x="13428663" y="29421138"/>
                        <a:ext cx="2940050" cy="2378075"/>
                      </a:xfrm>
                      <a:prstGeom prst="rect">
                        <a:avLst/>
                      </a:prstGeom>
                      <a:noFill/>
                    </p:spPr>
                  </p:pic>
                </p:oleObj>
              </mc:Fallback>
            </mc:AlternateContent>
          </a:graphicData>
        </a:graphic>
      </p:graphicFrame>
      <p:sp>
        <p:nvSpPr>
          <p:cNvPr id="119" name="CasellaDiTesto 118">
            <a:extLst>
              <a:ext uri="{FF2B5EF4-FFF2-40B4-BE49-F238E27FC236}">
                <a16:creationId xmlns:a16="http://schemas.microsoft.com/office/drawing/2014/main" id="{00C5BD67-F85F-6D4E-802B-44EB95E74378}"/>
              </a:ext>
            </a:extLst>
          </p:cNvPr>
          <p:cNvSpPr txBox="1"/>
          <p:nvPr/>
        </p:nvSpPr>
        <p:spPr>
          <a:xfrm>
            <a:off x="19338862" y="26518707"/>
            <a:ext cx="3879332" cy="646331"/>
          </a:xfrm>
          <a:prstGeom prst="rect">
            <a:avLst/>
          </a:prstGeom>
          <a:solidFill>
            <a:srgbClr val="D5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it-IT" sz="3600" dirty="0"/>
              <a:t>«in Tube» NMR test</a:t>
            </a:r>
          </a:p>
        </p:txBody>
      </p:sp>
      <p:pic>
        <p:nvPicPr>
          <p:cNvPr id="126" name="Immagine 125" descr="Immagine che contiene oggetto&#10;&#10;Descrizione generata con affidabilità elevata">
            <a:extLst>
              <a:ext uri="{FF2B5EF4-FFF2-40B4-BE49-F238E27FC236}">
                <a16:creationId xmlns:a16="http://schemas.microsoft.com/office/drawing/2014/main" id="{CC0249A9-4AEE-1743-BDFC-41D5E5D88CE3}"/>
              </a:ext>
            </a:extLst>
          </p:cNvPr>
          <p:cNvPicPr>
            <a:picLocks noChangeAspect="1"/>
          </p:cNvPicPr>
          <p:nvPr/>
        </p:nvPicPr>
        <p:blipFill>
          <a:blip r:embed="rId27">
            <a:extLst>
              <a:ext uri="{28A0092B-C50C-407E-A947-70E740481C1C}">
                <a14:useLocalDpi xmlns:a14="http://schemas.microsoft.com/office/drawing/2010/main" val="0"/>
              </a:ext>
              <a:ext uri="{837473B0-CC2E-450A-ABE3-18F120FF3D39}">
                <a1611:picAttrSrcUrl xmlns:a1611="http://schemas.microsoft.com/office/drawing/2016/11/main" r:id="rId28"/>
              </a:ext>
            </a:extLst>
          </a:blip>
          <a:stretch>
            <a:fillRect/>
          </a:stretch>
        </p:blipFill>
        <p:spPr>
          <a:xfrm>
            <a:off x="6611378" y="37211312"/>
            <a:ext cx="12239640" cy="2885057"/>
          </a:xfrm>
          <a:prstGeom prst="rect">
            <a:avLst/>
          </a:prstGeom>
          <a:noFill/>
        </p:spPr>
      </p:pic>
      <p:pic>
        <p:nvPicPr>
          <p:cNvPr id="127" name="Immagine 89">
            <a:extLst>
              <a:ext uri="{FF2B5EF4-FFF2-40B4-BE49-F238E27FC236}">
                <a16:creationId xmlns:a16="http://schemas.microsoft.com/office/drawing/2014/main" id="{D8D92C07-7FAE-274A-A578-1065BD71E58B}"/>
              </a:ext>
            </a:extLst>
          </p:cNvPr>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20380032" y="37359737"/>
            <a:ext cx="4302409" cy="258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Immagine 2">
            <a:extLst>
              <a:ext uri="{FF2B5EF4-FFF2-40B4-BE49-F238E27FC236}">
                <a16:creationId xmlns:a16="http://schemas.microsoft.com/office/drawing/2014/main" id="{B1D37B7A-81F6-1D4B-83DB-44C5D3A9C8E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08687" y="37303913"/>
            <a:ext cx="2548771" cy="25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Rettangolo con angoli arrotondati 128">
            <a:extLst>
              <a:ext uri="{FF2B5EF4-FFF2-40B4-BE49-F238E27FC236}">
                <a16:creationId xmlns:a16="http://schemas.microsoft.com/office/drawing/2014/main" id="{C10A325B-24A8-F849-8C54-7FA5ACEA2F59}"/>
              </a:ext>
            </a:extLst>
          </p:cNvPr>
          <p:cNvSpPr/>
          <p:nvPr/>
        </p:nvSpPr>
        <p:spPr>
          <a:xfrm>
            <a:off x="754767" y="37186589"/>
            <a:ext cx="30806208" cy="3002397"/>
          </a:xfrm>
          <a:prstGeom prst="roundRect">
            <a:avLst/>
          </a:prstGeom>
          <a:noFill/>
          <a:ln w="76200">
            <a:solidFill>
              <a:srgbClr val="366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55E8E1BF-EA11-384C-8276-AB58404F5BE8}"/>
              </a:ext>
            </a:extLst>
          </p:cNvPr>
          <p:cNvPicPr>
            <a:picLocks noChangeAspect="1"/>
          </p:cNvPicPr>
          <p:nvPr/>
        </p:nvPicPr>
        <p:blipFill>
          <a:blip r:embed="rId31"/>
          <a:stretch>
            <a:fillRect/>
          </a:stretch>
        </p:blipFill>
        <p:spPr>
          <a:xfrm>
            <a:off x="26236027" y="37250064"/>
            <a:ext cx="3463554" cy="2853271"/>
          </a:xfrm>
          <a:prstGeom prst="rect">
            <a:avLst/>
          </a:prstGeom>
        </p:spPr>
      </p:pic>
    </p:spTree>
    <p:extLst>
      <p:ext uri="{BB962C8B-B14F-4D97-AF65-F5344CB8AC3E}">
        <p14:creationId xmlns:p14="http://schemas.microsoft.com/office/powerpoint/2010/main" val="1313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animEffect transition="in" filter="fade">
                                      <p:cBhvr>
                                        <p:cTn id="9" dur="500"/>
                                        <p:tgtEl>
                                          <p:spTgt spid="117"/>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122"/>
                                        </p:tgtEl>
                                        <p:attrNameLst>
                                          <p:attrName>style.visibility</p:attrName>
                                        </p:attrNameLst>
                                      </p:cBhvr>
                                      <p:to>
                                        <p:strVal val="hidden"/>
                                      </p:to>
                                    </p:set>
                                  </p:childTnLst>
                                </p:cTn>
                              </p:par>
                              <p:par>
                                <p:cTn id="12" presetID="10" presetClass="entr" presetSubtype="0" fill="hold" grpId="1" nodeType="with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2" grpId="1"/>
    </p:bldLst>
  </p:timing>
</p:sld>
</file>

<file path=ppt/theme/theme1.xml><?xml version="1.0" encoding="utf-8"?>
<a:theme xmlns:a="http://schemas.openxmlformats.org/drawingml/2006/main" name="Tema de Office">
  <a:themeElements>
    <a:clrScheme name="Personalizar 1">
      <a:dk1>
        <a:sysClr val="windowText" lastClr="000000"/>
      </a:dk1>
      <a:lt1>
        <a:sysClr val="window" lastClr="FFFFFF"/>
      </a:lt1>
      <a:dk2>
        <a:srgbClr val="44546A"/>
      </a:dk2>
      <a:lt2>
        <a:srgbClr val="E7E6E6"/>
      </a:lt2>
      <a:accent1>
        <a:srgbClr val="38D4D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826</Words>
  <Application>Microsoft Macintosh PowerPoint</Application>
  <PresentationFormat>Personalizzato</PresentationFormat>
  <Paragraphs>33</Paragraphs>
  <Slides>1</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vt:i4>
      </vt:variant>
    </vt:vector>
  </HeadingPairs>
  <TitlesOfParts>
    <vt:vector size="7" baseType="lpstr">
      <vt:lpstr>Arial</vt:lpstr>
      <vt:lpstr>Calibri</vt:lpstr>
      <vt:lpstr>Calibri Light</vt:lpstr>
      <vt:lpstr>Helvetica</vt:lpstr>
      <vt:lpstr>Tema de Office</vt:lpstr>
      <vt:lpstr>CS ChemDraw Drawing</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gonzalez</dc:creator>
  <cp:lastModifiedBy>Microsoft Office User</cp:lastModifiedBy>
  <cp:revision>319</cp:revision>
  <cp:lastPrinted>2017-04-19T15:43:41Z</cp:lastPrinted>
  <dcterms:created xsi:type="dcterms:W3CDTF">2015-04-19T07:48:39Z</dcterms:created>
  <dcterms:modified xsi:type="dcterms:W3CDTF">2020-09-12T21:48:18Z</dcterms:modified>
</cp:coreProperties>
</file>