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sldIdLst>
    <p:sldId id="256" r:id="rId5"/>
    <p:sldId id="291" r:id="rId6"/>
    <p:sldId id="292" r:id="rId7"/>
    <p:sldId id="294" r:id="rId8"/>
    <p:sldId id="275" r:id="rId9"/>
    <p:sldId id="274" r:id="rId10"/>
    <p:sldId id="281" r:id="rId11"/>
    <p:sldId id="293" r:id="rId12"/>
    <p:sldId id="272" r:id="rId13"/>
    <p:sldId id="290" r:id="rId14"/>
    <p:sldId id="279" r:id="rId15"/>
    <p:sldId id="288"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CC12"/>
    <a:srgbClr val="99FF66"/>
    <a:srgbClr val="E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09" autoAdjust="0"/>
    <p:restoredTop sz="94660"/>
  </p:normalViewPr>
  <p:slideViewPr>
    <p:cSldViewPr snapToGrid="0">
      <p:cViewPr varScale="1">
        <p:scale>
          <a:sx n="59" d="100"/>
          <a:sy n="59" d="100"/>
        </p:scale>
        <p:origin x="92"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1E8D57-6947-41CA-A5E7-6C0654698A1B}" type="doc">
      <dgm:prSet loTypeId="urn:microsoft.com/office/officeart/2005/8/layout/matrix2" loCatId="matrix" qsTypeId="urn:microsoft.com/office/officeart/2005/8/quickstyle/simple3" qsCatId="simple" csTypeId="urn:microsoft.com/office/officeart/2005/8/colors/accent3_4" csCatId="accent3" phldr="1"/>
      <dgm:spPr/>
      <dgm:t>
        <a:bodyPr/>
        <a:lstStyle/>
        <a:p>
          <a:endParaRPr lang="en-US"/>
        </a:p>
      </dgm:t>
    </dgm:pt>
    <dgm:pt modelId="{954F4F70-088B-42F0-A0A3-2D630D22D0E3}">
      <dgm:prSet phldrT="[Text]"/>
      <dgm:spPr/>
      <dgm:t>
        <a:bodyPr/>
        <a:lstStyle/>
        <a:p>
          <a:r>
            <a:rPr lang="en-US" dirty="0"/>
            <a:t>Plastics Processing</a:t>
          </a:r>
        </a:p>
      </dgm:t>
    </dgm:pt>
    <dgm:pt modelId="{852796A7-D157-481A-853D-9BECCA583CC7}" type="parTrans" cxnId="{FD6DAE5E-7368-41B7-9DF4-ACCC413ECC5F}">
      <dgm:prSet/>
      <dgm:spPr/>
      <dgm:t>
        <a:bodyPr/>
        <a:lstStyle/>
        <a:p>
          <a:endParaRPr lang="en-US"/>
        </a:p>
      </dgm:t>
    </dgm:pt>
    <dgm:pt modelId="{F6810A66-CAEE-4AE7-A158-E16CE46B6F9A}" type="sibTrans" cxnId="{FD6DAE5E-7368-41B7-9DF4-ACCC413ECC5F}">
      <dgm:prSet/>
      <dgm:spPr/>
      <dgm:t>
        <a:bodyPr/>
        <a:lstStyle/>
        <a:p>
          <a:endParaRPr lang="en-US"/>
        </a:p>
      </dgm:t>
    </dgm:pt>
    <dgm:pt modelId="{6AA62930-E730-454E-950C-7DFAF24AD889}">
      <dgm:prSet phldrT="[Text]"/>
      <dgm:spPr/>
      <dgm:t>
        <a:bodyPr/>
        <a:lstStyle/>
        <a:p>
          <a:r>
            <a:rPr lang="en-US" dirty="0"/>
            <a:t>Bioprocessing</a:t>
          </a:r>
        </a:p>
      </dgm:t>
    </dgm:pt>
    <dgm:pt modelId="{2C550C5C-06C0-40E1-B26D-CEF3E509FE60}" type="parTrans" cxnId="{58AD1A24-8501-4C76-95F7-FFEDBF2A2443}">
      <dgm:prSet/>
      <dgm:spPr/>
      <dgm:t>
        <a:bodyPr/>
        <a:lstStyle/>
        <a:p>
          <a:endParaRPr lang="en-US"/>
        </a:p>
      </dgm:t>
    </dgm:pt>
    <dgm:pt modelId="{29F99439-E5EA-4F42-BC40-685A19613260}" type="sibTrans" cxnId="{58AD1A24-8501-4C76-95F7-FFEDBF2A2443}">
      <dgm:prSet/>
      <dgm:spPr/>
      <dgm:t>
        <a:bodyPr/>
        <a:lstStyle/>
        <a:p>
          <a:endParaRPr lang="en-US"/>
        </a:p>
      </dgm:t>
    </dgm:pt>
    <dgm:pt modelId="{5ECFDAC6-036A-4BBE-8B29-3F043199823D}">
      <dgm:prSet phldrT="[Text]"/>
      <dgm:spPr>
        <a:solidFill>
          <a:schemeClr val="accent3">
            <a:lumMod val="75000"/>
          </a:schemeClr>
        </a:solidFill>
      </dgm:spPr>
      <dgm:t>
        <a:bodyPr/>
        <a:lstStyle/>
        <a:p>
          <a:r>
            <a:rPr lang="en-US" dirty="0">
              <a:solidFill>
                <a:schemeClr val="bg1">
                  <a:lumMod val="95000"/>
                </a:schemeClr>
              </a:solidFill>
            </a:rPr>
            <a:t>Industry Client</a:t>
          </a:r>
          <a:endParaRPr lang="en-US" dirty="0"/>
        </a:p>
      </dgm:t>
    </dgm:pt>
    <dgm:pt modelId="{14561171-26A5-4529-AEE3-10C09D18E262}" type="parTrans" cxnId="{D5915144-7B37-4D6A-9417-8C8D217B929B}">
      <dgm:prSet/>
      <dgm:spPr/>
      <dgm:t>
        <a:bodyPr/>
        <a:lstStyle/>
        <a:p>
          <a:endParaRPr lang="en-US"/>
        </a:p>
      </dgm:t>
    </dgm:pt>
    <dgm:pt modelId="{184547FE-F261-4185-BF32-99728D57C0F3}" type="sibTrans" cxnId="{D5915144-7B37-4D6A-9417-8C8D217B929B}">
      <dgm:prSet/>
      <dgm:spPr/>
      <dgm:t>
        <a:bodyPr/>
        <a:lstStyle/>
        <a:p>
          <a:endParaRPr lang="en-US"/>
        </a:p>
      </dgm:t>
    </dgm:pt>
    <dgm:pt modelId="{CD34BB1E-02EE-4C2F-9055-7EF4477F3D39}">
      <dgm:prSet phldrT="[Text]"/>
      <dgm:spPr/>
      <dgm:t>
        <a:bodyPr/>
        <a:lstStyle/>
        <a:p>
          <a:endParaRPr lang="en-US"/>
        </a:p>
      </dgm:t>
    </dgm:pt>
    <dgm:pt modelId="{DE9AB80E-4726-43EB-A57A-FEF9D48AD6F8}" type="parTrans" cxnId="{D1B5F3BA-80BD-428B-9F6F-AEA7896342FA}">
      <dgm:prSet/>
      <dgm:spPr/>
      <dgm:t>
        <a:bodyPr/>
        <a:lstStyle/>
        <a:p>
          <a:endParaRPr lang="en-US"/>
        </a:p>
      </dgm:t>
    </dgm:pt>
    <dgm:pt modelId="{D900A84C-26AA-4AD4-98C6-E60B964D4605}" type="sibTrans" cxnId="{D1B5F3BA-80BD-428B-9F6F-AEA7896342FA}">
      <dgm:prSet/>
      <dgm:spPr/>
      <dgm:t>
        <a:bodyPr/>
        <a:lstStyle/>
        <a:p>
          <a:endParaRPr lang="en-US"/>
        </a:p>
      </dgm:t>
    </dgm:pt>
    <dgm:pt modelId="{80BB0ED8-DEE4-4772-98D0-5ADD35A0588C}">
      <dgm:prSet phldrT="[Text]"/>
      <dgm:spPr>
        <a:solidFill>
          <a:schemeClr val="accent3">
            <a:lumMod val="50000"/>
          </a:schemeClr>
        </a:solidFill>
      </dgm:spPr>
    </dgm:pt>
    <dgm:pt modelId="{6B49F60D-984C-4700-A3A8-B56BC4332181}" type="parTrans" cxnId="{5E45615A-C7EB-4D71-96E1-0A59D6D8411B}">
      <dgm:prSet/>
      <dgm:spPr/>
      <dgm:t>
        <a:bodyPr/>
        <a:lstStyle/>
        <a:p>
          <a:endParaRPr lang="en-US"/>
        </a:p>
      </dgm:t>
    </dgm:pt>
    <dgm:pt modelId="{E453CC09-0838-4063-95BB-16D3D3FA3C08}" type="sibTrans" cxnId="{5E45615A-C7EB-4D71-96E1-0A59D6D8411B}">
      <dgm:prSet/>
      <dgm:spPr/>
      <dgm:t>
        <a:bodyPr/>
        <a:lstStyle/>
        <a:p>
          <a:endParaRPr lang="en-US"/>
        </a:p>
      </dgm:t>
    </dgm:pt>
    <dgm:pt modelId="{529B6312-E68B-4BDA-9A2F-9261E684793E}">
      <dgm:prSet phldrT="[Text]" custLinFactNeighborX="-3318" custLinFactNeighborY="2370"/>
      <dgm:spPr>
        <a:solidFill>
          <a:schemeClr val="accent3">
            <a:lumMod val="50000"/>
          </a:schemeClr>
        </a:solidFill>
      </dgm:spPr>
      <dgm:t>
        <a:bodyPr/>
        <a:lstStyle/>
        <a:p>
          <a:endParaRPr lang="en-US"/>
        </a:p>
      </dgm:t>
    </dgm:pt>
    <dgm:pt modelId="{462B5BC7-AD44-4A1C-BDFB-84349FB5CBDB}" type="parTrans" cxnId="{CF3D800A-AF1A-4C84-9C33-B606FBB44ABE}">
      <dgm:prSet/>
      <dgm:spPr/>
      <dgm:t>
        <a:bodyPr/>
        <a:lstStyle/>
        <a:p>
          <a:endParaRPr lang="en-US"/>
        </a:p>
      </dgm:t>
    </dgm:pt>
    <dgm:pt modelId="{B58B8A90-D53D-44D9-886D-10AA04FE16DC}" type="sibTrans" cxnId="{CF3D800A-AF1A-4C84-9C33-B606FBB44ABE}">
      <dgm:prSet/>
      <dgm:spPr/>
      <dgm:t>
        <a:bodyPr/>
        <a:lstStyle/>
        <a:p>
          <a:endParaRPr lang="en-US"/>
        </a:p>
      </dgm:t>
    </dgm:pt>
    <dgm:pt modelId="{089E6183-DB10-4AE2-987F-F64B81109873}">
      <dgm:prSet phldrT="[Text]" custLinFactNeighborX="-3318" custLinFactNeighborY="2370"/>
      <dgm:spPr>
        <a:solidFill>
          <a:schemeClr val="accent3">
            <a:lumMod val="50000"/>
          </a:schemeClr>
        </a:solidFill>
      </dgm:spPr>
      <dgm:t>
        <a:bodyPr/>
        <a:lstStyle/>
        <a:p>
          <a:endParaRPr lang="en-US"/>
        </a:p>
      </dgm:t>
    </dgm:pt>
    <dgm:pt modelId="{4D73316C-0769-450D-90F0-76135B5F041B}" type="parTrans" cxnId="{8C861AE9-D0E0-479F-A901-AE34B6AD2D11}">
      <dgm:prSet/>
      <dgm:spPr/>
      <dgm:t>
        <a:bodyPr/>
        <a:lstStyle/>
        <a:p>
          <a:endParaRPr lang="en-US"/>
        </a:p>
      </dgm:t>
    </dgm:pt>
    <dgm:pt modelId="{27396229-079C-4BED-B4F1-184739D64B8C}" type="sibTrans" cxnId="{8C861AE9-D0E0-479F-A901-AE34B6AD2D11}">
      <dgm:prSet/>
      <dgm:spPr/>
      <dgm:t>
        <a:bodyPr/>
        <a:lstStyle/>
        <a:p>
          <a:endParaRPr lang="en-US"/>
        </a:p>
      </dgm:t>
    </dgm:pt>
    <dgm:pt modelId="{3C6C5C29-0B92-47FB-8302-C558802F48D9}">
      <dgm:prSet phldrT="[Text]"/>
      <dgm:spPr/>
    </dgm:pt>
    <dgm:pt modelId="{3CB8F308-3150-4A6A-BFD1-FC2745F7159A}" type="parTrans" cxnId="{A0EB8D75-083E-4174-87AA-00A3094503BE}">
      <dgm:prSet/>
      <dgm:spPr/>
      <dgm:t>
        <a:bodyPr/>
        <a:lstStyle/>
        <a:p>
          <a:endParaRPr lang="es-ES"/>
        </a:p>
      </dgm:t>
    </dgm:pt>
    <dgm:pt modelId="{79BF93D3-9EFA-4FB9-BAC1-832A901332F1}" type="sibTrans" cxnId="{A0EB8D75-083E-4174-87AA-00A3094503BE}">
      <dgm:prSet/>
      <dgm:spPr/>
      <dgm:t>
        <a:bodyPr/>
        <a:lstStyle/>
        <a:p>
          <a:endParaRPr lang="es-ES"/>
        </a:p>
      </dgm:t>
    </dgm:pt>
    <dgm:pt modelId="{0C5B8254-705A-40F3-BFED-25D5FD4E6F80}">
      <dgm:prSet phldrT="[Text]"/>
      <dgm:spPr/>
      <dgm:t>
        <a:bodyPr/>
        <a:lstStyle/>
        <a:p>
          <a:r>
            <a:rPr lang="en-US" dirty="0"/>
            <a:t>Bioprocessing</a:t>
          </a:r>
        </a:p>
      </dgm:t>
    </dgm:pt>
    <dgm:pt modelId="{45A4718B-906A-4207-828C-73AC2D44B81D}" type="parTrans" cxnId="{EF0F0BD9-D7E7-440B-B5E6-0DA6F5C9060C}">
      <dgm:prSet/>
      <dgm:spPr/>
      <dgm:t>
        <a:bodyPr/>
        <a:lstStyle/>
        <a:p>
          <a:endParaRPr lang="es-ES"/>
        </a:p>
      </dgm:t>
    </dgm:pt>
    <dgm:pt modelId="{170C6211-D9BD-437E-9B02-38BA521AB4C7}" type="sibTrans" cxnId="{EF0F0BD9-D7E7-440B-B5E6-0DA6F5C9060C}">
      <dgm:prSet/>
      <dgm:spPr/>
      <dgm:t>
        <a:bodyPr/>
        <a:lstStyle/>
        <a:p>
          <a:endParaRPr lang="es-ES"/>
        </a:p>
      </dgm:t>
    </dgm:pt>
    <dgm:pt modelId="{93ACE72D-16E8-47CF-BF0D-AC55C6C133DB}">
      <dgm:prSet phldrT="[Text]" custLinFactNeighborX="-3318" custLinFactNeighborY="2370"/>
      <dgm:spPr/>
    </dgm:pt>
    <dgm:pt modelId="{D038A73E-914F-4029-B949-57BFA7D5CD96}" type="parTrans" cxnId="{6E514BB1-552C-4F71-9222-0E19A81CD2EB}">
      <dgm:prSet/>
      <dgm:spPr/>
      <dgm:t>
        <a:bodyPr/>
        <a:lstStyle/>
        <a:p>
          <a:endParaRPr lang="es-ES"/>
        </a:p>
      </dgm:t>
    </dgm:pt>
    <dgm:pt modelId="{D66FA3CD-15C6-47E1-9B5D-5BA1410116B4}" type="sibTrans" cxnId="{6E514BB1-552C-4F71-9222-0E19A81CD2EB}">
      <dgm:prSet/>
      <dgm:spPr/>
      <dgm:t>
        <a:bodyPr/>
        <a:lstStyle/>
        <a:p>
          <a:endParaRPr lang="es-ES"/>
        </a:p>
      </dgm:t>
    </dgm:pt>
    <dgm:pt modelId="{ECAB790D-FFF0-4C73-925C-3BCC074090D1}">
      <dgm:prSet phldrT="[Text]" custLinFactNeighborX="-3318" custLinFactNeighborY="2370"/>
      <dgm:spPr/>
    </dgm:pt>
    <dgm:pt modelId="{7FAD27A4-50C9-4CB2-9AF7-3A1CF490D192}" type="parTrans" cxnId="{8DDFFA46-0CDE-44AE-B04A-94FA2519C6E3}">
      <dgm:prSet/>
      <dgm:spPr/>
      <dgm:t>
        <a:bodyPr/>
        <a:lstStyle/>
        <a:p>
          <a:endParaRPr lang="es-ES"/>
        </a:p>
      </dgm:t>
    </dgm:pt>
    <dgm:pt modelId="{C9F6B760-A309-4299-8C87-0AA278C65E0C}" type="sibTrans" cxnId="{8DDFFA46-0CDE-44AE-B04A-94FA2519C6E3}">
      <dgm:prSet/>
      <dgm:spPr/>
      <dgm:t>
        <a:bodyPr/>
        <a:lstStyle/>
        <a:p>
          <a:endParaRPr lang="es-ES"/>
        </a:p>
      </dgm:t>
    </dgm:pt>
    <dgm:pt modelId="{1C8BB6B5-3359-4EC9-A68A-2DACAF91FB70}" type="pres">
      <dgm:prSet presAssocID="{771E8D57-6947-41CA-A5E7-6C0654698A1B}" presName="matrix" presStyleCnt="0">
        <dgm:presLayoutVars>
          <dgm:chMax val="1"/>
          <dgm:dir/>
          <dgm:resizeHandles val="exact"/>
        </dgm:presLayoutVars>
      </dgm:prSet>
      <dgm:spPr/>
    </dgm:pt>
    <dgm:pt modelId="{E7734311-EE39-43DE-9080-9171A98B22B4}" type="pres">
      <dgm:prSet presAssocID="{771E8D57-6947-41CA-A5E7-6C0654698A1B}" presName="axisShape" presStyleLbl="bgShp" presStyleIdx="0" presStyleCnt="1" custScaleX="174101"/>
      <dgm:spPr/>
    </dgm:pt>
    <dgm:pt modelId="{ECE4C850-C79D-402C-B59B-FE58653D34FF}" type="pres">
      <dgm:prSet presAssocID="{771E8D57-6947-41CA-A5E7-6C0654698A1B}" presName="rect1" presStyleLbl="node1" presStyleIdx="0" presStyleCnt="4">
        <dgm:presLayoutVars>
          <dgm:chMax val="0"/>
          <dgm:chPref val="0"/>
          <dgm:bulletEnabled val="1"/>
        </dgm:presLayoutVars>
      </dgm:prSet>
      <dgm:spPr/>
    </dgm:pt>
    <dgm:pt modelId="{25978A3D-721B-4782-9A88-42040D6B0700}" type="pres">
      <dgm:prSet presAssocID="{771E8D57-6947-41CA-A5E7-6C0654698A1B}" presName="rect2" presStyleLbl="node1" presStyleIdx="1" presStyleCnt="4">
        <dgm:presLayoutVars>
          <dgm:chMax val="0"/>
          <dgm:chPref val="0"/>
          <dgm:bulletEnabled val="1"/>
        </dgm:presLayoutVars>
      </dgm:prSet>
      <dgm:spPr/>
    </dgm:pt>
    <dgm:pt modelId="{9BA38845-C85A-4C44-ACDC-76BF63482A20}" type="pres">
      <dgm:prSet presAssocID="{771E8D57-6947-41CA-A5E7-6C0654698A1B}" presName="rect3" presStyleLbl="node1" presStyleIdx="2" presStyleCnt="4">
        <dgm:presLayoutVars>
          <dgm:chMax val="0"/>
          <dgm:chPref val="0"/>
          <dgm:bulletEnabled val="1"/>
        </dgm:presLayoutVars>
      </dgm:prSet>
      <dgm:spPr/>
    </dgm:pt>
    <dgm:pt modelId="{BE20A5AC-1635-41C6-8F9E-F8B92BA6FB9E}" type="pres">
      <dgm:prSet presAssocID="{771E8D57-6947-41CA-A5E7-6C0654698A1B}" presName="rect4" presStyleLbl="node1" presStyleIdx="3" presStyleCnt="4" custLinFactNeighborX="-3318" custLinFactNeighborY="2370">
        <dgm:presLayoutVars>
          <dgm:chMax val="0"/>
          <dgm:chPref val="0"/>
          <dgm:bulletEnabled val="1"/>
        </dgm:presLayoutVars>
      </dgm:prSet>
      <dgm:spPr/>
    </dgm:pt>
  </dgm:ptLst>
  <dgm:cxnLst>
    <dgm:cxn modelId="{CF3D800A-AF1A-4C84-9C33-B606FBB44ABE}" srcId="{771E8D57-6947-41CA-A5E7-6C0654698A1B}" destId="{529B6312-E68B-4BDA-9A2F-9261E684793E}" srcOrd="5" destOrd="0" parTransId="{462B5BC7-AD44-4A1C-BDFB-84349FB5CBDB}" sibTransId="{B58B8A90-D53D-44D9-886D-10AA04FE16DC}"/>
    <dgm:cxn modelId="{58AD1A24-8501-4C76-95F7-FFEDBF2A2443}" srcId="{771E8D57-6947-41CA-A5E7-6C0654698A1B}" destId="{6AA62930-E730-454E-950C-7DFAF24AD889}" srcOrd="2" destOrd="0" parTransId="{2C550C5C-06C0-40E1-B26D-CEF3E509FE60}" sibTransId="{29F99439-E5EA-4F42-BC40-685A19613260}"/>
    <dgm:cxn modelId="{0CD5FC2C-A6B7-4DDE-907D-F18359203F0D}" type="presOf" srcId="{0C5B8254-705A-40F3-BFED-25D5FD4E6F80}" destId="{25978A3D-721B-4782-9A88-42040D6B0700}" srcOrd="0" destOrd="0" presId="urn:microsoft.com/office/officeart/2005/8/layout/matrix2"/>
    <dgm:cxn modelId="{FD6DAE5E-7368-41B7-9DF4-ACCC413ECC5F}" srcId="{771E8D57-6947-41CA-A5E7-6C0654698A1B}" destId="{954F4F70-088B-42F0-A0A3-2D630D22D0E3}" srcOrd="0" destOrd="0" parTransId="{852796A7-D157-481A-853D-9BECCA583CC7}" sibTransId="{F6810A66-CAEE-4AE7-A158-E16CE46B6F9A}"/>
    <dgm:cxn modelId="{D5915144-7B37-4D6A-9417-8C8D217B929B}" srcId="{771E8D57-6947-41CA-A5E7-6C0654698A1B}" destId="{5ECFDAC6-036A-4BBE-8B29-3F043199823D}" srcOrd="3" destOrd="0" parTransId="{14561171-26A5-4529-AEE3-10C09D18E262}" sibTransId="{184547FE-F261-4185-BF32-99728D57C0F3}"/>
    <dgm:cxn modelId="{8DDFFA46-0CDE-44AE-B04A-94FA2519C6E3}" srcId="{771E8D57-6947-41CA-A5E7-6C0654698A1B}" destId="{ECAB790D-FFF0-4C73-925C-3BCC074090D1}" srcOrd="10" destOrd="0" parTransId="{7FAD27A4-50C9-4CB2-9AF7-3A1CF490D192}" sibTransId="{C9F6B760-A309-4299-8C87-0AA278C65E0C}"/>
    <dgm:cxn modelId="{B99DE64A-602D-4E4E-910F-D4EE047EDAF5}" type="presOf" srcId="{5ECFDAC6-036A-4BBE-8B29-3F043199823D}" destId="{BE20A5AC-1635-41C6-8F9E-F8B92BA6FB9E}" srcOrd="0" destOrd="0" presId="urn:microsoft.com/office/officeart/2005/8/layout/matrix2"/>
    <dgm:cxn modelId="{A0EB8D75-083E-4174-87AA-00A3094503BE}" srcId="{771E8D57-6947-41CA-A5E7-6C0654698A1B}" destId="{3C6C5C29-0B92-47FB-8302-C558802F48D9}" srcOrd="8" destOrd="0" parTransId="{3CB8F308-3150-4A6A-BFD1-FC2745F7159A}" sibTransId="{79BF93D3-9EFA-4FB9-BAC1-832A901332F1}"/>
    <dgm:cxn modelId="{5E45615A-C7EB-4D71-96E1-0A59D6D8411B}" srcId="{771E8D57-6947-41CA-A5E7-6C0654698A1B}" destId="{80BB0ED8-DEE4-4772-98D0-5ADD35A0588C}" srcOrd="4" destOrd="0" parTransId="{6B49F60D-984C-4700-A3A8-B56BC4332181}" sibTransId="{E453CC09-0838-4063-95BB-16D3D3FA3C08}"/>
    <dgm:cxn modelId="{37BF56A9-7B3F-4BBF-AA79-DC54B35B51D3}" type="presOf" srcId="{954F4F70-088B-42F0-A0A3-2D630D22D0E3}" destId="{ECE4C850-C79D-402C-B59B-FE58653D34FF}" srcOrd="0" destOrd="0" presId="urn:microsoft.com/office/officeart/2005/8/layout/matrix2"/>
    <dgm:cxn modelId="{6E514BB1-552C-4F71-9222-0E19A81CD2EB}" srcId="{771E8D57-6947-41CA-A5E7-6C0654698A1B}" destId="{93ACE72D-16E8-47CF-BF0D-AC55C6C133DB}" srcOrd="9" destOrd="0" parTransId="{D038A73E-914F-4029-B949-57BFA7D5CD96}" sibTransId="{D66FA3CD-15C6-47E1-9B5D-5BA1410116B4}"/>
    <dgm:cxn modelId="{D1B5F3BA-80BD-428B-9F6F-AEA7896342FA}" srcId="{771E8D57-6947-41CA-A5E7-6C0654698A1B}" destId="{CD34BB1E-02EE-4C2F-9055-7EF4477F3D39}" srcOrd="6" destOrd="0" parTransId="{DE9AB80E-4726-43EB-A57A-FEF9D48AD6F8}" sibTransId="{D900A84C-26AA-4AD4-98C6-E60B964D4605}"/>
    <dgm:cxn modelId="{7288D6BD-7B5F-468C-BA33-9AD81E83306B}" type="presOf" srcId="{6AA62930-E730-454E-950C-7DFAF24AD889}" destId="{9BA38845-C85A-4C44-ACDC-76BF63482A20}" srcOrd="0" destOrd="0" presId="urn:microsoft.com/office/officeart/2005/8/layout/matrix2"/>
    <dgm:cxn modelId="{EF0F0BD9-D7E7-440B-B5E6-0DA6F5C9060C}" srcId="{771E8D57-6947-41CA-A5E7-6C0654698A1B}" destId="{0C5B8254-705A-40F3-BFED-25D5FD4E6F80}" srcOrd="1" destOrd="0" parTransId="{45A4718B-906A-4207-828C-73AC2D44B81D}" sibTransId="{170C6211-D9BD-437E-9B02-38BA521AB4C7}"/>
    <dgm:cxn modelId="{8C861AE9-D0E0-479F-A901-AE34B6AD2D11}" srcId="{771E8D57-6947-41CA-A5E7-6C0654698A1B}" destId="{089E6183-DB10-4AE2-987F-F64B81109873}" srcOrd="7" destOrd="0" parTransId="{4D73316C-0769-450D-90F0-76135B5F041B}" sibTransId="{27396229-079C-4BED-B4F1-184739D64B8C}"/>
    <dgm:cxn modelId="{E32D90F6-29B3-417F-98BB-208680038052}" type="presOf" srcId="{771E8D57-6947-41CA-A5E7-6C0654698A1B}" destId="{1C8BB6B5-3359-4EC9-A68A-2DACAF91FB70}" srcOrd="0" destOrd="0" presId="urn:microsoft.com/office/officeart/2005/8/layout/matrix2"/>
    <dgm:cxn modelId="{A8BD2EAD-DB57-4A0B-B7F5-8FDE994EB4AC}" type="presParOf" srcId="{1C8BB6B5-3359-4EC9-A68A-2DACAF91FB70}" destId="{E7734311-EE39-43DE-9080-9171A98B22B4}" srcOrd="0" destOrd="0" presId="urn:microsoft.com/office/officeart/2005/8/layout/matrix2"/>
    <dgm:cxn modelId="{F53E6206-B1D1-42BA-8112-52E4D1E57BF3}" type="presParOf" srcId="{1C8BB6B5-3359-4EC9-A68A-2DACAF91FB70}" destId="{ECE4C850-C79D-402C-B59B-FE58653D34FF}" srcOrd="1" destOrd="0" presId="urn:microsoft.com/office/officeart/2005/8/layout/matrix2"/>
    <dgm:cxn modelId="{155114EA-4A57-448D-B67E-2D0E4DCE8F0C}" type="presParOf" srcId="{1C8BB6B5-3359-4EC9-A68A-2DACAF91FB70}" destId="{25978A3D-721B-4782-9A88-42040D6B0700}" srcOrd="2" destOrd="0" presId="urn:microsoft.com/office/officeart/2005/8/layout/matrix2"/>
    <dgm:cxn modelId="{BE42608A-6925-48DA-A15F-FD63864A0C2B}" type="presParOf" srcId="{1C8BB6B5-3359-4EC9-A68A-2DACAF91FB70}" destId="{9BA38845-C85A-4C44-ACDC-76BF63482A20}" srcOrd="3" destOrd="0" presId="urn:microsoft.com/office/officeart/2005/8/layout/matrix2"/>
    <dgm:cxn modelId="{083D26F7-B8ED-49CD-8FF8-7A73B9EA3077}" type="presParOf" srcId="{1C8BB6B5-3359-4EC9-A68A-2DACAF91FB70}" destId="{BE20A5AC-1635-41C6-8F9E-F8B92BA6FB9E}"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34311-EE39-43DE-9080-9171A98B22B4}">
      <dsp:nvSpPr>
        <dsp:cNvPr id="0" name=""/>
        <dsp:cNvSpPr/>
      </dsp:nvSpPr>
      <dsp:spPr>
        <a:xfrm>
          <a:off x="1034583" y="0"/>
          <a:ext cx="7123519" cy="4091602"/>
        </a:xfrm>
        <a:prstGeom prst="quadArrow">
          <a:avLst>
            <a:gd name="adj1" fmla="val 2000"/>
            <a:gd name="adj2" fmla="val 4000"/>
            <a:gd name="adj3" fmla="val 500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ECE4C850-C79D-402C-B59B-FE58653D34FF}">
      <dsp:nvSpPr>
        <dsp:cNvPr id="0" name=""/>
        <dsp:cNvSpPr/>
      </dsp:nvSpPr>
      <dsp:spPr>
        <a:xfrm>
          <a:off x="2816496" y="265954"/>
          <a:ext cx="1636640" cy="1636640"/>
        </a:xfrm>
        <a:prstGeom prst="roundRect">
          <a:avLst/>
        </a:prstGeom>
        <a:gradFill rotWithShape="0">
          <a:gsLst>
            <a:gs pos="0">
              <a:schemeClr val="accent3">
                <a:shade val="50000"/>
                <a:hueOff val="0"/>
                <a:satOff val="0"/>
                <a:lumOff val="0"/>
                <a:alphaOff val="0"/>
                <a:lumMod val="110000"/>
                <a:satMod val="105000"/>
                <a:tint val="67000"/>
              </a:schemeClr>
            </a:gs>
            <a:gs pos="50000">
              <a:schemeClr val="accent3">
                <a:shade val="50000"/>
                <a:hueOff val="0"/>
                <a:satOff val="0"/>
                <a:lumOff val="0"/>
                <a:alphaOff val="0"/>
                <a:lumMod val="105000"/>
                <a:satMod val="103000"/>
                <a:tint val="73000"/>
              </a:schemeClr>
            </a:gs>
            <a:gs pos="100000">
              <a:schemeClr val="accent3">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Plastics Processing</a:t>
          </a:r>
        </a:p>
      </dsp:txBody>
      <dsp:txXfrm>
        <a:off x="2896390" y="345848"/>
        <a:ext cx="1476852" cy="1476852"/>
      </dsp:txXfrm>
    </dsp:sp>
    <dsp:sp modelId="{25978A3D-721B-4782-9A88-42040D6B0700}">
      <dsp:nvSpPr>
        <dsp:cNvPr id="0" name=""/>
        <dsp:cNvSpPr/>
      </dsp:nvSpPr>
      <dsp:spPr>
        <a:xfrm>
          <a:off x="4739549" y="265954"/>
          <a:ext cx="1636640" cy="1636640"/>
        </a:xfrm>
        <a:prstGeom prst="roundRect">
          <a:avLst/>
        </a:prstGeom>
        <a:gradFill rotWithShape="0">
          <a:gsLst>
            <a:gs pos="0">
              <a:schemeClr val="accent3">
                <a:shade val="50000"/>
                <a:hueOff val="140928"/>
                <a:satOff val="2951"/>
                <a:lumOff val="19583"/>
                <a:alphaOff val="0"/>
                <a:lumMod val="110000"/>
                <a:satMod val="105000"/>
                <a:tint val="67000"/>
              </a:schemeClr>
            </a:gs>
            <a:gs pos="50000">
              <a:schemeClr val="accent3">
                <a:shade val="50000"/>
                <a:hueOff val="140928"/>
                <a:satOff val="2951"/>
                <a:lumOff val="19583"/>
                <a:alphaOff val="0"/>
                <a:lumMod val="105000"/>
                <a:satMod val="103000"/>
                <a:tint val="73000"/>
              </a:schemeClr>
            </a:gs>
            <a:gs pos="100000">
              <a:schemeClr val="accent3">
                <a:shade val="50000"/>
                <a:hueOff val="140928"/>
                <a:satOff val="2951"/>
                <a:lumOff val="195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Bioprocessing</a:t>
          </a:r>
        </a:p>
      </dsp:txBody>
      <dsp:txXfrm>
        <a:off x="4819443" y="345848"/>
        <a:ext cx="1476852" cy="1476852"/>
      </dsp:txXfrm>
    </dsp:sp>
    <dsp:sp modelId="{9BA38845-C85A-4C44-ACDC-76BF63482A20}">
      <dsp:nvSpPr>
        <dsp:cNvPr id="0" name=""/>
        <dsp:cNvSpPr/>
      </dsp:nvSpPr>
      <dsp:spPr>
        <a:xfrm>
          <a:off x="2816496" y="2189007"/>
          <a:ext cx="1636640" cy="1636640"/>
        </a:xfrm>
        <a:prstGeom prst="roundRect">
          <a:avLst/>
        </a:prstGeom>
        <a:gradFill rotWithShape="0">
          <a:gsLst>
            <a:gs pos="0">
              <a:schemeClr val="accent3">
                <a:shade val="50000"/>
                <a:hueOff val="281855"/>
                <a:satOff val="5902"/>
                <a:lumOff val="39166"/>
                <a:alphaOff val="0"/>
                <a:lumMod val="110000"/>
                <a:satMod val="105000"/>
                <a:tint val="67000"/>
              </a:schemeClr>
            </a:gs>
            <a:gs pos="50000">
              <a:schemeClr val="accent3">
                <a:shade val="50000"/>
                <a:hueOff val="281855"/>
                <a:satOff val="5902"/>
                <a:lumOff val="39166"/>
                <a:alphaOff val="0"/>
                <a:lumMod val="105000"/>
                <a:satMod val="103000"/>
                <a:tint val="73000"/>
              </a:schemeClr>
            </a:gs>
            <a:gs pos="100000">
              <a:schemeClr val="accent3">
                <a:shade val="50000"/>
                <a:hueOff val="281855"/>
                <a:satOff val="5902"/>
                <a:lumOff val="3916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Bioprocessing</a:t>
          </a:r>
        </a:p>
      </dsp:txBody>
      <dsp:txXfrm>
        <a:off x="2896390" y="2268901"/>
        <a:ext cx="1476852" cy="1476852"/>
      </dsp:txXfrm>
    </dsp:sp>
    <dsp:sp modelId="{BE20A5AC-1635-41C6-8F9E-F8B92BA6FB9E}">
      <dsp:nvSpPr>
        <dsp:cNvPr id="0" name=""/>
        <dsp:cNvSpPr/>
      </dsp:nvSpPr>
      <dsp:spPr>
        <a:xfrm>
          <a:off x="4685245" y="2227795"/>
          <a:ext cx="1636640" cy="1636640"/>
        </a:xfrm>
        <a:prstGeom prst="roundRect">
          <a:avLst/>
        </a:prstGeom>
        <a:solidFill>
          <a:schemeClr val="accent3">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lumMod val="95000"/>
                </a:schemeClr>
              </a:solidFill>
            </a:rPr>
            <a:t>Industry Client</a:t>
          </a:r>
          <a:endParaRPr lang="en-US" sz="1800" kern="1200" dirty="0"/>
        </a:p>
      </dsp:txBody>
      <dsp:txXfrm>
        <a:off x="4765139" y="2307689"/>
        <a:ext cx="1476852" cy="1476852"/>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53010700-B7AA-4D6C-832F-915C48051FB6}" type="datetimeFigureOut">
              <a:rPr lang="en-IE" smtClean="0"/>
              <a:t>15/09/2020</a:t>
            </a:fld>
            <a:endParaRPr lang="en-IE"/>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E"/>
          </a:p>
        </p:txBody>
      </p:sp>
      <p:cxnSp>
        <p:nvCxnSpPr>
          <p:cNvPr id="7" name="Straight Connector 6"/>
          <p:cNvCxnSpPr/>
          <p:nvPr userDrawn="1"/>
        </p:nvCxnSpPr>
        <p:spPr>
          <a:xfrm rot="5400000">
            <a:off x="6565867" y="2457417"/>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rot="5400000" flipH="1">
            <a:off x="4620122" y="6138830"/>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 name="Isosceles Triangle 8"/>
          <p:cNvSpPr/>
          <p:nvPr userDrawn="1"/>
        </p:nvSpPr>
        <p:spPr>
          <a:xfrm rot="5400000">
            <a:off x="-27155" y="5461167"/>
            <a:ext cx="1335422" cy="1360488"/>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userDrawn="1"/>
        </p:nvSpPr>
        <p:spPr>
          <a:xfrm rot="5400000">
            <a:off x="5502937" y="137041"/>
            <a:ext cx="1195885" cy="1220176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userDrawn="1"/>
        </p:nvSpPr>
        <p:spPr>
          <a:xfrm rot="5400000">
            <a:off x="5625138" y="258677"/>
            <a:ext cx="929022" cy="121718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userDrawn="1"/>
        </p:nvSpPr>
        <p:spPr>
          <a:xfrm rot="5400000" flipV="1">
            <a:off x="8622433" y="3189985"/>
            <a:ext cx="842596" cy="6395433"/>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Title 1"/>
          <p:cNvSpPr txBox="1">
            <a:spLocks/>
          </p:cNvSpPr>
          <p:nvPr userDrawn="1"/>
        </p:nvSpPr>
        <p:spPr>
          <a:xfrm>
            <a:off x="516520" y="105834"/>
            <a:ext cx="11535780" cy="1646302"/>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r>
              <a:rPr lang="en-US" dirty="0"/>
              <a:t>Click to edit Master title style</a:t>
            </a:r>
          </a:p>
        </p:txBody>
      </p:sp>
      <p:sp>
        <p:nvSpPr>
          <p:cNvPr id="16" name="Date Placeholder 3"/>
          <p:cNvSpPr txBox="1">
            <a:spLocks/>
          </p:cNvSpPr>
          <p:nvPr userDrawn="1"/>
        </p:nvSpPr>
        <p:spPr>
          <a:xfrm>
            <a:off x="4399988" y="8498779"/>
            <a:ext cx="911939"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p>
        </p:txBody>
      </p:sp>
      <p:sp>
        <p:nvSpPr>
          <p:cNvPr id="17" name="Slide Number Placeholder 5"/>
          <p:cNvSpPr txBox="1">
            <a:spLocks/>
          </p:cNvSpPr>
          <p:nvPr userDrawn="1"/>
        </p:nvSpPr>
        <p:spPr>
          <a:xfrm rot="5400000">
            <a:off x="5785518" y="8498779"/>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7DC83-3DED-4743-BB0B-E6ADEA71B68E}" type="slidenum">
              <a:rPr lang="en-IE" smtClean="0"/>
              <a:pPr/>
              <a:t>‹Nº›</a:t>
            </a:fld>
            <a:endParaRPr lang="en-IE"/>
          </a:p>
        </p:txBody>
      </p:sp>
      <p:sp>
        <p:nvSpPr>
          <p:cNvPr id="20"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435817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E"/>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3010700-B7AA-4D6C-832F-915C48051FB6}" type="datetimeFigureOut">
              <a:rPr lang="en-IE" smtClean="0"/>
              <a:t>15/09/2020</a:t>
            </a:fld>
            <a:endParaRPr lang="en-IE"/>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E"/>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6B7DC83-3DED-4743-BB0B-E6ADEA71B68E}" type="slidenum">
              <a:rPr lang="en-IE" smtClean="0"/>
              <a:t>‹Nº›</a:t>
            </a:fld>
            <a:endParaRPr lang="en-IE"/>
          </a:p>
        </p:txBody>
      </p:sp>
    </p:spTree>
    <p:extLst>
      <p:ext uri="{BB962C8B-B14F-4D97-AF65-F5344CB8AC3E}">
        <p14:creationId xmlns:p14="http://schemas.microsoft.com/office/powerpoint/2010/main" val="3430351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E"/>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3010700-B7AA-4D6C-832F-915C48051FB6}" type="datetimeFigureOut">
              <a:rPr lang="en-IE" smtClean="0"/>
              <a:t>15/09/2020</a:t>
            </a:fld>
            <a:endParaRPr lang="en-IE"/>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IE"/>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6B7DC83-3DED-4743-BB0B-E6ADEA71B68E}" type="slidenum">
              <a:rPr lang="en-IE" smtClean="0"/>
              <a:t>‹Nº›</a:t>
            </a:fld>
            <a:endParaRPr lang="en-IE"/>
          </a:p>
        </p:txBody>
      </p:sp>
    </p:spTree>
    <p:extLst>
      <p:ext uri="{BB962C8B-B14F-4D97-AF65-F5344CB8AC3E}">
        <p14:creationId xmlns:p14="http://schemas.microsoft.com/office/powerpoint/2010/main" val="41654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E"/>
          </a:p>
        </p:txBody>
      </p:sp>
      <p:sp>
        <p:nvSpPr>
          <p:cNvPr id="9" name="Date Placeholder 3"/>
          <p:cNvSpPr>
            <a:spLocks noGrp="1"/>
          </p:cNvSpPr>
          <p:nvPr>
            <p:ph type="dt" sz="half" idx="10"/>
          </p:nvPr>
        </p:nvSpPr>
        <p:spPr>
          <a:xfrm>
            <a:off x="838200" y="6356350"/>
            <a:ext cx="2743200" cy="365125"/>
          </a:xfrm>
          <a:prstGeom prst="rect">
            <a:avLst/>
          </a:prstGeom>
        </p:spPr>
        <p:txBody>
          <a:bodyPr/>
          <a:lstStyle/>
          <a:p>
            <a:fld id="{53010700-B7AA-4D6C-832F-915C48051FB6}" type="datetimeFigureOut">
              <a:rPr lang="en-IE" smtClean="0"/>
              <a:t>15/09/2020</a:t>
            </a:fld>
            <a:endParaRPr lang="en-IE"/>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p>
            <a:endParaRPr lang="en-IE" dirty="0"/>
          </a:p>
        </p:txBody>
      </p:sp>
      <p:sp>
        <p:nvSpPr>
          <p:cNvPr id="15" name="Rectangle 27"/>
          <p:cNvSpPr/>
          <p:nvPr userDrawn="1"/>
        </p:nvSpPr>
        <p:spPr>
          <a:xfrm>
            <a:off x="11656194" y="-8467"/>
            <a:ext cx="532631"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p:cNvSpPr/>
          <p:nvPr userDrawn="1"/>
        </p:nvSpPr>
        <p:spPr>
          <a:xfrm>
            <a:off x="11373737" y="-8467"/>
            <a:ext cx="815086"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p:cNvSpPr/>
          <p:nvPr userDrawn="1"/>
        </p:nvSpPr>
        <p:spPr>
          <a:xfrm rot="10800000">
            <a:off x="10425" y="-8467"/>
            <a:ext cx="932849" cy="6049829"/>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Subtitle 2"/>
          <p:cNvSpPr>
            <a:spLocks noGrp="1"/>
          </p:cNvSpPr>
          <p:nvPr>
            <p:ph type="subTitle" idx="13"/>
          </p:nvPr>
        </p:nvSpPr>
        <p:spPr>
          <a:xfrm>
            <a:off x="1507067" y="4050833"/>
            <a:ext cx="7766936" cy="1096899"/>
          </a:xfrm>
          <a:prstGeom prst="rect">
            <a:avLst/>
          </a:prstGeo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2" name="Slide Number Placeholder 5"/>
          <p:cNvSpPr txBox="1">
            <a:spLocks/>
          </p:cNvSpPr>
          <p:nvPr userDrawn="1"/>
        </p:nvSpPr>
        <p:spPr>
          <a:xfrm>
            <a:off x="8590663" y="6041362"/>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7DC83-3DED-4743-BB0B-E6ADEA71B68E}" type="slidenum">
              <a:rPr lang="en-IE" smtClean="0"/>
              <a:pPr/>
              <a:t>‹Nº›</a:t>
            </a:fld>
            <a:endParaRPr lang="en-IE"/>
          </a:p>
        </p:txBody>
      </p:sp>
      <p:sp>
        <p:nvSpPr>
          <p:cNvPr id="27" name="Isosceles Triangle 26"/>
          <p:cNvSpPr/>
          <p:nvPr userDrawn="1"/>
        </p:nvSpPr>
        <p:spPr>
          <a:xfrm rot="5400000">
            <a:off x="5288579" y="703711"/>
            <a:ext cx="850535" cy="11473922"/>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8755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Isosceles Triangle 8"/>
          <p:cNvSpPr/>
          <p:nvPr userDrawn="1"/>
        </p:nvSpPr>
        <p:spPr>
          <a:xfrm rot="5400000" flipV="1">
            <a:off x="5575302" y="241300"/>
            <a:ext cx="1041400" cy="12192002"/>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userDrawn="1"/>
        </p:nvSpPr>
        <p:spPr>
          <a:xfrm rot="5400000">
            <a:off x="2788186" y="2779720"/>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userDrawn="1"/>
        </p:nvSpPr>
        <p:spPr>
          <a:xfrm rot="5400000" flipV="1">
            <a:off x="8132155" y="2781221"/>
            <a:ext cx="842596" cy="7277098"/>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Slide Number Placeholder 5"/>
          <p:cNvSpPr>
            <a:spLocks noGrp="1"/>
          </p:cNvSpPr>
          <p:nvPr>
            <p:ph type="sldNum" sz="quarter" idx="12"/>
          </p:nvPr>
        </p:nvSpPr>
        <p:spPr>
          <a:xfrm>
            <a:off x="8610600" y="6356350"/>
            <a:ext cx="2743200" cy="365125"/>
          </a:xfrm>
          <a:prstGeom prst="rect">
            <a:avLst/>
          </a:prstGeom>
        </p:spPr>
        <p:txBody>
          <a:bodyPr/>
          <a:lstStyle/>
          <a:p>
            <a:fld id="{46B7DC83-3DED-4743-BB0B-E6ADEA71B68E}" type="slidenum">
              <a:rPr lang="en-IE" smtClean="0"/>
              <a:t>‹Nº›</a:t>
            </a:fld>
            <a:endParaRPr lang="en-IE"/>
          </a:p>
        </p:txBody>
      </p:sp>
      <p:sp>
        <p:nvSpPr>
          <p:cNvPr id="3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E"/>
          </a:p>
        </p:txBody>
      </p:sp>
    </p:spTree>
    <p:extLst>
      <p:ext uri="{BB962C8B-B14F-4D97-AF65-F5344CB8AC3E}">
        <p14:creationId xmlns:p14="http://schemas.microsoft.com/office/powerpoint/2010/main" val="304068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3010700-B7AA-4D6C-832F-915C48051FB6}" type="datetimeFigureOut">
              <a:rPr lang="en-IE" smtClean="0"/>
              <a:t>15/09/2020</a:t>
            </a:fld>
            <a:endParaRPr lang="en-I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E"/>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6B7DC83-3DED-4743-BB0B-E6ADEA71B68E}" type="slidenum">
              <a:rPr lang="en-IE" smtClean="0"/>
              <a:t>‹Nº›</a:t>
            </a:fld>
            <a:endParaRPr lang="en-IE"/>
          </a:p>
        </p:txBody>
      </p:sp>
    </p:spTree>
    <p:extLst>
      <p:ext uri="{BB962C8B-B14F-4D97-AF65-F5344CB8AC3E}">
        <p14:creationId xmlns:p14="http://schemas.microsoft.com/office/powerpoint/2010/main" val="2806857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3010700-B7AA-4D6C-832F-915C48051FB6}" type="datetimeFigureOut">
              <a:rPr lang="en-IE" smtClean="0"/>
              <a:t>15/09/2020</a:t>
            </a:fld>
            <a:endParaRPr lang="en-IE"/>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IE"/>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6B7DC83-3DED-4743-BB0B-E6ADEA71B68E}" type="slidenum">
              <a:rPr lang="en-IE" smtClean="0"/>
              <a:t>‹Nº›</a:t>
            </a:fld>
            <a:endParaRPr lang="en-IE"/>
          </a:p>
        </p:txBody>
      </p:sp>
    </p:spTree>
    <p:extLst>
      <p:ext uri="{BB962C8B-B14F-4D97-AF65-F5344CB8AC3E}">
        <p14:creationId xmlns:p14="http://schemas.microsoft.com/office/powerpoint/2010/main" val="977350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E"/>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3010700-B7AA-4D6C-832F-915C48051FB6}" type="datetimeFigureOut">
              <a:rPr lang="en-IE" smtClean="0"/>
              <a:t>15/09/2020</a:t>
            </a:fld>
            <a:endParaRPr lang="en-IE"/>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IE"/>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6B7DC83-3DED-4743-BB0B-E6ADEA71B68E}" type="slidenum">
              <a:rPr lang="en-IE" smtClean="0"/>
              <a:t>‹Nº›</a:t>
            </a:fld>
            <a:endParaRPr lang="en-IE"/>
          </a:p>
        </p:txBody>
      </p:sp>
    </p:spTree>
    <p:extLst>
      <p:ext uri="{BB962C8B-B14F-4D97-AF65-F5344CB8AC3E}">
        <p14:creationId xmlns:p14="http://schemas.microsoft.com/office/powerpoint/2010/main" val="2964670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3010700-B7AA-4D6C-832F-915C48051FB6}" type="datetimeFigureOut">
              <a:rPr lang="en-IE" smtClean="0"/>
              <a:t>15/09/2020</a:t>
            </a:fld>
            <a:endParaRPr lang="en-IE"/>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IE"/>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6B7DC83-3DED-4743-BB0B-E6ADEA71B68E}" type="slidenum">
              <a:rPr lang="en-IE" smtClean="0"/>
              <a:t>‹Nº›</a:t>
            </a:fld>
            <a:endParaRPr lang="en-IE"/>
          </a:p>
        </p:txBody>
      </p:sp>
    </p:spTree>
    <p:extLst>
      <p:ext uri="{BB962C8B-B14F-4D97-AF65-F5344CB8AC3E}">
        <p14:creationId xmlns:p14="http://schemas.microsoft.com/office/powerpoint/2010/main" val="160131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3010700-B7AA-4D6C-832F-915C48051FB6}" type="datetimeFigureOut">
              <a:rPr lang="en-IE" smtClean="0"/>
              <a:t>15/09/2020</a:t>
            </a:fld>
            <a:endParaRPr lang="en-I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E"/>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6B7DC83-3DED-4743-BB0B-E6ADEA71B68E}" type="slidenum">
              <a:rPr lang="en-IE" smtClean="0"/>
              <a:t>‹Nº›</a:t>
            </a:fld>
            <a:endParaRPr lang="en-IE"/>
          </a:p>
        </p:txBody>
      </p:sp>
    </p:spTree>
    <p:extLst>
      <p:ext uri="{BB962C8B-B14F-4D97-AF65-F5344CB8AC3E}">
        <p14:creationId xmlns:p14="http://schemas.microsoft.com/office/powerpoint/2010/main" val="497828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3010700-B7AA-4D6C-832F-915C48051FB6}" type="datetimeFigureOut">
              <a:rPr lang="en-IE" smtClean="0"/>
              <a:t>15/09/2020</a:t>
            </a:fld>
            <a:endParaRPr lang="en-I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E"/>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6B7DC83-3DED-4743-BB0B-E6ADEA71B68E}" type="slidenum">
              <a:rPr lang="en-IE" smtClean="0"/>
              <a:t>‹Nº›</a:t>
            </a:fld>
            <a:endParaRPr lang="en-IE"/>
          </a:p>
        </p:txBody>
      </p:sp>
    </p:spTree>
    <p:extLst>
      <p:ext uri="{BB962C8B-B14F-4D97-AF65-F5344CB8AC3E}">
        <p14:creationId xmlns:p14="http://schemas.microsoft.com/office/powerpoint/2010/main" val="2522875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767744"/>
      </p:ext>
    </p:extLst>
  </p:cSld>
  <p:clrMap bg1="lt1" tx1="dk1" bg2="lt2" tx2="dk2" accent1="accent1" accent2="accent2" accent3="accent3" accent4="accent4" accent5="accent5" accent6="accent6" hlink="hlink" folHlink="folHlink"/>
  <p:sldLayoutIdLst>
    <p:sldLayoutId id="2147483681" r:id="rId1"/>
    <p:sldLayoutId id="2147483679" r:id="rId2"/>
    <p:sldLayoutId id="2147483680" r:id="rId3"/>
    <p:sldLayoutId id="2147483682" r:id="rId4"/>
    <p:sldLayoutId id="2147483683" r:id="rId5"/>
    <p:sldLayoutId id="2147483684" r:id="rId6"/>
    <p:sldLayoutId id="2147483685" r:id="rId7"/>
    <p:sldLayoutId id="2147483686" r:id="rId8"/>
    <p:sldLayoutId id="2147483687" r:id="rId9"/>
    <p:sldLayoutId id="2147483688"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hyperlink" Target="mailto:pferrero@aimplas.es"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jpeg"/><Relationship Id="rId2" Type="http://schemas.openxmlformats.org/officeDocument/2006/relationships/image" Target="../media/image12.tiff"/><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4940" y="1687720"/>
            <a:ext cx="10580914" cy="2412642"/>
          </a:xfrm>
          <a:prstGeom prst="rect">
            <a:avLst/>
          </a:prstGeom>
        </p:spPr>
        <p:txBody>
          <a:bodyPr/>
          <a:lstStyle/>
          <a:p>
            <a:pPr algn="ctr">
              <a:spcBef>
                <a:spcPts val="600"/>
              </a:spcBef>
              <a:spcAft>
                <a:spcPts val="600"/>
              </a:spcAft>
            </a:pPr>
            <a:r>
              <a:rPr lang="en-US" sz="3600" b="1" dirty="0">
                <a:solidFill>
                  <a:srgbClr val="92D050"/>
                </a:solidFill>
                <a:latin typeface="Bahnschrift" panose="020B0502040204020203" pitchFamily="34" charset="0"/>
              </a:rPr>
              <a:t>Bio Innovation of</a:t>
            </a:r>
            <a:br>
              <a:rPr lang="en-US" sz="3600" b="1" dirty="0">
                <a:solidFill>
                  <a:srgbClr val="92D050"/>
                </a:solidFill>
                <a:latin typeface="Bahnschrift" panose="020B0502040204020203" pitchFamily="34" charset="0"/>
              </a:rPr>
            </a:br>
            <a:r>
              <a:rPr lang="en-US" sz="3600" b="1" dirty="0">
                <a:solidFill>
                  <a:schemeClr val="tx1">
                    <a:lumMod val="65000"/>
                    <a:lumOff val="35000"/>
                  </a:schemeClr>
                </a:solidFill>
                <a:latin typeface="Bahnschrift" panose="020B0502040204020203" pitchFamily="34" charset="0"/>
              </a:rPr>
              <a:t>a Circular Economy for Plastics</a:t>
            </a:r>
            <a:br>
              <a:rPr lang="es-ES_tradnl" sz="3000" b="1" dirty="0">
                <a:latin typeface="Bahnschrift" panose="020B0502040204020203" pitchFamily="34" charset="0"/>
              </a:rPr>
            </a:br>
            <a:br>
              <a:rPr lang="es-ES_tradnl" sz="3000" b="1" dirty="0">
                <a:latin typeface="Bahnschrift" panose="020B0502040204020203" pitchFamily="34" charset="0"/>
              </a:rPr>
            </a:br>
            <a:r>
              <a:rPr lang="es-ES_tradnl" b="1" u="sng" dirty="0">
                <a:latin typeface="Bahnschrift" panose="020B0502040204020203" pitchFamily="34" charset="0"/>
              </a:rPr>
              <a:t>AIMPLAS</a:t>
            </a:r>
            <a:r>
              <a:rPr lang="es-ES_tradnl" sz="4000" b="1" dirty="0">
                <a:solidFill>
                  <a:schemeClr val="tx1">
                    <a:lumMod val="50000"/>
                    <a:lumOff val="50000"/>
                  </a:schemeClr>
                </a:solidFill>
                <a:latin typeface="Bahnschrift" panose="020B0502040204020203" pitchFamily="34" charset="0"/>
              </a:rPr>
              <a:t> </a:t>
            </a:r>
            <a:endParaRPr lang="en-IE" sz="4000" b="1" dirty="0">
              <a:solidFill>
                <a:schemeClr val="tx1">
                  <a:lumMod val="50000"/>
                  <a:lumOff val="50000"/>
                </a:schemeClr>
              </a:solidFill>
              <a:latin typeface="Bahnschrift" panose="020B0502040204020203" pitchFamily="34" charset="0"/>
            </a:endParaRPr>
          </a:p>
        </p:txBody>
      </p:sp>
      <p:pic>
        <p:nvPicPr>
          <p:cNvPr id="14" name="Imagen 13" descr="Imagen que contiene dibujo&#10;&#10;Descripción generada automáticamente">
            <a:extLst>
              <a:ext uri="{FF2B5EF4-FFF2-40B4-BE49-F238E27FC236}">
                <a16:creationId xmlns:a16="http://schemas.microsoft.com/office/drawing/2014/main" id="{4E7B4626-D847-48F5-BB18-7C04F0EB6D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9389" y="116589"/>
            <a:ext cx="2422583" cy="812811"/>
          </a:xfrm>
          <a:prstGeom prst="rect">
            <a:avLst/>
          </a:prstGeom>
        </p:spPr>
      </p:pic>
      <p:sp>
        <p:nvSpPr>
          <p:cNvPr id="3" name="TextBox 2"/>
          <p:cNvSpPr txBox="1"/>
          <p:nvPr/>
        </p:nvSpPr>
        <p:spPr>
          <a:xfrm>
            <a:off x="8520768" y="786517"/>
            <a:ext cx="3692036" cy="615553"/>
          </a:xfrm>
          <a:prstGeom prst="rect">
            <a:avLst/>
          </a:prstGeom>
          <a:noFill/>
        </p:spPr>
        <p:txBody>
          <a:bodyPr wrap="none" rtlCol="0">
            <a:spAutoFit/>
          </a:bodyPr>
          <a:lstStyle/>
          <a:p>
            <a:r>
              <a:rPr lang="es-ES_tradnl" dirty="0">
                <a:solidFill>
                  <a:schemeClr val="bg1">
                    <a:lumMod val="50000"/>
                  </a:schemeClr>
                </a:solidFill>
                <a:latin typeface="Bahnschrift" panose="020B0502040204020203" pitchFamily="34" charset="0"/>
              </a:rPr>
              <a:t>H2020-NMBP- BIO-CN-2019</a:t>
            </a:r>
            <a:br>
              <a:rPr lang="es-ES_tradnl" dirty="0">
                <a:solidFill>
                  <a:schemeClr val="bg1">
                    <a:lumMod val="50000"/>
                  </a:schemeClr>
                </a:solidFill>
                <a:latin typeface="Bahnschrift" panose="020B0502040204020203" pitchFamily="34" charset="0"/>
              </a:rPr>
            </a:br>
            <a:r>
              <a:rPr lang="es-ES_tradnl" sz="1600" b="1" dirty="0">
                <a:solidFill>
                  <a:schemeClr val="bg1">
                    <a:lumMod val="50000"/>
                  </a:schemeClr>
                </a:solidFill>
                <a:latin typeface="Bahnschrift" panose="020B0502040204020203" pitchFamily="34" charset="0"/>
              </a:rPr>
              <a:t>CE-BIOTEC-05-2016-870292</a:t>
            </a:r>
            <a:r>
              <a:rPr lang="es-ES_tradnl" sz="1600" dirty="0">
                <a:solidFill>
                  <a:schemeClr val="bg1">
                    <a:lumMod val="50000"/>
                  </a:schemeClr>
                </a:solidFill>
                <a:latin typeface="Bahnschrift" panose="020B0502040204020203" pitchFamily="34" charset="0"/>
              </a:rPr>
              <a:t> –</a:t>
            </a:r>
            <a:r>
              <a:rPr lang="es-ES_tradnl" sz="1600" b="1" dirty="0">
                <a:solidFill>
                  <a:schemeClr val="bg1">
                    <a:lumMod val="50000"/>
                  </a:schemeClr>
                </a:solidFill>
                <a:latin typeface="Bahnschrift" panose="020B0502040204020203" pitchFamily="34" charset="0"/>
              </a:rPr>
              <a:t>BIOICEP</a:t>
            </a:r>
            <a:endParaRPr lang="en-IE" dirty="0">
              <a:solidFill>
                <a:schemeClr val="bg1">
                  <a:lumMod val="50000"/>
                </a:schemeClr>
              </a:solidFill>
              <a:latin typeface="Bahnschrift" panose="020B0502040204020203" pitchFamily="34" charset="0"/>
            </a:endParaRPr>
          </a:p>
        </p:txBody>
      </p:sp>
      <p:pic>
        <p:nvPicPr>
          <p:cNvPr id="15" name="Picture 14"/>
          <p:cNvPicPr/>
          <p:nvPr/>
        </p:nvPicPr>
        <p:blipFill>
          <a:blip r:embed="rId3" cstate="print">
            <a:extLst>
              <a:ext uri="{28A0092B-C50C-407E-A947-70E740481C1C}">
                <a14:useLocalDpi xmlns:a14="http://schemas.microsoft.com/office/drawing/2010/main" val="0"/>
              </a:ext>
            </a:extLst>
          </a:blip>
          <a:stretch>
            <a:fillRect/>
          </a:stretch>
        </p:blipFill>
        <p:spPr>
          <a:xfrm>
            <a:off x="884941" y="172012"/>
            <a:ext cx="6786394" cy="1031146"/>
          </a:xfrm>
          <a:prstGeom prst="rect">
            <a:avLst/>
          </a:prstGeom>
        </p:spPr>
      </p:pic>
      <p:pic>
        <p:nvPicPr>
          <p:cNvPr id="5" name="Picture 2" descr="Resultado de imagen de aimplas">
            <a:extLst>
              <a:ext uri="{FF2B5EF4-FFF2-40B4-BE49-F238E27FC236}">
                <a16:creationId xmlns:a16="http://schemas.microsoft.com/office/drawing/2014/main" id="{C18AD1F4-F5C8-45FB-83F2-A253B4A073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4435" y="6216358"/>
            <a:ext cx="1942498" cy="46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315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que contiene dibujo&#10;&#10;Descripción generada automáticamente">
            <a:extLst>
              <a:ext uri="{FF2B5EF4-FFF2-40B4-BE49-F238E27FC236}">
                <a16:creationId xmlns:a16="http://schemas.microsoft.com/office/drawing/2014/main" id="{66C68EBD-F24C-4C34-B47D-C7EA9B702F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5266" y="184624"/>
            <a:ext cx="2422583" cy="812811"/>
          </a:xfrm>
          <a:prstGeom prst="rect">
            <a:avLst/>
          </a:prstGeom>
        </p:spPr>
      </p:pic>
      <p:pic>
        <p:nvPicPr>
          <p:cNvPr id="6" name="Picture 10">
            <a:extLst>
              <a:ext uri="{FF2B5EF4-FFF2-40B4-BE49-F238E27FC236}">
                <a16:creationId xmlns:a16="http://schemas.microsoft.com/office/drawing/2014/main" id="{7BEA205D-9F17-49D9-8347-E4EA3CE2161D}"/>
              </a:ext>
            </a:extLst>
          </p:cNvPr>
          <p:cNvPicPr>
            <a:picLocks noChangeAspect="1"/>
          </p:cNvPicPr>
          <p:nvPr/>
        </p:nvPicPr>
        <p:blipFill rotWithShape="1">
          <a:blip r:embed="rId3">
            <a:extLst>
              <a:ext uri="{28A0092B-C50C-407E-A947-70E740481C1C}">
                <a14:useLocalDpi xmlns:a14="http://schemas.microsoft.com/office/drawing/2010/main" val="0"/>
              </a:ext>
            </a:extLst>
          </a:blip>
          <a:srcRect l="17644" r="17644" b="49160"/>
          <a:stretch/>
        </p:blipFill>
        <p:spPr>
          <a:xfrm>
            <a:off x="209424" y="184624"/>
            <a:ext cx="1351032" cy="898678"/>
          </a:xfrm>
          <a:prstGeom prst="rect">
            <a:avLst/>
          </a:prstGeom>
        </p:spPr>
      </p:pic>
      <p:pic>
        <p:nvPicPr>
          <p:cNvPr id="4" name="Imagen 3">
            <a:extLst>
              <a:ext uri="{FF2B5EF4-FFF2-40B4-BE49-F238E27FC236}">
                <a16:creationId xmlns:a16="http://schemas.microsoft.com/office/drawing/2014/main" id="{AD8F73A3-EC4A-40AD-BE1D-9E3D817495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8645" y="917636"/>
            <a:ext cx="7994709" cy="5022727"/>
          </a:xfrm>
          <a:prstGeom prst="rect">
            <a:avLst/>
          </a:prstGeom>
        </p:spPr>
      </p:pic>
      <p:pic>
        <p:nvPicPr>
          <p:cNvPr id="3" name="Picture 2" descr="Resultado de imagen de aimplas">
            <a:extLst>
              <a:ext uri="{FF2B5EF4-FFF2-40B4-BE49-F238E27FC236}">
                <a16:creationId xmlns:a16="http://schemas.microsoft.com/office/drawing/2014/main" id="{4A6D4531-8832-4C17-BC2D-27557F67F8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84435" y="6216358"/>
            <a:ext cx="1942498" cy="46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417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074" y="1108572"/>
            <a:ext cx="11986926" cy="1246495"/>
          </a:xfrm>
          <a:prstGeom prst="rect">
            <a:avLst/>
          </a:prstGeom>
        </p:spPr>
        <p:txBody>
          <a:bodyPr wrap="square">
            <a:spAutoFit/>
          </a:bodyPr>
          <a:lstStyle/>
          <a:p>
            <a:pPr algn="just"/>
            <a:r>
              <a:rPr lang="en-GB" sz="2400" dirty="0">
                <a:latin typeface="Century Gothic" panose="020B0502020202020204" pitchFamily="34" charset="0"/>
                <a:cs typeface="Times New Roman" panose="02020603050405020304" pitchFamily="18" charset="0"/>
              </a:rPr>
              <a:t>Our consortium brings together leading experts from industry and academia contributing a set of purpose-designed and ground-breaking technologies to achieve the </a:t>
            </a:r>
            <a:r>
              <a:rPr lang="en-GB" sz="2400" dirty="0" err="1">
                <a:latin typeface="Century Gothic" panose="020B0502020202020204" pitchFamily="34" charset="0"/>
                <a:cs typeface="Times New Roman" panose="02020603050405020304" pitchFamily="18" charset="0"/>
              </a:rPr>
              <a:t>BioICEP</a:t>
            </a:r>
            <a:r>
              <a:rPr lang="en-GB" sz="2400" dirty="0">
                <a:latin typeface="Century Gothic" panose="020B0502020202020204" pitchFamily="34" charset="0"/>
                <a:cs typeface="Times New Roman" panose="02020603050405020304" pitchFamily="18" charset="0"/>
              </a:rPr>
              <a:t> objectives:</a:t>
            </a:r>
            <a:endParaRPr lang="en-IE" sz="2400" dirty="0">
              <a:latin typeface="Century Gothic" panose="020B0502020202020204" pitchFamily="34" charset="0"/>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1389705029"/>
              </p:ext>
            </p:extLst>
          </p:nvPr>
        </p:nvGraphicFramePr>
        <p:xfrm>
          <a:off x="1179244" y="2303584"/>
          <a:ext cx="9192686" cy="4091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descr="Imagen que contiene dibujo&#10;&#10;Descripción generada automáticamente">
            <a:extLst>
              <a:ext uri="{FF2B5EF4-FFF2-40B4-BE49-F238E27FC236}">
                <a16:creationId xmlns:a16="http://schemas.microsoft.com/office/drawing/2014/main" id="{E733995B-690F-4F4F-917C-CBB985033A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55266" y="184624"/>
            <a:ext cx="2422583" cy="812811"/>
          </a:xfrm>
          <a:prstGeom prst="rect">
            <a:avLst/>
          </a:prstGeom>
        </p:spPr>
      </p:pic>
      <p:pic>
        <p:nvPicPr>
          <p:cNvPr id="4" name="Picture 10">
            <a:extLst>
              <a:ext uri="{FF2B5EF4-FFF2-40B4-BE49-F238E27FC236}">
                <a16:creationId xmlns:a16="http://schemas.microsoft.com/office/drawing/2014/main" id="{7BAAE5F2-AF89-4062-8765-4F7ACDC976A9}"/>
              </a:ext>
            </a:extLst>
          </p:cNvPr>
          <p:cNvPicPr>
            <a:picLocks noChangeAspect="1"/>
          </p:cNvPicPr>
          <p:nvPr/>
        </p:nvPicPr>
        <p:blipFill rotWithShape="1">
          <a:blip r:embed="rId8">
            <a:extLst>
              <a:ext uri="{28A0092B-C50C-407E-A947-70E740481C1C}">
                <a14:useLocalDpi xmlns:a14="http://schemas.microsoft.com/office/drawing/2010/main" val="0"/>
              </a:ext>
            </a:extLst>
          </a:blip>
          <a:srcRect l="17644" r="17644" b="49160"/>
          <a:stretch/>
        </p:blipFill>
        <p:spPr>
          <a:xfrm>
            <a:off x="209424" y="184624"/>
            <a:ext cx="1351032" cy="898678"/>
          </a:xfrm>
          <a:prstGeom prst="rect">
            <a:avLst/>
          </a:prstGeom>
        </p:spPr>
      </p:pic>
      <p:grpSp>
        <p:nvGrpSpPr>
          <p:cNvPr id="18" name="Grupo 17">
            <a:extLst>
              <a:ext uri="{FF2B5EF4-FFF2-40B4-BE49-F238E27FC236}">
                <a16:creationId xmlns:a16="http://schemas.microsoft.com/office/drawing/2014/main" id="{BC29FC74-8B67-4FFD-976B-5DA8271E237B}"/>
              </a:ext>
            </a:extLst>
          </p:cNvPr>
          <p:cNvGrpSpPr/>
          <p:nvPr/>
        </p:nvGrpSpPr>
        <p:grpSpPr>
          <a:xfrm>
            <a:off x="7774695" y="2610680"/>
            <a:ext cx="1636640" cy="1636640"/>
            <a:chOff x="4685245" y="2227795"/>
            <a:chExt cx="1636640" cy="1636640"/>
          </a:xfrm>
          <a:scene3d>
            <a:camera prst="orthographicFront"/>
            <a:lightRig rig="flat" dir="t"/>
          </a:scene3d>
        </p:grpSpPr>
        <p:sp>
          <p:nvSpPr>
            <p:cNvPr id="19" name="Rectángulo: esquinas redondeadas 18">
              <a:extLst>
                <a:ext uri="{FF2B5EF4-FFF2-40B4-BE49-F238E27FC236}">
                  <a16:creationId xmlns:a16="http://schemas.microsoft.com/office/drawing/2014/main" id="{5965CC2A-9ADB-4015-B1B1-24728C7234D8}"/>
                </a:ext>
              </a:extLst>
            </p:cNvPr>
            <p:cNvSpPr/>
            <p:nvPr/>
          </p:nvSpPr>
          <p:spPr>
            <a:xfrm>
              <a:off x="4685245" y="2227795"/>
              <a:ext cx="1636640" cy="1636640"/>
            </a:xfrm>
            <a:prstGeom prst="roundRect">
              <a:avLst/>
            </a:prstGeom>
            <a:sp3d prstMaterial="dkEdge">
              <a:bevelT w="8200" h="38100"/>
            </a:sp3d>
          </p:spPr>
          <p:style>
            <a:lnRef idx="0">
              <a:schemeClr val="lt1">
                <a:hueOff val="0"/>
                <a:satOff val="0"/>
                <a:lumOff val="0"/>
                <a:alphaOff val="0"/>
              </a:schemeClr>
            </a:lnRef>
            <a:fillRef idx="2">
              <a:schemeClr val="accent3">
                <a:shade val="50000"/>
                <a:hueOff val="140928"/>
                <a:satOff val="2951"/>
                <a:lumOff val="19583"/>
                <a:alphaOff val="0"/>
              </a:schemeClr>
            </a:fillRef>
            <a:effectRef idx="1">
              <a:schemeClr val="accent3">
                <a:shade val="50000"/>
                <a:hueOff val="140928"/>
                <a:satOff val="2951"/>
                <a:lumOff val="19583"/>
                <a:alphaOff val="0"/>
              </a:schemeClr>
            </a:effectRef>
            <a:fontRef idx="minor">
              <a:schemeClr val="dk1"/>
            </a:fontRef>
          </p:style>
        </p:sp>
        <p:sp>
          <p:nvSpPr>
            <p:cNvPr id="20" name="Rectángulo: esquinas redondeadas 4">
              <a:extLst>
                <a:ext uri="{FF2B5EF4-FFF2-40B4-BE49-F238E27FC236}">
                  <a16:creationId xmlns:a16="http://schemas.microsoft.com/office/drawing/2014/main" id="{2864D501-45E1-44ED-AF3C-6D20B84530D4}"/>
                </a:ext>
              </a:extLst>
            </p:cNvPr>
            <p:cNvSpPr txBox="1"/>
            <p:nvPr/>
          </p:nvSpPr>
          <p:spPr>
            <a:xfrm>
              <a:off x="4765139" y="2307689"/>
              <a:ext cx="1476852" cy="147685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sz="1800" kern="1200" dirty="0">
                  <a:solidFill>
                    <a:schemeClr val="bg1">
                      <a:lumMod val="95000"/>
                    </a:schemeClr>
                  </a:solidFill>
                </a:rPr>
                <a:t>Pilot Plants</a:t>
              </a:r>
            </a:p>
            <a:p>
              <a:pPr marL="0" lvl="0" indent="0" algn="ctr" defTabSz="800100">
                <a:lnSpc>
                  <a:spcPct val="90000"/>
                </a:lnSpc>
                <a:spcBef>
                  <a:spcPct val="0"/>
                </a:spcBef>
                <a:spcAft>
                  <a:spcPct val="35000"/>
                </a:spcAft>
                <a:buNone/>
              </a:pPr>
              <a:endParaRPr lang="en-US" sz="1800" kern="1200" dirty="0"/>
            </a:p>
          </p:txBody>
        </p:sp>
      </p:grpSp>
      <p:grpSp>
        <p:nvGrpSpPr>
          <p:cNvPr id="21" name="Grupo 20">
            <a:extLst>
              <a:ext uri="{FF2B5EF4-FFF2-40B4-BE49-F238E27FC236}">
                <a16:creationId xmlns:a16="http://schemas.microsoft.com/office/drawing/2014/main" id="{36581EE6-558D-4AC1-9CFF-3BF54613CC07}"/>
              </a:ext>
            </a:extLst>
          </p:cNvPr>
          <p:cNvGrpSpPr/>
          <p:nvPr/>
        </p:nvGrpSpPr>
        <p:grpSpPr>
          <a:xfrm>
            <a:off x="7774695" y="4502933"/>
            <a:ext cx="1636640" cy="1636640"/>
            <a:chOff x="4685245" y="2227795"/>
            <a:chExt cx="1636640" cy="1636640"/>
          </a:xfrm>
          <a:solidFill>
            <a:schemeClr val="accent3"/>
          </a:solidFill>
          <a:scene3d>
            <a:camera prst="orthographicFront"/>
            <a:lightRig rig="flat" dir="t"/>
          </a:scene3d>
        </p:grpSpPr>
        <p:sp>
          <p:nvSpPr>
            <p:cNvPr id="22" name="Rectángulo: esquinas redondeadas 21">
              <a:extLst>
                <a:ext uri="{FF2B5EF4-FFF2-40B4-BE49-F238E27FC236}">
                  <a16:creationId xmlns:a16="http://schemas.microsoft.com/office/drawing/2014/main" id="{F7363B7A-2EC6-4B5A-AA40-3018ABED51C9}"/>
                </a:ext>
              </a:extLst>
            </p:cNvPr>
            <p:cNvSpPr/>
            <p:nvPr/>
          </p:nvSpPr>
          <p:spPr>
            <a:xfrm>
              <a:off x="4685245" y="2227795"/>
              <a:ext cx="1636640" cy="1636640"/>
            </a:xfrm>
            <a:prstGeom prst="roundRect">
              <a:avLst/>
            </a:prstGeom>
            <a:grpFill/>
            <a:sp3d prstMaterial="dkEdge">
              <a:bevelT w="8200" h="38100"/>
            </a:sp3d>
          </p:spPr>
          <p:style>
            <a:lnRef idx="0">
              <a:schemeClr val="lt1">
                <a:hueOff val="0"/>
                <a:satOff val="0"/>
                <a:lumOff val="0"/>
                <a:alphaOff val="0"/>
              </a:schemeClr>
            </a:lnRef>
            <a:fillRef idx="2">
              <a:schemeClr val="accent3">
                <a:shade val="50000"/>
                <a:hueOff val="140928"/>
                <a:satOff val="2951"/>
                <a:lumOff val="19583"/>
                <a:alphaOff val="0"/>
              </a:schemeClr>
            </a:fillRef>
            <a:effectRef idx="1">
              <a:schemeClr val="accent3">
                <a:shade val="50000"/>
                <a:hueOff val="140928"/>
                <a:satOff val="2951"/>
                <a:lumOff val="19583"/>
                <a:alphaOff val="0"/>
              </a:schemeClr>
            </a:effectRef>
            <a:fontRef idx="minor">
              <a:schemeClr val="dk1"/>
            </a:fontRef>
          </p:style>
        </p:sp>
        <p:sp>
          <p:nvSpPr>
            <p:cNvPr id="23" name="Rectángulo: esquinas redondeadas 4">
              <a:extLst>
                <a:ext uri="{FF2B5EF4-FFF2-40B4-BE49-F238E27FC236}">
                  <a16:creationId xmlns:a16="http://schemas.microsoft.com/office/drawing/2014/main" id="{855D082E-129D-450A-9492-0AA19158ED72}"/>
                </a:ext>
              </a:extLst>
            </p:cNvPr>
            <p:cNvSpPr txBox="1"/>
            <p:nvPr/>
          </p:nvSpPr>
          <p:spPr>
            <a:xfrm>
              <a:off x="4765139" y="2307689"/>
              <a:ext cx="1476852" cy="1476852"/>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Biocatalysis</a:t>
              </a:r>
              <a:endParaRPr lang="en-US" sz="1800" kern="1200" dirty="0"/>
            </a:p>
          </p:txBody>
        </p:sp>
      </p:grpSp>
      <p:grpSp>
        <p:nvGrpSpPr>
          <p:cNvPr id="24" name="Grupo 23">
            <a:extLst>
              <a:ext uri="{FF2B5EF4-FFF2-40B4-BE49-F238E27FC236}">
                <a16:creationId xmlns:a16="http://schemas.microsoft.com/office/drawing/2014/main" id="{B74C6F5A-0420-4BD8-BE23-4CF63B66F3DC}"/>
              </a:ext>
            </a:extLst>
          </p:cNvPr>
          <p:cNvGrpSpPr/>
          <p:nvPr/>
        </p:nvGrpSpPr>
        <p:grpSpPr>
          <a:xfrm>
            <a:off x="2042239" y="2530786"/>
            <a:ext cx="1636640" cy="1636640"/>
            <a:chOff x="4685245" y="2227795"/>
            <a:chExt cx="1636640" cy="1636640"/>
          </a:xfrm>
          <a:solidFill>
            <a:schemeClr val="accent1">
              <a:lumMod val="75000"/>
            </a:schemeClr>
          </a:solidFill>
          <a:scene3d>
            <a:camera prst="orthographicFront"/>
            <a:lightRig rig="flat" dir="t"/>
          </a:scene3d>
        </p:grpSpPr>
        <p:sp>
          <p:nvSpPr>
            <p:cNvPr id="25" name="Rectángulo: esquinas redondeadas 24">
              <a:extLst>
                <a:ext uri="{FF2B5EF4-FFF2-40B4-BE49-F238E27FC236}">
                  <a16:creationId xmlns:a16="http://schemas.microsoft.com/office/drawing/2014/main" id="{0114D3C0-DE7F-450A-B180-A5EA066D250D}"/>
                </a:ext>
              </a:extLst>
            </p:cNvPr>
            <p:cNvSpPr/>
            <p:nvPr/>
          </p:nvSpPr>
          <p:spPr>
            <a:xfrm>
              <a:off x="4685245" y="2227795"/>
              <a:ext cx="1636640" cy="1636640"/>
            </a:xfrm>
            <a:prstGeom prst="roundRect">
              <a:avLst/>
            </a:prstGeom>
            <a:grpFill/>
            <a:sp3d prstMaterial="dkEdge">
              <a:bevelT w="8200" h="38100"/>
            </a:sp3d>
          </p:spPr>
          <p:style>
            <a:lnRef idx="0">
              <a:schemeClr val="lt1">
                <a:hueOff val="0"/>
                <a:satOff val="0"/>
                <a:lumOff val="0"/>
                <a:alphaOff val="0"/>
              </a:schemeClr>
            </a:lnRef>
            <a:fillRef idx="2">
              <a:schemeClr val="accent3">
                <a:shade val="50000"/>
                <a:hueOff val="140928"/>
                <a:satOff val="2951"/>
                <a:lumOff val="19583"/>
                <a:alphaOff val="0"/>
              </a:schemeClr>
            </a:fillRef>
            <a:effectRef idx="1">
              <a:schemeClr val="accent3">
                <a:shade val="50000"/>
                <a:hueOff val="140928"/>
                <a:satOff val="2951"/>
                <a:lumOff val="19583"/>
                <a:alphaOff val="0"/>
              </a:schemeClr>
            </a:effectRef>
            <a:fontRef idx="minor">
              <a:schemeClr val="dk1"/>
            </a:fontRef>
          </p:style>
        </p:sp>
        <p:sp>
          <p:nvSpPr>
            <p:cNvPr id="26" name="Rectángulo: esquinas redondeadas 4">
              <a:extLst>
                <a:ext uri="{FF2B5EF4-FFF2-40B4-BE49-F238E27FC236}">
                  <a16:creationId xmlns:a16="http://schemas.microsoft.com/office/drawing/2014/main" id="{53A7AB01-8310-465C-B0FB-3E3C6C2BF897}"/>
                </a:ext>
              </a:extLst>
            </p:cNvPr>
            <p:cNvSpPr txBox="1"/>
            <p:nvPr/>
          </p:nvSpPr>
          <p:spPr>
            <a:xfrm>
              <a:off x="4765139" y="2307689"/>
              <a:ext cx="1476852" cy="1476852"/>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1066800">
                <a:lnSpc>
                  <a:spcPct val="90000"/>
                </a:lnSpc>
                <a:spcBef>
                  <a:spcPct val="0"/>
                </a:spcBef>
                <a:spcAft>
                  <a:spcPct val="35000"/>
                </a:spcAft>
              </a:pPr>
              <a:r>
                <a:rPr lang="en-US" sz="1800" kern="1200" dirty="0">
                  <a:solidFill>
                    <a:schemeClr val="bg1">
                      <a:lumMod val="95000"/>
                    </a:schemeClr>
                  </a:solidFill>
                </a:rPr>
                <a:t>Microbial Engineering</a:t>
              </a:r>
            </a:p>
          </p:txBody>
        </p:sp>
      </p:grpSp>
      <p:grpSp>
        <p:nvGrpSpPr>
          <p:cNvPr id="27" name="Grupo 26">
            <a:extLst>
              <a:ext uri="{FF2B5EF4-FFF2-40B4-BE49-F238E27FC236}">
                <a16:creationId xmlns:a16="http://schemas.microsoft.com/office/drawing/2014/main" id="{66663600-0398-4FCE-A1A6-5451F271BFEC}"/>
              </a:ext>
            </a:extLst>
          </p:cNvPr>
          <p:cNvGrpSpPr/>
          <p:nvPr/>
        </p:nvGrpSpPr>
        <p:grpSpPr>
          <a:xfrm>
            <a:off x="2051509" y="4502933"/>
            <a:ext cx="1636640" cy="1636640"/>
            <a:chOff x="4685245" y="2227795"/>
            <a:chExt cx="1636640" cy="1636640"/>
          </a:xfrm>
          <a:solidFill>
            <a:srgbClr val="92D050"/>
          </a:solidFill>
          <a:scene3d>
            <a:camera prst="orthographicFront"/>
            <a:lightRig rig="flat" dir="t"/>
          </a:scene3d>
        </p:grpSpPr>
        <p:sp>
          <p:nvSpPr>
            <p:cNvPr id="28" name="Rectángulo: esquinas redondeadas 27">
              <a:extLst>
                <a:ext uri="{FF2B5EF4-FFF2-40B4-BE49-F238E27FC236}">
                  <a16:creationId xmlns:a16="http://schemas.microsoft.com/office/drawing/2014/main" id="{A273B56E-7B7F-4EC3-B5B0-6BBAB8674FCA}"/>
                </a:ext>
              </a:extLst>
            </p:cNvPr>
            <p:cNvSpPr/>
            <p:nvPr/>
          </p:nvSpPr>
          <p:spPr>
            <a:xfrm>
              <a:off x="4685245" y="2227795"/>
              <a:ext cx="1636640" cy="1636640"/>
            </a:xfrm>
            <a:prstGeom prst="roundRect">
              <a:avLst/>
            </a:prstGeom>
            <a:grpFill/>
            <a:ln>
              <a:solidFill>
                <a:schemeClr val="accent1">
                  <a:lumMod val="60000"/>
                  <a:lumOff val="40000"/>
                </a:schemeClr>
              </a:solidFill>
            </a:ln>
            <a:sp3d prstMaterial="dkEdge">
              <a:bevelT w="8200" h="38100"/>
            </a:sp3d>
          </p:spPr>
          <p:style>
            <a:lnRef idx="0">
              <a:schemeClr val="lt1">
                <a:hueOff val="0"/>
                <a:satOff val="0"/>
                <a:lumOff val="0"/>
                <a:alphaOff val="0"/>
              </a:schemeClr>
            </a:lnRef>
            <a:fillRef idx="2">
              <a:schemeClr val="accent3">
                <a:shade val="50000"/>
                <a:hueOff val="140928"/>
                <a:satOff val="2951"/>
                <a:lumOff val="19583"/>
                <a:alphaOff val="0"/>
              </a:schemeClr>
            </a:fillRef>
            <a:effectRef idx="1">
              <a:schemeClr val="accent3">
                <a:shade val="50000"/>
                <a:hueOff val="140928"/>
                <a:satOff val="2951"/>
                <a:lumOff val="19583"/>
                <a:alphaOff val="0"/>
              </a:schemeClr>
            </a:effectRef>
            <a:fontRef idx="minor">
              <a:schemeClr val="dk1"/>
            </a:fontRef>
          </p:style>
        </p:sp>
        <p:sp>
          <p:nvSpPr>
            <p:cNvPr id="29" name="Rectángulo: esquinas redondeadas 4">
              <a:extLst>
                <a:ext uri="{FF2B5EF4-FFF2-40B4-BE49-F238E27FC236}">
                  <a16:creationId xmlns:a16="http://schemas.microsoft.com/office/drawing/2014/main" id="{FDD2022C-3451-4561-8EE6-17A209C6A7EB}"/>
                </a:ext>
              </a:extLst>
            </p:cNvPr>
            <p:cNvSpPr txBox="1"/>
            <p:nvPr/>
          </p:nvSpPr>
          <p:spPr>
            <a:xfrm>
              <a:off x="4765139" y="2643225"/>
              <a:ext cx="1476852" cy="1141315"/>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sz="1800" kern="1200" dirty="0">
                  <a:solidFill>
                    <a:schemeClr val="bg1">
                      <a:lumMod val="95000"/>
                    </a:schemeClr>
                  </a:solidFill>
                </a:rPr>
                <a:t>Bioplastics</a:t>
              </a:r>
            </a:p>
            <a:p>
              <a:pPr marL="0" lvl="0" indent="0" algn="ctr" defTabSz="800100">
                <a:lnSpc>
                  <a:spcPct val="90000"/>
                </a:lnSpc>
                <a:spcBef>
                  <a:spcPct val="0"/>
                </a:spcBef>
                <a:spcAft>
                  <a:spcPct val="35000"/>
                </a:spcAft>
                <a:buNone/>
              </a:pPr>
              <a:endParaRPr lang="en-US" sz="1800" kern="1200" dirty="0"/>
            </a:p>
          </p:txBody>
        </p:sp>
      </p:grpSp>
      <p:pic>
        <p:nvPicPr>
          <p:cNvPr id="6" name="Picture 2" descr="Resultado de imagen de aimplas">
            <a:extLst>
              <a:ext uri="{FF2B5EF4-FFF2-40B4-BE49-F238E27FC236}">
                <a16:creationId xmlns:a16="http://schemas.microsoft.com/office/drawing/2014/main" id="{3CBBFE18-4CA0-4C80-B080-3F6347AC1B8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84435" y="6216358"/>
            <a:ext cx="1942498" cy="46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325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que contiene dibujo&#10;&#10;Descripción generada automáticamente">
            <a:extLst>
              <a:ext uri="{FF2B5EF4-FFF2-40B4-BE49-F238E27FC236}">
                <a16:creationId xmlns:a16="http://schemas.microsoft.com/office/drawing/2014/main" id="{66C68EBD-F24C-4C34-B47D-C7EA9B702F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5266" y="184624"/>
            <a:ext cx="2422583" cy="812811"/>
          </a:xfrm>
          <a:prstGeom prst="rect">
            <a:avLst/>
          </a:prstGeom>
        </p:spPr>
      </p:pic>
      <p:pic>
        <p:nvPicPr>
          <p:cNvPr id="6" name="Picture 10">
            <a:extLst>
              <a:ext uri="{FF2B5EF4-FFF2-40B4-BE49-F238E27FC236}">
                <a16:creationId xmlns:a16="http://schemas.microsoft.com/office/drawing/2014/main" id="{7BEA205D-9F17-49D9-8347-E4EA3CE2161D}"/>
              </a:ext>
            </a:extLst>
          </p:cNvPr>
          <p:cNvPicPr>
            <a:picLocks noChangeAspect="1"/>
          </p:cNvPicPr>
          <p:nvPr/>
        </p:nvPicPr>
        <p:blipFill rotWithShape="1">
          <a:blip r:embed="rId3">
            <a:extLst>
              <a:ext uri="{28A0092B-C50C-407E-A947-70E740481C1C}">
                <a14:useLocalDpi xmlns:a14="http://schemas.microsoft.com/office/drawing/2010/main" val="0"/>
              </a:ext>
            </a:extLst>
          </a:blip>
          <a:srcRect l="17644" r="17644" b="49160"/>
          <a:stretch/>
        </p:blipFill>
        <p:spPr>
          <a:xfrm>
            <a:off x="209424" y="184624"/>
            <a:ext cx="1351032" cy="898678"/>
          </a:xfrm>
          <a:prstGeom prst="rect">
            <a:avLst/>
          </a:prstGeom>
        </p:spPr>
      </p:pic>
      <p:pic>
        <p:nvPicPr>
          <p:cNvPr id="8" name="Imagen 7" descr="Grupo de personas posando para una foto&#10;&#10;Descripción generada automáticamente">
            <a:extLst>
              <a:ext uri="{FF2B5EF4-FFF2-40B4-BE49-F238E27FC236}">
                <a16:creationId xmlns:a16="http://schemas.microsoft.com/office/drawing/2014/main" id="{B0DBC86F-7BEA-4C2B-9073-4183B1DCAA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2642" y="997435"/>
            <a:ext cx="8042327" cy="5543550"/>
          </a:xfrm>
          <a:prstGeom prst="rect">
            <a:avLst/>
          </a:prstGeom>
        </p:spPr>
      </p:pic>
      <p:pic>
        <p:nvPicPr>
          <p:cNvPr id="3" name="Picture 2" descr="Resultado de imagen de aimplas">
            <a:extLst>
              <a:ext uri="{FF2B5EF4-FFF2-40B4-BE49-F238E27FC236}">
                <a16:creationId xmlns:a16="http://schemas.microsoft.com/office/drawing/2014/main" id="{62707AD2-EC84-4226-8285-426478C9E2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84435" y="6216358"/>
            <a:ext cx="1942498" cy="46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625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dibujo&#10;&#10;Descripción generada automáticamente">
            <a:extLst>
              <a:ext uri="{FF2B5EF4-FFF2-40B4-BE49-F238E27FC236}">
                <a16:creationId xmlns:a16="http://schemas.microsoft.com/office/drawing/2014/main" id="{92AE459C-1E4E-471D-A596-D624E4B740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2386" y="184623"/>
            <a:ext cx="3408684" cy="1143662"/>
          </a:xfrm>
          <a:prstGeom prst="rect">
            <a:avLst/>
          </a:prstGeom>
        </p:spPr>
      </p:pic>
      <p:sp>
        <p:nvSpPr>
          <p:cNvPr id="5" name="CuadroTexto 5">
            <a:extLst>
              <a:ext uri="{FF2B5EF4-FFF2-40B4-BE49-F238E27FC236}">
                <a16:creationId xmlns:a16="http://schemas.microsoft.com/office/drawing/2014/main" id="{6818F777-5B31-48CE-AD87-E0AED68F1056}"/>
              </a:ext>
            </a:extLst>
          </p:cNvPr>
          <p:cNvSpPr txBox="1"/>
          <p:nvPr/>
        </p:nvSpPr>
        <p:spPr>
          <a:xfrm>
            <a:off x="4727772" y="3044279"/>
            <a:ext cx="2884123" cy="769441"/>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4400" dirty="0" err="1">
                <a:latin typeface="Bahnschrift" panose="020B0502040204020203" pitchFamily="34" charset="0"/>
              </a:rPr>
              <a:t>Thank</a:t>
            </a:r>
            <a:r>
              <a:rPr lang="es-ES_tradnl" sz="4400" dirty="0">
                <a:latin typeface="Bahnschrift" panose="020B0502040204020203" pitchFamily="34" charset="0"/>
              </a:rPr>
              <a:t> </a:t>
            </a:r>
            <a:r>
              <a:rPr lang="es-ES_tradnl" sz="4400" dirty="0" err="1">
                <a:latin typeface="Bahnschrift" panose="020B0502040204020203" pitchFamily="34" charset="0"/>
              </a:rPr>
              <a:t>you</a:t>
            </a:r>
            <a:r>
              <a:rPr lang="es-ES_tradnl" sz="4400" dirty="0">
                <a:latin typeface="Bahnschrift" panose="020B0502040204020203" pitchFamily="34" charset="0"/>
              </a:rPr>
              <a:t>!</a:t>
            </a:r>
            <a:endParaRPr lang="es-ES" sz="4400" dirty="0">
              <a:latin typeface="Bahnschrift" panose="020B0502040204020203" pitchFamily="34" charset="0"/>
            </a:endParaRPr>
          </a:p>
        </p:txBody>
      </p:sp>
      <p:sp>
        <p:nvSpPr>
          <p:cNvPr id="2" name="Rectangle 1"/>
          <p:cNvSpPr/>
          <p:nvPr/>
        </p:nvSpPr>
        <p:spPr>
          <a:xfrm>
            <a:off x="468429" y="5000113"/>
            <a:ext cx="3554931" cy="646331"/>
          </a:xfrm>
          <a:prstGeom prst="rect">
            <a:avLst/>
          </a:prstGeom>
        </p:spPr>
        <p:txBody>
          <a:bodyPr wrap="square">
            <a:spAutoFit/>
          </a:bodyPr>
          <a:lstStyle/>
          <a:p>
            <a:r>
              <a:rPr lang="es-ES" dirty="0">
                <a:latin typeface="Bahnschrift" panose="020B0502040204020203" pitchFamily="34" charset="0"/>
                <a:hlinkClick r:id="rId3"/>
              </a:rPr>
              <a:t>pferrero@aimplas.es</a:t>
            </a:r>
            <a:endParaRPr lang="es-ES" dirty="0">
              <a:latin typeface="Bahnschrift" panose="020B0502040204020203" pitchFamily="34" charset="0"/>
            </a:endParaRPr>
          </a:p>
          <a:p>
            <a:r>
              <a:rPr lang="es-ES" dirty="0">
                <a:latin typeface="Bahnschrift" panose="020B0502040204020203" pitchFamily="34" charset="0"/>
              </a:rPr>
              <a:t>Pablo Ferrero</a:t>
            </a:r>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904957" y="184623"/>
            <a:ext cx="6706938" cy="951158"/>
          </a:xfrm>
          <a:prstGeom prst="rect">
            <a:avLst/>
          </a:prstGeom>
        </p:spPr>
      </p:pic>
      <p:pic>
        <p:nvPicPr>
          <p:cNvPr id="3" name="Picture 2" descr="Resultado de imagen de aimplas">
            <a:extLst>
              <a:ext uri="{FF2B5EF4-FFF2-40B4-BE49-F238E27FC236}">
                <a16:creationId xmlns:a16="http://schemas.microsoft.com/office/drawing/2014/main" id="{ABEF4D8E-8D2C-494D-9146-C6BB6CF0E2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84435" y="6216358"/>
            <a:ext cx="1942498" cy="46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59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146" y="350797"/>
            <a:ext cx="4788877" cy="1325563"/>
          </a:xfrm>
        </p:spPr>
        <p:txBody>
          <a:bodyPr/>
          <a:lstStyle/>
          <a:p>
            <a:r>
              <a:rPr lang="en-IE" sz="3600" b="1" dirty="0" err="1">
                <a:latin typeface="Bahnschrift" panose="020B0502040204020203" pitchFamily="34" charset="0"/>
              </a:rPr>
              <a:t>BioICEP</a:t>
            </a:r>
            <a:r>
              <a:rPr lang="en-IE" sz="3600" b="1" dirty="0">
                <a:latin typeface="Bahnschrift" panose="020B0502040204020203" pitchFamily="34" charset="0"/>
              </a:rPr>
              <a:t> Goals</a:t>
            </a:r>
          </a:p>
        </p:txBody>
      </p:sp>
      <p:sp>
        <p:nvSpPr>
          <p:cNvPr id="4" name="Rectangle 3"/>
          <p:cNvSpPr/>
          <p:nvPr/>
        </p:nvSpPr>
        <p:spPr>
          <a:xfrm>
            <a:off x="310662" y="1258221"/>
            <a:ext cx="6137764" cy="1246495"/>
          </a:xfrm>
          <a:prstGeom prst="rect">
            <a:avLst/>
          </a:prstGeom>
        </p:spPr>
        <p:txBody>
          <a:bodyPr wrap="square">
            <a:spAutoFit/>
          </a:bodyPr>
          <a:lstStyle/>
          <a:p>
            <a:pPr marL="342900" indent="-342900" algn="just">
              <a:buFont typeface="Arial" panose="020B0604020202020204" pitchFamily="34" charset="0"/>
              <a:buChar char="•"/>
            </a:pPr>
            <a:r>
              <a:rPr lang="en-US" sz="2500" dirty="0">
                <a:latin typeface="Century Gothic" pitchFamily="34"/>
              </a:rPr>
              <a:t>Global production and consumption of plastic has grown exponentially in recent decades. </a:t>
            </a:r>
            <a:endParaRPr lang="en-GB" sz="2500" i="0" dirty="0">
              <a:solidFill>
                <a:srgbClr val="444444"/>
              </a:solidFill>
              <a:effectLst/>
            </a:endParaRPr>
          </a:p>
        </p:txBody>
      </p:sp>
      <p:sp>
        <p:nvSpPr>
          <p:cNvPr id="3" name="Rectangle 2"/>
          <p:cNvSpPr/>
          <p:nvPr/>
        </p:nvSpPr>
        <p:spPr>
          <a:xfrm>
            <a:off x="209424" y="3045093"/>
            <a:ext cx="6137764" cy="1246495"/>
          </a:xfrm>
          <a:prstGeom prst="rect">
            <a:avLst/>
          </a:prstGeom>
        </p:spPr>
        <p:txBody>
          <a:bodyPr wrap="square">
            <a:spAutoFit/>
          </a:bodyPr>
          <a:lstStyle/>
          <a:p>
            <a:pPr marL="342900" indent="-342900" algn="just">
              <a:buFont typeface="Arial" panose="020B0604020202020204" pitchFamily="34" charset="0"/>
              <a:buChar char="•"/>
            </a:pPr>
            <a:r>
              <a:rPr lang="en-US" sz="2500" dirty="0">
                <a:latin typeface="Century Gothic" pitchFamily="34"/>
              </a:rPr>
              <a:t>The accumulation of plastic is causing serious problems in the environment.</a:t>
            </a:r>
            <a:endParaRPr lang="en-GB" sz="2500" dirty="0">
              <a:solidFill>
                <a:srgbClr val="444444"/>
              </a:solidFill>
            </a:endParaRPr>
          </a:p>
        </p:txBody>
      </p:sp>
      <p:pic>
        <p:nvPicPr>
          <p:cNvPr id="12" name="Imagen 11" descr="Imagen que contiene dibujo&#10;&#10;Descripción generada automáticamente">
            <a:extLst>
              <a:ext uri="{FF2B5EF4-FFF2-40B4-BE49-F238E27FC236}">
                <a16:creationId xmlns:a16="http://schemas.microsoft.com/office/drawing/2014/main" id="{646A4D19-99CD-4B2A-8C96-1C7993D3A5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5266" y="184624"/>
            <a:ext cx="2422583" cy="812811"/>
          </a:xfrm>
          <a:prstGeom prst="rect">
            <a:avLst/>
          </a:prstGeom>
        </p:spPr>
      </p:pic>
      <p:pic>
        <p:nvPicPr>
          <p:cNvPr id="14" name="Picture 10">
            <a:extLst>
              <a:ext uri="{FF2B5EF4-FFF2-40B4-BE49-F238E27FC236}">
                <a16:creationId xmlns:a16="http://schemas.microsoft.com/office/drawing/2014/main" id="{3789ACF1-B033-44A9-982A-C9FA5B6E8186}"/>
              </a:ext>
            </a:extLst>
          </p:cNvPr>
          <p:cNvPicPr>
            <a:picLocks noChangeAspect="1"/>
          </p:cNvPicPr>
          <p:nvPr/>
        </p:nvPicPr>
        <p:blipFill rotWithShape="1">
          <a:blip r:embed="rId3">
            <a:extLst>
              <a:ext uri="{28A0092B-C50C-407E-A947-70E740481C1C}">
                <a14:useLocalDpi xmlns:a14="http://schemas.microsoft.com/office/drawing/2010/main" val="0"/>
              </a:ext>
            </a:extLst>
          </a:blip>
          <a:srcRect l="17644" r="17644" b="49160"/>
          <a:stretch/>
        </p:blipFill>
        <p:spPr>
          <a:xfrm>
            <a:off x="209424" y="184624"/>
            <a:ext cx="1351032" cy="898678"/>
          </a:xfrm>
          <a:prstGeom prst="rect">
            <a:avLst/>
          </a:prstGeom>
        </p:spPr>
      </p:pic>
      <p:sp>
        <p:nvSpPr>
          <p:cNvPr id="15" name="CuadroTexto 14">
            <a:extLst>
              <a:ext uri="{FF2B5EF4-FFF2-40B4-BE49-F238E27FC236}">
                <a16:creationId xmlns:a16="http://schemas.microsoft.com/office/drawing/2014/main" id="{7EFE70F7-6C4E-41DA-81A9-65EA98E3FEAB}"/>
              </a:ext>
            </a:extLst>
          </p:cNvPr>
          <p:cNvSpPr txBox="1"/>
          <p:nvPr/>
        </p:nvSpPr>
        <p:spPr>
          <a:xfrm>
            <a:off x="142205" y="4784171"/>
            <a:ext cx="11570676" cy="1631216"/>
          </a:xfrm>
          <a:prstGeom prst="rect">
            <a:avLst/>
          </a:prstGeom>
          <a:noFill/>
        </p:spPr>
        <p:txBody>
          <a:bodyPr wrap="square">
            <a:spAutoFit/>
          </a:bodyPr>
          <a:lstStyle/>
          <a:p>
            <a:pPr marL="342900" indent="-342900" algn="just">
              <a:buFont typeface="Arial" panose="020B0604020202020204" pitchFamily="34" charset="0"/>
              <a:buChar char="•"/>
            </a:pPr>
            <a:r>
              <a:rPr lang="en-US" sz="2500" dirty="0">
                <a:latin typeface="Century Gothic" pitchFamily="34"/>
              </a:rPr>
              <a:t>Using an innovative ‘triple action process’ the </a:t>
            </a:r>
            <a:r>
              <a:rPr lang="en-US" sz="2500" b="1" dirty="0" err="1">
                <a:latin typeface="Century Gothic" pitchFamily="34"/>
              </a:rPr>
              <a:t>BioICEP</a:t>
            </a:r>
            <a:r>
              <a:rPr lang="en-US" sz="2500" dirty="0">
                <a:latin typeface="Century Gothic" pitchFamily="34"/>
              </a:rPr>
              <a:t> team will attempt to accelerate the degradation of traditional plastic and turn it into biopolymers, which can be used as natural biodegradable replacement plastics</a:t>
            </a:r>
            <a:endParaRPr lang="es-ES" sz="2500" dirty="0">
              <a:latin typeface="Century Gothic" pitchFamily="34"/>
            </a:endParaRPr>
          </a:p>
        </p:txBody>
      </p:sp>
      <p:pic>
        <p:nvPicPr>
          <p:cNvPr id="5" name="Picture 2" descr="Resultado de imagen de aimplas">
            <a:extLst>
              <a:ext uri="{FF2B5EF4-FFF2-40B4-BE49-F238E27FC236}">
                <a16:creationId xmlns:a16="http://schemas.microsoft.com/office/drawing/2014/main" id="{4BFF452E-103A-426E-AA2D-B49DA69671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4435" y="6216358"/>
            <a:ext cx="1942498" cy="466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lastisfera, el bestial continente de plástico que amenaza la vida marina">
            <a:extLst>
              <a:ext uri="{FF2B5EF4-FFF2-40B4-BE49-F238E27FC236}">
                <a16:creationId xmlns:a16="http://schemas.microsoft.com/office/drawing/2014/main" id="{E8666728-7079-4E7F-9385-796EADD28A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8426" y="1360046"/>
            <a:ext cx="5144812" cy="340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888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146" y="350797"/>
            <a:ext cx="4788877" cy="1325563"/>
          </a:xfrm>
        </p:spPr>
        <p:txBody>
          <a:bodyPr/>
          <a:lstStyle/>
          <a:p>
            <a:r>
              <a:rPr lang="en-IE" sz="3600" b="1" dirty="0" err="1">
                <a:latin typeface="Bahnschrift" panose="020B0502040204020203" pitchFamily="34" charset="0"/>
              </a:rPr>
              <a:t>BioICEP</a:t>
            </a:r>
            <a:r>
              <a:rPr lang="en-IE" sz="3600" b="1" dirty="0">
                <a:latin typeface="Bahnschrift" panose="020B0502040204020203" pitchFamily="34" charset="0"/>
              </a:rPr>
              <a:t> Goals</a:t>
            </a:r>
          </a:p>
        </p:txBody>
      </p:sp>
      <p:sp>
        <p:nvSpPr>
          <p:cNvPr id="4" name="Rectangle 3"/>
          <p:cNvSpPr/>
          <p:nvPr/>
        </p:nvSpPr>
        <p:spPr>
          <a:xfrm>
            <a:off x="310661" y="1258221"/>
            <a:ext cx="11570677" cy="1380121"/>
          </a:xfrm>
          <a:prstGeom prst="rect">
            <a:avLst/>
          </a:prstGeom>
        </p:spPr>
        <p:txBody>
          <a:bodyPr wrap="square">
            <a:spAutoFit/>
          </a:bodyPr>
          <a:lstStyle/>
          <a:p>
            <a:pPr marL="452755" indent="-342900" algn="just">
              <a:lnSpc>
                <a:spcPct val="115000"/>
              </a:lnSpc>
              <a:spcAft>
                <a:spcPts val="1000"/>
              </a:spcAft>
              <a:buFont typeface="Arial" panose="020B0604020202020204" pitchFamily="34" charset="0"/>
              <a:buChar char="•"/>
            </a:pPr>
            <a:r>
              <a:rPr lang="en-GB" sz="2500" dirty="0">
                <a:latin typeface="Century Gothic" pitchFamily="34"/>
              </a:rPr>
              <a:t>The project’s approach is a triple-action depolymerisation system where the plastic waste will be broken down in three consecutive processes:</a:t>
            </a:r>
            <a:endParaRPr lang="es-ES" sz="2500" dirty="0">
              <a:latin typeface="Century Gothic" pitchFamily="34"/>
            </a:endParaRPr>
          </a:p>
        </p:txBody>
      </p:sp>
      <p:sp>
        <p:nvSpPr>
          <p:cNvPr id="3" name="Rectangle 2"/>
          <p:cNvSpPr/>
          <p:nvPr/>
        </p:nvSpPr>
        <p:spPr>
          <a:xfrm>
            <a:off x="104105" y="4575451"/>
            <a:ext cx="11545640" cy="1822550"/>
          </a:xfrm>
          <a:prstGeom prst="rect">
            <a:avLst/>
          </a:prstGeom>
        </p:spPr>
        <p:txBody>
          <a:bodyPr wrap="square">
            <a:spAutoFit/>
          </a:bodyPr>
          <a:lstStyle/>
          <a:p>
            <a:pPr marL="452755" indent="-342900" algn="just">
              <a:lnSpc>
                <a:spcPct val="115000"/>
              </a:lnSpc>
              <a:spcAft>
                <a:spcPts val="1000"/>
              </a:spcAft>
              <a:buFont typeface="Arial" panose="020B0604020202020204" pitchFamily="34" charset="0"/>
              <a:buChar char="•"/>
            </a:pPr>
            <a:r>
              <a:rPr lang="en-GB" sz="2500" dirty="0">
                <a:latin typeface="Century Gothic" pitchFamily="34"/>
              </a:rPr>
              <a:t>Mechano-biochemical disintegration processes, including a new proprietary sonic-green-chemical technology to reduce the polymer molecular weight of the base polymer to make it amenable to biodegradation.</a:t>
            </a:r>
            <a:endParaRPr lang="es-ES" sz="2500" dirty="0">
              <a:latin typeface="Century Gothic" pitchFamily="34"/>
            </a:endParaRPr>
          </a:p>
        </p:txBody>
      </p:sp>
      <p:pic>
        <p:nvPicPr>
          <p:cNvPr id="12" name="Imagen 11" descr="Imagen que contiene dibujo&#10;&#10;Descripción generada automáticamente">
            <a:extLst>
              <a:ext uri="{FF2B5EF4-FFF2-40B4-BE49-F238E27FC236}">
                <a16:creationId xmlns:a16="http://schemas.microsoft.com/office/drawing/2014/main" id="{646A4D19-99CD-4B2A-8C96-1C7993D3A5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5266" y="184624"/>
            <a:ext cx="2422583" cy="812811"/>
          </a:xfrm>
          <a:prstGeom prst="rect">
            <a:avLst/>
          </a:prstGeom>
        </p:spPr>
      </p:pic>
      <p:pic>
        <p:nvPicPr>
          <p:cNvPr id="14" name="Picture 10">
            <a:extLst>
              <a:ext uri="{FF2B5EF4-FFF2-40B4-BE49-F238E27FC236}">
                <a16:creationId xmlns:a16="http://schemas.microsoft.com/office/drawing/2014/main" id="{3789ACF1-B033-44A9-982A-C9FA5B6E8186}"/>
              </a:ext>
            </a:extLst>
          </p:cNvPr>
          <p:cNvPicPr>
            <a:picLocks noChangeAspect="1"/>
          </p:cNvPicPr>
          <p:nvPr/>
        </p:nvPicPr>
        <p:blipFill rotWithShape="1">
          <a:blip r:embed="rId3">
            <a:extLst>
              <a:ext uri="{28A0092B-C50C-407E-A947-70E740481C1C}">
                <a14:useLocalDpi xmlns:a14="http://schemas.microsoft.com/office/drawing/2010/main" val="0"/>
              </a:ext>
            </a:extLst>
          </a:blip>
          <a:srcRect l="17644" r="17644" b="49160"/>
          <a:stretch/>
        </p:blipFill>
        <p:spPr>
          <a:xfrm>
            <a:off x="209424" y="184624"/>
            <a:ext cx="1351032" cy="898678"/>
          </a:xfrm>
          <a:prstGeom prst="rect">
            <a:avLst/>
          </a:prstGeom>
        </p:spPr>
      </p:pic>
      <p:pic>
        <p:nvPicPr>
          <p:cNvPr id="5" name="Picture 2" descr="Resultado de imagen de aimplas">
            <a:extLst>
              <a:ext uri="{FF2B5EF4-FFF2-40B4-BE49-F238E27FC236}">
                <a16:creationId xmlns:a16="http://schemas.microsoft.com/office/drawing/2014/main" id="{7F994376-1007-4961-8420-6FC8E44E49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4435" y="6216358"/>
            <a:ext cx="1942498" cy="4662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AAKE™ MiniLab 3 Micro Compounder">
            <a:extLst>
              <a:ext uri="{FF2B5EF4-FFF2-40B4-BE49-F238E27FC236}">
                <a16:creationId xmlns:a16="http://schemas.microsoft.com/office/drawing/2014/main" id="{2C9D3FE3-6AF3-483A-9E32-D6BA8C8541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2513" y="2282549"/>
            <a:ext cx="3655429" cy="24350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ERTEX">
            <a:extLst>
              <a:ext uri="{FF2B5EF4-FFF2-40B4-BE49-F238E27FC236}">
                <a16:creationId xmlns:a16="http://schemas.microsoft.com/office/drawing/2014/main" id="{B8E0EF92-551B-4E8B-8394-CF3FEF33C9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9323" y="2453282"/>
            <a:ext cx="2277388" cy="2316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147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146" y="350797"/>
            <a:ext cx="4788877" cy="1325563"/>
          </a:xfrm>
        </p:spPr>
        <p:txBody>
          <a:bodyPr/>
          <a:lstStyle/>
          <a:p>
            <a:r>
              <a:rPr lang="en-IE" sz="3600" b="1" dirty="0" err="1">
                <a:latin typeface="Bahnschrift" panose="020B0502040204020203" pitchFamily="34" charset="0"/>
              </a:rPr>
              <a:t>BioICEP</a:t>
            </a:r>
            <a:r>
              <a:rPr lang="en-IE" sz="3600" b="1" dirty="0">
                <a:latin typeface="Bahnschrift" panose="020B0502040204020203" pitchFamily="34" charset="0"/>
              </a:rPr>
              <a:t> Goals</a:t>
            </a:r>
          </a:p>
        </p:txBody>
      </p:sp>
      <p:sp>
        <p:nvSpPr>
          <p:cNvPr id="4" name="Rectangle 3"/>
          <p:cNvSpPr/>
          <p:nvPr/>
        </p:nvSpPr>
        <p:spPr>
          <a:xfrm>
            <a:off x="310661" y="1258221"/>
            <a:ext cx="11570677" cy="1380121"/>
          </a:xfrm>
          <a:prstGeom prst="rect">
            <a:avLst/>
          </a:prstGeom>
        </p:spPr>
        <p:txBody>
          <a:bodyPr wrap="square">
            <a:spAutoFit/>
          </a:bodyPr>
          <a:lstStyle/>
          <a:p>
            <a:pPr marL="452755" indent="-342900" algn="just">
              <a:lnSpc>
                <a:spcPct val="115000"/>
              </a:lnSpc>
              <a:spcAft>
                <a:spcPts val="1000"/>
              </a:spcAft>
              <a:buFont typeface="Arial" panose="020B0604020202020204" pitchFamily="34" charset="0"/>
              <a:buChar char="•"/>
            </a:pPr>
            <a:r>
              <a:rPr lang="en-GB" sz="2500" dirty="0">
                <a:latin typeface="Century Gothic" pitchFamily="34"/>
              </a:rPr>
              <a:t>The project’s approach is a triple-action depolymerisation system where the plastic waste will be broken down in three consecutive processes:</a:t>
            </a:r>
            <a:endParaRPr lang="es-ES" sz="2500" dirty="0">
              <a:latin typeface="Century Gothic" pitchFamily="34"/>
            </a:endParaRPr>
          </a:p>
        </p:txBody>
      </p:sp>
      <p:pic>
        <p:nvPicPr>
          <p:cNvPr id="12" name="Imagen 11" descr="Imagen que contiene dibujo&#10;&#10;Descripción generada automáticamente">
            <a:extLst>
              <a:ext uri="{FF2B5EF4-FFF2-40B4-BE49-F238E27FC236}">
                <a16:creationId xmlns:a16="http://schemas.microsoft.com/office/drawing/2014/main" id="{646A4D19-99CD-4B2A-8C96-1C7993D3A5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5266" y="184624"/>
            <a:ext cx="2422583" cy="812811"/>
          </a:xfrm>
          <a:prstGeom prst="rect">
            <a:avLst/>
          </a:prstGeom>
        </p:spPr>
      </p:pic>
      <p:pic>
        <p:nvPicPr>
          <p:cNvPr id="14" name="Picture 10">
            <a:extLst>
              <a:ext uri="{FF2B5EF4-FFF2-40B4-BE49-F238E27FC236}">
                <a16:creationId xmlns:a16="http://schemas.microsoft.com/office/drawing/2014/main" id="{3789ACF1-B033-44A9-982A-C9FA5B6E8186}"/>
              </a:ext>
            </a:extLst>
          </p:cNvPr>
          <p:cNvPicPr>
            <a:picLocks noChangeAspect="1"/>
          </p:cNvPicPr>
          <p:nvPr/>
        </p:nvPicPr>
        <p:blipFill rotWithShape="1">
          <a:blip r:embed="rId3">
            <a:extLst>
              <a:ext uri="{28A0092B-C50C-407E-A947-70E740481C1C}">
                <a14:useLocalDpi xmlns:a14="http://schemas.microsoft.com/office/drawing/2010/main" val="0"/>
              </a:ext>
            </a:extLst>
          </a:blip>
          <a:srcRect l="17644" r="17644" b="49160"/>
          <a:stretch/>
        </p:blipFill>
        <p:spPr>
          <a:xfrm>
            <a:off x="209424" y="184624"/>
            <a:ext cx="1351032" cy="898678"/>
          </a:xfrm>
          <a:prstGeom prst="rect">
            <a:avLst/>
          </a:prstGeom>
        </p:spPr>
      </p:pic>
      <p:sp>
        <p:nvSpPr>
          <p:cNvPr id="9" name="CuadroTexto 8">
            <a:extLst>
              <a:ext uri="{FF2B5EF4-FFF2-40B4-BE49-F238E27FC236}">
                <a16:creationId xmlns:a16="http://schemas.microsoft.com/office/drawing/2014/main" id="{2CFBA075-D8DB-4179-9909-9210F244501A}"/>
              </a:ext>
            </a:extLst>
          </p:cNvPr>
          <p:cNvSpPr txBox="1"/>
          <p:nvPr/>
        </p:nvSpPr>
        <p:spPr>
          <a:xfrm>
            <a:off x="310661" y="4810730"/>
            <a:ext cx="11545640" cy="1380121"/>
          </a:xfrm>
          <a:prstGeom prst="rect">
            <a:avLst/>
          </a:prstGeom>
          <a:noFill/>
        </p:spPr>
        <p:txBody>
          <a:bodyPr wrap="square">
            <a:spAutoFit/>
          </a:bodyPr>
          <a:lstStyle/>
          <a:p>
            <a:pPr marL="452755" indent="-342900" algn="just">
              <a:lnSpc>
                <a:spcPct val="115000"/>
              </a:lnSpc>
              <a:spcAft>
                <a:spcPts val="1000"/>
              </a:spcAft>
              <a:buFont typeface="Arial" panose="020B0604020202020204" pitchFamily="34" charset="0"/>
              <a:buChar char="•"/>
            </a:pPr>
            <a:r>
              <a:rPr lang="en-GB" sz="2500" dirty="0">
                <a:latin typeface="Century Gothic" pitchFamily="34"/>
              </a:rPr>
              <a:t>Biocatalytic digestion, with enzymes enhanced through a range of innovative techniques including accelerated screening through a novel fluorescent biosensor and directed evolution.</a:t>
            </a:r>
            <a:endParaRPr lang="es-ES" sz="2500" dirty="0">
              <a:latin typeface="Century Gothic" pitchFamily="34"/>
            </a:endParaRPr>
          </a:p>
        </p:txBody>
      </p:sp>
      <p:pic>
        <p:nvPicPr>
          <p:cNvPr id="5" name="Picture 2" descr="Resultado de imagen de aimplas">
            <a:extLst>
              <a:ext uri="{FF2B5EF4-FFF2-40B4-BE49-F238E27FC236}">
                <a16:creationId xmlns:a16="http://schemas.microsoft.com/office/drawing/2014/main" id="{7F994376-1007-4961-8420-6FC8E44E49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4435" y="6216358"/>
            <a:ext cx="1942498" cy="4662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Naranjas en un plato azul&#10;&#10;Descripción generada automáticamente">
            <a:extLst>
              <a:ext uri="{FF2B5EF4-FFF2-40B4-BE49-F238E27FC236}">
                <a16:creationId xmlns:a16="http://schemas.microsoft.com/office/drawing/2014/main" id="{73631022-E79B-4EA4-BC26-CF61EFE0DC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0456" y="2774323"/>
            <a:ext cx="2444221" cy="1900425"/>
          </a:xfrm>
          <a:prstGeom prst="rect">
            <a:avLst/>
          </a:prstGeom>
        </p:spPr>
      </p:pic>
      <p:pic>
        <p:nvPicPr>
          <p:cNvPr id="8" name="Imagen 7" descr="Imagen que contiene naranja, foto, azul, pequeño&#10;&#10;Descripción generada automáticamente">
            <a:extLst>
              <a:ext uri="{FF2B5EF4-FFF2-40B4-BE49-F238E27FC236}">
                <a16:creationId xmlns:a16="http://schemas.microsoft.com/office/drawing/2014/main" id="{F2786E22-E293-4DA4-8082-741B3A3D8B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0446" y="2774322"/>
            <a:ext cx="1999810" cy="1900425"/>
          </a:xfrm>
          <a:prstGeom prst="rect">
            <a:avLst/>
          </a:prstGeom>
        </p:spPr>
      </p:pic>
      <p:pic>
        <p:nvPicPr>
          <p:cNvPr id="13" name="Imagen 12" descr="Imagen que contiene tabla, pieza, reloj, pequeño&#10;&#10;Descripción generada automáticamente">
            <a:extLst>
              <a:ext uri="{FF2B5EF4-FFF2-40B4-BE49-F238E27FC236}">
                <a16:creationId xmlns:a16="http://schemas.microsoft.com/office/drawing/2014/main" id="{EC856683-AFC4-4343-9325-9A3FCB3C80C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5796" b="23194"/>
          <a:stretch/>
        </p:blipFill>
        <p:spPr>
          <a:xfrm rot="5400000">
            <a:off x="8305250" y="2565097"/>
            <a:ext cx="1900425" cy="2318875"/>
          </a:xfrm>
          <a:prstGeom prst="rect">
            <a:avLst/>
          </a:prstGeom>
        </p:spPr>
      </p:pic>
    </p:spTree>
    <p:extLst>
      <p:ext uri="{BB962C8B-B14F-4D97-AF65-F5344CB8AC3E}">
        <p14:creationId xmlns:p14="http://schemas.microsoft.com/office/powerpoint/2010/main" val="1724821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936" t="16002" r="3247" b="23221"/>
          <a:stretch/>
        </p:blipFill>
        <p:spPr>
          <a:xfrm>
            <a:off x="447444" y="3941246"/>
            <a:ext cx="11018292" cy="2242603"/>
          </a:xfrm>
          <a:prstGeom prst="rect">
            <a:avLst/>
          </a:prstGeom>
        </p:spPr>
      </p:pic>
      <p:pic>
        <p:nvPicPr>
          <p:cNvPr id="4" name="Imagen 3" descr="Imagen que contiene dibujo&#10;&#10;Descripción generada automáticamente">
            <a:extLst>
              <a:ext uri="{FF2B5EF4-FFF2-40B4-BE49-F238E27FC236}">
                <a16:creationId xmlns:a16="http://schemas.microsoft.com/office/drawing/2014/main" id="{AF2D9EC1-4103-46E8-8FFE-B9FEFFCE60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266" y="184624"/>
            <a:ext cx="2422583" cy="812811"/>
          </a:xfrm>
          <a:prstGeom prst="rect">
            <a:avLst/>
          </a:prstGeom>
        </p:spPr>
      </p:pic>
      <p:pic>
        <p:nvPicPr>
          <p:cNvPr id="6" name="Picture 10">
            <a:extLst>
              <a:ext uri="{FF2B5EF4-FFF2-40B4-BE49-F238E27FC236}">
                <a16:creationId xmlns:a16="http://schemas.microsoft.com/office/drawing/2014/main" id="{68403B24-DE70-4189-9C14-EBDD9FF2AEE7}"/>
              </a:ext>
            </a:extLst>
          </p:cNvPr>
          <p:cNvPicPr>
            <a:picLocks noChangeAspect="1"/>
          </p:cNvPicPr>
          <p:nvPr/>
        </p:nvPicPr>
        <p:blipFill rotWithShape="1">
          <a:blip r:embed="rId4">
            <a:extLst>
              <a:ext uri="{28A0092B-C50C-407E-A947-70E740481C1C}">
                <a14:useLocalDpi xmlns:a14="http://schemas.microsoft.com/office/drawing/2010/main" val="0"/>
              </a:ext>
            </a:extLst>
          </a:blip>
          <a:srcRect l="17644" r="17644" b="49160"/>
          <a:stretch/>
        </p:blipFill>
        <p:spPr>
          <a:xfrm>
            <a:off x="209424" y="184624"/>
            <a:ext cx="1351032" cy="898678"/>
          </a:xfrm>
          <a:prstGeom prst="rect">
            <a:avLst/>
          </a:prstGeom>
        </p:spPr>
      </p:pic>
      <p:sp>
        <p:nvSpPr>
          <p:cNvPr id="11" name="Title 1">
            <a:extLst>
              <a:ext uri="{FF2B5EF4-FFF2-40B4-BE49-F238E27FC236}">
                <a16:creationId xmlns:a16="http://schemas.microsoft.com/office/drawing/2014/main" id="{6C9F3041-98FF-41B7-9D72-DE53D800F5EF}"/>
              </a:ext>
            </a:extLst>
          </p:cNvPr>
          <p:cNvSpPr txBox="1">
            <a:spLocks/>
          </p:cNvSpPr>
          <p:nvPr/>
        </p:nvSpPr>
        <p:spPr>
          <a:xfrm>
            <a:off x="1753146" y="350797"/>
            <a:ext cx="478887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600" b="1" dirty="0" err="1">
                <a:latin typeface="Bahnschrift" panose="020B0502040204020203" pitchFamily="34" charset="0"/>
              </a:rPr>
              <a:t>BioICEP</a:t>
            </a:r>
            <a:r>
              <a:rPr lang="en-IE" sz="3600" b="1" dirty="0">
                <a:latin typeface="Bahnschrift" panose="020B0502040204020203" pitchFamily="34" charset="0"/>
              </a:rPr>
              <a:t> Approach</a:t>
            </a:r>
          </a:p>
        </p:txBody>
      </p:sp>
      <p:sp>
        <p:nvSpPr>
          <p:cNvPr id="8" name="CuadroTexto 7">
            <a:extLst>
              <a:ext uri="{FF2B5EF4-FFF2-40B4-BE49-F238E27FC236}">
                <a16:creationId xmlns:a16="http://schemas.microsoft.com/office/drawing/2014/main" id="{A26F010E-5DDA-4575-B923-D38CD154872D}"/>
              </a:ext>
            </a:extLst>
          </p:cNvPr>
          <p:cNvSpPr txBox="1"/>
          <p:nvPr/>
        </p:nvSpPr>
        <p:spPr>
          <a:xfrm>
            <a:off x="209424" y="1336851"/>
            <a:ext cx="11494332" cy="2264979"/>
          </a:xfrm>
          <a:prstGeom prst="rect">
            <a:avLst/>
          </a:prstGeom>
          <a:noFill/>
        </p:spPr>
        <p:txBody>
          <a:bodyPr wrap="square">
            <a:spAutoFit/>
          </a:bodyPr>
          <a:lstStyle/>
          <a:p>
            <a:pPr marL="452755" indent="-342900" algn="just">
              <a:lnSpc>
                <a:spcPct val="115000"/>
              </a:lnSpc>
              <a:spcAft>
                <a:spcPts val="1000"/>
              </a:spcAft>
              <a:buFont typeface="Arial" panose="020B0604020202020204" pitchFamily="34" charset="0"/>
              <a:buChar char="•"/>
            </a:pPr>
            <a:r>
              <a:rPr lang="en-GB" sz="2500" dirty="0">
                <a:latin typeface="Century Gothic" pitchFamily="34"/>
              </a:rPr>
              <a:t>Microbial consortia developed from the best in class single microbial strains, which combined leads to highly efficient degradation of mixed plastic waste streams. The outputs from this degradation process will be used as building blocks for new polymers or other bioproducts to enable a new plastic waste-based circular economy.</a:t>
            </a:r>
            <a:endParaRPr lang="es-ES" sz="2500" dirty="0">
              <a:latin typeface="Century Gothic" pitchFamily="34"/>
            </a:endParaRPr>
          </a:p>
        </p:txBody>
      </p:sp>
      <p:pic>
        <p:nvPicPr>
          <p:cNvPr id="2" name="Picture 2" descr="Resultado de imagen de aimplas">
            <a:extLst>
              <a:ext uri="{FF2B5EF4-FFF2-40B4-BE49-F238E27FC236}">
                <a16:creationId xmlns:a16="http://schemas.microsoft.com/office/drawing/2014/main" id="{78065C2C-146B-48EE-964F-2392A30DDA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84435" y="6216358"/>
            <a:ext cx="1942498" cy="46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66187"/>
          <a:stretch/>
        </p:blipFill>
        <p:spPr>
          <a:xfrm>
            <a:off x="928915" y="796112"/>
            <a:ext cx="6352854" cy="6030579"/>
          </a:xfrm>
          <a:prstGeom prst="ellipse">
            <a:avLst/>
          </a:prstGeom>
          <a:ln>
            <a:noFill/>
          </a:ln>
          <a:effectLst>
            <a:softEdge rad="112500"/>
          </a:effectLst>
        </p:spPr>
      </p:pic>
      <p:sp>
        <p:nvSpPr>
          <p:cNvPr id="5" name="Rectangle 4"/>
          <p:cNvSpPr/>
          <p:nvPr/>
        </p:nvSpPr>
        <p:spPr>
          <a:xfrm>
            <a:off x="1720335" y="128410"/>
            <a:ext cx="6508284" cy="1200329"/>
          </a:xfrm>
          <a:prstGeom prst="rect">
            <a:avLst/>
          </a:prstGeom>
        </p:spPr>
        <p:txBody>
          <a:bodyPr wrap="square">
            <a:spAutoFit/>
          </a:bodyPr>
          <a:lstStyle/>
          <a:p>
            <a:r>
              <a:rPr lang="en-US" sz="2800" b="1" dirty="0">
                <a:solidFill>
                  <a:schemeClr val="tx1">
                    <a:lumMod val="65000"/>
                    <a:lumOff val="35000"/>
                  </a:schemeClr>
                </a:solidFill>
                <a:latin typeface="Bahnschrift" panose="020B0502040204020203" pitchFamily="34" charset="0"/>
              </a:rPr>
              <a:t>Bio-Motivation:  </a:t>
            </a:r>
            <a:r>
              <a:rPr lang="en-IE" sz="2000" b="1" dirty="0">
                <a:solidFill>
                  <a:schemeClr val="accent2">
                    <a:lumMod val="75000"/>
                  </a:schemeClr>
                </a:solidFill>
              </a:rPr>
              <a:t>Complete the life-circle for plastics</a:t>
            </a:r>
          </a:p>
          <a:p>
            <a:r>
              <a:rPr lang="en-US" sz="4400" b="1" dirty="0">
                <a:solidFill>
                  <a:schemeClr val="tx1">
                    <a:lumMod val="65000"/>
                    <a:lumOff val="35000"/>
                  </a:schemeClr>
                </a:solidFill>
                <a:latin typeface="Bahnschrift" panose="020B0502040204020203" pitchFamily="34" charset="0"/>
              </a:rPr>
              <a:t> </a:t>
            </a:r>
          </a:p>
        </p:txBody>
      </p:sp>
      <p:sp>
        <p:nvSpPr>
          <p:cNvPr id="9" name="Shape 8"/>
          <p:cNvSpPr/>
          <p:nvPr/>
        </p:nvSpPr>
        <p:spPr>
          <a:xfrm rot="12401282">
            <a:off x="256191" y="204216"/>
            <a:ext cx="7698300" cy="7263096"/>
          </a:xfrm>
          <a:prstGeom prst="leftCircularArrow">
            <a:avLst>
              <a:gd name="adj1" fmla="val 4204"/>
              <a:gd name="adj2" fmla="val 685474"/>
              <a:gd name="adj3" fmla="val 5831988"/>
              <a:gd name="adj4" fmla="val 4675698"/>
              <a:gd name="adj5" fmla="val 11070"/>
            </a:avLst>
          </a:prstGeom>
          <a:solidFill>
            <a:srgbClr val="FFFE00"/>
          </a:solidFill>
          <a:ln>
            <a:noFill/>
          </a:ln>
          <a:effectLst>
            <a:softEdge rad="63500"/>
          </a:effectLst>
          <a:scene3d>
            <a:camera prst="orthographicFront">
              <a:rot lat="0" lon="0" rev="0"/>
            </a:camera>
            <a:lightRig rig="brightRoom" dir="t"/>
          </a:scene3d>
          <a:sp3d prstMaterial="plastic">
            <a:bevelT w="127000" h="635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3" name="Group 12"/>
          <p:cNvGrpSpPr/>
          <p:nvPr/>
        </p:nvGrpSpPr>
        <p:grpSpPr>
          <a:xfrm>
            <a:off x="1671526" y="1758462"/>
            <a:ext cx="5045797" cy="3911725"/>
            <a:chOff x="2963297" y="2088117"/>
            <a:chExt cx="5163560" cy="3835554"/>
          </a:xfrm>
        </p:grpSpPr>
        <p:pic>
          <p:nvPicPr>
            <p:cNvPr id="4" name="Picture 3"/>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9879" t="8015" r="20000" b="8925"/>
            <a:stretch/>
          </p:blipFill>
          <p:spPr bwMode="auto">
            <a:xfrm>
              <a:off x="2963297" y="2963624"/>
              <a:ext cx="2015710" cy="1928412"/>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4175122" y="2088117"/>
              <a:ext cx="2541080" cy="523220"/>
            </a:xfrm>
            <a:prstGeom prst="rect">
              <a:avLst/>
            </a:prstGeom>
            <a:noFill/>
            <a:scene3d>
              <a:camera prst="orthographicFront"/>
              <a:lightRig rig="threePt" dir="t"/>
            </a:scene3d>
            <a:sp3d>
              <a:bevelT w="165100" prst="coolSlant"/>
            </a:sp3d>
          </p:spPr>
          <p:txBody>
            <a:bodyPr wrap="none" rtlCol="0">
              <a:spAutoFit/>
            </a:bodyPr>
            <a:lstStyle/>
            <a:p>
              <a:r>
                <a:rPr lang="en-IE" sz="2300" b="1" dirty="0">
                  <a:solidFill>
                    <a:srgbClr val="47CC12"/>
                  </a:solidFill>
                </a:rPr>
                <a:t> </a:t>
              </a:r>
              <a:r>
                <a:rPr lang="en-IE" sz="2800" b="1" dirty="0">
                  <a:solidFill>
                    <a:schemeClr val="accent1">
                      <a:lumMod val="60000"/>
                      <a:lumOff val="40000"/>
                    </a:schemeClr>
                  </a:solidFill>
                </a:rPr>
                <a:t>Biodegradation</a:t>
              </a:r>
            </a:p>
          </p:txBody>
        </p:sp>
        <p:sp>
          <p:nvSpPr>
            <p:cNvPr id="7" name="TextBox 6"/>
            <p:cNvSpPr txBox="1"/>
            <p:nvPr/>
          </p:nvSpPr>
          <p:spPr>
            <a:xfrm>
              <a:off x="4175122" y="5369673"/>
              <a:ext cx="2462662" cy="553998"/>
            </a:xfrm>
            <a:prstGeom prst="rect">
              <a:avLst/>
            </a:prstGeom>
            <a:noFill/>
            <a:scene3d>
              <a:camera prst="orthographicFront"/>
              <a:lightRig rig="threePt" dir="t"/>
            </a:scene3d>
            <a:sp3d>
              <a:bevelT w="165100" prst="coolSlant"/>
            </a:sp3d>
          </p:spPr>
          <p:txBody>
            <a:bodyPr wrap="none" rtlCol="0">
              <a:spAutoFit/>
            </a:bodyPr>
            <a:lstStyle/>
            <a:p>
              <a:r>
                <a:rPr lang="en-IE" sz="2400" b="1" dirty="0">
                  <a:solidFill>
                    <a:schemeClr val="accent1">
                      <a:lumMod val="60000"/>
                      <a:lumOff val="40000"/>
                    </a:schemeClr>
                  </a:solidFill>
                  <a:effectLst>
                    <a:outerShdw blurRad="38100" dist="38100" dir="2700000" algn="tl">
                      <a:srgbClr val="000000">
                        <a:alpha val="43137"/>
                      </a:srgbClr>
                    </a:outerShdw>
                  </a:effectLst>
                </a:rPr>
                <a:t> </a:t>
              </a:r>
              <a:r>
                <a:rPr lang="en-IE" sz="3000" b="1" dirty="0">
                  <a:solidFill>
                    <a:schemeClr val="accent1">
                      <a:lumMod val="60000"/>
                      <a:lumOff val="40000"/>
                    </a:schemeClr>
                  </a:solidFill>
                </a:rPr>
                <a:t>Bioprocessing</a:t>
              </a:r>
            </a:p>
          </p:txBody>
        </p:sp>
        <p:sp>
          <p:nvSpPr>
            <p:cNvPr id="12" name="TextBox 11"/>
            <p:cNvSpPr txBox="1"/>
            <p:nvPr/>
          </p:nvSpPr>
          <p:spPr>
            <a:xfrm>
              <a:off x="6082300" y="3365973"/>
              <a:ext cx="2044557" cy="1446550"/>
            </a:xfrm>
            <a:prstGeom prst="rect">
              <a:avLst/>
            </a:prstGeom>
            <a:noFill/>
            <a:effectLst>
              <a:softEdge rad="63500"/>
            </a:effectLst>
            <a:scene3d>
              <a:camera prst="orthographicFront"/>
              <a:lightRig rig="threePt" dir="t"/>
            </a:scene3d>
            <a:sp3d>
              <a:bevelT w="165100" prst="coolSlant"/>
            </a:sp3d>
          </p:spPr>
          <p:txBody>
            <a:bodyPr wrap="square" rtlCol="0">
              <a:spAutoFit/>
            </a:bodyPr>
            <a:lstStyle/>
            <a:p>
              <a:pPr algn="ctr"/>
              <a:r>
                <a:rPr lang="en-IE" sz="2400" b="1" dirty="0">
                  <a:solidFill>
                    <a:schemeClr val="accent1">
                      <a:lumMod val="60000"/>
                      <a:lumOff val="40000"/>
                    </a:schemeClr>
                  </a:solidFill>
                  <a:effectLst>
                    <a:outerShdw blurRad="38100" dist="38100" dir="2700000" algn="tl">
                      <a:srgbClr val="000000">
                        <a:alpha val="43137"/>
                      </a:srgbClr>
                    </a:outerShdw>
                  </a:effectLst>
                </a:rPr>
                <a:t> </a:t>
              </a:r>
              <a:r>
                <a:rPr lang="en-IE" sz="4400" b="1" dirty="0">
                  <a:solidFill>
                    <a:srgbClr val="86FF0D"/>
                  </a:solidFill>
                  <a:effectLst>
                    <a:outerShdw blurRad="50800" dist="38100" dir="2700000" algn="tl" rotWithShape="0">
                      <a:prstClr val="black">
                        <a:alpha val="40000"/>
                      </a:prstClr>
                    </a:outerShdw>
                  </a:effectLst>
                </a:rPr>
                <a:t>Plastics 2.0</a:t>
              </a:r>
            </a:p>
          </p:txBody>
        </p:sp>
      </p:grpSp>
      <p:sp>
        <p:nvSpPr>
          <p:cNvPr id="16" name="Rectangle 15"/>
          <p:cNvSpPr/>
          <p:nvPr/>
        </p:nvSpPr>
        <p:spPr>
          <a:xfrm>
            <a:off x="7300449" y="1533220"/>
            <a:ext cx="4488921" cy="4080412"/>
          </a:xfrm>
          <a:prstGeom prst="rect">
            <a:avLst/>
          </a:prstGeom>
        </p:spPr>
        <p:txBody>
          <a:bodyPr wrap="square">
            <a:spAutoFit/>
          </a:bodyPr>
          <a:lstStyle/>
          <a:p>
            <a:pPr algn="just">
              <a:lnSpc>
                <a:spcPct val="107000"/>
              </a:lnSpc>
              <a:spcAft>
                <a:spcPts val="0"/>
              </a:spcAft>
            </a:pPr>
            <a:r>
              <a:rPr lang="en-IE" sz="2500" dirty="0">
                <a:latin typeface="Century Gothic" pitchFamily="34"/>
              </a:rPr>
              <a:t>Accelerate the degradation of mixed waste plastic and valorise it as biopolymers and bioproducts which can be used as natural biodegradable replacement plastics – Plastics 2.0</a:t>
            </a:r>
            <a:r>
              <a:rPr lang="en-IE" sz="2000" dirty="0">
                <a:ea typeface="Times New Roman" panose="02020603050405020304" pitchFamily="18" charset="0"/>
              </a:rPr>
              <a:t>.</a:t>
            </a:r>
            <a:endParaRPr lang="en-IE" dirty="0">
              <a:ea typeface="SimSun" panose="02010600030101010101" pitchFamily="2" charset="-122"/>
            </a:endParaRPr>
          </a:p>
          <a:p>
            <a:pPr>
              <a:lnSpc>
                <a:spcPct val="107000"/>
              </a:lnSpc>
              <a:spcAft>
                <a:spcPts val="0"/>
              </a:spcAft>
            </a:pPr>
            <a:r>
              <a:rPr lang="en-IE" dirty="0">
                <a:ea typeface="SimSun" panose="02010600030101010101" pitchFamily="2" charset="-122"/>
              </a:rPr>
              <a:t> </a:t>
            </a:r>
            <a:endParaRPr lang="en-IE" sz="1600" dirty="0">
              <a:effectLst/>
              <a:ea typeface="SimSun" panose="02010600030101010101" pitchFamily="2" charset="-122"/>
            </a:endParaRPr>
          </a:p>
        </p:txBody>
      </p:sp>
      <p:pic>
        <p:nvPicPr>
          <p:cNvPr id="2" name="Imagen 1" descr="Imagen que contiene dibujo&#10;&#10;Descripción generada automáticamente">
            <a:extLst>
              <a:ext uri="{FF2B5EF4-FFF2-40B4-BE49-F238E27FC236}">
                <a16:creationId xmlns:a16="http://schemas.microsoft.com/office/drawing/2014/main" id="{DEA5E0DD-1268-495B-9C5E-924EDC2466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5266" y="184624"/>
            <a:ext cx="2422583" cy="812811"/>
          </a:xfrm>
          <a:prstGeom prst="rect">
            <a:avLst/>
          </a:prstGeom>
        </p:spPr>
      </p:pic>
      <p:pic>
        <p:nvPicPr>
          <p:cNvPr id="8" name="Picture 10">
            <a:extLst>
              <a:ext uri="{FF2B5EF4-FFF2-40B4-BE49-F238E27FC236}">
                <a16:creationId xmlns:a16="http://schemas.microsoft.com/office/drawing/2014/main" id="{4F084540-6962-4135-BD00-AD84F0179324}"/>
              </a:ext>
            </a:extLst>
          </p:cNvPr>
          <p:cNvPicPr>
            <a:picLocks noChangeAspect="1"/>
          </p:cNvPicPr>
          <p:nvPr/>
        </p:nvPicPr>
        <p:blipFill rotWithShape="1">
          <a:blip r:embed="rId6">
            <a:extLst>
              <a:ext uri="{28A0092B-C50C-407E-A947-70E740481C1C}">
                <a14:useLocalDpi xmlns:a14="http://schemas.microsoft.com/office/drawing/2010/main" val="0"/>
              </a:ext>
            </a:extLst>
          </a:blip>
          <a:srcRect l="17644" r="17644" b="49160"/>
          <a:stretch/>
        </p:blipFill>
        <p:spPr>
          <a:xfrm>
            <a:off x="209424" y="184624"/>
            <a:ext cx="1351032" cy="898678"/>
          </a:xfrm>
          <a:prstGeom prst="rect">
            <a:avLst/>
          </a:prstGeom>
        </p:spPr>
      </p:pic>
      <p:pic>
        <p:nvPicPr>
          <p:cNvPr id="10" name="Picture 2" descr="Resultado de imagen de aimplas">
            <a:extLst>
              <a:ext uri="{FF2B5EF4-FFF2-40B4-BE49-F238E27FC236}">
                <a16:creationId xmlns:a16="http://schemas.microsoft.com/office/drawing/2014/main" id="{BE69AC86-2B22-43EB-AEC9-3A35602ED1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84435" y="6216358"/>
            <a:ext cx="1942498" cy="46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37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146" y="350797"/>
            <a:ext cx="4788877" cy="1325563"/>
          </a:xfrm>
        </p:spPr>
        <p:txBody>
          <a:bodyPr/>
          <a:lstStyle/>
          <a:p>
            <a:r>
              <a:rPr lang="en-IE" sz="3600" b="1" dirty="0" err="1">
                <a:latin typeface="Bahnschrift" panose="020B0502040204020203" pitchFamily="34" charset="0"/>
              </a:rPr>
              <a:t>BioICEP</a:t>
            </a:r>
            <a:r>
              <a:rPr lang="en-IE" sz="3600" b="1" dirty="0">
                <a:latin typeface="Bahnschrift" panose="020B0502040204020203" pitchFamily="34" charset="0"/>
              </a:rPr>
              <a:t> Goals</a:t>
            </a:r>
          </a:p>
        </p:txBody>
      </p:sp>
      <p:sp>
        <p:nvSpPr>
          <p:cNvPr id="4" name="Rectangle 3"/>
          <p:cNvSpPr/>
          <p:nvPr/>
        </p:nvSpPr>
        <p:spPr>
          <a:xfrm>
            <a:off x="2166746" y="1763191"/>
            <a:ext cx="8592456" cy="1015663"/>
          </a:xfrm>
          <a:prstGeom prst="rect">
            <a:avLst/>
          </a:prstGeom>
        </p:spPr>
        <p:txBody>
          <a:bodyPr wrap="square">
            <a:spAutoFit/>
          </a:bodyPr>
          <a:lstStyle/>
          <a:p>
            <a:pPr algn="just"/>
            <a:r>
              <a:rPr lang="en-GB" sz="2000" b="1" dirty="0">
                <a:latin typeface="Century Gothic" panose="020B0502020202020204" pitchFamily="34" charset="0"/>
                <a:cs typeface="Times New Roman" panose="02020603050405020304" pitchFamily="18" charset="0"/>
              </a:rPr>
              <a:t>Accelerate plastic biodegradation</a:t>
            </a:r>
            <a:r>
              <a:rPr lang="en-GB" sz="2000" dirty="0">
                <a:latin typeface="Century Gothic" panose="020B0502020202020204" pitchFamily="34" charset="0"/>
                <a:cs typeface="Times New Roman" panose="02020603050405020304" pitchFamily="18" charset="0"/>
              </a:rPr>
              <a:t>: via new microorganism communities expressing novel and improved enzymatic activities enabling the degradation of green </a:t>
            </a:r>
            <a:r>
              <a:rPr lang="en-GB" sz="2000" dirty="0" err="1">
                <a:latin typeface="Century Gothic" panose="020B0502020202020204" pitchFamily="34" charset="0"/>
                <a:cs typeface="Times New Roman" panose="02020603050405020304" pitchFamily="18" charset="0"/>
              </a:rPr>
              <a:t>pretreated</a:t>
            </a:r>
            <a:r>
              <a:rPr lang="en-GB" sz="2000" dirty="0">
                <a:latin typeface="Century Gothic" panose="020B0502020202020204" pitchFamily="34" charset="0"/>
                <a:cs typeface="Times New Roman" panose="02020603050405020304" pitchFamily="18" charset="0"/>
              </a:rPr>
              <a:t> mixtures of plastics</a:t>
            </a:r>
          </a:p>
        </p:txBody>
      </p:sp>
      <p:sp>
        <p:nvSpPr>
          <p:cNvPr id="5" name="Rectangle 4"/>
          <p:cNvSpPr/>
          <p:nvPr/>
        </p:nvSpPr>
        <p:spPr>
          <a:xfrm>
            <a:off x="1938080" y="1259361"/>
            <a:ext cx="8723813" cy="461665"/>
          </a:xfrm>
          <a:prstGeom prst="rect">
            <a:avLst/>
          </a:prstGeom>
        </p:spPr>
        <p:txBody>
          <a:bodyPr wrap="square">
            <a:spAutoFit/>
          </a:bodyPr>
          <a:lstStyle/>
          <a:p>
            <a:pPr algn="just"/>
            <a:r>
              <a:rPr lang="en-GB" sz="2400" b="1" dirty="0">
                <a:latin typeface="Century Gothic" panose="020B0502020202020204" pitchFamily="34" charset="0"/>
                <a:cs typeface="Times New Roman" panose="02020603050405020304" pitchFamily="18" charset="0"/>
              </a:rPr>
              <a:t>Sustainable degradation of at least 20% of mixed plastics</a:t>
            </a:r>
          </a:p>
        </p:txBody>
      </p:sp>
      <p:sp>
        <p:nvSpPr>
          <p:cNvPr id="6" name="Rectangle 5"/>
          <p:cNvSpPr/>
          <p:nvPr/>
        </p:nvSpPr>
        <p:spPr>
          <a:xfrm>
            <a:off x="1834139" y="3154024"/>
            <a:ext cx="9257670" cy="461665"/>
          </a:xfrm>
          <a:prstGeom prst="rect">
            <a:avLst/>
          </a:prstGeom>
        </p:spPr>
        <p:txBody>
          <a:bodyPr wrap="square">
            <a:spAutoFit/>
          </a:bodyPr>
          <a:lstStyle/>
          <a:p>
            <a:r>
              <a:rPr lang="en-GB" sz="2400" b="1" dirty="0">
                <a:latin typeface="Century Gothic" panose="020B0502020202020204" pitchFamily="34" charset="0"/>
                <a:cs typeface="Times New Roman" panose="02020603050405020304" pitchFamily="18" charset="0"/>
              </a:rPr>
              <a:t>Bioprocessed biopolymers &amp; bioproduct development </a:t>
            </a:r>
          </a:p>
        </p:txBody>
      </p:sp>
      <p:sp>
        <p:nvSpPr>
          <p:cNvPr id="7" name="Rectangle 6"/>
          <p:cNvSpPr/>
          <p:nvPr/>
        </p:nvSpPr>
        <p:spPr>
          <a:xfrm>
            <a:off x="1834139" y="4676349"/>
            <a:ext cx="10034681" cy="1015663"/>
          </a:xfrm>
          <a:prstGeom prst="rect">
            <a:avLst/>
          </a:prstGeom>
        </p:spPr>
        <p:txBody>
          <a:bodyPr wrap="square">
            <a:spAutoFit/>
          </a:bodyPr>
          <a:lstStyle/>
          <a:p>
            <a:pPr algn="just"/>
            <a:r>
              <a:rPr lang="en-GB" sz="2000" dirty="0">
                <a:latin typeface="Century Gothic" panose="020B0502020202020204" pitchFamily="34" charset="0"/>
                <a:cs typeface="Times New Roman" panose="02020603050405020304" pitchFamily="18" charset="0"/>
              </a:rPr>
              <a:t>Sustainable prototype system plan, paving the way to bring developed solutions to market, fulfilling current needs, future expectations, and delivering a seamless bio-innovative route for a circular economy for plastics</a:t>
            </a:r>
          </a:p>
        </p:txBody>
      </p:sp>
      <p:pic>
        <p:nvPicPr>
          <p:cNvPr id="8" name="Picture 7"/>
          <p:cNvPicPr>
            <a:picLocks noChangeAspect="1"/>
          </p:cNvPicPr>
          <p:nvPr/>
        </p:nvPicPr>
        <p:blipFill rotWithShape="1">
          <a:blip r:embed="rId2"/>
          <a:srcRect l="9444" t="27630" r="77389" b="49358"/>
          <a:stretch/>
        </p:blipFill>
        <p:spPr>
          <a:xfrm>
            <a:off x="653266" y="1223717"/>
            <a:ext cx="1099880" cy="1081317"/>
          </a:xfrm>
          <a:prstGeom prst="rect">
            <a:avLst/>
          </a:prstGeom>
        </p:spPr>
      </p:pic>
      <p:pic>
        <p:nvPicPr>
          <p:cNvPr id="9" name="Picture 8"/>
          <p:cNvPicPr>
            <a:picLocks noChangeAspect="1"/>
          </p:cNvPicPr>
          <p:nvPr/>
        </p:nvPicPr>
        <p:blipFill rotWithShape="1">
          <a:blip r:embed="rId2"/>
          <a:srcRect l="9444" t="27630" r="77389" b="49358"/>
          <a:stretch/>
        </p:blipFill>
        <p:spPr>
          <a:xfrm>
            <a:off x="653266" y="2995747"/>
            <a:ext cx="1099880" cy="1081317"/>
          </a:xfrm>
          <a:prstGeom prst="rect">
            <a:avLst/>
          </a:prstGeom>
        </p:spPr>
      </p:pic>
      <p:pic>
        <p:nvPicPr>
          <p:cNvPr id="10" name="Picture 9"/>
          <p:cNvPicPr>
            <a:picLocks noChangeAspect="1"/>
          </p:cNvPicPr>
          <p:nvPr/>
        </p:nvPicPr>
        <p:blipFill rotWithShape="1">
          <a:blip r:embed="rId2"/>
          <a:srcRect l="9444" t="27630" r="77389" b="49358"/>
          <a:stretch/>
        </p:blipFill>
        <p:spPr>
          <a:xfrm>
            <a:off x="653266" y="4676349"/>
            <a:ext cx="1099880" cy="1081317"/>
          </a:xfrm>
          <a:prstGeom prst="rect">
            <a:avLst/>
          </a:prstGeom>
        </p:spPr>
      </p:pic>
      <p:sp>
        <p:nvSpPr>
          <p:cNvPr id="3" name="Rectangle 2"/>
          <p:cNvSpPr/>
          <p:nvPr/>
        </p:nvSpPr>
        <p:spPr>
          <a:xfrm>
            <a:off x="2166746" y="3595859"/>
            <a:ext cx="8974920" cy="707886"/>
          </a:xfrm>
          <a:prstGeom prst="rect">
            <a:avLst/>
          </a:prstGeom>
        </p:spPr>
        <p:txBody>
          <a:bodyPr wrap="square">
            <a:spAutoFit/>
          </a:bodyPr>
          <a:lstStyle/>
          <a:p>
            <a:pPr algn="just"/>
            <a:r>
              <a:rPr lang="en-US" sz="2000" dirty="0">
                <a:latin typeface="Century Gothic" panose="020B0502020202020204" pitchFamily="34" charset="0"/>
                <a:cs typeface="Times New Roman" panose="02020603050405020304" pitchFamily="18" charset="0"/>
              </a:rPr>
              <a:t>Degraded waste plastics molecules and monomers bio</a:t>
            </a:r>
            <a:r>
              <a:rPr lang="pt-PT" sz="2000" dirty="0">
                <a:latin typeface="Century Gothic" panose="020B0502020202020204" pitchFamily="34" charset="0"/>
                <a:cs typeface="Times New Roman" panose="02020603050405020304" pitchFamily="18" charset="0"/>
              </a:rPr>
              <a:t>conversion into </a:t>
            </a:r>
            <a:r>
              <a:rPr lang="en-GB" sz="2000" dirty="0">
                <a:latin typeface="Century Gothic" panose="020B0502020202020204" pitchFamily="34" charset="0"/>
                <a:cs typeface="Times New Roman" panose="02020603050405020304" pitchFamily="18" charset="0"/>
              </a:rPr>
              <a:t>equivalent bioplastics valorising mixed plastic waste</a:t>
            </a:r>
          </a:p>
        </p:txBody>
      </p:sp>
      <p:pic>
        <p:nvPicPr>
          <p:cNvPr id="12" name="Imagen 11" descr="Imagen que contiene dibujo&#10;&#10;Descripción generada automáticamente">
            <a:extLst>
              <a:ext uri="{FF2B5EF4-FFF2-40B4-BE49-F238E27FC236}">
                <a16:creationId xmlns:a16="http://schemas.microsoft.com/office/drawing/2014/main" id="{646A4D19-99CD-4B2A-8C96-1C7993D3A5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266" y="184624"/>
            <a:ext cx="2422583" cy="812811"/>
          </a:xfrm>
          <a:prstGeom prst="rect">
            <a:avLst/>
          </a:prstGeom>
        </p:spPr>
      </p:pic>
      <p:pic>
        <p:nvPicPr>
          <p:cNvPr id="14" name="Picture 10">
            <a:extLst>
              <a:ext uri="{FF2B5EF4-FFF2-40B4-BE49-F238E27FC236}">
                <a16:creationId xmlns:a16="http://schemas.microsoft.com/office/drawing/2014/main" id="{3789ACF1-B033-44A9-982A-C9FA5B6E8186}"/>
              </a:ext>
            </a:extLst>
          </p:cNvPr>
          <p:cNvPicPr>
            <a:picLocks noChangeAspect="1"/>
          </p:cNvPicPr>
          <p:nvPr/>
        </p:nvPicPr>
        <p:blipFill rotWithShape="1">
          <a:blip r:embed="rId4">
            <a:extLst>
              <a:ext uri="{28A0092B-C50C-407E-A947-70E740481C1C}">
                <a14:useLocalDpi xmlns:a14="http://schemas.microsoft.com/office/drawing/2010/main" val="0"/>
              </a:ext>
            </a:extLst>
          </a:blip>
          <a:srcRect l="17644" r="17644" b="49160"/>
          <a:stretch/>
        </p:blipFill>
        <p:spPr>
          <a:xfrm>
            <a:off x="209424" y="184624"/>
            <a:ext cx="1351032" cy="898678"/>
          </a:xfrm>
          <a:prstGeom prst="rect">
            <a:avLst/>
          </a:prstGeom>
        </p:spPr>
      </p:pic>
      <p:pic>
        <p:nvPicPr>
          <p:cNvPr id="11" name="Picture 2" descr="Resultado de imagen de aimplas">
            <a:extLst>
              <a:ext uri="{FF2B5EF4-FFF2-40B4-BE49-F238E27FC236}">
                <a16:creationId xmlns:a16="http://schemas.microsoft.com/office/drawing/2014/main" id="{1BC24D06-890F-4754-AFDC-67E5D6852F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84435" y="6216358"/>
            <a:ext cx="1942498" cy="46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612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146" y="350797"/>
            <a:ext cx="4788877" cy="1325563"/>
          </a:xfrm>
        </p:spPr>
        <p:txBody>
          <a:bodyPr/>
          <a:lstStyle/>
          <a:p>
            <a:r>
              <a:rPr lang="en-IE" sz="3600" b="1" dirty="0" err="1">
                <a:latin typeface="Bahnschrift" panose="020B0502040204020203" pitchFamily="34" charset="0"/>
              </a:rPr>
              <a:t>BioICEP</a:t>
            </a:r>
            <a:r>
              <a:rPr lang="en-IE" sz="3600" b="1" dirty="0">
                <a:latin typeface="Bahnschrift" panose="020B0502040204020203" pitchFamily="34" charset="0"/>
              </a:rPr>
              <a:t> Goals</a:t>
            </a:r>
          </a:p>
        </p:txBody>
      </p:sp>
      <p:pic>
        <p:nvPicPr>
          <p:cNvPr id="12" name="Imagen 11" descr="Imagen que contiene dibujo&#10;&#10;Descripción generada automáticamente">
            <a:extLst>
              <a:ext uri="{FF2B5EF4-FFF2-40B4-BE49-F238E27FC236}">
                <a16:creationId xmlns:a16="http://schemas.microsoft.com/office/drawing/2014/main" id="{646A4D19-99CD-4B2A-8C96-1C7993D3A5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5266" y="184624"/>
            <a:ext cx="2422583" cy="812811"/>
          </a:xfrm>
          <a:prstGeom prst="rect">
            <a:avLst/>
          </a:prstGeom>
        </p:spPr>
      </p:pic>
      <p:pic>
        <p:nvPicPr>
          <p:cNvPr id="14" name="Picture 10">
            <a:extLst>
              <a:ext uri="{FF2B5EF4-FFF2-40B4-BE49-F238E27FC236}">
                <a16:creationId xmlns:a16="http://schemas.microsoft.com/office/drawing/2014/main" id="{3789ACF1-B033-44A9-982A-C9FA5B6E8186}"/>
              </a:ext>
            </a:extLst>
          </p:cNvPr>
          <p:cNvPicPr>
            <a:picLocks noChangeAspect="1"/>
          </p:cNvPicPr>
          <p:nvPr/>
        </p:nvPicPr>
        <p:blipFill rotWithShape="1">
          <a:blip r:embed="rId3">
            <a:extLst>
              <a:ext uri="{28A0092B-C50C-407E-A947-70E740481C1C}">
                <a14:useLocalDpi xmlns:a14="http://schemas.microsoft.com/office/drawing/2010/main" val="0"/>
              </a:ext>
            </a:extLst>
          </a:blip>
          <a:srcRect l="17644" r="17644" b="49160"/>
          <a:stretch/>
        </p:blipFill>
        <p:spPr>
          <a:xfrm>
            <a:off x="209424" y="184624"/>
            <a:ext cx="1351032" cy="898678"/>
          </a:xfrm>
          <a:prstGeom prst="rect">
            <a:avLst/>
          </a:prstGeom>
        </p:spPr>
      </p:pic>
      <p:sp>
        <p:nvSpPr>
          <p:cNvPr id="10" name="CuadroTexto 9">
            <a:extLst>
              <a:ext uri="{FF2B5EF4-FFF2-40B4-BE49-F238E27FC236}">
                <a16:creationId xmlns:a16="http://schemas.microsoft.com/office/drawing/2014/main" id="{D7F9AF76-9239-45E4-8352-256FC7A3F00B}"/>
              </a:ext>
            </a:extLst>
          </p:cNvPr>
          <p:cNvSpPr txBox="1"/>
          <p:nvPr/>
        </p:nvSpPr>
        <p:spPr>
          <a:xfrm>
            <a:off x="227750" y="2421032"/>
            <a:ext cx="11736499" cy="2015936"/>
          </a:xfrm>
          <a:prstGeom prst="rect">
            <a:avLst/>
          </a:prstGeom>
          <a:noFill/>
        </p:spPr>
        <p:txBody>
          <a:bodyPr wrap="square">
            <a:spAutoFit/>
          </a:bodyPr>
          <a:lstStyle/>
          <a:p>
            <a:r>
              <a:rPr lang="en-US" sz="2500" dirty="0">
                <a:latin typeface="Century Gothic" pitchFamily="34"/>
              </a:rPr>
              <a:t>The €5 million project, which will span four years, commencing in February 2020, is led by Athlone Institute of Technology, a third level institute in the heart of Ireland with a significant expert knowledge base and strong industry connections. AIT plus thirteen other partners from nine different European and Asian countries took part in the </a:t>
            </a:r>
            <a:r>
              <a:rPr lang="en-US" sz="2500" dirty="0" err="1">
                <a:latin typeface="Century Gothic" pitchFamily="34"/>
              </a:rPr>
              <a:t>BioICEP</a:t>
            </a:r>
            <a:r>
              <a:rPr lang="en-US" sz="2500" dirty="0">
                <a:latin typeface="Century Gothic" pitchFamily="34"/>
              </a:rPr>
              <a:t> project</a:t>
            </a:r>
            <a:endParaRPr lang="es-ES" sz="2500" dirty="0">
              <a:latin typeface="Century Gothic" pitchFamily="34"/>
            </a:endParaRPr>
          </a:p>
        </p:txBody>
      </p:sp>
      <p:pic>
        <p:nvPicPr>
          <p:cNvPr id="3" name="Picture 2" descr="Resultado de imagen de aimplas">
            <a:extLst>
              <a:ext uri="{FF2B5EF4-FFF2-40B4-BE49-F238E27FC236}">
                <a16:creationId xmlns:a16="http://schemas.microsoft.com/office/drawing/2014/main" id="{D968A171-BEF2-4607-B438-12ED8DDCBC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4435" y="6216358"/>
            <a:ext cx="1942498" cy="46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21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7644" r="17644" b="49160"/>
          <a:stretch/>
        </p:blipFill>
        <p:spPr>
          <a:xfrm>
            <a:off x="209424" y="184624"/>
            <a:ext cx="1351032" cy="898678"/>
          </a:xfrm>
          <a:prstGeom prst="rect">
            <a:avLst/>
          </a:prstGeom>
        </p:spPr>
      </p:pic>
      <p:pic>
        <p:nvPicPr>
          <p:cNvPr id="7" name="Imagen 6" descr="Imagen que contiene dibujo&#10;&#10;Descripción generada automáticamente">
            <a:extLst>
              <a:ext uri="{FF2B5EF4-FFF2-40B4-BE49-F238E27FC236}">
                <a16:creationId xmlns:a16="http://schemas.microsoft.com/office/drawing/2014/main" id="{92AE459C-1E4E-471D-A596-D624E4B740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266" y="184624"/>
            <a:ext cx="2422583" cy="812811"/>
          </a:xfrm>
          <a:prstGeom prst="rect">
            <a:avLst/>
          </a:prstGeom>
        </p:spPr>
      </p:pic>
      <p:sp>
        <p:nvSpPr>
          <p:cNvPr id="10" name="CuadroTexto 9">
            <a:extLst>
              <a:ext uri="{FF2B5EF4-FFF2-40B4-BE49-F238E27FC236}">
                <a16:creationId xmlns:a16="http://schemas.microsoft.com/office/drawing/2014/main" id="{08D0D3FB-AE59-4D44-A0C5-3496092A9092}"/>
              </a:ext>
            </a:extLst>
          </p:cNvPr>
          <p:cNvSpPr txBox="1"/>
          <p:nvPr/>
        </p:nvSpPr>
        <p:spPr>
          <a:xfrm>
            <a:off x="671146" y="1915220"/>
            <a:ext cx="10849708" cy="3027560"/>
          </a:xfrm>
          <a:prstGeom prst="rect">
            <a:avLst/>
          </a:prstGeom>
          <a:noFill/>
        </p:spPr>
        <p:txBody>
          <a:bodyPr wrap="square">
            <a:spAutoFit/>
          </a:bodyPr>
          <a:lstStyle/>
          <a:p>
            <a:pPr marL="109855" algn="just">
              <a:lnSpc>
                <a:spcPct val="115000"/>
              </a:lnSpc>
              <a:spcAft>
                <a:spcPts val="1000"/>
              </a:spcAft>
            </a:pPr>
            <a:r>
              <a:rPr lang="en-GB" sz="2400" dirty="0">
                <a:effectLst/>
                <a:latin typeface="Century Gothic" panose="020B0502020202020204" pitchFamily="34" charset="0"/>
                <a:ea typeface="Times New Roman" panose="02020603050405020304" pitchFamily="18" charset="0"/>
                <a:cs typeface="Times New Roman" panose="02020603050405020304" pitchFamily="18" charset="0"/>
              </a:rPr>
              <a:t>The countries in </a:t>
            </a:r>
            <a:r>
              <a:rPr lang="en-GB" sz="2400" dirty="0" err="1">
                <a:effectLst/>
                <a:latin typeface="Century Gothic" panose="020B0502020202020204" pitchFamily="34" charset="0"/>
                <a:ea typeface="Times New Roman" panose="02020603050405020304" pitchFamily="18" charset="0"/>
                <a:cs typeface="Times New Roman" panose="02020603050405020304" pitchFamily="18" charset="0"/>
              </a:rPr>
              <a:t>BioICEP</a:t>
            </a:r>
            <a:r>
              <a:rPr lang="en-GB" sz="2400" dirty="0">
                <a:effectLst/>
                <a:latin typeface="Century Gothic" panose="020B0502020202020204" pitchFamily="34" charset="0"/>
                <a:ea typeface="Times New Roman" panose="02020603050405020304" pitchFamily="18" charset="0"/>
                <a:cs typeface="Times New Roman" panose="02020603050405020304" pitchFamily="18" charset="0"/>
              </a:rPr>
              <a:t> consortium have been selected to represent different mixed plastic pollution environments, with specific partners chosen which have the expertise and facilities to carry out the necessary technical innovations. A number of innovative booster technologies are at the core of this solution accentuating, expediting, and augmenting mixed plastics degradation to levels far in excess of those current achievable.</a:t>
            </a:r>
            <a:endParaRPr lang="es-ES" sz="24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2" name="Picture 2" descr="Resultado de imagen de aimplas">
            <a:extLst>
              <a:ext uri="{FF2B5EF4-FFF2-40B4-BE49-F238E27FC236}">
                <a16:creationId xmlns:a16="http://schemas.microsoft.com/office/drawing/2014/main" id="{13AAF5D7-EFD5-4620-B484-CC29CCCF6D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4435" y="6216358"/>
            <a:ext cx="1942498" cy="46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205429"/>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55F51"/>
      </a:dk2>
      <a:lt2>
        <a:srgbClr val="E2DFCC"/>
      </a:lt2>
      <a:accent1>
        <a:srgbClr val="4A7B29"/>
      </a:accent1>
      <a:accent2>
        <a:srgbClr val="8DCB63"/>
      </a:accent2>
      <a:accent3>
        <a:srgbClr val="8DCB63"/>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4EDF2704500C40A86248549B466620" ma:contentTypeVersion="10" ma:contentTypeDescription="Create a new document." ma:contentTypeScope="" ma:versionID="55bd76e4a1a7528c1921b99e03c9cfa5">
  <xsd:schema xmlns:xsd="http://www.w3.org/2001/XMLSchema" xmlns:xs="http://www.w3.org/2001/XMLSchema" xmlns:p="http://schemas.microsoft.com/office/2006/metadata/properties" xmlns:ns3="be646c13-8c63-4cd8-9ac3-a21f6328fe5c" targetNamespace="http://schemas.microsoft.com/office/2006/metadata/properties" ma:root="true" ma:fieldsID="5625623a439cb7cff756df8b47731a8e" ns3:_="">
    <xsd:import namespace="be646c13-8c63-4cd8-9ac3-a21f6328fe5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646c13-8c63-4cd8-9ac3-a21f6328fe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AD363E-196D-4A88-8775-7DA8333A7DC6}">
  <ds:schemaRefs>
    <ds:schemaRef ds:uri="http://www.w3.org/XML/1998/namespace"/>
    <ds:schemaRef ds:uri="http://schemas.microsoft.com/office/infopath/2007/PartnerControls"/>
    <ds:schemaRef ds:uri="http://purl.org/dc/elements/1.1/"/>
    <ds:schemaRef ds:uri="http://purl.org/dc/dcmitype/"/>
    <ds:schemaRef ds:uri="http://purl.org/dc/terms/"/>
    <ds:schemaRef ds:uri="be646c13-8c63-4cd8-9ac3-a21f6328fe5c"/>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7FA1D323-9B8E-4B43-9180-FE40980060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646c13-8c63-4cd8-9ac3-a21f6328fe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9C4626-9AC0-4EA6-B207-315A44D850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19420</TotalTime>
  <Words>540</Words>
  <Application>Microsoft Office PowerPoint</Application>
  <PresentationFormat>Panorámica</PresentationFormat>
  <Paragraphs>42</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Bahnschrift</vt:lpstr>
      <vt:lpstr>Calibri</vt:lpstr>
      <vt:lpstr>Calibri Light</vt:lpstr>
      <vt:lpstr>Century Gothic</vt:lpstr>
      <vt:lpstr>Office Theme</vt:lpstr>
      <vt:lpstr>Bio Innovation of a Circular Economy for Plastics  AIMPLAS </vt:lpstr>
      <vt:lpstr>BioICEP Goals</vt:lpstr>
      <vt:lpstr>BioICEP Goals</vt:lpstr>
      <vt:lpstr>BioICEP Goals</vt:lpstr>
      <vt:lpstr>Presentación de PowerPoint</vt:lpstr>
      <vt:lpstr>Presentación de PowerPoint</vt:lpstr>
      <vt:lpstr>BioICEP Goals</vt:lpstr>
      <vt:lpstr>BioICEP Goals</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 Innovation of a Circular Economy for Plastics</dc:title>
  <dc:creator>Margaret Brennan Fournet</dc:creator>
  <cp:lastModifiedBy>Pablo Ferrero Aguar</cp:lastModifiedBy>
  <cp:revision>109</cp:revision>
  <dcterms:created xsi:type="dcterms:W3CDTF">2019-05-23T08:16:14Z</dcterms:created>
  <dcterms:modified xsi:type="dcterms:W3CDTF">2020-09-15T10:47:17Z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0x010100474EDF2704500C40A86248549B466620</vt:lpwstr>
  </property>
</Properties>
</file>