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6" r:id="rId4"/>
    <p:sldId id="259" r:id="rId5"/>
    <p:sldId id="265" r:id="rId6"/>
    <p:sldId id="269" r:id="rId7"/>
    <p:sldId id="260" r:id="rId8"/>
    <p:sldId id="270" r:id="rId9"/>
    <p:sldId id="271" r:id="rId10"/>
    <p:sldId id="272" r:id="rId11"/>
    <p:sldId id="273" r:id="rId12"/>
    <p:sldId id="274" r:id="rId13"/>
    <p:sldId id="275" r:id="rId14"/>
    <p:sldId id="279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Estilo Médio 4 - Destaqu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Estilo Claro 1 - Destaqu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com Tema 1 - Destaqu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5" autoAdjust="0"/>
    <p:restoredTop sz="94660"/>
  </p:normalViewPr>
  <p:slideViewPr>
    <p:cSldViewPr>
      <p:cViewPr>
        <p:scale>
          <a:sx n="100" d="100"/>
          <a:sy n="100" d="100"/>
        </p:scale>
        <p:origin x="-240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zador\Desktop\analise%20final\Calculos%20G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zador\Desktop\amb\bolsa%20iniav%20arroz\RELATOR\POs\INDICE%20GLICEMICO%20ESTIMATIVA%20E%20RVA,%20basmati,%20ceres%20e%20ma&#231;aric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plotArea>
      <c:layout>
        <c:manualLayout>
          <c:layoutTarget val="inner"/>
          <c:xMode val="edge"/>
          <c:yMode val="edge"/>
          <c:x val="0.13156905780478229"/>
          <c:y val="4.2141294838145542E-2"/>
          <c:w val="0.48689867852697682"/>
          <c:h val="0.75212386250729224"/>
        </c:manualLayout>
      </c:layout>
      <c:scatterChart>
        <c:scatterStyle val="lineMarker"/>
        <c:ser>
          <c:idx val="0"/>
          <c:order val="0"/>
          <c:tx>
            <c:v>Ceres</c:v>
          </c:tx>
          <c:xVal>
            <c:numRef>
              <c:f>Folha1!$T$34:$T$38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30</c:v>
                </c:pt>
                <c:pt idx="4">
                  <c:v>60</c:v>
                </c:pt>
              </c:numCache>
            </c:numRef>
          </c:xVal>
          <c:yVal>
            <c:numRef>
              <c:f>Folha1!$W$34:$W$38</c:f>
              <c:numCache>
                <c:formatCode>0.000</c:formatCode>
                <c:ptCount val="5"/>
                <c:pt idx="0">
                  <c:v>4.7640429999999998E-2</c:v>
                </c:pt>
                <c:pt idx="1">
                  <c:v>28.469413109999984</c:v>
                </c:pt>
                <c:pt idx="2">
                  <c:v>28.347886146000011</c:v>
                </c:pt>
                <c:pt idx="3">
                  <c:v>28.455841240000002</c:v>
                </c:pt>
                <c:pt idx="4">
                  <c:v>28.617155330000021</c:v>
                </c:pt>
              </c:numCache>
            </c:numRef>
          </c:yVal>
        </c:ser>
        <c:ser>
          <c:idx val="1"/>
          <c:order val="1"/>
          <c:tx>
            <c:v>Basmati</c:v>
          </c:tx>
          <c:xVal>
            <c:numRef>
              <c:f>Folha1!$T$41:$T$45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30</c:v>
                </c:pt>
                <c:pt idx="4">
                  <c:v>60</c:v>
                </c:pt>
              </c:numCache>
            </c:numRef>
          </c:xVal>
          <c:yVal>
            <c:numRef>
              <c:f>Folha1!$W$41:$W$45</c:f>
              <c:numCache>
                <c:formatCode>0.000</c:formatCode>
                <c:ptCount val="5"/>
                <c:pt idx="0">
                  <c:v>1.7150650000000003E-2</c:v>
                </c:pt>
                <c:pt idx="1">
                  <c:v>26.109689490000001</c:v>
                </c:pt>
                <c:pt idx="2">
                  <c:v>28.54065756</c:v>
                </c:pt>
                <c:pt idx="3">
                  <c:v>27.596968400000023</c:v>
                </c:pt>
                <c:pt idx="4">
                  <c:v>27.829033259999989</c:v>
                </c:pt>
              </c:numCache>
            </c:numRef>
          </c:yVal>
        </c:ser>
        <c:ser>
          <c:idx val="2"/>
          <c:order val="2"/>
          <c:tx>
            <c:v>Maçarico</c:v>
          </c:tx>
          <c:xVal>
            <c:numRef>
              <c:f>Folha1!$T$41:$T$45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30</c:v>
                </c:pt>
                <c:pt idx="4">
                  <c:v>60</c:v>
                </c:pt>
              </c:numCache>
            </c:numRef>
          </c:xVal>
          <c:yVal>
            <c:numRef>
              <c:f>Folha1!$W$48:$W$52</c:f>
              <c:numCache>
                <c:formatCode>0.000</c:formatCode>
                <c:ptCount val="5"/>
                <c:pt idx="0">
                  <c:v>5.6047559999999981E-3</c:v>
                </c:pt>
                <c:pt idx="1">
                  <c:v>23.215501949</c:v>
                </c:pt>
                <c:pt idx="2">
                  <c:v>26.511462029000011</c:v>
                </c:pt>
                <c:pt idx="3">
                  <c:v>26.731056799000012</c:v>
                </c:pt>
                <c:pt idx="4">
                  <c:v>25.950055361000011</c:v>
                </c:pt>
              </c:numCache>
            </c:numRef>
          </c:yVal>
        </c:ser>
        <c:ser>
          <c:idx val="3"/>
          <c:order val="3"/>
          <c:tx>
            <c:v>Waxy</c:v>
          </c:tx>
          <c:xVal>
            <c:numRef>
              <c:f>Folha1!$T$55:$T$59</c:f>
              <c:numCache>
                <c:formatCode>General</c:formatCode>
                <c:ptCount val="5"/>
                <c:pt idx="0">
                  <c:v>0</c:v>
                </c:pt>
                <c:pt idx="1">
                  <c:v>5.0000000099186135</c:v>
                </c:pt>
                <c:pt idx="2">
                  <c:v>10</c:v>
                </c:pt>
                <c:pt idx="3">
                  <c:v>30</c:v>
                </c:pt>
                <c:pt idx="4">
                  <c:v>60</c:v>
                </c:pt>
              </c:numCache>
            </c:numRef>
          </c:xVal>
          <c:yVal>
            <c:numRef>
              <c:f>Folha1!$W$55:$W$59</c:f>
              <c:numCache>
                <c:formatCode>0.000</c:formatCode>
                <c:ptCount val="5"/>
                <c:pt idx="0">
                  <c:v>0</c:v>
                </c:pt>
                <c:pt idx="1">
                  <c:v>28.918800000000001</c:v>
                </c:pt>
                <c:pt idx="2">
                  <c:v>28.21537</c:v>
                </c:pt>
                <c:pt idx="3">
                  <c:v>27.511939999999999</c:v>
                </c:pt>
                <c:pt idx="4">
                  <c:v>28.059049999999989</c:v>
                </c:pt>
              </c:numCache>
            </c:numRef>
          </c:yVal>
        </c:ser>
        <c:ser>
          <c:idx val="4"/>
          <c:order val="4"/>
          <c:tx>
            <c:v>Corn Starch</c:v>
          </c:tx>
          <c:xVal>
            <c:numRef>
              <c:f>Folha1!$T$55:$T$59</c:f>
              <c:numCache>
                <c:formatCode>General</c:formatCode>
                <c:ptCount val="5"/>
                <c:pt idx="0">
                  <c:v>0</c:v>
                </c:pt>
                <c:pt idx="1">
                  <c:v>5.0000000099186135</c:v>
                </c:pt>
                <c:pt idx="2">
                  <c:v>10</c:v>
                </c:pt>
                <c:pt idx="3">
                  <c:v>30</c:v>
                </c:pt>
                <c:pt idx="4">
                  <c:v>60</c:v>
                </c:pt>
              </c:numCache>
            </c:numRef>
          </c:xVal>
          <c:yVal>
            <c:numRef>
              <c:f>Folha1!$W$64:$W$68</c:f>
              <c:numCache>
                <c:formatCode>0.000</c:formatCode>
                <c:ptCount val="5"/>
                <c:pt idx="0">
                  <c:v>0</c:v>
                </c:pt>
                <c:pt idx="1">
                  <c:v>34</c:v>
                </c:pt>
                <c:pt idx="2">
                  <c:v>34</c:v>
                </c:pt>
                <c:pt idx="3">
                  <c:v>30</c:v>
                </c:pt>
                <c:pt idx="4">
                  <c:v>30</c:v>
                </c:pt>
              </c:numCache>
            </c:numRef>
          </c:yVal>
        </c:ser>
        <c:ser>
          <c:idx val="5"/>
          <c:order val="5"/>
          <c:tx>
            <c:v>Resistant Starch</c:v>
          </c:tx>
          <c:xVal>
            <c:numRef>
              <c:f>Folha1!$T$34:$T$38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30</c:v>
                </c:pt>
                <c:pt idx="4">
                  <c:v>60</c:v>
                </c:pt>
              </c:numCache>
            </c:numRef>
          </c:xVal>
          <c:yVal>
            <c:numRef>
              <c:f>Folha1!$W$72:$W$76</c:f>
              <c:numCache>
                <c:formatCode>0.000</c:formatCode>
                <c:ptCount val="5"/>
                <c:pt idx="0">
                  <c:v>0</c:v>
                </c:pt>
                <c:pt idx="1">
                  <c:v>9.3009120000000003</c:v>
                </c:pt>
                <c:pt idx="2">
                  <c:v>8.9101170000000014</c:v>
                </c:pt>
                <c:pt idx="3">
                  <c:v>9.1445939999999997</c:v>
                </c:pt>
                <c:pt idx="4">
                  <c:v>7.9722100000000014</c:v>
                </c:pt>
              </c:numCache>
            </c:numRef>
          </c:yVal>
        </c:ser>
        <c:axId val="74008064"/>
        <c:axId val="74009984"/>
      </c:scatterChart>
      <c:valAx>
        <c:axId val="74008064"/>
        <c:scaling>
          <c:orientation val="minMax"/>
          <c:max val="6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PT"/>
                  <a:t>Time(min)</a:t>
                </a:r>
              </a:p>
            </c:rich>
          </c:tx>
          <c:layout>
            <c:manualLayout>
              <c:xMode val="edge"/>
              <c:yMode val="edge"/>
              <c:x val="0.31407903309305563"/>
              <c:y val="0.88109998051685756"/>
            </c:manualLayout>
          </c:layout>
        </c:title>
        <c:numFmt formatCode="General" sourceLinked="1"/>
        <c:tickLblPos val="nextTo"/>
        <c:crossAx val="74009984"/>
        <c:crosses val="autoZero"/>
        <c:crossBetween val="midCat"/>
      </c:valAx>
      <c:valAx>
        <c:axId val="74009984"/>
        <c:scaling>
          <c:orientation val="minMax"/>
          <c:max val="4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PT"/>
                  <a:t>%Total starch hidrolized</a:t>
                </a:r>
              </a:p>
            </c:rich>
          </c:tx>
          <c:layout/>
        </c:title>
        <c:numFmt formatCode="0" sourceLinked="0"/>
        <c:tickLblPos val="nextTo"/>
        <c:crossAx val="74008064"/>
        <c:crosses val="autoZero"/>
        <c:crossBetween val="midCat"/>
        <c:majorUnit val="10"/>
      </c:valAx>
    </c:plotArea>
    <c:legend>
      <c:legendPos val="r"/>
      <c:layout>
        <c:manualLayout>
          <c:xMode val="edge"/>
          <c:yMode val="edge"/>
          <c:x val="0.57574103608154314"/>
          <c:y val="0.18503271853829592"/>
          <c:w val="0.42425896391845808"/>
          <c:h val="0.54648843495515731"/>
        </c:manualLayout>
      </c:layout>
    </c:legend>
    <c:plotVisOnly val="1"/>
  </c:chart>
  <c:spPr>
    <a:ln>
      <a:noFill/>
    </a:ln>
  </c:spPr>
  <c:txPr>
    <a:bodyPr/>
    <a:lstStyle/>
    <a:p>
      <a:pPr>
        <a:defRPr sz="1800">
          <a:latin typeface="Palatino Linotype" pitchFamily="18" charset="0"/>
        </a:defRPr>
      </a:pPr>
      <a:endParaRPr lang="pt-P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style val="5"/>
  <c:chart>
    <c:autoTitleDeleted val="1"/>
    <c:plotArea>
      <c:layout>
        <c:manualLayout>
          <c:layoutTarget val="inner"/>
          <c:xMode val="edge"/>
          <c:yMode val="edge"/>
          <c:x val="0.19441924575047023"/>
          <c:y val="0.13836064068039794"/>
          <c:w val="0.72581273817310665"/>
          <c:h val="0.71126531304593543"/>
        </c:manualLayout>
      </c:layout>
      <c:barChart>
        <c:barDir val="col"/>
        <c:grouping val="clustered"/>
        <c:ser>
          <c:idx val="0"/>
          <c:order val="0"/>
          <c:tx>
            <c:strRef>
              <c:f>Amilose!$E$18</c:f>
              <c:strCache>
                <c:ptCount val="1"/>
                <c:pt idx="0">
                  <c:v>%Amylose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2.7777777777778126E-3"/>
                  <c:y val="-9.72222222222222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21.4 </a:t>
                    </a:r>
                    <a:r>
                      <a:rPr lang="en-US" dirty="0"/>
                      <a:t>b</a:t>
                    </a:r>
                  </a:p>
                </c:rich>
              </c:tx>
              <c:dLblPos val="inEnd"/>
              <c:showVal val="1"/>
            </c:dLbl>
            <c:dLbl>
              <c:idx val="1"/>
              <c:layout>
                <c:manualLayout>
                  <c:x val="0"/>
                  <c:y val="-9.72222222222222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25.0a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>
                <c:manualLayout>
                  <c:x val="0"/>
                  <c:y val="-0.101851851851851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25.4a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2.6c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inEnd"/>
            <c:showVal val="1"/>
          </c:dLbls>
          <c:errBars>
            <c:errBarType val="both"/>
            <c:errValType val="cust"/>
            <c:plus>
              <c:numRef>
                <c:f>Amilose!$F$19:$F$22</c:f>
                <c:numCache>
                  <c:formatCode>General</c:formatCode>
                  <c:ptCount val="4"/>
                  <c:pt idx="0">
                    <c:v>0.22000000000000006</c:v>
                  </c:pt>
                  <c:pt idx="1">
                    <c:v>0.39000000000000107</c:v>
                  </c:pt>
                  <c:pt idx="2">
                    <c:v>0.4</c:v>
                  </c:pt>
                  <c:pt idx="3">
                    <c:v>8.0000000000000057E-2</c:v>
                  </c:pt>
                </c:numCache>
              </c:numRef>
            </c:plus>
            <c:minus>
              <c:numRef>
                <c:f>Amilose!$F$19:$F$22</c:f>
                <c:numCache>
                  <c:formatCode>General</c:formatCode>
                  <c:ptCount val="4"/>
                  <c:pt idx="0">
                    <c:v>0.22000000000000006</c:v>
                  </c:pt>
                  <c:pt idx="1">
                    <c:v>0.39000000000000107</c:v>
                  </c:pt>
                  <c:pt idx="2">
                    <c:v>0.4</c:v>
                  </c:pt>
                  <c:pt idx="3">
                    <c:v>8.0000000000000057E-2</c:v>
                  </c:pt>
                </c:numCache>
              </c:numRef>
            </c:minus>
          </c:errBars>
          <c:cat>
            <c:strRef>
              <c:f>Amilose!$D$19:$D$22</c:f>
              <c:strCache>
                <c:ptCount val="4"/>
                <c:pt idx="0">
                  <c:v>Ceres</c:v>
                </c:pt>
                <c:pt idx="1">
                  <c:v>Maçarico</c:v>
                </c:pt>
                <c:pt idx="2">
                  <c:v>Basmati</c:v>
                </c:pt>
                <c:pt idx="3">
                  <c:v>Waxy</c:v>
                </c:pt>
              </c:strCache>
            </c:strRef>
          </c:cat>
          <c:val>
            <c:numRef>
              <c:f>Amilose!$E$19:$E$22</c:f>
              <c:numCache>
                <c:formatCode>0.0</c:formatCode>
                <c:ptCount val="4"/>
                <c:pt idx="0">
                  <c:v>21.375167313820633</c:v>
                </c:pt>
                <c:pt idx="1">
                  <c:v>24.987278475437002</c:v>
                </c:pt>
                <c:pt idx="2">
                  <c:v>25.370381174396314</c:v>
                </c:pt>
                <c:pt idx="3">
                  <c:v>2.63</c:v>
                </c:pt>
              </c:numCache>
            </c:numRef>
          </c:val>
        </c:ser>
        <c:gapWidth val="75"/>
        <c:overlap val="40"/>
        <c:axId val="74151424"/>
        <c:axId val="74152960"/>
      </c:barChart>
      <c:catAx>
        <c:axId val="74151424"/>
        <c:scaling>
          <c:orientation val="minMax"/>
        </c:scaling>
        <c:axPos val="b"/>
        <c:numFmt formatCode="0.00" sourceLinked="1"/>
        <c:majorTickMark val="none"/>
        <c:tickLblPos val="nextTo"/>
        <c:crossAx val="74152960"/>
        <c:crosses val="autoZero"/>
        <c:auto val="1"/>
        <c:lblAlgn val="ctr"/>
        <c:lblOffset val="100"/>
      </c:catAx>
      <c:valAx>
        <c:axId val="741529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PT"/>
                  <a:t>Amylose (%)</a:t>
                </a:r>
              </a:p>
            </c:rich>
          </c:tx>
          <c:layout>
            <c:manualLayout>
              <c:xMode val="edge"/>
              <c:yMode val="edge"/>
              <c:x val="4.6175722986383965E-3"/>
              <c:y val="0.27005912599409926"/>
            </c:manualLayout>
          </c:layout>
        </c:title>
        <c:numFmt formatCode="0.0" sourceLinked="1"/>
        <c:majorTickMark val="none"/>
        <c:tickLblPos val="nextTo"/>
        <c:crossAx val="74151424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>
          <a:latin typeface="Palatino Linotype" pitchFamily="18" charset="0"/>
        </a:defRPr>
      </a:pPr>
      <a:endParaRPr lang="pt-P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A2691F-22E3-4E67-8F68-7F70DB34CA7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6A82E822-8AE9-44E3-AC0A-66476E5B8EB1}">
      <dgm:prSet phldrT="[Texto]" custT="1"/>
      <dgm:spPr/>
      <dgm:t>
        <a:bodyPr/>
        <a:lstStyle/>
        <a:p>
          <a:pPr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dirty="0" smtClean="0">
              <a:latin typeface="Palatino Linotype" pitchFamily="18" charset="0"/>
            </a:rPr>
            <a:t>INTRODUCTION</a:t>
          </a:r>
          <a:endParaRPr lang="pt-PT" sz="2000" b="1" dirty="0">
            <a:latin typeface="Palatino Linotype" pitchFamily="18" charset="0"/>
          </a:endParaRPr>
        </a:p>
      </dgm:t>
    </dgm:pt>
    <dgm:pt modelId="{28574AD1-A033-4DD1-BDE5-31411C52BD74}" type="parTrans" cxnId="{5A8BDBDD-80D9-41B7-A7E2-1753853A780F}">
      <dgm:prSet/>
      <dgm:spPr/>
      <dgm:t>
        <a:bodyPr/>
        <a:lstStyle/>
        <a:p>
          <a:pPr algn="ctr"/>
          <a:endParaRPr lang="pt-PT" b="1" dirty="0">
            <a:latin typeface="Palatino Linotype" pitchFamily="18" charset="0"/>
          </a:endParaRPr>
        </a:p>
      </dgm:t>
    </dgm:pt>
    <dgm:pt modelId="{6B3552D2-2646-4BA4-B5DA-B126BF2DD805}" type="sibTrans" cxnId="{5A8BDBDD-80D9-41B7-A7E2-1753853A780F}">
      <dgm:prSet/>
      <dgm:spPr/>
      <dgm:t>
        <a:bodyPr/>
        <a:lstStyle/>
        <a:p>
          <a:pPr algn="ctr"/>
          <a:endParaRPr lang="pt-PT" b="1" dirty="0">
            <a:latin typeface="Palatino Linotype" pitchFamily="18" charset="0"/>
          </a:endParaRPr>
        </a:p>
      </dgm:t>
    </dgm:pt>
    <dgm:pt modelId="{F30B5D49-8AF0-485D-8B11-4307BC3E7F08}">
      <dgm:prSet phldrT="[Texto]" custT="1"/>
      <dgm:spPr/>
      <dgm:t>
        <a:bodyPr/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000" b="1" dirty="0" smtClean="0">
              <a:latin typeface="Palatino Linotype" pitchFamily="18" charset="0"/>
            </a:rPr>
            <a:t>MATERIAL </a:t>
          </a:r>
          <a:endParaRPr lang="pt-PT" sz="2000" b="1" dirty="0">
            <a:latin typeface="Palatino Linotype" pitchFamily="18" charset="0"/>
          </a:endParaRPr>
        </a:p>
      </dgm:t>
    </dgm:pt>
    <dgm:pt modelId="{393E9C1E-E255-4C09-BDCF-98234F8B8262}" type="parTrans" cxnId="{8D5FCEB9-49D5-4B94-99E1-B5B14C3F2612}">
      <dgm:prSet/>
      <dgm:spPr/>
      <dgm:t>
        <a:bodyPr/>
        <a:lstStyle/>
        <a:p>
          <a:pPr algn="ctr"/>
          <a:endParaRPr lang="pt-PT" b="1" dirty="0">
            <a:latin typeface="Palatino Linotype" pitchFamily="18" charset="0"/>
          </a:endParaRPr>
        </a:p>
      </dgm:t>
    </dgm:pt>
    <dgm:pt modelId="{3F8F7315-FD1C-4358-A191-58081BB35164}" type="sibTrans" cxnId="{8D5FCEB9-49D5-4B94-99E1-B5B14C3F2612}">
      <dgm:prSet/>
      <dgm:spPr/>
      <dgm:t>
        <a:bodyPr/>
        <a:lstStyle/>
        <a:p>
          <a:pPr algn="ctr"/>
          <a:endParaRPr lang="pt-PT" b="1" dirty="0">
            <a:latin typeface="Palatino Linotype" pitchFamily="18" charset="0"/>
          </a:endParaRPr>
        </a:p>
      </dgm:t>
    </dgm:pt>
    <dgm:pt modelId="{62F330AC-E158-4E9A-9A10-185F23F1F845}">
      <dgm:prSet phldrT="[Texto]" custT="1"/>
      <dgm:spPr/>
      <dgm:t>
        <a:bodyPr/>
        <a:lstStyle/>
        <a:p>
          <a:pPr algn="ctr"/>
          <a:r>
            <a:rPr lang="pt-PT" sz="2000" b="1" dirty="0" smtClean="0">
              <a:latin typeface="Palatino Linotype" pitchFamily="18" charset="0"/>
            </a:rPr>
            <a:t>METHODS</a:t>
          </a:r>
          <a:endParaRPr lang="pt-PT" sz="2000" b="1" dirty="0">
            <a:latin typeface="Palatino Linotype" pitchFamily="18" charset="0"/>
          </a:endParaRPr>
        </a:p>
      </dgm:t>
    </dgm:pt>
    <dgm:pt modelId="{B8542C9D-306E-480F-8B39-75CBA7F83978}" type="parTrans" cxnId="{A2F574C6-CBB6-47DE-8A5C-2A7EF9429ACF}">
      <dgm:prSet/>
      <dgm:spPr/>
      <dgm:t>
        <a:bodyPr/>
        <a:lstStyle/>
        <a:p>
          <a:pPr algn="ctr"/>
          <a:endParaRPr lang="pt-PT" b="1" dirty="0">
            <a:latin typeface="Palatino Linotype" pitchFamily="18" charset="0"/>
          </a:endParaRPr>
        </a:p>
      </dgm:t>
    </dgm:pt>
    <dgm:pt modelId="{0B1C93AB-910D-4FB7-84B0-8E4BBF389E24}" type="sibTrans" cxnId="{A2F574C6-CBB6-47DE-8A5C-2A7EF9429ACF}">
      <dgm:prSet/>
      <dgm:spPr/>
      <dgm:t>
        <a:bodyPr/>
        <a:lstStyle/>
        <a:p>
          <a:pPr algn="ctr"/>
          <a:endParaRPr lang="pt-PT" b="1" dirty="0">
            <a:latin typeface="Palatino Linotype" pitchFamily="18" charset="0"/>
          </a:endParaRPr>
        </a:p>
      </dgm:t>
    </dgm:pt>
    <dgm:pt modelId="{0C32BB92-A2A7-4A19-AEE7-F38576E23EF4}">
      <dgm:prSet custT="1"/>
      <dgm:spPr/>
      <dgm:t>
        <a:bodyPr/>
        <a:lstStyle/>
        <a:p>
          <a:pPr algn="ctr"/>
          <a:r>
            <a:rPr lang="pt-PT" sz="2000" b="1" dirty="0" smtClean="0">
              <a:latin typeface="Palatino Linotype" pitchFamily="18" charset="0"/>
            </a:rPr>
            <a:t>RESULTS AND DISCUSSION</a:t>
          </a:r>
          <a:endParaRPr lang="en-GB" sz="2000" b="1" dirty="0">
            <a:latin typeface="Palatino Linotype" pitchFamily="18" charset="0"/>
          </a:endParaRPr>
        </a:p>
      </dgm:t>
    </dgm:pt>
    <dgm:pt modelId="{EBAEE0C9-D9CC-447A-998F-00828DEBF8F2}" type="parTrans" cxnId="{998549F9-B8BB-4880-BDAE-F86669DBA79D}">
      <dgm:prSet/>
      <dgm:spPr/>
      <dgm:t>
        <a:bodyPr/>
        <a:lstStyle/>
        <a:p>
          <a:pPr algn="ctr"/>
          <a:endParaRPr lang="en-GB" b="1" dirty="0">
            <a:latin typeface="Palatino Linotype" pitchFamily="18" charset="0"/>
          </a:endParaRPr>
        </a:p>
      </dgm:t>
    </dgm:pt>
    <dgm:pt modelId="{A01C4D9F-939F-4F8A-84E0-6D3E1851858F}" type="sibTrans" cxnId="{998549F9-B8BB-4880-BDAE-F86669DBA79D}">
      <dgm:prSet/>
      <dgm:spPr/>
      <dgm:t>
        <a:bodyPr/>
        <a:lstStyle/>
        <a:p>
          <a:pPr algn="ctr"/>
          <a:endParaRPr lang="en-GB" b="1" dirty="0">
            <a:latin typeface="Palatino Linotype" pitchFamily="18" charset="0"/>
          </a:endParaRPr>
        </a:p>
      </dgm:t>
    </dgm:pt>
    <dgm:pt modelId="{2916296F-C8CF-4534-AB48-E903DCBAE2E9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dirty="0" smtClean="0">
              <a:latin typeface="Palatino Linotype" pitchFamily="18" charset="0"/>
            </a:rPr>
            <a:t>CONCLUSION</a:t>
          </a:r>
        </a:p>
        <a:p>
          <a:pPr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>
            <a:latin typeface="Palatino Linotype" pitchFamily="18" charset="0"/>
          </a:endParaRPr>
        </a:p>
      </dgm:t>
    </dgm:pt>
    <dgm:pt modelId="{8A6A3CB4-D7DE-4C59-AF39-F53F4B4937CD}" type="parTrans" cxnId="{C5561087-6637-4B09-B818-4A0E9C8D9F1C}">
      <dgm:prSet/>
      <dgm:spPr/>
      <dgm:t>
        <a:bodyPr/>
        <a:lstStyle/>
        <a:p>
          <a:pPr algn="ctr"/>
          <a:endParaRPr lang="en-GB" b="1" dirty="0">
            <a:latin typeface="Palatino Linotype" pitchFamily="18" charset="0"/>
          </a:endParaRPr>
        </a:p>
      </dgm:t>
    </dgm:pt>
    <dgm:pt modelId="{B2E7A5CA-646F-4D3E-A38A-6511ADF1BC18}" type="sibTrans" cxnId="{C5561087-6637-4B09-B818-4A0E9C8D9F1C}">
      <dgm:prSet/>
      <dgm:spPr/>
      <dgm:t>
        <a:bodyPr/>
        <a:lstStyle/>
        <a:p>
          <a:pPr algn="ctr"/>
          <a:endParaRPr lang="en-GB" b="1" dirty="0">
            <a:latin typeface="Palatino Linotype" pitchFamily="18" charset="0"/>
          </a:endParaRPr>
        </a:p>
      </dgm:t>
    </dgm:pt>
    <dgm:pt modelId="{3D5AD8FB-6E38-4903-B623-CF565567A139}" type="pres">
      <dgm:prSet presAssocID="{B8A2691F-22E3-4E67-8F68-7F70DB34CA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020A3C-DD59-48B4-8861-70F738C87623}" type="pres">
      <dgm:prSet presAssocID="{6A82E822-8AE9-44E3-AC0A-66476E5B8EB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2AB934-0B96-497B-97C1-9A42F9A5CC94}" type="pres">
      <dgm:prSet presAssocID="{6B3552D2-2646-4BA4-B5DA-B126BF2DD805}" presName="spacer" presStyleCnt="0"/>
      <dgm:spPr/>
    </dgm:pt>
    <dgm:pt modelId="{62DFF4BE-BA24-4EC7-A624-F52C3B555B55}" type="pres">
      <dgm:prSet presAssocID="{F30B5D49-8AF0-485D-8B11-4307BC3E7F08}" presName="parentText" presStyleLbl="node1" presStyleIdx="1" presStyleCnt="5" custLinFactNeighborY="-555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6ED52C-5468-4FA2-A997-6F6B93DD58BC}" type="pres">
      <dgm:prSet presAssocID="{3F8F7315-FD1C-4358-A191-58081BB35164}" presName="spacer" presStyleCnt="0"/>
      <dgm:spPr/>
    </dgm:pt>
    <dgm:pt modelId="{E2A65D4A-3039-4AA9-9F8C-CE0BB1F45806}" type="pres">
      <dgm:prSet presAssocID="{62F330AC-E158-4E9A-9A10-185F23F1F84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1A7929-7DB9-4C85-89E2-2F4417533A2A}" type="pres">
      <dgm:prSet presAssocID="{0B1C93AB-910D-4FB7-84B0-8E4BBF389E24}" presName="spacer" presStyleCnt="0"/>
      <dgm:spPr/>
    </dgm:pt>
    <dgm:pt modelId="{66BFC892-5926-4F10-96A1-C4CA468146CC}" type="pres">
      <dgm:prSet presAssocID="{0C32BB92-A2A7-4A19-AEE7-F38576E23EF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F51B04-CB7F-46BA-B99D-F1365F632570}" type="pres">
      <dgm:prSet presAssocID="{A01C4D9F-939F-4F8A-84E0-6D3E1851858F}" presName="spacer" presStyleCnt="0"/>
      <dgm:spPr/>
    </dgm:pt>
    <dgm:pt modelId="{3CB70E2F-0E2B-41D8-B423-D7D6303DCFF4}" type="pres">
      <dgm:prSet presAssocID="{2916296F-C8CF-4534-AB48-E903DCBAE2E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98549F9-B8BB-4880-BDAE-F86669DBA79D}" srcId="{B8A2691F-22E3-4E67-8F68-7F70DB34CA74}" destId="{0C32BB92-A2A7-4A19-AEE7-F38576E23EF4}" srcOrd="3" destOrd="0" parTransId="{EBAEE0C9-D9CC-447A-998F-00828DEBF8F2}" sibTransId="{A01C4D9F-939F-4F8A-84E0-6D3E1851858F}"/>
    <dgm:cxn modelId="{5A8BDBDD-80D9-41B7-A7E2-1753853A780F}" srcId="{B8A2691F-22E3-4E67-8F68-7F70DB34CA74}" destId="{6A82E822-8AE9-44E3-AC0A-66476E5B8EB1}" srcOrd="0" destOrd="0" parTransId="{28574AD1-A033-4DD1-BDE5-31411C52BD74}" sibTransId="{6B3552D2-2646-4BA4-B5DA-B126BF2DD805}"/>
    <dgm:cxn modelId="{E9D693CB-4EAB-4533-92DD-121B14E3ECBC}" type="presOf" srcId="{0C32BB92-A2A7-4A19-AEE7-F38576E23EF4}" destId="{66BFC892-5926-4F10-96A1-C4CA468146CC}" srcOrd="0" destOrd="0" presId="urn:microsoft.com/office/officeart/2005/8/layout/vList2"/>
    <dgm:cxn modelId="{BC1F073F-D0E5-45B2-A679-C7FA96BA13C2}" type="presOf" srcId="{B8A2691F-22E3-4E67-8F68-7F70DB34CA74}" destId="{3D5AD8FB-6E38-4903-B623-CF565567A139}" srcOrd="0" destOrd="0" presId="urn:microsoft.com/office/officeart/2005/8/layout/vList2"/>
    <dgm:cxn modelId="{F79C3A00-E282-4A75-9394-0CBCCF3E9194}" type="presOf" srcId="{2916296F-C8CF-4534-AB48-E903DCBAE2E9}" destId="{3CB70E2F-0E2B-41D8-B423-D7D6303DCFF4}" srcOrd="0" destOrd="0" presId="urn:microsoft.com/office/officeart/2005/8/layout/vList2"/>
    <dgm:cxn modelId="{8D5FCEB9-49D5-4B94-99E1-B5B14C3F2612}" srcId="{B8A2691F-22E3-4E67-8F68-7F70DB34CA74}" destId="{F30B5D49-8AF0-485D-8B11-4307BC3E7F08}" srcOrd="1" destOrd="0" parTransId="{393E9C1E-E255-4C09-BDCF-98234F8B8262}" sibTransId="{3F8F7315-FD1C-4358-A191-58081BB35164}"/>
    <dgm:cxn modelId="{4C25EA66-7414-4473-8B26-BB7FFA7D1F5B}" type="presOf" srcId="{62F330AC-E158-4E9A-9A10-185F23F1F845}" destId="{E2A65D4A-3039-4AA9-9F8C-CE0BB1F45806}" srcOrd="0" destOrd="0" presId="urn:microsoft.com/office/officeart/2005/8/layout/vList2"/>
    <dgm:cxn modelId="{7A63BCA8-DE70-47AC-B360-149326CC6E00}" type="presOf" srcId="{6A82E822-8AE9-44E3-AC0A-66476E5B8EB1}" destId="{69020A3C-DD59-48B4-8861-70F738C87623}" srcOrd="0" destOrd="0" presId="urn:microsoft.com/office/officeart/2005/8/layout/vList2"/>
    <dgm:cxn modelId="{A2F574C6-CBB6-47DE-8A5C-2A7EF9429ACF}" srcId="{B8A2691F-22E3-4E67-8F68-7F70DB34CA74}" destId="{62F330AC-E158-4E9A-9A10-185F23F1F845}" srcOrd="2" destOrd="0" parTransId="{B8542C9D-306E-480F-8B39-75CBA7F83978}" sibTransId="{0B1C93AB-910D-4FB7-84B0-8E4BBF389E24}"/>
    <dgm:cxn modelId="{C5561087-6637-4B09-B818-4A0E9C8D9F1C}" srcId="{B8A2691F-22E3-4E67-8F68-7F70DB34CA74}" destId="{2916296F-C8CF-4534-AB48-E903DCBAE2E9}" srcOrd="4" destOrd="0" parTransId="{8A6A3CB4-D7DE-4C59-AF39-F53F4B4937CD}" sibTransId="{B2E7A5CA-646F-4D3E-A38A-6511ADF1BC18}"/>
    <dgm:cxn modelId="{1E59110F-0AE9-4E8C-B498-A9ABBD5D32C1}" type="presOf" srcId="{F30B5D49-8AF0-485D-8B11-4307BC3E7F08}" destId="{62DFF4BE-BA24-4EC7-A624-F52C3B555B55}" srcOrd="0" destOrd="0" presId="urn:microsoft.com/office/officeart/2005/8/layout/vList2"/>
    <dgm:cxn modelId="{723C8184-90BF-48A4-9CF6-25A9E287D338}" type="presParOf" srcId="{3D5AD8FB-6E38-4903-B623-CF565567A139}" destId="{69020A3C-DD59-48B4-8861-70F738C87623}" srcOrd="0" destOrd="0" presId="urn:microsoft.com/office/officeart/2005/8/layout/vList2"/>
    <dgm:cxn modelId="{4E1CC48C-9E99-467F-BB5D-D279C079E5C5}" type="presParOf" srcId="{3D5AD8FB-6E38-4903-B623-CF565567A139}" destId="{272AB934-0B96-497B-97C1-9A42F9A5CC94}" srcOrd="1" destOrd="0" presId="urn:microsoft.com/office/officeart/2005/8/layout/vList2"/>
    <dgm:cxn modelId="{AEA9BF7F-77B8-4767-9E53-74715BFBB65D}" type="presParOf" srcId="{3D5AD8FB-6E38-4903-B623-CF565567A139}" destId="{62DFF4BE-BA24-4EC7-A624-F52C3B555B55}" srcOrd="2" destOrd="0" presId="urn:microsoft.com/office/officeart/2005/8/layout/vList2"/>
    <dgm:cxn modelId="{FAFCF9CE-409A-4922-910C-D1A944F3A989}" type="presParOf" srcId="{3D5AD8FB-6E38-4903-B623-CF565567A139}" destId="{4C6ED52C-5468-4FA2-A997-6F6B93DD58BC}" srcOrd="3" destOrd="0" presId="urn:microsoft.com/office/officeart/2005/8/layout/vList2"/>
    <dgm:cxn modelId="{9C2287BB-36CB-4AE4-8E9E-407BEACD59F9}" type="presParOf" srcId="{3D5AD8FB-6E38-4903-B623-CF565567A139}" destId="{E2A65D4A-3039-4AA9-9F8C-CE0BB1F45806}" srcOrd="4" destOrd="0" presId="urn:microsoft.com/office/officeart/2005/8/layout/vList2"/>
    <dgm:cxn modelId="{9E1624DA-6B9E-42C4-AA44-ED22C2FB232C}" type="presParOf" srcId="{3D5AD8FB-6E38-4903-B623-CF565567A139}" destId="{081A7929-7DB9-4C85-89E2-2F4417533A2A}" srcOrd="5" destOrd="0" presId="urn:microsoft.com/office/officeart/2005/8/layout/vList2"/>
    <dgm:cxn modelId="{DF2DB627-C78C-4929-89F4-987F4CC4BBB1}" type="presParOf" srcId="{3D5AD8FB-6E38-4903-B623-CF565567A139}" destId="{66BFC892-5926-4F10-96A1-C4CA468146CC}" srcOrd="6" destOrd="0" presId="urn:microsoft.com/office/officeart/2005/8/layout/vList2"/>
    <dgm:cxn modelId="{3F737FCC-3118-44F0-AB21-F7D99BA51E3C}" type="presParOf" srcId="{3D5AD8FB-6E38-4903-B623-CF565567A139}" destId="{2FF51B04-CB7F-46BA-B99D-F1365F632570}" srcOrd="7" destOrd="0" presId="urn:microsoft.com/office/officeart/2005/8/layout/vList2"/>
    <dgm:cxn modelId="{0C689E15-8E0B-4E98-ADB8-7C729B0E66CD}" type="presParOf" srcId="{3D5AD8FB-6E38-4903-B623-CF565567A139}" destId="{3CB70E2F-0E2B-41D8-B423-D7D6303DCFF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020A3C-DD59-48B4-8861-70F738C87623}">
      <dsp:nvSpPr>
        <dsp:cNvPr id="0" name=""/>
        <dsp:cNvSpPr/>
      </dsp:nvSpPr>
      <dsp:spPr>
        <a:xfrm>
          <a:off x="0" y="8504"/>
          <a:ext cx="5181600" cy="8599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latin typeface="Palatino Linotype" pitchFamily="18" charset="0"/>
            </a:rPr>
            <a:t>INTRODUCTION</a:t>
          </a:r>
          <a:endParaRPr lang="pt-PT" sz="2000" b="1" kern="1200" dirty="0">
            <a:latin typeface="Palatino Linotype" pitchFamily="18" charset="0"/>
          </a:endParaRPr>
        </a:p>
      </dsp:txBody>
      <dsp:txXfrm>
        <a:off x="0" y="8504"/>
        <a:ext cx="5181600" cy="859949"/>
      </dsp:txXfrm>
    </dsp:sp>
    <dsp:sp modelId="{62DFF4BE-BA24-4EC7-A624-F52C3B555B55}">
      <dsp:nvSpPr>
        <dsp:cNvPr id="0" name=""/>
        <dsp:cNvSpPr/>
      </dsp:nvSpPr>
      <dsp:spPr>
        <a:xfrm>
          <a:off x="0" y="982694"/>
          <a:ext cx="5181600" cy="859949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000" b="1" kern="1200" dirty="0" smtClean="0">
              <a:latin typeface="Palatino Linotype" pitchFamily="18" charset="0"/>
            </a:rPr>
            <a:t>MATERIAL </a:t>
          </a:r>
          <a:endParaRPr lang="pt-PT" sz="2000" b="1" kern="1200" dirty="0">
            <a:latin typeface="Palatino Linotype" pitchFamily="18" charset="0"/>
          </a:endParaRPr>
        </a:p>
      </dsp:txBody>
      <dsp:txXfrm>
        <a:off x="0" y="982694"/>
        <a:ext cx="5181600" cy="859949"/>
      </dsp:txXfrm>
    </dsp:sp>
    <dsp:sp modelId="{E2A65D4A-3039-4AA9-9F8C-CE0BB1F45806}">
      <dsp:nvSpPr>
        <dsp:cNvPr id="0" name=""/>
        <dsp:cNvSpPr/>
      </dsp:nvSpPr>
      <dsp:spPr>
        <a:xfrm>
          <a:off x="0" y="1970324"/>
          <a:ext cx="5181600" cy="85994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latin typeface="Palatino Linotype" pitchFamily="18" charset="0"/>
            </a:rPr>
            <a:t>METHODS</a:t>
          </a:r>
          <a:endParaRPr lang="pt-PT" sz="2000" b="1" kern="1200" dirty="0">
            <a:latin typeface="Palatino Linotype" pitchFamily="18" charset="0"/>
          </a:endParaRPr>
        </a:p>
      </dsp:txBody>
      <dsp:txXfrm>
        <a:off x="0" y="1970324"/>
        <a:ext cx="5181600" cy="859949"/>
      </dsp:txXfrm>
    </dsp:sp>
    <dsp:sp modelId="{66BFC892-5926-4F10-96A1-C4CA468146CC}">
      <dsp:nvSpPr>
        <dsp:cNvPr id="0" name=""/>
        <dsp:cNvSpPr/>
      </dsp:nvSpPr>
      <dsp:spPr>
        <a:xfrm>
          <a:off x="0" y="2951234"/>
          <a:ext cx="5181600" cy="859949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latin typeface="Palatino Linotype" pitchFamily="18" charset="0"/>
            </a:rPr>
            <a:t>RESULTS AND DISCUSSION</a:t>
          </a:r>
          <a:endParaRPr lang="en-GB" sz="2000" b="1" kern="1200" dirty="0">
            <a:latin typeface="Palatino Linotype" pitchFamily="18" charset="0"/>
          </a:endParaRPr>
        </a:p>
      </dsp:txBody>
      <dsp:txXfrm>
        <a:off x="0" y="2951234"/>
        <a:ext cx="5181600" cy="859949"/>
      </dsp:txXfrm>
    </dsp:sp>
    <dsp:sp modelId="{3CB70E2F-0E2B-41D8-B423-D7D6303DCFF4}">
      <dsp:nvSpPr>
        <dsp:cNvPr id="0" name=""/>
        <dsp:cNvSpPr/>
      </dsp:nvSpPr>
      <dsp:spPr>
        <a:xfrm>
          <a:off x="0" y="3932144"/>
          <a:ext cx="5181600" cy="85994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kern="1200" dirty="0" smtClean="0">
              <a:latin typeface="Palatino Linotype" pitchFamily="18" charset="0"/>
            </a:rPr>
            <a:t>CONCLUSION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kern="1200" dirty="0">
            <a:latin typeface="Palatino Linotype" pitchFamily="18" charset="0"/>
          </a:endParaRPr>
        </a:p>
      </dsp:txBody>
      <dsp:txXfrm>
        <a:off x="0" y="3932144"/>
        <a:ext cx="5181600" cy="859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8EEB4-0785-43AD-A7A1-F16570EDD677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05313-F97C-437C-9B50-C3838D157946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EAD26-FF4C-42EC-A3A0-95C5311D2B1B}" type="datetimeFigureOut">
              <a:rPr lang="pt-PT" smtClean="0"/>
              <a:pPr/>
              <a:t>25-10-2020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7FFA-4D49-42C6-9345-172AD0DC8F50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ce-rice.e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foods_2020.sciforum.net/conferences_files/329/Banner%20Foods%202020%20hero.jpg?160348508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https://foods_2020.sciforum.net/conferences_files/329/Banner%20Foods%202020%20hero.jpg?160348508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https://foods_2020.sciforum.net/conferences_files/329/Banner%20Foods%202020%20hero.jpg?160348508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https://foods_2020.sciforum.net/conferences_files/329/Banner%20Foods%202020%20hero.jpg?160348508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AutoShape 10" descr="https://foods_2020.sciforum.net/conferences_files/329/Banner%20Foods%202020%20hero.jpg?160348508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5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2" cstate="print"/>
          <a:srcRect b="59854"/>
          <a:stretch>
            <a:fillRect/>
          </a:stretch>
        </p:blipFill>
        <p:spPr bwMode="auto">
          <a:xfrm>
            <a:off x="1428623" y="0"/>
            <a:ext cx="6500963" cy="928670"/>
          </a:xfrm>
          <a:prstGeom prst="rect">
            <a:avLst/>
          </a:prstGeom>
          <a:noFill/>
        </p:spPr>
      </p:pic>
      <p:pic>
        <p:nvPicPr>
          <p:cNvPr id="10" name="Picture 2" descr="Resultado de imagem para arroz seme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6043" y="571480"/>
            <a:ext cx="3425825" cy="2692698"/>
          </a:xfrm>
          <a:prstGeom prst="rect">
            <a:avLst/>
          </a:prstGeom>
          <a:noFill/>
        </p:spPr>
      </p:pic>
      <p:sp>
        <p:nvSpPr>
          <p:cNvPr id="11" name="Rectângulo 10"/>
          <p:cNvSpPr/>
          <p:nvPr/>
        </p:nvSpPr>
        <p:spPr>
          <a:xfrm rot="10800000" flipV="1">
            <a:off x="0" y="2786058"/>
            <a:ext cx="9144000" cy="1447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6575" algn="ctr">
              <a:tabLst>
                <a:tab pos="7896225" algn="l"/>
              </a:tabLst>
            </a:pPr>
            <a:r>
              <a:rPr lang="en-US" sz="2800" b="1" dirty="0" smtClean="0">
                <a:solidFill>
                  <a:schemeClr val="tx1"/>
                </a:solidFill>
                <a:latin typeface="Palatino Linotype" pitchFamily="18" charset="0"/>
              </a:rPr>
              <a:t>Evaluation </a:t>
            </a:r>
            <a:r>
              <a:rPr lang="en-US" sz="2800" b="1" dirty="0">
                <a:solidFill>
                  <a:schemeClr val="tx1"/>
                </a:solidFill>
                <a:latin typeface="Palatino Linotype" pitchFamily="18" charset="0"/>
              </a:rPr>
              <a:t>of starch hydrolysis for </a:t>
            </a:r>
            <a:r>
              <a:rPr lang="en-US" sz="2800" b="1" dirty="0" err="1">
                <a:solidFill>
                  <a:schemeClr val="tx1"/>
                </a:solidFill>
                <a:latin typeface="Palatino Linotype" pitchFamily="18" charset="0"/>
              </a:rPr>
              <a:t>glycemic</a:t>
            </a:r>
            <a:r>
              <a:rPr lang="en-US" sz="2800" b="1" dirty="0">
                <a:solidFill>
                  <a:schemeClr val="tx1"/>
                </a:solidFill>
                <a:latin typeface="Palatino Linotype" pitchFamily="18" charset="0"/>
              </a:rPr>
              <a:t> index prediction of rice varieties</a:t>
            </a:r>
            <a:endParaRPr lang="pt-PT" sz="28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pic>
        <p:nvPicPr>
          <p:cNvPr id="12" name="Imagem 11" descr="R:\GCI\LOGOS_INIAV\PT\Principal\PT_INIAV_Visual-principal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6000768"/>
            <a:ext cx="2428892" cy="54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 descr="CEDOC | iNOVA4Healt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6000768"/>
            <a:ext cx="1362925" cy="609590"/>
          </a:xfrm>
          <a:prstGeom prst="rect">
            <a:avLst/>
          </a:prstGeom>
          <a:noFill/>
        </p:spPr>
      </p:pic>
      <p:pic>
        <p:nvPicPr>
          <p:cNvPr id="1044" name="Picture 20" descr="RUN: Instituto de Tecnologia Química e Biológica (ITQB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746923"/>
            <a:ext cx="1571636" cy="1111077"/>
          </a:xfrm>
          <a:prstGeom prst="rect">
            <a:avLst/>
          </a:prstGeom>
          <a:noFill/>
        </p:spPr>
      </p:pic>
      <p:pic>
        <p:nvPicPr>
          <p:cNvPr id="1046" name="Picture 22" descr="Instituto de Biologia Experimental e Tecnológica (iBET) – EATRI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27548" y="5857892"/>
            <a:ext cx="1116220" cy="714381"/>
          </a:xfrm>
          <a:prstGeom prst="rect">
            <a:avLst/>
          </a:prstGeom>
          <a:noFill/>
        </p:spPr>
      </p:pic>
      <p:pic>
        <p:nvPicPr>
          <p:cNvPr id="1048" name="Picture 24" descr="Estude na FCT Nova da Universidade Nova de Lisboa com a EduPortuga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00958" y="5786454"/>
            <a:ext cx="857256" cy="857256"/>
          </a:xfrm>
          <a:prstGeom prst="rect">
            <a:avLst/>
          </a:prstGeom>
          <a:noFill/>
        </p:spPr>
      </p:pic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500430" y="4214818"/>
            <a:ext cx="55006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Cristiana Pereira, Regina Menezes, Vanda Lourenço, Teresa Serra,</a:t>
            </a:r>
            <a:r>
              <a:rPr kumimoji="0" lang="pt-PT" sz="1600" b="1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Carla Brites </a:t>
            </a:r>
            <a:endParaRPr kumimoji="0" lang="pt-PT" sz="3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ta para baixo 25"/>
          <p:cNvSpPr/>
          <p:nvPr/>
        </p:nvSpPr>
        <p:spPr>
          <a:xfrm>
            <a:off x="6786578" y="4071942"/>
            <a:ext cx="785818" cy="1214446"/>
          </a:xfrm>
          <a:prstGeom prst="downArrow">
            <a:avLst>
              <a:gd name="adj1" fmla="val 50000"/>
              <a:gd name="adj2" fmla="val 73273"/>
            </a:avLst>
          </a:prstGeom>
          <a:solidFill>
            <a:srgbClr val="FFFF99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ângulo 15"/>
          <p:cNvSpPr/>
          <p:nvPr/>
        </p:nvSpPr>
        <p:spPr>
          <a:xfrm>
            <a:off x="2143108" y="609600"/>
            <a:ext cx="7000892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r>
              <a:rPr lang="pt-PT" dirty="0" err="1" smtClean="0">
                <a:latin typeface="Palatino Linotype" pitchFamily="18" charset="0"/>
              </a:rPr>
              <a:t>Results</a:t>
            </a:r>
            <a:endParaRPr lang="pt-PT" dirty="0"/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8" name="AutoShape 2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0" name="AutoShape 4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2" name="AutoShape 6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4" name="AutoShape 8" descr="https://www.utep.edu/extendeduniversity/utepconnect/blog/_Files/images/March%202017/good-source-vs-bad-source-header-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3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348525"/>
            <a:ext cx="2761285" cy="2439406"/>
          </a:xfrm>
          <a:prstGeom prst="rect">
            <a:avLst/>
          </a:prstGeom>
          <a:noFill/>
        </p:spPr>
      </p:pic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357686" y="1500174"/>
            <a:ext cx="4786314" cy="70788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>
                <a:latin typeface="Palatino Linotype" pitchFamily="18" charset="0"/>
              </a:rPr>
              <a:t>Variation in GI of rice samples and its relation with </a:t>
            </a:r>
            <a:r>
              <a:rPr lang="en-US" sz="2000" b="1" dirty="0" err="1">
                <a:latin typeface="Palatino Linotype" pitchFamily="18" charset="0"/>
              </a:rPr>
              <a:t>amylose</a:t>
            </a:r>
            <a:r>
              <a:rPr lang="en-US" sz="2000" b="1" dirty="0">
                <a:latin typeface="Palatino Linotype" pitchFamily="18" charset="0"/>
              </a:rPr>
              <a:t> </a:t>
            </a:r>
            <a:r>
              <a:rPr lang="en-US" sz="2000" b="1" dirty="0" smtClean="0">
                <a:latin typeface="Palatino Linotype" pitchFamily="18" charset="0"/>
              </a:rPr>
              <a:t>content</a:t>
            </a:r>
            <a:endParaRPr lang="pt-PT" sz="2000" b="1" dirty="0">
              <a:latin typeface="Palatino Linotype" pitchFamily="18" charset="0"/>
            </a:endParaRPr>
          </a:p>
        </p:txBody>
      </p:sp>
      <p:graphicFrame>
        <p:nvGraphicFramePr>
          <p:cNvPr id="29" name="Gráfico 28"/>
          <p:cNvGraphicFramePr/>
          <p:nvPr/>
        </p:nvGraphicFramePr>
        <p:xfrm>
          <a:off x="857224" y="2071678"/>
          <a:ext cx="5286412" cy="3332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Rectângulo 29"/>
          <p:cNvSpPr/>
          <p:nvPr/>
        </p:nvSpPr>
        <p:spPr>
          <a:xfrm>
            <a:off x="642910" y="5715016"/>
            <a:ext cx="7929618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Palatino Linotype" pitchFamily="18" charset="0"/>
              </a:rPr>
              <a:t>Basmati </a:t>
            </a:r>
            <a:r>
              <a:rPr lang="en-US" sz="2000" dirty="0">
                <a:latin typeface="Palatino Linotype" pitchFamily="18" charset="0"/>
              </a:rPr>
              <a:t>(25.4%) and </a:t>
            </a:r>
            <a:r>
              <a:rPr lang="en-US" sz="2000" dirty="0" err="1">
                <a:latin typeface="Palatino Linotype" pitchFamily="18" charset="0"/>
              </a:rPr>
              <a:t>Maçarico</a:t>
            </a:r>
            <a:r>
              <a:rPr lang="en-US" sz="2000" dirty="0">
                <a:latin typeface="Palatino Linotype" pitchFamily="18" charset="0"/>
              </a:rPr>
              <a:t> (25.0%) </a:t>
            </a:r>
            <a:r>
              <a:rPr lang="en-US" sz="2000" dirty="0" smtClean="0">
                <a:latin typeface="Palatino Linotype" pitchFamily="18" charset="0"/>
              </a:rPr>
              <a:t>with the highest </a:t>
            </a:r>
            <a:r>
              <a:rPr lang="en-US" sz="2000" dirty="0" err="1" smtClean="0">
                <a:latin typeface="Palatino Linotype" pitchFamily="18" charset="0"/>
              </a:rPr>
              <a:t>amylose</a:t>
            </a:r>
            <a:r>
              <a:rPr lang="en-US" sz="2000" dirty="0" smtClean="0">
                <a:latin typeface="Palatino Linotype" pitchFamily="18" charset="0"/>
              </a:rPr>
              <a:t> content, also </a:t>
            </a:r>
            <a:r>
              <a:rPr lang="en-US" sz="2000" dirty="0">
                <a:latin typeface="Palatino Linotype" pitchFamily="18" charset="0"/>
              </a:rPr>
              <a:t>have the lowest GI (86.6 and 83.7 respectively). </a:t>
            </a:r>
            <a:endParaRPr lang="en-GB" sz="2000" dirty="0">
              <a:latin typeface="Palatino Linotype" pitchFamily="18" charset="0"/>
            </a:endParaRPr>
          </a:p>
        </p:txBody>
      </p:sp>
      <p:sp>
        <p:nvSpPr>
          <p:cNvPr id="31" name="Rectângulo 30"/>
          <p:cNvSpPr/>
          <p:nvPr/>
        </p:nvSpPr>
        <p:spPr>
          <a:xfrm>
            <a:off x="5357818" y="2428868"/>
            <a:ext cx="3357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Palatino Linotype" pitchFamily="18" charset="0"/>
              </a:rPr>
              <a:t>The 4 rice types differ in </a:t>
            </a:r>
            <a:r>
              <a:rPr lang="en-US" dirty="0" err="1" smtClean="0">
                <a:latin typeface="Palatino Linotype" pitchFamily="18" charset="0"/>
              </a:rPr>
              <a:t>amylose</a:t>
            </a:r>
            <a:r>
              <a:rPr lang="en-US" dirty="0" smtClean="0">
                <a:latin typeface="Palatino Linotype" pitchFamily="18" charset="0"/>
              </a:rPr>
              <a:t> content (exception for Basmati and </a:t>
            </a:r>
            <a:r>
              <a:rPr lang="en-US" dirty="0" err="1" smtClean="0">
                <a:latin typeface="Palatino Linotype" pitchFamily="18" charset="0"/>
              </a:rPr>
              <a:t>Maçarico</a:t>
            </a:r>
            <a:r>
              <a:rPr lang="en-US" dirty="0" smtClean="0">
                <a:latin typeface="Palatino Linotype" pitchFamily="18" charset="0"/>
              </a:rPr>
              <a:t> varieties). </a:t>
            </a:r>
            <a:endParaRPr lang="en-GB" dirty="0"/>
          </a:p>
        </p:txBody>
      </p:sp>
      <p:pic>
        <p:nvPicPr>
          <p:cNvPr id="32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4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ângulo 15"/>
          <p:cNvSpPr/>
          <p:nvPr/>
        </p:nvSpPr>
        <p:spPr>
          <a:xfrm>
            <a:off x="2143108" y="609600"/>
            <a:ext cx="7000892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r>
              <a:rPr lang="pt-PT" dirty="0" err="1" smtClean="0">
                <a:latin typeface="Palatino Linotype" pitchFamily="18" charset="0"/>
              </a:rPr>
              <a:t>Results</a:t>
            </a:r>
            <a:endParaRPr lang="pt-PT" dirty="0"/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8" name="AutoShape 2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0" name="AutoShape 4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2" name="AutoShape 6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4" name="AutoShape 8" descr="https://www.utep.edu/extendeduniversity/utepconnect/blog/_Files/images/March%202017/good-source-vs-bad-source-header-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3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348525"/>
            <a:ext cx="2761285" cy="2439406"/>
          </a:xfrm>
          <a:prstGeom prst="rect">
            <a:avLst/>
          </a:prstGeom>
          <a:noFill/>
        </p:spPr>
      </p:pic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214810" y="1500174"/>
            <a:ext cx="4929190" cy="70788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>
                <a:latin typeface="Palatino Linotype" pitchFamily="18" charset="0"/>
              </a:rPr>
              <a:t>Variation in GI of rice samples and its relation with viscosity profiles </a:t>
            </a:r>
            <a:endParaRPr lang="pt-PT" sz="2000" b="1" dirty="0">
              <a:latin typeface="Palatino Linotype" pitchFamily="18" charset="0"/>
            </a:endParaRPr>
          </a:p>
        </p:txBody>
      </p:sp>
      <p:sp>
        <p:nvSpPr>
          <p:cNvPr id="31" name="Rectângulo 30"/>
          <p:cNvSpPr/>
          <p:nvPr/>
        </p:nvSpPr>
        <p:spPr>
          <a:xfrm>
            <a:off x="5143504" y="2786058"/>
            <a:ext cx="3357586" cy="954107"/>
          </a:xfrm>
          <a:prstGeom prst="rect">
            <a:avLst/>
          </a:prstGeom>
          <a:ln w="38100">
            <a:solidFill>
              <a:srgbClr val="FFC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Palatino Linotype" pitchFamily="18" charset="0"/>
              </a:rPr>
              <a:t>Waxy</a:t>
            </a:r>
            <a:r>
              <a:rPr lang="en-US" dirty="0">
                <a:latin typeface="Palatino Linotype" pitchFamily="18" charset="0"/>
              </a:rPr>
              <a:t> rice has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maximum peak viscosity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and also had a one of the highest GI=</a:t>
            </a:r>
            <a:r>
              <a:rPr lang="en-US" dirty="0" smtClean="0">
                <a:solidFill>
                  <a:srgbClr val="000000"/>
                </a:solidFill>
                <a:latin typeface="Palatino Linotype" pitchFamily="18" charset="0"/>
                <a:ea typeface="Times New Roman"/>
              </a:rPr>
              <a:t>88.20</a:t>
            </a:r>
            <a:endParaRPr lang="en-GB" dirty="0">
              <a:latin typeface="Palatino Linotype" pitchFamily="18" charset="0"/>
            </a:endParaRPr>
          </a:p>
        </p:txBody>
      </p:sp>
      <p:pic>
        <p:nvPicPr>
          <p:cNvPr id="24" name="Imagem 23" descr="C:\Users\Utilizador\Desktop\Conferencia novembro\Imagem5.png"/>
          <p:cNvPicPr/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42844" y="2071678"/>
            <a:ext cx="4214842" cy="35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ângulo 24"/>
          <p:cNvSpPr/>
          <p:nvPr/>
        </p:nvSpPr>
        <p:spPr>
          <a:xfrm>
            <a:off x="5143504" y="4357694"/>
            <a:ext cx="3357586" cy="1200329"/>
          </a:xfrm>
          <a:prstGeom prst="rect">
            <a:avLst/>
          </a:prstGeom>
          <a:ln w="38100">
            <a:solidFill>
              <a:srgbClr val="FFC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Palatino Linotype" pitchFamily="18" charset="0"/>
              </a:rPr>
              <a:t>Maçarico</a:t>
            </a:r>
            <a:r>
              <a:rPr lang="en-US" dirty="0">
                <a:latin typeface="Palatino Linotype" pitchFamily="18" charset="0"/>
              </a:rPr>
              <a:t> shows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lowest viscosity </a:t>
            </a:r>
            <a:r>
              <a:rPr lang="en-US" dirty="0">
                <a:latin typeface="Palatino Linotype" pitchFamily="18" charset="0"/>
              </a:rPr>
              <a:t>profile </a:t>
            </a:r>
            <a:r>
              <a:rPr lang="en-US" dirty="0" smtClean="0">
                <a:latin typeface="Palatino Linotype" pitchFamily="18" charset="0"/>
              </a:rPr>
              <a:t>and </a:t>
            </a:r>
            <a:r>
              <a:rPr lang="en-US" dirty="0">
                <a:latin typeface="Palatino Linotype" pitchFamily="18" charset="0"/>
              </a:rPr>
              <a:t>corresponds to </a:t>
            </a:r>
            <a:r>
              <a:rPr lang="en-US" dirty="0" smtClean="0">
                <a:latin typeface="Palatino Linotype" pitchFamily="18" charset="0"/>
              </a:rPr>
              <a:t>the rice </a:t>
            </a:r>
            <a:r>
              <a:rPr lang="en-US" dirty="0">
                <a:latin typeface="Palatino Linotype" pitchFamily="18" charset="0"/>
              </a:rPr>
              <a:t>variety with the </a:t>
            </a:r>
            <a:r>
              <a:rPr lang="en-US" dirty="0" smtClean="0">
                <a:latin typeface="Palatino Linotype" pitchFamily="18" charset="0"/>
              </a:rPr>
              <a:t>lowest GI=83.71</a:t>
            </a:r>
            <a:endParaRPr lang="en-GB" dirty="0">
              <a:latin typeface="Palatino Linotype" pitchFamily="18" charset="0"/>
            </a:endParaRPr>
          </a:p>
        </p:txBody>
      </p:sp>
      <p:pic>
        <p:nvPicPr>
          <p:cNvPr id="27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4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 rot="557132">
            <a:off x="5941773" y="3546938"/>
            <a:ext cx="3214710" cy="30718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Palatino Linotype" pitchFamily="18" charset="0"/>
              </a:rPr>
              <a:t>RVA parameters peak, trough and breakdown have a positive correlation with the GI (0.96, 0.82 and 0.99).</a:t>
            </a:r>
            <a:endParaRPr lang="pt-PT" sz="20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2143108" y="609600"/>
            <a:ext cx="7000892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r>
              <a:rPr lang="pt-PT" dirty="0" err="1" smtClean="0">
                <a:latin typeface="Palatino Linotype" pitchFamily="18" charset="0"/>
              </a:rPr>
              <a:t>Results</a:t>
            </a:r>
            <a:endParaRPr lang="pt-PT" dirty="0"/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8" name="AutoShape 2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0" name="AutoShape 4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2" name="AutoShape 6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4" name="AutoShape 8" descr="https://www.utep.edu/extendeduniversity/utepconnect/blog/_Files/images/March%202017/good-source-vs-bad-source-header-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3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348525"/>
            <a:ext cx="2761285" cy="2439406"/>
          </a:xfrm>
          <a:prstGeom prst="rect">
            <a:avLst/>
          </a:prstGeom>
          <a:noFill/>
        </p:spPr>
      </p:pic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214810" y="1500174"/>
            <a:ext cx="4929190" cy="70788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>
                <a:latin typeface="Palatino Linotype" pitchFamily="18" charset="0"/>
              </a:rPr>
              <a:t>Variation in GI of rice samples and its relation with viscosity profiles </a:t>
            </a:r>
            <a:endParaRPr lang="pt-PT" sz="2000" b="1" dirty="0">
              <a:latin typeface="Palatino Linotype" pitchFamily="18" charset="0"/>
            </a:endParaRPr>
          </a:p>
        </p:txBody>
      </p:sp>
      <p:graphicFrame>
        <p:nvGraphicFramePr>
          <p:cNvPr id="27" name="Tabela 26"/>
          <p:cNvGraphicFramePr>
            <a:graphicFrameLocks noGrp="1"/>
          </p:cNvGraphicFramePr>
          <p:nvPr/>
        </p:nvGraphicFramePr>
        <p:xfrm>
          <a:off x="395537" y="2571744"/>
          <a:ext cx="6176725" cy="2549860"/>
        </p:xfrm>
        <a:graphic>
          <a:graphicData uri="http://schemas.openxmlformats.org/drawingml/2006/table">
            <a:tbl>
              <a:tblPr/>
              <a:tblGrid>
                <a:gridCol w="1080119"/>
                <a:gridCol w="978789"/>
                <a:gridCol w="1029454"/>
                <a:gridCol w="1560855"/>
                <a:gridCol w="498054"/>
                <a:gridCol w="1029454"/>
              </a:tblGrid>
              <a:tr h="396000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Arial"/>
                        </a:rPr>
                        <a:t>Types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RVA parameters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29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Peak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Trough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Breakdown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Final Viscosity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0515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Arial"/>
                        </a:rPr>
                        <a:t>Ceres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2750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b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1428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c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1322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a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2892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b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4282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Arial"/>
                        </a:rPr>
                        <a:t>Basmati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2589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c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1592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b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997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c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3755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a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138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Arial"/>
                        </a:rPr>
                        <a:t>Maçarico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1368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d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977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d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391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d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2422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d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282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Arial"/>
                        </a:rPr>
                        <a:t>Waxy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3025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a</a:t>
                      </a:r>
                      <a:endParaRPr lang="pt-PT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1819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a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1206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b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2488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</a:rPr>
                        <a:t>c</a:t>
                      </a:r>
                      <a:endParaRPr lang="pt-PT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2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3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ângulo 15"/>
          <p:cNvSpPr/>
          <p:nvPr/>
        </p:nvSpPr>
        <p:spPr>
          <a:xfrm>
            <a:off x="2143108" y="609600"/>
            <a:ext cx="7000892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r>
              <a:rPr lang="pt-PT" dirty="0" err="1" smtClean="0">
                <a:latin typeface="Palatino Linotype" pitchFamily="18" charset="0"/>
              </a:rPr>
              <a:t>Conclusions</a:t>
            </a:r>
            <a:r>
              <a:rPr lang="pt-PT" dirty="0" smtClean="0">
                <a:latin typeface="Palatino Linotype" pitchFamily="18" charset="0"/>
              </a:rPr>
              <a:t> </a:t>
            </a:r>
            <a:endParaRPr lang="pt-PT" dirty="0"/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8" name="AutoShape 2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0" name="AutoShape 4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2" name="AutoShape 6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4" name="AutoShape 8" descr="https://www.utep.edu/extendeduniversity/utepconnect/blog/_Files/images/March%202017/good-source-vs-bad-source-header-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3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348525"/>
            <a:ext cx="2761285" cy="2439406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14348" y="2428868"/>
            <a:ext cx="5429288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The rice varieties with higher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amylose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contents and lower pasting profiles exhibit lower GIs compared with the Waxy and in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termediate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amylose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varieties.</a:t>
            </a:r>
            <a:endParaRPr kumimoji="0" 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714348" y="4214818"/>
            <a:ext cx="5429288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GB" sz="2000" dirty="0">
                <a:latin typeface="Palatino Linotype" pitchFamily="18" charset="0"/>
              </a:rPr>
              <a:t>The results obtained support the use of the starch hydrolysis method for rice GI estimation. </a:t>
            </a:r>
          </a:p>
        </p:txBody>
      </p:sp>
      <p:pic>
        <p:nvPicPr>
          <p:cNvPr id="34820" name="Picture 4" descr="A batalha entre o certo e o certo – Por Amadeu Garrido de Paula* – Inforex"/>
          <p:cNvPicPr>
            <a:picLocks noChangeAspect="1" noChangeArrowheads="1"/>
          </p:cNvPicPr>
          <p:nvPr/>
        </p:nvPicPr>
        <p:blipFill>
          <a:blip r:embed="rId3" cstate="print"/>
          <a:srcRect r="43137"/>
          <a:stretch>
            <a:fillRect/>
          </a:stretch>
        </p:blipFill>
        <p:spPr bwMode="auto">
          <a:xfrm>
            <a:off x="6500826" y="1785926"/>
            <a:ext cx="1968102" cy="1809736"/>
          </a:xfrm>
          <a:prstGeom prst="rect">
            <a:avLst/>
          </a:prstGeom>
          <a:noFill/>
        </p:spPr>
      </p:pic>
      <p:pic>
        <p:nvPicPr>
          <p:cNvPr id="30" name="Picture 4" descr="A batalha entre o certo e o certo – Por Amadeu Garrido de Paula* – Inforex"/>
          <p:cNvPicPr>
            <a:picLocks noChangeAspect="1" noChangeArrowheads="1"/>
          </p:cNvPicPr>
          <p:nvPr/>
        </p:nvPicPr>
        <p:blipFill>
          <a:blip r:embed="rId3" cstate="print"/>
          <a:srcRect r="43137"/>
          <a:stretch>
            <a:fillRect/>
          </a:stretch>
        </p:blipFill>
        <p:spPr bwMode="auto">
          <a:xfrm>
            <a:off x="6572264" y="3571876"/>
            <a:ext cx="1968102" cy="1809736"/>
          </a:xfrm>
          <a:prstGeom prst="rect">
            <a:avLst/>
          </a:prstGeom>
          <a:noFill/>
        </p:spPr>
      </p:pic>
      <p:pic>
        <p:nvPicPr>
          <p:cNvPr id="31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4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ângulo 15"/>
          <p:cNvSpPr/>
          <p:nvPr/>
        </p:nvSpPr>
        <p:spPr>
          <a:xfrm>
            <a:off x="2143108" y="609600"/>
            <a:ext cx="7000892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8" name="AutoShape 2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0" name="AutoShape 4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2" name="AutoShape 6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4" name="AutoShape 8" descr="https://www.utep.edu/extendeduniversity/utepconnect/blog/_Files/images/March%202017/good-source-vs-bad-source-header-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3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9" y="-419963"/>
            <a:ext cx="2761285" cy="2439406"/>
          </a:xfrm>
          <a:prstGeom prst="rect">
            <a:avLst/>
          </a:prstGeom>
          <a:noFill/>
        </p:spPr>
      </p:pic>
      <p:sp>
        <p:nvSpPr>
          <p:cNvPr id="21" name="Rectângulo 20"/>
          <p:cNvSpPr/>
          <p:nvPr/>
        </p:nvSpPr>
        <p:spPr>
          <a:xfrm>
            <a:off x="1285852" y="2000240"/>
            <a:ext cx="4143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Palatino Linotype" pitchFamily="18" charset="0"/>
              </a:rPr>
              <a:t>This research received a  financial support of TRACE-RICE -Tracing rice and valorizing side streams along </a:t>
            </a:r>
            <a:r>
              <a:rPr lang="en-US" sz="2000" dirty="0" err="1">
                <a:latin typeface="Palatino Linotype" pitchFamily="18" charset="0"/>
              </a:rPr>
              <a:t>mediterranean</a:t>
            </a:r>
            <a:r>
              <a:rPr lang="en-US" sz="2000" dirty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blockchain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smtClean="0">
                <a:latin typeface="Palatino Linotype" pitchFamily="18" charset="0"/>
                <a:hlinkClick r:id="rId3"/>
              </a:rPr>
              <a:t>www.trace-rice.eu</a:t>
            </a:r>
            <a:endParaRPr lang="en-US" sz="2000" dirty="0" smtClean="0">
              <a:latin typeface="Palatino Linotype" pitchFamily="18" charset="0"/>
            </a:endParaRPr>
          </a:p>
          <a:p>
            <a:pPr algn="just"/>
            <a:endParaRPr lang="en-US" sz="2000" dirty="0" smtClean="0">
              <a:latin typeface="Palatino Linotype" pitchFamily="18" charset="0"/>
            </a:endParaRPr>
          </a:p>
          <a:p>
            <a:pPr algn="just"/>
            <a:endParaRPr lang="en-US" sz="2000" dirty="0" smtClean="0">
              <a:latin typeface="Palatino Linotype" pitchFamily="18" charset="0"/>
            </a:endParaRPr>
          </a:p>
          <a:p>
            <a:pPr algn="just"/>
            <a:endParaRPr lang="en-GB" sz="2000" dirty="0">
              <a:latin typeface="Palatino Linotype" pitchFamily="18" charset="0"/>
            </a:endParaRPr>
          </a:p>
        </p:txBody>
      </p:sp>
      <p:sp>
        <p:nvSpPr>
          <p:cNvPr id="37890" name="AutoShape 2" descr="TRACE-RICE -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892" name="AutoShape 4" descr="TRACE-RICE -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7893" name="Picture 5" descr="C:\Users\Utilizador\Desktop\Conferencia novembro\logo-trace-ri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357562"/>
            <a:ext cx="3584800" cy="1721179"/>
          </a:xfrm>
          <a:prstGeom prst="rect">
            <a:avLst/>
          </a:prstGeom>
          <a:noFill/>
        </p:spPr>
      </p:pic>
      <p:pic>
        <p:nvPicPr>
          <p:cNvPr id="24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5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graphicFrame>
        <p:nvGraphicFramePr>
          <p:cNvPr id="16" name="Diagrama 15"/>
          <p:cNvGraphicFramePr/>
          <p:nvPr/>
        </p:nvGraphicFramePr>
        <p:xfrm>
          <a:off x="2071670" y="1071546"/>
          <a:ext cx="5181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" name="Picture 2" descr="Resultado de imagem para arroz semea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-203250" y="4574716"/>
            <a:ext cx="2761285" cy="2439406"/>
          </a:xfrm>
          <a:prstGeom prst="rect">
            <a:avLst/>
          </a:prstGeom>
          <a:noFill/>
        </p:spPr>
      </p:pic>
      <p:pic>
        <p:nvPicPr>
          <p:cNvPr id="14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7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4643438" y="3357562"/>
            <a:ext cx="3786214" cy="371477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ângulo 27"/>
          <p:cNvSpPr/>
          <p:nvPr/>
        </p:nvSpPr>
        <p:spPr>
          <a:xfrm>
            <a:off x="2071670" y="1643050"/>
            <a:ext cx="6786610" cy="1143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ângulo 15"/>
          <p:cNvSpPr/>
          <p:nvPr/>
        </p:nvSpPr>
        <p:spPr>
          <a:xfrm>
            <a:off x="2071670" y="609600"/>
            <a:ext cx="7072330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pPr lvl="0" defTabSz="2044700">
              <a:lnSpc>
                <a:spcPct val="90000"/>
              </a:lnSpc>
              <a:spcAft>
                <a:spcPct val="35000"/>
              </a:spcAft>
            </a:pPr>
            <a:r>
              <a:rPr lang="pt-PT" sz="4000" b="1" dirty="0" smtClean="0">
                <a:latin typeface="Palatino Linotype" pitchFamily="18" charset="0"/>
              </a:rPr>
              <a:t>Introduction</a:t>
            </a:r>
            <a:endParaRPr lang="pt-PT" b="1" dirty="0">
              <a:latin typeface="Palatino Linotype" pitchFamily="18" charset="0"/>
            </a:endParaRPr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74" name="AutoShape 2" descr="Item Zo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6" name="Seta para baixo 25"/>
          <p:cNvSpPr/>
          <p:nvPr/>
        </p:nvSpPr>
        <p:spPr>
          <a:xfrm>
            <a:off x="6286512" y="2786058"/>
            <a:ext cx="642942" cy="1214446"/>
          </a:xfrm>
          <a:prstGeom prst="downArrow">
            <a:avLst>
              <a:gd name="adj1" fmla="val 50000"/>
              <a:gd name="adj2" fmla="val 73273"/>
            </a:avLst>
          </a:prstGeom>
          <a:solidFill>
            <a:srgbClr val="FFFF99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7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277087"/>
            <a:ext cx="2761285" cy="2439406"/>
          </a:xfrm>
          <a:prstGeom prst="rect">
            <a:avLst/>
          </a:prstGeom>
          <a:noFill/>
        </p:spPr>
      </p:pic>
      <p:sp>
        <p:nvSpPr>
          <p:cNvPr id="31" name="Rectângulo 30"/>
          <p:cNvSpPr/>
          <p:nvPr/>
        </p:nvSpPr>
        <p:spPr>
          <a:xfrm>
            <a:off x="2000200" y="1643050"/>
            <a:ext cx="71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Palatino Linotype" pitchFamily="18" charset="0"/>
              </a:rPr>
              <a:t>Rice, one of the staple foods of the world’s population, is consumed as white cooked polished grain and has been considered a high </a:t>
            </a:r>
            <a:r>
              <a:rPr lang="en-GB" sz="2000" dirty="0" err="1">
                <a:latin typeface="Palatino Linotype" pitchFamily="18" charset="0"/>
              </a:rPr>
              <a:t>glycemic</a:t>
            </a:r>
            <a:r>
              <a:rPr lang="en-GB" sz="2000" dirty="0">
                <a:latin typeface="Palatino Linotype" pitchFamily="18" charset="0"/>
              </a:rPr>
              <a:t> index (GI</a:t>
            </a:r>
            <a:r>
              <a:rPr lang="en-GB" sz="2000" dirty="0" smtClean="0">
                <a:latin typeface="Palatino Linotype" pitchFamily="18" charset="0"/>
              </a:rPr>
              <a:t>) food. </a:t>
            </a:r>
            <a:endParaRPr lang="en-GB" sz="2000" dirty="0">
              <a:latin typeface="Palatino Linotype" pitchFamily="18" charset="0"/>
            </a:endParaRPr>
          </a:p>
        </p:txBody>
      </p:sp>
      <p:sp>
        <p:nvSpPr>
          <p:cNvPr id="14338" name="AutoShape 2" descr="Pile Of White Rice Isolated On White Stock Photo, Picture And Royalty Free  Image. Image 16159915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39" name="Picture 3" descr="C:\Users\Utilizador\Desktop\Conferencia novembro\16159915-pile-of-white-rice-isolated-on-whi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00438"/>
            <a:ext cx="3667092" cy="2490801"/>
          </a:xfrm>
          <a:prstGeom prst="rect">
            <a:avLst/>
          </a:prstGeom>
          <a:noFill/>
        </p:spPr>
      </p:pic>
      <p:sp>
        <p:nvSpPr>
          <p:cNvPr id="25" name="Rectângulo 24"/>
          <p:cNvSpPr/>
          <p:nvPr/>
        </p:nvSpPr>
        <p:spPr>
          <a:xfrm>
            <a:off x="4786314" y="4071942"/>
            <a:ext cx="3571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latin typeface="Palatino Linotype" pitchFamily="18" charset="0"/>
              </a:rPr>
              <a:t>Because is a fundamental food in our diet, it will be very important to evaluate its characteristics </a:t>
            </a:r>
            <a:r>
              <a:rPr lang="en-US" sz="2000" dirty="0" smtClean="0">
                <a:latin typeface="Palatino Linotype" pitchFamily="18" charset="0"/>
              </a:rPr>
              <a:t>that can contribute to know the different </a:t>
            </a:r>
            <a:r>
              <a:rPr lang="en-US" sz="2000" dirty="0" err="1" smtClean="0">
                <a:latin typeface="Palatino Linotype" pitchFamily="18" charset="0"/>
              </a:rPr>
              <a:t>glycemic</a:t>
            </a:r>
            <a:r>
              <a:rPr lang="en-US" sz="2000" dirty="0">
                <a:latin typeface="Palatino Linotype" pitchFamily="18" charset="0"/>
              </a:rPr>
              <a:t> </a:t>
            </a:r>
            <a:r>
              <a:rPr lang="en-US" sz="2000" dirty="0" smtClean="0">
                <a:latin typeface="Palatino Linotype" pitchFamily="18" charset="0"/>
              </a:rPr>
              <a:t>responses of  several rice types.</a:t>
            </a:r>
            <a:endParaRPr lang="en-GB" sz="2000" dirty="0">
              <a:latin typeface="Palatino Linotype" pitchFamily="18" charset="0"/>
            </a:endParaRPr>
          </a:p>
        </p:txBody>
      </p:sp>
      <p:sp>
        <p:nvSpPr>
          <p:cNvPr id="30" name="Título 13"/>
          <p:cNvSpPr txBox="1">
            <a:spLocks/>
          </p:cNvSpPr>
          <p:nvPr/>
        </p:nvSpPr>
        <p:spPr>
          <a:xfrm rot="21222088">
            <a:off x="2057412" y="299365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2044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Objective</a:t>
            </a:r>
            <a:endParaRPr kumimoji="0" lang="pt-PT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pic>
        <p:nvPicPr>
          <p:cNvPr id="40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4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ângulo 15"/>
          <p:cNvSpPr/>
          <p:nvPr/>
        </p:nvSpPr>
        <p:spPr>
          <a:xfrm>
            <a:off x="2071670" y="609600"/>
            <a:ext cx="7072330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pPr lvl="0" defTabSz="2044700">
              <a:lnSpc>
                <a:spcPct val="90000"/>
              </a:lnSpc>
              <a:spcAft>
                <a:spcPct val="35000"/>
              </a:spcAft>
            </a:pPr>
            <a:r>
              <a:rPr lang="pt-PT" sz="4000" b="1" dirty="0" smtClean="0">
                <a:latin typeface="Palatino Linotype" pitchFamily="18" charset="0"/>
              </a:rPr>
              <a:t>Introduction</a:t>
            </a:r>
            <a:endParaRPr lang="pt-PT" b="1" dirty="0">
              <a:latin typeface="Palatino Linotype" pitchFamily="18" charset="0"/>
            </a:endParaRPr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74" name="AutoShape 2" descr="Item Zo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" name="Rectângulo 22"/>
          <p:cNvSpPr/>
          <p:nvPr/>
        </p:nvSpPr>
        <p:spPr>
          <a:xfrm>
            <a:off x="4857752" y="2000240"/>
            <a:ext cx="3500462" cy="24006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t-PT" sz="2000" dirty="0" smtClean="0">
                <a:latin typeface="Palatino Linotype" pitchFamily="18" charset="0"/>
              </a:rPr>
              <a:t> </a:t>
            </a:r>
            <a:r>
              <a:rPr lang="pt-PT" sz="2000" dirty="0" err="1">
                <a:latin typeface="Palatino Linotype" pitchFamily="18" charset="0"/>
              </a:rPr>
              <a:t>Starch</a:t>
            </a:r>
            <a:r>
              <a:rPr lang="pt-PT" sz="2000" dirty="0">
                <a:latin typeface="Palatino Linotype" pitchFamily="18" charset="0"/>
              </a:rPr>
              <a:t>: </a:t>
            </a:r>
            <a:r>
              <a:rPr lang="pt-PT" sz="2000" dirty="0" err="1">
                <a:latin typeface="Palatino Linotype" pitchFamily="18" charset="0"/>
              </a:rPr>
              <a:t>amylose</a:t>
            </a:r>
            <a:r>
              <a:rPr lang="pt-PT" sz="2000" dirty="0">
                <a:latin typeface="Palatino Linotype" pitchFamily="18" charset="0"/>
              </a:rPr>
              <a:t> </a:t>
            </a:r>
            <a:r>
              <a:rPr lang="pt-PT" sz="2000" dirty="0" err="1">
                <a:latin typeface="Palatino Linotype" pitchFamily="18" charset="0"/>
              </a:rPr>
              <a:t>and</a:t>
            </a:r>
            <a:r>
              <a:rPr lang="pt-PT" sz="2000" dirty="0">
                <a:latin typeface="Palatino Linotype" pitchFamily="18" charset="0"/>
              </a:rPr>
              <a:t> </a:t>
            </a:r>
            <a:r>
              <a:rPr lang="pt-PT" sz="2000" dirty="0" err="1">
                <a:latin typeface="Palatino Linotype" pitchFamily="18" charset="0"/>
              </a:rPr>
              <a:t>amylopectin</a:t>
            </a:r>
            <a:r>
              <a:rPr lang="pt-PT" sz="2000" dirty="0">
                <a:latin typeface="Palatino Linotype" pitchFamily="18" charset="0"/>
              </a:rPr>
              <a:t> </a:t>
            </a:r>
            <a:r>
              <a:rPr lang="pt-PT" sz="2000" dirty="0" err="1">
                <a:latin typeface="Palatino Linotype" pitchFamily="18" charset="0"/>
              </a:rPr>
              <a:t>content</a:t>
            </a:r>
            <a:endParaRPr lang="pt-PT" sz="2000" dirty="0">
              <a:latin typeface="Palatino Linotype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t-PT" sz="2000" dirty="0" err="1">
                <a:latin typeface="Palatino Linotype" pitchFamily="18" charset="0"/>
              </a:rPr>
              <a:t>Gelatinization</a:t>
            </a:r>
            <a:r>
              <a:rPr lang="pt-PT" sz="2000" dirty="0">
                <a:latin typeface="Palatino Linotype" pitchFamily="18" charset="0"/>
              </a:rPr>
              <a:t> </a:t>
            </a:r>
            <a:r>
              <a:rPr lang="pt-PT" sz="2000" dirty="0" err="1" smtClean="0">
                <a:latin typeface="Palatino Linotype" pitchFamily="18" charset="0"/>
              </a:rPr>
              <a:t>characteristics</a:t>
            </a:r>
            <a:r>
              <a:rPr lang="pt-PT" sz="2000" strike="sngStrike" dirty="0" smtClean="0">
                <a:latin typeface="Palatino Linotype" pitchFamily="18" charset="0"/>
              </a:rPr>
              <a:t> </a:t>
            </a:r>
            <a:endParaRPr lang="pt-PT" sz="2000" strike="sngStrike" dirty="0">
              <a:latin typeface="Palatino Linotype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t-PT" sz="2000" dirty="0" err="1">
                <a:latin typeface="Palatino Linotype" pitchFamily="18" charset="0"/>
              </a:rPr>
              <a:t>Food</a:t>
            </a:r>
            <a:r>
              <a:rPr lang="pt-PT" sz="2000" dirty="0">
                <a:latin typeface="Palatino Linotype" pitchFamily="18" charset="0"/>
              </a:rPr>
              <a:t> </a:t>
            </a:r>
            <a:r>
              <a:rPr lang="pt-PT" sz="2000" dirty="0" err="1">
                <a:latin typeface="Palatino Linotype" pitchFamily="18" charset="0"/>
              </a:rPr>
              <a:t>processing</a:t>
            </a:r>
            <a:r>
              <a:rPr lang="pt-PT" sz="2000" dirty="0">
                <a:latin typeface="Palatino Linotype" pitchFamily="18" charset="0"/>
              </a:rPr>
              <a:t> </a:t>
            </a:r>
            <a:endParaRPr lang="pt-PT" sz="2000" dirty="0" smtClean="0">
              <a:latin typeface="Palatino Linotype" pitchFamily="18" charset="0"/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857224" y="2357430"/>
            <a:ext cx="2714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PT" sz="2400" dirty="0" err="1" smtClean="0">
                <a:latin typeface="Palatino Linotype" pitchFamily="18" charset="0"/>
              </a:rPr>
              <a:t>Factors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that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influence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glycemic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index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of</a:t>
            </a:r>
            <a:r>
              <a:rPr lang="pt-PT" sz="2400" dirty="0" smtClean="0">
                <a:latin typeface="Palatino Linotype" pitchFamily="18" charset="0"/>
              </a:rPr>
              <a:t> rice </a:t>
            </a:r>
            <a:r>
              <a:rPr lang="pt-PT" sz="2400" dirty="0" err="1" smtClean="0">
                <a:latin typeface="Palatino Linotype" pitchFamily="18" charset="0"/>
              </a:rPr>
              <a:t>varieties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wich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can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be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precditors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of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starch</a:t>
            </a:r>
            <a:r>
              <a:rPr lang="pt-PT" sz="2400" dirty="0" smtClean="0">
                <a:latin typeface="Palatino Linotype" pitchFamily="18" charset="0"/>
              </a:rPr>
              <a:t> </a:t>
            </a:r>
            <a:r>
              <a:rPr lang="pt-PT" sz="2400" dirty="0" err="1" smtClean="0">
                <a:latin typeface="Palatino Linotype" pitchFamily="18" charset="0"/>
              </a:rPr>
              <a:t>digestion</a:t>
            </a:r>
            <a:endParaRPr lang="pt-PT" sz="2400" dirty="0" smtClean="0">
              <a:latin typeface="Palatino Linotype" pitchFamily="18" charset="0"/>
            </a:endParaRPr>
          </a:p>
        </p:txBody>
      </p:sp>
      <p:pic>
        <p:nvPicPr>
          <p:cNvPr id="27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277087"/>
            <a:ext cx="2761285" cy="2439406"/>
          </a:xfrm>
          <a:prstGeom prst="rect">
            <a:avLst/>
          </a:prstGeom>
          <a:noFill/>
        </p:spPr>
      </p:pic>
      <p:sp>
        <p:nvSpPr>
          <p:cNvPr id="34" name="Rectângulo 33"/>
          <p:cNvSpPr/>
          <p:nvPr/>
        </p:nvSpPr>
        <p:spPr>
          <a:xfrm>
            <a:off x="785786" y="5485147"/>
            <a:ext cx="7715304" cy="101566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Palatino Linotype" pitchFamily="18" charset="0"/>
              </a:rPr>
              <a:t>High-</a:t>
            </a:r>
            <a:r>
              <a:rPr lang="en-GB" sz="2000" dirty="0" err="1" smtClean="0">
                <a:latin typeface="Palatino Linotype" pitchFamily="18" charset="0"/>
              </a:rPr>
              <a:t>amylose</a:t>
            </a:r>
            <a:r>
              <a:rPr lang="en-GB" sz="2000" dirty="0" smtClean="0">
                <a:latin typeface="Palatino Linotype" pitchFamily="18" charset="0"/>
              </a:rPr>
              <a:t> rice varieties</a:t>
            </a:r>
          </a:p>
          <a:p>
            <a:endParaRPr lang="en-GB" sz="2000" dirty="0" smtClean="0">
              <a:latin typeface="Palatino Linotype" pitchFamily="18" charset="0"/>
            </a:endParaRPr>
          </a:p>
          <a:p>
            <a:r>
              <a:rPr lang="en-GB" sz="2000" dirty="0" smtClean="0">
                <a:latin typeface="Palatino Linotype" pitchFamily="18" charset="0"/>
              </a:rPr>
              <a:t>Lower viscosity profile</a:t>
            </a:r>
            <a:endParaRPr lang="en-GB" sz="2000" dirty="0">
              <a:latin typeface="Palatino Linotype" pitchFamily="18" charset="0"/>
            </a:endParaRPr>
          </a:p>
        </p:txBody>
      </p:sp>
      <p:sp>
        <p:nvSpPr>
          <p:cNvPr id="35" name="Chaveta à esquerda 34"/>
          <p:cNvSpPr/>
          <p:nvPr/>
        </p:nvSpPr>
        <p:spPr>
          <a:xfrm>
            <a:off x="4071934" y="1714488"/>
            <a:ext cx="785818" cy="3214710"/>
          </a:xfrm>
          <a:prstGeom prst="leftBrace">
            <a:avLst>
              <a:gd name="adj1" fmla="val 50647"/>
              <a:gd name="adj2" fmla="val 50000"/>
            </a:avLst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Seta para baixo 35"/>
          <p:cNvSpPr/>
          <p:nvPr/>
        </p:nvSpPr>
        <p:spPr>
          <a:xfrm rot="16200000">
            <a:off x="4679157" y="5679297"/>
            <a:ext cx="428628" cy="785818"/>
          </a:xfrm>
          <a:prstGeom prst="downArrow">
            <a:avLst>
              <a:gd name="adj1" fmla="val 50000"/>
              <a:gd name="adj2" fmla="val 73273"/>
            </a:avLst>
          </a:prstGeom>
          <a:solidFill>
            <a:srgbClr val="FFFF99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37" name="Rectângulo 36"/>
          <p:cNvSpPr/>
          <p:nvPr/>
        </p:nvSpPr>
        <p:spPr>
          <a:xfrm>
            <a:off x="5789756" y="5572140"/>
            <a:ext cx="2552302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latin typeface="Palatino Linotype" pitchFamily="18" charset="0"/>
              </a:rPr>
              <a:t>Lower </a:t>
            </a:r>
          </a:p>
          <a:p>
            <a:pPr algn="ctr"/>
            <a:r>
              <a:rPr lang="en-GB" sz="2400" b="1" dirty="0" err="1" smtClean="0">
                <a:latin typeface="Palatino Linotype" pitchFamily="18" charset="0"/>
              </a:rPr>
              <a:t>glycemic</a:t>
            </a:r>
            <a:r>
              <a:rPr lang="en-GB" sz="2400" b="1" dirty="0" smtClean="0">
                <a:latin typeface="Palatino Linotype" pitchFamily="18" charset="0"/>
              </a:rPr>
              <a:t> values?</a:t>
            </a:r>
            <a:endParaRPr lang="en-GB" sz="2000" b="1" dirty="0"/>
          </a:p>
        </p:txBody>
      </p:sp>
      <p:pic>
        <p:nvPicPr>
          <p:cNvPr id="39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3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ângulo 15"/>
          <p:cNvSpPr/>
          <p:nvPr/>
        </p:nvSpPr>
        <p:spPr>
          <a:xfrm>
            <a:off x="2071670" y="609600"/>
            <a:ext cx="7072330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r>
              <a:rPr lang="pt-PT" dirty="0" smtClean="0">
                <a:latin typeface="Palatino Linotype" pitchFamily="18" charset="0"/>
              </a:rPr>
              <a:t>Material</a:t>
            </a:r>
            <a:endParaRPr lang="pt-PT" dirty="0">
              <a:latin typeface="Palatino Linotype" pitchFamily="18" charset="0"/>
            </a:endParaRPr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xmlns="" id="{86266772-1581-4346-A19D-5E1038C93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8406707"/>
              </p:ext>
            </p:extLst>
          </p:nvPr>
        </p:nvGraphicFramePr>
        <p:xfrm>
          <a:off x="1928794" y="2071678"/>
          <a:ext cx="5253054" cy="216123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88289">
                  <a:extLst>
                    <a:ext uri="{9D8B030D-6E8A-4147-A177-3AD203B41FA5}">
                      <a16:colId xmlns:a16="http://schemas.microsoft.com/office/drawing/2014/main" xmlns="" val="3336058964"/>
                    </a:ext>
                  </a:extLst>
                </a:gridCol>
                <a:gridCol w="2764765">
                  <a:extLst>
                    <a:ext uri="{9D8B030D-6E8A-4147-A177-3AD203B41FA5}">
                      <a16:colId xmlns:a16="http://schemas.microsoft.com/office/drawing/2014/main" xmlns="" val="394610965"/>
                    </a:ext>
                  </a:extLst>
                </a:gridCol>
              </a:tblGrid>
              <a:tr h="640253">
                <a:tc>
                  <a:txBody>
                    <a:bodyPr/>
                    <a:lstStyle/>
                    <a:p>
                      <a:pPr algn="ctr"/>
                      <a:r>
                        <a:rPr lang="pt-PT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Palatino Linotype" pitchFamily="18" charset="0"/>
                        </a:rPr>
                        <a:t>Rice </a:t>
                      </a:r>
                      <a:r>
                        <a:rPr lang="pt-PT" sz="2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Palatino Linotype" pitchFamily="18" charset="0"/>
                        </a:rPr>
                        <a:t>Varieties</a:t>
                      </a:r>
                      <a:endParaRPr lang="pt-PT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Palatino Linotype" pitchFamily="18" charset="0"/>
                        </a:rPr>
                        <a:t>Type</a:t>
                      </a:r>
                      <a:endParaRPr lang="pt-PT" sz="24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6097065"/>
                  </a:ext>
                </a:extLst>
              </a:tr>
              <a:tr h="288441">
                <a:tc>
                  <a:txBody>
                    <a:bodyPr/>
                    <a:lstStyle/>
                    <a:p>
                      <a:pPr algn="ctr" fontAlgn="b"/>
                      <a:r>
                        <a:rPr lang="pt-PT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Ceres</a:t>
                      </a:r>
                      <a:endParaRPr lang="pt-PT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7643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0" i="1" u="none" strike="noStrike" kern="1200" noProof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Palatino Linotype" pitchFamily="18" charset="0"/>
                          <a:ea typeface="+mn-ea"/>
                          <a:cs typeface="+mn-cs"/>
                        </a:rPr>
                        <a:t>Japonica</a:t>
                      </a:r>
                      <a:r>
                        <a:rPr lang="pt-PT" sz="2000" b="0" i="0" u="none" strike="noStrike" kern="12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Palatino Linotype" pitchFamily="18" charset="0"/>
                          <a:ea typeface="+mn-ea"/>
                          <a:cs typeface="+mn-cs"/>
                        </a:rPr>
                        <a:t> (Carolino)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</a:tr>
              <a:tr h="3625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  <a:ea typeface="+mn-ea"/>
                          <a:cs typeface="+mn-cs"/>
                        </a:rPr>
                        <a:t>Maçarico</a:t>
                      </a:r>
                      <a:endParaRPr lang="pt-PT" sz="2400" b="0" i="0" u="none" strike="noStrike" kern="1200" noProof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0" i="1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Palatino Linotype" pitchFamily="18" charset="0"/>
                          <a:ea typeface="+mn-ea"/>
                          <a:cs typeface="+mn-cs"/>
                        </a:rPr>
                        <a:t>Indica</a:t>
                      </a:r>
                      <a:r>
                        <a:rPr lang="pt-PT" sz="2000" b="0" i="0" u="none" strike="noStrike" kern="120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Palatino Linotype" pitchFamily="18" charset="0"/>
                          <a:ea typeface="+mn-ea"/>
                          <a:cs typeface="+mn-cs"/>
                        </a:rPr>
                        <a:t> (Agulha)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1844486"/>
                  </a:ext>
                </a:extLst>
              </a:tr>
              <a:tr h="395127">
                <a:tc>
                  <a:txBody>
                    <a:bodyPr/>
                    <a:lstStyle/>
                    <a:p>
                      <a:pPr marL="0" marR="0" lvl="0" indent="0" algn="ctr" defTabSz="417643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i="0" u="none" strike="noStrike" kern="1200" noProof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  <a:ea typeface="+mn-ea"/>
                          <a:cs typeface="+mn-cs"/>
                        </a:rPr>
                        <a:t>Basmati</a:t>
                      </a:r>
                      <a:endParaRPr lang="pt-PT" sz="2400" b="0" i="0" u="none" strike="noStrike" kern="1200" noProof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7643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0" i="0" u="none" strike="noStrike" kern="1200" noProof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Palatino Linotype" pitchFamily="18" charset="0"/>
                          <a:ea typeface="+mn-ea"/>
                          <a:cs typeface="+mn-cs"/>
                        </a:rPr>
                        <a:t>Basmati</a:t>
                      </a:r>
                      <a:endParaRPr lang="pt-PT" sz="2000" b="0" i="0" u="none" strike="noStrike" kern="1200" noProof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0487548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i="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  <a:ea typeface="+mn-ea"/>
                          <a:cs typeface="+mn-cs"/>
                        </a:rPr>
                        <a:t>Waxy</a:t>
                      </a:r>
                      <a:endParaRPr lang="pt-PT" sz="2400" b="0" i="0" u="none" strike="noStrike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0" i="0" u="none" strike="noStrike" kern="1200" noProof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Palatino Linotype" pitchFamily="18" charset="0"/>
                          <a:ea typeface="+mn-ea"/>
                          <a:cs typeface="+mn-cs"/>
                        </a:rPr>
                        <a:t>Glutinous</a:t>
                      </a:r>
                      <a:endParaRPr lang="pt-PT" sz="2000" b="0" i="0" u="none" strike="noStrike" kern="1200" noProof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674" name="AutoShape 2" descr="Item Zo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7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277087"/>
            <a:ext cx="2761285" cy="2439406"/>
          </a:xfrm>
          <a:prstGeom prst="rect">
            <a:avLst/>
          </a:prstGeom>
          <a:noFill/>
        </p:spPr>
      </p:pic>
      <p:sp>
        <p:nvSpPr>
          <p:cNvPr id="25" name="Rectângulo 24"/>
          <p:cNvSpPr/>
          <p:nvPr/>
        </p:nvSpPr>
        <p:spPr>
          <a:xfrm>
            <a:off x="1071538" y="5286388"/>
            <a:ext cx="7215238" cy="96853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t-PT" sz="2000" dirty="0" smtClean="0">
                <a:latin typeface="Palatino Linotype" pitchFamily="18" charset="0"/>
              </a:rPr>
              <a:t> Standards:  </a:t>
            </a:r>
            <a:r>
              <a:rPr lang="pt-PT" sz="2000" dirty="0" err="1" smtClean="0">
                <a:latin typeface="Palatino Linotype" pitchFamily="18" charset="0"/>
              </a:rPr>
              <a:t>Corn</a:t>
            </a:r>
            <a:r>
              <a:rPr lang="pt-PT" sz="2000" dirty="0" smtClean="0">
                <a:latin typeface="Palatino Linotype" pitchFamily="18" charset="0"/>
              </a:rPr>
              <a:t> </a:t>
            </a:r>
            <a:r>
              <a:rPr lang="pt-PT" sz="2000" dirty="0" err="1" smtClean="0">
                <a:latin typeface="Palatino Linotype" pitchFamily="18" charset="0"/>
              </a:rPr>
              <a:t>starch</a:t>
            </a:r>
            <a:r>
              <a:rPr lang="pt-PT" sz="2000" dirty="0" smtClean="0">
                <a:latin typeface="Palatino Linotype" pitchFamily="18" charset="0"/>
              </a:rPr>
              <a:t>  (S 4126, Sigma)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pt-PT" sz="2000" dirty="0" smtClean="0">
                <a:latin typeface="Palatino Linotype" pitchFamily="18" charset="0"/>
              </a:rPr>
              <a:t>                        HI-MAIZE </a:t>
            </a:r>
            <a:r>
              <a:rPr lang="pt-PT" sz="2000" dirty="0" err="1" smtClean="0">
                <a:latin typeface="Palatino Linotype" pitchFamily="18" charset="0"/>
              </a:rPr>
              <a:t>resistant</a:t>
            </a:r>
            <a:r>
              <a:rPr lang="pt-PT" sz="2000" dirty="0" smtClean="0">
                <a:latin typeface="Palatino Linotype" pitchFamily="18" charset="0"/>
              </a:rPr>
              <a:t> </a:t>
            </a:r>
            <a:r>
              <a:rPr lang="pt-PT" sz="2000" dirty="0" err="1" smtClean="0">
                <a:latin typeface="Palatino Linotype" pitchFamily="18" charset="0"/>
              </a:rPr>
              <a:t>starch</a:t>
            </a:r>
            <a:endParaRPr lang="pt-PT" sz="2000" dirty="0" smtClean="0">
              <a:latin typeface="Palatino Linotype" pitchFamily="18" charset="0"/>
            </a:endParaRPr>
          </a:p>
        </p:txBody>
      </p:sp>
      <p:pic>
        <p:nvPicPr>
          <p:cNvPr id="30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3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ângulo 15"/>
          <p:cNvSpPr/>
          <p:nvPr/>
        </p:nvSpPr>
        <p:spPr>
          <a:xfrm>
            <a:off x="2143108" y="609600"/>
            <a:ext cx="7000892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r>
              <a:rPr lang="pt-PT" dirty="0" err="1" smtClean="0">
                <a:latin typeface="Palatino Linotype" pitchFamily="18" charset="0"/>
              </a:rPr>
              <a:t>Methods</a:t>
            </a:r>
            <a:endParaRPr lang="pt-PT" dirty="0"/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8" name="AutoShape 2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0" name="AutoShape 4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2" name="AutoShape 6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4" name="AutoShape 8" descr="https://www.utep.edu/extendeduniversity/utepconnect/blog/_Files/images/March%202017/good-source-vs-bad-source-header-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graphicFrame>
        <p:nvGraphicFramePr>
          <p:cNvPr id="24" name="Marcador de Posição de Conteúdo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2972852"/>
              </p:ext>
            </p:extLst>
          </p:nvPr>
        </p:nvGraphicFramePr>
        <p:xfrm>
          <a:off x="1357290" y="1986190"/>
          <a:ext cx="7429552" cy="158568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429552"/>
              </a:tblGrid>
              <a:tr h="54949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2400" b="1" kern="1200" dirty="0" err="1" smtClean="0">
                          <a:solidFill>
                            <a:schemeClr val="lt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Amylose</a:t>
                      </a:r>
                      <a:r>
                        <a:rPr lang="pt-PT" sz="2400" b="1" kern="1200" dirty="0" smtClean="0">
                          <a:solidFill>
                            <a:schemeClr val="lt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2400" b="1" kern="1200" dirty="0" err="1" smtClean="0">
                          <a:solidFill>
                            <a:schemeClr val="lt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content</a:t>
                      </a:r>
                      <a:endParaRPr lang="pt-PT" sz="2400" b="1" kern="1200" dirty="0" smtClean="0">
                        <a:solidFill>
                          <a:schemeClr val="lt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36192"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Standard iodine </a:t>
                      </a:r>
                      <a:r>
                        <a:rPr lang="en-GB" sz="2000" kern="1200" dirty="0" err="1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colorimeric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method  (ISO 6647-2:2015).</a:t>
                      </a:r>
                      <a:endParaRPr lang="pt-PT" sz="2000" kern="1200" dirty="0">
                        <a:solidFill>
                          <a:schemeClr val="dk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Marcador de Posição de Conteúdo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2972852"/>
              </p:ext>
            </p:extLst>
          </p:nvPr>
        </p:nvGraphicFramePr>
        <p:xfrm>
          <a:off x="1357290" y="4572008"/>
          <a:ext cx="7429552" cy="12344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429552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Viscosity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parameters</a:t>
                      </a:r>
                      <a:endParaRPr lang="pt-PT" sz="2400" b="1" kern="1200" dirty="0">
                        <a:solidFill>
                          <a:schemeClr val="lt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1004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Gelatinization and pasting profiles were determined by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rapid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visco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analyzer (RVA) and AACC method 76-21.</a:t>
                      </a:r>
                      <a:endParaRPr lang="pt-PT" sz="2000" kern="1200" dirty="0">
                        <a:solidFill>
                          <a:schemeClr val="dk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3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277087"/>
            <a:ext cx="2761285" cy="2439406"/>
          </a:xfrm>
          <a:prstGeom prst="rect">
            <a:avLst/>
          </a:prstGeom>
          <a:noFill/>
        </p:spPr>
      </p:pic>
      <p:pic>
        <p:nvPicPr>
          <p:cNvPr id="25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3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ângulo 15"/>
          <p:cNvSpPr/>
          <p:nvPr/>
        </p:nvSpPr>
        <p:spPr>
          <a:xfrm>
            <a:off x="2143108" y="609600"/>
            <a:ext cx="7000892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r>
              <a:rPr lang="pt-PT" dirty="0" err="1" smtClean="0">
                <a:latin typeface="Palatino Linotype" pitchFamily="18" charset="0"/>
              </a:rPr>
              <a:t>Methods</a:t>
            </a:r>
            <a:endParaRPr lang="pt-PT" dirty="0"/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8" name="AutoShape 2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0" name="AutoShape 4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2" name="AutoShape 6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4" name="AutoShape 8" descr="https://www.utep.edu/extendeduniversity/utepconnect/blog/_Files/images/March%202017/good-source-vs-bad-source-header-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graphicFrame>
        <p:nvGraphicFramePr>
          <p:cNvPr id="22" name="Marcador de Posição de Conteúdo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2972852"/>
              </p:ext>
            </p:extLst>
          </p:nvPr>
        </p:nvGraphicFramePr>
        <p:xfrm>
          <a:off x="1000100" y="1500174"/>
          <a:ext cx="7429552" cy="457203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429552"/>
              </a:tblGrid>
              <a:tr h="5533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In vitro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kinetics of starch digestion </a:t>
                      </a:r>
                      <a:endParaRPr lang="pt-PT" sz="2400" b="1" kern="1200" dirty="0">
                        <a:solidFill>
                          <a:schemeClr val="lt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18669">
                <a:tc>
                  <a:txBody>
                    <a:bodyPr/>
                    <a:lstStyle/>
                    <a:p>
                      <a:pPr algn="just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The starch digestibility and estimated GI was measured by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Goni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et al., (1997)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method.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2000" kern="1200" dirty="0" smtClean="0">
                        <a:solidFill>
                          <a:schemeClr val="dk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The rate of starch digestion was expressed as a % of the total starch hydrolyzed at different times (0, 5, 10, 30, and 60 min). The kinetics of starch digestion was estimated by follow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equations: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endParaRPr lang="pt-P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3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277087"/>
            <a:ext cx="2761285" cy="2439406"/>
          </a:xfrm>
          <a:prstGeom prst="rect">
            <a:avLst/>
          </a:prstGeom>
          <a:noFill/>
        </p:spPr>
      </p:pic>
      <p:sp>
        <p:nvSpPr>
          <p:cNvPr id="26" name="Rectângulo 25"/>
          <p:cNvSpPr/>
          <p:nvPr/>
        </p:nvSpPr>
        <p:spPr>
          <a:xfrm>
            <a:off x="5214942" y="4286256"/>
            <a:ext cx="3786182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dk1"/>
                </a:solidFill>
                <a:latin typeface="Palatino Linotype" pitchFamily="18" charset="0"/>
              </a:rPr>
              <a:t>C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- </a:t>
            </a:r>
            <a:r>
              <a:rPr lang="en-US" dirty="0" smtClean="0">
                <a:solidFill>
                  <a:schemeClr val="dk1"/>
                </a:solidFill>
                <a:latin typeface="Palatino Linotype" pitchFamily="18" charset="0"/>
              </a:rPr>
              <a:t>starch 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hydrolyzed at time t </a:t>
            </a:r>
            <a:r>
              <a:rPr lang="en-US" dirty="0" smtClean="0">
                <a:solidFill>
                  <a:schemeClr val="dk1"/>
                </a:solidFill>
                <a:latin typeface="Palatino Linotype" pitchFamily="18" charset="0"/>
              </a:rPr>
              <a:t>(%); </a:t>
            </a:r>
            <a:r>
              <a:rPr lang="en-US" b="1" dirty="0" smtClean="0">
                <a:solidFill>
                  <a:schemeClr val="dk1"/>
                </a:solidFill>
                <a:latin typeface="Palatino Linotype" pitchFamily="18" charset="0"/>
              </a:rPr>
              <a:t>C</a:t>
            </a:r>
            <a:r>
              <a:rPr lang="en-US" b="1" dirty="0">
                <a:solidFill>
                  <a:schemeClr val="dk1"/>
                </a:solidFill>
                <a:latin typeface="Palatino Linotype" pitchFamily="18" charset="0"/>
              </a:rPr>
              <a:t>∞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- equilibrium starch hydrolyzed after 60 min </a:t>
            </a:r>
            <a:r>
              <a:rPr lang="en-US" dirty="0" smtClean="0">
                <a:solidFill>
                  <a:schemeClr val="dk1"/>
                </a:solidFill>
                <a:latin typeface="Palatino Linotype" pitchFamily="18" charset="0"/>
              </a:rPr>
              <a:t>(%); </a:t>
            </a:r>
          </a:p>
          <a:p>
            <a:r>
              <a:rPr lang="en-US" b="1" dirty="0" smtClean="0">
                <a:solidFill>
                  <a:schemeClr val="dk1"/>
                </a:solidFill>
                <a:latin typeface="Palatino Linotype" pitchFamily="18" charset="0"/>
              </a:rPr>
              <a:t>k 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- kinetic </a:t>
            </a:r>
            <a:r>
              <a:rPr lang="en-US" dirty="0" smtClean="0">
                <a:solidFill>
                  <a:schemeClr val="dk1"/>
                </a:solidFill>
                <a:latin typeface="Palatino Linotype" pitchFamily="18" charset="0"/>
              </a:rPr>
              <a:t>constant; </a:t>
            </a:r>
          </a:p>
          <a:p>
            <a:r>
              <a:rPr lang="en-US" b="1" dirty="0" smtClean="0">
                <a:solidFill>
                  <a:schemeClr val="dk1"/>
                </a:solidFill>
                <a:latin typeface="Palatino Linotype" pitchFamily="18" charset="0"/>
              </a:rPr>
              <a:t>HI</a:t>
            </a:r>
            <a:r>
              <a:rPr lang="en-US" dirty="0" smtClean="0">
                <a:solidFill>
                  <a:schemeClr val="dk1"/>
                </a:solidFill>
                <a:latin typeface="Palatino Linotype" pitchFamily="18" charset="0"/>
              </a:rPr>
              <a:t>- 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hydrolysis index </a:t>
            </a:r>
            <a:r>
              <a:rPr lang="en-US" dirty="0" smtClean="0">
                <a:latin typeface="Palatino Linotype" pitchFamily="18" charset="0"/>
              </a:rPr>
              <a:t>; </a:t>
            </a:r>
          </a:p>
          <a:p>
            <a:r>
              <a:rPr lang="en-US" b="1" dirty="0" smtClean="0">
                <a:solidFill>
                  <a:schemeClr val="dk1"/>
                </a:solidFill>
                <a:latin typeface="Palatino Linotype" pitchFamily="18" charset="0"/>
              </a:rPr>
              <a:t>GI</a:t>
            </a:r>
            <a:r>
              <a:rPr lang="en-US" dirty="0" smtClean="0">
                <a:solidFill>
                  <a:schemeClr val="dk1"/>
                </a:solidFill>
                <a:latin typeface="Palatino Linotype" pitchFamily="18" charset="0"/>
              </a:rPr>
              <a:t>- </a:t>
            </a:r>
            <a:r>
              <a:rPr lang="en-US" dirty="0" err="1">
                <a:solidFill>
                  <a:schemeClr val="dk1"/>
                </a:solidFill>
                <a:latin typeface="Palatino Linotype" pitchFamily="18" charset="0"/>
              </a:rPr>
              <a:t>glycemic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Palatino Linotype" pitchFamily="18" charset="0"/>
              </a:rPr>
              <a:t>index; </a:t>
            </a:r>
          </a:p>
          <a:p>
            <a:r>
              <a:rPr lang="en-US" b="1" dirty="0" smtClean="0">
                <a:solidFill>
                  <a:schemeClr val="dk1"/>
                </a:solidFill>
                <a:latin typeface="Palatino Linotype" pitchFamily="18" charset="0"/>
              </a:rPr>
              <a:t>AUC</a:t>
            </a:r>
            <a:r>
              <a:rPr lang="en-US" dirty="0" smtClean="0">
                <a:solidFill>
                  <a:schemeClr val="dk1"/>
                </a:solidFill>
                <a:latin typeface="Palatino Linotype" pitchFamily="18" charset="0"/>
              </a:rPr>
              <a:t>- 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area under the hydrolysis curve</a:t>
            </a:r>
          </a:p>
        </p:txBody>
      </p:sp>
      <p:sp>
        <p:nvSpPr>
          <p:cNvPr id="27" name="Rectângulo 26"/>
          <p:cNvSpPr/>
          <p:nvPr/>
        </p:nvSpPr>
        <p:spPr>
          <a:xfrm>
            <a:off x="500034" y="4357694"/>
            <a:ext cx="4643438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arenBoth"/>
            </a:pP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C = C∞(1 − e </a:t>
            </a:r>
            <a:r>
              <a:rPr lang="en-US" baseline="30000" dirty="0">
                <a:solidFill>
                  <a:schemeClr val="dk1"/>
                </a:solidFill>
                <a:latin typeface="Palatino Linotype" pitchFamily="18" charset="0"/>
              </a:rPr>
              <a:t>−</a:t>
            </a:r>
            <a:r>
              <a:rPr lang="en-US" baseline="30000" dirty="0" err="1">
                <a:solidFill>
                  <a:schemeClr val="dk1"/>
                </a:solidFill>
                <a:latin typeface="Palatino Linotype" pitchFamily="18" charset="0"/>
              </a:rPr>
              <a:t>kt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)     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(2) AUC= = C∞ (</a:t>
            </a:r>
            <a:r>
              <a:rPr lang="en-US" dirty="0" err="1">
                <a:solidFill>
                  <a:schemeClr val="dk1"/>
                </a:solidFill>
                <a:latin typeface="Palatino Linotype" pitchFamily="18" charset="0"/>
              </a:rPr>
              <a:t>t</a:t>
            </a:r>
            <a:r>
              <a:rPr lang="en-US" baseline="-25000" dirty="0" err="1">
                <a:solidFill>
                  <a:schemeClr val="dk1"/>
                </a:solidFill>
                <a:latin typeface="Palatino Linotype" pitchFamily="18" charset="0"/>
              </a:rPr>
              <a:t>f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 − t</a:t>
            </a:r>
            <a:r>
              <a:rPr lang="en-US" baseline="-25000" dirty="0">
                <a:solidFill>
                  <a:schemeClr val="dk1"/>
                </a:solidFill>
                <a:latin typeface="Palatino Linotype" pitchFamily="18" charset="0"/>
              </a:rPr>
              <a:t>0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) +  (e </a:t>
            </a:r>
            <a:r>
              <a:rPr lang="en-US" baseline="30000" dirty="0">
                <a:solidFill>
                  <a:schemeClr val="dk1"/>
                </a:solidFill>
                <a:latin typeface="Palatino Linotype" pitchFamily="18" charset="0"/>
              </a:rPr>
              <a:t>−</a:t>
            </a:r>
            <a:r>
              <a:rPr lang="en-US" baseline="30000" dirty="0" err="1">
                <a:solidFill>
                  <a:schemeClr val="dk1"/>
                </a:solidFill>
                <a:latin typeface="Palatino Linotype" pitchFamily="18" charset="0"/>
              </a:rPr>
              <a:t>kt</a:t>
            </a:r>
            <a:r>
              <a:rPr lang="en-US" baseline="-25000" dirty="0" err="1">
                <a:solidFill>
                  <a:schemeClr val="dk1"/>
                </a:solidFill>
                <a:latin typeface="Palatino Linotype" pitchFamily="18" charset="0"/>
              </a:rPr>
              <a:t>f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 − e </a:t>
            </a:r>
            <a:r>
              <a:rPr lang="en-US" baseline="30000" dirty="0">
                <a:solidFill>
                  <a:schemeClr val="dk1"/>
                </a:solidFill>
                <a:latin typeface="Palatino Linotype" pitchFamily="18" charset="0"/>
              </a:rPr>
              <a:t>−kt</a:t>
            </a:r>
            <a:r>
              <a:rPr lang="en-US" baseline="-25000" dirty="0">
                <a:solidFill>
                  <a:schemeClr val="dk1"/>
                </a:solidFill>
                <a:latin typeface="Palatino Linotype" pitchFamily="18" charset="0"/>
              </a:rPr>
              <a:t>0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)] 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(3) HI= </a:t>
            </a:r>
            <a:r>
              <a:rPr lang="en-US" dirty="0" err="1" smtClean="0">
                <a:solidFill>
                  <a:schemeClr val="dk1"/>
                </a:solidFill>
                <a:latin typeface="Palatino Linotype" pitchFamily="18" charset="0"/>
              </a:rPr>
              <a:t>AUCsample</a:t>
            </a:r>
            <a:r>
              <a:rPr lang="en-US" dirty="0" smtClean="0">
                <a:solidFill>
                  <a:schemeClr val="dk1"/>
                </a:solidFill>
                <a:latin typeface="Palatino Linotype" pitchFamily="18" charset="0"/>
              </a:rPr>
              <a:t>/AUC </a:t>
            </a:r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reference sample</a:t>
            </a:r>
          </a:p>
          <a:p>
            <a:r>
              <a:rPr lang="en-US" dirty="0">
                <a:solidFill>
                  <a:schemeClr val="dk1"/>
                </a:solidFill>
                <a:latin typeface="Palatino Linotype" pitchFamily="18" charset="0"/>
              </a:rPr>
              <a:t>(4) GI= 39.6207 + (0.5498xHI)</a:t>
            </a:r>
          </a:p>
        </p:txBody>
      </p:sp>
      <p:pic>
        <p:nvPicPr>
          <p:cNvPr id="29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3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ângulo 15"/>
          <p:cNvSpPr/>
          <p:nvPr/>
        </p:nvSpPr>
        <p:spPr>
          <a:xfrm>
            <a:off x="2143108" y="609600"/>
            <a:ext cx="7000892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r>
              <a:rPr lang="pt-PT" dirty="0" err="1" smtClean="0">
                <a:latin typeface="Palatino Linotype" pitchFamily="18" charset="0"/>
              </a:rPr>
              <a:t>Results</a:t>
            </a:r>
            <a:endParaRPr lang="pt-PT" dirty="0"/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8" name="AutoShape 2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0" name="AutoShape 4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2" name="AutoShape 6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4" name="AutoShape 8" descr="https://www.utep.edu/extendeduniversity/utepconnect/blog/_Files/images/March%202017/good-source-vs-bad-source-header-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3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348525"/>
            <a:ext cx="2761285" cy="243940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868" y="1500174"/>
            <a:ext cx="5572132" cy="70788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In vitr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o starch hydrolysis rate compared with corn starches and estimated GI</a:t>
            </a:r>
            <a:endParaRPr kumimoji="0" lang="en-US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Gráfico 23"/>
          <p:cNvGraphicFramePr/>
          <p:nvPr/>
        </p:nvGraphicFramePr>
        <p:xfrm>
          <a:off x="714316" y="1857364"/>
          <a:ext cx="842968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Rectângulo 28"/>
          <p:cNvSpPr/>
          <p:nvPr/>
        </p:nvSpPr>
        <p:spPr>
          <a:xfrm>
            <a:off x="0" y="5534561"/>
            <a:ext cx="9144000" cy="101566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latin typeface="Palatino Linotype" pitchFamily="18" charset="0"/>
              </a:rPr>
              <a:t> There </a:t>
            </a:r>
            <a:r>
              <a:rPr lang="en-US" sz="2000" dirty="0">
                <a:latin typeface="Palatino Linotype" pitchFamily="18" charset="0"/>
              </a:rPr>
              <a:t>was a wide </a:t>
            </a:r>
            <a:r>
              <a:rPr lang="en-US" sz="2000" dirty="0" smtClean="0">
                <a:latin typeface="Palatino Linotype" pitchFamily="18" charset="0"/>
              </a:rPr>
              <a:t>variation in the starch hydrolysis curves, </a:t>
            </a:r>
            <a:r>
              <a:rPr lang="en-US" sz="2000" dirty="0">
                <a:latin typeface="Palatino Linotype" pitchFamily="18" charset="0"/>
              </a:rPr>
              <a:t>with significant differences between the </a:t>
            </a:r>
            <a:r>
              <a:rPr lang="en-US" sz="2000" b="1" dirty="0" smtClean="0">
                <a:latin typeface="Palatino Linotype" pitchFamily="18" charset="0"/>
              </a:rPr>
              <a:t>normal </a:t>
            </a:r>
            <a:r>
              <a:rPr lang="en-US" sz="2000" dirty="0" smtClean="0">
                <a:latin typeface="Palatino Linotype" pitchFamily="18" charset="0"/>
              </a:rPr>
              <a:t>(</a:t>
            </a:r>
            <a:r>
              <a:rPr lang="en-US" sz="2000" dirty="0">
                <a:latin typeface="Palatino Linotype" pitchFamily="18" charset="0"/>
              </a:rPr>
              <a:t>higher hydrolysis </a:t>
            </a:r>
            <a:r>
              <a:rPr lang="en-US" sz="2000" dirty="0" smtClean="0">
                <a:latin typeface="Palatino Linotype" pitchFamily="18" charset="0"/>
              </a:rPr>
              <a:t>rate, </a:t>
            </a:r>
            <a:r>
              <a:rPr lang="en-US" sz="2000" b="1" dirty="0" smtClean="0">
                <a:latin typeface="Palatino Linotype" pitchFamily="18" charset="0"/>
              </a:rPr>
              <a:t>GI </a:t>
            </a:r>
            <a:r>
              <a:rPr lang="en-US" sz="2000" b="1" dirty="0">
                <a:latin typeface="Palatino Linotype" pitchFamily="18" charset="0"/>
              </a:rPr>
              <a:t>= </a:t>
            </a:r>
            <a:r>
              <a:rPr lang="en-US" sz="2000" b="1" dirty="0" smtClean="0">
                <a:latin typeface="Palatino Linotype" pitchFamily="18" charset="0"/>
              </a:rPr>
              <a:t>94.6</a:t>
            </a:r>
            <a:r>
              <a:rPr lang="en-US" sz="2000" dirty="0" smtClean="0">
                <a:latin typeface="Palatino Linotype" pitchFamily="18" charset="0"/>
              </a:rPr>
              <a:t>)</a:t>
            </a:r>
            <a:r>
              <a:rPr lang="en-US" sz="2000" b="1" dirty="0" smtClean="0">
                <a:latin typeface="Palatino Linotype" pitchFamily="18" charset="0"/>
              </a:rPr>
              <a:t> </a:t>
            </a:r>
            <a:r>
              <a:rPr lang="en-US" sz="2000" dirty="0">
                <a:latin typeface="Palatino Linotype" pitchFamily="18" charset="0"/>
              </a:rPr>
              <a:t>and the </a:t>
            </a:r>
            <a:r>
              <a:rPr lang="en-US" sz="2000" b="1" dirty="0">
                <a:latin typeface="Palatino Linotype" pitchFamily="18" charset="0"/>
              </a:rPr>
              <a:t>resistant starch </a:t>
            </a:r>
            <a:r>
              <a:rPr lang="en-US" sz="2000" dirty="0">
                <a:latin typeface="Palatino Linotype" pitchFamily="18" charset="0"/>
              </a:rPr>
              <a:t>corn </a:t>
            </a:r>
            <a:r>
              <a:rPr lang="en-US" sz="2000" dirty="0" smtClean="0">
                <a:latin typeface="Palatino Linotype" pitchFamily="18" charset="0"/>
              </a:rPr>
              <a:t>starches (lower </a:t>
            </a:r>
            <a:r>
              <a:rPr lang="en-US" sz="2000" dirty="0">
                <a:latin typeface="Palatino Linotype" pitchFamily="18" charset="0"/>
              </a:rPr>
              <a:t>hydrolysis </a:t>
            </a:r>
            <a:r>
              <a:rPr lang="en-US" sz="2000" dirty="0" smtClean="0">
                <a:latin typeface="Palatino Linotype" pitchFamily="18" charset="0"/>
              </a:rPr>
              <a:t>rate, </a:t>
            </a:r>
            <a:r>
              <a:rPr lang="en-US" sz="2000" b="1" dirty="0" smtClean="0">
                <a:latin typeface="Palatino Linotype" pitchFamily="18" charset="0"/>
              </a:rPr>
              <a:t>GI </a:t>
            </a:r>
            <a:r>
              <a:rPr lang="en-US" sz="2000" b="1" dirty="0">
                <a:latin typeface="Palatino Linotype" pitchFamily="18" charset="0"/>
              </a:rPr>
              <a:t>= 54.8</a:t>
            </a:r>
            <a:r>
              <a:rPr lang="en-US" sz="2000" dirty="0">
                <a:latin typeface="Palatino Linotype" pitchFamily="18" charset="0"/>
              </a:rPr>
              <a:t>).</a:t>
            </a:r>
            <a:endParaRPr lang="en-GB" sz="2000" dirty="0">
              <a:latin typeface="Palatino Linotype" pitchFamily="18" charset="0"/>
            </a:endParaRPr>
          </a:p>
        </p:txBody>
      </p:sp>
      <p:pic>
        <p:nvPicPr>
          <p:cNvPr id="31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4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ta para baixo 25"/>
          <p:cNvSpPr/>
          <p:nvPr/>
        </p:nvSpPr>
        <p:spPr>
          <a:xfrm>
            <a:off x="4143372" y="4214818"/>
            <a:ext cx="785818" cy="1214446"/>
          </a:xfrm>
          <a:prstGeom prst="downArrow">
            <a:avLst>
              <a:gd name="adj1" fmla="val 50000"/>
              <a:gd name="adj2" fmla="val 73273"/>
            </a:avLst>
          </a:prstGeom>
          <a:solidFill>
            <a:srgbClr val="FFFF99"/>
          </a:solidFill>
          <a:ln>
            <a:solidFill>
              <a:srgbClr val="CC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ângulo 15"/>
          <p:cNvSpPr/>
          <p:nvPr/>
        </p:nvSpPr>
        <p:spPr>
          <a:xfrm>
            <a:off x="2143108" y="609600"/>
            <a:ext cx="7000892" cy="76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26" name="AutoShape 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0" name="AutoShape 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4" name="AutoShape 10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6" name="AutoShape 12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8" name="AutoShape 14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40" name="AutoShape 16" descr="Resultado de imagem para research la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7772400" cy="1470025"/>
          </a:xfrm>
        </p:spPr>
        <p:txBody>
          <a:bodyPr/>
          <a:lstStyle/>
          <a:p>
            <a:r>
              <a:rPr lang="pt-PT" dirty="0" err="1" smtClean="0">
                <a:latin typeface="Palatino Linotype" pitchFamily="18" charset="0"/>
              </a:rPr>
              <a:t>Results</a:t>
            </a:r>
            <a:endParaRPr lang="pt-PT" dirty="0"/>
          </a:p>
        </p:txBody>
      </p:sp>
      <p:sp>
        <p:nvSpPr>
          <p:cNvPr id="23554" name="AutoShape 2" descr="Resultado de imagem para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55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698" name="AutoShape 2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0" name="AutoShape 4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2" name="AutoShape 6" descr="Resultado de imagem para g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9704" name="AutoShape 8" descr="https://www.utep.edu/extendeduniversity/utepconnect/blog/_Files/images/March%202017/good-source-vs-bad-source-header-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3" name="Picture 2" descr="Resultado de imagem para arroz seme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94965">
            <a:off x="70248" y="-348525"/>
            <a:ext cx="2761285" cy="2439406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868" y="1500174"/>
            <a:ext cx="5572132" cy="70788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In vitro 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starch hydrolysis rate compared with corn starches and estimated GI</a:t>
            </a:r>
            <a:endParaRPr kumimoji="0" lang="en-US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4786314" y="2571744"/>
            <a:ext cx="3962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latin typeface="Palatino Linotype" pitchFamily="18" charset="0"/>
              </a:rPr>
              <a:t>It </a:t>
            </a:r>
            <a:r>
              <a:rPr lang="en-US" sz="2000" dirty="0">
                <a:latin typeface="Palatino Linotype" pitchFamily="18" charset="0"/>
              </a:rPr>
              <a:t>was possible to establish </a:t>
            </a:r>
            <a:r>
              <a:rPr lang="en-US" sz="2000" dirty="0" smtClean="0">
                <a:latin typeface="Palatino Linotype" pitchFamily="18" charset="0"/>
              </a:rPr>
              <a:t>significantly differences </a:t>
            </a:r>
            <a:r>
              <a:rPr lang="en-US" sz="2000" dirty="0">
                <a:latin typeface="Palatino Linotype" pitchFamily="18" charset="0"/>
              </a:rPr>
              <a:t>between the different rice </a:t>
            </a:r>
            <a:r>
              <a:rPr lang="en-US" sz="2000" dirty="0" smtClean="0">
                <a:latin typeface="Palatino Linotype" pitchFamily="18" charset="0"/>
              </a:rPr>
              <a:t>types</a:t>
            </a:r>
          </a:p>
          <a:p>
            <a:pPr algn="just"/>
            <a:endParaRPr lang="en-GB" sz="2000" dirty="0">
              <a:latin typeface="Palatino Linotype" pitchFamily="18" charset="0"/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4857752" y="3643314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>
                <a:latin typeface="Palatino Linotype" pitchFamily="18" charset="0"/>
              </a:rPr>
              <a:t>Ceres </a:t>
            </a:r>
            <a:r>
              <a:rPr lang="en-US" sz="2000" dirty="0" smtClean="0">
                <a:latin typeface="Palatino Linotype" pitchFamily="18" charset="0"/>
              </a:rPr>
              <a:t>has </a:t>
            </a:r>
            <a:r>
              <a:rPr lang="en-US" sz="2000" dirty="0">
                <a:latin typeface="Palatino Linotype" pitchFamily="18" charset="0"/>
              </a:rPr>
              <a:t>the highest rate of </a:t>
            </a:r>
            <a:r>
              <a:rPr lang="en-US" sz="2000" dirty="0" smtClean="0">
                <a:latin typeface="Palatino Linotype" pitchFamily="18" charset="0"/>
              </a:rPr>
              <a:t>and </a:t>
            </a:r>
            <a:r>
              <a:rPr lang="en-US" sz="2000" dirty="0" err="1">
                <a:latin typeface="Palatino Linotype" pitchFamily="18" charset="0"/>
              </a:rPr>
              <a:t>Maçarico</a:t>
            </a:r>
            <a:r>
              <a:rPr lang="en-US" sz="2000" dirty="0">
                <a:latin typeface="Palatino Linotype" pitchFamily="18" charset="0"/>
              </a:rPr>
              <a:t> </a:t>
            </a:r>
            <a:r>
              <a:rPr lang="en-US" sz="2000" dirty="0" smtClean="0">
                <a:latin typeface="Palatino Linotype" pitchFamily="18" charset="0"/>
              </a:rPr>
              <a:t>has </a:t>
            </a:r>
            <a:r>
              <a:rPr lang="en-US" sz="2000" dirty="0">
                <a:latin typeface="Palatino Linotype" pitchFamily="18" charset="0"/>
              </a:rPr>
              <a:t>the lowest </a:t>
            </a:r>
            <a:r>
              <a:rPr lang="en-US" sz="2000" dirty="0" smtClean="0">
                <a:latin typeface="Palatino Linotype" pitchFamily="18" charset="0"/>
              </a:rPr>
              <a:t>of starch hydrolysis</a:t>
            </a:r>
            <a:endParaRPr lang="en-GB" sz="2000" dirty="0">
              <a:latin typeface="Palatino Linotype" pitchFamily="18" charset="0"/>
            </a:endParaRPr>
          </a:p>
        </p:txBody>
      </p:sp>
      <p:sp>
        <p:nvSpPr>
          <p:cNvPr id="27" name="Rectângulo 26"/>
          <p:cNvSpPr/>
          <p:nvPr/>
        </p:nvSpPr>
        <p:spPr>
          <a:xfrm>
            <a:off x="1214414" y="5572140"/>
            <a:ext cx="6572296" cy="707886"/>
          </a:xfrm>
          <a:prstGeom prst="rect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Palatino Linotype" pitchFamily="18" charset="0"/>
              </a:rPr>
              <a:t>The </a:t>
            </a:r>
            <a:r>
              <a:rPr lang="en-US" sz="2000" b="1" dirty="0">
                <a:latin typeface="Palatino Linotype" pitchFamily="18" charset="0"/>
              </a:rPr>
              <a:t>results obtained show the effectiveness of the method </a:t>
            </a:r>
            <a:r>
              <a:rPr lang="en-US" sz="2000" b="1" dirty="0" smtClean="0">
                <a:latin typeface="Palatino Linotype" pitchFamily="18" charset="0"/>
              </a:rPr>
              <a:t>for GI estimation</a:t>
            </a:r>
            <a:endParaRPr lang="en-GB" sz="2000" b="1" dirty="0">
              <a:latin typeface="Palatino Linotype" pitchFamily="18" charset="0"/>
            </a:endParaRPr>
          </a:p>
        </p:txBody>
      </p:sp>
      <p:graphicFrame>
        <p:nvGraphicFramePr>
          <p:cNvPr id="28" name="Tabela 27"/>
          <p:cNvGraphicFramePr>
            <a:graphicFrameLocks noGrp="1"/>
          </p:cNvGraphicFramePr>
          <p:nvPr/>
        </p:nvGraphicFramePr>
        <p:xfrm>
          <a:off x="142844" y="2285992"/>
          <a:ext cx="4143372" cy="2802942"/>
        </p:xfrm>
        <a:graphic>
          <a:graphicData uri="http://schemas.openxmlformats.org/drawingml/2006/table">
            <a:tbl>
              <a:tblPr/>
              <a:tblGrid>
                <a:gridCol w="2071686"/>
                <a:gridCol w="2071686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 err="1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Samples</a:t>
                      </a:r>
                      <a:endParaRPr lang="pt-PT" sz="2000" b="1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Estimated GI (%)</a:t>
                      </a:r>
                      <a:endParaRPr lang="pt-PT" sz="200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Ceres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88.49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b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err="1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Basmati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86.65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c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Maçarico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83.71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d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err="1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Waxy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88.20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b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err="1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Corn</a:t>
                      </a:r>
                      <a:r>
                        <a:rPr lang="pt-PT" sz="2000" baseline="0" dirty="0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pt-PT" sz="2000" baseline="0" dirty="0" err="1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Starch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54.80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e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 err="1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Resistant</a:t>
                      </a:r>
                      <a:r>
                        <a:rPr lang="pt-PT" sz="2000" dirty="0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pt-PT" sz="2000" dirty="0" err="1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starch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94.60</a:t>
                      </a:r>
                      <a:r>
                        <a:rPr lang="en-US" sz="2000" baseline="30000" dirty="0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a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endParaRPr lang="pt-PT" sz="2000" dirty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" name="Picture 11" descr="C:\Users\Utilizador\Desktop\Conferencia novembro\Banner Foods 2020 hero.jpg"/>
          <p:cNvPicPr>
            <a:picLocks noChangeAspect="1" noChangeArrowheads="1"/>
          </p:cNvPicPr>
          <p:nvPr/>
        </p:nvPicPr>
        <p:blipFill>
          <a:blip r:embed="rId3" cstate="print"/>
          <a:srcRect l="3297" t="6175" r="85715" b="66031"/>
          <a:stretch>
            <a:fillRect/>
          </a:stretch>
        </p:blipFill>
        <p:spPr bwMode="auto">
          <a:xfrm>
            <a:off x="8215338" y="0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</TotalTime>
  <Words>713</Words>
  <Application>Microsoft Office PowerPoint</Application>
  <PresentationFormat>Apresentação no Ecrã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Tema do Office</vt:lpstr>
      <vt:lpstr>Diapositivo 1</vt:lpstr>
      <vt:lpstr>Diapositivo 2</vt:lpstr>
      <vt:lpstr>Introduction</vt:lpstr>
      <vt:lpstr>Introduction</vt:lpstr>
      <vt:lpstr>Material</vt:lpstr>
      <vt:lpstr>Methods</vt:lpstr>
      <vt:lpstr>Methods</vt:lpstr>
      <vt:lpstr>Results</vt:lpstr>
      <vt:lpstr>Results</vt:lpstr>
      <vt:lpstr>Results</vt:lpstr>
      <vt:lpstr>Results</vt:lpstr>
      <vt:lpstr>Results</vt:lpstr>
      <vt:lpstr>Conclusions </vt:lpstr>
      <vt:lpstr>Diapositivo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Utilizador</dc:creator>
  <cp:lastModifiedBy>Utilizador</cp:lastModifiedBy>
  <cp:revision>16</cp:revision>
  <dcterms:created xsi:type="dcterms:W3CDTF">2020-10-23T20:59:53Z</dcterms:created>
  <dcterms:modified xsi:type="dcterms:W3CDTF">2020-10-25T22:30:38Z</dcterms:modified>
</cp:coreProperties>
</file>