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8" r:id="rId3"/>
    <p:sldId id="314" r:id="rId4"/>
    <p:sldId id="340" r:id="rId5"/>
    <p:sldId id="343" r:id="rId6"/>
    <p:sldId id="345" r:id="rId7"/>
    <p:sldId id="332" r:id="rId8"/>
    <p:sldId id="344" r:id="rId9"/>
    <p:sldId id="339" r:id="rId10"/>
    <p:sldId id="346" r:id="rId11"/>
    <p:sldId id="311" r:id="rId12"/>
    <p:sldId id="347" r:id="rId13"/>
    <p:sldId id="349" r:id="rId14"/>
    <p:sldId id="350" r:id="rId15"/>
    <p:sldId id="351" r:id="rId16"/>
    <p:sldId id="353" r:id="rId17"/>
    <p:sldId id="354" r:id="rId18"/>
    <p:sldId id="355" r:id="rId19"/>
    <p:sldId id="358" r:id="rId20"/>
    <p:sldId id="356" r:id="rId21"/>
    <p:sldId id="359"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naf\Desktop\Doutorado_CENA_2019\Eventos\Foods_Conference_2020\food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7200082502173"/>
          <c:y val="6.3838545888617745E-2"/>
          <c:w val="0.37085649065604198"/>
          <c:h val="0.8191421983106198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F3-46A0-8AE1-8772F2ED22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0F3-46A0-8AE1-8772F2ED22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0F3-46A0-8AE1-8772F2ED22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0F3-46A0-8AE1-8772F2ED223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0F3-46A0-8AE1-8772F2ED223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0F3-46A0-8AE1-8772F2ED223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pt-B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Planilha1!$A$2:$A$7</c:f>
              <c:strCache>
                <c:ptCount val="6"/>
                <c:pt idx="0">
                  <c:v>(A) Cinnamon powder (n = 9)</c:v>
                </c:pt>
                <c:pt idx="1">
                  <c:v>(B) 100% cinnamon powder (n = 17)</c:v>
                </c:pt>
                <c:pt idx="2">
                  <c:v>(C) Cinnamomum zeylanicum (n = 10)</c:v>
                </c:pt>
                <c:pt idx="3">
                  <c:v>(D) Not informed (n = 8)</c:v>
                </c:pt>
                <c:pt idx="4">
                  <c:v>(E) Chinese cinnamon (n = 8)</c:v>
                </c:pt>
                <c:pt idx="5">
                  <c:v>(F) Ground cinnamon (n = 4)</c:v>
                </c:pt>
              </c:strCache>
            </c:strRef>
          </c:cat>
          <c:val>
            <c:numRef>
              <c:f>Planilha1!$B$2:$B$7</c:f>
              <c:numCache>
                <c:formatCode>General</c:formatCode>
                <c:ptCount val="6"/>
                <c:pt idx="0">
                  <c:v>9</c:v>
                </c:pt>
                <c:pt idx="1">
                  <c:v>17</c:v>
                </c:pt>
                <c:pt idx="2">
                  <c:v>10</c:v>
                </c:pt>
                <c:pt idx="3">
                  <c:v>8</c:v>
                </c:pt>
                <c:pt idx="4">
                  <c:v>8</c:v>
                </c:pt>
                <c:pt idx="5">
                  <c:v>4</c:v>
                </c:pt>
              </c:numCache>
            </c:numRef>
          </c:val>
          <c:extLst>
            <c:ext xmlns:c16="http://schemas.microsoft.com/office/drawing/2014/chart" uri="{C3380CC4-5D6E-409C-BE32-E72D297353CC}">
              <c16:uniqueId val="{0000000C-70F3-46A0-8AE1-8772F2ED2233}"/>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9139362675504272"/>
          <c:y val="6.3736283029061494E-2"/>
          <c:w val="0.48993965770940767"/>
          <c:h val="0.83352425811831599"/>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03F6B-D1DD-4A35-91B0-6976789EB4AF}" type="datetimeFigureOut">
              <a:rPr lang="pt-BR" smtClean="0"/>
              <a:t>23/10/2020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BC9B8-7C86-44F9-B3AA-C1F66DEB2FC1}" type="slidenum">
              <a:rPr lang="pt-BR" smtClean="0"/>
              <a:t>‹nº›</a:t>
            </a:fld>
            <a:endParaRPr lang="pt-BR"/>
          </a:p>
        </p:txBody>
      </p:sp>
    </p:spTree>
    <p:extLst>
      <p:ext uri="{BB962C8B-B14F-4D97-AF65-F5344CB8AC3E}">
        <p14:creationId xmlns:p14="http://schemas.microsoft.com/office/powerpoint/2010/main" val="83406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5855465f4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5855465f4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b="1" dirty="0">
                <a:solidFill>
                  <a:schemeClr val="tx1"/>
                </a:solidFill>
                <a:latin typeface="Verdana" panose="020B0604030504040204" pitchFamily="34" charset="0"/>
                <a:ea typeface="Verdana" panose="020B0604030504040204" pitchFamily="34" charset="0"/>
              </a:rPr>
              <a:t>Main difference are: in color, particle size, aroma, </a:t>
            </a:r>
          </a:p>
          <a:p>
            <a:pPr algn="ctr"/>
            <a:r>
              <a:rPr lang="en-US" sz="1100" b="1" dirty="0">
                <a:solidFill>
                  <a:schemeClr val="tx1"/>
                </a:solidFill>
                <a:latin typeface="Verdana" panose="020B0604030504040204" pitchFamily="34" charset="0"/>
                <a:ea typeface="Verdana" panose="020B0604030504040204" pitchFamily="34" charset="0"/>
              </a:rPr>
              <a:t>distribution of the colors in the samples</a:t>
            </a:r>
          </a:p>
          <a:p>
            <a:pPr algn="ctr"/>
            <a:r>
              <a:rPr lang="en-US" sz="1100" b="1" dirty="0">
                <a:solidFill>
                  <a:schemeClr val="tx1"/>
                </a:solidFill>
                <a:latin typeface="Verdana" panose="020B0604030504040204" pitchFamily="34" charset="0"/>
                <a:ea typeface="Verdana" panose="020B0604030504040204" pitchFamily="34" charset="0"/>
              </a:rPr>
              <a:t>Heterogeneity in powder and bark samples*</a:t>
            </a:r>
          </a:p>
          <a:p>
            <a:pPr algn="ctr"/>
            <a:r>
              <a:rPr lang="en-US" sz="1100" b="1" dirty="0">
                <a:solidFill>
                  <a:schemeClr val="tx1"/>
                </a:solidFill>
                <a:latin typeface="Verdana" panose="020B0604030504040204" pitchFamily="34" charset="0"/>
                <a:ea typeface="Verdana" panose="020B0604030504040204" pitchFamily="34" charset="0"/>
              </a:rPr>
              <a:t>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*Causes for variability: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Plant, geographic region, processing, oxidation, contamination, fraud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5196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5855465f4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5855465f4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b="1" dirty="0">
                <a:solidFill>
                  <a:schemeClr val="tx1"/>
                </a:solidFill>
                <a:latin typeface="Verdana" panose="020B0604030504040204" pitchFamily="34" charset="0"/>
                <a:ea typeface="Verdana" panose="020B0604030504040204" pitchFamily="34" charset="0"/>
              </a:rPr>
              <a:t>Main difference are: in color, particle size, aroma, </a:t>
            </a:r>
          </a:p>
          <a:p>
            <a:pPr algn="ctr"/>
            <a:r>
              <a:rPr lang="en-US" sz="1100" b="1" dirty="0">
                <a:solidFill>
                  <a:schemeClr val="tx1"/>
                </a:solidFill>
                <a:latin typeface="Verdana" panose="020B0604030504040204" pitchFamily="34" charset="0"/>
                <a:ea typeface="Verdana" panose="020B0604030504040204" pitchFamily="34" charset="0"/>
              </a:rPr>
              <a:t>distribution of the colors in the samples</a:t>
            </a:r>
          </a:p>
          <a:p>
            <a:pPr algn="ctr"/>
            <a:r>
              <a:rPr lang="en-US" sz="1100" b="1" dirty="0">
                <a:solidFill>
                  <a:schemeClr val="tx1"/>
                </a:solidFill>
                <a:latin typeface="Verdana" panose="020B0604030504040204" pitchFamily="34" charset="0"/>
                <a:ea typeface="Verdana" panose="020B0604030504040204" pitchFamily="34" charset="0"/>
              </a:rPr>
              <a:t>Heterogeneity in powder and bark samples*</a:t>
            </a:r>
          </a:p>
          <a:p>
            <a:pPr algn="ctr"/>
            <a:r>
              <a:rPr lang="en-US" sz="1100" b="1" dirty="0">
                <a:solidFill>
                  <a:schemeClr val="tx1"/>
                </a:solidFill>
                <a:latin typeface="Verdana" panose="020B0604030504040204" pitchFamily="34" charset="0"/>
                <a:ea typeface="Verdana" panose="020B0604030504040204" pitchFamily="34" charset="0"/>
              </a:rPr>
              <a:t>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*Causes for variability: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Plant, geographic region, processing, oxidation, contamination, fraud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7219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5855465f4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5855465f4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6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5855465f4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5855465f4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72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5855465f4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5855465f4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b="1" dirty="0">
                <a:solidFill>
                  <a:schemeClr val="tx1"/>
                </a:solidFill>
                <a:latin typeface="Verdana" panose="020B0604030504040204" pitchFamily="34" charset="0"/>
                <a:ea typeface="Verdana" panose="020B0604030504040204" pitchFamily="34" charset="0"/>
              </a:rPr>
              <a:t>Main difference are: in color, particle size, aroma, </a:t>
            </a:r>
          </a:p>
          <a:p>
            <a:pPr algn="ctr"/>
            <a:r>
              <a:rPr lang="en-US" sz="1100" b="1" dirty="0">
                <a:solidFill>
                  <a:schemeClr val="tx1"/>
                </a:solidFill>
                <a:latin typeface="Verdana" panose="020B0604030504040204" pitchFamily="34" charset="0"/>
                <a:ea typeface="Verdana" panose="020B0604030504040204" pitchFamily="34" charset="0"/>
              </a:rPr>
              <a:t>distribution of the colors in the samples</a:t>
            </a:r>
          </a:p>
          <a:p>
            <a:pPr algn="ctr"/>
            <a:r>
              <a:rPr lang="en-US" sz="1100" b="1" dirty="0">
                <a:solidFill>
                  <a:schemeClr val="tx1"/>
                </a:solidFill>
                <a:latin typeface="Verdana" panose="020B0604030504040204" pitchFamily="34" charset="0"/>
                <a:ea typeface="Verdana" panose="020B0604030504040204" pitchFamily="34" charset="0"/>
              </a:rPr>
              <a:t>Heterogeneity in powder and bark samples*</a:t>
            </a:r>
          </a:p>
          <a:p>
            <a:pPr algn="ctr"/>
            <a:r>
              <a:rPr lang="en-US" sz="1100" b="1" dirty="0">
                <a:solidFill>
                  <a:schemeClr val="tx1"/>
                </a:solidFill>
                <a:latin typeface="Verdana" panose="020B0604030504040204" pitchFamily="34" charset="0"/>
                <a:ea typeface="Verdana" panose="020B0604030504040204" pitchFamily="34" charset="0"/>
              </a:rPr>
              <a:t>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*Causes for variability: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Plant, geographic region, processing, oxidation, contamination, fraud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1467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5855465f4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5855465f4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b="1" dirty="0">
                <a:solidFill>
                  <a:schemeClr val="tx1"/>
                </a:solidFill>
                <a:latin typeface="Verdana" panose="020B0604030504040204" pitchFamily="34" charset="0"/>
                <a:ea typeface="Verdana" panose="020B0604030504040204" pitchFamily="34" charset="0"/>
              </a:rPr>
              <a:t>Main difference are: in color, particle size, aroma, </a:t>
            </a:r>
          </a:p>
          <a:p>
            <a:pPr algn="ctr"/>
            <a:r>
              <a:rPr lang="en-US" sz="1100" b="1" dirty="0">
                <a:solidFill>
                  <a:schemeClr val="tx1"/>
                </a:solidFill>
                <a:latin typeface="Verdana" panose="020B0604030504040204" pitchFamily="34" charset="0"/>
                <a:ea typeface="Verdana" panose="020B0604030504040204" pitchFamily="34" charset="0"/>
              </a:rPr>
              <a:t>distribution of the colors in the samples</a:t>
            </a:r>
          </a:p>
          <a:p>
            <a:pPr algn="ctr"/>
            <a:r>
              <a:rPr lang="en-US" sz="1100" b="1" dirty="0">
                <a:solidFill>
                  <a:schemeClr val="tx1"/>
                </a:solidFill>
                <a:latin typeface="Verdana" panose="020B0604030504040204" pitchFamily="34" charset="0"/>
                <a:ea typeface="Verdana" panose="020B0604030504040204" pitchFamily="34" charset="0"/>
              </a:rPr>
              <a:t>Heterogeneity in powder and bark samples*</a:t>
            </a:r>
          </a:p>
          <a:p>
            <a:pPr algn="ctr"/>
            <a:r>
              <a:rPr lang="en-US" sz="1100" b="1" dirty="0">
                <a:solidFill>
                  <a:schemeClr val="tx1"/>
                </a:solidFill>
                <a:latin typeface="Verdana" panose="020B0604030504040204" pitchFamily="34" charset="0"/>
                <a:ea typeface="Verdana" panose="020B0604030504040204" pitchFamily="34" charset="0"/>
              </a:rPr>
              <a:t>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*Causes for variability: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Plant, geographic region, processing, oxidation, contamination, fraud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0197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5855465f4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5855465f4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b="1" dirty="0">
                <a:solidFill>
                  <a:schemeClr val="tx1"/>
                </a:solidFill>
                <a:latin typeface="Verdana" panose="020B0604030504040204" pitchFamily="34" charset="0"/>
                <a:ea typeface="Verdana" panose="020B0604030504040204" pitchFamily="34" charset="0"/>
              </a:rPr>
              <a:t>Main difference are: in color, particle size, aroma, </a:t>
            </a:r>
          </a:p>
          <a:p>
            <a:pPr algn="ctr"/>
            <a:r>
              <a:rPr lang="en-US" sz="1100" b="1" dirty="0">
                <a:solidFill>
                  <a:schemeClr val="tx1"/>
                </a:solidFill>
                <a:latin typeface="Verdana" panose="020B0604030504040204" pitchFamily="34" charset="0"/>
                <a:ea typeface="Verdana" panose="020B0604030504040204" pitchFamily="34" charset="0"/>
              </a:rPr>
              <a:t>distribution of the colors in the samples</a:t>
            </a:r>
          </a:p>
          <a:p>
            <a:pPr algn="ctr"/>
            <a:r>
              <a:rPr lang="en-US" sz="1100" b="1" dirty="0">
                <a:solidFill>
                  <a:schemeClr val="tx1"/>
                </a:solidFill>
                <a:latin typeface="Verdana" panose="020B0604030504040204" pitchFamily="34" charset="0"/>
                <a:ea typeface="Verdana" panose="020B0604030504040204" pitchFamily="34" charset="0"/>
              </a:rPr>
              <a:t>Heterogeneity in powder and bark samples*</a:t>
            </a:r>
          </a:p>
          <a:p>
            <a:pPr algn="ctr"/>
            <a:r>
              <a:rPr lang="en-US" sz="1100" b="1" dirty="0">
                <a:solidFill>
                  <a:schemeClr val="tx1"/>
                </a:solidFill>
                <a:latin typeface="Verdana" panose="020B0604030504040204" pitchFamily="34" charset="0"/>
                <a:ea typeface="Verdana" panose="020B0604030504040204" pitchFamily="34" charset="0"/>
              </a:rPr>
              <a:t>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*Causes for variability: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Plant, geographic region, processing, oxidation, contamination, fraud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6894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5855465f4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5855465f4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b="1" dirty="0">
                <a:solidFill>
                  <a:schemeClr val="tx1"/>
                </a:solidFill>
                <a:latin typeface="Verdana" panose="020B0604030504040204" pitchFamily="34" charset="0"/>
                <a:ea typeface="Verdana" panose="020B0604030504040204" pitchFamily="34" charset="0"/>
              </a:rPr>
              <a:t>Main difference are: in color, particle size, aroma, </a:t>
            </a:r>
          </a:p>
          <a:p>
            <a:pPr algn="ctr"/>
            <a:r>
              <a:rPr lang="en-US" sz="1100" b="1" dirty="0">
                <a:solidFill>
                  <a:schemeClr val="tx1"/>
                </a:solidFill>
                <a:latin typeface="Verdana" panose="020B0604030504040204" pitchFamily="34" charset="0"/>
                <a:ea typeface="Verdana" panose="020B0604030504040204" pitchFamily="34" charset="0"/>
              </a:rPr>
              <a:t>distribution of the colors in the samples</a:t>
            </a:r>
          </a:p>
          <a:p>
            <a:pPr algn="ctr"/>
            <a:r>
              <a:rPr lang="en-US" sz="1100" b="1" dirty="0">
                <a:solidFill>
                  <a:schemeClr val="tx1"/>
                </a:solidFill>
                <a:latin typeface="Verdana" panose="020B0604030504040204" pitchFamily="34" charset="0"/>
                <a:ea typeface="Verdana" panose="020B0604030504040204" pitchFamily="34" charset="0"/>
              </a:rPr>
              <a:t>Heterogeneity in powder and bark samples*</a:t>
            </a:r>
          </a:p>
          <a:p>
            <a:pPr algn="ctr"/>
            <a:r>
              <a:rPr lang="en-US" sz="1100" b="1" dirty="0">
                <a:solidFill>
                  <a:schemeClr val="tx1"/>
                </a:solidFill>
                <a:latin typeface="Verdana" panose="020B0604030504040204" pitchFamily="34" charset="0"/>
                <a:ea typeface="Verdana" panose="020B0604030504040204" pitchFamily="34" charset="0"/>
              </a:rPr>
              <a:t>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*Causes for variability: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Plant, geographic region, processing, oxidation, contamination, fraud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659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5855465f4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5855465f4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b="1" dirty="0">
                <a:solidFill>
                  <a:schemeClr val="tx1"/>
                </a:solidFill>
                <a:latin typeface="Verdana" panose="020B0604030504040204" pitchFamily="34" charset="0"/>
                <a:ea typeface="Verdana" panose="020B0604030504040204" pitchFamily="34" charset="0"/>
              </a:rPr>
              <a:t>Main difference are: in color, particle size, aroma, </a:t>
            </a:r>
          </a:p>
          <a:p>
            <a:pPr algn="ctr"/>
            <a:r>
              <a:rPr lang="en-US" sz="1100" b="1" dirty="0">
                <a:solidFill>
                  <a:schemeClr val="tx1"/>
                </a:solidFill>
                <a:latin typeface="Verdana" panose="020B0604030504040204" pitchFamily="34" charset="0"/>
                <a:ea typeface="Verdana" panose="020B0604030504040204" pitchFamily="34" charset="0"/>
              </a:rPr>
              <a:t>distribution of the colors in the samples</a:t>
            </a:r>
          </a:p>
          <a:p>
            <a:pPr algn="ctr"/>
            <a:r>
              <a:rPr lang="en-US" sz="1100" b="1" dirty="0">
                <a:solidFill>
                  <a:schemeClr val="tx1"/>
                </a:solidFill>
                <a:latin typeface="Verdana" panose="020B0604030504040204" pitchFamily="34" charset="0"/>
                <a:ea typeface="Verdana" panose="020B0604030504040204" pitchFamily="34" charset="0"/>
              </a:rPr>
              <a:t>Heterogeneity in powder and bark samples*</a:t>
            </a:r>
          </a:p>
          <a:p>
            <a:pPr algn="ctr"/>
            <a:r>
              <a:rPr lang="en-US" sz="1100" b="1" dirty="0">
                <a:solidFill>
                  <a:schemeClr val="tx1"/>
                </a:solidFill>
                <a:latin typeface="Verdana" panose="020B0604030504040204" pitchFamily="34" charset="0"/>
                <a:ea typeface="Verdana" panose="020B0604030504040204" pitchFamily="34" charset="0"/>
              </a:rPr>
              <a:t>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*Causes for variability: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Plant, geographic region, processing, oxidation, contamination, fraud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20250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5855465f4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5855465f4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b="1" dirty="0">
                <a:solidFill>
                  <a:schemeClr val="tx1"/>
                </a:solidFill>
                <a:latin typeface="Verdana" panose="020B0604030504040204" pitchFamily="34" charset="0"/>
                <a:ea typeface="Verdana" panose="020B0604030504040204" pitchFamily="34" charset="0"/>
              </a:rPr>
              <a:t>Main difference are: in color, particle size, aroma, </a:t>
            </a:r>
          </a:p>
          <a:p>
            <a:pPr algn="ctr"/>
            <a:r>
              <a:rPr lang="en-US" sz="1100" b="1" dirty="0">
                <a:solidFill>
                  <a:schemeClr val="tx1"/>
                </a:solidFill>
                <a:latin typeface="Verdana" panose="020B0604030504040204" pitchFamily="34" charset="0"/>
                <a:ea typeface="Verdana" panose="020B0604030504040204" pitchFamily="34" charset="0"/>
              </a:rPr>
              <a:t>distribution of the colors in the samples</a:t>
            </a:r>
          </a:p>
          <a:p>
            <a:pPr algn="ctr"/>
            <a:r>
              <a:rPr lang="en-US" sz="1100" b="1" dirty="0">
                <a:solidFill>
                  <a:schemeClr val="tx1"/>
                </a:solidFill>
                <a:latin typeface="Verdana" panose="020B0604030504040204" pitchFamily="34" charset="0"/>
                <a:ea typeface="Verdana" panose="020B0604030504040204" pitchFamily="34" charset="0"/>
              </a:rPr>
              <a:t>Heterogeneity in powder and bark samples*</a:t>
            </a:r>
          </a:p>
          <a:p>
            <a:pPr algn="ctr"/>
            <a:r>
              <a:rPr lang="en-US" sz="1100" b="1" dirty="0">
                <a:solidFill>
                  <a:schemeClr val="tx1"/>
                </a:solidFill>
                <a:latin typeface="Verdana" panose="020B0604030504040204" pitchFamily="34" charset="0"/>
                <a:ea typeface="Verdana" panose="020B0604030504040204" pitchFamily="34" charset="0"/>
              </a:rPr>
              <a:t>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*Causes for variability: </a:t>
            </a:r>
          </a:p>
          <a:p>
            <a:pPr algn="ctr"/>
            <a:r>
              <a:rPr lang="en-US" sz="1100" b="1" dirty="0">
                <a:solidFill>
                  <a:schemeClr val="accent5">
                    <a:lumMod val="75000"/>
                  </a:schemeClr>
                </a:solidFill>
                <a:latin typeface="Verdana" panose="020B0604030504040204" pitchFamily="34" charset="0"/>
                <a:ea typeface="Verdana" panose="020B0604030504040204" pitchFamily="34" charset="0"/>
              </a:rPr>
              <a:t>Plant, geographic region, processing, oxidation, contamination, fraud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338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5FEA4-BFE5-49D4-BFAB-1C20C834A4D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9D83235-290E-4D67-8889-FBC6EAA6B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5CD6FE9-FBF1-4EA9-AC15-B0B4E4D24AEE}"/>
              </a:ext>
            </a:extLst>
          </p:cNvPr>
          <p:cNvSpPr>
            <a:spLocks noGrp="1"/>
          </p:cNvSpPr>
          <p:nvPr>
            <p:ph type="dt" sz="half" idx="10"/>
          </p:nvPr>
        </p:nvSpPr>
        <p:spPr/>
        <p:txBody>
          <a:bodyPr/>
          <a:lstStyle/>
          <a:p>
            <a:fld id="{BE4D8E3B-07A2-479C-88E5-BB4C1CF43A6F}" type="datetime1">
              <a:rPr lang="pt-BR" smtClean="0"/>
              <a:t>24/10/2020</a:t>
            </a:fld>
            <a:endParaRPr lang="pt-BR"/>
          </a:p>
        </p:txBody>
      </p:sp>
      <p:sp>
        <p:nvSpPr>
          <p:cNvPr id="5" name="Espaço Reservado para Rodapé 4">
            <a:extLst>
              <a:ext uri="{FF2B5EF4-FFF2-40B4-BE49-F238E27FC236}">
                <a16:creationId xmlns:a16="http://schemas.microsoft.com/office/drawing/2014/main" id="{AF46E733-F7FC-44B7-8E3A-0A55441DC7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697D9F0-C9AB-4B49-AF8B-A1E1FA211634}"/>
              </a:ext>
            </a:extLst>
          </p:cNvPr>
          <p:cNvSpPr>
            <a:spLocks noGrp="1"/>
          </p:cNvSpPr>
          <p:nvPr>
            <p:ph type="sldNum" sz="quarter" idx="12"/>
          </p:nvPr>
        </p:nvSpPr>
        <p:spPr/>
        <p:txBody>
          <a:bodyPr/>
          <a:lstStyle/>
          <a:p>
            <a:fld id="{E305CBD6-9598-4FA5-A853-7537938F139C}" type="slidenum">
              <a:rPr lang="pt-BR" smtClean="0"/>
              <a:t>‹nº›</a:t>
            </a:fld>
            <a:endParaRPr lang="pt-BR"/>
          </a:p>
        </p:txBody>
      </p:sp>
    </p:spTree>
    <p:extLst>
      <p:ext uri="{BB962C8B-B14F-4D97-AF65-F5344CB8AC3E}">
        <p14:creationId xmlns:p14="http://schemas.microsoft.com/office/powerpoint/2010/main" val="36032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39DB9-4556-4268-A4EE-78B89DACA5E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A5B93A2-AC83-4AAB-8420-A4E95ABA960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BF1777A-21EE-4ED6-B8CC-E67BE89D3053}"/>
              </a:ext>
            </a:extLst>
          </p:cNvPr>
          <p:cNvSpPr>
            <a:spLocks noGrp="1"/>
          </p:cNvSpPr>
          <p:nvPr>
            <p:ph type="dt" sz="half" idx="10"/>
          </p:nvPr>
        </p:nvSpPr>
        <p:spPr/>
        <p:txBody>
          <a:bodyPr/>
          <a:lstStyle/>
          <a:p>
            <a:fld id="{7CA5F897-F8B3-497D-A86B-2175A3BD0CA1}" type="datetime1">
              <a:rPr lang="pt-BR" smtClean="0"/>
              <a:t>24/10/2020</a:t>
            </a:fld>
            <a:endParaRPr lang="pt-BR"/>
          </a:p>
        </p:txBody>
      </p:sp>
      <p:sp>
        <p:nvSpPr>
          <p:cNvPr id="5" name="Espaço Reservado para Rodapé 4">
            <a:extLst>
              <a:ext uri="{FF2B5EF4-FFF2-40B4-BE49-F238E27FC236}">
                <a16:creationId xmlns:a16="http://schemas.microsoft.com/office/drawing/2014/main" id="{B5F75453-D946-46C7-A344-4782190875A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FEE35CB-3E68-4749-B127-48652D0E2921}"/>
              </a:ext>
            </a:extLst>
          </p:cNvPr>
          <p:cNvSpPr>
            <a:spLocks noGrp="1"/>
          </p:cNvSpPr>
          <p:nvPr>
            <p:ph type="sldNum" sz="quarter" idx="12"/>
          </p:nvPr>
        </p:nvSpPr>
        <p:spPr/>
        <p:txBody>
          <a:bodyPr/>
          <a:lstStyle/>
          <a:p>
            <a:fld id="{E305CBD6-9598-4FA5-A853-7537938F139C}" type="slidenum">
              <a:rPr lang="pt-BR" smtClean="0"/>
              <a:t>‹nº›</a:t>
            </a:fld>
            <a:endParaRPr lang="pt-BR"/>
          </a:p>
        </p:txBody>
      </p:sp>
    </p:spTree>
    <p:extLst>
      <p:ext uri="{BB962C8B-B14F-4D97-AF65-F5344CB8AC3E}">
        <p14:creationId xmlns:p14="http://schemas.microsoft.com/office/powerpoint/2010/main" val="425780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8E3B814-1A11-48A8-ACAD-E53FD0F34F1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FA76F6E-0979-48BA-891C-9D9E91C99D8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DA315F6-8989-456F-B4B4-E40383FF5B91}"/>
              </a:ext>
            </a:extLst>
          </p:cNvPr>
          <p:cNvSpPr>
            <a:spLocks noGrp="1"/>
          </p:cNvSpPr>
          <p:nvPr>
            <p:ph type="dt" sz="half" idx="10"/>
          </p:nvPr>
        </p:nvSpPr>
        <p:spPr/>
        <p:txBody>
          <a:bodyPr/>
          <a:lstStyle/>
          <a:p>
            <a:fld id="{6D0D2732-77D4-4261-91FB-A32D43424A90}" type="datetime1">
              <a:rPr lang="pt-BR" smtClean="0"/>
              <a:t>24/10/2020</a:t>
            </a:fld>
            <a:endParaRPr lang="pt-BR"/>
          </a:p>
        </p:txBody>
      </p:sp>
      <p:sp>
        <p:nvSpPr>
          <p:cNvPr id="5" name="Espaço Reservado para Rodapé 4">
            <a:extLst>
              <a:ext uri="{FF2B5EF4-FFF2-40B4-BE49-F238E27FC236}">
                <a16:creationId xmlns:a16="http://schemas.microsoft.com/office/drawing/2014/main" id="{CAAEBD5F-D361-49A8-AFEE-7370CFA6A21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0CD185-85D9-4D65-87AA-77BECE21DEC8}"/>
              </a:ext>
            </a:extLst>
          </p:cNvPr>
          <p:cNvSpPr>
            <a:spLocks noGrp="1"/>
          </p:cNvSpPr>
          <p:nvPr>
            <p:ph type="sldNum" sz="quarter" idx="12"/>
          </p:nvPr>
        </p:nvSpPr>
        <p:spPr/>
        <p:txBody>
          <a:bodyPr/>
          <a:lstStyle/>
          <a:p>
            <a:fld id="{E305CBD6-9598-4FA5-A853-7537938F139C}" type="slidenum">
              <a:rPr lang="pt-BR" smtClean="0"/>
              <a:t>‹nº›</a:t>
            </a:fld>
            <a:endParaRPr lang="pt-BR"/>
          </a:p>
        </p:txBody>
      </p:sp>
    </p:spTree>
    <p:extLst>
      <p:ext uri="{BB962C8B-B14F-4D97-AF65-F5344CB8AC3E}">
        <p14:creationId xmlns:p14="http://schemas.microsoft.com/office/powerpoint/2010/main" val="174067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400540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70" lvl="0" indent="-457177">
              <a:spcBef>
                <a:spcPts val="0"/>
              </a:spcBef>
              <a:spcAft>
                <a:spcPts val="0"/>
              </a:spcAft>
              <a:buSzPts val="1800"/>
              <a:buChar char="●"/>
              <a:defRPr/>
            </a:lvl1pPr>
            <a:lvl2pPr marL="1219139"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7"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98716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70" lvl="0" indent="-30478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342326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70" lvl="0" indent="-457177" algn="ctr">
              <a:spcBef>
                <a:spcPts val="0"/>
              </a:spcBef>
              <a:spcAft>
                <a:spcPts val="0"/>
              </a:spcAft>
              <a:buSzPts val="1800"/>
              <a:buChar char="●"/>
              <a:defRPr/>
            </a:lvl1pPr>
            <a:lvl2pPr marL="1219139" lvl="1" indent="-423312" algn="ctr">
              <a:spcBef>
                <a:spcPts val="2133"/>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7"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1111596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238751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73867-F655-46EC-BEAD-9E5F87079A5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6ED3616-7F6C-4C19-8FE3-E5FEE07A7CB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61C3E7B-8EC9-464B-A1F9-4C049458D8BD}"/>
              </a:ext>
            </a:extLst>
          </p:cNvPr>
          <p:cNvSpPr>
            <a:spLocks noGrp="1"/>
          </p:cNvSpPr>
          <p:nvPr>
            <p:ph type="dt" sz="half" idx="10"/>
          </p:nvPr>
        </p:nvSpPr>
        <p:spPr/>
        <p:txBody>
          <a:bodyPr/>
          <a:lstStyle/>
          <a:p>
            <a:fld id="{8A56CCBB-9E89-494D-80BD-1309A89E0562}" type="datetime1">
              <a:rPr lang="pt-BR" smtClean="0"/>
              <a:t>24/10/2020</a:t>
            </a:fld>
            <a:endParaRPr lang="pt-BR"/>
          </a:p>
        </p:txBody>
      </p:sp>
      <p:sp>
        <p:nvSpPr>
          <p:cNvPr id="5" name="Espaço Reservado para Rodapé 4">
            <a:extLst>
              <a:ext uri="{FF2B5EF4-FFF2-40B4-BE49-F238E27FC236}">
                <a16:creationId xmlns:a16="http://schemas.microsoft.com/office/drawing/2014/main" id="{4097502A-5A39-404C-91BF-BF2A29F4FAB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73BA08F-6946-4906-96EA-55B1FF4C7090}"/>
              </a:ext>
            </a:extLst>
          </p:cNvPr>
          <p:cNvSpPr>
            <a:spLocks noGrp="1"/>
          </p:cNvSpPr>
          <p:nvPr>
            <p:ph type="sldNum" sz="quarter" idx="12"/>
          </p:nvPr>
        </p:nvSpPr>
        <p:spPr/>
        <p:txBody>
          <a:bodyPr/>
          <a:lstStyle/>
          <a:p>
            <a:fld id="{E305CBD6-9598-4FA5-A853-7537938F139C}" type="slidenum">
              <a:rPr lang="pt-BR" smtClean="0"/>
              <a:t>‹nº›</a:t>
            </a:fld>
            <a:endParaRPr lang="pt-BR"/>
          </a:p>
        </p:txBody>
      </p:sp>
    </p:spTree>
    <p:extLst>
      <p:ext uri="{BB962C8B-B14F-4D97-AF65-F5344CB8AC3E}">
        <p14:creationId xmlns:p14="http://schemas.microsoft.com/office/powerpoint/2010/main" val="241014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CC8E7-9806-4FF1-B436-7C054643BCB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1889FD0-0848-498E-99C2-E63E34205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74E890D-F08F-4A0F-9E84-813211EED2ED}"/>
              </a:ext>
            </a:extLst>
          </p:cNvPr>
          <p:cNvSpPr>
            <a:spLocks noGrp="1"/>
          </p:cNvSpPr>
          <p:nvPr>
            <p:ph type="dt" sz="half" idx="10"/>
          </p:nvPr>
        </p:nvSpPr>
        <p:spPr/>
        <p:txBody>
          <a:bodyPr/>
          <a:lstStyle/>
          <a:p>
            <a:fld id="{D500DFCF-5A34-47D7-AE8B-F1453B7751CA}" type="datetime1">
              <a:rPr lang="pt-BR" smtClean="0"/>
              <a:t>24/10/2020</a:t>
            </a:fld>
            <a:endParaRPr lang="pt-BR"/>
          </a:p>
        </p:txBody>
      </p:sp>
      <p:sp>
        <p:nvSpPr>
          <p:cNvPr id="5" name="Espaço Reservado para Rodapé 4">
            <a:extLst>
              <a:ext uri="{FF2B5EF4-FFF2-40B4-BE49-F238E27FC236}">
                <a16:creationId xmlns:a16="http://schemas.microsoft.com/office/drawing/2014/main" id="{4E005CEE-364B-4A7C-ADFC-D184520475E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ED457EF-2BDA-4EF8-8311-C27DE0C0C0FE}"/>
              </a:ext>
            </a:extLst>
          </p:cNvPr>
          <p:cNvSpPr>
            <a:spLocks noGrp="1"/>
          </p:cNvSpPr>
          <p:nvPr>
            <p:ph type="sldNum" sz="quarter" idx="12"/>
          </p:nvPr>
        </p:nvSpPr>
        <p:spPr/>
        <p:txBody>
          <a:bodyPr/>
          <a:lstStyle/>
          <a:p>
            <a:fld id="{E305CBD6-9598-4FA5-A853-7537938F139C}" type="slidenum">
              <a:rPr lang="pt-BR" smtClean="0"/>
              <a:t>‹nº›</a:t>
            </a:fld>
            <a:endParaRPr lang="pt-BR"/>
          </a:p>
        </p:txBody>
      </p:sp>
    </p:spTree>
    <p:extLst>
      <p:ext uri="{BB962C8B-B14F-4D97-AF65-F5344CB8AC3E}">
        <p14:creationId xmlns:p14="http://schemas.microsoft.com/office/powerpoint/2010/main" val="221420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EA549-BBAA-4D64-A8C5-00CA9BD2AA0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1755474-2523-4AD9-B65B-C6A4279D5BB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5ECE3D7-D003-4BEC-9F7F-096D736F89D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52CB881-8080-4B04-96DF-FE4F8F1545A7}"/>
              </a:ext>
            </a:extLst>
          </p:cNvPr>
          <p:cNvSpPr>
            <a:spLocks noGrp="1"/>
          </p:cNvSpPr>
          <p:nvPr>
            <p:ph type="dt" sz="half" idx="10"/>
          </p:nvPr>
        </p:nvSpPr>
        <p:spPr/>
        <p:txBody>
          <a:bodyPr/>
          <a:lstStyle/>
          <a:p>
            <a:fld id="{60B08668-D706-43E6-A758-2AE8AE99F7A9}" type="datetime1">
              <a:rPr lang="pt-BR" smtClean="0"/>
              <a:t>24/10/2020</a:t>
            </a:fld>
            <a:endParaRPr lang="pt-BR"/>
          </a:p>
        </p:txBody>
      </p:sp>
      <p:sp>
        <p:nvSpPr>
          <p:cNvPr id="6" name="Espaço Reservado para Rodapé 5">
            <a:extLst>
              <a:ext uri="{FF2B5EF4-FFF2-40B4-BE49-F238E27FC236}">
                <a16:creationId xmlns:a16="http://schemas.microsoft.com/office/drawing/2014/main" id="{EFFD54D6-CF0F-4B74-961E-B57C16E502F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B606622-12AA-4607-B345-2453C5C6948E}"/>
              </a:ext>
            </a:extLst>
          </p:cNvPr>
          <p:cNvSpPr>
            <a:spLocks noGrp="1"/>
          </p:cNvSpPr>
          <p:nvPr>
            <p:ph type="sldNum" sz="quarter" idx="12"/>
          </p:nvPr>
        </p:nvSpPr>
        <p:spPr/>
        <p:txBody>
          <a:bodyPr/>
          <a:lstStyle/>
          <a:p>
            <a:fld id="{E305CBD6-9598-4FA5-A853-7537938F139C}" type="slidenum">
              <a:rPr lang="pt-BR" smtClean="0"/>
              <a:t>‹nº›</a:t>
            </a:fld>
            <a:endParaRPr lang="pt-BR"/>
          </a:p>
        </p:txBody>
      </p:sp>
    </p:spTree>
    <p:extLst>
      <p:ext uri="{BB962C8B-B14F-4D97-AF65-F5344CB8AC3E}">
        <p14:creationId xmlns:p14="http://schemas.microsoft.com/office/powerpoint/2010/main" val="123247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4AEBF-6195-4EBB-8A1D-D19844A64DD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D35B3A6-810D-4825-9B09-F256D102D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42FB4D9-139E-4568-8CB7-29E08AFA14C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EC08BE4-3504-4608-9C66-98C5F44B46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AD59DE5-E8EA-4F53-9A9B-BA4AF543451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50D1660-9D02-41D4-8DDD-6324496DCF45}"/>
              </a:ext>
            </a:extLst>
          </p:cNvPr>
          <p:cNvSpPr>
            <a:spLocks noGrp="1"/>
          </p:cNvSpPr>
          <p:nvPr>
            <p:ph type="dt" sz="half" idx="10"/>
          </p:nvPr>
        </p:nvSpPr>
        <p:spPr/>
        <p:txBody>
          <a:bodyPr/>
          <a:lstStyle/>
          <a:p>
            <a:fld id="{CB965BB9-A822-4E77-8C1B-91CC601F9D09}" type="datetime1">
              <a:rPr lang="pt-BR" smtClean="0"/>
              <a:t>24/10/2020</a:t>
            </a:fld>
            <a:endParaRPr lang="pt-BR"/>
          </a:p>
        </p:txBody>
      </p:sp>
      <p:sp>
        <p:nvSpPr>
          <p:cNvPr id="8" name="Espaço Reservado para Rodapé 7">
            <a:extLst>
              <a:ext uri="{FF2B5EF4-FFF2-40B4-BE49-F238E27FC236}">
                <a16:creationId xmlns:a16="http://schemas.microsoft.com/office/drawing/2014/main" id="{BB20238A-B2A2-44C9-A0A5-C3E4A0DD88B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F6E6ACC-5A1D-47FD-8616-F17331B386E4}"/>
              </a:ext>
            </a:extLst>
          </p:cNvPr>
          <p:cNvSpPr>
            <a:spLocks noGrp="1"/>
          </p:cNvSpPr>
          <p:nvPr>
            <p:ph type="sldNum" sz="quarter" idx="12"/>
          </p:nvPr>
        </p:nvSpPr>
        <p:spPr/>
        <p:txBody>
          <a:bodyPr/>
          <a:lstStyle/>
          <a:p>
            <a:fld id="{E305CBD6-9598-4FA5-A853-7537938F139C}" type="slidenum">
              <a:rPr lang="pt-BR" smtClean="0"/>
              <a:t>‹nº›</a:t>
            </a:fld>
            <a:endParaRPr lang="pt-BR"/>
          </a:p>
        </p:txBody>
      </p:sp>
    </p:spTree>
    <p:extLst>
      <p:ext uri="{BB962C8B-B14F-4D97-AF65-F5344CB8AC3E}">
        <p14:creationId xmlns:p14="http://schemas.microsoft.com/office/powerpoint/2010/main" val="257856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210C34-57C1-4762-8D28-5230BBE3318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4CEEC4E-A8BF-4FF5-8728-8F7964F2EEF1}"/>
              </a:ext>
            </a:extLst>
          </p:cNvPr>
          <p:cNvSpPr>
            <a:spLocks noGrp="1"/>
          </p:cNvSpPr>
          <p:nvPr>
            <p:ph type="dt" sz="half" idx="10"/>
          </p:nvPr>
        </p:nvSpPr>
        <p:spPr/>
        <p:txBody>
          <a:bodyPr/>
          <a:lstStyle/>
          <a:p>
            <a:fld id="{4CBCBBAA-076A-4157-BA23-4B88F41F7CD5}" type="datetime1">
              <a:rPr lang="pt-BR" smtClean="0"/>
              <a:t>24/10/2020</a:t>
            </a:fld>
            <a:endParaRPr lang="pt-BR"/>
          </a:p>
        </p:txBody>
      </p:sp>
      <p:sp>
        <p:nvSpPr>
          <p:cNvPr id="4" name="Espaço Reservado para Rodapé 3">
            <a:extLst>
              <a:ext uri="{FF2B5EF4-FFF2-40B4-BE49-F238E27FC236}">
                <a16:creationId xmlns:a16="http://schemas.microsoft.com/office/drawing/2014/main" id="{EAB59D48-A87F-4829-A896-166954F34799}"/>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2761DB7-E9F0-4102-8629-336457582B83}"/>
              </a:ext>
            </a:extLst>
          </p:cNvPr>
          <p:cNvSpPr>
            <a:spLocks noGrp="1"/>
          </p:cNvSpPr>
          <p:nvPr>
            <p:ph type="sldNum" sz="quarter" idx="12"/>
          </p:nvPr>
        </p:nvSpPr>
        <p:spPr/>
        <p:txBody>
          <a:bodyPr/>
          <a:lstStyle/>
          <a:p>
            <a:fld id="{E305CBD6-9598-4FA5-A853-7537938F139C}" type="slidenum">
              <a:rPr lang="pt-BR" smtClean="0"/>
              <a:t>‹nº›</a:t>
            </a:fld>
            <a:endParaRPr lang="pt-BR"/>
          </a:p>
        </p:txBody>
      </p:sp>
    </p:spTree>
    <p:extLst>
      <p:ext uri="{BB962C8B-B14F-4D97-AF65-F5344CB8AC3E}">
        <p14:creationId xmlns:p14="http://schemas.microsoft.com/office/powerpoint/2010/main" val="83668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433EA23-3B9B-4C73-BBFF-E5803B29BCA1}"/>
              </a:ext>
            </a:extLst>
          </p:cNvPr>
          <p:cNvSpPr>
            <a:spLocks noGrp="1"/>
          </p:cNvSpPr>
          <p:nvPr>
            <p:ph type="dt" sz="half" idx="10"/>
          </p:nvPr>
        </p:nvSpPr>
        <p:spPr/>
        <p:txBody>
          <a:bodyPr/>
          <a:lstStyle/>
          <a:p>
            <a:fld id="{8D8A7828-43CD-40EB-A309-C2C8B89D15AE}" type="datetime1">
              <a:rPr lang="pt-BR" smtClean="0"/>
              <a:t>24/10/2020</a:t>
            </a:fld>
            <a:endParaRPr lang="pt-BR"/>
          </a:p>
        </p:txBody>
      </p:sp>
      <p:sp>
        <p:nvSpPr>
          <p:cNvPr id="3" name="Espaço Reservado para Rodapé 2">
            <a:extLst>
              <a:ext uri="{FF2B5EF4-FFF2-40B4-BE49-F238E27FC236}">
                <a16:creationId xmlns:a16="http://schemas.microsoft.com/office/drawing/2014/main" id="{C1F5A374-32FC-41C6-B27E-2ECA0829A71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7BB58FE-E5C8-4F72-A3E1-FCC09F60366F}"/>
              </a:ext>
            </a:extLst>
          </p:cNvPr>
          <p:cNvSpPr>
            <a:spLocks noGrp="1"/>
          </p:cNvSpPr>
          <p:nvPr>
            <p:ph type="sldNum" sz="quarter" idx="12"/>
          </p:nvPr>
        </p:nvSpPr>
        <p:spPr/>
        <p:txBody>
          <a:bodyPr/>
          <a:lstStyle/>
          <a:p>
            <a:fld id="{E305CBD6-9598-4FA5-A853-7537938F139C}" type="slidenum">
              <a:rPr lang="pt-BR" smtClean="0"/>
              <a:t>‹nº›</a:t>
            </a:fld>
            <a:endParaRPr lang="pt-BR"/>
          </a:p>
        </p:txBody>
      </p:sp>
    </p:spTree>
    <p:extLst>
      <p:ext uri="{BB962C8B-B14F-4D97-AF65-F5344CB8AC3E}">
        <p14:creationId xmlns:p14="http://schemas.microsoft.com/office/powerpoint/2010/main" val="101464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D49C2-B2FB-41F1-AE7F-CE8B28A1E51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815AE0F-4DD8-46B7-9679-404266283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08A61BB-655C-40C9-8159-B3B694C6C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8E10B33-4BA1-46AF-838D-46253DA0A20B}"/>
              </a:ext>
            </a:extLst>
          </p:cNvPr>
          <p:cNvSpPr>
            <a:spLocks noGrp="1"/>
          </p:cNvSpPr>
          <p:nvPr>
            <p:ph type="dt" sz="half" idx="10"/>
          </p:nvPr>
        </p:nvSpPr>
        <p:spPr/>
        <p:txBody>
          <a:bodyPr/>
          <a:lstStyle/>
          <a:p>
            <a:fld id="{E0C53651-0F55-4217-9F24-99C455318B39}" type="datetime1">
              <a:rPr lang="pt-BR" smtClean="0"/>
              <a:t>24/10/2020</a:t>
            </a:fld>
            <a:endParaRPr lang="pt-BR"/>
          </a:p>
        </p:txBody>
      </p:sp>
      <p:sp>
        <p:nvSpPr>
          <p:cNvPr id="6" name="Espaço Reservado para Rodapé 5">
            <a:extLst>
              <a:ext uri="{FF2B5EF4-FFF2-40B4-BE49-F238E27FC236}">
                <a16:creationId xmlns:a16="http://schemas.microsoft.com/office/drawing/2014/main" id="{D62D86EF-8CB5-4AAC-A091-B30709C684B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DDF2D92-BC04-47C1-8226-4209D9FE4389}"/>
              </a:ext>
            </a:extLst>
          </p:cNvPr>
          <p:cNvSpPr>
            <a:spLocks noGrp="1"/>
          </p:cNvSpPr>
          <p:nvPr>
            <p:ph type="sldNum" sz="quarter" idx="12"/>
          </p:nvPr>
        </p:nvSpPr>
        <p:spPr/>
        <p:txBody>
          <a:bodyPr/>
          <a:lstStyle/>
          <a:p>
            <a:fld id="{E305CBD6-9598-4FA5-A853-7537938F139C}" type="slidenum">
              <a:rPr lang="pt-BR" smtClean="0"/>
              <a:t>‹nº›</a:t>
            </a:fld>
            <a:endParaRPr lang="pt-BR"/>
          </a:p>
        </p:txBody>
      </p:sp>
    </p:spTree>
    <p:extLst>
      <p:ext uri="{BB962C8B-B14F-4D97-AF65-F5344CB8AC3E}">
        <p14:creationId xmlns:p14="http://schemas.microsoft.com/office/powerpoint/2010/main" val="83878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FF4E2-5D41-4892-B46A-58C76BE4946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44827DB-78C8-4643-AA03-355FB8282D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03C4B32-9D5D-42F7-8622-5C79C39D9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A0D29A8-ACC3-469B-811B-2A18B1FC2D57}"/>
              </a:ext>
            </a:extLst>
          </p:cNvPr>
          <p:cNvSpPr>
            <a:spLocks noGrp="1"/>
          </p:cNvSpPr>
          <p:nvPr>
            <p:ph type="dt" sz="half" idx="10"/>
          </p:nvPr>
        </p:nvSpPr>
        <p:spPr/>
        <p:txBody>
          <a:bodyPr/>
          <a:lstStyle/>
          <a:p>
            <a:fld id="{904B812F-1C03-4B8D-B76F-9A6FBF3A849A}" type="datetime1">
              <a:rPr lang="pt-BR" smtClean="0"/>
              <a:t>24/10/2020</a:t>
            </a:fld>
            <a:endParaRPr lang="pt-BR"/>
          </a:p>
        </p:txBody>
      </p:sp>
      <p:sp>
        <p:nvSpPr>
          <p:cNvPr id="6" name="Espaço Reservado para Rodapé 5">
            <a:extLst>
              <a:ext uri="{FF2B5EF4-FFF2-40B4-BE49-F238E27FC236}">
                <a16:creationId xmlns:a16="http://schemas.microsoft.com/office/drawing/2014/main" id="{0D9E568C-DF22-4249-8BF2-30C70691905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DDA9F8E-505A-49DD-9F24-8FA1EDEECBE3}"/>
              </a:ext>
            </a:extLst>
          </p:cNvPr>
          <p:cNvSpPr>
            <a:spLocks noGrp="1"/>
          </p:cNvSpPr>
          <p:nvPr>
            <p:ph type="sldNum" sz="quarter" idx="12"/>
          </p:nvPr>
        </p:nvSpPr>
        <p:spPr/>
        <p:txBody>
          <a:bodyPr/>
          <a:lstStyle/>
          <a:p>
            <a:fld id="{E305CBD6-9598-4FA5-A853-7537938F139C}" type="slidenum">
              <a:rPr lang="pt-BR" smtClean="0"/>
              <a:t>‹nº›</a:t>
            </a:fld>
            <a:endParaRPr lang="pt-BR"/>
          </a:p>
        </p:txBody>
      </p:sp>
    </p:spTree>
    <p:extLst>
      <p:ext uri="{BB962C8B-B14F-4D97-AF65-F5344CB8AC3E}">
        <p14:creationId xmlns:p14="http://schemas.microsoft.com/office/powerpoint/2010/main" val="292232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41845BA-2DED-4F53-9699-CD9BB1599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F8CBD5D-E46A-4CBC-B691-91527CDE8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D67A09C-2007-4818-8C78-495DA982D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B613B-9ADD-4C95-8C7E-39CD1DD5F675}" type="datetime1">
              <a:rPr lang="pt-BR" smtClean="0"/>
              <a:t>24/10/2020</a:t>
            </a:fld>
            <a:endParaRPr lang="pt-BR"/>
          </a:p>
        </p:txBody>
      </p:sp>
      <p:sp>
        <p:nvSpPr>
          <p:cNvPr id="5" name="Espaço Reservado para Rodapé 4">
            <a:extLst>
              <a:ext uri="{FF2B5EF4-FFF2-40B4-BE49-F238E27FC236}">
                <a16:creationId xmlns:a16="http://schemas.microsoft.com/office/drawing/2014/main" id="{BA064F47-12BF-49A6-B5F4-2DDDC811C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BD0F6F7-2FDB-410B-8628-E2B7BFAEAA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5CBD6-9598-4FA5-A853-7537938F139C}" type="slidenum">
              <a:rPr lang="pt-BR" smtClean="0"/>
              <a:t>‹nº›</a:t>
            </a:fld>
            <a:endParaRPr lang="pt-BR"/>
          </a:p>
        </p:txBody>
      </p:sp>
    </p:spTree>
    <p:extLst>
      <p:ext uri="{BB962C8B-B14F-4D97-AF65-F5344CB8AC3E}">
        <p14:creationId xmlns:p14="http://schemas.microsoft.com/office/powerpoint/2010/main" val="2597113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8859013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18"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8.png"/><Relationship Id="rId12" Type="http://schemas.openxmlformats.org/officeDocument/2006/relationships/image" Target="../media/image10.png"/><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6.png"/><Relationship Id="rId10" Type="http://schemas.openxmlformats.org/officeDocument/2006/relationships/image" Target="../media/image22.png"/><Relationship Id="rId19"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9.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pn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1.xm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png"/><Relationship Id="rId18" Type="http://schemas.openxmlformats.org/officeDocument/2006/relationships/image" Target="../media/image29.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image" Target="../media/image11.png"/><Relationship Id="rId2" Type="http://schemas.openxmlformats.org/officeDocument/2006/relationships/image" Target="../media/image17.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20.png"/><Relationship Id="rId15" Type="http://schemas.openxmlformats.org/officeDocument/2006/relationships/image" Target="../media/image27.png"/><Relationship Id="rId10" Type="http://schemas.openxmlformats.org/officeDocument/2006/relationships/image" Target="../media/image23.png"/><Relationship Id="rId19"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764940" y="4980736"/>
            <a:ext cx="11360800" cy="649600"/>
          </a:xfrm>
          <a:prstGeom prst="rect">
            <a:avLst/>
          </a:prstGeom>
        </p:spPr>
        <p:txBody>
          <a:bodyPr spcFirstLastPara="1" wrap="square" lIns="121900" tIns="121900" rIns="121900" bIns="121900" anchor="t" anchorCtr="0">
            <a:noAutofit/>
          </a:bodyPr>
          <a:lstStyle/>
          <a:p>
            <a:pPr marL="0" indent="0" algn="r"/>
            <a:r>
              <a:rPr lang="pt-BR" sz="1300" b="1" u="sng" dirty="0">
                <a:solidFill>
                  <a:srgbClr val="002060"/>
                </a:solidFill>
                <a:latin typeface="Verdana"/>
                <a:ea typeface="Verdana"/>
                <a:cs typeface="Verdana"/>
                <a:sym typeface="Verdana"/>
              </a:rPr>
              <a:t>Anna Flavia S. Silva</a:t>
            </a:r>
            <a:r>
              <a:rPr lang="pt-BR" sz="1300" b="1" u="sng" baseline="30000" dirty="0">
                <a:solidFill>
                  <a:srgbClr val="002060"/>
                </a:solidFill>
                <a:latin typeface="Verdana"/>
                <a:ea typeface="Verdana"/>
                <a:cs typeface="Verdana"/>
                <a:sym typeface="Verdana"/>
              </a:rPr>
              <a:t>1,2</a:t>
            </a:r>
            <a:r>
              <a:rPr lang="pt-BR" sz="1300" b="1" dirty="0">
                <a:solidFill>
                  <a:srgbClr val="002060"/>
                </a:solidFill>
                <a:latin typeface="Verdana"/>
                <a:ea typeface="Verdana"/>
                <a:cs typeface="Verdana"/>
                <a:sym typeface="Verdana"/>
              </a:rPr>
              <a:t>; Luís Cláudio Martins</a:t>
            </a:r>
            <a:r>
              <a:rPr lang="pt-BR" sz="1300" b="1" baseline="30000" dirty="0">
                <a:solidFill>
                  <a:srgbClr val="002060"/>
                </a:solidFill>
                <a:latin typeface="Verdana"/>
                <a:ea typeface="Verdana"/>
                <a:cs typeface="Verdana"/>
                <a:sym typeface="Verdana"/>
              </a:rPr>
              <a:t>1,3</a:t>
            </a:r>
            <a:r>
              <a:rPr lang="pt-BR" sz="1300" b="1" dirty="0">
                <a:solidFill>
                  <a:srgbClr val="002060"/>
                </a:solidFill>
                <a:latin typeface="Verdana"/>
                <a:ea typeface="Verdana"/>
                <a:cs typeface="Verdana"/>
                <a:sym typeface="Verdana"/>
              </a:rPr>
              <a:t>; Liz M.B. Moraes</a:t>
            </a:r>
            <a:r>
              <a:rPr lang="pt-BR" sz="1300" b="1" baseline="30000" dirty="0">
                <a:solidFill>
                  <a:srgbClr val="002060"/>
                </a:solidFill>
                <a:latin typeface="Verdana"/>
                <a:ea typeface="Verdana"/>
                <a:cs typeface="Verdana"/>
                <a:sym typeface="Verdana"/>
              </a:rPr>
              <a:t>1</a:t>
            </a:r>
            <a:r>
              <a:rPr lang="pt-BR" sz="1300" b="1" dirty="0">
                <a:solidFill>
                  <a:srgbClr val="002060"/>
                </a:solidFill>
                <a:latin typeface="Verdana"/>
                <a:ea typeface="Verdana"/>
                <a:cs typeface="Verdana"/>
                <a:sym typeface="Verdana"/>
              </a:rPr>
              <a:t>; Isabela C. Gonçalves</a:t>
            </a:r>
            <a:r>
              <a:rPr lang="pt-BR" sz="1300" b="1" baseline="30000" dirty="0">
                <a:solidFill>
                  <a:srgbClr val="002060"/>
                </a:solidFill>
                <a:latin typeface="Verdana"/>
                <a:ea typeface="Verdana"/>
                <a:cs typeface="Verdana"/>
                <a:sym typeface="Verdana"/>
              </a:rPr>
              <a:t>1,3</a:t>
            </a:r>
            <a:r>
              <a:rPr lang="pt-BR" sz="1300" b="1" dirty="0">
                <a:solidFill>
                  <a:srgbClr val="002060"/>
                </a:solidFill>
                <a:latin typeface="Verdana"/>
                <a:ea typeface="Verdana"/>
                <a:cs typeface="Verdana"/>
                <a:sym typeface="Verdana"/>
              </a:rPr>
              <a:t>; </a:t>
            </a:r>
          </a:p>
          <a:p>
            <a:pPr marL="0" indent="0" algn="r"/>
            <a:r>
              <a:rPr lang="pt-BR" sz="1300" b="1" dirty="0">
                <a:solidFill>
                  <a:srgbClr val="002060"/>
                </a:solidFill>
                <a:latin typeface="Verdana"/>
                <a:ea typeface="Verdana"/>
                <a:cs typeface="Verdana"/>
                <a:sym typeface="Verdana"/>
              </a:rPr>
              <a:t>Bianca B.R. de Godoy</a:t>
            </a:r>
            <a:r>
              <a:rPr lang="pt-BR" sz="1300" b="1" baseline="30000" dirty="0">
                <a:solidFill>
                  <a:srgbClr val="002060"/>
                </a:solidFill>
                <a:latin typeface="Verdana"/>
                <a:ea typeface="Verdana"/>
                <a:cs typeface="Verdana"/>
                <a:sym typeface="Verdana"/>
              </a:rPr>
              <a:t>1,3</a:t>
            </a:r>
            <a:r>
              <a:rPr lang="pt-BR" sz="1300" b="1" dirty="0">
                <a:solidFill>
                  <a:srgbClr val="002060"/>
                </a:solidFill>
                <a:latin typeface="Verdana"/>
                <a:ea typeface="Verdana"/>
                <a:cs typeface="Verdana"/>
                <a:sym typeface="Verdana"/>
              </a:rPr>
              <a:t>; Sara W. Erasmus</a:t>
            </a:r>
            <a:r>
              <a:rPr lang="pt-BR" sz="1300" b="1" baseline="30000" dirty="0">
                <a:solidFill>
                  <a:srgbClr val="002060"/>
                </a:solidFill>
                <a:latin typeface="Verdana"/>
                <a:ea typeface="Verdana"/>
                <a:cs typeface="Verdana"/>
                <a:sym typeface="Verdana"/>
              </a:rPr>
              <a:t>2</a:t>
            </a:r>
            <a:r>
              <a:rPr lang="pt-BR" sz="1300" b="1" dirty="0">
                <a:solidFill>
                  <a:srgbClr val="002060"/>
                </a:solidFill>
                <a:latin typeface="Verdana"/>
                <a:ea typeface="Verdana"/>
                <a:cs typeface="Verdana"/>
                <a:sym typeface="Verdana"/>
              </a:rPr>
              <a:t>; </a:t>
            </a:r>
            <a:r>
              <a:rPr lang="pt-BR" sz="1300" b="1" dirty="0" err="1">
                <a:solidFill>
                  <a:srgbClr val="002060"/>
                </a:solidFill>
                <a:latin typeface="Verdana"/>
                <a:ea typeface="Verdana"/>
                <a:cs typeface="Verdana"/>
                <a:sym typeface="Verdana"/>
              </a:rPr>
              <a:t>Saskia</a:t>
            </a:r>
            <a:r>
              <a:rPr lang="pt-BR" sz="1300" b="1" dirty="0">
                <a:solidFill>
                  <a:srgbClr val="002060"/>
                </a:solidFill>
                <a:latin typeface="Verdana"/>
                <a:ea typeface="Verdana"/>
                <a:cs typeface="Verdana"/>
                <a:sym typeface="Verdana"/>
              </a:rPr>
              <a:t> van Ruth</a:t>
            </a:r>
            <a:r>
              <a:rPr lang="pt-BR" sz="1300" b="1" baseline="30000" dirty="0">
                <a:solidFill>
                  <a:srgbClr val="002060"/>
                </a:solidFill>
                <a:latin typeface="Verdana"/>
                <a:ea typeface="Verdana"/>
                <a:cs typeface="Verdana"/>
                <a:sym typeface="Verdana"/>
              </a:rPr>
              <a:t>2</a:t>
            </a:r>
            <a:r>
              <a:rPr lang="pt-BR" sz="1300" b="1" dirty="0">
                <a:solidFill>
                  <a:srgbClr val="002060"/>
                </a:solidFill>
                <a:latin typeface="Verdana"/>
                <a:ea typeface="Verdana"/>
                <a:cs typeface="Verdana"/>
                <a:sym typeface="Verdana"/>
              </a:rPr>
              <a:t>; Fábio Rodrigo P. Rocha</a:t>
            </a:r>
            <a:r>
              <a:rPr lang="pt-BR" sz="1300" b="1" baseline="30000" dirty="0">
                <a:solidFill>
                  <a:srgbClr val="002060"/>
                </a:solidFill>
                <a:latin typeface="Verdana"/>
                <a:ea typeface="Verdana"/>
                <a:cs typeface="Verdana"/>
                <a:sym typeface="Verdana"/>
              </a:rPr>
              <a:t>1</a:t>
            </a:r>
            <a:endParaRPr sz="1300" b="1" baseline="30000" dirty="0">
              <a:solidFill>
                <a:srgbClr val="002060"/>
              </a:solidFill>
              <a:latin typeface="Verdana"/>
              <a:ea typeface="Verdana"/>
              <a:cs typeface="Verdana"/>
              <a:sym typeface="Verdana"/>
            </a:endParaRPr>
          </a:p>
        </p:txBody>
      </p:sp>
      <p:sp>
        <p:nvSpPr>
          <p:cNvPr id="55" name="Google Shape;55;p13"/>
          <p:cNvSpPr txBox="1">
            <a:spLocks noGrp="1"/>
          </p:cNvSpPr>
          <p:nvPr>
            <p:ph type="subTitle" idx="1"/>
          </p:nvPr>
        </p:nvSpPr>
        <p:spPr>
          <a:xfrm>
            <a:off x="628260" y="121233"/>
            <a:ext cx="11360800" cy="1056800"/>
          </a:xfrm>
          <a:prstGeom prst="rect">
            <a:avLst/>
          </a:prstGeom>
        </p:spPr>
        <p:txBody>
          <a:bodyPr spcFirstLastPara="1" wrap="square" lIns="121900" tIns="121900" rIns="121900" bIns="121900" anchor="t" anchorCtr="0">
            <a:noAutofit/>
          </a:bodyPr>
          <a:lstStyle/>
          <a:p>
            <a:pPr marL="0" indent="0"/>
            <a:r>
              <a:rPr lang="en-US" sz="1867" b="1" dirty="0">
                <a:solidFill>
                  <a:srgbClr val="002060"/>
                </a:solidFill>
                <a:latin typeface="Verdana"/>
                <a:ea typeface="Verdana"/>
                <a:cs typeface="Verdana"/>
                <a:sym typeface="Verdana"/>
              </a:rPr>
              <a:t>1st International Electronic Conference on </a:t>
            </a:r>
          </a:p>
          <a:p>
            <a:pPr marL="0" indent="0"/>
            <a:r>
              <a:rPr lang="en-US" sz="1867" b="1" dirty="0">
                <a:solidFill>
                  <a:srgbClr val="002060"/>
                </a:solidFill>
                <a:latin typeface="Verdana"/>
                <a:ea typeface="Verdana"/>
                <a:cs typeface="Verdana"/>
                <a:sym typeface="Verdana"/>
              </a:rPr>
              <a:t>Food Science and Functional Foods</a:t>
            </a:r>
            <a:endParaRPr lang="pt-BR" sz="1867" b="1" dirty="0">
              <a:solidFill>
                <a:srgbClr val="002060"/>
              </a:solidFill>
              <a:latin typeface="Verdana"/>
              <a:ea typeface="Verdana"/>
              <a:cs typeface="Verdana"/>
              <a:sym typeface="Verdana"/>
            </a:endParaRPr>
          </a:p>
        </p:txBody>
      </p:sp>
      <p:sp>
        <p:nvSpPr>
          <p:cNvPr id="56" name="Google Shape;56;p13"/>
          <p:cNvSpPr txBox="1">
            <a:spLocks noGrp="1"/>
          </p:cNvSpPr>
          <p:nvPr>
            <p:ph type="subTitle" idx="1"/>
          </p:nvPr>
        </p:nvSpPr>
        <p:spPr>
          <a:xfrm>
            <a:off x="415600" y="6260196"/>
            <a:ext cx="11360800" cy="721200"/>
          </a:xfrm>
          <a:prstGeom prst="rect">
            <a:avLst/>
          </a:prstGeom>
        </p:spPr>
        <p:txBody>
          <a:bodyPr spcFirstLastPara="1" wrap="square" lIns="121900" tIns="121900" rIns="121900" bIns="121900" anchor="t" anchorCtr="0">
            <a:noAutofit/>
          </a:bodyPr>
          <a:lstStyle/>
          <a:p>
            <a:pPr marL="0" indent="0"/>
            <a:r>
              <a:rPr lang="pt-BR" sz="1867" dirty="0" err="1">
                <a:solidFill>
                  <a:srgbClr val="002060"/>
                </a:solidFill>
                <a:latin typeface="Verdana"/>
                <a:ea typeface="Verdana"/>
                <a:cs typeface="Verdana"/>
                <a:sym typeface="Verdana"/>
              </a:rPr>
              <a:t>November</a:t>
            </a:r>
            <a:r>
              <a:rPr lang="pt-BR" sz="1867" dirty="0">
                <a:solidFill>
                  <a:srgbClr val="002060"/>
                </a:solidFill>
                <a:latin typeface="Verdana"/>
                <a:ea typeface="Verdana"/>
                <a:cs typeface="Verdana"/>
                <a:sym typeface="Verdana"/>
              </a:rPr>
              <a:t>, 2020</a:t>
            </a:r>
            <a:endParaRPr sz="1867" dirty="0">
              <a:solidFill>
                <a:srgbClr val="002060"/>
              </a:solidFill>
              <a:latin typeface="Verdana"/>
              <a:ea typeface="Verdana"/>
              <a:cs typeface="Verdana"/>
              <a:sym typeface="Verdana"/>
            </a:endParaRPr>
          </a:p>
        </p:txBody>
      </p:sp>
      <p:pic>
        <p:nvPicPr>
          <p:cNvPr id="58" name="Google Shape;58;p13"/>
          <p:cNvPicPr preferRelativeResize="0"/>
          <p:nvPr/>
        </p:nvPicPr>
        <p:blipFill rotWithShape="1">
          <a:blip r:embed="rId3">
            <a:alphaModFix/>
          </a:blip>
          <a:srcRect l="2744" t="39166" r="7056" b="33635"/>
          <a:stretch/>
        </p:blipFill>
        <p:spPr>
          <a:xfrm>
            <a:off x="9067746" y="970933"/>
            <a:ext cx="2941983" cy="597397"/>
          </a:xfrm>
          <a:prstGeom prst="rect">
            <a:avLst/>
          </a:prstGeom>
          <a:noFill/>
          <a:ln>
            <a:noFill/>
          </a:ln>
        </p:spPr>
      </p:pic>
      <p:sp>
        <p:nvSpPr>
          <p:cNvPr id="59" name="Google Shape;59;p13"/>
          <p:cNvSpPr txBox="1">
            <a:spLocks noGrp="1"/>
          </p:cNvSpPr>
          <p:nvPr>
            <p:ph type="ctrTitle"/>
          </p:nvPr>
        </p:nvSpPr>
        <p:spPr>
          <a:xfrm>
            <a:off x="133" y="4283212"/>
            <a:ext cx="12191867" cy="628447"/>
          </a:xfrm>
          <a:prstGeom prst="rect">
            <a:avLst/>
          </a:prstGeom>
        </p:spPr>
        <p:txBody>
          <a:bodyPr spcFirstLastPara="1" wrap="square" lIns="121900" tIns="121900" rIns="121900" bIns="121900" anchor="b" anchorCtr="0">
            <a:noAutofit/>
          </a:bodyPr>
          <a:lstStyle/>
          <a:p>
            <a:pPr>
              <a:buClr>
                <a:schemeClr val="dk2"/>
              </a:buClr>
              <a:buSzPts val="2800"/>
            </a:pPr>
            <a:r>
              <a:rPr lang="en-US" sz="3200" b="1" i="1" dirty="0">
                <a:solidFill>
                  <a:srgbClr val="002060"/>
                </a:solidFill>
                <a:latin typeface="Verdana"/>
                <a:ea typeface="Verdana"/>
              </a:rPr>
              <a:t>Can minerals be used as a tool to </a:t>
            </a:r>
            <a:br>
              <a:rPr lang="en-US" sz="3200" b="1" i="1" dirty="0">
                <a:solidFill>
                  <a:srgbClr val="002060"/>
                </a:solidFill>
                <a:latin typeface="Verdana"/>
                <a:ea typeface="Verdana"/>
              </a:rPr>
            </a:br>
            <a:r>
              <a:rPr lang="en-US" sz="3200" b="1" i="1" dirty="0">
                <a:solidFill>
                  <a:srgbClr val="002060"/>
                </a:solidFill>
                <a:latin typeface="Verdana"/>
                <a:ea typeface="Verdana"/>
              </a:rPr>
              <a:t>classify cinnamon samples?</a:t>
            </a:r>
            <a:endParaRPr lang="en-US" sz="3200" b="1" i="1" dirty="0">
              <a:solidFill>
                <a:srgbClr val="002060"/>
              </a:solidFill>
              <a:latin typeface="Verdana"/>
              <a:ea typeface="Verdana"/>
              <a:sym typeface="Verdana"/>
            </a:endParaRPr>
          </a:p>
        </p:txBody>
      </p:sp>
      <p:pic>
        <p:nvPicPr>
          <p:cNvPr id="13" name="Imagem 12">
            <a:extLst>
              <a:ext uri="{FF2B5EF4-FFF2-40B4-BE49-F238E27FC236}">
                <a16:creationId xmlns:a16="http://schemas.microsoft.com/office/drawing/2014/main" id="{7415991D-7AE9-4D63-95AE-75BF5BB4A905}"/>
              </a:ext>
            </a:extLst>
          </p:cNvPr>
          <p:cNvPicPr>
            <a:picLocks noChangeAspect="1"/>
          </p:cNvPicPr>
          <p:nvPr/>
        </p:nvPicPr>
        <p:blipFill rotWithShape="1">
          <a:blip r:embed="rId4"/>
          <a:srcRect l="17302" t="39070" r="13970" b="31576"/>
          <a:stretch/>
        </p:blipFill>
        <p:spPr>
          <a:xfrm>
            <a:off x="2656422" y="1604801"/>
            <a:ext cx="6879167" cy="2202641"/>
          </a:xfrm>
          <a:prstGeom prst="rect">
            <a:avLst/>
          </a:prstGeom>
        </p:spPr>
      </p:pic>
      <p:pic>
        <p:nvPicPr>
          <p:cNvPr id="14" name="Google Shape;85;p15">
            <a:extLst>
              <a:ext uri="{FF2B5EF4-FFF2-40B4-BE49-F238E27FC236}">
                <a16:creationId xmlns:a16="http://schemas.microsoft.com/office/drawing/2014/main" id="{A11AA1DE-927F-449B-90F5-A70659AD4331}"/>
              </a:ext>
            </a:extLst>
          </p:cNvPr>
          <p:cNvPicPr preferRelativeResize="0"/>
          <p:nvPr/>
        </p:nvPicPr>
        <p:blipFill rotWithShape="1">
          <a:blip r:embed="rId5">
            <a:alphaModFix/>
          </a:blip>
          <a:srcRect l="11176" r="11424" b="7114"/>
          <a:stretch/>
        </p:blipFill>
        <p:spPr>
          <a:xfrm>
            <a:off x="9744186" y="30988"/>
            <a:ext cx="935664" cy="908900"/>
          </a:xfrm>
          <a:prstGeom prst="rect">
            <a:avLst/>
          </a:prstGeom>
          <a:noFill/>
          <a:ln>
            <a:noFill/>
          </a:ln>
        </p:spPr>
      </p:pic>
      <p:sp>
        <p:nvSpPr>
          <p:cNvPr id="2" name="Espaço Reservado para Número de Slide 1">
            <a:extLst>
              <a:ext uri="{FF2B5EF4-FFF2-40B4-BE49-F238E27FC236}">
                <a16:creationId xmlns:a16="http://schemas.microsoft.com/office/drawing/2014/main" id="{8153069A-4627-40B8-B40E-F67B4EBA34BE}"/>
              </a:ext>
            </a:extLst>
          </p:cNvPr>
          <p:cNvSpPr>
            <a:spLocks noGrp="1"/>
          </p:cNvSpPr>
          <p:nvPr>
            <p:ph type="sldNum" idx="12"/>
          </p:nvPr>
        </p:nvSpPr>
        <p:spPr/>
        <p:txBody>
          <a:bodyPr/>
          <a:lstStyle/>
          <a:p>
            <a:fld id="{00000000-1234-1234-1234-123412341234}" type="slidenum">
              <a:rPr lang="pt-BR" smtClean="0">
                <a:solidFill>
                  <a:schemeClr val="bg1"/>
                </a:solidFill>
              </a:rPr>
              <a:pPr/>
              <a:t>1</a:t>
            </a:fld>
            <a:endParaRPr lang="pt-BR" dirty="0">
              <a:solidFill>
                <a:schemeClr val="bg1"/>
              </a:solidFill>
            </a:endParaRPr>
          </a:p>
        </p:txBody>
      </p:sp>
      <p:pic>
        <p:nvPicPr>
          <p:cNvPr id="1026" name="Picture 2" descr="Esalq-USP realiza 2º Censo AgTech Startups Brasil | Brasilagro">
            <a:extLst>
              <a:ext uri="{FF2B5EF4-FFF2-40B4-BE49-F238E27FC236}">
                <a16:creationId xmlns:a16="http://schemas.microsoft.com/office/drawing/2014/main" id="{2B414292-DCC9-4E0D-B71C-85712D2F9E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220" r="31775"/>
          <a:stretch/>
        </p:blipFill>
        <p:spPr bwMode="auto">
          <a:xfrm>
            <a:off x="10853531" y="62300"/>
            <a:ext cx="592369" cy="846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ods | An Open Access Journal from MDPI">
            <a:extLst>
              <a:ext uri="{FF2B5EF4-FFF2-40B4-BE49-F238E27FC236}">
                <a16:creationId xmlns:a16="http://schemas.microsoft.com/office/drawing/2014/main" id="{CACB31AB-B6CD-4E55-B410-225A255BFF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48" y="257854"/>
            <a:ext cx="1762539" cy="71672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p13">
            <a:extLst>
              <a:ext uri="{FF2B5EF4-FFF2-40B4-BE49-F238E27FC236}">
                <a16:creationId xmlns:a16="http://schemas.microsoft.com/office/drawing/2014/main" id="{A98EC486-4711-4357-BD36-1EB8B438CE03}"/>
              </a:ext>
            </a:extLst>
          </p:cNvPr>
          <p:cNvSpPr txBox="1">
            <a:spLocks/>
          </p:cNvSpPr>
          <p:nvPr/>
        </p:nvSpPr>
        <p:spPr>
          <a:xfrm>
            <a:off x="764940" y="5651330"/>
            <a:ext cx="11360800" cy="64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9pPr>
          </a:lstStyle>
          <a:p>
            <a:pPr marL="71755" indent="0" algn="r"/>
            <a:r>
              <a:rPr lang="en-US"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¹Center for Nuclear Energy in Agriculture, University of Sao Paulo, Piracicaba, SP</a:t>
            </a:r>
          </a:p>
          <a:p>
            <a:pPr marL="71755" indent="0" algn="r"/>
            <a:r>
              <a:rPr lang="en-US"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²Food Quality and Design, Wageningen University and Research, Wageningen, The Netherlands </a:t>
            </a:r>
            <a:endParaRPr lang="pt-BR"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p>
            <a:pPr marL="197485" indent="-125730" algn="r"/>
            <a:r>
              <a:rPr lang="pt-BR"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³“Luiz de Queiroz” </a:t>
            </a:r>
            <a:r>
              <a:rPr lang="pt-BR" sz="1050" dirty="0" err="1">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College</a:t>
            </a:r>
            <a:r>
              <a:rPr lang="pt-BR"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a:t>
            </a:r>
            <a:r>
              <a:rPr lang="pt-BR" sz="1050" dirty="0" err="1">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of</a:t>
            </a:r>
            <a:r>
              <a:rPr lang="pt-BR"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a:t>
            </a:r>
            <a:r>
              <a:rPr lang="pt-BR" sz="1050" dirty="0" err="1">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Agriculture</a:t>
            </a:r>
            <a:r>
              <a:rPr lang="pt-BR"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a:t>
            </a:r>
            <a:r>
              <a:rPr lang="pt-BR" sz="1050" dirty="0" err="1">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University</a:t>
            </a:r>
            <a:r>
              <a:rPr lang="pt-BR"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a:t>
            </a:r>
            <a:r>
              <a:rPr lang="pt-BR" sz="1050" dirty="0" err="1">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of</a:t>
            </a:r>
            <a:r>
              <a:rPr lang="pt-BR"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a:t>
            </a:r>
            <a:r>
              <a:rPr lang="pt-BR" sz="105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Sao</a:t>
            </a:r>
            <a:r>
              <a:rPr lang="pt-BR"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Paulo, Piracicaba, SP, </a:t>
            </a:r>
            <a:r>
              <a:rPr lang="pt-BR" sz="1050" dirty="0" err="1">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Brazil</a:t>
            </a:r>
            <a:endParaRPr lang="pt-BR"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p>
            <a:pPr marL="197485" indent="-125730" algn="ctr"/>
            <a:endParaRPr lang="pt-BR" sz="105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subTitle" idx="1"/>
          </p:nvPr>
        </p:nvSpPr>
        <p:spPr>
          <a:xfrm>
            <a:off x="0" y="0"/>
            <a:ext cx="12192000" cy="932722"/>
          </a:xfrm>
          <a:prstGeom prst="rect">
            <a:avLst/>
          </a:prstGeom>
        </p:spPr>
        <p:txBody>
          <a:bodyPr spcFirstLastPara="1" vert="horz" wrap="square" lIns="121900" tIns="121900" rIns="121900" bIns="121900" rtlCol="0" anchor="t" anchorCtr="0">
            <a:noAutofit/>
          </a:bodyPr>
          <a:lstStyle/>
          <a:p>
            <a:pPr algn="l"/>
            <a:r>
              <a:rPr lang="pt-BR" sz="3600" b="1" dirty="0">
                <a:solidFill>
                  <a:srgbClr val="002060"/>
                </a:solidFill>
                <a:latin typeface="Verdana"/>
                <a:ea typeface="Verdana"/>
                <a:cs typeface="Verdana"/>
                <a:sym typeface="Verdana"/>
              </a:rPr>
              <a:t>Samples overview</a:t>
            </a:r>
            <a:endParaRPr sz="3600" b="1" dirty="0">
              <a:solidFill>
                <a:srgbClr val="002060"/>
              </a:solidFill>
              <a:latin typeface="Verdana"/>
              <a:ea typeface="Verdana"/>
              <a:cs typeface="Verdana"/>
              <a:sym typeface="Verdana"/>
            </a:endParaRPr>
          </a:p>
        </p:txBody>
      </p:sp>
      <p:grpSp>
        <p:nvGrpSpPr>
          <p:cNvPr id="13" name="Agrupar 12">
            <a:extLst>
              <a:ext uri="{FF2B5EF4-FFF2-40B4-BE49-F238E27FC236}">
                <a16:creationId xmlns:a16="http://schemas.microsoft.com/office/drawing/2014/main" id="{AF83782A-2A77-4199-8F92-56DFE6227C94}"/>
              </a:ext>
            </a:extLst>
          </p:cNvPr>
          <p:cNvGrpSpPr/>
          <p:nvPr/>
        </p:nvGrpSpPr>
        <p:grpSpPr>
          <a:xfrm>
            <a:off x="384313" y="1193207"/>
            <a:ext cx="11436625" cy="4982306"/>
            <a:chOff x="335171" y="932722"/>
            <a:chExt cx="10178723" cy="4471584"/>
          </a:xfrm>
        </p:grpSpPr>
        <p:grpSp>
          <p:nvGrpSpPr>
            <p:cNvPr id="52" name="Agrupar 51">
              <a:extLst>
                <a:ext uri="{FF2B5EF4-FFF2-40B4-BE49-F238E27FC236}">
                  <a16:creationId xmlns:a16="http://schemas.microsoft.com/office/drawing/2014/main" id="{ED1D5AB4-16A3-4F2E-ADE0-55410937B256}"/>
                </a:ext>
              </a:extLst>
            </p:cNvPr>
            <p:cNvGrpSpPr/>
            <p:nvPr/>
          </p:nvGrpSpPr>
          <p:grpSpPr>
            <a:xfrm>
              <a:off x="3328782" y="932722"/>
              <a:ext cx="7185112" cy="3473490"/>
              <a:chOff x="107504" y="555526"/>
              <a:chExt cx="9001000" cy="4392488"/>
            </a:xfrm>
          </p:grpSpPr>
          <p:grpSp>
            <p:nvGrpSpPr>
              <p:cNvPr id="47" name="Agrupar 46">
                <a:extLst>
                  <a:ext uri="{FF2B5EF4-FFF2-40B4-BE49-F238E27FC236}">
                    <a16:creationId xmlns:a16="http://schemas.microsoft.com/office/drawing/2014/main" id="{39112904-09D3-4D38-8D0A-A6912EFB6F2A}"/>
                  </a:ext>
                </a:extLst>
              </p:cNvPr>
              <p:cNvGrpSpPr/>
              <p:nvPr/>
            </p:nvGrpSpPr>
            <p:grpSpPr>
              <a:xfrm>
                <a:off x="107504" y="555526"/>
                <a:ext cx="8913250" cy="1515754"/>
                <a:chOff x="107504" y="533986"/>
                <a:chExt cx="8913250" cy="1515754"/>
              </a:xfrm>
            </p:grpSpPr>
            <p:pic>
              <p:nvPicPr>
                <p:cNvPr id="7" name="Imagem 6">
                  <a:extLst>
                    <a:ext uri="{FF2B5EF4-FFF2-40B4-BE49-F238E27FC236}">
                      <a16:creationId xmlns:a16="http://schemas.microsoft.com/office/drawing/2014/main" id="{78522388-70EC-44A2-A408-A0E410B9E348}"/>
                    </a:ext>
                  </a:extLst>
                </p:cNvPr>
                <p:cNvPicPr>
                  <a:picLocks noChangeAspect="1"/>
                </p:cNvPicPr>
                <p:nvPr/>
              </p:nvPicPr>
              <p:blipFill rotWithShape="1">
                <a:blip r:embed="rId3"/>
                <a:srcRect l="19765" t="11056" r="12650" b="18135"/>
                <a:stretch/>
              </p:blipFill>
              <p:spPr>
                <a:xfrm>
                  <a:off x="1683323" y="694536"/>
                  <a:ext cx="1219761" cy="1283959"/>
                </a:xfrm>
                <a:prstGeom prst="rect">
                  <a:avLst/>
                </a:prstGeom>
              </p:spPr>
            </p:pic>
            <p:pic>
              <p:nvPicPr>
                <p:cNvPr id="12" name="Imagem 11">
                  <a:extLst>
                    <a:ext uri="{FF2B5EF4-FFF2-40B4-BE49-F238E27FC236}">
                      <a16:creationId xmlns:a16="http://schemas.microsoft.com/office/drawing/2014/main" id="{9E41BDFE-A7CB-459D-8679-A8C0843F15E1}"/>
                    </a:ext>
                  </a:extLst>
                </p:cNvPr>
                <p:cNvPicPr>
                  <a:picLocks noChangeAspect="1"/>
                </p:cNvPicPr>
                <p:nvPr/>
              </p:nvPicPr>
              <p:blipFill rotWithShape="1">
                <a:blip r:embed="rId4"/>
                <a:srcRect l="8996" t="3100" r="5805" b="2421"/>
                <a:stretch/>
              </p:blipFill>
              <p:spPr>
                <a:xfrm>
                  <a:off x="107504" y="678002"/>
                  <a:ext cx="1299615" cy="1371738"/>
                </a:xfrm>
                <a:prstGeom prst="rect">
                  <a:avLst/>
                </a:prstGeom>
              </p:spPr>
            </p:pic>
            <p:pic>
              <p:nvPicPr>
                <p:cNvPr id="27" name="Imagem 26">
                  <a:extLst>
                    <a:ext uri="{FF2B5EF4-FFF2-40B4-BE49-F238E27FC236}">
                      <a16:creationId xmlns:a16="http://schemas.microsoft.com/office/drawing/2014/main" id="{FAEFE996-3317-450A-B609-61DBC3FCAD74}"/>
                    </a:ext>
                  </a:extLst>
                </p:cNvPr>
                <p:cNvPicPr>
                  <a:picLocks noChangeAspect="1"/>
                </p:cNvPicPr>
                <p:nvPr/>
              </p:nvPicPr>
              <p:blipFill rotWithShape="1">
                <a:blip r:embed="rId5"/>
                <a:srcRect l="779" t="6755" r="2217" b="7653"/>
                <a:stretch/>
              </p:blipFill>
              <p:spPr>
                <a:xfrm>
                  <a:off x="4699320" y="616643"/>
                  <a:ext cx="1299615" cy="1285495"/>
                </a:xfrm>
                <a:prstGeom prst="rect">
                  <a:avLst/>
                </a:prstGeom>
              </p:spPr>
            </p:pic>
            <p:pic>
              <p:nvPicPr>
                <p:cNvPr id="29" name="Imagem 28">
                  <a:extLst>
                    <a:ext uri="{FF2B5EF4-FFF2-40B4-BE49-F238E27FC236}">
                      <a16:creationId xmlns:a16="http://schemas.microsoft.com/office/drawing/2014/main" id="{4AF63345-AE24-4D82-AA75-26C502F19359}"/>
                    </a:ext>
                  </a:extLst>
                </p:cNvPr>
                <p:cNvPicPr>
                  <a:picLocks noChangeAspect="1"/>
                </p:cNvPicPr>
                <p:nvPr/>
              </p:nvPicPr>
              <p:blipFill rotWithShape="1">
                <a:blip r:embed="rId6"/>
                <a:srcRect l="11240" t="15052" r="12379" b="9640"/>
                <a:stretch/>
              </p:blipFill>
              <p:spPr>
                <a:xfrm>
                  <a:off x="3179288" y="690949"/>
                  <a:ext cx="1301469" cy="1283197"/>
                </a:xfrm>
                <a:prstGeom prst="rect">
                  <a:avLst/>
                </a:prstGeom>
              </p:spPr>
            </p:pic>
            <p:pic>
              <p:nvPicPr>
                <p:cNvPr id="36" name="Imagem 35">
                  <a:extLst>
                    <a:ext uri="{FF2B5EF4-FFF2-40B4-BE49-F238E27FC236}">
                      <a16:creationId xmlns:a16="http://schemas.microsoft.com/office/drawing/2014/main" id="{684F2A65-2EB1-4509-A31A-CFBA5F9A70B1}"/>
                    </a:ext>
                  </a:extLst>
                </p:cNvPr>
                <p:cNvPicPr>
                  <a:picLocks noChangeAspect="1"/>
                </p:cNvPicPr>
                <p:nvPr/>
              </p:nvPicPr>
              <p:blipFill rotWithShape="1">
                <a:blip r:embed="rId7"/>
                <a:srcRect l="17016" t="11428" r="11021" b="16226"/>
                <a:stretch/>
              </p:blipFill>
              <p:spPr>
                <a:xfrm>
                  <a:off x="6276216" y="561016"/>
                  <a:ext cx="1256014" cy="1268779"/>
                </a:xfrm>
                <a:prstGeom prst="rect">
                  <a:avLst/>
                </a:prstGeom>
              </p:spPr>
            </p:pic>
            <p:pic>
              <p:nvPicPr>
                <p:cNvPr id="40" name="Imagem 39">
                  <a:extLst>
                    <a:ext uri="{FF2B5EF4-FFF2-40B4-BE49-F238E27FC236}">
                      <a16:creationId xmlns:a16="http://schemas.microsoft.com/office/drawing/2014/main" id="{AD0CE892-DADD-4184-AE6A-0BD752D81A98}"/>
                    </a:ext>
                  </a:extLst>
                </p:cNvPr>
                <p:cNvPicPr>
                  <a:picLocks noChangeAspect="1"/>
                </p:cNvPicPr>
                <p:nvPr/>
              </p:nvPicPr>
              <p:blipFill rotWithShape="1">
                <a:blip r:embed="rId8"/>
                <a:srcRect l="3160" t="11242" r="3030" b="2977"/>
                <a:stretch/>
              </p:blipFill>
              <p:spPr>
                <a:xfrm>
                  <a:off x="7727287" y="533986"/>
                  <a:ext cx="1293467" cy="1268779"/>
                </a:xfrm>
                <a:prstGeom prst="rect">
                  <a:avLst/>
                </a:prstGeom>
              </p:spPr>
            </p:pic>
          </p:grpSp>
          <p:grpSp>
            <p:nvGrpSpPr>
              <p:cNvPr id="48" name="Agrupar 47">
                <a:extLst>
                  <a:ext uri="{FF2B5EF4-FFF2-40B4-BE49-F238E27FC236}">
                    <a16:creationId xmlns:a16="http://schemas.microsoft.com/office/drawing/2014/main" id="{A43CC72B-D546-499D-A0A1-E0ED3463776A}"/>
                  </a:ext>
                </a:extLst>
              </p:cNvPr>
              <p:cNvGrpSpPr/>
              <p:nvPr/>
            </p:nvGrpSpPr>
            <p:grpSpPr>
              <a:xfrm>
                <a:off x="107504" y="2139702"/>
                <a:ext cx="8928992" cy="1397037"/>
                <a:chOff x="107504" y="2139702"/>
                <a:chExt cx="8928992" cy="1397037"/>
              </a:xfrm>
            </p:grpSpPr>
            <p:pic>
              <p:nvPicPr>
                <p:cNvPr id="46" name="Imagem 45">
                  <a:extLst>
                    <a:ext uri="{FF2B5EF4-FFF2-40B4-BE49-F238E27FC236}">
                      <a16:creationId xmlns:a16="http://schemas.microsoft.com/office/drawing/2014/main" id="{1AA67B98-65AD-4427-8987-1FA0619AEB6A}"/>
                    </a:ext>
                  </a:extLst>
                </p:cNvPr>
                <p:cNvPicPr>
                  <a:picLocks noChangeAspect="1"/>
                </p:cNvPicPr>
                <p:nvPr/>
              </p:nvPicPr>
              <p:blipFill rotWithShape="1">
                <a:blip r:embed="rId9"/>
                <a:srcRect l="2044" r="7577" b="3665"/>
                <a:stretch/>
              </p:blipFill>
              <p:spPr>
                <a:xfrm>
                  <a:off x="1619672" y="2139703"/>
                  <a:ext cx="1298075" cy="1306304"/>
                </a:xfrm>
                <a:prstGeom prst="rect">
                  <a:avLst/>
                </a:prstGeom>
              </p:spPr>
            </p:pic>
            <p:pic>
              <p:nvPicPr>
                <p:cNvPr id="23" name="Imagem 22">
                  <a:extLst>
                    <a:ext uri="{FF2B5EF4-FFF2-40B4-BE49-F238E27FC236}">
                      <a16:creationId xmlns:a16="http://schemas.microsoft.com/office/drawing/2014/main" id="{E7D8560D-FEED-49C4-9AE2-C270B780867A}"/>
                    </a:ext>
                  </a:extLst>
                </p:cNvPr>
                <p:cNvPicPr>
                  <a:picLocks noChangeAspect="1"/>
                </p:cNvPicPr>
                <p:nvPr/>
              </p:nvPicPr>
              <p:blipFill rotWithShape="1">
                <a:blip r:embed="rId10"/>
                <a:srcRect l="9824" t="9050" r="9574" b="5781"/>
                <a:stretch/>
              </p:blipFill>
              <p:spPr>
                <a:xfrm>
                  <a:off x="107504" y="2211711"/>
                  <a:ext cx="1309362" cy="1306304"/>
                </a:xfrm>
                <a:prstGeom prst="rect">
                  <a:avLst/>
                </a:prstGeom>
              </p:spPr>
            </p:pic>
            <p:pic>
              <p:nvPicPr>
                <p:cNvPr id="34" name="Imagem 33">
                  <a:extLst>
                    <a:ext uri="{FF2B5EF4-FFF2-40B4-BE49-F238E27FC236}">
                      <a16:creationId xmlns:a16="http://schemas.microsoft.com/office/drawing/2014/main" id="{125A1332-C74B-4564-A6D4-FAD15EF8F490}"/>
                    </a:ext>
                  </a:extLst>
                </p:cNvPr>
                <p:cNvPicPr>
                  <a:picLocks noChangeAspect="1"/>
                </p:cNvPicPr>
                <p:nvPr/>
              </p:nvPicPr>
              <p:blipFill rotWithShape="1">
                <a:blip r:embed="rId11"/>
                <a:srcRect l="10519" t="1607" r="5248" b="7635"/>
                <a:stretch/>
              </p:blipFill>
              <p:spPr>
                <a:xfrm>
                  <a:off x="3201405" y="2139702"/>
                  <a:ext cx="1298587" cy="1362229"/>
                </a:xfrm>
                <a:prstGeom prst="rect">
                  <a:avLst/>
                </a:prstGeom>
              </p:spPr>
            </p:pic>
            <p:pic>
              <p:nvPicPr>
                <p:cNvPr id="19" name="Imagem 18">
                  <a:extLst>
                    <a:ext uri="{FF2B5EF4-FFF2-40B4-BE49-F238E27FC236}">
                      <a16:creationId xmlns:a16="http://schemas.microsoft.com/office/drawing/2014/main" id="{7FA26B91-CFAC-462A-A0B6-497DC5B9C934}"/>
                    </a:ext>
                  </a:extLst>
                </p:cNvPr>
                <p:cNvPicPr>
                  <a:picLocks noChangeAspect="1"/>
                </p:cNvPicPr>
                <p:nvPr/>
              </p:nvPicPr>
              <p:blipFill rotWithShape="1">
                <a:blip r:embed="rId12"/>
                <a:srcRect l="12906" t="8965" r="3489" b="9882"/>
                <a:stretch/>
              </p:blipFill>
              <p:spPr>
                <a:xfrm>
                  <a:off x="4729519" y="2219286"/>
                  <a:ext cx="1354649" cy="1317453"/>
                </a:xfrm>
                <a:prstGeom prst="rect">
                  <a:avLst/>
                </a:prstGeom>
              </p:spPr>
            </p:pic>
            <p:pic>
              <p:nvPicPr>
                <p:cNvPr id="38" name="Imagem 37">
                  <a:extLst>
                    <a:ext uri="{FF2B5EF4-FFF2-40B4-BE49-F238E27FC236}">
                      <a16:creationId xmlns:a16="http://schemas.microsoft.com/office/drawing/2014/main" id="{45E9881C-BC2B-4521-8369-562C0FFB8BA6}"/>
                    </a:ext>
                  </a:extLst>
                </p:cNvPr>
                <p:cNvPicPr>
                  <a:picLocks noChangeAspect="1"/>
                </p:cNvPicPr>
                <p:nvPr/>
              </p:nvPicPr>
              <p:blipFill rotWithShape="1">
                <a:blip r:embed="rId13"/>
                <a:srcRect l="13248" t="13209" r="12119" b="7568"/>
                <a:stretch/>
              </p:blipFill>
              <p:spPr>
                <a:xfrm>
                  <a:off x="6297749" y="2197866"/>
                  <a:ext cx="1172811" cy="1248142"/>
                </a:xfrm>
                <a:prstGeom prst="rect">
                  <a:avLst/>
                </a:prstGeom>
              </p:spPr>
            </p:pic>
            <p:pic>
              <p:nvPicPr>
                <p:cNvPr id="42" name="Imagem 41">
                  <a:extLst>
                    <a:ext uri="{FF2B5EF4-FFF2-40B4-BE49-F238E27FC236}">
                      <a16:creationId xmlns:a16="http://schemas.microsoft.com/office/drawing/2014/main" id="{10FDF98A-886B-45EE-B4BB-5132C1763520}"/>
                    </a:ext>
                  </a:extLst>
                </p:cNvPr>
                <p:cNvPicPr>
                  <a:picLocks noChangeAspect="1"/>
                </p:cNvPicPr>
                <p:nvPr/>
              </p:nvPicPr>
              <p:blipFill rotWithShape="1">
                <a:blip r:embed="rId14"/>
                <a:srcRect l="4478" t="5132" r="2170" b="3823"/>
                <a:stretch/>
              </p:blipFill>
              <p:spPr>
                <a:xfrm>
                  <a:off x="7778380" y="2211710"/>
                  <a:ext cx="1258116" cy="1227016"/>
                </a:xfrm>
                <a:prstGeom prst="rect">
                  <a:avLst/>
                </a:prstGeom>
              </p:spPr>
            </p:pic>
          </p:grpSp>
          <p:grpSp>
            <p:nvGrpSpPr>
              <p:cNvPr id="49" name="Agrupar 48">
                <a:extLst>
                  <a:ext uri="{FF2B5EF4-FFF2-40B4-BE49-F238E27FC236}">
                    <a16:creationId xmlns:a16="http://schemas.microsoft.com/office/drawing/2014/main" id="{34BDA143-673D-4C2E-9358-B93BCA7292BB}"/>
                  </a:ext>
                </a:extLst>
              </p:cNvPr>
              <p:cNvGrpSpPr/>
              <p:nvPr/>
            </p:nvGrpSpPr>
            <p:grpSpPr>
              <a:xfrm>
                <a:off x="108496" y="3630561"/>
                <a:ext cx="9000008" cy="1317453"/>
                <a:chOff x="108496" y="3630561"/>
                <a:chExt cx="9000008" cy="1317453"/>
              </a:xfrm>
            </p:grpSpPr>
            <p:pic>
              <p:nvPicPr>
                <p:cNvPr id="25" name="Imagem 24">
                  <a:extLst>
                    <a:ext uri="{FF2B5EF4-FFF2-40B4-BE49-F238E27FC236}">
                      <a16:creationId xmlns:a16="http://schemas.microsoft.com/office/drawing/2014/main" id="{9B6CCABF-8988-4DD3-9D10-9E7426AE7636}"/>
                    </a:ext>
                  </a:extLst>
                </p:cNvPr>
                <p:cNvPicPr>
                  <a:picLocks noChangeAspect="1"/>
                </p:cNvPicPr>
                <p:nvPr/>
              </p:nvPicPr>
              <p:blipFill rotWithShape="1">
                <a:blip r:embed="rId15"/>
                <a:srcRect l="7160" t="747" r="8827" b="3305"/>
                <a:stretch/>
              </p:blipFill>
              <p:spPr>
                <a:xfrm>
                  <a:off x="7809917" y="3651870"/>
                  <a:ext cx="1298587" cy="1289622"/>
                </a:xfrm>
                <a:prstGeom prst="rect">
                  <a:avLst/>
                </a:prstGeom>
              </p:spPr>
            </p:pic>
            <p:pic>
              <p:nvPicPr>
                <p:cNvPr id="17" name="Imagem 16">
                  <a:extLst>
                    <a:ext uri="{FF2B5EF4-FFF2-40B4-BE49-F238E27FC236}">
                      <a16:creationId xmlns:a16="http://schemas.microsoft.com/office/drawing/2014/main" id="{B20B87D5-98D1-4F4C-947E-1D7FBFD320DE}"/>
                    </a:ext>
                  </a:extLst>
                </p:cNvPr>
                <p:cNvPicPr>
                  <a:picLocks noChangeAspect="1"/>
                </p:cNvPicPr>
                <p:nvPr/>
              </p:nvPicPr>
              <p:blipFill rotWithShape="1">
                <a:blip r:embed="rId16"/>
                <a:srcRect l="13050" t="8662" r="6843" b="5179"/>
                <a:stretch/>
              </p:blipFill>
              <p:spPr>
                <a:xfrm>
                  <a:off x="108496" y="3651870"/>
                  <a:ext cx="1238921" cy="1216647"/>
                </a:xfrm>
                <a:prstGeom prst="rect">
                  <a:avLst/>
                </a:prstGeom>
              </p:spPr>
            </p:pic>
            <p:pic>
              <p:nvPicPr>
                <p:cNvPr id="9" name="Imagem 8">
                  <a:extLst>
                    <a:ext uri="{FF2B5EF4-FFF2-40B4-BE49-F238E27FC236}">
                      <a16:creationId xmlns:a16="http://schemas.microsoft.com/office/drawing/2014/main" id="{1B2C16D9-A57F-4024-B86C-56090E015BCD}"/>
                    </a:ext>
                  </a:extLst>
                </p:cNvPr>
                <p:cNvPicPr>
                  <a:picLocks noChangeAspect="1"/>
                </p:cNvPicPr>
                <p:nvPr/>
              </p:nvPicPr>
              <p:blipFill rotWithShape="1">
                <a:blip r:embed="rId17"/>
                <a:srcRect l="8895" t="10777" r="4327" b="5925"/>
                <a:stretch/>
              </p:blipFill>
              <p:spPr>
                <a:xfrm>
                  <a:off x="1692672" y="3651870"/>
                  <a:ext cx="1223144" cy="1216647"/>
                </a:xfrm>
                <a:prstGeom prst="rect">
                  <a:avLst/>
                </a:prstGeom>
              </p:spPr>
            </p:pic>
            <p:pic>
              <p:nvPicPr>
                <p:cNvPr id="31" name="Imagem 30">
                  <a:extLst>
                    <a:ext uri="{FF2B5EF4-FFF2-40B4-BE49-F238E27FC236}">
                      <a16:creationId xmlns:a16="http://schemas.microsoft.com/office/drawing/2014/main" id="{9AD41E26-E05B-4528-8B69-105444B90D31}"/>
                    </a:ext>
                  </a:extLst>
                </p:cNvPr>
                <p:cNvPicPr>
                  <a:picLocks noChangeAspect="1"/>
                </p:cNvPicPr>
                <p:nvPr/>
              </p:nvPicPr>
              <p:blipFill rotWithShape="1">
                <a:blip r:embed="rId18"/>
                <a:srcRect l="6318" t="17674" r="5888" b="5587"/>
                <a:stretch/>
              </p:blipFill>
              <p:spPr>
                <a:xfrm>
                  <a:off x="3203848" y="3630561"/>
                  <a:ext cx="1350390" cy="1317453"/>
                </a:xfrm>
                <a:prstGeom prst="rect">
                  <a:avLst/>
                </a:prstGeom>
              </p:spPr>
            </p:pic>
            <p:pic>
              <p:nvPicPr>
                <p:cNvPr id="14" name="Imagem 13">
                  <a:extLst>
                    <a:ext uri="{FF2B5EF4-FFF2-40B4-BE49-F238E27FC236}">
                      <a16:creationId xmlns:a16="http://schemas.microsoft.com/office/drawing/2014/main" id="{83AFF1C2-9BE5-49E2-A411-29CD33F68F31}"/>
                    </a:ext>
                  </a:extLst>
                </p:cNvPr>
                <p:cNvPicPr>
                  <a:picLocks noChangeAspect="1"/>
                </p:cNvPicPr>
                <p:nvPr/>
              </p:nvPicPr>
              <p:blipFill rotWithShape="1">
                <a:blip r:embed="rId19"/>
                <a:srcRect l="11924" t="4649" r="8503"/>
                <a:stretch/>
              </p:blipFill>
              <p:spPr>
                <a:xfrm>
                  <a:off x="4739131" y="3685557"/>
                  <a:ext cx="1345037" cy="1262457"/>
                </a:xfrm>
                <a:prstGeom prst="rect">
                  <a:avLst/>
                </a:prstGeom>
              </p:spPr>
            </p:pic>
            <p:pic>
              <p:nvPicPr>
                <p:cNvPr id="44" name="Imagem 43">
                  <a:extLst>
                    <a:ext uri="{FF2B5EF4-FFF2-40B4-BE49-F238E27FC236}">
                      <a16:creationId xmlns:a16="http://schemas.microsoft.com/office/drawing/2014/main" id="{49739EBD-9138-4EEC-AD51-77CAE15B9CC5}"/>
                    </a:ext>
                  </a:extLst>
                </p:cNvPr>
                <p:cNvPicPr>
                  <a:picLocks noChangeAspect="1"/>
                </p:cNvPicPr>
                <p:nvPr/>
              </p:nvPicPr>
              <p:blipFill rotWithShape="1">
                <a:blip r:embed="rId20"/>
                <a:srcRect t="4258" r="3294" b="7592"/>
                <a:stretch/>
              </p:blipFill>
              <p:spPr>
                <a:xfrm>
                  <a:off x="6297749" y="3651870"/>
                  <a:ext cx="1298587" cy="1268779"/>
                </a:xfrm>
                <a:prstGeom prst="rect">
                  <a:avLst/>
                </a:prstGeom>
              </p:spPr>
            </p:pic>
          </p:grpSp>
        </p:grpSp>
        <p:sp>
          <p:nvSpPr>
            <p:cNvPr id="2" name="Retângulo: Cantos Arredondados 1">
              <a:extLst>
                <a:ext uri="{FF2B5EF4-FFF2-40B4-BE49-F238E27FC236}">
                  <a16:creationId xmlns:a16="http://schemas.microsoft.com/office/drawing/2014/main" id="{367E844D-9407-4884-BBAE-A5605A2FE76F}"/>
                </a:ext>
              </a:extLst>
            </p:cNvPr>
            <p:cNvSpPr/>
            <p:nvPr/>
          </p:nvSpPr>
          <p:spPr>
            <a:xfrm>
              <a:off x="3665089" y="4699224"/>
              <a:ext cx="6848805" cy="70508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n = 56 of ground samples</a:t>
              </a:r>
            </a:p>
            <a:p>
              <a:pPr algn="ctr"/>
              <a:r>
                <a:rPr lang="en-US" b="1" dirty="0">
                  <a:latin typeface="Verdana" panose="020B0604030504040204" pitchFamily="34" charset="0"/>
                  <a:ea typeface="Verdana" panose="020B0604030504040204" pitchFamily="34" charset="0"/>
                </a:rPr>
                <a:t>4 cities in Sao Paulo region, Brazil</a:t>
              </a:r>
            </a:p>
            <a:p>
              <a:pPr algn="ctr"/>
              <a:endParaRPr lang="en-US" b="1" dirty="0">
                <a:latin typeface="Verdana" panose="020B0604030504040204" pitchFamily="34" charset="0"/>
                <a:ea typeface="Verdana" panose="020B0604030504040204" pitchFamily="34" charset="0"/>
              </a:endParaRPr>
            </a:p>
          </p:txBody>
        </p:sp>
        <p:sp>
          <p:nvSpPr>
            <p:cNvPr id="3" name="Retângulo: Cantos Arredondados 2">
              <a:extLst>
                <a:ext uri="{FF2B5EF4-FFF2-40B4-BE49-F238E27FC236}">
                  <a16:creationId xmlns:a16="http://schemas.microsoft.com/office/drawing/2014/main" id="{DB666AFE-383C-4B18-B82C-18EBA6CBB6B7}"/>
                </a:ext>
              </a:extLst>
            </p:cNvPr>
            <p:cNvSpPr/>
            <p:nvPr/>
          </p:nvSpPr>
          <p:spPr>
            <a:xfrm>
              <a:off x="335171" y="1553637"/>
              <a:ext cx="2650435" cy="1215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48 samples (conventional supermarket) </a:t>
              </a:r>
            </a:p>
            <a:p>
              <a:pPr algn="ctr"/>
              <a:endParaRPr lang="en-US" b="1" dirty="0">
                <a:latin typeface="Verdana" panose="020B0604030504040204" pitchFamily="34" charset="0"/>
                <a:ea typeface="Verdana" panose="020B0604030504040204" pitchFamily="34" charset="0"/>
              </a:endParaRPr>
            </a:p>
          </p:txBody>
        </p:sp>
        <p:sp>
          <p:nvSpPr>
            <p:cNvPr id="4" name="Retângulo: Cantos Arredondados 3">
              <a:extLst>
                <a:ext uri="{FF2B5EF4-FFF2-40B4-BE49-F238E27FC236}">
                  <a16:creationId xmlns:a16="http://schemas.microsoft.com/office/drawing/2014/main" id="{B091A65E-31B4-42ED-A83D-B06753FA04A5}"/>
                </a:ext>
              </a:extLst>
            </p:cNvPr>
            <p:cNvSpPr/>
            <p:nvPr/>
          </p:nvSpPr>
          <p:spPr>
            <a:xfrm>
              <a:off x="377983" y="3212697"/>
              <a:ext cx="2650435" cy="1215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8 samples (bulk)</a:t>
              </a:r>
            </a:p>
            <a:p>
              <a:pPr algn="ctr"/>
              <a:endParaRPr lang="en-US" b="1" dirty="0">
                <a:latin typeface="Verdana" panose="020B0604030504040204" pitchFamily="34" charset="0"/>
                <a:ea typeface="Verdana" panose="020B0604030504040204" pitchFamily="34" charset="0"/>
              </a:endParaRPr>
            </a:p>
          </p:txBody>
        </p:sp>
        <p:grpSp>
          <p:nvGrpSpPr>
            <p:cNvPr id="11" name="Agrupar 10">
              <a:extLst>
                <a:ext uri="{FF2B5EF4-FFF2-40B4-BE49-F238E27FC236}">
                  <a16:creationId xmlns:a16="http://schemas.microsoft.com/office/drawing/2014/main" id="{58AF58C5-2139-4044-A95E-CC2D412CA45B}"/>
                </a:ext>
              </a:extLst>
            </p:cNvPr>
            <p:cNvGrpSpPr/>
            <p:nvPr/>
          </p:nvGrpSpPr>
          <p:grpSpPr>
            <a:xfrm>
              <a:off x="1703200" y="4585252"/>
              <a:ext cx="1835130" cy="569844"/>
              <a:chOff x="1703200" y="4585252"/>
              <a:chExt cx="1625582" cy="622852"/>
            </a:xfrm>
          </p:grpSpPr>
          <p:cxnSp>
            <p:nvCxnSpPr>
              <p:cNvPr id="6" name="Conector reto 5">
                <a:extLst>
                  <a:ext uri="{FF2B5EF4-FFF2-40B4-BE49-F238E27FC236}">
                    <a16:creationId xmlns:a16="http://schemas.microsoft.com/office/drawing/2014/main" id="{DE1B9DF3-8615-4782-A5EA-EDB1E1DF5F05}"/>
                  </a:ext>
                </a:extLst>
              </p:cNvPr>
              <p:cNvCxnSpPr/>
              <p:nvPr/>
            </p:nvCxnSpPr>
            <p:spPr>
              <a:xfrm>
                <a:off x="1703200" y="4585252"/>
                <a:ext cx="0" cy="6228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id="{CE35586C-5EC5-491F-A776-7FA559AF6B9E}"/>
                  </a:ext>
                </a:extLst>
              </p:cNvPr>
              <p:cNvCxnSpPr/>
              <p:nvPr/>
            </p:nvCxnSpPr>
            <p:spPr>
              <a:xfrm>
                <a:off x="1703200" y="5208104"/>
                <a:ext cx="162558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 name="Espaço Reservado para Número de Slide 4">
            <a:extLst>
              <a:ext uri="{FF2B5EF4-FFF2-40B4-BE49-F238E27FC236}">
                <a16:creationId xmlns:a16="http://schemas.microsoft.com/office/drawing/2014/main" id="{321EBFDB-B715-49FD-8538-C890256884F4}"/>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10</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3400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subTitle" idx="1"/>
          </p:nvPr>
        </p:nvSpPr>
        <p:spPr>
          <a:xfrm>
            <a:off x="0" y="0"/>
            <a:ext cx="12192000" cy="932722"/>
          </a:xfrm>
          <a:prstGeom prst="rect">
            <a:avLst/>
          </a:prstGeom>
        </p:spPr>
        <p:txBody>
          <a:bodyPr spcFirstLastPara="1" vert="horz" wrap="square" lIns="121900" tIns="121900" rIns="121900" bIns="121900" rtlCol="0" anchor="t" anchorCtr="0">
            <a:noAutofit/>
          </a:bodyPr>
          <a:lstStyle/>
          <a:p>
            <a:pPr algn="l"/>
            <a:r>
              <a:rPr lang="en-US" sz="3600" b="1" dirty="0">
                <a:solidFill>
                  <a:srgbClr val="002060"/>
                </a:solidFill>
                <a:latin typeface="Verdana"/>
                <a:ea typeface="Verdana"/>
                <a:cs typeface="Verdana"/>
                <a:sym typeface="Verdana"/>
              </a:rPr>
              <a:t>Procedure for mineral determination</a:t>
            </a:r>
          </a:p>
        </p:txBody>
      </p:sp>
      <p:sp>
        <p:nvSpPr>
          <p:cNvPr id="5" name="Retângulo: Cantos Arredondados 4">
            <a:extLst>
              <a:ext uri="{FF2B5EF4-FFF2-40B4-BE49-F238E27FC236}">
                <a16:creationId xmlns:a16="http://schemas.microsoft.com/office/drawing/2014/main" id="{CC6E8979-E8B2-4AFA-8259-A9644576FBEA}"/>
              </a:ext>
            </a:extLst>
          </p:cNvPr>
          <p:cNvSpPr/>
          <p:nvPr/>
        </p:nvSpPr>
        <p:spPr>
          <a:xfrm>
            <a:off x="204344" y="3893386"/>
            <a:ext cx="3386399" cy="245439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Sample classification: PCA analysis at </a:t>
            </a:r>
            <a:r>
              <a:rPr lang="en-US" b="1" dirty="0">
                <a:solidFill>
                  <a:schemeClr val="bg1"/>
                </a:solidFill>
                <a:latin typeface="Verdana" panose="020B0604030504040204" pitchFamily="34" charset="0"/>
                <a:ea typeface="Verdana" panose="020B0604030504040204" pitchFamily="34" charset="0"/>
              </a:rPr>
              <a:t>95% of confidence level</a:t>
            </a:r>
          </a:p>
          <a:p>
            <a:pPr algn="ctr"/>
            <a:r>
              <a:rPr lang="en-US" b="1" dirty="0">
                <a:latin typeface="Verdana" panose="020B0604030504040204" pitchFamily="34" charset="0"/>
                <a:ea typeface="Verdana" panose="020B0604030504040204" pitchFamily="34" charset="0"/>
              </a:rPr>
              <a:t>(The Unscrambler </a:t>
            </a:r>
            <a:r>
              <a:rPr lang="en-US" sz="1800" b="1" dirty="0">
                <a:solidFill>
                  <a:schemeClr val="bg1"/>
                </a:solidFill>
                <a:effectLst/>
                <a:latin typeface="Verdana" panose="020B0604030504040204" pitchFamily="34" charset="0"/>
                <a:ea typeface="Verdana" panose="020B0604030504040204" pitchFamily="34" charset="0"/>
              </a:rPr>
              <a:t>X, version 10.4, CAMO Software, Norway, 2016)</a:t>
            </a:r>
          </a:p>
          <a:p>
            <a:pPr algn="ctr"/>
            <a:endParaRPr lang="en-US" b="1" dirty="0">
              <a:latin typeface="Verdana" panose="020B0604030504040204" pitchFamily="34" charset="0"/>
              <a:ea typeface="Verdana" panose="020B0604030504040204" pitchFamily="34" charset="0"/>
            </a:endParaRPr>
          </a:p>
        </p:txBody>
      </p:sp>
      <p:pic>
        <p:nvPicPr>
          <p:cNvPr id="15" name="Imagem 14">
            <a:extLst>
              <a:ext uri="{FF2B5EF4-FFF2-40B4-BE49-F238E27FC236}">
                <a16:creationId xmlns:a16="http://schemas.microsoft.com/office/drawing/2014/main" id="{96EC820E-E06A-49E9-A0D4-645DCF7BE966}"/>
              </a:ext>
            </a:extLst>
          </p:cNvPr>
          <p:cNvPicPr>
            <a:picLocks noChangeAspect="1"/>
          </p:cNvPicPr>
          <p:nvPr/>
        </p:nvPicPr>
        <p:blipFill rotWithShape="1">
          <a:blip r:embed="rId3"/>
          <a:srcRect l="2044" r="7577" b="3665"/>
          <a:stretch/>
        </p:blipFill>
        <p:spPr>
          <a:xfrm>
            <a:off x="989310" y="1474823"/>
            <a:ext cx="1391166" cy="1353499"/>
          </a:xfrm>
          <a:prstGeom prst="rect">
            <a:avLst/>
          </a:prstGeom>
        </p:spPr>
      </p:pic>
      <p:pic>
        <p:nvPicPr>
          <p:cNvPr id="16" name="Imagem 31">
            <a:extLst>
              <a:ext uri="{FF2B5EF4-FFF2-40B4-BE49-F238E27FC236}">
                <a16:creationId xmlns:a16="http://schemas.microsoft.com/office/drawing/2014/main" id="{FA7939E2-5697-427E-85EC-E4E7F3FA87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0996" y="3978829"/>
            <a:ext cx="1890712"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8A9701D1-C2E3-49FB-81C0-94FD5E87AED6}"/>
              </a:ext>
            </a:extLst>
          </p:cNvPr>
          <p:cNvSpPr>
            <a:spLocks noChangeArrowheads="1"/>
          </p:cNvSpPr>
          <p:nvPr/>
        </p:nvSpPr>
        <p:spPr bwMode="auto">
          <a:xfrm>
            <a:off x="6509964" y="3303264"/>
            <a:ext cx="993863" cy="523862"/>
          </a:xfrm>
          <a:prstGeom prst="rect">
            <a:avLst/>
          </a:prstGeom>
          <a:noFill/>
          <a:ln w="9525">
            <a:noFill/>
            <a:miter lim="800000"/>
            <a:headEnd/>
            <a:tailEnd/>
          </a:ln>
        </p:spPr>
        <p:txBody>
          <a:bodyPr wrap="none" lIns="92075" tIns="46038" rIns="92075" bIns="46038">
            <a:spAutoFit/>
          </a:bodyPr>
          <a:lstStyle/>
          <a:p>
            <a:pPr algn="ctr">
              <a:defRPr/>
            </a:pPr>
            <a:r>
              <a:rPr lang="pt-BR" altLang="pt-BR" sz="1400" dirty="0">
                <a:latin typeface="Verdana" panose="020B0604030504040204" pitchFamily="34" charset="0"/>
                <a:ea typeface="Verdana" panose="020B0604030504040204" pitchFamily="34" charset="0"/>
                <a:cs typeface="Tahoma" pitchFamily="34" charset="0"/>
              </a:rPr>
              <a:t>500 mg</a:t>
            </a:r>
          </a:p>
          <a:p>
            <a:pPr algn="ctr">
              <a:defRPr/>
            </a:pPr>
            <a:r>
              <a:rPr lang="pt-BR" altLang="pt-BR" sz="1400" dirty="0">
                <a:latin typeface="Verdana" panose="020B0604030504040204" pitchFamily="34" charset="0"/>
                <a:ea typeface="Verdana" panose="020B0604030504040204" pitchFamily="34" charset="0"/>
                <a:cs typeface="Tahoma" pitchFamily="34" charset="0"/>
              </a:rPr>
              <a:t>(sample)</a:t>
            </a:r>
          </a:p>
        </p:txBody>
      </p:sp>
      <p:sp>
        <p:nvSpPr>
          <p:cNvPr id="20" name="Rectangle 18">
            <a:extLst>
              <a:ext uri="{FF2B5EF4-FFF2-40B4-BE49-F238E27FC236}">
                <a16:creationId xmlns:a16="http://schemas.microsoft.com/office/drawing/2014/main" id="{767CAD28-F143-4F2B-8004-99154AE712F2}"/>
              </a:ext>
            </a:extLst>
          </p:cNvPr>
          <p:cNvSpPr>
            <a:spLocks noChangeArrowheads="1"/>
          </p:cNvSpPr>
          <p:nvPr/>
        </p:nvSpPr>
        <p:spPr bwMode="auto">
          <a:xfrm>
            <a:off x="3035568" y="3100551"/>
            <a:ext cx="3054350" cy="523862"/>
          </a:xfrm>
          <a:prstGeom prst="rect">
            <a:avLst/>
          </a:prstGeom>
          <a:noFill/>
          <a:ln w="9525">
            <a:noFill/>
            <a:miter lim="800000"/>
            <a:headEnd/>
            <a:tailEnd/>
          </a:ln>
        </p:spPr>
        <p:txBody>
          <a:bodyPr lIns="92075" tIns="46038" rIns="92075" bIns="46038">
            <a:spAutoFit/>
          </a:bodyPr>
          <a:lstStyle/>
          <a:p>
            <a:pPr algn="ctr">
              <a:defRPr/>
            </a:pPr>
            <a:r>
              <a:rPr lang="en-US" altLang="pt-BR" sz="1400" dirty="0">
                <a:latin typeface="Verdana" panose="020B0604030504040204" pitchFamily="34" charset="0"/>
                <a:ea typeface="Verdana" panose="020B0604030504040204" pitchFamily="34" charset="0"/>
                <a:cs typeface="Tahoma" pitchFamily="34" charset="0"/>
              </a:rPr>
              <a:t>Cryogenic grinding</a:t>
            </a:r>
            <a:br>
              <a:rPr lang="pt-BR" altLang="pt-BR" sz="1400" dirty="0">
                <a:latin typeface="Verdana" panose="020B0604030504040204" pitchFamily="34" charset="0"/>
                <a:ea typeface="Verdana" panose="020B0604030504040204" pitchFamily="34" charset="0"/>
                <a:cs typeface="Tahoma" pitchFamily="34" charset="0"/>
              </a:rPr>
            </a:br>
            <a:r>
              <a:rPr lang="pt-BR" altLang="pt-BR" sz="1400" dirty="0">
                <a:latin typeface="Verdana" panose="020B0604030504040204" pitchFamily="34" charset="0"/>
                <a:ea typeface="Verdana" panose="020B0604030504040204" pitchFamily="34" charset="0"/>
                <a:cs typeface="Tahoma" pitchFamily="34" charset="0"/>
              </a:rPr>
              <a:t>(10 min)</a:t>
            </a:r>
          </a:p>
        </p:txBody>
      </p:sp>
      <p:pic>
        <p:nvPicPr>
          <p:cNvPr id="21" name="Picture 7">
            <a:extLst>
              <a:ext uri="{FF2B5EF4-FFF2-40B4-BE49-F238E27FC236}">
                <a16:creationId xmlns:a16="http://schemas.microsoft.com/office/drawing/2014/main" id="{6F5E1AF5-B009-46DF-B69E-3C78C6097BF2}"/>
              </a:ext>
            </a:extLst>
          </p:cNvPr>
          <p:cNvPicPr>
            <a:picLocks noChangeAspect="1" noChangeArrowheads="1"/>
          </p:cNvPicPr>
          <p:nvPr/>
        </p:nvPicPr>
        <p:blipFill>
          <a:blip r:embed="rId5" cstate="print"/>
          <a:srcRect/>
          <a:stretch>
            <a:fillRect/>
          </a:stretch>
        </p:blipFill>
        <p:spPr bwMode="auto">
          <a:xfrm>
            <a:off x="6317952" y="1219010"/>
            <a:ext cx="1405778" cy="2130425"/>
          </a:xfrm>
          <a:prstGeom prst="rect">
            <a:avLst/>
          </a:prstGeom>
          <a:ln>
            <a:noFill/>
          </a:ln>
          <a:effectLst>
            <a:softEdge rad="112500"/>
          </a:effectLst>
        </p:spPr>
      </p:pic>
      <p:sp>
        <p:nvSpPr>
          <p:cNvPr id="22" name="Line 7">
            <a:extLst>
              <a:ext uri="{FF2B5EF4-FFF2-40B4-BE49-F238E27FC236}">
                <a16:creationId xmlns:a16="http://schemas.microsoft.com/office/drawing/2014/main" id="{96D53415-D061-411D-9A13-F3223BA898F0}"/>
              </a:ext>
            </a:extLst>
          </p:cNvPr>
          <p:cNvSpPr>
            <a:spLocks noChangeShapeType="1"/>
          </p:cNvSpPr>
          <p:nvPr/>
        </p:nvSpPr>
        <p:spPr bwMode="auto">
          <a:xfrm>
            <a:off x="5472513" y="2471156"/>
            <a:ext cx="892175"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pt-BR"/>
          </a:p>
        </p:txBody>
      </p:sp>
      <p:sp>
        <p:nvSpPr>
          <p:cNvPr id="24" name="Line 8">
            <a:extLst>
              <a:ext uri="{FF2B5EF4-FFF2-40B4-BE49-F238E27FC236}">
                <a16:creationId xmlns:a16="http://schemas.microsoft.com/office/drawing/2014/main" id="{AA8C69AA-0361-41D5-84D5-33822053DBEC}"/>
              </a:ext>
            </a:extLst>
          </p:cNvPr>
          <p:cNvSpPr>
            <a:spLocks noChangeShapeType="1"/>
          </p:cNvSpPr>
          <p:nvPr/>
        </p:nvSpPr>
        <p:spPr bwMode="auto">
          <a:xfrm>
            <a:off x="7883195" y="2465064"/>
            <a:ext cx="728663"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pt-BR"/>
          </a:p>
        </p:txBody>
      </p:sp>
      <p:pic>
        <p:nvPicPr>
          <p:cNvPr id="26" name="Picture 11">
            <a:extLst>
              <a:ext uri="{FF2B5EF4-FFF2-40B4-BE49-F238E27FC236}">
                <a16:creationId xmlns:a16="http://schemas.microsoft.com/office/drawing/2014/main" id="{FF8ABC9C-4A02-4D76-81F5-B4250E192B5E}"/>
              </a:ext>
            </a:extLst>
          </p:cNvPr>
          <p:cNvPicPr>
            <a:picLocks noChangeAspect="1" noChangeArrowheads="1"/>
          </p:cNvPicPr>
          <p:nvPr/>
        </p:nvPicPr>
        <p:blipFill>
          <a:blip r:embed="rId6">
            <a:lum bright="6000"/>
            <a:extLst>
              <a:ext uri="{28A0092B-C50C-407E-A947-70E740481C1C}">
                <a14:useLocalDpi xmlns:a14="http://schemas.microsoft.com/office/drawing/2010/main" val="0"/>
              </a:ext>
            </a:extLst>
          </a:blip>
          <a:srcRect l="12605" t="6406" r="14331"/>
          <a:stretch>
            <a:fillRect/>
          </a:stretch>
        </p:blipFill>
        <p:spPr bwMode="auto">
          <a:xfrm>
            <a:off x="9040121" y="1150610"/>
            <a:ext cx="26654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1">
            <a:extLst>
              <a:ext uri="{FF2B5EF4-FFF2-40B4-BE49-F238E27FC236}">
                <a16:creationId xmlns:a16="http://schemas.microsoft.com/office/drawing/2014/main" id="{FE7F7440-7691-42E2-AA18-C3E8C24F500B}"/>
              </a:ext>
            </a:extLst>
          </p:cNvPr>
          <p:cNvSpPr>
            <a:spLocks noChangeArrowheads="1"/>
          </p:cNvSpPr>
          <p:nvPr/>
        </p:nvSpPr>
        <p:spPr bwMode="auto">
          <a:xfrm>
            <a:off x="9292597" y="3704897"/>
            <a:ext cx="2212849" cy="738664"/>
          </a:xfrm>
          <a:prstGeom prst="rect">
            <a:avLst/>
          </a:prstGeom>
          <a:noFill/>
          <a:ln w="9525">
            <a:noFill/>
            <a:miter lim="800000"/>
            <a:headEnd/>
            <a:tailEnd/>
          </a:ln>
        </p:spPr>
        <p:txBody>
          <a:bodyPr wrap="none">
            <a:spAutoFit/>
          </a:bodyPr>
          <a:lstStyle/>
          <a:p>
            <a:pPr algn="ctr">
              <a:defRPr/>
            </a:pPr>
            <a:r>
              <a:rPr lang="pt-BR" altLang="pt-BR" sz="1400" dirty="0">
                <a:latin typeface="Verdana" panose="020B0604030504040204" pitchFamily="34" charset="0"/>
                <a:ea typeface="Verdana" panose="020B0604030504040204" pitchFamily="34" charset="0"/>
                <a:cs typeface="Tahoma" pitchFamily="34" charset="0"/>
              </a:rPr>
              <a:t>6,0 mL 2 mol L</a:t>
            </a:r>
            <a:r>
              <a:rPr lang="pt-BR" altLang="pt-BR" sz="1400" baseline="30000" dirty="0">
                <a:latin typeface="Verdana" panose="020B0604030504040204" pitchFamily="34" charset="0"/>
                <a:ea typeface="Verdana" panose="020B0604030504040204" pitchFamily="34" charset="0"/>
                <a:cs typeface="Tahoma" pitchFamily="34" charset="0"/>
              </a:rPr>
              <a:t>-1</a:t>
            </a:r>
            <a:r>
              <a:rPr lang="pt-BR" altLang="pt-BR" sz="1400" dirty="0">
                <a:latin typeface="Verdana" panose="020B0604030504040204" pitchFamily="34" charset="0"/>
                <a:ea typeface="Verdana" panose="020B0604030504040204" pitchFamily="34" charset="0"/>
                <a:cs typeface="Tahoma" pitchFamily="34" charset="0"/>
              </a:rPr>
              <a:t> HNO</a:t>
            </a:r>
            <a:r>
              <a:rPr lang="pt-BR" altLang="pt-BR" sz="1400" baseline="-25000" dirty="0">
                <a:latin typeface="Verdana" panose="020B0604030504040204" pitchFamily="34" charset="0"/>
                <a:ea typeface="Verdana" panose="020B0604030504040204" pitchFamily="34" charset="0"/>
                <a:cs typeface="Tahoma" pitchFamily="34" charset="0"/>
              </a:rPr>
              <a:t>3</a:t>
            </a:r>
          </a:p>
          <a:p>
            <a:pPr algn="ctr">
              <a:defRPr/>
            </a:pPr>
            <a:r>
              <a:rPr lang="pt-BR" altLang="pt-BR" sz="1400" dirty="0">
                <a:latin typeface="Verdana" panose="020B0604030504040204" pitchFamily="34" charset="0"/>
                <a:ea typeface="Verdana" panose="020B0604030504040204" pitchFamily="34" charset="0"/>
                <a:cs typeface="Tahoma" pitchFamily="34" charset="0"/>
              </a:rPr>
              <a:t> + </a:t>
            </a:r>
          </a:p>
          <a:p>
            <a:pPr algn="ctr">
              <a:defRPr/>
            </a:pPr>
            <a:r>
              <a:rPr lang="pt-BR" altLang="pt-BR" sz="1400" dirty="0">
                <a:latin typeface="Verdana" panose="020B0604030504040204" pitchFamily="34" charset="0"/>
                <a:ea typeface="Verdana" panose="020B0604030504040204" pitchFamily="34" charset="0"/>
                <a:cs typeface="Tahoma" pitchFamily="34" charset="0"/>
              </a:rPr>
              <a:t>2,0 mL 30% v/v H</a:t>
            </a:r>
            <a:r>
              <a:rPr lang="pt-BR" altLang="pt-BR" sz="1400" baseline="-25000" dirty="0">
                <a:latin typeface="Verdana" panose="020B0604030504040204" pitchFamily="34" charset="0"/>
                <a:ea typeface="Verdana" panose="020B0604030504040204" pitchFamily="34" charset="0"/>
                <a:cs typeface="Tahoma" pitchFamily="34" charset="0"/>
              </a:rPr>
              <a:t>2</a:t>
            </a:r>
            <a:r>
              <a:rPr lang="pt-BR" altLang="pt-BR" sz="1400" dirty="0">
                <a:latin typeface="Verdana" panose="020B0604030504040204" pitchFamily="34" charset="0"/>
                <a:ea typeface="Verdana" panose="020B0604030504040204" pitchFamily="34" charset="0"/>
                <a:cs typeface="Tahoma" pitchFamily="34" charset="0"/>
              </a:rPr>
              <a:t>O</a:t>
            </a:r>
            <a:r>
              <a:rPr lang="pt-BR" altLang="pt-BR" sz="1400" baseline="-25000" dirty="0">
                <a:latin typeface="Verdana" panose="020B0604030504040204" pitchFamily="34" charset="0"/>
                <a:ea typeface="Verdana" panose="020B0604030504040204" pitchFamily="34" charset="0"/>
                <a:cs typeface="Tahoma" pitchFamily="34" charset="0"/>
              </a:rPr>
              <a:t>2</a:t>
            </a:r>
          </a:p>
        </p:txBody>
      </p:sp>
      <p:sp>
        <p:nvSpPr>
          <p:cNvPr id="30" name="Rectangle 17">
            <a:extLst>
              <a:ext uri="{FF2B5EF4-FFF2-40B4-BE49-F238E27FC236}">
                <a16:creationId xmlns:a16="http://schemas.microsoft.com/office/drawing/2014/main" id="{079A8225-5E7E-4EA0-9C96-54E9B14632F9}"/>
              </a:ext>
            </a:extLst>
          </p:cNvPr>
          <p:cNvSpPr>
            <a:spLocks noChangeArrowheads="1"/>
          </p:cNvSpPr>
          <p:nvPr/>
        </p:nvSpPr>
        <p:spPr bwMode="auto">
          <a:xfrm>
            <a:off x="8938553" y="4834791"/>
            <a:ext cx="3022598" cy="523862"/>
          </a:xfrm>
          <a:prstGeom prst="rect">
            <a:avLst/>
          </a:prstGeom>
          <a:noFill/>
          <a:ln w="9525">
            <a:noFill/>
            <a:miter lim="800000"/>
            <a:headEnd/>
            <a:tailEnd/>
          </a:ln>
        </p:spPr>
        <p:txBody>
          <a:bodyPr wrap="square" lIns="92075" tIns="46038" rIns="92075" bIns="46038">
            <a:spAutoFit/>
          </a:bodyPr>
          <a:lstStyle/>
          <a:p>
            <a:pPr algn="ctr">
              <a:defRPr/>
            </a:pPr>
            <a:r>
              <a:rPr lang="en-US" altLang="pt-BR" sz="1400">
                <a:latin typeface="Verdana" panose="020B0604030504040204" pitchFamily="34" charset="0"/>
                <a:ea typeface="Verdana" panose="020B0604030504040204" pitchFamily="34" charset="0"/>
                <a:cs typeface="Tahoma" pitchFamily="34" charset="0"/>
              </a:rPr>
              <a:t>Adjust volume </a:t>
            </a:r>
          </a:p>
          <a:p>
            <a:pPr algn="ctr">
              <a:defRPr/>
            </a:pPr>
            <a:r>
              <a:rPr lang="en-US" altLang="pt-BR" sz="1400">
                <a:latin typeface="Verdana" panose="020B0604030504040204" pitchFamily="34" charset="0"/>
                <a:ea typeface="Verdana" panose="020B0604030504040204" pitchFamily="34" charset="0"/>
                <a:cs typeface="Tahoma" pitchFamily="34" charset="0"/>
              </a:rPr>
              <a:t>(with water H</a:t>
            </a:r>
            <a:r>
              <a:rPr lang="en-US" altLang="pt-BR" sz="1400" baseline="-25000">
                <a:latin typeface="Verdana" panose="020B0604030504040204" pitchFamily="34" charset="0"/>
                <a:ea typeface="Verdana" panose="020B0604030504040204" pitchFamily="34" charset="0"/>
                <a:cs typeface="Tahoma" pitchFamily="34" charset="0"/>
              </a:rPr>
              <a:t>2</a:t>
            </a:r>
            <a:r>
              <a:rPr lang="en-US" altLang="pt-BR" sz="1400">
                <a:latin typeface="Verdana" panose="020B0604030504040204" pitchFamily="34" charset="0"/>
                <a:ea typeface="Verdana" panose="020B0604030504040204" pitchFamily="34" charset="0"/>
                <a:cs typeface="Tahoma" pitchFamily="34" charset="0"/>
              </a:rPr>
              <a:t>O) to 25 mL</a:t>
            </a:r>
          </a:p>
        </p:txBody>
      </p:sp>
      <p:sp>
        <p:nvSpPr>
          <p:cNvPr id="33" name="Line 13">
            <a:extLst>
              <a:ext uri="{FF2B5EF4-FFF2-40B4-BE49-F238E27FC236}">
                <a16:creationId xmlns:a16="http://schemas.microsoft.com/office/drawing/2014/main" id="{374581EC-CC38-40B7-8E5F-1113C0E1AFAB}"/>
              </a:ext>
            </a:extLst>
          </p:cNvPr>
          <p:cNvSpPr>
            <a:spLocks noChangeShapeType="1"/>
          </p:cNvSpPr>
          <p:nvPr/>
        </p:nvSpPr>
        <p:spPr bwMode="auto">
          <a:xfrm>
            <a:off x="10356191" y="4443561"/>
            <a:ext cx="0" cy="2794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pt-BR" sz="1200">
              <a:latin typeface="Verdana" panose="020B0604030504040204" pitchFamily="34" charset="0"/>
              <a:ea typeface="Verdana" panose="020B0604030504040204" pitchFamily="34" charset="0"/>
            </a:endParaRPr>
          </a:p>
        </p:txBody>
      </p:sp>
      <p:sp>
        <p:nvSpPr>
          <p:cNvPr id="61" name="Line 14">
            <a:extLst>
              <a:ext uri="{FF2B5EF4-FFF2-40B4-BE49-F238E27FC236}">
                <a16:creationId xmlns:a16="http://schemas.microsoft.com/office/drawing/2014/main" id="{D0798F49-9DCE-42B3-A3AC-43D049FFD434}"/>
              </a:ext>
            </a:extLst>
          </p:cNvPr>
          <p:cNvSpPr>
            <a:spLocks noChangeShapeType="1"/>
          </p:cNvSpPr>
          <p:nvPr/>
        </p:nvSpPr>
        <p:spPr bwMode="auto">
          <a:xfrm flipH="1">
            <a:off x="8544027" y="5096722"/>
            <a:ext cx="471488"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pt-BR"/>
          </a:p>
        </p:txBody>
      </p:sp>
      <p:sp>
        <p:nvSpPr>
          <p:cNvPr id="65" name="Rectangle 17">
            <a:extLst>
              <a:ext uri="{FF2B5EF4-FFF2-40B4-BE49-F238E27FC236}">
                <a16:creationId xmlns:a16="http://schemas.microsoft.com/office/drawing/2014/main" id="{22FD6E6B-5674-4B66-B889-0B5B11AB2C1B}"/>
              </a:ext>
            </a:extLst>
          </p:cNvPr>
          <p:cNvSpPr>
            <a:spLocks noChangeArrowheads="1"/>
          </p:cNvSpPr>
          <p:nvPr/>
        </p:nvSpPr>
        <p:spPr bwMode="auto">
          <a:xfrm>
            <a:off x="8779771" y="842191"/>
            <a:ext cx="3022600" cy="308419"/>
          </a:xfrm>
          <a:prstGeom prst="rect">
            <a:avLst/>
          </a:prstGeom>
          <a:noFill/>
          <a:ln w="9525">
            <a:noFill/>
            <a:miter lim="800000"/>
            <a:headEnd/>
            <a:tailEnd/>
          </a:ln>
        </p:spPr>
        <p:txBody>
          <a:bodyPr lIns="92075" tIns="46038" rIns="92075" bIns="46038">
            <a:spAutoFit/>
          </a:bodyPr>
          <a:lstStyle/>
          <a:p>
            <a:pPr algn="ctr">
              <a:defRPr/>
            </a:pPr>
            <a:r>
              <a:rPr lang="pt-BR" altLang="pt-BR" sz="1400" b="1" dirty="0" err="1">
                <a:latin typeface="Verdana" panose="020B0604030504040204" pitchFamily="34" charset="0"/>
                <a:ea typeface="Verdana" panose="020B0604030504040204" pitchFamily="34" charset="0"/>
                <a:cs typeface="Tahoma" pitchFamily="34" charset="0"/>
              </a:rPr>
              <a:t>Ethos</a:t>
            </a:r>
            <a:r>
              <a:rPr lang="pt-BR" altLang="pt-BR" sz="1400" b="1" dirty="0">
                <a:latin typeface="Verdana" panose="020B0604030504040204" pitchFamily="34" charset="0"/>
                <a:ea typeface="Verdana" panose="020B0604030504040204" pitchFamily="34" charset="0"/>
                <a:cs typeface="Tahoma" pitchFamily="34" charset="0"/>
              </a:rPr>
              <a:t> 1600Milestone</a:t>
            </a:r>
          </a:p>
        </p:txBody>
      </p:sp>
      <p:pic>
        <p:nvPicPr>
          <p:cNvPr id="67" name="Imagem 16" descr="crio 2">
            <a:extLst>
              <a:ext uri="{FF2B5EF4-FFF2-40B4-BE49-F238E27FC236}">
                <a16:creationId xmlns:a16="http://schemas.microsoft.com/office/drawing/2014/main" id="{978DD853-D6A9-4912-8312-688F04C34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5352" y="1272891"/>
            <a:ext cx="15017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9">
            <a:extLst>
              <a:ext uri="{FF2B5EF4-FFF2-40B4-BE49-F238E27FC236}">
                <a16:creationId xmlns:a16="http://schemas.microsoft.com/office/drawing/2014/main" id="{61BAF576-AD61-466C-84DC-B5F3FEA9787E}"/>
              </a:ext>
            </a:extLst>
          </p:cNvPr>
          <p:cNvPicPr>
            <a:picLocks noChangeAspect="1" noChangeArrowheads="1"/>
          </p:cNvPicPr>
          <p:nvPr/>
        </p:nvPicPr>
        <p:blipFill>
          <a:blip r:embed="rId8"/>
          <a:srcRect l="35715" t="8958" r="30910" b="8557"/>
          <a:stretch>
            <a:fillRect/>
          </a:stretch>
        </p:blipFill>
        <p:spPr bwMode="auto">
          <a:xfrm>
            <a:off x="8010862" y="4156645"/>
            <a:ext cx="387350" cy="1204913"/>
          </a:xfrm>
          <a:prstGeom prst="rect">
            <a:avLst/>
          </a:prstGeom>
          <a:solidFill>
            <a:schemeClr val="bg1">
              <a:lumMod val="75000"/>
            </a:schemeClr>
          </a:solidFill>
          <a:ln w="9525">
            <a:noFill/>
            <a:miter lim="800000"/>
            <a:headEnd/>
            <a:tailEnd/>
          </a:ln>
        </p:spPr>
      </p:pic>
      <p:sp>
        <p:nvSpPr>
          <p:cNvPr id="73" name="Line 14">
            <a:extLst>
              <a:ext uri="{FF2B5EF4-FFF2-40B4-BE49-F238E27FC236}">
                <a16:creationId xmlns:a16="http://schemas.microsoft.com/office/drawing/2014/main" id="{8133AC96-DB4C-480D-B120-C41508C88CF7}"/>
              </a:ext>
            </a:extLst>
          </p:cNvPr>
          <p:cNvSpPr>
            <a:spLocks noChangeShapeType="1"/>
          </p:cNvSpPr>
          <p:nvPr/>
        </p:nvSpPr>
        <p:spPr bwMode="auto">
          <a:xfrm flipH="1">
            <a:off x="7411708" y="5096722"/>
            <a:ext cx="471487"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pt-BR"/>
          </a:p>
        </p:txBody>
      </p:sp>
      <p:sp>
        <p:nvSpPr>
          <p:cNvPr id="75" name="Line 7">
            <a:extLst>
              <a:ext uri="{FF2B5EF4-FFF2-40B4-BE49-F238E27FC236}">
                <a16:creationId xmlns:a16="http://schemas.microsoft.com/office/drawing/2014/main" id="{BE73167A-324F-415D-AC82-99CA1FC56DDD}"/>
              </a:ext>
            </a:extLst>
          </p:cNvPr>
          <p:cNvSpPr>
            <a:spLocks noChangeShapeType="1"/>
          </p:cNvSpPr>
          <p:nvPr/>
        </p:nvSpPr>
        <p:spPr bwMode="auto">
          <a:xfrm>
            <a:off x="2510651" y="2464532"/>
            <a:ext cx="892175"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pt-BR"/>
          </a:p>
        </p:txBody>
      </p:sp>
      <p:sp>
        <p:nvSpPr>
          <p:cNvPr id="77" name="CaixaDeTexto 76">
            <a:extLst>
              <a:ext uri="{FF2B5EF4-FFF2-40B4-BE49-F238E27FC236}">
                <a16:creationId xmlns:a16="http://schemas.microsoft.com/office/drawing/2014/main" id="{D1DE1225-FF8A-41A5-9DBA-5F001FA4CC46}"/>
              </a:ext>
            </a:extLst>
          </p:cNvPr>
          <p:cNvSpPr txBox="1"/>
          <p:nvPr/>
        </p:nvSpPr>
        <p:spPr>
          <a:xfrm>
            <a:off x="5724939" y="5469076"/>
            <a:ext cx="1524000" cy="523220"/>
          </a:xfrm>
          <a:prstGeom prst="rect">
            <a:avLst/>
          </a:prstGeom>
          <a:noFill/>
        </p:spPr>
        <p:txBody>
          <a:bodyPr wrap="square">
            <a:spAutoFit/>
          </a:bodyPr>
          <a:lstStyle/>
          <a:p>
            <a:pPr algn="ctr"/>
            <a:r>
              <a:rPr lang="en-US" altLang="pt-BR" sz="1400" dirty="0">
                <a:latin typeface="Verdana" panose="020B0604030504040204" pitchFamily="34" charset="0"/>
                <a:ea typeface="Verdana" panose="020B0604030504040204" pitchFamily="34" charset="0"/>
              </a:rPr>
              <a:t>ICAP 7400 Thermo</a:t>
            </a:r>
            <a:endParaRPr lang="pt-BR" sz="1400" dirty="0">
              <a:latin typeface="Verdana" panose="020B0604030504040204" pitchFamily="34" charset="0"/>
              <a:ea typeface="Verdana" panose="020B0604030504040204" pitchFamily="34" charset="0"/>
            </a:endParaRPr>
          </a:p>
        </p:txBody>
      </p:sp>
      <p:sp>
        <p:nvSpPr>
          <p:cNvPr id="79" name="CaixaDeTexto 78">
            <a:extLst>
              <a:ext uri="{FF2B5EF4-FFF2-40B4-BE49-F238E27FC236}">
                <a16:creationId xmlns:a16="http://schemas.microsoft.com/office/drawing/2014/main" id="{E44B78A1-7343-4EA4-9800-03C521F1670D}"/>
              </a:ext>
            </a:extLst>
          </p:cNvPr>
          <p:cNvSpPr txBox="1"/>
          <p:nvPr/>
        </p:nvSpPr>
        <p:spPr>
          <a:xfrm>
            <a:off x="7723730" y="5383311"/>
            <a:ext cx="1073963" cy="523220"/>
          </a:xfrm>
          <a:prstGeom prst="rect">
            <a:avLst/>
          </a:prstGeom>
          <a:noFill/>
        </p:spPr>
        <p:txBody>
          <a:bodyPr wrap="square">
            <a:spAutoFit/>
          </a:bodyPr>
          <a:lstStyle/>
          <a:p>
            <a:pPr algn="ctr"/>
            <a:r>
              <a:rPr lang="en-US" altLang="pt-BR" sz="1400" dirty="0">
                <a:latin typeface="Verdana" panose="020B0604030504040204" pitchFamily="34" charset="0"/>
                <a:ea typeface="Verdana" panose="020B0604030504040204" pitchFamily="34" charset="0"/>
              </a:rPr>
              <a:t>Digested Sample</a:t>
            </a:r>
            <a:endParaRPr lang="pt-BR" sz="1400" dirty="0">
              <a:latin typeface="Verdana" panose="020B0604030504040204" pitchFamily="34" charset="0"/>
              <a:ea typeface="Verdana" panose="020B0604030504040204" pitchFamily="34" charset="0"/>
            </a:endParaRPr>
          </a:p>
        </p:txBody>
      </p:sp>
      <p:sp>
        <p:nvSpPr>
          <p:cNvPr id="81" name="Line 14">
            <a:extLst>
              <a:ext uri="{FF2B5EF4-FFF2-40B4-BE49-F238E27FC236}">
                <a16:creationId xmlns:a16="http://schemas.microsoft.com/office/drawing/2014/main" id="{60A754A3-05B1-430E-9A91-77A8BBFACC31}"/>
              </a:ext>
            </a:extLst>
          </p:cNvPr>
          <p:cNvSpPr>
            <a:spLocks noChangeShapeType="1"/>
          </p:cNvSpPr>
          <p:nvPr/>
        </p:nvSpPr>
        <p:spPr bwMode="auto">
          <a:xfrm flipH="1">
            <a:off x="5058411" y="5097983"/>
            <a:ext cx="471487"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pt-BR"/>
          </a:p>
        </p:txBody>
      </p:sp>
      <p:sp>
        <p:nvSpPr>
          <p:cNvPr id="83" name="CaixaDeTexto 82">
            <a:extLst>
              <a:ext uri="{FF2B5EF4-FFF2-40B4-BE49-F238E27FC236}">
                <a16:creationId xmlns:a16="http://schemas.microsoft.com/office/drawing/2014/main" id="{E46FC347-F0B6-4B47-BFC3-EBCFC12EDBD7}"/>
              </a:ext>
            </a:extLst>
          </p:cNvPr>
          <p:cNvSpPr txBox="1"/>
          <p:nvPr/>
        </p:nvSpPr>
        <p:spPr>
          <a:xfrm>
            <a:off x="3836504" y="4868662"/>
            <a:ext cx="1627133" cy="738664"/>
          </a:xfrm>
          <a:prstGeom prst="rect">
            <a:avLst/>
          </a:prstGeom>
          <a:noFill/>
        </p:spPr>
        <p:txBody>
          <a:bodyPr wrap="square">
            <a:spAutoFit/>
          </a:bodyPr>
          <a:lstStyle/>
          <a:p>
            <a:pPr algn="ctr"/>
            <a:r>
              <a:rPr lang="en-US" sz="1400" dirty="0">
                <a:latin typeface="Verdana" panose="020B0604030504040204" pitchFamily="34" charset="0"/>
                <a:ea typeface="Verdana" panose="020B0604030504040204" pitchFamily="34" charset="0"/>
              </a:rPr>
              <a:t>Mineral </a:t>
            </a:r>
          </a:p>
          <a:p>
            <a:pPr algn="ctr"/>
            <a:r>
              <a:rPr lang="en-US" sz="1400" dirty="0">
                <a:latin typeface="Verdana" panose="020B0604030504040204" pitchFamily="34" charset="0"/>
                <a:ea typeface="Verdana" panose="020B0604030504040204" pitchFamily="34" charset="0"/>
              </a:rPr>
              <a:t>Profile</a:t>
            </a:r>
          </a:p>
          <a:p>
            <a:pPr algn="ctr"/>
            <a:r>
              <a:rPr lang="en-US" sz="1400" dirty="0">
                <a:latin typeface="Verdana" panose="020B0604030504040204" pitchFamily="34" charset="0"/>
                <a:ea typeface="Verdana" panose="020B0604030504040204" pitchFamily="34" charset="0"/>
              </a:rPr>
              <a:t>(Quantification)</a:t>
            </a:r>
            <a:endParaRPr lang="pt-BR" sz="1400" dirty="0">
              <a:latin typeface="Verdana" panose="020B0604030504040204" pitchFamily="34" charset="0"/>
              <a:ea typeface="Verdana" panose="020B0604030504040204" pitchFamily="34" charset="0"/>
            </a:endParaRPr>
          </a:p>
        </p:txBody>
      </p:sp>
      <p:sp>
        <p:nvSpPr>
          <p:cNvPr id="85" name="Line 14">
            <a:extLst>
              <a:ext uri="{FF2B5EF4-FFF2-40B4-BE49-F238E27FC236}">
                <a16:creationId xmlns:a16="http://schemas.microsoft.com/office/drawing/2014/main" id="{53CC7D28-959B-4A4A-A529-14D584DEC151}"/>
              </a:ext>
            </a:extLst>
          </p:cNvPr>
          <p:cNvSpPr>
            <a:spLocks noChangeShapeType="1"/>
          </p:cNvSpPr>
          <p:nvPr/>
        </p:nvSpPr>
        <p:spPr bwMode="auto">
          <a:xfrm flipH="1">
            <a:off x="3686807" y="5104611"/>
            <a:ext cx="471487"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pt-BR"/>
          </a:p>
        </p:txBody>
      </p:sp>
      <p:sp>
        <p:nvSpPr>
          <p:cNvPr id="87" name="CaixaDeTexto 86">
            <a:extLst>
              <a:ext uri="{FF2B5EF4-FFF2-40B4-BE49-F238E27FC236}">
                <a16:creationId xmlns:a16="http://schemas.microsoft.com/office/drawing/2014/main" id="{5A481686-9459-443E-A027-FE190B2D69F9}"/>
              </a:ext>
            </a:extLst>
          </p:cNvPr>
          <p:cNvSpPr txBox="1"/>
          <p:nvPr/>
        </p:nvSpPr>
        <p:spPr>
          <a:xfrm>
            <a:off x="1029819" y="2847203"/>
            <a:ext cx="1310147" cy="523220"/>
          </a:xfrm>
          <a:prstGeom prst="rect">
            <a:avLst/>
          </a:prstGeom>
          <a:noFill/>
        </p:spPr>
        <p:txBody>
          <a:bodyPr wrap="square">
            <a:spAutoFit/>
          </a:bodyPr>
          <a:lstStyle/>
          <a:p>
            <a:pPr algn="ctr"/>
            <a:r>
              <a:rPr lang="en-US" sz="1400" dirty="0">
                <a:latin typeface="Verdana" panose="020B0604030504040204" pitchFamily="34" charset="0"/>
                <a:ea typeface="Verdana" panose="020B0604030504040204" pitchFamily="34" charset="0"/>
              </a:rPr>
              <a:t>Cinnamon sample</a:t>
            </a:r>
            <a:endParaRPr lang="pt-BR" sz="1400" dirty="0">
              <a:latin typeface="Verdana" panose="020B0604030504040204" pitchFamily="34" charset="0"/>
              <a:ea typeface="Verdana" panose="020B0604030504040204" pitchFamily="34" charset="0"/>
            </a:endParaRPr>
          </a:p>
        </p:txBody>
      </p:sp>
      <p:sp>
        <p:nvSpPr>
          <p:cNvPr id="88" name="Espaço Reservado para Número de Slide 87">
            <a:extLst>
              <a:ext uri="{FF2B5EF4-FFF2-40B4-BE49-F238E27FC236}">
                <a16:creationId xmlns:a16="http://schemas.microsoft.com/office/drawing/2014/main" id="{461A9F2F-1E34-4622-923B-BA7C20D2308F}"/>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11</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8161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21CB4-DEEA-4365-BD6C-684BAC7D95CE}"/>
              </a:ext>
            </a:extLst>
          </p:cNvPr>
          <p:cNvSpPr>
            <a:spLocks noGrp="1"/>
          </p:cNvSpPr>
          <p:nvPr>
            <p:ph type="title"/>
          </p:nvPr>
        </p:nvSpPr>
        <p:spPr>
          <a:xfrm>
            <a:off x="0" y="2273438"/>
            <a:ext cx="12192000" cy="1344406"/>
          </a:xfrm>
        </p:spPr>
        <p:txBody>
          <a:bodyPr>
            <a:normAutofit/>
          </a:bodyPr>
          <a:lstStyle/>
          <a:p>
            <a:r>
              <a:rPr lang="en-US" sz="6000" b="1" dirty="0">
                <a:solidFill>
                  <a:srgbClr val="002060"/>
                </a:solidFill>
                <a:latin typeface="Verdana" panose="020B0604030504040204" pitchFamily="34" charset="0"/>
                <a:ea typeface="Verdana" panose="020B0604030504040204" pitchFamily="34" charset="0"/>
              </a:rPr>
              <a:t>Results and Discussion </a:t>
            </a:r>
          </a:p>
        </p:txBody>
      </p:sp>
      <p:grpSp>
        <p:nvGrpSpPr>
          <p:cNvPr id="15" name="Agrupar 14">
            <a:extLst>
              <a:ext uri="{FF2B5EF4-FFF2-40B4-BE49-F238E27FC236}">
                <a16:creationId xmlns:a16="http://schemas.microsoft.com/office/drawing/2014/main" id="{F6594FC9-A818-4B7F-8A1B-2AA1CB627363}"/>
              </a:ext>
            </a:extLst>
          </p:cNvPr>
          <p:cNvGrpSpPr/>
          <p:nvPr/>
        </p:nvGrpSpPr>
        <p:grpSpPr>
          <a:xfrm>
            <a:off x="1550503" y="4604251"/>
            <a:ext cx="9090993" cy="2144299"/>
            <a:chOff x="1184816" y="5250445"/>
            <a:chExt cx="5709068" cy="1392851"/>
          </a:xfrm>
        </p:grpSpPr>
        <p:pic>
          <p:nvPicPr>
            <p:cNvPr id="16" name="Imagem 15">
              <a:extLst>
                <a:ext uri="{FF2B5EF4-FFF2-40B4-BE49-F238E27FC236}">
                  <a16:creationId xmlns:a16="http://schemas.microsoft.com/office/drawing/2014/main" id="{5F536DA8-6108-4CAE-BF46-4839ABEEC5A7}"/>
                </a:ext>
              </a:extLst>
            </p:cNvPr>
            <p:cNvPicPr>
              <a:picLocks noChangeAspect="1"/>
            </p:cNvPicPr>
            <p:nvPr/>
          </p:nvPicPr>
          <p:blipFill rotWithShape="1">
            <a:blip r:embed="rId2"/>
            <a:srcRect l="17016" t="11428" r="11021" b="16226"/>
            <a:stretch/>
          </p:blipFill>
          <p:spPr>
            <a:xfrm>
              <a:off x="1184816" y="5252933"/>
              <a:ext cx="1376943" cy="1353531"/>
            </a:xfrm>
            <a:prstGeom prst="rect">
              <a:avLst/>
            </a:prstGeom>
          </p:spPr>
        </p:pic>
        <p:pic>
          <p:nvPicPr>
            <p:cNvPr id="17" name="Imagem 16">
              <a:extLst>
                <a:ext uri="{FF2B5EF4-FFF2-40B4-BE49-F238E27FC236}">
                  <a16:creationId xmlns:a16="http://schemas.microsoft.com/office/drawing/2014/main" id="{3C777BDD-6E9E-4F8E-8C7B-625FFA19C5ED}"/>
                </a:ext>
              </a:extLst>
            </p:cNvPr>
            <p:cNvPicPr>
              <a:picLocks noChangeAspect="1"/>
            </p:cNvPicPr>
            <p:nvPr/>
          </p:nvPicPr>
          <p:blipFill rotWithShape="1">
            <a:blip r:embed="rId3"/>
            <a:srcRect l="2044" r="7577" b="3665"/>
            <a:stretch/>
          </p:blipFill>
          <p:spPr>
            <a:xfrm>
              <a:off x="5595809" y="5265428"/>
              <a:ext cx="1298075" cy="1377868"/>
            </a:xfrm>
            <a:prstGeom prst="rect">
              <a:avLst/>
            </a:prstGeom>
          </p:spPr>
        </p:pic>
        <p:pic>
          <p:nvPicPr>
            <p:cNvPr id="18" name="Imagem 17">
              <a:extLst>
                <a:ext uri="{FF2B5EF4-FFF2-40B4-BE49-F238E27FC236}">
                  <a16:creationId xmlns:a16="http://schemas.microsoft.com/office/drawing/2014/main" id="{578A7343-FC12-4298-AD64-A5ED8EAFF2BB}"/>
                </a:ext>
              </a:extLst>
            </p:cNvPr>
            <p:cNvPicPr>
              <a:picLocks noChangeAspect="1"/>
            </p:cNvPicPr>
            <p:nvPr/>
          </p:nvPicPr>
          <p:blipFill rotWithShape="1">
            <a:blip r:embed="rId4"/>
            <a:srcRect l="12906" t="8965" r="3489" b="9882"/>
            <a:stretch/>
          </p:blipFill>
          <p:spPr>
            <a:xfrm>
              <a:off x="4150920" y="5250445"/>
              <a:ext cx="1366023" cy="1377868"/>
            </a:xfrm>
            <a:prstGeom prst="rect">
              <a:avLst/>
            </a:prstGeom>
          </p:spPr>
        </p:pic>
        <p:pic>
          <p:nvPicPr>
            <p:cNvPr id="19" name="Imagem 18">
              <a:extLst>
                <a:ext uri="{FF2B5EF4-FFF2-40B4-BE49-F238E27FC236}">
                  <a16:creationId xmlns:a16="http://schemas.microsoft.com/office/drawing/2014/main" id="{A8B16E22-84D9-431D-B0D7-F876F6D3D53F}"/>
                </a:ext>
              </a:extLst>
            </p:cNvPr>
            <p:cNvPicPr>
              <a:picLocks noChangeAspect="1"/>
            </p:cNvPicPr>
            <p:nvPr/>
          </p:nvPicPr>
          <p:blipFill rotWithShape="1">
            <a:blip r:embed="rId5"/>
            <a:srcRect l="6318" t="17674" r="5888" b="5587"/>
            <a:stretch/>
          </p:blipFill>
          <p:spPr>
            <a:xfrm>
              <a:off x="2651999" y="5252933"/>
              <a:ext cx="1412315" cy="1377868"/>
            </a:xfrm>
            <a:prstGeom prst="rect">
              <a:avLst/>
            </a:prstGeom>
          </p:spPr>
        </p:pic>
      </p:grpSp>
      <p:sp>
        <p:nvSpPr>
          <p:cNvPr id="20" name="Espaço Reservado para Número de Slide 19">
            <a:extLst>
              <a:ext uri="{FF2B5EF4-FFF2-40B4-BE49-F238E27FC236}">
                <a16:creationId xmlns:a16="http://schemas.microsoft.com/office/drawing/2014/main" id="{7A2A47E4-2074-4869-8DEA-D3EC7B0AD4EF}"/>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12</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15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subTitle" idx="1"/>
          </p:nvPr>
        </p:nvSpPr>
        <p:spPr>
          <a:xfrm>
            <a:off x="0" y="0"/>
            <a:ext cx="12192000" cy="932722"/>
          </a:xfrm>
          <a:prstGeom prst="rect">
            <a:avLst/>
          </a:prstGeom>
        </p:spPr>
        <p:txBody>
          <a:bodyPr spcFirstLastPara="1" vert="horz" wrap="square" lIns="121900" tIns="121900" rIns="121900" bIns="121900" rtlCol="0" anchor="t" anchorCtr="0">
            <a:noAutofit/>
          </a:bodyPr>
          <a:lstStyle/>
          <a:p>
            <a:pPr algn="l"/>
            <a:r>
              <a:rPr lang="en-US" sz="3600" b="1" dirty="0">
                <a:solidFill>
                  <a:srgbClr val="002060"/>
                </a:solidFill>
                <a:latin typeface="Verdana"/>
                <a:ea typeface="Verdana"/>
                <a:cs typeface="Verdana"/>
                <a:sym typeface="Verdana"/>
              </a:rPr>
              <a:t>General information about cinnamon samples</a:t>
            </a:r>
          </a:p>
        </p:txBody>
      </p:sp>
      <p:sp>
        <p:nvSpPr>
          <p:cNvPr id="5" name="Retângulo: Cantos Arredondados 4">
            <a:extLst>
              <a:ext uri="{FF2B5EF4-FFF2-40B4-BE49-F238E27FC236}">
                <a16:creationId xmlns:a16="http://schemas.microsoft.com/office/drawing/2014/main" id="{CC6E8979-E8B2-4AFA-8259-A9644576FBEA}"/>
              </a:ext>
            </a:extLst>
          </p:cNvPr>
          <p:cNvSpPr/>
          <p:nvPr/>
        </p:nvSpPr>
        <p:spPr>
          <a:xfrm>
            <a:off x="7434468" y="1348743"/>
            <a:ext cx="4492486" cy="364732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anose="020B0604030504040204" pitchFamily="34" charset="0"/>
                <a:ea typeface="Verdana" panose="020B0604030504040204" pitchFamily="34" charset="0"/>
              </a:rPr>
              <a:t>A = Contain gluten</a:t>
            </a:r>
          </a:p>
          <a:p>
            <a:pPr algn="ctr"/>
            <a:r>
              <a:rPr lang="en-US" b="1" dirty="0">
                <a:solidFill>
                  <a:schemeClr val="tx1"/>
                </a:solidFill>
                <a:effectLst/>
                <a:latin typeface="Verdana" panose="020B0604030504040204" pitchFamily="34" charset="0"/>
                <a:ea typeface="Verdana" panose="020B0604030504040204" pitchFamily="34" charset="0"/>
              </a:rPr>
              <a:t>B </a:t>
            </a:r>
            <a:r>
              <a:rPr lang="en-US" b="1" dirty="0">
                <a:solidFill>
                  <a:schemeClr val="tx1"/>
                </a:solidFill>
                <a:latin typeface="Verdana" panose="020B0604030504040204" pitchFamily="34" charset="0"/>
                <a:ea typeface="Verdana" panose="020B0604030504040204" pitchFamily="34" charset="0"/>
              </a:rPr>
              <a:t>= </a:t>
            </a:r>
            <a:r>
              <a:rPr lang="en-US" b="1" i="1" dirty="0">
                <a:solidFill>
                  <a:schemeClr val="tx1"/>
                </a:solidFill>
                <a:latin typeface="Verdana" panose="020B0604030504040204" pitchFamily="34" charset="0"/>
                <a:ea typeface="Verdana" panose="020B0604030504040204" pitchFamily="34" charset="0"/>
              </a:rPr>
              <a:t>C. zeylanicum</a:t>
            </a:r>
          </a:p>
          <a:p>
            <a:pPr algn="ctr"/>
            <a:r>
              <a:rPr lang="en-US" b="1" dirty="0">
                <a:solidFill>
                  <a:schemeClr val="tx1"/>
                </a:solidFill>
                <a:effectLst/>
                <a:latin typeface="Verdana" panose="020B0604030504040204" pitchFamily="34" charset="0"/>
                <a:ea typeface="Verdana" panose="020B0604030504040204" pitchFamily="34" charset="0"/>
              </a:rPr>
              <a:t>C</a:t>
            </a:r>
            <a:r>
              <a:rPr lang="en-US" b="1" dirty="0">
                <a:solidFill>
                  <a:schemeClr val="tx1"/>
                </a:solidFill>
                <a:latin typeface="Verdana" panose="020B0604030504040204" pitchFamily="34" charset="0"/>
                <a:ea typeface="Verdana" panose="020B0604030504040204" pitchFamily="34" charset="0"/>
              </a:rPr>
              <a:t> = </a:t>
            </a:r>
            <a:r>
              <a:rPr lang="en-US" b="1" i="1" dirty="0">
                <a:solidFill>
                  <a:schemeClr val="tx1"/>
                </a:solidFill>
                <a:latin typeface="Verdana" panose="020B0604030504040204" pitchFamily="34" charset="0"/>
                <a:ea typeface="Verdana" panose="020B0604030504040204" pitchFamily="34" charset="0"/>
              </a:rPr>
              <a:t>C. zeylanicum </a:t>
            </a:r>
          </a:p>
          <a:p>
            <a:pPr algn="ctr"/>
            <a:r>
              <a:rPr lang="en-US" b="1" dirty="0">
                <a:solidFill>
                  <a:schemeClr val="tx1"/>
                </a:solidFill>
                <a:latin typeface="Verdana" panose="020B0604030504040204" pitchFamily="34" charset="0"/>
                <a:ea typeface="Verdana" panose="020B0604030504040204" pitchFamily="34" charset="0"/>
              </a:rPr>
              <a:t>(origin: Sri Lanka) </a:t>
            </a:r>
          </a:p>
          <a:p>
            <a:pPr algn="ctr"/>
            <a:r>
              <a:rPr lang="en-US" b="1" dirty="0">
                <a:solidFill>
                  <a:schemeClr val="tx1"/>
                </a:solidFill>
                <a:effectLst/>
                <a:latin typeface="Verdana" panose="020B0604030504040204" pitchFamily="34" charset="0"/>
                <a:ea typeface="Verdana" panose="020B0604030504040204" pitchFamily="34" charset="0"/>
              </a:rPr>
              <a:t>D = Samples bought in bulk</a:t>
            </a:r>
          </a:p>
          <a:p>
            <a:pPr algn="ctr"/>
            <a:r>
              <a:rPr lang="en-US" b="1" dirty="0">
                <a:solidFill>
                  <a:schemeClr val="tx1"/>
                </a:solidFill>
                <a:latin typeface="Verdana" panose="020B0604030504040204" pitchFamily="34" charset="0"/>
                <a:ea typeface="Verdana" panose="020B0604030504040204" pitchFamily="34" charset="0"/>
              </a:rPr>
              <a:t>E = Chinese cinnamon (</a:t>
            </a:r>
            <a:r>
              <a:rPr lang="en-US" b="1" i="1" dirty="0">
                <a:solidFill>
                  <a:schemeClr val="tx1"/>
                </a:solidFill>
                <a:latin typeface="Verdana" panose="020B0604030504040204" pitchFamily="34" charset="0"/>
                <a:ea typeface="Verdana" panose="020B0604030504040204" pitchFamily="34" charset="0"/>
              </a:rPr>
              <a:t>Cinnamomum cassia</a:t>
            </a:r>
            <a:r>
              <a:rPr lang="en-US" b="1" dirty="0">
                <a:solidFill>
                  <a:schemeClr val="tx1"/>
                </a:solidFill>
                <a:latin typeface="Verdana" panose="020B0604030504040204" pitchFamily="34" charset="0"/>
                <a:ea typeface="Verdana" panose="020B0604030504040204" pitchFamily="34" charset="0"/>
              </a:rPr>
              <a:t>)</a:t>
            </a:r>
          </a:p>
          <a:p>
            <a:pPr algn="ctr"/>
            <a:r>
              <a:rPr lang="en-US" b="1" dirty="0">
                <a:solidFill>
                  <a:schemeClr val="tx1"/>
                </a:solidFill>
                <a:effectLst/>
                <a:latin typeface="Verdana" panose="020B0604030504040204" pitchFamily="34" charset="0"/>
                <a:ea typeface="Verdana" panose="020B0604030504040204" pitchFamily="34" charset="0"/>
              </a:rPr>
              <a:t>F = </a:t>
            </a:r>
            <a:r>
              <a:rPr lang="en-US" b="1" dirty="0">
                <a:solidFill>
                  <a:schemeClr val="tx1"/>
                </a:solidFill>
                <a:latin typeface="Verdana" panose="020B0604030504040204" pitchFamily="34" charset="0"/>
                <a:ea typeface="Verdana" panose="020B0604030504040204" pitchFamily="34" charset="0"/>
              </a:rPr>
              <a:t>Contain traces of celery, mustard, and/or other spices</a:t>
            </a:r>
          </a:p>
          <a:p>
            <a:pPr algn="ctr"/>
            <a:endParaRPr lang="en-US" sz="1800" b="1" dirty="0">
              <a:solidFill>
                <a:schemeClr val="tx1"/>
              </a:solidFill>
              <a:effectLst/>
              <a:latin typeface="Verdana" panose="020B0604030504040204" pitchFamily="34" charset="0"/>
              <a:ea typeface="Verdana" panose="020B0604030504040204" pitchFamily="34" charset="0"/>
            </a:endParaRPr>
          </a:p>
          <a:p>
            <a:pPr algn="ctr"/>
            <a:r>
              <a:rPr lang="en-US" sz="1600" b="1" u="sng" dirty="0">
                <a:solidFill>
                  <a:schemeClr val="tx1"/>
                </a:solidFill>
                <a:latin typeface="Verdana" panose="020B0604030504040204" pitchFamily="34" charset="0"/>
                <a:ea typeface="Verdana" panose="020B0604030504040204" pitchFamily="34" charset="0"/>
              </a:rPr>
              <a:t>Prices varied from</a:t>
            </a:r>
          </a:p>
          <a:p>
            <a:pPr algn="ctr"/>
            <a:r>
              <a:rPr lang="en-US" sz="1600" b="1" u="sng" dirty="0">
                <a:solidFill>
                  <a:schemeClr val="tx1"/>
                </a:solidFill>
                <a:effectLst/>
                <a:latin typeface="Verdana" panose="020B0604030504040204" pitchFamily="34" charset="0"/>
                <a:ea typeface="Verdana" panose="020B0604030504040204" pitchFamily="34" charset="0"/>
              </a:rPr>
              <a:t>US$ 0.02/g to US$ 0.14/g</a:t>
            </a:r>
          </a:p>
        </p:txBody>
      </p:sp>
      <p:graphicFrame>
        <p:nvGraphicFramePr>
          <p:cNvPr id="9" name="Gráfico 8">
            <a:extLst>
              <a:ext uri="{FF2B5EF4-FFF2-40B4-BE49-F238E27FC236}">
                <a16:creationId xmlns:a16="http://schemas.microsoft.com/office/drawing/2014/main" id="{9A09889F-1A5F-490B-83F5-0CE35AB2BFF8}"/>
              </a:ext>
            </a:extLst>
          </p:cNvPr>
          <p:cNvGraphicFramePr>
            <a:graphicFrameLocks/>
          </p:cNvGraphicFramePr>
          <p:nvPr>
            <p:extLst>
              <p:ext uri="{D42A27DB-BD31-4B8C-83A1-F6EECF244321}">
                <p14:modId xmlns:p14="http://schemas.microsoft.com/office/powerpoint/2010/main" val="177667362"/>
              </p:ext>
            </p:extLst>
          </p:nvPr>
        </p:nvGraphicFramePr>
        <p:xfrm>
          <a:off x="-808385" y="1348743"/>
          <a:ext cx="8348871" cy="3779848"/>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Agrupar 17">
            <a:extLst>
              <a:ext uri="{FF2B5EF4-FFF2-40B4-BE49-F238E27FC236}">
                <a16:creationId xmlns:a16="http://schemas.microsoft.com/office/drawing/2014/main" id="{591F7520-1F37-49B7-9D00-A87C0D42E77C}"/>
              </a:ext>
            </a:extLst>
          </p:cNvPr>
          <p:cNvGrpSpPr/>
          <p:nvPr/>
        </p:nvGrpSpPr>
        <p:grpSpPr>
          <a:xfrm>
            <a:off x="122788" y="5300999"/>
            <a:ext cx="8858236" cy="1460590"/>
            <a:chOff x="122788" y="5300999"/>
            <a:chExt cx="8858236" cy="1460590"/>
          </a:xfrm>
        </p:grpSpPr>
        <p:grpSp>
          <p:nvGrpSpPr>
            <p:cNvPr id="10" name="Agrupar 9">
              <a:extLst>
                <a:ext uri="{FF2B5EF4-FFF2-40B4-BE49-F238E27FC236}">
                  <a16:creationId xmlns:a16="http://schemas.microsoft.com/office/drawing/2014/main" id="{A7F67C17-D563-4ACC-B491-B247F56FDAF8}"/>
                </a:ext>
              </a:extLst>
            </p:cNvPr>
            <p:cNvGrpSpPr/>
            <p:nvPr/>
          </p:nvGrpSpPr>
          <p:grpSpPr>
            <a:xfrm>
              <a:off x="122788" y="5315681"/>
              <a:ext cx="5880448" cy="1445908"/>
              <a:chOff x="1305745" y="5328383"/>
              <a:chExt cx="5571495" cy="1334361"/>
            </a:xfrm>
          </p:grpSpPr>
          <p:pic>
            <p:nvPicPr>
              <p:cNvPr id="11" name="Imagem 10">
                <a:extLst>
                  <a:ext uri="{FF2B5EF4-FFF2-40B4-BE49-F238E27FC236}">
                    <a16:creationId xmlns:a16="http://schemas.microsoft.com/office/drawing/2014/main" id="{A8894D77-F6FE-4206-8F37-C268167446FA}"/>
                  </a:ext>
                </a:extLst>
              </p:cNvPr>
              <p:cNvPicPr>
                <a:picLocks noChangeAspect="1"/>
              </p:cNvPicPr>
              <p:nvPr/>
            </p:nvPicPr>
            <p:blipFill rotWithShape="1">
              <a:blip r:embed="rId4"/>
              <a:srcRect l="17016" t="11428" r="11021" b="16226"/>
              <a:stretch/>
            </p:blipFill>
            <p:spPr>
              <a:xfrm>
                <a:off x="1305745" y="5363509"/>
                <a:ext cx="1256014" cy="1268779"/>
              </a:xfrm>
              <a:prstGeom prst="rect">
                <a:avLst/>
              </a:prstGeom>
            </p:spPr>
          </p:pic>
          <p:pic>
            <p:nvPicPr>
              <p:cNvPr id="12" name="Imagem 11">
                <a:extLst>
                  <a:ext uri="{FF2B5EF4-FFF2-40B4-BE49-F238E27FC236}">
                    <a16:creationId xmlns:a16="http://schemas.microsoft.com/office/drawing/2014/main" id="{56D547DA-5520-485E-B961-D6BB61B383A9}"/>
                  </a:ext>
                </a:extLst>
              </p:cNvPr>
              <p:cNvPicPr>
                <a:picLocks noChangeAspect="1"/>
              </p:cNvPicPr>
              <p:nvPr/>
            </p:nvPicPr>
            <p:blipFill rotWithShape="1">
              <a:blip r:embed="rId5"/>
              <a:srcRect l="2044" r="7577" b="3665"/>
              <a:stretch/>
            </p:blipFill>
            <p:spPr>
              <a:xfrm>
                <a:off x="5579165" y="5328383"/>
                <a:ext cx="1298075" cy="1306304"/>
              </a:xfrm>
              <a:prstGeom prst="rect">
                <a:avLst/>
              </a:prstGeom>
            </p:spPr>
          </p:pic>
          <p:pic>
            <p:nvPicPr>
              <p:cNvPr id="13" name="Imagem 12">
                <a:extLst>
                  <a:ext uri="{FF2B5EF4-FFF2-40B4-BE49-F238E27FC236}">
                    <a16:creationId xmlns:a16="http://schemas.microsoft.com/office/drawing/2014/main" id="{8237C944-1BCD-4C0B-BB81-AEED1F97BD51}"/>
                  </a:ext>
                </a:extLst>
              </p:cNvPr>
              <p:cNvPicPr>
                <a:picLocks noChangeAspect="1"/>
              </p:cNvPicPr>
              <p:nvPr/>
            </p:nvPicPr>
            <p:blipFill rotWithShape="1">
              <a:blip r:embed="rId6"/>
              <a:srcRect l="12906" t="8965" r="3489" b="9882"/>
              <a:stretch/>
            </p:blipFill>
            <p:spPr>
              <a:xfrm>
                <a:off x="4134276" y="5345291"/>
                <a:ext cx="1354649" cy="1317453"/>
              </a:xfrm>
              <a:prstGeom prst="rect">
                <a:avLst/>
              </a:prstGeom>
            </p:spPr>
          </p:pic>
          <p:pic>
            <p:nvPicPr>
              <p:cNvPr id="14" name="Imagem 13">
                <a:extLst>
                  <a:ext uri="{FF2B5EF4-FFF2-40B4-BE49-F238E27FC236}">
                    <a16:creationId xmlns:a16="http://schemas.microsoft.com/office/drawing/2014/main" id="{90B4879F-527A-44A6-8D7D-E17A3C625D03}"/>
                  </a:ext>
                </a:extLst>
              </p:cNvPr>
              <p:cNvPicPr>
                <a:picLocks noChangeAspect="1"/>
              </p:cNvPicPr>
              <p:nvPr/>
            </p:nvPicPr>
            <p:blipFill rotWithShape="1">
              <a:blip r:embed="rId7"/>
              <a:srcRect l="6318" t="17674" r="5888" b="5587"/>
              <a:stretch/>
            </p:blipFill>
            <p:spPr>
              <a:xfrm>
                <a:off x="2713924" y="5330563"/>
                <a:ext cx="1350390" cy="1317453"/>
              </a:xfrm>
              <a:prstGeom prst="rect">
                <a:avLst/>
              </a:prstGeom>
            </p:spPr>
          </p:pic>
        </p:grpSp>
        <p:pic>
          <p:nvPicPr>
            <p:cNvPr id="8" name="Imagem 7">
              <a:extLst>
                <a:ext uri="{FF2B5EF4-FFF2-40B4-BE49-F238E27FC236}">
                  <a16:creationId xmlns:a16="http://schemas.microsoft.com/office/drawing/2014/main" id="{DC8F75E2-548F-4086-A3D4-EEE09701551D}"/>
                </a:ext>
              </a:extLst>
            </p:cNvPr>
            <p:cNvPicPr>
              <a:picLocks noChangeAspect="1"/>
            </p:cNvPicPr>
            <p:nvPr/>
          </p:nvPicPr>
          <p:blipFill rotWithShape="1">
            <a:blip r:embed="rId8"/>
            <a:srcRect l="11240" t="15052" r="12379" b="9640"/>
            <a:stretch/>
          </p:blipFill>
          <p:spPr>
            <a:xfrm>
              <a:off x="6036288" y="5301000"/>
              <a:ext cx="1447914" cy="1427587"/>
            </a:xfrm>
            <a:prstGeom prst="rect">
              <a:avLst/>
            </a:prstGeom>
          </p:spPr>
        </p:pic>
        <p:pic>
          <p:nvPicPr>
            <p:cNvPr id="16" name="Imagem 15">
              <a:extLst>
                <a:ext uri="{FF2B5EF4-FFF2-40B4-BE49-F238E27FC236}">
                  <a16:creationId xmlns:a16="http://schemas.microsoft.com/office/drawing/2014/main" id="{AAA699C6-A9EC-43BF-A71E-BEE2B94A40F9}"/>
                </a:ext>
              </a:extLst>
            </p:cNvPr>
            <p:cNvPicPr>
              <a:picLocks noChangeAspect="1"/>
            </p:cNvPicPr>
            <p:nvPr/>
          </p:nvPicPr>
          <p:blipFill rotWithShape="1">
            <a:blip r:embed="rId9"/>
            <a:srcRect l="4478" t="5132" r="2170" b="3823"/>
            <a:stretch/>
          </p:blipFill>
          <p:spPr>
            <a:xfrm>
              <a:off x="7517253" y="5300999"/>
              <a:ext cx="1463771" cy="1427587"/>
            </a:xfrm>
            <a:prstGeom prst="rect">
              <a:avLst/>
            </a:prstGeom>
          </p:spPr>
        </p:pic>
      </p:grpSp>
      <p:sp>
        <p:nvSpPr>
          <p:cNvPr id="19" name="Espaço Reservado para Número de Slide 18">
            <a:extLst>
              <a:ext uri="{FF2B5EF4-FFF2-40B4-BE49-F238E27FC236}">
                <a16:creationId xmlns:a16="http://schemas.microsoft.com/office/drawing/2014/main" id="{A6B1A903-E4F1-4840-86E1-1F6A8BBEED7C}"/>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13</a:t>
            </a:fld>
            <a:endParaRPr lang="pt-BR"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5895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subTitle" idx="1"/>
          </p:nvPr>
        </p:nvSpPr>
        <p:spPr>
          <a:xfrm>
            <a:off x="0" y="0"/>
            <a:ext cx="12192000" cy="932722"/>
          </a:xfrm>
          <a:prstGeom prst="rect">
            <a:avLst/>
          </a:prstGeom>
        </p:spPr>
        <p:txBody>
          <a:bodyPr spcFirstLastPara="1" vert="horz" wrap="square" lIns="121900" tIns="121900" rIns="121900" bIns="121900" rtlCol="0" anchor="t" anchorCtr="0">
            <a:noAutofit/>
          </a:bodyPr>
          <a:lstStyle/>
          <a:p>
            <a:pPr algn="l"/>
            <a:r>
              <a:rPr lang="en-US" sz="2800" b="1" dirty="0">
                <a:solidFill>
                  <a:srgbClr val="002060"/>
                </a:solidFill>
                <a:latin typeface="Verdana"/>
                <a:ea typeface="Verdana"/>
              </a:rPr>
              <a:t>Mass fractions (mg kg</a:t>
            </a:r>
            <a:r>
              <a:rPr lang="en-US" sz="2800" b="1" baseline="30000" dirty="0">
                <a:solidFill>
                  <a:srgbClr val="002060"/>
                </a:solidFill>
                <a:latin typeface="Verdana"/>
                <a:ea typeface="Verdana"/>
              </a:rPr>
              <a:t>-1</a:t>
            </a:r>
            <a:r>
              <a:rPr lang="en-US" sz="2800" b="1" dirty="0">
                <a:solidFill>
                  <a:srgbClr val="002060"/>
                </a:solidFill>
                <a:latin typeface="Verdana"/>
                <a:ea typeface="Verdana"/>
              </a:rPr>
              <a:t>) of cinnamon powder samples</a:t>
            </a:r>
            <a:endParaRPr lang="pt-BR" sz="2800" b="1" dirty="0">
              <a:solidFill>
                <a:srgbClr val="002060"/>
              </a:solidFill>
              <a:latin typeface="Verdana"/>
              <a:ea typeface="Verdana"/>
              <a:sym typeface="Verdana"/>
            </a:endParaRPr>
          </a:p>
        </p:txBody>
      </p:sp>
      <p:graphicFrame>
        <p:nvGraphicFramePr>
          <p:cNvPr id="4" name="Tabela 3">
            <a:extLst>
              <a:ext uri="{FF2B5EF4-FFF2-40B4-BE49-F238E27FC236}">
                <a16:creationId xmlns:a16="http://schemas.microsoft.com/office/drawing/2014/main" id="{491444AE-89EE-4EF5-AD6B-EC1AFB318EB9}"/>
              </a:ext>
            </a:extLst>
          </p:cNvPr>
          <p:cNvGraphicFramePr>
            <a:graphicFrameLocks noGrp="1"/>
          </p:cNvGraphicFramePr>
          <p:nvPr>
            <p:extLst>
              <p:ext uri="{D42A27DB-BD31-4B8C-83A1-F6EECF244321}">
                <p14:modId xmlns:p14="http://schemas.microsoft.com/office/powerpoint/2010/main" val="896539627"/>
              </p:ext>
            </p:extLst>
          </p:nvPr>
        </p:nvGraphicFramePr>
        <p:xfrm>
          <a:off x="1683229" y="790507"/>
          <a:ext cx="9143798" cy="5965141"/>
        </p:xfrm>
        <a:graphic>
          <a:graphicData uri="http://schemas.openxmlformats.org/drawingml/2006/table">
            <a:tbl>
              <a:tblPr firstRow="1" firstCol="1" bandRow="1">
                <a:tableStyleId>{5C22544A-7EE6-4342-B048-85BDC9FD1C3A}</a:tableStyleId>
              </a:tblPr>
              <a:tblGrid>
                <a:gridCol w="1627165">
                  <a:extLst>
                    <a:ext uri="{9D8B030D-6E8A-4147-A177-3AD203B41FA5}">
                      <a16:colId xmlns:a16="http://schemas.microsoft.com/office/drawing/2014/main" val="322265733"/>
                    </a:ext>
                  </a:extLst>
                </a:gridCol>
                <a:gridCol w="1327867">
                  <a:extLst>
                    <a:ext uri="{9D8B030D-6E8A-4147-A177-3AD203B41FA5}">
                      <a16:colId xmlns:a16="http://schemas.microsoft.com/office/drawing/2014/main" val="4150905197"/>
                    </a:ext>
                  </a:extLst>
                </a:gridCol>
                <a:gridCol w="1245705">
                  <a:extLst>
                    <a:ext uri="{9D8B030D-6E8A-4147-A177-3AD203B41FA5}">
                      <a16:colId xmlns:a16="http://schemas.microsoft.com/office/drawing/2014/main" val="1806945122"/>
                    </a:ext>
                  </a:extLst>
                </a:gridCol>
                <a:gridCol w="1537252">
                  <a:extLst>
                    <a:ext uri="{9D8B030D-6E8A-4147-A177-3AD203B41FA5}">
                      <a16:colId xmlns:a16="http://schemas.microsoft.com/office/drawing/2014/main" val="1108150205"/>
                    </a:ext>
                  </a:extLst>
                </a:gridCol>
                <a:gridCol w="1417983">
                  <a:extLst>
                    <a:ext uri="{9D8B030D-6E8A-4147-A177-3AD203B41FA5}">
                      <a16:colId xmlns:a16="http://schemas.microsoft.com/office/drawing/2014/main" val="172930483"/>
                    </a:ext>
                  </a:extLst>
                </a:gridCol>
                <a:gridCol w="1073426">
                  <a:extLst>
                    <a:ext uri="{9D8B030D-6E8A-4147-A177-3AD203B41FA5}">
                      <a16:colId xmlns:a16="http://schemas.microsoft.com/office/drawing/2014/main" val="2959351245"/>
                    </a:ext>
                  </a:extLst>
                </a:gridCol>
                <a:gridCol w="914400">
                  <a:extLst>
                    <a:ext uri="{9D8B030D-6E8A-4147-A177-3AD203B41FA5}">
                      <a16:colId xmlns:a16="http://schemas.microsoft.com/office/drawing/2014/main" val="2822719718"/>
                    </a:ext>
                  </a:extLst>
                </a:gridCol>
              </a:tblGrid>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Element</a:t>
                      </a:r>
                      <a:endParaRPr lang="pt-BR" sz="1000" b="1" dirty="0">
                        <a:effectLst/>
                        <a:latin typeface="Verdana" panose="020B0604030504040204" pitchFamily="34" charset="0"/>
                        <a:ea typeface="Verdana" panose="020B0604030504040204" pitchFamily="34" charset="0"/>
                      </a:endParaRPr>
                    </a:p>
                    <a:p>
                      <a:pPr indent="269875" algn="ctr">
                        <a:lnSpc>
                          <a:spcPts val="1300"/>
                        </a:lnSpc>
                      </a:pPr>
                      <a:r>
                        <a:rPr lang="en-US" sz="1000" b="1" dirty="0">
                          <a:effectLst/>
                          <a:latin typeface="Verdana" panose="020B0604030504040204" pitchFamily="34" charset="0"/>
                          <a:ea typeface="Verdana" panose="020B0604030504040204" pitchFamily="34" charset="0"/>
                        </a:rPr>
                        <a:t>(spectral line)</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Minimum found</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Maximum </a:t>
                      </a:r>
                      <a:endParaRPr lang="pt-BR" sz="1000" b="1" dirty="0">
                        <a:effectLst/>
                        <a:latin typeface="Verdana" panose="020B0604030504040204" pitchFamily="34" charset="0"/>
                        <a:ea typeface="Verdana" panose="020B0604030504040204" pitchFamily="34" charset="0"/>
                      </a:endParaRPr>
                    </a:p>
                    <a:p>
                      <a:pPr indent="269875" algn="ctr">
                        <a:lnSpc>
                          <a:spcPts val="1300"/>
                        </a:lnSpc>
                      </a:pPr>
                      <a:r>
                        <a:rPr lang="en-US" sz="1000" b="1" dirty="0">
                          <a:effectLst/>
                          <a:latin typeface="Verdana" panose="020B0604030504040204" pitchFamily="34" charset="0"/>
                          <a:ea typeface="Verdana" panose="020B0604030504040204" pitchFamily="34" charset="0"/>
                        </a:rPr>
                        <a:t>found</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NIST 1515 found</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NIST 1515 certified values</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LOD</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LOQ</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1926056542"/>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P </a:t>
                      </a:r>
                    </a:p>
                    <a:p>
                      <a:pPr indent="269875" algn="ctr">
                        <a:lnSpc>
                          <a:spcPts val="1300"/>
                        </a:lnSpc>
                      </a:pPr>
                      <a:r>
                        <a:rPr lang="en-US" sz="1000" b="1" dirty="0">
                          <a:effectLst/>
                          <a:latin typeface="Verdana" panose="020B0604030504040204" pitchFamily="34" charset="0"/>
                          <a:ea typeface="Verdana" panose="020B0604030504040204" pitchFamily="34" charset="0"/>
                        </a:rPr>
                        <a:t>(213.618 nm)</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5.19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0.08</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1223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22</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1583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2</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1610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20</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0.03</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0.08</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445169738"/>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S </a:t>
                      </a:r>
                    </a:p>
                    <a:p>
                      <a:pPr indent="269875" algn="ctr">
                        <a:lnSpc>
                          <a:spcPts val="1300"/>
                        </a:lnSpc>
                      </a:pPr>
                      <a:r>
                        <a:rPr lang="en-US" sz="1000" b="1" dirty="0">
                          <a:effectLst/>
                          <a:latin typeface="Verdana" panose="020B0604030504040204" pitchFamily="34" charset="0"/>
                          <a:ea typeface="Verdana" panose="020B0604030504040204" pitchFamily="34" charset="0"/>
                        </a:rPr>
                        <a:t>(182.034 nm)</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7.59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0.06</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1681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16</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1078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6</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N.A.</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0.05</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0.14</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887620140"/>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Mg </a:t>
                      </a:r>
                    </a:p>
                    <a:p>
                      <a:pPr indent="269875" algn="ctr">
                        <a:lnSpc>
                          <a:spcPts val="1300"/>
                        </a:lnSpc>
                      </a:pPr>
                      <a:r>
                        <a:rPr lang="en-US" sz="1000" b="1" dirty="0">
                          <a:effectLst/>
                          <a:latin typeface="Verdana" panose="020B0604030504040204" pitchFamily="34" charset="0"/>
                          <a:ea typeface="Verdana" panose="020B0604030504040204" pitchFamily="34" charset="0"/>
                        </a:rPr>
                        <a:t>(280.270 nm)</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479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2</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1352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17</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2835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8</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2710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80</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0.06</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0.18</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978999602"/>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Ca</a:t>
                      </a:r>
                    </a:p>
                    <a:p>
                      <a:pPr indent="269875" algn="ctr">
                        <a:lnSpc>
                          <a:spcPts val="1300"/>
                        </a:lnSpc>
                      </a:pPr>
                      <a:r>
                        <a:rPr lang="en-US" sz="1000" b="1" dirty="0">
                          <a:effectLst/>
                          <a:latin typeface="Verdana" panose="020B0604030504040204" pitchFamily="34" charset="0"/>
                          <a:ea typeface="Verdana" panose="020B0604030504040204" pitchFamily="34" charset="0"/>
                        </a:rPr>
                        <a:t> (422.673 nm)</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5300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30</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13225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49</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13720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93</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15260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150</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0.34</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1.01</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941484457"/>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K </a:t>
                      </a:r>
                    </a:p>
                    <a:p>
                      <a:pPr indent="269875" algn="ctr">
                        <a:lnSpc>
                          <a:spcPts val="1300"/>
                        </a:lnSpc>
                      </a:pPr>
                      <a:r>
                        <a:rPr lang="en-US" sz="1000" b="1" dirty="0">
                          <a:effectLst/>
                          <a:latin typeface="Verdana" panose="020B0604030504040204" pitchFamily="34" charset="0"/>
                          <a:ea typeface="Verdana" panose="020B0604030504040204" pitchFamily="34" charset="0"/>
                        </a:rPr>
                        <a:t>(766.490 nm)</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3877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27 </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7183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74</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14075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175</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16100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100</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0.32</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0.95</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014545196"/>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Cu</a:t>
                      </a:r>
                    </a:p>
                    <a:p>
                      <a:pPr indent="269875" algn="ctr">
                        <a:lnSpc>
                          <a:spcPts val="1300"/>
                        </a:lnSpc>
                      </a:pPr>
                      <a:r>
                        <a:rPr lang="en-US" sz="1000" b="1" dirty="0">
                          <a:effectLst/>
                          <a:latin typeface="Verdana" panose="020B0604030504040204" pitchFamily="34" charset="0"/>
                          <a:ea typeface="Verdana" panose="020B0604030504040204" pitchFamily="34" charset="0"/>
                        </a:rPr>
                        <a:t> (324.754 nm) </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2.55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0.03</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10.5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0.1</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5.50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0.07</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5.6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0.2</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0.04</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0.12</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735251970"/>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Zn</a:t>
                      </a:r>
                    </a:p>
                    <a:p>
                      <a:pPr indent="269875" algn="ctr">
                        <a:lnSpc>
                          <a:spcPts val="1300"/>
                        </a:lnSpc>
                      </a:pPr>
                      <a:r>
                        <a:rPr lang="en-US" sz="1000" b="1" dirty="0">
                          <a:effectLst/>
                          <a:latin typeface="Verdana" panose="020B0604030504040204" pitchFamily="34" charset="0"/>
                          <a:ea typeface="Verdana" panose="020B0604030504040204" pitchFamily="34" charset="0"/>
                        </a:rPr>
                        <a:t> (213.856 nm)</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5.4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0.1</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24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1</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12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1</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12.5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0.3</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0.04</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0.11</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72822085"/>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B</a:t>
                      </a:r>
                    </a:p>
                    <a:p>
                      <a:pPr indent="269875" algn="ctr">
                        <a:lnSpc>
                          <a:spcPts val="1300"/>
                        </a:lnSpc>
                      </a:pPr>
                      <a:r>
                        <a:rPr lang="en-US" sz="1000" b="1" dirty="0">
                          <a:effectLst/>
                          <a:latin typeface="Verdana" panose="020B0604030504040204" pitchFamily="34" charset="0"/>
                          <a:ea typeface="Verdana" panose="020B0604030504040204" pitchFamily="34" charset="0"/>
                        </a:rPr>
                        <a:t> (249.773 nm)</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9.34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0.04</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17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1</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31.50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0.06</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27 </a:t>
                      </a:r>
                      <a:r>
                        <a:rPr lang="en-US" sz="1000" b="1" u="sng" dirty="0">
                          <a:effectLst/>
                          <a:latin typeface="Verdana" panose="020B0604030504040204" pitchFamily="34" charset="0"/>
                          <a:ea typeface="Verdana" panose="020B0604030504040204" pitchFamily="34" charset="0"/>
                        </a:rPr>
                        <a:t>+</a:t>
                      </a:r>
                      <a:r>
                        <a:rPr lang="en-US" sz="1000" b="1" dirty="0">
                          <a:effectLst/>
                          <a:latin typeface="Verdana" panose="020B0604030504040204" pitchFamily="34" charset="0"/>
                          <a:ea typeface="Verdana" panose="020B0604030504040204" pitchFamily="34" charset="0"/>
                        </a:rPr>
                        <a:t> 2</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0.02</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0.06</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783989128"/>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Fe</a:t>
                      </a:r>
                    </a:p>
                    <a:p>
                      <a:pPr indent="269875" algn="ctr">
                        <a:lnSpc>
                          <a:spcPts val="1300"/>
                        </a:lnSpc>
                      </a:pPr>
                      <a:r>
                        <a:rPr lang="en-US" sz="1000" b="1" dirty="0">
                          <a:effectLst/>
                          <a:latin typeface="Verdana" panose="020B0604030504040204" pitchFamily="34" charset="0"/>
                          <a:ea typeface="Verdana" panose="020B0604030504040204" pitchFamily="34" charset="0"/>
                        </a:rPr>
                        <a:t> (259.940 nm)</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18.0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0.5</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1994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49</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61.6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0.6</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83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5</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0.01</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0.04</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177903913"/>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Al</a:t>
                      </a:r>
                    </a:p>
                    <a:p>
                      <a:pPr indent="269875" algn="ctr">
                        <a:lnSpc>
                          <a:spcPts val="1300"/>
                        </a:lnSpc>
                      </a:pPr>
                      <a:r>
                        <a:rPr lang="en-US" sz="1000" b="1" dirty="0">
                          <a:effectLst/>
                          <a:latin typeface="Verdana" panose="020B0604030504040204" pitchFamily="34" charset="0"/>
                          <a:ea typeface="Verdana" panose="020B0604030504040204" pitchFamily="34" charset="0"/>
                        </a:rPr>
                        <a:t> (396.152 nm)</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28.4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0.4</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2142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13</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295.87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16.91</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286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9</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0.10</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0.30</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98777058"/>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Mn</a:t>
                      </a:r>
                    </a:p>
                    <a:p>
                      <a:pPr indent="269875" algn="ctr">
                        <a:lnSpc>
                          <a:spcPts val="1300"/>
                        </a:lnSpc>
                      </a:pPr>
                      <a:r>
                        <a:rPr lang="en-US" sz="1000" b="1" dirty="0">
                          <a:effectLst/>
                          <a:latin typeface="Verdana" panose="020B0604030504040204" pitchFamily="34" charset="0"/>
                          <a:ea typeface="Verdana" panose="020B0604030504040204" pitchFamily="34" charset="0"/>
                        </a:rPr>
                        <a:t> (257.610 nm)</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137.9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0.3</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367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2</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56.11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0.03</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54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3</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0.0002</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0.0006</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704972531"/>
                  </a:ext>
                </a:extLst>
              </a:tr>
              <a:tr h="458857">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Si</a:t>
                      </a:r>
                    </a:p>
                    <a:p>
                      <a:pPr indent="269875" algn="ctr">
                        <a:lnSpc>
                          <a:spcPts val="1300"/>
                        </a:lnSpc>
                      </a:pPr>
                      <a:r>
                        <a:rPr lang="en-US" sz="1000" b="1" dirty="0">
                          <a:effectLst/>
                          <a:latin typeface="Verdana" panose="020B0604030504040204" pitchFamily="34" charset="0"/>
                          <a:ea typeface="Verdana" panose="020B0604030504040204" pitchFamily="34" charset="0"/>
                        </a:rPr>
                        <a:t> (251.611 nm)</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tx2"/>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40.4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a:t>
                      </a:r>
                      <a:r>
                        <a:rPr lang="pt-BR" sz="1000" b="1">
                          <a:effectLst/>
                          <a:latin typeface="Verdana" panose="020B0604030504040204" pitchFamily="34" charset="0"/>
                          <a:ea typeface="Verdana" panose="020B0604030504040204" pitchFamily="34" charset="0"/>
                        </a:rPr>
                        <a:t>0.9</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2743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52 </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551.24 </a:t>
                      </a:r>
                      <a:r>
                        <a:rPr lang="en-US" sz="1000" b="1" u="sng">
                          <a:effectLst/>
                          <a:latin typeface="Verdana" panose="020B0604030504040204" pitchFamily="34" charset="0"/>
                          <a:ea typeface="Verdana" panose="020B0604030504040204" pitchFamily="34" charset="0"/>
                        </a:rPr>
                        <a:t>+</a:t>
                      </a:r>
                      <a:r>
                        <a:rPr lang="en-US" sz="1000" b="1">
                          <a:effectLst/>
                          <a:latin typeface="Verdana" panose="020B0604030504040204" pitchFamily="34" charset="0"/>
                          <a:ea typeface="Verdana" panose="020B0604030504040204" pitchFamily="34" charset="0"/>
                        </a:rPr>
                        <a:t> 3.48</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a:effectLst/>
                          <a:latin typeface="Verdana" panose="020B0604030504040204" pitchFamily="34" charset="0"/>
                          <a:ea typeface="Verdana" panose="020B0604030504040204" pitchFamily="34" charset="0"/>
                        </a:rPr>
                        <a:t>N.A.</a:t>
                      </a:r>
                      <a:endParaRPr lang="pt-BR" sz="10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0.60</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69875" algn="ctr">
                        <a:lnSpc>
                          <a:spcPts val="1300"/>
                        </a:lnSpc>
                      </a:pPr>
                      <a:r>
                        <a:rPr lang="en-US" sz="1000" b="1" dirty="0">
                          <a:effectLst/>
                          <a:latin typeface="Verdana" panose="020B0604030504040204" pitchFamily="34" charset="0"/>
                          <a:ea typeface="Verdana" panose="020B0604030504040204" pitchFamily="34" charset="0"/>
                        </a:rPr>
                        <a:t>1.80</a:t>
                      </a:r>
                      <a:endParaRPr lang="pt-BR"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260528889"/>
                  </a:ext>
                </a:extLst>
              </a:tr>
            </a:tbl>
          </a:graphicData>
        </a:graphic>
      </p:graphicFrame>
      <p:sp>
        <p:nvSpPr>
          <p:cNvPr id="8" name="Espaço Reservado para Número de Slide 7">
            <a:extLst>
              <a:ext uri="{FF2B5EF4-FFF2-40B4-BE49-F238E27FC236}">
                <a16:creationId xmlns:a16="http://schemas.microsoft.com/office/drawing/2014/main" id="{BADA1F25-19EB-4A2F-829A-D1C96A0E39F4}"/>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14</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5115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subTitle" idx="1"/>
          </p:nvPr>
        </p:nvSpPr>
        <p:spPr>
          <a:xfrm>
            <a:off x="0" y="0"/>
            <a:ext cx="12192000" cy="932722"/>
          </a:xfrm>
          <a:prstGeom prst="rect">
            <a:avLst/>
          </a:prstGeom>
        </p:spPr>
        <p:txBody>
          <a:bodyPr spcFirstLastPara="1" vert="horz" wrap="square" lIns="121900" tIns="121900" rIns="121900" bIns="121900" rtlCol="0" anchor="t" anchorCtr="0">
            <a:noAutofit/>
          </a:bodyPr>
          <a:lstStyle/>
          <a:p>
            <a:pPr algn="l"/>
            <a:r>
              <a:rPr lang="en-US" sz="3600" b="1" dirty="0">
                <a:solidFill>
                  <a:srgbClr val="002060"/>
                </a:solidFill>
                <a:latin typeface="Verdana"/>
                <a:ea typeface="Verdana"/>
              </a:rPr>
              <a:t>PCA analysis: perceptual maps </a:t>
            </a:r>
            <a:endParaRPr lang="pt-BR" sz="3600" b="1" dirty="0">
              <a:solidFill>
                <a:srgbClr val="002060"/>
              </a:solidFill>
              <a:latin typeface="Verdana"/>
              <a:ea typeface="Verdana"/>
              <a:sym typeface="Verdana"/>
            </a:endParaRPr>
          </a:p>
        </p:txBody>
      </p:sp>
      <p:grpSp>
        <p:nvGrpSpPr>
          <p:cNvPr id="3" name="Agrupar 2">
            <a:extLst>
              <a:ext uri="{FF2B5EF4-FFF2-40B4-BE49-F238E27FC236}">
                <a16:creationId xmlns:a16="http://schemas.microsoft.com/office/drawing/2014/main" id="{7903FEE3-8C0C-4981-BA81-B20A4420CE8D}"/>
              </a:ext>
            </a:extLst>
          </p:cNvPr>
          <p:cNvGrpSpPr/>
          <p:nvPr/>
        </p:nvGrpSpPr>
        <p:grpSpPr>
          <a:xfrm>
            <a:off x="92762" y="1760671"/>
            <a:ext cx="11966720" cy="3790123"/>
            <a:chOff x="13252" y="1378225"/>
            <a:chExt cx="11966720" cy="3790123"/>
          </a:xfrm>
        </p:grpSpPr>
        <p:pic>
          <p:nvPicPr>
            <p:cNvPr id="5" name="Imagem 4">
              <a:extLst>
                <a:ext uri="{FF2B5EF4-FFF2-40B4-BE49-F238E27FC236}">
                  <a16:creationId xmlns:a16="http://schemas.microsoft.com/office/drawing/2014/main" id="{DEFAF023-314C-457E-AAF7-41DB0E25B708}"/>
                </a:ext>
              </a:extLst>
            </p:cNvPr>
            <p:cNvPicPr/>
            <p:nvPr/>
          </p:nvPicPr>
          <p:blipFill rotWithShape="1">
            <a:blip r:embed="rId3" cstate="print">
              <a:extLst>
                <a:ext uri="{28A0092B-C50C-407E-A947-70E740481C1C}">
                  <a14:useLocalDpi xmlns:a14="http://schemas.microsoft.com/office/drawing/2010/main" val="0"/>
                </a:ext>
              </a:extLst>
            </a:blip>
            <a:srcRect l="1696" t="3255" r="2079" b="4442"/>
            <a:stretch/>
          </p:blipFill>
          <p:spPr bwMode="auto">
            <a:xfrm>
              <a:off x="13252" y="1378225"/>
              <a:ext cx="5883965" cy="3776871"/>
            </a:xfrm>
            <a:prstGeom prst="rect">
              <a:avLst/>
            </a:prstGeom>
            <a:noFill/>
            <a:ln>
              <a:noFill/>
            </a:ln>
            <a:extLst>
              <a:ext uri="{53640926-AAD7-44D8-BBD7-CCE9431645EC}">
                <a14:shadowObscured xmlns:a14="http://schemas.microsoft.com/office/drawing/2010/main"/>
              </a:ext>
            </a:extLst>
          </p:spPr>
        </p:pic>
        <p:pic>
          <p:nvPicPr>
            <p:cNvPr id="6" name="Imagem 5">
              <a:extLst>
                <a:ext uri="{FF2B5EF4-FFF2-40B4-BE49-F238E27FC236}">
                  <a16:creationId xmlns:a16="http://schemas.microsoft.com/office/drawing/2014/main" id="{53EC989D-7726-486C-ABB3-68EEE7E5DB2B}"/>
                </a:ext>
              </a:extLst>
            </p:cNvPr>
            <p:cNvPicPr/>
            <p:nvPr/>
          </p:nvPicPr>
          <p:blipFill rotWithShape="1">
            <a:blip r:embed="rId4" cstate="print">
              <a:extLst>
                <a:ext uri="{28A0092B-C50C-407E-A947-70E740481C1C}">
                  <a14:useLocalDpi xmlns:a14="http://schemas.microsoft.com/office/drawing/2010/main" val="0"/>
                </a:ext>
              </a:extLst>
            </a:blip>
            <a:srcRect l="1846" t="3553" r="1788" b="4319"/>
            <a:stretch/>
          </p:blipFill>
          <p:spPr bwMode="auto">
            <a:xfrm>
              <a:off x="5976732" y="1391477"/>
              <a:ext cx="6003240" cy="3776871"/>
            </a:xfrm>
            <a:prstGeom prst="rect">
              <a:avLst/>
            </a:prstGeom>
            <a:noFill/>
            <a:ln>
              <a:noFill/>
            </a:ln>
            <a:extLst>
              <a:ext uri="{53640926-AAD7-44D8-BBD7-CCE9431645EC}">
                <a14:shadowObscured xmlns:a14="http://schemas.microsoft.com/office/drawing/2010/main"/>
              </a:ext>
            </a:extLst>
          </p:spPr>
        </p:pic>
      </p:grpSp>
      <p:sp>
        <p:nvSpPr>
          <p:cNvPr id="2" name="Retângulo: Cantos Arredondados 1">
            <a:extLst>
              <a:ext uri="{FF2B5EF4-FFF2-40B4-BE49-F238E27FC236}">
                <a16:creationId xmlns:a16="http://schemas.microsoft.com/office/drawing/2014/main" id="{ED5A15D9-9136-4AE9-9266-D65038DB62FF}"/>
              </a:ext>
            </a:extLst>
          </p:cNvPr>
          <p:cNvSpPr/>
          <p:nvPr/>
        </p:nvSpPr>
        <p:spPr>
          <a:xfrm>
            <a:off x="437320" y="5977444"/>
            <a:ext cx="11396868" cy="45720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ctr">
              <a:lnSpc>
                <a:spcPts val="1300"/>
              </a:lnSpc>
            </a:pPr>
            <a:r>
              <a:rPr lang="en-US" sz="16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PC1 explains 63% of the observed variance, PC2 21%, and PC3 9% (95% confidence level).</a:t>
            </a:r>
          </a:p>
        </p:txBody>
      </p:sp>
      <p:sp>
        <p:nvSpPr>
          <p:cNvPr id="8" name="Retângulo: Cantos Arredondados 7">
            <a:extLst>
              <a:ext uri="{FF2B5EF4-FFF2-40B4-BE49-F238E27FC236}">
                <a16:creationId xmlns:a16="http://schemas.microsoft.com/office/drawing/2014/main" id="{805E0FEF-E798-4A27-8574-7611EE74C7E5}"/>
              </a:ext>
            </a:extLst>
          </p:cNvPr>
          <p:cNvSpPr/>
          <p:nvPr/>
        </p:nvSpPr>
        <p:spPr>
          <a:xfrm>
            <a:off x="437320" y="1109597"/>
            <a:ext cx="11396868" cy="4572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ctr">
              <a:lnSpc>
                <a:spcPts val="1300"/>
              </a:lnSpc>
            </a:pPr>
            <a:r>
              <a:rPr lang="en-US" sz="1800" b="1" dirty="0">
                <a:solidFill>
                  <a:schemeClr val="bg1"/>
                </a:solidFill>
                <a:effectLst/>
                <a:latin typeface="Verdana" panose="020B0604030504040204" pitchFamily="34" charset="0"/>
                <a:ea typeface="Verdana" panose="020B0604030504040204" pitchFamily="34" charset="0"/>
              </a:rPr>
              <a:t>PC1, PC2, and PC3 are responsible for explaining 93% of the observed variance. </a:t>
            </a:r>
            <a:endParaRPr lang="pt-BR" sz="16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Espaço Reservado para Número de Slide 9">
            <a:extLst>
              <a:ext uri="{FF2B5EF4-FFF2-40B4-BE49-F238E27FC236}">
                <a16:creationId xmlns:a16="http://schemas.microsoft.com/office/drawing/2014/main" id="{42BE0916-28B8-4DD6-B461-48A5F0ADD79B}"/>
              </a:ext>
            </a:extLst>
          </p:cNvPr>
          <p:cNvSpPr>
            <a:spLocks noGrp="1"/>
          </p:cNvSpPr>
          <p:nvPr>
            <p:ph type="sldNum" sz="quarter" idx="12"/>
          </p:nvPr>
        </p:nvSpPr>
        <p:spPr>
          <a:xfrm>
            <a:off x="8610600" y="6449114"/>
            <a:ext cx="2743200" cy="365125"/>
          </a:xfrm>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15</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351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subTitle" idx="1"/>
          </p:nvPr>
        </p:nvSpPr>
        <p:spPr>
          <a:xfrm>
            <a:off x="0" y="0"/>
            <a:ext cx="12192000" cy="932722"/>
          </a:xfrm>
          <a:prstGeom prst="rect">
            <a:avLst/>
          </a:prstGeom>
        </p:spPr>
        <p:txBody>
          <a:bodyPr spcFirstLastPara="1" vert="horz" wrap="square" lIns="121900" tIns="121900" rIns="121900" bIns="121900" rtlCol="0" anchor="t" anchorCtr="0">
            <a:noAutofit/>
          </a:bodyPr>
          <a:lstStyle/>
          <a:p>
            <a:pPr algn="l"/>
            <a:r>
              <a:rPr lang="en-US" sz="3600" b="1" dirty="0">
                <a:solidFill>
                  <a:srgbClr val="002060"/>
                </a:solidFill>
                <a:latin typeface="Verdana"/>
                <a:ea typeface="Verdana"/>
              </a:rPr>
              <a:t>PCA analysis: perceptual maps </a:t>
            </a:r>
            <a:endParaRPr lang="pt-BR" sz="3600" b="1" dirty="0">
              <a:solidFill>
                <a:srgbClr val="002060"/>
              </a:solidFill>
              <a:latin typeface="Verdana"/>
              <a:ea typeface="Verdana"/>
              <a:sym typeface="Verdana"/>
            </a:endParaRPr>
          </a:p>
        </p:txBody>
      </p:sp>
      <p:sp>
        <p:nvSpPr>
          <p:cNvPr id="2" name="Retângulo: Cantos Arredondados 1">
            <a:extLst>
              <a:ext uri="{FF2B5EF4-FFF2-40B4-BE49-F238E27FC236}">
                <a16:creationId xmlns:a16="http://schemas.microsoft.com/office/drawing/2014/main" id="{ED5A15D9-9136-4AE9-9266-D65038DB62FF}"/>
              </a:ext>
            </a:extLst>
          </p:cNvPr>
          <p:cNvSpPr/>
          <p:nvPr/>
        </p:nvSpPr>
        <p:spPr>
          <a:xfrm>
            <a:off x="437320" y="5946887"/>
            <a:ext cx="11396868" cy="63354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ctr">
              <a:lnSpc>
                <a:spcPct val="150000"/>
              </a:lnSpc>
            </a:pPr>
            <a:r>
              <a:rPr lang="en-US" sz="14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Highly variability in other groups; 4 outliers (circled); only 4 samples of Chinese cinnamon</a:t>
            </a:r>
          </a:p>
          <a:p>
            <a:pPr indent="269875" algn="ctr">
              <a:lnSpc>
                <a:spcPct val="150000"/>
              </a:lnSpc>
            </a:pPr>
            <a:r>
              <a:rPr lang="en-US" sz="14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(C. </a:t>
            </a:r>
            <a:r>
              <a:rPr lang="en-US" sz="1400" b="1" i="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cassia</a:t>
            </a:r>
            <a:r>
              <a:rPr lang="en-US" sz="14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were highly clustered. </a:t>
            </a:r>
          </a:p>
        </p:txBody>
      </p:sp>
      <p:sp>
        <p:nvSpPr>
          <p:cNvPr id="8" name="Retângulo: Cantos Arredondados 7">
            <a:extLst>
              <a:ext uri="{FF2B5EF4-FFF2-40B4-BE49-F238E27FC236}">
                <a16:creationId xmlns:a16="http://schemas.microsoft.com/office/drawing/2014/main" id="{805E0FEF-E798-4A27-8574-7611EE74C7E5}"/>
              </a:ext>
            </a:extLst>
          </p:cNvPr>
          <p:cNvSpPr/>
          <p:nvPr/>
        </p:nvSpPr>
        <p:spPr>
          <a:xfrm>
            <a:off x="437320" y="1109597"/>
            <a:ext cx="11396868" cy="4572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ctr">
              <a:lnSpc>
                <a:spcPts val="1300"/>
              </a:lnSpc>
            </a:pPr>
            <a:r>
              <a:rPr lang="en-US" sz="1800" b="1" dirty="0">
                <a:solidFill>
                  <a:schemeClr val="bg1"/>
                </a:solidFill>
                <a:effectLst/>
                <a:latin typeface="Verdana" panose="020B0604030504040204" pitchFamily="34" charset="0"/>
                <a:ea typeface="Verdana" panose="020B0604030504040204" pitchFamily="34" charset="0"/>
              </a:rPr>
              <a:t>Groups </a:t>
            </a:r>
            <a:r>
              <a:rPr lang="en-US" sz="1800" b="1" i="1" dirty="0">
                <a:solidFill>
                  <a:schemeClr val="bg1"/>
                </a:solidFill>
                <a:effectLst/>
                <a:latin typeface="Verdana" panose="020B0604030504040204" pitchFamily="34" charset="0"/>
                <a:ea typeface="Verdana" panose="020B0604030504040204" pitchFamily="34" charset="0"/>
              </a:rPr>
              <a:t>C. zeylanicum </a:t>
            </a:r>
            <a:r>
              <a:rPr lang="en-US" sz="1800" b="1" dirty="0">
                <a:solidFill>
                  <a:schemeClr val="bg1"/>
                </a:solidFill>
                <a:effectLst/>
                <a:latin typeface="Verdana" panose="020B0604030504040204" pitchFamily="34" charset="0"/>
                <a:ea typeface="Verdana" panose="020B0604030504040204" pitchFamily="34" charset="0"/>
              </a:rPr>
              <a:t>and 100% cinnamon powder highly clustered.</a:t>
            </a:r>
            <a:endParaRPr lang="pt-BR" sz="16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grpSp>
        <p:nvGrpSpPr>
          <p:cNvPr id="21" name="Agrupar 20">
            <a:extLst>
              <a:ext uri="{FF2B5EF4-FFF2-40B4-BE49-F238E27FC236}">
                <a16:creationId xmlns:a16="http://schemas.microsoft.com/office/drawing/2014/main" id="{6E7CFB7A-FBE3-4B22-A8D7-BE9468E5EC88}"/>
              </a:ext>
            </a:extLst>
          </p:cNvPr>
          <p:cNvGrpSpPr/>
          <p:nvPr/>
        </p:nvGrpSpPr>
        <p:grpSpPr>
          <a:xfrm>
            <a:off x="1537253" y="1659563"/>
            <a:ext cx="8931964" cy="4258033"/>
            <a:chOff x="1537253" y="1659563"/>
            <a:chExt cx="8666921" cy="4421819"/>
          </a:xfrm>
        </p:grpSpPr>
        <p:pic>
          <p:nvPicPr>
            <p:cNvPr id="9" name="Imagem 8">
              <a:extLst>
                <a:ext uri="{FF2B5EF4-FFF2-40B4-BE49-F238E27FC236}">
                  <a16:creationId xmlns:a16="http://schemas.microsoft.com/office/drawing/2014/main" id="{D4918270-616B-46D7-BB1A-2F6159ABCB8F}"/>
                </a:ext>
              </a:extLst>
            </p:cNvPr>
            <p:cNvPicPr/>
            <p:nvPr/>
          </p:nvPicPr>
          <p:blipFill rotWithShape="1">
            <a:blip r:embed="rId3" cstate="print">
              <a:extLst>
                <a:ext uri="{28A0092B-C50C-407E-A947-70E740481C1C}">
                  <a14:useLocalDpi xmlns:a14="http://schemas.microsoft.com/office/drawing/2010/main" val="0"/>
                </a:ext>
              </a:extLst>
            </a:blip>
            <a:srcRect l="1811" t="3305" r="1596" b="4821"/>
            <a:stretch/>
          </p:blipFill>
          <p:spPr bwMode="auto">
            <a:xfrm>
              <a:off x="1537253" y="1659563"/>
              <a:ext cx="8666921" cy="4383427"/>
            </a:xfrm>
            <a:prstGeom prst="rect">
              <a:avLst/>
            </a:prstGeom>
            <a:noFill/>
            <a:ln>
              <a:noFill/>
            </a:ln>
            <a:extLst>
              <a:ext uri="{53640926-AAD7-44D8-BBD7-CCE9431645EC}">
                <a14:shadowObscured xmlns:a14="http://schemas.microsoft.com/office/drawing/2010/main"/>
              </a:ext>
            </a:extLst>
          </p:spPr>
        </p:pic>
        <p:sp>
          <p:nvSpPr>
            <p:cNvPr id="7" name="CaixaDeTexto 6">
              <a:extLst>
                <a:ext uri="{FF2B5EF4-FFF2-40B4-BE49-F238E27FC236}">
                  <a16:creationId xmlns:a16="http://schemas.microsoft.com/office/drawing/2014/main" id="{F871ECB2-B5E7-4B99-B2AA-71088700DB0E}"/>
                </a:ext>
              </a:extLst>
            </p:cNvPr>
            <p:cNvSpPr txBox="1"/>
            <p:nvPr/>
          </p:nvSpPr>
          <p:spPr>
            <a:xfrm>
              <a:off x="1987826" y="5499349"/>
              <a:ext cx="2358888" cy="287654"/>
            </a:xfrm>
            <a:prstGeom prst="rect">
              <a:avLst/>
            </a:prstGeom>
            <a:solidFill>
              <a:schemeClr val="bg1"/>
            </a:solidFill>
          </p:spPr>
          <p:txBody>
            <a:bodyPr wrap="square" rtlCol="0">
              <a:spAutoFit/>
            </a:bodyPr>
            <a:lstStyle/>
            <a:p>
              <a:r>
                <a:rPr lang="en-US" sz="1200" b="1">
                  <a:latin typeface="Verdana" panose="020B0604030504040204" pitchFamily="34" charset="0"/>
                  <a:ea typeface="Verdana" panose="020B0604030504040204" pitchFamily="34" charset="0"/>
                </a:rPr>
                <a:t>100% cinnamon powder</a:t>
              </a:r>
            </a:p>
          </p:txBody>
        </p:sp>
        <p:sp>
          <p:nvSpPr>
            <p:cNvPr id="10" name="CaixaDeTexto 9">
              <a:extLst>
                <a:ext uri="{FF2B5EF4-FFF2-40B4-BE49-F238E27FC236}">
                  <a16:creationId xmlns:a16="http://schemas.microsoft.com/office/drawing/2014/main" id="{06ADF7CD-99C7-4B24-972D-634EEF23230C}"/>
                </a:ext>
              </a:extLst>
            </p:cNvPr>
            <p:cNvSpPr txBox="1"/>
            <p:nvPr/>
          </p:nvSpPr>
          <p:spPr>
            <a:xfrm>
              <a:off x="1987826" y="5793728"/>
              <a:ext cx="2358888" cy="287654"/>
            </a:xfrm>
            <a:prstGeom prst="rect">
              <a:avLst/>
            </a:prstGeom>
            <a:solidFill>
              <a:schemeClr val="bg1"/>
            </a:solidFill>
          </p:spPr>
          <p:txBody>
            <a:bodyPr wrap="square" rtlCol="0">
              <a:spAutoFit/>
            </a:bodyPr>
            <a:lstStyle/>
            <a:p>
              <a:r>
                <a:rPr lang="en-US" sz="1200" b="1">
                  <a:latin typeface="Verdana" panose="020B0604030504040204" pitchFamily="34" charset="0"/>
                  <a:ea typeface="Verdana" panose="020B0604030504040204" pitchFamily="34" charset="0"/>
                </a:rPr>
                <a:t>Cinnamon powder</a:t>
              </a:r>
            </a:p>
          </p:txBody>
        </p:sp>
        <p:sp>
          <p:nvSpPr>
            <p:cNvPr id="12" name="CaixaDeTexto 11">
              <a:extLst>
                <a:ext uri="{FF2B5EF4-FFF2-40B4-BE49-F238E27FC236}">
                  <a16:creationId xmlns:a16="http://schemas.microsoft.com/office/drawing/2014/main" id="{67FA3955-3047-494C-86B1-50A26EEB025B}"/>
                </a:ext>
              </a:extLst>
            </p:cNvPr>
            <p:cNvSpPr txBox="1"/>
            <p:nvPr/>
          </p:nvSpPr>
          <p:spPr>
            <a:xfrm>
              <a:off x="4797287" y="5534748"/>
              <a:ext cx="2478160" cy="287654"/>
            </a:xfrm>
            <a:prstGeom prst="rect">
              <a:avLst/>
            </a:prstGeom>
            <a:solidFill>
              <a:schemeClr val="bg1"/>
            </a:solidFill>
          </p:spPr>
          <p:txBody>
            <a:bodyPr wrap="square" rtlCol="0">
              <a:spAutoFit/>
            </a:bodyPr>
            <a:lstStyle/>
            <a:p>
              <a:r>
                <a:rPr lang="en-US" sz="1200" b="1" i="1" dirty="0">
                  <a:latin typeface="Verdana" panose="020B0604030504040204" pitchFamily="34" charset="0"/>
                  <a:ea typeface="Verdana" panose="020B0604030504040204" pitchFamily="34" charset="0"/>
                </a:rPr>
                <a:t>Cinnamomum zeylanicum</a:t>
              </a:r>
            </a:p>
          </p:txBody>
        </p:sp>
        <p:sp>
          <p:nvSpPr>
            <p:cNvPr id="14" name="CaixaDeTexto 13">
              <a:extLst>
                <a:ext uri="{FF2B5EF4-FFF2-40B4-BE49-F238E27FC236}">
                  <a16:creationId xmlns:a16="http://schemas.microsoft.com/office/drawing/2014/main" id="{750FA9A7-429A-457E-9530-1473181763FD}"/>
                </a:ext>
              </a:extLst>
            </p:cNvPr>
            <p:cNvSpPr txBox="1"/>
            <p:nvPr/>
          </p:nvSpPr>
          <p:spPr>
            <a:xfrm>
              <a:off x="4797287" y="5761655"/>
              <a:ext cx="2478160" cy="287654"/>
            </a:xfrm>
            <a:prstGeom prst="rect">
              <a:avLst/>
            </a:prstGeom>
            <a:solidFill>
              <a:schemeClr val="bg1"/>
            </a:solidFill>
          </p:spPr>
          <p:txBody>
            <a:bodyPr wrap="square" rtlCol="0">
              <a:spAutoFit/>
            </a:bodyPr>
            <a:lstStyle/>
            <a:p>
              <a:r>
                <a:rPr lang="en-US" sz="1200" b="1" dirty="0">
                  <a:latin typeface="Verdana" panose="020B0604030504040204" pitchFamily="34" charset="0"/>
                  <a:ea typeface="Verdana" panose="020B0604030504040204" pitchFamily="34" charset="0"/>
                </a:rPr>
                <a:t>Ground cinnamon</a:t>
              </a:r>
            </a:p>
          </p:txBody>
        </p:sp>
        <p:sp>
          <p:nvSpPr>
            <p:cNvPr id="16" name="CaixaDeTexto 15">
              <a:extLst>
                <a:ext uri="{FF2B5EF4-FFF2-40B4-BE49-F238E27FC236}">
                  <a16:creationId xmlns:a16="http://schemas.microsoft.com/office/drawing/2014/main" id="{127FEE04-C034-435A-91E9-64A72F91559F}"/>
                </a:ext>
              </a:extLst>
            </p:cNvPr>
            <p:cNvSpPr txBox="1"/>
            <p:nvPr/>
          </p:nvSpPr>
          <p:spPr>
            <a:xfrm>
              <a:off x="7673400" y="5515454"/>
              <a:ext cx="2478160" cy="287654"/>
            </a:xfrm>
            <a:prstGeom prst="rect">
              <a:avLst/>
            </a:prstGeom>
            <a:solidFill>
              <a:schemeClr val="bg1"/>
            </a:solidFill>
          </p:spPr>
          <p:txBody>
            <a:bodyPr wrap="square" rtlCol="0">
              <a:spAutoFit/>
            </a:bodyPr>
            <a:lstStyle/>
            <a:p>
              <a:r>
                <a:rPr lang="en-US" sz="1200" b="1" dirty="0">
                  <a:latin typeface="Verdana" panose="020B0604030504040204" pitchFamily="34" charset="0"/>
                  <a:ea typeface="Verdana" panose="020B0604030504040204" pitchFamily="34" charset="0"/>
                </a:rPr>
                <a:t>Chinese cinnamon</a:t>
              </a:r>
            </a:p>
          </p:txBody>
        </p:sp>
        <p:sp>
          <p:nvSpPr>
            <p:cNvPr id="18" name="CaixaDeTexto 17">
              <a:extLst>
                <a:ext uri="{FF2B5EF4-FFF2-40B4-BE49-F238E27FC236}">
                  <a16:creationId xmlns:a16="http://schemas.microsoft.com/office/drawing/2014/main" id="{F3343526-720C-4FD8-9B91-B2538F32C6B0}"/>
                </a:ext>
              </a:extLst>
            </p:cNvPr>
            <p:cNvSpPr txBox="1"/>
            <p:nvPr/>
          </p:nvSpPr>
          <p:spPr>
            <a:xfrm>
              <a:off x="7660543" y="5775417"/>
              <a:ext cx="2478160" cy="287654"/>
            </a:xfrm>
            <a:prstGeom prst="rect">
              <a:avLst/>
            </a:prstGeom>
            <a:solidFill>
              <a:schemeClr val="bg1"/>
            </a:solidFill>
          </p:spPr>
          <p:txBody>
            <a:bodyPr wrap="square" rtlCol="0">
              <a:spAutoFit/>
            </a:bodyPr>
            <a:lstStyle/>
            <a:p>
              <a:r>
                <a:rPr lang="en-US" sz="1200" b="1" dirty="0">
                  <a:latin typeface="Verdana" panose="020B0604030504040204" pitchFamily="34" charset="0"/>
                  <a:ea typeface="Verdana" panose="020B0604030504040204" pitchFamily="34" charset="0"/>
                </a:rPr>
                <a:t>Not informed</a:t>
              </a:r>
            </a:p>
          </p:txBody>
        </p:sp>
      </p:grpSp>
      <p:sp>
        <p:nvSpPr>
          <p:cNvPr id="22" name="Espaço Reservado para Número de Slide 21">
            <a:extLst>
              <a:ext uri="{FF2B5EF4-FFF2-40B4-BE49-F238E27FC236}">
                <a16:creationId xmlns:a16="http://schemas.microsoft.com/office/drawing/2014/main" id="{72045E41-8CDD-4190-B70E-8B33EEE63B28}"/>
              </a:ext>
            </a:extLst>
          </p:cNvPr>
          <p:cNvSpPr>
            <a:spLocks noGrp="1"/>
          </p:cNvSpPr>
          <p:nvPr>
            <p:ph type="sldNum" sz="quarter" idx="12"/>
          </p:nvPr>
        </p:nvSpPr>
        <p:spPr>
          <a:xfrm>
            <a:off x="9316277" y="6516954"/>
            <a:ext cx="2743200" cy="365125"/>
          </a:xfrm>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16</a:t>
            </a:fld>
            <a:endParaRPr lang="pt-BR"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62595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subTitle" idx="1"/>
          </p:nvPr>
        </p:nvSpPr>
        <p:spPr>
          <a:xfrm>
            <a:off x="0" y="0"/>
            <a:ext cx="12192000" cy="932722"/>
          </a:xfrm>
          <a:prstGeom prst="rect">
            <a:avLst/>
          </a:prstGeom>
        </p:spPr>
        <p:txBody>
          <a:bodyPr spcFirstLastPara="1" vert="horz" wrap="square" lIns="121900" tIns="121900" rIns="121900" bIns="121900" rtlCol="0" anchor="t" anchorCtr="0">
            <a:noAutofit/>
          </a:bodyPr>
          <a:lstStyle/>
          <a:p>
            <a:pPr algn="l"/>
            <a:r>
              <a:rPr lang="en-US" sz="3600" b="1" dirty="0">
                <a:solidFill>
                  <a:srgbClr val="002060"/>
                </a:solidFill>
                <a:latin typeface="Verdana"/>
                <a:ea typeface="Verdana"/>
              </a:rPr>
              <a:t>Conclusion</a:t>
            </a:r>
            <a:endParaRPr lang="pt-BR" sz="3600" b="1" dirty="0">
              <a:solidFill>
                <a:srgbClr val="002060"/>
              </a:solidFill>
              <a:latin typeface="Verdana"/>
              <a:ea typeface="Verdana"/>
              <a:sym typeface="Verdana"/>
            </a:endParaRPr>
          </a:p>
        </p:txBody>
      </p:sp>
      <p:sp>
        <p:nvSpPr>
          <p:cNvPr id="8" name="Retângulo: Cantos Arredondados 7">
            <a:extLst>
              <a:ext uri="{FF2B5EF4-FFF2-40B4-BE49-F238E27FC236}">
                <a16:creationId xmlns:a16="http://schemas.microsoft.com/office/drawing/2014/main" id="{805E0FEF-E798-4A27-8574-7611EE74C7E5}"/>
              </a:ext>
            </a:extLst>
          </p:cNvPr>
          <p:cNvSpPr/>
          <p:nvPr/>
        </p:nvSpPr>
        <p:spPr>
          <a:xfrm>
            <a:off x="318054" y="1073426"/>
            <a:ext cx="11555892" cy="51683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r>
              <a:rPr lang="en-US" sz="32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The proposed strategy pioneering indicated the possibility to identify </a:t>
            </a:r>
            <a:r>
              <a:rPr lang="en-US" sz="3200" b="1" i="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C. zeylanicum</a:t>
            </a:r>
            <a:r>
              <a:rPr lang="en-US" sz="32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in commercial cinnamon powders, using microelements determined by ICP OES as authenticity markers. It also indicated the possibility to distinguish samples from </a:t>
            </a:r>
            <a:r>
              <a:rPr lang="en-US" sz="3200" b="1" i="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C. cassia</a:t>
            </a:r>
            <a:r>
              <a:rPr lang="en-US" sz="32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and others containing other grains, spices, and gluten, even though more studies are required to establish standard models for the classification of this product. </a:t>
            </a:r>
            <a:endParaRPr lang="pt-BR" sz="32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E01F671A-809D-4DB1-8FE2-05812E69372A}"/>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17</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8700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BEFE9EC2-C793-4AA6-835D-22589637BC1B}"/>
              </a:ext>
            </a:extLst>
          </p:cNvPr>
          <p:cNvSpPr txBox="1">
            <a:spLocks/>
          </p:cNvSpPr>
          <p:nvPr/>
        </p:nvSpPr>
        <p:spPr>
          <a:xfrm>
            <a:off x="0" y="1690688"/>
            <a:ext cx="12192000" cy="1344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002060"/>
                </a:solidFill>
                <a:latin typeface="Verdana" panose="020B0604030504040204" pitchFamily="34" charset="0"/>
                <a:ea typeface="Verdana" panose="020B0604030504040204" pitchFamily="34" charset="0"/>
              </a:rPr>
              <a:t>Acknowledgments</a:t>
            </a:r>
          </a:p>
        </p:txBody>
      </p:sp>
      <p:grpSp>
        <p:nvGrpSpPr>
          <p:cNvPr id="11" name="Agrupar 10">
            <a:extLst>
              <a:ext uri="{FF2B5EF4-FFF2-40B4-BE49-F238E27FC236}">
                <a16:creationId xmlns:a16="http://schemas.microsoft.com/office/drawing/2014/main" id="{43602BC3-1FA0-4F56-96B6-20F6E93D76DA}"/>
              </a:ext>
            </a:extLst>
          </p:cNvPr>
          <p:cNvGrpSpPr/>
          <p:nvPr/>
        </p:nvGrpSpPr>
        <p:grpSpPr>
          <a:xfrm>
            <a:off x="1550503" y="4604251"/>
            <a:ext cx="9090993" cy="2144299"/>
            <a:chOff x="1184816" y="5250445"/>
            <a:chExt cx="5709068" cy="1392851"/>
          </a:xfrm>
        </p:grpSpPr>
        <p:pic>
          <p:nvPicPr>
            <p:cNvPr id="12" name="Imagem 11">
              <a:extLst>
                <a:ext uri="{FF2B5EF4-FFF2-40B4-BE49-F238E27FC236}">
                  <a16:creationId xmlns:a16="http://schemas.microsoft.com/office/drawing/2014/main" id="{910005D7-E5B5-4EC3-9750-E98B367E59DA}"/>
                </a:ext>
              </a:extLst>
            </p:cNvPr>
            <p:cNvPicPr>
              <a:picLocks noChangeAspect="1"/>
            </p:cNvPicPr>
            <p:nvPr/>
          </p:nvPicPr>
          <p:blipFill rotWithShape="1">
            <a:blip r:embed="rId2"/>
            <a:srcRect l="17016" t="11428" r="11021" b="16226"/>
            <a:stretch/>
          </p:blipFill>
          <p:spPr>
            <a:xfrm>
              <a:off x="1184816" y="5252933"/>
              <a:ext cx="1376943" cy="1353531"/>
            </a:xfrm>
            <a:prstGeom prst="rect">
              <a:avLst/>
            </a:prstGeom>
          </p:spPr>
        </p:pic>
        <p:pic>
          <p:nvPicPr>
            <p:cNvPr id="13" name="Imagem 12">
              <a:extLst>
                <a:ext uri="{FF2B5EF4-FFF2-40B4-BE49-F238E27FC236}">
                  <a16:creationId xmlns:a16="http://schemas.microsoft.com/office/drawing/2014/main" id="{83AF6A60-E575-4292-8691-EACBD31A8CE7}"/>
                </a:ext>
              </a:extLst>
            </p:cNvPr>
            <p:cNvPicPr>
              <a:picLocks noChangeAspect="1"/>
            </p:cNvPicPr>
            <p:nvPr/>
          </p:nvPicPr>
          <p:blipFill rotWithShape="1">
            <a:blip r:embed="rId3"/>
            <a:srcRect l="2044" r="7577" b="3665"/>
            <a:stretch/>
          </p:blipFill>
          <p:spPr>
            <a:xfrm>
              <a:off x="5595809" y="5265428"/>
              <a:ext cx="1298075" cy="1377868"/>
            </a:xfrm>
            <a:prstGeom prst="rect">
              <a:avLst/>
            </a:prstGeom>
          </p:spPr>
        </p:pic>
        <p:pic>
          <p:nvPicPr>
            <p:cNvPr id="14" name="Imagem 13">
              <a:extLst>
                <a:ext uri="{FF2B5EF4-FFF2-40B4-BE49-F238E27FC236}">
                  <a16:creationId xmlns:a16="http://schemas.microsoft.com/office/drawing/2014/main" id="{2A18B6EB-9E1F-4A92-8467-AF1699D2B7D2}"/>
                </a:ext>
              </a:extLst>
            </p:cNvPr>
            <p:cNvPicPr>
              <a:picLocks noChangeAspect="1"/>
            </p:cNvPicPr>
            <p:nvPr/>
          </p:nvPicPr>
          <p:blipFill rotWithShape="1">
            <a:blip r:embed="rId4"/>
            <a:srcRect l="12906" t="8965" r="3489" b="9882"/>
            <a:stretch/>
          </p:blipFill>
          <p:spPr>
            <a:xfrm>
              <a:off x="4150920" y="5250445"/>
              <a:ext cx="1366023" cy="1377868"/>
            </a:xfrm>
            <a:prstGeom prst="rect">
              <a:avLst/>
            </a:prstGeom>
          </p:spPr>
        </p:pic>
        <p:pic>
          <p:nvPicPr>
            <p:cNvPr id="15" name="Imagem 14">
              <a:extLst>
                <a:ext uri="{FF2B5EF4-FFF2-40B4-BE49-F238E27FC236}">
                  <a16:creationId xmlns:a16="http://schemas.microsoft.com/office/drawing/2014/main" id="{D0C9497B-5E92-4C87-B13A-A405874561E9}"/>
                </a:ext>
              </a:extLst>
            </p:cNvPr>
            <p:cNvPicPr>
              <a:picLocks noChangeAspect="1"/>
            </p:cNvPicPr>
            <p:nvPr/>
          </p:nvPicPr>
          <p:blipFill rotWithShape="1">
            <a:blip r:embed="rId5"/>
            <a:srcRect l="6318" t="17674" r="5888" b="5587"/>
            <a:stretch/>
          </p:blipFill>
          <p:spPr>
            <a:xfrm>
              <a:off x="2651999" y="5252933"/>
              <a:ext cx="1412315" cy="1377868"/>
            </a:xfrm>
            <a:prstGeom prst="rect">
              <a:avLst/>
            </a:prstGeom>
          </p:spPr>
        </p:pic>
      </p:grpSp>
      <p:sp>
        <p:nvSpPr>
          <p:cNvPr id="16" name="Espaço Reservado para Número de Slide 15">
            <a:extLst>
              <a:ext uri="{FF2B5EF4-FFF2-40B4-BE49-F238E27FC236}">
                <a16:creationId xmlns:a16="http://schemas.microsoft.com/office/drawing/2014/main" id="{F1DA99B4-5D2F-468C-B406-4C1337AD9D0B}"/>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18</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2397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subTitle" idx="1"/>
          </p:nvPr>
        </p:nvSpPr>
        <p:spPr>
          <a:xfrm>
            <a:off x="0" y="0"/>
            <a:ext cx="12192000" cy="932722"/>
          </a:xfrm>
          <a:prstGeom prst="rect">
            <a:avLst/>
          </a:prstGeom>
        </p:spPr>
        <p:txBody>
          <a:bodyPr spcFirstLastPara="1" vert="horz" wrap="square" lIns="121900" tIns="121900" rIns="121900" bIns="121900" rtlCol="0" anchor="t" anchorCtr="0">
            <a:noAutofit/>
          </a:bodyPr>
          <a:lstStyle/>
          <a:p>
            <a:pPr algn="l"/>
            <a:r>
              <a:rPr lang="en-US" sz="3600" b="1" dirty="0">
                <a:solidFill>
                  <a:srgbClr val="002060"/>
                </a:solidFill>
                <a:latin typeface="Verdana"/>
                <a:ea typeface="Verdana"/>
              </a:rPr>
              <a:t>Funding</a:t>
            </a:r>
            <a:endParaRPr lang="pt-BR" sz="3600" b="1" dirty="0">
              <a:solidFill>
                <a:srgbClr val="002060"/>
              </a:solidFill>
              <a:latin typeface="Verdana"/>
              <a:ea typeface="Verdana"/>
              <a:sym typeface="Verdana"/>
            </a:endParaRPr>
          </a:p>
        </p:txBody>
      </p:sp>
      <p:sp>
        <p:nvSpPr>
          <p:cNvPr id="8" name="Retângulo: Cantos Arredondados 7">
            <a:extLst>
              <a:ext uri="{FF2B5EF4-FFF2-40B4-BE49-F238E27FC236}">
                <a16:creationId xmlns:a16="http://schemas.microsoft.com/office/drawing/2014/main" id="{805E0FEF-E798-4A27-8574-7611EE74C7E5}"/>
              </a:ext>
            </a:extLst>
          </p:cNvPr>
          <p:cNvSpPr/>
          <p:nvPr/>
        </p:nvSpPr>
        <p:spPr>
          <a:xfrm>
            <a:off x="149087" y="967410"/>
            <a:ext cx="11867322" cy="556591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ctr">
              <a:lnSpc>
                <a:spcPct val="150000"/>
              </a:lnSpc>
            </a:pPr>
            <a:r>
              <a:rPr lang="en-US" sz="2200" b="1" dirty="0">
                <a:solidFill>
                  <a:schemeClr val="bg1"/>
                </a:solidFill>
                <a:effectLst/>
                <a:latin typeface="Verdana" panose="020B0604030504040204" pitchFamily="34" charset="0"/>
                <a:ea typeface="Verdana" panose="020B0604030504040204" pitchFamily="34" charset="0"/>
              </a:rPr>
              <a:t>This research was funded by:</a:t>
            </a:r>
          </a:p>
          <a:p>
            <a:pPr indent="269875" algn="ctr">
              <a:lnSpc>
                <a:spcPct val="150000"/>
              </a:lnSpc>
            </a:pPr>
            <a:r>
              <a:rPr lang="en-US" sz="2200" b="1" dirty="0">
                <a:solidFill>
                  <a:schemeClr val="bg1"/>
                </a:solidFill>
                <a:effectLst/>
                <a:latin typeface="Verdana" panose="020B0604030504040204" pitchFamily="34" charset="0"/>
                <a:ea typeface="Verdana" panose="020B0604030504040204" pitchFamily="34" charset="0"/>
              </a:rPr>
              <a:t> * Coordination for the Improvement of Higher Education Personnel (CAPES, financial code 001)</a:t>
            </a:r>
          </a:p>
          <a:p>
            <a:pPr indent="269875" algn="ctr">
              <a:lnSpc>
                <a:spcPct val="150000"/>
              </a:lnSpc>
            </a:pPr>
            <a:r>
              <a:rPr lang="en-US" sz="2200" b="1" dirty="0">
                <a:solidFill>
                  <a:schemeClr val="bg1"/>
                </a:solidFill>
                <a:effectLst/>
                <a:latin typeface="Verdana" panose="020B0604030504040204" pitchFamily="34" charset="0"/>
                <a:ea typeface="Verdana" panose="020B0604030504040204" pitchFamily="34" charset="0"/>
              </a:rPr>
              <a:t>* University of Sao Paulo Program of Internationalization (USP/</a:t>
            </a:r>
            <a:r>
              <a:rPr lang="en-US" sz="2200" b="1" dirty="0" err="1">
                <a:solidFill>
                  <a:schemeClr val="bg1"/>
                </a:solidFill>
                <a:effectLst/>
                <a:latin typeface="Verdana" panose="020B0604030504040204" pitchFamily="34" charset="0"/>
                <a:ea typeface="Verdana" panose="020B0604030504040204" pitchFamily="34" charset="0"/>
              </a:rPr>
              <a:t>PrInt</a:t>
            </a:r>
            <a:r>
              <a:rPr lang="en-US" sz="2200" b="1" dirty="0">
                <a:solidFill>
                  <a:schemeClr val="bg1"/>
                </a:solidFill>
                <a:effectLst/>
                <a:latin typeface="Verdana" panose="020B0604030504040204" pitchFamily="34" charset="0"/>
                <a:ea typeface="Verdana" panose="020B0604030504040204" pitchFamily="34" charset="0"/>
              </a:rPr>
              <a:t>) supported by Capes (process number: 88887.371000/2019-00)</a:t>
            </a:r>
          </a:p>
          <a:p>
            <a:pPr indent="269875" algn="ctr">
              <a:lnSpc>
                <a:spcPct val="150000"/>
              </a:lnSpc>
            </a:pPr>
            <a:r>
              <a:rPr lang="en-US" sz="2200" b="1" dirty="0">
                <a:solidFill>
                  <a:schemeClr val="bg1"/>
                </a:solidFill>
                <a:effectLst/>
                <a:latin typeface="Verdana" panose="020B0604030504040204" pitchFamily="34" charset="0"/>
                <a:ea typeface="Verdana" panose="020B0604030504040204" pitchFamily="34" charset="0"/>
              </a:rPr>
              <a:t> * National Council for Scientific and Technological Development (</a:t>
            </a:r>
            <a:r>
              <a:rPr lang="en-US" sz="2200" b="1" dirty="0" err="1">
                <a:solidFill>
                  <a:schemeClr val="bg1"/>
                </a:solidFill>
                <a:effectLst/>
                <a:latin typeface="Verdana" panose="020B0604030504040204" pitchFamily="34" charset="0"/>
                <a:ea typeface="Verdana" panose="020B0604030504040204" pitchFamily="34" charset="0"/>
              </a:rPr>
              <a:t>CNPq</a:t>
            </a:r>
            <a:r>
              <a:rPr lang="en-US" sz="2200" b="1" dirty="0">
                <a:solidFill>
                  <a:schemeClr val="bg1"/>
                </a:solidFill>
                <a:effectLst/>
                <a:latin typeface="Verdana" panose="020B0604030504040204" pitchFamily="34" charset="0"/>
                <a:ea typeface="Verdana" panose="020B0604030504040204" pitchFamily="34" charset="0"/>
              </a:rPr>
              <a:t>)</a:t>
            </a:r>
          </a:p>
          <a:p>
            <a:pPr indent="269875" algn="ctr">
              <a:lnSpc>
                <a:spcPct val="150000"/>
              </a:lnSpc>
            </a:pPr>
            <a:r>
              <a:rPr lang="en-US" sz="2200" b="1" dirty="0">
                <a:solidFill>
                  <a:schemeClr val="bg1"/>
                </a:solidFill>
                <a:effectLst/>
                <a:latin typeface="Verdana" panose="020B0604030504040204" pitchFamily="34" charset="0"/>
                <a:ea typeface="Verdana" panose="020B0604030504040204" pitchFamily="34" charset="0"/>
              </a:rPr>
              <a:t>* São Paulo Research Foundation (FAPESP) </a:t>
            </a:r>
          </a:p>
          <a:p>
            <a:pPr indent="269875" algn="ctr">
              <a:lnSpc>
                <a:spcPct val="150000"/>
              </a:lnSpc>
            </a:pPr>
            <a:r>
              <a:rPr lang="en-US" sz="2200" b="1" dirty="0">
                <a:solidFill>
                  <a:schemeClr val="bg1"/>
                </a:solidFill>
                <a:effectLst/>
                <a:latin typeface="Verdana" panose="020B0604030504040204" pitchFamily="34" charset="0"/>
                <a:ea typeface="Verdana" panose="020B0604030504040204" pitchFamily="34" charset="0"/>
              </a:rPr>
              <a:t>* National Institute of Advanced Analytical Sciences and Technologies (INCTAA). </a:t>
            </a:r>
          </a:p>
        </p:txBody>
      </p:sp>
      <p:sp>
        <p:nvSpPr>
          <p:cNvPr id="3" name="Espaço Reservado para Número de Slide 2">
            <a:extLst>
              <a:ext uri="{FF2B5EF4-FFF2-40B4-BE49-F238E27FC236}">
                <a16:creationId xmlns:a16="http://schemas.microsoft.com/office/drawing/2014/main" id="{21058DF2-6FF0-492F-9344-628221FBBB33}"/>
              </a:ext>
            </a:extLst>
          </p:cNvPr>
          <p:cNvSpPr>
            <a:spLocks noGrp="1"/>
          </p:cNvSpPr>
          <p:nvPr>
            <p:ph type="sldNum" sz="quarter" idx="12"/>
          </p:nvPr>
        </p:nvSpPr>
        <p:spPr>
          <a:xfrm>
            <a:off x="8610600" y="6475618"/>
            <a:ext cx="2743200" cy="365125"/>
          </a:xfrm>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19</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9705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152073" y="2564904"/>
            <a:ext cx="6241740" cy="3402981"/>
          </a:xfrm>
          <a:prstGeom prst="rect">
            <a:avLst/>
          </a:prstGeom>
        </p:spPr>
        <p:txBody>
          <a:bodyPr spcFirstLastPara="1" vert="horz" wrap="square" lIns="121900" tIns="121900" rIns="121900" bIns="121900" rtlCol="0" anchor="b" anchorCtr="0">
            <a:noAutofit/>
          </a:bodyPr>
          <a:lstStyle/>
          <a:p>
            <a:pPr marL="135459" algn="l">
              <a:lnSpc>
                <a:spcPct val="200000"/>
              </a:lnSpc>
              <a:buClr>
                <a:srgbClr val="000000"/>
              </a:buClr>
              <a:buSzPts val="2000"/>
            </a:pPr>
            <a:r>
              <a:rPr lang="en-US" sz="2667" b="1" dirty="0">
                <a:solidFill>
                  <a:srgbClr val="000000"/>
                </a:solidFill>
                <a:latin typeface="Verdana"/>
                <a:ea typeface="Verdana"/>
                <a:cs typeface="Verdana"/>
                <a:sym typeface="Verdana"/>
              </a:rPr>
              <a:t>1. Introduction</a:t>
            </a:r>
            <a:br>
              <a:rPr lang="en-US" sz="2667" b="1" dirty="0">
                <a:solidFill>
                  <a:srgbClr val="000000"/>
                </a:solidFill>
                <a:latin typeface="Verdana"/>
                <a:ea typeface="Verdana"/>
                <a:cs typeface="Verdana"/>
                <a:sym typeface="Verdana"/>
              </a:rPr>
            </a:br>
            <a:r>
              <a:rPr lang="en-US" sz="2667" b="1" dirty="0">
                <a:solidFill>
                  <a:srgbClr val="000000"/>
                </a:solidFill>
                <a:latin typeface="Verdana"/>
                <a:ea typeface="Verdana"/>
                <a:cs typeface="Verdana"/>
                <a:sym typeface="Verdana"/>
              </a:rPr>
              <a:t>2. Material and Methods</a:t>
            </a:r>
            <a:br>
              <a:rPr lang="en-US" sz="2667" b="1" dirty="0">
                <a:solidFill>
                  <a:srgbClr val="000000"/>
                </a:solidFill>
                <a:latin typeface="Verdana"/>
                <a:ea typeface="Verdana"/>
                <a:cs typeface="Verdana"/>
                <a:sym typeface="Verdana"/>
              </a:rPr>
            </a:br>
            <a:r>
              <a:rPr lang="en-US" sz="2667" b="1" dirty="0">
                <a:solidFill>
                  <a:srgbClr val="000000"/>
                </a:solidFill>
                <a:latin typeface="Verdana"/>
                <a:ea typeface="Verdana"/>
                <a:cs typeface="Verdana"/>
                <a:sym typeface="Verdana"/>
              </a:rPr>
              <a:t>3. Results and Discussion </a:t>
            </a:r>
            <a:br>
              <a:rPr lang="en-US" sz="2667" b="1" dirty="0">
                <a:solidFill>
                  <a:srgbClr val="000000"/>
                </a:solidFill>
                <a:latin typeface="Verdana"/>
                <a:ea typeface="Verdana"/>
                <a:cs typeface="Verdana"/>
                <a:sym typeface="Verdana"/>
              </a:rPr>
            </a:br>
            <a:r>
              <a:rPr lang="en-US" sz="2667" b="1" dirty="0">
                <a:solidFill>
                  <a:srgbClr val="000000"/>
                </a:solidFill>
                <a:latin typeface="Verdana"/>
                <a:ea typeface="Verdana"/>
                <a:cs typeface="Verdana"/>
                <a:sym typeface="Verdana"/>
              </a:rPr>
              <a:t>4. Conclusions</a:t>
            </a:r>
            <a:br>
              <a:rPr lang="en-US" sz="2667" b="1" dirty="0">
                <a:solidFill>
                  <a:srgbClr val="000000"/>
                </a:solidFill>
                <a:latin typeface="Verdana"/>
                <a:ea typeface="Verdana"/>
                <a:cs typeface="Verdana"/>
                <a:sym typeface="Verdana"/>
              </a:rPr>
            </a:br>
            <a:r>
              <a:rPr lang="en-US" sz="2667" b="1" dirty="0">
                <a:solidFill>
                  <a:srgbClr val="000000"/>
                </a:solidFill>
                <a:latin typeface="Verdana"/>
                <a:ea typeface="Verdana"/>
                <a:cs typeface="Verdana"/>
                <a:sym typeface="Verdana"/>
              </a:rPr>
              <a:t>5. Acknowledgements</a:t>
            </a:r>
          </a:p>
        </p:txBody>
      </p:sp>
      <p:sp>
        <p:nvSpPr>
          <p:cNvPr id="66" name="Google Shape;66;p14"/>
          <p:cNvSpPr txBox="1">
            <a:spLocks noGrp="1"/>
          </p:cNvSpPr>
          <p:nvPr>
            <p:ph type="subTitle" idx="1"/>
          </p:nvPr>
        </p:nvSpPr>
        <p:spPr>
          <a:xfrm>
            <a:off x="0" y="722"/>
            <a:ext cx="12192000" cy="1056800"/>
          </a:xfrm>
          <a:prstGeom prst="rect">
            <a:avLst/>
          </a:prstGeom>
        </p:spPr>
        <p:txBody>
          <a:bodyPr spcFirstLastPara="1" vert="horz" wrap="square" lIns="121900" tIns="121900" rIns="121900" bIns="121900" rtlCol="0" anchor="t" anchorCtr="0">
            <a:noAutofit/>
          </a:bodyPr>
          <a:lstStyle/>
          <a:p>
            <a:pPr algn="l"/>
            <a:r>
              <a:rPr lang="en-US" sz="3600" b="1">
                <a:solidFill>
                  <a:srgbClr val="002060"/>
                </a:solidFill>
                <a:latin typeface="Verdana"/>
                <a:ea typeface="Verdana"/>
                <a:cs typeface="Verdana"/>
                <a:sym typeface="Verdana"/>
              </a:rPr>
              <a:t>Presentation topics</a:t>
            </a:r>
          </a:p>
        </p:txBody>
      </p:sp>
      <p:pic>
        <p:nvPicPr>
          <p:cNvPr id="3" name="Imagem 2">
            <a:extLst>
              <a:ext uri="{FF2B5EF4-FFF2-40B4-BE49-F238E27FC236}">
                <a16:creationId xmlns:a16="http://schemas.microsoft.com/office/drawing/2014/main" id="{0C3305DA-AFC6-463F-8D6F-D4E34375C5B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t="22335" r="2173" b="4866"/>
          <a:stretch/>
        </p:blipFill>
        <p:spPr>
          <a:xfrm>
            <a:off x="8894649" y="3210030"/>
            <a:ext cx="2779497" cy="2757855"/>
          </a:xfrm>
          <a:prstGeom prst="rect">
            <a:avLst/>
          </a:prstGeom>
        </p:spPr>
      </p:pic>
      <p:pic>
        <p:nvPicPr>
          <p:cNvPr id="7" name="Imagem 6">
            <a:extLst>
              <a:ext uri="{FF2B5EF4-FFF2-40B4-BE49-F238E27FC236}">
                <a16:creationId xmlns:a16="http://schemas.microsoft.com/office/drawing/2014/main" id="{360E248D-09B8-4041-ADCE-594D50A0A69D}"/>
              </a:ext>
            </a:extLst>
          </p:cNvPr>
          <p:cNvPicPr>
            <a:picLocks noChangeAspect="1"/>
          </p:cNvPicPr>
          <p:nvPr/>
        </p:nvPicPr>
        <p:blipFill rotWithShape="1">
          <a:blip r:embed="rId5"/>
          <a:srcRect l="10697" t="15497" r="9635" b="10800"/>
          <a:stretch/>
        </p:blipFill>
        <p:spPr>
          <a:xfrm>
            <a:off x="8866671" y="816052"/>
            <a:ext cx="2835452" cy="1990323"/>
          </a:xfrm>
          <a:prstGeom prst="rect">
            <a:avLst/>
          </a:prstGeom>
        </p:spPr>
      </p:pic>
      <p:sp>
        <p:nvSpPr>
          <p:cNvPr id="8" name="Espaço Reservado para Número de Slide 7">
            <a:extLst>
              <a:ext uri="{FF2B5EF4-FFF2-40B4-BE49-F238E27FC236}">
                <a16:creationId xmlns:a16="http://schemas.microsoft.com/office/drawing/2014/main" id="{B50A283E-A148-4D7F-9A9C-88A42292B21C}"/>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2</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4888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0B98C-31E6-4E1C-B2C9-628637F3EB73}"/>
              </a:ext>
            </a:extLst>
          </p:cNvPr>
          <p:cNvSpPr>
            <a:spLocks noGrp="1"/>
          </p:cNvSpPr>
          <p:nvPr>
            <p:ph type="title"/>
          </p:nvPr>
        </p:nvSpPr>
        <p:spPr>
          <a:xfrm>
            <a:off x="28599" y="5380191"/>
            <a:ext cx="11711609" cy="1325563"/>
          </a:xfrm>
        </p:spPr>
        <p:txBody>
          <a:bodyPr/>
          <a:lstStyle/>
          <a:p>
            <a:r>
              <a:rPr lang="en-US" b="1">
                <a:solidFill>
                  <a:srgbClr val="002060"/>
                </a:solidFill>
                <a:latin typeface="Verdana" panose="020B0604030504040204" pitchFamily="34" charset="0"/>
                <a:ea typeface="Verdana" panose="020B0604030504040204" pitchFamily="34" charset="0"/>
              </a:rPr>
              <a:t>Thanks for your attention!</a:t>
            </a:r>
          </a:p>
        </p:txBody>
      </p:sp>
      <p:sp>
        <p:nvSpPr>
          <p:cNvPr id="4" name="Espaço Reservado para Número de Slide 3">
            <a:extLst>
              <a:ext uri="{FF2B5EF4-FFF2-40B4-BE49-F238E27FC236}">
                <a16:creationId xmlns:a16="http://schemas.microsoft.com/office/drawing/2014/main" id="{A0369FDE-F697-4E2F-8160-3EAACF48ECC0}"/>
              </a:ext>
            </a:extLst>
          </p:cNvPr>
          <p:cNvSpPr>
            <a:spLocks noGrp="1"/>
          </p:cNvSpPr>
          <p:nvPr>
            <p:ph type="sldNum" sz="quarter" idx="12"/>
          </p:nvPr>
        </p:nvSpPr>
        <p:spPr/>
        <p:txBody>
          <a:bodyPr/>
          <a:lstStyle/>
          <a:p>
            <a:fld id="{E305CBD6-9598-4FA5-A853-7537938F139C}" type="slidenum">
              <a:rPr lang="pt-BR" smtClean="0">
                <a:solidFill>
                  <a:schemeClr val="bg1"/>
                </a:solidFill>
              </a:rPr>
              <a:t>20</a:t>
            </a:fld>
            <a:endParaRPr lang="pt-BR">
              <a:solidFill>
                <a:schemeClr val="bg1"/>
              </a:solidFill>
            </a:endParaRPr>
          </a:p>
        </p:txBody>
      </p:sp>
      <p:grpSp>
        <p:nvGrpSpPr>
          <p:cNvPr id="41" name="Agrupar 40">
            <a:extLst>
              <a:ext uri="{FF2B5EF4-FFF2-40B4-BE49-F238E27FC236}">
                <a16:creationId xmlns:a16="http://schemas.microsoft.com/office/drawing/2014/main" id="{7FC83ADF-28B1-4786-AD91-291D9598F63D}"/>
              </a:ext>
            </a:extLst>
          </p:cNvPr>
          <p:cNvGrpSpPr/>
          <p:nvPr/>
        </p:nvGrpSpPr>
        <p:grpSpPr>
          <a:xfrm>
            <a:off x="251790" y="304799"/>
            <a:ext cx="10946297" cy="5091113"/>
            <a:chOff x="3747879" y="1193207"/>
            <a:chExt cx="8073059" cy="3870215"/>
          </a:xfrm>
        </p:grpSpPr>
        <p:pic>
          <p:nvPicPr>
            <p:cNvPr id="6" name="Imagem 5">
              <a:extLst>
                <a:ext uri="{FF2B5EF4-FFF2-40B4-BE49-F238E27FC236}">
                  <a16:creationId xmlns:a16="http://schemas.microsoft.com/office/drawing/2014/main" id="{B8CCF14A-01F5-4DC7-A422-D2D12EC2C88B}"/>
                </a:ext>
              </a:extLst>
            </p:cNvPr>
            <p:cNvPicPr>
              <a:picLocks noChangeAspect="1"/>
            </p:cNvPicPr>
            <p:nvPr/>
          </p:nvPicPr>
          <p:blipFill rotWithShape="1">
            <a:blip r:embed="rId2"/>
            <a:srcRect l="19765" t="11056" r="12650" b="18135"/>
            <a:stretch/>
          </p:blipFill>
          <p:spPr>
            <a:xfrm>
              <a:off x="5161242" y="1334667"/>
              <a:ext cx="1094012" cy="1131295"/>
            </a:xfrm>
            <a:prstGeom prst="rect">
              <a:avLst/>
            </a:prstGeom>
          </p:spPr>
        </p:pic>
        <p:pic>
          <p:nvPicPr>
            <p:cNvPr id="8" name="Imagem 7">
              <a:extLst>
                <a:ext uri="{FF2B5EF4-FFF2-40B4-BE49-F238E27FC236}">
                  <a16:creationId xmlns:a16="http://schemas.microsoft.com/office/drawing/2014/main" id="{9210E6CE-96E9-4929-8A14-7C394A4BC5B1}"/>
                </a:ext>
              </a:extLst>
            </p:cNvPr>
            <p:cNvPicPr>
              <a:picLocks noChangeAspect="1"/>
            </p:cNvPicPr>
            <p:nvPr/>
          </p:nvPicPr>
          <p:blipFill rotWithShape="1">
            <a:blip r:embed="rId3"/>
            <a:srcRect l="8996" t="3100" r="5805" b="2421"/>
            <a:stretch/>
          </p:blipFill>
          <p:spPr>
            <a:xfrm>
              <a:off x="3747879" y="1320099"/>
              <a:ext cx="1165634" cy="1208637"/>
            </a:xfrm>
            <a:prstGeom prst="rect">
              <a:avLst/>
            </a:prstGeom>
          </p:spPr>
        </p:pic>
        <p:pic>
          <p:nvPicPr>
            <p:cNvPr id="10" name="Imagem 9">
              <a:extLst>
                <a:ext uri="{FF2B5EF4-FFF2-40B4-BE49-F238E27FC236}">
                  <a16:creationId xmlns:a16="http://schemas.microsoft.com/office/drawing/2014/main" id="{44BD52BA-82E9-4918-95EC-7F51324F2C71}"/>
                </a:ext>
              </a:extLst>
            </p:cNvPr>
            <p:cNvPicPr>
              <a:picLocks noChangeAspect="1"/>
            </p:cNvPicPr>
            <p:nvPr/>
          </p:nvPicPr>
          <p:blipFill rotWithShape="1">
            <a:blip r:embed="rId4"/>
            <a:srcRect l="779" t="6755" r="2217" b="7653"/>
            <a:stretch/>
          </p:blipFill>
          <p:spPr>
            <a:xfrm>
              <a:off x="7866310" y="1266036"/>
              <a:ext cx="1165634" cy="1132648"/>
            </a:xfrm>
            <a:prstGeom prst="rect">
              <a:avLst/>
            </a:prstGeom>
          </p:spPr>
        </p:pic>
        <p:pic>
          <p:nvPicPr>
            <p:cNvPr id="12" name="Imagem 11">
              <a:extLst>
                <a:ext uri="{FF2B5EF4-FFF2-40B4-BE49-F238E27FC236}">
                  <a16:creationId xmlns:a16="http://schemas.microsoft.com/office/drawing/2014/main" id="{7F2ECC42-6127-428F-AEFF-134D19BF57A2}"/>
                </a:ext>
              </a:extLst>
            </p:cNvPr>
            <p:cNvPicPr>
              <a:picLocks noChangeAspect="1"/>
            </p:cNvPicPr>
            <p:nvPr/>
          </p:nvPicPr>
          <p:blipFill rotWithShape="1">
            <a:blip r:embed="rId5"/>
            <a:srcRect l="11240" t="15052" r="12379" b="9640"/>
            <a:stretch/>
          </p:blipFill>
          <p:spPr>
            <a:xfrm>
              <a:off x="6502983" y="1331507"/>
              <a:ext cx="1167296" cy="1130623"/>
            </a:xfrm>
            <a:prstGeom prst="rect">
              <a:avLst/>
            </a:prstGeom>
          </p:spPr>
        </p:pic>
        <p:pic>
          <p:nvPicPr>
            <p:cNvPr id="14" name="Imagem 13">
              <a:extLst>
                <a:ext uri="{FF2B5EF4-FFF2-40B4-BE49-F238E27FC236}">
                  <a16:creationId xmlns:a16="http://schemas.microsoft.com/office/drawing/2014/main" id="{F2685A3C-E2B5-4247-8F27-09CB06F66D1A}"/>
                </a:ext>
              </a:extLst>
            </p:cNvPr>
            <p:cNvPicPr>
              <a:picLocks noChangeAspect="1"/>
            </p:cNvPicPr>
            <p:nvPr/>
          </p:nvPicPr>
          <p:blipFill rotWithShape="1">
            <a:blip r:embed="rId6"/>
            <a:srcRect l="17016" t="11428" r="11021" b="16226"/>
            <a:stretch/>
          </p:blipFill>
          <p:spPr>
            <a:xfrm>
              <a:off x="9280639" y="1217023"/>
              <a:ext cx="1126528" cy="1117920"/>
            </a:xfrm>
            <a:prstGeom prst="rect">
              <a:avLst/>
            </a:prstGeom>
          </p:spPr>
        </p:pic>
        <p:pic>
          <p:nvPicPr>
            <p:cNvPr id="16" name="Imagem 15">
              <a:extLst>
                <a:ext uri="{FF2B5EF4-FFF2-40B4-BE49-F238E27FC236}">
                  <a16:creationId xmlns:a16="http://schemas.microsoft.com/office/drawing/2014/main" id="{35E05341-5076-46E8-9BC0-43C4A78A6DBC}"/>
                </a:ext>
              </a:extLst>
            </p:cNvPr>
            <p:cNvPicPr>
              <a:picLocks noChangeAspect="1"/>
            </p:cNvPicPr>
            <p:nvPr/>
          </p:nvPicPr>
          <p:blipFill rotWithShape="1">
            <a:blip r:embed="rId7"/>
            <a:srcRect l="3160" t="11242" r="3030" b="2977"/>
            <a:stretch/>
          </p:blipFill>
          <p:spPr>
            <a:xfrm>
              <a:off x="10582115" y="1193207"/>
              <a:ext cx="1160119" cy="1117920"/>
            </a:xfrm>
            <a:prstGeom prst="rect">
              <a:avLst/>
            </a:prstGeom>
          </p:spPr>
        </p:pic>
        <p:pic>
          <p:nvPicPr>
            <p:cNvPr id="18" name="Imagem 17">
              <a:extLst>
                <a:ext uri="{FF2B5EF4-FFF2-40B4-BE49-F238E27FC236}">
                  <a16:creationId xmlns:a16="http://schemas.microsoft.com/office/drawing/2014/main" id="{249F95E2-CEFE-4404-813F-6E1593776DE1}"/>
                </a:ext>
              </a:extLst>
            </p:cNvPr>
            <p:cNvPicPr>
              <a:picLocks noChangeAspect="1"/>
            </p:cNvPicPr>
            <p:nvPr/>
          </p:nvPicPr>
          <p:blipFill rotWithShape="1">
            <a:blip r:embed="rId8"/>
            <a:srcRect l="2044" r="7577" b="3665"/>
            <a:stretch/>
          </p:blipFill>
          <p:spPr>
            <a:xfrm>
              <a:off x="5104153" y="2589023"/>
              <a:ext cx="1164252" cy="1150982"/>
            </a:xfrm>
            <a:prstGeom prst="rect">
              <a:avLst/>
            </a:prstGeom>
          </p:spPr>
        </p:pic>
        <p:pic>
          <p:nvPicPr>
            <p:cNvPr id="20" name="Imagem 19">
              <a:extLst>
                <a:ext uri="{FF2B5EF4-FFF2-40B4-BE49-F238E27FC236}">
                  <a16:creationId xmlns:a16="http://schemas.microsoft.com/office/drawing/2014/main" id="{3CCB5120-01B8-48DA-99E6-64A25639AC0F}"/>
                </a:ext>
              </a:extLst>
            </p:cNvPr>
            <p:cNvPicPr>
              <a:picLocks noChangeAspect="1"/>
            </p:cNvPicPr>
            <p:nvPr/>
          </p:nvPicPr>
          <p:blipFill rotWithShape="1">
            <a:blip r:embed="rId9"/>
            <a:srcRect l="9824" t="9050" r="9574" b="5781"/>
            <a:stretch/>
          </p:blipFill>
          <p:spPr>
            <a:xfrm>
              <a:off x="3747879" y="2652469"/>
              <a:ext cx="1174376" cy="1150982"/>
            </a:xfrm>
            <a:prstGeom prst="rect">
              <a:avLst/>
            </a:prstGeom>
          </p:spPr>
        </p:pic>
        <p:pic>
          <p:nvPicPr>
            <p:cNvPr id="22" name="Imagem 21">
              <a:extLst>
                <a:ext uri="{FF2B5EF4-FFF2-40B4-BE49-F238E27FC236}">
                  <a16:creationId xmlns:a16="http://schemas.microsoft.com/office/drawing/2014/main" id="{23F23B86-2DAC-48F1-8944-AF6B05A66050}"/>
                </a:ext>
              </a:extLst>
            </p:cNvPr>
            <p:cNvPicPr>
              <a:picLocks noChangeAspect="1"/>
            </p:cNvPicPr>
            <p:nvPr/>
          </p:nvPicPr>
          <p:blipFill rotWithShape="1">
            <a:blip r:embed="rId10"/>
            <a:srcRect l="10519" t="1607" r="5248" b="7635"/>
            <a:stretch/>
          </p:blipFill>
          <p:spPr>
            <a:xfrm>
              <a:off x="6522820" y="2589022"/>
              <a:ext cx="1164712" cy="1200258"/>
            </a:xfrm>
            <a:prstGeom prst="rect">
              <a:avLst/>
            </a:prstGeom>
          </p:spPr>
        </p:pic>
        <p:pic>
          <p:nvPicPr>
            <p:cNvPr id="24" name="Imagem 23">
              <a:extLst>
                <a:ext uri="{FF2B5EF4-FFF2-40B4-BE49-F238E27FC236}">
                  <a16:creationId xmlns:a16="http://schemas.microsoft.com/office/drawing/2014/main" id="{BC05D408-D6EA-4C48-B366-BDAD4E05E9C8}"/>
                </a:ext>
              </a:extLst>
            </p:cNvPr>
            <p:cNvPicPr>
              <a:picLocks noChangeAspect="1"/>
            </p:cNvPicPr>
            <p:nvPr/>
          </p:nvPicPr>
          <p:blipFill rotWithShape="1">
            <a:blip r:embed="rId11"/>
            <a:srcRect l="12906" t="8965" r="3489" b="9882"/>
            <a:stretch/>
          </p:blipFill>
          <p:spPr>
            <a:xfrm>
              <a:off x="7893396" y="2659143"/>
              <a:ext cx="1214994" cy="1160806"/>
            </a:xfrm>
            <a:prstGeom prst="rect">
              <a:avLst/>
            </a:prstGeom>
          </p:spPr>
        </p:pic>
        <p:pic>
          <p:nvPicPr>
            <p:cNvPr id="26" name="Imagem 25">
              <a:extLst>
                <a:ext uri="{FF2B5EF4-FFF2-40B4-BE49-F238E27FC236}">
                  <a16:creationId xmlns:a16="http://schemas.microsoft.com/office/drawing/2014/main" id="{17A2E8A9-3519-4216-B522-7A489F167D94}"/>
                </a:ext>
              </a:extLst>
            </p:cNvPr>
            <p:cNvPicPr>
              <a:picLocks noChangeAspect="1"/>
            </p:cNvPicPr>
            <p:nvPr/>
          </p:nvPicPr>
          <p:blipFill rotWithShape="1">
            <a:blip r:embed="rId12"/>
            <a:srcRect l="13248" t="13209" r="12119" b="7568"/>
            <a:stretch/>
          </p:blipFill>
          <p:spPr>
            <a:xfrm>
              <a:off x="9299953" y="2640270"/>
              <a:ext cx="1051902" cy="1099736"/>
            </a:xfrm>
            <a:prstGeom prst="rect">
              <a:avLst/>
            </a:prstGeom>
          </p:spPr>
        </p:pic>
        <p:pic>
          <p:nvPicPr>
            <p:cNvPr id="28" name="Imagem 27">
              <a:extLst>
                <a:ext uri="{FF2B5EF4-FFF2-40B4-BE49-F238E27FC236}">
                  <a16:creationId xmlns:a16="http://schemas.microsoft.com/office/drawing/2014/main" id="{C13FBCD2-9087-40ED-8C3C-A37CD8398229}"/>
                </a:ext>
              </a:extLst>
            </p:cNvPr>
            <p:cNvPicPr>
              <a:picLocks noChangeAspect="1"/>
            </p:cNvPicPr>
            <p:nvPr/>
          </p:nvPicPr>
          <p:blipFill rotWithShape="1">
            <a:blip r:embed="rId13"/>
            <a:srcRect l="4478" t="5132" r="2170" b="3823"/>
            <a:stretch/>
          </p:blipFill>
          <p:spPr>
            <a:xfrm>
              <a:off x="10627941" y="2652468"/>
              <a:ext cx="1128413" cy="1081122"/>
            </a:xfrm>
            <a:prstGeom prst="rect">
              <a:avLst/>
            </a:prstGeom>
          </p:spPr>
        </p:pic>
        <p:pic>
          <p:nvPicPr>
            <p:cNvPr id="30" name="Imagem 29">
              <a:extLst>
                <a:ext uri="{FF2B5EF4-FFF2-40B4-BE49-F238E27FC236}">
                  <a16:creationId xmlns:a16="http://schemas.microsoft.com/office/drawing/2014/main" id="{97CCE34E-4940-468B-9E63-FC5D2F9880F0}"/>
                </a:ext>
              </a:extLst>
            </p:cNvPr>
            <p:cNvPicPr>
              <a:picLocks noChangeAspect="1"/>
            </p:cNvPicPr>
            <p:nvPr/>
          </p:nvPicPr>
          <p:blipFill rotWithShape="1">
            <a:blip r:embed="rId14"/>
            <a:srcRect l="7160" t="747" r="8827" b="3305"/>
            <a:stretch/>
          </p:blipFill>
          <p:spPr>
            <a:xfrm>
              <a:off x="10656226" y="3921391"/>
              <a:ext cx="1164712" cy="1136284"/>
            </a:xfrm>
            <a:prstGeom prst="rect">
              <a:avLst/>
            </a:prstGeom>
          </p:spPr>
        </p:pic>
        <p:pic>
          <p:nvPicPr>
            <p:cNvPr id="32" name="Imagem 31">
              <a:extLst>
                <a:ext uri="{FF2B5EF4-FFF2-40B4-BE49-F238E27FC236}">
                  <a16:creationId xmlns:a16="http://schemas.microsoft.com/office/drawing/2014/main" id="{DF3101A2-D821-415A-A3B9-56829B2BB7F6}"/>
                </a:ext>
              </a:extLst>
            </p:cNvPr>
            <p:cNvPicPr>
              <a:picLocks noChangeAspect="1"/>
            </p:cNvPicPr>
            <p:nvPr/>
          </p:nvPicPr>
          <p:blipFill rotWithShape="1">
            <a:blip r:embed="rId15"/>
            <a:srcRect l="13050" t="8662" r="6843" b="5179"/>
            <a:stretch/>
          </p:blipFill>
          <p:spPr>
            <a:xfrm>
              <a:off x="3748769" y="3921391"/>
              <a:ext cx="1111197" cy="1071986"/>
            </a:xfrm>
            <a:prstGeom prst="rect">
              <a:avLst/>
            </a:prstGeom>
          </p:spPr>
        </p:pic>
        <p:pic>
          <p:nvPicPr>
            <p:cNvPr id="34" name="Imagem 33">
              <a:extLst>
                <a:ext uri="{FF2B5EF4-FFF2-40B4-BE49-F238E27FC236}">
                  <a16:creationId xmlns:a16="http://schemas.microsoft.com/office/drawing/2014/main" id="{448D268A-0A14-4D0E-BBF8-6EF38083CA93}"/>
                </a:ext>
              </a:extLst>
            </p:cNvPr>
            <p:cNvPicPr>
              <a:picLocks noChangeAspect="1"/>
            </p:cNvPicPr>
            <p:nvPr/>
          </p:nvPicPr>
          <p:blipFill rotWithShape="1">
            <a:blip r:embed="rId16"/>
            <a:srcRect l="8895" t="10777" r="4327" b="5925"/>
            <a:stretch/>
          </p:blipFill>
          <p:spPr>
            <a:xfrm>
              <a:off x="5169627" y="3921391"/>
              <a:ext cx="1097046" cy="1071986"/>
            </a:xfrm>
            <a:prstGeom prst="rect">
              <a:avLst/>
            </a:prstGeom>
          </p:spPr>
        </p:pic>
        <p:pic>
          <p:nvPicPr>
            <p:cNvPr id="36" name="Imagem 35">
              <a:extLst>
                <a:ext uri="{FF2B5EF4-FFF2-40B4-BE49-F238E27FC236}">
                  <a16:creationId xmlns:a16="http://schemas.microsoft.com/office/drawing/2014/main" id="{D609C0A1-2D8D-4174-9DD6-D42D207268EF}"/>
                </a:ext>
              </a:extLst>
            </p:cNvPr>
            <p:cNvPicPr>
              <a:picLocks noChangeAspect="1"/>
            </p:cNvPicPr>
            <p:nvPr/>
          </p:nvPicPr>
          <p:blipFill rotWithShape="1">
            <a:blip r:embed="rId17"/>
            <a:srcRect l="6318" t="17674" r="5888" b="5587"/>
            <a:stretch/>
          </p:blipFill>
          <p:spPr>
            <a:xfrm>
              <a:off x="6525011" y="3902616"/>
              <a:ext cx="1211174" cy="1160806"/>
            </a:xfrm>
            <a:prstGeom prst="rect">
              <a:avLst/>
            </a:prstGeom>
          </p:spPr>
        </p:pic>
        <p:pic>
          <p:nvPicPr>
            <p:cNvPr id="38" name="Imagem 37">
              <a:extLst>
                <a:ext uri="{FF2B5EF4-FFF2-40B4-BE49-F238E27FC236}">
                  <a16:creationId xmlns:a16="http://schemas.microsoft.com/office/drawing/2014/main" id="{E8D696CD-D3E9-4E7D-9B67-D2BD1AD696E6}"/>
                </a:ext>
              </a:extLst>
            </p:cNvPr>
            <p:cNvPicPr>
              <a:picLocks noChangeAspect="1"/>
            </p:cNvPicPr>
            <p:nvPr/>
          </p:nvPicPr>
          <p:blipFill rotWithShape="1">
            <a:blip r:embed="rId18"/>
            <a:srcRect l="11924" t="4649" r="8503"/>
            <a:stretch/>
          </p:blipFill>
          <p:spPr>
            <a:xfrm>
              <a:off x="7902017" y="3951073"/>
              <a:ext cx="1206373" cy="1112349"/>
            </a:xfrm>
            <a:prstGeom prst="rect">
              <a:avLst/>
            </a:prstGeom>
          </p:spPr>
        </p:pic>
        <p:pic>
          <p:nvPicPr>
            <p:cNvPr id="40" name="Imagem 39">
              <a:extLst>
                <a:ext uri="{FF2B5EF4-FFF2-40B4-BE49-F238E27FC236}">
                  <a16:creationId xmlns:a16="http://schemas.microsoft.com/office/drawing/2014/main" id="{75C8B6F0-15FE-4C67-AA3A-EF14CE7CCF8D}"/>
                </a:ext>
              </a:extLst>
            </p:cNvPr>
            <p:cNvPicPr>
              <a:picLocks noChangeAspect="1"/>
            </p:cNvPicPr>
            <p:nvPr/>
          </p:nvPicPr>
          <p:blipFill rotWithShape="1">
            <a:blip r:embed="rId19"/>
            <a:srcRect t="4258" r="3294" b="7592"/>
            <a:stretch/>
          </p:blipFill>
          <p:spPr>
            <a:xfrm>
              <a:off x="9299953" y="3921391"/>
              <a:ext cx="1164712" cy="1117919"/>
            </a:xfrm>
            <a:prstGeom prst="rect">
              <a:avLst/>
            </a:prstGeom>
          </p:spPr>
        </p:pic>
      </p:grpSp>
      <p:sp>
        <p:nvSpPr>
          <p:cNvPr id="42" name="Título 1">
            <a:extLst>
              <a:ext uri="{FF2B5EF4-FFF2-40B4-BE49-F238E27FC236}">
                <a16:creationId xmlns:a16="http://schemas.microsoft.com/office/drawing/2014/main" id="{7B0C2A53-09EF-4D6C-A3AC-7983B576FF39}"/>
              </a:ext>
            </a:extLst>
          </p:cNvPr>
          <p:cNvSpPr txBox="1">
            <a:spLocks/>
          </p:cNvSpPr>
          <p:nvPr/>
        </p:nvSpPr>
        <p:spPr>
          <a:xfrm>
            <a:off x="8244491" y="6358065"/>
            <a:ext cx="3941304" cy="5018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200" b="1" dirty="0">
                <a:solidFill>
                  <a:srgbClr val="002060"/>
                </a:solidFill>
                <a:latin typeface="Verdana" panose="020B0604030504040204" pitchFamily="34" charset="0"/>
                <a:ea typeface="Verdana" panose="020B0604030504040204" pitchFamily="34" charset="0"/>
              </a:rPr>
              <a:t>E-mail: anna.flavia.silva@usp.br</a:t>
            </a:r>
          </a:p>
        </p:txBody>
      </p:sp>
    </p:spTree>
    <p:extLst>
      <p:ext uri="{BB962C8B-B14F-4D97-AF65-F5344CB8AC3E}">
        <p14:creationId xmlns:p14="http://schemas.microsoft.com/office/powerpoint/2010/main" val="349698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4912C-FC34-4606-B11B-49B7613EF519}"/>
              </a:ext>
            </a:extLst>
          </p:cNvPr>
          <p:cNvSpPr>
            <a:spLocks noGrp="1"/>
          </p:cNvSpPr>
          <p:nvPr>
            <p:ph type="title"/>
          </p:nvPr>
        </p:nvSpPr>
        <p:spPr>
          <a:xfrm>
            <a:off x="0" y="1981889"/>
            <a:ext cx="12192000" cy="1543189"/>
          </a:xfrm>
        </p:spPr>
        <p:txBody>
          <a:bodyPr>
            <a:normAutofit/>
          </a:bodyPr>
          <a:lstStyle/>
          <a:p>
            <a:r>
              <a:rPr lang="en-US" sz="6000" b="1" dirty="0">
                <a:solidFill>
                  <a:srgbClr val="002060"/>
                </a:solidFill>
                <a:latin typeface="Verdana" panose="020B0604030504040204" pitchFamily="34" charset="0"/>
                <a:ea typeface="Verdana" panose="020B0604030504040204" pitchFamily="34" charset="0"/>
              </a:rPr>
              <a:t>Introduction</a:t>
            </a:r>
          </a:p>
        </p:txBody>
      </p:sp>
      <p:grpSp>
        <p:nvGrpSpPr>
          <p:cNvPr id="16" name="Agrupar 15">
            <a:extLst>
              <a:ext uri="{FF2B5EF4-FFF2-40B4-BE49-F238E27FC236}">
                <a16:creationId xmlns:a16="http://schemas.microsoft.com/office/drawing/2014/main" id="{FC4BF2B2-E3AF-4B94-BAFA-84581AE69BA6}"/>
              </a:ext>
            </a:extLst>
          </p:cNvPr>
          <p:cNvGrpSpPr/>
          <p:nvPr/>
        </p:nvGrpSpPr>
        <p:grpSpPr>
          <a:xfrm>
            <a:off x="1550503" y="4604251"/>
            <a:ext cx="9090993" cy="2144299"/>
            <a:chOff x="1184816" y="5250445"/>
            <a:chExt cx="5709068" cy="1392851"/>
          </a:xfrm>
        </p:grpSpPr>
        <p:pic>
          <p:nvPicPr>
            <p:cNvPr id="17" name="Imagem 16">
              <a:extLst>
                <a:ext uri="{FF2B5EF4-FFF2-40B4-BE49-F238E27FC236}">
                  <a16:creationId xmlns:a16="http://schemas.microsoft.com/office/drawing/2014/main" id="{E50AD924-B3D1-49AC-B755-44627400802F}"/>
                </a:ext>
              </a:extLst>
            </p:cNvPr>
            <p:cNvPicPr>
              <a:picLocks noChangeAspect="1"/>
            </p:cNvPicPr>
            <p:nvPr/>
          </p:nvPicPr>
          <p:blipFill rotWithShape="1">
            <a:blip r:embed="rId2"/>
            <a:srcRect l="17016" t="11428" r="11021" b="16226"/>
            <a:stretch/>
          </p:blipFill>
          <p:spPr>
            <a:xfrm>
              <a:off x="1184816" y="5252933"/>
              <a:ext cx="1376943" cy="1353531"/>
            </a:xfrm>
            <a:prstGeom prst="rect">
              <a:avLst/>
            </a:prstGeom>
          </p:spPr>
        </p:pic>
        <p:pic>
          <p:nvPicPr>
            <p:cNvPr id="18" name="Imagem 17">
              <a:extLst>
                <a:ext uri="{FF2B5EF4-FFF2-40B4-BE49-F238E27FC236}">
                  <a16:creationId xmlns:a16="http://schemas.microsoft.com/office/drawing/2014/main" id="{BB85F2B8-6D1A-4DA0-9306-64B068AFDA5F}"/>
                </a:ext>
              </a:extLst>
            </p:cNvPr>
            <p:cNvPicPr>
              <a:picLocks noChangeAspect="1"/>
            </p:cNvPicPr>
            <p:nvPr/>
          </p:nvPicPr>
          <p:blipFill rotWithShape="1">
            <a:blip r:embed="rId3"/>
            <a:srcRect l="2044" r="7577" b="3665"/>
            <a:stretch/>
          </p:blipFill>
          <p:spPr>
            <a:xfrm>
              <a:off x="5595809" y="5265428"/>
              <a:ext cx="1298075" cy="1377868"/>
            </a:xfrm>
            <a:prstGeom prst="rect">
              <a:avLst/>
            </a:prstGeom>
          </p:spPr>
        </p:pic>
        <p:pic>
          <p:nvPicPr>
            <p:cNvPr id="19" name="Imagem 18">
              <a:extLst>
                <a:ext uri="{FF2B5EF4-FFF2-40B4-BE49-F238E27FC236}">
                  <a16:creationId xmlns:a16="http://schemas.microsoft.com/office/drawing/2014/main" id="{5F979766-48A0-40DB-AF1A-A97EFAE75BBD}"/>
                </a:ext>
              </a:extLst>
            </p:cNvPr>
            <p:cNvPicPr>
              <a:picLocks noChangeAspect="1"/>
            </p:cNvPicPr>
            <p:nvPr/>
          </p:nvPicPr>
          <p:blipFill rotWithShape="1">
            <a:blip r:embed="rId4"/>
            <a:srcRect l="12906" t="8965" r="3489" b="9882"/>
            <a:stretch/>
          </p:blipFill>
          <p:spPr>
            <a:xfrm>
              <a:off x="4150920" y="5250445"/>
              <a:ext cx="1366023" cy="1377868"/>
            </a:xfrm>
            <a:prstGeom prst="rect">
              <a:avLst/>
            </a:prstGeom>
          </p:spPr>
        </p:pic>
        <p:pic>
          <p:nvPicPr>
            <p:cNvPr id="20" name="Imagem 19">
              <a:extLst>
                <a:ext uri="{FF2B5EF4-FFF2-40B4-BE49-F238E27FC236}">
                  <a16:creationId xmlns:a16="http://schemas.microsoft.com/office/drawing/2014/main" id="{4EC081D6-5EB2-4D5C-B948-505EA22D2BB0}"/>
                </a:ext>
              </a:extLst>
            </p:cNvPr>
            <p:cNvPicPr>
              <a:picLocks noChangeAspect="1"/>
            </p:cNvPicPr>
            <p:nvPr/>
          </p:nvPicPr>
          <p:blipFill rotWithShape="1">
            <a:blip r:embed="rId5"/>
            <a:srcRect l="6318" t="17674" r="5888" b="5587"/>
            <a:stretch/>
          </p:blipFill>
          <p:spPr>
            <a:xfrm>
              <a:off x="2651999" y="5252933"/>
              <a:ext cx="1412315" cy="1377868"/>
            </a:xfrm>
            <a:prstGeom prst="rect">
              <a:avLst/>
            </a:prstGeom>
          </p:spPr>
        </p:pic>
      </p:grpSp>
      <p:sp>
        <p:nvSpPr>
          <p:cNvPr id="21" name="Espaço Reservado para Número de Slide 20">
            <a:extLst>
              <a:ext uri="{FF2B5EF4-FFF2-40B4-BE49-F238E27FC236}">
                <a16:creationId xmlns:a16="http://schemas.microsoft.com/office/drawing/2014/main" id="{307E2F83-241D-45AF-B253-A3625A1F3CCD}"/>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3</a:t>
            </a:fld>
            <a:endParaRPr lang="pt-BR"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6173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248E1-3FBB-4B3F-959F-83B05AB48085}"/>
              </a:ext>
            </a:extLst>
          </p:cNvPr>
          <p:cNvSpPr>
            <a:spLocks noGrp="1"/>
          </p:cNvSpPr>
          <p:nvPr>
            <p:ph type="title"/>
          </p:nvPr>
        </p:nvSpPr>
        <p:spPr>
          <a:xfrm>
            <a:off x="13252" y="18255"/>
            <a:ext cx="12192000" cy="1174441"/>
          </a:xfrm>
        </p:spPr>
        <p:txBody>
          <a:bodyPr>
            <a:normAutofit/>
          </a:bodyPr>
          <a:lstStyle/>
          <a:p>
            <a:r>
              <a:rPr lang="pt-BR" sz="3600" b="1" i="1" dirty="0" err="1">
                <a:solidFill>
                  <a:srgbClr val="002060"/>
                </a:solidFill>
                <a:latin typeface="Verdana"/>
                <a:ea typeface="Verdana"/>
                <a:cs typeface="Verdana"/>
                <a:sym typeface="Verdana"/>
              </a:rPr>
              <a:t>Cinnamomum</a:t>
            </a:r>
            <a:r>
              <a:rPr lang="pt-BR" sz="3600" b="1" i="1" dirty="0">
                <a:solidFill>
                  <a:srgbClr val="002060"/>
                </a:solidFill>
                <a:latin typeface="Verdana"/>
                <a:ea typeface="Verdana"/>
                <a:cs typeface="Verdana"/>
                <a:sym typeface="Verdana"/>
              </a:rPr>
              <a:t> </a:t>
            </a:r>
            <a:r>
              <a:rPr lang="pt-BR" sz="3600" b="1" i="1" dirty="0" err="1">
                <a:solidFill>
                  <a:srgbClr val="002060"/>
                </a:solidFill>
                <a:latin typeface="Verdana"/>
                <a:ea typeface="Verdana"/>
                <a:cs typeface="Verdana"/>
                <a:sym typeface="Verdana"/>
              </a:rPr>
              <a:t>zeylanicum</a:t>
            </a:r>
            <a:endParaRPr lang="pt-BR" sz="3600" i="1" dirty="0">
              <a:solidFill>
                <a:srgbClr val="002060"/>
              </a:solidFill>
            </a:endParaRPr>
          </a:p>
        </p:txBody>
      </p:sp>
      <p:grpSp>
        <p:nvGrpSpPr>
          <p:cNvPr id="17" name="Agrupar 16">
            <a:extLst>
              <a:ext uri="{FF2B5EF4-FFF2-40B4-BE49-F238E27FC236}">
                <a16:creationId xmlns:a16="http://schemas.microsoft.com/office/drawing/2014/main" id="{53F2E999-A958-4FCA-BAF0-9E2A831402FC}"/>
              </a:ext>
            </a:extLst>
          </p:cNvPr>
          <p:cNvGrpSpPr/>
          <p:nvPr/>
        </p:nvGrpSpPr>
        <p:grpSpPr>
          <a:xfrm>
            <a:off x="600940" y="1172054"/>
            <a:ext cx="11193496" cy="5155095"/>
            <a:chOff x="309393" y="1172054"/>
            <a:chExt cx="11193496" cy="5155095"/>
          </a:xfrm>
        </p:grpSpPr>
        <p:grpSp>
          <p:nvGrpSpPr>
            <p:cNvPr id="15" name="Agrupar 14">
              <a:extLst>
                <a:ext uri="{FF2B5EF4-FFF2-40B4-BE49-F238E27FC236}">
                  <a16:creationId xmlns:a16="http://schemas.microsoft.com/office/drawing/2014/main" id="{90EF9205-6B7B-4C2E-90ED-3ADA271D7BEF}"/>
                </a:ext>
              </a:extLst>
            </p:cNvPr>
            <p:cNvGrpSpPr/>
            <p:nvPr/>
          </p:nvGrpSpPr>
          <p:grpSpPr>
            <a:xfrm>
              <a:off x="309393" y="1367173"/>
              <a:ext cx="6035597" cy="4932611"/>
              <a:chOff x="309393" y="1367173"/>
              <a:chExt cx="6035597" cy="4932611"/>
            </a:xfrm>
          </p:grpSpPr>
          <p:pic>
            <p:nvPicPr>
              <p:cNvPr id="2050" name="Picture 2" descr="WikiLang/Asia - Meta">
                <a:extLst>
                  <a:ext uri="{FF2B5EF4-FFF2-40B4-BE49-F238E27FC236}">
                    <a16:creationId xmlns:a16="http://schemas.microsoft.com/office/drawing/2014/main" id="{8EFC5BCA-D1D1-462B-807C-6330282EB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93" y="1367173"/>
                <a:ext cx="6035597" cy="493261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de Seta Reta 5">
                <a:extLst>
                  <a:ext uri="{FF2B5EF4-FFF2-40B4-BE49-F238E27FC236}">
                    <a16:creationId xmlns:a16="http://schemas.microsoft.com/office/drawing/2014/main" id="{EBDE9B56-D956-457B-A058-5E14E17B5C46}"/>
                  </a:ext>
                </a:extLst>
              </p:cNvPr>
              <p:cNvCxnSpPr/>
              <p:nvPr/>
            </p:nvCxnSpPr>
            <p:spPr>
              <a:xfrm flipV="1">
                <a:off x="2392343" y="5313356"/>
                <a:ext cx="596348" cy="22528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Agrupar 15">
              <a:extLst>
                <a:ext uri="{FF2B5EF4-FFF2-40B4-BE49-F238E27FC236}">
                  <a16:creationId xmlns:a16="http://schemas.microsoft.com/office/drawing/2014/main" id="{8CC98FAC-C23D-485A-ABD1-AAE43670A54C}"/>
                </a:ext>
              </a:extLst>
            </p:cNvPr>
            <p:cNvGrpSpPr/>
            <p:nvPr/>
          </p:nvGrpSpPr>
          <p:grpSpPr>
            <a:xfrm>
              <a:off x="6440557" y="1172054"/>
              <a:ext cx="4651513" cy="3114261"/>
              <a:chOff x="6440557" y="1172054"/>
              <a:chExt cx="4651513" cy="3114261"/>
            </a:xfrm>
          </p:grpSpPr>
          <p:pic>
            <p:nvPicPr>
              <p:cNvPr id="2052" name="Picture 4" descr="Difference between Cinnamon and Cassia | Cinnamon vs Cassia">
                <a:extLst>
                  <a:ext uri="{FF2B5EF4-FFF2-40B4-BE49-F238E27FC236}">
                    <a16:creationId xmlns:a16="http://schemas.microsoft.com/office/drawing/2014/main" id="{8A3D682D-DEDA-4ADF-82CB-79B67D6D9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625" y="1367173"/>
                <a:ext cx="3943375" cy="2624137"/>
              </a:xfrm>
              <a:prstGeom prst="rect">
                <a:avLst/>
              </a:prstGeom>
              <a:noFill/>
              <a:extLst>
                <a:ext uri="{909E8E84-426E-40DD-AFC4-6F175D3DCCD1}">
                  <a14:hiddenFill xmlns:a14="http://schemas.microsoft.com/office/drawing/2010/main">
                    <a:solidFill>
                      <a:srgbClr val="FFFFFF"/>
                    </a:solidFill>
                  </a14:hiddenFill>
                </a:ext>
              </a:extLst>
            </p:spPr>
          </p:pic>
          <p:sp>
            <p:nvSpPr>
              <p:cNvPr id="11" name="Elipse 10">
                <a:extLst>
                  <a:ext uri="{FF2B5EF4-FFF2-40B4-BE49-F238E27FC236}">
                    <a16:creationId xmlns:a16="http://schemas.microsoft.com/office/drawing/2014/main" id="{7BA10017-1663-4517-9F52-413169306817}"/>
                  </a:ext>
                </a:extLst>
              </p:cNvPr>
              <p:cNvSpPr/>
              <p:nvPr/>
            </p:nvSpPr>
            <p:spPr>
              <a:xfrm>
                <a:off x="6440557" y="1172054"/>
                <a:ext cx="4651513" cy="3114261"/>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Cantos Arredondados 11">
              <a:extLst>
                <a:ext uri="{FF2B5EF4-FFF2-40B4-BE49-F238E27FC236}">
                  <a16:creationId xmlns:a16="http://schemas.microsoft.com/office/drawing/2014/main" id="{1257D93F-15E4-4BD1-B1D2-5DB7F33FA999}"/>
                </a:ext>
              </a:extLst>
            </p:cNvPr>
            <p:cNvSpPr/>
            <p:nvPr/>
          </p:nvSpPr>
          <p:spPr>
            <a:xfrm>
              <a:off x="6493567" y="4524851"/>
              <a:ext cx="5009322" cy="180229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Verdana" panose="020B0604030504040204" pitchFamily="34" charset="0"/>
                  <a:ea typeface="Verdana" panose="020B0604030504040204" pitchFamily="34" charset="0"/>
                </a:rPr>
                <a:t>Rich in bioactive compounds</a:t>
              </a:r>
            </a:p>
            <a:p>
              <a:pPr algn="ctr"/>
              <a:endParaRPr lang="en-US"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Benefits for human health</a:t>
              </a:r>
            </a:p>
            <a:p>
              <a:pPr algn="ctr"/>
              <a:endParaRPr lang="en-US"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Uses: food and medicinal purposes</a:t>
              </a:r>
            </a:p>
          </p:txBody>
        </p:sp>
      </p:grpSp>
      <p:sp>
        <p:nvSpPr>
          <p:cNvPr id="5" name="CaixaDeTexto 4">
            <a:extLst>
              <a:ext uri="{FF2B5EF4-FFF2-40B4-BE49-F238E27FC236}">
                <a16:creationId xmlns:a16="http://schemas.microsoft.com/office/drawing/2014/main" id="{5A6DB32B-9690-4205-BE4D-11186D36B341}"/>
              </a:ext>
            </a:extLst>
          </p:cNvPr>
          <p:cNvSpPr txBox="1"/>
          <p:nvPr/>
        </p:nvSpPr>
        <p:spPr>
          <a:xfrm>
            <a:off x="0" y="6582975"/>
            <a:ext cx="3280238" cy="246221"/>
          </a:xfrm>
          <a:prstGeom prst="rect">
            <a:avLst/>
          </a:prstGeom>
          <a:noFill/>
        </p:spPr>
        <p:txBody>
          <a:bodyPr wrap="square" rtlCol="0">
            <a:spAutoFit/>
          </a:bodyPr>
          <a:lstStyle/>
          <a:p>
            <a:r>
              <a:rPr lang="pt-BR" sz="1000" dirty="0">
                <a:latin typeface="Verdana" panose="020B0604030504040204" pitchFamily="34" charset="0"/>
                <a:ea typeface="Verdana" panose="020B0604030504040204" pitchFamily="34" charset="0"/>
              </a:rPr>
              <a:t>Pictures </a:t>
            </a:r>
            <a:r>
              <a:rPr lang="pt-BR" sz="1000" dirty="0" err="1">
                <a:latin typeface="Verdana" panose="020B0604030504040204" pitchFamily="34" charset="0"/>
                <a:ea typeface="Verdana" panose="020B0604030504040204" pitchFamily="34" charset="0"/>
              </a:rPr>
              <a:t>from</a:t>
            </a:r>
            <a:r>
              <a:rPr lang="pt-BR" sz="1000" dirty="0">
                <a:latin typeface="Verdana" panose="020B0604030504040204" pitchFamily="34" charset="0"/>
                <a:ea typeface="Verdana" panose="020B0604030504040204" pitchFamily="34" charset="0"/>
              </a:rPr>
              <a:t> Internet</a:t>
            </a:r>
            <a:endParaRPr lang="pt-BR" sz="1000" dirty="0">
              <a:solidFill>
                <a:schemeClr val="tx1"/>
              </a:solidFill>
              <a:latin typeface="Verdana" panose="020B0604030504040204" pitchFamily="34" charset="0"/>
              <a:ea typeface="Verdana" panose="020B0604030504040204" pitchFamily="34" charset="0"/>
            </a:endParaRPr>
          </a:p>
        </p:txBody>
      </p:sp>
      <p:sp>
        <p:nvSpPr>
          <p:cNvPr id="7" name="Espaço Reservado para Número de Slide 6">
            <a:extLst>
              <a:ext uri="{FF2B5EF4-FFF2-40B4-BE49-F238E27FC236}">
                <a16:creationId xmlns:a16="http://schemas.microsoft.com/office/drawing/2014/main" id="{D5508FB1-0B5F-4855-A72D-8FE46A34C5AB}"/>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4</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831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kething Dalchini Stick Cinnamon Cinnamomum Cassia 150gm: Amazon.co.uk:  Grocery">
            <a:extLst>
              <a:ext uri="{FF2B5EF4-FFF2-40B4-BE49-F238E27FC236}">
                <a16:creationId xmlns:a16="http://schemas.microsoft.com/office/drawing/2014/main" id="{1E6DB029-9C7E-4B9B-BEEB-B2C66403CA8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932" r="3290"/>
          <a:stretch/>
        </p:blipFill>
        <p:spPr bwMode="auto">
          <a:xfrm>
            <a:off x="7447722" y="1518991"/>
            <a:ext cx="3582545" cy="258918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CE248E1-3FBB-4B3F-959F-83B05AB48085}"/>
              </a:ext>
            </a:extLst>
          </p:cNvPr>
          <p:cNvSpPr>
            <a:spLocks noGrp="1"/>
          </p:cNvSpPr>
          <p:nvPr>
            <p:ph type="title"/>
          </p:nvPr>
        </p:nvSpPr>
        <p:spPr>
          <a:xfrm>
            <a:off x="13252" y="18255"/>
            <a:ext cx="12192000" cy="1174441"/>
          </a:xfrm>
        </p:spPr>
        <p:txBody>
          <a:bodyPr>
            <a:normAutofit/>
          </a:bodyPr>
          <a:lstStyle/>
          <a:p>
            <a:r>
              <a:rPr lang="pt-BR" sz="3600" b="1" i="1" dirty="0" err="1">
                <a:solidFill>
                  <a:srgbClr val="002060"/>
                </a:solidFill>
                <a:latin typeface="Verdana"/>
                <a:ea typeface="Verdana"/>
                <a:cs typeface="Verdana"/>
                <a:sym typeface="Verdana"/>
              </a:rPr>
              <a:t>Cinnamomum</a:t>
            </a:r>
            <a:r>
              <a:rPr lang="pt-BR" sz="3600" b="1" i="1" dirty="0">
                <a:solidFill>
                  <a:srgbClr val="002060"/>
                </a:solidFill>
                <a:latin typeface="Verdana"/>
                <a:ea typeface="Verdana"/>
                <a:cs typeface="Verdana"/>
                <a:sym typeface="Verdana"/>
              </a:rPr>
              <a:t> </a:t>
            </a:r>
            <a:r>
              <a:rPr lang="pt-BR" sz="3600" b="1" i="1" dirty="0" err="1">
                <a:solidFill>
                  <a:srgbClr val="002060"/>
                </a:solidFill>
                <a:latin typeface="Verdana"/>
                <a:ea typeface="Verdana"/>
                <a:cs typeface="Verdana"/>
                <a:sym typeface="Verdana"/>
              </a:rPr>
              <a:t>cassia</a:t>
            </a:r>
            <a:endParaRPr lang="pt-BR" sz="3600" i="1" dirty="0">
              <a:solidFill>
                <a:srgbClr val="002060"/>
              </a:solidFill>
            </a:endParaRPr>
          </a:p>
        </p:txBody>
      </p:sp>
      <p:grpSp>
        <p:nvGrpSpPr>
          <p:cNvPr id="17" name="Agrupar 16">
            <a:extLst>
              <a:ext uri="{FF2B5EF4-FFF2-40B4-BE49-F238E27FC236}">
                <a16:creationId xmlns:a16="http://schemas.microsoft.com/office/drawing/2014/main" id="{53F2E999-A958-4FCA-BAF0-9E2A831402FC}"/>
              </a:ext>
            </a:extLst>
          </p:cNvPr>
          <p:cNvGrpSpPr/>
          <p:nvPr/>
        </p:nvGrpSpPr>
        <p:grpSpPr>
          <a:xfrm>
            <a:off x="667200" y="1172054"/>
            <a:ext cx="10857600" cy="4928950"/>
            <a:chOff x="375653" y="1172054"/>
            <a:chExt cx="10857600" cy="4928950"/>
          </a:xfrm>
        </p:grpSpPr>
        <p:grpSp>
          <p:nvGrpSpPr>
            <p:cNvPr id="15" name="Agrupar 14">
              <a:extLst>
                <a:ext uri="{FF2B5EF4-FFF2-40B4-BE49-F238E27FC236}">
                  <a16:creationId xmlns:a16="http://schemas.microsoft.com/office/drawing/2014/main" id="{90EF9205-6B7B-4C2E-90ED-3ADA271D7BEF}"/>
                </a:ext>
              </a:extLst>
            </p:cNvPr>
            <p:cNvGrpSpPr/>
            <p:nvPr/>
          </p:nvGrpSpPr>
          <p:grpSpPr>
            <a:xfrm>
              <a:off x="375653" y="1448041"/>
              <a:ext cx="5693417" cy="4652963"/>
              <a:chOff x="375653" y="1448041"/>
              <a:chExt cx="5693417" cy="4652963"/>
            </a:xfrm>
          </p:grpSpPr>
          <p:pic>
            <p:nvPicPr>
              <p:cNvPr id="2050" name="Picture 2" descr="WikiLang/Asia - Meta">
                <a:extLst>
                  <a:ext uri="{FF2B5EF4-FFF2-40B4-BE49-F238E27FC236}">
                    <a16:creationId xmlns:a16="http://schemas.microsoft.com/office/drawing/2014/main" id="{8EFC5BCA-D1D1-462B-807C-6330282EB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53" y="1448041"/>
                <a:ext cx="5693417" cy="46529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de Seta Reta 5">
                <a:extLst>
                  <a:ext uri="{FF2B5EF4-FFF2-40B4-BE49-F238E27FC236}">
                    <a16:creationId xmlns:a16="http://schemas.microsoft.com/office/drawing/2014/main" id="{EBDE9B56-D956-457B-A058-5E14E17B5C46}"/>
                  </a:ext>
                </a:extLst>
              </p:cNvPr>
              <p:cNvCxnSpPr>
                <a:cxnSpLocks/>
              </p:cNvCxnSpPr>
              <p:nvPr/>
            </p:nvCxnSpPr>
            <p:spPr>
              <a:xfrm flipH="1" flipV="1">
                <a:off x="4386469" y="4326071"/>
                <a:ext cx="159027" cy="44471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Elipse 10">
              <a:extLst>
                <a:ext uri="{FF2B5EF4-FFF2-40B4-BE49-F238E27FC236}">
                  <a16:creationId xmlns:a16="http://schemas.microsoft.com/office/drawing/2014/main" id="{7BA10017-1663-4517-9F52-413169306817}"/>
                </a:ext>
              </a:extLst>
            </p:cNvPr>
            <p:cNvSpPr/>
            <p:nvPr/>
          </p:nvSpPr>
          <p:spPr>
            <a:xfrm>
              <a:off x="6440557" y="1172054"/>
              <a:ext cx="4792696" cy="3154017"/>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Cantos Arredondados 11">
              <a:extLst>
                <a:ext uri="{FF2B5EF4-FFF2-40B4-BE49-F238E27FC236}">
                  <a16:creationId xmlns:a16="http://schemas.microsoft.com/office/drawing/2014/main" id="{1257D93F-15E4-4BD1-B1D2-5DB7F33FA999}"/>
                </a:ext>
              </a:extLst>
            </p:cNvPr>
            <p:cNvSpPr/>
            <p:nvPr/>
          </p:nvSpPr>
          <p:spPr>
            <a:xfrm>
              <a:off x="6794625" y="4652366"/>
              <a:ext cx="4438628" cy="143624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Verdana" panose="020B0604030504040204" pitchFamily="34" charset="0"/>
                  <a:ea typeface="Verdana" panose="020B0604030504040204" pitchFamily="34" charset="0"/>
                </a:rPr>
                <a:t>Similar composition with </a:t>
              </a:r>
            </a:p>
            <a:p>
              <a:pPr algn="ctr"/>
              <a:r>
                <a:rPr lang="en-US" b="1" i="1" dirty="0">
                  <a:latin typeface="Verdana" panose="020B0604030504040204" pitchFamily="34" charset="0"/>
                  <a:ea typeface="Verdana" panose="020B0604030504040204" pitchFamily="34" charset="0"/>
                </a:rPr>
                <a:t>C. zeylanicum</a:t>
              </a:r>
            </a:p>
            <a:p>
              <a:pPr algn="ctr"/>
              <a:r>
                <a:rPr lang="en-US" b="1" dirty="0">
                  <a:latin typeface="Verdana" panose="020B0604030504040204" pitchFamily="34" charset="0"/>
                  <a:ea typeface="Verdana" panose="020B0604030504040204" pitchFamily="34" charset="0"/>
                </a:rPr>
                <a:t> </a:t>
              </a:r>
            </a:p>
            <a:p>
              <a:pPr algn="ctr"/>
              <a:r>
                <a:rPr lang="en-US" b="1" dirty="0">
                  <a:latin typeface="Verdana" panose="020B0604030504040204" pitchFamily="34" charset="0"/>
                  <a:ea typeface="Verdana" panose="020B0604030504040204" pitchFamily="34" charset="0"/>
                </a:rPr>
                <a:t>Lower commercial value</a:t>
              </a:r>
            </a:p>
          </p:txBody>
        </p:sp>
      </p:grpSp>
      <p:sp>
        <p:nvSpPr>
          <p:cNvPr id="3" name="CaixaDeTexto 2">
            <a:extLst>
              <a:ext uri="{FF2B5EF4-FFF2-40B4-BE49-F238E27FC236}">
                <a16:creationId xmlns:a16="http://schemas.microsoft.com/office/drawing/2014/main" id="{90BAC44C-3B2D-4AF9-924D-406C0C88FF42}"/>
              </a:ext>
            </a:extLst>
          </p:cNvPr>
          <p:cNvSpPr txBox="1"/>
          <p:nvPr/>
        </p:nvSpPr>
        <p:spPr>
          <a:xfrm>
            <a:off x="13252" y="6538912"/>
            <a:ext cx="3280238" cy="246221"/>
          </a:xfrm>
          <a:prstGeom prst="rect">
            <a:avLst/>
          </a:prstGeom>
          <a:noFill/>
        </p:spPr>
        <p:txBody>
          <a:bodyPr wrap="square" rtlCol="0">
            <a:spAutoFit/>
          </a:bodyPr>
          <a:lstStyle/>
          <a:p>
            <a:r>
              <a:rPr lang="pt-BR" sz="1000" dirty="0">
                <a:latin typeface="Verdana" panose="020B0604030504040204" pitchFamily="34" charset="0"/>
                <a:ea typeface="Verdana" panose="020B0604030504040204" pitchFamily="34" charset="0"/>
              </a:rPr>
              <a:t>Pictures </a:t>
            </a:r>
            <a:r>
              <a:rPr lang="pt-BR" sz="1000" dirty="0" err="1">
                <a:latin typeface="Verdana" panose="020B0604030504040204" pitchFamily="34" charset="0"/>
                <a:ea typeface="Verdana" panose="020B0604030504040204" pitchFamily="34" charset="0"/>
              </a:rPr>
              <a:t>from</a:t>
            </a:r>
            <a:r>
              <a:rPr lang="pt-BR" sz="1000" dirty="0">
                <a:latin typeface="Verdana" panose="020B0604030504040204" pitchFamily="34" charset="0"/>
                <a:ea typeface="Verdana" panose="020B0604030504040204" pitchFamily="34" charset="0"/>
              </a:rPr>
              <a:t> Internet</a:t>
            </a:r>
            <a:endParaRPr lang="pt-BR" sz="1000" dirty="0">
              <a:solidFill>
                <a:schemeClr val="tx1"/>
              </a:solidFill>
              <a:latin typeface="Verdana" panose="020B0604030504040204" pitchFamily="34" charset="0"/>
              <a:ea typeface="Verdana" panose="020B0604030504040204" pitchFamily="34" charset="0"/>
            </a:endParaRPr>
          </a:p>
        </p:txBody>
      </p:sp>
      <p:sp>
        <p:nvSpPr>
          <p:cNvPr id="5" name="Espaço Reservado para Número de Slide 4">
            <a:extLst>
              <a:ext uri="{FF2B5EF4-FFF2-40B4-BE49-F238E27FC236}">
                <a16:creationId xmlns:a16="http://schemas.microsoft.com/office/drawing/2014/main" id="{83742289-FA4A-4FCC-AF52-A9DC7D869F24}"/>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5</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1402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us De Canela Sri Lanka Orgânico De Boa Qualidade/cinnamomum ...">
            <a:extLst>
              <a:ext uri="{FF2B5EF4-FFF2-40B4-BE49-F238E27FC236}">
                <a16:creationId xmlns:a16="http://schemas.microsoft.com/office/drawing/2014/main" id="{0DEDEDF5-749C-4322-A148-6ECD69ACAF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04" b="10712"/>
          <a:stretch/>
        </p:blipFill>
        <p:spPr bwMode="auto">
          <a:xfrm>
            <a:off x="7040673" y="1146660"/>
            <a:ext cx="4855924" cy="408795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05A3E25-E8ED-42B4-BEE5-F1573F086B94}"/>
              </a:ext>
            </a:extLst>
          </p:cNvPr>
          <p:cNvSpPr>
            <a:spLocks noGrp="1"/>
          </p:cNvSpPr>
          <p:nvPr>
            <p:ph type="title"/>
          </p:nvPr>
        </p:nvSpPr>
        <p:spPr>
          <a:xfrm>
            <a:off x="0" y="0"/>
            <a:ext cx="12192000" cy="1259174"/>
          </a:xfrm>
        </p:spPr>
        <p:txBody>
          <a:bodyPr>
            <a:normAutofit/>
          </a:bodyPr>
          <a:lstStyle/>
          <a:p>
            <a:r>
              <a:rPr lang="en-US" sz="3600" b="1" dirty="0">
                <a:solidFill>
                  <a:srgbClr val="002060"/>
                </a:solidFill>
                <a:latin typeface="Verdana" panose="020B0604030504040204" pitchFamily="34" charset="0"/>
                <a:ea typeface="Verdana" panose="020B0604030504040204" pitchFamily="34" charset="0"/>
              </a:rPr>
              <a:t>Spices’ vulnerability to food fraud</a:t>
            </a:r>
            <a:endParaRPr lang="en-US" sz="3600" b="1" dirty="0">
              <a:solidFill>
                <a:srgbClr val="002060"/>
              </a:solidFill>
            </a:endParaRPr>
          </a:p>
        </p:txBody>
      </p:sp>
      <p:sp>
        <p:nvSpPr>
          <p:cNvPr id="3" name="Espaço Reservado para Conteúdo 2">
            <a:extLst>
              <a:ext uri="{FF2B5EF4-FFF2-40B4-BE49-F238E27FC236}">
                <a16:creationId xmlns:a16="http://schemas.microsoft.com/office/drawing/2014/main" id="{57D915C2-DF39-454E-8EBC-7DF84A4DAD4B}"/>
              </a:ext>
            </a:extLst>
          </p:cNvPr>
          <p:cNvSpPr>
            <a:spLocks noGrp="1"/>
          </p:cNvSpPr>
          <p:nvPr>
            <p:ph idx="1"/>
          </p:nvPr>
        </p:nvSpPr>
        <p:spPr>
          <a:xfrm>
            <a:off x="295403" y="4251225"/>
            <a:ext cx="6953535" cy="2169356"/>
          </a:xfrm>
        </p:spPr>
        <p:txBody>
          <a:bodyPr>
            <a:normAutofit fontScale="85000" lnSpcReduction="10000"/>
          </a:bodyPr>
          <a:lstStyle/>
          <a:p>
            <a:pPr>
              <a:lnSpc>
                <a:spcPct val="150000"/>
              </a:lnSpc>
            </a:pPr>
            <a:r>
              <a:rPr lang="en-US" sz="2000" b="1" i="0" dirty="0">
                <a:effectLst/>
                <a:latin typeface="Verdana" panose="020B0604030504040204" pitchFamily="34" charset="0"/>
                <a:ea typeface="Verdana" panose="020B0604030504040204" pitchFamily="34" charset="0"/>
              </a:rPr>
              <a:t>$ 13.8 billions (2019)</a:t>
            </a:r>
            <a:endParaRPr lang="en-US" sz="2000" b="1" dirty="0">
              <a:latin typeface="Verdana" panose="020B0604030504040204" pitchFamily="34" charset="0"/>
              <a:ea typeface="Verdana" panose="020B0604030504040204" pitchFamily="34" charset="0"/>
            </a:endParaRPr>
          </a:p>
          <a:p>
            <a:pPr>
              <a:lnSpc>
                <a:spcPct val="150000"/>
              </a:lnSpc>
            </a:pPr>
            <a:r>
              <a:rPr lang="en-US" sz="2000" b="1" dirty="0">
                <a:latin typeface="Verdana" panose="020B0604030504040204" pitchFamily="34" charset="0"/>
                <a:ea typeface="Verdana" panose="020B0604030504040204" pitchFamily="34" charset="0"/>
              </a:rPr>
              <a:t>Market growing expectation: 6% (period 2020-2027)</a:t>
            </a:r>
          </a:p>
          <a:p>
            <a:pPr>
              <a:lnSpc>
                <a:spcPct val="150000"/>
              </a:lnSpc>
            </a:pPr>
            <a:r>
              <a:rPr lang="en-US" sz="2000" b="1" dirty="0">
                <a:latin typeface="Verdana" panose="020B0604030504040204" pitchFamily="34" charset="0"/>
                <a:ea typeface="Verdana" panose="020B0604030504040204" pitchFamily="34" charset="0"/>
              </a:rPr>
              <a:t>30% of the Market concentrated in Asia</a:t>
            </a:r>
          </a:p>
          <a:p>
            <a:pPr>
              <a:lnSpc>
                <a:spcPct val="150000"/>
              </a:lnSpc>
            </a:pPr>
            <a:r>
              <a:rPr lang="en-US" sz="2000" b="1" dirty="0">
                <a:latin typeface="Verdana" panose="020B0604030504040204" pitchFamily="34" charset="0"/>
                <a:ea typeface="Verdana" panose="020B0604030504040204" pitchFamily="34" charset="0"/>
              </a:rPr>
              <a:t>Healthiness, New Ingredients</a:t>
            </a:r>
          </a:p>
        </p:txBody>
      </p:sp>
      <p:pic>
        <p:nvPicPr>
          <p:cNvPr id="3074" name="Picture 2" descr="Tempero Saudável especiarias e ervas aromáticas - Conteúdos úteis ...">
            <a:extLst>
              <a:ext uri="{FF2B5EF4-FFF2-40B4-BE49-F238E27FC236}">
                <a16:creationId xmlns:a16="http://schemas.microsoft.com/office/drawing/2014/main" id="{1B56AE07-2BC0-4B6C-BBB7-F36C1CC1D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70" y="1433074"/>
            <a:ext cx="5586536" cy="2764172"/>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AC9D6949-31FD-4CA7-B6F2-B8CDEFDD4B60}"/>
              </a:ext>
            </a:extLst>
          </p:cNvPr>
          <p:cNvSpPr txBox="1"/>
          <p:nvPr/>
        </p:nvSpPr>
        <p:spPr>
          <a:xfrm>
            <a:off x="0" y="6570316"/>
            <a:ext cx="3684104" cy="246221"/>
          </a:xfrm>
          <a:prstGeom prst="rect">
            <a:avLst/>
          </a:prstGeom>
          <a:noFill/>
        </p:spPr>
        <p:txBody>
          <a:bodyPr wrap="square" rtlCol="0">
            <a:spAutoFit/>
          </a:bodyPr>
          <a:lstStyle/>
          <a:p>
            <a:r>
              <a:rPr lang="pt-BR" sz="1000" dirty="0">
                <a:solidFill>
                  <a:schemeClr val="tx1"/>
                </a:solidFill>
                <a:latin typeface="Verdana" panose="020B0604030504040204" pitchFamily="34" charset="0"/>
                <a:ea typeface="Verdana" panose="020B0604030504040204" pitchFamily="34" charset="0"/>
              </a:rPr>
              <a:t>GRV, 2020; </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Silvis et al </a:t>
            </a:r>
            <a:r>
              <a:rPr lang="en-US" sz="10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Food Control</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2017</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81, 80-87.</a:t>
            </a:r>
            <a:r>
              <a:rPr lang="pt-BR" sz="1000" dirty="0">
                <a:solidFill>
                  <a:schemeClr val="tx1"/>
                </a:solidFill>
                <a:latin typeface="Verdana" panose="020B0604030504040204" pitchFamily="34" charset="0"/>
                <a:ea typeface="Verdana" panose="020B0604030504040204" pitchFamily="34" charset="0"/>
              </a:rPr>
              <a:t> </a:t>
            </a:r>
          </a:p>
        </p:txBody>
      </p:sp>
      <p:sp>
        <p:nvSpPr>
          <p:cNvPr id="7" name="CaixaDeTexto 6">
            <a:extLst>
              <a:ext uri="{FF2B5EF4-FFF2-40B4-BE49-F238E27FC236}">
                <a16:creationId xmlns:a16="http://schemas.microsoft.com/office/drawing/2014/main" id="{D210E869-5CD2-4858-8433-1819ABF966B1}"/>
              </a:ext>
            </a:extLst>
          </p:cNvPr>
          <p:cNvSpPr txBox="1"/>
          <p:nvPr/>
        </p:nvSpPr>
        <p:spPr>
          <a:xfrm>
            <a:off x="3551262" y="6566042"/>
            <a:ext cx="3280238" cy="246221"/>
          </a:xfrm>
          <a:prstGeom prst="rect">
            <a:avLst/>
          </a:prstGeom>
          <a:noFill/>
        </p:spPr>
        <p:txBody>
          <a:bodyPr wrap="square" rtlCol="0">
            <a:spAutoFit/>
          </a:bodyPr>
          <a:lstStyle/>
          <a:p>
            <a:r>
              <a:rPr lang="pt-BR" sz="1000" dirty="0">
                <a:latin typeface="Verdana" panose="020B0604030504040204" pitchFamily="34" charset="0"/>
                <a:ea typeface="Verdana" panose="020B0604030504040204" pitchFamily="34" charset="0"/>
              </a:rPr>
              <a:t>Pictures </a:t>
            </a:r>
            <a:r>
              <a:rPr lang="en-US" sz="1000" dirty="0">
                <a:latin typeface="Verdana" panose="020B0604030504040204" pitchFamily="34" charset="0"/>
                <a:ea typeface="Verdana" panose="020B0604030504040204" pitchFamily="34" charset="0"/>
              </a:rPr>
              <a:t>from</a:t>
            </a:r>
            <a:r>
              <a:rPr lang="pt-BR" sz="1000" dirty="0">
                <a:latin typeface="Verdana" panose="020B0604030504040204" pitchFamily="34" charset="0"/>
                <a:ea typeface="Verdana" panose="020B0604030504040204" pitchFamily="34" charset="0"/>
              </a:rPr>
              <a:t> Internet</a:t>
            </a:r>
            <a:endParaRPr lang="pt-BR" sz="1000" dirty="0">
              <a:solidFill>
                <a:schemeClr val="tx1"/>
              </a:solidFill>
              <a:latin typeface="Verdana" panose="020B0604030504040204" pitchFamily="34" charset="0"/>
              <a:ea typeface="Verdana" panose="020B0604030504040204" pitchFamily="34" charset="0"/>
            </a:endParaRPr>
          </a:p>
        </p:txBody>
      </p:sp>
      <p:sp>
        <p:nvSpPr>
          <p:cNvPr id="9" name="Espaço Reservado para Número de Slide 8">
            <a:extLst>
              <a:ext uri="{FF2B5EF4-FFF2-40B4-BE49-F238E27FC236}">
                <a16:creationId xmlns:a16="http://schemas.microsoft.com/office/drawing/2014/main" id="{48D2051B-8850-49CC-95AF-FE1205C91B70}"/>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6</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262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248E1-3FBB-4B3F-959F-83B05AB48085}"/>
              </a:ext>
            </a:extLst>
          </p:cNvPr>
          <p:cNvSpPr>
            <a:spLocks noGrp="1"/>
          </p:cNvSpPr>
          <p:nvPr>
            <p:ph type="title"/>
          </p:nvPr>
        </p:nvSpPr>
        <p:spPr>
          <a:xfrm>
            <a:off x="13252" y="18255"/>
            <a:ext cx="12192000" cy="1174441"/>
          </a:xfrm>
        </p:spPr>
        <p:txBody>
          <a:bodyPr>
            <a:normAutofit/>
          </a:bodyPr>
          <a:lstStyle/>
          <a:p>
            <a:r>
              <a:rPr lang="en-US" sz="3600" b="1" dirty="0">
                <a:solidFill>
                  <a:srgbClr val="002060"/>
                </a:solidFill>
                <a:latin typeface="Verdana"/>
                <a:ea typeface="Verdana"/>
                <a:cs typeface="Verdana"/>
                <a:sym typeface="Verdana"/>
              </a:rPr>
              <a:t>Mineral composition as a target marker</a:t>
            </a:r>
            <a:endParaRPr lang="en-US" sz="3600" b="1" dirty="0">
              <a:solidFill>
                <a:srgbClr val="002060"/>
              </a:solidFill>
            </a:endParaRPr>
          </a:p>
        </p:txBody>
      </p:sp>
      <p:sp>
        <p:nvSpPr>
          <p:cNvPr id="5" name="Espaço Reservado para Conteúdo 2">
            <a:extLst>
              <a:ext uri="{FF2B5EF4-FFF2-40B4-BE49-F238E27FC236}">
                <a16:creationId xmlns:a16="http://schemas.microsoft.com/office/drawing/2014/main" id="{FF2E7BF5-B89D-4AF5-85DE-CF037D3BAF26}"/>
              </a:ext>
            </a:extLst>
          </p:cNvPr>
          <p:cNvSpPr>
            <a:spLocks noGrp="1"/>
          </p:cNvSpPr>
          <p:nvPr>
            <p:ph idx="1"/>
          </p:nvPr>
        </p:nvSpPr>
        <p:spPr>
          <a:xfrm>
            <a:off x="215348" y="1253331"/>
            <a:ext cx="11592339" cy="4758088"/>
          </a:xfrm>
        </p:spPr>
        <p:txBody>
          <a:bodyPr>
            <a:normAutofit/>
          </a:bodyPr>
          <a:lstStyle/>
          <a:p>
            <a:pPr algn="just"/>
            <a:r>
              <a:rPr lang="en-US" dirty="0">
                <a:latin typeface="Verdana" panose="020B0604030504040204" pitchFamily="34" charset="0"/>
                <a:ea typeface="Verdana" panose="020B0604030504040204" pitchFamily="34" charset="0"/>
              </a:rPr>
              <a:t>Mineral profile can be exploited under </a:t>
            </a:r>
            <a:r>
              <a:rPr lang="en-US" i="1" dirty="0">
                <a:latin typeface="Verdana" panose="020B0604030504040204" pitchFamily="34" charset="0"/>
                <a:ea typeface="Verdana" panose="020B0604030504040204" pitchFamily="34" charset="0"/>
              </a:rPr>
              <a:t>terroir</a:t>
            </a:r>
            <a:r>
              <a:rPr lang="en-US" dirty="0">
                <a:latin typeface="Verdana" panose="020B0604030504040204" pitchFamily="34" charset="0"/>
                <a:ea typeface="Verdana" panose="020B0604030504040204" pitchFamily="34" charset="0"/>
              </a:rPr>
              <a:t> and traceability concepts. Some examples are: white tea, Spanish virgin olive oils, and yerba mate.</a:t>
            </a:r>
          </a:p>
          <a:p>
            <a:pPr algn="just"/>
            <a:endParaRPr lang="en-US" dirty="0">
              <a:latin typeface="Verdana" panose="020B0604030504040204" pitchFamily="34" charset="0"/>
              <a:ea typeface="Verdana" panose="020B0604030504040204" pitchFamily="34" charset="0"/>
            </a:endParaRPr>
          </a:p>
          <a:p>
            <a:pPr algn="just"/>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Other examples are strategies to discriminate authentic and non-authentic foods, considering mineral composition as a target marker. Some examples are: ethnical foods, honey, and organic sugarcane juice. </a:t>
            </a:r>
          </a:p>
        </p:txBody>
      </p:sp>
      <p:sp>
        <p:nvSpPr>
          <p:cNvPr id="7" name="CaixaDeTexto 6">
            <a:extLst>
              <a:ext uri="{FF2B5EF4-FFF2-40B4-BE49-F238E27FC236}">
                <a16:creationId xmlns:a16="http://schemas.microsoft.com/office/drawing/2014/main" id="{D48F9323-A9C4-424F-ABF8-287A23D4E35B}"/>
              </a:ext>
            </a:extLst>
          </p:cNvPr>
          <p:cNvSpPr txBox="1"/>
          <p:nvPr/>
        </p:nvSpPr>
        <p:spPr>
          <a:xfrm>
            <a:off x="13253" y="6024670"/>
            <a:ext cx="12191999" cy="553998"/>
          </a:xfrm>
          <a:prstGeom prst="rect">
            <a:avLst/>
          </a:prstGeom>
          <a:noFill/>
        </p:spPr>
        <p:txBody>
          <a:bodyPr wrap="square" rtlCol="0">
            <a:spAutoFit/>
          </a:bodyPr>
          <a:lstStyle/>
          <a:p>
            <a:r>
              <a:rPr lang="en-US" sz="10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Kamiloglu</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Food Chem.</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2019</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277, 12-24; </a:t>
            </a:r>
            <a:r>
              <a:rPr lang="en-US" sz="10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Oliveri</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Downey. </a:t>
            </a:r>
            <a:r>
              <a:rPr lang="en-US" sz="10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Trends Anal. Chem.</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2012</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35, 74-86; Ye et al. </a:t>
            </a:r>
            <a:r>
              <a:rPr lang="en-US" sz="10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Food Anal. Methods</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2017</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10, 191-199; </a:t>
            </a:r>
            <a:r>
              <a:rPr lang="en-US" sz="10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Beltrán</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et al. </a:t>
            </a:r>
            <a:r>
              <a:rPr lang="en-US" sz="10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Food Chem</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2015</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169, 350-357; Marcelo et al. </a:t>
            </a:r>
            <a:r>
              <a:rPr lang="en-US" sz="1000" i="1"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Microchem</a:t>
            </a:r>
            <a:r>
              <a:rPr lang="en-US" sz="10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J.</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2014</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117, 164-171; </a:t>
            </a:r>
            <a:r>
              <a:rPr lang="en-US" sz="10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Kokhar</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et al. </a:t>
            </a:r>
            <a:r>
              <a:rPr lang="en-US" sz="10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Food </a:t>
            </a:r>
            <a:r>
              <a:rPr lang="en-US" sz="1000" i="1"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Nutr</a:t>
            </a:r>
            <a:r>
              <a:rPr lang="en-US" sz="10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Res.</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2012</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56(1), 1-8; </a:t>
            </a:r>
            <a:r>
              <a:rPr lang="en-US" sz="10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Chudzinska</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Baralkiewicz</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Food Chem. </a:t>
            </a:r>
            <a:r>
              <a:rPr lang="en-US" sz="1000" i="1"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Toxicol</a:t>
            </a:r>
            <a:r>
              <a:rPr lang="en-US" sz="10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2010</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48, 284-290; Barbosa et al. </a:t>
            </a:r>
            <a:r>
              <a:rPr lang="en-US" sz="10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Food Chem</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2015</a:t>
            </a: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184, 154-159.</a:t>
            </a:r>
            <a:endParaRPr lang="pt-BR"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8" name="Espaço Reservado para Número de Slide 7">
            <a:extLst>
              <a:ext uri="{FF2B5EF4-FFF2-40B4-BE49-F238E27FC236}">
                <a16:creationId xmlns:a16="http://schemas.microsoft.com/office/drawing/2014/main" id="{3529FA6D-D98A-4241-B000-10774E662B82}"/>
              </a:ext>
            </a:extLst>
          </p:cNvPr>
          <p:cNvSpPr>
            <a:spLocks noGrp="1"/>
          </p:cNvSpPr>
          <p:nvPr>
            <p:ph type="sldNum" sz="quarter" idx="12"/>
          </p:nvPr>
        </p:nvSpPr>
        <p:spPr>
          <a:xfrm>
            <a:off x="8610600" y="6409358"/>
            <a:ext cx="2743200" cy="365125"/>
          </a:xfrm>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7</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991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ubTitle" idx="1"/>
          </p:nvPr>
        </p:nvSpPr>
        <p:spPr>
          <a:xfrm>
            <a:off x="0" y="0"/>
            <a:ext cx="12192000" cy="1178033"/>
          </a:xfrm>
          <a:prstGeom prst="rect">
            <a:avLst/>
          </a:prstGeom>
        </p:spPr>
        <p:txBody>
          <a:bodyPr spcFirstLastPara="1" vert="horz" wrap="square" lIns="121900" tIns="121900" rIns="121900" bIns="121900" rtlCol="0" anchor="t" anchorCtr="0">
            <a:noAutofit/>
          </a:bodyPr>
          <a:lstStyle/>
          <a:p>
            <a:pPr algn="l"/>
            <a:r>
              <a:rPr lang="pt-BR" sz="3600" b="1" dirty="0" err="1">
                <a:solidFill>
                  <a:srgbClr val="002060"/>
                </a:solidFill>
                <a:latin typeface="Verdana"/>
                <a:ea typeface="Verdana"/>
                <a:cs typeface="Verdana"/>
                <a:sym typeface="Verdana"/>
              </a:rPr>
              <a:t>Objectives</a:t>
            </a:r>
            <a:r>
              <a:rPr lang="pt-BR" sz="3600" b="1" i="1" dirty="0">
                <a:solidFill>
                  <a:srgbClr val="002060"/>
                </a:solidFill>
                <a:latin typeface="Verdana"/>
                <a:ea typeface="Verdana"/>
                <a:cs typeface="Verdana"/>
                <a:sym typeface="Verdana"/>
              </a:rPr>
              <a:t>  </a:t>
            </a:r>
            <a:endParaRPr sz="3600" b="1" i="1" dirty="0">
              <a:solidFill>
                <a:srgbClr val="002060"/>
              </a:solidFill>
              <a:latin typeface="Verdana"/>
              <a:ea typeface="Verdana"/>
              <a:cs typeface="Verdana"/>
              <a:sym typeface="Verdana"/>
            </a:endParaRPr>
          </a:p>
        </p:txBody>
      </p:sp>
      <p:sp>
        <p:nvSpPr>
          <p:cNvPr id="4" name="Retângulo: Cantos Arredondados 3">
            <a:extLst>
              <a:ext uri="{FF2B5EF4-FFF2-40B4-BE49-F238E27FC236}">
                <a16:creationId xmlns:a16="http://schemas.microsoft.com/office/drawing/2014/main" id="{C7626DD1-CDCD-4B3E-844B-416E6EB12E5D}"/>
              </a:ext>
            </a:extLst>
          </p:cNvPr>
          <p:cNvSpPr/>
          <p:nvPr/>
        </p:nvSpPr>
        <p:spPr>
          <a:xfrm>
            <a:off x="225287" y="1178033"/>
            <a:ext cx="11741426" cy="52743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The aim of this work was to evaluate the feasibility of mineral composition as a possible authenticity marker for classifying cinnamon samples commercialized in Brazil. To this aim, 12 elements (P, S, Mg, Ca, K, Cu, Zn, B, Fe, Al, Mn, and Si) were investigated as targets, also considering their importance for human nutrition. The analytical procedure was based on microwave-assisted acid digestion and elemental determination by inductively coupled plasma optical emission spectroscopy (ICP OES). Principal component analysis was exploited for sample classification.</a:t>
            </a:r>
            <a:endParaRPr lang="pt-BR" sz="2800" b="1" dirty="0">
              <a:solidFill>
                <a:schemeClr val="bg1"/>
              </a:solidFill>
              <a:latin typeface="Verdana" panose="020B0604030504040204" pitchFamily="34" charset="0"/>
              <a:ea typeface="Verdana" panose="020B0604030504040204" pitchFamily="34" charset="0"/>
            </a:endParaRPr>
          </a:p>
        </p:txBody>
      </p:sp>
      <p:sp>
        <p:nvSpPr>
          <p:cNvPr id="6" name="Espaço Reservado para Número de Slide 5">
            <a:extLst>
              <a:ext uri="{FF2B5EF4-FFF2-40B4-BE49-F238E27FC236}">
                <a16:creationId xmlns:a16="http://schemas.microsoft.com/office/drawing/2014/main" id="{B58F1D24-99B9-424F-8FC8-728727670D5D}"/>
              </a:ext>
            </a:extLst>
          </p:cNvPr>
          <p:cNvSpPr>
            <a:spLocks noGrp="1"/>
          </p:cNvSpPr>
          <p:nvPr>
            <p:ph type="sldNum" sz="quarter" idx="12"/>
          </p:nvPr>
        </p:nvSpPr>
        <p:spPr>
          <a:xfrm>
            <a:off x="8610600" y="6462366"/>
            <a:ext cx="2743200" cy="365125"/>
          </a:xfrm>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8</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1288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4912C-FC34-4606-B11B-49B7613EF519}"/>
              </a:ext>
            </a:extLst>
          </p:cNvPr>
          <p:cNvSpPr>
            <a:spLocks noGrp="1"/>
          </p:cNvSpPr>
          <p:nvPr>
            <p:ph type="title"/>
          </p:nvPr>
        </p:nvSpPr>
        <p:spPr>
          <a:xfrm>
            <a:off x="0" y="1510748"/>
            <a:ext cx="12192000" cy="1543188"/>
          </a:xfrm>
        </p:spPr>
        <p:txBody>
          <a:bodyPr>
            <a:normAutofit/>
          </a:bodyPr>
          <a:lstStyle/>
          <a:p>
            <a:r>
              <a:rPr lang="en-US" sz="6000" b="1" dirty="0">
                <a:solidFill>
                  <a:srgbClr val="002060"/>
                </a:solidFill>
                <a:latin typeface="Verdana" panose="020B0604030504040204" pitchFamily="34" charset="0"/>
                <a:ea typeface="Verdana" panose="020B0604030504040204" pitchFamily="34" charset="0"/>
              </a:rPr>
              <a:t>Material and Methods</a:t>
            </a:r>
          </a:p>
        </p:txBody>
      </p:sp>
      <p:grpSp>
        <p:nvGrpSpPr>
          <p:cNvPr id="15" name="Agrupar 14">
            <a:extLst>
              <a:ext uri="{FF2B5EF4-FFF2-40B4-BE49-F238E27FC236}">
                <a16:creationId xmlns:a16="http://schemas.microsoft.com/office/drawing/2014/main" id="{B1482E93-37D8-4E61-8918-6D2343033DD6}"/>
              </a:ext>
            </a:extLst>
          </p:cNvPr>
          <p:cNvGrpSpPr/>
          <p:nvPr/>
        </p:nvGrpSpPr>
        <p:grpSpPr>
          <a:xfrm>
            <a:off x="1550503" y="4604251"/>
            <a:ext cx="9090993" cy="2144299"/>
            <a:chOff x="1184816" y="5250445"/>
            <a:chExt cx="5709068" cy="1392851"/>
          </a:xfrm>
        </p:grpSpPr>
        <p:pic>
          <p:nvPicPr>
            <p:cNvPr id="16" name="Imagem 15">
              <a:extLst>
                <a:ext uri="{FF2B5EF4-FFF2-40B4-BE49-F238E27FC236}">
                  <a16:creationId xmlns:a16="http://schemas.microsoft.com/office/drawing/2014/main" id="{E1B426B8-9961-45F2-91A2-70A98C68A475}"/>
                </a:ext>
              </a:extLst>
            </p:cNvPr>
            <p:cNvPicPr>
              <a:picLocks noChangeAspect="1"/>
            </p:cNvPicPr>
            <p:nvPr/>
          </p:nvPicPr>
          <p:blipFill rotWithShape="1">
            <a:blip r:embed="rId2"/>
            <a:srcRect l="17016" t="11428" r="11021" b="16226"/>
            <a:stretch/>
          </p:blipFill>
          <p:spPr>
            <a:xfrm>
              <a:off x="1184816" y="5252933"/>
              <a:ext cx="1376943" cy="1353531"/>
            </a:xfrm>
            <a:prstGeom prst="rect">
              <a:avLst/>
            </a:prstGeom>
          </p:spPr>
        </p:pic>
        <p:pic>
          <p:nvPicPr>
            <p:cNvPr id="17" name="Imagem 16">
              <a:extLst>
                <a:ext uri="{FF2B5EF4-FFF2-40B4-BE49-F238E27FC236}">
                  <a16:creationId xmlns:a16="http://schemas.microsoft.com/office/drawing/2014/main" id="{60F39877-13F9-4B37-8252-99BE1AE06572}"/>
                </a:ext>
              </a:extLst>
            </p:cNvPr>
            <p:cNvPicPr>
              <a:picLocks noChangeAspect="1"/>
            </p:cNvPicPr>
            <p:nvPr/>
          </p:nvPicPr>
          <p:blipFill rotWithShape="1">
            <a:blip r:embed="rId3"/>
            <a:srcRect l="2044" r="7577" b="3665"/>
            <a:stretch/>
          </p:blipFill>
          <p:spPr>
            <a:xfrm>
              <a:off x="5595809" y="5265428"/>
              <a:ext cx="1298075" cy="1377868"/>
            </a:xfrm>
            <a:prstGeom prst="rect">
              <a:avLst/>
            </a:prstGeom>
          </p:spPr>
        </p:pic>
        <p:pic>
          <p:nvPicPr>
            <p:cNvPr id="18" name="Imagem 17">
              <a:extLst>
                <a:ext uri="{FF2B5EF4-FFF2-40B4-BE49-F238E27FC236}">
                  <a16:creationId xmlns:a16="http://schemas.microsoft.com/office/drawing/2014/main" id="{D42114BA-2660-4585-A232-474BDAEBECB3}"/>
                </a:ext>
              </a:extLst>
            </p:cNvPr>
            <p:cNvPicPr>
              <a:picLocks noChangeAspect="1"/>
            </p:cNvPicPr>
            <p:nvPr/>
          </p:nvPicPr>
          <p:blipFill rotWithShape="1">
            <a:blip r:embed="rId4"/>
            <a:srcRect l="12906" t="8965" r="3489" b="9882"/>
            <a:stretch/>
          </p:blipFill>
          <p:spPr>
            <a:xfrm>
              <a:off x="4150920" y="5250445"/>
              <a:ext cx="1366023" cy="1377868"/>
            </a:xfrm>
            <a:prstGeom prst="rect">
              <a:avLst/>
            </a:prstGeom>
          </p:spPr>
        </p:pic>
        <p:pic>
          <p:nvPicPr>
            <p:cNvPr id="19" name="Imagem 18">
              <a:extLst>
                <a:ext uri="{FF2B5EF4-FFF2-40B4-BE49-F238E27FC236}">
                  <a16:creationId xmlns:a16="http://schemas.microsoft.com/office/drawing/2014/main" id="{84F6AC0A-72AF-4F66-97FC-5AB2BCB476B4}"/>
                </a:ext>
              </a:extLst>
            </p:cNvPr>
            <p:cNvPicPr>
              <a:picLocks noChangeAspect="1"/>
            </p:cNvPicPr>
            <p:nvPr/>
          </p:nvPicPr>
          <p:blipFill rotWithShape="1">
            <a:blip r:embed="rId5"/>
            <a:srcRect l="6318" t="17674" r="5888" b="5587"/>
            <a:stretch/>
          </p:blipFill>
          <p:spPr>
            <a:xfrm>
              <a:off x="2651999" y="5252933"/>
              <a:ext cx="1412315" cy="1377868"/>
            </a:xfrm>
            <a:prstGeom prst="rect">
              <a:avLst/>
            </a:prstGeom>
          </p:spPr>
        </p:pic>
      </p:grpSp>
      <p:sp>
        <p:nvSpPr>
          <p:cNvPr id="20" name="Espaço Reservado para Número de Slide 19">
            <a:extLst>
              <a:ext uri="{FF2B5EF4-FFF2-40B4-BE49-F238E27FC236}">
                <a16:creationId xmlns:a16="http://schemas.microsoft.com/office/drawing/2014/main" id="{D3898CA4-E09F-41B7-8CFB-714B02C3BCF1}"/>
              </a:ext>
            </a:extLst>
          </p:cNvPr>
          <p:cNvSpPr>
            <a:spLocks noGrp="1"/>
          </p:cNvSpPr>
          <p:nvPr>
            <p:ph type="sldNum" sz="quarter" idx="12"/>
          </p:nvPr>
        </p:nvSpPr>
        <p:spPr/>
        <p:txBody>
          <a:bodyPr/>
          <a:lstStyle/>
          <a:p>
            <a:fld id="{E305CBD6-9598-4FA5-A853-7537938F139C}" type="slidenum">
              <a:rPr lang="pt-BR" smtClean="0">
                <a:solidFill>
                  <a:schemeClr val="tx1"/>
                </a:solidFill>
                <a:latin typeface="Verdana" panose="020B0604030504040204" pitchFamily="34" charset="0"/>
                <a:ea typeface="Verdana" panose="020B0604030504040204" pitchFamily="34" charset="0"/>
              </a:rPr>
              <a:t>9</a:t>
            </a:fld>
            <a:endParaRPr lang="pt-BR">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730360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1596</Words>
  <Application>Microsoft Office PowerPoint</Application>
  <PresentationFormat>Widescreen</PresentationFormat>
  <Paragraphs>279</Paragraphs>
  <Slides>20</Slides>
  <Notes>11</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20</vt:i4>
      </vt:variant>
    </vt:vector>
  </HeadingPairs>
  <TitlesOfParts>
    <vt:vector size="26" baseType="lpstr">
      <vt:lpstr>Arial</vt:lpstr>
      <vt:lpstr>Calibri</vt:lpstr>
      <vt:lpstr>Calibri Light</vt:lpstr>
      <vt:lpstr>Verdana</vt:lpstr>
      <vt:lpstr>Tema do Office</vt:lpstr>
      <vt:lpstr>Simple Light</vt:lpstr>
      <vt:lpstr>Can minerals be used as a tool to  classify cinnamon samples?</vt:lpstr>
      <vt:lpstr>1. Introduction 2. Material and Methods 3. Results and Discussion  4. Conclusions 5. Acknowledgements</vt:lpstr>
      <vt:lpstr>Introduction</vt:lpstr>
      <vt:lpstr>Cinnamomum zeylanicum</vt:lpstr>
      <vt:lpstr>Cinnamomum cassia</vt:lpstr>
      <vt:lpstr>Spices’ vulnerability to food fraud</vt:lpstr>
      <vt:lpstr>Mineral composition as a target marker</vt:lpstr>
      <vt:lpstr>Apresentação do PowerPoint</vt:lpstr>
      <vt:lpstr>Material and Methods</vt:lpstr>
      <vt:lpstr>Apresentação do PowerPoint</vt:lpstr>
      <vt:lpstr>Apresentação do PowerPoint</vt:lpstr>
      <vt:lpstr>Results and Discussion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Desenvolvimento de metodologias analíticas para a avaliação da autenticidade de especiarias com base em novas plataformas de imagens hiperspectrais obtidas com instrumentação portátil</dc:title>
  <dc:creator>Anna Flavia de Souza Silva</dc:creator>
  <cp:lastModifiedBy>Anna Flavia de Souza Silva</cp:lastModifiedBy>
  <cp:revision>53</cp:revision>
  <dcterms:created xsi:type="dcterms:W3CDTF">2020-10-22T21:32:29Z</dcterms:created>
  <dcterms:modified xsi:type="dcterms:W3CDTF">2020-10-25T02:06:35Z</dcterms:modified>
</cp:coreProperties>
</file>