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56" r:id="rId2"/>
    <p:sldId id="257" r:id="rId3"/>
    <p:sldId id="259" r:id="rId4"/>
    <p:sldId id="261" r:id="rId5"/>
    <p:sldId id="264" r:id="rId6"/>
    <p:sldId id="265" r:id="rId7"/>
    <p:sldId id="263" r:id="rId8"/>
    <p:sldId id="266" r:id="rId9"/>
    <p:sldId id="267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90A"/>
    <a:srgbClr val="487119"/>
    <a:srgbClr val="FDC8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Σ</a:t>
            </a:r>
            <a:r>
              <a:rPr lang="es-AR"/>
              <a:t> Fatty Acids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NHS-BASAL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SFA</c:v>
                </c:pt>
                <c:pt idx="1">
                  <c:v>MUFA</c:v>
                </c:pt>
                <c:pt idx="2">
                  <c:v>PUFA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34.93</c:v>
                </c:pt>
                <c:pt idx="1">
                  <c:v>44.21</c:v>
                </c:pt>
                <c:pt idx="2">
                  <c:v>20.86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91-4B51-8FD4-1AAF2940396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NHS-CP500</c:v>
                </c:pt>
              </c:strCache>
            </c:strRef>
          </c:tx>
          <c:spPr>
            <a:pattFill prst="ltUpDiag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SFA</c:v>
                </c:pt>
                <c:pt idx="1">
                  <c:v>MUFA</c:v>
                </c:pt>
                <c:pt idx="2">
                  <c:v>PUFA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32.299999999999997</c:v>
                </c:pt>
                <c:pt idx="1">
                  <c:v>43.88</c:v>
                </c:pt>
                <c:pt idx="2">
                  <c:v>23.82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91-4B51-8FD4-1AAF2940396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HS-BASAL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SFA</c:v>
                </c:pt>
                <c:pt idx="1">
                  <c:v>MUFA</c:v>
                </c:pt>
                <c:pt idx="2">
                  <c:v>PUFA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36.590000000000003</c:v>
                </c:pt>
                <c:pt idx="1">
                  <c:v>40.32</c:v>
                </c:pt>
                <c:pt idx="2">
                  <c:v>23.26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91-4B51-8FD4-1AAF2940396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HS-CP500</c:v>
                </c:pt>
              </c:strCache>
            </c:strRef>
          </c:tx>
          <c:spPr>
            <a:pattFill prst="lt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SFA</c:v>
                </c:pt>
                <c:pt idx="1">
                  <c:v>MUFA</c:v>
                </c:pt>
                <c:pt idx="2">
                  <c:v>PUFA</c:v>
                </c:pt>
              </c:strCache>
            </c:strRef>
          </c:cat>
          <c:val>
            <c:numRef>
              <c:f>Hoja1!$E$2:$E$4</c:f>
              <c:numCache>
                <c:formatCode>General</c:formatCode>
                <c:ptCount val="3"/>
                <c:pt idx="0">
                  <c:v>34</c:v>
                </c:pt>
                <c:pt idx="1">
                  <c:v>40.700000000000003</c:v>
                </c:pt>
                <c:pt idx="2">
                  <c:v>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91-4B51-8FD4-1AAF29403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0783215"/>
        <c:axId val="1700785295"/>
      </c:barChart>
      <c:catAx>
        <c:axId val="1700783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700785295"/>
        <c:crosses val="autoZero"/>
        <c:auto val="1"/>
        <c:lblAlgn val="ctr"/>
        <c:lblOffset val="100"/>
        <c:noMultiLvlLbl val="0"/>
      </c:catAx>
      <c:valAx>
        <c:axId val="1700785295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700783215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Σ</a:t>
            </a:r>
            <a:r>
              <a:rPr lang="es-AR"/>
              <a:t> Fatty Acids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NHS-BASAL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SFA</c:v>
                </c:pt>
                <c:pt idx="1">
                  <c:v>MUFA</c:v>
                </c:pt>
                <c:pt idx="2">
                  <c:v>PUFA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34.93</c:v>
                </c:pt>
                <c:pt idx="1">
                  <c:v>44.21</c:v>
                </c:pt>
                <c:pt idx="2">
                  <c:v>20.86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5B-4FA4-AD99-15F15CED6C9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NHS-CP500</c:v>
                </c:pt>
              </c:strCache>
            </c:strRef>
          </c:tx>
          <c:spPr>
            <a:pattFill prst="ltUpDiag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SFA</c:v>
                </c:pt>
                <c:pt idx="1">
                  <c:v>MUFA</c:v>
                </c:pt>
                <c:pt idx="2">
                  <c:v>PUFA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32.299999999999997</c:v>
                </c:pt>
                <c:pt idx="1">
                  <c:v>43.88</c:v>
                </c:pt>
                <c:pt idx="2">
                  <c:v>23.82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5B-4FA4-AD99-15F15CED6C9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HS-BASAL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SFA</c:v>
                </c:pt>
                <c:pt idx="1">
                  <c:v>MUFA</c:v>
                </c:pt>
                <c:pt idx="2">
                  <c:v>PUFA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36.590000000000003</c:v>
                </c:pt>
                <c:pt idx="1">
                  <c:v>40.32</c:v>
                </c:pt>
                <c:pt idx="2">
                  <c:v>23.26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5B-4FA4-AD99-15F15CED6C9A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HS-CP500</c:v>
                </c:pt>
              </c:strCache>
            </c:strRef>
          </c:tx>
          <c:spPr>
            <a:pattFill prst="lt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SFA</c:v>
                </c:pt>
                <c:pt idx="1">
                  <c:v>MUFA</c:v>
                </c:pt>
                <c:pt idx="2">
                  <c:v>PUFA</c:v>
                </c:pt>
              </c:strCache>
            </c:strRef>
          </c:cat>
          <c:val>
            <c:numRef>
              <c:f>Hoja1!$E$2:$E$4</c:f>
              <c:numCache>
                <c:formatCode>General</c:formatCode>
                <c:ptCount val="3"/>
                <c:pt idx="0">
                  <c:v>34</c:v>
                </c:pt>
                <c:pt idx="1">
                  <c:v>40.700000000000003</c:v>
                </c:pt>
                <c:pt idx="2">
                  <c:v>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5B-4FA4-AD99-15F15CED6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0783215"/>
        <c:axId val="1700785295"/>
      </c:barChart>
      <c:catAx>
        <c:axId val="1700783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700785295"/>
        <c:crosses val="autoZero"/>
        <c:auto val="1"/>
        <c:lblAlgn val="ctr"/>
        <c:lblOffset val="100"/>
        <c:noMultiLvlLbl val="0"/>
      </c:catAx>
      <c:valAx>
        <c:axId val="1700785295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700783215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Σ</a:t>
            </a:r>
            <a:r>
              <a:rPr lang="es-AR"/>
              <a:t> Fatty Acids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NHS-BASAL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SFA</c:v>
                </c:pt>
                <c:pt idx="1">
                  <c:v>MUFA</c:v>
                </c:pt>
                <c:pt idx="2">
                  <c:v>PUFA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34.93</c:v>
                </c:pt>
                <c:pt idx="1">
                  <c:v>44.21</c:v>
                </c:pt>
                <c:pt idx="2">
                  <c:v>20.86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07-4BDD-AB77-186D3B2AC5C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NHS-CP500</c:v>
                </c:pt>
              </c:strCache>
            </c:strRef>
          </c:tx>
          <c:spPr>
            <a:pattFill prst="ltUpDiag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SFA</c:v>
                </c:pt>
                <c:pt idx="1">
                  <c:v>MUFA</c:v>
                </c:pt>
                <c:pt idx="2">
                  <c:v>PUFA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32.299999999999997</c:v>
                </c:pt>
                <c:pt idx="1">
                  <c:v>43.88</c:v>
                </c:pt>
                <c:pt idx="2">
                  <c:v>23.82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07-4BDD-AB77-186D3B2AC5C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HS-BASAL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SFA</c:v>
                </c:pt>
                <c:pt idx="1">
                  <c:v>MUFA</c:v>
                </c:pt>
                <c:pt idx="2">
                  <c:v>PUFA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36.590000000000003</c:v>
                </c:pt>
                <c:pt idx="1">
                  <c:v>40.32</c:v>
                </c:pt>
                <c:pt idx="2">
                  <c:v>23.26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07-4BDD-AB77-186D3B2AC5C0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HS-CP500</c:v>
                </c:pt>
              </c:strCache>
            </c:strRef>
          </c:tx>
          <c:spPr>
            <a:pattFill prst="lt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SFA</c:v>
                </c:pt>
                <c:pt idx="1">
                  <c:v>MUFA</c:v>
                </c:pt>
                <c:pt idx="2">
                  <c:v>PUFA</c:v>
                </c:pt>
              </c:strCache>
            </c:strRef>
          </c:cat>
          <c:val>
            <c:numRef>
              <c:f>Hoja1!$E$2:$E$4</c:f>
              <c:numCache>
                <c:formatCode>General</c:formatCode>
                <c:ptCount val="3"/>
                <c:pt idx="0">
                  <c:v>34</c:v>
                </c:pt>
                <c:pt idx="1">
                  <c:v>40.700000000000003</c:v>
                </c:pt>
                <c:pt idx="2">
                  <c:v>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07-4BDD-AB77-186D3B2AC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0783215"/>
        <c:axId val="1700785295"/>
      </c:barChart>
      <c:catAx>
        <c:axId val="1700783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700785295"/>
        <c:crosses val="autoZero"/>
        <c:auto val="1"/>
        <c:lblAlgn val="ctr"/>
        <c:lblOffset val="100"/>
        <c:noMultiLvlLbl val="0"/>
      </c:catAx>
      <c:valAx>
        <c:axId val="1700785295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700783215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A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Σ</a:t>
            </a:r>
            <a:r>
              <a:rPr lang="es-AR"/>
              <a:t> Fatty Acids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NHS-BASAL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SFA</c:v>
                </c:pt>
                <c:pt idx="1">
                  <c:v>MUFA</c:v>
                </c:pt>
                <c:pt idx="2">
                  <c:v>PUFA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34.93</c:v>
                </c:pt>
                <c:pt idx="1">
                  <c:v>44.21</c:v>
                </c:pt>
                <c:pt idx="2">
                  <c:v>20.86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91-4B51-8FD4-1AAF2940396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NHS-CP500</c:v>
                </c:pt>
              </c:strCache>
            </c:strRef>
          </c:tx>
          <c:spPr>
            <a:pattFill prst="ltUpDiag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SFA</c:v>
                </c:pt>
                <c:pt idx="1">
                  <c:v>MUFA</c:v>
                </c:pt>
                <c:pt idx="2">
                  <c:v>PUFA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32.299999999999997</c:v>
                </c:pt>
                <c:pt idx="1">
                  <c:v>43.88</c:v>
                </c:pt>
                <c:pt idx="2">
                  <c:v>23.82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91-4B51-8FD4-1AAF2940396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HS-BASAL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SFA</c:v>
                </c:pt>
                <c:pt idx="1">
                  <c:v>MUFA</c:v>
                </c:pt>
                <c:pt idx="2">
                  <c:v>PUFA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36.590000000000003</c:v>
                </c:pt>
                <c:pt idx="1">
                  <c:v>40.32</c:v>
                </c:pt>
                <c:pt idx="2">
                  <c:v>23.26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91-4B51-8FD4-1AAF2940396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HS-CP500</c:v>
                </c:pt>
              </c:strCache>
            </c:strRef>
          </c:tx>
          <c:spPr>
            <a:pattFill prst="lt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SFA</c:v>
                </c:pt>
                <c:pt idx="1">
                  <c:v>MUFA</c:v>
                </c:pt>
                <c:pt idx="2">
                  <c:v>PUFA</c:v>
                </c:pt>
              </c:strCache>
            </c:strRef>
          </c:cat>
          <c:val>
            <c:numRef>
              <c:f>Hoja1!$E$2:$E$4</c:f>
              <c:numCache>
                <c:formatCode>General</c:formatCode>
                <c:ptCount val="3"/>
                <c:pt idx="0">
                  <c:v>34</c:v>
                </c:pt>
                <c:pt idx="1">
                  <c:v>40.700000000000003</c:v>
                </c:pt>
                <c:pt idx="2">
                  <c:v>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91-4B51-8FD4-1AAF29403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0783215"/>
        <c:axId val="1700785295"/>
      </c:barChart>
      <c:catAx>
        <c:axId val="1700783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700785295"/>
        <c:crosses val="autoZero"/>
        <c:auto val="1"/>
        <c:lblAlgn val="ctr"/>
        <c:lblOffset val="100"/>
        <c:noMultiLvlLbl val="0"/>
      </c:catAx>
      <c:valAx>
        <c:axId val="1700785295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700783215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A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Σ</a:t>
            </a:r>
            <a:r>
              <a:rPr lang="es-AR"/>
              <a:t> Fatty Acids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NHS-BASAL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SFA</c:v>
                </c:pt>
                <c:pt idx="1">
                  <c:v>MUFA</c:v>
                </c:pt>
                <c:pt idx="2">
                  <c:v>PUFA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34.93</c:v>
                </c:pt>
                <c:pt idx="1">
                  <c:v>44.21</c:v>
                </c:pt>
                <c:pt idx="2">
                  <c:v>20.86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AA-4B8F-BC2A-CF7234EE333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NHS-CP500</c:v>
                </c:pt>
              </c:strCache>
            </c:strRef>
          </c:tx>
          <c:spPr>
            <a:pattFill prst="ltUpDiag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SFA</c:v>
                </c:pt>
                <c:pt idx="1">
                  <c:v>MUFA</c:v>
                </c:pt>
                <c:pt idx="2">
                  <c:v>PUFA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32.299999999999997</c:v>
                </c:pt>
                <c:pt idx="1">
                  <c:v>43.88</c:v>
                </c:pt>
                <c:pt idx="2">
                  <c:v>23.82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AA-4B8F-BC2A-CF7234EE333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HS-BASAL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SFA</c:v>
                </c:pt>
                <c:pt idx="1">
                  <c:v>MUFA</c:v>
                </c:pt>
                <c:pt idx="2">
                  <c:v>PUFA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36.590000000000003</c:v>
                </c:pt>
                <c:pt idx="1">
                  <c:v>40.32</c:v>
                </c:pt>
                <c:pt idx="2">
                  <c:v>23.26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AA-4B8F-BC2A-CF7234EE333C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HS-CP500</c:v>
                </c:pt>
              </c:strCache>
            </c:strRef>
          </c:tx>
          <c:spPr>
            <a:pattFill prst="lt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SFA</c:v>
                </c:pt>
                <c:pt idx="1">
                  <c:v>MUFA</c:v>
                </c:pt>
                <c:pt idx="2">
                  <c:v>PUFA</c:v>
                </c:pt>
              </c:strCache>
            </c:strRef>
          </c:cat>
          <c:val>
            <c:numRef>
              <c:f>Hoja1!$E$2:$E$4</c:f>
              <c:numCache>
                <c:formatCode>General</c:formatCode>
                <c:ptCount val="3"/>
                <c:pt idx="0">
                  <c:v>34</c:v>
                </c:pt>
                <c:pt idx="1">
                  <c:v>40.700000000000003</c:v>
                </c:pt>
                <c:pt idx="2">
                  <c:v>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AA-4B8F-BC2A-CF7234EE3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0783215"/>
        <c:axId val="1700785295"/>
      </c:barChart>
      <c:catAx>
        <c:axId val="1700783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700785295"/>
        <c:crosses val="autoZero"/>
        <c:auto val="1"/>
        <c:lblAlgn val="ctr"/>
        <c:lblOffset val="100"/>
        <c:noMultiLvlLbl val="0"/>
      </c:catAx>
      <c:valAx>
        <c:axId val="1700785295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700783215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Σ</a:t>
            </a:r>
            <a:r>
              <a:rPr lang="es-AR"/>
              <a:t> Fatty Acids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NHS-BASAL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SFA</c:v>
                </c:pt>
                <c:pt idx="1">
                  <c:v>MUFA</c:v>
                </c:pt>
                <c:pt idx="2">
                  <c:v>PUFA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34.93</c:v>
                </c:pt>
                <c:pt idx="1">
                  <c:v>44.21</c:v>
                </c:pt>
                <c:pt idx="2">
                  <c:v>20.86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6-46D9-906E-C993677D47F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NHS-CP500</c:v>
                </c:pt>
              </c:strCache>
            </c:strRef>
          </c:tx>
          <c:spPr>
            <a:pattFill prst="ltUpDiag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SFA</c:v>
                </c:pt>
                <c:pt idx="1">
                  <c:v>MUFA</c:v>
                </c:pt>
                <c:pt idx="2">
                  <c:v>PUFA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32.299999999999997</c:v>
                </c:pt>
                <c:pt idx="1">
                  <c:v>43.88</c:v>
                </c:pt>
                <c:pt idx="2">
                  <c:v>23.82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16-46D9-906E-C993677D47F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HS-BASAL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SFA</c:v>
                </c:pt>
                <c:pt idx="1">
                  <c:v>MUFA</c:v>
                </c:pt>
                <c:pt idx="2">
                  <c:v>PUFA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36.590000000000003</c:v>
                </c:pt>
                <c:pt idx="1">
                  <c:v>40.32</c:v>
                </c:pt>
                <c:pt idx="2">
                  <c:v>23.26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16-46D9-906E-C993677D47F9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HS-CP500</c:v>
                </c:pt>
              </c:strCache>
            </c:strRef>
          </c:tx>
          <c:spPr>
            <a:pattFill prst="lt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SFA</c:v>
                </c:pt>
                <c:pt idx="1">
                  <c:v>MUFA</c:v>
                </c:pt>
                <c:pt idx="2">
                  <c:v>PUFA</c:v>
                </c:pt>
              </c:strCache>
            </c:strRef>
          </c:cat>
          <c:val>
            <c:numRef>
              <c:f>Hoja1!$E$2:$E$4</c:f>
              <c:numCache>
                <c:formatCode>General</c:formatCode>
                <c:ptCount val="3"/>
                <c:pt idx="0">
                  <c:v>34</c:v>
                </c:pt>
                <c:pt idx="1">
                  <c:v>40.700000000000003</c:v>
                </c:pt>
                <c:pt idx="2">
                  <c:v>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16-46D9-906E-C993677D4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0783215"/>
        <c:axId val="1700785295"/>
      </c:barChart>
      <c:catAx>
        <c:axId val="1700783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700785295"/>
        <c:crosses val="autoZero"/>
        <c:auto val="1"/>
        <c:lblAlgn val="ctr"/>
        <c:lblOffset val="100"/>
        <c:noMultiLvlLbl val="0"/>
      </c:catAx>
      <c:valAx>
        <c:axId val="1700785295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700783215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F4224-636C-4D9C-AC09-AD2550BFD5B4}" type="datetimeFigureOut">
              <a:rPr lang="es-AR" smtClean="0"/>
              <a:t>29/10/2020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B6BA7-FFE5-49BC-86FF-BF879F97526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8847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CONSUMO ARGENTINA</a:t>
            </a:r>
            <a:r>
              <a:rPr lang="es-AR" baseline="0" dirty="0"/>
              <a:t> (SENASA </a:t>
            </a:r>
            <a:r>
              <a:rPr lang="es-AR" baseline="0" dirty="0" err="1"/>
              <a:t>serv</a:t>
            </a:r>
            <a:r>
              <a:rPr lang="es-AR" baseline="0" dirty="0"/>
              <a:t> </a:t>
            </a:r>
            <a:r>
              <a:rPr lang="es-AR" baseline="0" dirty="0" err="1"/>
              <a:t>nac</a:t>
            </a:r>
            <a:r>
              <a:rPr lang="es-AR" baseline="0" dirty="0"/>
              <a:t> </a:t>
            </a:r>
            <a:r>
              <a:rPr lang="es-AR" baseline="0" dirty="0" err="1"/>
              <a:t>sanid</a:t>
            </a:r>
            <a:r>
              <a:rPr lang="es-AR" baseline="0" dirty="0"/>
              <a:t> </a:t>
            </a:r>
            <a:r>
              <a:rPr lang="es-AR" baseline="0" dirty="0" err="1"/>
              <a:t>calid</a:t>
            </a:r>
            <a:r>
              <a:rPr lang="es-AR" baseline="0" dirty="0"/>
              <a:t> </a:t>
            </a:r>
            <a:r>
              <a:rPr lang="es-AR" baseline="0" dirty="0" err="1"/>
              <a:t>agroalim</a:t>
            </a:r>
            <a:r>
              <a:rPr lang="es-AR" baseline="0" dirty="0"/>
              <a:t>)</a:t>
            </a:r>
          </a:p>
          <a:p>
            <a:endParaRPr lang="es-AR" dirty="0"/>
          </a:p>
          <a:p>
            <a:r>
              <a:rPr lang="es-AR" dirty="0"/>
              <a:t>LUGAR DE PRODUCCIÓN</a:t>
            </a:r>
          </a:p>
          <a:p>
            <a:endParaRPr lang="es-AR" dirty="0"/>
          </a:p>
          <a:p>
            <a:r>
              <a:rPr lang="es-AR" dirty="0"/>
              <a:t>COND DE TEMP</a:t>
            </a:r>
            <a:r>
              <a:rPr lang="es-AR" baseline="0" dirty="0"/>
              <a:t> de confort 18-25</a:t>
            </a:r>
          </a:p>
          <a:p>
            <a:endParaRPr lang="es-AR" baseline="0" dirty="0"/>
          </a:p>
          <a:p>
            <a:r>
              <a:rPr lang="es-AR" baseline="0" dirty="0"/>
              <a:t>TEMP-ESTRÉS-MODIF METABOLISMO-ASIMILACIÓN</a:t>
            </a:r>
          </a:p>
          <a:p>
            <a:r>
              <a:rPr lang="es-AR" baseline="0" dirty="0"/>
              <a:t>CALIDAD DE PRODUCTOS</a:t>
            </a:r>
          </a:p>
          <a:p>
            <a:endParaRPr lang="es-AR" baseline="0" dirty="0"/>
          </a:p>
          <a:p>
            <a:r>
              <a:rPr lang="es-AR" baseline="0" dirty="0"/>
              <a:t>NECESIDAD DE CONTRARESTAR - ESTRATEGIA</a:t>
            </a: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6309A-7A1C-4506-BAF9-CC1DEC45F9E0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04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CONDICIONES (</a:t>
            </a:r>
            <a:r>
              <a:rPr lang="es-AR" dirty="0" err="1"/>
              <a:t>cant</a:t>
            </a:r>
            <a:r>
              <a:rPr lang="es-AR" dirty="0"/>
              <a:t>, edad, luz,</a:t>
            </a:r>
            <a:r>
              <a:rPr lang="es-AR" baseline="0" dirty="0"/>
              <a:t> temperatura, cambio de comida)</a:t>
            </a:r>
          </a:p>
          <a:p>
            <a:endParaRPr lang="es-AR" baseline="0" dirty="0"/>
          </a:p>
          <a:p>
            <a:r>
              <a:rPr lang="es-AR" baseline="0" dirty="0"/>
              <a:t>GRUPOS – CALOR</a:t>
            </a:r>
          </a:p>
          <a:p>
            <a:endParaRPr lang="es-AR" baseline="0" dirty="0"/>
          </a:p>
          <a:p>
            <a:r>
              <a:rPr lang="es-AR" baseline="0" dirty="0"/>
              <a:t>MODELO DESARROLLADO POR EL OTRO GRUPO</a:t>
            </a:r>
          </a:p>
          <a:p>
            <a:endParaRPr lang="es-AR" baseline="0" dirty="0"/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ABC97-B942-41D0-A0A7-55980E38FDC4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5771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1587-AE81-4971-926D-94D461F341C3}" type="datetimeFigureOut">
              <a:rPr lang="es-AR" smtClean="0"/>
              <a:t>29/10/2020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29AA-F29E-4B07-8CA4-0E3A5B74FC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118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1587-AE81-4971-926D-94D461F341C3}" type="datetimeFigureOut">
              <a:rPr lang="es-AR" smtClean="0"/>
              <a:t>29/10/2020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29AA-F29E-4B07-8CA4-0E3A5B74FC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509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1587-AE81-4971-926D-94D461F341C3}" type="datetimeFigureOut">
              <a:rPr lang="es-AR" smtClean="0"/>
              <a:t>29/10/2020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29AA-F29E-4B07-8CA4-0E3A5B74FC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2284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523433"/>
            <a:ext cx="52584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2050651"/>
            <a:ext cx="33783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66" lvl="0" indent="-266673">
              <a:spcBef>
                <a:spcPts val="450"/>
              </a:spcBef>
              <a:spcAft>
                <a:spcPts val="0"/>
              </a:spcAft>
              <a:buSzPts val="2000"/>
              <a:buChar char="▰"/>
              <a:defRPr sz="1500"/>
            </a:lvl1pPr>
            <a:lvl2pPr marL="685733" lvl="1" indent="-266673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2pPr>
            <a:lvl3pPr marL="1028598" lvl="2" indent="-266673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3pPr>
            <a:lvl4pPr marL="1371464" lvl="3" indent="-266673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4pPr>
            <a:lvl5pPr marL="1714329" lvl="4" indent="-266673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5pPr>
            <a:lvl6pPr marL="2057195" lvl="5" indent="-266673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6pPr>
            <a:lvl7pPr marL="2400060" lvl="6" indent="-266673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7pPr>
            <a:lvl8pPr marL="2742926" lvl="7" indent="-266673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8pPr>
            <a:lvl9pPr marL="3085793" lvl="8" indent="-266673">
              <a:spcBef>
                <a:spcPts val="750"/>
              </a:spcBef>
              <a:spcAft>
                <a:spcPts val="750"/>
              </a:spcAft>
              <a:buSzPts val="2000"/>
              <a:buChar char="▻"/>
              <a:defRPr sz="15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2050651"/>
            <a:ext cx="33783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66" lvl="0" indent="-266673">
              <a:spcBef>
                <a:spcPts val="450"/>
              </a:spcBef>
              <a:spcAft>
                <a:spcPts val="0"/>
              </a:spcAft>
              <a:buSzPts val="2000"/>
              <a:buChar char="▰"/>
              <a:defRPr sz="1500"/>
            </a:lvl1pPr>
            <a:lvl2pPr marL="685733" lvl="1" indent="-266673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2pPr>
            <a:lvl3pPr marL="1028598" lvl="2" indent="-266673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3pPr>
            <a:lvl4pPr marL="1371464" lvl="3" indent="-266673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4pPr>
            <a:lvl5pPr marL="1714329" lvl="4" indent="-266673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5pPr>
            <a:lvl6pPr marL="2057195" lvl="5" indent="-266673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6pPr>
            <a:lvl7pPr marL="2400060" lvl="6" indent="-266673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7pPr>
            <a:lvl8pPr marL="2742926" lvl="7" indent="-266673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8pPr>
            <a:lvl9pPr marL="3085793" lvl="8" indent="-266673">
              <a:spcBef>
                <a:spcPts val="750"/>
              </a:spcBef>
              <a:spcAft>
                <a:spcPts val="750"/>
              </a:spcAft>
              <a:buSzPts val="2000"/>
              <a:buChar char="▻"/>
              <a:defRPr sz="15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549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1587-AE81-4971-926D-94D461F341C3}" type="datetimeFigureOut">
              <a:rPr lang="es-AR" smtClean="0"/>
              <a:t>29/10/2020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29AA-F29E-4B07-8CA4-0E3A5B74FC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664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1587-AE81-4971-926D-94D461F341C3}" type="datetimeFigureOut">
              <a:rPr lang="es-AR" smtClean="0"/>
              <a:t>29/10/2020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29AA-F29E-4B07-8CA4-0E3A5B74FC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576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1587-AE81-4971-926D-94D461F341C3}" type="datetimeFigureOut">
              <a:rPr lang="es-AR" smtClean="0"/>
              <a:t>29/10/2020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29AA-F29E-4B07-8CA4-0E3A5B74FC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755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1587-AE81-4971-926D-94D461F341C3}" type="datetimeFigureOut">
              <a:rPr lang="es-AR" smtClean="0"/>
              <a:t>29/10/2020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29AA-F29E-4B07-8CA4-0E3A5B74FC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32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1587-AE81-4971-926D-94D461F341C3}" type="datetimeFigureOut">
              <a:rPr lang="es-AR" smtClean="0"/>
              <a:t>29/10/2020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29AA-F29E-4B07-8CA4-0E3A5B74FC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543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1587-AE81-4971-926D-94D461F341C3}" type="datetimeFigureOut">
              <a:rPr lang="es-AR" smtClean="0"/>
              <a:t>29/10/2020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29AA-F29E-4B07-8CA4-0E3A5B74FC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040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1587-AE81-4971-926D-94D461F341C3}" type="datetimeFigureOut">
              <a:rPr lang="es-AR" smtClean="0"/>
              <a:t>29/10/2020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29AA-F29E-4B07-8CA4-0E3A5B74FC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95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1587-AE81-4971-926D-94D461F341C3}" type="datetimeFigureOut">
              <a:rPr lang="es-AR" smtClean="0"/>
              <a:t>29/10/2020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29AA-F29E-4B07-8CA4-0E3A5B74FC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038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9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91587-AE81-4971-926D-94D461F341C3}" type="datetimeFigureOut">
              <a:rPr lang="es-AR" smtClean="0"/>
              <a:t>29/10/2020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29AA-F29E-4B07-8CA4-0E3A5B74FC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668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549" t="20262" r="9005" b="57571"/>
          <a:stretch/>
        </p:blipFill>
        <p:spPr>
          <a:xfrm>
            <a:off x="0" y="2"/>
            <a:ext cx="9144000" cy="134947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141" t="68352" r="9414" b="19959"/>
          <a:stretch/>
        </p:blipFill>
        <p:spPr>
          <a:xfrm>
            <a:off x="1" y="1349479"/>
            <a:ext cx="9144001" cy="71160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25361" y="2061086"/>
            <a:ext cx="8893279" cy="4628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6198" algn="ctr"/>
            <a:endParaRPr lang="en-US" sz="3000" b="1" spc="-15" dirty="0"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56198" algn="ctr"/>
            <a:r>
              <a:rPr lang="en-US" sz="3000" b="1" spc="-15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Effects of dietary chia polyphenols on fatty acid profile of eggs in heat-stressed Japanese quails</a:t>
            </a:r>
            <a:endParaRPr lang="es-AR" sz="3000" b="1" dirty="0"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56198" algn="ctr"/>
            <a:r>
              <a:rPr lang="en-US" sz="2400" b="1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 </a:t>
            </a:r>
            <a:endParaRPr lang="es-AR" sz="3000" b="1" dirty="0"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260509" indent="-100965" algn="ctr">
              <a:lnSpc>
                <a:spcPct val="150000"/>
              </a:lnSpc>
              <a:tabLst>
                <a:tab pos="260509" algn="l"/>
                <a:tab pos="260985" algn="l"/>
              </a:tabLst>
            </a:pPr>
            <a:r>
              <a:rPr lang="es-AR" sz="1350" b="1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Agustín Lucini Mas</a:t>
            </a:r>
            <a:r>
              <a:rPr lang="es-AR" sz="1350" b="1" baseline="3000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1,2</a:t>
            </a:r>
            <a:r>
              <a:rPr lang="es-AR" sz="1350" b="1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, Rocío Inés Bonansea</a:t>
            </a:r>
            <a:r>
              <a:rPr lang="es-AR" sz="1350" b="1" baseline="3000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1,2</a:t>
            </a:r>
            <a:r>
              <a:rPr lang="es-AR" sz="1350" b="1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, </a:t>
            </a:r>
            <a:r>
              <a:rPr lang="es-AR" sz="1350" b="1" dirty="0" err="1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Maria</a:t>
            </a:r>
            <a:r>
              <a:rPr lang="es-AR" sz="1350" b="1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 Emilia Fernandez</a:t>
            </a:r>
            <a:r>
              <a:rPr lang="es-AR" sz="1350" b="1" baseline="3000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3,4</a:t>
            </a:r>
            <a:r>
              <a:rPr lang="es-AR" sz="1350" b="1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, </a:t>
            </a:r>
            <a:r>
              <a:rPr lang="es-AR" sz="1350" b="1" dirty="0" err="1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Jackelyn</a:t>
            </a:r>
            <a:r>
              <a:rPr lang="es-AR" sz="1350" b="1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 Melissa Kembro</a:t>
            </a:r>
            <a:r>
              <a:rPr lang="es-AR" sz="1350" b="1" baseline="3000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3,4</a:t>
            </a:r>
            <a:r>
              <a:rPr lang="es-AR" sz="1350" b="1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, </a:t>
            </a:r>
            <a:r>
              <a:rPr lang="es-AR" sz="1350" b="1" dirty="0" err="1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Maria</a:t>
            </a:r>
            <a:r>
              <a:rPr lang="es-AR" sz="1350" b="1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 Carla Labaque</a:t>
            </a:r>
            <a:r>
              <a:rPr lang="es-AR" sz="1350" b="1" baseline="3000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3,4</a:t>
            </a:r>
            <a:r>
              <a:rPr lang="es-AR" sz="1350" b="1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, Daniel Alberto Wunderlin</a:t>
            </a:r>
            <a:r>
              <a:rPr lang="es-AR" sz="1350" b="1" baseline="3000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1,2</a:t>
            </a:r>
            <a:r>
              <a:rPr lang="es-AR" sz="1350" b="1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 and María Verónica Baroni</a:t>
            </a:r>
            <a:r>
              <a:rPr lang="es-AR" sz="1350" b="1" baseline="3000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1,2</a:t>
            </a:r>
            <a:r>
              <a:rPr lang="es-AR" sz="1350" b="1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*</a:t>
            </a:r>
            <a:endParaRPr lang="es-AR" dirty="0"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260509" indent="-100965" algn="ctr">
              <a:tabLst>
                <a:tab pos="260509" algn="l"/>
                <a:tab pos="260985" algn="l"/>
              </a:tabLst>
            </a:pPr>
            <a:endParaRPr lang="es-AR" sz="1200" dirty="0"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260509" indent="-100965" algn="ctr">
              <a:spcAft>
                <a:spcPts val="600"/>
              </a:spcAft>
              <a:tabLst>
                <a:tab pos="260509" algn="l"/>
                <a:tab pos="260985" algn="l"/>
              </a:tabLst>
            </a:pPr>
            <a:r>
              <a:rPr lang="es-AR" sz="115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Córdoba, Argentina  </a:t>
            </a:r>
          </a:p>
          <a:p>
            <a:pPr marL="257175" indent="-257175">
              <a:lnSpc>
                <a:spcPct val="150000"/>
              </a:lnSpc>
              <a:buSzPts val="700"/>
              <a:buFont typeface="Book Antiqua" panose="02040602050305030304" pitchFamily="18" charset="0"/>
              <a:buAutoNum type="arabicPeriod"/>
              <a:tabLst>
                <a:tab pos="260509" algn="l"/>
                <a:tab pos="260985" algn="l"/>
              </a:tabLst>
            </a:pPr>
            <a:r>
              <a:rPr lang="en-US" sz="115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Institute of Food Science and </a:t>
            </a:r>
            <a:r>
              <a:rPr lang="en-US" sz="1150" dirty="0" err="1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Techology</a:t>
            </a:r>
            <a:r>
              <a:rPr lang="en-US" sz="115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 Córdoba (ICYTAC-CONICET). </a:t>
            </a:r>
            <a:endParaRPr lang="es-AR" sz="1150" dirty="0"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257175" indent="-257175">
              <a:lnSpc>
                <a:spcPct val="150000"/>
              </a:lnSpc>
              <a:buSzPts val="700"/>
              <a:buFont typeface="Book Antiqua" panose="02040602050305030304" pitchFamily="18" charset="0"/>
              <a:buAutoNum type="arabicPeriod"/>
              <a:tabLst>
                <a:tab pos="260509" algn="l"/>
                <a:tab pos="260985" algn="l"/>
              </a:tabLst>
            </a:pPr>
            <a:r>
              <a:rPr lang="en-US" sz="115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Organic Chemistry Department, Faculty of Chemical Sciences, National University of Córdoba.</a:t>
            </a:r>
          </a:p>
          <a:p>
            <a:pPr marL="257175" indent="-257175">
              <a:lnSpc>
                <a:spcPct val="150000"/>
              </a:lnSpc>
              <a:buSzPts val="700"/>
              <a:buFont typeface="Book Antiqua" panose="02040602050305030304" pitchFamily="18" charset="0"/>
              <a:buAutoNum type="arabicPeriod"/>
              <a:tabLst>
                <a:tab pos="260509" algn="l"/>
                <a:tab pos="260985" algn="l"/>
              </a:tabLst>
            </a:pPr>
            <a:r>
              <a:rPr lang="en-US" sz="115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Institute of Food Science and </a:t>
            </a:r>
            <a:r>
              <a:rPr lang="en-US" sz="1150" dirty="0" err="1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Techology</a:t>
            </a:r>
            <a:r>
              <a:rPr lang="en-US" sz="115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 (ICTA). Faculty of Exacts, Physical and Natural Sciences, National University of Córdoba</a:t>
            </a:r>
            <a:r>
              <a:rPr lang="es-AR" sz="115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.</a:t>
            </a:r>
          </a:p>
          <a:p>
            <a:pPr marL="257175" marR="91440" indent="-257175">
              <a:lnSpc>
                <a:spcPct val="150000"/>
              </a:lnSpc>
              <a:buSzPts val="700"/>
              <a:buFont typeface="Book Antiqua" panose="02040602050305030304" pitchFamily="18" charset="0"/>
              <a:buAutoNum type="arabicPeriod"/>
              <a:tabLst>
                <a:tab pos="260509" algn="l"/>
                <a:tab pos="260985" algn="l"/>
              </a:tabLst>
            </a:pPr>
            <a:r>
              <a:rPr lang="en-US" sz="115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Institute of Biological and Technological Investigations (</a:t>
            </a:r>
            <a:r>
              <a:rPr lang="en-US" sz="1150" dirty="0" err="1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IIByT</a:t>
            </a:r>
            <a:r>
              <a:rPr lang="en-US" sz="1150" dirty="0">
                <a:latin typeface="Book Antiqua" panose="0204060205030503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-CONICET). </a:t>
            </a:r>
          </a:p>
          <a:p>
            <a:pPr marL="257175" marR="91440" indent="-257175">
              <a:lnSpc>
                <a:spcPct val="150000"/>
              </a:lnSpc>
              <a:buSzPts val="700"/>
              <a:buFont typeface="Book Antiqua" panose="02040602050305030304" pitchFamily="18" charset="0"/>
              <a:buAutoNum type="arabicPeriod"/>
              <a:tabLst>
                <a:tab pos="260509" algn="l"/>
                <a:tab pos="260985" algn="l"/>
              </a:tabLst>
            </a:pPr>
            <a:endParaRPr lang="en-US" sz="1150" dirty="0"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257175" marR="91440" indent="-257175">
              <a:lnSpc>
                <a:spcPct val="150000"/>
              </a:lnSpc>
              <a:buSzPts val="700"/>
              <a:buFont typeface="Book Antiqua" panose="02040602050305030304" pitchFamily="18" charset="0"/>
              <a:buAutoNum type="arabicPeriod"/>
              <a:tabLst>
                <a:tab pos="260509" algn="l"/>
                <a:tab pos="260985" algn="l"/>
              </a:tabLst>
            </a:pPr>
            <a:endParaRPr lang="en-US" sz="1000" dirty="0"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R="91440">
              <a:lnSpc>
                <a:spcPct val="150000"/>
              </a:lnSpc>
              <a:buSzPts val="700"/>
              <a:tabLst>
                <a:tab pos="260509" algn="l"/>
                <a:tab pos="260985" algn="l"/>
              </a:tabLst>
            </a:pPr>
            <a:endParaRPr lang="en-US" sz="700" dirty="0"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</p:txBody>
      </p:sp>
      <p:pic>
        <p:nvPicPr>
          <p:cNvPr id="5" name="Picture 11"/>
          <p:cNvPicPr preferRelativeResize="0"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8" t="10897" r="20247" b="24129"/>
          <a:stretch/>
        </p:blipFill>
        <p:spPr bwMode="auto">
          <a:xfrm>
            <a:off x="1571102" y="6049751"/>
            <a:ext cx="508659" cy="50503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t="13955" r="19465" b="26989"/>
          <a:stretch/>
        </p:blipFill>
        <p:spPr bwMode="auto">
          <a:xfrm>
            <a:off x="3006215" y="6061305"/>
            <a:ext cx="1045338" cy="49348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6" name="Picture 2" descr="Imagen de Titanio Poroso Sinterizad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34" r="66453" b="-1"/>
          <a:stretch/>
        </p:blipFill>
        <p:spPr bwMode="auto">
          <a:xfrm>
            <a:off x="5291781" y="6048200"/>
            <a:ext cx="480371" cy="5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-iiby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838" y="6048198"/>
            <a:ext cx="530556" cy="50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576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6141" t="68352" r="9414" b="19959"/>
          <a:stretch/>
        </p:blipFill>
        <p:spPr>
          <a:xfrm>
            <a:off x="1" y="1349479"/>
            <a:ext cx="9144001" cy="7116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6549" t="20262" r="9005" b="57571"/>
          <a:stretch/>
        </p:blipFill>
        <p:spPr>
          <a:xfrm>
            <a:off x="0" y="2"/>
            <a:ext cx="9144000" cy="134947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2872" y="81790"/>
            <a:ext cx="8958254" cy="66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/>
          <p:cNvSpPr txBox="1"/>
          <p:nvPr/>
        </p:nvSpPr>
        <p:spPr>
          <a:xfrm>
            <a:off x="439462" y="499368"/>
            <a:ext cx="2287696" cy="338554"/>
          </a:xfrm>
          <a:prstGeom prst="rect">
            <a:avLst/>
          </a:prstGeom>
          <a:solidFill>
            <a:srgbClr val="FEC90A"/>
          </a:solidFill>
          <a:ln w="38100">
            <a:solidFill>
              <a:srgbClr val="48711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s-AR" dirty="0" err="1"/>
              <a:t>Conclusions</a:t>
            </a:r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439462" y="4695765"/>
            <a:ext cx="2287696" cy="338554"/>
          </a:xfrm>
          <a:prstGeom prst="rect">
            <a:avLst/>
          </a:prstGeom>
          <a:solidFill>
            <a:srgbClr val="FEC90A"/>
          </a:solidFill>
          <a:ln w="38100">
            <a:solidFill>
              <a:srgbClr val="48711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s-AR" dirty="0" err="1"/>
              <a:t>References</a:t>
            </a:r>
            <a:endParaRPr lang="es-AR" dirty="0"/>
          </a:p>
        </p:txBody>
      </p:sp>
      <p:sp>
        <p:nvSpPr>
          <p:cNvPr id="2" name="Rectángulo 1"/>
          <p:cNvSpPr/>
          <p:nvPr/>
        </p:nvSpPr>
        <p:spPr>
          <a:xfrm>
            <a:off x="271026" y="5167390"/>
            <a:ext cx="86019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915">
              <a:tabLst>
                <a:tab pos="217170" algn="l"/>
              </a:tabLst>
            </a:pP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1. </a:t>
            </a:r>
            <a:r>
              <a:rPr lang="en-US" sz="1000" kern="0" dirty="0" err="1">
                <a:ea typeface="Book Antiqua" panose="02040602050305030304" pitchFamily="18" charset="0"/>
                <a:cs typeface="Book Antiqua" panose="02040602050305030304" pitchFamily="18" charset="0"/>
              </a:rPr>
              <a:t>Abd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 El-Hack, M.E., </a:t>
            </a:r>
            <a:r>
              <a:rPr lang="en-US" sz="1000" kern="0" dirty="0" err="1">
                <a:ea typeface="Book Antiqua" panose="02040602050305030304" pitchFamily="18" charset="0"/>
                <a:cs typeface="Book Antiqua" panose="02040602050305030304" pitchFamily="18" charset="0"/>
              </a:rPr>
              <a:t>Alagawany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, M., </a:t>
            </a:r>
            <a:r>
              <a:rPr lang="en-US" sz="1000" kern="0" dirty="0" err="1">
                <a:ea typeface="Book Antiqua" panose="02040602050305030304" pitchFamily="18" charset="0"/>
                <a:cs typeface="Book Antiqua" panose="02040602050305030304" pitchFamily="18" charset="0"/>
              </a:rPr>
              <a:t>Mahorese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, K.M., </a:t>
            </a:r>
            <a:r>
              <a:rPr lang="en-US" sz="1000" kern="0" dirty="0" err="1">
                <a:ea typeface="Book Antiqua" panose="02040602050305030304" pitchFamily="18" charset="0"/>
                <a:cs typeface="Book Antiqua" panose="02040602050305030304" pitchFamily="18" charset="0"/>
              </a:rPr>
              <a:t>Arif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, M., Saeed, M., </a:t>
            </a:r>
            <a:r>
              <a:rPr lang="en-US" sz="1000" kern="0" dirty="0" err="1">
                <a:ea typeface="Book Antiqua" panose="02040602050305030304" pitchFamily="18" charset="0"/>
                <a:cs typeface="Book Antiqua" panose="02040602050305030304" pitchFamily="18" charset="0"/>
              </a:rPr>
              <a:t>Arain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, M.A., </a:t>
            </a:r>
            <a:r>
              <a:rPr lang="en-US" sz="1000" kern="0" dirty="0" err="1">
                <a:ea typeface="Book Antiqua" panose="02040602050305030304" pitchFamily="18" charset="0"/>
                <a:cs typeface="Book Antiqua" panose="02040602050305030304" pitchFamily="18" charset="0"/>
              </a:rPr>
              <a:t>Soomro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, R.N., </a:t>
            </a:r>
            <a:r>
              <a:rPr lang="en-US" sz="1000" kern="0" dirty="0" err="1">
                <a:ea typeface="Book Antiqua" panose="02040602050305030304" pitchFamily="18" charset="0"/>
                <a:cs typeface="Book Antiqua" panose="02040602050305030304" pitchFamily="18" charset="0"/>
              </a:rPr>
              <a:t>Siyal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, F.A., </a:t>
            </a:r>
            <a:r>
              <a:rPr lang="en-US" sz="1000" kern="0" dirty="0" err="1">
                <a:ea typeface="Book Antiqua" panose="02040602050305030304" pitchFamily="18" charset="0"/>
                <a:cs typeface="Book Antiqua" panose="02040602050305030304" pitchFamily="18" charset="0"/>
              </a:rPr>
              <a:t>Fazlani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, S.A., Fowler, J. Productive performance, 	egg quality, hematological parameters and serum chemistry of laying hens fed diets supplemented </a:t>
            </a:r>
            <a:r>
              <a:rPr lang="en-US" sz="1000" kern="0" dirty="0" err="1">
                <a:ea typeface="Book Antiqua" panose="02040602050305030304" pitchFamily="18" charset="0"/>
                <a:cs typeface="Book Antiqua" panose="02040602050305030304" pitchFamily="18" charset="0"/>
              </a:rPr>
              <a:t>withh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 certain fat-soluble vitamins, individually or combined, 	during summer season. </a:t>
            </a:r>
            <a:r>
              <a:rPr lang="en-US" sz="1000" i="1" kern="0" dirty="0">
                <a:ea typeface="Book Antiqua" panose="02040602050305030304" pitchFamily="18" charset="0"/>
                <a:cs typeface="Book Antiqua" panose="02040602050305030304" pitchFamily="18" charset="0"/>
              </a:rPr>
              <a:t>Anim. </a:t>
            </a:r>
            <a:r>
              <a:rPr lang="en-US" sz="1000" i="1" kern="0" dirty="0" err="1">
                <a:ea typeface="Book Antiqua" panose="02040602050305030304" pitchFamily="18" charset="0"/>
                <a:cs typeface="Book Antiqua" panose="02040602050305030304" pitchFamily="18" charset="0"/>
              </a:rPr>
              <a:t>Nutr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. </a:t>
            </a:r>
            <a:r>
              <a:rPr lang="en-US" sz="1000" b="1" kern="0" dirty="0">
                <a:ea typeface="Book Antiqua" panose="02040602050305030304" pitchFamily="18" charset="0"/>
                <a:cs typeface="Book Antiqua" panose="02040602050305030304" pitchFamily="18" charset="0"/>
              </a:rPr>
              <a:t>2019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, 5, 49–55.</a:t>
            </a:r>
          </a:p>
          <a:p>
            <a:pPr marL="81915">
              <a:tabLst>
                <a:tab pos="217170" algn="l"/>
              </a:tabLst>
            </a:pP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2. </a:t>
            </a:r>
            <a:r>
              <a:rPr lang="en-US" sz="1000" kern="0" dirty="0" err="1">
                <a:ea typeface="Book Antiqua" panose="02040602050305030304" pitchFamily="18" charset="0"/>
                <a:cs typeface="Book Antiqua" panose="02040602050305030304" pitchFamily="18" charset="0"/>
              </a:rPr>
              <a:t>Marchiori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, M.S., Oliveira, R.C., Souza, C.F., </a:t>
            </a:r>
            <a:r>
              <a:rPr lang="en-US" sz="1000" kern="0" dirty="0" err="1">
                <a:ea typeface="Book Antiqua" panose="02040602050305030304" pitchFamily="18" charset="0"/>
                <a:cs typeface="Book Antiqua" panose="02040602050305030304" pitchFamily="18" charset="0"/>
              </a:rPr>
              <a:t>Baldissera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, M.D., Ribeiro, Q.M., Wagner, R., </a:t>
            </a:r>
            <a:r>
              <a:rPr lang="en-US" sz="1000" kern="0" dirty="0" err="1">
                <a:ea typeface="Book Antiqua" panose="02040602050305030304" pitchFamily="18" charset="0"/>
                <a:cs typeface="Book Antiqua" panose="02040602050305030304" pitchFamily="18" charset="0"/>
              </a:rPr>
              <a:t>Gündel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, S.S., </a:t>
            </a:r>
            <a:r>
              <a:rPr lang="en-US" sz="1000" kern="0" dirty="0" err="1">
                <a:ea typeface="Book Antiqua" panose="02040602050305030304" pitchFamily="18" charset="0"/>
                <a:cs typeface="Book Antiqua" panose="02040602050305030304" pitchFamily="18" charset="0"/>
              </a:rPr>
              <a:t>Ourique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, A.F., </a:t>
            </a:r>
            <a:r>
              <a:rPr lang="en-US" sz="1000" kern="0" dirty="0" err="1">
                <a:ea typeface="Book Antiqua" panose="02040602050305030304" pitchFamily="18" charset="0"/>
                <a:cs typeface="Book Antiqua" panose="02040602050305030304" pitchFamily="18" charset="0"/>
              </a:rPr>
              <a:t>Kirinus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, J.K., Stefani, L.M., </a:t>
            </a:r>
            <a:r>
              <a:rPr lang="en-US" sz="1000" kern="0" dirty="0" err="1">
                <a:ea typeface="Book Antiqua" panose="02040602050305030304" pitchFamily="18" charset="0"/>
                <a:cs typeface="Book Antiqua" panose="02040602050305030304" pitchFamily="18" charset="0"/>
              </a:rPr>
              <a:t>Boiago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, M.M., da 	Silva, A.S. Curcumin in the diet of quail in cold stress improves performance and egg quality. </a:t>
            </a:r>
            <a:r>
              <a:rPr lang="en-US" sz="1000" i="1" kern="0" dirty="0">
                <a:ea typeface="Book Antiqua" panose="02040602050305030304" pitchFamily="18" charset="0"/>
                <a:cs typeface="Book Antiqua" panose="02040602050305030304" pitchFamily="18" charset="0"/>
              </a:rPr>
              <a:t>Anim. Feed Sci. Technol.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 </a:t>
            </a:r>
            <a:r>
              <a:rPr lang="en-US" sz="1000" b="1" kern="0" dirty="0">
                <a:ea typeface="Book Antiqua" panose="02040602050305030304" pitchFamily="18" charset="0"/>
                <a:cs typeface="Book Antiqua" panose="02040602050305030304" pitchFamily="18" charset="0"/>
              </a:rPr>
              <a:t>2019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, 254, 114192.</a:t>
            </a:r>
            <a:endParaRPr lang="es-AR" sz="1000" b="1" kern="0" dirty="0"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216535" indent="-134620">
              <a:tabLst>
                <a:tab pos="217170" algn="l"/>
              </a:tabLst>
            </a:pP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3. </a:t>
            </a:r>
            <a:r>
              <a:rPr lang="en-US" sz="1000" kern="0" dirty="0" err="1">
                <a:ea typeface="Book Antiqua" panose="02040602050305030304" pitchFamily="18" charset="0"/>
                <a:cs typeface="Book Antiqua" panose="02040602050305030304" pitchFamily="18" charset="0"/>
              </a:rPr>
              <a:t>Nazar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, F.N., </a:t>
            </a:r>
            <a:r>
              <a:rPr lang="en-US" sz="1000" kern="0" dirty="0" err="1">
                <a:ea typeface="Book Antiqua" panose="02040602050305030304" pitchFamily="18" charset="0"/>
                <a:cs typeface="Book Antiqua" panose="02040602050305030304" pitchFamily="18" charset="0"/>
              </a:rPr>
              <a:t>Videla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, E.A., Marin, R.H. Thymol supplementation effects on adrenocortical, immune and biochemical variables recovery in Japanese quail after exposure to chronic heat stress. </a:t>
            </a:r>
            <a:r>
              <a:rPr lang="en-US" sz="1000" i="1" kern="0" dirty="0">
                <a:ea typeface="Book Antiqua" panose="02040602050305030304" pitchFamily="18" charset="0"/>
                <a:cs typeface="Book Antiqua" panose="02040602050305030304" pitchFamily="18" charset="0"/>
              </a:rPr>
              <a:t>Animal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 </a:t>
            </a:r>
            <a:r>
              <a:rPr lang="en-US" sz="1000" b="1" kern="0" dirty="0">
                <a:ea typeface="Book Antiqua" panose="02040602050305030304" pitchFamily="18" charset="0"/>
                <a:cs typeface="Book Antiqua" panose="02040602050305030304" pitchFamily="18" charset="0"/>
              </a:rPr>
              <a:t>2019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, 13, 318–325.</a:t>
            </a:r>
            <a:endParaRPr lang="es-AR" sz="1000" b="1" kern="0" dirty="0"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216535" indent="-134620">
              <a:tabLst>
                <a:tab pos="217170" algn="l"/>
              </a:tabLst>
            </a:pP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4. </a:t>
            </a:r>
            <a:r>
              <a:rPr lang="en-US" sz="1000" kern="0" dirty="0" err="1">
                <a:ea typeface="Book Antiqua" panose="02040602050305030304" pitchFamily="18" charset="0"/>
                <a:cs typeface="Book Antiqua" panose="02040602050305030304" pitchFamily="18" charset="0"/>
              </a:rPr>
              <a:t>Fernández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, M.E., Marin, R.H., Luna, A., </a:t>
            </a:r>
            <a:r>
              <a:rPr lang="en-US" sz="1000" kern="0" dirty="0" err="1">
                <a:ea typeface="Book Antiqua" panose="02040602050305030304" pitchFamily="18" charset="0"/>
                <a:cs typeface="Book Antiqua" panose="02040602050305030304" pitchFamily="18" charset="0"/>
              </a:rPr>
              <a:t>Zunino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, M.P., </a:t>
            </a:r>
            <a:r>
              <a:rPr lang="en-US" sz="1000" kern="0" dirty="0" err="1">
                <a:ea typeface="Book Antiqua" panose="02040602050305030304" pitchFamily="18" charset="0"/>
                <a:cs typeface="Book Antiqua" panose="02040602050305030304" pitchFamily="18" charset="0"/>
              </a:rPr>
              <a:t>Labaque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, M.C. Thymol feed supplementation in quail alters the percentages of nutritionally relevant egg yolk fatty acids: effects throughout incubation. </a:t>
            </a:r>
            <a:r>
              <a:rPr lang="en-US" sz="1000" i="1" kern="0" dirty="0">
                <a:ea typeface="Book Antiqua" panose="02040602050305030304" pitchFamily="18" charset="0"/>
                <a:cs typeface="Book Antiqua" panose="02040602050305030304" pitchFamily="18" charset="0"/>
              </a:rPr>
              <a:t>J. Sci. Food Agric.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 </a:t>
            </a:r>
            <a:r>
              <a:rPr lang="en-US" sz="1000" b="1" kern="0" dirty="0">
                <a:ea typeface="Book Antiqua" panose="02040602050305030304" pitchFamily="18" charset="0"/>
                <a:cs typeface="Book Antiqua" panose="02040602050305030304" pitchFamily="18" charset="0"/>
              </a:rPr>
              <a:t>2017</a:t>
            </a:r>
            <a:r>
              <a:rPr lang="en-US" sz="1000" kern="0" dirty="0">
                <a:ea typeface="Book Antiqua" panose="02040602050305030304" pitchFamily="18" charset="0"/>
                <a:cs typeface="Book Antiqua" panose="02040602050305030304" pitchFamily="18" charset="0"/>
              </a:rPr>
              <a:t>, 97, 5233–5240.</a:t>
            </a:r>
            <a:endParaRPr lang="es-AR" sz="1000" b="1" kern="0" dirty="0">
              <a:ea typeface="Book Antiqua" panose="02040602050305030304" pitchFamily="18" charset="0"/>
              <a:cs typeface="Book Antiqua" panose="0204060205030503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55244" y="1305566"/>
            <a:ext cx="8433510" cy="98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1440" algn="just">
              <a:lnSpc>
                <a:spcPct val="108000"/>
              </a:lnSpc>
              <a:spcBef>
                <a:spcPts val="720"/>
              </a:spcBef>
            </a:pPr>
            <a:r>
              <a:rPr lang="en-US" dirty="0">
                <a:ea typeface="Book Antiqua" panose="02040602050305030304" pitchFamily="18" charset="0"/>
                <a:cs typeface="Book Antiqua" panose="02040602050305030304" pitchFamily="18" charset="0"/>
              </a:rPr>
              <a:t>The use of defatted chia seed cake seems to be a promising sustainable strategy to improve the nutritional quality of eggs in heat-stress conditions, while decreases the amount of wastes from food industry.</a:t>
            </a:r>
            <a:endParaRPr lang="es-AR" dirty="0">
              <a:ea typeface="Book Antiqua" panose="02040602050305030304" pitchFamily="18" charset="0"/>
              <a:cs typeface="Book Antiqua" panose="02040602050305030304" pitchFamily="18" charset="0"/>
            </a:endParaRPr>
          </a:p>
        </p:txBody>
      </p:sp>
      <p:pic>
        <p:nvPicPr>
          <p:cNvPr id="11" name="Picture 4" descr="Set de huevos de codorniz realistas | Vector Grat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2" t="40821" b="6436"/>
          <a:stretch/>
        </p:blipFill>
        <p:spPr bwMode="auto">
          <a:xfrm>
            <a:off x="1829430" y="2680411"/>
            <a:ext cx="1389015" cy="136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 arriba 3"/>
          <p:cNvSpPr/>
          <p:nvPr/>
        </p:nvSpPr>
        <p:spPr>
          <a:xfrm flipV="1">
            <a:off x="3218443" y="2875340"/>
            <a:ext cx="272716" cy="394661"/>
          </a:xfrm>
          <a:prstGeom prst="upArrow">
            <a:avLst/>
          </a:prstGeom>
          <a:solidFill>
            <a:srgbClr val="35B6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Flecha arriba 11"/>
          <p:cNvSpPr/>
          <p:nvPr/>
        </p:nvSpPr>
        <p:spPr>
          <a:xfrm>
            <a:off x="3218443" y="3480969"/>
            <a:ext cx="272716" cy="394661"/>
          </a:xfrm>
          <a:prstGeom prst="upArrow">
            <a:avLst/>
          </a:prstGeom>
          <a:solidFill>
            <a:srgbClr val="35B6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/>
          <p:cNvSpPr/>
          <p:nvPr/>
        </p:nvSpPr>
        <p:spPr>
          <a:xfrm>
            <a:off x="3655590" y="2858706"/>
            <a:ext cx="6766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AR" dirty="0"/>
              <a:t>SFA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655590" y="3539331"/>
            <a:ext cx="6766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AR" dirty="0"/>
              <a:t>PUFA</a:t>
            </a:r>
          </a:p>
        </p:txBody>
      </p:sp>
      <p:pic>
        <p:nvPicPr>
          <p:cNvPr id="2050" name="Picture 2" descr="Reducir, reutilizar y reciclar: descubre las claves de un mundo más  sostenible | Ingredientes que Sum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2" t="21055" r="34278" b="38453"/>
          <a:stretch/>
        </p:blipFill>
        <p:spPr bwMode="auto">
          <a:xfrm>
            <a:off x="5236750" y="2828833"/>
            <a:ext cx="1050758" cy="82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nufacturing Icon The Manufacturing Process PNG Transparent Background,  Free Download #1233 - FreeIcons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76200" l="10200" r="88800">
                        <a14:foregroundMark x1="25600" y1="41200" x2="25600" y2="41200"/>
                        <a14:foregroundMark x1="61400" y1="26400" x2="61400" y2="26400"/>
                        <a14:foregroundMark x1="74200" y1="24000" x2="74200" y2="24000"/>
                        <a14:foregroundMark x1="52400" y1="12800" x2="52400" y2="12800"/>
                        <a14:foregroundMark x1="52800" y1="8800" x2="52800" y2="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01" r="15014" b="23664"/>
          <a:stretch/>
        </p:blipFill>
        <p:spPr bwMode="auto">
          <a:xfrm>
            <a:off x="6077841" y="2611135"/>
            <a:ext cx="954978" cy="101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educir, reutilizar y reciclar: descubre las claves de un mundo más  sostenible | Ingredientes que Sum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2" t="66825" r="34278" b="18849"/>
          <a:stretch/>
        </p:blipFill>
        <p:spPr bwMode="auto">
          <a:xfrm>
            <a:off x="5793653" y="3652262"/>
            <a:ext cx="1050758" cy="29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48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4" grpId="0" animBg="1"/>
      <p:bldP spid="12" grpId="0" animBg="1"/>
      <p:bldP spid="7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6141" t="68352" r="9414" b="19959"/>
          <a:stretch/>
        </p:blipFill>
        <p:spPr>
          <a:xfrm>
            <a:off x="1" y="1349479"/>
            <a:ext cx="9144001" cy="7116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6549" t="20262" r="9005" b="57571"/>
          <a:stretch/>
        </p:blipFill>
        <p:spPr>
          <a:xfrm>
            <a:off x="0" y="2"/>
            <a:ext cx="9144000" cy="134947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2872" y="81790"/>
            <a:ext cx="8958254" cy="66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pSp>
        <p:nvGrpSpPr>
          <p:cNvPr id="13" name="Grupo 12"/>
          <p:cNvGrpSpPr/>
          <p:nvPr/>
        </p:nvGrpSpPr>
        <p:grpSpPr>
          <a:xfrm>
            <a:off x="3586189" y="402579"/>
            <a:ext cx="4754165" cy="3505233"/>
            <a:chOff x="297985" y="2197767"/>
            <a:chExt cx="5888627" cy="418591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4"/>
            <a:srcRect l="16710" t="11678" r="18560" b="7401"/>
            <a:stretch/>
          </p:blipFill>
          <p:spPr>
            <a:xfrm>
              <a:off x="297985" y="2197767"/>
              <a:ext cx="5888627" cy="4138863"/>
            </a:xfrm>
            <a:prstGeom prst="rect">
              <a:avLst/>
            </a:prstGeom>
          </p:spPr>
        </p:pic>
        <p:cxnSp>
          <p:nvCxnSpPr>
            <p:cNvPr id="7" name="Conector recto de flecha 6"/>
            <p:cNvCxnSpPr/>
            <p:nvPr/>
          </p:nvCxnSpPr>
          <p:spPr>
            <a:xfrm>
              <a:off x="4827182" y="5996763"/>
              <a:ext cx="1052" cy="38691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CuadroTexto 13"/>
          <p:cNvSpPr txBox="1"/>
          <p:nvPr/>
        </p:nvSpPr>
        <p:spPr>
          <a:xfrm>
            <a:off x="6568606" y="3934093"/>
            <a:ext cx="134843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200" dirty="0" err="1"/>
              <a:t>Thermoneutrality</a:t>
            </a:r>
            <a:r>
              <a:rPr lang="es-AR" sz="1200" dirty="0"/>
              <a:t> </a:t>
            </a:r>
          </a:p>
        </p:txBody>
      </p:sp>
      <p:pic>
        <p:nvPicPr>
          <p:cNvPr id="2054" name="Picture 6" descr="Vector de stock (libre de regalías) sobre Icono vectorial de animales de  granja.151372646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t="8465" r="46125" b="56176"/>
          <a:stretch/>
        </p:blipFill>
        <p:spPr bwMode="auto">
          <a:xfrm>
            <a:off x="1963913" y="2452544"/>
            <a:ext cx="118823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Vector de stock (libre de regalías) sobre Icono vectorial de animales de  granja.151372646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5" t="53557" r="-154" b="11084"/>
          <a:stretch/>
        </p:blipFill>
        <p:spPr bwMode="auto">
          <a:xfrm>
            <a:off x="695316" y="2461370"/>
            <a:ext cx="118823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Vector de stock (libre de regalías) sobre Icono vectorial de animales de  granja.151372646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6" t="7686" r="-1915" b="56955"/>
          <a:stretch/>
        </p:blipFill>
        <p:spPr bwMode="auto">
          <a:xfrm>
            <a:off x="1289434" y="1316111"/>
            <a:ext cx="118823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210157" y="5994641"/>
            <a:ext cx="872368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Study the effects of dietary supplementation with polyphenols from defatted chia seed cake on the fatty acids composition of eggs from Japanese quail exposed to heat stress</a:t>
            </a:r>
            <a:endParaRPr lang="es-AR" sz="12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39462" y="499368"/>
            <a:ext cx="2287696" cy="338554"/>
          </a:xfrm>
          <a:prstGeom prst="rect">
            <a:avLst/>
          </a:prstGeom>
          <a:solidFill>
            <a:srgbClr val="FEC90A"/>
          </a:solidFill>
          <a:ln w="38100">
            <a:solidFill>
              <a:srgbClr val="48711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600" dirty="0"/>
              <a:t>INTRODUCTION 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428150" y="5615190"/>
            <a:ext cx="228769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600" dirty="0" err="1"/>
              <a:t>Objective</a:t>
            </a:r>
            <a:endParaRPr lang="es-AR" sz="1600" dirty="0"/>
          </a:p>
        </p:txBody>
      </p:sp>
      <p:pic>
        <p:nvPicPr>
          <p:cNvPr id="3080" name="Picture 8" descr="Fresh chicken egg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8" t="12263" r="5634" b="21860"/>
          <a:stretch/>
        </p:blipFill>
        <p:spPr bwMode="auto">
          <a:xfrm>
            <a:off x="2941858" y="4172617"/>
            <a:ext cx="1126702" cy="119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quare grunge red low quality stamp Royalty Free Vect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949" b="70897" l="500" r="99200">
                        <a14:foregroundMark x1="11100" y1="56667" x2="11100" y2="56667"/>
                        <a14:foregroundMark x1="16700" y1="50128" x2="16700" y2="50128"/>
                        <a14:foregroundMark x1="28800" y1="51282" x2="28800" y2="51282"/>
                        <a14:foregroundMark x1="49600" y1="42949" x2="49600" y2="42949"/>
                        <a14:foregroundMark x1="55200" y1="50128" x2="55200" y2="50128"/>
                        <a14:foregroundMark x1="60300" y1="36410" x2="60300" y2="36410"/>
                        <a14:foregroundMark x1="67200" y1="38205" x2="67200" y2="38205"/>
                        <a14:foregroundMark x1="74200" y1="37692" x2="74200" y2="37692"/>
                        <a14:foregroundMark x1="80700" y1="31667" x2="80700" y2="31667"/>
                        <a14:foregroundMark x1="86700" y1="35256" x2="86700" y2="35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175" b="27695"/>
          <a:stretch/>
        </p:blipFill>
        <p:spPr bwMode="auto">
          <a:xfrm>
            <a:off x="2583072" y="4301868"/>
            <a:ext cx="1690159" cy="71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iet Green Leaves Tick Mark Fotos, Retratos, Imágenes Y Fotografía De  Archivo Libres De Derecho. Image 80942230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348" y="4376128"/>
            <a:ext cx="1873294" cy="87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9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/>
          <a:srcRect l="6141" t="68352" r="9414" b="19959"/>
          <a:stretch/>
        </p:blipFill>
        <p:spPr>
          <a:xfrm>
            <a:off x="-5569" y="1738424"/>
            <a:ext cx="9144001" cy="71160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/>
          <a:srcRect l="6549" t="20262" r="9005" b="57571"/>
          <a:stretch/>
        </p:blipFill>
        <p:spPr>
          <a:xfrm>
            <a:off x="0" y="2"/>
            <a:ext cx="9144000" cy="1349477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92872" y="81790"/>
            <a:ext cx="8958254" cy="66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/>
          <p:cNvSpPr/>
          <p:nvPr/>
        </p:nvSpPr>
        <p:spPr>
          <a:xfrm>
            <a:off x="2532428" y="2476111"/>
            <a:ext cx="1512000" cy="21495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350" dirty="0">
                <a:solidFill>
                  <a:sysClr val="windowText" lastClr="000000"/>
                </a:solidFill>
              </a:rPr>
              <a:t>24 °C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050601" y="1794603"/>
            <a:ext cx="2484000" cy="21495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350" dirty="0">
                <a:solidFill>
                  <a:schemeClr val="tx1"/>
                </a:solidFill>
              </a:rPr>
              <a:t>24 °C (NHS-BASAL)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050601" y="2253208"/>
            <a:ext cx="2484000" cy="2149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350" dirty="0">
                <a:solidFill>
                  <a:schemeClr val="tx1"/>
                </a:solidFill>
              </a:rPr>
              <a:t>34 °C (HS-BASAL)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050601" y="2710502"/>
            <a:ext cx="2484000" cy="214952"/>
          </a:xfrm>
          <a:prstGeom prst="rect">
            <a:avLst/>
          </a:prstGeom>
          <a:pattFill prst="ltUpDiag">
            <a:fgClr>
              <a:srgbClr val="92D050"/>
            </a:fgClr>
            <a:bgClr>
              <a:schemeClr val="bg1"/>
            </a:bgClr>
          </a:patt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350" dirty="0">
                <a:solidFill>
                  <a:schemeClr val="tx1"/>
                </a:solidFill>
              </a:rPr>
              <a:t>24 °C (NHS-CP500)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050601" y="3167796"/>
            <a:ext cx="2484000" cy="214952"/>
          </a:xfrm>
          <a:prstGeom prst="rect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350" dirty="0">
                <a:solidFill>
                  <a:schemeClr val="tx1"/>
                </a:solidFill>
              </a:rPr>
              <a:t>34 °C (HS-CP500)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4052660" y="1433631"/>
            <a:ext cx="0" cy="2160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Ilustración de vectores, una codorniz de pájaro. codornices de california.  estilo de dibujos animados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85" y="1422483"/>
            <a:ext cx="1714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et de huevos de codorniz realistas | Vector Grati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" t="58143" r="45306" b="-981"/>
          <a:stretch/>
        </p:blipFill>
        <p:spPr bwMode="auto">
          <a:xfrm>
            <a:off x="278108" y="5823652"/>
            <a:ext cx="948559" cy="73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439462" y="499368"/>
            <a:ext cx="2287696" cy="338554"/>
          </a:xfrm>
          <a:prstGeom prst="rect">
            <a:avLst/>
          </a:prstGeom>
          <a:solidFill>
            <a:srgbClr val="FEC90A"/>
          </a:solidFill>
          <a:ln w="38100">
            <a:solidFill>
              <a:srgbClr val="48711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s-AR" dirty="0" err="1"/>
              <a:t>Methods</a:t>
            </a:r>
            <a:r>
              <a:rPr lang="es-AR" dirty="0"/>
              <a:t> </a:t>
            </a:r>
          </a:p>
        </p:txBody>
      </p:sp>
      <p:pic>
        <p:nvPicPr>
          <p:cNvPr id="26" name="Picture 4" descr="Set de huevos de codorniz realistas | Vector Grati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2" t="40821" b="6436"/>
          <a:stretch/>
        </p:blipFill>
        <p:spPr bwMode="auto">
          <a:xfrm>
            <a:off x="1185113" y="5748743"/>
            <a:ext cx="918936" cy="89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romatógrafo de gases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918" l="3022" r="983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70" y="5241996"/>
            <a:ext cx="1787271" cy="143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4"/>
          <p:cNvCxnSpPr/>
          <p:nvPr/>
        </p:nvCxnSpPr>
        <p:spPr>
          <a:xfrm>
            <a:off x="2508577" y="1598940"/>
            <a:ext cx="403397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6534168" y="1433631"/>
            <a:ext cx="0" cy="2160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3746266" y="1105459"/>
            <a:ext cx="7792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350" dirty="0"/>
              <a:t>0 </a:t>
            </a:r>
            <a:r>
              <a:rPr lang="es-AR" sz="1350" dirty="0" err="1"/>
              <a:t>day</a:t>
            </a:r>
            <a:endParaRPr lang="es-AR" sz="135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6152904" y="1122401"/>
            <a:ext cx="7792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350" dirty="0"/>
              <a:t>23 </a:t>
            </a:r>
            <a:r>
              <a:rPr lang="es-AR" sz="1350" dirty="0" err="1"/>
              <a:t>day</a:t>
            </a:r>
            <a:endParaRPr lang="es-AR" sz="135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714130" y="3181531"/>
            <a:ext cx="12945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350" dirty="0"/>
              <a:t>n = 24 </a:t>
            </a:r>
            <a:r>
              <a:rPr lang="es-AR" sz="1350" dirty="0" err="1"/>
              <a:t>females</a:t>
            </a:r>
            <a:endParaRPr lang="es-AR" sz="135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602602" y="2925795"/>
            <a:ext cx="20846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350" i="1" dirty="0" err="1"/>
              <a:t>Coturnix</a:t>
            </a:r>
            <a:r>
              <a:rPr lang="es-AR" sz="1350" i="1" dirty="0"/>
              <a:t> </a:t>
            </a:r>
            <a:r>
              <a:rPr lang="es-AR" sz="1350" i="1" dirty="0" err="1"/>
              <a:t>Japonica</a:t>
            </a:r>
            <a:endParaRPr lang="es-AR" sz="1350" i="1" dirty="0"/>
          </a:p>
        </p:txBody>
      </p:sp>
      <p:pic>
        <p:nvPicPr>
          <p:cNvPr id="36" name="Picture 12" descr="Imagen relacionada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5" b="8989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245" y="2702372"/>
            <a:ext cx="850207" cy="75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uadroTexto 36"/>
          <p:cNvSpPr txBox="1"/>
          <p:nvPr/>
        </p:nvSpPr>
        <p:spPr>
          <a:xfrm>
            <a:off x="2203225" y="3246999"/>
            <a:ext cx="21539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350" dirty="0"/>
              <a:t>standard </a:t>
            </a:r>
          </a:p>
          <a:p>
            <a:pPr algn="ctr"/>
            <a:r>
              <a:rPr lang="es-AR" sz="1350" dirty="0" err="1"/>
              <a:t>commercial</a:t>
            </a:r>
            <a:r>
              <a:rPr lang="es-AR" sz="1350" dirty="0"/>
              <a:t>  </a:t>
            </a:r>
            <a:r>
              <a:rPr lang="es-AR" sz="1350" dirty="0" err="1"/>
              <a:t>diet</a:t>
            </a:r>
            <a:endParaRPr lang="es-AR" sz="135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6878712" y="2202971"/>
            <a:ext cx="20179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350" dirty="0"/>
              <a:t>standard </a:t>
            </a:r>
            <a:r>
              <a:rPr lang="es-AR" sz="1350" dirty="0" err="1"/>
              <a:t>commercial</a:t>
            </a:r>
            <a:r>
              <a:rPr lang="es-AR" sz="1350" dirty="0"/>
              <a:t>  </a:t>
            </a:r>
            <a:r>
              <a:rPr lang="es-AR" sz="1350" dirty="0" err="1"/>
              <a:t>diet</a:t>
            </a:r>
            <a:endParaRPr lang="es-AR" sz="1350" dirty="0"/>
          </a:p>
        </p:txBody>
      </p:sp>
      <p:pic>
        <p:nvPicPr>
          <p:cNvPr id="39" name="Picture 12" descr="Imagen relacionada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5" b="8989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296" y="1680175"/>
            <a:ext cx="850207" cy="75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errar llave 5"/>
          <p:cNvSpPr/>
          <p:nvPr/>
        </p:nvSpPr>
        <p:spPr>
          <a:xfrm>
            <a:off x="6566547" y="1761438"/>
            <a:ext cx="265726" cy="71589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0" name="Picture 12" descr="Imagen relacionada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5" b="8989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38" y="2880488"/>
            <a:ext cx="850207" cy="75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errar llave 40"/>
          <p:cNvSpPr/>
          <p:nvPr/>
        </p:nvSpPr>
        <p:spPr>
          <a:xfrm>
            <a:off x="6569741" y="2675966"/>
            <a:ext cx="265726" cy="71589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3" name="Picture 10" descr="Resultado de imagen para rociador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7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7769">
            <a:off x="7770832" y="2871006"/>
            <a:ext cx="287491" cy="60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6" descr="Resultado de imagen para rosmarini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939">
            <a:off x="7946984" y="2647420"/>
            <a:ext cx="772926" cy="36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hemical structure of fertaric acid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770">
            <a:off x="8064660" y="3050573"/>
            <a:ext cx="555678" cy="25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emillas de Chia propiedades, beneficios y contraindicaciones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581" y="2906501"/>
            <a:ext cx="405977" cy="30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uadroTexto 45"/>
          <p:cNvSpPr txBox="1"/>
          <p:nvPr/>
        </p:nvSpPr>
        <p:spPr>
          <a:xfrm>
            <a:off x="6243436" y="3418747"/>
            <a:ext cx="28468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350" dirty="0"/>
              <a:t>500 mg </a:t>
            </a:r>
            <a:r>
              <a:rPr lang="es-AR" sz="1350" dirty="0" err="1"/>
              <a:t>chia</a:t>
            </a:r>
            <a:r>
              <a:rPr lang="es-AR" sz="1350" dirty="0"/>
              <a:t> </a:t>
            </a:r>
            <a:r>
              <a:rPr lang="es-AR" sz="1350" dirty="0" err="1"/>
              <a:t>polyphenols</a:t>
            </a:r>
            <a:r>
              <a:rPr lang="es-AR" sz="1350" dirty="0"/>
              <a:t>/Kg </a:t>
            </a:r>
            <a:r>
              <a:rPr lang="es-AR" sz="1350" dirty="0" err="1"/>
              <a:t>diet</a:t>
            </a:r>
            <a:endParaRPr lang="es-AR" sz="1350" dirty="0"/>
          </a:p>
        </p:txBody>
      </p:sp>
      <p:pic>
        <p:nvPicPr>
          <p:cNvPr id="1030" name="Picture 6" descr="Botella médica de vidrio marrón. contenedor boticario | Vector Premium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 r="53459"/>
          <a:stretch/>
        </p:blipFill>
        <p:spPr bwMode="auto">
          <a:xfrm>
            <a:off x="2611306" y="5484033"/>
            <a:ext cx="651574" cy="118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Botella médica de vidrio marrón. contenedor boticario | Vector Premium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 r="53459"/>
          <a:stretch/>
        </p:blipFill>
        <p:spPr bwMode="auto">
          <a:xfrm>
            <a:off x="4357160" y="5463238"/>
            <a:ext cx="651574" cy="118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uadroTexto 49"/>
          <p:cNvSpPr txBox="1"/>
          <p:nvPr/>
        </p:nvSpPr>
        <p:spPr>
          <a:xfrm>
            <a:off x="2611306" y="6082157"/>
            <a:ext cx="646081" cy="230450"/>
          </a:xfrm>
          <a:prstGeom prst="rect">
            <a:avLst/>
          </a:prstGeom>
          <a:solidFill>
            <a:srgbClr val="FFFFFF"/>
          </a:solidFill>
          <a:ln w="9525" cap="sq">
            <a:solidFill>
              <a:schemeClr val="tx1"/>
            </a:solidFill>
            <a:miter lim="800000"/>
          </a:ln>
        </p:spPr>
        <p:txBody>
          <a:bodyPr spcFirstLastPara="1" vert="horz" wrap="square" lIns="51427" tIns="51427" rIns="51427" bIns="51427" rtlCol="0" anchor="ctr" anchorCtr="0">
            <a:noAutofit/>
          </a:bodyPr>
          <a:lstStyle>
            <a:defPPr>
              <a:defRPr lang="en-US"/>
            </a:defPPr>
            <a:lvl1pPr lv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200" cap="all" spc="200" baseline="0"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>
            <a:r>
              <a:rPr lang="es-AR" sz="400" dirty="0" err="1"/>
              <a:t>CholoformMethanol</a:t>
            </a:r>
            <a:endParaRPr lang="es-AR" sz="400" dirty="0"/>
          </a:p>
        </p:txBody>
      </p:sp>
      <p:sp>
        <p:nvSpPr>
          <p:cNvPr id="52" name="CuadroTexto 51"/>
          <p:cNvSpPr txBox="1"/>
          <p:nvPr/>
        </p:nvSpPr>
        <p:spPr>
          <a:xfrm>
            <a:off x="4413211" y="6061362"/>
            <a:ext cx="547200" cy="230450"/>
          </a:xfrm>
          <a:prstGeom prst="rect">
            <a:avLst/>
          </a:prstGeom>
          <a:solidFill>
            <a:srgbClr val="FFFFFF"/>
          </a:solidFill>
          <a:ln w="9525" cap="sq">
            <a:solidFill>
              <a:schemeClr val="tx1"/>
            </a:solidFill>
            <a:miter lim="800000"/>
          </a:ln>
        </p:spPr>
        <p:txBody>
          <a:bodyPr spcFirstLastPara="1" vert="horz" wrap="square" lIns="51427" tIns="51427" rIns="51427" bIns="51427" rtlCol="0" anchor="ctr" anchorCtr="0">
            <a:normAutofit/>
          </a:bodyPr>
          <a:lstStyle>
            <a:defPPr>
              <a:defRPr lang="en-US"/>
            </a:defPPr>
            <a:lvl1pPr lv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200" cap="all" spc="200" baseline="0"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</a:lvl9pPr>
          </a:lstStyle>
          <a:p>
            <a:r>
              <a:rPr lang="es-AR" sz="400" dirty="0" err="1"/>
              <a:t>Methanol</a:t>
            </a:r>
            <a:endParaRPr lang="es-AR" sz="400" dirty="0"/>
          </a:p>
        </p:txBody>
      </p:sp>
      <p:sp>
        <p:nvSpPr>
          <p:cNvPr id="47" name="Rectángulo 46"/>
          <p:cNvSpPr/>
          <p:nvPr/>
        </p:nvSpPr>
        <p:spPr>
          <a:xfrm>
            <a:off x="435307" y="4578536"/>
            <a:ext cx="1519465" cy="581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dirty="0" err="1"/>
              <a:t>Egg</a:t>
            </a:r>
            <a:r>
              <a:rPr lang="es-AR" sz="1100" dirty="0"/>
              <a:t> </a:t>
            </a:r>
            <a:r>
              <a:rPr lang="es-AR" sz="1100" dirty="0" err="1"/>
              <a:t>Sampling</a:t>
            </a:r>
            <a:endParaRPr lang="es-AR" sz="1100" dirty="0"/>
          </a:p>
        </p:txBody>
      </p:sp>
      <p:sp>
        <p:nvSpPr>
          <p:cNvPr id="57" name="Rectángulo 56"/>
          <p:cNvSpPr/>
          <p:nvPr/>
        </p:nvSpPr>
        <p:spPr>
          <a:xfrm>
            <a:off x="2164877" y="4578537"/>
            <a:ext cx="1519465" cy="581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dirty="0" err="1"/>
              <a:t>Yolk</a:t>
            </a:r>
            <a:r>
              <a:rPr lang="es-AR" sz="1100" dirty="0"/>
              <a:t> </a:t>
            </a:r>
            <a:r>
              <a:rPr lang="es-AR" sz="1100" dirty="0" err="1"/>
              <a:t>lipids</a:t>
            </a:r>
            <a:r>
              <a:rPr lang="es-AR" sz="1100" dirty="0"/>
              <a:t> </a:t>
            </a:r>
            <a:r>
              <a:rPr lang="es-AR" sz="1100" dirty="0" err="1"/>
              <a:t>extraction</a:t>
            </a:r>
            <a:r>
              <a:rPr lang="es-AR" sz="1100" dirty="0"/>
              <a:t> </a:t>
            </a:r>
            <a:r>
              <a:rPr lang="es-AR" sz="1100" dirty="0" err="1"/>
              <a:t>with</a:t>
            </a:r>
            <a:r>
              <a:rPr lang="es-AR" sz="1100" dirty="0"/>
              <a:t> </a:t>
            </a:r>
            <a:r>
              <a:rPr lang="es-AR" sz="1100" dirty="0" err="1"/>
              <a:t>Choloform</a:t>
            </a:r>
            <a:r>
              <a:rPr lang="es-AR" sz="1100" dirty="0"/>
              <a:t>/</a:t>
            </a:r>
            <a:r>
              <a:rPr lang="es-AR" sz="1100" dirty="0" err="1"/>
              <a:t>Methanol</a:t>
            </a:r>
            <a:endParaRPr lang="es-AR" sz="1100" dirty="0"/>
          </a:p>
        </p:txBody>
      </p:sp>
      <p:sp>
        <p:nvSpPr>
          <p:cNvPr id="58" name="Rectángulo 57"/>
          <p:cNvSpPr/>
          <p:nvPr/>
        </p:nvSpPr>
        <p:spPr>
          <a:xfrm>
            <a:off x="3894445" y="4587346"/>
            <a:ext cx="1636184" cy="5723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dirty="0" err="1"/>
              <a:t>Fatty</a:t>
            </a:r>
            <a:r>
              <a:rPr lang="es-AR" sz="1100" dirty="0"/>
              <a:t> </a:t>
            </a:r>
            <a:r>
              <a:rPr lang="es-AR" sz="1100" dirty="0" err="1"/>
              <a:t>acids</a:t>
            </a:r>
            <a:r>
              <a:rPr lang="es-AR" sz="1100" dirty="0"/>
              <a:t> </a:t>
            </a:r>
            <a:r>
              <a:rPr lang="es-AR" sz="1100" dirty="0" err="1"/>
              <a:t>methyl</a:t>
            </a:r>
            <a:r>
              <a:rPr lang="es-AR" sz="1100" dirty="0"/>
              <a:t> </a:t>
            </a:r>
            <a:r>
              <a:rPr lang="es-AR" sz="1100" dirty="0" err="1"/>
              <a:t>esters</a:t>
            </a:r>
            <a:r>
              <a:rPr lang="es-AR" sz="1100" dirty="0"/>
              <a:t>  (FAMES)</a:t>
            </a:r>
          </a:p>
          <a:p>
            <a:pPr algn="ctr"/>
            <a:r>
              <a:rPr lang="es-AR" sz="1100" dirty="0" err="1"/>
              <a:t>obtention</a:t>
            </a:r>
            <a:endParaRPr lang="es-AR" sz="1100" dirty="0"/>
          </a:p>
        </p:txBody>
      </p:sp>
      <p:sp>
        <p:nvSpPr>
          <p:cNvPr id="59" name="Rectángulo 58"/>
          <p:cNvSpPr/>
          <p:nvPr/>
        </p:nvSpPr>
        <p:spPr>
          <a:xfrm>
            <a:off x="5740993" y="4577665"/>
            <a:ext cx="1624657" cy="5723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dirty="0"/>
              <a:t>FAMES </a:t>
            </a:r>
            <a:r>
              <a:rPr lang="es-AR" sz="1100" dirty="0" err="1"/>
              <a:t>determination</a:t>
            </a:r>
            <a:r>
              <a:rPr lang="es-AR" sz="1100" dirty="0"/>
              <a:t> </a:t>
            </a:r>
          </a:p>
          <a:p>
            <a:pPr algn="ctr"/>
            <a:r>
              <a:rPr lang="es-AR" sz="1100" dirty="0" err="1"/>
              <a:t>by</a:t>
            </a:r>
            <a:r>
              <a:rPr lang="es-AR" sz="1100" dirty="0"/>
              <a:t> GC</a:t>
            </a:r>
          </a:p>
        </p:txBody>
      </p:sp>
      <p:pic>
        <p:nvPicPr>
          <p:cNvPr id="23" name="Picture 4" descr="Set de huevos de codorniz realistas | Vector Grati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5" t="6376" b="59063"/>
          <a:stretch/>
        </p:blipFill>
        <p:spPr bwMode="auto">
          <a:xfrm>
            <a:off x="764935" y="5332528"/>
            <a:ext cx="880922" cy="58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Flecha derecha 47"/>
          <p:cNvSpPr/>
          <p:nvPr/>
        </p:nvSpPr>
        <p:spPr>
          <a:xfrm>
            <a:off x="1900250" y="4709194"/>
            <a:ext cx="330229" cy="365450"/>
          </a:xfrm>
          <a:prstGeom prst="rightArrow">
            <a:avLst/>
          </a:prstGeom>
          <a:solidFill>
            <a:srgbClr val="FEC9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Flecha derecha 60"/>
          <p:cNvSpPr/>
          <p:nvPr/>
        </p:nvSpPr>
        <p:spPr>
          <a:xfrm>
            <a:off x="3625452" y="4709194"/>
            <a:ext cx="330229" cy="365450"/>
          </a:xfrm>
          <a:prstGeom prst="rightArrow">
            <a:avLst/>
          </a:prstGeom>
          <a:solidFill>
            <a:srgbClr val="FEC9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Flecha derecha 61"/>
          <p:cNvSpPr/>
          <p:nvPr/>
        </p:nvSpPr>
        <p:spPr>
          <a:xfrm>
            <a:off x="5470420" y="4709194"/>
            <a:ext cx="330229" cy="365450"/>
          </a:xfrm>
          <a:prstGeom prst="rightArrow">
            <a:avLst/>
          </a:prstGeom>
          <a:solidFill>
            <a:srgbClr val="FEC9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CuadroTexto 62"/>
          <p:cNvSpPr txBox="1"/>
          <p:nvPr/>
        </p:nvSpPr>
        <p:spPr>
          <a:xfrm>
            <a:off x="6678246" y="5260411"/>
            <a:ext cx="18956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100" dirty="0"/>
              <a:t>SFA: </a:t>
            </a:r>
            <a:r>
              <a:rPr lang="es-AR" sz="1100" dirty="0" err="1"/>
              <a:t>Saturated</a:t>
            </a:r>
            <a:r>
              <a:rPr lang="es-AR" sz="1100" dirty="0"/>
              <a:t> </a:t>
            </a:r>
            <a:r>
              <a:rPr lang="es-AR" sz="1100" dirty="0" err="1"/>
              <a:t>Fatty</a:t>
            </a:r>
            <a:r>
              <a:rPr lang="es-AR" sz="1100" dirty="0"/>
              <a:t> </a:t>
            </a:r>
            <a:r>
              <a:rPr lang="es-AR" sz="1100" dirty="0" err="1"/>
              <a:t>Acids</a:t>
            </a:r>
            <a:endParaRPr lang="es-AR" sz="1100" dirty="0"/>
          </a:p>
        </p:txBody>
      </p:sp>
      <p:sp>
        <p:nvSpPr>
          <p:cNvPr id="64" name="CuadroTexto 63"/>
          <p:cNvSpPr txBox="1"/>
          <p:nvPr/>
        </p:nvSpPr>
        <p:spPr>
          <a:xfrm>
            <a:off x="6747416" y="5442201"/>
            <a:ext cx="2397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100" dirty="0"/>
              <a:t>MUFA: </a:t>
            </a:r>
            <a:r>
              <a:rPr lang="es-AR" sz="1100" dirty="0" err="1"/>
              <a:t>MonoUnsaturated</a:t>
            </a:r>
            <a:r>
              <a:rPr lang="es-AR" sz="1100" dirty="0"/>
              <a:t> </a:t>
            </a:r>
            <a:r>
              <a:rPr lang="es-AR" sz="1100" dirty="0" err="1"/>
              <a:t>Fatty</a:t>
            </a:r>
            <a:r>
              <a:rPr lang="es-AR" sz="1100" dirty="0"/>
              <a:t> </a:t>
            </a:r>
            <a:r>
              <a:rPr lang="es-AR" sz="1100" dirty="0" err="1"/>
              <a:t>Acids</a:t>
            </a:r>
            <a:endParaRPr lang="es-AR" sz="1100" dirty="0"/>
          </a:p>
        </p:txBody>
      </p:sp>
      <p:sp>
        <p:nvSpPr>
          <p:cNvPr id="65" name="CuadroTexto 64"/>
          <p:cNvSpPr txBox="1"/>
          <p:nvPr/>
        </p:nvSpPr>
        <p:spPr>
          <a:xfrm>
            <a:off x="6351472" y="5643069"/>
            <a:ext cx="3359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100" dirty="0"/>
              <a:t>PUFA: </a:t>
            </a:r>
            <a:r>
              <a:rPr lang="es-AR" sz="1100" dirty="0" err="1"/>
              <a:t>PolyUnsaturated</a:t>
            </a:r>
            <a:r>
              <a:rPr lang="es-AR" sz="1100" dirty="0"/>
              <a:t> </a:t>
            </a:r>
            <a:r>
              <a:rPr lang="es-AR" sz="1100" dirty="0" err="1"/>
              <a:t>Fatty</a:t>
            </a:r>
            <a:r>
              <a:rPr lang="es-AR" sz="1100" dirty="0"/>
              <a:t> </a:t>
            </a:r>
            <a:r>
              <a:rPr lang="es-AR" sz="1100" dirty="0" err="1"/>
              <a:t>Acids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355890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5" grpId="0" animBg="1"/>
      <p:bldP spid="16" grpId="0" animBg="1"/>
      <p:bldP spid="30" grpId="0"/>
      <p:bldP spid="31" grpId="0"/>
      <p:bldP spid="34" grpId="0"/>
      <p:bldP spid="35" grpId="0"/>
      <p:bldP spid="37" grpId="0"/>
      <p:bldP spid="38" grpId="0"/>
      <p:bldP spid="6" grpId="0" animBg="1"/>
      <p:bldP spid="41" grpId="0" animBg="1"/>
      <p:bldP spid="46" grpId="0"/>
      <p:bldP spid="50" grpId="0" animBg="1"/>
      <p:bldP spid="52" grpId="0" animBg="1"/>
      <p:bldP spid="47" grpId="0" animBg="1"/>
      <p:bldP spid="57" grpId="0" animBg="1"/>
      <p:bldP spid="58" grpId="0" animBg="1"/>
      <p:bldP spid="59" grpId="0" animBg="1"/>
      <p:bldP spid="48" grpId="0" animBg="1"/>
      <p:bldP spid="61" grpId="0" animBg="1"/>
      <p:bldP spid="62" grpId="0" animBg="1"/>
      <p:bldP spid="63" grpId="0"/>
      <p:bldP spid="64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6141" t="68352" r="9414" b="19959"/>
          <a:stretch/>
        </p:blipFill>
        <p:spPr>
          <a:xfrm>
            <a:off x="1" y="1349479"/>
            <a:ext cx="9144001" cy="7116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6549" t="20262" r="9005" b="57571"/>
          <a:stretch/>
        </p:blipFill>
        <p:spPr>
          <a:xfrm>
            <a:off x="0" y="2"/>
            <a:ext cx="9144000" cy="134947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92872" y="81790"/>
            <a:ext cx="8958254" cy="66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40" name="Tab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718517"/>
              </p:ext>
            </p:extLst>
          </p:nvPr>
        </p:nvGraphicFramePr>
        <p:xfrm>
          <a:off x="446867" y="1133219"/>
          <a:ext cx="4086000" cy="48384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17200">
                  <a:extLst>
                    <a:ext uri="{9D8B030D-6E8A-4147-A177-3AD203B41FA5}">
                      <a16:colId xmlns:a16="http://schemas.microsoft.com/office/drawing/2014/main" val="863805228"/>
                    </a:ext>
                  </a:extLst>
                </a:gridCol>
                <a:gridCol w="817200">
                  <a:extLst>
                    <a:ext uri="{9D8B030D-6E8A-4147-A177-3AD203B41FA5}">
                      <a16:colId xmlns:a16="http://schemas.microsoft.com/office/drawing/2014/main" val="2287239350"/>
                    </a:ext>
                  </a:extLst>
                </a:gridCol>
                <a:gridCol w="817200">
                  <a:extLst>
                    <a:ext uri="{9D8B030D-6E8A-4147-A177-3AD203B41FA5}">
                      <a16:colId xmlns:a16="http://schemas.microsoft.com/office/drawing/2014/main" val="1701287705"/>
                    </a:ext>
                  </a:extLst>
                </a:gridCol>
                <a:gridCol w="817200">
                  <a:extLst>
                    <a:ext uri="{9D8B030D-6E8A-4147-A177-3AD203B41FA5}">
                      <a16:colId xmlns:a16="http://schemas.microsoft.com/office/drawing/2014/main" val="1601692660"/>
                    </a:ext>
                  </a:extLst>
                </a:gridCol>
                <a:gridCol w="817200">
                  <a:extLst>
                    <a:ext uri="{9D8B030D-6E8A-4147-A177-3AD203B41FA5}">
                      <a16:colId xmlns:a16="http://schemas.microsoft.com/office/drawing/2014/main" val="4179954222"/>
                    </a:ext>
                  </a:extLst>
                </a:gridCol>
              </a:tblGrid>
              <a:tr h="2016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NHS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AR" sz="29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HS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AR" sz="29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145667"/>
                  </a:ext>
                </a:extLst>
              </a:tr>
              <a:tr h="20160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239902" rtl="0" eaLnBrk="1" latinLnBrk="0" hangingPunct="1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BASAL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239902" rtl="0" eaLnBrk="1" latinLnBrk="0" hangingPunct="1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CP500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239902" rtl="0" eaLnBrk="1" latinLnBrk="0" hangingPunct="1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BASAL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239902" rtl="0" eaLnBrk="1" latinLnBrk="0" hangingPunct="1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CP500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73723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C12:0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0.013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0.009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0.023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0.017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08781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C13:0</a:t>
                      </a:r>
                      <a:endParaRPr lang="es-AR" sz="11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0.017</a:t>
                      </a:r>
                      <a:r>
                        <a:rPr lang="en-US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0.013</a:t>
                      </a:r>
                      <a:r>
                        <a:rPr lang="en-US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0.021</a:t>
                      </a:r>
                      <a:r>
                        <a:rPr lang="en-US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0.014</a:t>
                      </a:r>
                      <a:r>
                        <a:rPr lang="en-US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91240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C14:0</a:t>
                      </a:r>
                      <a:endParaRPr lang="es-AR" sz="11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r>
                        <a:rPr lang="es-AR" sz="1100" dirty="0">
                          <a:effectLst/>
                        </a:rPr>
                        <a:t>.326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0.317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0.385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0.373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81799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C15:0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0.029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0.018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0.034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0.028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63754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C16:0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23.012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20.747</a:t>
                      </a:r>
                      <a:r>
                        <a:rPr lang="en-US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23.404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22.207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95701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C17:0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0.143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0.071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0.152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0.110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67992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C18:0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11.384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11.107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12.550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11.233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57521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C20:0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0.013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0.035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0.018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577785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Σ SFA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34.938</a:t>
                      </a:r>
                      <a:r>
                        <a:rPr lang="es-AR" sz="1100" baseline="30000" dirty="0">
                          <a:effectLst/>
                        </a:rPr>
                        <a:t>a 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32.297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36.603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34.000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20766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C14:1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0.044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0.050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0.068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0.029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59266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C16:1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3.229</a:t>
                      </a:r>
                      <a:r>
                        <a:rPr lang="es-AR" sz="1100" baseline="30000" dirty="0">
                          <a:effectLst/>
                        </a:rPr>
                        <a:t>a 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3.030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3.009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2.353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0927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C17:1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0.025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0.022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0.060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0.027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9076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C18:1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40.898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40.710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37.055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38.203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193976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C20:1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0.088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0.073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0.125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0.084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39254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Σ MUFA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44.284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43.887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40.317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40.700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88859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C18:2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17.198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18.877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19.062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19.633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0156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>
                          <a:solidFill>
                            <a:schemeClr val="tx1"/>
                          </a:solidFill>
                          <a:effectLst/>
                        </a:rPr>
                        <a:t>C18:3</a:t>
                      </a:r>
                      <a:endParaRPr lang="es-AR" sz="11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0.578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0.783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0.826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1.193</a:t>
                      </a:r>
                      <a:r>
                        <a:rPr lang="es-AR" sz="1100" baseline="30000" dirty="0">
                          <a:effectLst/>
                        </a:rPr>
                        <a:t> 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52395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C20:4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2.685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3.460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2.387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3.577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157009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C20:5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0.044</a:t>
                      </a:r>
                      <a:r>
                        <a:rPr lang="en-US" sz="1100" baseline="30000" dirty="0">
                          <a:effectLst/>
                        </a:rPr>
                        <a:t>bc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0.067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0.042</a:t>
                      </a:r>
                      <a:r>
                        <a:rPr lang="en-US" sz="1100" baseline="30000" dirty="0">
                          <a:effectLst/>
                        </a:rPr>
                        <a:t>c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0.057</a:t>
                      </a:r>
                      <a:r>
                        <a:rPr lang="en-US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5127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C22:4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0.075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0.154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0.176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0.225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51965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C22:6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0.197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0.477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0.588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0.617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000242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Σ PUFA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20.778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23.817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23.080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25.300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762561"/>
                  </a:ext>
                </a:extLst>
              </a:tr>
            </a:tbl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39175980"/>
              </p:ext>
            </p:extLst>
          </p:nvPr>
        </p:nvGraphicFramePr>
        <p:xfrm>
          <a:off x="4873784" y="2061086"/>
          <a:ext cx="3876675" cy="3261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39462" y="499368"/>
            <a:ext cx="2287696" cy="338554"/>
          </a:xfrm>
          <a:prstGeom prst="rect">
            <a:avLst/>
          </a:prstGeom>
          <a:solidFill>
            <a:srgbClr val="FEC90A"/>
          </a:solidFill>
          <a:ln w="38100">
            <a:solidFill>
              <a:srgbClr val="48711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s-AR" dirty="0" err="1"/>
              <a:t>Results</a:t>
            </a:r>
            <a:endParaRPr lang="es-AR" dirty="0"/>
          </a:p>
        </p:txBody>
      </p:sp>
      <p:sp>
        <p:nvSpPr>
          <p:cNvPr id="12" name="Rectángulo 11"/>
          <p:cNvSpPr/>
          <p:nvPr/>
        </p:nvSpPr>
        <p:spPr>
          <a:xfrm>
            <a:off x="2454443" y="6177017"/>
            <a:ext cx="66895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marR="90170" indent="269875" algn="r"/>
            <a:r>
              <a:rPr lang="en-US" sz="1100" dirty="0">
                <a:ea typeface="Book Antiqua" panose="02040602050305030304" pitchFamily="18" charset="0"/>
                <a:cs typeface="Book Antiqua" panose="02040602050305030304" pitchFamily="18" charset="0"/>
              </a:rPr>
              <a:t>Results are expressed as mean.</a:t>
            </a:r>
          </a:p>
          <a:p>
            <a:pPr marL="82550" marR="90170" indent="269875" algn="r"/>
            <a:r>
              <a:rPr lang="en-US" sz="1100" dirty="0">
                <a:ea typeface="Book Antiqua" panose="02040602050305030304" pitchFamily="18" charset="0"/>
                <a:cs typeface="Book Antiqua" panose="02040602050305030304" pitchFamily="18" charset="0"/>
              </a:rPr>
              <a:t>Values without letters did not show significant differences between any treatment.</a:t>
            </a:r>
            <a:endParaRPr lang="es-AR" sz="1100" dirty="0"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82550" marR="90170" indent="269875" algn="r"/>
            <a:r>
              <a:rPr lang="en-US" sz="1100" dirty="0">
                <a:ea typeface="Book Antiqua" panose="02040602050305030304" pitchFamily="18" charset="0"/>
                <a:cs typeface="Book Antiqua" panose="02040602050305030304" pitchFamily="18" charset="0"/>
              </a:rPr>
              <a:t>Values with no letter in common are significantly different (p &lt; 0.05) between different treatments.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363633" y="2945779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</a:t>
            </a:r>
            <a:endParaRPr lang="es-AR" sz="1400" dirty="0"/>
          </a:p>
        </p:txBody>
      </p:sp>
      <p:sp>
        <p:nvSpPr>
          <p:cNvPr id="14" name="Rectángulo 13"/>
          <p:cNvSpPr/>
          <p:nvPr/>
        </p:nvSpPr>
        <p:spPr>
          <a:xfrm>
            <a:off x="5781991" y="2903982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</a:t>
            </a:r>
            <a:endParaRPr lang="es-AR" sz="1400" dirty="0"/>
          </a:p>
        </p:txBody>
      </p:sp>
      <p:sp>
        <p:nvSpPr>
          <p:cNvPr id="15" name="Rectángulo 14"/>
          <p:cNvSpPr/>
          <p:nvPr/>
        </p:nvSpPr>
        <p:spPr>
          <a:xfrm>
            <a:off x="5568804" y="3080632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</a:t>
            </a:r>
            <a:endParaRPr lang="es-AR" sz="1400" dirty="0"/>
          </a:p>
        </p:txBody>
      </p:sp>
      <p:sp>
        <p:nvSpPr>
          <p:cNvPr id="16" name="Rectángulo 15"/>
          <p:cNvSpPr/>
          <p:nvPr/>
        </p:nvSpPr>
        <p:spPr>
          <a:xfrm>
            <a:off x="5940920" y="3020998"/>
            <a:ext cx="365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ab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483184" y="2583355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694576" y="2603021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891220" y="2740673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b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7094994" y="2730317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b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7608730" y="3534432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b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8010475" y="3429792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b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7757371" y="3410565"/>
            <a:ext cx="365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ab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8216049" y="3345924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</a:t>
            </a:r>
          </a:p>
        </p:txBody>
      </p:sp>
      <p:sp>
        <p:nvSpPr>
          <p:cNvPr id="3" name="Flecha abajo 2"/>
          <p:cNvSpPr/>
          <p:nvPr/>
        </p:nvSpPr>
        <p:spPr>
          <a:xfrm>
            <a:off x="5400672" y="2790474"/>
            <a:ext cx="205171" cy="25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Flecha abajo 26"/>
          <p:cNvSpPr/>
          <p:nvPr/>
        </p:nvSpPr>
        <p:spPr>
          <a:xfrm>
            <a:off x="5804248" y="2727330"/>
            <a:ext cx="205171" cy="25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/>
          <p:cNvSpPr/>
          <p:nvPr/>
        </p:nvSpPr>
        <p:spPr>
          <a:xfrm>
            <a:off x="1359568" y="1540605"/>
            <a:ext cx="577516" cy="208514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Rectángulo 31"/>
          <p:cNvSpPr/>
          <p:nvPr/>
        </p:nvSpPr>
        <p:spPr>
          <a:xfrm>
            <a:off x="2979476" y="1540605"/>
            <a:ext cx="577516" cy="208514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Rectángulo 32"/>
          <p:cNvSpPr/>
          <p:nvPr/>
        </p:nvSpPr>
        <p:spPr>
          <a:xfrm>
            <a:off x="1375004" y="2917099"/>
            <a:ext cx="577516" cy="208514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Rectángulo 33"/>
          <p:cNvSpPr/>
          <p:nvPr/>
        </p:nvSpPr>
        <p:spPr>
          <a:xfrm>
            <a:off x="2994912" y="2917099"/>
            <a:ext cx="577516" cy="208514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820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7" grpId="0" animBg="1"/>
      <p:bldP spid="27" grpId="1" animBg="1"/>
      <p:bldP spid="4" grpId="0" animBg="1"/>
      <p:bldP spid="4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6141" t="68352" r="9414" b="19959"/>
          <a:stretch/>
        </p:blipFill>
        <p:spPr>
          <a:xfrm>
            <a:off x="1" y="1349479"/>
            <a:ext cx="9144001" cy="71160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/>
          <a:srcRect l="6549" t="20262" r="9005" b="57571"/>
          <a:stretch/>
        </p:blipFill>
        <p:spPr>
          <a:xfrm>
            <a:off x="0" y="2"/>
            <a:ext cx="9144000" cy="134947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2872" y="81790"/>
            <a:ext cx="8958254" cy="66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648358"/>
              </p:ext>
            </p:extLst>
          </p:nvPr>
        </p:nvGraphicFramePr>
        <p:xfrm>
          <a:off x="446867" y="1133219"/>
          <a:ext cx="4086000" cy="48384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17200">
                  <a:extLst>
                    <a:ext uri="{9D8B030D-6E8A-4147-A177-3AD203B41FA5}">
                      <a16:colId xmlns:a16="http://schemas.microsoft.com/office/drawing/2014/main" val="863805228"/>
                    </a:ext>
                  </a:extLst>
                </a:gridCol>
                <a:gridCol w="817200">
                  <a:extLst>
                    <a:ext uri="{9D8B030D-6E8A-4147-A177-3AD203B41FA5}">
                      <a16:colId xmlns:a16="http://schemas.microsoft.com/office/drawing/2014/main" val="2287239350"/>
                    </a:ext>
                  </a:extLst>
                </a:gridCol>
                <a:gridCol w="817200">
                  <a:extLst>
                    <a:ext uri="{9D8B030D-6E8A-4147-A177-3AD203B41FA5}">
                      <a16:colId xmlns:a16="http://schemas.microsoft.com/office/drawing/2014/main" val="1701287705"/>
                    </a:ext>
                  </a:extLst>
                </a:gridCol>
                <a:gridCol w="817200">
                  <a:extLst>
                    <a:ext uri="{9D8B030D-6E8A-4147-A177-3AD203B41FA5}">
                      <a16:colId xmlns:a16="http://schemas.microsoft.com/office/drawing/2014/main" val="1601692660"/>
                    </a:ext>
                  </a:extLst>
                </a:gridCol>
                <a:gridCol w="817200">
                  <a:extLst>
                    <a:ext uri="{9D8B030D-6E8A-4147-A177-3AD203B41FA5}">
                      <a16:colId xmlns:a16="http://schemas.microsoft.com/office/drawing/2014/main" val="4179954222"/>
                    </a:ext>
                  </a:extLst>
                </a:gridCol>
              </a:tblGrid>
              <a:tr h="2016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NHS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AR" sz="29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HS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AR" sz="29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145667"/>
                  </a:ext>
                </a:extLst>
              </a:tr>
              <a:tr h="20160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239902" rtl="0" eaLnBrk="1" latinLnBrk="0" hangingPunct="1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BASAL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239902" rtl="0" eaLnBrk="1" latinLnBrk="0" hangingPunct="1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CP500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239902" rtl="0" eaLnBrk="1" latinLnBrk="0" hangingPunct="1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BASAL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239902" rtl="0" eaLnBrk="1" latinLnBrk="0" hangingPunct="1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CP500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73723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C12:0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0.013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0.009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0.023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0.017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08781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C13:0</a:t>
                      </a:r>
                      <a:endParaRPr lang="es-AR" sz="11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0.017</a:t>
                      </a:r>
                      <a:r>
                        <a:rPr lang="en-US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0.013</a:t>
                      </a:r>
                      <a:r>
                        <a:rPr lang="en-US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0.021</a:t>
                      </a:r>
                      <a:r>
                        <a:rPr lang="en-US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0.014</a:t>
                      </a:r>
                      <a:r>
                        <a:rPr lang="en-US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91240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C14:0</a:t>
                      </a:r>
                      <a:endParaRPr lang="es-AR" sz="11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r>
                        <a:rPr lang="es-AR" sz="1100" dirty="0">
                          <a:effectLst/>
                        </a:rPr>
                        <a:t>.326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0.317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0.385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0.373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81799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C15:0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0.029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0.018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0.034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0.028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63754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C16:0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23.012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20.747</a:t>
                      </a:r>
                      <a:r>
                        <a:rPr lang="en-US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23.404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22.207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95701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C17:0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0.143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0.071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0.152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0.110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67992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C18:0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11.384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11.107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12.550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11.233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57521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C20:0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0.013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0.035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0.018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577785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Σ SFA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34.938</a:t>
                      </a:r>
                      <a:r>
                        <a:rPr lang="es-AR" sz="1100" baseline="30000" dirty="0">
                          <a:effectLst/>
                        </a:rPr>
                        <a:t>a 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32.297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36.603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34.000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20766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C14:1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0.044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0.050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0.068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0.029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59266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C16:1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3.229</a:t>
                      </a:r>
                      <a:r>
                        <a:rPr lang="es-AR" sz="1100" baseline="30000" dirty="0">
                          <a:effectLst/>
                        </a:rPr>
                        <a:t>a 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3.030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3.009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2.353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0927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C17:1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0.025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0.022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0.060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0.027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9076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C18:1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40.898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40.710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37.055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38.203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193976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C20:1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0.088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0.073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0.125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0.084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39254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Σ MUFA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44.284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43.887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40.317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40.700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88859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C18:2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17.198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18.877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19.062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19.633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0156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>
                          <a:solidFill>
                            <a:schemeClr val="tx1"/>
                          </a:solidFill>
                          <a:effectLst/>
                        </a:rPr>
                        <a:t>C18:3</a:t>
                      </a:r>
                      <a:endParaRPr lang="es-AR" sz="11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0.578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0.783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0.826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1.193</a:t>
                      </a:r>
                      <a:r>
                        <a:rPr lang="es-AR" sz="1100" baseline="30000" dirty="0">
                          <a:effectLst/>
                        </a:rPr>
                        <a:t> 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52395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C20:4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2.685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3.460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2.387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3.577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157009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C20:5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0.044</a:t>
                      </a:r>
                      <a:r>
                        <a:rPr lang="en-US" sz="1100" baseline="30000" dirty="0">
                          <a:effectLst/>
                        </a:rPr>
                        <a:t>bc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0.067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0.042</a:t>
                      </a:r>
                      <a:r>
                        <a:rPr lang="en-US" sz="1100" baseline="30000" dirty="0">
                          <a:effectLst/>
                        </a:rPr>
                        <a:t>c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0.057</a:t>
                      </a:r>
                      <a:r>
                        <a:rPr lang="en-US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5127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C22:4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0.075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0.154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0.176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0.225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51965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C22:6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0.197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0.477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0.588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0.617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000242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Σ PUFA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20.778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23.817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23.080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25.300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762561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352538716"/>
              </p:ext>
            </p:extLst>
          </p:nvPr>
        </p:nvGraphicFramePr>
        <p:xfrm>
          <a:off x="4873784" y="2061086"/>
          <a:ext cx="3876675" cy="3261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39462" y="499368"/>
            <a:ext cx="2287696" cy="338554"/>
          </a:xfrm>
          <a:prstGeom prst="rect">
            <a:avLst/>
          </a:prstGeom>
          <a:solidFill>
            <a:srgbClr val="FEC90A"/>
          </a:solidFill>
          <a:ln w="38100">
            <a:solidFill>
              <a:srgbClr val="48711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s-AR" dirty="0" err="1"/>
              <a:t>Results</a:t>
            </a:r>
            <a:endParaRPr lang="es-AR" dirty="0"/>
          </a:p>
        </p:txBody>
      </p:sp>
      <p:sp>
        <p:nvSpPr>
          <p:cNvPr id="8" name="Rectángulo 7"/>
          <p:cNvSpPr/>
          <p:nvPr/>
        </p:nvSpPr>
        <p:spPr>
          <a:xfrm>
            <a:off x="2454443" y="6177017"/>
            <a:ext cx="66895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marR="90170" indent="269875" algn="r"/>
            <a:r>
              <a:rPr lang="en-US" sz="1100" dirty="0">
                <a:ea typeface="Book Antiqua" panose="02040602050305030304" pitchFamily="18" charset="0"/>
                <a:cs typeface="Book Antiqua" panose="02040602050305030304" pitchFamily="18" charset="0"/>
              </a:rPr>
              <a:t>Results are expressed as mean.</a:t>
            </a:r>
          </a:p>
          <a:p>
            <a:pPr marL="82550" marR="90170" indent="269875" algn="r"/>
            <a:r>
              <a:rPr lang="en-US" sz="1100" dirty="0">
                <a:ea typeface="Book Antiqua" panose="02040602050305030304" pitchFamily="18" charset="0"/>
                <a:cs typeface="Book Antiqua" panose="02040602050305030304" pitchFamily="18" charset="0"/>
              </a:rPr>
              <a:t>Values without letters did not show significant differences between any treatment.</a:t>
            </a:r>
            <a:endParaRPr lang="es-AR" sz="1100" dirty="0"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82550" marR="90170" indent="269875" algn="r"/>
            <a:r>
              <a:rPr lang="en-US" sz="1100" dirty="0">
                <a:ea typeface="Book Antiqua" panose="02040602050305030304" pitchFamily="18" charset="0"/>
                <a:cs typeface="Book Antiqua" panose="02040602050305030304" pitchFamily="18" charset="0"/>
              </a:rPr>
              <a:t>Values with no letter in common are significantly different (p &lt; 0.05) between different treatments.</a:t>
            </a:r>
          </a:p>
        </p:txBody>
      </p:sp>
      <p:sp>
        <p:nvSpPr>
          <p:cNvPr id="9" name="Flecha abajo 8"/>
          <p:cNvSpPr/>
          <p:nvPr/>
        </p:nvSpPr>
        <p:spPr>
          <a:xfrm>
            <a:off x="6511253" y="2436124"/>
            <a:ext cx="205171" cy="25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Flecha abajo 9"/>
          <p:cNvSpPr/>
          <p:nvPr/>
        </p:nvSpPr>
        <p:spPr>
          <a:xfrm>
            <a:off x="6917847" y="2536236"/>
            <a:ext cx="205171" cy="25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/>
          <p:cNvSpPr/>
          <p:nvPr/>
        </p:nvSpPr>
        <p:spPr>
          <a:xfrm>
            <a:off x="1368254" y="3922569"/>
            <a:ext cx="577516" cy="208514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/>
          <p:cNvSpPr/>
          <p:nvPr/>
        </p:nvSpPr>
        <p:spPr>
          <a:xfrm>
            <a:off x="2988162" y="3922569"/>
            <a:ext cx="577516" cy="208514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14"/>
          <p:cNvSpPr/>
          <p:nvPr/>
        </p:nvSpPr>
        <p:spPr>
          <a:xfrm>
            <a:off x="5363633" y="2945779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</a:t>
            </a:r>
            <a:endParaRPr lang="es-AR" sz="1400" dirty="0"/>
          </a:p>
        </p:txBody>
      </p:sp>
      <p:sp>
        <p:nvSpPr>
          <p:cNvPr id="16" name="Rectángulo 15"/>
          <p:cNvSpPr/>
          <p:nvPr/>
        </p:nvSpPr>
        <p:spPr>
          <a:xfrm>
            <a:off x="5781991" y="2903982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</a:t>
            </a:r>
            <a:endParaRPr lang="es-AR" sz="1400" dirty="0"/>
          </a:p>
        </p:txBody>
      </p:sp>
      <p:sp>
        <p:nvSpPr>
          <p:cNvPr id="17" name="Rectángulo 16"/>
          <p:cNvSpPr/>
          <p:nvPr/>
        </p:nvSpPr>
        <p:spPr>
          <a:xfrm>
            <a:off x="5568804" y="3080632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</a:t>
            </a:r>
            <a:endParaRPr lang="es-AR" sz="1400" dirty="0"/>
          </a:p>
        </p:txBody>
      </p:sp>
      <p:sp>
        <p:nvSpPr>
          <p:cNvPr id="18" name="Rectángulo 17"/>
          <p:cNvSpPr/>
          <p:nvPr/>
        </p:nvSpPr>
        <p:spPr>
          <a:xfrm>
            <a:off x="5940920" y="3020998"/>
            <a:ext cx="365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ab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483184" y="2583355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694576" y="2603021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6891220" y="2740673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b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7094994" y="2730317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b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7608730" y="3534432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b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8010475" y="3429792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b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7757371" y="3410565"/>
            <a:ext cx="365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ab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8216049" y="3345924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</a:t>
            </a:r>
          </a:p>
        </p:txBody>
      </p:sp>
      <p:sp>
        <p:nvSpPr>
          <p:cNvPr id="27" name="Flecha abajo 26"/>
          <p:cNvSpPr/>
          <p:nvPr/>
        </p:nvSpPr>
        <p:spPr>
          <a:xfrm>
            <a:off x="5400672" y="2790474"/>
            <a:ext cx="205171" cy="25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Flecha abajo 27"/>
          <p:cNvSpPr/>
          <p:nvPr/>
        </p:nvSpPr>
        <p:spPr>
          <a:xfrm>
            <a:off x="5804248" y="2727330"/>
            <a:ext cx="205171" cy="25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89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6141" t="68352" r="9414" b="19959"/>
          <a:stretch/>
        </p:blipFill>
        <p:spPr>
          <a:xfrm>
            <a:off x="1" y="1349479"/>
            <a:ext cx="9144001" cy="7116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549" t="20262" r="9005" b="57571"/>
          <a:stretch/>
        </p:blipFill>
        <p:spPr>
          <a:xfrm>
            <a:off x="0" y="2"/>
            <a:ext cx="9144000" cy="134947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2872" y="81790"/>
            <a:ext cx="8958254" cy="66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695849"/>
              </p:ext>
            </p:extLst>
          </p:nvPr>
        </p:nvGraphicFramePr>
        <p:xfrm>
          <a:off x="446867" y="1133219"/>
          <a:ext cx="4086000" cy="48384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17200">
                  <a:extLst>
                    <a:ext uri="{9D8B030D-6E8A-4147-A177-3AD203B41FA5}">
                      <a16:colId xmlns:a16="http://schemas.microsoft.com/office/drawing/2014/main" val="863805228"/>
                    </a:ext>
                  </a:extLst>
                </a:gridCol>
                <a:gridCol w="817200">
                  <a:extLst>
                    <a:ext uri="{9D8B030D-6E8A-4147-A177-3AD203B41FA5}">
                      <a16:colId xmlns:a16="http://schemas.microsoft.com/office/drawing/2014/main" val="2287239350"/>
                    </a:ext>
                  </a:extLst>
                </a:gridCol>
                <a:gridCol w="817200">
                  <a:extLst>
                    <a:ext uri="{9D8B030D-6E8A-4147-A177-3AD203B41FA5}">
                      <a16:colId xmlns:a16="http://schemas.microsoft.com/office/drawing/2014/main" val="1701287705"/>
                    </a:ext>
                  </a:extLst>
                </a:gridCol>
                <a:gridCol w="817200">
                  <a:extLst>
                    <a:ext uri="{9D8B030D-6E8A-4147-A177-3AD203B41FA5}">
                      <a16:colId xmlns:a16="http://schemas.microsoft.com/office/drawing/2014/main" val="1601692660"/>
                    </a:ext>
                  </a:extLst>
                </a:gridCol>
                <a:gridCol w="817200">
                  <a:extLst>
                    <a:ext uri="{9D8B030D-6E8A-4147-A177-3AD203B41FA5}">
                      <a16:colId xmlns:a16="http://schemas.microsoft.com/office/drawing/2014/main" val="4179954222"/>
                    </a:ext>
                  </a:extLst>
                </a:gridCol>
              </a:tblGrid>
              <a:tr h="2016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NHS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AR" sz="29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HS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AR" sz="29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145667"/>
                  </a:ext>
                </a:extLst>
              </a:tr>
              <a:tr h="20160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239902" rtl="0" eaLnBrk="1" latinLnBrk="0" hangingPunct="1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BASAL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239902" rtl="0" eaLnBrk="1" latinLnBrk="0" hangingPunct="1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CP500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239902" rtl="0" eaLnBrk="1" latinLnBrk="0" hangingPunct="1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BASAL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239902" rtl="0" eaLnBrk="1" latinLnBrk="0" hangingPunct="1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CP500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73723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C12:0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0.013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0.009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0.023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0.017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08781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C13:0</a:t>
                      </a:r>
                      <a:endParaRPr lang="es-AR" sz="11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0.017</a:t>
                      </a:r>
                      <a:r>
                        <a:rPr lang="en-US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0.013</a:t>
                      </a:r>
                      <a:r>
                        <a:rPr lang="en-US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0.021</a:t>
                      </a:r>
                      <a:r>
                        <a:rPr lang="en-US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0.014</a:t>
                      </a:r>
                      <a:r>
                        <a:rPr lang="en-US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91240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C14:0</a:t>
                      </a:r>
                      <a:endParaRPr lang="es-AR" sz="11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r>
                        <a:rPr lang="es-AR" sz="1100" dirty="0">
                          <a:effectLst/>
                        </a:rPr>
                        <a:t>.326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0.317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0.385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0.373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81799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C15:0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0.029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0.018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0.034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0.028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63754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C16:0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23.012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20.747</a:t>
                      </a:r>
                      <a:r>
                        <a:rPr lang="en-US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23.404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22.207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95701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C17:0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0.143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0.071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0.152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0.110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67992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C18:0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11.384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11.107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12.550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11.233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57521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C20:0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0.013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0.035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0.018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577785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Σ SFA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34.938</a:t>
                      </a:r>
                      <a:r>
                        <a:rPr lang="es-AR" sz="1100" baseline="30000" dirty="0">
                          <a:effectLst/>
                        </a:rPr>
                        <a:t>a 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32.297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36.603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34.000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20766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C14:1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0.044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0.050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0.068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0.029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59266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C16:1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3.229</a:t>
                      </a:r>
                      <a:r>
                        <a:rPr lang="es-AR" sz="1100" baseline="30000" dirty="0">
                          <a:effectLst/>
                        </a:rPr>
                        <a:t>a 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3.030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3.009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2.353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0927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C17:1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0.025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0.022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0.060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0.027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9076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C18:1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40.898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40.710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37.055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38.203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193976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C20:1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0.088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0.073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0.125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0.084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39254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Σ MUFA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44.284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43.887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40.317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40.700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88859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C18:2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17.198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18.877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19.062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19.633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0156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>
                          <a:solidFill>
                            <a:schemeClr val="tx1"/>
                          </a:solidFill>
                          <a:effectLst/>
                        </a:rPr>
                        <a:t>C18:3</a:t>
                      </a:r>
                      <a:endParaRPr lang="es-AR" sz="11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0.578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0.783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0.826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1.193</a:t>
                      </a:r>
                      <a:r>
                        <a:rPr lang="es-AR" sz="1100" baseline="30000" dirty="0">
                          <a:effectLst/>
                        </a:rPr>
                        <a:t> 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52395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C20:4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2.685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3.460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2.387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3.577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157009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C20:5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0.044</a:t>
                      </a:r>
                      <a:r>
                        <a:rPr lang="en-US" sz="1100" baseline="30000" dirty="0">
                          <a:effectLst/>
                        </a:rPr>
                        <a:t>bc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0.067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0.042</a:t>
                      </a:r>
                      <a:r>
                        <a:rPr lang="en-US" sz="1100" baseline="30000" dirty="0">
                          <a:effectLst/>
                        </a:rPr>
                        <a:t>c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0.057</a:t>
                      </a:r>
                      <a:r>
                        <a:rPr lang="en-US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5127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C22:4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0.075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0.154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0.176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0.225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51965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C22:6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0.197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0.477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0.588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0.617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000242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Σ PUFA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20.778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23.817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23.080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25.300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762561"/>
                  </a:ext>
                </a:extLst>
              </a:tr>
            </a:tbl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53920886"/>
              </p:ext>
            </p:extLst>
          </p:nvPr>
        </p:nvGraphicFramePr>
        <p:xfrm>
          <a:off x="4873784" y="2061086"/>
          <a:ext cx="3876675" cy="3261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39462" y="499368"/>
            <a:ext cx="2287696" cy="338554"/>
          </a:xfrm>
          <a:prstGeom prst="rect">
            <a:avLst/>
          </a:prstGeom>
          <a:solidFill>
            <a:srgbClr val="FEC90A"/>
          </a:solidFill>
          <a:ln w="38100">
            <a:solidFill>
              <a:srgbClr val="48711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s-AR" dirty="0" err="1"/>
              <a:t>Results</a:t>
            </a:r>
            <a:endParaRPr lang="es-AR" dirty="0"/>
          </a:p>
        </p:txBody>
      </p:sp>
      <p:sp>
        <p:nvSpPr>
          <p:cNvPr id="7" name="Rectángulo 6"/>
          <p:cNvSpPr/>
          <p:nvPr/>
        </p:nvSpPr>
        <p:spPr>
          <a:xfrm>
            <a:off x="2454443" y="6177017"/>
            <a:ext cx="66895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marR="90170" indent="269875" algn="r"/>
            <a:r>
              <a:rPr lang="en-US" sz="1100" dirty="0">
                <a:ea typeface="Book Antiqua" panose="02040602050305030304" pitchFamily="18" charset="0"/>
                <a:cs typeface="Book Antiqua" panose="02040602050305030304" pitchFamily="18" charset="0"/>
              </a:rPr>
              <a:t>Results are expressed as mean.</a:t>
            </a:r>
          </a:p>
          <a:p>
            <a:pPr marL="82550" marR="90170" indent="269875" algn="r"/>
            <a:r>
              <a:rPr lang="en-US" sz="1100" dirty="0">
                <a:ea typeface="Book Antiqua" panose="02040602050305030304" pitchFamily="18" charset="0"/>
                <a:cs typeface="Book Antiqua" panose="02040602050305030304" pitchFamily="18" charset="0"/>
              </a:rPr>
              <a:t>Values without letters did not show significant differences between any treatment.</a:t>
            </a:r>
            <a:endParaRPr lang="es-AR" sz="1100" dirty="0"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82550" marR="90170" indent="269875" algn="r"/>
            <a:r>
              <a:rPr lang="en-US" sz="1100" dirty="0">
                <a:ea typeface="Book Antiqua" panose="02040602050305030304" pitchFamily="18" charset="0"/>
                <a:cs typeface="Book Antiqua" panose="02040602050305030304" pitchFamily="18" charset="0"/>
              </a:rPr>
              <a:t>Values with no letter in common are significantly different (p &lt; 0.05) between different treatments.</a:t>
            </a:r>
          </a:p>
        </p:txBody>
      </p:sp>
      <p:sp>
        <p:nvSpPr>
          <p:cNvPr id="8" name="Flecha abajo 7"/>
          <p:cNvSpPr/>
          <p:nvPr/>
        </p:nvSpPr>
        <p:spPr>
          <a:xfrm>
            <a:off x="7625413" y="3312451"/>
            <a:ext cx="205171" cy="25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lecha abajo 8"/>
          <p:cNvSpPr/>
          <p:nvPr/>
        </p:nvSpPr>
        <p:spPr>
          <a:xfrm>
            <a:off x="8041420" y="3210309"/>
            <a:ext cx="205171" cy="25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/>
          <p:cNvSpPr/>
          <p:nvPr/>
        </p:nvSpPr>
        <p:spPr>
          <a:xfrm>
            <a:off x="5363633" y="2945779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</a:t>
            </a:r>
            <a:endParaRPr lang="es-AR" sz="1400" dirty="0"/>
          </a:p>
        </p:txBody>
      </p:sp>
      <p:sp>
        <p:nvSpPr>
          <p:cNvPr id="14" name="Rectángulo 13"/>
          <p:cNvSpPr/>
          <p:nvPr/>
        </p:nvSpPr>
        <p:spPr>
          <a:xfrm>
            <a:off x="5781991" y="2903982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</a:t>
            </a:r>
            <a:endParaRPr lang="es-AR" sz="1400" dirty="0"/>
          </a:p>
        </p:txBody>
      </p:sp>
      <p:sp>
        <p:nvSpPr>
          <p:cNvPr id="15" name="Rectángulo 14"/>
          <p:cNvSpPr/>
          <p:nvPr/>
        </p:nvSpPr>
        <p:spPr>
          <a:xfrm>
            <a:off x="5568804" y="3080632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</a:t>
            </a:r>
            <a:endParaRPr lang="es-AR" sz="1400" dirty="0"/>
          </a:p>
        </p:txBody>
      </p:sp>
      <p:sp>
        <p:nvSpPr>
          <p:cNvPr id="16" name="Rectángulo 15"/>
          <p:cNvSpPr/>
          <p:nvPr/>
        </p:nvSpPr>
        <p:spPr>
          <a:xfrm>
            <a:off x="5940920" y="3020998"/>
            <a:ext cx="365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ab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483184" y="2583355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694576" y="2603021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891220" y="2740673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b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7094994" y="2730317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b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7608730" y="3534432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b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8010475" y="3429792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b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7757371" y="3410565"/>
            <a:ext cx="365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ab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8216049" y="3345924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8673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6141" t="68352" r="9414" b="19959"/>
          <a:stretch/>
        </p:blipFill>
        <p:spPr>
          <a:xfrm>
            <a:off x="1" y="1349479"/>
            <a:ext cx="9144001" cy="7116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6549" t="20262" r="9005" b="57571"/>
          <a:stretch/>
        </p:blipFill>
        <p:spPr>
          <a:xfrm>
            <a:off x="0" y="2"/>
            <a:ext cx="9144000" cy="134947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92872" y="81790"/>
            <a:ext cx="8958254" cy="66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7" name="Gráfico 6"/>
          <p:cNvGraphicFramePr/>
          <p:nvPr>
            <p:extLst/>
          </p:nvPr>
        </p:nvGraphicFramePr>
        <p:xfrm>
          <a:off x="4873784" y="2061086"/>
          <a:ext cx="3876675" cy="3261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39462" y="499368"/>
            <a:ext cx="2287696" cy="338554"/>
          </a:xfrm>
          <a:prstGeom prst="rect">
            <a:avLst/>
          </a:prstGeom>
          <a:solidFill>
            <a:srgbClr val="FEC90A"/>
          </a:solidFill>
          <a:ln w="38100">
            <a:solidFill>
              <a:srgbClr val="48711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s-AR" dirty="0" err="1"/>
              <a:t>Results</a:t>
            </a:r>
            <a:endParaRPr lang="es-AR" dirty="0"/>
          </a:p>
        </p:txBody>
      </p:sp>
      <p:graphicFrame>
        <p:nvGraphicFramePr>
          <p:cNvPr id="42" name="Tab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360319"/>
              </p:ext>
            </p:extLst>
          </p:nvPr>
        </p:nvGraphicFramePr>
        <p:xfrm>
          <a:off x="446867" y="1133219"/>
          <a:ext cx="4086000" cy="48384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17200">
                  <a:extLst>
                    <a:ext uri="{9D8B030D-6E8A-4147-A177-3AD203B41FA5}">
                      <a16:colId xmlns:a16="http://schemas.microsoft.com/office/drawing/2014/main" val="863805228"/>
                    </a:ext>
                  </a:extLst>
                </a:gridCol>
                <a:gridCol w="817200">
                  <a:extLst>
                    <a:ext uri="{9D8B030D-6E8A-4147-A177-3AD203B41FA5}">
                      <a16:colId xmlns:a16="http://schemas.microsoft.com/office/drawing/2014/main" val="2287239350"/>
                    </a:ext>
                  </a:extLst>
                </a:gridCol>
                <a:gridCol w="817200">
                  <a:extLst>
                    <a:ext uri="{9D8B030D-6E8A-4147-A177-3AD203B41FA5}">
                      <a16:colId xmlns:a16="http://schemas.microsoft.com/office/drawing/2014/main" val="1701287705"/>
                    </a:ext>
                  </a:extLst>
                </a:gridCol>
                <a:gridCol w="817200">
                  <a:extLst>
                    <a:ext uri="{9D8B030D-6E8A-4147-A177-3AD203B41FA5}">
                      <a16:colId xmlns:a16="http://schemas.microsoft.com/office/drawing/2014/main" val="1601692660"/>
                    </a:ext>
                  </a:extLst>
                </a:gridCol>
                <a:gridCol w="817200">
                  <a:extLst>
                    <a:ext uri="{9D8B030D-6E8A-4147-A177-3AD203B41FA5}">
                      <a16:colId xmlns:a16="http://schemas.microsoft.com/office/drawing/2014/main" val="4179954222"/>
                    </a:ext>
                  </a:extLst>
                </a:gridCol>
              </a:tblGrid>
              <a:tr h="2016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NHS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AR" sz="29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HS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AR" sz="29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145667"/>
                  </a:ext>
                </a:extLst>
              </a:tr>
              <a:tr h="20160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239902" rtl="0" eaLnBrk="1" latinLnBrk="0" hangingPunct="1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BASAL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239902" rtl="0" eaLnBrk="1" latinLnBrk="0" hangingPunct="1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CP500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239902" rtl="0" eaLnBrk="1" latinLnBrk="0" hangingPunct="1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BASAL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239902" rtl="0" eaLnBrk="1" latinLnBrk="0" hangingPunct="1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CP500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73723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C12:0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0.013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0.009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0.023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0.017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08781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C13:0</a:t>
                      </a:r>
                      <a:endParaRPr lang="es-AR" sz="11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0.017</a:t>
                      </a:r>
                      <a:r>
                        <a:rPr lang="en-US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0.013</a:t>
                      </a:r>
                      <a:r>
                        <a:rPr lang="en-US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0.021</a:t>
                      </a:r>
                      <a:r>
                        <a:rPr lang="en-US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0.014</a:t>
                      </a:r>
                      <a:r>
                        <a:rPr lang="en-US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91240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C14:0</a:t>
                      </a:r>
                      <a:endParaRPr lang="es-AR" sz="11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r>
                        <a:rPr lang="es-AR" sz="1100" dirty="0">
                          <a:effectLst/>
                        </a:rPr>
                        <a:t>.326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0.317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0.385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0.373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81799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C15:0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0.029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0.018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0.034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0.028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63754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C16:0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23.012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20.747</a:t>
                      </a:r>
                      <a:r>
                        <a:rPr lang="en-US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23.404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22.207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95701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C17:0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0.143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0.071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0.152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0.110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67992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C18:0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11.384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11.107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12.550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11.233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57521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C20:0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0.013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0.035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0.018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577785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Σ SFA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34.938</a:t>
                      </a:r>
                      <a:r>
                        <a:rPr lang="es-AR" sz="1100" baseline="30000" dirty="0">
                          <a:effectLst/>
                        </a:rPr>
                        <a:t>a 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32.297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36.603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34.000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20766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C14:1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0.044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0.050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0.068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0.029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59266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C16:1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3.229</a:t>
                      </a:r>
                      <a:r>
                        <a:rPr lang="es-AR" sz="1100" baseline="30000" dirty="0">
                          <a:effectLst/>
                        </a:rPr>
                        <a:t>a 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3.030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3.009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2.353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0927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C17:1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0.025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0.022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0.060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0.027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9076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C18:1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40.898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40.710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37.055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38.203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193976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C20:1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0.088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0.073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0.125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0.084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39254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Σ MUFA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44.284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43.887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40.317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40.700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88859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C18:2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17.198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18.877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19.062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19.633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0156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>
                          <a:solidFill>
                            <a:schemeClr val="tx1"/>
                          </a:solidFill>
                          <a:effectLst/>
                        </a:rPr>
                        <a:t>C18:3</a:t>
                      </a:r>
                      <a:endParaRPr lang="es-AR" sz="11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0.578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0.783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0.826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1.193</a:t>
                      </a:r>
                      <a:r>
                        <a:rPr lang="es-AR" sz="1100" baseline="30000" dirty="0">
                          <a:effectLst/>
                        </a:rPr>
                        <a:t> 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52395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C20:4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2.685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3.460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2.387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3.577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157009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C20:5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0.044</a:t>
                      </a:r>
                      <a:r>
                        <a:rPr lang="en-US" sz="1100" baseline="30000" dirty="0">
                          <a:effectLst/>
                        </a:rPr>
                        <a:t>bc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0.067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0.042</a:t>
                      </a:r>
                      <a:r>
                        <a:rPr lang="en-US" sz="1100" baseline="30000" dirty="0">
                          <a:effectLst/>
                        </a:rPr>
                        <a:t>c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0.057</a:t>
                      </a:r>
                      <a:r>
                        <a:rPr lang="en-US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5127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C22:4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0.075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0.154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0.176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0.225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51965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C22:6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0.197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0.477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0.588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0.617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000242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Σ PUFA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20.778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23.817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23.080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25.300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762561"/>
                  </a:ext>
                </a:extLst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2454443" y="6177017"/>
            <a:ext cx="66895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marR="90170" indent="269875" algn="r"/>
            <a:r>
              <a:rPr lang="en-US" sz="1100" dirty="0">
                <a:ea typeface="Book Antiqua" panose="02040602050305030304" pitchFamily="18" charset="0"/>
                <a:cs typeface="Book Antiqua" panose="02040602050305030304" pitchFamily="18" charset="0"/>
              </a:rPr>
              <a:t>Results are expressed as mean.</a:t>
            </a:r>
          </a:p>
          <a:p>
            <a:pPr marL="82550" marR="90170" indent="269875" algn="r"/>
            <a:r>
              <a:rPr lang="en-US" sz="1100" dirty="0">
                <a:ea typeface="Book Antiqua" panose="02040602050305030304" pitchFamily="18" charset="0"/>
                <a:cs typeface="Book Antiqua" panose="02040602050305030304" pitchFamily="18" charset="0"/>
              </a:rPr>
              <a:t>Values without letters did not show significant differences between any treatment.</a:t>
            </a:r>
            <a:endParaRPr lang="es-AR" sz="1100" dirty="0"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82550" marR="90170" indent="269875" algn="r"/>
            <a:r>
              <a:rPr lang="en-US" sz="1100" dirty="0">
                <a:ea typeface="Book Antiqua" panose="02040602050305030304" pitchFamily="18" charset="0"/>
                <a:cs typeface="Book Antiqua" panose="02040602050305030304" pitchFamily="18" charset="0"/>
              </a:rPr>
              <a:t>Values with no letter in common are significantly different (p &lt; 0.05) between different treatments.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363633" y="2945779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</a:t>
            </a:r>
            <a:endParaRPr lang="es-AR" sz="1400" dirty="0"/>
          </a:p>
        </p:txBody>
      </p:sp>
      <p:sp>
        <p:nvSpPr>
          <p:cNvPr id="14" name="Rectángulo 13"/>
          <p:cNvSpPr/>
          <p:nvPr/>
        </p:nvSpPr>
        <p:spPr>
          <a:xfrm>
            <a:off x="5781991" y="2903982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</a:t>
            </a:r>
            <a:endParaRPr lang="es-AR" sz="1400" dirty="0"/>
          </a:p>
        </p:txBody>
      </p:sp>
      <p:sp>
        <p:nvSpPr>
          <p:cNvPr id="15" name="Rectángulo 14"/>
          <p:cNvSpPr/>
          <p:nvPr/>
        </p:nvSpPr>
        <p:spPr>
          <a:xfrm>
            <a:off x="5568804" y="3080632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</a:t>
            </a:r>
            <a:endParaRPr lang="es-AR" sz="1400" dirty="0"/>
          </a:p>
        </p:txBody>
      </p:sp>
      <p:sp>
        <p:nvSpPr>
          <p:cNvPr id="16" name="Rectángulo 15"/>
          <p:cNvSpPr/>
          <p:nvPr/>
        </p:nvSpPr>
        <p:spPr>
          <a:xfrm>
            <a:off x="5940920" y="3020998"/>
            <a:ext cx="365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ab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483184" y="2583355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694576" y="2603021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891220" y="2740673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b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7094994" y="2730317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b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7608730" y="3534432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b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8010475" y="3429792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b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7757371" y="3410565"/>
            <a:ext cx="365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ab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8216049" y="3345924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</a:t>
            </a:r>
          </a:p>
        </p:txBody>
      </p:sp>
      <p:sp>
        <p:nvSpPr>
          <p:cNvPr id="25" name="Flecha abajo 24"/>
          <p:cNvSpPr/>
          <p:nvPr/>
        </p:nvSpPr>
        <p:spPr>
          <a:xfrm>
            <a:off x="6015216" y="2824128"/>
            <a:ext cx="205171" cy="25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Flecha abajo 25"/>
          <p:cNvSpPr/>
          <p:nvPr/>
        </p:nvSpPr>
        <p:spPr>
          <a:xfrm>
            <a:off x="5804248" y="2727330"/>
            <a:ext cx="205171" cy="25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Rectángulo 30"/>
          <p:cNvSpPr/>
          <p:nvPr/>
        </p:nvSpPr>
        <p:spPr>
          <a:xfrm>
            <a:off x="3834213" y="1737207"/>
            <a:ext cx="577516" cy="208514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Rectángulo 31"/>
          <p:cNvSpPr/>
          <p:nvPr/>
        </p:nvSpPr>
        <p:spPr>
          <a:xfrm>
            <a:off x="3000195" y="1737207"/>
            <a:ext cx="577516" cy="208514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Rectángulo 32"/>
          <p:cNvSpPr/>
          <p:nvPr/>
        </p:nvSpPr>
        <p:spPr>
          <a:xfrm>
            <a:off x="3834213" y="2333451"/>
            <a:ext cx="577516" cy="208514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Rectángulo 33"/>
          <p:cNvSpPr/>
          <p:nvPr/>
        </p:nvSpPr>
        <p:spPr>
          <a:xfrm>
            <a:off x="3000195" y="2333451"/>
            <a:ext cx="577516" cy="208514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Rectángulo 34"/>
          <p:cNvSpPr/>
          <p:nvPr/>
        </p:nvSpPr>
        <p:spPr>
          <a:xfrm>
            <a:off x="3838720" y="2532157"/>
            <a:ext cx="577516" cy="208514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Rectángulo 35"/>
          <p:cNvSpPr/>
          <p:nvPr/>
        </p:nvSpPr>
        <p:spPr>
          <a:xfrm>
            <a:off x="2994034" y="2532157"/>
            <a:ext cx="577516" cy="208514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/>
          <p:cNvSpPr/>
          <p:nvPr/>
        </p:nvSpPr>
        <p:spPr>
          <a:xfrm>
            <a:off x="3835083" y="2925856"/>
            <a:ext cx="577516" cy="208514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Rectángulo 37"/>
          <p:cNvSpPr/>
          <p:nvPr/>
        </p:nvSpPr>
        <p:spPr>
          <a:xfrm>
            <a:off x="2990397" y="2925856"/>
            <a:ext cx="577516" cy="208514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13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/>
          <a:srcRect l="6141" t="68352" r="9414" b="19959"/>
          <a:stretch/>
        </p:blipFill>
        <p:spPr>
          <a:xfrm>
            <a:off x="1" y="1349479"/>
            <a:ext cx="9144001" cy="71160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l="6549" t="20262" r="9005" b="57571"/>
          <a:stretch/>
        </p:blipFill>
        <p:spPr>
          <a:xfrm>
            <a:off x="0" y="2"/>
            <a:ext cx="9144000" cy="1349477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92872" y="81790"/>
            <a:ext cx="8958254" cy="66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17" name="Gráfico 16"/>
          <p:cNvGraphicFramePr/>
          <p:nvPr>
            <p:extLst/>
          </p:nvPr>
        </p:nvGraphicFramePr>
        <p:xfrm>
          <a:off x="4873784" y="2061086"/>
          <a:ext cx="3876675" cy="3261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09924"/>
              </p:ext>
            </p:extLst>
          </p:nvPr>
        </p:nvGraphicFramePr>
        <p:xfrm>
          <a:off x="446867" y="1133219"/>
          <a:ext cx="4086000" cy="48384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17200">
                  <a:extLst>
                    <a:ext uri="{9D8B030D-6E8A-4147-A177-3AD203B41FA5}">
                      <a16:colId xmlns:a16="http://schemas.microsoft.com/office/drawing/2014/main" val="863805228"/>
                    </a:ext>
                  </a:extLst>
                </a:gridCol>
                <a:gridCol w="817200">
                  <a:extLst>
                    <a:ext uri="{9D8B030D-6E8A-4147-A177-3AD203B41FA5}">
                      <a16:colId xmlns:a16="http://schemas.microsoft.com/office/drawing/2014/main" val="2287239350"/>
                    </a:ext>
                  </a:extLst>
                </a:gridCol>
                <a:gridCol w="817200">
                  <a:extLst>
                    <a:ext uri="{9D8B030D-6E8A-4147-A177-3AD203B41FA5}">
                      <a16:colId xmlns:a16="http://schemas.microsoft.com/office/drawing/2014/main" val="1701287705"/>
                    </a:ext>
                  </a:extLst>
                </a:gridCol>
                <a:gridCol w="817200">
                  <a:extLst>
                    <a:ext uri="{9D8B030D-6E8A-4147-A177-3AD203B41FA5}">
                      <a16:colId xmlns:a16="http://schemas.microsoft.com/office/drawing/2014/main" val="1601692660"/>
                    </a:ext>
                  </a:extLst>
                </a:gridCol>
                <a:gridCol w="817200">
                  <a:extLst>
                    <a:ext uri="{9D8B030D-6E8A-4147-A177-3AD203B41FA5}">
                      <a16:colId xmlns:a16="http://schemas.microsoft.com/office/drawing/2014/main" val="4179954222"/>
                    </a:ext>
                  </a:extLst>
                </a:gridCol>
              </a:tblGrid>
              <a:tr h="2016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NHS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AR" sz="29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HS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AR" sz="29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145667"/>
                  </a:ext>
                </a:extLst>
              </a:tr>
              <a:tr h="20160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239902" rtl="0" eaLnBrk="1" latinLnBrk="0" hangingPunct="1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BASAL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239902" rtl="0" eaLnBrk="1" latinLnBrk="0" hangingPunct="1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CP500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239902" rtl="0" eaLnBrk="1" latinLnBrk="0" hangingPunct="1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BASAL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239902" rtl="0" eaLnBrk="1" latinLnBrk="0" hangingPunct="1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CP500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73723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C12:0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0.013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0.009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0.023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0.017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08781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C13:0</a:t>
                      </a:r>
                      <a:endParaRPr lang="es-AR" sz="11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0.017</a:t>
                      </a:r>
                      <a:r>
                        <a:rPr lang="en-US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0.013</a:t>
                      </a:r>
                      <a:r>
                        <a:rPr lang="en-US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0.021</a:t>
                      </a:r>
                      <a:r>
                        <a:rPr lang="en-US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0.014</a:t>
                      </a:r>
                      <a:r>
                        <a:rPr lang="en-US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91240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C14:0</a:t>
                      </a:r>
                      <a:endParaRPr lang="es-AR" sz="11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r>
                        <a:rPr lang="es-AR" sz="1100" dirty="0">
                          <a:effectLst/>
                        </a:rPr>
                        <a:t>.326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0.317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0.385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0.373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81799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C15:0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0.029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0.018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0.034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0.028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63754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C16:0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23.012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20.747</a:t>
                      </a:r>
                      <a:r>
                        <a:rPr lang="en-US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23.404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22.207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95701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C17:0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0.143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0.071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0.152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0.110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67992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C18:0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11.384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11.107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12.550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11.233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57521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C20:0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0.013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0.035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0.018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577785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Σ SFA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34.938</a:t>
                      </a:r>
                      <a:r>
                        <a:rPr lang="es-AR" sz="1100" baseline="30000" dirty="0">
                          <a:effectLst/>
                        </a:rPr>
                        <a:t>a 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32.297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36.603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34.000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20766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C14:1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0.044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0.050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0.068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0.029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59266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C16:1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3.229</a:t>
                      </a:r>
                      <a:r>
                        <a:rPr lang="es-AR" sz="1100" baseline="30000" dirty="0">
                          <a:effectLst/>
                        </a:rPr>
                        <a:t>a 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3.030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3.009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2.353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0927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C17:1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0.025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0.022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0.060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0.027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9076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C18:1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40.898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40.710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37.055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38.203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193976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C20:1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0.088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0.073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0.125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0.084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39254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Σ MUFA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44.284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43.887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40.317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40.700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88859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C18:2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17.198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18.877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19.062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19.633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0156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>
                          <a:solidFill>
                            <a:schemeClr val="tx1"/>
                          </a:solidFill>
                          <a:effectLst/>
                        </a:rPr>
                        <a:t>C18:3</a:t>
                      </a:r>
                      <a:endParaRPr lang="es-AR" sz="11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0.578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0.783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0.826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1.193</a:t>
                      </a:r>
                      <a:r>
                        <a:rPr lang="es-AR" sz="1100" baseline="30000" dirty="0">
                          <a:effectLst/>
                        </a:rPr>
                        <a:t> 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52395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C20:4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2.685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3.460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2.387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3.577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157009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C20:5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0.044</a:t>
                      </a:r>
                      <a:r>
                        <a:rPr lang="en-US" sz="1100" baseline="30000" dirty="0">
                          <a:effectLst/>
                        </a:rPr>
                        <a:t>bc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0.067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0.042</a:t>
                      </a:r>
                      <a:r>
                        <a:rPr lang="en-US" sz="1100" baseline="30000" dirty="0">
                          <a:effectLst/>
                        </a:rPr>
                        <a:t>c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0.057</a:t>
                      </a:r>
                      <a:r>
                        <a:rPr lang="en-US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5127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C22:4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0.075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0.154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0.176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0.225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51965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C22:6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0.197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0.477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0.588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0.617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000242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Σ PUFA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20.778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23.817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23.080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25.300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762561"/>
                  </a:ext>
                </a:extLst>
              </a:tr>
            </a:tbl>
          </a:graphicData>
        </a:graphic>
      </p:graphicFrame>
      <p:sp>
        <p:nvSpPr>
          <p:cNvPr id="19" name="Rectángulo 18"/>
          <p:cNvSpPr/>
          <p:nvPr/>
        </p:nvSpPr>
        <p:spPr>
          <a:xfrm>
            <a:off x="2454443" y="6177017"/>
            <a:ext cx="66895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marR="90170" indent="269875" algn="r"/>
            <a:r>
              <a:rPr lang="en-US" sz="1100" dirty="0">
                <a:ea typeface="Book Antiqua" panose="02040602050305030304" pitchFamily="18" charset="0"/>
                <a:cs typeface="Book Antiqua" panose="02040602050305030304" pitchFamily="18" charset="0"/>
              </a:rPr>
              <a:t>Results are expressed as mean.</a:t>
            </a:r>
          </a:p>
          <a:p>
            <a:pPr marL="82550" marR="90170" indent="269875" algn="r"/>
            <a:r>
              <a:rPr lang="en-US" sz="1100" dirty="0">
                <a:ea typeface="Book Antiqua" panose="02040602050305030304" pitchFamily="18" charset="0"/>
                <a:cs typeface="Book Antiqua" panose="02040602050305030304" pitchFamily="18" charset="0"/>
              </a:rPr>
              <a:t>Values without letters did not show significant differences between any treatment.</a:t>
            </a:r>
            <a:endParaRPr lang="es-AR" sz="1100" dirty="0"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82550" marR="90170" indent="269875" algn="r"/>
            <a:r>
              <a:rPr lang="en-US" sz="1100" dirty="0">
                <a:ea typeface="Book Antiqua" panose="02040602050305030304" pitchFamily="18" charset="0"/>
                <a:cs typeface="Book Antiqua" panose="02040602050305030304" pitchFamily="18" charset="0"/>
              </a:rPr>
              <a:t>Values with no letter in common are significantly different (p &lt; 0.05) between different treatments.</a:t>
            </a:r>
          </a:p>
        </p:txBody>
      </p:sp>
      <p:sp>
        <p:nvSpPr>
          <p:cNvPr id="20" name="Flecha abajo 19"/>
          <p:cNvSpPr/>
          <p:nvPr/>
        </p:nvSpPr>
        <p:spPr>
          <a:xfrm>
            <a:off x="7132032" y="2520695"/>
            <a:ext cx="205171" cy="25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Flecha abajo 20"/>
          <p:cNvSpPr/>
          <p:nvPr/>
        </p:nvSpPr>
        <p:spPr>
          <a:xfrm>
            <a:off x="6917847" y="2536236"/>
            <a:ext cx="205171" cy="25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ectángulo 21"/>
          <p:cNvSpPr/>
          <p:nvPr/>
        </p:nvSpPr>
        <p:spPr>
          <a:xfrm>
            <a:off x="3835083" y="3534432"/>
            <a:ext cx="577516" cy="208514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Rectángulo 22"/>
          <p:cNvSpPr/>
          <p:nvPr/>
        </p:nvSpPr>
        <p:spPr>
          <a:xfrm>
            <a:off x="2990397" y="3534432"/>
            <a:ext cx="577516" cy="208514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CuadroTexto 23"/>
          <p:cNvSpPr txBox="1"/>
          <p:nvPr/>
        </p:nvSpPr>
        <p:spPr>
          <a:xfrm>
            <a:off x="439462" y="499368"/>
            <a:ext cx="2287696" cy="338554"/>
          </a:xfrm>
          <a:prstGeom prst="rect">
            <a:avLst/>
          </a:prstGeom>
          <a:solidFill>
            <a:srgbClr val="FEC90A"/>
          </a:solidFill>
          <a:ln w="38100">
            <a:solidFill>
              <a:srgbClr val="48711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s-AR" dirty="0" err="1"/>
              <a:t>Results</a:t>
            </a:r>
            <a:endParaRPr lang="es-AR" dirty="0"/>
          </a:p>
        </p:txBody>
      </p:sp>
      <p:sp>
        <p:nvSpPr>
          <p:cNvPr id="25" name="Rectángulo 24"/>
          <p:cNvSpPr/>
          <p:nvPr/>
        </p:nvSpPr>
        <p:spPr>
          <a:xfrm>
            <a:off x="5363633" y="2945779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</a:t>
            </a:r>
            <a:endParaRPr lang="es-AR" sz="1400" dirty="0"/>
          </a:p>
        </p:txBody>
      </p:sp>
      <p:sp>
        <p:nvSpPr>
          <p:cNvPr id="26" name="Rectángulo 25"/>
          <p:cNvSpPr/>
          <p:nvPr/>
        </p:nvSpPr>
        <p:spPr>
          <a:xfrm>
            <a:off x="5781991" y="2903982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</a:t>
            </a:r>
            <a:endParaRPr lang="es-AR" sz="1400" dirty="0"/>
          </a:p>
        </p:txBody>
      </p:sp>
      <p:sp>
        <p:nvSpPr>
          <p:cNvPr id="27" name="Rectángulo 26"/>
          <p:cNvSpPr/>
          <p:nvPr/>
        </p:nvSpPr>
        <p:spPr>
          <a:xfrm>
            <a:off x="5568804" y="3080632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</a:t>
            </a:r>
            <a:endParaRPr lang="es-AR" sz="1400" dirty="0"/>
          </a:p>
        </p:txBody>
      </p:sp>
      <p:sp>
        <p:nvSpPr>
          <p:cNvPr id="28" name="Rectángulo 27"/>
          <p:cNvSpPr/>
          <p:nvPr/>
        </p:nvSpPr>
        <p:spPr>
          <a:xfrm>
            <a:off x="5940920" y="3020998"/>
            <a:ext cx="365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ab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6483184" y="2583355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6694576" y="2603021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6891220" y="2740673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b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7094994" y="2730317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b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7608730" y="3534432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b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8010475" y="3429792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b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7757371" y="3410565"/>
            <a:ext cx="365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ab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8216049" y="3345924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173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141" t="68352" r="9414" b="19959"/>
          <a:stretch/>
        </p:blipFill>
        <p:spPr>
          <a:xfrm>
            <a:off x="1" y="1349479"/>
            <a:ext cx="9144001" cy="7116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549" t="20262" r="9005" b="57571"/>
          <a:stretch/>
        </p:blipFill>
        <p:spPr>
          <a:xfrm>
            <a:off x="0" y="2"/>
            <a:ext cx="9144000" cy="134947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2872" y="81790"/>
            <a:ext cx="8958254" cy="66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7" name="Gráfico 6"/>
          <p:cNvGraphicFramePr/>
          <p:nvPr>
            <p:extLst/>
          </p:nvPr>
        </p:nvGraphicFramePr>
        <p:xfrm>
          <a:off x="4873784" y="2061086"/>
          <a:ext cx="3876675" cy="3261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439462" y="499368"/>
            <a:ext cx="2287696" cy="338554"/>
          </a:xfrm>
          <a:prstGeom prst="rect">
            <a:avLst/>
          </a:prstGeom>
          <a:solidFill>
            <a:srgbClr val="FEC90A"/>
          </a:solidFill>
          <a:ln w="38100">
            <a:solidFill>
              <a:srgbClr val="48711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s-AR" dirty="0" err="1"/>
              <a:t>Results</a:t>
            </a:r>
            <a:endParaRPr lang="es-AR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135307"/>
              </p:ext>
            </p:extLst>
          </p:nvPr>
        </p:nvGraphicFramePr>
        <p:xfrm>
          <a:off x="446867" y="1133219"/>
          <a:ext cx="4086000" cy="48384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17200">
                  <a:extLst>
                    <a:ext uri="{9D8B030D-6E8A-4147-A177-3AD203B41FA5}">
                      <a16:colId xmlns:a16="http://schemas.microsoft.com/office/drawing/2014/main" val="863805228"/>
                    </a:ext>
                  </a:extLst>
                </a:gridCol>
                <a:gridCol w="817200">
                  <a:extLst>
                    <a:ext uri="{9D8B030D-6E8A-4147-A177-3AD203B41FA5}">
                      <a16:colId xmlns:a16="http://schemas.microsoft.com/office/drawing/2014/main" val="2287239350"/>
                    </a:ext>
                  </a:extLst>
                </a:gridCol>
                <a:gridCol w="817200">
                  <a:extLst>
                    <a:ext uri="{9D8B030D-6E8A-4147-A177-3AD203B41FA5}">
                      <a16:colId xmlns:a16="http://schemas.microsoft.com/office/drawing/2014/main" val="1701287705"/>
                    </a:ext>
                  </a:extLst>
                </a:gridCol>
                <a:gridCol w="817200">
                  <a:extLst>
                    <a:ext uri="{9D8B030D-6E8A-4147-A177-3AD203B41FA5}">
                      <a16:colId xmlns:a16="http://schemas.microsoft.com/office/drawing/2014/main" val="1601692660"/>
                    </a:ext>
                  </a:extLst>
                </a:gridCol>
                <a:gridCol w="817200">
                  <a:extLst>
                    <a:ext uri="{9D8B030D-6E8A-4147-A177-3AD203B41FA5}">
                      <a16:colId xmlns:a16="http://schemas.microsoft.com/office/drawing/2014/main" val="4179954222"/>
                    </a:ext>
                  </a:extLst>
                </a:gridCol>
              </a:tblGrid>
              <a:tr h="2016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NHS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AR" sz="29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HS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AR" sz="29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145667"/>
                  </a:ext>
                </a:extLst>
              </a:tr>
              <a:tr h="20160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239902" rtl="0" eaLnBrk="1" latinLnBrk="0" hangingPunct="1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BASAL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239902" rtl="0" eaLnBrk="1" latinLnBrk="0" hangingPunct="1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CP500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239902" rtl="0" eaLnBrk="1" latinLnBrk="0" hangingPunct="1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BASAL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239902" rtl="0" eaLnBrk="1" latinLnBrk="0" hangingPunct="1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CP500</a:t>
                      </a: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73723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C12:0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0.013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0.009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0.023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0.017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08781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C13:0</a:t>
                      </a:r>
                      <a:endParaRPr lang="es-AR" sz="11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0.017</a:t>
                      </a:r>
                      <a:r>
                        <a:rPr lang="en-US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0.013</a:t>
                      </a:r>
                      <a:r>
                        <a:rPr lang="en-US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0.021</a:t>
                      </a:r>
                      <a:r>
                        <a:rPr lang="en-US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0.014</a:t>
                      </a:r>
                      <a:r>
                        <a:rPr lang="en-US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91240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C14:0</a:t>
                      </a:r>
                      <a:endParaRPr lang="es-AR" sz="11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r>
                        <a:rPr lang="es-AR" sz="1100" dirty="0">
                          <a:effectLst/>
                        </a:rPr>
                        <a:t>.326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0.317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0.385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0.373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81799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C15:0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0.029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0.018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0.034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0.028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63754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C16:0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23.012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20.747</a:t>
                      </a:r>
                      <a:r>
                        <a:rPr lang="en-US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23.404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22.207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95701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C17:0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0.143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0.071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0.152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0.110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67992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C18:0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11.384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11.107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12.550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11.233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57521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C20:0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0.013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0.035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0.018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577785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Σ SFA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34.938</a:t>
                      </a:r>
                      <a:r>
                        <a:rPr lang="es-AR" sz="1100" baseline="30000" dirty="0">
                          <a:effectLst/>
                        </a:rPr>
                        <a:t>a 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32.297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36.603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34.000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20766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C14:1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0.044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0.050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0.068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0.029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59266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C16:1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3.229</a:t>
                      </a:r>
                      <a:r>
                        <a:rPr lang="es-AR" sz="1100" baseline="30000" dirty="0">
                          <a:effectLst/>
                        </a:rPr>
                        <a:t>a 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3.030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3.009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2.353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0927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C17:1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0.025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0.022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0.060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0.027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9076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C18:1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40.898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40.710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37.055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38.203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193976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C20:1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0.088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0.073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0.125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0.084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39254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Σ MUFA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44.284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43.887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40.317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40.700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88859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C18:2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17.198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18.877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19.062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19.633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0156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>
                          <a:solidFill>
                            <a:schemeClr val="tx1"/>
                          </a:solidFill>
                          <a:effectLst/>
                        </a:rPr>
                        <a:t>C18:3</a:t>
                      </a:r>
                      <a:endParaRPr lang="es-AR" sz="110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0.578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0.783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0.826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1.193</a:t>
                      </a:r>
                      <a:r>
                        <a:rPr lang="es-AR" sz="1100" baseline="30000" dirty="0">
                          <a:effectLst/>
                        </a:rPr>
                        <a:t> 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52395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C20:4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2.685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3.460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2.387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3.577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157009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C20:5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0.044</a:t>
                      </a:r>
                      <a:r>
                        <a:rPr lang="en-US" sz="1100" baseline="30000" dirty="0">
                          <a:effectLst/>
                        </a:rPr>
                        <a:t>bc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0.067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0.042</a:t>
                      </a:r>
                      <a:r>
                        <a:rPr lang="en-US" sz="1100" baseline="30000" dirty="0">
                          <a:effectLst/>
                        </a:rPr>
                        <a:t>c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0.057</a:t>
                      </a:r>
                      <a:r>
                        <a:rPr lang="en-US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5127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C22:4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0.075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0.154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0.176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0.225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51965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C22:6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0.197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0.477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0.588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0.617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000242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Σ PUFA</a:t>
                      </a:r>
                      <a:endParaRPr lang="es-AR" sz="1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20.778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23.817</a:t>
                      </a:r>
                      <a:r>
                        <a:rPr lang="es-AR" sz="1100" baseline="30000" dirty="0">
                          <a:effectLst/>
                        </a:rPr>
                        <a:t>ab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23.080</a:t>
                      </a:r>
                      <a:r>
                        <a:rPr lang="es-AR" sz="1100" baseline="30000" dirty="0">
                          <a:effectLst/>
                        </a:rPr>
                        <a:t>b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25.300</a:t>
                      </a:r>
                      <a:r>
                        <a:rPr lang="en-US" sz="1100" baseline="30000" dirty="0">
                          <a:effectLst/>
                        </a:rPr>
                        <a:t>a</a:t>
                      </a:r>
                      <a:endParaRPr lang="es-AR" sz="1100" dirty="0"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Book Antiqua" panose="020406020503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762561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2454443" y="6177017"/>
            <a:ext cx="66895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marR="90170" indent="269875" algn="r"/>
            <a:r>
              <a:rPr lang="en-US" sz="1100" dirty="0">
                <a:ea typeface="Book Antiqua" panose="02040602050305030304" pitchFamily="18" charset="0"/>
                <a:cs typeface="Book Antiqua" panose="02040602050305030304" pitchFamily="18" charset="0"/>
              </a:rPr>
              <a:t>Results are expressed as mean.</a:t>
            </a:r>
          </a:p>
          <a:p>
            <a:pPr marL="82550" marR="90170" indent="269875" algn="r"/>
            <a:r>
              <a:rPr lang="en-US" sz="1100" dirty="0">
                <a:ea typeface="Book Antiqua" panose="02040602050305030304" pitchFamily="18" charset="0"/>
                <a:cs typeface="Book Antiqua" panose="02040602050305030304" pitchFamily="18" charset="0"/>
              </a:rPr>
              <a:t>Values without letters did not show significant differences between any treatment.</a:t>
            </a:r>
            <a:endParaRPr lang="es-AR" sz="1100" dirty="0"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82550" marR="90170" indent="269875" algn="r"/>
            <a:r>
              <a:rPr lang="en-US" sz="1100" dirty="0">
                <a:ea typeface="Book Antiqua" panose="02040602050305030304" pitchFamily="18" charset="0"/>
                <a:cs typeface="Book Antiqua" panose="02040602050305030304" pitchFamily="18" charset="0"/>
              </a:rPr>
              <a:t>Values with no letter in common are significantly different (p &lt; 0.05) between different treatments.</a:t>
            </a:r>
          </a:p>
        </p:txBody>
      </p:sp>
      <p:sp>
        <p:nvSpPr>
          <p:cNvPr id="11" name="Flecha abajo 10"/>
          <p:cNvSpPr/>
          <p:nvPr/>
        </p:nvSpPr>
        <p:spPr>
          <a:xfrm>
            <a:off x="8264349" y="3142033"/>
            <a:ext cx="205171" cy="25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Flecha abajo 11"/>
          <p:cNvSpPr/>
          <p:nvPr/>
        </p:nvSpPr>
        <p:spPr>
          <a:xfrm>
            <a:off x="8041420" y="3210309"/>
            <a:ext cx="205171" cy="25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/>
          <p:cNvSpPr/>
          <p:nvPr/>
        </p:nvSpPr>
        <p:spPr>
          <a:xfrm>
            <a:off x="3810149" y="4521643"/>
            <a:ext cx="577516" cy="1024915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13"/>
          <p:cNvSpPr/>
          <p:nvPr/>
        </p:nvSpPr>
        <p:spPr>
          <a:xfrm>
            <a:off x="3000195" y="4521643"/>
            <a:ext cx="577516" cy="1024915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14"/>
          <p:cNvSpPr/>
          <p:nvPr/>
        </p:nvSpPr>
        <p:spPr>
          <a:xfrm>
            <a:off x="5363633" y="2945779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</a:t>
            </a:r>
            <a:endParaRPr lang="es-AR" sz="1400" dirty="0"/>
          </a:p>
        </p:txBody>
      </p:sp>
      <p:sp>
        <p:nvSpPr>
          <p:cNvPr id="16" name="Rectángulo 15"/>
          <p:cNvSpPr/>
          <p:nvPr/>
        </p:nvSpPr>
        <p:spPr>
          <a:xfrm>
            <a:off x="5781991" y="2903982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</a:t>
            </a:r>
            <a:endParaRPr lang="es-AR" sz="1400" dirty="0"/>
          </a:p>
        </p:txBody>
      </p:sp>
      <p:sp>
        <p:nvSpPr>
          <p:cNvPr id="17" name="Rectángulo 16"/>
          <p:cNvSpPr/>
          <p:nvPr/>
        </p:nvSpPr>
        <p:spPr>
          <a:xfrm>
            <a:off x="5568804" y="3080632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</a:t>
            </a:r>
            <a:endParaRPr lang="es-AR" sz="1400" dirty="0"/>
          </a:p>
        </p:txBody>
      </p:sp>
      <p:sp>
        <p:nvSpPr>
          <p:cNvPr id="18" name="Rectángulo 17"/>
          <p:cNvSpPr/>
          <p:nvPr/>
        </p:nvSpPr>
        <p:spPr>
          <a:xfrm>
            <a:off x="5940920" y="3020998"/>
            <a:ext cx="365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ab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483184" y="2583355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694576" y="2603021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6891220" y="2740673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b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7094994" y="2730317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b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7608730" y="3534432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b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8010475" y="3429792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b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7757371" y="3410565"/>
            <a:ext cx="365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ab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8216049" y="3345924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2514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</TotalTime>
  <Words>1409</Words>
  <Application>Microsoft Office PowerPoint</Application>
  <PresentationFormat>Presentación en pantalla (4:3)</PresentationFormat>
  <Paragraphs>870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agustin lucini</dc:creator>
  <cp:lastModifiedBy>agustin lucini</cp:lastModifiedBy>
  <cp:revision>48</cp:revision>
  <dcterms:created xsi:type="dcterms:W3CDTF">2020-09-16T19:16:34Z</dcterms:created>
  <dcterms:modified xsi:type="dcterms:W3CDTF">2020-10-29T21:01:31Z</dcterms:modified>
</cp:coreProperties>
</file>