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300" r:id="rId3"/>
    <p:sldId id="257" r:id="rId4"/>
    <p:sldId id="337" r:id="rId5"/>
    <p:sldId id="260" r:id="rId6"/>
    <p:sldId id="261" r:id="rId7"/>
    <p:sldId id="262" r:id="rId8"/>
    <p:sldId id="345" r:id="rId9"/>
    <p:sldId id="336" r:id="rId10"/>
    <p:sldId id="338" r:id="rId11"/>
    <p:sldId id="263" r:id="rId12"/>
    <p:sldId id="314" r:id="rId13"/>
    <p:sldId id="288" r:id="rId14"/>
    <p:sldId id="323" r:id="rId15"/>
    <p:sldId id="340" r:id="rId16"/>
    <p:sldId id="341" r:id="rId17"/>
    <p:sldId id="342" r:id="rId18"/>
    <p:sldId id="343" r:id="rId19"/>
    <p:sldId id="344" r:id="rId20"/>
    <p:sldId id="315" r:id="rId21"/>
    <p:sldId id="306" r:id="rId22"/>
    <p:sldId id="309" r:id="rId23"/>
    <p:sldId id="327" r:id="rId24"/>
    <p:sldId id="324" r:id="rId25"/>
    <p:sldId id="331" r:id="rId26"/>
    <p:sldId id="330" r:id="rId27"/>
    <p:sldId id="328" r:id="rId28"/>
    <p:sldId id="325" r:id="rId29"/>
    <p:sldId id="332" r:id="rId30"/>
    <p:sldId id="313" r:id="rId31"/>
    <p:sldId id="312" r:id="rId32"/>
    <p:sldId id="333" r:id="rId33"/>
    <p:sldId id="33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8FD43E9-CB85-44AE-AA92-7E21748ED3F7}">
          <p14:sldIdLst>
            <p14:sldId id="256"/>
            <p14:sldId id="300"/>
            <p14:sldId id="257"/>
            <p14:sldId id="337"/>
            <p14:sldId id="260"/>
            <p14:sldId id="261"/>
            <p14:sldId id="262"/>
            <p14:sldId id="345"/>
            <p14:sldId id="336"/>
            <p14:sldId id="338"/>
            <p14:sldId id="263"/>
            <p14:sldId id="314"/>
            <p14:sldId id="288"/>
            <p14:sldId id="323"/>
            <p14:sldId id="340"/>
            <p14:sldId id="341"/>
            <p14:sldId id="342"/>
            <p14:sldId id="343"/>
            <p14:sldId id="344"/>
            <p14:sldId id="315"/>
            <p14:sldId id="306"/>
            <p14:sldId id="309"/>
            <p14:sldId id="327"/>
            <p14:sldId id="324"/>
            <p14:sldId id="331"/>
            <p14:sldId id="330"/>
            <p14:sldId id="328"/>
            <p14:sldId id="325"/>
            <p14:sldId id="332"/>
            <p14:sldId id="313"/>
            <p14:sldId id="31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38" autoAdjust="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7C245-FC8D-4F4C-9355-CDF3707D8C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40EA04F3-7D44-4EF3-92D9-03516CE9AD99}">
      <dgm:prSet phldrT="[Texto]" custT="1"/>
      <dgm:spPr>
        <a:ln>
          <a:solidFill>
            <a:schemeClr val="accent1"/>
          </a:solidFill>
        </a:ln>
      </dgm:spPr>
      <dgm:t>
        <a:bodyPr spcFirstLastPara="0" vert="horz" wrap="square" lIns="527173" tIns="71120" rIns="71120" bIns="7112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>
              <a:latin typeface="Palatino Linotype" panose="02040502050505030304" pitchFamily="18" charset="0"/>
              <a:ea typeface="+mn-ea"/>
              <a:cs typeface="+mn-cs"/>
            </a:rPr>
            <a:t>Brazilian Arbequina</a:t>
          </a:r>
        </a:p>
      </dgm:t>
    </dgm:pt>
    <dgm:pt modelId="{876C2844-AD00-4ADD-8A37-8273F0777635}" type="parTrans" cxnId="{32ADD92A-3C10-4DD1-B147-270729514BBE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A8E95EE-5E01-48B0-80E5-00D991929E3C}" type="sibTrans" cxnId="{32ADD92A-3C10-4DD1-B147-270729514BBE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A3392A1-76DF-4237-BB0A-C08269089FBA}">
      <dgm:prSet phldrT="[Texto]" custT="1"/>
      <dgm:spPr>
        <a:ln>
          <a:solidFill>
            <a:schemeClr val="accent1"/>
          </a:solidFill>
        </a:ln>
      </dgm:spPr>
      <dgm:t>
        <a:bodyPr spcFirstLastPara="0" vert="horz" wrap="square" lIns="527173" tIns="71120" rIns="71120" bIns="7112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>
              <a:latin typeface="Palatino Linotype" panose="02040502050505030304" pitchFamily="18" charset="0"/>
              <a:ea typeface="+mn-ea"/>
              <a:cs typeface="+mn-cs"/>
            </a:rPr>
            <a:t>Spanish Arbequina</a:t>
          </a:r>
        </a:p>
      </dgm:t>
    </dgm:pt>
    <dgm:pt modelId="{08DB317D-F18A-4C77-B237-8884CB1293B9}" type="parTrans" cxnId="{E5C68876-7AD3-48E9-9E34-670F563287AB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F84D0C9-987E-4F9C-A488-56CCC023AF6E}" type="sibTrans" cxnId="{E5C68876-7AD3-48E9-9E34-670F563287AB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B0E2A27-8EE3-42FA-9AC9-04ABF9B4F36F}">
      <dgm:prSet phldrT="[Texto]" custT="1"/>
      <dgm:spPr>
        <a:ln>
          <a:solidFill>
            <a:schemeClr val="accent1"/>
          </a:solidFill>
        </a:ln>
      </dgm:spPr>
      <dgm:t>
        <a:bodyPr spcFirstLastPara="0" vert="horz" wrap="square" lIns="527173" tIns="71120" rIns="71120" bIns="71120" numCol="1" spcCol="1270" anchor="ctr" anchorCtr="0"/>
        <a:lstStyle/>
        <a:p>
          <a:r>
            <a:rPr lang="en-US" sz="2000" i="0" noProof="0" dirty="0">
              <a:latin typeface="Palatino Linotype" panose="02040502050505030304" pitchFamily="18" charset="0"/>
            </a:rPr>
            <a:t>Brazilian </a:t>
          </a:r>
          <a:r>
            <a:rPr lang="en-US" sz="2000" i="0" noProof="0" dirty="0" err="1">
              <a:latin typeface="Palatino Linotype" panose="02040502050505030304" pitchFamily="18" charset="0"/>
            </a:rPr>
            <a:t>Koroneiki</a:t>
          </a:r>
          <a:endParaRPr lang="en-US" sz="2000" i="0" noProof="0" dirty="0">
            <a:latin typeface="Palatino Linotype" panose="02040502050505030304" pitchFamily="18" charset="0"/>
          </a:endParaRPr>
        </a:p>
      </dgm:t>
    </dgm:pt>
    <dgm:pt modelId="{28512CAD-94F2-47FC-AE01-C2929490F21A}" type="parTrans" cxnId="{DC6BB6FE-B48D-42EF-8B16-6A3EDD094C02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E54AC24-848E-409D-BE96-699C06859292}" type="sibTrans" cxnId="{DC6BB6FE-B48D-42EF-8B16-6A3EDD094C02}">
      <dgm:prSet/>
      <dgm:spPr/>
      <dgm:t>
        <a:bodyPr/>
        <a:lstStyle/>
        <a:p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0013A2A-7D63-47D4-A49C-F1B8C95127B3}" type="pres">
      <dgm:prSet presAssocID="{BC67C245-FC8D-4F4C-9355-CDF3707D8C42}" presName="Name0" presStyleCnt="0">
        <dgm:presLayoutVars>
          <dgm:chMax val="7"/>
          <dgm:chPref val="7"/>
          <dgm:dir/>
        </dgm:presLayoutVars>
      </dgm:prSet>
      <dgm:spPr/>
    </dgm:pt>
    <dgm:pt modelId="{5D10A16A-C309-4EB8-968B-F63FC7FDCF16}" type="pres">
      <dgm:prSet presAssocID="{BC67C245-FC8D-4F4C-9355-CDF3707D8C42}" presName="Name1" presStyleCnt="0"/>
      <dgm:spPr/>
    </dgm:pt>
    <dgm:pt modelId="{1C13EB03-ECE4-41F9-AE2F-D5DB8D1C76F1}" type="pres">
      <dgm:prSet presAssocID="{BC67C245-FC8D-4F4C-9355-CDF3707D8C42}" presName="cycle" presStyleCnt="0"/>
      <dgm:spPr/>
    </dgm:pt>
    <dgm:pt modelId="{748C5E42-FF14-4E58-B05A-2C609E3A0407}" type="pres">
      <dgm:prSet presAssocID="{BC67C245-FC8D-4F4C-9355-CDF3707D8C42}" presName="srcNode" presStyleLbl="node1" presStyleIdx="0" presStyleCnt="3"/>
      <dgm:spPr/>
    </dgm:pt>
    <dgm:pt modelId="{9F43D282-5F1B-416D-8753-43E78D7CD277}" type="pres">
      <dgm:prSet presAssocID="{BC67C245-FC8D-4F4C-9355-CDF3707D8C42}" presName="conn" presStyleLbl="parChTrans1D2" presStyleIdx="0" presStyleCnt="1"/>
      <dgm:spPr/>
    </dgm:pt>
    <dgm:pt modelId="{B96CE39C-15BB-45D6-9A03-C791A2D96FE6}" type="pres">
      <dgm:prSet presAssocID="{BC67C245-FC8D-4F4C-9355-CDF3707D8C42}" presName="extraNode" presStyleLbl="node1" presStyleIdx="0" presStyleCnt="3"/>
      <dgm:spPr/>
    </dgm:pt>
    <dgm:pt modelId="{D390F122-E732-4472-B877-20A86D4AA7FC}" type="pres">
      <dgm:prSet presAssocID="{BC67C245-FC8D-4F4C-9355-CDF3707D8C42}" presName="dstNode" presStyleLbl="node1" presStyleIdx="0" presStyleCnt="3"/>
      <dgm:spPr/>
    </dgm:pt>
    <dgm:pt modelId="{614EA33E-2B07-4A3B-8F8E-0DC9EF4937EC}" type="pres">
      <dgm:prSet presAssocID="{40EA04F3-7D44-4EF3-92D9-03516CE9AD99}" presName="text_1" presStyleLbl="node1" presStyleIdx="0" presStyleCnt="3">
        <dgm:presLayoutVars>
          <dgm:bulletEnabled val="1"/>
        </dgm:presLayoutVars>
      </dgm:prSet>
      <dgm:spPr>
        <a:xfrm>
          <a:off x="463302" y="332077"/>
          <a:ext cx="3121031" cy="664154"/>
        </a:xfrm>
        <a:prstGeom prst="rect">
          <a:avLst/>
        </a:prstGeom>
      </dgm:spPr>
    </dgm:pt>
    <dgm:pt modelId="{8208DCFF-72F6-4E16-A80D-D8C52D3FD069}" type="pres">
      <dgm:prSet presAssocID="{40EA04F3-7D44-4EF3-92D9-03516CE9AD99}" presName="accent_1" presStyleCnt="0"/>
      <dgm:spPr/>
    </dgm:pt>
    <dgm:pt modelId="{A3B65B02-B06B-4B9B-A7A7-76AE375854F5}" type="pres">
      <dgm:prSet presAssocID="{40EA04F3-7D44-4EF3-92D9-03516CE9AD99}" presName="accentRepeatNode" presStyleLbl="solidFgAcc1" presStyleIdx="0" presStyleCnt="3"/>
      <dgm:spPr/>
    </dgm:pt>
    <dgm:pt modelId="{BBFE7A27-AD98-4BB2-AD8D-E98D4676A5FA}" type="pres">
      <dgm:prSet presAssocID="{AB0E2A27-8EE3-42FA-9AC9-04ABF9B4F36F}" presName="text_2" presStyleLbl="node1" presStyleIdx="1" presStyleCnt="3">
        <dgm:presLayoutVars>
          <dgm:bulletEnabled val="1"/>
        </dgm:presLayoutVars>
      </dgm:prSet>
      <dgm:spPr>
        <a:xfrm>
          <a:off x="704722" y="1328309"/>
          <a:ext cx="4088872" cy="664154"/>
        </a:xfrm>
        <a:prstGeom prst="rect">
          <a:avLst/>
        </a:prstGeom>
      </dgm:spPr>
    </dgm:pt>
    <dgm:pt modelId="{F6F4D139-20DA-4433-928B-4FA15DCB69B2}" type="pres">
      <dgm:prSet presAssocID="{AB0E2A27-8EE3-42FA-9AC9-04ABF9B4F36F}" presName="accent_2" presStyleCnt="0"/>
      <dgm:spPr/>
    </dgm:pt>
    <dgm:pt modelId="{36761386-5A79-4667-934C-0D3A91617B96}" type="pres">
      <dgm:prSet presAssocID="{AB0E2A27-8EE3-42FA-9AC9-04ABF9B4F36F}" presName="accentRepeatNode" presStyleLbl="solidFgAcc1" presStyleIdx="1" presStyleCnt="3"/>
      <dgm:spPr>
        <a:xfrm>
          <a:off x="289625" y="1245290"/>
          <a:ext cx="830193" cy="830193"/>
        </a:xfrm>
        <a:prstGeom prst="ellipse">
          <a:avLst/>
        </a:prstGeom>
      </dgm:spPr>
    </dgm:pt>
    <dgm:pt modelId="{5D745349-C977-4042-8AC6-17A8BCFF5AC3}" type="pres">
      <dgm:prSet presAssocID="{3A3392A1-76DF-4237-BB0A-C08269089FBA}" presName="text_3" presStyleLbl="node1" presStyleIdx="2" presStyleCnt="3">
        <dgm:presLayoutVars>
          <dgm:bulletEnabled val="1"/>
        </dgm:presLayoutVars>
      </dgm:prSet>
      <dgm:spPr>
        <a:xfrm>
          <a:off x="463302" y="2324541"/>
          <a:ext cx="3121031" cy="664154"/>
        </a:xfrm>
        <a:prstGeom prst="rect">
          <a:avLst/>
        </a:prstGeom>
      </dgm:spPr>
    </dgm:pt>
    <dgm:pt modelId="{A6DA3ADC-0977-4C14-849B-E2EB0D788456}" type="pres">
      <dgm:prSet presAssocID="{3A3392A1-76DF-4237-BB0A-C08269089FBA}" presName="accent_3" presStyleCnt="0"/>
      <dgm:spPr/>
    </dgm:pt>
    <dgm:pt modelId="{9E212E55-C2AD-44D1-80A1-C78504B02913}" type="pres">
      <dgm:prSet presAssocID="{3A3392A1-76DF-4237-BB0A-C08269089FBA}" presName="accentRepeatNode" presStyleLbl="solidFgAcc1" presStyleIdx="2" presStyleCnt="3"/>
      <dgm:spPr>
        <a:xfrm>
          <a:off x="48205" y="2241522"/>
          <a:ext cx="830193" cy="830193"/>
        </a:xfrm>
        <a:prstGeom prst="ellipse">
          <a:avLst/>
        </a:prstGeom>
      </dgm:spPr>
    </dgm:pt>
  </dgm:ptLst>
  <dgm:cxnLst>
    <dgm:cxn modelId="{4BA3B819-F6B2-49DA-8037-0E4214B03843}" type="presOf" srcId="{AB0E2A27-8EE3-42FA-9AC9-04ABF9B4F36F}" destId="{BBFE7A27-AD98-4BB2-AD8D-E98D4676A5FA}" srcOrd="0" destOrd="0" presId="urn:microsoft.com/office/officeart/2008/layout/VerticalCurvedList"/>
    <dgm:cxn modelId="{1D495D1B-1601-4E60-A59B-F27534F8F950}" type="presOf" srcId="{BC67C245-FC8D-4F4C-9355-CDF3707D8C42}" destId="{B0013A2A-7D63-47D4-A49C-F1B8C95127B3}" srcOrd="0" destOrd="0" presId="urn:microsoft.com/office/officeart/2008/layout/VerticalCurvedList"/>
    <dgm:cxn modelId="{32ADD92A-3C10-4DD1-B147-270729514BBE}" srcId="{BC67C245-FC8D-4F4C-9355-CDF3707D8C42}" destId="{40EA04F3-7D44-4EF3-92D9-03516CE9AD99}" srcOrd="0" destOrd="0" parTransId="{876C2844-AD00-4ADD-8A37-8273F0777635}" sibTransId="{6A8E95EE-5E01-48B0-80E5-00D991929E3C}"/>
    <dgm:cxn modelId="{DA3E706C-D795-4AEE-87CD-3586B84CA7B3}" type="presOf" srcId="{6A8E95EE-5E01-48B0-80E5-00D991929E3C}" destId="{9F43D282-5F1B-416D-8753-43E78D7CD277}" srcOrd="0" destOrd="0" presId="urn:microsoft.com/office/officeart/2008/layout/VerticalCurvedList"/>
    <dgm:cxn modelId="{E5C68876-7AD3-48E9-9E34-670F563287AB}" srcId="{BC67C245-FC8D-4F4C-9355-CDF3707D8C42}" destId="{3A3392A1-76DF-4237-BB0A-C08269089FBA}" srcOrd="2" destOrd="0" parTransId="{08DB317D-F18A-4C77-B237-8884CB1293B9}" sibTransId="{7F84D0C9-987E-4F9C-A488-56CCC023AF6E}"/>
    <dgm:cxn modelId="{F211B17E-24BC-4638-8B02-637C51A1A69D}" type="presOf" srcId="{40EA04F3-7D44-4EF3-92D9-03516CE9AD99}" destId="{614EA33E-2B07-4A3B-8F8E-0DC9EF4937EC}" srcOrd="0" destOrd="0" presId="urn:microsoft.com/office/officeart/2008/layout/VerticalCurvedList"/>
    <dgm:cxn modelId="{288AFBB7-619D-487A-AEE6-7FC54726F31A}" type="presOf" srcId="{3A3392A1-76DF-4237-BB0A-C08269089FBA}" destId="{5D745349-C977-4042-8AC6-17A8BCFF5AC3}" srcOrd="0" destOrd="0" presId="urn:microsoft.com/office/officeart/2008/layout/VerticalCurvedList"/>
    <dgm:cxn modelId="{DC6BB6FE-B48D-42EF-8B16-6A3EDD094C02}" srcId="{BC67C245-FC8D-4F4C-9355-CDF3707D8C42}" destId="{AB0E2A27-8EE3-42FA-9AC9-04ABF9B4F36F}" srcOrd="1" destOrd="0" parTransId="{28512CAD-94F2-47FC-AE01-C2929490F21A}" sibTransId="{5E54AC24-848E-409D-BE96-699C06859292}"/>
    <dgm:cxn modelId="{A515F2D9-7C23-4204-9728-F2F7A0D0AB76}" type="presParOf" srcId="{B0013A2A-7D63-47D4-A49C-F1B8C95127B3}" destId="{5D10A16A-C309-4EB8-968B-F63FC7FDCF16}" srcOrd="0" destOrd="0" presId="urn:microsoft.com/office/officeart/2008/layout/VerticalCurvedList"/>
    <dgm:cxn modelId="{FE345C32-04E3-45ED-BAB4-D38BFED8EC88}" type="presParOf" srcId="{5D10A16A-C309-4EB8-968B-F63FC7FDCF16}" destId="{1C13EB03-ECE4-41F9-AE2F-D5DB8D1C76F1}" srcOrd="0" destOrd="0" presId="urn:microsoft.com/office/officeart/2008/layout/VerticalCurvedList"/>
    <dgm:cxn modelId="{94C17A71-57A9-4EC3-A163-6E4864527CA5}" type="presParOf" srcId="{1C13EB03-ECE4-41F9-AE2F-D5DB8D1C76F1}" destId="{748C5E42-FF14-4E58-B05A-2C609E3A0407}" srcOrd="0" destOrd="0" presId="urn:microsoft.com/office/officeart/2008/layout/VerticalCurvedList"/>
    <dgm:cxn modelId="{09A315D0-B5FF-4B11-B6CE-F9966EBD198F}" type="presParOf" srcId="{1C13EB03-ECE4-41F9-AE2F-D5DB8D1C76F1}" destId="{9F43D282-5F1B-416D-8753-43E78D7CD277}" srcOrd="1" destOrd="0" presId="urn:microsoft.com/office/officeart/2008/layout/VerticalCurvedList"/>
    <dgm:cxn modelId="{E95F6A47-E4DA-450D-A334-ACE969B3BFE6}" type="presParOf" srcId="{1C13EB03-ECE4-41F9-AE2F-D5DB8D1C76F1}" destId="{B96CE39C-15BB-45D6-9A03-C791A2D96FE6}" srcOrd="2" destOrd="0" presId="urn:microsoft.com/office/officeart/2008/layout/VerticalCurvedList"/>
    <dgm:cxn modelId="{99053A85-142F-416B-B52F-9F96DE963EC6}" type="presParOf" srcId="{1C13EB03-ECE4-41F9-AE2F-D5DB8D1C76F1}" destId="{D390F122-E732-4472-B877-20A86D4AA7FC}" srcOrd="3" destOrd="0" presId="urn:microsoft.com/office/officeart/2008/layout/VerticalCurvedList"/>
    <dgm:cxn modelId="{B1EF841D-7D9D-4C82-AE63-CF01FAF3E540}" type="presParOf" srcId="{5D10A16A-C309-4EB8-968B-F63FC7FDCF16}" destId="{614EA33E-2B07-4A3B-8F8E-0DC9EF4937EC}" srcOrd="1" destOrd="0" presId="urn:microsoft.com/office/officeart/2008/layout/VerticalCurvedList"/>
    <dgm:cxn modelId="{E249E8C3-1D23-4690-8A11-B1CAAA4571B1}" type="presParOf" srcId="{5D10A16A-C309-4EB8-968B-F63FC7FDCF16}" destId="{8208DCFF-72F6-4E16-A80D-D8C52D3FD069}" srcOrd="2" destOrd="0" presId="urn:microsoft.com/office/officeart/2008/layout/VerticalCurvedList"/>
    <dgm:cxn modelId="{E0047A79-BF6F-4D59-B5E6-255E6A128F76}" type="presParOf" srcId="{8208DCFF-72F6-4E16-A80D-D8C52D3FD069}" destId="{A3B65B02-B06B-4B9B-A7A7-76AE375854F5}" srcOrd="0" destOrd="0" presId="urn:microsoft.com/office/officeart/2008/layout/VerticalCurvedList"/>
    <dgm:cxn modelId="{1F805694-B4E7-4B3D-AADE-5AD63588D7BB}" type="presParOf" srcId="{5D10A16A-C309-4EB8-968B-F63FC7FDCF16}" destId="{BBFE7A27-AD98-4BB2-AD8D-E98D4676A5FA}" srcOrd="3" destOrd="0" presId="urn:microsoft.com/office/officeart/2008/layout/VerticalCurvedList"/>
    <dgm:cxn modelId="{5B9BA45A-6EFF-4AD1-8140-3A6762973745}" type="presParOf" srcId="{5D10A16A-C309-4EB8-968B-F63FC7FDCF16}" destId="{F6F4D139-20DA-4433-928B-4FA15DCB69B2}" srcOrd="4" destOrd="0" presId="urn:microsoft.com/office/officeart/2008/layout/VerticalCurvedList"/>
    <dgm:cxn modelId="{B9CE6C21-9930-4063-BC8A-2F2DBBD6CD41}" type="presParOf" srcId="{F6F4D139-20DA-4433-928B-4FA15DCB69B2}" destId="{36761386-5A79-4667-934C-0D3A91617B96}" srcOrd="0" destOrd="0" presId="urn:microsoft.com/office/officeart/2008/layout/VerticalCurvedList"/>
    <dgm:cxn modelId="{D06A6F4D-62D9-4FA4-AEF8-94527C4B9564}" type="presParOf" srcId="{5D10A16A-C309-4EB8-968B-F63FC7FDCF16}" destId="{5D745349-C977-4042-8AC6-17A8BCFF5AC3}" srcOrd="5" destOrd="0" presId="urn:microsoft.com/office/officeart/2008/layout/VerticalCurvedList"/>
    <dgm:cxn modelId="{FA01211C-4761-4CA4-9DB1-101EA0E89C93}" type="presParOf" srcId="{5D10A16A-C309-4EB8-968B-F63FC7FDCF16}" destId="{A6DA3ADC-0977-4C14-849B-E2EB0D788456}" srcOrd="6" destOrd="0" presId="urn:microsoft.com/office/officeart/2008/layout/VerticalCurvedList"/>
    <dgm:cxn modelId="{3E6A332D-CD7E-4261-9BB4-5A374EE578E8}" type="presParOf" srcId="{A6DA3ADC-0977-4C14-849B-E2EB0D788456}" destId="{9E212E55-C2AD-44D1-80A1-C78504B029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Origin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Brazil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(South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Southeast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)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Spain</a:t>
          </a: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Altitude</a:t>
          </a: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134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1155 m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Arbequina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Koroneiki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3" custLinFactNeighborX="320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3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3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D95ADF-77FD-4A86-91C3-EC2A32F0B15B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74F21F-5908-44E7-9C8E-EE44CA6291B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noProof="0" dirty="0">
              <a:solidFill>
                <a:schemeClr val="tx1"/>
              </a:solidFill>
              <a:latin typeface="Palatino Linotype" panose="02040502050505030304" pitchFamily="18" charset="0"/>
            </a:rPr>
            <a:t>EVOO discrimination</a:t>
          </a:r>
        </a:p>
      </dgm:t>
    </dgm:pt>
    <dgm:pt modelId="{476AD0E8-3B13-4E0E-B7A0-F3DB1BA1B0A3}" type="parTrans" cxnId="{D850EFA1-19DB-4412-8CAE-4BC4BAC3DDC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D0919DE-5CFB-428A-8DE5-6C2A403DAF84}" type="sibTrans" cxnId="{D850EFA1-19DB-4412-8CAE-4BC4BAC3DDC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165FE2F-7301-4BA2-8390-AAAFD7D58B5E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6E1D63C-0D58-4B7B-A769-7BEAF2507328}" type="parTrans" cxnId="{F4970C2F-E8DE-4A5D-8039-1F8B34600E7D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AB80105-E054-4172-AD08-722962188E14}" type="sibTrans" cxnId="{F4970C2F-E8DE-4A5D-8039-1F8B34600E7D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8F0BC20-AE36-4FD0-8F1A-34B15948C72E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  <a:latin typeface="Palatino Linotype" panose="02040502050505030304" pitchFamily="18" charset="0"/>
            </a:rPr>
            <a:t>Partially by geographical origin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37F050C-F405-4610-A28D-2E2C1911F051}" type="parTrans" cxnId="{16DC5860-31DA-472F-B0AF-E19B9B157858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26555C2-B027-4BDD-96A6-6A4C49E370AC}" type="sibTrans" cxnId="{16DC5860-31DA-472F-B0AF-E19B9B15785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74464FE-F39D-4595-B330-451C290673E6}">
      <dgm:prSet phldrT="[Texto]"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</a:rPr>
            <a:t>Call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</a:rPr>
            <a:t> for more </a:t>
          </a:r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</a:rPr>
            <a:t>studies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</a:rPr>
            <a:t>on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</a:rPr>
            <a:t>Brazilian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</a:rPr>
            <a:t> EVOO </a:t>
          </a:r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</a:rPr>
            <a:t>composition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dirty="0">
              <a:solidFill>
                <a:schemeClr val="tx1"/>
              </a:solidFill>
              <a:latin typeface="Palatino Linotype" panose="02040502050505030304" pitchFamily="18" charset="0"/>
              <a:sym typeface="Wingdings" panose="05000000000000000000" pitchFamily="2" charset="2"/>
            </a:rPr>
            <a:t> </a:t>
          </a:r>
          <a:r>
            <a:rPr lang="pt-BR" sz="2000" dirty="0" err="1">
              <a:solidFill>
                <a:schemeClr val="tx1"/>
              </a:solidFill>
              <a:latin typeface="Palatino Linotype" panose="02040502050505030304" pitchFamily="18" charset="0"/>
              <a:sym typeface="Wingdings" panose="05000000000000000000" pitchFamily="2" charset="2"/>
            </a:rPr>
            <a:t>biomarkers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5EE4CE2-FEFD-48F3-BAC8-874107F59F1F}" type="parTrans" cxnId="{99697173-A861-4101-82A0-F57B80E6E450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C4F952F-9A93-40A0-A042-DC0E09235A84}" type="sibTrans" cxnId="{99697173-A861-4101-82A0-F57B80E6E450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57AEC81-9B14-4D4C-B2C4-88DDD6448521}" type="pres">
      <dgm:prSet presAssocID="{32D95ADF-77FD-4A86-91C3-EC2A32F0B1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AB9ED0-C6A6-408C-940B-6E0CDABC832B}" type="pres">
      <dgm:prSet presAssocID="{E674F21F-5908-44E7-9C8E-EE44CA6291B6}" presName="centerShape" presStyleLbl="node0" presStyleIdx="0" presStyleCnt="1"/>
      <dgm:spPr/>
    </dgm:pt>
    <dgm:pt modelId="{DA81CE04-4880-4340-9D02-B6DE85F19C28}" type="pres">
      <dgm:prSet presAssocID="{E6E1D63C-0D58-4B7B-A769-7BEAF2507328}" presName="Name9" presStyleLbl="parChTrans1D2" presStyleIdx="0" presStyleCnt="3"/>
      <dgm:spPr/>
    </dgm:pt>
    <dgm:pt modelId="{5CCE8A95-BC9A-4E5F-9575-84B985EEFD81}" type="pres">
      <dgm:prSet presAssocID="{E6E1D63C-0D58-4B7B-A769-7BEAF2507328}" presName="connTx" presStyleLbl="parChTrans1D2" presStyleIdx="0" presStyleCnt="3"/>
      <dgm:spPr/>
    </dgm:pt>
    <dgm:pt modelId="{55E3EDC7-0C84-454B-B454-857EAECA5BA2}" type="pres">
      <dgm:prSet presAssocID="{B165FE2F-7301-4BA2-8390-AAAFD7D58B5E}" presName="node" presStyleLbl="node1" presStyleIdx="0" presStyleCnt="3">
        <dgm:presLayoutVars>
          <dgm:bulletEnabled val="1"/>
        </dgm:presLayoutVars>
      </dgm:prSet>
      <dgm:spPr/>
    </dgm:pt>
    <dgm:pt modelId="{D6E2523A-BC8D-4E81-AE94-2011D5DC7272}" type="pres">
      <dgm:prSet presAssocID="{75EE4CE2-FEFD-48F3-BAC8-874107F59F1F}" presName="Name9" presStyleLbl="parChTrans1D2" presStyleIdx="1" presStyleCnt="3"/>
      <dgm:spPr/>
    </dgm:pt>
    <dgm:pt modelId="{300B11F5-FEF9-4288-BD2C-A3CC166EFAB1}" type="pres">
      <dgm:prSet presAssocID="{75EE4CE2-FEFD-48F3-BAC8-874107F59F1F}" presName="connTx" presStyleLbl="parChTrans1D2" presStyleIdx="1" presStyleCnt="3"/>
      <dgm:spPr/>
    </dgm:pt>
    <dgm:pt modelId="{A08C5BD8-8961-46C9-BF7D-5C96BF70103D}" type="pres">
      <dgm:prSet presAssocID="{A74464FE-F39D-4595-B330-451C290673E6}" presName="node" presStyleLbl="node1" presStyleIdx="1" presStyleCnt="3" custRadScaleRad="98110" custRadScaleInc="-24378">
        <dgm:presLayoutVars>
          <dgm:bulletEnabled val="1"/>
        </dgm:presLayoutVars>
      </dgm:prSet>
      <dgm:spPr/>
    </dgm:pt>
    <dgm:pt modelId="{F4FC77F1-5E27-479C-997F-18499D578A5A}" type="pres">
      <dgm:prSet presAssocID="{B37F050C-F405-4610-A28D-2E2C1911F051}" presName="Name9" presStyleLbl="parChTrans1D2" presStyleIdx="2" presStyleCnt="3"/>
      <dgm:spPr/>
    </dgm:pt>
    <dgm:pt modelId="{9FADF550-39FA-4B32-A420-C25296792C52}" type="pres">
      <dgm:prSet presAssocID="{B37F050C-F405-4610-A28D-2E2C1911F051}" presName="connTx" presStyleLbl="parChTrans1D2" presStyleIdx="2" presStyleCnt="3"/>
      <dgm:spPr/>
    </dgm:pt>
    <dgm:pt modelId="{54AF7AA2-EE91-4A17-BA1B-EAAA87BCA75D}" type="pres">
      <dgm:prSet presAssocID="{B8F0BC20-AE36-4FD0-8F1A-34B15948C72E}" presName="node" presStyleLbl="node1" presStyleIdx="2" presStyleCnt="3" custRadScaleRad="95617" custRadScaleInc="25073">
        <dgm:presLayoutVars>
          <dgm:bulletEnabled val="1"/>
        </dgm:presLayoutVars>
      </dgm:prSet>
      <dgm:spPr/>
    </dgm:pt>
  </dgm:ptLst>
  <dgm:cxnLst>
    <dgm:cxn modelId="{98D0DB0B-AFDC-48E8-A39E-43BCAE9A1CB2}" type="presOf" srcId="{B165FE2F-7301-4BA2-8390-AAAFD7D58B5E}" destId="{55E3EDC7-0C84-454B-B454-857EAECA5BA2}" srcOrd="0" destOrd="0" presId="urn:microsoft.com/office/officeart/2005/8/layout/radial1"/>
    <dgm:cxn modelId="{FA64F414-F075-4452-B87A-274DB34CA3DB}" type="presOf" srcId="{75EE4CE2-FEFD-48F3-BAC8-874107F59F1F}" destId="{300B11F5-FEF9-4288-BD2C-A3CC166EFAB1}" srcOrd="1" destOrd="0" presId="urn:microsoft.com/office/officeart/2005/8/layout/radial1"/>
    <dgm:cxn modelId="{88503B1A-83D5-4280-ABDC-78D629CEEEBF}" type="presOf" srcId="{E6E1D63C-0D58-4B7B-A769-7BEAF2507328}" destId="{DA81CE04-4880-4340-9D02-B6DE85F19C28}" srcOrd="0" destOrd="0" presId="urn:microsoft.com/office/officeart/2005/8/layout/radial1"/>
    <dgm:cxn modelId="{10DA412B-F5DD-4C03-AD26-F9DE9BDA1A14}" type="presOf" srcId="{B37F050C-F405-4610-A28D-2E2C1911F051}" destId="{F4FC77F1-5E27-479C-997F-18499D578A5A}" srcOrd="0" destOrd="0" presId="urn:microsoft.com/office/officeart/2005/8/layout/radial1"/>
    <dgm:cxn modelId="{F4970C2F-E8DE-4A5D-8039-1F8B34600E7D}" srcId="{E674F21F-5908-44E7-9C8E-EE44CA6291B6}" destId="{B165FE2F-7301-4BA2-8390-AAAFD7D58B5E}" srcOrd="0" destOrd="0" parTransId="{E6E1D63C-0D58-4B7B-A769-7BEAF2507328}" sibTransId="{8AB80105-E054-4172-AD08-722962188E14}"/>
    <dgm:cxn modelId="{16DC5860-31DA-472F-B0AF-E19B9B157858}" srcId="{E674F21F-5908-44E7-9C8E-EE44CA6291B6}" destId="{B8F0BC20-AE36-4FD0-8F1A-34B15948C72E}" srcOrd="2" destOrd="0" parTransId="{B37F050C-F405-4610-A28D-2E2C1911F051}" sibTransId="{B26555C2-B027-4BDD-96A6-6A4C49E370AC}"/>
    <dgm:cxn modelId="{8B607E44-39FC-46CA-A49B-C9C10F9FF4CB}" type="presOf" srcId="{A74464FE-F39D-4595-B330-451C290673E6}" destId="{A08C5BD8-8961-46C9-BF7D-5C96BF70103D}" srcOrd="0" destOrd="0" presId="urn:microsoft.com/office/officeart/2005/8/layout/radial1"/>
    <dgm:cxn modelId="{BD4F0B68-AC99-4121-8369-BB5282C37B77}" type="presOf" srcId="{B8F0BC20-AE36-4FD0-8F1A-34B15948C72E}" destId="{54AF7AA2-EE91-4A17-BA1B-EAAA87BCA75D}" srcOrd="0" destOrd="0" presId="urn:microsoft.com/office/officeart/2005/8/layout/radial1"/>
    <dgm:cxn modelId="{E427C869-B2ED-4A6B-8258-6822FAF7B052}" type="presOf" srcId="{32D95ADF-77FD-4A86-91C3-EC2A32F0B15B}" destId="{A57AEC81-9B14-4D4C-B2C4-88DDD6448521}" srcOrd="0" destOrd="0" presId="urn:microsoft.com/office/officeart/2005/8/layout/radial1"/>
    <dgm:cxn modelId="{99697173-A861-4101-82A0-F57B80E6E450}" srcId="{E674F21F-5908-44E7-9C8E-EE44CA6291B6}" destId="{A74464FE-F39D-4595-B330-451C290673E6}" srcOrd="1" destOrd="0" parTransId="{75EE4CE2-FEFD-48F3-BAC8-874107F59F1F}" sibTransId="{3C4F952F-9A93-40A0-A042-DC0E09235A84}"/>
    <dgm:cxn modelId="{0AEDD757-ECBE-4924-859E-C472430405C0}" type="presOf" srcId="{E674F21F-5908-44E7-9C8E-EE44CA6291B6}" destId="{D3AB9ED0-C6A6-408C-940B-6E0CDABC832B}" srcOrd="0" destOrd="0" presId="urn:microsoft.com/office/officeart/2005/8/layout/radial1"/>
    <dgm:cxn modelId="{D850EFA1-19DB-4412-8CAE-4BC4BAC3DDC2}" srcId="{32D95ADF-77FD-4A86-91C3-EC2A32F0B15B}" destId="{E674F21F-5908-44E7-9C8E-EE44CA6291B6}" srcOrd="0" destOrd="0" parTransId="{476AD0E8-3B13-4E0E-B7A0-F3DB1BA1B0A3}" sibTransId="{0D0919DE-5CFB-428A-8DE5-6C2A403DAF84}"/>
    <dgm:cxn modelId="{65B262CB-13AE-4B73-A69E-92BF12CA0435}" type="presOf" srcId="{E6E1D63C-0D58-4B7B-A769-7BEAF2507328}" destId="{5CCE8A95-BC9A-4E5F-9575-84B985EEFD81}" srcOrd="1" destOrd="0" presId="urn:microsoft.com/office/officeart/2005/8/layout/radial1"/>
    <dgm:cxn modelId="{C3D60EF2-7A39-488D-9438-48ED44734D10}" type="presOf" srcId="{B37F050C-F405-4610-A28D-2E2C1911F051}" destId="{9FADF550-39FA-4B32-A420-C25296792C52}" srcOrd="1" destOrd="0" presId="urn:microsoft.com/office/officeart/2005/8/layout/radial1"/>
    <dgm:cxn modelId="{370062FF-7FA7-49B6-914E-ECD3DAA2EB9B}" type="presOf" srcId="{75EE4CE2-FEFD-48F3-BAC8-874107F59F1F}" destId="{D6E2523A-BC8D-4E81-AE94-2011D5DC7272}" srcOrd="0" destOrd="0" presId="urn:microsoft.com/office/officeart/2005/8/layout/radial1"/>
    <dgm:cxn modelId="{20C1468C-9EE2-459A-B5F8-4416D8A073E2}" type="presParOf" srcId="{A57AEC81-9B14-4D4C-B2C4-88DDD6448521}" destId="{D3AB9ED0-C6A6-408C-940B-6E0CDABC832B}" srcOrd="0" destOrd="0" presId="urn:microsoft.com/office/officeart/2005/8/layout/radial1"/>
    <dgm:cxn modelId="{40CD1834-35FA-461D-A5A9-8536EA2294A9}" type="presParOf" srcId="{A57AEC81-9B14-4D4C-B2C4-88DDD6448521}" destId="{DA81CE04-4880-4340-9D02-B6DE85F19C28}" srcOrd="1" destOrd="0" presId="urn:microsoft.com/office/officeart/2005/8/layout/radial1"/>
    <dgm:cxn modelId="{34AB88B1-8B50-46DD-9AAD-15E22CB53588}" type="presParOf" srcId="{DA81CE04-4880-4340-9D02-B6DE85F19C28}" destId="{5CCE8A95-BC9A-4E5F-9575-84B985EEFD81}" srcOrd="0" destOrd="0" presId="urn:microsoft.com/office/officeart/2005/8/layout/radial1"/>
    <dgm:cxn modelId="{7BCE4D17-3D8D-4FFE-AD87-406CA1DB0884}" type="presParOf" srcId="{A57AEC81-9B14-4D4C-B2C4-88DDD6448521}" destId="{55E3EDC7-0C84-454B-B454-857EAECA5BA2}" srcOrd="2" destOrd="0" presId="urn:microsoft.com/office/officeart/2005/8/layout/radial1"/>
    <dgm:cxn modelId="{660A80E4-52E6-4C14-8E49-1FD2DD5E8A21}" type="presParOf" srcId="{A57AEC81-9B14-4D4C-B2C4-88DDD6448521}" destId="{D6E2523A-BC8D-4E81-AE94-2011D5DC7272}" srcOrd="3" destOrd="0" presId="urn:microsoft.com/office/officeart/2005/8/layout/radial1"/>
    <dgm:cxn modelId="{172999A6-91D9-4FD9-8FA0-6E4BC5C55753}" type="presParOf" srcId="{D6E2523A-BC8D-4E81-AE94-2011D5DC7272}" destId="{300B11F5-FEF9-4288-BD2C-A3CC166EFAB1}" srcOrd="0" destOrd="0" presId="urn:microsoft.com/office/officeart/2005/8/layout/radial1"/>
    <dgm:cxn modelId="{AF4DAC05-3C4A-4233-A432-920265A6E34C}" type="presParOf" srcId="{A57AEC81-9B14-4D4C-B2C4-88DDD6448521}" destId="{A08C5BD8-8961-46C9-BF7D-5C96BF70103D}" srcOrd="4" destOrd="0" presId="urn:microsoft.com/office/officeart/2005/8/layout/radial1"/>
    <dgm:cxn modelId="{5C657FB0-A384-4C9E-BA12-1099FF96426A}" type="presParOf" srcId="{A57AEC81-9B14-4D4C-B2C4-88DDD6448521}" destId="{F4FC77F1-5E27-479C-997F-18499D578A5A}" srcOrd="5" destOrd="0" presId="urn:microsoft.com/office/officeart/2005/8/layout/radial1"/>
    <dgm:cxn modelId="{0AABF4D6-8693-4364-9984-84B57D3BEBC9}" type="presParOf" srcId="{F4FC77F1-5E27-479C-997F-18499D578A5A}" destId="{9FADF550-39FA-4B32-A420-C25296792C52}" srcOrd="0" destOrd="0" presId="urn:microsoft.com/office/officeart/2005/8/layout/radial1"/>
    <dgm:cxn modelId="{6E8F747B-6DC7-4286-8AC7-9234062F01CD}" type="presParOf" srcId="{A57AEC81-9B14-4D4C-B2C4-88DDD6448521}" destId="{54AF7AA2-EE91-4A17-BA1B-EAAA87BCA75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E97F3-3A85-440D-B69E-8E2AD72F70C7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1A062B-690C-4A4A-843E-B50BED6F8F5A}">
      <dgm:prSet phldrT="[Texto]" custT="1"/>
      <dgm:spPr/>
      <dgm:t>
        <a:bodyPr/>
        <a:lstStyle/>
        <a:p>
          <a:r>
            <a:rPr lang="en-US" sz="2000" noProof="0">
              <a:solidFill>
                <a:schemeClr val="tx1"/>
              </a:solidFill>
              <a:latin typeface="Palatino Linotype" panose="02040502050505030304" pitchFamily="18" charset="0"/>
            </a:rPr>
            <a:t>Principal component analysis (PCA)</a:t>
          </a:r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E1B3747-9F9B-4D67-AC2A-9C7CFDA86260}" type="parTrans" cxnId="{1D885878-E0AF-4D70-A80B-F116C4C6A17E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4FB5DFD-02A7-457D-827D-0904C851A623}" type="sibTrans" cxnId="{1D885878-E0AF-4D70-A80B-F116C4C6A17E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EF0E75F-2337-4577-8C43-CDC4E5C9D674}">
      <dgm:prSet phldrT="[Texto]"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Palatino Linotype" panose="02040502050505030304" pitchFamily="18" charset="0"/>
            </a:rPr>
            <a:t>78 normalized selected variables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9A19D82-1C02-4AE1-9DF0-FDAC752EC44B}" type="parTrans" cxnId="{8FBE07A7-DEE2-4A20-9863-FE16DC8F9622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A500155-1C7B-4491-B6C4-4A7234C08639}" type="sibTrans" cxnId="{8FBE07A7-DEE2-4A20-9863-FE16DC8F962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343929A-D95D-405C-AD74-35FC115974FB}">
      <dgm:prSet phldrT="[Texto]" custT="1"/>
      <dgm:spPr/>
      <dgm:t>
        <a:bodyPr/>
        <a:lstStyle/>
        <a:p>
          <a:r>
            <a:rPr lang="en-US" sz="2000" noProof="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07D7F5D-2E18-4168-89FA-2A701354264B}" type="parTrans" cxnId="{FE0ADE8A-9E4A-4CDC-92DB-7CC0FFACC153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2874DE4-23A3-4B1D-94D2-F76E9805C8FF}" type="sibTrans" cxnId="{FE0ADE8A-9E4A-4CDC-92DB-7CC0FFACC15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C683F5-6EB4-4AF5-A800-87E6370A4FFE}">
      <dgm:prSet phldrT="[Texto]" custT="1"/>
      <dgm:spPr/>
      <dgm:t>
        <a:bodyPr/>
        <a:lstStyle/>
        <a:p>
          <a:r>
            <a:rPr lang="en-US" sz="2000" noProof="0">
              <a:solidFill>
                <a:schemeClr val="tx1"/>
              </a:solidFill>
              <a:latin typeface="Palatino Linotype" panose="02040502050505030304" pitchFamily="18" charset="0"/>
            </a:rPr>
            <a:t>Geographical origin</a:t>
          </a:r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DD39396-77FF-4798-B6E4-D12D217E82F1}" type="parTrans" cxnId="{D509D8CD-D0CE-4918-8D84-108597B3EA2F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3BEF1D4-95C9-450E-A2BC-497424F03075}" type="sibTrans" cxnId="{D509D8CD-D0CE-4918-8D84-108597B3EA2F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FBE439E-8FDE-4E14-B6F9-2EC5B4FFF4FF}">
      <dgm:prSet phldrT="[Texto]" custT="1"/>
      <dgm:spPr/>
      <dgm:t>
        <a:bodyPr/>
        <a:lstStyle/>
        <a:p>
          <a:r>
            <a:rPr lang="en-US" sz="2000" noProof="0">
              <a:solidFill>
                <a:schemeClr val="tx1"/>
              </a:solidFill>
              <a:latin typeface="Palatino Linotype" panose="02040502050505030304" pitchFamily="18" charset="0"/>
            </a:rPr>
            <a:t>Partial least squares discriminant analysis (PLS-DA) </a:t>
          </a:r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DF2D47A-1C6C-4539-B840-E86D1BBA21F2}" type="parTrans" cxnId="{23182506-5A61-497E-A73C-91861DC272EA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7626076-7DDC-48E8-B93C-5D15D63B645B}" type="sibTrans" cxnId="{23182506-5A61-497E-A73C-91861DC272EA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8954539-0CCC-43A3-9F72-1D2950A120FD}">
      <dgm:prSet phldrT="[Texto]"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Palatino Linotype" panose="02040502050505030304" pitchFamily="18" charset="0"/>
            </a:rPr>
            <a:t>85 evaluated variables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19C796A-7B5C-4A08-955F-58E0C5BCFC36}" type="parTrans" cxnId="{D4D70B5A-C15F-4D15-BBAB-3884D9C91F66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7FB0249-525C-4AD0-90C5-821C5351E3F9}" type="sibTrans" cxnId="{D4D70B5A-C15F-4D15-BBAB-3884D9C91F66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C3711A9-8E53-4F0C-A07F-79AD2108E82F}">
      <dgm:prSet phldrT="[Texto]"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Palatino Linotype" panose="02040502050505030304" pitchFamily="18" charset="0"/>
            </a:rPr>
            <a:t>78 normalized selected variables</a:t>
          </a:r>
          <a:endParaRPr lang="pt-BR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D9EFECE-F422-47A9-A83C-D2B761BCDAC0}" type="parTrans" cxnId="{D698D465-8FDC-4A3C-A1FD-588D68AE0912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7433516-8E14-4B6B-BDFF-C4AB19AC8D72}" type="sibTrans" cxnId="{D698D465-8FDC-4A3C-A1FD-588D68AE091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294146F-FA0E-4090-865A-CAB6F1AF2201}">
      <dgm:prSet phldrT="[Texto]" custT="1"/>
      <dgm:spPr/>
      <dgm:t>
        <a:bodyPr/>
        <a:lstStyle/>
        <a:p>
          <a:r>
            <a:rPr lang="en-US" sz="2000" noProof="0">
              <a:solidFill>
                <a:schemeClr val="tx1"/>
              </a:solidFill>
              <a:latin typeface="Palatino Linotype" panose="02040502050505030304" pitchFamily="18" charset="0"/>
            </a:rPr>
            <a:t>Altitude*</a:t>
          </a:r>
          <a:endParaRPr lang="en-US" sz="20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2AA2616-C1C3-46AD-85B5-DFB53300CEBC}" type="parTrans" cxnId="{E68E3005-CC67-40DC-9BBE-50E0C41B3169}">
      <dgm:prSet custT="1"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7C1F508-13DB-4A3D-A471-D08308B04FF5}" type="sibTrans" cxnId="{E68E3005-CC67-40DC-9BBE-50E0C41B3169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E90FA76-32A3-411A-A5D1-EF60D16AA91A}" type="pres">
      <dgm:prSet presAssocID="{910E97F3-3A85-440D-B69E-8E2AD72F70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4C6C25-C3D9-4B46-B407-8E87F062AA33}" type="pres">
      <dgm:prSet presAssocID="{831A062B-690C-4A4A-843E-B50BED6F8F5A}" presName="root1" presStyleCnt="0"/>
      <dgm:spPr/>
    </dgm:pt>
    <dgm:pt modelId="{8EB17E81-8847-416F-93B2-1C8A9A2F3EF5}" type="pres">
      <dgm:prSet presAssocID="{831A062B-690C-4A4A-843E-B50BED6F8F5A}" presName="LevelOneTextNode" presStyleLbl="node0" presStyleIdx="0" presStyleCnt="2">
        <dgm:presLayoutVars>
          <dgm:chPref val="3"/>
        </dgm:presLayoutVars>
      </dgm:prSet>
      <dgm:spPr/>
    </dgm:pt>
    <dgm:pt modelId="{14C19765-6FED-42B4-8B86-647A3BE5C6FC}" type="pres">
      <dgm:prSet presAssocID="{831A062B-690C-4A4A-843E-B50BED6F8F5A}" presName="level2hierChild" presStyleCnt="0"/>
      <dgm:spPr/>
    </dgm:pt>
    <dgm:pt modelId="{B03011DA-3E5C-445D-8145-A16E3C062432}" type="pres">
      <dgm:prSet presAssocID="{519C796A-7B5C-4A08-955F-58E0C5BCFC36}" presName="conn2-1" presStyleLbl="parChTrans1D2" presStyleIdx="0" presStyleCnt="2"/>
      <dgm:spPr/>
    </dgm:pt>
    <dgm:pt modelId="{3B68EDCB-51E6-4A99-8277-207EEE4EE89F}" type="pres">
      <dgm:prSet presAssocID="{519C796A-7B5C-4A08-955F-58E0C5BCFC36}" presName="connTx" presStyleLbl="parChTrans1D2" presStyleIdx="0" presStyleCnt="2"/>
      <dgm:spPr/>
    </dgm:pt>
    <dgm:pt modelId="{A7A0F511-A770-493D-A15E-681AF709C454}" type="pres">
      <dgm:prSet presAssocID="{68954539-0CCC-43A3-9F72-1D2950A120FD}" presName="root2" presStyleCnt="0"/>
      <dgm:spPr/>
    </dgm:pt>
    <dgm:pt modelId="{F06B3843-7435-44C9-861B-3270E6960424}" type="pres">
      <dgm:prSet presAssocID="{68954539-0CCC-43A3-9F72-1D2950A120FD}" presName="LevelTwoTextNode" presStyleLbl="node2" presStyleIdx="0" presStyleCnt="2">
        <dgm:presLayoutVars>
          <dgm:chPref val="3"/>
        </dgm:presLayoutVars>
      </dgm:prSet>
      <dgm:spPr/>
    </dgm:pt>
    <dgm:pt modelId="{77214273-11F2-4CED-8272-8ABCD79CEA33}" type="pres">
      <dgm:prSet presAssocID="{68954539-0CCC-43A3-9F72-1D2950A120FD}" presName="level3hierChild" presStyleCnt="0"/>
      <dgm:spPr/>
    </dgm:pt>
    <dgm:pt modelId="{C491B875-9046-4C9E-BFC8-AB825909F60B}" type="pres">
      <dgm:prSet presAssocID="{9D9EFECE-F422-47A9-A83C-D2B761BCDAC0}" presName="conn2-1" presStyleLbl="parChTrans1D3" presStyleIdx="0" presStyleCnt="4"/>
      <dgm:spPr/>
    </dgm:pt>
    <dgm:pt modelId="{0C944785-E241-47BA-91A7-1692B48D7AAB}" type="pres">
      <dgm:prSet presAssocID="{9D9EFECE-F422-47A9-A83C-D2B761BCDAC0}" presName="connTx" presStyleLbl="parChTrans1D3" presStyleIdx="0" presStyleCnt="4"/>
      <dgm:spPr/>
    </dgm:pt>
    <dgm:pt modelId="{6641D73C-6723-4615-999B-3C9AA50AF296}" type="pres">
      <dgm:prSet presAssocID="{DC3711A9-8E53-4F0C-A07F-79AD2108E82F}" presName="root2" presStyleCnt="0"/>
      <dgm:spPr/>
    </dgm:pt>
    <dgm:pt modelId="{7A6C00DA-FD3A-4E2E-A940-FEE5971804FC}" type="pres">
      <dgm:prSet presAssocID="{DC3711A9-8E53-4F0C-A07F-79AD2108E82F}" presName="LevelTwoTextNode" presStyleLbl="node3" presStyleIdx="0" presStyleCnt="4">
        <dgm:presLayoutVars>
          <dgm:chPref val="3"/>
        </dgm:presLayoutVars>
      </dgm:prSet>
      <dgm:spPr/>
    </dgm:pt>
    <dgm:pt modelId="{B21804DE-BCED-4E4A-93C2-4B1B68BBAB1F}" type="pres">
      <dgm:prSet presAssocID="{DC3711A9-8E53-4F0C-A07F-79AD2108E82F}" presName="level3hierChild" presStyleCnt="0"/>
      <dgm:spPr/>
    </dgm:pt>
    <dgm:pt modelId="{511E6D95-7D3C-47BC-80DC-DFA42B76C31E}" type="pres">
      <dgm:prSet presAssocID="{CFBE439E-8FDE-4E14-B6F9-2EC5B4FFF4FF}" presName="root1" presStyleCnt="0"/>
      <dgm:spPr/>
    </dgm:pt>
    <dgm:pt modelId="{95C41BAB-FE94-43C6-A96F-4F769F826156}" type="pres">
      <dgm:prSet presAssocID="{CFBE439E-8FDE-4E14-B6F9-2EC5B4FFF4FF}" presName="LevelOneTextNode" presStyleLbl="node0" presStyleIdx="1" presStyleCnt="2">
        <dgm:presLayoutVars>
          <dgm:chPref val="3"/>
        </dgm:presLayoutVars>
      </dgm:prSet>
      <dgm:spPr/>
    </dgm:pt>
    <dgm:pt modelId="{B1361E31-B092-4120-AFC1-46C1AE4AD48B}" type="pres">
      <dgm:prSet presAssocID="{CFBE439E-8FDE-4E14-B6F9-2EC5B4FFF4FF}" presName="level2hierChild" presStyleCnt="0"/>
      <dgm:spPr/>
    </dgm:pt>
    <dgm:pt modelId="{D8B7F131-561E-43C8-A3F9-559D159D8B50}" type="pres">
      <dgm:prSet presAssocID="{19A19D82-1C02-4AE1-9DF0-FDAC752EC44B}" presName="conn2-1" presStyleLbl="parChTrans1D2" presStyleIdx="1" presStyleCnt="2"/>
      <dgm:spPr/>
    </dgm:pt>
    <dgm:pt modelId="{9234D209-DB5F-4229-90E5-52F439B7CF10}" type="pres">
      <dgm:prSet presAssocID="{19A19D82-1C02-4AE1-9DF0-FDAC752EC44B}" presName="connTx" presStyleLbl="parChTrans1D2" presStyleIdx="1" presStyleCnt="2"/>
      <dgm:spPr/>
    </dgm:pt>
    <dgm:pt modelId="{54183A3C-285A-4D0E-B74C-0D0D9F003CA2}" type="pres">
      <dgm:prSet presAssocID="{9EF0E75F-2337-4577-8C43-CDC4E5C9D674}" presName="root2" presStyleCnt="0"/>
      <dgm:spPr/>
    </dgm:pt>
    <dgm:pt modelId="{C9245E67-7382-4461-BFB6-B88E73FAEA34}" type="pres">
      <dgm:prSet presAssocID="{9EF0E75F-2337-4577-8C43-CDC4E5C9D674}" presName="LevelTwoTextNode" presStyleLbl="node2" presStyleIdx="1" presStyleCnt="2">
        <dgm:presLayoutVars>
          <dgm:chPref val="3"/>
        </dgm:presLayoutVars>
      </dgm:prSet>
      <dgm:spPr/>
    </dgm:pt>
    <dgm:pt modelId="{AB99702D-213A-437E-9E5D-91FEF0B94846}" type="pres">
      <dgm:prSet presAssocID="{9EF0E75F-2337-4577-8C43-CDC4E5C9D674}" presName="level3hierChild" presStyleCnt="0"/>
      <dgm:spPr/>
    </dgm:pt>
    <dgm:pt modelId="{4CF015FB-992C-4AF7-8512-505C653811C6}" type="pres">
      <dgm:prSet presAssocID="{507D7F5D-2E18-4168-89FA-2A701354264B}" presName="conn2-1" presStyleLbl="parChTrans1D3" presStyleIdx="1" presStyleCnt="4"/>
      <dgm:spPr/>
    </dgm:pt>
    <dgm:pt modelId="{BB22DE3F-A339-460C-B59D-78E13D983D28}" type="pres">
      <dgm:prSet presAssocID="{507D7F5D-2E18-4168-89FA-2A701354264B}" presName="connTx" presStyleLbl="parChTrans1D3" presStyleIdx="1" presStyleCnt="4"/>
      <dgm:spPr/>
    </dgm:pt>
    <dgm:pt modelId="{EEE06FA6-7EE9-462A-B11E-704D37311EA7}" type="pres">
      <dgm:prSet presAssocID="{8343929A-D95D-405C-AD74-35FC115974FB}" presName="root2" presStyleCnt="0"/>
      <dgm:spPr/>
    </dgm:pt>
    <dgm:pt modelId="{051C2541-03C5-4BBC-A8C6-9BEC9A9E363F}" type="pres">
      <dgm:prSet presAssocID="{8343929A-D95D-405C-AD74-35FC115974FB}" presName="LevelTwoTextNode" presStyleLbl="node3" presStyleIdx="1" presStyleCnt="4">
        <dgm:presLayoutVars>
          <dgm:chPref val="3"/>
        </dgm:presLayoutVars>
      </dgm:prSet>
      <dgm:spPr/>
    </dgm:pt>
    <dgm:pt modelId="{9943CCF7-297C-44E4-AEB4-7E3A78DD7508}" type="pres">
      <dgm:prSet presAssocID="{8343929A-D95D-405C-AD74-35FC115974FB}" presName="level3hierChild" presStyleCnt="0"/>
      <dgm:spPr/>
    </dgm:pt>
    <dgm:pt modelId="{FB133033-7ED0-4A92-9B6E-483E2EBD1E24}" type="pres">
      <dgm:prSet presAssocID="{EDD39396-77FF-4798-B6E4-D12D217E82F1}" presName="conn2-1" presStyleLbl="parChTrans1D3" presStyleIdx="2" presStyleCnt="4"/>
      <dgm:spPr/>
    </dgm:pt>
    <dgm:pt modelId="{2C865AC0-A38C-44AA-8F73-7DB5157A0F88}" type="pres">
      <dgm:prSet presAssocID="{EDD39396-77FF-4798-B6E4-D12D217E82F1}" presName="connTx" presStyleLbl="parChTrans1D3" presStyleIdx="2" presStyleCnt="4"/>
      <dgm:spPr/>
    </dgm:pt>
    <dgm:pt modelId="{3DD085EA-60FF-4B3D-880F-F2557A24EDDD}" type="pres">
      <dgm:prSet presAssocID="{D2C683F5-6EB4-4AF5-A800-87E6370A4FFE}" presName="root2" presStyleCnt="0"/>
      <dgm:spPr/>
    </dgm:pt>
    <dgm:pt modelId="{9D27DF28-61F5-4A53-B6F1-D7DB3403A47E}" type="pres">
      <dgm:prSet presAssocID="{D2C683F5-6EB4-4AF5-A800-87E6370A4FFE}" presName="LevelTwoTextNode" presStyleLbl="node3" presStyleIdx="2" presStyleCnt="4">
        <dgm:presLayoutVars>
          <dgm:chPref val="3"/>
        </dgm:presLayoutVars>
      </dgm:prSet>
      <dgm:spPr/>
    </dgm:pt>
    <dgm:pt modelId="{B3D03097-9C75-44FA-BF21-C7A5CDD72350}" type="pres">
      <dgm:prSet presAssocID="{D2C683F5-6EB4-4AF5-A800-87E6370A4FFE}" presName="level3hierChild" presStyleCnt="0"/>
      <dgm:spPr/>
    </dgm:pt>
    <dgm:pt modelId="{5C63EF45-DD5B-4A60-9C90-A4731283B6ED}" type="pres">
      <dgm:prSet presAssocID="{62AA2616-C1C3-46AD-85B5-DFB53300CEBC}" presName="conn2-1" presStyleLbl="parChTrans1D3" presStyleIdx="3" presStyleCnt="4"/>
      <dgm:spPr/>
    </dgm:pt>
    <dgm:pt modelId="{2A578B48-E338-46D7-A5E3-057F2084B6DA}" type="pres">
      <dgm:prSet presAssocID="{62AA2616-C1C3-46AD-85B5-DFB53300CEBC}" presName="connTx" presStyleLbl="parChTrans1D3" presStyleIdx="3" presStyleCnt="4"/>
      <dgm:spPr/>
    </dgm:pt>
    <dgm:pt modelId="{B7CDDCC3-332C-46A2-8F06-9A6EDAFEA0EC}" type="pres">
      <dgm:prSet presAssocID="{7294146F-FA0E-4090-865A-CAB6F1AF2201}" presName="root2" presStyleCnt="0"/>
      <dgm:spPr/>
    </dgm:pt>
    <dgm:pt modelId="{B96F0280-4464-4D5F-ACFA-30E9AEF47577}" type="pres">
      <dgm:prSet presAssocID="{7294146F-FA0E-4090-865A-CAB6F1AF2201}" presName="LevelTwoTextNode" presStyleLbl="node3" presStyleIdx="3" presStyleCnt="4">
        <dgm:presLayoutVars>
          <dgm:chPref val="3"/>
        </dgm:presLayoutVars>
      </dgm:prSet>
      <dgm:spPr/>
    </dgm:pt>
    <dgm:pt modelId="{1A8C2B95-762A-4AD7-90B9-7686B1B56FDD}" type="pres">
      <dgm:prSet presAssocID="{7294146F-FA0E-4090-865A-CAB6F1AF2201}" presName="level3hierChild" presStyleCnt="0"/>
      <dgm:spPr/>
    </dgm:pt>
  </dgm:ptLst>
  <dgm:cxnLst>
    <dgm:cxn modelId="{C126E302-A270-47B1-9508-93D60977FD04}" type="presOf" srcId="{19A19D82-1C02-4AE1-9DF0-FDAC752EC44B}" destId="{9234D209-DB5F-4229-90E5-52F439B7CF10}" srcOrd="1" destOrd="0" presId="urn:microsoft.com/office/officeart/2005/8/layout/hierarchy2"/>
    <dgm:cxn modelId="{E68E3005-CC67-40DC-9BBE-50E0C41B3169}" srcId="{9EF0E75F-2337-4577-8C43-CDC4E5C9D674}" destId="{7294146F-FA0E-4090-865A-CAB6F1AF2201}" srcOrd="2" destOrd="0" parTransId="{62AA2616-C1C3-46AD-85B5-DFB53300CEBC}" sibTransId="{B7C1F508-13DB-4A3D-A471-D08308B04FF5}"/>
    <dgm:cxn modelId="{23182506-5A61-497E-A73C-91861DC272EA}" srcId="{910E97F3-3A85-440D-B69E-8E2AD72F70C7}" destId="{CFBE439E-8FDE-4E14-B6F9-2EC5B4FFF4FF}" srcOrd="1" destOrd="0" parTransId="{CDF2D47A-1C6C-4539-B840-E86D1BBA21F2}" sibTransId="{07626076-7DDC-48E8-B93C-5D15D63B645B}"/>
    <dgm:cxn modelId="{BA623611-2382-4217-8BDF-E227301716C6}" type="presOf" srcId="{910E97F3-3A85-440D-B69E-8E2AD72F70C7}" destId="{4E90FA76-32A3-411A-A5D1-EF60D16AA91A}" srcOrd="0" destOrd="0" presId="urn:microsoft.com/office/officeart/2005/8/layout/hierarchy2"/>
    <dgm:cxn modelId="{CECFF616-AC86-4E06-8940-7C8ADBA20A47}" type="presOf" srcId="{7294146F-FA0E-4090-865A-CAB6F1AF2201}" destId="{B96F0280-4464-4D5F-ACFA-30E9AEF47577}" srcOrd="0" destOrd="0" presId="urn:microsoft.com/office/officeart/2005/8/layout/hierarchy2"/>
    <dgm:cxn modelId="{0296C218-2F21-46DA-8C48-3289B74175D5}" type="presOf" srcId="{9D9EFECE-F422-47A9-A83C-D2B761BCDAC0}" destId="{C491B875-9046-4C9E-BFC8-AB825909F60B}" srcOrd="0" destOrd="0" presId="urn:microsoft.com/office/officeart/2005/8/layout/hierarchy2"/>
    <dgm:cxn modelId="{6C0DEE23-FD62-4595-90C5-6C03F27D34B7}" type="presOf" srcId="{62AA2616-C1C3-46AD-85B5-DFB53300CEBC}" destId="{2A578B48-E338-46D7-A5E3-057F2084B6DA}" srcOrd="1" destOrd="0" presId="urn:microsoft.com/office/officeart/2005/8/layout/hierarchy2"/>
    <dgm:cxn modelId="{70211528-F588-4440-8FA1-35B10CB8C2A8}" type="presOf" srcId="{62AA2616-C1C3-46AD-85B5-DFB53300CEBC}" destId="{5C63EF45-DD5B-4A60-9C90-A4731283B6ED}" srcOrd="0" destOrd="0" presId="urn:microsoft.com/office/officeart/2005/8/layout/hierarchy2"/>
    <dgm:cxn modelId="{38941829-0891-4C9B-9B66-5261F850D329}" type="presOf" srcId="{519C796A-7B5C-4A08-955F-58E0C5BCFC36}" destId="{3B68EDCB-51E6-4A99-8277-207EEE4EE89F}" srcOrd="1" destOrd="0" presId="urn:microsoft.com/office/officeart/2005/8/layout/hierarchy2"/>
    <dgm:cxn modelId="{63C3D52F-C47E-4371-A283-6779759E369B}" type="presOf" srcId="{EDD39396-77FF-4798-B6E4-D12D217E82F1}" destId="{FB133033-7ED0-4A92-9B6E-483E2EBD1E24}" srcOrd="0" destOrd="0" presId="urn:microsoft.com/office/officeart/2005/8/layout/hierarchy2"/>
    <dgm:cxn modelId="{C397C931-FCE7-48EE-A140-2D3B892E4D26}" type="presOf" srcId="{D2C683F5-6EB4-4AF5-A800-87E6370A4FFE}" destId="{9D27DF28-61F5-4A53-B6F1-D7DB3403A47E}" srcOrd="0" destOrd="0" presId="urn:microsoft.com/office/officeart/2005/8/layout/hierarchy2"/>
    <dgm:cxn modelId="{64EAEC38-BABB-483F-9172-EF137FB13D55}" type="presOf" srcId="{CFBE439E-8FDE-4E14-B6F9-2EC5B4FFF4FF}" destId="{95C41BAB-FE94-43C6-A96F-4F769F826156}" srcOrd="0" destOrd="0" presId="urn:microsoft.com/office/officeart/2005/8/layout/hierarchy2"/>
    <dgm:cxn modelId="{7490833D-5969-4ED2-9240-A8F28E922ECD}" type="presOf" srcId="{519C796A-7B5C-4A08-955F-58E0C5BCFC36}" destId="{B03011DA-3E5C-445D-8145-A16E3C062432}" srcOrd="0" destOrd="0" presId="urn:microsoft.com/office/officeart/2005/8/layout/hierarchy2"/>
    <dgm:cxn modelId="{D698D465-8FDC-4A3C-A1FD-588D68AE0912}" srcId="{68954539-0CCC-43A3-9F72-1D2950A120FD}" destId="{DC3711A9-8E53-4F0C-A07F-79AD2108E82F}" srcOrd="0" destOrd="0" parTransId="{9D9EFECE-F422-47A9-A83C-D2B761BCDAC0}" sibTransId="{77433516-8E14-4B6B-BDFF-C4AB19AC8D72}"/>
    <dgm:cxn modelId="{6BA90F4A-0BB9-48D3-ACCB-5CC44157E74E}" type="presOf" srcId="{507D7F5D-2E18-4168-89FA-2A701354264B}" destId="{4CF015FB-992C-4AF7-8512-505C653811C6}" srcOrd="0" destOrd="0" presId="urn:microsoft.com/office/officeart/2005/8/layout/hierarchy2"/>
    <dgm:cxn modelId="{D15C2A72-7607-4586-BD62-D33E600667D3}" type="presOf" srcId="{507D7F5D-2E18-4168-89FA-2A701354264B}" destId="{BB22DE3F-A339-460C-B59D-78E13D983D28}" srcOrd="1" destOrd="0" presId="urn:microsoft.com/office/officeart/2005/8/layout/hierarchy2"/>
    <dgm:cxn modelId="{1D885878-E0AF-4D70-A80B-F116C4C6A17E}" srcId="{910E97F3-3A85-440D-B69E-8E2AD72F70C7}" destId="{831A062B-690C-4A4A-843E-B50BED6F8F5A}" srcOrd="0" destOrd="0" parTransId="{EE1B3747-9F9B-4D67-AC2A-9C7CFDA86260}" sibTransId="{D4FB5DFD-02A7-457D-827D-0904C851A623}"/>
    <dgm:cxn modelId="{D4D70B5A-C15F-4D15-BBAB-3884D9C91F66}" srcId="{831A062B-690C-4A4A-843E-B50BED6F8F5A}" destId="{68954539-0CCC-43A3-9F72-1D2950A120FD}" srcOrd="0" destOrd="0" parTransId="{519C796A-7B5C-4A08-955F-58E0C5BCFC36}" sibTransId="{27FB0249-525C-4AD0-90C5-821C5351E3F9}"/>
    <dgm:cxn modelId="{5DEAFF7D-3D41-4AE2-A214-BB866FE3AF7C}" type="presOf" srcId="{9EF0E75F-2337-4577-8C43-CDC4E5C9D674}" destId="{C9245E67-7382-4461-BFB6-B88E73FAEA34}" srcOrd="0" destOrd="0" presId="urn:microsoft.com/office/officeart/2005/8/layout/hierarchy2"/>
    <dgm:cxn modelId="{B7FF9782-04BE-4CD4-875E-423A6881A866}" type="presOf" srcId="{831A062B-690C-4A4A-843E-B50BED6F8F5A}" destId="{8EB17E81-8847-416F-93B2-1C8A9A2F3EF5}" srcOrd="0" destOrd="0" presId="urn:microsoft.com/office/officeart/2005/8/layout/hierarchy2"/>
    <dgm:cxn modelId="{FE0ADE8A-9E4A-4CDC-92DB-7CC0FFACC153}" srcId="{9EF0E75F-2337-4577-8C43-CDC4E5C9D674}" destId="{8343929A-D95D-405C-AD74-35FC115974FB}" srcOrd="0" destOrd="0" parTransId="{507D7F5D-2E18-4168-89FA-2A701354264B}" sibTransId="{22874DE4-23A3-4B1D-94D2-F76E9805C8FF}"/>
    <dgm:cxn modelId="{58ED8592-D41F-485F-B571-6E972FEC8A08}" type="presOf" srcId="{19A19D82-1C02-4AE1-9DF0-FDAC752EC44B}" destId="{D8B7F131-561E-43C8-A3F9-559D159D8B50}" srcOrd="0" destOrd="0" presId="urn:microsoft.com/office/officeart/2005/8/layout/hierarchy2"/>
    <dgm:cxn modelId="{0022CB99-0B52-48B7-A30B-63867013127E}" type="presOf" srcId="{EDD39396-77FF-4798-B6E4-D12D217E82F1}" destId="{2C865AC0-A38C-44AA-8F73-7DB5157A0F88}" srcOrd="1" destOrd="0" presId="urn:microsoft.com/office/officeart/2005/8/layout/hierarchy2"/>
    <dgm:cxn modelId="{8FBE07A7-DEE2-4A20-9863-FE16DC8F9622}" srcId="{CFBE439E-8FDE-4E14-B6F9-2EC5B4FFF4FF}" destId="{9EF0E75F-2337-4577-8C43-CDC4E5C9D674}" srcOrd="0" destOrd="0" parTransId="{19A19D82-1C02-4AE1-9DF0-FDAC752EC44B}" sibTransId="{BA500155-1C7B-4491-B6C4-4A7234C08639}"/>
    <dgm:cxn modelId="{78076BBB-4214-4385-A459-874E434A1CC7}" type="presOf" srcId="{68954539-0CCC-43A3-9F72-1D2950A120FD}" destId="{F06B3843-7435-44C9-861B-3270E6960424}" srcOrd="0" destOrd="0" presId="urn:microsoft.com/office/officeart/2005/8/layout/hierarchy2"/>
    <dgm:cxn modelId="{60C7D0C6-7F32-4F8F-BFC5-8519955F1FE9}" type="presOf" srcId="{8343929A-D95D-405C-AD74-35FC115974FB}" destId="{051C2541-03C5-4BBC-A8C6-9BEC9A9E363F}" srcOrd="0" destOrd="0" presId="urn:microsoft.com/office/officeart/2005/8/layout/hierarchy2"/>
    <dgm:cxn modelId="{D509D8CD-D0CE-4918-8D84-108597B3EA2F}" srcId="{9EF0E75F-2337-4577-8C43-CDC4E5C9D674}" destId="{D2C683F5-6EB4-4AF5-A800-87E6370A4FFE}" srcOrd="1" destOrd="0" parTransId="{EDD39396-77FF-4798-B6E4-D12D217E82F1}" sibTransId="{73BEF1D4-95C9-450E-A2BC-497424F03075}"/>
    <dgm:cxn modelId="{D9A94FE6-BA57-4B5F-8510-377D2440C216}" type="presOf" srcId="{DC3711A9-8E53-4F0C-A07F-79AD2108E82F}" destId="{7A6C00DA-FD3A-4E2E-A940-FEE5971804FC}" srcOrd="0" destOrd="0" presId="urn:microsoft.com/office/officeart/2005/8/layout/hierarchy2"/>
    <dgm:cxn modelId="{5BDC29EE-C5A8-4D61-89A0-E76D8601D626}" type="presOf" srcId="{9D9EFECE-F422-47A9-A83C-D2B761BCDAC0}" destId="{0C944785-E241-47BA-91A7-1692B48D7AAB}" srcOrd="1" destOrd="0" presId="urn:microsoft.com/office/officeart/2005/8/layout/hierarchy2"/>
    <dgm:cxn modelId="{5415B4A3-533D-4D76-A1B7-2771F97E9863}" type="presParOf" srcId="{4E90FA76-32A3-411A-A5D1-EF60D16AA91A}" destId="{344C6C25-C3D9-4B46-B407-8E87F062AA33}" srcOrd="0" destOrd="0" presId="urn:microsoft.com/office/officeart/2005/8/layout/hierarchy2"/>
    <dgm:cxn modelId="{07423520-B77B-4001-806E-7D67E8957C4F}" type="presParOf" srcId="{344C6C25-C3D9-4B46-B407-8E87F062AA33}" destId="{8EB17E81-8847-416F-93B2-1C8A9A2F3EF5}" srcOrd="0" destOrd="0" presId="urn:microsoft.com/office/officeart/2005/8/layout/hierarchy2"/>
    <dgm:cxn modelId="{18B763E1-EF44-477C-AC15-8F275F15D386}" type="presParOf" srcId="{344C6C25-C3D9-4B46-B407-8E87F062AA33}" destId="{14C19765-6FED-42B4-8B86-647A3BE5C6FC}" srcOrd="1" destOrd="0" presId="urn:microsoft.com/office/officeart/2005/8/layout/hierarchy2"/>
    <dgm:cxn modelId="{D47A30C0-B968-4886-8A20-1C0D157B98B9}" type="presParOf" srcId="{14C19765-6FED-42B4-8B86-647A3BE5C6FC}" destId="{B03011DA-3E5C-445D-8145-A16E3C062432}" srcOrd="0" destOrd="0" presId="urn:microsoft.com/office/officeart/2005/8/layout/hierarchy2"/>
    <dgm:cxn modelId="{EDC75388-404F-4AF1-A9F9-0F2475336114}" type="presParOf" srcId="{B03011DA-3E5C-445D-8145-A16E3C062432}" destId="{3B68EDCB-51E6-4A99-8277-207EEE4EE89F}" srcOrd="0" destOrd="0" presId="urn:microsoft.com/office/officeart/2005/8/layout/hierarchy2"/>
    <dgm:cxn modelId="{32311E2F-99D5-434B-8C2F-F5C287D7996B}" type="presParOf" srcId="{14C19765-6FED-42B4-8B86-647A3BE5C6FC}" destId="{A7A0F511-A770-493D-A15E-681AF709C454}" srcOrd="1" destOrd="0" presId="urn:microsoft.com/office/officeart/2005/8/layout/hierarchy2"/>
    <dgm:cxn modelId="{7F0BC9F6-612A-4CC4-87EE-96FD22A6D840}" type="presParOf" srcId="{A7A0F511-A770-493D-A15E-681AF709C454}" destId="{F06B3843-7435-44C9-861B-3270E6960424}" srcOrd="0" destOrd="0" presId="urn:microsoft.com/office/officeart/2005/8/layout/hierarchy2"/>
    <dgm:cxn modelId="{8A961129-FC0B-48B3-B57B-B7B38A5CCF50}" type="presParOf" srcId="{A7A0F511-A770-493D-A15E-681AF709C454}" destId="{77214273-11F2-4CED-8272-8ABCD79CEA33}" srcOrd="1" destOrd="0" presId="urn:microsoft.com/office/officeart/2005/8/layout/hierarchy2"/>
    <dgm:cxn modelId="{3D1FAEF8-1DD2-41B7-BA0F-E0A6CADD166E}" type="presParOf" srcId="{77214273-11F2-4CED-8272-8ABCD79CEA33}" destId="{C491B875-9046-4C9E-BFC8-AB825909F60B}" srcOrd="0" destOrd="0" presId="urn:microsoft.com/office/officeart/2005/8/layout/hierarchy2"/>
    <dgm:cxn modelId="{AAEA68BF-A051-4A87-AA51-F09D234FDA01}" type="presParOf" srcId="{C491B875-9046-4C9E-BFC8-AB825909F60B}" destId="{0C944785-E241-47BA-91A7-1692B48D7AAB}" srcOrd="0" destOrd="0" presId="urn:microsoft.com/office/officeart/2005/8/layout/hierarchy2"/>
    <dgm:cxn modelId="{5DE8185B-EE98-42BD-A24E-2186FF89F82E}" type="presParOf" srcId="{77214273-11F2-4CED-8272-8ABCD79CEA33}" destId="{6641D73C-6723-4615-999B-3C9AA50AF296}" srcOrd="1" destOrd="0" presId="urn:microsoft.com/office/officeart/2005/8/layout/hierarchy2"/>
    <dgm:cxn modelId="{491DBA28-E12E-48B8-B4EB-6E575D93990B}" type="presParOf" srcId="{6641D73C-6723-4615-999B-3C9AA50AF296}" destId="{7A6C00DA-FD3A-4E2E-A940-FEE5971804FC}" srcOrd="0" destOrd="0" presId="urn:microsoft.com/office/officeart/2005/8/layout/hierarchy2"/>
    <dgm:cxn modelId="{6B67231E-8545-444A-A2BF-4525AE7A96FA}" type="presParOf" srcId="{6641D73C-6723-4615-999B-3C9AA50AF296}" destId="{B21804DE-BCED-4E4A-93C2-4B1B68BBAB1F}" srcOrd="1" destOrd="0" presId="urn:microsoft.com/office/officeart/2005/8/layout/hierarchy2"/>
    <dgm:cxn modelId="{B46034BD-C04D-40DF-9555-44AFA7CA79E9}" type="presParOf" srcId="{4E90FA76-32A3-411A-A5D1-EF60D16AA91A}" destId="{511E6D95-7D3C-47BC-80DC-DFA42B76C31E}" srcOrd="1" destOrd="0" presId="urn:microsoft.com/office/officeart/2005/8/layout/hierarchy2"/>
    <dgm:cxn modelId="{954CF451-D261-4C8E-99A3-782CE6B75287}" type="presParOf" srcId="{511E6D95-7D3C-47BC-80DC-DFA42B76C31E}" destId="{95C41BAB-FE94-43C6-A96F-4F769F826156}" srcOrd="0" destOrd="0" presId="urn:microsoft.com/office/officeart/2005/8/layout/hierarchy2"/>
    <dgm:cxn modelId="{1EB83952-D3D6-44CE-A45F-BBBFFAB54AD9}" type="presParOf" srcId="{511E6D95-7D3C-47BC-80DC-DFA42B76C31E}" destId="{B1361E31-B092-4120-AFC1-46C1AE4AD48B}" srcOrd="1" destOrd="0" presId="urn:microsoft.com/office/officeart/2005/8/layout/hierarchy2"/>
    <dgm:cxn modelId="{4477AC3C-740A-4A01-9401-45BC5956AF4D}" type="presParOf" srcId="{B1361E31-B092-4120-AFC1-46C1AE4AD48B}" destId="{D8B7F131-561E-43C8-A3F9-559D159D8B50}" srcOrd="0" destOrd="0" presId="urn:microsoft.com/office/officeart/2005/8/layout/hierarchy2"/>
    <dgm:cxn modelId="{F58DB629-3EE9-45BD-8A21-4C815FC74192}" type="presParOf" srcId="{D8B7F131-561E-43C8-A3F9-559D159D8B50}" destId="{9234D209-DB5F-4229-90E5-52F439B7CF10}" srcOrd="0" destOrd="0" presId="urn:microsoft.com/office/officeart/2005/8/layout/hierarchy2"/>
    <dgm:cxn modelId="{9F27BE3C-7A2E-4E09-A68E-CFAB610DC537}" type="presParOf" srcId="{B1361E31-B092-4120-AFC1-46C1AE4AD48B}" destId="{54183A3C-285A-4D0E-B74C-0D0D9F003CA2}" srcOrd="1" destOrd="0" presId="urn:microsoft.com/office/officeart/2005/8/layout/hierarchy2"/>
    <dgm:cxn modelId="{AC095A34-2CA3-417F-B786-1616900A19B8}" type="presParOf" srcId="{54183A3C-285A-4D0E-B74C-0D0D9F003CA2}" destId="{C9245E67-7382-4461-BFB6-B88E73FAEA34}" srcOrd="0" destOrd="0" presId="urn:microsoft.com/office/officeart/2005/8/layout/hierarchy2"/>
    <dgm:cxn modelId="{D2637FDE-5926-457E-B7B7-96570F677817}" type="presParOf" srcId="{54183A3C-285A-4D0E-B74C-0D0D9F003CA2}" destId="{AB99702D-213A-437E-9E5D-91FEF0B94846}" srcOrd="1" destOrd="0" presId="urn:microsoft.com/office/officeart/2005/8/layout/hierarchy2"/>
    <dgm:cxn modelId="{264A60AA-9C2A-4A38-BA07-09348F909DAA}" type="presParOf" srcId="{AB99702D-213A-437E-9E5D-91FEF0B94846}" destId="{4CF015FB-992C-4AF7-8512-505C653811C6}" srcOrd="0" destOrd="0" presId="urn:microsoft.com/office/officeart/2005/8/layout/hierarchy2"/>
    <dgm:cxn modelId="{4A14A7A6-1959-40C2-9A4A-FC46696FAE56}" type="presParOf" srcId="{4CF015FB-992C-4AF7-8512-505C653811C6}" destId="{BB22DE3F-A339-460C-B59D-78E13D983D28}" srcOrd="0" destOrd="0" presId="urn:microsoft.com/office/officeart/2005/8/layout/hierarchy2"/>
    <dgm:cxn modelId="{CF08273F-5BAD-4D4C-907D-0A215E029C54}" type="presParOf" srcId="{AB99702D-213A-437E-9E5D-91FEF0B94846}" destId="{EEE06FA6-7EE9-462A-B11E-704D37311EA7}" srcOrd="1" destOrd="0" presId="urn:microsoft.com/office/officeart/2005/8/layout/hierarchy2"/>
    <dgm:cxn modelId="{3EE89B42-FCCE-4D77-A28A-D9B0080C04B7}" type="presParOf" srcId="{EEE06FA6-7EE9-462A-B11E-704D37311EA7}" destId="{051C2541-03C5-4BBC-A8C6-9BEC9A9E363F}" srcOrd="0" destOrd="0" presId="urn:microsoft.com/office/officeart/2005/8/layout/hierarchy2"/>
    <dgm:cxn modelId="{4AB0CCAF-46F0-4379-87B0-BA2D64151BBF}" type="presParOf" srcId="{EEE06FA6-7EE9-462A-B11E-704D37311EA7}" destId="{9943CCF7-297C-44E4-AEB4-7E3A78DD7508}" srcOrd="1" destOrd="0" presId="urn:microsoft.com/office/officeart/2005/8/layout/hierarchy2"/>
    <dgm:cxn modelId="{F274973F-F628-490F-80E2-A9BB34E6931D}" type="presParOf" srcId="{AB99702D-213A-437E-9E5D-91FEF0B94846}" destId="{FB133033-7ED0-4A92-9B6E-483E2EBD1E24}" srcOrd="2" destOrd="0" presId="urn:microsoft.com/office/officeart/2005/8/layout/hierarchy2"/>
    <dgm:cxn modelId="{633B5723-8738-463C-BE9F-C5BB1E27E0F7}" type="presParOf" srcId="{FB133033-7ED0-4A92-9B6E-483E2EBD1E24}" destId="{2C865AC0-A38C-44AA-8F73-7DB5157A0F88}" srcOrd="0" destOrd="0" presId="urn:microsoft.com/office/officeart/2005/8/layout/hierarchy2"/>
    <dgm:cxn modelId="{94BE8F44-9CA8-40D6-828D-1218CB3F7AE5}" type="presParOf" srcId="{AB99702D-213A-437E-9E5D-91FEF0B94846}" destId="{3DD085EA-60FF-4B3D-880F-F2557A24EDDD}" srcOrd="3" destOrd="0" presId="urn:microsoft.com/office/officeart/2005/8/layout/hierarchy2"/>
    <dgm:cxn modelId="{560D5A19-CE3F-4B14-8B2A-295E3E3C5C74}" type="presParOf" srcId="{3DD085EA-60FF-4B3D-880F-F2557A24EDDD}" destId="{9D27DF28-61F5-4A53-B6F1-D7DB3403A47E}" srcOrd="0" destOrd="0" presId="urn:microsoft.com/office/officeart/2005/8/layout/hierarchy2"/>
    <dgm:cxn modelId="{94E48527-0F0B-4443-A859-5C9AC5098ADE}" type="presParOf" srcId="{3DD085EA-60FF-4B3D-880F-F2557A24EDDD}" destId="{B3D03097-9C75-44FA-BF21-C7A5CDD72350}" srcOrd="1" destOrd="0" presId="urn:microsoft.com/office/officeart/2005/8/layout/hierarchy2"/>
    <dgm:cxn modelId="{69788F45-4B55-48C1-BE4E-541C6F30F71A}" type="presParOf" srcId="{AB99702D-213A-437E-9E5D-91FEF0B94846}" destId="{5C63EF45-DD5B-4A60-9C90-A4731283B6ED}" srcOrd="4" destOrd="0" presId="urn:microsoft.com/office/officeart/2005/8/layout/hierarchy2"/>
    <dgm:cxn modelId="{F84E99FE-E385-48D9-B132-06BC39A2AF0C}" type="presParOf" srcId="{5C63EF45-DD5B-4A60-9C90-A4731283B6ED}" destId="{2A578B48-E338-46D7-A5E3-057F2084B6DA}" srcOrd="0" destOrd="0" presId="urn:microsoft.com/office/officeart/2005/8/layout/hierarchy2"/>
    <dgm:cxn modelId="{E93743D4-EF50-45F3-B8DB-7DA98E6608CC}" type="presParOf" srcId="{AB99702D-213A-437E-9E5D-91FEF0B94846}" destId="{B7CDDCC3-332C-46A2-8F06-9A6EDAFEA0EC}" srcOrd="5" destOrd="0" presId="urn:microsoft.com/office/officeart/2005/8/layout/hierarchy2"/>
    <dgm:cxn modelId="{019F1478-66B8-4A23-B060-ECF6A1D731E7}" type="presParOf" srcId="{B7CDDCC3-332C-46A2-8F06-9A6EDAFEA0EC}" destId="{B96F0280-4464-4D5F-ACFA-30E9AEF47577}" srcOrd="0" destOrd="0" presId="urn:microsoft.com/office/officeart/2005/8/layout/hierarchy2"/>
    <dgm:cxn modelId="{23F2EF24-7B85-417F-87B6-5D34A288B424}" type="presParOf" srcId="{B7CDDCC3-332C-46A2-8F06-9A6EDAFEA0EC}" destId="{1A8C2B95-762A-4AD7-90B9-7686B1B56F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Antioxidant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capacity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2.27 to 3.29 mmol TE/kg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Oxidative stability index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12.52 to 64.72 h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1">
              <a:solidFill>
                <a:schemeClr val="tx1"/>
              </a:solidFill>
              <a:latin typeface="Palatino Linotype" panose="02040502050505030304" pitchFamily="18" charset="0"/>
            </a:rPr>
            <a:t>p</a:t>
          </a:r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-Anisidine value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27371CF-5E19-416B-8A2F-9251F1512317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Total phenolic content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DD9188-6415-4AB0-BDFA-2C6B989F54C5}" type="par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F1181E7-3644-4BA5-B911-133BD2A29DE8}" type="sib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396EDB3-2CB7-4EAA-B4BE-C4FF001D9573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4.31 to 18.9 mg GAE/100 g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4DCCECB-FE80-4D9D-8D99-91C0B0598E4E}" type="par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06CCA6C-A1E1-4D1F-807A-902FB304BF0A}" type="sib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1.59 to 10.8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4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4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4">
        <dgm:presLayoutVars>
          <dgm:bulletEnabled val="1"/>
        </dgm:presLayoutVars>
      </dgm:prSet>
      <dgm:spPr/>
    </dgm:pt>
    <dgm:pt modelId="{585AB4A7-3DE8-4809-9118-CF9CE85675A3}" type="pres">
      <dgm:prSet presAssocID="{827371CF-5E19-416B-8A2F-9251F15123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C1C68C-3346-4154-860F-7A1F33F61153}" type="pres">
      <dgm:prSet presAssocID="{827371CF-5E19-416B-8A2F-9251F151231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A2568385-393E-45F5-A0E1-7B5A19FE4034}" type="presOf" srcId="{F396EDB3-2CB7-4EAA-B4BE-C4FF001D9573}" destId="{F1C1C68C-3346-4154-860F-7A1F33F61153}" srcOrd="0" destOrd="0" presId="urn:microsoft.com/office/officeart/2005/8/layout/vList2"/>
    <dgm:cxn modelId="{A7106B8A-C8DD-4B73-9B67-7A3B1ED6425A}" srcId="{827371CF-5E19-416B-8A2F-9251F1512317}" destId="{F396EDB3-2CB7-4EAA-B4BE-C4FF001D9573}" srcOrd="0" destOrd="0" parTransId="{64DCCECB-FE80-4D9D-8D99-91C0B0598E4E}" sibTransId="{D06CCA6C-A1E1-4D1F-807A-902FB304BF0A}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7424CF8-8B59-4A8C-BDE1-6A63BB7620B4}" srcId="{390B5F44-DF59-490F-8FF9-0139C88BD9C1}" destId="{827371CF-5E19-416B-8A2F-9251F1512317}" srcOrd="3" destOrd="0" parTransId="{61DD9188-6415-4AB0-BDFA-2C6B989F54C5}" sibTransId="{1F1181E7-3644-4BA5-B911-133BD2A29DE8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A91B0BFE-81FD-40BD-A6FD-EFDBB13500A7}" type="presOf" srcId="{827371CF-5E19-416B-8A2F-9251F1512317}" destId="{585AB4A7-3DE8-4809-9118-CF9CE85675A3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  <dgm:cxn modelId="{406B8693-6716-48C2-BA35-846B89088D03}" type="presParOf" srcId="{AA9F8FBC-684D-47BA-8481-DA997306F247}" destId="{585AB4A7-3DE8-4809-9118-CF9CE85675A3}" srcOrd="6" destOrd="0" presId="urn:microsoft.com/office/officeart/2005/8/layout/vList2"/>
    <dgm:cxn modelId="{CD89C7AD-6D48-46D3-8546-170607DC5724}" type="presParOf" srcId="{AA9F8FBC-684D-47BA-8481-DA997306F247}" destId="{F1C1C68C-3346-4154-860F-7A1F33F6115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Peroxide value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3.89 to 19.10 mEq O</a:t>
          </a:r>
          <a:r>
            <a:rPr lang="pt-BR" sz="2400" baseline="-25000">
              <a:solidFill>
                <a:schemeClr val="tx1"/>
              </a:solidFill>
              <a:latin typeface="Palatino Linotype" panose="02040502050505030304" pitchFamily="18" charset="0"/>
            </a:rPr>
            <a:t>2</a:t>
          </a:r>
          <a:r>
            <a:rPr lang="pt-BR" sz="2400" baseline="0">
              <a:solidFill>
                <a:schemeClr val="tx1"/>
              </a:solidFill>
              <a:latin typeface="Palatino Linotype" panose="02040502050505030304" pitchFamily="18" charset="0"/>
            </a:rPr>
            <a:t>/kg</a:t>
          </a:r>
          <a:endParaRPr lang="pt-BR" sz="24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k</a:t>
          </a:r>
          <a:r>
            <a:rPr lang="pt-BR" sz="2400" baseline="-25000">
              <a:solidFill>
                <a:schemeClr val="tx1"/>
              </a:solidFill>
              <a:latin typeface="Palatino Linotype" panose="02040502050505030304" pitchFamily="18" charset="0"/>
            </a:rPr>
            <a:t>232</a:t>
          </a:r>
          <a:endParaRPr lang="pt-BR" sz="24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1.47 to 2.88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acidity</a:t>
          </a:r>
          <a:endParaRPr lang="pt-BR" sz="2400" i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27371CF-5E19-416B-8A2F-9251F1512317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k</a:t>
          </a:r>
          <a:r>
            <a:rPr lang="pt-BR" sz="2400" baseline="-25000">
              <a:solidFill>
                <a:schemeClr val="tx1"/>
              </a:solidFill>
              <a:latin typeface="Palatino Linotype" panose="02040502050505030304" pitchFamily="18" charset="0"/>
            </a:rPr>
            <a:t>270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DD9188-6415-4AB0-BDFA-2C6B989F54C5}" type="par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F1181E7-3644-4BA5-B911-133BD2A29DE8}" type="sib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396EDB3-2CB7-4EAA-B4BE-C4FF001D9573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0.12 to 0.22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4DCCECB-FE80-4D9D-8D99-91C0B0598E4E}" type="par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06CCA6C-A1E1-4D1F-807A-902FB304BF0A}" type="sib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>
              <a:solidFill>
                <a:schemeClr val="tx1"/>
              </a:solidFill>
              <a:latin typeface="Palatino Linotype" panose="02040502050505030304" pitchFamily="18" charset="0"/>
            </a:rPr>
            <a:t>0.04 to 0.58 % 18:1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4" custLinFactNeighborX="320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4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4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4">
        <dgm:presLayoutVars>
          <dgm:bulletEnabled val="1"/>
        </dgm:presLayoutVars>
      </dgm:prSet>
      <dgm:spPr/>
    </dgm:pt>
    <dgm:pt modelId="{585AB4A7-3DE8-4809-9118-CF9CE85675A3}" type="pres">
      <dgm:prSet presAssocID="{827371CF-5E19-416B-8A2F-9251F15123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C1C68C-3346-4154-860F-7A1F33F61153}" type="pres">
      <dgm:prSet presAssocID="{827371CF-5E19-416B-8A2F-9251F151231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A2568385-393E-45F5-A0E1-7B5A19FE4034}" type="presOf" srcId="{F396EDB3-2CB7-4EAA-B4BE-C4FF001D9573}" destId="{F1C1C68C-3346-4154-860F-7A1F33F61153}" srcOrd="0" destOrd="0" presId="urn:microsoft.com/office/officeart/2005/8/layout/vList2"/>
    <dgm:cxn modelId="{A7106B8A-C8DD-4B73-9B67-7A3B1ED6425A}" srcId="{827371CF-5E19-416B-8A2F-9251F1512317}" destId="{F396EDB3-2CB7-4EAA-B4BE-C4FF001D9573}" srcOrd="0" destOrd="0" parTransId="{64DCCECB-FE80-4D9D-8D99-91C0B0598E4E}" sibTransId="{D06CCA6C-A1E1-4D1F-807A-902FB304BF0A}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7424CF8-8B59-4A8C-BDE1-6A63BB7620B4}" srcId="{390B5F44-DF59-490F-8FF9-0139C88BD9C1}" destId="{827371CF-5E19-416B-8A2F-9251F1512317}" srcOrd="3" destOrd="0" parTransId="{61DD9188-6415-4AB0-BDFA-2C6B989F54C5}" sibTransId="{1F1181E7-3644-4BA5-B911-133BD2A29DE8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A91B0BFE-81FD-40BD-A6FD-EFDBB13500A7}" type="presOf" srcId="{827371CF-5E19-416B-8A2F-9251F1512317}" destId="{585AB4A7-3DE8-4809-9118-CF9CE85675A3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  <dgm:cxn modelId="{406B8693-6716-48C2-BA35-846B89088D03}" type="presParOf" srcId="{AA9F8FBC-684D-47BA-8481-DA997306F247}" destId="{585AB4A7-3DE8-4809-9118-CF9CE85675A3}" srcOrd="6" destOrd="0" presId="urn:microsoft.com/office/officeart/2005/8/layout/vList2"/>
    <dgm:cxn modelId="{CD89C7AD-6D48-46D3-8546-170607DC5724}" type="presParOf" srcId="{AA9F8FBC-684D-47BA-8481-DA997306F247}" destId="{F1C1C68C-3346-4154-860F-7A1F33F6115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18:3</a:t>
          </a:r>
          <a:r>
            <a:rPr lang="pt-BR" sz="2400" i="1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-3</a:t>
          </a: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0.50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0.92</a:t>
          </a: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M:P</a:t>
          </a:r>
          <a:r>
            <a: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rPr>
            <a:t>ratio</a:t>
          </a: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4.44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20.6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18:2</a:t>
          </a:r>
          <a:r>
            <a:rPr lang="pt-BR" sz="2400" i="1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-6</a:t>
          </a: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3.52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14.3</a:t>
          </a: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3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3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16:1</a:t>
          </a:r>
          <a:r>
            <a:rPr lang="pt-BR" sz="2400" i="1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-7</a:t>
          </a: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0.04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2.05</a:t>
          </a:r>
          <a:endParaRPr lang="pt-BR" sz="24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18:0</a:t>
          </a:r>
          <a:endParaRPr lang="pt-BR" sz="24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1.10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2.63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16:0</a:t>
          </a: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827371CF-5E19-416B-8A2F-9251F1512317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18:1</a:t>
          </a:r>
          <a:r>
            <a:rPr lang="pt-BR" sz="2400" i="1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-9</a:t>
          </a:r>
        </a:p>
      </dgm:t>
    </dgm:pt>
    <dgm:pt modelId="{61DD9188-6415-4AB0-BDFA-2C6B989F54C5}" type="par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F1181E7-3644-4BA5-B911-133BD2A29DE8}" type="sibTrans" cxnId="{27424CF8-8B59-4A8C-BDE1-6A63BB7620B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396EDB3-2CB7-4EAA-B4BE-C4FF001D9573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66.6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86.0</a:t>
          </a:r>
        </a:p>
      </dgm:t>
    </dgm:pt>
    <dgm:pt modelId="{64DCCECB-FE80-4D9D-8D99-91C0B0598E4E}" type="par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06CCA6C-A1E1-4D1F-807A-902FB304BF0A}" type="sibTrans" cxnId="{A7106B8A-C8DD-4B73-9B67-7A3B1ED6425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8.54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17.1</a:t>
          </a: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4" custLinFactNeighborX="320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4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4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4">
        <dgm:presLayoutVars>
          <dgm:bulletEnabled val="1"/>
        </dgm:presLayoutVars>
      </dgm:prSet>
      <dgm:spPr/>
    </dgm:pt>
    <dgm:pt modelId="{585AB4A7-3DE8-4809-9118-CF9CE85675A3}" type="pres">
      <dgm:prSet presAssocID="{827371CF-5E19-416B-8A2F-9251F15123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C1C68C-3346-4154-860F-7A1F33F61153}" type="pres">
      <dgm:prSet presAssocID="{827371CF-5E19-416B-8A2F-9251F151231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A2568385-393E-45F5-A0E1-7B5A19FE4034}" type="presOf" srcId="{F396EDB3-2CB7-4EAA-B4BE-C4FF001D9573}" destId="{F1C1C68C-3346-4154-860F-7A1F33F61153}" srcOrd="0" destOrd="0" presId="urn:microsoft.com/office/officeart/2005/8/layout/vList2"/>
    <dgm:cxn modelId="{A7106B8A-C8DD-4B73-9B67-7A3B1ED6425A}" srcId="{827371CF-5E19-416B-8A2F-9251F1512317}" destId="{F396EDB3-2CB7-4EAA-B4BE-C4FF001D9573}" srcOrd="0" destOrd="0" parTransId="{64DCCECB-FE80-4D9D-8D99-91C0B0598E4E}" sibTransId="{D06CCA6C-A1E1-4D1F-807A-902FB304BF0A}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7424CF8-8B59-4A8C-BDE1-6A63BB7620B4}" srcId="{390B5F44-DF59-490F-8FF9-0139C88BD9C1}" destId="{827371CF-5E19-416B-8A2F-9251F1512317}" srcOrd="3" destOrd="0" parTransId="{61DD9188-6415-4AB0-BDFA-2C6B989F54C5}" sibTransId="{1F1181E7-3644-4BA5-B911-133BD2A29DE8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A91B0BFE-81FD-40BD-A6FD-EFDBB13500A7}" type="presOf" srcId="{827371CF-5E19-416B-8A2F-9251F1512317}" destId="{585AB4A7-3DE8-4809-9118-CF9CE85675A3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  <dgm:cxn modelId="{406B8693-6716-48C2-BA35-846B89088D03}" type="presParOf" srcId="{AA9F8FBC-684D-47BA-8481-DA997306F247}" destId="{585AB4A7-3DE8-4809-9118-CF9CE85675A3}" srcOrd="6" destOrd="0" presId="urn:microsoft.com/office/officeart/2005/8/layout/vList2"/>
    <dgm:cxn modelId="{CD89C7AD-6D48-46D3-8546-170607DC5724}" type="presParOf" srcId="{AA9F8FBC-684D-47BA-8481-DA997306F247}" destId="{F1C1C68C-3346-4154-860F-7A1F33F6115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Triterpenic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compounds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2.25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92.3</a:t>
          </a: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fatty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acids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content</a:t>
          </a:r>
          <a:endParaRPr lang="pt-BR" sz="24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0.31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264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4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Flavonoids</a:t>
          </a:r>
          <a:endParaRPr lang="pt-BR" sz="2400" i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3.00</a:t>
          </a: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3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3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Lignans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49.5</a:t>
          </a: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10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Simple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phenols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and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derivatives</a:t>
          </a:r>
          <a:endParaRPr lang="pt-BR" sz="24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9.20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27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Secoiridoids</a:t>
          </a:r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and</a:t>
          </a:r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derivatives</a:t>
          </a:r>
          <a:endParaRPr lang="pt-BR" sz="2400" i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249</a:t>
          </a: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3" custLinFactNeighborX="320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3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3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0B5F44-DF59-490F-8FF9-0139C88BD9C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78BB6B-6EFC-4E31-ABF6-EC4DE7E8925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2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sterols</a:t>
          </a:r>
          <a:endParaRPr lang="pt-BR" sz="24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C750E01-FA76-4710-A9FA-59CE299F1485}" type="par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7D5CB3B-A701-4F01-BB8D-FBD50C67CCCF}" type="sibTrans" cxnId="{86458DAF-2DDB-485D-9C93-567A99ADFCE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61AC5A4-DCE3-45F8-AF80-69955EB61F18}">
      <dgm:prSet phldrT="[Texto]" custT="1"/>
      <dgm:spPr/>
      <dgm:t>
        <a:bodyPr/>
        <a:lstStyle/>
        <a:p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 1739</a:t>
          </a:r>
        </a:p>
      </dgm:t>
    </dgm:pt>
    <dgm:pt modelId="{B1018B26-21F8-4533-97E9-00CC4347E1E9}" type="par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B81B519-2969-4C1B-8D97-C93D20F929DD}" type="sibTrans" cxnId="{F0DCA1DB-A36A-4349-9816-B9256AD988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3D0A291B-8A94-4FEF-BDEB-EC4721BAB858}">
      <dgm:prSet phldrT="[Texto]" custT="1"/>
      <dgm:spPr/>
      <dgm:t>
        <a:bodyPr/>
        <a:lstStyle/>
        <a:p>
          <a:r>
            <a:rPr lang="pt-BR" sz="2400" baseline="0" dirty="0">
              <a:solidFill>
                <a:schemeClr val="tx1"/>
              </a:solidFill>
              <a:latin typeface="Palatino Linotype" panose="02040502050505030304" pitchFamily="18" charset="0"/>
            </a:rPr>
            <a:t>6 </a:t>
          </a:r>
          <a:r>
            <a:rPr lang="pt-BR" sz="24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Pigments</a:t>
          </a:r>
          <a:endParaRPr lang="pt-BR" sz="24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13B5610-0D91-41E3-9147-D8076EC3D361}" type="par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5E94FC2-2FFC-4B27-8ED6-0B916FCFBC3D}" type="sibTrans" cxnId="{05C9A0E5-436A-4EFC-B777-786550EBA66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5B67446-0F04-4E7A-873A-BA96DFA9194F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25.1</a:t>
          </a:r>
        </a:p>
      </dgm:t>
    </dgm:pt>
    <dgm:pt modelId="{4F649691-FE02-4706-9F8D-B85EC9CDABA9}" type="par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9E2283B-C5AB-4B21-AD37-C97276890391}" type="sibTrans" cxnId="{8B8939CD-C797-42E2-9462-B87A9FB3C9CA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DD4BA3A-A02C-437C-8291-4A6BFE6F499C}">
      <dgm:prSet phldrT="[Texto]" custT="1"/>
      <dgm:spPr/>
      <dgm:t>
        <a:bodyPr/>
        <a:lstStyle/>
        <a:p>
          <a:r>
            <a:rPr lang="pt-BR" sz="2400" i="0" dirty="0">
              <a:solidFill>
                <a:schemeClr val="tx1"/>
              </a:solidFill>
              <a:latin typeface="Palatino Linotype" panose="02040502050505030304" pitchFamily="18" charset="0"/>
            </a:rPr>
            <a:t>4 </a:t>
          </a:r>
          <a:r>
            <a:rPr lang="pt-BR" sz="2400" i="0" dirty="0" err="1">
              <a:solidFill>
                <a:schemeClr val="tx1"/>
              </a:solidFill>
              <a:latin typeface="Palatino Linotype" panose="02040502050505030304" pitchFamily="18" charset="0"/>
            </a:rPr>
            <a:t>Tocopherols</a:t>
          </a:r>
          <a:endParaRPr lang="pt-BR" sz="2400" i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0F7909B-1474-4D72-9775-79D1845065DE}" type="par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2208BCF-E231-4CDE-B61D-A7A0978B900E}" type="sibTrans" cxnId="{BE83A654-3B68-411E-B14D-C3094257F04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0E15C2B9-627E-4ECF-A2C7-F7017EB91B1B}">
      <dgm:prSet phldrT="[Texto]" custT="1"/>
      <dgm:spPr/>
      <dgm:t>
        <a:bodyPr/>
        <a:lstStyle/>
        <a:p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dirty="0">
              <a:solidFill>
                <a:schemeClr val="tx1"/>
              </a:solidFill>
              <a:latin typeface="Palatino Linotype" panose="02040502050505030304" pitchFamily="18" charset="0"/>
            </a:rPr>
            <a:t> 267</a:t>
          </a:r>
        </a:p>
      </dgm:t>
    </dgm:pt>
    <dgm:pt modelId="{8C8767A5-0AAC-4431-917C-C8A6BA8A5D3F}" type="par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78A4C3C-E92E-4F53-8DAC-50095DD91065}" type="sibTrans" cxnId="{195E1739-9769-4AA5-9F13-6D5CEE589D7F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A9F8FBC-684D-47BA-8481-DA997306F247}" type="pres">
      <dgm:prSet presAssocID="{390B5F44-DF59-490F-8FF9-0139C88BD9C1}" presName="linear" presStyleCnt="0">
        <dgm:presLayoutVars>
          <dgm:animLvl val="lvl"/>
          <dgm:resizeHandles val="exact"/>
        </dgm:presLayoutVars>
      </dgm:prSet>
      <dgm:spPr/>
    </dgm:pt>
    <dgm:pt modelId="{7D809AFC-FDF4-46F3-B64A-6552AD61CF31}" type="pres">
      <dgm:prSet presAssocID="{6DD4BA3A-A02C-437C-8291-4A6BFE6F499C}" presName="parentText" presStyleLbl="node1" presStyleIdx="0" presStyleCnt="3" custLinFactNeighborX="320">
        <dgm:presLayoutVars>
          <dgm:chMax val="0"/>
          <dgm:bulletEnabled val="1"/>
        </dgm:presLayoutVars>
      </dgm:prSet>
      <dgm:spPr/>
    </dgm:pt>
    <dgm:pt modelId="{F0B4AC01-D561-42C8-8A83-7966D1172218}" type="pres">
      <dgm:prSet presAssocID="{6DD4BA3A-A02C-437C-8291-4A6BFE6F499C}" presName="childText" presStyleLbl="revTx" presStyleIdx="0" presStyleCnt="3">
        <dgm:presLayoutVars>
          <dgm:bulletEnabled val="1"/>
        </dgm:presLayoutVars>
      </dgm:prSet>
      <dgm:spPr/>
    </dgm:pt>
    <dgm:pt modelId="{DDA9E79E-C06F-4DFC-885A-EFCA3D43CB67}" type="pres">
      <dgm:prSet presAssocID="{C078BB6B-6EFC-4E31-ABF6-EC4DE7E892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B8FFC-23A9-4D68-AF74-5B5DCD9FC7C2}" type="pres">
      <dgm:prSet presAssocID="{C078BB6B-6EFC-4E31-ABF6-EC4DE7E8925C}" presName="childText" presStyleLbl="revTx" presStyleIdx="1" presStyleCnt="3">
        <dgm:presLayoutVars>
          <dgm:bulletEnabled val="1"/>
        </dgm:presLayoutVars>
      </dgm:prSet>
      <dgm:spPr/>
    </dgm:pt>
    <dgm:pt modelId="{6DCF4E55-A575-4EB2-8D6B-E7C268D33F19}" type="pres">
      <dgm:prSet presAssocID="{3D0A291B-8A94-4FEF-BDEB-EC4721BAB8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86953-53D0-4EAC-8FA4-8188F205372F}" type="pres">
      <dgm:prSet presAssocID="{3D0A291B-8A94-4FEF-BDEB-EC4721BAB8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275821-FE76-47AE-BB63-E949FE0D384D}" type="presOf" srcId="{3D0A291B-8A94-4FEF-BDEB-EC4721BAB858}" destId="{6DCF4E55-A575-4EB2-8D6B-E7C268D33F19}" srcOrd="0" destOrd="0" presId="urn:microsoft.com/office/officeart/2005/8/layout/vList2"/>
    <dgm:cxn modelId="{F9B11C23-96BC-427A-B7B2-EA4965EEC3EC}" type="presOf" srcId="{261AC5A4-DCE3-45F8-AF80-69955EB61F18}" destId="{B00B8FFC-23A9-4D68-AF74-5B5DCD9FC7C2}" srcOrd="0" destOrd="0" presId="urn:microsoft.com/office/officeart/2005/8/layout/vList2"/>
    <dgm:cxn modelId="{195E1739-9769-4AA5-9F13-6D5CEE589D7F}" srcId="{6DD4BA3A-A02C-437C-8291-4A6BFE6F499C}" destId="{0E15C2B9-627E-4ECF-A2C7-F7017EB91B1B}" srcOrd="0" destOrd="0" parTransId="{8C8767A5-0AAC-4431-917C-C8A6BA8A5D3F}" sibTransId="{F78A4C3C-E92E-4F53-8DAC-50095DD91065}"/>
    <dgm:cxn modelId="{E3FE263C-3631-4436-84A3-942B87C11F44}" type="presOf" srcId="{0E15C2B9-627E-4ECF-A2C7-F7017EB91B1B}" destId="{F0B4AC01-D561-42C8-8A83-7966D1172218}" srcOrd="0" destOrd="0" presId="urn:microsoft.com/office/officeart/2005/8/layout/vList2"/>
    <dgm:cxn modelId="{BE83A654-3B68-411E-B14D-C3094257F04D}" srcId="{390B5F44-DF59-490F-8FF9-0139C88BD9C1}" destId="{6DD4BA3A-A02C-437C-8291-4A6BFE6F499C}" srcOrd="0" destOrd="0" parTransId="{60F7909B-1474-4D72-9775-79D1845065DE}" sibTransId="{D2208BCF-E231-4CDE-B61D-A7A0978B900E}"/>
    <dgm:cxn modelId="{8419097D-44BC-408C-BCF8-C28245BF2880}" type="presOf" srcId="{390B5F44-DF59-490F-8FF9-0139C88BD9C1}" destId="{AA9F8FBC-684D-47BA-8481-DA997306F247}" srcOrd="0" destOrd="0" presId="urn:microsoft.com/office/officeart/2005/8/layout/vList2"/>
    <dgm:cxn modelId="{B7D7A8A4-1488-45DA-9D12-8E02FB55000D}" type="presOf" srcId="{6DD4BA3A-A02C-437C-8291-4A6BFE6F499C}" destId="{7D809AFC-FDF4-46F3-B64A-6552AD61CF31}" srcOrd="0" destOrd="0" presId="urn:microsoft.com/office/officeart/2005/8/layout/vList2"/>
    <dgm:cxn modelId="{86458DAF-2DDB-485D-9C93-567A99ADFCE4}" srcId="{390B5F44-DF59-490F-8FF9-0139C88BD9C1}" destId="{C078BB6B-6EFC-4E31-ABF6-EC4DE7E8925C}" srcOrd="1" destOrd="0" parTransId="{7C750E01-FA76-4710-A9FA-59CE299F1485}" sibTransId="{E7D5CB3B-A701-4F01-BB8D-FBD50C67CCCF}"/>
    <dgm:cxn modelId="{8B8939CD-C797-42E2-9462-B87A9FB3C9CA}" srcId="{3D0A291B-8A94-4FEF-BDEB-EC4721BAB858}" destId="{E5B67446-0F04-4E7A-873A-BA96DFA9194F}" srcOrd="0" destOrd="0" parTransId="{4F649691-FE02-4706-9F8D-B85EC9CDABA9}" sibTransId="{29E2283B-C5AB-4B21-AD37-C97276890391}"/>
    <dgm:cxn modelId="{5FCE7AD8-E5F5-4E2E-9E98-FE8BE1174E84}" type="presOf" srcId="{E5B67446-0F04-4E7A-873A-BA96DFA9194F}" destId="{99586953-53D0-4EAC-8FA4-8188F205372F}" srcOrd="0" destOrd="0" presId="urn:microsoft.com/office/officeart/2005/8/layout/vList2"/>
    <dgm:cxn modelId="{F0DCA1DB-A36A-4349-9816-B9256AD9886C}" srcId="{C078BB6B-6EFC-4E31-ABF6-EC4DE7E8925C}" destId="{261AC5A4-DCE3-45F8-AF80-69955EB61F18}" srcOrd="0" destOrd="0" parTransId="{B1018B26-21F8-4533-97E9-00CC4347E1E9}" sibTransId="{CB81B519-2969-4C1B-8D97-C93D20F929DD}"/>
    <dgm:cxn modelId="{05C9A0E5-436A-4EFC-B777-786550EBA66E}" srcId="{390B5F44-DF59-490F-8FF9-0139C88BD9C1}" destId="{3D0A291B-8A94-4FEF-BDEB-EC4721BAB858}" srcOrd="2" destOrd="0" parTransId="{613B5610-0D91-41E3-9147-D8076EC3D361}" sibTransId="{B5E94FC2-2FFC-4B27-8ED6-0B916FCFBC3D}"/>
    <dgm:cxn modelId="{22BB9AFB-DA48-4855-9B0B-C0A1446C1A67}" type="presOf" srcId="{C078BB6B-6EFC-4E31-ABF6-EC4DE7E8925C}" destId="{DDA9E79E-C06F-4DFC-885A-EFCA3D43CB67}" srcOrd="0" destOrd="0" presId="urn:microsoft.com/office/officeart/2005/8/layout/vList2"/>
    <dgm:cxn modelId="{EA82B030-1454-4C08-B31E-6A2A20C26F95}" type="presParOf" srcId="{AA9F8FBC-684D-47BA-8481-DA997306F247}" destId="{7D809AFC-FDF4-46F3-B64A-6552AD61CF31}" srcOrd="0" destOrd="0" presId="urn:microsoft.com/office/officeart/2005/8/layout/vList2"/>
    <dgm:cxn modelId="{F4E225A5-DFB9-4C4E-8329-2E8B47266700}" type="presParOf" srcId="{AA9F8FBC-684D-47BA-8481-DA997306F247}" destId="{F0B4AC01-D561-42C8-8A83-7966D1172218}" srcOrd="1" destOrd="0" presId="urn:microsoft.com/office/officeart/2005/8/layout/vList2"/>
    <dgm:cxn modelId="{1DB21D5E-6798-4688-BCBC-BA7635FE0784}" type="presParOf" srcId="{AA9F8FBC-684D-47BA-8481-DA997306F247}" destId="{DDA9E79E-C06F-4DFC-885A-EFCA3D43CB67}" srcOrd="2" destOrd="0" presId="urn:microsoft.com/office/officeart/2005/8/layout/vList2"/>
    <dgm:cxn modelId="{D839FA3D-7BC6-4957-A1C7-F483B1B07976}" type="presParOf" srcId="{AA9F8FBC-684D-47BA-8481-DA997306F247}" destId="{B00B8FFC-23A9-4D68-AF74-5B5DCD9FC7C2}" srcOrd="3" destOrd="0" presId="urn:microsoft.com/office/officeart/2005/8/layout/vList2"/>
    <dgm:cxn modelId="{27261960-E440-408E-B23E-60C71C29F4BB}" type="presParOf" srcId="{AA9F8FBC-684D-47BA-8481-DA997306F247}" destId="{6DCF4E55-A575-4EB2-8D6B-E7C268D33F19}" srcOrd="4" destOrd="0" presId="urn:microsoft.com/office/officeart/2005/8/layout/vList2"/>
    <dgm:cxn modelId="{21EF0B9D-2FFC-4836-9F74-B021C6445DDD}" type="presParOf" srcId="{AA9F8FBC-684D-47BA-8481-DA997306F247}" destId="{99586953-53D0-4EAC-8FA4-8188F20537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D282-5F1B-416D-8753-43E78D7CD277}">
      <dsp:nvSpPr>
        <dsp:cNvPr id="0" name=""/>
        <dsp:cNvSpPr/>
      </dsp:nvSpPr>
      <dsp:spPr>
        <a:xfrm>
          <a:off x="-3753463" y="-576573"/>
          <a:ext cx="4473920" cy="4473920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EA33E-2B07-4A3B-8F8E-0DC9EF4937EC}">
      <dsp:nvSpPr>
        <dsp:cNvPr id="0" name=""/>
        <dsp:cNvSpPr/>
      </dsp:nvSpPr>
      <dsp:spPr>
        <a:xfrm>
          <a:off x="463302" y="332077"/>
          <a:ext cx="3121031" cy="664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73" tIns="71120" rIns="71120" bIns="711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>
              <a:latin typeface="Palatino Linotype" panose="02040502050505030304" pitchFamily="18" charset="0"/>
              <a:ea typeface="+mn-ea"/>
              <a:cs typeface="+mn-cs"/>
            </a:rPr>
            <a:t>Brazilian Arbequina</a:t>
          </a:r>
        </a:p>
      </dsp:txBody>
      <dsp:txXfrm>
        <a:off x="463302" y="332077"/>
        <a:ext cx="3121031" cy="664154"/>
      </dsp:txXfrm>
    </dsp:sp>
    <dsp:sp modelId="{A3B65B02-B06B-4B9B-A7A7-76AE375854F5}">
      <dsp:nvSpPr>
        <dsp:cNvPr id="0" name=""/>
        <dsp:cNvSpPr/>
      </dsp:nvSpPr>
      <dsp:spPr>
        <a:xfrm>
          <a:off x="48205" y="249058"/>
          <a:ext cx="830193" cy="830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E7A27-AD98-4BB2-AD8D-E98D4676A5FA}">
      <dsp:nvSpPr>
        <dsp:cNvPr id="0" name=""/>
        <dsp:cNvSpPr/>
      </dsp:nvSpPr>
      <dsp:spPr>
        <a:xfrm>
          <a:off x="704722" y="1328309"/>
          <a:ext cx="2879611" cy="664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73" tIns="71120" rIns="71120" bIns="711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>
              <a:latin typeface="Palatino Linotype" panose="02040502050505030304" pitchFamily="18" charset="0"/>
            </a:rPr>
            <a:t>Brazilian </a:t>
          </a:r>
          <a:r>
            <a:rPr lang="en-US" sz="2000" i="0" kern="1200" noProof="0" dirty="0" err="1">
              <a:latin typeface="Palatino Linotype" panose="02040502050505030304" pitchFamily="18" charset="0"/>
            </a:rPr>
            <a:t>Koroneiki</a:t>
          </a:r>
          <a:endParaRPr lang="en-US" sz="2000" i="0" kern="1200" noProof="0" dirty="0">
            <a:latin typeface="Palatino Linotype" panose="02040502050505030304" pitchFamily="18" charset="0"/>
          </a:endParaRPr>
        </a:p>
      </dsp:txBody>
      <dsp:txXfrm>
        <a:off x="704722" y="1328309"/>
        <a:ext cx="2879611" cy="664154"/>
      </dsp:txXfrm>
    </dsp:sp>
    <dsp:sp modelId="{36761386-5A79-4667-934C-0D3A91617B96}">
      <dsp:nvSpPr>
        <dsp:cNvPr id="0" name=""/>
        <dsp:cNvSpPr/>
      </dsp:nvSpPr>
      <dsp:spPr>
        <a:xfrm>
          <a:off x="289625" y="1245290"/>
          <a:ext cx="830193" cy="830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45349-C977-4042-8AC6-17A8BCFF5AC3}">
      <dsp:nvSpPr>
        <dsp:cNvPr id="0" name=""/>
        <dsp:cNvSpPr/>
      </dsp:nvSpPr>
      <dsp:spPr>
        <a:xfrm>
          <a:off x="463302" y="2324541"/>
          <a:ext cx="3121031" cy="664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73" tIns="71120" rIns="71120" bIns="711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>
              <a:latin typeface="Palatino Linotype" panose="02040502050505030304" pitchFamily="18" charset="0"/>
              <a:ea typeface="+mn-ea"/>
              <a:cs typeface="+mn-cs"/>
            </a:rPr>
            <a:t>Spanish Arbequina</a:t>
          </a:r>
        </a:p>
      </dsp:txBody>
      <dsp:txXfrm>
        <a:off x="463302" y="2324541"/>
        <a:ext cx="3121031" cy="664154"/>
      </dsp:txXfrm>
    </dsp:sp>
    <dsp:sp modelId="{9E212E55-C2AD-44D1-80A1-C78504B02913}">
      <dsp:nvSpPr>
        <dsp:cNvPr id="0" name=""/>
        <dsp:cNvSpPr/>
      </dsp:nvSpPr>
      <dsp:spPr>
        <a:xfrm>
          <a:off x="48205" y="2241522"/>
          <a:ext cx="830193" cy="830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12897"/>
          <a:ext cx="7169958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</a:p>
      </dsp:txBody>
      <dsp:txXfrm>
        <a:off x="30385" y="43282"/>
        <a:ext cx="7109188" cy="561670"/>
      </dsp:txXfrm>
    </dsp:sp>
    <dsp:sp modelId="{F0B4AC01-D561-42C8-8A83-7966D1172218}">
      <dsp:nvSpPr>
        <dsp:cNvPr id="0" name=""/>
        <dsp:cNvSpPr/>
      </dsp:nvSpPr>
      <dsp:spPr>
        <a:xfrm>
          <a:off x="0" y="635337"/>
          <a:ext cx="71699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4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Arbequina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Koroneiki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635337"/>
        <a:ext cx="7169958" cy="463680"/>
      </dsp:txXfrm>
    </dsp:sp>
    <dsp:sp modelId="{DDA9E79E-C06F-4DFC-885A-EFCA3D43CB67}">
      <dsp:nvSpPr>
        <dsp:cNvPr id="0" name=""/>
        <dsp:cNvSpPr/>
      </dsp:nvSpPr>
      <dsp:spPr>
        <a:xfrm>
          <a:off x="0" y="1099017"/>
          <a:ext cx="7169958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Origin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9402"/>
        <a:ext cx="7109188" cy="561670"/>
      </dsp:txXfrm>
    </dsp:sp>
    <dsp:sp modelId="{B00B8FFC-23A9-4D68-AF74-5B5DCD9FC7C2}">
      <dsp:nvSpPr>
        <dsp:cNvPr id="0" name=""/>
        <dsp:cNvSpPr/>
      </dsp:nvSpPr>
      <dsp:spPr>
        <a:xfrm>
          <a:off x="0" y="1721457"/>
          <a:ext cx="71699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4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Brazil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(South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Southeast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)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or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Spain</a:t>
          </a:r>
        </a:p>
      </dsp:txBody>
      <dsp:txXfrm>
        <a:off x="0" y="1721457"/>
        <a:ext cx="7169958" cy="463680"/>
      </dsp:txXfrm>
    </dsp:sp>
    <dsp:sp modelId="{6DCF4E55-A575-4EB2-8D6B-E7C268D33F19}">
      <dsp:nvSpPr>
        <dsp:cNvPr id="0" name=""/>
        <dsp:cNvSpPr/>
      </dsp:nvSpPr>
      <dsp:spPr>
        <a:xfrm>
          <a:off x="0" y="2185137"/>
          <a:ext cx="7169958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Altitude</a:t>
          </a:r>
        </a:p>
      </dsp:txBody>
      <dsp:txXfrm>
        <a:off x="30385" y="2215522"/>
        <a:ext cx="7109188" cy="561670"/>
      </dsp:txXfrm>
    </dsp:sp>
    <dsp:sp modelId="{99586953-53D0-4EAC-8FA4-8188F205372F}">
      <dsp:nvSpPr>
        <dsp:cNvPr id="0" name=""/>
        <dsp:cNvSpPr/>
      </dsp:nvSpPr>
      <dsp:spPr>
        <a:xfrm>
          <a:off x="0" y="2807576"/>
          <a:ext cx="71699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4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134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1155 m</a:t>
          </a:r>
        </a:p>
      </dsp:txBody>
      <dsp:txXfrm>
        <a:off x="0" y="2807576"/>
        <a:ext cx="7169958" cy="4636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9ED0-C6A6-408C-940B-6E0CDABC832B}">
      <dsp:nvSpPr>
        <dsp:cNvPr id="0" name=""/>
        <dsp:cNvSpPr/>
      </dsp:nvSpPr>
      <dsp:spPr>
        <a:xfrm>
          <a:off x="4508583" y="3098585"/>
          <a:ext cx="2358832" cy="2358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  <a:latin typeface="Palatino Linotype" panose="02040502050505030304" pitchFamily="18" charset="0"/>
            </a:rPr>
            <a:t>EVOO discrimination</a:t>
          </a:r>
        </a:p>
      </dsp:txBody>
      <dsp:txXfrm>
        <a:off x="4854026" y="3444028"/>
        <a:ext cx="1667946" cy="1667946"/>
      </dsp:txXfrm>
    </dsp:sp>
    <dsp:sp modelId="{DA81CE04-4880-4340-9D02-B6DE85F19C28}">
      <dsp:nvSpPr>
        <dsp:cNvPr id="0" name=""/>
        <dsp:cNvSpPr/>
      </dsp:nvSpPr>
      <dsp:spPr>
        <a:xfrm rot="16200000">
          <a:off x="5331411" y="2723336"/>
          <a:ext cx="713176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713176" y="18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670170" y="2724168"/>
        <a:ext cx="35658" cy="35658"/>
      </dsp:txXfrm>
    </dsp:sp>
    <dsp:sp modelId="{55E3EDC7-0C84-454B-B454-857EAECA5BA2}">
      <dsp:nvSpPr>
        <dsp:cNvPr id="0" name=""/>
        <dsp:cNvSpPr/>
      </dsp:nvSpPr>
      <dsp:spPr>
        <a:xfrm>
          <a:off x="4508583" y="26576"/>
          <a:ext cx="2358832" cy="2358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854026" y="372019"/>
        <a:ext cx="1667946" cy="1667946"/>
      </dsp:txXfrm>
    </dsp:sp>
    <dsp:sp modelId="{D6E2523A-BC8D-4E81-AE94-2011D5DC7272}">
      <dsp:nvSpPr>
        <dsp:cNvPr id="0" name=""/>
        <dsp:cNvSpPr/>
      </dsp:nvSpPr>
      <dsp:spPr>
        <a:xfrm rot="922392">
          <a:off x="6813496" y="4658847"/>
          <a:ext cx="655115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655115" y="18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7124675" y="4661130"/>
        <a:ext cx="32755" cy="32755"/>
      </dsp:txXfrm>
    </dsp:sp>
    <dsp:sp modelId="{A08C5BD8-8961-46C9-BF7D-5C96BF70103D}">
      <dsp:nvSpPr>
        <dsp:cNvPr id="0" name=""/>
        <dsp:cNvSpPr/>
      </dsp:nvSpPr>
      <dsp:spPr>
        <a:xfrm>
          <a:off x="7414691" y="3897599"/>
          <a:ext cx="2358832" cy="2358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Call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</a:rPr>
            <a:t> for more </a:t>
          </a: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studies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on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Brazilian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</a:rPr>
            <a:t> EVOO </a:t>
          </a: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composition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000" kern="1200" dirty="0">
              <a:solidFill>
                <a:schemeClr val="tx1"/>
              </a:solidFill>
              <a:latin typeface="Palatino Linotype" panose="02040502050505030304" pitchFamily="18" charset="0"/>
              <a:sym typeface="Wingdings" panose="05000000000000000000" pitchFamily="2" charset="2"/>
            </a:rPr>
            <a:t> </a:t>
          </a:r>
          <a:r>
            <a:rPr lang="pt-BR" sz="2000" kern="1200" dirty="0" err="1">
              <a:solidFill>
                <a:schemeClr val="tx1"/>
              </a:solidFill>
              <a:latin typeface="Palatino Linotype" panose="02040502050505030304" pitchFamily="18" charset="0"/>
              <a:sym typeface="Wingdings" panose="05000000000000000000" pitchFamily="2" charset="2"/>
            </a:rPr>
            <a:t>biomarkers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7760134" y="4243042"/>
        <a:ext cx="1667946" cy="1667946"/>
      </dsp:txXfrm>
    </dsp:sp>
    <dsp:sp modelId="{F4FC77F1-5E27-479C-997F-18499D578A5A}">
      <dsp:nvSpPr>
        <dsp:cNvPr id="0" name=""/>
        <dsp:cNvSpPr/>
      </dsp:nvSpPr>
      <dsp:spPr>
        <a:xfrm rot="9902628">
          <a:off x="3979807" y="4638378"/>
          <a:ext cx="578530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578530" y="18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 rot="10800000">
        <a:off x="4254609" y="4642577"/>
        <a:ext cx="28926" cy="28926"/>
      </dsp:txXfrm>
    </dsp:sp>
    <dsp:sp modelId="{54AF7AA2-EE91-4A17-BA1B-EAAA87BCA75D}">
      <dsp:nvSpPr>
        <dsp:cNvPr id="0" name=""/>
        <dsp:cNvSpPr/>
      </dsp:nvSpPr>
      <dsp:spPr>
        <a:xfrm>
          <a:off x="1670728" y="3856662"/>
          <a:ext cx="2358832" cy="2358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latin typeface="Palatino Linotype" panose="02040502050505030304" pitchFamily="18" charset="0"/>
            </a:rPr>
            <a:t>Partially by geographical origin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2016171" y="4202105"/>
        <a:ext cx="1667946" cy="1667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17E81-8847-416F-93B2-1C8A9A2F3EF5}">
      <dsp:nvSpPr>
        <dsp:cNvPr id="0" name=""/>
        <dsp:cNvSpPr/>
      </dsp:nvSpPr>
      <dsp:spPr>
        <a:xfrm>
          <a:off x="2813" y="140461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>
              <a:solidFill>
                <a:schemeClr val="tx1"/>
              </a:solidFill>
              <a:latin typeface="Palatino Linotype" panose="02040502050505030304" pitchFamily="18" charset="0"/>
            </a:rPr>
            <a:t>Principal component analysis (PCA)</a:t>
          </a:r>
          <a:endParaRPr lang="en-US" sz="2000" kern="12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8410" y="176058"/>
        <a:ext cx="2359542" cy="1144174"/>
      </dsp:txXfrm>
    </dsp:sp>
    <dsp:sp modelId="{B03011DA-3E5C-445D-8145-A16E3C062432}">
      <dsp:nvSpPr>
        <dsp:cNvPr id="0" name=""/>
        <dsp:cNvSpPr/>
      </dsp:nvSpPr>
      <dsp:spPr>
        <a:xfrm>
          <a:off x="2433549" y="728919"/>
          <a:ext cx="97229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72294" y="19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2895389" y="723838"/>
        <a:ext cx="48614" cy="48614"/>
      </dsp:txXfrm>
    </dsp:sp>
    <dsp:sp modelId="{F06B3843-7435-44C9-861B-3270E6960424}">
      <dsp:nvSpPr>
        <dsp:cNvPr id="0" name=""/>
        <dsp:cNvSpPr/>
      </dsp:nvSpPr>
      <dsp:spPr>
        <a:xfrm>
          <a:off x="3405844" y="140461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Palatino Linotype" panose="02040502050505030304" pitchFamily="18" charset="0"/>
            </a:rPr>
            <a:t>85 evaluated variables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441441" y="176058"/>
        <a:ext cx="2359542" cy="1144174"/>
      </dsp:txXfrm>
    </dsp:sp>
    <dsp:sp modelId="{C491B875-9046-4C9E-BFC8-AB825909F60B}">
      <dsp:nvSpPr>
        <dsp:cNvPr id="0" name=""/>
        <dsp:cNvSpPr/>
      </dsp:nvSpPr>
      <dsp:spPr>
        <a:xfrm>
          <a:off x="5836580" y="728919"/>
          <a:ext cx="97229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72294" y="192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298420" y="723838"/>
        <a:ext cx="48614" cy="48614"/>
      </dsp:txXfrm>
    </dsp:sp>
    <dsp:sp modelId="{7A6C00DA-FD3A-4E2E-A940-FEE5971804FC}">
      <dsp:nvSpPr>
        <dsp:cNvPr id="0" name=""/>
        <dsp:cNvSpPr/>
      </dsp:nvSpPr>
      <dsp:spPr>
        <a:xfrm>
          <a:off x="6808875" y="140461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Palatino Linotype" panose="02040502050505030304" pitchFamily="18" charset="0"/>
            </a:rPr>
            <a:t>78 normalized selected variables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844472" y="176058"/>
        <a:ext cx="2359542" cy="1144174"/>
      </dsp:txXfrm>
    </dsp:sp>
    <dsp:sp modelId="{95C41BAB-FE94-43C6-A96F-4F769F826156}">
      <dsp:nvSpPr>
        <dsp:cNvPr id="0" name=""/>
        <dsp:cNvSpPr/>
      </dsp:nvSpPr>
      <dsp:spPr>
        <a:xfrm>
          <a:off x="2813" y="2935808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>
              <a:solidFill>
                <a:schemeClr val="tx1"/>
              </a:solidFill>
              <a:latin typeface="Palatino Linotype" panose="02040502050505030304" pitchFamily="18" charset="0"/>
            </a:rPr>
            <a:t>Partial least squares discriminant analysis (PLS-DA) </a:t>
          </a:r>
          <a:endParaRPr lang="en-US" sz="2000" kern="12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8410" y="2971405"/>
        <a:ext cx="2359542" cy="1144174"/>
      </dsp:txXfrm>
    </dsp:sp>
    <dsp:sp modelId="{D8B7F131-561E-43C8-A3F9-559D159D8B50}">
      <dsp:nvSpPr>
        <dsp:cNvPr id="0" name=""/>
        <dsp:cNvSpPr/>
      </dsp:nvSpPr>
      <dsp:spPr>
        <a:xfrm>
          <a:off x="2433549" y="3524266"/>
          <a:ext cx="97229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72294" y="19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2895389" y="3519185"/>
        <a:ext cx="48614" cy="48614"/>
      </dsp:txXfrm>
    </dsp:sp>
    <dsp:sp modelId="{C9245E67-7382-4461-BFB6-B88E73FAEA34}">
      <dsp:nvSpPr>
        <dsp:cNvPr id="0" name=""/>
        <dsp:cNvSpPr/>
      </dsp:nvSpPr>
      <dsp:spPr>
        <a:xfrm>
          <a:off x="3405844" y="2935808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Palatino Linotype" panose="02040502050505030304" pitchFamily="18" charset="0"/>
            </a:rPr>
            <a:t>78 normalized selected variables</a:t>
          </a:r>
          <a:endParaRPr lang="pt-BR" sz="20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441441" y="2971405"/>
        <a:ext cx="2359542" cy="1144174"/>
      </dsp:txXfrm>
    </dsp:sp>
    <dsp:sp modelId="{4CF015FB-992C-4AF7-8512-505C653811C6}">
      <dsp:nvSpPr>
        <dsp:cNvPr id="0" name=""/>
        <dsp:cNvSpPr/>
      </dsp:nvSpPr>
      <dsp:spPr>
        <a:xfrm rot="18289469">
          <a:off x="5471427" y="2825429"/>
          <a:ext cx="1702600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702600" y="192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280162" y="2802090"/>
        <a:ext cx="85130" cy="85130"/>
      </dsp:txXfrm>
    </dsp:sp>
    <dsp:sp modelId="{051C2541-03C5-4BBC-A8C6-9BEC9A9E363F}">
      <dsp:nvSpPr>
        <dsp:cNvPr id="0" name=""/>
        <dsp:cNvSpPr/>
      </dsp:nvSpPr>
      <dsp:spPr>
        <a:xfrm>
          <a:off x="6808875" y="1538135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>
              <a:solidFill>
                <a:schemeClr val="tx1"/>
              </a:solidFill>
              <a:latin typeface="Palatino Linotype" panose="02040502050505030304" pitchFamily="18" charset="0"/>
            </a:rPr>
            <a:t>Cultivar</a:t>
          </a:r>
          <a:endParaRPr lang="en-US" sz="2000" kern="12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844472" y="1573732"/>
        <a:ext cx="2359542" cy="1144174"/>
      </dsp:txXfrm>
    </dsp:sp>
    <dsp:sp modelId="{FB133033-7ED0-4A92-9B6E-483E2EBD1E24}">
      <dsp:nvSpPr>
        <dsp:cNvPr id="0" name=""/>
        <dsp:cNvSpPr/>
      </dsp:nvSpPr>
      <dsp:spPr>
        <a:xfrm>
          <a:off x="5836580" y="3524266"/>
          <a:ext cx="97229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72294" y="192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298420" y="3519185"/>
        <a:ext cx="48614" cy="48614"/>
      </dsp:txXfrm>
    </dsp:sp>
    <dsp:sp modelId="{9D27DF28-61F5-4A53-B6F1-D7DB3403A47E}">
      <dsp:nvSpPr>
        <dsp:cNvPr id="0" name=""/>
        <dsp:cNvSpPr/>
      </dsp:nvSpPr>
      <dsp:spPr>
        <a:xfrm>
          <a:off x="6808875" y="2935808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>
              <a:solidFill>
                <a:schemeClr val="tx1"/>
              </a:solidFill>
              <a:latin typeface="Palatino Linotype" panose="02040502050505030304" pitchFamily="18" charset="0"/>
            </a:rPr>
            <a:t>Geographical origin</a:t>
          </a:r>
          <a:endParaRPr lang="en-US" sz="2000" kern="12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844472" y="2971405"/>
        <a:ext cx="2359542" cy="1144174"/>
      </dsp:txXfrm>
    </dsp:sp>
    <dsp:sp modelId="{5C63EF45-DD5B-4A60-9C90-A4731283B6ED}">
      <dsp:nvSpPr>
        <dsp:cNvPr id="0" name=""/>
        <dsp:cNvSpPr/>
      </dsp:nvSpPr>
      <dsp:spPr>
        <a:xfrm rot="3310531">
          <a:off x="5471427" y="4223103"/>
          <a:ext cx="1702600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702600" y="192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280162" y="4199764"/>
        <a:ext cx="85130" cy="85130"/>
      </dsp:txXfrm>
    </dsp:sp>
    <dsp:sp modelId="{B96F0280-4464-4D5F-ACFA-30E9AEF47577}">
      <dsp:nvSpPr>
        <dsp:cNvPr id="0" name=""/>
        <dsp:cNvSpPr/>
      </dsp:nvSpPr>
      <dsp:spPr>
        <a:xfrm>
          <a:off x="6808875" y="4333482"/>
          <a:ext cx="2430736" cy="12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>
              <a:solidFill>
                <a:schemeClr val="tx1"/>
              </a:solidFill>
              <a:latin typeface="Palatino Linotype" panose="02040502050505030304" pitchFamily="18" charset="0"/>
            </a:rPr>
            <a:t>Altitude*</a:t>
          </a:r>
          <a:endParaRPr lang="en-US" sz="2000" kern="1200" noProof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844472" y="4369079"/>
        <a:ext cx="2359542" cy="1144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982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>
              <a:solidFill>
                <a:schemeClr val="tx1"/>
              </a:solidFill>
              <a:latin typeface="Palatino Linotype" panose="02040502050505030304" pitchFamily="18" charset="0"/>
            </a:rPr>
            <a:t>p</a:t>
          </a: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-Anisidine value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40207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226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1.59 to 10.8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632262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594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Antioxidant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capacity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6327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1838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2.27 to 3.29 mmol TE/kg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1718382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206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Oxidative stability index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2447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450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12.52 to 64.72 h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2804502"/>
        <a:ext cx="4258769" cy="463680"/>
      </dsp:txXfrm>
    </dsp:sp>
    <dsp:sp modelId="{585AB4A7-3DE8-4809-9118-CF9CE85675A3}">
      <dsp:nvSpPr>
        <dsp:cNvPr id="0" name=""/>
        <dsp:cNvSpPr/>
      </dsp:nvSpPr>
      <dsp:spPr>
        <a:xfrm>
          <a:off x="0" y="326818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Total phenolic content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3298567"/>
        <a:ext cx="4197999" cy="561670"/>
      </dsp:txXfrm>
    </dsp:sp>
    <dsp:sp modelId="{F1C1C68C-3346-4154-860F-7A1F33F61153}">
      <dsp:nvSpPr>
        <dsp:cNvPr id="0" name=""/>
        <dsp:cNvSpPr/>
      </dsp:nvSpPr>
      <dsp:spPr>
        <a:xfrm>
          <a:off x="0" y="389062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4.31 to 18.9 mg GAE/100 g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3890622"/>
        <a:ext cx="4258769" cy="463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982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acidity</a:t>
          </a:r>
          <a:endParaRPr lang="pt-BR" sz="2400" i="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40207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226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0.04 to 0.58 % 18:1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632262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594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Peroxide value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6327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1838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3.89 to 19.10 mEq O</a:t>
          </a:r>
          <a:r>
            <a:rPr lang="pt-BR" sz="2400" kern="1200" baseline="-25000">
              <a:solidFill>
                <a:schemeClr val="tx1"/>
              </a:solidFill>
              <a:latin typeface="Palatino Linotype" panose="02040502050505030304" pitchFamily="18" charset="0"/>
            </a:rPr>
            <a:t>2</a:t>
          </a:r>
          <a:r>
            <a:rPr lang="pt-BR" sz="2400" kern="1200" baseline="0">
              <a:solidFill>
                <a:schemeClr val="tx1"/>
              </a:solidFill>
              <a:latin typeface="Palatino Linotype" panose="02040502050505030304" pitchFamily="18" charset="0"/>
            </a:rPr>
            <a:t>/kg</a:t>
          </a:r>
          <a:endParaRPr lang="pt-BR" sz="2400" kern="12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1718382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206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k</a:t>
          </a:r>
          <a:r>
            <a:rPr lang="pt-BR" sz="2400" kern="1200" baseline="-25000">
              <a:solidFill>
                <a:schemeClr val="tx1"/>
              </a:solidFill>
              <a:latin typeface="Palatino Linotype" panose="02040502050505030304" pitchFamily="18" charset="0"/>
            </a:rPr>
            <a:t>232</a:t>
          </a:r>
          <a:endParaRPr lang="pt-BR" sz="2400" kern="12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2447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450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1.47 to 2.88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2804502"/>
        <a:ext cx="4258769" cy="463680"/>
      </dsp:txXfrm>
    </dsp:sp>
    <dsp:sp modelId="{585AB4A7-3DE8-4809-9118-CF9CE85675A3}">
      <dsp:nvSpPr>
        <dsp:cNvPr id="0" name=""/>
        <dsp:cNvSpPr/>
      </dsp:nvSpPr>
      <dsp:spPr>
        <a:xfrm>
          <a:off x="0" y="326818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k</a:t>
          </a:r>
          <a:r>
            <a:rPr lang="pt-BR" sz="2400" kern="1200" baseline="-25000">
              <a:solidFill>
                <a:schemeClr val="tx1"/>
              </a:solidFill>
              <a:latin typeface="Palatino Linotype" panose="02040502050505030304" pitchFamily="18" charset="0"/>
            </a:rPr>
            <a:t>270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3298567"/>
        <a:ext cx="4197999" cy="561670"/>
      </dsp:txXfrm>
    </dsp:sp>
    <dsp:sp modelId="{F1C1C68C-3346-4154-860F-7A1F33F61153}">
      <dsp:nvSpPr>
        <dsp:cNvPr id="0" name=""/>
        <dsp:cNvSpPr/>
      </dsp:nvSpPr>
      <dsp:spPr>
        <a:xfrm>
          <a:off x="0" y="389062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>
              <a:solidFill>
                <a:schemeClr val="tx1"/>
              </a:solidFill>
              <a:latin typeface="Palatino Linotype" panose="02040502050505030304" pitchFamily="18" charset="0"/>
            </a:rPr>
            <a:t>0.12 to 0.22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3890622"/>
        <a:ext cx="4258769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1289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18:2</a:t>
          </a:r>
          <a:r>
            <a:rPr lang="pt-BR" sz="24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-6</a:t>
          </a:r>
        </a:p>
      </dsp:txBody>
      <dsp:txXfrm>
        <a:off x="30385" y="43282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533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3.52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14.3</a:t>
          </a:r>
        </a:p>
      </dsp:txBody>
      <dsp:txXfrm>
        <a:off x="0" y="635337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901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18:3</a:t>
          </a:r>
          <a:r>
            <a:rPr lang="pt-BR" sz="24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-3</a:t>
          </a:r>
        </a:p>
      </dsp:txBody>
      <dsp:txXfrm>
        <a:off x="30385" y="1129402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2145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0.50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0.92</a:t>
          </a:r>
        </a:p>
      </dsp:txBody>
      <dsp:txXfrm>
        <a:off x="0" y="1721457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513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M:P</a:t>
          </a:r>
          <a:r>
            <a:rPr lang="pt-BR" sz="2400" kern="1200" baseline="-25000" dirty="0">
              <a:solidFill>
                <a:schemeClr val="tx1"/>
              </a:solidFill>
              <a:latin typeface="Palatino Linotype" panose="02040502050505030304" pitchFamily="18" charset="0"/>
            </a:rPr>
            <a:t>ratio</a:t>
          </a:r>
        </a:p>
      </dsp:txBody>
      <dsp:txXfrm>
        <a:off x="30385" y="2215522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7576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4.44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20.6</a:t>
          </a:r>
        </a:p>
      </dsp:txBody>
      <dsp:txXfrm>
        <a:off x="0" y="2807576"/>
        <a:ext cx="4258769" cy="46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982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16:0</a:t>
          </a:r>
        </a:p>
      </dsp:txBody>
      <dsp:txXfrm>
        <a:off x="30385" y="40207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226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8.54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17.1</a:t>
          </a:r>
        </a:p>
      </dsp:txBody>
      <dsp:txXfrm>
        <a:off x="0" y="632262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594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16:1</a:t>
          </a:r>
          <a:r>
            <a:rPr lang="pt-BR" sz="24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-7</a:t>
          </a:r>
        </a:p>
      </dsp:txBody>
      <dsp:txXfrm>
        <a:off x="30385" y="1126327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1838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0.04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2.05</a:t>
          </a:r>
          <a:endParaRPr lang="pt-BR" sz="2400" kern="12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1718382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206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18:0</a:t>
          </a:r>
          <a:endParaRPr lang="pt-BR" sz="2400" kern="12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2447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450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1.10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2.63</a:t>
          </a:r>
        </a:p>
      </dsp:txBody>
      <dsp:txXfrm>
        <a:off x="0" y="2804502"/>
        <a:ext cx="4258769" cy="463680"/>
      </dsp:txXfrm>
    </dsp:sp>
    <dsp:sp modelId="{585AB4A7-3DE8-4809-9118-CF9CE85675A3}">
      <dsp:nvSpPr>
        <dsp:cNvPr id="0" name=""/>
        <dsp:cNvSpPr/>
      </dsp:nvSpPr>
      <dsp:spPr>
        <a:xfrm>
          <a:off x="0" y="3268182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18:1</a:t>
          </a:r>
          <a:r>
            <a:rPr lang="pt-BR" sz="24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n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-9</a:t>
          </a:r>
        </a:p>
      </dsp:txBody>
      <dsp:txXfrm>
        <a:off x="30385" y="3298567"/>
        <a:ext cx="4197999" cy="561670"/>
      </dsp:txXfrm>
    </dsp:sp>
    <dsp:sp modelId="{F1C1C68C-3346-4154-860F-7A1F33F61153}">
      <dsp:nvSpPr>
        <dsp:cNvPr id="0" name=""/>
        <dsp:cNvSpPr/>
      </dsp:nvSpPr>
      <dsp:spPr>
        <a:xfrm>
          <a:off x="0" y="3890622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66.6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86.0</a:t>
          </a:r>
        </a:p>
      </dsp:txBody>
      <dsp:txXfrm>
        <a:off x="0" y="3890622"/>
        <a:ext cx="4258769" cy="463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1289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4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Flavonoids</a:t>
          </a:r>
          <a:endParaRPr lang="pt-BR" sz="2400" i="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43282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533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3.00</a:t>
          </a:r>
        </a:p>
      </dsp:txBody>
      <dsp:txXfrm>
        <a:off x="0" y="635337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901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Triterpenic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compounds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9402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2145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2.25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92.3</a:t>
          </a:r>
        </a:p>
      </dsp:txBody>
      <dsp:txXfrm>
        <a:off x="0" y="1721457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513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fatty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acids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content</a:t>
          </a:r>
          <a:endParaRPr lang="pt-BR" sz="2400" kern="1200" baseline="-250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5522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7576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0.31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264</a:t>
          </a:r>
        </a:p>
      </dsp:txBody>
      <dsp:txXfrm>
        <a:off x="0" y="2807576"/>
        <a:ext cx="4258769" cy="463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12897"/>
          <a:ext cx="486437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27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Secoiridoids</a:t>
          </a: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and</a:t>
          </a: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derivatives</a:t>
          </a:r>
          <a:endParaRPr lang="pt-BR" sz="2400" i="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43282"/>
        <a:ext cx="4803609" cy="561670"/>
      </dsp:txXfrm>
    </dsp:sp>
    <dsp:sp modelId="{F0B4AC01-D561-42C8-8A83-7966D1172218}">
      <dsp:nvSpPr>
        <dsp:cNvPr id="0" name=""/>
        <dsp:cNvSpPr/>
      </dsp:nvSpPr>
      <dsp:spPr>
        <a:xfrm>
          <a:off x="0" y="635337"/>
          <a:ext cx="486437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4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249</a:t>
          </a:r>
        </a:p>
      </dsp:txBody>
      <dsp:txXfrm>
        <a:off x="0" y="635337"/>
        <a:ext cx="4864379" cy="463680"/>
      </dsp:txXfrm>
    </dsp:sp>
    <dsp:sp modelId="{DDA9E79E-C06F-4DFC-885A-EFCA3D43CB67}">
      <dsp:nvSpPr>
        <dsp:cNvPr id="0" name=""/>
        <dsp:cNvSpPr/>
      </dsp:nvSpPr>
      <dsp:spPr>
        <a:xfrm>
          <a:off x="0" y="1099017"/>
          <a:ext cx="486437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3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Lignans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9402"/>
        <a:ext cx="4803609" cy="561670"/>
      </dsp:txXfrm>
    </dsp:sp>
    <dsp:sp modelId="{B00B8FFC-23A9-4D68-AF74-5B5DCD9FC7C2}">
      <dsp:nvSpPr>
        <dsp:cNvPr id="0" name=""/>
        <dsp:cNvSpPr/>
      </dsp:nvSpPr>
      <dsp:spPr>
        <a:xfrm>
          <a:off x="0" y="1721457"/>
          <a:ext cx="486437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4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49.5</a:t>
          </a:r>
        </a:p>
      </dsp:txBody>
      <dsp:txXfrm>
        <a:off x="0" y="1721457"/>
        <a:ext cx="4864379" cy="463680"/>
      </dsp:txXfrm>
    </dsp:sp>
    <dsp:sp modelId="{6DCF4E55-A575-4EB2-8D6B-E7C268D33F19}">
      <dsp:nvSpPr>
        <dsp:cNvPr id="0" name=""/>
        <dsp:cNvSpPr/>
      </dsp:nvSpPr>
      <dsp:spPr>
        <a:xfrm>
          <a:off x="0" y="2185137"/>
          <a:ext cx="486437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10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Simple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phenols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and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derivatives</a:t>
          </a:r>
          <a:endParaRPr lang="pt-BR" sz="2400" kern="12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5522"/>
        <a:ext cx="4803609" cy="561670"/>
      </dsp:txXfrm>
    </dsp:sp>
    <dsp:sp modelId="{99586953-53D0-4EAC-8FA4-8188F205372F}">
      <dsp:nvSpPr>
        <dsp:cNvPr id="0" name=""/>
        <dsp:cNvSpPr/>
      </dsp:nvSpPr>
      <dsp:spPr>
        <a:xfrm>
          <a:off x="0" y="2807576"/>
          <a:ext cx="486437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4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9.20</a:t>
          </a:r>
        </a:p>
      </dsp:txBody>
      <dsp:txXfrm>
        <a:off x="0" y="2807576"/>
        <a:ext cx="4864379" cy="463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9AFC-FDF4-46F3-B64A-6552AD61CF31}">
      <dsp:nvSpPr>
        <dsp:cNvPr id="0" name=""/>
        <dsp:cNvSpPr/>
      </dsp:nvSpPr>
      <dsp:spPr>
        <a:xfrm>
          <a:off x="0" y="1289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dirty="0">
              <a:solidFill>
                <a:schemeClr val="tx1"/>
              </a:solidFill>
              <a:latin typeface="Palatino Linotype" panose="02040502050505030304" pitchFamily="18" charset="0"/>
            </a:rPr>
            <a:t>4 </a:t>
          </a:r>
          <a:r>
            <a:rPr lang="pt-BR" sz="2400" i="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Tocopherols</a:t>
          </a:r>
          <a:endParaRPr lang="pt-BR" sz="2400" i="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43282"/>
        <a:ext cx="4197999" cy="561670"/>
      </dsp:txXfrm>
    </dsp:sp>
    <dsp:sp modelId="{F0B4AC01-D561-42C8-8A83-7966D1172218}">
      <dsp:nvSpPr>
        <dsp:cNvPr id="0" name=""/>
        <dsp:cNvSpPr/>
      </dsp:nvSpPr>
      <dsp:spPr>
        <a:xfrm>
          <a:off x="0" y="63533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267</a:t>
          </a:r>
        </a:p>
      </dsp:txBody>
      <dsp:txXfrm>
        <a:off x="0" y="635337"/>
        <a:ext cx="4258769" cy="463680"/>
      </dsp:txXfrm>
    </dsp:sp>
    <dsp:sp modelId="{DDA9E79E-C06F-4DFC-885A-EFCA3D43CB67}">
      <dsp:nvSpPr>
        <dsp:cNvPr id="0" name=""/>
        <dsp:cNvSpPr/>
      </dsp:nvSpPr>
      <dsp:spPr>
        <a:xfrm>
          <a:off x="0" y="109901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2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Free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sterols</a:t>
          </a:r>
          <a:endParaRPr lang="pt-BR" sz="24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1129402"/>
        <a:ext cx="4197999" cy="561670"/>
      </dsp:txXfrm>
    </dsp:sp>
    <dsp:sp modelId="{B00B8FFC-23A9-4D68-AF74-5B5DCD9FC7C2}">
      <dsp:nvSpPr>
        <dsp:cNvPr id="0" name=""/>
        <dsp:cNvSpPr/>
      </dsp:nvSpPr>
      <dsp:spPr>
        <a:xfrm>
          <a:off x="0" y="1721457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 1739</a:t>
          </a:r>
        </a:p>
      </dsp:txBody>
      <dsp:txXfrm>
        <a:off x="0" y="1721457"/>
        <a:ext cx="4258769" cy="463680"/>
      </dsp:txXfrm>
    </dsp:sp>
    <dsp:sp modelId="{6DCF4E55-A575-4EB2-8D6B-E7C268D33F19}">
      <dsp:nvSpPr>
        <dsp:cNvPr id="0" name=""/>
        <dsp:cNvSpPr/>
      </dsp:nvSpPr>
      <dsp:spPr>
        <a:xfrm>
          <a:off x="0" y="2185137"/>
          <a:ext cx="4258769" cy="62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>
              <a:solidFill>
                <a:schemeClr val="tx1"/>
              </a:solidFill>
              <a:latin typeface="Palatino Linotype" panose="02040502050505030304" pitchFamily="18" charset="0"/>
            </a:rPr>
            <a:t>6 </a:t>
          </a:r>
          <a:r>
            <a:rPr lang="pt-BR" sz="2400" kern="1200" baseline="0" dirty="0" err="1">
              <a:solidFill>
                <a:schemeClr val="tx1"/>
              </a:solidFill>
              <a:latin typeface="Palatino Linotype" panose="02040502050505030304" pitchFamily="18" charset="0"/>
            </a:rPr>
            <a:t>Pigments</a:t>
          </a:r>
          <a:endParaRPr lang="pt-BR" sz="2400" kern="1200" baseline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0385" y="2215522"/>
        <a:ext cx="4197999" cy="561670"/>
      </dsp:txXfrm>
    </dsp:sp>
    <dsp:sp modelId="{99586953-53D0-4EAC-8FA4-8188F205372F}">
      <dsp:nvSpPr>
        <dsp:cNvPr id="0" name=""/>
        <dsp:cNvSpPr/>
      </dsp:nvSpPr>
      <dsp:spPr>
        <a:xfrm>
          <a:off x="0" y="2807576"/>
          <a:ext cx="42587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n.d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. </a:t>
          </a:r>
          <a:r>
            <a:rPr lang="pt-BR" sz="2400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to</a:t>
          </a:r>
          <a:r>
            <a:rPr lang="pt-BR" sz="2400" kern="1200" dirty="0">
              <a:solidFill>
                <a:schemeClr val="tx1"/>
              </a:solidFill>
              <a:latin typeface="Palatino Linotype" panose="02040502050505030304" pitchFamily="18" charset="0"/>
            </a:rPr>
            <a:t> 25.1</a:t>
          </a:r>
        </a:p>
      </dsp:txBody>
      <dsp:txXfrm>
        <a:off x="0" y="2807576"/>
        <a:ext cx="4258769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0B87-4ABC-427D-895B-587512F27A63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A578-77A7-4E2D-A251-CAB062A4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3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D408-9E84-4BDF-B7A4-85CE5BCED39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pPr rtl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32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pPr rtl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21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D408-9E84-4BDF-B7A4-85CE5BCED39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89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7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D408-9E84-4BDF-B7A4-85CE5BCED39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87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D408-9E84-4BDF-B7A4-85CE5BCED39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7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D408-9E84-4BDF-B7A4-85CE5BCED39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0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3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81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6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3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1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6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35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13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4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225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E1B980-2FBC-46F2-9117-F87D64319C0C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38402B-66E7-4D0B-906E-2EBE8FB4A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7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95534-BF17-40B3-AAAD-165C5E3F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84" y="1837932"/>
            <a:ext cx="8874035" cy="1961404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Preliminary discrimination of commercial extra virgin olive oils from Brazil by geographical origin and olives’ cultivar: A call for broader investigations</a:t>
            </a:r>
            <a:endParaRPr lang="pt-BR" sz="28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CCFCA-0797-4C44-AA6A-A5FF1222A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141" y="3597104"/>
            <a:ext cx="9533709" cy="1509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Aline Gabrielle Alves de Carvalho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Lucía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Olmo-García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Bruna Rachel Antunes Gaspar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Alegría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Carrasco-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Pancorbo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Vanessa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Naciuk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Castelo-Branco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Alexandre Guedes Torres 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sz="1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485" indent="-125730">
              <a:lnSpc>
                <a:spcPct val="110000"/>
              </a:lnSpc>
            </a:pPr>
            <a:r>
              <a:rPr lang="en-US" sz="15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Laboratory of Nutritional Biochemistry and Food Science, Lipid Biochemistry and </a:t>
            </a:r>
            <a:r>
              <a:rPr lang="en-US" sz="15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Lipidomics</a:t>
            </a:r>
            <a:r>
              <a:rPr lang="en-US" sz="15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Laboratory, Institute of Chemistry, Federal University of Rio de Janeiro, Rio de Janeiro 21941-902, Brazil;</a:t>
            </a:r>
            <a:endParaRPr lang="pt-BR" sz="15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485" indent="-125730">
              <a:lnSpc>
                <a:spcPct val="110000"/>
              </a:lnSpc>
            </a:pPr>
            <a:r>
              <a:rPr lang="en-US" sz="15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Department of Analytical Chemistry, Faculty of Sciences, University of Granada, Ave.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Fuentenueva</a:t>
            </a:r>
            <a:r>
              <a:rPr lang="en-US" sz="15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s/n, E-18071 Granada, Spain;</a:t>
            </a:r>
            <a:endParaRPr lang="pt-BR" sz="15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485" indent="-125730">
              <a:lnSpc>
                <a:spcPct val="110000"/>
              </a:lnSpc>
            </a:pPr>
            <a:r>
              <a:rPr lang="en-US" sz="15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Laboratory of Food Biotechnology, Fluminense Federal University, Niteroi 24230-340, RJ, Brazil;</a:t>
            </a:r>
            <a:endParaRPr lang="pt-BR" sz="1500" dirty="0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93B7EA6-2B16-4206-BE39-81132E9CF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1228"/>
            <a:ext cx="5006386" cy="203593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53A7824-7B1E-46DE-842A-8375F5457FC2}"/>
              </a:ext>
            </a:extLst>
          </p:cNvPr>
          <p:cNvGrpSpPr/>
          <p:nvPr/>
        </p:nvGrpSpPr>
        <p:grpSpPr>
          <a:xfrm>
            <a:off x="7167477" y="71228"/>
            <a:ext cx="4841645" cy="1091366"/>
            <a:chOff x="5496394" y="58815"/>
            <a:chExt cx="6347099" cy="131548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9B025C1-97EF-496F-A1BF-5A8AEE778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394" y="58815"/>
              <a:ext cx="6347099" cy="13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n 58">
              <a:extLst>
                <a:ext uri="{FF2B5EF4-FFF2-40B4-BE49-F238E27FC236}">
                  <a16:creationId xmlns:a16="http://schemas.microsoft.com/office/drawing/2014/main" id="{4CCC05EE-69E4-4914-BA5F-4822CCEE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201" y="136321"/>
              <a:ext cx="1237980" cy="1237980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6D3B04-8EA1-4667-BCD9-F59A54257401}"/>
              </a:ext>
            </a:extLst>
          </p:cNvPr>
          <p:cNvSpPr txBox="1"/>
          <p:nvPr/>
        </p:nvSpPr>
        <p:spPr>
          <a:xfrm>
            <a:off x="5045521" y="6029534"/>
            <a:ext cx="2100948" cy="408623"/>
          </a:xfrm>
          <a:prstGeom prst="roundRect">
            <a:avLst/>
          </a:prstGeom>
          <a:solidFill>
            <a:schemeClr val="bg2"/>
          </a:solidFill>
          <a:ln cap="rnd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43062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4572" y="225881"/>
            <a:ext cx="11534775" cy="672371"/>
          </a:xfrm>
        </p:spPr>
        <p:txBody>
          <a:bodyPr rtlCol="0">
            <a:normAutofit/>
          </a:bodyPr>
          <a:lstStyle/>
          <a:p>
            <a:pPr algn="l"/>
            <a:r>
              <a:rPr lang="en-US" sz="3600">
                <a:latin typeface="Palatino Linotype" panose="02040502050505030304" pitchFamily="18" charset="0"/>
              </a:rPr>
              <a:t>Factors that influence on olive oil composition</a:t>
            </a:r>
          </a:p>
        </p:txBody>
      </p:sp>
      <p:pic>
        <p:nvPicPr>
          <p:cNvPr id="14" name="Picture 2" descr="Resultado de imagem para condiÃ§Ãµes de clima e solo">
            <a:extLst>
              <a:ext uri="{FF2B5EF4-FFF2-40B4-BE49-F238E27FC236}">
                <a16:creationId xmlns:a16="http://schemas.microsoft.com/office/drawing/2014/main" id="{00EA42C6-B2F0-423F-9F73-9BC7B1E7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02" y="3739391"/>
            <a:ext cx="2571795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280833-E8AB-43CC-9A41-8CBC2D0420C9}"/>
              </a:ext>
            </a:extLst>
          </p:cNvPr>
          <p:cNvSpPr txBox="1"/>
          <p:nvPr/>
        </p:nvSpPr>
        <p:spPr>
          <a:xfrm>
            <a:off x="5856543" y="1544909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Cultivar and ripening degree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3032A5-1565-43AB-B732-851FD5443393}"/>
              </a:ext>
            </a:extLst>
          </p:cNvPr>
          <p:cNvSpPr txBox="1"/>
          <p:nvPr/>
        </p:nvSpPr>
        <p:spPr>
          <a:xfrm>
            <a:off x="5856543" y="2168094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Edaphoclimatic conditions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A3ABA19-68D7-4C6B-8983-0EF6D863DFD7}"/>
              </a:ext>
            </a:extLst>
          </p:cNvPr>
          <p:cNvSpPr txBox="1"/>
          <p:nvPr/>
        </p:nvSpPr>
        <p:spPr>
          <a:xfrm>
            <a:off x="5856543" y="2791279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 Linotype" panose="02040502050505030304" pitchFamily="18" charset="0"/>
              </a:rPr>
              <a:t>Conditions of olive oil production</a:t>
            </a:r>
          </a:p>
        </p:txBody>
      </p:sp>
      <p:pic>
        <p:nvPicPr>
          <p:cNvPr id="20" name="Picture 4" descr="Resultado de imagem para olive oil production">
            <a:extLst>
              <a:ext uri="{FF2B5EF4-FFF2-40B4-BE49-F238E27FC236}">
                <a16:creationId xmlns:a16="http://schemas.microsoft.com/office/drawing/2014/main" id="{D33213A3-93D6-4F76-8E4C-CC5C2978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30" y="4947171"/>
            <a:ext cx="2710868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m para ponto de maturaÃ§Ã£o azeitona">
            <a:extLst>
              <a:ext uri="{FF2B5EF4-FFF2-40B4-BE49-F238E27FC236}">
                <a16:creationId xmlns:a16="http://schemas.microsoft.com/office/drawing/2014/main" id="{2C115280-C4DE-49EC-9020-7F9A4F49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1" y="1315959"/>
            <a:ext cx="4219474" cy="21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esultado de imagem para produÃ§Ã£o de azeite">
            <a:extLst>
              <a:ext uri="{FF2B5EF4-FFF2-40B4-BE49-F238E27FC236}">
                <a16:creationId xmlns:a16="http://schemas.microsoft.com/office/drawing/2014/main" id="{467D730A-A2F0-44F3-92FA-6DD45113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5" y="4529596"/>
            <a:ext cx="2697236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333943-7906-4D3B-ADEC-FFEB73DBF76E}"/>
              </a:ext>
            </a:extLst>
          </p:cNvPr>
          <p:cNvSpPr txBox="1"/>
          <p:nvPr/>
        </p:nvSpPr>
        <p:spPr>
          <a:xfrm>
            <a:off x="9104811" y="3574101"/>
            <a:ext cx="2638698" cy="1168539"/>
          </a:xfrm>
          <a:prstGeom prst="wedgeEllipseCallout">
            <a:avLst>
              <a:gd name="adj1" fmla="val -58456"/>
              <a:gd name="adj2" fmla="val -7246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Multivariate analysis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4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>
                <a:latin typeface="Palatino Linotype" panose="02040502050505030304" pitchFamily="18" charset="0"/>
              </a:rPr>
              <a:t>Objective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4DC0B3-E627-4A50-B568-E265C4D28FAB}"/>
              </a:ext>
            </a:extLst>
          </p:cNvPr>
          <p:cNvSpPr txBox="1"/>
          <p:nvPr/>
        </p:nvSpPr>
        <p:spPr>
          <a:xfrm>
            <a:off x="281453" y="1182231"/>
            <a:ext cx="7077991" cy="2246769"/>
          </a:xfrm>
          <a:prstGeom prst="rect">
            <a:avLst/>
          </a:prstGeom>
          <a:noFill/>
          <a:ln w="12700">
            <a:solidFill>
              <a:srgbClr val="92D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To achieve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a preliminary discrimination of commercial olive oils produced in Brazil according to olives’ cultivar and region of production by applying multivariate analysis to the oils’ compositional profiles.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2" descr="Resultado de imagem para azeites brasileiros">
            <a:extLst>
              <a:ext uri="{FF2B5EF4-FFF2-40B4-BE49-F238E27FC236}">
                <a16:creationId xmlns:a16="http://schemas.microsoft.com/office/drawing/2014/main" id="{5891F0F0-5945-46B7-9CFE-9B0C5DB32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/>
          <a:stretch/>
        </p:blipFill>
        <p:spPr bwMode="auto">
          <a:xfrm>
            <a:off x="7359444" y="3310184"/>
            <a:ext cx="4640825" cy="3322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1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8" descr="Uma imagem contendo mesa, sentado, chão, comida&#10;&#10;Descrição gerada com alta confiança">
            <a:extLst>
              <a:ext uri="{FF2B5EF4-FFF2-40B4-BE49-F238E27FC236}">
                <a16:creationId xmlns:a16="http://schemas.microsoft.com/office/drawing/2014/main" id="{01D2D5CD-A746-4DE9-9F9B-A587982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8505" y="1433016"/>
            <a:ext cx="5223303" cy="157151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Palatino Linotype" panose="02040502050505030304" pitchFamily="18" charset="0"/>
              </a:rPr>
              <a:t>Samples and Methods</a:t>
            </a:r>
          </a:p>
        </p:txBody>
      </p:sp>
    </p:spTree>
    <p:extLst>
      <p:ext uri="{BB962C8B-B14F-4D97-AF65-F5344CB8AC3E}">
        <p14:creationId xmlns:p14="http://schemas.microsoft.com/office/powerpoint/2010/main" val="201979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2E9E621-04A9-46E4-B632-23303411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04" y="230877"/>
            <a:ext cx="6598892" cy="66271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9307" y="206363"/>
            <a:ext cx="10569575" cy="555625"/>
          </a:xfrm>
        </p:spPr>
        <p:txBody>
          <a:bodyPr rtlCol="0">
            <a:noAutofit/>
          </a:bodyPr>
          <a:lstStyle/>
          <a:p>
            <a:pPr algn="l" rtl="0"/>
            <a:r>
              <a:rPr lang="en-US" sz="3600">
                <a:latin typeface="Palatino Linotype" panose="02040502050505030304" pitchFamily="18" charset="0"/>
              </a:rPr>
              <a:t>EVOO sampling</a:t>
            </a: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EF3FD723-794F-48B7-9924-811FFC3C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004225"/>
              </p:ext>
            </p:extLst>
          </p:nvPr>
        </p:nvGraphicFramePr>
        <p:xfrm>
          <a:off x="4429704" y="1722217"/>
          <a:ext cx="3627782" cy="332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" name="Imagem 35">
            <a:extLst>
              <a:ext uri="{FF2B5EF4-FFF2-40B4-BE49-F238E27FC236}">
                <a16:creationId xmlns:a16="http://schemas.microsoft.com/office/drawing/2014/main" id="{DA7DAF3A-FC55-4751-9EA7-EF39431E0F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666" r="30001"/>
          <a:stretch/>
        </p:blipFill>
        <p:spPr>
          <a:xfrm>
            <a:off x="768800" y="1546593"/>
            <a:ext cx="3498313" cy="341875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A89C5C47-8ED9-49A0-B347-678D37AC0752}"/>
              </a:ext>
            </a:extLst>
          </p:cNvPr>
          <p:cNvSpPr txBox="1"/>
          <p:nvPr/>
        </p:nvSpPr>
        <p:spPr>
          <a:xfrm>
            <a:off x="8057486" y="2415211"/>
            <a:ext cx="2867189" cy="85777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27173" tIns="71120" rIns="71120" bIns="71120" numCol="1" spcCol="1270" anchor="ctr" anchorCtr="0">
            <a:noAutofit/>
          </a:bodyPr>
          <a:lstStyle>
            <a:lvl1pPr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2200" i="0">
                <a:solidFill>
                  <a:prstClr val="black"/>
                </a:solidFill>
                <a:latin typeface="Garamond" panose="02020404030301010803"/>
              </a:defRPr>
            </a:lvl1pPr>
          </a:lstStyle>
          <a:p>
            <a:r>
              <a:rPr lang="en-US" sz="1800">
                <a:latin typeface="Palatino Linotype" panose="02040502050505030304" pitchFamily="18" charset="0"/>
              </a:rPr>
              <a:t>3 brands - South</a:t>
            </a:r>
          </a:p>
          <a:p>
            <a:r>
              <a:rPr lang="en-US" sz="1800">
                <a:latin typeface="Palatino Linotype" panose="02040502050505030304" pitchFamily="18" charset="0"/>
              </a:rPr>
              <a:t>2 brands - Southeast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089DCC5-511F-4235-B168-B9378954FBA9}"/>
              </a:ext>
            </a:extLst>
          </p:cNvPr>
          <p:cNvSpPr txBox="1"/>
          <p:nvPr/>
        </p:nvSpPr>
        <p:spPr>
          <a:xfrm>
            <a:off x="8051868" y="4286568"/>
            <a:ext cx="2867189" cy="437638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27173" tIns="71120" rIns="71120" bIns="71120" numCol="1" spcCol="1270" anchor="ctr" anchorCtr="0">
            <a:noAutofit/>
          </a:bodyPr>
          <a:lstStyle>
            <a:lvl1pPr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2200" i="0">
                <a:solidFill>
                  <a:prstClr val="black"/>
                </a:solidFill>
                <a:latin typeface="Garamond" panose="02020404030301010803"/>
              </a:defRPr>
            </a:lvl1pPr>
          </a:lstStyle>
          <a:p>
            <a:r>
              <a:rPr lang="en-US" sz="1800">
                <a:latin typeface="Palatino Linotype" panose="02040502050505030304" pitchFamily="18" charset="0"/>
              </a:rPr>
              <a:t>5 brands - Catalunya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4F733F-AEA0-43B9-9A69-13194A9C92E9}"/>
              </a:ext>
            </a:extLst>
          </p:cNvPr>
          <p:cNvSpPr txBox="1"/>
          <p:nvPr/>
        </p:nvSpPr>
        <p:spPr>
          <a:xfrm>
            <a:off x="7233627" y="554125"/>
            <a:ext cx="16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latino Linotype" panose="02040502050505030304" pitchFamily="18" charset="0"/>
              </a:rPr>
              <a:t>15 samples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E22EED-0702-4468-A11D-061AA2877916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4875B1-6C16-4B59-A378-F2CB238A4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454104"/>
              </p:ext>
            </p:extLst>
          </p:nvPr>
        </p:nvGraphicFramePr>
        <p:xfrm>
          <a:off x="1474787" y="851964"/>
          <a:ext cx="9242425" cy="56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3ABAE7D-DE56-49FA-8B8E-87A13E90FF14}"/>
              </a:ext>
            </a:extLst>
          </p:cNvPr>
          <p:cNvSpPr txBox="1"/>
          <p:nvPr/>
        </p:nvSpPr>
        <p:spPr>
          <a:xfrm>
            <a:off x="10416381" y="6334780"/>
            <a:ext cx="192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*Altitude quartiles (GraphPad Prism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®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D67B12-249F-4194-AB98-2F0EC30C7544}"/>
              </a:ext>
            </a:extLst>
          </p:cNvPr>
          <p:cNvSpPr txBox="1"/>
          <p:nvPr/>
        </p:nvSpPr>
        <p:spPr>
          <a:xfrm>
            <a:off x="1658185" y="2670373"/>
            <a:ext cx="210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The Unscrambler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®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, software version 9.7 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7" name="Seta: Dobrada 6">
            <a:extLst>
              <a:ext uri="{FF2B5EF4-FFF2-40B4-BE49-F238E27FC236}">
                <a16:creationId xmlns:a16="http://schemas.microsoft.com/office/drawing/2014/main" id="{0F82AB69-FA5D-40CA-A28E-F59EF7E1E5CB}"/>
              </a:ext>
            </a:extLst>
          </p:cNvPr>
          <p:cNvSpPr/>
          <p:nvPr/>
        </p:nvSpPr>
        <p:spPr>
          <a:xfrm>
            <a:off x="7700212" y="398654"/>
            <a:ext cx="625642" cy="964925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F54A27-27CD-4F46-A3E1-3BE1C7DBAD45}"/>
              </a:ext>
            </a:extLst>
          </p:cNvPr>
          <p:cNvSpPr txBox="1"/>
          <p:nvPr/>
        </p:nvSpPr>
        <p:spPr>
          <a:xfrm>
            <a:off x="8314865" y="398654"/>
            <a:ext cx="210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7 excluded variables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9E02C98-0DFD-42F1-8C64-5B26390299EF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F56EEB-9F0A-4AF0-8B2C-A119755E2D8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077DF-E73C-4183-B866-522EA8E0442B}"/>
              </a:ext>
            </a:extLst>
          </p:cNvPr>
          <p:cNvSpPr txBox="1"/>
          <p:nvPr/>
        </p:nvSpPr>
        <p:spPr>
          <a:xfrm>
            <a:off x="77285" y="1024115"/>
            <a:ext cx="12037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All data used to perform multivariate analysis are available in the previously mentioned publication, and ranged among samples as follows: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905DADF-6049-4590-87D6-426A70960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057074"/>
              </p:ext>
            </p:extLst>
          </p:nvPr>
        </p:nvGraphicFramePr>
        <p:xfrm>
          <a:off x="7484772" y="2124544"/>
          <a:ext cx="4258769" cy="43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D3012FE-D418-43B1-9AD5-21663EFC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663097"/>
              </p:ext>
            </p:extLst>
          </p:nvPr>
        </p:nvGraphicFramePr>
        <p:xfrm>
          <a:off x="448461" y="2124544"/>
          <a:ext cx="4258769" cy="43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614ACF5-EBB0-4613-B5FA-AD4178E04BE1}"/>
              </a:ext>
            </a:extLst>
          </p:cNvPr>
          <p:cNvSpPr txBox="1"/>
          <p:nvPr/>
        </p:nvSpPr>
        <p:spPr>
          <a:xfrm>
            <a:off x="4813109" y="3429000"/>
            <a:ext cx="2565779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Quality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parameters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and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other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features</a:t>
            </a:r>
            <a:endParaRPr lang="pt-BR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8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9E02C98-0DFD-42F1-8C64-5B26390299EF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F56EEB-9F0A-4AF0-8B2C-A119755E2D8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077DF-E73C-4183-B866-522EA8E0442B}"/>
              </a:ext>
            </a:extLst>
          </p:cNvPr>
          <p:cNvSpPr txBox="1"/>
          <p:nvPr/>
        </p:nvSpPr>
        <p:spPr>
          <a:xfrm>
            <a:off x="77285" y="1024115"/>
            <a:ext cx="12037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All data used to perform multivariate analysis are available in the previously mentioned publication, and ranged among samples as follows: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905DADF-6049-4590-87D6-426A70960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388531"/>
              </p:ext>
            </p:extLst>
          </p:nvPr>
        </p:nvGraphicFramePr>
        <p:xfrm>
          <a:off x="7527962" y="2591368"/>
          <a:ext cx="4258769" cy="32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D3012FE-D418-43B1-9AD5-21663EFC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828982"/>
              </p:ext>
            </p:extLst>
          </p:nvPr>
        </p:nvGraphicFramePr>
        <p:xfrm>
          <a:off x="448461" y="2124544"/>
          <a:ext cx="4258769" cy="43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614ACF5-EBB0-4613-B5FA-AD4178E04BE1}"/>
              </a:ext>
            </a:extLst>
          </p:cNvPr>
          <p:cNvSpPr txBox="1"/>
          <p:nvPr/>
        </p:nvSpPr>
        <p:spPr>
          <a:xfrm>
            <a:off x="4872251" y="3405116"/>
            <a:ext cx="24475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Fatty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acid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profile (g/100g)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and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M:P </a:t>
            </a:r>
            <a:r>
              <a:rPr lang="pt-BR" sz="2400" baseline="-250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ratio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0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9E02C98-0DFD-42F1-8C64-5B26390299EF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F56EEB-9F0A-4AF0-8B2C-A119755E2D8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077DF-E73C-4183-B866-522EA8E0442B}"/>
              </a:ext>
            </a:extLst>
          </p:cNvPr>
          <p:cNvSpPr txBox="1"/>
          <p:nvPr/>
        </p:nvSpPr>
        <p:spPr>
          <a:xfrm>
            <a:off x="77285" y="1024115"/>
            <a:ext cx="12037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All data used to perform multivariate analysis are available in the previously mentioned publication, and ranged among samples as follows: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905DADF-6049-4590-87D6-426A70960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876984"/>
              </p:ext>
            </p:extLst>
          </p:nvPr>
        </p:nvGraphicFramePr>
        <p:xfrm>
          <a:off x="7527962" y="2591368"/>
          <a:ext cx="4258769" cy="32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D3012FE-D418-43B1-9AD5-21663EFC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949937"/>
              </p:ext>
            </p:extLst>
          </p:nvPr>
        </p:nvGraphicFramePr>
        <p:xfrm>
          <a:off x="154572" y="2529870"/>
          <a:ext cx="4864379" cy="32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614ACF5-EBB0-4613-B5FA-AD4178E04BE1}"/>
              </a:ext>
            </a:extLst>
          </p:cNvPr>
          <p:cNvSpPr txBox="1"/>
          <p:nvPr/>
        </p:nvSpPr>
        <p:spPr>
          <a:xfrm>
            <a:off x="5174812" y="3405116"/>
            <a:ext cx="2197289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Minor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components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by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RP-LC-MS (mg/kg)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9E02C98-0DFD-42F1-8C64-5B26390299EF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F56EEB-9F0A-4AF0-8B2C-A119755E2D8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077DF-E73C-4183-B866-522EA8E0442B}"/>
              </a:ext>
            </a:extLst>
          </p:cNvPr>
          <p:cNvSpPr txBox="1"/>
          <p:nvPr/>
        </p:nvSpPr>
        <p:spPr>
          <a:xfrm>
            <a:off x="77285" y="1024115"/>
            <a:ext cx="12037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All data used to perform multivariate analysis are available in the previously mentioned publication, and ranged among samples as follows: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D3012FE-D418-43B1-9AD5-21663EFC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621771"/>
              </p:ext>
            </p:extLst>
          </p:nvPr>
        </p:nvGraphicFramePr>
        <p:xfrm>
          <a:off x="500802" y="3347965"/>
          <a:ext cx="4258769" cy="32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614ACF5-EBB0-4613-B5FA-AD4178E04BE1}"/>
              </a:ext>
            </a:extLst>
          </p:cNvPr>
          <p:cNvSpPr txBox="1"/>
          <p:nvPr/>
        </p:nvSpPr>
        <p:spPr>
          <a:xfrm>
            <a:off x="662137" y="2144325"/>
            <a:ext cx="393609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Minor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components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by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NP-LC-DAD/FLD (mg/kg)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CE9683-C108-47B6-A2D3-5DF1BF9B00ED}"/>
              </a:ext>
            </a:extLst>
          </p:cNvPr>
          <p:cNvSpPr txBox="1"/>
          <p:nvPr/>
        </p:nvSpPr>
        <p:spPr>
          <a:xfrm>
            <a:off x="7489353" y="2144325"/>
            <a:ext cx="360272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8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Volatile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and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semi-volatile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compounds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(</a:t>
            </a:r>
            <a:r>
              <a:rPr lang="el-GR" sz="1800" b="0" i="0" u="none" strike="noStrike" baseline="0" dirty="0">
                <a:solidFill>
                  <a:schemeClr val="tx1"/>
                </a:solidFill>
                <a:latin typeface="PalatinoLinotype"/>
              </a:rPr>
              <a:t>μ</a:t>
            </a:r>
            <a:r>
              <a:rPr lang="pt-BR" sz="1800" b="0" i="0" u="none" strike="noStrike" baseline="0" dirty="0">
                <a:solidFill>
                  <a:schemeClr val="tx1"/>
                </a:solidFill>
                <a:latin typeface="PalatinoLinotype"/>
              </a:rPr>
              <a:t>g/g)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BDC0C3-3758-4577-94E1-08A3C1400F64}"/>
              </a:ext>
            </a:extLst>
          </p:cNvPr>
          <p:cNvSpPr txBox="1"/>
          <p:nvPr/>
        </p:nvSpPr>
        <p:spPr>
          <a:xfrm>
            <a:off x="7432431" y="3429000"/>
            <a:ext cx="36027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n.d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pt-BR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to</a:t>
            </a:r>
            <a:r>
              <a:rPr lang="pt-B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18.5  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4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9E02C98-0DFD-42F1-8C64-5B26390299EF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F56EEB-9F0A-4AF0-8B2C-A119755E2D8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077DF-E73C-4183-B866-522EA8E0442B}"/>
              </a:ext>
            </a:extLst>
          </p:cNvPr>
          <p:cNvSpPr txBox="1"/>
          <p:nvPr/>
        </p:nvSpPr>
        <p:spPr>
          <a:xfrm>
            <a:off x="77285" y="1024115"/>
            <a:ext cx="12037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All data used to perform multivariate analysis are available in the previously mentioned publication, and ranged among samples as follows:</a:t>
            </a:r>
            <a:endParaRPr lang="pt-BR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D3012FE-D418-43B1-9AD5-21663EFC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966461"/>
              </p:ext>
            </p:extLst>
          </p:nvPr>
        </p:nvGraphicFramePr>
        <p:xfrm>
          <a:off x="2336980" y="3303495"/>
          <a:ext cx="7169958" cy="32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614ACF5-EBB0-4613-B5FA-AD4178E04BE1}"/>
              </a:ext>
            </a:extLst>
          </p:cNvPr>
          <p:cNvSpPr txBox="1"/>
          <p:nvPr/>
        </p:nvSpPr>
        <p:spPr>
          <a:xfrm>
            <a:off x="3953910" y="2223525"/>
            <a:ext cx="393609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Geographical origin and cultivar</a:t>
            </a:r>
            <a:endParaRPr lang="pt-BR" sz="2400" baseline="-25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8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8" descr="Uma imagem contendo mesa, sentado, chão, comida&#10;&#10;Descrição gerada com alta confiança">
            <a:extLst>
              <a:ext uri="{FF2B5EF4-FFF2-40B4-BE49-F238E27FC236}">
                <a16:creationId xmlns:a16="http://schemas.microsoft.com/office/drawing/2014/main" id="{01D2D5CD-A746-4DE9-9F9B-A587982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8631" y="1733265"/>
            <a:ext cx="3722050" cy="99830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Palatino Linotype" panose="0204050205050503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567D4E-7198-45B4-93EC-713A32BE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68" y="395802"/>
            <a:ext cx="9760981" cy="54204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B056BB-C846-48A0-B9C0-826968400646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313A2A-3DBB-4448-B03D-E242B74C5436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Multivariate analyses variables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05173B-0D9B-40FF-9D5D-3C1D8239F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98"/>
          <a:stretch/>
        </p:blipFill>
        <p:spPr>
          <a:xfrm>
            <a:off x="321680" y="5838443"/>
            <a:ext cx="11548640" cy="6723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A6C3105-4493-49BB-8E84-9A040308A195}"/>
              </a:ext>
            </a:extLst>
          </p:cNvPr>
          <p:cNvSpPr txBox="1"/>
          <p:nvPr/>
        </p:nvSpPr>
        <p:spPr>
          <a:xfrm>
            <a:off x="8270543" y="48616"/>
            <a:ext cx="3766885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Representative figure to invite you to get to know our previous work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8" descr="Uma imagem contendo mesa, sentado, chão, comida&#10;&#10;Descrição gerada com alta confiança">
            <a:extLst>
              <a:ext uri="{FF2B5EF4-FFF2-40B4-BE49-F238E27FC236}">
                <a16:creationId xmlns:a16="http://schemas.microsoft.com/office/drawing/2014/main" id="{01D2D5CD-A746-4DE9-9F9B-A587982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8631" y="1733265"/>
            <a:ext cx="3053309" cy="99830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1943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3334" y="898252"/>
            <a:ext cx="11705332" cy="390576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3334" y="898252"/>
            <a:ext cx="11705332" cy="390576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4AFA63-EB74-49E0-8E0D-84FD670CAB8E}"/>
              </a:ext>
            </a:extLst>
          </p:cNvPr>
          <p:cNvSpPr/>
          <p:nvPr/>
        </p:nvSpPr>
        <p:spPr>
          <a:xfrm>
            <a:off x="243335" y="4490113"/>
            <a:ext cx="2049490" cy="4094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6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3334" y="898252"/>
            <a:ext cx="11705332" cy="390576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A15A8B9-C95F-4F99-A2FF-18C156250147}"/>
              </a:ext>
            </a:extLst>
          </p:cNvPr>
          <p:cNvSpPr/>
          <p:nvPr/>
        </p:nvSpPr>
        <p:spPr>
          <a:xfrm>
            <a:off x="1433015" y="2538484"/>
            <a:ext cx="2156346" cy="504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8370F32-2577-44BD-AF12-863B4F94D918}"/>
              </a:ext>
            </a:extLst>
          </p:cNvPr>
          <p:cNvSpPr/>
          <p:nvPr/>
        </p:nvSpPr>
        <p:spPr>
          <a:xfrm rot="572315">
            <a:off x="2013458" y="3567716"/>
            <a:ext cx="1714383" cy="48194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B0DFB46-16C5-4F2B-85D6-3CCFDBEA4496}"/>
              </a:ext>
            </a:extLst>
          </p:cNvPr>
          <p:cNvSpPr/>
          <p:nvPr/>
        </p:nvSpPr>
        <p:spPr>
          <a:xfrm rot="7454742">
            <a:off x="3901494" y="3216938"/>
            <a:ext cx="1199515" cy="44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F59C66-4F16-4D19-8151-5F847A52D8F5}"/>
              </a:ext>
            </a:extLst>
          </p:cNvPr>
          <p:cNvSpPr/>
          <p:nvPr/>
        </p:nvSpPr>
        <p:spPr>
          <a:xfrm rot="2690170">
            <a:off x="3766315" y="1976370"/>
            <a:ext cx="1619373" cy="4449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70E7A97-A78E-4F29-8B9C-FBF3725661C9}"/>
              </a:ext>
            </a:extLst>
          </p:cNvPr>
          <p:cNvSpPr/>
          <p:nvPr/>
        </p:nvSpPr>
        <p:spPr>
          <a:xfrm rot="4714039">
            <a:off x="3732201" y="2429934"/>
            <a:ext cx="1422991" cy="666441"/>
          </a:xfrm>
          <a:prstGeom prst="ellipse">
            <a:avLst/>
          </a:prstGeom>
          <a:noFill/>
          <a:ln>
            <a:solidFill>
              <a:srgbClr val="96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82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3334" y="898252"/>
            <a:ext cx="11705332" cy="390576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A15A8B9-C95F-4F99-A2FF-18C156250147}"/>
              </a:ext>
            </a:extLst>
          </p:cNvPr>
          <p:cNvSpPr/>
          <p:nvPr/>
        </p:nvSpPr>
        <p:spPr>
          <a:xfrm>
            <a:off x="1433015" y="2538484"/>
            <a:ext cx="2156346" cy="504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8370F32-2577-44BD-AF12-863B4F94D918}"/>
              </a:ext>
            </a:extLst>
          </p:cNvPr>
          <p:cNvSpPr/>
          <p:nvPr/>
        </p:nvSpPr>
        <p:spPr>
          <a:xfrm rot="572315">
            <a:off x="2013458" y="3567716"/>
            <a:ext cx="1714383" cy="48194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B0DFB46-16C5-4F2B-85D6-3CCFDBEA4496}"/>
              </a:ext>
            </a:extLst>
          </p:cNvPr>
          <p:cNvSpPr/>
          <p:nvPr/>
        </p:nvSpPr>
        <p:spPr>
          <a:xfrm rot="7454742">
            <a:off x="3901494" y="3216938"/>
            <a:ext cx="1199515" cy="44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F59C66-4F16-4D19-8151-5F847A52D8F5}"/>
              </a:ext>
            </a:extLst>
          </p:cNvPr>
          <p:cNvSpPr/>
          <p:nvPr/>
        </p:nvSpPr>
        <p:spPr>
          <a:xfrm rot="2690170">
            <a:off x="3766315" y="1976370"/>
            <a:ext cx="1619373" cy="4449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70E7A97-A78E-4F29-8B9C-FBF3725661C9}"/>
              </a:ext>
            </a:extLst>
          </p:cNvPr>
          <p:cNvSpPr/>
          <p:nvPr/>
        </p:nvSpPr>
        <p:spPr>
          <a:xfrm rot="4714039">
            <a:off x="3732201" y="2429934"/>
            <a:ext cx="1422991" cy="666441"/>
          </a:xfrm>
          <a:prstGeom prst="ellipse">
            <a:avLst/>
          </a:prstGeom>
          <a:noFill/>
          <a:ln>
            <a:solidFill>
              <a:srgbClr val="96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0D9244-F11B-47DE-831A-D63F71C345EB}"/>
              </a:ext>
            </a:extLst>
          </p:cNvPr>
          <p:cNvSpPr txBox="1"/>
          <p:nvPr/>
        </p:nvSpPr>
        <p:spPr>
          <a:xfrm>
            <a:off x="6466752" y="3760516"/>
            <a:ext cx="522259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Sterols and tocopherols have been previously reported as influencing factors when discriminating EVOO by geographical origin and cultivar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Kyçyk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et al, 2016;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Martakos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et al, 2020].</a:t>
            </a:r>
            <a:endParaRPr lang="pt-B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4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PLS-DA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826" r="-1321" b="33"/>
          <a:stretch/>
        </p:blipFill>
        <p:spPr bwMode="auto">
          <a:xfrm>
            <a:off x="332095" y="898252"/>
            <a:ext cx="11859905" cy="3916908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9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PLS-DA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826" r="-1321" b="33"/>
          <a:stretch/>
        </p:blipFill>
        <p:spPr bwMode="auto">
          <a:xfrm>
            <a:off x="332095" y="898252"/>
            <a:ext cx="11859905" cy="3916908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599E98E-86C6-4AEA-9FE0-62B8AF55E833}"/>
              </a:ext>
            </a:extLst>
          </p:cNvPr>
          <p:cNvSpPr/>
          <p:nvPr/>
        </p:nvSpPr>
        <p:spPr>
          <a:xfrm>
            <a:off x="243334" y="4490113"/>
            <a:ext cx="3523447" cy="4094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62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PLS-DA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826" r="-1321" b="33"/>
          <a:stretch/>
        </p:blipFill>
        <p:spPr bwMode="auto">
          <a:xfrm>
            <a:off x="332095" y="898252"/>
            <a:ext cx="11859905" cy="3916908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02471BE-B1CF-4683-A4E7-EE77519E4C5C}"/>
              </a:ext>
            </a:extLst>
          </p:cNvPr>
          <p:cNvSpPr/>
          <p:nvPr/>
        </p:nvSpPr>
        <p:spPr>
          <a:xfrm rot="1179319">
            <a:off x="4006443" y="3192753"/>
            <a:ext cx="1394880" cy="52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C36EBB6-34C2-4988-909B-A2DE2538F535}"/>
              </a:ext>
            </a:extLst>
          </p:cNvPr>
          <p:cNvSpPr/>
          <p:nvPr/>
        </p:nvSpPr>
        <p:spPr>
          <a:xfrm rot="894200">
            <a:off x="3118865" y="1602181"/>
            <a:ext cx="1714383" cy="48194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741E198-C4D3-4E64-B4F1-E5E4597CF307}"/>
              </a:ext>
            </a:extLst>
          </p:cNvPr>
          <p:cNvSpPr/>
          <p:nvPr/>
        </p:nvSpPr>
        <p:spPr>
          <a:xfrm rot="7454742">
            <a:off x="1641995" y="2398228"/>
            <a:ext cx="1199515" cy="44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B6EA5F-0493-4113-BCC3-9B867232A1B6}"/>
              </a:ext>
            </a:extLst>
          </p:cNvPr>
          <p:cNvSpPr/>
          <p:nvPr/>
        </p:nvSpPr>
        <p:spPr>
          <a:xfrm>
            <a:off x="1656858" y="3353058"/>
            <a:ext cx="1284891" cy="3470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C024905-265C-472D-88A2-8C192FCC4A99}"/>
              </a:ext>
            </a:extLst>
          </p:cNvPr>
          <p:cNvSpPr/>
          <p:nvPr/>
        </p:nvSpPr>
        <p:spPr>
          <a:xfrm rot="3315541">
            <a:off x="1675016" y="2700134"/>
            <a:ext cx="1233451" cy="620236"/>
          </a:xfrm>
          <a:prstGeom prst="ellipse">
            <a:avLst/>
          </a:prstGeom>
          <a:noFill/>
          <a:ln>
            <a:solidFill>
              <a:srgbClr val="96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1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B68401-3AB3-4A6E-A557-8927858C0B41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>
                <a:latin typeface="Palatino Linotype" panose="02040502050505030304" pitchFamily="18" charset="0"/>
              </a:rPr>
              <a:t>PLS-DA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C9DE22-E8F6-4791-AA8E-87E970BD1B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826" r="-1321" b="33"/>
          <a:stretch/>
        </p:blipFill>
        <p:spPr bwMode="auto">
          <a:xfrm>
            <a:off x="332095" y="898252"/>
            <a:ext cx="11859905" cy="3916908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6E05A-A0EE-442B-96CF-6F927C5704C5}"/>
              </a:ext>
            </a:extLst>
          </p:cNvPr>
          <p:cNvSpPr txBox="1"/>
          <p:nvPr/>
        </p:nvSpPr>
        <p:spPr>
          <a:xfrm>
            <a:off x="0" y="5267250"/>
            <a:ext cx="120374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Clustering of EVOO samples: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Scores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PCA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Scores plot of the PLS-DA model. (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 Loadings plot of the PLS-DA model. EVOO samples: BA SE A - Brazilian cv. Arbequina from Southeast, brand A. BA SE B - Brazilian cv. Arbequina from Southeast, brand B.  BA S C - Brazilian cv. Arbequina from South, brand C.  BA S D - Brazilian cv. Arbequina from South, brand D.  BA S E - Brazilian cv. Arbequina from South, brand E. BK SE B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B.  BK SE F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Southeast, brand F.  BK S C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C.  BK S G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G.  BK S H - Brazilian cv.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Koroneiki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from South, brand H. SA C I - Spanish cv. Arbequina from Catalonia, brand I.  SA C J - Spanish cv. Arbequina from Catalonia, brand J.  SA C K - Spanish cv. Arbequina from Catalonia, brand K.  SA C L - Spanish cv. Arbequina from Catalonia, brand L.  SA C M - Spanish cv. Arbequina from Catalonia, brand M.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02471BE-B1CF-4683-A4E7-EE77519E4C5C}"/>
              </a:ext>
            </a:extLst>
          </p:cNvPr>
          <p:cNvSpPr/>
          <p:nvPr/>
        </p:nvSpPr>
        <p:spPr>
          <a:xfrm rot="1179319">
            <a:off x="4006443" y="3192753"/>
            <a:ext cx="1394880" cy="52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C36EBB6-34C2-4988-909B-A2DE2538F535}"/>
              </a:ext>
            </a:extLst>
          </p:cNvPr>
          <p:cNvSpPr/>
          <p:nvPr/>
        </p:nvSpPr>
        <p:spPr>
          <a:xfrm rot="894200">
            <a:off x="3118865" y="1602181"/>
            <a:ext cx="1714383" cy="48194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741E198-C4D3-4E64-B4F1-E5E4597CF307}"/>
              </a:ext>
            </a:extLst>
          </p:cNvPr>
          <p:cNvSpPr/>
          <p:nvPr/>
        </p:nvSpPr>
        <p:spPr>
          <a:xfrm rot="7454742">
            <a:off x="1641995" y="2398228"/>
            <a:ext cx="1199515" cy="44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B6EA5F-0493-4113-BCC3-9B867232A1B6}"/>
              </a:ext>
            </a:extLst>
          </p:cNvPr>
          <p:cNvSpPr/>
          <p:nvPr/>
        </p:nvSpPr>
        <p:spPr>
          <a:xfrm>
            <a:off x="1656858" y="3353058"/>
            <a:ext cx="1284891" cy="3470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C024905-265C-472D-88A2-8C192FCC4A99}"/>
              </a:ext>
            </a:extLst>
          </p:cNvPr>
          <p:cNvSpPr/>
          <p:nvPr/>
        </p:nvSpPr>
        <p:spPr>
          <a:xfrm rot="3315541">
            <a:off x="1675016" y="2700134"/>
            <a:ext cx="1233451" cy="620236"/>
          </a:xfrm>
          <a:prstGeom prst="ellipse">
            <a:avLst/>
          </a:prstGeom>
          <a:noFill/>
          <a:ln>
            <a:solidFill>
              <a:srgbClr val="96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99D388-2586-4029-8C39-3B1877B46557}"/>
              </a:ext>
            </a:extLst>
          </p:cNvPr>
          <p:cNvSpPr txBox="1"/>
          <p:nvPr/>
        </p:nvSpPr>
        <p:spPr>
          <a:xfrm>
            <a:off x="6262047" y="1682663"/>
            <a:ext cx="551748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Altitude might influence on olive oil composition, for instance, on fatty acids, tocopherols, and phenolic compounds profiles [Di </a:t>
            </a:r>
            <a:r>
              <a:rPr lang="en-US" dirty="0" err="1">
                <a:latin typeface="Palatino Linotype" panose="02040502050505030304" pitchFamily="18" charset="0"/>
              </a:rPr>
              <a:t>Vaio</a:t>
            </a:r>
            <a:r>
              <a:rPr lang="en-US" dirty="0">
                <a:latin typeface="Palatino Linotype" panose="02040502050505030304" pitchFamily="18" charset="0"/>
              </a:rPr>
              <a:t> et al, 2013; Aguilera et al, 2005; Mousa et al, 1996].</a:t>
            </a:r>
            <a:endParaRPr lang="pt-B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5D624B-AFFD-4EA5-8441-0040C0D7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F39814-82EA-439C-92EB-A45F55FEE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6"/>
          <a:stretch/>
        </p:blipFill>
        <p:spPr>
          <a:xfrm>
            <a:off x="2101848" y="2183641"/>
            <a:ext cx="7988303" cy="406749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3453E61-1A6B-4204-907E-F2E1A2F47FCA}"/>
              </a:ext>
            </a:extLst>
          </p:cNvPr>
          <p:cNvSpPr txBox="1">
            <a:spLocks/>
          </p:cNvSpPr>
          <p:nvPr/>
        </p:nvSpPr>
        <p:spPr>
          <a:xfrm>
            <a:off x="3147511" y="1590332"/>
            <a:ext cx="6141351" cy="599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Olive oil imports by Brazil (t)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134FEE-7FAE-412C-951A-959631AAA550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IOC, 2020</a:t>
            </a:r>
          </a:p>
        </p:txBody>
      </p:sp>
    </p:spTree>
    <p:extLst>
      <p:ext uri="{BB962C8B-B14F-4D97-AF65-F5344CB8AC3E}">
        <p14:creationId xmlns:p14="http://schemas.microsoft.com/office/powerpoint/2010/main" val="2128303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8" descr="Uma imagem contendo mesa, sentado, chão, comida&#10;&#10;Descrição gerada com alta confiança">
            <a:extLst>
              <a:ext uri="{FF2B5EF4-FFF2-40B4-BE49-F238E27FC236}">
                <a16:creationId xmlns:a16="http://schemas.microsoft.com/office/drawing/2014/main" id="{01D2D5CD-A746-4DE9-9F9B-A587982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8631" y="1733265"/>
            <a:ext cx="3380856" cy="99830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Palatino Linotype" panose="0204050205050503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8991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395EED-4079-4127-A8BA-9A593525C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69780"/>
              </p:ext>
            </p:extLst>
          </p:nvPr>
        </p:nvGraphicFramePr>
        <p:xfrm>
          <a:off x="233959" y="225881"/>
          <a:ext cx="11376000" cy="70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7739BC6-5244-4ED7-8D8E-33CA0AECABE2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Final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7774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8" descr="Uma imagem contendo mesa, sentado, chão, comida&#10;&#10;Descrição gerada com alta confiança">
            <a:extLst>
              <a:ext uri="{FF2B5EF4-FFF2-40B4-BE49-F238E27FC236}">
                <a16:creationId xmlns:a16="http://schemas.microsoft.com/office/drawing/2014/main" id="{01D2D5CD-A746-4DE9-9F9B-A587982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8630" y="1733265"/>
            <a:ext cx="3735697" cy="99830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Palatino Linotype" panose="02040502050505030304" pitchFamily="18" charset="0"/>
              </a:rPr>
              <a:t>Thank you!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7E2DC6-BA9D-47A3-9960-070E29AF5C7D}"/>
              </a:ext>
            </a:extLst>
          </p:cNvPr>
          <p:cNvSpPr/>
          <p:nvPr/>
        </p:nvSpPr>
        <p:spPr>
          <a:xfrm>
            <a:off x="4407076" y="6340551"/>
            <a:ext cx="3377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dirty="0" err="1"/>
              <a:t>Email</a:t>
            </a:r>
            <a:r>
              <a:rPr lang="pt-BR" dirty="0"/>
              <a:t>: alinegac@gmail.com</a:t>
            </a:r>
          </a:p>
        </p:txBody>
      </p:sp>
    </p:spTree>
    <p:extLst>
      <p:ext uri="{BB962C8B-B14F-4D97-AF65-F5344CB8AC3E}">
        <p14:creationId xmlns:p14="http://schemas.microsoft.com/office/powerpoint/2010/main" val="189096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7739BC6-5244-4ED7-8D8E-33CA0AECABE2}"/>
              </a:ext>
            </a:extLst>
          </p:cNvPr>
          <p:cNvSpPr txBox="1">
            <a:spLocks/>
          </p:cNvSpPr>
          <p:nvPr/>
        </p:nvSpPr>
        <p:spPr>
          <a:xfrm>
            <a:off x="154572" y="225881"/>
            <a:ext cx="11534775" cy="6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>
                <a:latin typeface="Palatino Linotype" panose="02040502050505030304" pitchFamily="18" charset="0"/>
              </a:rPr>
              <a:t>References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A9A705-ADB4-4743-A475-251E4D65B788}"/>
              </a:ext>
            </a:extLst>
          </p:cNvPr>
          <p:cNvSpPr txBox="1"/>
          <p:nvPr/>
        </p:nvSpPr>
        <p:spPr>
          <a:xfrm>
            <a:off x="328613" y="792925"/>
            <a:ext cx="11534774" cy="596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Olive Oil Council (IOC). Available online: https://www.internationaloliveoil.org/wp-content/uploads/2020/07/IOC-NEWSLETTER-151-July-2020-def.-.pdf (accessed on 7 October 2020).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Carvalho, A.G.A.;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-García, L.; Gaspar, B.R.A.; Carrasco-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Pancorbo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A.; Castelo-Branco, V.N.; Torres, A.G. Evaluating Quality Parameters, the Metabolic Profile, and Other Typical Features of Selected Commercial Extra Virgin Olive Oils from Brazil.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25(18)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4193.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Kyçyk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O.; Aguilera, M.P.;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Gaforio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J.J.; Jiménez, A.;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Beltrán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Sterol composition of virgin olive oil of forty‐three olive cultivars from the World Collection Olive Germplasm Bank of Cordoba.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Sci Food Agric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96(12)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4143-4150.</a:t>
            </a:r>
            <a:endParaRPr lang="pt-BR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Martakos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Kostakis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Dasenaki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Pentogennis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Thomaidis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 Simultaneous Determination of Pigments, Tocopherols, and Squalene in Greek Olive Oils: A Study of the Influence of Cultivation and Oil-Production Parameters.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9(1)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31.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Nocerino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Paduano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Sacchi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Influence of some environmental factors on drupe maturation and olive oil composition.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Sci Food Agric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pt-BR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93(5)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1134-1139.</a:t>
            </a:r>
            <a:endParaRPr lang="pt-BR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Aguilera, M.P.;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Beltrán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G.; Ortega, D.; Fernández, A.; Jiménez, A.;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Uceda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Characterisation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virgin olive oil of Italian olive cultivars: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Frantoio'and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Leccino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grown in Andalusia.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chem.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pt-BR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89(3)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387-391.</a:t>
            </a:r>
            <a:endParaRPr lang="pt-BR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Mousa, Y.M.;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Gerasopoulos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Metzidakis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Kiritsakis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Effect of altitude on fruit and oil quality characteristics of ‘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Mastoides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olives.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Sci Food Agric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1996,</a:t>
            </a:r>
            <a:r>
              <a:rPr lang="pt-BR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71(3)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345-350.</a:t>
            </a:r>
            <a:endParaRPr lang="pt-BR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5D624B-AFFD-4EA5-8441-0040C0D7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F39814-82EA-439C-92EB-A45F55FEE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6"/>
          <a:stretch/>
        </p:blipFill>
        <p:spPr>
          <a:xfrm>
            <a:off x="2101848" y="2183641"/>
            <a:ext cx="7988303" cy="40674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E2EFC9-CD7F-4633-8FFE-82037F783C81}"/>
              </a:ext>
            </a:extLst>
          </p:cNvPr>
          <p:cNvSpPr txBox="1"/>
          <p:nvPr/>
        </p:nvSpPr>
        <p:spPr>
          <a:xfrm>
            <a:off x="9398044" y="1043042"/>
            <a:ext cx="2638698" cy="1687890"/>
          </a:xfrm>
          <a:prstGeom prst="wedgeEllipseCallout">
            <a:avLst>
              <a:gd name="adj1" fmla="val -45585"/>
              <a:gd name="adj2" fmla="val 61494"/>
            </a:avLst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More than 86,000 </a:t>
            </a:r>
            <a:r>
              <a:rPr lang="pt-BR" sz="2400" b="0" i="0" u="none" strike="noStrike" baseline="0" dirty="0">
                <a:latin typeface="Palatino Linotype" panose="02040502050505030304" pitchFamily="18" charset="0"/>
              </a:rPr>
              <a:t>tons </a:t>
            </a:r>
            <a:r>
              <a:rPr lang="pt-BR" sz="2400" b="0" i="0" u="none" strike="noStrike" baseline="0" dirty="0" err="1">
                <a:latin typeface="Palatino Linotype" panose="02040502050505030304" pitchFamily="18" charset="0"/>
              </a:rPr>
              <a:t>of</a:t>
            </a:r>
            <a:r>
              <a:rPr lang="pt-BR" sz="2400" b="0" i="0" u="none" strike="noStrike" baseline="0" dirty="0">
                <a:latin typeface="Palatino Linotype" panose="02040502050505030304" pitchFamily="18" charset="0"/>
              </a:rPr>
              <a:t> </a:t>
            </a:r>
            <a:r>
              <a:rPr lang="pt-BR" sz="2400" b="0" i="0" u="none" strike="noStrike" baseline="0" dirty="0" err="1">
                <a:latin typeface="Palatino Linotype" panose="02040502050505030304" pitchFamily="18" charset="0"/>
              </a:rPr>
              <a:t>olive</a:t>
            </a:r>
            <a:r>
              <a:rPr lang="pt-BR" sz="2400" b="0" i="0" u="none" strike="noStrike" baseline="0" dirty="0">
                <a:latin typeface="Palatino Linotype" panose="02040502050505030304" pitchFamily="18" charset="0"/>
              </a:rPr>
              <a:t> </a:t>
            </a:r>
            <a:r>
              <a:rPr lang="pt-BR" sz="2400" b="0" i="0" u="none" strike="noStrike" baseline="0" dirty="0" err="1">
                <a:latin typeface="Palatino Linotype" panose="02040502050505030304" pitchFamily="18" charset="0"/>
              </a:rPr>
              <a:t>oil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453E61-1A6B-4204-907E-F2E1A2F47FCA}"/>
              </a:ext>
            </a:extLst>
          </p:cNvPr>
          <p:cNvSpPr txBox="1">
            <a:spLocks/>
          </p:cNvSpPr>
          <p:nvPr/>
        </p:nvSpPr>
        <p:spPr>
          <a:xfrm>
            <a:off x="3147511" y="1590332"/>
            <a:ext cx="6141351" cy="599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Olive oil imports by Brazil (t)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32E711-2E2F-4026-8C1F-A303A2B53131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IOC, 2020</a:t>
            </a:r>
          </a:p>
        </p:txBody>
      </p:sp>
    </p:spTree>
    <p:extLst>
      <p:ext uri="{BB962C8B-B14F-4D97-AF65-F5344CB8AC3E}">
        <p14:creationId xmlns:p14="http://schemas.microsoft.com/office/powerpoint/2010/main" val="25238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5D624B-AFFD-4EA5-8441-0040C0D7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0E4F50-32E1-492D-A6CA-1F2849F4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1" y="1314981"/>
            <a:ext cx="5626518" cy="53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5D624B-AFFD-4EA5-8441-0040C0D7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0E4F50-32E1-492D-A6CA-1F2849F4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1" y="1314981"/>
            <a:ext cx="5626518" cy="5350833"/>
          </a:xfrm>
          <a:prstGeom prst="rect">
            <a:avLst/>
          </a:prstGeom>
        </p:spPr>
      </p:pic>
      <p:pic>
        <p:nvPicPr>
          <p:cNvPr id="7" name="Gráfico 6" descr="Marcador">
            <a:extLst>
              <a:ext uri="{FF2B5EF4-FFF2-40B4-BE49-F238E27FC236}">
                <a16:creationId xmlns:a16="http://schemas.microsoft.com/office/drawing/2014/main" id="{BD62BC42-83F3-4405-BC06-B8AE680D4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3119" y="3990397"/>
            <a:ext cx="625957" cy="599051"/>
          </a:xfrm>
          <a:prstGeom prst="rect">
            <a:avLst/>
          </a:prstGeom>
        </p:spPr>
      </p:pic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25E7C498-F651-41AD-B2CB-06F29DEA14E9}"/>
              </a:ext>
            </a:extLst>
          </p:cNvPr>
          <p:cNvSpPr/>
          <p:nvPr/>
        </p:nvSpPr>
        <p:spPr>
          <a:xfrm>
            <a:off x="6662057" y="4413152"/>
            <a:ext cx="892294" cy="877306"/>
          </a:xfrm>
          <a:prstGeom prst="flowChartConnector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3EB788BD-2E11-470F-B3C5-B9AA98F1E3F3}"/>
              </a:ext>
            </a:extLst>
          </p:cNvPr>
          <p:cNvCxnSpPr>
            <a:cxnSpLocks/>
            <a:stCxn id="8" idx="7"/>
            <a:endCxn id="7" idx="1"/>
          </p:cNvCxnSpPr>
          <p:nvPr/>
        </p:nvCxnSpPr>
        <p:spPr>
          <a:xfrm rot="5400000" flipH="1" flipV="1">
            <a:off x="7812545" y="3901057"/>
            <a:ext cx="251707" cy="102944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6E0C82-5D00-41C1-B104-1FDC0B526EA3}"/>
              </a:ext>
            </a:extLst>
          </p:cNvPr>
          <p:cNvSpPr txBox="1"/>
          <p:nvPr/>
        </p:nvSpPr>
        <p:spPr>
          <a:xfrm>
            <a:off x="8766096" y="4541631"/>
            <a:ext cx="3216637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Mantiqueira</a:t>
            </a: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mountain range (MG) Since 2008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6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59CBCEE-94B4-4C51-B74C-07CD8DC9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1"/>
          <a:stretch/>
        </p:blipFill>
        <p:spPr>
          <a:xfrm>
            <a:off x="2026296" y="2306472"/>
            <a:ext cx="7839151" cy="39395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BA5B0EE-2A33-4797-8E3E-C51DDD37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2973B0-3813-4C95-A7A9-1C018DB3078B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7C22A0-6841-499E-858C-139F5F4221BF}"/>
              </a:ext>
            </a:extLst>
          </p:cNvPr>
          <p:cNvSpPr txBox="1">
            <a:spLocks/>
          </p:cNvSpPr>
          <p:nvPr/>
        </p:nvSpPr>
        <p:spPr>
          <a:xfrm>
            <a:off x="2524980" y="1674690"/>
            <a:ext cx="6841781" cy="599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Olive oil production in Brazil (L)</a:t>
            </a:r>
          </a:p>
        </p:txBody>
      </p:sp>
    </p:spTree>
    <p:extLst>
      <p:ext uri="{BB962C8B-B14F-4D97-AF65-F5344CB8AC3E}">
        <p14:creationId xmlns:p14="http://schemas.microsoft.com/office/powerpoint/2010/main" val="19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59CBCEE-94B4-4C51-B74C-07CD8DC9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1"/>
          <a:stretch/>
        </p:blipFill>
        <p:spPr>
          <a:xfrm>
            <a:off x="2026296" y="2306472"/>
            <a:ext cx="7839151" cy="39395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BA5B0EE-2A33-4797-8E3E-C51DDD37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23838"/>
            <a:ext cx="11081385" cy="59912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Brazilian EVOO Market, Occurrence, and Production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A4BA83-FB36-47D0-AC6C-208CA5233237}"/>
              </a:ext>
            </a:extLst>
          </p:cNvPr>
          <p:cNvSpPr txBox="1"/>
          <p:nvPr/>
        </p:nvSpPr>
        <p:spPr>
          <a:xfrm>
            <a:off x="9252465" y="900658"/>
            <a:ext cx="2816703" cy="1687890"/>
          </a:xfrm>
          <a:prstGeom prst="wedgeEllipseCallout">
            <a:avLst>
              <a:gd name="adj1" fmla="val -45585"/>
              <a:gd name="adj2" fmla="val 61494"/>
            </a:avLst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Less than 1% of national consumption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2973B0-3813-4C95-A7A9-1C018DB3078B}"/>
              </a:ext>
            </a:extLst>
          </p:cNvPr>
          <p:cNvSpPr txBox="1"/>
          <p:nvPr/>
        </p:nvSpPr>
        <p:spPr>
          <a:xfrm>
            <a:off x="9657347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</a:rPr>
              <a:t>Carvalho et al, 2020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7C22A0-6841-499E-858C-139F5F4221BF}"/>
              </a:ext>
            </a:extLst>
          </p:cNvPr>
          <p:cNvSpPr txBox="1">
            <a:spLocks/>
          </p:cNvSpPr>
          <p:nvPr/>
        </p:nvSpPr>
        <p:spPr>
          <a:xfrm>
            <a:off x="2524980" y="1674690"/>
            <a:ext cx="6841781" cy="599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>
                <a:latin typeface="Palatino Linotype" panose="02040502050505030304" pitchFamily="18" charset="0"/>
              </a:rPr>
              <a:t>Olive oil production in Brazil (L)</a:t>
            </a:r>
          </a:p>
        </p:txBody>
      </p:sp>
    </p:spTree>
    <p:extLst>
      <p:ext uri="{BB962C8B-B14F-4D97-AF65-F5344CB8AC3E}">
        <p14:creationId xmlns:p14="http://schemas.microsoft.com/office/powerpoint/2010/main" val="240551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4572" y="225881"/>
            <a:ext cx="11534775" cy="672371"/>
          </a:xfrm>
        </p:spPr>
        <p:txBody>
          <a:bodyPr rtlCol="0">
            <a:normAutofit/>
          </a:bodyPr>
          <a:lstStyle/>
          <a:p>
            <a:pPr algn="l"/>
            <a:r>
              <a:rPr lang="en-US" sz="3600">
                <a:latin typeface="Palatino Linotype" panose="02040502050505030304" pitchFamily="18" charset="0"/>
              </a:rPr>
              <a:t>Factors that influence on olive oil composition</a:t>
            </a:r>
          </a:p>
        </p:txBody>
      </p:sp>
      <p:pic>
        <p:nvPicPr>
          <p:cNvPr id="14" name="Picture 2" descr="Resultado de imagem para condiÃ§Ãµes de clima e solo">
            <a:extLst>
              <a:ext uri="{FF2B5EF4-FFF2-40B4-BE49-F238E27FC236}">
                <a16:creationId xmlns:a16="http://schemas.microsoft.com/office/drawing/2014/main" id="{00EA42C6-B2F0-423F-9F73-9BC7B1E7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02" y="3739391"/>
            <a:ext cx="2571795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280833-E8AB-43CC-9A41-8CBC2D0420C9}"/>
              </a:ext>
            </a:extLst>
          </p:cNvPr>
          <p:cNvSpPr txBox="1"/>
          <p:nvPr/>
        </p:nvSpPr>
        <p:spPr>
          <a:xfrm>
            <a:off x="5856543" y="1544909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Cultivar and ripening degree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3032A5-1565-43AB-B732-851FD5443393}"/>
              </a:ext>
            </a:extLst>
          </p:cNvPr>
          <p:cNvSpPr txBox="1"/>
          <p:nvPr/>
        </p:nvSpPr>
        <p:spPr>
          <a:xfrm>
            <a:off x="5856543" y="2168094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Edaphoclimatic conditions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A3ABA19-68D7-4C6B-8983-0EF6D863DFD7}"/>
              </a:ext>
            </a:extLst>
          </p:cNvPr>
          <p:cNvSpPr txBox="1"/>
          <p:nvPr/>
        </p:nvSpPr>
        <p:spPr>
          <a:xfrm>
            <a:off x="5856543" y="2791279"/>
            <a:ext cx="4930523" cy="461665"/>
          </a:xfrm>
          <a:prstGeom prst="rect">
            <a:avLst/>
          </a:prstGeom>
          <a:noFill/>
          <a:ln>
            <a:solidFill>
              <a:srgbClr val="4CA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 Linotype" panose="02040502050505030304" pitchFamily="18" charset="0"/>
              </a:rPr>
              <a:t>Conditions of olive oil production</a:t>
            </a:r>
          </a:p>
        </p:txBody>
      </p:sp>
      <p:pic>
        <p:nvPicPr>
          <p:cNvPr id="20" name="Picture 4" descr="Resultado de imagem para olive oil production">
            <a:extLst>
              <a:ext uri="{FF2B5EF4-FFF2-40B4-BE49-F238E27FC236}">
                <a16:creationId xmlns:a16="http://schemas.microsoft.com/office/drawing/2014/main" id="{D33213A3-93D6-4F76-8E4C-CC5C2978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30" y="4947171"/>
            <a:ext cx="2710868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m para ponto de maturaÃ§Ã£o azeitona">
            <a:extLst>
              <a:ext uri="{FF2B5EF4-FFF2-40B4-BE49-F238E27FC236}">
                <a16:creationId xmlns:a16="http://schemas.microsoft.com/office/drawing/2014/main" id="{2C115280-C4DE-49EC-9020-7F9A4F49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1" y="1315959"/>
            <a:ext cx="4219474" cy="21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esultado de imagem para produÃ§Ã£o de azeite">
            <a:extLst>
              <a:ext uri="{FF2B5EF4-FFF2-40B4-BE49-F238E27FC236}">
                <a16:creationId xmlns:a16="http://schemas.microsoft.com/office/drawing/2014/main" id="{467D730A-A2F0-44F3-92FA-6DD45113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5" y="4529596"/>
            <a:ext cx="2697236" cy="1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0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a 5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523</TotalTime>
  <Words>3366</Words>
  <Application>Microsoft Office PowerPoint</Application>
  <PresentationFormat>Widescreen</PresentationFormat>
  <Paragraphs>179</Paragraphs>
  <Slides>33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Calibri</vt:lpstr>
      <vt:lpstr>Century Gothic</vt:lpstr>
      <vt:lpstr>Garamond</vt:lpstr>
      <vt:lpstr>Palatino Linotype</vt:lpstr>
      <vt:lpstr>PalatinoLinotype</vt:lpstr>
      <vt:lpstr>Savon</vt:lpstr>
      <vt:lpstr>Preliminary discrimination of commercial extra virgin olive oils from Brazil by geographical origin and olives’ cultivar: A call for broader investigations</vt:lpstr>
      <vt:lpstr>Introduction</vt:lpstr>
      <vt:lpstr>Brazilian EVOO Market, Occurrence, and Production</vt:lpstr>
      <vt:lpstr>Brazilian EVOO Market, Occurrence, and Production</vt:lpstr>
      <vt:lpstr>Brazilian EVOO Market, Occurrence, and Production</vt:lpstr>
      <vt:lpstr>Brazilian EVOO Market, Occurrence, and Production</vt:lpstr>
      <vt:lpstr>Brazilian EVOO Market, Occurrence, and Production</vt:lpstr>
      <vt:lpstr>Brazilian EVOO Market, Occurrence, and Production</vt:lpstr>
      <vt:lpstr>Factors that influence on olive oil composition</vt:lpstr>
      <vt:lpstr>Factors that influence on olive oil composition</vt:lpstr>
      <vt:lpstr>Apresentação do PowerPoint</vt:lpstr>
      <vt:lpstr>Samples and Methods</vt:lpstr>
      <vt:lpstr>EVOO sampling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Conclusion</vt:lpstr>
      <vt:lpstr>Apresentação do PowerPoint</vt:lpstr>
      <vt:lpstr>Thank you!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A. de Carvalho</dc:creator>
  <cp:lastModifiedBy>Aline A. de Carvalho</cp:lastModifiedBy>
  <cp:revision>58</cp:revision>
  <dcterms:created xsi:type="dcterms:W3CDTF">2020-10-21T21:49:42Z</dcterms:created>
  <dcterms:modified xsi:type="dcterms:W3CDTF">2020-10-24T23:56:30Z</dcterms:modified>
</cp:coreProperties>
</file>