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11"/>
  </p:notesMasterIdLst>
  <p:sldIdLst>
    <p:sldId id="288" r:id="rId2"/>
    <p:sldId id="282" r:id="rId3"/>
    <p:sldId id="289" r:id="rId4"/>
    <p:sldId id="286" r:id="rId5"/>
    <p:sldId id="290" r:id="rId6"/>
    <p:sldId id="287" r:id="rId7"/>
    <p:sldId id="285" r:id="rId8"/>
    <p:sldId id="284" r:id="rId9"/>
    <p:sldId id="291" r:id="rId10"/>
  </p:sldIdLst>
  <p:sldSz cx="32399288" cy="180006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70" userDrawn="1">
          <p15:clr>
            <a:srgbClr val="A4A3A4"/>
          </p15:clr>
        </p15:guide>
        <p15:guide id="2" pos="102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s Koutelidakis" initials="AK" lastIdx="16" clrIdx="0">
    <p:extLst>
      <p:ext uri="{19B8F6BF-5375-455C-9EA6-DF929625EA0E}">
        <p15:presenceInfo xmlns:p15="http://schemas.microsoft.com/office/powerpoint/2012/main" userId="219cdc8af56bb493" providerId="Windows Live"/>
      </p:ext>
    </p:extLst>
  </p:cmAuthor>
  <p:cmAuthor id="2" name="Olga Papagianni" initials="OP" lastIdx="5" clrIdx="1">
    <p:extLst>
      <p:ext uri="{19B8F6BF-5375-455C-9EA6-DF929625EA0E}">
        <p15:presenceInfo xmlns:p15="http://schemas.microsoft.com/office/powerpoint/2012/main" userId="1d87fd83e61893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AACD"/>
    <a:srgbClr val="E498D9"/>
    <a:srgbClr val="C73D96"/>
    <a:srgbClr val="E82084"/>
    <a:srgbClr val="FF0066"/>
    <a:srgbClr val="D60093"/>
    <a:srgbClr val="FFBA97"/>
    <a:srgbClr val="FF9966"/>
    <a:srgbClr val="FFFFAF"/>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Μεσαίο στυλ 3 - Έμφαση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5" autoAdjust="0"/>
    <p:restoredTop sz="93554" autoAdjust="0"/>
  </p:normalViewPr>
  <p:slideViewPr>
    <p:cSldViewPr>
      <p:cViewPr varScale="1">
        <p:scale>
          <a:sx n="26" d="100"/>
          <a:sy n="26" d="100"/>
        </p:scale>
        <p:origin x="1020" y="18"/>
      </p:cViewPr>
      <p:guideLst>
        <p:guide orient="horz" pos="5670"/>
        <p:guide pos="102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70DE2-1FD1-486A-993D-BCBFCFD03C9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DD10AB4D-9C33-4745-92C5-642B6CDF585D}">
      <dgm:prSet phldrT="[Κείμενο]"/>
      <dgm:spPr/>
      <dgm:t>
        <a:bodyPr/>
        <a:lstStyle/>
        <a:p>
          <a:r>
            <a:rPr lang="en-US" dirty="0"/>
            <a:t>CVD</a:t>
          </a:r>
        </a:p>
        <a:p>
          <a:r>
            <a:rPr lang="en-US" dirty="0"/>
            <a:t>Outcome</a:t>
          </a:r>
          <a:endParaRPr lang="el-GR" dirty="0"/>
        </a:p>
      </dgm:t>
    </dgm:pt>
    <dgm:pt modelId="{5A7D8CC2-E544-4331-B3DA-BA69858307DF}" type="parTrans" cxnId="{4D41F09C-1328-4BF3-B38E-027787853251}">
      <dgm:prSet/>
      <dgm:spPr/>
      <dgm:t>
        <a:bodyPr/>
        <a:lstStyle/>
        <a:p>
          <a:endParaRPr lang="el-GR"/>
        </a:p>
      </dgm:t>
    </dgm:pt>
    <dgm:pt modelId="{1A402DFF-4799-47ED-B4EA-AD3D35E0D6FD}" type="sibTrans" cxnId="{4D41F09C-1328-4BF3-B38E-027787853251}">
      <dgm:prSet/>
      <dgm:spPr/>
      <dgm:t>
        <a:bodyPr/>
        <a:lstStyle/>
        <a:p>
          <a:endParaRPr lang="el-GR"/>
        </a:p>
      </dgm:t>
    </dgm:pt>
    <dgm:pt modelId="{DA706CB0-8737-4C76-BF6E-57F6C74EB471}">
      <dgm:prSet phldrT="[Κείμενο]" custT="1"/>
      <dgm:spPr/>
      <dgm:t>
        <a:bodyPr/>
        <a:lstStyle/>
        <a:p>
          <a:r>
            <a:rPr lang="en-US" sz="3200" dirty="0"/>
            <a:t>Postprandial lipemia</a:t>
          </a:r>
          <a:endParaRPr lang="el-GR" sz="3200" dirty="0"/>
        </a:p>
      </dgm:t>
    </dgm:pt>
    <dgm:pt modelId="{8A4C214C-09C0-4A4A-82A0-D0502EBC9E44}" type="parTrans" cxnId="{EBB4AC49-FF10-49BC-A06F-A49FAA22D787}">
      <dgm:prSet/>
      <dgm:spPr/>
      <dgm:t>
        <a:bodyPr/>
        <a:lstStyle/>
        <a:p>
          <a:endParaRPr lang="el-GR"/>
        </a:p>
      </dgm:t>
    </dgm:pt>
    <dgm:pt modelId="{9CE2E742-F9F8-4D9C-9BBE-B7420562A571}" type="sibTrans" cxnId="{EBB4AC49-FF10-49BC-A06F-A49FAA22D787}">
      <dgm:prSet/>
      <dgm:spPr/>
      <dgm:t>
        <a:bodyPr/>
        <a:lstStyle/>
        <a:p>
          <a:endParaRPr lang="el-GR"/>
        </a:p>
      </dgm:t>
    </dgm:pt>
    <dgm:pt modelId="{BEF6440D-608A-419B-BDCC-309A32F8CBB8}">
      <dgm:prSet phldrT="[Κείμενο]" custT="1"/>
      <dgm:spPr/>
      <dgm:t>
        <a:bodyPr/>
        <a:lstStyle/>
        <a:p>
          <a:r>
            <a:rPr lang="en-US" sz="3200" dirty="0"/>
            <a:t>Postprandial Oxidative Stress</a:t>
          </a:r>
          <a:endParaRPr lang="el-GR" sz="3200" dirty="0"/>
        </a:p>
      </dgm:t>
    </dgm:pt>
    <dgm:pt modelId="{A03E687B-C2E9-4665-BF07-ADF5BCE069CC}" type="parTrans" cxnId="{3035E199-F696-4432-82D9-414612E5B837}">
      <dgm:prSet/>
      <dgm:spPr/>
      <dgm:t>
        <a:bodyPr/>
        <a:lstStyle/>
        <a:p>
          <a:endParaRPr lang="el-GR"/>
        </a:p>
      </dgm:t>
    </dgm:pt>
    <dgm:pt modelId="{F891D5FA-82A7-4ECB-8329-8A9463DDB470}" type="sibTrans" cxnId="{3035E199-F696-4432-82D9-414612E5B837}">
      <dgm:prSet/>
      <dgm:spPr/>
      <dgm:t>
        <a:bodyPr/>
        <a:lstStyle/>
        <a:p>
          <a:endParaRPr lang="el-GR"/>
        </a:p>
      </dgm:t>
    </dgm:pt>
    <dgm:pt modelId="{AA66DF93-4A82-4BCB-B122-8719014F8CFC}">
      <dgm:prSet phldrT="[Κείμενο]" custT="1"/>
      <dgm:spPr/>
      <dgm:t>
        <a:bodyPr/>
        <a:lstStyle/>
        <a:p>
          <a:r>
            <a:rPr lang="en-US" sz="3200" dirty="0"/>
            <a:t>Postprandial glycemia</a:t>
          </a:r>
          <a:endParaRPr lang="el-GR" sz="3200" dirty="0"/>
        </a:p>
      </dgm:t>
    </dgm:pt>
    <dgm:pt modelId="{4032F5C2-5C49-4A47-BBD6-98C237C5F833}" type="parTrans" cxnId="{3BD6244F-0A7F-4C29-A95D-B573A3C28ED1}">
      <dgm:prSet/>
      <dgm:spPr/>
      <dgm:t>
        <a:bodyPr/>
        <a:lstStyle/>
        <a:p>
          <a:endParaRPr lang="el-GR"/>
        </a:p>
      </dgm:t>
    </dgm:pt>
    <dgm:pt modelId="{40B6A9BF-64C7-4589-86BC-790BA18F9953}" type="sibTrans" cxnId="{3BD6244F-0A7F-4C29-A95D-B573A3C28ED1}">
      <dgm:prSet/>
      <dgm:spPr/>
      <dgm:t>
        <a:bodyPr/>
        <a:lstStyle/>
        <a:p>
          <a:endParaRPr lang="el-GR"/>
        </a:p>
      </dgm:t>
    </dgm:pt>
    <dgm:pt modelId="{DCFC365C-EA04-43BC-B2E4-5590941058A2}" type="pres">
      <dgm:prSet presAssocID="{7AB70DE2-1FD1-486A-993D-BCBFCFD03C99}" presName="Name0" presStyleCnt="0">
        <dgm:presLayoutVars>
          <dgm:chMax val="1"/>
          <dgm:dir/>
          <dgm:animLvl val="ctr"/>
          <dgm:resizeHandles val="exact"/>
        </dgm:presLayoutVars>
      </dgm:prSet>
      <dgm:spPr/>
    </dgm:pt>
    <dgm:pt modelId="{72311EC0-7D47-4B87-8D32-370F66FD68C4}" type="pres">
      <dgm:prSet presAssocID="{DD10AB4D-9C33-4745-92C5-642B6CDF585D}" presName="centerShape" presStyleLbl="node0" presStyleIdx="0" presStyleCnt="1" custLinFactNeighborX="540" custLinFactNeighborY="-3486"/>
      <dgm:spPr/>
    </dgm:pt>
    <dgm:pt modelId="{B4ADC8CF-B992-4DC8-B8F2-61CFA55801B7}" type="pres">
      <dgm:prSet presAssocID="{DA706CB0-8737-4C76-BF6E-57F6C74EB471}" presName="node" presStyleLbl="node1" presStyleIdx="0" presStyleCnt="3" custScaleX="161191" custScaleY="119874">
        <dgm:presLayoutVars>
          <dgm:bulletEnabled val="1"/>
        </dgm:presLayoutVars>
      </dgm:prSet>
      <dgm:spPr/>
    </dgm:pt>
    <dgm:pt modelId="{69D2484C-D232-4120-853D-CCBC0254F8A1}" type="pres">
      <dgm:prSet presAssocID="{DA706CB0-8737-4C76-BF6E-57F6C74EB471}" presName="dummy" presStyleCnt="0"/>
      <dgm:spPr/>
    </dgm:pt>
    <dgm:pt modelId="{70CE2C8A-664E-4A53-9C3B-2CE67AE4A1BE}" type="pres">
      <dgm:prSet presAssocID="{9CE2E742-F9F8-4D9C-9BBE-B7420562A571}" presName="sibTrans" presStyleLbl="sibTrans2D1" presStyleIdx="0" presStyleCnt="3"/>
      <dgm:spPr/>
    </dgm:pt>
    <dgm:pt modelId="{FE5D0E2B-5362-428A-ABCD-78632EE396E6}" type="pres">
      <dgm:prSet presAssocID="{BEF6440D-608A-419B-BDCC-309A32F8CBB8}" presName="node" presStyleLbl="node1" presStyleIdx="1" presStyleCnt="3" custScaleX="161218" custScaleY="108374">
        <dgm:presLayoutVars>
          <dgm:bulletEnabled val="1"/>
        </dgm:presLayoutVars>
      </dgm:prSet>
      <dgm:spPr/>
    </dgm:pt>
    <dgm:pt modelId="{342DD22D-49A7-45E4-8389-50EE125EAD13}" type="pres">
      <dgm:prSet presAssocID="{BEF6440D-608A-419B-BDCC-309A32F8CBB8}" presName="dummy" presStyleCnt="0"/>
      <dgm:spPr/>
    </dgm:pt>
    <dgm:pt modelId="{D62AD81E-54EB-47A9-8FAC-F237FC704880}" type="pres">
      <dgm:prSet presAssocID="{F891D5FA-82A7-4ECB-8329-8A9463DDB470}" presName="sibTrans" presStyleLbl="sibTrans2D1" presStyleIdx="1" presStyleCnt="3"/>
      <dgm:spPr/>
    </dgm:pt>
    <dgm:pt modelId="{1F82B76B-3F4B-451F-836E-7C0215753411}" type="pres">
      <dgm:prSet presAssocID="{AA66DF93-4A82-4BCB-B122-8719014F8CFC}" presName="node" presStyleLbl="node1" presStyleIdx="2" presStyleCnt="3" custScaleX="155053" custScaleY="125908">
        <dgm:presLayoutVars>
          <dgm:bulletEnabled val="1"/>
        </dgm:presLayoutVars>
      </dgm:prSet>
      <dgm:spPr/>
    </dgm:pt>
    <dgm:pt modelId="{5B7C885C-DFA1-4695-A810-51A29370C560}" type="pres">
      <dgm:prSet presAssocID="{AA66DF93-4A82-4BCB-B122-8719014F8CFC}" presName="dummy" presStyleCnt="0"/>
      <dgm:spPr/>
    </dgm:pt>
    <dgm:pt modelId="{52796937-0E5D-4A24-B2D6-70513AC4B286}" type="pres">
      <dgm:prSet presAssocID="{40B6A9BF-64C7-4589-86BC-790BA18F9953}" presName="sibTrans" presStyleLbl="sibTrans2D1" presStyleIdx="2" presStyleCnt="3"/>
      <dgm:spPr/>
    </dgm:pt>
  </dgm:ptLst>
  <dgm:cxnLst>
    <dgm:cxn modelId="{E8BE8004-C507-44A1-8D25-B89EC7BBA563}" type="presOf" srcId="{BEF6440D-608A-419B-BDCC-309A32F8CBB8}" destId="{FE5D0E2B-5362-428A-ABCD-78632EE396E6}" srcOrd="0" destOrd="0" presId="urn:microsoft.com/office/officeart/2005/8/layout/radial6"/>
    <dgm:cxn modelId="{53037762-94E9-4229-94A4-A0C2D88D94A8}" type="presOf" srcId="{40B6A9BF-64C7-4589-86BC-790BA18F9953}" destId="{52796937-0E5D-4A24-B2D6-70513AC4B286}" srcOrd="0" destOrd="0" presId="urn:microsoft.com/office/officeart/2005/8/layout/radial6"/>
    <dgm:cxn modelId="{EBB4AC49-FF10-49BC-A06F-A49FAA22D787}" srcId="{DD10AB4D-9C33-4745-92C5-642B6CDF585D}" destId="{DA706CB0-8737-4C76-BF6E-57F6C74EB471}" srcOrd="0" destOrd="0" parTransId="{8A4C214C-09C0-4A4A-82A0-D0502EBC9E44}" sibTransId="{9CE2E742-F9F8-4D9C-9BBE-B7420562A571}"/>
    <dgm:cxn modelId="{3BD6244F-0A7F-4C29-A95D-B573A3C28ED1}" srcId="{DD10AB4D-9C33-4745-92C5-642B6CDF585D}" destId="{AA66DF93-4A82-4BCB-B122-8719014F8CFC}" srcOrd="2" destOrd="0" parTransId="{4032F5C2-5C49-4A47-BBD6-98C237C5F833}" sibTransId="{40B6A9BF-64C7-4589-86BC-790BA18F9953}"/>
    <dgm:cxn modelId="{43B6C750-E383-49F4-9F1E-49C1814C29DB}" type="presOf" srcId="{F891D5FA-82A7-4ECB-8329-8A9463DDB470}" destId="{D62AD81E-54EB-47A9-8FAC-F237FC704880}" srcOrd="0" destOrd="0" presId="urn:microsoft.com/office/officeart/2005/8/layout/radial6"/>
    <dgm:cxn modelId="{DC514779-5282-4DDE-947E-2F63FE369121}" type="presOf" srcId="{9CE2E742-F9F8-4D9C-9BBE-B7420562A571}" destId="{70CE2C8A-664E-4A53-9C3B-2CE67AE4A1BE}" srcOrd="0" destOrd="0" presId="urn:microsoft.com/office/officeart/2005/8/layout/radial6"/>
    <dgm:cxn modelId="{F68E3381-C9C2-4474-BB9B-F335EAA06183}" type="presOf" srcId="{DA706CB0-8737-4C76-BF6E-57F6C74EB471}" destId="{B4ADC8CF-B992-4DC8-B8F2-61CFA55801B7}" srcOrd="0" destOrd="0" presId="urn:microsoft.com/office/officeart/2005/8/layout/radial6"/>
    <dgm:cxn modelId="{5CDC8D8A-FDB6-4BDC-9084-77FD6B2D73F7}" type="presOf" srcId="{AA66DF93-4A82-4BCB-B122-8719014F8CFC}" destId="{1F82B76B-3F4B-451F-836E-7C0215753411}" srcOrd="0" destOrd="0" presId="urn:microsoft.com/office/officeart/2005/8/layout/radial6"/>
    <dgm:cxn modelId="{3035E199-F696-4432-82D9-414612E5B837}" srcId="{DD10AB4D-9C33-4745-92C5-642B6CDF585D}" destId="{BEF6440D-608A-419B-BDCC-309A32F8CBB8}" srcOrd="1" destOrd="0" parTransId="{A03E687B-C2E9-4665-BF07-ADF5BCE069CC}" sibTransId="{F891D5FA-82A7-4ECB-8329-8A9463DDB470}"/>
    <dgm:cxn modelId="{4D41F09C-1328-4BF3-B38E-027787853251}" srcId="{7AB70DE2-1FD1-486A-993D-BCBFCFD03C99}" destId="{DD10AB4D-9C33-4745-92C5-642B6CDF585D}" srcOrd="0" destOrd="0" parTransId="{5A7D8CC2-E544-4331-B3DA-BA69858307DF}" sibTransId="{1A402DFF-4799-47ED-B4EA-AD3D35E0D6FD}"/>
    <dgm:cxn modelId="{639B02ED-A238-4C67-88FF-0083F302D7CA}" type="presOf" srcId="{7AB70DE2-1FD1-486A-993D-BCBFCFD03C99}" destId="{DCFC365C-EA04-43BC-B2E4-5590941058A2}" srcOrd="0" destOrd="0" presId="urn:microsoft.com/office/officeart/2005/8/layout/radial6"/>
    <dgm:cxn modelId="{387BD8F5-688C-41F7-A146-9515646010C0}" type="presOf" srcId="{DD10AB4D-9C33-4745-92C5-642B6CDF585D}" destId="{72311EC0-7D47-4B87-8D32-370F66FD68C4}" srcOrd="0" destOrd="0" presId="urn:microsoft.com/office/officeart/2005/8/layout/radial6"/>
    <dgm:cxn modelId="{41E2B2E0-3644-4787-8018-47F2A9963C08}" type="presParOf" srcId="{DCFC365C-EA04-43BC-B2E4-5590941058A2}" destId="{72311EC0-7D47-4B87-8D32-370F66FD68C4}" srcOrd="0" destOrd="0" presId="urn:microsoft.com/office/officeart/2005/8/layout/radial6"/>
    <dgm:cxn modelId="{F4D32DB2-4B14-4A52-A3F2-D1F5E9CB7458}" type="presParOf" srcId="{DCFC365C-EA04-43BC-B2E4-5590941058A2}" destId="{B4ADC8CF-B992-4DC8-B8F2-61CFA55801B7}" srcOrd="1" destOrd="0" presId="urn:microsoft.com/office/officeart/2005/8/layout/radial6"/>
    <dgm:cxn modelId="{700B4050-D831-4D3D-A3E2-C48E4EB6810C}" type="presParOf" srcId="{DCFC365C-EA04-43BC-B2E4-5590941058A2}" destId="{69D2484C-D232-4120-853D-CCBC0254F8A1}" srcOrd="2" destOrd="0" presId="urn:microsoft.com/office/officeart/2005/8/layout/radial6"/>
    <dgm:cxn modelId="{D992AECD-338C-4871-810D-3CE12B6A2B81}" type="presParOf" srcId="{DCFC365C-EA04-43BC-B2E4-5590941058A2}" destId="{70CE2C8A-664E-4A53-9C3B-2CE67AE4A1BE}" srcOrd="3" destOrd="0" presId="urn:microsoft.com/office/officeart/2005/8/layout/radial6"/>
    <dgm:cxn modelId="{932176D9-3AB2-4CA9-83FC-095558303EDA}" type="presParOf" srcId="{DCFC365C-EA04-43BC-B2E4-5590941058A2}" destId="{FE5D0E2B-5362-428A-ABCD-78632EE396E6}" srcOrd="4" destOrd="0" presId="urn:microsoft.com/office/officeart/2005/8/layout/radial6"/>
    <dgm:cxn modelId="{E71FB885-E5EC-4608-A583-1763BB9E9DC1}" type="presParOf" srcId="{DCFC365C-EA04-43BC-B2E4-5590941058A2}" destId="{342DD22D-49A7-45E4-8389-50EE125EAD13}" srcOrd="5" destOrd="0" presId="urn:microsoft.com/office/officeart/2005/8/layout/radial6"/>
    <dgm:cxn modelId="{C54E4CB5-2966-469C-88CC-5D040C302950}" type="presParOf" srcId="{DCFC365C-EA04-43BC-B2E4-5590941058A2}" destId="{D62AD81E-54EB-47A9-8FAC-F237FC704880}" srcOrd="6" destOrd="0" presId="urn:microsoft.com/office/officeart/2005/8/layout/radial6"/>
    <dgm:cxn modelId="{BAC81F08-CFE1-48AF-84FF-566FC199934F}" type="presParOf" srcId="{DCFC365C-EA04-43BC-B2E4-5590941058A2}" destId="{1F82B76B-3F4B-451F-836E-7C0215753411}" srcOrd="7" destOrd="0" presId="urn:microsoft.com/office/officeart/2005/8/layout/radial6"/>
    <dgm:cxn modelId="{2D4C3AE2-6384-4E1B-8137-AC54BB508E0E}" type="presParOf" srcId="{DCFC365C-EA04-43BC-B2E4-5590941058A2}" destId="{5B7C885C-DFA1-4695-A810-51A29370C560}" srcOrd="8" destOrd="0" presId="urn:microsoft.com/office/officeart/2005/8/layout/radial6"/>
    <dgm:cxn modelId="{67D4613A-84A2-40C9-B4E5-84D071B2DBE4}" type="presParOf" srcId="{DCFC365C-EA04-43BC-B2E4-5590941058A2}" destId="{52796937-0E5D-4A24-B2D6-70513AC4B286}"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96937-0E5D-4A24-B2D6-70513AC4B286}">
      <dsp:nvSpPr>
        <dsp:cNvPr id="0" name=""/>
        <dsp:cNvSpPr/>
      </dsp:nvSpPr>
      <dsp:spPr>
        <a:xfrm>
          <a:off x="6735068" y="1223627"/>
          <a:ext cx="7370369" cy="7370369"/>
        </a:xfrm>
        <a:prstGeom prst="blockArc">
          <a:avLst>
            <a:gd name="adj1" fmla="val 90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2AD81E-54EB-47A9-8FAC-F237FC704880}">
      <dsp:nvSpPr>
        <dsp:cNvPr id="0" name=""/>
        <dsp:cNvSpPr/>
      </dsp:nvSpPr>
      <dsp:spPr>
        <a:xfrm>
          <a:off x="6735068" y="1223627"/>
          <a:ext cx="7370369" cy="7370369"/>
        </a:xfrm>
        <a:prstGeom prst="blockArc">
          <a:avLst>
            <a:gd name="adj1" fmla="val 1800000"/>
            <a:gd name="adj2" fmla="val 90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CE2C8A-664E-4A53-9C3B-2CE67AE4A1BE}">
      <dsp:nvSpPr>
        <dsp:cNvPr id="0" name=""/>
        <dsp:cNvSpPr/>
      </dsp:nvSpPr>
      <dsp:spPr>
        <a:xfrm>
          <a:off x="6735068" y="1223627"/>
          <a:ext cx="7370369" cy="7370369"/>
        </a:xfrm>
        <a:prstGeom prst="blockArc">
          <a:avLst>
            <a:gd name="adj1" fmla="val 16200000"/>
            <a:gd name="adj2" fmla="val 1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311EC0-7D47-4B87-8D32-370F66FD68C4}">
      <dsp:nvSpPr>
        <dsp:cNvPr id="0" name=""/>
        <dsp:cNvSpPr/>
      </dsp:nvSpPr>
      <dsp:spPr>
        <a:xfrm>
          <a:off x="8761417" y="2960134"/>
          <a:ext cx="3395424" cy="339542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CVD</a:t>
          </a:r>
        </a:p>
        <a:p>
          <a:pPr marL="0" lvl="0" indent="0" algn="ctr" defTabSz="1866900">
            <a:lnSpc>
              <a:spcPct val="90000"/>
            </a:lnSpc>
            <a:spcBef>
              <a:spcPct val="0"/>
            </a:spcBef>
            <a:spcAft>
              <a:spcPct val="35000"/>
            </a:spcAft>
            <a:buNone/>
          </a:pPr>
          <a:r>
            <a:rPr lang="en-US" sz="4200" kern="1200" dirty="0"/>
            <a:t>Outcome</a:t>
          </a:r>
          <a:endParaRPr lang="el-GR" sz="4200" kern="1200" dirty="0"/>
        </a:p>
      </dsp:txBody>
      <dsp:txXfrm>
        <a:off x="9258665" y="3457382"/>
        <a:ext cx="2400928" cy="2400928"/>
      </dsp:txXfrm>
    </dsp:sp>
    <dsp:sp modelId="{B4ADC8CF-B992-4DC8-B8F2-61CFA55801B7}">
      <dsp:nvSpPr>
        <dsp:cNvPr id="0" name=""/>
        <dsp:cNvSpPr/>
      </dsp:nvSpPr>
      <dsp:spPr>
        <a:xfrm>
          <a:off x="8504662" y="-115388"/>
          <a:ext cx="3831182" cy="284916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Postprandial lipemia</a:t>
          </a:r>
          <a:endParaRPr lang="el-GR" sz="3200" kern="1200" dirty="0"/>
        </a:p>
      </dsp:txBody>
      <dsp:txXfrm>
        <a:off x="9065726" y="301862"/>
        <a:ext cx="2709054" cy="2014661"/>
      </dsp:txXfrm>
    </dsp:sp>
    <dsp:sp modelId="{FE5D0E2B-5362-428A-ABCD-78632EE396E6}">
      <dsp:nvSpPr>
        <dsp:cNvPr id="0" name=""/>
        <dsp:cNvSpPr/>
      </dsp:nvSpPr>
      <dsp:spPr>
        <a:xfrm>
          <a:off x="11621703" y="5420707"/>
          <a:ext cx="3831824" cy="257583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Postprandial Oxidative Stress</a:t>
          </a:r>
          <a:endParaRPr lang="el-GR" sz="3200" kern="1200" dirty="0"/>
        </a:p>
      </dsp:txBody>
      <dsp:txXfrm>
        <a:off x="12182861" y="5797929"/>
        <a:ext cx="2709508" cy="1821386"/>
      </dsp:txXfrm>
    </dsp:sp>
    <dsp:sp modelId="{1F82B76B-3F4B-451F-836E-7C0215753411}">
      <dsp:nvSpPr>
        <dsp:cNvPr id="0" name=""/>
        <dsp:cNvSpPr/>
      </dsp:nvSpPr>
      <dsp:spPr>
        <a:xfrm>
          <a:off x="5460243" y="5212333"/>
          <a:ext cx="3685295" cy="299257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Postprandial glycemia</a:t>
          </a:r>
          <a:endParaRPr lang="el-GR" sz="3200" kern="1200" dirty="0"/>
        </a:p>
      </dsp:txBody>
      <dsp:txXfrm>
        <a:off x="5999942" y="5650586"/>
        <a:ext cx="2605897" cy="211607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CDA5A87-9BA0-499C-87C9-4EB180B9F9C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b="0">
                <a:latin typeface="Times New Roman" pitchFamily="18" charset="0"/>
              </a:defRPr>
            </a:lvl1pPr>
          </a:lstStyle>
          <a:p>
            <a:pPr>
              <a:defRPr/>
            </a:pPr>
            <a:endParaRPr lang="en-GB"/>
          </a:p>
        </p:txBody>
      </p:sp>
      <p:sp>
        <p:nvSpPr>
          <p:cNvPr id="124931" name="Rectangle 3">
            <a:extLst>
              <a:ext uri="{FF2B5EF4-FFF2-40B4-BE49-F238E27FC236}">
                <a16:creationId xmlns:a16="http://schemas.microsoft.com/office/drawing/2014/main" id="{D6779926-9530-4D80-96DE-3A3650D6E96C}"/>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b="0">
                <a:latin typeface="Times New Roman" pitchFamily="18" charset="0"/>
              </a:defRPr>
            </a:lvl1pPr>
          </a:lstStyle>
          <a:p>
            <a:pPr>
              <a:defRPr/>
            </a:pPr>
            <a:endParaRPr lang="en-GB"/>
          </a:p>
        </p:txBody>
      </p:sp>
      <p:sp>
        <p:nvSpPr>
          <p:cNvPr id="4100" name="Rectangle 4">
            <a:extLst>
              <a:ext uri="{FF2B5EF4-FFF2-40B4-BE49-F238E27FC236}">
                <a16:creationId xmlns:a16="http://schemas.microsoft.com/office/drawing/2014/main" id="{5AC52816-C357-46B2-AF12-BE158F6834D5}"/>
              </a:ext>
            </a:extLst>
          </p:cNvPr>
          <p:cNvSpPr>
            <a:spLocks noGrp="1" noRot="1" noChangeAspect="1" noChangeArrowheads="1" noTextEdit="1"/>
          </p:cNvSpPr>
          <p:nvPr>
            <p:ph type="sldImg" idx="2"/>
          </p:nvPr>
        </p:nvSpPr>
        <p:spPr bwMode="auto">
          <a:xfrm>
            <a:off x="344488" y="685800"/>
            <a:ext cx="6169025"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4933" name="Rectangle 5">
            <a:extLst>
              <a:ext uri="{FF2B5EF4-FFF2-40B4-BE49-F238E27FC236}">
                <a16:creationId xmlns:a16="http://schemas.microsoft.com/office/drawing/2014/main" id="{1366082D-6713-4CCE-A4C8-CB3B8980FA29}"/>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4934" name="Rectangle 6">
            <a:extLst>
              <a:ext uri="{FF2B5EF4-FFF2-40B4-BE49-F238E27FC236}">
                <a16:creationId xmlns:a16="http://schemas.microsoft.com/office/drawing/2014/main" id="{C2607C53-D748-4D9C-B795-C7B1AF0ACA4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b="0">
                <a:latin typeface="Times New Roman" pitchFamily="18" charset="0"/>
              </a:defRPr>
            </a:lvl1pPr>
          </a:lstStyle>
          <a:p>
            <a:pPr>
              <a:defRPr/>
            </a:pPr>
            <a:endParaRPr lang="en-GB"/>
          </a:p>
        </p:txBody>
      </p:sp>
      <p:sp>
        <p:nvSpPr>
          <p:cNvPr id="124935" name="Rectangle 7">
            <a:extLst>
              <a:ext uri="{FF2B5EF4-FFF2-40B4-BE49-F238E27FC236}">
                <a16:creationId xmlns:a16="http://schemas.microsoft.com/office/drawing/2014/main" id="{177BC39A-C3EB-4B6D-8905-D88C9D5793E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b="0">
                <a:latin typeface="Times New Roman" panose="02020603050405020304" pitchFamily="18" charset="0"/>
              </a:defRPr>
            </a:lvl1pPr>
          </a:lstStyle>
          <a:p>
            <a:pPr>
              <a:defRPr/>
            </a:pPr>
            <a:fld id="{736BA627-4D36-4B23-966B-02408650805A}" type="slidenum">
              <a:rPr lang="en-GB" altLang="el-GR"/>
              <a:pPr>
                <a:defRPr/>
              </a:pPr>
              <a:t>‹#›</a:t>
            </a:fld>
            <a:endParaRPr lang="en-GB" altLang="el-GR"/>
          </a:p>
        </p:txBody>
      </p:sp>
    </p:spTree>
    <p:extLst>
      <p:ext uri="{BB962C8B-B14F-4D97-AF65-F5344CB8AC3E}">
        <p14:creationId xmlns:p14="http://schemas.microsoft.com/office/powerpoint/2010/main" val="3863269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756" kern="1200">
        <a:solidFill>
          <a:schemeClr val="tx1"/>
        </a:solidFill>
        <a:latin typeface="Times New Roman" pitchFamily="18" charset="0"/>
        <a:ea typeface="+mn-ea"/>
        <a:cs typeface="Arial" charset="0"/>
      </a:defRPr>
    </a:lvl1pPr>
    <a:lvl2pPr marL="287990" algn="l" rtl="0" eaLnBrk="0" fontAlgn="base" hangingPunct="0">
      <a:spcBef>
        <a:spcPct val="30000"/>
      </a:spcBef>
      <a:spcAft>
        <a:spcPct val="0"/>
      </a:spcAft>
      <a:defRPr sz="756" kern="1200">
        <a:solidFill>
          <a:schemeClr val="tx1"/>
        </a:solidFill>
        <a:latin typeface="Times New Roman" pitchFamily="18" charset="0"/>
        <a:ea typeface="+mn-ea"/>
        <a:cs typeface="Arial" charset="0"/>
      </a:defRPr>
    </a:lvl2pPr>
    <a:lvl3pPr marL="575981" algn="l" rtl="0" eaLnBrk="0" fontAlgn="base" hangingPunct="0">
      <a:spcBef>
        <a:spcPct val="30000"/>
      </a:spcBef>
      <a:spcAft>
        <a:spcPct val="0"/>
      </a:spcAft>
      <a:defRPr sz="756" kern="1200">
        <a:solidFill>
          <a:schemeClr val="tx1"/>
        </a:solidFill>
        <a:latin typeface="Times New Roman" pitchFamily="18" charset="0"/>
        <a:ea typeface="+mn-ea"/>
        <a:cs typeface="Arial" charset="0"/>
      </a:defRPr>
    </a:lvl3pPr>
    <a:lvl4pPr marL="863971" algn="l" rtl="0" eaLnBrk="0" fontAlgn="base" hangingPunct="0">
      <a:spcBef>
        <a:spcPct val="30000"/>
      </a:spcBef>
      <a:spcAft>
        <a:spcPct val="0"/>
      </a:spcAft>
      <a:defRPr sz="756" kern="1200">
        <a:solidFill>
          <a:schemeClr val="tx1"/>
        </a:solidFill>
        <a:latin typeface="Times New Roman" pitchFamily="18" charset="0"/>
        <a:ea typeface="+mn-ea"/>
        <a:cs typeface="Arial" charset="0"/>
      </a:defRPr>
    </a:lvl4pPr>
    <a:lvl5pPr marL="1151961" algn="l" rtl="0" eaLnBrk="0" fontAlgn="base" hangingPunct="0">
      <a:spcBef>
        <a:spcPct val="30000"/>
      </a:spcBef>
      <a:spcAft>
        <a:spcPct val="0"/>
      </a:spcAft>
      <a:defRPr sz="756" kern="1200">
        <a:solidFill>
          <a:schemeClr val="tx1"/>
        </a:solidFill>
        <a:latin typeface="Times New Roman" pitchFamily="18" charset="0"/>
        <a:ea typeface="+mn-ea"/>
        <a:cs typeface="Arial" charset="0"/>
      </a:defRPr>
    </a:lvl5pPr>
    <a:lvl6pPr marL="1439951" algn="l" defTabSz="575981" rtl="0" eaLnBrk="1" latinLnBrk="0" hangingPunct="1">
      <a:defRPr sz="756" kern="1200">
        <a:solidFill>
          <a:schemeClr val="tx1"/>
        </a:solidFill>
        <a:latin typeface="+mn-lt"/>
        <a:ea typeface="+mn-ea"/>
        <a:cs typeface="+mn-cs"/>
      </a:defRPr>
    </a:lvl6pPr>
    <a:lvl7pPr marL="1727942" algn="l" defTabSz="575981" rtl="0" eaLnBrk="1" latinLnBrk="0" hangingPunct="1">
      <a:defRPr sz="756" kern="1200">
        <a:solidFill>
          <a:schemeClr val="tx1"/>
        </a:solidFill>
        <a:latin typeface="+mn-lt"/>
        <a:ea typeface="+mn-ea"/>
        <a:cs typeface="+mn-cs"/>
      </a:defRPr>
    </a:lvl7pPr>
    <a:lvl8pPr marL="2015932" algn="l" defTabSz="575981" rtl="0" eaLnBrk="1" latinLnBrk="0" hangingPunct="1">
      <a:defRPr sz="756" kern="1200">
        <a:solidFill>
          <a:schemeClr val="tx1"/>
        </a:solidFill>
        <a:latin typeface="+mn-lt"/>
        <a:ea typeface="+mn-ea"/>
        <a:cs typeface="+mn-cs"/>
      </a:defRPr>
    </a:lvl8pPr>
    <a:lvl9pPr marL="2303922" algn="l" defTabSz="575981" rtl="0" eaLnBrk="1" latinLnBrk="0" hangingPunct="1">
      <a:defRPr sz="7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4239303" y="2945943"/>
            <a:ext cx="23920682" cy="6266897"/>
          </a:xfrm>
        </p:spPr>
        <p:txBody>
          <a:bodyPr anchor="b">
            <a:normAutofit/>
          </a:bodyPr>
          <a:lstStyle>
            <a:lvl1pPr algn="ctr">
              <a:defRPr sz="12599"/>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4239303" y="9454516"/>
            <a:ext cx="23920682" cy="4345992"/>
          </a:xfrm>
        </p:spPr>
        <p:txBody>
          <a:bodyPr/>
          <a:lstStyle>
            <a:lvl1pPr marL="0" indent="0" algn="ctr">
              <a:buNone/>
              <a:defRPr sz="6300"/>
            </a:lvl1pPr>
            <a:lvl2pPr marL="1200059" indent="0" algn="ctr">
              <a:buNone/>
              <a:defRPr sz="5250"/>
            </a:lvl2pPr>
            <a:lvl3pPr marL="2400117" indent="0" algn="ctr">
              <a:buNone/>
              <a:defRPr sz="4725"/>
            </a:lvl3pPr>
            <a:lvl4pPr marL="3600176" indent="0" algn="ctr">
              <a:buNone/>
              <a:defRPr sz="4200"/>
            </a:lvl4pPr>
            <a:lvl5pPr marL="4800234" indent="0" algn="ctr">
              <a:buNone/>
              <a:defRPr sz="4200"/>
            </a:lvl5pPr>
            <a:lvl6pPr marL="6000293" indent="0" algn="ctr">
              <a:buNone/>
              <a:defRPr sz="4200"/>
            </a:lvl6pPr>
            <a:lvl7pPr marL="7200351" indent="0" algn="ctr">
              <a:buNone/>
              <a:defRPr sz="4200"/>
            </a:lvl7pPr>
            <a:lvl8pPr marL="8400410" indent="0" algn="ctr">
              <a:buNone/>
              <a:defRPr sz="4200"/>
            </a:lvl8pPr>
            <a:lvl9pPr marL="9600468" indent="0" algn="ctr">
              <a:buNone/>
              <a:defRPr sz="42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2C56928-3684-463B-B5A4-139A3F0A4A89}" type="slidenum">
              <a:rPr lang="en-GB" altLang="el-GR" smtClean="0"/>
              <a:pPr>
                <a:defRPr/>
              </a:pPr>
              <a:t>‹#›</a:t>
            </a:fld>
            <a:endParaRPr lang="en-GB" altLang="el-GR"/>
          </a:p>
        </p:txBody>
      </p:sp>
    </p:spTree>
    <p:extLst>
      <p:ext uri="{BB962C8B-B14F-4D97-AF65-F5344CB8AC3E}">
        <p14:creationId xmlns:p14="http://schemas.microsoft.com/office/powerpoint/2010/main" val="363265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428368" y="11258610"/>
            <a:ext cx="27550992" cy="2150617"/>
          </a:xfrm>
        </p:spPr>
        <p:txBody>
          <a:bodyPr anchor="b">
            <a:normAutofit/>
          </a:bodyPr>
          <a:lstStyle>
            <a:lvl1pPr>
              <a:defRPr sz="7349"/>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428368" y="1630825"/>
            <a:ext cx="27550992" cy="8871022"/>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8399"/>
            </a:lvl1pPr>
            <a:lvl2pPr marL="1200059" indent="0">
              <a:buNone/>
              <a:defRPr sz="7349"/>
            </a:lvl2pPr>
            <a:lvl3pPr marL="2400117" indent="0">
              <a:buNone/>
              <a:defRPr sz="6300"/>
            </a:lvl3pPr>
            <a:lvl4pPr marL="3600176" indent="0">
              <a:buNone/>
              <a:defRPr sz="5250"/>
            </a:lvl4pPr>
            <a:lvl5pPr marL="4800234" indent="0">
              <a:buNone/>
              <a:defRPr sz="5250"/>
            </a:lvl5pPr>
            <a:lvl6pPr marL="6000293" indent="0">
              <a:buNone/>
              <a:defRPr sz="5250"/>
            </a:lvl6pPr>
            <a:lvl7pPr marL="7200351" indent="0">
              <a:buNone/>
              <a:defRPr sz="5250"/>
            </a:lvl7pPr>
            <a:lvl8pPr marL="8400410" indent="0">
              <a:buNone/>
              <a:defRPr sz="5250"/>
            </a:lvl8pPr>
            <a:lvl9pPr marL="9600468" indent="0">
              <a:buNone/>
              <a:defRPr sz="525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428339" y="13409229"/>
            <a:ext cx="27546830" cy="1791331"/>
          </a:xfrm>
        </p:spPr>
        <p:txBody>
          <a:bodyPr>
            <a:normAutofit/>
          </a:bodyPr>
          <a:lstStyle>
            <a:lvl1pPr marL="0" indent="0" algn="ctr">
              <a:buNone/>
              <a:defRPr sz="4725"/>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0E850532-6951-4725-A5F4-A72324B189A6}" type="slidenum">
              <a:rPr lang="en-GB" altLang="el-GR" smtClean="0"/>
              <a:pPr>
                <a:defRPr/>
              </a:pPr>
              <a:t>‹#›</a:t>
            </a:fld>
            <a:endParaRPr lang="en-GB" altLang="el-GR"/>
          </a:p>
        </p:txBody>
      </p:sp>
    </p:spTree>
    <p:extLst>
      <p:ext uri="{BB962C8B-B14F-4D97-AF65-F5344CB8AC3E}">
        <p14:creationId xmlns:p14="http://schemas.microsoft.com/office/powerpoint/2010/main" val="425988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428339" y="1600060"/>
            <a:ext cx="27514314" cy="8989462"/>
          </a:xfrm>
        </p:spPr>
        <p:txBody>
          <a:bodyPr anchor="ctr"/>
          <a:lstStyle>
            <a:lvl1pPr>
              <a:defRPr sz="8399"/>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428340" y="11036679"/>
            <a:ext cx="27514311" cy="4179120"/>
          </a:xfrm>
        </p:spPr>
        <p:txBody>
          <a:bodyPr anchor="ctr"/>
          <a:lstStyle>
            <a:lvl1pPr marL="0" indent="0" algn="ctr">
              <a:buNone/>
              <a:defRPr sz="4200"/>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6055C79-EE32-479E-932B-3B55DEC0680D}" type="slidenum">
              <a:rPr lang="en-GB" altLang="el-GR" smtClean="0"/>
              <a:pPr>
                <a:defRPr/>
              </a:pPr>
              <a:t>‹#›</a:t>
            </a:fld>
            <a:endParaRPr lang="en-GB" altLang="el-GR"/>
          </a:p>
        </p:txBody>
      </p:sp>
    </p:spTree>
    <p:extLst>
      <p:ext uri="{BB962C8B-B14F-4D97-AF65-F5344CB8AC3E}">
        <p14:creationId xmlns:p14="http://schemas.microsoft.com/office/powerpoint/2010/main" val="210363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3843195" y="1600059"/>
            <a:ext cx="24721337" cy="7855680"/>
          </a:xfrm>
        </p:spPr>
        <p:txBody>
          <a:bodyPr anchor="ctr"/>
          <a:lstStyle>
            <a:lvl1pPr>
              <a:defRPr sz="8399"/>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4572478" y="9475498"/>
            <a:ext cx="23258551" cy="1120283"/>
          </a:xfrm>
        </p:spPr>
        <p:txBody>
          <a:bodyPr anchor="t">
            <a:normAutofit/>
          </a:bodyPr>
          <a:lstStyle>
            <a:lvl1pPr marL="0" indent="0" algn="r">
              <a:buNone/>
              <a:defRPr sz="3675"/>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4" name="Text Placeholder 3"/>
          <p:cNvSpPr>
            <a:spLocks noGrp="1"/>
          </p:cNvSpPr>
          <p:nvPr>
            <p:ph type="body" sz="half" idx="2"/>
          </p:nvPr>
        </p:nvSpPr>
        <p:spPr>
          <a:xfrm>
            <a:off x="2428336" y="11036682"/>
            <a:ext cx="27514314" cy="4163880"/>
          </a:xfrm>
        </p:spPr>
        <p:txBody>
          <a:bodyPr anchor="ctr">
            <a:normAutofit/>
          </a:bodyPr>
          <a:lstStyle>
            <a:lvl1pPr marL="0" indent="0" algn="ctr">
              <a:buNone/>
              <a:defRPr sz="4200"/>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B567D92-BD5D-4BB6-B3BE-E2E6E0F72FEB}" type="slidenum">
              <a:rPr lang="en-GB" altLang="el-GR" smtClean="0"/>
              <a:pPr>
                <a:defRPr/>
              </a:pPr>
              <a:t>‹#›</a:t>
            </a:fld>
            <a:endParaRPr lang="en-GB" altLang="el-GR"/>
          </a:p>
        </p:txBody>
      </p:sp>
      <p:sp>
        <p:nvSpPr>
          <p:cNvPr id="11" name="TextBox 10"/>
          <p:cNvSpPr txBox="1"/>
          <p:nvPr/>
        </p:nvSpPr>
        <p:spPr>
          <a:xfrm>
            <a:off x="2223231" y="1929837"/>
            <a:ext cx="1619964" cy="1534902"/>
          </a:xfrm>
          <a:prstGeom prst="rect">
            <a:avLst/>
          </a:prstGeom>
        </p:spPr>
        <p:txBody>
          <a:bodyPr vert="horz" lIns="240009" tIns="120004" rIns="240009" bIns="12000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20998" dirty="0">
                <a:solidFill>
                  <a:schemeClr val="tx1"/>
                </a:solidFill>
                <a:effectLst/>
              </a:rPr>
              <a:t>“</a:t>
            </a:r>
          </a:p>
        </p:txBody>
      </p:sp>
      <p:sp>
        <p:nvSpPr>
          <p:cNvPr id="13" name="TextBox 12"/>
          <p:cNvSpPr txBox="1"/>
          <p:nvPr/>
        </p:nvSpPr>
        <p:spPr>
          <a:xfrm>
            <a:off x="28322686" y="7801056"/>
            <a:ext cx="1619964" cy="1534902"/>
          </a:xfrm>
          <a:prstGeom prst="rect">
            <a:avLst/>
          </a:prstGeom>
        </p:spPr>
        <p:txBody>
          <a:bodyPr vert="horz" lIns="240009" tIns="120004" rIns="240009" bIns="12000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20998" dirty="0">
                <a:solidFill>
                  <a:schemeClr val="tx1"/>
                </a:solidFill>
                <a:effectLst/>
              </a:rPr>
              <a:t>”</a:t>
            </a:r>
          </a:p>
        </p:txBody>
      </p:sp>
    </p:spTree>
    <p:extLst>
      <p:ext uri="{BB962C8B-B14F-4D97-AF65-F5344CB8AC3E}">
        <p14:creationId xmlns:p14="http://schemas.microsoft.com/office/powerpoint/2010/main" val="2482343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428369" y="5582732"/>
            <a:ext cx="27518473" cy="6592986"/>
          </a:xfrm>
        </p:spPr>
        <p:txBody>
          <a:bodyPr anchor="b"/>
          <a:lstStyle>
            <a:lvl1pPr>
              <a:defRPr sz="8399"/>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428337" y="12206633"/>
            <a:ext cx="27514317" cy="2993927"/>
          </a:xfrm>
        </p:spPr>
        <p:txBody>
          <a:bodyPr anchor="t"/>
          <a:lstStyle>
            <a:lvl1pPr marL="0" indent="0" algn="ctr">
              <a:buNone/>
              <a:defRPr sz="4200"/>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CEFBF69-AE6F-4E2C-BB8D-7575B7CC36B1}" type="slidenum">
              <a:rPr lang="en-GB" altLang="el-GR" smtClean="0"/>
              <a:pPr>
                <a:defRPr/>
              </a:pPr>
              <a:t>‹#›</a:t>
            </a:fld>
            <a:endParaRPr lang="en-GB" altLang="el-GR"/>
          </a:p>
        </p:txBody>
      </p:sp>
    </p:spTree>
    <p:extLst>
      <p:ext uri="{BB962C8B-B14F-4D97-AF65-F5344CB8AC3E}">
        <p14:creationId xmlns:p14="http://schemas.microsoft.com/office/powerpoint/2010/main" val="389870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2428336" y="1600060"/>
            <a:ext cx="27514314" cy="3479296"/>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2428336" y="5481355"/>
            <a:ext cx="8766718" cy="2160985"/>
          </a:xfrm>
        </p:spPr>
        <p:txBody>
          <a:bodyPr anchor="b">
            <a:noAutofit/>
          </a:bodyPr>
          <a:lstStyle>
            <a:lvl1pPr marL="0" indent="0" algn="ctr">
              <a:lnSpc>
                <a:spcPct val="100000"/>
              </a:lnSpc>
              <a:buNone/>
              <a:defRPr sz="630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8" name="Text Placeholder 3"/>
          <p:cNvSpPr>
            <a:spLocks noGrp="1"/>
          </p:cNvSpPr>
          <p:nvPr>
            <p:ph type="body" sz="half" idx="15"/>
          </p:nvPr>
        </p:nvSpPr>
        <p:spPr>
          <a:xfrm>
            <a:off x="2428336" y="7642339"/>
            <a:ext cx="8766718" cy="7558221"/>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9" name="Text Placeholder 4"/>
          <p:cNvSpPr>
            <a:spLocks noGrp="1"/>
          </p:cNvSpPr>
          <p:nvPr>
            <p:ph type="body" sz="quarter" idx="3"/>
          </p:nvPr>
        </p:nvSpPr>
        <p:spPr>
          <a:xfrm>
            <a:off x="11811916" y="5481357"/>
            <a:ext cx="8765660" cy="2160982"/>
          </a:xfrm>
        </p:spPr>
        <p:txBody>
          <a:bodyPr anchor="b">
            <a:noAutofit/>
          </a:bodyPr>
          <a:lstStyle>
            <a:lvl1pPr marL="0" indent="0" algn="ctr">
              <a:lnSpc>
                <a:spcPct val="100000"/>
              </a:lnSpc>
              <a:buNone/>
              <a:defRPr sz="630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10" name="Text Placeholder 3"/>
          <p:cNvSpPr>
            <a:spLocks noGrp="1"/>
          </p:cNvSpPr>
          <p:nvPr>
            <p:ph type="body" sz="half" idx="16"/>
          </p:nvPr>
        </p:nvSpPr>
        <p:spPr>
          <a:xfrm>
            <a:off x="11811917" y="7642339"/>
            <a:ext cx="8769017" cy="7558221"/>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11" name="Text Placeholder 4"/>
          <p:cNvSpPr>
            <a:spLocks noGrp="1"/>
          </p:cNvSpPr>
          <p:nvPr>
            <p:ph type="body" sz="quarter" idx="13"/>
          </p:nvPr>
        </p:nvSpPr>
        <p:spPr>
          <a:xfrm>
            <a:off x="21188418" y="5481357"/>
            <a:ext cx="8746136" cy="2160982"/>
          </a:xfrm>
        </p:spPr>
        <p:txBody>
          <a:bodyPr anchor="b">
            <a:noAutofit/>
          </a:bodyPr>
          <a:lstStyle>
            <a:lvl1pPr marL="0" indent="0" algn="ctr">
              <a:lnSpc>
                <a:spcPct val="100000"/>
              </a:lnSpc>
              <a:buNone/>
              <a:defRPr sz="630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12" name="Text Placeholder 3"/>
          <p:cNvSpPr>
            <a:spLocks noGrp="1"/>
          </p:cNvSpPr>
          <p:nvPr>
            <p:ph type="body" sz="half" idx="17"/>
          </p:nvPr>
        </p:nvSpPr>
        <p:spPr>
          <a:xfrm>
            <a:off x="21196518" y="7642339"/>
            <a:ext cx="8746136" cy="7558221"/>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E9EB496D-1969-4F88-B8AA-8941BD0FD7AE}" type="slidenum">
              <a:rPr lang="en-GB" altLang="el-GR" smtClean="0"/>
              <a:pPr>
                <a:defRPr/>
              </a:pPr>
              <a:t>‹#›</a:t>
            </a:fld>
            <a:endParaRPr lang="en-GB" altLang="el-GR"/>
          </a:p>
        </p:txBody>
      </p:sp>
    </p:spTree>
    <p:extLst>
      <p:ext uri="{BB962C8B-B14F-4D97-AF65-F5344CB8AC3E}">
        <p14:creationId xmlns:p14="http://schemas.microsoft.com/office/powerpoint/2010/main" val="2892130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2428339" y="1600060"/>
            <a:ext cx="27514314" cy="3479296"/>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2428340" y="11013264"/>
            <a:ext cx="8766715" cy="1512554"/>
          </a:xfrm>
        </p:spPr>
        <p:txBody>
          <a:bodyPr anchor="b">
            <a:noAutofit/>
          </a:bodyPr>
          <a:lstStyle>
            <a:lvl1pPr marL="0" indent="0" algn="ctr">
              <a:lnSpc>
                <a:spcPct val="100000"/>
              </a:lnSpc>
              <a:buNone/>
              <a:defRPr sz="525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2901958" y="6034309"/>
            <a:ext cx="7812953" cy="40001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4200"/>
            </a:lvl1pPr>
            <a:lvl2pPr marL="1200059" indent="0">
              <a:buNone/>
              <a:defRPr sz="4200"/>
            </a:lvl2pPr>
            <a:lvl3pPr marL="2400117" indent="0">
              <a:buNone/>
              <a:defRPr sz="4200"/>
            </a:lvl3pPr>
            <a:lvl4pPr marL="3600176" indent="0">
              <a:buNone/>
              <a:defRPr sz="4200"/>
            </a:lvl4pPr>
            <a:lvl5pPr marL="4800234" indent="0">
              <a:buNone/>
              <a:defRPr sz="4200"/>
            </a:lvl5pPr>
            <a:lvl6pPr marL="6000293" indent="0">
              <a:buNone/>
              <a:defRPr sz="4200"/>
            </a:lvl6pPr>
            <a:lvl7pPr marL="7200351" indent="0">
              <a:buNone/>
              <a:defRPr sz="4200"/>
            </a:lvl7pPr>
            <a:lvl8pPr marL="8400410" indent="0">
              <a:buNone/>
              <a:defRPr sz="4200"/>
            </a:lvl8pPr>
            <a:lvl9pPr marL="9600468" indent="0">
              <a:buNone/>
              <a:defRPr sz="42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2428340" y="12525818"/>
            <a:ext cx="8766715" cy="2674739"/>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22" name="Text Placeholder 4"/>
          <p:cNvSpPr>
            <a:spLocks noGrp="1"/>
          </p:cNvSpPr>
          <p:nvPr>
            <p:ph type="body" sz="quarter" idx="3"/>
          </p:nvPr>
        </p:nvSpPr>
        <p:spPr>
          <a:xfrm>
            <a:off x="11806132" y="11013264"/>
            <a:ext cx="8766790" cy="1512554"/>
          </a:xfrm>
        </p:spPr>
        <p:txBody>
          <a:bodyPr anchor="b">
            <a:noAutofit/>
          </a:bodyPr>
          <a:lstStyle>
            <a:lvl1pPr marL="0" indent="0" algn="ctr">
              <a:lnSpc>
                <a:spcPct val="100000"/>
              </a:lnSpc>
              <a:buNone/>
              <a:defRPr sz="525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12141752" y="6034309"/>
            <a:ext cx="7787641" cy="40001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4200"/>
            </a:lvl1pPr>
            <a:lvl2pPr marL="1200059" indent="0">
              <a:buNone/>
              <a:defRPr sz="4200"/>
            </a:lvl2pPr>
            <a:lvl3pPr marL="2400117" indent="0">
              <a:buNone/>
              <a:defRPr sz="4200"/>
            </a:lvl3pPr>
            <a:lvl4pPr marL="3600176" indent="0">
              <a:buNone/>
              <a:defRPr sz="4200"/>
            </a:lvl4pPr>
            <a:lvl5pPr marL="4800234" indent="0">
              <a:buNone/>
              <a:defRPr sz="4200"/>
            </a:lvl5pPr>
            <a:lvl6pPr marL="6000293" indent="0">
              <a:buNone/>
              <a:defRPr sz="4200"/>
            </a:lvl6pPr>
            <a:lvl7pPr marL="7200351" indent="0">
              <a:buNone/>
              <a:defRPr sz="4200"/>
            </a:lvl7pPr>
            <a:lvl8pPr marL="8400410" indent="0">
              <a:buNone/>
              <a:defRPr sz="4200"/>
            </a:lvl8pPr>
            <a:lvl9pPr marL="9600468" indent="0">
              <a:buNone/>
              <a:defRPr sz="42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11802536" y="12525816"/>
            <a:ext cx="8770385" cy="2674739"/>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25" name="Text Placeholder 4"/>
          <p:cNvSpPr>
            <a:spLocks noGrp="1"/>
          </p:cNvSpPr>
          <p:nvPr>
            <p:ph type="body" sz="quarter" idx="13"/>
          </p:nvPr>
        </p:nvSpPr>
        <p:spPr>
          <a:xfrm>
            <a:off x="21188749" y="11013264"/>
            <a:ext cx="8742652" cy="1512554"/>
          </a:xfrm>
        </p:spPr>
        <p:txBody>
          <a:bodyPr anchor="b">
            <a:noAutofit/>
          </a:bodyPr>
          <a:lstStyle>
            <a:lvl1pPr marL="0" indent="0" algn="ctr">
              <a:lnSpc>
                <a:spcPct val="100000"/>
              </a:lnSpc>
              <a:buNone/>
              <a:defRPr sz="5250" b="0">
                <a:solidFill>
                  <a:schemeClr val="tx1"/>
                </a:solidFill>
              </a:defRPr>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21665439" y="6034309"/>
            <a:ext cx="7791861" cy="4000147"/>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4200"/>
            </a:lvl1pPr>
            <a:lvl2pPr marL="1200059" indent="0">
              <a:buNone/>
              <a:defRPr sz="4200"/>
            </a:lvl2pPr>
            <a:lvl3pPr marL="2400117" indent="0">
              <a:buNone/>
              <a:defRPr sz="4200"/>
            </a:lvl3pPr>
            <a:lvl4pPr marL="3600176" indent="0">
              <a:buNone/>
              <a:defRPr sz="4200"/>
            </a:lvl4pPr>
            <a:lvl5pPr marL="4800234" indent="0">
              <a:buNone/>
              <a:defRPr sz="4200"/>
            </a:lvl5pPr>
            <a:lvl6pPr marL="6000293" indent="0">
              <a:buNone/>
              <a:defRPr sz="4200"/>
            </a:lvl6pPr>
            <a:lvl7pPr marL="7200351" indent="0">
              <a:buNone/>
              <a:defRPr sz="4200"/>
            </a:lvl7pPr>
            <a:lvl8pPr marL="8400410" indent="0">
              <a:buNone/>
              <a:defRPr sz="4200"/>
            </a:lvl8pPr>
            <a:lvl9pPr marL="9600468" indent="0">
              <a:buNone/>
              <a:defRPr sz="42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21188417" y="12525820"/>
            <a:ext cx="8754233" cy="2674736"/>
          </a:xfrm>
        </p:spPr>
        <p:txBody>
          <a:bodyPr anchor="t">
            <a:normAutofit/>
          </a:bodyPr>
          <a:lstStyle>
            <a:lvl1pPr marL="0" indent="0" algn="ctr">
              <a:buNone/>
              <a:defRPr sz="3675"/>
            </a:lvl1pPr>
            <a:lvl2pPr marL="1200059" indent="0">
              <a:buNone/>
              <a:defRPr sz="3150"/>
            </a:lvl2pPr>
            <a:lvl3pPr marL="2400117" indent="0">
              <a:buNone/>
              <a:defRPr sz="2625"/>
            </a:lvl3pPr>
            <a:lvl4pPr marL="3600176" indent="0">
              <a:buNone/>
              <a:defRPr sz="2362"/>
            </a:lvl4pPr>
            <a:lvl5pPr marL="4800234" indent="0">
              <a:buNone/>
              <a:defRPr sz="2362"/>
            </a:lvl5pPr>
            <a:lvl6pPr marL="6000293" indent="0">
              <a:buNone/>
              <a:defRPr sz="2362"/>
            </a:lvl6pPr>
            <a:lvl7pPr marL="7200351" indent="0">
              <a:buNone/>
              <a:defRPr sz="2362"/>
            </a:lvl7pPr>
            <a:lvl8pPr marL="8400410" indent="0">
              <a:buNone/>
              <a:defRPr sz="2362"/>
            </a:lvl8pPr>
            <a:lvl9pPr marL="9600468" indent="0">
              <a:buNone/>
              <a:defRPr sz="2362"/>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E4EA7E26-512B-48C6-8122-0AD8B113FF20}" type="slidenum">
              <a:rPr lang="en-GB" altLang="el-GR" smtClean="0"/>
              <a:pPr>
                <a:defRPr/>
              </a:pPr>
              <a:t>‹#›</a:t>
            </a:fld>
            <a:endParaRPr lang="en-GB" altLang="el-GR"/>
          </a:p>
        </p:txBody>
      </p:sp>
    </p:spTree>
    <p:extLst>
      <p:ext uri="{BB962C8B-B14F-4D97-AF65-F5344CB8AC3E}">
        <p14:creationId xmlns:p14="http://schemas.microsoft.com/office/powerpoint/2010/main" val="1982158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2DE2814-F1D6-460B-B0D4-4BBC018138D2}" type="slidenum">
              <a:rPr lang="en-GB" altLang="el-GR" smtClean="0"/>
              <a:pPr>
                <a:defRPr/>
              </a:pPr>
              <a:t>‹#›</a:t>
            </a:fld>
            <a:endParaRPr lang="en-GB" altLang="el-GR"/>
          </a:p>
        </p:txBody>
      </p:sp>
    </p:spTree>
    <p:extLst>
      <p:ext uri="{BB962C8B-B14F-4D97-AF65-F5344CB8AC3E}">
        <p14:creationId xmlns:p14="http://schemas.microsoft.com/office/powerpoint/2010/main" val="833784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1600057"/>
            <a:ext cx="6756912" cy="13600504"/>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428337" y="1600057"/>
            <a:ext cx="20352411" cy="1360050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AAB29B7-30E9-4F0A-B617-6B60DD9869F6}" type="slidenum">
              <a:rPr lang="en-GB" altLang="el-GR" smtClean="0"/>
              <a:pPr>
                <a:defRPr/>
              </a:pPr>
              <a:t>‹#›</a:t>
            </a:fld>
            <a:endParaRPr lang="en-GB" altLang="el-GR"/>
          </a:p>
        </p:txBody>
      </p:sp>
    </p:spTree>
    <p:extLst>
      <p:ext uri="{BB962C8B-B14F-4D97-AF65-F5344CB8AC3E}">
        <p14:creationId xmlns:p14="http://schemas.microsoft.com/office/powerpoint/2010/main" val="379867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Διαφάνεια τίτλου">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BA5A9DC-1018-4776-B23B-40B23D8A8DBB}"/>
              </a:ext>
            </a:extLst>
          </p:cNvPr>
          <p:cNvSpPr>
            <a:spLocks noGrp="1" noChangeArrowheads="1"/>
          </p:cNvSpPr>
          <p:nvPr>
            <p:ph type="dt" sz="quarter" idx="10"/>
          </p:nvPr>
        </p:nvSpPr>
        <p:spPr>
          <a:xfrm>
            <a:off x="9449792" y="17380800"/>
            <a:ext cx="6749852" cy="619864"/>
          </a:xfrm>
        </p:spPr>
        <p:txBody>
          <a:bodyPr/>
          <a:lstStyle>
            <a:lvl1pPr>
              <a:defRPr>
                <a:solidFill>
                  <a:schemeClr val="bg1"/>
                </a:solidFill>
              </a:defRPr>
            </a:lvl1pPr>
          </a:lstStyle>
          <a:p>
            <a:pPr>
              <a:defRPr/>
            </a:pPr>
            <a:endParaRPr lang="en-GB"/>
          </a:p>
        </p:txBody>
      </p:sp>
      <p:sp>
        <p:nvSpPr>
          <p:cNvPr id="3" name="Rectangle 9">
            <a:extLst>
              <a:ext uri="{FF2B5EF4-FFF2-40B4-BE49-F238E27FC236}">
                <a16:creationId xmlns:a16="http://schemas.microsoft.com/office/drawing/2014/main" id="{22739A50-51C0-475C-8289-294DE67856A9}"/>
              </a:ext>
            </a:extLst>
          </p:cNvPr>
          <p:cNvSpPr>
            <a:spLocks noGrp="1" noChangeArrowheads="1"/>
          </p:cNvSpPr>
          <p:nvPr>
            <p:ph type="ftr" sz="quarter" idx="11"/>
          </p:nvPr>
        </p:nvSpPr>
        <p:spPr>
          <a:xfrm>
            <a:off x="18410310" y="17380800"/>
            <a:ext cx="11621173" cy="619864"/>
          </a:xfrm>
        </p:spPr>
        <p:txBody>
          <a:bodyPr/>
          <a:lstStyle>
            <a:lvl1pPr algn="r">
              <a:defRPr/>
            </a:lvl1pPr>
          </a:lstStyle>
          <a:p>
            <a:pPr>
              <a:defRPr/>
            </a:pPr>
            <a:endParaRPr lang="en-GB"/>
          </a:p>
        </p:txBody>
      </p:sp>
      <p:sp>
        <p:nvSpPr>
          <p:cNvPr id="4" name="Rectangle 10">
            <a:extLst>
              <a:ext uri="{FF2B5EF4-FFF2-40B4-BE49-F238E27FC236}">
                <a16:creationId xmlns:a16="http://schemas.microsoft.com/office/drawing/2014/main" id="{61CBDFFB-E1E4-468B-9111-F49DA09D6FDC}"/>
              </a:ext>
            </a:extLst>
          </p:cNvPr>
          <p:cNvSpPr>
            <a:spLocks noGrp="1" noChangeArrowheads="1"/>
          </p:cNvSpPr>
          <p:nvPr>
            <p:ph type="sldNum" sz="quarter" idx="12"/>
          </p:nvPr>
        </p:nvSpPr>
        <p:spPr>
          <a:xfrm>
            <a:off x="33929" y="15390250"/>
            <a:ext cx="2080311" cy="2585810"/>
          </a:xfrm>
        </p:spPr>
        <p:txBody>
          <a:bodyPr anchorCtr="0"/>
          <a:lstStyle>
            <a:lvl1pPr>
              <a:defRPr/>
            </a:lvl1pPr>
          </a:lstStyle>
          <a:p>
            <a:pPr>
              <a:defRPr/>
            </a:pPr>
            <a:fld id="{B2355DB8-C771-431F-BE00-DEE4B3AA14E2}" type="slidenum">
              <a:rPr lang="en-GB" altLang="el-GR"/>
              <a:pPr>
                <a:defRPr/>
              </a:pPr>
              <a:t>‹#›</a:t>
            </a:fld>
            <a:endParaRPr lang="en-GB" altLang="el-GR"/>
          </a:p>
        </p:txBody>
      </p:sp>
    </p:spTree>
    <p:extLst>
      <p:ext uri="{BB962C8B-B14F-4D97-AF65-F5344CB8AC3E}">
        <p14:creationId xmlns:p14="http://schemas.microsoft.com/office/powerpoint/2010/main" val="3463515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E70EC562-26FF-49F2-981D-283C3B0AC01E}" type="slidenum">
              <a:rPr lang="en-GB" altLang="el-GR" smtClean="0"/>
              <a:pPr>
                <a:defRPr/>
              </a:pPr>
              <a:t>‹#›</a:t>
            </a:fld>
            <a:endParaRPr lang="en-GB" altLang="el-GR"/>
          </a:p>
        </p:txBody>
      </p:sp>
    </p:spTree>
    <p:extLst>
      <p:ext uri="{BB962C8B-B14F-4D97-AF65-F5344CB8AC3E}">
        <p14:creationId xmlns:p14="http://schemas.microsoft.com/office/powerpoint/2010/main" val="136366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266620" y="1725068"/>
            <a:ext cx="25866048" cy="7487774"/>
          </a:xfrm>
        </p:spPr>
        <p:txBody>
          <a:bodyPr anchor="b">
            <a:normAutofit/>
          </a:bodyPr>
          <a:lstStyle>
            <a:lvl1pPr>
              <a:defRPr sz="8924"/>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266620" y="9454517"/>
            <a:ext cx="25866048" cy="3937644"/>
          </a:xfrm>
        </p:spPr>
        <p:txBody>
          <a:bodyPr/>
          <a:lstStyle>
            <a:lvl1pPr marL="0" indent="0" algn="ctr">
              <a:buNone/>
              <a:defRPr sz="6300">
                <a:solidFill>
                  <a:schemeClr val="tx1">
                    <a:tint val="75000"/>
                  </a:schemeClr>
                </a:solidFill>
              </a:defRPr>
            </a:lvl1pPr>
            <a:lvl2pPr marL="1200059" indent="0">
              <a:buNone/>
              <a:defRPr sz="5250">
                <a:solidFill>
                  <a:schemeClr val="tx1">
                    <a:tint val="75000"/>
                  </a:schemeClr>
                </a:solidFill>
              </a:defRPr>
            </a:lvl2pPr>
            <a:lvl3pPr marL="2400117" indent="0">
              <a:buNone/>
              <a:defRPr sz="4725">
                <a:solidFill>
                  <a:schemeClr val="tx1">
                    <a:tint val="75000"/>
                  </a:schemeClr>
                </a:solidFill>
              </a:defRPr>
            </a:lvl3pPr>
            <a:lvl4pPr marL="3600176" indent="0">
              <a:buNone/>
              <a:defRPr sz="4200">
                <a:solidFill>
                  <a:schemeClr val="tx1">
                    <a:tint val="75000"/>
                  </a:schemeClr>
                </a:solidFill>
              </a:defRPr>
            </a:lvl4pPr>
            <a:lvl5pPr marL="4800234" indent="0">
              <a:buNone/>
              <a:defRPr sz="4200">
                <a:solidFill>
                  <a:schemeClr val="tx1">
                    <a:tint val="75000"/>
                  </a:schemeClr>
                </a:solidFill>
              </a:defRPr>
            </a:lvl5pPr>
            <a:lvl6pPr marL="6000293" indent="0">
              <a:buNone/>
              <a:defRPr sz="4200">
                <a:solidFill>
                  <a:schemeClr val="tx1">
                    <a:tint val="75000"/>
                  </a:schemeClr>
                </a:solidFill>
              </a:defRPr>
            </a:lvl6pPr>
            <a:lvl7pPr marL="7200351" indent="0">
              <a:buNone/>
              <a:defRPr sz="4200">
                <a:solidFill>
                  <a:schemeClr val="tx1">
                    <a:tint val="75000"/>
                  </a:schemeClr>
                </a:solidFill>
              </a:defRPr>
            </a:lvl7pPr>
            <a:lvl8pPr marL="8400410" indent="0">
              <a:buNone/>
              <a:defRPr sz="4200">
                <a:solidFill>
                  <a:schemeClr val="tx1">
                    <a:tint val="75000"/>
                  </a:schemeClr>
                </a:solidFill>
              </a:defRPr>
            </a:lvl8pPr>
            <a:lvl9pPr marL="9600468" indent="0">
              <a:buNone/>
              <a:defRPr sz="42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E879DE8A-9421-4A71-B772-57DE3C429811}" type="slidenum">
              <a:rPr lang="en-GB" altLang="el-GR" smtClean="0"/>
              <a:pPr>
                <a:defRPr/>
              </a:pPr>
              <a:t>‹#›</a:t>
            </a:fld>
            <a:endParaRPr lang="en-GB" altLang="el-GR"/>
          </a:p>
        </p:txBody>
      </p:sp>
    </p:spTree>
    <p:extLst>
      <p:ext uri="{BB962C8B-B14F-4D97-AF65-F5344CB8AC3E}">
        <p14:creationId xmlns:p14="http://schemas.microsoft.com/office/powerpoint/2010/main" val="381855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2428340" y="1600060"/>
            <a:ext cx="27514311" cy="3481286"/>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428339" y="5481355"/>
            <a:ext cx="13568807" cy="971920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16405337" y="5481355"/>
            <a:ext cx="13537316" cy="971920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61E3DE3-B820-4519-A376-E03264A1B891}" type="slidenum">
              <a:rPr lang="en-GB" altLang="el-GR" smtClean="0"/>
              <a:pPr>
                <a:defRPr/>
              </a:pPr>
              <a:t>‹#›</a:t>
            </a:fld>
            <a:endParaRPr lang="en-GB" altLang="el-GR"/>
          </a:p>
        </p:txBody>
      </p:sp>
    </p:spTree>
    <p:extLst>
      <p:ext uri="{BB962C8B-B14F-4D97-AF65-F5344CB8AC3E}">
        <p14:creationId xmlns:p14="http://schemas.microsoft.com/office/powerpoint/2010/main" val="165387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2428340" y="1600060"/>
            <a:ext cx="27514311" cy="3479296"/>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034256" y="5481357"/>
            <a:ext cx="12966090" cy="2162578"/>
          </a:xfrm>
        </p:spPr>
        <p:txBody>
          <a:bodyPr anchor="b"/>
          <a:lstStyle>
            <a:lvl1pPr marL="0" indent="0">
              <a:lnSpc>
                <a:spcPct val="100000"/>
              </a:lnSpc>
              <a:buNone/>
              <a:defRPr sz="6300" b="1"/>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4" name="Content Placeholder 3"/>
          <p:cNvSpPr>
            <a:spLocks noGrp="1"/>
          </p:cNvSpPr>
          <p:nvPr>
            <p:ph sz="half" idx="2"/>
          </p:nvPr>
        </p:nvSpPr>
        <p:spPr>
          <a:xfrm>
            <a:off x="2428339" y="7643935"/>
            <a:ext cx="13572006" cy="7556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17012823" y="5481357"/>
            <a:ext cx="12929830" cy="2162578"/>
          </a:xfrm>
        </p:spPr>
        <p:txBody>
          <a:bodyPr anchor="b"/>
          <a:lstStyle>
            <a:lvl1pPr marL="0" indent="0">
              <a:lnSpc>
                <a:spcPct val="100000"/>
              </a:lnSpc>
              <a:buNone/>
              <a:defRPr sz="6300" b="1"/>
            </a:lvl1pPr>
            <a:lvl2pPr marL="1200059" indent="0">
              <a:buNone/>
              <a:defRPr sz="5250" b="1"/>
            </a:lvl2pPr>
            <a:lvl3pPr marL="2400117" indent="0">
              <a:buNone/>
              <a:defRPr sz="4725" b="1"/>
            </a:lvl3pPr>
            <a:lvl4pPr marL="3600176" indent="0">
              <a:buNone/>
              <a:defRPr sz="4200" b="1"/>
            </a:lvl4pPr>
            <a:lvl5pPr marL="4800234" indent="0">
              <a:buNone/>
              <a:defRPr sz="4200" b="1"/>
            </a:lvl5pPr>
            <a:lvl6pPr marL="6000293" indent="0">
              <a:buNone/>
              <a:defRPr sz="4200" b="1"/>
            </a:lvl6pPr>
            <a:lvl7pPr marL="7200351" indent="0">
              <a:buNone/>
              <a:defRPr sz="4200" b="1"/>
            </a:lvl7pPr>
            <a:lvl8pPr marL="8400410" indent="0">
              <a:buNone/>
              <a:defRPr sz="4200" b="1"/>
            </a:lvl8pPr>
            <a:lvl9pPr marL="9600468" indent="0">
              <a:buNone/>
              <a:defRPr sz="4200" b="1"/>
            </a:lvl9pPr>
          </a:lstStyle>
          <a:p>
            <a:pPr lvl="0"/>
            <a:r>
              <a:rPr lang="el-GR"/>
              <a:t>Στυλ κειμένου υποδείγματος</a:t>
            </a:r>
          </a:p>
        </p:txBody>
      </p:sp>
      <p:sp>
        <p:nvSpPr>
          <p:cNvPr id="6" name="Content Placeholder 5"/>
          <p:cNvSpPr>
            <a:spLocks noGrp="1"/>
          </p:cNvSpPr>
          <p:nvPr>
            <p:ph sz="quarter" idx="4"/>
          </p:nvPr>
        </p:nvSpPr>
        <p:spPr>
          <a:xfrm>
            <a:off x="16402141" y="7643935"/>
            <a:ext cx="13540513" cy="7556625"/>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F62B908E-0A27-40DE-8C88-05C35283C694}" type="slidenum">
              <a:rPr lang="en-GB" altLang="el-GR" smtClean="0"/>
              <a:pPr>
                <a:defRPr/>
              </a:pPr>
              <a:t>‹#›</a:t>
            </a:fld>
            <a:endParaRPr lang="en-GB" altLang="el-GR"/>
          </a:p>
        </p:txBody>
      </p:sp>
    </p:spTree>
    <p:extLst>
      <p:ext uri="{BB962C8B-B14F-4D97-AF65-F5344CB8AC3E}">
        <p14:creationId xmlns:p14="http://schemas.microsoft.com/office/powerpoint/2010/main" val="692578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366A64E7-BE90-47D6-A621-F7484C6FE2A1}" type="slidenum">
              <a:rPr lang="en-GB" altLang="el-GR" smtClean="0"/>
              <a:pPr>
                <a:defRPr/>
              </a:pPr>
              <a:t>‹#›</a:t>
            </a:fld>
            <a:endParaRPr lang="en-GB" altLang="el-GR"/>
          </a:p>
        </p:txBody>
      </p:sp>
    </p:spTree>
    <p:extLst>
      <p:ext uri="{BB962C8B-B14F-4D97-AF65-F5344CB8AC3E}">
        <p14:creationId xmlns:p14="http://schemas.microsoft.com/office/powerpoint/2010/main" val="226707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8E33F2B8-0898-430E-9C5F-E589BF3282EE}" type="slidenum">
              <a:rPr lang="en-GB" altLang="el-GR" smtClean="0"/>
              <a:pPr>
                <a:defRPr/>
              </a:pPr>
              <a:t>‹#›</a:t>
            </a:fld>
            <a:endParaRPr lang="en-GB" altLang="el-GR"/>
          </a:p>
        </p:txBody>
      </p:sp>
    </p:spTree>
    <p:extLst>
      <p:ext uri="{BB962C8B-B14F-4D97-AF65-F5344CB8AC3E}">
        <p14:creationId xmlns:p14="http://schemas.microsoft.com/office/powerpoint/2010/main" val="2818780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437463" y="1600059"/>
            <a:ext cx="10449613" cy="6200228"/>
          </a:xfrm>
        </p:spPr>
        <p:txBody>
          <a:bodyPr anchor="b">
            <a:normAutofit/>
          </a:bodyPr>
          <a:lstStyle>
            <a:lvl1pPr>
              <a:defRPr sz="7349"/>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3494558" y="1600059"/>
            <a:ext cx="16448092" cy="13600501"/>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437463" y="7800289"/>
            <a:ext cx="10449613" cy="7400270"/>
          </a:xfrm>
        </p:spPr>
        <p:txBody>
          <a:bodyPr/>
          <a:lstStyle>
            <a:lvl1pPr marL="0" indent="0" algn="ctr">
              <a:buNone/>
              <a:defRPr sz="4200"/>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87523683-2FFD-40B2-9778-3602A4606595}" type="slidenum">
              <a:rPr lang="en-GB" altLang="el-GR" smtClean="0"/>
              <a:pPr>
                <a:defRPr/>
              </a:pPr>
              <a:t>‹#›</a:t>
            </a:fld>
            <a:endParaRPr lang="en-GB" altLang="el-GR"/>
          </a:p>
        </p:txBody>
      </p:sp>
    </p:spTree>
    <p:extLst>
      <p:ext uri="{BB962C8B-B14F-4D97-AF65-F5344CB8AC3E}">
        <p14:creationId xmlns:p14="http://schemas.microsoft.com/office/powerpoint/2010/main" val="1226358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437460" y="1600059"/>
            <a:ext cx="15757909" cy="6200228"/>
          </a:xfrm>
        </p:spPr>
        <p:txBody>
          <a:bodyPr anchor="b">
            <a:normAutofit/>
          </a:bodyPr>
          <a:lstStyle>
            <a:lvl1pPr>
              <a:defRPr sz="8399"/>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9730837" y="1991887"/>
            <a:ext cx="8650854" cy="1281684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8399"/>
            </a:lvl1pPr>
            <a:lvl2pPr marL="1200059" indent="0">
              <a:buNone/>
              <a:defRPr sz="7349"/>
            </a:lvl2pPr>
            <a:lvl3pPr marL="2400117" indent="0">
              <a:buNone/>
              <a:defRPr sz="6300"/>
            </a:lvl3pPr>
            <a:lvl4pPr marL="3600176" indent="0">
              <a:buNone/>
              <a:defRPr sz="5250"/>
            </a:lvl4pPr>
            <a:lvl5pPr marL="4800234" indent="0">
              <a:buNone/>
              <a:defRPr sz="5250"/>
            </a:lvl5pPr>
            <a:lvl6pPr marL="6000293" indent="0">
              <a:buNone/>
              <a:defRPr sz="5250"/>
            </a:lvl6pPr>
            <a:lvl7pPr marL="7200351" indent="0">
              <a:buNone/>
              <a:defRPr sz="5250"/>
            </a:lvl7pPr>
            <a:lvl8pPr marL="8400410" indent="0">
              <a:buNone/>
              <a:defRPr sz="5250"/>
            </a:lvl8pPr>
            <a:lvl9pPr marL="9600468" indent="0">
              <a:buNone/>
              <a:defRPr sz="525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428336" y="7800287"/>
            <a:ext cx="15771666" cy="7400273"/>
          </a:xfrm>
        </p:spPr>
        <p:txBody>
          <a:bodyPr>
            <a:normAutofit/>
          </a:bodyPr>
          <a:lstStyle>
            <a:lvl1pPr marL="0" indent="0" algn="ctr">
              <a:buNone/>
              <a:defRPr sz="4725"/>
            </a:lvl1pPr>
            <a:lvl2pPr marL="1200059" indent="0">
              <a:buNone/>
              <a:defRPr sz="3675"/>
            </a:lvl2pPr>
            <a:lvl3pPr marL="2400117" indent="0">
              <a:buNone/>
              <a:defRPr sz="3150"/>
            </a:lvl3pPr>
            <a:lvl4pPr marL="3600176" indent="0">
              <a:buNone/>
              <a:defRPr sz="2625"/>
            </a:lvl4pPr>
            <a:lvl5pPr marL="4800234" indent="0">
              <a:buNone/>
              <a:defRPr sz="2625"/>
            </a:lvl5pPr>
            <a:lvl6pPr marL="6000293" indent="0">
              <a:buNone/>
              <a:defRPr sz="2625"/>
            </a:lvl6pPr>
            <a:lvl7pPr marL="7200351" indent="0">
              <a:buNone/>
              <a:defRPr sz="2625"/>
            </a:lvl7pPr>
            <a:lvl8pPr marL="8400410" indent="0">
              <a:buNone/>
              <a:defRPr sz="2625"/>
            </a:lvl8pPr>
            <a:lvl9pPr marL="9600468" indent="0">
              <a:buNone/>
              <a:defRPr sz="262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8DE30B5C-3280-4F28-B292-792D66910033}" type="slidenum">
              <a:rPr lang="en-GB" altLang="el-GR" smtClean="0"/>
              <a:pPr>
                <a:defRPr/>
              </a:pPr>
              <a:t>‹#›</a:t>
            </a:fld>
            <a:endParaRPr lang="en-GB" altLang="el-GR"/>
          </a:p>
        </p:txBody>
      </p:sp>
    </p:spTree>
    <p:extLst>
      <p:ext uri="{BB962C8B-B14F-4D97-AF65-F5344CB8AC3E}">
        <p14:creationId xmlns:p14="http://schemas.microsoft.com/office/powerpoint/2010/main" val="3135054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8340" y="1600060"/>
            <a:ext cx="27514311" cy="3481286"/>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428339" y="5501683"/>
            <a:ext cx="27514314" cy="9698877"/>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20405641" y="15442237"/>
            <a:ext cx="7289840" cy="958369"/>
          </a:xfrm>
          <a:prstGeom prst="rect">
            <a:avLst/>
          </a:prstGeom>
        </p:spPr>
        <p:txBody>
          <a:bodyPr vert="horz" lIns="91440" tIns="45720" rIns="91440" bIns="45720" rtlCol="0" anchor="ctr"/>
          <a:lstStyle>
            <a:lvl1pPr algn="r">
              <a:defRPr sz="2625">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2428337" y="15442237"/>
            <a:ext cx="17732618" cy="958369"/>
          </a:xfrm>
          <a:prstGeom prst="rect">
            <a:avLst/>
          </a:prstGeom>
        </p:spPr>
        <p:txBody>
          <a:bodyPr vert="horz" lIns="91440" tIns="45720" rIns="91440" bIns="45720" rtlCol="0" anchor="ctr"/>
          <a:lstStyle>
            <a:lvl1pPr algn="l">
              <a:defRPr sz="2625">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27940165" y="15442237"/>
            <a:ext cx="2002487" cy="958369"/>
          </a:xfrm>
          <a:prstGeom prst="rect">
            <a:avLst/>
          </a:prstGeom>
        </p:spPr>
        <p:txBody>
          <a:bodyPr vert="horz" lIns="91440" tIns="45720" rIns="91440" bIns="45720" rtlCol="0" anchor="ctr"/>
          <a:lstStyle>
            <a:lvl1pPr algn="r">
              <a:defRPr sz="2625">
                <a:solidFill>
                  <a:schemeClr val="tx1">
                    <a:tint val="75000"/>
                  </a:schemeClr>
                </a:solidFill>
              </a:defRPr>
            </a:lvl1pPr>
          </a:lstStyle>
          <a:p>
            <a:pPr>
              <a:defRPr/>
            </a:pPr>
            <a:fld id="{E2DD42D2-AAFC-46C3-8AD4-F8FA812B189B}" type="slidenum">
              <a:rPr lang="en-GB" altLang="el-GR" smtClean="0"/>
              <a:pPr>
                <a:defRPr/>
              </a:pPr>
              <a:t>‹#›</a:t>
            </a:fld>
            <a:endParaRPr lang="en-GB" altLang="el-GR"/>
          </a:p>
        </p:txBody>
      </p:sp>
      <p:sp>
        <p:nvSpPr>
          <p:cNvPr id="7" name="Rectangle 7">
            <a:extLst>
              <a:ext uri="{FF2B5EF4-FFF2-40B4-BE49-F238E27FC236}">
                <a16:creationId xmlns:a16="http://schemas.microsoft.com/office/drawing/2014/main" id="{30E3199F-542D-4D9F-856C-7D42E60CA91E}"/>
              </a:ext>
            </a:extLst>
          </p:cNvPr>
          <p:cNvSpPr>
            <a:spLocks noChangeArrowheads="1"/>
          </p:cNvSpPr>
          <p:nvPr userDrawn="1"/>
        </p:nvSpPr>
        <p:spPr bwMode="auto">
          <a:xfrm>
            <a:off x="-810696" y="0"/>
            <a:ext cx="2976721" cy="18000663"/>
          </a:xfrm>
          <a:prstGeom prst="rect">
            <a:avLst/>
          </a:prstGeom>
          <a:solidFill>
            <a:srgbClr val="008000"/>
          </a:solidFill>
          <a:ln>
            <a:noFill/>
          </a:ln>
          <a:effectLst/>
        </p:spPr>
        <p:txBody>
          <a:bodyPr wrap="none" lIns="296266" tIns="148133" rIns="296266" bIns="148133" anchor="ctr"/>
          <a:lstStyle>
            <a:lvl1pPr defTabSz="3703638">
              <a:defRPr sz="7300" b="1">
                <a:solidFill>
                  <a:schemeClr val="tx1"/>
                </a:solidFill>
                <a:latin typeface="Arial" panose="020B0604020202020204" pitchFamily="34" charset="0"/>
              </a:defRPr>
            </a:lvl1pPr>
            <a:lvl2pPr marL="742950" indent="-285750" defTabSz="3703638">
              <a:defRPr sz="7300" b="1">
                <a:solidFill>
                  <a:schemeClr val="tx1"/>
                </a:solidFill>
                <a:latin typeface="Arial" panose="020B0604020202020204" pitchFamily="34" charset="0"/>
              </a:defRPr>
            </a:lvl2pPr>
            <a:lvl3pPr marL="1143000" indent="-228600" defTabSz="3703638">
              <a:defRPr sz="7300" b="1">
                <a:solidFill>
                  <a:schemeClr val="tx1"/>
                </a:solidFill>
                <a:latin typeface="Arial" panose="020B0604020202020204" pitchFamily="34" charset="0"/>
              </a:defRPr>
            </a:lvl3pPr>
            <a:lvl4pPr marL="1600200" indent="-228600" defTabSz="3703638">
              <a:defRPr sz="7300" b="1">
                <a:solidFill>
                  <a:schemeClr val="tx1"/>
                </a:solidFill>
                <a:latin typeface="Arial" panose="020B0604020202020204" pitchFamily="34" charset="0"/>
              </a:defRPr>
            </a:lvl4pPr>
            <a:lvl5pPr marL="2057400" indent="-228600" defTabSz="3703638">
              <a:defRPr sz="7300" b="1">
                <a:solidFill>
                  <a:schemeClr val="tx1"/>
                </a:solidFill>
                <a:latin typeface="Arial" panose="020B0604020202020204" pitchFamily="34" charset="0"/>
              </a:defRPr>
            </a:lvl5pPr>
            <a:lvl6pPr marL="2514600" indent="-228600" defTabSz="3703638" eaLnBrk="0" fontAlgn="base" hangingPunct="0">
              <a:spcBef>
                <a:spcPct val="0"/>
              </a:spcBef>
              <a:spcAft>
                <a:spcPct val="0"/>
              </a:spcAft>
              <a:defRPr sz="7300" b="1">
                <a:solidFill>
                  <a:schemeClr val="tx1"/>
                </a:solidFill>
                <a:latin typeface="Arial" panose="020B0604020202020204" pitchFamily="34" charset="0"/>
              </a:defRPr>
            </a:lvl6pPr>
            <a:lvl7pPr marL="2971800" indent="-228600" defTabSz="3703638" eaLnBrk="0" fontAlgn="base" hangingPunct="0">
              <a:spcBef>
                <a:spcPct val="0"/>
              </a:spcBef>
              <a:spcAft>
                <a:spcPct val="0"/>
              </a:spcAft>
              <a:defRPr sz="7300" b="1">
                <a:solidFill>
                  <a:schemeClr val="tx1"/>
                </a:solidFill>
                <a:latin typeface="Arial" panose="020B0604020202020204" pitchFamily="34" charset="0"/>
              </a:defRPr>
            </a:lvl7pPr>
            <a:lvl8pPr marL="3429000" indent="-228600" defTabSz="3703638" eaLnBrk="0" fontAlgn="base" hangingPunct="0">
              <a:spcBef>
                <a:spcPct val="0"/>
              </a:spcBef>
              <a:spcAft>
                <a:spcPct val="0"/>
              </a:spcAft>
              <a:defRPr sz="7300" b="1">
                <a:solidFill>
                  <a:schemeClr val="tx1"/>
                </a:solidFill>
                <a:latin typeface="Arial" panose="020B0604020202020204" pitchFamily="34" charset="0"/>
              </a:defRPr>
            </a:lvl8pPr>
            <a:lvl9pPr marL="3886200" indent="-228600" defTabSz="3703638" eaLnBrk="0" fontAlgn="base" hangingPunct="0">
              <a:spcBef>
                <a:spcPct val="0"/>
              </a:spcBef>
              <a:spcAft>
                <a:spcPct val="0"/>
              </a:spcAft>
              <a:defRPr sz="7300" b="1">
                <a:solidFill>
                  <a:schemeClr val="tx1"/>
                </a:solidFill>
                <a:latin typeface="Arial" panose="020B0604020202020204" pitchFamily="34" charset="0"/>
              </a:defRPr>
            </a:lvl9pPr>
          </a:lstStyle>
          <a:p>
            <a:pPr algn="ctr" eaLnBrk="1" fontAlgn="auto" hangingPunct="1">
              <a:spcBef>
                <a:spcPts val="0"/>
              </a:spcBef>
              <a:spcAft>
                <a:spcPts val="0"/>
              </a:spcAft>
              <a:defRPr/>
            </a:pPr>
            <a:endParaRPr kumimoji="1" lang="en-GB" altLang="el-GR" sz="7760" b="0">
              <a:latin typeface="Times New Roman" panose="02020603050405020304" pitchFamily="18" charset="0"/>
            </a:endParaRPr>
          </a:p>
        </p:txBody>
      </p:sp>
    </p:spTree>
    <p:extLst>
      <p:ext uri="{BB962C8B-B14F-4D97-AF65-F5344CB8AC3E}">
        <p14:creationId xmlns:p14="http://schemas.microsoft.com/office/powerpoint/2010/main" val="3459056727"/>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Lst>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txStyles>
    <p:titleStyle>
      <a:lvl1pPr algn="ctr" defTabSz="2400117" rtl="0" eaLnBrk="1" latinLnBrk="0" hangingPunct="1">
        <a:lnSpc>
          <a:spcPct val="90000"/>
        </a:lnSpc>
        <a:spcBef>
          <a:spcPct val="0"/>
        </a:spcBef>
        <a:buNone/>
        <a:defRPr sz="8924"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600029" indent="-600029" algn="l" defTabSz="2400117" rtl="0" eaLnBrk="1" latinLnBrk="0" hangingPunct="1">
        <a:lnSpc>
          <a:spcPct val="120000"/>
        </a:lnSpc>
        <a:spcBef>
          <a:spcPts val="2625"/>
        </a:spcBef>
        <a:buFont typeface="Arial" panose="020B0604020202020204" pitchFamily="34" charset="0"/>
        <a:buChar char="•"/>
        <a:defRPr sz="5250" kern="1200">
          <a:solidFill>
            <a:schemeClr val="tx1"/>
          </a:solidFill>
          <a:effectLst>
            <a:outerShdw blurRad="50800" dist="38100" dir="2700000" algn="tl" rotWithShape="0">
              <a:srgbClr val="000000">
                <a:alpha val="48000"/>
              </a:srgbClr>
            </a:outerShdw>
          </a:effectLst>
          <a:latin typeface="+mn-lt"/>
          <a:ea typeface="+mn-ea"/>
          <a:cs typeface="+mn-cs"/>
        </a:defRPr>
      </a:lvl1pPr>
      <a:lvl2pPr marL="1800088" indent="-600029" algn="l" defTabSz="2400117" rtl="0" eaLnBrk="1" latinLnBrk="0" hangingPunct="1">
        <a:lnSpc>
          <a:spcPct val="120000"/>
        </a:lnSpc>
        <a:spcBef>
          <a:spcPts val="1312"/>
        </a:spcBef>
        <a:buFont typeface="Arial" panose="020B0604020202020204" pitchFamily="34" charset="0"/>
        <a:buChar char="•"/>
        <a:defRPr sz="4725" kern="1200">
          <a:solidFill>
            <a:schemeClr val="tx1"/>
          </a:solidFill>
          <a:effectLst>
            <a:outerShdw blurRad="50800" dist="38100" dir="2700000" algn="tl" rotWithShape="0">
              <a:srgbClr val="000000">
                <a:alpha val="48000"/>
              </a:srgbClr>
            </a:outerShdw>
          </a:effectLst>
          <a:latin typeface="+mn-lt"/>
          <a:ea typeface="+mn-ea"/>
          <a:cs typeface="+mn-cs"/>
        </a:defRPr>
      </a:lvl2pPr>
      <a:lvl3pPr marL="3000146" indent="-600029" algn="l" defTabSz="2400117" rtl="0" eaLnBrk="1" latinLnBrk="0" hangingPunct="1">
        <a:lnSpc>
          <a:spcPct val="120000"/>
        </a:lnSpc>
        <a:spcBef>
          <a:spcPts val="1312"/>
        </a:spcBef>
        <a:buFont typeface="Arial" panose="020B0604020202020204" pitchFamily="34" charset="0"/>
        <a:buChar char="•"/>
        <a:defRPr sz="4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4200205" indent="-600029" algn="l" defTabSz="2400117" rtl="0" eaLnBrk="1" latinLnBrk="0" hangingPunct="1">
        <a:lnSpc>
          <a:spcPct val="120000"/>
        </a:lnSpc>
        <a:spcBef>
          <a:spcPts val="1312"/>
        </a:spcBef>
        <a:buFont typeface="Arial" panose="020B0604020202020204" pitchFamily="34" charset="0"/>
        <a:buChar char="•"/>
        <a:defRPr sz="3675" kern="1200">
          <a:solidFill>
            <a:schemeClr val="tx1"/>
          </a:solidFill>
          <a:effectLst>
            <a:outerShdw blurRad="50800" dist="38100" dir="2700000" algn="tl" rotWithShape="0">
              <a:srgbClr val="000000">
                <a:alpha val="48000"/>
              </a:srgbClr>
            </a:outerShdw>
          </a:effectLst>
          <a:latin typeface="+mn-lt"/>
          <a:ea typeface="+mn-ea"/>
          <a:cs typeface="+mn-cs"/>
        </a:defRPr>
      </a:lvl4pPr>
      <a:lvl5pPr marL="5400264" indent="-600029" algn="l" defTabSz="2400117" rtl="0" eaLnBrk="1" latinLnBrk="0" hangingPunct="1">
        <a:lnSpc>
          <a:spcPct val="120000"/>
        </a:lnSpc>
        <a:spcBef>
          <a:spcPts val="1312"/>
        </a:spcBef>
        <a:buFont typeface="Arial" panose="020B0604020202020204" pitchFamily="34" charset="0"/>
        <a:buChar char="•"/>
        <a:defRPr sz="3150" kern="1200">
          <a:solidFill>
            <a:schemeClr val="tx1"/>
          </a:solidFill>
          <a:effectLst>
            <a:outerShdw blurRad="50800" dist="38100" dir="2700000" algn="tl" rotWithShape="0">
              <a:srgbClr val="000000">
                <a:alpha val="48000"/>
              </a:srgbClr>
            </a:outerShdw>
          </a:effectLst>
          <a:latin typeface="+mn-lt"/>
          <a:ea typeface="+mn-ea"/>
          <a:cs typeface="+mn-cs"/>
        </a:defRPr>
      </a:lvl5pPr>
      <a:lvl6pPr marL="6600322" indent="-600029" algn="l" defTabSz="2400117" rtl="0" eaLnBrk="1" latinLnBrk="0" hangingPunct="1">
        <a:lnSpc>
          <a:spcPct val="120000"/>
        </a:lnSpc>
        <a:spcBef>
          <a:spcPts val="1312"/>
        </a:spcBef>
        <a:buFont typeface="Arial" panose="020B0604020202020204" pitchFamily="34" charset="0"/>
        <a:buChar char="•"/>
        <a:defRPr sz="3150" kern="1200">
          <a:solidFill>
            <a:schemeClr val="tx1"/>
          </a:solidFill>
          <a:effectLst>
            <a:outerShdw blurRad="50800" dist="38100" dir="2700000" algn="tl" rotWithShape="0">
              <a:srgbClr val="000000">
                <a:alpha val="48000"/>
              </a:srgbClr>
            </a:outerShdw>
          </a:effectLst>
          <a:latin typeface="+mn-lt"/>
          <a:ea typeface="+mn-ea"/>
          <a:cs typeface="+mn-cs"/>
        </a:defRPr>
      </a:lvl6pPr>
      <a:lvl7pPr marL="7800381" indent="-600029" algn="l" defTabSz="2400117" rtl="0" eaLnBrk="1" latinLnBrk="0" hangingPunct="1">
        <a:lnSpc>
          <a:spcPct val="120000"/>
        </a:lnSpc>
        <a:spcBef>
          <a:spcPts val="1312"/>
        </a:spcBef>
        <a:buFont typeface="Arial" panose="020B0604020202020204" pitchFamily="34" charset="0"/>
        <a:buChar char="•"/>
        <a:defRPr sz="3150" kern="1200">
          <a:solidFill>
            <a:schemeClr val="tx1"/>
          </a:solidFill>
          <a:effectLst>
            <a:outerShdw blurRad="50800" dist="38100" dir="2700000" algn="tl" rotWithShape="0">
              <a:srgbClr val="000000">
                <a:alpha val="48000"/>
              </a:srgbClr>
            </a:outerShdw>
          </a:effectLst>
          <a:latin typeface="+mn-lt"/>
          <a:ea typeface="+mn-ea"/>
          <a:cs typeface="+mn-cs"/>
        </a:defRPr>
      </a:lvl7pPr>
      <a:lvl8pPr marL="9000439" indent="-600029" algn="l" defTabSz="2400117" rtl="0" eaLnBrk="1" latinLnBrk="0" hangingPunct="1">
        <a:lnSpc>
          <a:spcPct val="120000"/>
        </a:lnSpc>
        <a:spcBef>
          <a:spcPts val="1312"/>
        </a:spcBef>
        <a:buFont typeface="Arial" panose="020B0604020202020204" pitchFamily="34" charset="0"/>
        <a:buChar char="•"/>
        <a:defRPr sz="3150" kern="1200">
          <a:solidFill>
            <a:schemeClr val="tx1"/>
          </a:solidFill>
          <a:effectLst>
            <a:outerShdw blurRad="50800" dist="38100" dir="2700000" algn="tl" rotWithShape="0">
              <a:srgbClr val="000000">
                <a:alpha val="48000"/>
              </a:srgbClr>
            </a:outerShdw>
          </a:effectLst>
          <a:latin typeface="+mn-lt"/>
          <a:ea typeface="+mn-ea"/>
          <a:cs typeface="+mn-cs"/>
        </a:defRPr>
      </a:lvl8pPr>
      <a:lvl9pPr marL="10200498" indent="-600029" algn="l" defTabSz="2400117" rtl="0" eaLnBrk="1" latinLnBrk="0" hangingPunct="1">
        <a:lnSpc>
          <a:spcPct val="120000"/>
        </a:lnSpc>
        <a:spcBef>
          <a:spcPts val="1312"/>
        </a:spcBef>
        <a:buFont typeface="Arial" panose="020B0604020202020204" pitchFamily="34" charset="0"/>
        <a:buChar char="•"/>
        <a:defRPr sz="315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2400117" rtl="0" eaLnBrk="1" latinLnBrk="0" hangingPunct="1">
        <a:defRPr sz="4725" kern="1200">
          <a:solidFill>
            <a:schemeClr val="tx1"/>
          </a:solidFill>
          <a:latin typeface="+mn-lt"/>
          <a:ea typeface="+mn-ea"/>
          <a:cs typeface="+mn-cs"/>
        </a:defRPr>
      </a:lvl1pPr>
      <a:lvl2pPr marL="1200059" algn="l" defTabSz="2400117" rtl="0" eaLnBrk="1" latinLnBrk="0" hangingPunct="1">
        <a:defRPr sz="4725" kern="1200">
          <a:solidFill>
            <a:schemeClr val="tx1"/>
          </a:solidFill>
          <a:latin typeface="+mn-lt"/>
          <a:ea typeface="+mn-ea"/>
          <a:cs typeface="+mn-cs"/>
        </a:defRPr>
      </a:lvl2pPr>
      <a:lvl3pPr marL="2400117" algn="l" defTabSz="2400117" rtl="0" eaLnBrk="1" latinLnBrk="0" hangingPunct="1">
        <a:defRPr sz="4725" kern="1200">
          <a:solidFill>
            <a:schemeClr val="tx1"/>
          </a:solidFill>
          <a:latin typeface="+mn-lt"/>
          <a:ea typeface="+mn-ea"/>
          <a:cs typeface="+mn-cs"/>
        </a:defRPr>
      </a:lvl3pPr>
      <a:lvl4pPr marL="3600176" algn="l" defTabSz="2400117" rtl="0" eaLnBrk="1" latinLnBrk="0" hangingPunct="1">
        <a:defRPr sz="4725" kern="1200">
          <a:solidFill>
            <a:schemeClr val="tx1"/>
          </a:solidFill>
          <a:latin typeface="+mn-lt"/>
          <a:ea typeface="+mn-ea"/>
          <a:cs typeface="+mn-cs"/>
        </a:defRPr>
      </a:lvl4pPr>
      <a:lvl5pPr marL="4800234" algn="l" defTabSz="2400117" rtl="0" eaLnBrk="1" latinLnBrk="0" hangingPunct="1">
        <a:defRPr sz="4725" kern="1200">
          <a:solidFill>
            <a:schemeClr val="tx1"/>
          </a:solidFill>
          <a:latin typeface="+mn-lt"/>
          <a:ea typeface="+mn-ea"/>
          <a:cs typeface="+mn-cs"/>
        </a:defRPr>
      </a:lvl5pPr>
      <a:lvl6pPr marL="6000293" algn="l" defTabSz="2400117" rtl="0" eaLnBrk="1" latinLnBrk="0" hangingPunct="1">
        <a:defRPr sz="4725" kern="1200">
          <a:solidFill>
            <a:schemeClr val="tx1"/>
          </a:solidFill>
          <a:latin typeface="+mn-lt"/>
          <a:ea typeface="+mn-ea"/>
          <a:cs typeface="+mn-cs"/>
        </a:defRPr>
      </a:lvl6pPr>
      <a:lvl7pPr marL="7200351" algn="l" defTabSz="2400117" rtl="0" eaLnBrk="1" latinLnBrk="0" hangingPunct="1">
        <a:defRPr sz="4725" kern="1200">
          <a:solidFill>
            <a:schemeClr val="tx1"/>
          </a:solidFill>
          <a:latin typeface="+mn-lt"/>
          <a:ea typeface="+mn-ea"/>
          <a:cs typeface="+mn-cs"/>
        </a:defRPr>
      </a:lvl7pPr>
      <a:lvl8pPr marL="8400410" algn="l" defTabSz="2400117" rtl="0" eaLnBrk="1" latinLnBrk="0" hangingPunct="1">
        <a:defRPr sz="4725" kern="1200">
          <a:solidFill>
            <a:schemeClr val="tx1"/>
          </a:solidFill>
          <a:latin typeface="+mn-lt"/>
          <a:ea typeface="+mn-ea"/>
          <a:cs typeface="+mn-cs"/>
        </a:defRPr>
      </a:lvl8pPr>
      <a:lvl9pPr marL="9600468" algn="l" defTabSz="2400117" rtl="0" eaLnBrk="1" latinLnBrk="0" hangingPunct="1">
        <a:defRPr sz="47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a:extLst>
              <a:ext uri="{FF2B5EF4-FFF2-40B4-BE49-F238E27FC236}">
                <a16:creationId xmlns:a16="http://schemas.microsoft.com/office/drawing/2014/main" id="{1C47682F-6E4C-49A0-8F20-18B80501DA73}"/>
              </a:ext>
            </a:extLst>
          </p:cNvPr>
          <p:cNvSpPr>
            <a:spLocks noChangeArrowheads="1"/>
          </p:cNvSpPr>
          <p:nvPr/>
        </p:nvSpPr>
        <p:spPr bwMode="auto">
          <a:xfrm>
            <a:off x="0" y="-81030"/>
            <a:ext cx="32399288" cy="11234870"/>
          </a:xfrm>
          <a:prstGeom prst="rect">
            <a:avLst/>
          </a:prstGeom>
          <a:noFill/>
          <a:ln>
            <a:noFill/>
          </a:ln>
          <a:effectLst>
            <a:glow rad="63500">
              <a:schemeClr val="accent1">
                <a:satMod val="175000"/>
                <a:alpha val="40000"/>
              </a:schemeClr>
            </a:glow>
            <a:outerShdw blurRad="50800" dist="38100" dir="5400000" algn="t" rotWithShape="0">
              <a:prstClr val="black">
                <a:alpha val="40000"/>
              </a:prstClr>
            </a:outerShdw>
          </a:effectLst>
        </p:spPr>
        <p:txBody>
          <a:bodyPr wrap="square" anchor="ctr">
            <a:spAutoFit/>
          </a:bodyPr>
          <a:lstStyle>
            <a:lvl1pPr>
              <a:defRPr sz="7300" b="1">
                <a:solidFill>
                  <a:schemeClr val="tx1"/>
                </a:solidFill>
                <a:latin typeface="Arial" panose="020B0604020202020204" pitchFamily="34" charset="0"/>
              </a:defRPr>
            </a:lvl1pPr>
            <a:lvl2pPr marL="742950" indent="-285750">
              <a:defRPr sz="7300" b="1">
                <a:solidFill>
                  <a:schemeClr val="tx1"/>
                </a:solidFill>
                <a:latin typeface="Arial" panose="020B0604020202020204" pitchFamily="34" charset="0"/>
              </a:defRPr>
            </a:lvl2pPr>
            <a:lvl3pPr marL="1143000" indent="-228600">
              <a:defRPr sz="7300" b="1">
                <a:solidFill>
                  <a:schemeClr val="tx1"/>
                </a:solidFill>
                <a:latin typeface="Arial" panose="020B0604020202020204" pitchFamily="34" charset="0"/>
              </a:defRPr>
            </a:lvl3pPr>
            <a:lvl4pPr marL="1600200" indent="-228600">
              <a:defRPr sz="7300" b="1">
                <a:solidFill>
                  <a:schemeClr val="tx1"/>
                </a:solidFill>
                <a:latin typeface="Arial" panose="020B0604020202020204" pitchFamily="34" charset="0"/>
              </a:defRPr>
            </a:lvl4pPr>
            <a:lvl5pPr marL="2057400" indent="-228600">
              <a:defRPr sz="7300" b="1">
                <a:solidFill>
                  <a:schemeClr val="tx1"/>
                </a:solidFill>
                <a:latin typeface="Arial" panose="020B0604020202020204" pitchFamily="34" charset="0"/>
              </a:defRPr>
            </a:lvl5pPr>
            <a:lvl6pPr marL="2514600" indent="-228600" eaLnBrk="0" fontAlgn="base" hangingPunct="0">
              <a:spcBef>
                <a:spcPct val="0"/>
              </a:spcBef>
              <a:spcAft>
                <a:spcPct val="0"/>
              </a:spcAft>
              <a:defRPr sz="7300" b="1">
                <a:solidFill>
                  <a:schemeClr val="tx1"/>
                </a:solidFill>
                <a:latin typeface="Arial" panose="020B0604020202020204" pitchFamily="34" charset="0"/>
              </a:defRPr>
            </a:lvl6pPr>
            <a:lvl7pPr marL="2971800" indent="-228600" eaLnBrk="0" fontAlgn="base" hangingPunct="0">
              <a:spcBef>
                <a:spcPct val="0"/>
              </a:spcBef>
              <a:spcAft>
                <a:spcPct val="0"/>
              </a:spcAft>
              <a:defRPr sz="7300" b="1">
                <a:solidFill>
                  <a:schemeClr val="tx1"/>
                </a:solidFill>
                <a:latin typeface="Arial" panose="020B0604020202020204" pitchFamily="34" charset="0"/>
              </a:defRPr>
            </a:lvl7pPr>
            <a:lvl8pPr marL="3429000" indent="-228600" eaLnBrk="0" fontAlgn="base" hangingPunct="0">
              <a:spcBef>
                <a:spcPct val="0"/>
              </a:spcBef>
              <a:spcAft>
                <a:spcPct val="0"/>
              </a:spcAft>
              <a:defRPr sz="7300" b="1">
                <a:solidFill>
                  <a:schemeClr val="tx1"/>
                </a:solidFill>
                <a:latin typeface="Arial" panose="020B0604020202020204" pitchFamily="34" charset="0"/>
              </a:defRPr>
            </a:lvl8pPr>
            <a:lvl9pPr marL="3886200" indent="-228600" eaLnBrk="0" fontAlgn="base" hangingPunct="0">
              <a:spcBef>
                <a:spcPct val="0"/>
              </a:spcBef>
              <a:spcAft>
                <a:spcPct val="0"/>
              </a:spcAft>
              <a:defRPr sz="7300" b="1">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l-GR" sz="6600" i="1" dirty="0">
                <a:solidFill>
                  <a:schemeClr val="accent1">
                    <a:lumMod val="60000"/>
                    <a:lumOff val="40000"/>
                  </a:schemeClr>
                </a:solidFill>
                <a:effectLst>
                  <a:outerShdw blurRad="38100" dist="38100" dir="2700000" algn="tl">
                    <a:srgbClr val="000000">
                      <a:alpha val="43137"/>
                    </a:srgbClr>
                  </a:outerShdw>
                </a:effectLst>
                <a:latin typeface="+mn-lt"/>
              </a:rPr>
              <a:t>POSTPRANDIAL BIOACTIVITY OF SPREAD CHEESE, ENHANCED WITH MOUNTAIN TEA AND ORANGE PEEL EXTRACT, IN HEALTHY VOLUNTEERS. A PILOT STUDY.</a:t>
            </a:r>
          </a:p>
          <a:p>
            <a:pPr algn="ctr" eaLnBrk="1" fontAlgn="auto" hangingPunct="1">
              <a:spcBef>
                <a:spcPts val="0"/>
              </a:spcBef>
              <a:spcAft>
                <a:spcPts val="0"/>
              </a:spcAft>
              <a:defRPr/>
            </a:pPr>
            <a:endParaRPr lang="en-US" altLang="el-GR" sz="6600" i="1" dirty="0">
              <a:solidFill>
                <a:schemeClr val="accent1">
                  <a:lumMod val="60000"/>
                  <a:lumOff val="40000"/>
                </a:schemeClr>
              </a:solidFill>
              <a:effectLst>
                <a:outerShdw blurRad="38100" dist="38100" dir="2700000" algn="tl">
                  <a:srgbClr val="000000">
                    <a:alpha val="43137"/>
                  </a:srgbClr>
                </a:outerShdw>
              </a:effectLst>
              <a:latin typeface="+mn-lt"/>
            </a:endParaRPr>
          </a:p>
          <a:p>
            <a:pPr algn="ctr">
              <a:defRPr/>
            </a:pPr>
            <a:r>
              <a:rPr lang="en-US" sz="5400" b="1" i="1" u="sng"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Olga Papagianni</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Thomas Loukas</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2</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Athanasios Magkoutis</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2</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Theodora Biagki</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1</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Charalampia Dimou</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1</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Charalampos Karantonis</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2</a:t>
            </a:r>
            <a:r>
              <a:rPr lang="en-US" sz="5400" b="1" i="1"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 Antonios Koutelidakis</a:t>
            </a:r>
            <a:r>
              <a:rPr lang="en-US" sz="5400" b="1" i="1" baseline="30000" dirty="0">
                <a:solidFill>
                  <a:schemeClr val="tx2">
                    <a:lumMod val="60000"/>
                    <a:lumOff val="40000"/>
                  </a:schemeClr>
                </a:solidFill>
                <a:effectLst/>
                <a:latin typeface="Cambria" panose="02040503050406030204" pitchFamily="18" charset="0"/>
                <a:ea typeface="Calibri" panose="020F0502020204030204" pitchFamily="34" charset="0"/>
                <a:cs typeface="Times New Roman" panose="02020603050405020304" pitchFamily="18" charset="0"/>
              </a:rPr>
              <a:t>1*</a:t>
            </a:r>
            <a:endParaRPr lang="el-GR" altLang="el-GR" sz="6000" i="1" dirty="0">
              <a:solidFill>
                <a:schemeClr val="tx2">
                  <a:lumMod val="60000"/>
                  <a:lumOff val="40000"/>
                </a:schemeClr>
              </a:solidFill>
            </a:endParaRPr>
          </a:p>
          <a:p>
            <a:pPr algn="ctr">
              <a:lnSpc>
                <a:spcPct val="115000"/>
              </a:lnSpc>
              <a:spcAft>
                <a:spcPts val="1000"/>
              </a:spcAft>
            </a:pPr>
            <a:endParaRPr lang="en-US" sz="4000" i="1" baseline="30000"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400" i="1" baseline="30000"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1</a:t>
            </a: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Human Nutrition Lab, Food Science and Nutrition Department, University of the Aegean, Myrina Limnos, </a:t>
            </a:r>
            <a:r>
              <a:rPr lang="en-US" sz="4400" i="1" baseline="30000"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2</a:t>
            </a: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Outpat</a:t>
            </a:r>
            <a:r>
              <a:rPr lang="el-GR"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ι</a:t>
            </a: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ent Clinic, Myrina Limnos, </a:t>
            </a:r>
            <a:r>
              <a:rPr lang="en-US" sz="4400" i="1" baseline="30000"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3</a:t>
            </a: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Laboratory of Chemistry and Food Analysis, Food Science and Nutrition Department, University of the Aegean, Myrina Limnos</a:t>
            </a:r>
          </a:p>
          <a:p>
            <a:pPr algn="ctr">
              <a:lnSpc>
                <a:spcPct val="115000"/>
              </a:lnSpc>
              <a:spcAft>
                <a:spcPts val="1000"/>
              </a:spcAft>
            </a:pP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 correspondence: Dr </a:t>
            </a:r>
            <a:r>
              <a:rPr lang="el-GR"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Α. </a:t>
            </a:r>
            <a:r>
              <a:rPr lang="en-US"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Koutelidakis, Assistant Professor in Human Nutrition, </a:t>
            </a:r>
            <a:r>
              <a:rPr lang="el-GR" sz="4400" i="1" dirty="0">
                <a:solidFill>
                  <a:schemeClr val="accent1">
                    <a:lumMod val="20000"/>
                    <a:lumOff val="80000"/>
                  </a:schemeClr>
                </a:solidFill>
                <a:effectLst/>
                <a:latin typeface="Cambria" panose="02040503050406030204" pitchFamily="18" charset="0"/>
                <a:ea typeface="Calibri" panose="020F0502020204030204" pitchFamily="34" charset="0"/>
                <a:cs typeface="Times New Roman" panose="02020603050405020304" pitchFamily="18" charset="0"/>
              </a:rPr>
              <a:t>e-mail: akoutel@aegean.gr</a:t>
            </a:r>
            <a:endParaRPr lang="el-GR" sz="4400" dirty="0">
              <a:solidFill>
                <a:schemeClr val="accent1">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eaLnBrk="1" fontAlgn="auto" hangingPunct="1">
              <a:spcBef>
                <a:spcPts val="0"/>
              </a:spcBef>
              <a:spcAft>
                <a:spcPts val="0"/>
              </a:spcAft>
              <a:defRPr/>
            </a:pPr>
            <a:endParaRPr lang="el-GR" altLang="el-GR" sz="4000" b="0" i="1" dirty="0">
              <a:solidFill>
                <a:schemeClr val="accent1">
                  <a:lumMod val="60000"/>
                  <a:lumOff val="40000"/>
                </a:schemeClr>
              </a:solidFill>
            </a:endParaRPr>
          </a:p>
          <a:p>
            <a:pPr algn="ctr" eaLnBrk="1" fontAlgn="auto" hangingPunct="1">
              <a:spcBef>
                <a:spcPts val="0"/>
              </a:spcBef>
              <a:spcAft>
                <a:spcPts val="0"/>
              </a:spcAft>
              <a:defRPr/>
            </a:pPr>
            <a:endParaRPr lang="en-US" altLang="el-GR" sz="5400" i="1" dirty="0"/>
          </a:p>
        </p:txBody>
      </p:sp>
      <p:pic>
        <p:nvPicPr>
          <p:cNvPr id="5" name="Εικόνα 4">
            <a:extLst>
              <a:ext uri="{FF2B5EF4-FFF2-40B4-BE49-F238E27FC236}">
                <a16:creationId xmlns:a16="http://schemas.microsoft.com/office/drawing/2014/main" id="{51F1C2AE-C399-4917-A69E-AB9474F7F109}"/>
              </a:ext>
            </a:extLst>
          </p:cNvPr>
          <p:cNvPicPr>
            <a:picLocks noChangeAspect="1"/>
          </p:cNvPicPr>
          <p:nvPr/>
        </p:nvPicPr>
        <p:blipFill>
          <a:blip r:embed="rId2"/>
          <a:stretch>
            <a:fillRect/>
          </a:stretch>
        </p:blipFill>
        <p:spPr>
          <a:xfrm>
            <a:off x="13768" y="14564370"/>
            <a:ext cx="5499659" cy="3456384"/>
          </a:xfrm>
          <a:prstGeom prst="rect">
            <a:avLst/>
          </a:prstGeom>
        </p:spPr>
      </p:pic>
      <p:pic>
        <p:nvPicPr>
          <p:cNvPr id="10" name="Εικόνα 9">
            <a:extLst>
              <a:ext uri="{FF2B5EF4-FFF2-40B4-BE49-F238E27FC236}">
                <a16:creationId xmlns:a16="http://schemas.microsoft.com/office/drawing/2014/main" id="{3C42CD14-690B-4695-A088-A03988315A8C}"/>
              </a:ext>
            </a:extLst>
          </p:cNvPr>
          <p:cNvPicPr>
            <a:picLocks noChangeAspect="1"/>
          </p:cNvPicPr>
          <p:nvPr/>
        </p:nvPicPr>
        <p:blipFill>
          <a:blip r:embed="rId3"/>
          <a:stretch>
            <a:fillRect/>
          </a:stretch>
        </p:blipFill>
        <p:spPr>
          <a:xfrm>
            <a:off x="10079460" y="10404487"/>
            <a:ext cx="12240368" cy="5688632"/>
          </a:xfrm>
          <a:prstGeom prst="rect">
            <a:avLst/>
          </a:prstGeom>
          <a:ln>
            <a:noFill/>
          </a:ln>
          <a:effectLst>
            <a:softEdge rad="112500"/>
          </a:effectLst>
        </p:spPr>
      </p:pic>
    </p:spTree>
    <p:extLst>
      <p:ext uri="{BB962C8B-B14F-4D97-AF65-F5344CB8AC3E}">
        <p14:creationId xmlns:p14="http://schemas.microsoft.com/office/powerpoint/2010/main" val="2130426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
            <a:extLst>
              <a:ext uri="{FF2B5EF4-FFF2-40B4-BE49-F238E27FC236}">
                <a16:creationId xmlns:a16="http://schemas.microsoft.com/office/drawing/2014/main" id="{5CC133FA-2763-48A6-9179-3E99C59A6406}"/>
              </a:ext>
            </a:extLst>
          </p:cNvPr>
          <p:cNvSpPr txBox="1">
            <a:spLocks noChangeArrowheads="1"/>
          </p:cNvSpPr>
          <p:nvPr/>
        </p:nvSpPr>
        <p:spPr bwMode="auto">
          <a:xfrm>
            <a:off x="13062745" y="13160851"/>
            <a:ext cx="598383" cy="149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96266" tIns="148133" rIns="296266" bIns="148133">
            <a:spAutoFit/>
          </a:bodyPr>
          <a:lstStyle>
            <a:lvl1pPr defTabSz="3703638">
              <a:defRPr>
                <a:solidFill>
                  <a:schemeClr val="tx1"/>
                </a:solidFill>
                <a:latin typeface="Rockwell" panose="02060603020205020403" pitchFamily="18" charset="0"/>
              </a:defRPr>
            </a:lvl1pPr>
            <a:lvl2pPr marL="742950" indent="-285750" defTabSz="3703638">
              <a:defRPr>
                <a:solidFill>
                  <a:schemeClr val="tx1"/>
                </a:solidFill>
                <a:latin typeface="Rockwell" panose="02060603020205020403" pitchFamily="18" charset="0"/>
              </a:defRPr>
            </a:lvl2pPr>
            <a:lvl3pPr marL="1143000" indent="-228600" defTabSz="3703638">
              <a:defRPr>
                <a:solidFill>
                  <a:schemeClr val="tx1"/>
                </a:solidFill>
                <a:latin typeface="Rockwell" panose="02060603020205020403" pitchFamily="18" charset="0"/>
              </a:defRPr>
            </a:lvl3pPr>
            <a:lvl4pPr marL="1600200" indent="-228600" defTabSz="3703638">
              <a:defRPr>
                <a:solidFill>
                  <a:schemeClr val="tx1"/>
                </a:solidFill>
                <a:latin typeface="Rockwell" panose="02060603020205020403" pitchFamily="18" charset="0"/>
              </a:defRPr>
            </a:lvl4pPr>
            <a:lvl5pPr marL="2057400" indent="-228600" defTabSz="3703638">
              <a:defRPr>
                <a:solidFill>
                  <a:schemeClr val="tx1"/>
                </a:solidFill>
                <a:latin typeface="Rockwell" panose="02060603020205020403" pitchFamily="18" charset="0"/>
              </a:defRPr>
            </a:lvl5pPr>
            <a:lvl6pPr marL="2514600" indent="-228600" defTabSz="3703638" fontAlgn="base">
              <a:spcBef>
                <a:spcPct val="0"/>
              </a:spcBef>
              <a:spcAft>
                <a:spcPct val="0"/>
              </a:spcAft>
              <a:defRPr>
                <a:solidFill>
                  <a:schemeClr val="tx1"/>
                </a:solidFill>
                <a:latin typeface="Rockwell" panose="02060603020205020403" pitchFamily="18" charset="0"/>
              </a:defRPr>
            </a:lvl6pPr>
            <a:lvl7pPr marL="2971800" indent="-228600" defTabSz="3703638" fontAlgn="base">
              <a:spcBef>
                <a:spcPct val="0"/>
              </a:spcBef>
              <a:spcAft>
                <a:spcPct val="0"/>
              </a:spcAft>
              <a:defRPr>
                <a:solidFill>
                  <a:schemeClr val="tx1"/>
                </a:solidFill>
                <a:latin typeface="Rockwell" panose="02060603020205020403" pitchFamily="18" charset="0"/>
              </a:defRPr>
            </a:lvl7pPr>
            <a:lvl8pPr marL="3429000" indent="-228600" defTabSz="3703638" fontAlgn="base">
              <a:spcBef>
                <a:spcPct val="0"/>
              </a:spcBef>
              <a:spcAft>
                <a:spcPct val="0"/>
              </a:spcAft>
              <a:defRPr>
                <a:solidFill>
                  <a:schemeClr val="tx1"/>
                </a:solidFill>
                <a:latin typeface="Rockwell" panose="02060603020205020403" pitchFamily="18" charset="0"/>
              </a:defRPr>
            </a:lvl8pPr>
            <a:lvl9pPr marL="3886200" indent="-228600" defTabSz="3703638" fontAlgn="base">
              <a:spcBef>
                <a:spcPct val="0"/>
              </a:spcBef>
              <a:spcAft>
                <a:spcPct val="0"/>
              </a:spcAft>
              <a:defRPr>
                <a:solidFill>
                  <a:schemeClr val="tx1"/>
                </a:solidFill>
                <a:latin typeface="Rockwell" panose="02060603020205020403" pitchFamily="18" charset="0"/>
              </a:defRPr>
            </a:lvl9pPr>
          </a:lstStyle>
          <a:p>
            <a:pPr eaLnBrk="1" hangingPunct="1"/>
            <a:endParaRPr lang="en-GB" altLang="el-GR" sz="7760">
              <a:latin typeface="Times New Roman" panose="02020603050405020304" pitchFamily="18" charset="0"/>
            </a:endParaRPr>
          </a:p>
        </p:txBody>
      </p:sp>
      <p:sp>
        <p:nvSpPr>
          <p:cNvPr id="3077" name="Rectangle 15">
            <a:extLst>
              <a:ext uri="{FF2B5EF4-FFF2-40B4-BE49-F238E27FC236}">
                <a16:creationId xmlns:a16="http://schemas.microsoft.com/office/drawing/2014/main" id="{A28EF2BA-7616-47AB-90CA-033D1359B4FD}"/>
              </a:ext>
            </a:extLst>
          </p:cNvPr>
          <p:cNvSpPr>
            <a:spLocks noChangeArrowheads="1"/>
          </p:cNvSpPr>
          <p:nvPr/>
        </p:nvSpPr>
        <p:spPr bwMode="auto">
          <a:xfrm>
            <a:off x="230073" y="1927541"/>
            <a:ext cx="31994961" cy="1249573"/>
          </a:xfrm>
          <a:prstGeom prst="rect">
            <a:avLst/>
          </a:prstGeom>
          <a:noFill/>
          <a:ln>
            <a:noFill/>
          </a:ln>
          <a:effectLst>
            <a:glow rad="63500">
              <a:schemeClr val="accent1">
                <a:satMod val="175000"/>
                <a:alpha val="40000"/>
              </a:schemeClr>
            </a:glow>
            <a:outerShdw blurRad="50800" dist="38100" dir="5400000" algn="t" rotWithShape="0">
              <a:prstClr val="black">
                <a:alpha val="40000"/>
              </a:prstClr>
            </a:outerShdw>
          </a:effectLst>
        </p:spPr>
        <p:txBody>
          <a:bodyPr wrap="square" anchor="ctr">
            <a:spAutoFit/>
          </a:bodyPr>
          <a:lstStyle>
            <a:lvl1pPr>
              <a:defRPr sz="7300" b="1">
                <a:solidFill>
                  <a:schemeClr val="tx1"/>
                </a:solidFill>
                <a:latin typeface="Arial" panose="020B0604020202020204" pitchFamily="34" charset="0"/>
              </a:defRPr>
            </a:lvl1pPr>
            <a:lvl2pPr marL="742950" indent="-285750">
              <a:defRPr sz="7300" b="1">
                <a:solidFill>
                  <a:schemeClr val="tx1"/>
                </a:solidFill>
                <a:latin typeface="Arial" panose="020B0604020202020204" pitchFamily="34" charset="0"/>
              </a:defRPr>
            </a:lvl2pPr>
            <a:lvl3pPr marL="1143000" indent="-228600">
              <a:defRPr sz="7300" b="1">
                <a:solidFill>
                  <a:schemeClr val="tx1"/>
                </a:solidFill>
                <a:latin typeface="Arial" panose="020B0604020202020204" pitchFamily="34" charset="0"/>
              </a:defRPr>
            </a:lvl3pPr>
            <a:lvl4pPr marL="1600200" indent="-228600">
              <a:defRPr sz="7300" b="1">
                <a:solidFill>
                  <a:schemeClr val="tx1"/>
                </a:solidFill>
                <a:latin typeface="Arial" panose="020B0604020202020204" pitchFamily="34" charset="0"/>
              </a:defRPr>
            </a:lvl4pPr>
            <a:lvl5pPr marL="2057400" indent="-228600">
              <a:defRPr sz="7300" b="1">
                <a:solidFill>
                  <a:schemeClr val="tx1"/>
                </a:solidFill>
                <a:latin typeface="Arial" panose="020B0604020202020204" pitchFamily="34" charset="0"/>
              </a:defRPr>
            </a:lvl5pPr>
            <a:lvl6pPr marL="2514600" indent="-228600" eaLnBrk="0" fontAlgn="base" hangingPunct="0">
              <a:spcBef>
                <a:spcPct val="0"/>
              </a:spcBef>
              <a:spcAft>
                <a:spcPct val="0"/>
              </a:spcAft>
              <a:defRPr sz="7300" b="1">
                <a:solidFill>
                  <a:schemeClr val="tx1"/>
                </a:solidFill>
                <a:latin typeface="Arial" panose="020B0604020202020204" pitchFamily="34" charset="0"/>
              </a:defRPr>
            </a:lvl6pPr>
            <a:lvl7pPr marL="2971800" indent="-228600" eaLnBrk="0" fontAlgn="base" hangingPunct="0">
              <a:spcBef>
                <a:spcPct val="0"/>
              </a:spcBef>
              <a:spcAft>
                <a:spcPct val="0"/>
              </a:spcAft>
              <a:defRPr sz="7300" b="1">
                <a:solidFill>
                  <a:schemeClr val="tx1"/>
                </a:solidFill>
                <a:latin typeface="Arial" panose="020B0604020202020204" pitchFamily="34" charset="0"/>
              </a:defRPr>
            </a:lvl7pPr>
            <a:lvl8pPr marL="3429000" indent="-228600" eaLnBrk="0" fontAlgn="base" hangingPunct="0">
              <a:spcBef>
                <a:spcPct val="0"/>
              </a:spcBef>
              <a:spcAft>
                <a:spcPct val="0"/>
              </a:spcAft>
              <a:defRPr sz="7300" b="1">
                <a:solidFill>
                  <a:schemeClr val="tx1"/>
                </a:solidFill>
                <a:latin typeface="Arial" panose="020B0604020202020204" pitchFamily="34" charset="0"/>
              </a:defRPr>
            </a:lvl8pPr>
            <a:lvl9pPr marL="3886200" indent="-228600" eaLnBrk="0" fontAlgn="base" hangingPunct="0">
              <a:spcBef>
                <a:spcPct val="0"/>
              </a:spcBef>
              <a:spcAft>
                <a:spcPct val="0"/>
              </a:spcAft>
              <a:defRPr sz="7300" b="1">
                <a:solidFill>
                  <a:schemeClr val="tx1"/>
                </a:solidFill>
                <a:latin typeface="Arial" panose="020B0604020202020204" pitchFamily="34" charset="0"/>
              </a:defRPr>
            </a:lvl9pPr>
          </a:lstStyle>
          <a:p>
            <a:pPr algn="ctr">
              <a:defRPr/>
            </a:pPr>
            <a:endParaRPr lang="el-GR" altLang="el-GR" sz="3200" b="0" i="1" dirty="0">
              <a:solidFill>
                <a:schemeClr val="accent1">
                  <a:lumMod val="60000"/>
                  <a:lumOff val="40000"/>
                </a:schemeClr>
              </a:solidFill>
            </a:endParaRPr>
          </a:p>
          <a:p>
            <a:pPr algn="ctr">
              <a:defRPr/>
            </a:pPr>
            <a:endParaRPr lang="en-US" altLang="el-GR" sz="4320" i="1" dirty="0"/>
          </a:p>
        </p:txBody>
      </p:sp>
      <p:sp>
        <p:nvSpPr>
          <p:cNvPr id="4103" name="Rectangle 188">
            <a:extLst>
              <a:ext uri="{FF2B5EF4-FFF2-40B4-BE49-F238E27FC236}">
                <a16:creationId xmlns:a16="http://schemas.microsoft.com/office/drawing/2014/main" id="{991A43B6-3B29-49EB-9272-58200A611549}"/>
              </a:ext>
            </a:extLst>
          </p:cNvPr>
          <p:cNvSpPr>
            <a:spLocks noChangeArrowheads="1"/>
          </p:cNvSpPr>
          <p:nvPr/>
        </p:nvSpPr>
        <p:spPr bwMode="auto">
          <a:xfrm>
            <a:off x="2806156" y="992716"/>
            <a:ext cx="25764536" cy="9325630"/>
          </a:xfrm>
          <a:prstGeom prst="rect">
            <a:avLst/>
          </a:prstGeom>
          <a:noFill/>
          <a:ln>
            <a:noFill/>
          </a:ln>
          <a:effectLst/>
        </p:spPr>
        <p:txBody>
          <a:bodyPr wrap="square" anchor="ctr">
            <a:spAutoFit/>
          </a:bodyPr>
          <a:lstStyle>
            <a:lvl1pPr>
              <a:defRPr sz="7300" b="1">
                <a:solidFill>
                  <a:schemeClr val="tx1"/>
                </a:solidFill>
                <a:latin typeface="Arial" panose="020B0604020202020204" pitchFamily="34" charset="0"/>
              </a:defRPr>
            </a:lvl1pPr>
            <a:lvl2pPr marL="742950" indent="-285750">
              <a:defRPr sz="7300" b="1">
                <a:solidFill>
                  <a:schemeClr val="tx1"/>
                </a:solidFill>
                <a:latin typeface="Arial" panose="020B0604020202020204" pitchFamily="34" charset="0"/>
              </a:defRPr>
            </a:lvl2pPr>
            <a:lvl3pPr marL="1143000" indent="-228600">
              <a:defRPr sz="7300" b="1">
                <a:solidFill>
                  <a:schemeClr val="tx1"/>
                </a:solidFill>
                <a:latin typeface="Arial" panose="020B0604020202020204" pitchFamily="34" charset="0"/>
              </a:defRPr>
            </a:lvl3pPr>
            <a:lvl4pPr marL="1600200" indent="-228600">
              <a:defRPr sz="7300" b="1">
                <a:solidFill>
                  <a:schemeClr val="tx1"/>
                </a:solidFill>
                <a:latin typeface="Arial" panose="020B0604020202020204" pitchFamily="34" charset="0"/>
              </a:defRPr>
            </a:lvl4pPr>
            <a:lvl5pPr marL="2057400" indent="-228600">
              <a:defRPr sz="7300" b="1">
                <a:solidFill>
                  <a:schemeClr val="tx1"/>
                </a:solidFill>
                <a:latin typeface="Arial" panose="020B0604020202020204" pitchFamily="34" charset="0"/>
              </a:defRPr>
            </a:lvl5pPr>
            <a:lvl6pPr marL="2514600" indent="-228600" eaLnBrk="0" fontAlgn="base" hangingPunct="0">
              <a:spcBef>
                <a:spcPct val="0"/>
              </a:spcBef>
              <a:spcAft>
                <a:spcPct val="0"/>
              </a:spcAft>
              <a:defRPr sz="7300" b="1">
                <a:solidFill>
                  <a:schemeClr val="tx1"/>
                </a:solidFill>
                <a:latin typeface="Arial" panose="020B0604020202020204" pitchFamily="34" charset="0"/>
              </a:defRPr>
            </a:lvl6pPr>
            <a:lvl7pPr marL="2971800" indent="-228600" eaLnBrk="0" fontAlgn="base" hangingPunct="0">
              <a:spcBef>
                <a:spcPct val="0"/>
              </a:spcBef>
              <a:spcAft>
                <a:spcPct val="0"/>
              </a:spcAft>
              <a:defRPr sz="7300" b="1">
                <a:solidFill>
                  <a:schemeClr val="tx1"/>
                </a:solidFill>
                <a:latin typeface="Arial" panose="020B0604020202020204" pitchFamily="34" charset="0"/>
              </a:defRPr>
            </a:lvl7pPr>
            <a:lvl8pPr marL="3429000" indent="-228600" eaLnBrk="0" fontAlgn="base" hangingPunct="0">
              <a:spcBef>
                <a:spcPct val="0"/>
              </a:spcBef>
              <a:spcAft>
                <a:spcPct val="0"/>
              </a:spcAft>
              <a:defRPr sz="7300" b="1">
                <a:solidFill>
                  <a:schemeClr val="tx1"/>
                </a:solidFill>
                <a:latin typeface="Arial" panose="020B0604020202020204" pitchFamily="34" charset="0"/>
              </a:defRPr>
            </a:lvl8pPr>
            <a:lvl9pPr marL="3886200" indent="-228600" eaLnBrk="0" fontAlgn="base" hangingPunct="0">
              <a:spcBef>
                <a:spcPct val="0"/>
              </a:spcBef>
              <a:spcAft>
                <a:spcPct val="0"/>
              </a:spcAft>
              <a:defRPr sz="7300" b="1">
                <a:solidFill>
                  <a:schemeClr val="tx1"/>
                </a:solidFill>
                <a:latin typeface="Arial" panose="020B06040202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l-GR" sz="4400" b="0" i="1" u="none" strike="noStrike" kern="1200" cap="none" spc="0" normalizeH="0" baseline="0" noProof="0" dirty="0">
                <a:ln>
                  <a:noFill/>
                </a:ln>
                <a:solidFill>
                  <a:srgbClr val="3C1A37">
                    <a:lumMod val="50000"/>
                    <a:lumOff val="50000"/>
                  </a:srgbClr>
                </a:solidFill>
                <a:effectLst>
                  <a:outerShdw blurRad="38100" dist="38100" dir="2700000" algn="tl">
                    <a:srgbClr val="000000">
                      <a:alpha val="43137"/>
                    </a:srgbClr>
                  </a:outerShdw>
                </a:effectLst>
                <a:uLnTx/>
                <a:uFillTx/>
                <a:latin typeface="Rockwell" panose="02060603020205020403"/>
                <a:ea typeface="+mn-ea"/>
                <a:cs typeface="+mn-cs"/>
              </a:rPr>
              <a:t>Introduction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l-GR" altLang="el-GR" sz="4400" b="0" i="1" u="none" strike="noStrike" kern="1200" cap="none" spc="0" normalizeH="0" baseline="0" noProof="0" dirty="0">
              <a:ln>
                <a:noFill/>
              </a:ln>
              <a:solidFill>
                <a:srgbClr val="3C1A37">
                  <a:lumMod val="50000"/>
                  <a:lumOff val="50000"/>
                </a:srgbClr>
              </a:solidFill>
              <a:effectLst>
                <a:outerShdw blurRad="38100" dist="38100" dir="2700000" algn="tl">
                  <a:srgbClr val="000000">
                    <a:alpha val="43137"/>
                  </a:srgbClr>
                </a:outerShdw>
              </a:effectLst>
              <a:uLnTx/>
              <a:uFillTx/>
              <a:ea typeface="+mn-ea"/>
              <a:cs typeface="+mn-cs"/>
            </a:endParaRPr>
          </a:p>
          <a:p>
            <a:pPr marL="571500" marR="0" lvl="0" indent="-5715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l-GR" sz="4000" b="0" i="0" u="none" strike="noStrike" kern="1200" cap="none" spc="0" normalizeH="0" baseline="0" noProof="0" dirty="0">
                <a:ln>
                  <a:noFill/>
                </a:ln>
                <a:solidFill>
                  <a:prstClr val="white"/>
                </a:solidFill>
                <a:effectLst/>
                <a:uLnTx/>
                <a:uFillTx/>
                <a:latin typeface="Rockwell" panose="02060603020205020403"/>
                <a:ea typeface="+mn-ea"/>
                <a:cs typeface="+mn-cs"/>
              </a:rPr>
              <a:t>Postprandial lipemia, glycemia and oxidative stress may promote cell dysfunction and affect the outcome of cardiovascular disease(CVD). </a:t>
            </a:r>
          </a:p>
          <a:p>
            <a:pPr marL="571500" marR="0" lvl="0" indent="-5715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el-GR" sz="4000" b="0" dirty="0">
                <a:solidFill>
                  <a:prstClr val="white"/>
                </a:solidFill>
                <a:latin typeface="Rockwell" panose="02060603020205020403"/>
              </a:rPr>
              <a:t>Mountain </a:t>
            </a:r>
            <a:r>
              <a:rPr kumimoji="0" lang="en-US" altLang="el-GR" sz="4000" b="0" i="0" u="none" strike="noStrike" kern="1200" cap="none" spc="0" normalizeH="0" baseline="0" noProof="0" dirty="0">
                <a:ln>
                  <a:noFill/>
                </a:ln>
                <a:solidFill>
                  <a:prstClr val="white"/>
                </a:solidFill>
                <a:effectLst/>
                <a:uLnTx/>
                <a:uFillTx/>
                <a:latin typeface="Rockwell" panose="02060603020205020403"/>
                <a:ea typeface="+mn-ea"/>
                <a:cs typeface="+mn-cs"/>
              </a:rPr>
              <a:t>tea (Sideritis sp.) and orange peel (fruit by-product), as natural functional foods, contain </a:t>
            </a:r>
            <a:r>
              <a:rPr kumimoji="0" lang="en-US" altLang="el-GR" sz="4000" i="0" u="none" strike="noStrike" kern="1200" cap="none" spc="0" normalizeH="0" baseline="0" noProof="0" dirty="0">
                <a:ln>
                  <a:noFill/>
                </a:ln>
                <a:solidFill>
                  <a:schemeClr val="bg2">
                    <a:lumMod val="40000"/>
                    <a:lumOff val="60000"/>
                  </a:schemeClr>
                </a:solidFill>
                <a:effectLst>
                  <a:outerShdw blurRad="38100" dist="38100" dir="2700000" algn="tl">
                    <a:srgbClr val="000000">
                      <a:alpha val="43137"/>
                    </a:srgbClr>
                  </a:outerShdw>
                </a:effectLst>
                <a:uLnTx/>
                <a:uFillTx/>
                <a:latin typeface="Rockwell" panose="02060603020205020403"/>
                <a:ea typeface="+mn-ea"/>
                <a:cs typeface="+mn-cs"/>
              </a:rPr>
              <a:t>bioactive compounds</a:t>
            </a:r>
            <a:r>
              <a:rPr kumimoji="0" lang="en-US" altLang="el-GR" sz="4000" b="0" i="0" u="none" strike="noStrike" kern="1200" cap="none" spc="0" normalizeH="0" baseline="0" noProof="0" dirty="0">
                <a:ln>
                  <a:noFill/>
                </a:ln>
                <a:solidFill>
                  <a:schemeClr val="bg2">
                    <a:lumMod val="40000"/>
                    <a:lumOff val="60000"/>
                  </a:schemeClr>
                </a:solidFill>
                <a:effectLst/>
                <a:uLnTx/>
                <a:uFillTx/>
                <a:latin typeface="Rockwell" panose="02060603020205020403"/>
                <a:ea typeface="+mn-ea"/>
                <a:cs typeface="+mn-cs"/>
              </a:rPr>
              <a:t> </a:t>
            </a:r>
            <a:r>
              <a:rPr kumimoji="0" lang="en-US" altLang="el-GR" sz="4000" b="0" i="0" u="none" strike="noStrike" kern="1200" cap="none" spc="0" normalizeH="0" baseline="0" noProof="0" dirty="0">
                <a:ln>
                  <a:noFill/>
                </a:ln>
                <a:solidFill>
                  <a:prstClr val="white"/>
                </a:solidFill>
                <a:effectLst/>
                <a:uLnTx/>
                <a:uFillTx/>
                <a:latin typeface="Rockwell" panose="02060603020205020403"/>
                <a:ea typeface="+mn-ea"/>
                <a:cs typeface="+mn-cs"/>
              </a:rPr>
              <a:t>with possible beneficial effects on serum lipids and glucose levels, as well as on plasma total antioxidant activity. </a:t>
            </a:r>
          </a:p>
          <a:p>
            <a:pPr marL="571500" marR="0" lvl="0" indent="-5715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el-GR" sz="4000" b="0" dirty="0">
              <a:solidFill>
                <a:prstClr val="white"/>
              </a:solidFill>
              <a:latin typeface="Rockwell" panose="02060603020205020403"/>
            </a:endParaRPr>
          </a:p>
          <a:p>
            <a:pPr marL="571500" marR="0" lvl="0" indent="-5715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l-GR" sz="4000" b="0" i="0" u="none" strike="noStrike" kern="1200" cap="none" spc="0" normalizeH="0" baseline="0" noProof="0" dirty="0">
                <a:ln>
                  <a:noFill/>
                </a:ln>
                <a:solidFill>
                  <a:prstClr val="white"/>
                </a:solidFill>
                <a:effectLst/>
                <a:uLnTx/>
                <a:uFillTx/>
                <a:latin typeface="Rockwell" panose="02060603020205020403"/>
                <a:ea typeface="+mn-ea"/>
                <a:cs typeface="+mn-cs"/>
              </a:rPr>
              <a:t>It has been investigated that </a:t>
            </a:r>
            <a:r>
              <a:rPr kumimoji="0" lang="en-US" altLang="el-GR" sz="4000" b="0" i="1" u="none" strike="noStrike" kern="1200" cap="none" spc="0" normalizeH="0" baseline="0" noProof="0" dirty="0">
                <a:ln>
                  <a:noFill/>
                </a:ln>
                <a:solidFill>
                  <a:schemeClr val="tx1">
                    <a:lumMod val="85000"/>
                  </a:schemeClr>
                </a:solidFill>
                <a:effectLst/>
                <a:uLnTx/>
                <a:uFillTx/>
                <a:latin typeface="Rockwell" panose="02060603020205020403"/>
                <a:ea typeface="+mn-ea"/>
                <a:cs typeface="+mn-cs"/>
              </a:rPr>
              <a:t>the enhancement of a spread cheese with natural bio-functional foods, such as mountain tea (Sideritis sp.) and dried orange peel extract</a:t>
            </a:r>
            <a:r>
              <a:rPr kumimoji="0" lang="en-US" altLang="el-GR" sz="4000" b="0" i="0" u="none" strike="noStrike" kern="1200" cap="none" spc="0" normalizeH="0" baseline="0" noProof="0" dirty="0">
                <a:ln>
                  <a:noFill/>
                </a:ln>
                <a:solidFill>
                  <a:prstClr val="white"/>
                </a:solidFill>
                <a:effectLst/>
                <a:uLnTx/>
                <a:uFillTx/>
                <a:latin typeface="Rockwell" panose="02060603020205020403"/>
                <a:ea typeface="+mn-ea"/>
                <a:cs typeface="+mn-cs"/>
              </a:rPr>
              <a:t>, may reduce postprandial metabolic biomarkers in healthy volunteers.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l-GR" sz="2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l-GR" sz="2800" b="0" i="0" u="none" strike="noStrike" kern="1200" cap="none" spc="0" normalizeH="0" baseline="0" noProof="0" dirty="0">
              <a:ln>
                <a:noFill/>
              </a:ln>
              <a:solidFill>
                <a:prstClr val="white"/>
              </a:solidFill>
              <a:effectLst/>
              <a:uLnTx/>
              <a:uFillTx/>
              <a:latin typeface="Rockwell" panose="02060603020205020403"/>
              <a:ea typeface="+mn-ea"/>
              <a:cs typeface="+mn-cs"/>
            </a:endParaRPr>
          </a:p>
          <a:p>
            <a:pPr algn="just">
              <a:defRPr/>
            </a:pPr>
            <a:endParaRPr lang="en-US" altLang="el-GR" sz="3200" b="0" dirty="0">
              <a:latin typeface="+mn-lt"/>
            </a:endParaRPr>
          </a:p>
          <a:p>
            <a:pPr algn="just" defTabSz="365760">
              <a:defRPr/>
            </a:pPr>
            <a:endParaRPr lang="el-GR" altLang="el-GR" sz="3200" b="0" dirty="0">
              <a:solidFill>
                <a:schemeClr val="accent1">
                  <a:lumMod val="60000"/>
                  <a:lumOff val="40000"/>
                </a:schemeClr>
              </a:solidFill>
              <a:latin typeface="+mn-lt"/>
            </a:endParaRPr>
          </a:p>
          <a:p>
            <a:pPr algn="just" defTabSz="365760">
              <a:defRPr/>
            </a:pPr>
            <a:endParaRPr lang="en-US" altLang="el-GR" sz="3200" b="0" dirty="0">
              <a:solidFill>
                <a:prstClr val="white"/>
              </a:solidFill>
              <a:latin typeface="+mn-lt"/>
            </a:endParaRPr>
          </a:p>
        </p:txBody>
      </p:sp>
      <p:sp>
        <p:nvSpPr>
          <p:cNvPr id="5129" name="Rectangle 357">
            <a:extLst>
              <a:ext uri="{FF2B5EF4-FFF2-40B4-BE49-F238E27FC236}">
                <a16:creationId xmlns:a16="http://schemas.microsoft.com/office/drawing/2014/main" id="{FC47D892-02BD-4319-8C26-8D756580B49F}"/>
              </a:ext>
            </a:extLst>
          </p:cNvPr>
          <p:cNvSpPr>
            <a:spLocks noChangeArrowheads="1"/>
          </p:cNvSpPr>
          <p:nvPr/>
        </p:nvSpPr>
        <p:spPr bwMode="auto">
          <a:xfrm>
            <a:off x="7270276" y="8816592"/>
            <a:ext cx="18473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GB" altLang="el-GR" sz="1920">
              <a:latin typeface="Times New Roman" panose="02020603050405020304" pitchFamily="18" charset="0"/>
            </a:endParaRPr>
          </a:p>
        </p:txBody>
      </p:sp>
      <p:sp>
        <p:nvSpPr>
          <p:cNvPr id="5130" name="Rectangle 507">
            <a:extLst>
              <a:ext uri="{FF2B5EF4-FFF2-40B4-BE49-F238E27FC236}">
                <a16:creationId xmlns:a16="http://schemas.microsoft.com/office/drawing/2014/main" id="{6A6C9E06-7B3A-4F34-8A46-3A5F115422AC}"/>
              </a:ext>
            </a:extLst>
          </p:cNvPr>
          <p:cNvSpPr>
            <a:spLocks noChangeArrowheads="1"/>
          </p:cNvSpPr>
          <p:nvPr/>
        </p:nvSpPr>
        <p:spPr bwMode="auto">
          <a:xfrm>
            <a:off x="4678205" y="9612882"/>
            <a:ext cx="18473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n-GB" altLang="el-GR" sz="1920">
              <a:latin typeface="Times New Roman" panose="02020603050405020304" pitchFamily="18" charset="0"/>
            </a:endParaRPr>
          </a:p>
        </p:txBody>
      </p:sp>
      <p:sp>
        <p:nvSpPr>
          <p:cNvPr id="5132" name="Rectangle 546">
            <a:extLst>
              <a:ext uri="{FF2B5EF4-FFF2-40B4-BE49-F238E27FC236}">
                <a16:creationId xmlns:a16="http://schemas.microsoft.com/office/drawing/2014/main" id="{243C6935-DF2B-4323-A70B-7592C01854F3}"/>
              </a:ext>
            </a:extLst>
          </p:cNvPr>
          <p:cNvSpPr>
            <a:spLocks noChangeArrowheads="1"/>
          </p:cNvSpPr>
          <p:nvPr/>
        </p:nvSpPr>
        <p:spPr bwMode="auto">
          <a:xfrm>
            <a:off x="4678205" y="729450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3" name="Rectangle 548">
            <a:extLst>
              <a:ext uri="{FF2B5EF4-FFF2-40B4-BE49-F238E27FC236}">
                <a16:creationId xmlns:a16="http://schemas.microsoft.com/office/drawing/2014/main" id="{2A216D0F-E20C-4E68-ABC3-CD1EC763E572}"/>
              </a:ext>
            </a:extLst>
          </p:cNvPr>
          <p:cNvSpPr>
            <a:spLocks noChangeArrowheads="1"/>
          </p:cNvSpPr>
          <p:nvPr/>
        </p:nvSpPr>
        <p:spPr bwMode="auto">
          <a:xfrm>
            <a:off x="4678205" y="729450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4" name="Rectangle 551">
            <a:extLst>
              <a:ext uri="{FF2B5EF4-FFF2-40B4-BE49-F238E27FC236}">
                <a16:creationId xmlns:a16="http://schemas.microsoft.com/office/drawing/2014/main" id="{CA4FFA18-8A0A-4F02-987D-3AB7A9B22753}"/>
              </a:ext>
            </a:extLst>
          </p:cNvPr>
          <p:cNvSpPr>
            <a:spLocks noChangeArrowheads="1"/>
          </p:cNvSpPr>
          <p:nvPr/>
        </p:nvSpPr>
        <p:spPr bwMode="auto">
          <a:xfrm>
            <a:off x="4678205" y="718020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5" name="Rectangle 555">
            <a:extLst>
              <a:ext uri="{FF2B5EF4-FFF2-40B4-BE49-F238E27FC236}">
                <a16:creationId xmlns:a16="http://schemas.microsoft.com/office/drawing/2014/main" id="{28251277-ECCE-4126-85FA-7BBACDEFC89B}"/>
              </a:ext>
            </a:extLst>
          </p:cNvPr>
          <p:cNvSpPr>
            <a:spLocks noChangeArrowheads="1"/>
          </p:cNvSpPr>
          <p:nvPr/>
        </p:nvSpPr>
        <p:spPr bwMode="auto">
          <a:xfrm>
            <a:off x="4678205" y="787108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7" name="Rectangle 600">
            <a:extLst>
              <a:ext uri="{FF2B5EF4-FFF2-40B4-BE49-F238E27FC236}">
                <a16:creationId xmlns:a16="http://schemas.microsoft.com/office/drawing/2014/main" id="{EC60C309-B923-4AF6-A011-F0115EFEE834}"/>
              </a:ext>
            </a:extLst>
          </p:cNvPr>
          <p:cNvSpPr>
            <a:spLocks noChangeArrowheads="1"/>
          </p:cNvSpPr>
          <p:nvPr/>
        </p:nvSpPr>
        <p:spPr bwMode="auto">
          <a:xfrm>
            <a:off x="4678205" y="715988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8" name="Rectangle 602">
            <a:extLst>
              <a:ext uri="{FF2B5EF4-FFF2-40B4-BE49-F238E27FC236}">
                <a16:creationId xmlns:a16="http://schemas.microsoft.com/office/drawing/2014/main" id="{C13B0EB7-3B63-43CF-ABDD-F61546A213C7}"/>
              </a:ext>
            </a:extLst>
          </p:cNvPr>
          <p:cNvSpPr>
            <a:spLocks noChangeArrowheads="1"/>
          </p:cNvSpPr>
          <p:nvPr/>
        </p:nvSpPr>
        <p:spPr bwMode="auto">
          <a:xfrm>
            <a:off x="4678205" y="7224652"/>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39" name="Rectangle 604">
            <a:extLst>
              <a:ext uri="{FF2B5EF4-FFF2-40B4-BE49-F238E27FC236}">
                <a16:creationId xmlns:a16="http://schemas.microsoft.com/office/drawing/2014/main" id="{DBB32F3A-A6C5-4E7B-8CF3-BD90F2AD1523}"/>
              </a:ext>
            </a:extLst>
          </p:cNvPr>
          <p:cNvSpPr>
            <a:spLocks noChangeArrowheads="1"/>
          </p:cNvSpPr>
          <p:nvPr/>
        </p:nvSpPr>
        <p:spPr bwMode="auto">
          <a:xfrm>
            <a:off x="4678205" y="7152263"/>
            <a:ext cx="184731" cy="9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a:latin typeface="Arial" panose="020B0604020202020204" pitchFamily="34" charset="0"/>
            </a:endParaRPr>
          </a:p>
        </p:txBody>
      </p:sp>
      <p:sp>
        <p:nvSpPr>
          <p:cNvPr id="5143" name="Rectangle 610">
            <a:extLst>
              <a:ext uri="{FF2B5EF4-FFF2-40B4-BE49-F238E27FC236}">
                <a16:creationId xmlns:a16="http://schemas.microsoft.com/office/drawing/2014/main" id="{06DF7397-01BA-48C0-A21D-F35437EC5308}"/>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pic>
        <p:nvPicPr>
          <p:cNvPr id="14" name="Ήχος 13">
            <a:hlinkClick r:id="" action="ppaction://media"/>
            <a:extLst>
              <a:ext uri="{FF2B5EF4-FFF2-40B4-BE49-F238E27FC236}">
                <a16:creationId xmlns:a16="http://schemas.microsoft.com/office/drawing/2014/main" id="{ADA036F0-C7A8-4C63-BD69-4D7CA71CB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573788" y="17175163"/>
            <a:ext cx="609600" cy="609600"/>
          </a:xfrm>
          <a:prstGeom prst="rect">
            <a:avLst/>
          </a:prstGeom>
        </p:spPr>
      </p:pic>
      <p:graphicFrame>
        <p:nvGraphicFramePr>
          <p:cNvPr id="2" name="Διάγραμμα 1">
            <a:extLst>
              <a:ext uri="{FF2B5EF4-FFF2-40B4-BE49-F238E27FC236}">
                <a16:creationId xmlns:a16="http://schemas.microsoft.com/office/drawing/2014/main" id="{8E9436E6-A279-42B5-BD2B-F61313FF0F26}"/>
              </a:ext>
            </a:extLst>
          </p:cNvPr>
          <p:cNvGraphicFramePr/>
          <p:nvPr>
            <p:extLst>
              <p:ext uri="{D42A27DB-BD31-4B8C-83A1-F6EECF244321}">
                <p14:modId xmlns:p14="http://schemas.microsoft.com/office/powerpoint/2010/main" val="861145836"/>
              </p:ext>
            </p:extLst>
          </p:nvPr>
        </p:nvGraphicFramePr>
        <p:xfrm>
          <a:off x="4215240" y="8260142"/>
          <a:ext cx="20913772" cy="89605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57223A8-E912-4641-940A-A7C7D3DE59DA}"/>
              </a:ext>
            </a:extLst>
          </p:cNvPr>
          <p:cNvPicPr>
            <a:picLocks noChangeAspect="1"/>
          </p:cNvPicPr>
          <p:nvPr/>
        </p:nvPicPr>
        <p:blipFill>
          <a:blip r:embed="rId2"/>
          <a:stretch>
            <a:fillRect/>
          </a:stretch>
        </p:blipFill>
        <p:spPr>
          <a:xfrm>
            <a:off x="2796425" y="1925309"/>
            <a:ext cx="26806435" cy="1761897"/>
          </a:xfrm>
          <a:prstGeom prst="rect">
            <a:avLst/>
          </a:prstGeom>
        </p:spPr>
      </p:pic>
      <p:pic>
        <p:nvPicPr>
          <p:cNvPr id="5" name="Εικόνα 4">
            <a:extLst>
              <a:ext uri="{FF2B5EF4-FFF2-40B4-BE49-F238E27FC236}">
                <a16:creationId xmlns:a16="http://schemas.microsoft.com/office/drawing/2014/main" id="{F9E3D2A7-9007-4ED5-8334-EEBF5686E86F}"/>
              </a:ext>
            </a:extLst>
          </p:cNvPr>
          <p:cNvPicPr>
            <a:picLocks noChangeAspect="1"/>
          </p:cNvPicPr>
          <p:nvPr/>
        </p:nvPicPr>
        <p:blipFill>
          <a:blip r:embed="rId3"/>
          <a:stretch>
            <a:fillRect/>
          </a:stretch>
        </p:blipFill>
        <p:spPr>
          <a:xfrm>
            <a:off x="2625537" y="3752000"/>
            <a:ext cx="9143073" cy="13711886"/>
          </a:xfrm>
          <a:prstGeom prst="rect">
            <a:avLst/>
          </a:prstGeom>
        </p:spPr>
      </p:pic>
      <p:sp>
        <p:nvSpPr>
          <p:cNvPr id="7" name="Βέλος: Κάτω 6">
            <a:extLst>
              <a:ext uri="{FF2B5EF4-FFF2-40B4-BE49-F238E27FC236}">
                <a16:creationId xmlns:a16="http://schemas.microsoft.com/office/drawing/2014/main" id="{4CFF2464-D423-417C-B89B-614DA427F3AC}"/>
              </a:ext>
            </a:extLst>
          </p:cNvPr>
          <p:cNvSpPr/>
          <p:nvPr/>
        </p:nvSpPr>
        <p:spPr>
          <a:xfrm rot="16200000">
            <a:off x="14766492" y="8655099"/>
            <a:ext cx="811534" cy="3495303"/>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40"/>
          </a:p>
        </p:txBody>
      </p:sp>
      <p:sp>
        <p:nvSpPr>
          <p:cNvPr id="15" name="Οβάλ 14">
            <a:extLst>
              <a:ext uri="{FF2B5EF4-FFF2-40B4-BE49-F238E27FC236}">
                <a16:creationId xmlns:a16="http://schemas.microsoft.com/office/drawing/2014/main" id="{34995C5D-4E55-43C0-B5FF-81AEC9B622CF}"/>
              </a:ext>
            </a:extLst>
          </p:cNvPr>
          <p:cNvSpPr/>
          <p:nvPr/>
        </p:nvSpPr>
        <p:spPr>
          <a:xfrm>
            <a:off x="18575908" y="6527851"/>
            <a:ext cx="9143073" cy="781199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bg1">
                    <a:lumMod val="65000"/>
                    <a:lumOff val="35000"/>
                  </a:schemeClr>
                </a:solidFill>
                <a:effectLst>
                  <a:outerShdw blurRad="38100" dist="38100" dir="2700000" algn="tl">
                    <a:srgbClr val="000000">
                      <a:alpha val="43137"/>
                    </a:srgbClr>
                  </a:outerShdw>
                </a:effectLst>
              </a:rPr>
              <a:t>POSTPRANDIAL EFFECT</a:t>
            </a:r>
            <a:endParaRPr lang="el-GR" sz="4000" b="1" dirty="0">
              <a:solidFill>
                <a:schemeClr val="bg1">
                  <a:lumMod val="65000"/>
                  <a:lumOff val="35000"/>
                </a:schemeClr>
              </a:solidFill>
              <a:effectLst>
                <a:outerShdw blurRad="38100" dist="38100" dir="2700000" algn="tl">
                  <a:srgbClr val="000000">
                    <a:alpha val="43137"/>
                  </a:srgbClr>
                </a:outerShdw>
              </a:effectLst>
            </a:endParaRPr>
          </a:p>
          <a:p>
            <a:pPr algn="ctr"/>
            <a:endParaRPr lang="el-GR" sz="2400" dirty="0"/>
          </a:p>
          <a:p>
            <a:pPr algn="ctr"/>
            <a:endParaRPr lang="el-GR" sz="2800" dirty="0"/>
          </a:p>
          <a:p>
            <a:pPr marL="571500" indent="-571500" algn="ctr">
              <a:buFont typeface="Wingdings" panose="05000000000000000000" pitchFamily="2" charset="2"/>
              <a:buChar char="ü"/>
            </a:pPr>
            <a:r>
              <a:rPr lang="en-US" sz="3600" b="1" dirty="0">
                <a:solidFill>
                  <a:schemeClr val="bg2"/>
                </a:solidFill>
              </a:rPr>
              <a:t>Total cholesterol</a:t>
            </a:r>
          </a:p>
          <a:p>
            <a:pPr marL="571500" indent="-571500" algn="ctr">
              <a:buFont typeface="Wingdings" panose="05000000000000000000" pitchFamily="2" charset="2"/>
              <a:buChar char="ü"/>
            </a:pPr>
            <a:r>
              <a:rPr lang="en-US" sz="3600" b="1" dirty="0">
                <a:solidFill>
                  <a:schemeClr val="bg2"/>
                </a:solidFill>
              </a:rPr>
              <a:t>LDL-cholesterol</a:t>
            </a:r>
          </a:p>
          <a:p>
            <a:pPr marL="571500" indent="-571500" algn="ctr">
              <a:buFont typeface="Wingdings" panose="05000000000000000000" pitchFamily="2" charset="2"/>
              <a:buChar char="ü"/>
            </a:pPr>
            <a:r>
              <a:rPr lang="en-US" sz="3600" b="1" dirty="0">
                <a:solidFill>
                  <a:schemeClr val="bg2"/>
                </a:solidFill>
              </a:rPr>
              <a:t>Glucose</a:t>
            </a:r>
          </a:p>
          <a:p>
            <a:pPr marL="571500" indent="-571500" algn="ctr">
              <a:buFont typeface="Wingdings" panose="05000000000000000000" pitchFamily="2" charset="2"/>
              <a:buChar char="ü"/>
            </a:pPr>
            <a:r>
              <a:rPr lang="el-GR" sz="3600" b="1" dirty="0">
                <a:solidFill>
                  <a:schemeClr val="bg2"/>
                </a:solidFill>
              </a:rPr>
              <a:t> </a:t>
            </a:r>
            <a:r>
              <a:rPr lang="en-US" sz="3600" b="1" dirty="0">
                <a:solidFill>
                  <a:schemeClr val="bg2"/>
                </a:solidFill>
              </a:rPr>
              <a:t>Triglycerides</a:t>
            </a:r>
          </a:p>
          <a:p>
            <a:pPr marL="571500" indent="-571500" algn="ctr">
              <a:buFont typeface="Wingdings" panose="05000000000000000000" pitchFamily="2" charset="2"/>
              <a:buChar char="ü"/>
            </a:pPr>
            <a:r>
              <a:rPr lang="en-US" sz="3600" b="1" dirty="0">
                <a:solidFill>
                  <a:schemeClr val="bg2"/>
                </a:solidFill>
              </a:rPr>
              <a:t>HDL-cholesterol</a:t>
            </a:r>
          </a:p>
          <a:p>
            <a:pPr marL="571500" indent="-571500" algn="ctr">
              <a:buFont typeface="Wingdings" panose="05000000000000000000" pitchFamily="2" charset="2"/>
              <a:buChar char="ü"/>
            </a:pPr>
            <a:r>
              <a:rPr lang="en-US" sz="3600" b="1" dirty="0">
                <a:solidFill>
                  <a:schemeClr val="bg2"/>
                </a:solidFill>
              </a:rPr>
              <a:t>Antioxidants</a:t>
            </a:r>
            <a:endParaRPr lang="el-GR" sz="3600" b="1" dirty="0">
              <a:solidFill>
                <a:schemeClr val="bg2"/>
              </a:solidFill>
            </a:endParaRPr>
          </a:p>
          <a:p>
            <a:pPr algn="ctr"/>
            <a:endParaRPr lang="el-GR" sz="1920" dirty="0"/>
          </a:p>
        </p:txBody>
      </p:sp>
      <p:sp>
        <p:nvSpPr>
          <p:cNvPr id="13" name="Ορθογώνιο 12">
            <a:extLst>
              <a:ext uri="{FF2B5EF4-FFF2-40B4-BE49-F238E27FC236}">
                <a16:creationId xmlns:a16="http://schemas.microsoft.com/office/drawing/2014/main" id="{6C022616-7CA6-4995-AA59-0B5AA67D5609}"/>
              </a:ext>
            </a:extLst>
          </p:cNvPr>
          <p:cNvSpPr/>
          <p:nvPr/>
        </p:nvSpPr>
        <p:spPr>
          <a:xfrm flipH="1">
            <a:off x="25437927" y="9269021"/>
            <a:ext cx="2281054" cy="3136243"/>
          </a:xfrm>
          <a:prstGeom prst="rect">
            <a:avLst/>
          </a:prstGeom>
          <a:no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73152" tIns="36576" rIns="73152" bIns="36576">
            <a:spAutoFit/>
          </a:bodyPr>
          <a:lstStyle/>
          <a:p>
            <a:pPr algn="ctr"/>
            <a:r>
              <a:rPr lang="el-GR" sz="19900" b="1" i="1" spc="40" dirty="0">
                <a:ln w="9525" cmpd="sng">
                  <a:solidFill>
                    <a:schemeClr val="tx1"/>
                  </a:solidFill>
                  <a:prstDash val="solid"/>
                </a:ln>
                <a:solidFill>
                  <a:schemeClr val="accent1">
                    <a:lumMod val="75000"/>
                  </a:schemeClr>
                </a:solidFill>
                <a:effectLst>
                  <a:glow rad="38100">
                    <a:schemeClr val="accent1">
                      <a:alpha val="40000"/>
                    </a:schemeClr>
                  </a:glow>
                  <a:outerShdw blurRad="38100" dist="38100" dir="2700000" algn="tl">
                    <a:srgbClr val="000000">
                      <a:alpha val="43137"/>
                    </a:srgbClr>
                  </a:outerShdw>
                </a:effectLst>
              </a:rPr>
              <a:t>?</a:t>
            </a:r>
            <a:endParaRPr lang="el-GR" sz="16600" b="1" i="1" spc="40" dirty="0">
              <a:ln w="9525" cmpd="sng">
                <a:solidFill>
                  <a:schemeClr val="tx1"/>
                </a:solidFill>
                <a:prstDash val="solid"/>
              </a:ln>
              <a:solidFill>
                <a:schemeClr val="accent1">
                  <a:lumMod val="75000"/>
                </a:schemeClr>
              </a:solidFill>
              <a:effectLst>
                <a:glow rad="38100">
                  <a:schemeClr val="accent1">
                    <a:alpha val="40000"/>
                  </a:schemeClr>
                </a:glow>
                <a:outerShdw blurRad="38100" dist="38100" dir="2700000" algn="tl">
                  <a:srgbClr val="000000">
                    <a:alpha val="43137"/>
                  </a:srgbClr>
                </a:outerShdw>
              </a:effectLst>
            </a:endParaRPr>
          </a:p>
        </p:txBody>
      </p:sp>
      <p:sp>
        <p:nvSpPr>
          <p:cNvPr id="17" name="Rectangle 610">
            <a:extLst>
              <a:ext uri="{FF2B5EF4-FFF2-40B4-BE49-F238E27FC236}">
                <a16:creationId xmlns:a16="http://schemas.microsoft.com/office/drawing/2014/main" id="{3258A98A-9881-4CCD-B394-1827286A521E}"/>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370917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10">
            <a:extLst>
              <a:ext uri="{FF2B5EF4-FFF2-40B4-BE49-F238E27FC236}">
                <a16:creationId xmlns:a16="http://schemas.microsoft.com/office/drawing/2014/main" id="{28F2C0CE-96DF-48BB-A9EB-5C24D6B88675}"/>
              </a:ext>
            </a:extLst>
          </p:cNvPr>
          <p:cNvSpPr>
            <a:spLocks noChangeArrowheads="1"/>
          </p:cNvSpPr>
          <p:nvPr/>
        </p:nvSpPr>
        <p:spPr bwMode="auto">
          <a:xfrm>
            <a:off x="1221980" y="11125127"/>
            <a:ext cx="18146016" cy="1512168"/>
          </a:xfrm>
          <a:prstGeom prst="rect">
            <a:avLst/>
          </a:prstGeom>
          <a:solidFill>
            <a:schemeClr val="tx1">
              <a:lumMod val="85000"/>
            </a:schemeClr>
          </a:solidFill>
          <a:ln>
            <a:solidFill>
              <a:schemeClr val="tx2">
                <a:lumMod val="20000"/>
                <a:lumOff val="80000"/>
              </a:schemeClr>
            </a:solidFill>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dirty="0">
              <a:latin typeface="Arial" panose="020B0604020202020204" pitchFamily="34" charset="0"/>
            </a:endParaRPr>
          </a:p>
        </p:txBody>
      </p:sp>
      <p:sp>
        <p:nvSpPr>
          <p:cNvPr id="5" name="TextBox 4">
            <a:extLst>
              <a:ext uri="{FF2B5EF4-FFF2-40B4-BE49-F238E27FC236}">
                <a16:creationId xmlns:a16="http://schemas.microsoft.com/office/drawing/2014/main" id="{6CAA99D9-84C5-44F6-986E-A2E731271767}"/>
              </a:ext>
            </a:extLst>
          </p:cNvPr>
          <p:cNvSpPr txBox="1"/>
          <p:nvPr/>
        </p:nvSpPr>
        <p:spPr>
          <a:xfrm>
            <a:off x="1221980" y="259176"/>
            <a:ext cx="29955328" cy="172047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l-GR" sz="4400" b="0" i="1" u="none" strike="noStrike" kern="1200" cap="none" spc="0" normalizeH="0" baseline="0" noProof="0" dirty="0">
                <a:ln>
                  <a:noFill/>
                </a:ln>
                <a:solidFill>
                  <a:srgbClr val="3C1A37">
                    <a:lumMod val="50000"/>
                    <a:lumOff val="50000"/>
                  </a:srgbClr>
                </a:solidFill>
                <a:effectLst>
                  <a:outerShdw blurRad="38100" dist="38100" dir="2700000" algn="tl">
                    <a:srgbClr val="000000">
                      <a:alpha val="43137"/>
                    </a:srgbClr>
                  </a:outerShdw>
                </a:effectLst>
                <a:uLnTx/>
                <a:uFillTx/>
                <a:latin typeface="Rockwell" panose="02060603020205020403"/>
                <a:ea typeface="+mn-ea"/>
                <a:cs typeface="+mn-cs"/>
              </a:rPr>
              <a:t>Methods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l-GR" sz="4400" b="0" i="1" u="none" strike="noStrike" kern="1200" cap="none" spc="0" normalizeH="0" baseline="0" noProof="0" dirty="0">
              <a:ln>
                <a:noFill/>
              </a:ln>
              <a:solidFill>
                <a:srgbClr val="3C1A37">
                  <a:lumMod val="50000"/>
                  <a:lumOff val="50000"/>
                </a:srgbClr>
              </a:solidFill>
              <a:effectLst>
                <a:outerShdw blurRad="38100" dist="38100" dir="2700000" algn="tl">
                  <a:srgbClr val="000000">
                    <a:alpha val="43137"/>
                  </a:srgbClr>
                </a:outerShdw>
              </a:effectLst>
              <a:uLnTx/>
              <a:uFillTx/>
              <a:latin typeface="Rockwell" panose="02060603020205020403"/>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el-GR" sz="4400" i="1" dirty="0">
                <a:solidFill>
                  <a:srgbClr val="3C1A37">
                    <a:lumMod val="50000"/>
                    <a:lumOff val="50000"/>
                  </a:srgbClr>
                </a:solidFill>
                <a:latin typeface="Rockwell" panose="02060603020205020403"/>
              </a:rPr>
              <a:t>Study Design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el-GR" sz="4400" b="0" i="1" u="none" strike="noStrike" kern="1200" cap="none" spc="0" normalizeH="0" baseline="0" noProof="0" dirty="0">
              <a:ln>
                <a:noFill/>
              </a:ln>
              <a:solidFill>
                <a:srgbClr val="3C1A37">
                  <a:lumMod val="50000"/>
                  <a:lumOff val="50000"/>
                </a:srgbClr>
              </a:solidFill>
              <a:uLnTx/>
              <a:uFillTx/>
              <a:latin typeface="Rockwell" panose="02060603020205020403"/>
            </a:endParaRPr>
          </a:p>
          <a:p>
            <a:pPr marL="571500" indent="-571500" algn="just">
              <a:buFont typeface="Wingdings" panose="05000000000000000000" pitchFamily="2" charset="2"/>
              <a:buChar char="q"/>
              <a:defRPr/>
            </a:pPr>
            <a:r>
              <a:rPr lang="en-US" altLang="el-GR" sz="4000" b="0" i="1" dirty="0">
                <a:solidFill>
                  <a:srgbClr val="E498D9"/>
                </a:solidFill>
                <a:effectLst>
                  <a:outerShdw blurRad="38100" dist="38100" dir="2700000" algn="tl">
                    <a:srgbClr val="000000">
                      <a:alpha val="43137"/>
                    </a:srgbClr>
                  </a:outerShdw>
                </a:effectLst>
                <a:latin typeface="+mn-lt"/>
              </a:rPr>
              <a:t> </a:t>
            </a:r>
            <a:r>
              <a:rPr lang="en-US" altLang="el-GR" sz="4000" i="1" dirty="0">
                <a:solidFill>
                  <a:srgbClr val="E0AACD"/>
                </a:solidFill>
                <a:effectLst>
                  <a:outerShdw blurRad="38100" dist="38100" dir="2700000" algn="tl">
                    <a:srgbClr val="000000">
                      <a:alpha val="43137"/>
                    </a:srgbClr>
                  </a:outerShdw>
                </a:effectLst>
              </a:rPr>
              <a:t>C</a:t>
            </a:r>
            <a:r>
              <a:rPr lang="en-US" altLang="el-GR" sz="4000" b="0" i="1" dirty="0">
                <a:solidFill>
                  <a:srgbClr val="E0AACD"/>
                </a:solidFill>
                <a:effectLst>
                  <a:outerShdw blurRad="38100" dist="38100" dir="2700000" algn="tl">
                    <a:srgbClr val="000000">
                      <a:alpha val="43137"/>
                    </a:srgbClr>
                  </a:outerShdw>
                </a:effectLst>
                <a:latin typeface="+mn-lt"/>
              </a:rPr>
              <a:t>ross-over design, pilot </a:t>
            </a:r>
            <a:r>
              <a:rPr lang="en-US" altLang="el-GR" sz="4000" b="0" i="1" dirty="0">
                <a:solidFill>
                  <a:srgbClr val="E0AACD"/>
                </a:solidFill>
                <a:effectLst>
                  <a:outerShdw blurRad="38100" dist="38100" dir="2700000" algn="tl">
                    <a:srgbClr val="000000">
                      <a:alpha val="43137"/>
                    </a:srgbClr>
                  </a:outerShdw>
                </a:effectLst>
              </a:rPr>
              <a:t>study</a:t>
            </a:r>
            <a:endParaRPr lang="en-US" altLang="el-GR" sz="4000" i="1" dirty="0">
              <a:solidFill>
                <a:srgbClr val="E0AACD"/>
              </a:solidFill>
              <a:effectLst>
                <a:outerShdw blurRad="38100" dist="38100" dir="2700000" algn="tl">
                  <a:srgbClr val="000000">
                    <a:alpha val="43137"/>
                  </a:srgbClr>
                </a:outerShdw>
              </a:effectLst>
            </a:endParaRPr>
          </a:p>
          <a:p>
            <a:pPr marL="571500" indent="-571500" algn="just">
              <a:buFont typeface="Wingdings" panose="05000000000000000000" pitchFamily="2" charset="2"/>
              <a:buChar char="q"/>
              <a:defRPr/>
            </a:pPr>
            <a:r>
              <a:rPr lang="en-US" altLang="el-GR" sz="4000" b="0" i="1" dirty="0">
                <a:solidFill>
                  <a:srgbClr val="E0AACD"/>
                </a:solidFill>
                <a:effectLst>
                  <a:outerShdw blurRad="38100" dist="38100" dir="2700000" algn="tl">
                    <a:srgbClr val="000000">
                      <a:alpha val="43137"/>
                    </a:srgbClr>
                  </a:outerShdw>
                </a:effectLst>
                <a:latin typeface="+mn-lt"/>
              </a:rPr>
              <a:t>9 healthy volunteers 20-30 years old, were randomized and participated to this nutritional intervention</a:t>
            </a:r>
            <a:r>
              <a:rPr lang="en-US" altLang="el-GR" sz="4000" b="0" i="1" dirty="0">
                <a:solidFill>
                  <a:srgbClr val="E0AACD"/>
                </a:solidFill>
                <a:effectLst>
                  <a:outerShdw blurRad="38100" dist="38100" dir="2700000" algn="tl">
                    <a:srgbClr val="000000">
                      <a:alpha val="43137"/>
                    </a:srgbClr>
                  </a:outerShdw>
                </a:effectLst>
              </a:rPr>
              <a:t>. </a:t>
            </a:r>
            <a:endParaRPr lang="en-US" altLang="el-GR" sz="4000" i="1" dirty="0">
              <a:solidFill>
                <a:srgbClr val="E0AACD"/>
              </a:solidFill>
              <a:effectLst>
                <a:outerShdw blurRad="38100" dist="38100" dir="2700000" algn="tl">
                  <a:srgbClr val="000000">
                    <a:alpha val="43137"/>
                  </a:srgbClr>
                </a:outerShdw>
              </a:effectLst>
            </a:endParaRPr>
          </a:p>
          <a:p>
            <a:pPr marL="571500" indent="-571500" algn="just">
              <a:buFont typeface="Wingdings" panose="05000000000000000000" pitchFamily="2" charset="2"/>
              <a:buChar char="q"/>
              <a:defRPr/>
            </a:pPr>
            <a:r>
              <a:rPr lang="en-US" altLang="el-GR" sz="4000" i="1" dirty="0">
                <a:solidFill>
                  <a:srgbClr val="E0AACD"/>
                </a:solidFill>
                <a:effectLst>
                  <a:outerShdw blurRad="38100" dist="38100" dir="2700000" algn="tl">
                    <a:srgbClr val="000000">
                      <a:alpha val="43137"/>
                    </a:srgbClr>
                  </a:outerShdw>
                </a:effectLst>
              </a:rPr>
              <a:t>F</a:t>
            </a:r>
            <a:r>
              <a:rPr lang="en-US" altLang="el-GR" sz="4000" b="0" i="1" dirty="0">
                <a:solidFill>
                  <a:srgbClr val="E0AACD"/>
                </a:solidFill>
                <a:effectLst>
                  <a:outerShdw blurRad="38100" dist="38100" dir="2700000" algn="tl">
                    <a:srgbClr val="000000">
                      <a:alpha val="43137"/>
                    </a:srgbClr>
                  </a:outerShdw>
                </a:effectLst>
                <a:latin typeface="+mn-lt"/>
              </a:rPr>
              <a:t>illing in a short questionnaire on medical history and eating habits</a:t>
            </a:r>
          </a:p>
          <a:p>
            <a:pPr marL="571500" indent="-571500" algn="just">
              <a:buFont typeface="Wingdings" panose="05000000000000000000" pitchFamily="2" charset="2"/>
              <a:buChar char="q"/>
              <a:defRPr/>
            </a:pPr>
            <a:r>
              <a:rPr lang="en-US" altLang="el-GR" sz="4000" i="1" dirty="0">
                <a:solidFill>
                  <a:srgbClr val="E0AACD"/>
                </a:solidFill>
                <a:effectLst>
                  <a:outerShdw blurRad="38100" dist="38100" dir="2700000" algn="tl">
                    <a:srgbClr val="000000">
                      <a:alpha val="43137"/>
                    </a:srgbClr>
                  </a:outerShdw>
                </a:effectLst>
              </a:rPr>
              <a:t>A</a:t>
            </a:r>
            <a:r>
              <a:rPr lang="en-US" altLang="el-GR" sz="4000" b="0" i="1" dirty="0">
                <a:solidFill>
                  <a:srgbClr val="E0AACD"/>
                </a:solidFill>
                <a:effectLst>
                  <a:outerShdw blurRad="38100" dist="38100" dir="2700000" algn="tl">
                    <a:srgbClr val="000000">
                      <a:alpha val="43137"/>
                    </a:srgbClr>
                  </a:outerShdw>
                </a:effectLst>
                <a:latin typeface="+mn-lt"/>
              </a:rPr>
              <a:t>nthropometrics </a:t>
            </a:r>
            <a:r>
              <a:rPr lang="en-US" altLang="el-GR" sz="4000" i="1" dirty="0">
                <a:solidFill>
                  <a:srgbClr val="E0AACD"/>
                </a:solidFill>
                <a:effectLst>
                  <a:outerShdw blurRad="38100" dist="38100" dir="2700000" algn="tl">
                    <a:srgbClr val="000000">
                      <a:alpha val="43137"/>
                    </a:srgbClr>
                  </a:outerShdw>
                </a:effectLst>
              </a:rPr>
              <a:t>&amp; </a:t>
            </a:r>
            <a:r>
              <a:rPr lang="en-US" altLang="el-GR" sz="4000" b="0" i="1" dirty="0">
                <a:solidFill>
                  <a:srgbClr val="E0AACD"/>
                </a:solidFill>
                <a:effectLst>
                  <a:outerShdw blurRad="38100" dist="38100" dir="2700000" algn="tl">
                    <a:srgbClr val="000000">
                      <a:alpha val="43137"/>
                    </a:srgbClr>
                  </a:outerShdw>
                </a:effectLst>
                <a:latin typeface="+mn-lt"/>
              </a:rPr>
              <a:t>blood tests (at a public hospital)</a:t>
            </a:r>
          </a:p>
          <a:p>
            <a:pPr algn="just" defTabSz="365760">
              <a:defRPr/>
            </a:pPr>
            <a:endParaRPr lang="el-GR" altLang="el-GR" sz="4000" b="0" dirty="0">
              <a:solidFill>
                <a:prstClr val="white"/>
              </a:solidFill>
              <a:latin typeface="+mn-lt"/>
            </a:endParaRPr>
          </a:p>
          <a:p>
            <a:pPr marL="571500" indent="-571500" algn="just" defTabSz="365760">
              <a:buFont typeface="Wingdings" panose="05000000000000000000" pitchFamily="2" charset="2"/>
              <a:buChar char="ü"/>
              <a:defRPr/>
            </a:pPr>
            <a:r>
              <a:rPr lang="el-GR" altLang="el-GR" sz="4000" b="0" dirty="0">
                <a:solidFill>
                  <a:prstClr val="white"/>
                </a:solidFill>
                <a:latin typeface="+mn-lt"/>
              </a:rPr>
              <a:t> </a:t>
            </a:r>
            <a:r>
              <a:rPr lang="en-US" altLang="el-GR" sz="4000" b="0" dirty="0">
                <a:solidFill>
                  <a:prstClr val="white"/>
                </a:solidFill>
                <a:latin typeface="+mn-lt"/>
              </a:rPr>
              <a:t>The 9 volunteers (</a:t>
            </a:r>
            <a:r>
              <a:rPr lang="en-US" altLang="el-GR" sz="4000" b="0" dirty="0">
                <a:solidFill>
                  <a:schemeClr val="tx2">
                    <a:lumMod val="40000"/>
                    <a:lumOff val="60000"/>
                  </a:schemeClr>
                </a:solidFill>
                <a:latin typeface="+mn-lt"/>
              </a:rPr>
              <a:t>4 men and 5 women</a:t>
            </a:r>
            <a:r>
              <a:rPr lang="en-US" altLang="el-GR" sz="4000" b="0" dirty="0">
                <a:solidFill>
                  <a:prstClr val="white"/>
                </a:solidFill>
                <a:latin typeface="+mn-lt"/>
              </a:rPr>
              <a:t>) who participated in the 2 day randomized nutritional intervention-clinical study, arrived at the Nutrition Unit of Aegean University, in Lemnos.</a:t>
            </a:r>
          </a:p>
          <a:p>
            <a:pPr algn="just" defTabSz="365760">
              <a:defRPr/>
            </a:pPr>
            <a:endParaRPr lang="en-US" altLang="el-GR" sz="4000" dirty="0">
              <a:solidFill>
                <a:prstClr val="white"/>
              </a:solidFill>
            </a:endParaRPr>
          </a:p>
          <a:p>
            <a:pPr marL="571500" indent="-571500" algn="just" defTabSz="365760">
              <a:buFont typeface="Wingdings" panose="05000000000000000000" pitchFamily="2" charset="2"/>
              <a:buChar char="ü"/>
              <a:defRPr/>
            </a:pPr>
            <a:r>
              <a:rPr lang="el-GR" altLang="el-GR" sz="4000" b="0" dirty="0">
                <a:latin typeface="+mn-lt"/>
              </a:rPr>
              <a:t> </a:t>
            </a:r>
            <a:r>
              <a:rPr lang="en-US" altLang="el-GR" sz="4400" b="0" dirty="0">
                <a:latin typeface="+mn-lt"/>
              </a:rPr>
              <a:t>The trial included the consumption of a meal, rich in fat and carbohydrates, </a:t>
            </a:r>
            <a:r>
              <a:rPr lang="en-US" altLang="el-GR" sz="4400" i="1" dirty="0"/>
              <a:t>[</a:t>
            </a:r>
            <a:r>
              <a:rPr lang="en-US" altLang="el-GR" sz="4400" b="0" i="1" dirty="0">
                <a:latin typeface="+mn-lt"/>
              </a:rPr>
              <a:t>2 slices-80g of white bread, spread with 40g of butter and 30g of full fat spread cheese]</a:t>
            </a:r>
            <a:r>
              <a:rPr lang="en-US" altLang="el-GR" sz="4400" b="0" dirty="0">
                <a:latin typeface="+mn-lt"/>
              </a:rPr>
              <a:t> </a:t>
            </a:r>
            <a:r>
              <a:rPr lang="en-US" altLang="el-GR" sz="4400" b="0" dirty="0">
                <a:solidFill>
                  <a:schemeClr val="bg2">
                    <a:lumMod val="60000"/>
                    <a:lumOff val="40000"/>
                  </a:schemeClr>
                </a:solidFill>
                <a:latin typeface="+mn-lt"/>
              </a:rPr>
              <a:t>(control meal). </a:t>
            </a:r>
            <a:r>
              <a:rPr lang="en-US" altLang="el-GR" sz="4400" b="0" dirty="0">
                <a:latin typeface="+mn-lt"/>
              </a:rPr>
              <a:t>After a week washout period, the same volunteers consumed the same meal contained a novel spread cheese, enhanced with 6% mountain tea and dried orange peel extract [3g mountain tea, 3g orange peel, 100ml boiling water ]*</a:t>
            </a:r>
            <a:r>
              <a:rPr lang="en-US" altLang="el-GR" sz="4400" b="0" dirty="0">
                <a:solidFill>
                  <a:schemeClr val="accent1">
                    <a:lumMod val="20000"/>
                    <a:lumOff val="80000"/>
                  </a:schemeClr>
                </a:solidFill>
                <a:latin typeface="+mn-lt"/>
              </a:rPr>
              <a:t> </a:t>
            </a:r>
            <a:r>
              <a:rPr lang="en-US" altLang="el-GR" sz="4400" b="0" dirty="0">
                <a:solidFill>
                  <a:schemeClr val="accent1">
                    <a:lumMod val="60000"/>
                    <a:lumOff val="40000"/>
                  </a:schemeClr>
                </a:solidFill>
                <a:latin typeface="+mn-lt"/>
              </a:rPr>
              <a:t>(</a:t>
            </a:r>
            <a:r>
              <a:rPr lang="en-US" altLang="el-GR" sz="4400" b="0" dirty="0">
                <a:solidFill>
                  <a:schemeClr val="accent1">
                    <a:lumMod val="75000"/>
                  </a:schemeClr>
                </a:solidFill>
                <a:latin typeface="+mn-lt"/>
              </a:rPr>
              <a:t>intervention meal</a:t>
            </a:r>
            <a:r>
              <a:rPr lang="en-US" altLang="el-GR" sz="4400" b="0" dirty="0">
                <a:solidFill>
                  <a:schemeClr val="accent1">
                    <a:lumMod val="60000"/>
                    <a:lumOff val="40000"/>
                  </a:schemeClr>
                </a:solidFill>
                <a:latin typeface="+mn-lt"/>
              </a:rPr>
              <a:t>). </a:t>
            </a:r>
            <a:endParaRPr lang="el-GR" altLang="el-GR" sz="4400" b="0" dirty="0">
              <a:solidFill>
                <a:schemeClr val="accent1">
                  <a:lumMod val="60000"/>
                  <a:lumOff val="40000"/>
                </a:schemeClr>
              </a:solidFill>
              <a:latin typeface="+mn-lt"/>
            </a:endParaRPr>
          </a:p>
          <a:p>
            <a:pPr algn="just" defTabSz="365760">
              <a:defRPr/>
            </a:pPr>
            <a:endParaRPr lang="en-US" altLang="el-GR" sz="4000" b="0" dirty="0">
              <a:solidFill>
                <a:schemeClr val="accent1">
                  <a:lumMod val="75000"/>
                </a:schemeClr>
              </a:solidFill>
              <a:latin typeface="+mn-lt"/>
            </a:endParaRPr>
          </a:p>
          <a:p>
            <a:pPr algn="just" defTabSz="365760">
              <a:defRPr/>
            </a:pPr>
            <a:r>
              <a:rPr lang="el-GR" altLang="el-GR" sz="4000" b="0" dirty="0">
                <a:solidFill>
                  <a:schemeClr val="accent1">
                    <a:lumMod val="75000"/>
                  </a:schemeClr>
                </a:solidFill>
                <a:latin typeface="+mn-lt"/>
              </a:rPr>
              <a:t>*</a:t>
            </a:r>
            <a:r>
              <a:rPr lang="en-US" altLang="el-GR" sz="4000" b="0" i="1" dirty="0">
                <a:solidFill>
                  <a:schemeClr val="accent1">
                    <a:lumMod val="50000"/>
                  </a:schemeClr>
                </a:solidFill>
                <a:effectLst>
                  <a:outerShdw blurRad="38100" dist="38100" dir="2700000" algn="tl">
                    <a:srgbClr val="000000">
                      <a:alpha val="43137"/>
                    </a:srgbClr>
                  </a:outerShdw>
                </a:effectLst>
                <a:latin typeface="+mn-lt"/>
              </a:rPr>
              <a:t>Antioxidant capacity of the extract</a:t>
            </a:r>
            <a:r>
              <a:rPr lang="el-GR" altLang="el-GR" sz="4000" b="0" i="1" dirty="0">
                <a:solidFill>
                  <a:schemeClr val="accent1">
                    <a:lumMod val="75000"/>
                  </a:schemeClr>
                </a:solidFill>
                <a:latin typeface="+mn-lt"/>
              </a:rPr>
              <a:t>- FRAP</a:t>
            </a:r>
            <a:r>
              <a:rPr lang="en-US" altLang="el-GR" sz="4000" b="0" i="1" dirty="0">
                <a:solidFill>
                  <a:schemeClr val="accent1">
                    <a:lumMod val="75000"/>
                  </a:schemeClr>
                </a:solidFill>
                <a:latin typeface="+mn-lt"/>
              </a:rPr>
              <a:t> method</a:t>
            </a:r>
            <a:r>
              <a:rPr lang="el-GR" altLang="el-GR" sz="4000" b="0" i="1" dirty="0">
                <a:solidFill>
                  <a:schemeClr val="accent1">
                    <a:lumMod val="75000"/>
                  </a:schemeClr>
                </a:solidFill>
                <a:latin typeface="+mn-lt"/>
              </a:rPr>
              <a:t> : 34,67μmol Fe2SO4/ml</a:t>
            </a:r>
            <a:endParaRPr lang="en-US" altLang="el-GR" sz="4000" b="0" i="1" dirty="0">
              <a:solidFill>
                <a:schemeClr val="accent1">
                  <a:lumMod val="75000"/>
                </a:schemeClr>
              </a:solidFill>
              <a:latin typeface="+mn-lt"/>
            </a:endParaRPr>
          </a:p>
          <a:p>
            <a:pPr algn="just" defTabSz="365760">
              <a:defRPr/>
            </a:pPr>
            <a:r>
              <a:rPr lang="en-US" altLang="el-GR" sz="4000" b="0" i="1" dirty="0">
                <a:solidFill>
                  <a:schemeClr val="accent1">
                    <a:lumMod val="50000"/>
                  </a:schemeClr>
                </a:solidFill>
                <a:effectLst>
                  <a:outerShdw blurRad="38100" dist="38100" dir="2700000" algn="tl">
                    <a:srgbClr val="000000">
                      <a:alpha val="43137"/>
                    </a:srgbClr>
                  </a:outerShdw>
                </a:effectLst>
                <a:latin typeface="+mn-lt"/>
              </a:rPr>
              <a:t>Total phenolics of the extract</a:t>
            </a:r>
            <a:r>
              <a:rPr lang="el-GR" altLang="el-GR" sz="4000" b="0" i="1" dirty="0">
                <a:solidFill>
                  <a:schemeClr val="accent1">
                    <a:lumMod val="75000"/>
                  </a:schemeClr>
                </a:solidFill>
                <a:latin typeface="+mn-lt"/>
              </a:rPr>
              <a:t>-Folin</a:t>
            </a:r>
            <a:r>
              <a:rPr lang="en-US" altLang="el-GR" sz="4000" b="0" i="1" dirty="0">
                <a:solidFill>
                  <a:schemeClr val="accent1">
                    <a:lumMod val="75000"/>
                  </a:schemeClr>
                </a:solidFill>
                <a:latin typeface="+mn-lt"/>
              </a:rPr>
              <a:t>- Ciocalteu method</a:t>
            </a:r>
            <a:r>
              <a:rPr lang="el-GR" altLang="el-GR" sz="4000" b="0" i="1" dirty="0">
                <a:solidFill>
                  <a:schemeClr val="accent1">
                    <a:lumMod val="75000"/>
                  </a:schemeClr>
                </a:solidFill>
                <a:latin typeface="+mn-lt"/>
              </a:rPr>
              <a:t>: 49,9μg gallic acid/ml </a:t>
            </a:r>
          </a:p>
          <a:p>
            <a:pPr algn="just" defTabSz="365760">
              <a:defRPr/>
            </a:pPr>
            <a:endParaRPr lang="el-GR" altLang="el-GR" sz="4000" b="0" dirty="0">
              <a:solidFill>
                <a:schemeClr val="accent1">
                  <a:lumMod val="60000"/>
                  <a:lumOff val="40000"/>
                </a:schemeClr>
              </a:solidFill>
              <a:latin typeface="+mn-lt"/>
            </a:endParaRPr>
          </a:p>
          <a:p>
            <a:pPr marL="571500" indent="-571500" algn="just" defTabSz="365760">
              <a:buFont typeface="Wingdings" panose="05000000000000000000" pitchFamily="2" charset="2"/>
              <a:buChar char="ü"/>
              <a:defRPr/>
            </a:pPr>
            <a:r>
              <a:rPr lang="en-US" altLang="el-GR" sz="4000" i="1" dirty="0"/>
              <a:t> Blood sampling was performed, before and 1.5, 3 and 5 h after meal consumption.</a:t>
            </a:r>
          </a:p>
          <a:p>
            <a:pPr algn="just" defTabSz="365760">
              <a:defRPr/>
            </a:pPr>
            <a:endParaRPr lang="en-US" altLang="el-GR" sz="4000" i="1" dirty="0"/>
          </a:p>
          <a:p>
            <a:pPr algn="just" defTabSz="365760">
              <a:defRPr/>
            </a:pPr>
            <a:endParaRPr lang="en-US" altLang="el-GR" sz="4000" i="1" dirty="0">
              <a:solidFill>
                <a:schemeClr val="accent1">
                  <a:lumMod val="60000"/>
                  <a:lumOff val="40000"/>
                </a:schemeClr>
              </a:solidFill>
            </a:endParaRPr>
          </a:p>
          <a:p>
            <a:pPr algn="just" defTabSz="365760">
              <a:defRPr/>
            </a:pPr>
            <a:r>
              <a:rPr lang="en-US" altLang="el-GR" sz="4000" i="1" dirty="0">
                <a:solidFill>
                  <a:schemeClr val="accent1">
                    <a:lumMod val="60000"/>
                    <a:lumOff val="40000"/>
                  </a:schemeClr>
                </a:solidFill>
              </a:rPr>
              <a:t>Ethics</a:t>
            </a:r>
            <a:endParaRPr lang="en-US" altLang="el-GR" sz="4000" b="0" i="1" dirty="0">
              <a:solidFill>
                <a:schemeClr val="accent1">
                  <a:lumMod val="60000"/>
                  <a:lumOff val="40000"/>
                </a:schemeClr>
              </a:solidFill>
              <a:latin typeface="+mn-lt"/>
            </a:endParaRPr>
          </a:p>
          <a:p>
            <a:pPr algn="just" defTabSz="365760">
              <a:defRPr/>
            </a:pPr>
            <a:r>
              <a:rPr lang="en-US" altLang="el-GR" sz="4000" b="0" i="1" dirty="0">
                <a:latin typeface="+mn-lt"/>
              </a:rPr>
              <a:t>The study protocol was approved by the Ethics committee of  Aegean University and the study performed in accordance with the Declaration of Helsinki. All the participants signed an informed consent form and informed about the prime target of this study, the confidentiality of data and the voluntary nature of participation. </a:t>
            </a:r>
            <a:endParaRPr lang="el-GR" altLang="el-GR" sz="4000" b="0" i="1" dirty="0">
              <a:latin typeface="+mn-lt"/>
            </a:endParaRPr>
          </a:p>
        </p:txBody>
      </p:sp>
      <p:sp>
        <p:nvSpPr>
          <p:cNvPr id="9" name="TextBox 8">
            <a:extLst>
              <a:ext uri="{FF2B5EF4-FFF2-40B4-BE49-F238E27FC236}">
                <a16:creationId xmlns:a16="http://schemas.microsoft.com/office/drawing/2014/main" id="{64A72AB3-013D-46A1-A13F-ADBB0F888141}"/>
              </a:ext>
            </a:extLst>
          </p:cNvPr>
          <p:cNvSpPr txBox="1"/>
          <p:nvPr/>
        </p:nvSpPr>
        <p:spPr>
          <a:xfrm>
            <a:off x="16631692" y="25922211"/>
            <a:ext cx="4392488" cy="5832648"/>
          </a:xfrm>
          <a:prstGeom prst="rect">
            <a:avLst/>
          </a:prstGeom>
          <a:noFill/>
        </p:spPr>
        <p:txBody>
          <a:bodyPr wrap="square" rtlCol="0">
            <a:spAutoFit/>
          </a:bodyPr>
          <a:lstStyle/>
          <a:p>
            <a:endParaRPr lang="el-GR" dirty="0"/>
          </a:p>
        </p:txBody>
      </p:sp>
      <p:sp>
        <p:nvSpPr>
          <p:cNvPr id="15" name="Rectangle 610">
            <a:extLst>
              <a:ext uri="{FF2B5EF4-FFF2-40B4-BE49-F238E27FC236}">
                <a16:creationId xmlns:a16="http://schemas.microsoft.com/office/drawing/2014/main" id="{939A86F4-A57B-4A9B-A752-230ABCEFB1B0}"/>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241675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72C69-9577-4A36-AF0E-BACFE50EA3F9}"/>
              </a:ext>
            </a:extLst>
          </p:cNvPr>
          <p:cNvSpPr txBox="1"/>
          <p:nvPr/>
        </p:nvSpPr>
        <p:spPr>
          <a:xfrm>
            <a:off x="582504" y="771113"/>
            <a:ext cx="30927436" cy="513986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scene3d>
            <a:camera prst="orthographicFront"/>
            <a:lightRig rig="threePt" dir="t"/>
          </a:scene3d>
          <a:sp3d>
            <a:bevelT w="165100" prst="coolSlant"/>
          </a:sp3d>
        </p:spPr>
        <p:txBody>
          <a:bodyPr wrap="square" rtlCol="0">
            <a:spAutoFit/>
          </a:bodyPr>
          <a:lstStyle/>
          <a:p>
            <a:pPr marL="457200" indent="-457200" algn="just" defTabSz="365760">
              <a:buFont typeface="Wingdings" panose="05000000000000000000" pitchFamily="2" charset="2"/>
              <a:buChar char="v"/>
              <a:defRPr/>
            </a:pPr>
            <a:r>
              <a:rPr lang="en-US" altLang="el-GR" sz="4400" b="0" i="1" dirty="0">
                <a:solidFill>
                  <a:schemeClr val="bg2">
                    <a:lumMod val="75000"/>
                  </a:schemeClr>
                </a:solidFill>
                <a:latin typeface="+mn-lt"/>
              </a:rPr>
              <a:t>Preparation of the novel, spread cheese</a:t>
            </a:r>
          </a:p>
          <a:p>
            <a:pPr algn="just" defTabSz="365760">
              <a:defRPr/>
            </a:pPr>
            <a:endParaRPr lang="en-US" altLang="el-GR" sz="4400" b="0" i="1" dirty="0">
              <a:solidFill>
                <a:schemeClr val="bg2">
                  <a:lumMod val="75000"/>
                </a:schemeClr>
              </a:solidFill>
              <a:latin typeface="+mn-lt"/>
            </a:endParaRPr>
          </a:p>
          <a:p>
            <a:pPr marL="571500" indent="-571500" algn="just" defTabSz="365760">
              <a:buFont typeface="Courier New" panose="02070309020205020404" pitchFamily="49" charset="0"/>
              <a:buChar char="o"/>
              <a:defRPr/>
            </a:pPr>
            <a:r>
              <a:rPr lang="en-US" altLang="el-GR" sz="4000" b="0" i="1" dirty="0">
                <a:solidFill>
                  <a:schemeClr val="accent1">
                    <a:lumMod val="50000"/>
                  </a:schemeClr>
                </a:solidFill>
                <a:latin typeface="+mn-lt"/>
              </a:rPr>
              <a:t>In 100 ml of boiling water were added 3g of mountain tea and 3g of dried orange peel, and then remaining for 5min until the extraction of bioactive compounds</a:t>
            </a:r>
            <a:r>
              <a:rPr lang="el-GR" altLang="el-GR" sz="4000" b="0" i="1" dirty="0">
                <a:solidFill>
                  <a:schemeClr val="accent1">
                    <a:lumMod val="50000"/>
                  </a:schemeClr>
                </a:solidFill>
                <a:latin typeface="+mn-lt"/>
              </a:rPr>
              <a:t>.</a:t>
            </a:r>
            <a:r>
              <a:rPr lang="en-US" altLang="el-GR" sz="4000" b="0" i="1" dirty="0">
                <a:solidFill>
                  <a:schemeClr val="accent1">
                    <a:lumMod val="50000"/>
                  </a:schemeClr>
                </a:solidFill>
                <a:latin typeface="+mn-lt"/>
              </a:rPr>
              <a:t>Filtration of the extract was followed by filter paper</a:t>
            </a:r>
            <a:r>
              <a:rPr lang="el-GR" altLang="el-GR" sz="4000" b="0" i="1" dirty="0">
                <a:solidFill>
                  <a:schemeClr val="accent1">
                    <a:lumMod val="50000"/>
                  </a:schemeClr>
                </a:solidFill>
                <a:latin typeface="+mn-lt"/>
              </a:rPr>
              <a:t>. </a:t>
            </a:r>
            <a:endParaRPr lang="en-US" altLang="el-GR" sz="4000" b="0" i="1" dirty="0">
              <a:solidFill>
                <a:schemeClr val="accent1">
                  <a:lumMod val="50000"/>
                </a:schemeClr>
              </a:solidFill>
              <a:latin typeface="+mn-lt"/>
            </a:endParaRPr>
          </a:p>
          <a:p>
            <a:pPr marL="571500" indent="-571500" algn="just" defTabSz="365760">
              <a:buFont typeface="Courier New" panose="02070309020205020404" pitchFamily="49" charset="0"/>
              <a:buChar char="o"/>
              <a:defRPr/>
            </a:pPr>
            <a:endParaRPr lang="en-US" altLang="el-GR" sz="4000" i="1" dirty="0">
              <a:solidFill>
                <a:schemeClr val="accent1">
                  <a:lumMod val="50000"/>
                </a:schemeClr>
              </a:solidFill>
            </a:endParaRPr>
          </a:p>
          <a:p>
            <a:pPr marL="571500" indent="-571500" algn="just" defTabSz="365760">
              <a:buFont typeface="Courier New" panose="02070309020205020404" pitchFamily="49" charset="0"/>
              <a:buChar char="o"/>
              <a:defRPr/>
            </a:pPr>
            <a:r>
              <a:rPr lang="en-US" altLang="el-GR" sz="4000" b="0" i="1" dirty="0">
                <a:solidFill>
                  <a:schemeClr val="accent1">
                    <a:lumMod val="50000"/>
                  </a:schemeClr>
                </a:solidFill>
                <a:latin typeface="+mn-lt"/>
              </a:rPr>
              <a:t>The functional spread cheese was prepared adding 6ml of mountain tea-orange peel extract to 94g cheese, followed by mixture homogenization.</a:t>
            </a:r>
          </a:p>
          <a:p>
            <a:endParaRPr lang="el-GR" sz="4000" dirty="0"/>
          </a:p>
        </p:txBody>
      </p:sp>
      <p:pic>
        <p:nvPicPr>
          <p:cNvPr id="4" name="Εικόνα 3">
            <a:extLst>
              <a:ext uri="{FF2B5EF4-FFF2-40B4-BE49-F238E27FC236}">
                <a16:creationId xmlns:a16="http://schemas.microsoft.com/office/drawing/2014/main" id="{19BDC890-7441-4D41-AE33-193CB0202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99" y="6884509"/>
            <a:ext cx="7404530" cy="4896544"/>
          </a:xfrm>
          <a:prstGeom prst="rect">
            <a:avLst/>
          </a:prstGeom>
        </p:spPr>
      </p:pic>
      <p:sp>
        <p:nvSpPr>
          <p:cNvPr id="6" name="Βέλος: Κάτω 5">
            <a:extLst>
              <a:ext uri="{FF2B5EF4-FFF2-40B4-BE49-F238E27FC236}">
                <a16:creationId xmlns:a16="http://schemas.microsoft.com/office/drawing/2014/main" id="{8079CE30-6914-48BA-BDFE-3E673236CFED}"/>
              </a:ext>
            </a:extLst>
          </p:cNvPr>
          <p:cNvSpPr/>
          <p:nvPr/>
        </p:nvSpPr>
        <p:spPr>
          <a:xfrm rot="16200000">
            <a:off x="8415459" y="9910664"/>
            <a:ext cx="584051" cy="97483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40"/>
          </a:p>
        </p:txBody>
      </p:sp>
      <p:pic>
        <p:nvPicPr>
          <p:cNvPr id="8" name="Εικόνα 7">
            <a:extLst>
              <a:ext uri="{FF2B5EF4-FFF2-40B4-BE49-F238E27FC236}">
                <a16:creationId xmlns:a16="http://schemas.microsoft.com/office/drawing/2014/main" id="{65C8C10C-F570-444E-BE6C-A1AE647CC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9753" y="6386872"/>
            <a:ext cx="4756243" cy="5891816"/>
          </a:xfrm>
          <a:prstGeom prst="rect">
            <a:avLst/>
          </a:prstGeom>
        </p:spPr>
      </p:pic>
      <p:sp>
        <p:nvSpPr>
          <p:cNvPr id="10" name="Βέλος: Κάτω 9">
            <a:extLst>
              <a:ext uri="{FF2B5EF4-FFF2-40B4-BE49-F238E27FC236}">
                <a16:creationId xmlns:a16="http://schemas.microsoft.com/office/drawing/2014/main" id="{C5492691-D758-44CB-B676-97E302BDE5BB}"/>
              </a:ext>
            </a:extLst>
          </p:cNvPr>
          <p:cNvSpPr/>
          <p:nvPr/>
        </p:nvSpPr>
        <p:spPr>
          <a:xfrm rot="16200000">
            <a:off x="14612603" y="9927063"/>
            <a:ext cx="584051" cy="97483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40"/>
          </a:p>
        </p:txBody>
      </p:sp>
      <p:pic>
        <p:nvPicPr>
          <p:cNvPr id="12" name="Εικόνα 11">
            <a:extLst>
              <a:ext uri="{FF2B5EF4-FFF2-40B4-BE49-F238E27FC236}">
                <a16:creationId xmlns:a16="http://schemas.microsoft.com/office/drawing/2014/main" id="{B319C55B-ECB5-4AA4-ACF6-F2E847735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5321" y="6361876"/>
            <a:ext cx="4456357" cy="5941809"/>
          </a:xfrm>
          <a:prstGeom prst="rect">
            <a:avLst/>
          </a:prstGeom>
        </p:spPr>
      </p:pic>
      <p:pic>
        <p:nvPicPr>
          <p:cNvPr id="22" name="Εικόνα 21">
            <a:extLst>
              <a:ext uri="{FF2B5EF4-FFF2-40B4-BE49-F238E27FC236}">
                <a16:creationId xmlns:a16="http://schemas.microsoft.com/office/drawing/2014/main" id="{D3A39842-2381-431C-86DE-70AE2FD85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56" y="12191547"/>
            <a:ext cx="3114380" cy="4855337"/>
          </a:xfrm>
          <a:prstGeom prst="rect">
            <a:avLst/>
          </a:prstGeom>
        </p:spPr>
      </p:pic>
      <p:cxnSp>
        <p:nvCxnSpPr>
          <p:cNvPr id="24" name="Γραμμή σύνδεσης: Καμπύλη 23">
            <a:extLst>
              <a:ext uri="{FF2B5EF4-FFF2-40B4-BE49-F238E27FC236}">
                <a16:creationId xmlns:a16="http://schemas.microsoft.com/office/drawing/2014/main" id="{EE9356B4-3DC0-476B-90CE-A9414E1E8B2C}"/>
              </a:ext>
            </a:extLst>
          </p:cNvPr>
          <p:cNvCxnSpPr>
            <a:cxnSpLocks/>
          </p:cNvCxnSpPr>
          <p:nvPr/>
        </p:nvCxnSpPr>
        <p:spPr>
          <a:xfrm>
            <a:off x="4259321" y="15049003"/>
            <a:ext cx="2448273" cy="504056"/>
          </a:xfrm>
          <a:prstGeom prst="curvedConnector3">
            <a:avLst>
              <a:gd name="adj1" fmla="val 50000"/>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29" name="Σύμβολο πρόσθεσης 28">
            <a:extLst>
              <a:ext uri="{FF2B5EF4-FFF2-40B4-BE49-F238E27FC236}">
                <a16:creationId xmlns:a16="http://schemas.microsoft.com/office/drawing/2014/main" id="{F7E6C0EB-C03F-4BE6-822C-BA015B2886AA}"/>
              </a:ext>
            </a:extLst>
          </p:cNvPr>
          <p:cNvSpPr/>
          <p:nvPr/>
        </p:nvSpPr>
        <p:spPr>
          <a:xfrm>
            <a:off x="4698859" y="13968883"/>
            <a:ext cx="843611" cy="958982"/>
          </a:xfrm>
          <a:prstGeom prst="mathPlus">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1" name="Εικόνα 30">
            <a:extLst>
              <a:ext uri="{FF2B5EF4-FFF2-40B4-BE49-F238E27FC236}">
                <a16:creationId xmlns:a16="http://schemas.microsoft.com/office/drawing/2014/main" id="{FD3C5A0D-499A-482F-85A3-40137ECAF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5603" y="13138594"/>
            <a:ext cx="6792565" cy="3820818"/>
          </a:xfrm>
          <a:prstGeom prst="rect">
            <a:avLst/>
          </a:prstGeom>
        </p:spPr>
      </p:pic>
      <p:sp>
        <p:nvSpPr>
          <p:cNvPr id="33" name="Βέλος: Κάτω 32">
            <a:extLst>
              <a:ext uri="{FF2B5EF4-FFF2-40B4-BE49-F238E27FC236}">
                <a16:creationId xmlns:a16="http://schemas.microsoft.com/office/drawing/2014/main" id="{711C66E3-454C-41F5-9923-B3822FCE8CBF}"/>
              </a:ext>
            </a:extLst>
          </p:cNvPr>
          <p:cNvSpPr/>
          <p:nvPr/>
        </p:nvSpPr>
        <p:spPr>
          <a:xfrm rot="16200000">
            <a:off x="14474719" y="15105637"/>
            <a:ext cx="584051" cy="974838"/>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40"/>
          </a:p>
        </p:txBody>
      </p:sp>
      <p:pic>
        <p:nvPicPr>
          <p:cNvPr id="35" name="Εικόνα 34">
            <a:extLst>
              <a:ext uri="{FF2B5EF4-FFF2-40B4-BE49-F238E27FC236}">
                <a16:creationId xmlns:a16="http://schemas.microsoft.com/office/drawing/2014/main" id="{2408C0B7-38B3-470A-A964-036BF9A523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5321" y="12812687"/>
            <a:ext cx="6215648" cy="4146725"/>
          </a:xfrm>
          <a:prstGeom prst="rect">
            <a:avLst/>
          </a:prstGeom>
        </p:spPr>
      </p:pic>
      <p:sp>
        <p:nvSpPr>
          <p:cNvPr id="36" name="TextBox 35">
            <a:extLst>
              <a:ext uri="{FF2B5EF4-FFF2-40B4-BE49-F238E27FC236}">
                <a16:creationId xmlns:a16="http://schemas.microsoft.com/office/drawing/2014/main" id="{BE0B34CE-8667-4FF7-8A18-92E9EFE32DCD}"/>
              </a:ext>
            </a:extLst>
          </p:cNvPr>
          <p:cNvSpPr txBox="1"/>
          <p:nvPr/>
        </p:nvSpPr>
        <p:spPr>
          <a:xfrm>
            <a:off x="21096188" y="8645702"/>
            <a:ext cx="8308685" cy="707886"/>
          </a:xfrm>
          <a:prstGeom prst="rect">
            <a:avLst/>
          </a:prstGeom>
          <a:solidFill>
            <a:schemeClr val="bg2">
              <a:lumMod val="60000"/>
              <a:lumOff val="40000"/>
            </a:schemeClr>
          </a:solidFill>
        </p:spPr>
        <p:txBody>
          <a:bodyPr wrap="none" rtlCol="0">
            <a:spAutoFit/>
          </a:bodyPr>
          <a:lstStyle/>
          <a:p>
            <a:r>
              <a:rPr lang="en-US" sz="4000" b="1" dirty="0">
                <a:effectLst>
                  <a:outerShdw blurRad="38100" dist="38100" dir="2700000" algn="tl">
                    <a:srgbClr val="000000">
                      <a:alpha val="43137"/>
                    </a:srgbClr>
                  </a:outerShdw>
                </a:effectLst>
                <a:latin typeface="Albertus Medium" panose="020E0602030304020304" pitchFamily="34" charset="0"/>
              </a:rPr>
              <a:t>Mountain tea-Orange peel extraction</a:t>
            </a:r>
            <a:endParaRPr lang="el-GR" sz="4000" b="1" dirty="0">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AAE0E4A0-29EE-4868-BA71-BE9CF496B155}"/>
              </a:ext>
            </a:extLst>
          </p:cNvPr>
          <p:cNvSpPr txBox="1"/>
          <p:nvPr/>
        </p:nvSpPr>
        <p:spPr>
          <a:xfrm>
            <a:off x="22680364" y="13968884"/>
            <a:ext cx="6215648" cy="707886"/>
          </a:xfrm>
          <a:prstGeom prst="rect">
            <a:avLst/>
          </a:prstGeom>
          <a:solidFill>
            <a:schemeClr val="bg2">
              <a:lumMod val="60000"/>
              <a:lumOff val="40000"/>
            </a:schemeClr>
          </a:solidFill>
        </p:spPr>
        <p:txBody>
          <a:bodyPr wrap="square" rtlCol="0">
            <a:spAutoFit/>
          </a:bodyPr>
          <a:lstStyle/>
          <a:p>
            <a:r>
              <a:rPr lang="en-US" sz="4000" b="1" dirty="0">
                <a:effectLst>
                  <a:outerShdw blurRad="38100" dist="38100" dir="2700000" algn="tl">
                    <a:srgbClr val="000000">
                      <a:alpha val="43137"/>
                    </a:srgbClr>
                  </a:outerShdw>
                </a:effectLst>
                <a:latin typeface="Albertus Medium" panose="020E0602030304020304" pitchFamily="34" charset="0"/>
              </a:rPr>
              <a:t>Novel cheese preparation</a:t>
            </a:r>
            <a:endParaRPr lang="el-GR" sz="4000" b="1" dirty="0">
              <a:effectLst>
                <a:outerShdw blurRad="38100" dist="38100" dir="2700000" algn="tl">
                  <a:srgbClr val="000000">
                    <a:alpha val="43137"/>
                  </a:srgbClr>
                </a:outerShdw>
              </a:effectLst>
            </a:endParaRPr>
          </a:p>
        </p:txBody>
      </p:sp>
      <p:sp>
        <p:nvSpPr>
          <p:cNvPr id="40" name="Rectangle 610">
            <a:extLst>
              <a:ext uri="{FF2B5EF4-FFF2-40B4-BE49-F238E27FC236}">
                <a16:creationId xmlns:a16="http://schemas.microsoft.com/office/drawing/2014/main" id="{EC40B8E0-E1DB-4E6A-A37F-300FBF0680C1}"/>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302219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7597C-7D1E-4243-847A-D0B85BD2F3AD}"/>
              </a:ext>
            </a:extLst>
          </p:cNvPr>
          <p:cNvSpPr txBox="1"/>
          <p:nvPr/>
        </p:nvSpPr>
        <p:spPr>
          <a:xfrm>
            <a:off x="0" y="219467"/>
            <a:ext cx="29665140" cy="8894743"/>
          </a:xfrm>
          <a:prstGeom prst="rect">
            <a:avLst/>
          </a:prstGeom>
          <a:noFill/>
        </p:spPr>
        <p:txBody>
          <a:bodyPr wrap="square">
            <a:spAutoFit/>
          </a:bodyPr>
          <a:lstStyle/>
          <a:p>
            <a:pPr algn="just" defTabSz="365760">
              <a:defRPr/>
            </a:pPr>
            <a:r>
              <a:rPr lang="en-US" altLang="el-GR" sz="4800" b="1" i="1" dirty="0">
                <a:solidFill>
                  <a:srgbClr val="3C1A37">
                    <a:lumMod val="50000"/>
                    <a:lumOff val="50000"/>
                  </a:srgbClr>
                </a:solidFill>
                <a:effectLst>
                  <a:outerShdw blurRad="38100" dist="38100" dir="2700000" algn="tl">
                    <a:srgbClr val="000000">
                      <a:alpha val="43137"/>
                    </a:srgbClr>
                  </a:outerShdw>
                </a:effectLst>
                <a:latin typeface="+mn-lt"/>
              </a:rPr>
              <a:t>Analytical </a:t>
            </a:r>
            <a:r>
              <a:rPr lang="en-US" altLang="el-GR" sz="4800" b="1" i="1" dirty="0">
                <a:solidFill>
                  <a:srgbClr val="3C1A37">
                    <a:lumMod val="50000"/>
                    <a:lumOff val="50000"/>
                  </a:srgbClr>
                </a:solidFill>
                <a:effectLst>
                  <a:outerShdw blurRad="38100" dist="38100" dir="2700000" algn="tl">
                    <a:srgbClr val="000000">
                      <a:alpha val="43137"/>
                    </a:srgbClr>
                  </a:outerShdw>
                </a:effectLst>
              </a:rPr>
              <a:t>techniques</a:t>
            </a:r>
            <a:endParaRPr lang="el-GR" altLang="el-GR" sz="4800" b="1" i="1" dirty="0">
              <a:solidFill>
                <a:srgbClr val="3C1A37">
                  <a:lumMod val="50000"/>
                  <a:lumOff val="50000"/>
                </a:srgbClr>
              </a:solidFill>
              <a:effectLst>
                <a:outerShdw blurRad="38100" dist="38100" dir="2700000" algn="tl">
                  <a:srgbClr val="000000">
                    <a:alpha val="43137"/>
                  </a:srgbClr>
                </a:outerShdw>
              </a:effectLst>
              <a:latin typeface="+mn-lt"/>
            </a:endParaRPr>
          </a:p>
          <a:p>
            <a:pPr algn="just" defTabSz="365760">
              <a:defRPr/>
            </a:pPr>
            <a:endParaRPr lang="el-GR" altLang="el-GR" sz="4400" i="1" dirty="0">
              <a:solidFill>
                <a:srgbClr val="3C1A37">
                  <a:lumMod val="50000"/>
                  <a:lumOff val="50000"/>
                </a:srgbClr>
              </a:solidFill>
              <a:effectLst>
                <a:outerShdw blurRad="38100" dist="38100" dir="2700000" algn="tl">
                  <a:srgbClr val="000000">
                    <a:alpha val="43137"/>
                  </a:srgbClr>
                </a:outerShdw>
              </a:effectLst>
            </a:endParaRPr>
          </a:p>
          <a:p>
            <a:pPr marL="571500" indent="-571500" algn="just" defTabSz="365760">
              <a:buFont typeface="Wingdings" panose="05000000000000000000" pitchFamily="2" charset="2"/>
              <a:buChar char="q"/>
              <a:defRPr/>
            </a:pPr>
            <a:r>
              <a:rPr lang="en-US" altLang="el-GR" sz="4400" b="1" i="1" dirty="0"/>
              <a:t>Measurement of antioxidant capacity and total phenolics of the extract(mountain tea-orange peel)</a:t>
            </a:r>
          </a:p>
          <a:p>
            <a:pPr algn="just" defTabSz="365760">
              <a:defRPr/>
            </a:pPr>
            <a:endParaRPr lang="el-GR" altLang="el-GR" sz="4000" i="1" dirty="0"/>
          </a:p>
          <a:p>
            <a:pPr marL="457200" indent="-457200" algn="just" defTabSz="365760">
              <a:buFont typeface="Wingdings" panose="05000000000000000000" pitchFamily="2" charset="2"/>
              <a:buChar char="§"/>
              <a:defRPr/>
            </a:pPr>
            <a:r>
              <a:rPr lang="en-US" altLang="el-GR" sz="4400" i="1" dirty="0">
                <a:solidFill>
                  <a:schemeClr val="accent1">
                    <a:lumMod val="60000"/>
                    <a:lumOff val="40000"/>
                  </a:schemeClr>
                </a:solidFill>
              </a:rPr>
              <a:t>Antioxidant capacity determination- FRAP (Ferric Reducing Antioxidant Power) method </a:t>
            </a:r>
          </a:p>
          <a:p>
            <a:pPr algn="just" defTabSz="365760">
              <a:defRPr/>
            </a:pPr>
            <a:r>
              <a:rPr lang="en-US" altLang="el-GR" sz="4400" i="1" dirty="0"/>
              <a:t>A spectrophotometric method for measuring the absorption of antioxidants, expressed</a:t>
            </a:r>
          </a:p>
          <a:p>
            <a:pPr algn="just" defTabSz="365760">
              <a:defRPr/>
            </a:pPr>
            <a:r>
              <a:rPr lang="en-US" altLang="el-GR" sz="4400" i="1" dirty="0"/>
              <a:t> in terms of </a:t>
            </a:r>
            <a:r>
              <a:rPr lang="el-GR" altLang="el-GR" sz="4400" i="1" dirty="0"/>
              <a:t>μ</a:t>
            </a:r>
            <a:r>
              <a:rPr lang="en-US" altLang="el-GR" sz="4400" i="1" dirty="0"/>
              <a:t>mol </a:t>
            </a:r>
            <a:r>
              <a:rPr lang="el-GR" altLang="el-GR" sz="4400" b="0" i="1" dirty="0">
                <a:latin typeface="+mn-lt"/>
              </a:rPr>
              <a:t>Fe</a:t>
            </a:r>
            <a:r>
              <a:rPr lang="el-GR" altLang="el-GR" sz="4400" b="0" i="1" baseline="-25000" dirty="0">
                <a:latin typeface="+mn-lt"/>
              </a:rPr>
              <a:t>2</a:t>
            </a:r>
            <a:r>
              <a:rPr lang="el-GR" altLang="el-GR" sz="4400" b="0" i="1" dirty="0">
                <a:latin typeface="+mn-lt"/>
              </a:rPr>
              <a:t>SO</a:t>
            </a:r>
            <a:r>
              <a:rPr lang="el-GR" altLang="el-GR" sz="4400" b="0" i="1" baseline="-25000" dirty="0">
                <a:latin typeface="+mn-lt"/>
              </a:rPr>
              <a:t>4</a:t>
            </a:r>
            <a:r>
              <a:rPr lang="el-GR" altLang="el-GR" sz="4400" b="0" i="1" dirty="0">
                <a:latin typeface="+mn-lt"/>
              </a:rPr>
              <a:t>/ml</a:t>
            </a:r>
            <a:r>
              <a:rPr lang="en-US" altLang="el-GR" sz="4400" i="1" dirty="0"/>
              <a:t>, since they have the property of converting </a:t>
            </a:r>
            <a:r>
              <a:rPr lang="en-US" sz="4000" b="0" i="1" dirty="0">
                <a:effectLst/>
                <a:latin typeface="arial" panose="020B0604020202020204" pitchFamily="34" charset="0"/>
              </a:rPr>
              <a:t>Fe</a:t>
            </a:r>
            <a:r>
              <a:rPr lang="en-US" sz="4000" b="0" i="1" baseline="30000" dirty="0">
                <a:effectLst/>
                <a:latin typeface="arial" panose="020B0604020202020204" pitchFamily="34" charset="0"/>
              </a:rPr>
              <a:t>+3</a:t>
            </a:r>
            <a:r>
              <a:rPr lang="en-US" sz="4000" b="0" i="1" dirty="0">
                <a:effectLst/>
                <a:latin typeface="arial" panose="020B0604020202020204" pitchFamily="34" charset="0"/>
              </a:rPr>
              <a:t> to Fe</a:t>
            </a:r>
            <a:r>
              <a:rPr lang="en-US" sz="4000" b="0" i="1" baseline="30000" dirty="0">
                <a:effectLst/>
                <a:latin typeface="arial" panose="020B0604020202020204" pitchFamily="34" charset="0"/>
              </a:rPr>
              <a:t>2+</a:t>
            </a:r>
            <a:r>
              <a:rPr lang="el-GR" sz="4000" i="1" baseline="30000" dirty="0">
                <a:latin typeface="arial" panose="020B0604020202020204" pitchFamily="34" charset="0"/>
              </a:rPr>
              <a:t> </a:t>
            </a:r>
            <a:r>
              <a:rPr lang="el-GR" altLang="el-GR" sz="4000" i="1" dirty="0"/>
              <a:t>(</a:t>
            </a:r>
            <a:r>
              <a:rPr lang="en-US" altLang="el-GR" sz="4400" i="1" dirty="0"/>
              <a:t>in complex with TPTZ),</a:t>
            </a:r>
          </a:p>
          <a:p>
            <a:pPr algn="just" defTabSz="365760">
              <a:defRPr/>
            </a:pPr>
            <a:r>
              <a:rPr lang="en-US" altLang="el-GR" sz="4400" i="1" dirty="0"/>
              <a:t> giving a blue color.</a:t>
            </a:r>
            <a:r>
              <a:rPr lang="el-GR" altLang="el-GR" sz="4400" i="1" dirty="0"/>
              <a:t> </a:t>
            </a:r>
            <a:endParaRPr lang="en-US" altLang="el-GR" sz="4400" i="1" dirty="0"/>
          </a:p>
          <a:p>
            <a:pPr algn="just" defTabSz="365760">
              <a:defRPr/>
            </a:pPr>
            <a:endParaRPr lang="el-GR" altLang="el-GR" sz="4400" i="1" dirty="0"/>
          </a:p>
          <a:p>
            <a:pPr marL="457200" indent="-457200" algn="just" defTabSz="365760">
              <a:buFont typeface="Wingdings" panose="05000000000000000000" pitchFamily="2" charset="2"/>
              <a:buChar char="§"/>
              <a:defRPr/>
            </a:pPr>
            <a:r>
              <a:rPr lang="el-GR" altLang="el-GR" sz="4400" i="1" dirty="0">
                <a:solidFill>
                  <a:schemeClr val="accent1">
                    <a:lumMod val="60000"/>
                    <a:lumOff val="40000"/>
                  </a:schemeClr>
                </a:solidFill>
              </a:rPr>
              <a:t> </a:t>
            </a:r>
            <a:r>
              <a:rPr lang="en-US" altLang="el-GR" sz="4400" i="1" dirty="0">
                <a:solidFill>
                  <a:schemeClr val="accent1">
                    <a:lumMod val="60000"/>
                    <a:lumOff val="40000"/>
                  </a:schemeClr>
                </a:solidFill>
              </a:rPr>
              <a:t>Determination of total phenolics- Folin-Ciocalteu method</a:t>
            </a:r>
          </a:p>
          <a:p>
            <a:pPr algn="just" defTabSz="365760">
              <a:defRPr/>
            </a:pPr>
            <a:r>
              <a:rPr lang="en-US" altLang="el-GR" sz="4400" i="1" dirty="0">
                <a:solidFill>
                  <a:schemeClr val="accent1">
                    <a:lumMod val="60000"/>
                    <a:lumOff val="40000"/>
                  </a:schemeClr>
                </a:solidFill>
              </a:rPr>
              <a:t> </a:t>
            </a:r>
            <a:r>
              <a:rPr lang="en-US" altLang="el-GR" sz="4400" i="1" dirty="0"/>
              <a:t>A spectrophotometric method for the absorption of total phenolics, expressed in</a:t>
            </a:r>
            <a:r>
              <a:rPr lang="el-GR" altLang="el-GR" sz="4400" i="1" dirty="0"/>
              <a:t> μ</a:t>
            </a:r>
            <a:r>
              <a:rPr lang="en-US" altLang="el-GR" sz="4400" i="1" dirty="0"/>
              <a:t>g gallic acid/ml</a:t>
            </a:r>
            <a:r>
              <a:rPr lang="el-GR" altLang="el-GR" sz="4400" i="1" dirty="0"/>
              <a:t>, </a:t>
            </a:r>
            <a:r>
              <a:rPr lang="en-US" altLang="el-GR" sz="4400" i="1" dirty="0"/>
              <a:t>based on the ability of phenolic compounds to reduce phosphomolybdenum and phosphobolphoric acid compounds in an alkaline environment, giving a blue color.</a:t>
            </a:r>
            <a:endParaRPr lang="el-GR" altLang="el-GR" sz="4400" b="0" i="1" dirty="0">
              <a:latin typeface="+mn-lt"/>
            </a:endParaRPr>
          </a:p>
        </p:txBody>
      </p:sp>
      <p:sp>
        <p:nvSpPr>
          <p:cNvPr id="5" name="TextBox 4">
            <a:extLst>
              <a:ext uri="{FF2B5EF4-FFF2-40B4-BE49-F238E27FC236}">
                <a16:creationId xmlns:a16="http://schemas.microsoft.com/office/drawing/2014/main" id="{871E0E59-0C5B-43AE-A87E-B8D69246BC1C}"/>
              </a:ext>
            </a:extLst>
          </p:cNvPr>
          <p:cNvSpPr txBox="1"/>
          <p:nvPr/>
        </p:nvSpPr>
        <p:spPr>
          <a:xfrm>
            <a:off x="0" y="10508402"/>
            <a:ext cx="31107456" cy="2123658"/>
          </a:xfrm>
          <a:prstGeom prst="rect">
            <a:avLst/>
          </a:prstGeom>
          <a:noFill/>
        </p:spPr>
        <p:txBody>
          <a:bodyPr wrap="square">
            <a:spAutoFit/>
          </a:bodyPr>
          <a:lstStyle/>
          <a:p>
            <a:pPr marL="571500" indent="-571500" algn="just" defTabSz="365760">
              <a:buFont typeface="Wingdings" panose="05000000000000000000" pitchFamily="2" charset="2"/>
              <a:buChar char="q"/>
              <a:defRPr/>
            </a:pPr>
            <a:r>
              <a:rPr lang="en-US" altLang="el-GR" sz="4400" b="1" i="1" dirty="0">
                <a:latin typeface="+mn-lt"/>
              </a:rPr>
              <a:t>The total antioxidant capacity (FRAP assay), serum lipids [Total, HDL-, LDL- cholesterol and triglycerides], glucose and uric acid were measured using a Roche Cobas c111 biochemical analyzer, while anticoagulant activity were also determined for each instant.</a:t>
            </a:r>
            <a:endParaRPr lang="el-GR" altLang="el-GR" sz="4400" b="1" i="1" dirty="0">
              <a:latin typeface="+mn-lt"/>
            </a:endParaRPr>
          </a:p>
        </p:txBody>
      </p:sp>
      <p:pic>
        <p:nvPicPr>
          <p:cNvPr id="7" name="Εικόνα 6">
            <a:extLst>
              <a:ext uri="{FF2B5EF4-FFF2-40B4-BE49-F238E27FC236}">
                <a16:creationId xmlns:a16="http://schemas.microsoft.com/office/drawing/2014/main" id="{092A0675-873A-4338-904A-340316837684}"/>
              </a:ext>
            </a:extLst>
          </p:cNvPr>
          <p:cNvPicPr>
            <a:picLocks noChangeAspect="1"/>
          </p:cNvPicPr>
          <p:nvPr/>
        </p:nvPicPr>
        <p:blipFill>
          <a:blip r:embed="rId2"/>
          <a:stretch>
            <a:fillRect/>
          </a:stretch>
        </p:blipFill>
        <p:spPr>
          <a:xfrm>
            <a:off x="14183420" y="12170252"/>
            <a:ext cx="6837091" cy="5755442"/>
          </a:xfrm>
          <a:prstGeom prst="rect">
            <a:avLst/>
          </a:prstGeom>
        </p:spPr>
      </p:pic>
      <p:pic>
        <p:nvPicPr>
          <p:cNvPr id="9" name="Εικόνα 8">
            <a:extLst>
              <a:ext uri="{FF2B5EF4-FFF2-40B4-BE49-F238E27FC236}">
                <a16:creationId xmlns:a16="http://schemas.microsoft.com/office/drawing/2014/main" id="{2C09E56E-ABBD-4199-B590-2FA36CD31E38}"/>
              </a:ext>
            </a:extLst>
          </p:cNvPr>
          <p:cNvPicPr>
            <a:picLocks noChangeAspect="1"/>
          </p:cNvPicPr>
          <p:nvPr/>
        </p:nvPicPr>
        <p:blipFill>
          <a:blip r:embed="rId3"/>
          <a:stretch>
            <a:fillRect/>
          </a:stretch>
        </p:blipFill>
        <p:spPr>
          <a:xfrm>
            <a:off x="27324880" y="2914263"/>
            <a:ext cx="4680520" cy="35051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610">
            <a:extLst>
              <a:ext uri="{FF2B5EF4-FFF2-40B4-BE49-F238E27FC236}">
                <a16:creationId xmlns:a16="http://schemas.microsoft.com/office/drawing/2014/main" id="{E589CD51-8BCA-4761-A760-BBA296D01505}"/>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210155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33">
            <a:extLst>
              <a:ext uri="{FF2B5EF4-FFF2-40B4-BE49-F238E27FC236}">
                <a16:creationId xmlns:a16="http://schemas.microsoft.com/office/drawing/2014/main" id="{486D44F1-6331-40EF-B1F5-A47E09985D2D}"/>
              </a:ext>
            </a:extLst>
          </p:cNvPr>
          <p:cNvSpPr>
            <a:spLocks noChangeArrowheads="1"/>
          </p:cNvSpPr>
          <p:nvPr/>
        </p:nvSpPr>
        <p:spPr bwMode="auto">
          <a:xfrm>
            <a:off x="1293988" y="1378314"/>
            <a:ext cx="29019224" cy="4157742"/>
          </a:xfrm>
          <a:prstGeom prst="rect">
            <a:avLst/>
          </a:prstGeom>
          <a:solidFill>
            <a:schemeClr val="accent1">
              <a:lumMod val="40000"/>
              <a:lumOff val="60000"/>
            </a:schemeClr>
          </a:solidFill>
          <a:ln w="76200">
            <a:solidFill>
              <a:schemeClr val="accent1"/>
            </a:solidFill>
            <a:prstDash val="sysDot"/>
            <a:miter lim="800000"/>
            <a:headEnd/>
            <a:tailEnd/>
          </a:ln>
          <a:effectLst>
            <a:innerShdw blurRad="63500" dist="50800" dir="13500000">
              <a:prstClr val="black">
                <a:alpha val="50000"/>
              </a:prstClr>
            </a:innerShdw>
          </a:effectLst>
        </p:spPr>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eaLnBrk="1" hangingPunct="1"/>
            <a:endParaRPr lang="el-GR" altLang="el-GR" sz="5840" b="1" dirty="0">
              <a:latin typeface="Arial" panose="020B0604020202020204" pitchFamily="34" charset="0"/>
            </a:endParaRPr>
          </a:p>
        </p:txBody>
      </p:sp>
      <p:sp>
        <p:nvSpPr>
          <p:cNvPr id="10" name="TextBox 9">
            <a:extLst>
              <a:ext uri="{FF2B5EF4-FFF2-40B4-BE49-F238E27FC236}">
                <a16:creationId xmlns:a16="http://schemas.microsoft.com/office/drawing/2014/main" id="{389D3650-4BDA-4E25-AE09-74D8E67A0238}"/>
              </a:ext>
            </a:extLst>
          </p:cNvPr>
          <p:cNvSpPr txBox="1"/>
          <p:nvPr/>
        </p:nvSpPr>
        <p:spPr>
          <a:xfrm>
            <a:off x="1726036" y="1277922"/>
            <a:ext cx="28155128" cy="15635049"/>
          </a:xfrm>
          <a:prstGeom prst="rect">
            <a:avLst/>
          </a:prstGeom>
          <a:noFill/>
        </p:spPr>
        <p:txBody>
          <a:bodyPr wrap="square">
            <a:spAutoFit/>
          </a:bodyPr>
          <a:lstStyle/>
          <a:p>
            <a:pPr algn="just" defTabSz="365760">
              <a:defRPr/>
            </a:pPr>
            <a:r>
              <a:rPr lang="en-US" altLang="el-GR" sz="4800" b="1" i="1" dirty="0">
                <a:solidFill>
                  <a:schemeClr val="bg2">
                    <a:lumMod val="75000"/>
                    <a:lumOff val="25000"/>
                  </a:schemeClr>
                </a:solidFill>
                <a:effectLst>
                  <a:outerShdw blurRad="38100" dist="38100" dir="2700000" algn="tl">
                    <a:srgbClr val="000000">
                      <a:alpha val="43137"/>
                    </a:srgbClr>
                  </a:outerShdw>
                </a:effectLst>
              </a:rPr>
              <a:t>Results</a:t>
            </a:r>
          </a:p>
          <a:p>
            <a:pPr algn="just" defTabSz="365760">
              <a:defRPr/>
            </a:pPr>
            <a:r>
              <a:rPr lang="en-US" altLang="el-GR" sz="4000" dirty="0">
                <a:solidFill>
                  <a:srgbClr val="E82084"/>
                </a:solidFill>
                <a:effectLst>
                  <a:outerShdw blurRad="38100" dist="38100" dir="2700000" algn="tl">
                    <a:srgbClr val="000000">
                      <a:alpha val="43137"/>
                    </a:srgbClr>
                  </a:outerShdw>
                </a:effectLst>
              </a:rPr>
              <a:t>A statistically significant increase in the antioxidant capacity of plasma 3h after meal consumption, and HDL-cholesterol 1.5h after meal, in the presence of the novel cheese [enhanced with mountain tea-orange peel extract],compared to the consumption of control cheese (p &lt;0.05). There was a tendency to decrease the rate of increase of glucose and triglycerides 1.5h after interventional meal. The remaining biomarkers did not show statistically significant differences (p&gt; 0.05).</a:t>
            </a:r>
            <a:endParaRPr lang="el-GR" altLang="el-GR" sz="4000" dirty="0">
              <a:solidFill>
                <a:srgbClr val="E82084"/>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3200" b="1" i="1" dirty="0">
              <a:solidFill>
                <a:schemeClr val="tx2">
                  <a:lumMod val="75000"/>
                </a:schemeClr>
              </a:solidFill>
              <a:effectLst>
                <a:outerShdw blurRad="38100" dist="38100" dir="2700000" algn="tl">
                  <a:srgbClr val="000000">
                    <a:alpha val="43137"/>
                  </a:srgbClr>
                </a:outerShdw>
              </a:effectLst>
            </a:endParaRPr>
          </a:p>
        </p:txBody>
      </p:sp>
      <p:pic>
        <p:nvPicPr>
          <p:cNvPr id="12" name="Εικόνα 11">
            <a:extLst>
              <a:ext uri="{FF2B5EF4-FFF2-40B4-BE49-F238E27FC236}">
                <a16:creationId xmlns:a16="http://schemas.microsoft.com/office/drawing/2014/main" id="{5926EDA6-8F89-46C9-A0EE-85AF880706B8}"/>
              </a:ext>
            </a:extLst>
          </p:cNvPr>
          <p:cNvPicPr>
            <a:picLocks noChangeAspect="1"/>
          </p:cNvPicPr>
          <p:nvPr/>
        </p:nvPicPr>
        <p:blipFill>
          <a:blip r:embed="rId4"/>
          <a:stretch>
            <a:fillRect/>
          </a:stretch>
        </p:blipFill>
        <p:spPr>
          <a:xfrm>
            <a:off x="11807156" y="5518047"/>
            <a:ext cx="13752540" cy="11332858"/>
          </a:xfrm>
          <a:prstGeom prst="roundRect">
            <a:avLst>
              <a:gd name="adj" fmla="val 8594"/>
            </a:avLst>
          </a:prstGeom>
          <a:solidFill>
            <a:srgbClr val="FFFFFF">
              <a:shade val="85000"/>
            </a:srgbClr>
          </a:solidFill>
          <a:ln>
            <a:noFill/>
          </a:ln>
          <a:effectLst>
            <a:glow rad="63500">
              <a:schemeClr val="accent4">
                <a:satMod val="175000"/>
                <a:alpha val="40000"/>
              </a:schemeClr>
            </a:glow>
            <a:reflection blurRad="12700" stA="38000" endPos="28000" dist="5000" dir="5400000" sy="-100000" algn="bl" rotWithShape="0"/>
          </a:effectLst>
        </p:spPr>
      </p:pic>
      <p:sp>
        <p:nvSpPr>
          <p:cNvPr id="17" name="Text Box 1547">
            <a:extLst>
              <a:ext uri="{FF2B5EF4-FFF2-40B4-BE49-F238E27FC236}">
                <a16:creationId xmlns:a16="http://schemas.microsoft.com/office/drawing/2014/main" id="{61C6E509-53DB-4958-AB13-E0CE0988EDF2}"/>
              </a:ext>
            </a:extLst>
          </p:cNvPr>
          <p:cNvSpPr txBox="1">
            <a:spLocks noChangeArrowheads="1"/>
          </p:cNvSpPr>
          <p:nvPr/>
        </p:nvSpPr>
        <p:spPr bwMode="auto">
          <a:xfrm>
            <a:off x="805600" y="9181648"/>
            <a:ext cx="10569508" cy="1384995"/>
          </a:xfrm>
          <a:prstGeom prst="rect">
            <a:avLst/>
          </a:prstGeom>
          <a:noFill/>
          <a:ln w="38100">
            <a:noFill/>
            <a:prstDash val="dash"/>
          </a:ln>
          <a:effectLst>
            <a:outerShdw blurRad="50800" dist="38100" algn="l" rotWithShape="0">
              <a:prstClr val="black">
                <a:alpha val="40000"/>
              </a:prstClr>
            </a:outerShdw>
            <a:reflection blurRad="6350" stA="50000" endA="300" endPos="90000" dir="5400000" sy="-100000" algn="bl" rotWithShape="0"/>
            <a:softEdge rad="12700"/>
          </a:effectLst>
          <a:scene3d>
            <a:camera prst="orthographicFront"/>
            <a:lightRig rig="threePt" dir="t"/>
          </a:scene3d>
          <a:sp3d>
            <a:bevelT/>
          </a:sp3d>
        </p:spPr>
        <p:txBody>
          <a:bodyPr wrap="square">
            <a:spAutoFit/>
          </a:bodyPr>
          <a:lstStyle>
            <a:lvl1pPr defTabSz="3703638">
              <a:defRPr sz="7300" b="1">
                <a:solidFill>
                  <a:schemeClr val="tx1"/>
                </a:solidFill>
                <a:latin typeface="Arial" panose="020B0604020202020204" pitchFamily="34" charset="0"/>
              </a:defRPr>
            </a:lvl1pPr>
            <a:lvl2pPr marL="742950" indent="-285750" defTabSz="3703638">
              <a:defRPr sz="7300" b="1">
                <a:solidFill>
                  <a:schemeClr val="tx1"/>
                </a:solidFill>
                <a:latin typeface="Arial" panose="020B0604020202020204" pitchFamily="34" charset="0"/>
              </a:defRPr>
            </a:lvl2pPr>
            <a:lvl3pPr marL="1143000" indent="-228600" defTabSz="3703638">
              <a:defRPr sz="7300" b="1">
                <a:solidFill>
                  <a:schemeClr val="tx1"/>
                </a:solidFill>
                <a:latin typeface="Arial" panose="020B0604020202020204" pitchFamily="34" charset="0"/>
              </a:defRPr>
            </a:lvl3pPr>
            <a:lvl4pPr marL="1600200" indent="-228600" defTabSz="3703638">
              <a:defRPr sz="7300" b="1">
                <a:solidFill>
                  <a:schemeClr val="tx1"/>
                </a:solidFill>
                <a:latin typeface="Arial" panose="020B0604020202020204" pitchFamily="34" charset="0"/>
              </a:defRPr>
            </a:lvl4pPr>
            <a:lvl5pPr marL="2057400" indent="-228600" defTabSz="3703638">
              <a:defRPr sz="7300" b="1">
                <a:solidFill>
                  <a:schemeClr val="tx1"/>
                </a:solidFill>
                <a:latin typeface="Arial" panose="020B0604020202020204" pitchFamily="34" charset="0"/>
              </a:defRPr>
            </a:lvl5pPr>
            <a:lvl6pPr marL="2514600" indent="-228600" defTabSz="3703638" eaLnBrk="0" fontAlgn="base" hangingPunct="0">
              <a:spcBef>
                <a:spcPct val="0"/>
              </a:spcBef>
              <a:spcAft>
                <a:spcPct val="0"/>
              </a:spcAft>
              <a:defRPr sz="7300" b="1">
                <a:solidFill>
                  <a:schemeClr val="tx1"/>
                </a:solidFill>
                <a:latin typeface="Arial" panose="020B0604020202020204" pitchFamily="34" charset="0"/>
              </a:defRPr>
            </a:lvl6pPr>
            <a:lvl7pPr marL="2971800" indent="-228600" defTabSz="3703638" eaLnBrk="0" fontAlgn="base" hangingPunct="0">
              <a:spcBef>
                <a:spcPct val="0"/>
              </a:spcBef>
              <a:spcAft>
                <a:spcPct val="0"/>
              </a:spcAft>
              <a:defRPr sz="7300" b="1">
                <a:solidFill>
                  <a:schemeClr val="tx1"/>
                </a:solidFill>
                <a:latin typeface="Arial" panose="020B0604020202020204" pitchFamily="34" charset="0"/>
              </a:defRPr>
            </a:lvl7pPr>
            <a:lvl8pPr marL="3429000" indent="-228600" defTabSz="3703638" eaLnBrk="0" fontAlgn="base" hangingPunct="0">
              <a:spcBef>
                <a:spcPct val="0"/>
              </a:spcBef>
              <a:spcAft>
                <a:spcPct val="0"/>
              </a:spcAft>
              <a:defRPr sz="7300" b="1">
                <a:solidFill>
                  <a:schemeClr val="tx1"/>
                </a:solidFill>
                <a:latin typeface="Arial" panose="020B0604020202020204" pitchFamily="34" charset="0"/>
              </a:defRPr>
            </a:lvl8pPr>
            <a:lvl9pPr marL="3886200" indent="-228600" defTabSz="3703638" eaLnBrk="0" fontAlgn="base" hangingPunct="0">
              <a:spcBef>
                <a:spcPct val="0"/>
              </a:spcBef>
              <a:spcAft>
                <a:spcPct val="0"/>
              </a:spcAft>
              <a:defRPr sz="7300" b="1">
                <a:solidFill>
                  <a:schemeClr val="tx1"/>
                </a:solidFill>
                <a:latin typeface="Arial" panose="020B0604020202020204" pitchFamily="34" charset="0"/>
              </a:defRPr>
            </a:lvl9pPr>
          </a:lstStyle>
          <a:p>
            <a:pPr algn="just">
              <a:defRPr/>
            </a:pPr>
            <a:r>
              <a:rPr lang="en-US" altLang="el-GR" sz="2800" i="1" dirty="0">
                <a:effectLst>
                  <a:outerShdw blurRad="38100" dist="38100" dir="2700000" algn="tl">
                    <a:srgbClr val="000000">
                      <a:alpha val="43137"/>
                    </a:srgbClr>
                  </a:outerShdw>
                </a:effectLst>
              </a:rPr>
              <a:t>Graph 1. Value range curves for total antioxidant capacity of volunteer plasma, after consuming control and functional(novel), spread cheese respectively.</a:t>
            </a:r>
          </a:p>
        </p:txBody>
      </p:sp>
      <p:pic>
        <p:nvPicPr>
          <p:cNvPr id="13" name="Ήχος 12">
            <a:hlinkClick r:id="" action="ppaction://media"/>
            <a:extLst>
              <a:ext uri="{FF2B5EF4-FFF2-40B4-BE49-F238E27FC236}">
                <a16:creationId xmlns:a16="http://schemas.microsoft.com/office/drawing/2014/main" id="{DBDE27F6-6EBB-4DDE-ADCF-1714FC75D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573788" y="17175163"/>
            <a:ext cx="609600" cy="609600"/>
          </a:xfrm>
          <a:prstGeom prst="rect">
            <a:avLst/>
          </a:prstGeom>
        </p:spPr>
      </p:pic>
      <p:sp>
        <p:nvSpPr>
          <p:cNvPr id="4" name="Rectangle 610">
            <a:extLst>
              <a:ext uri="{FF2B5EF4-FFF2-40B4-BE49-F238E27FC236}">
                <a16:creationId xmlns:a16="http://schemas.microsoft.com/office/drawing/2014/main" id="{3A76C12D-A4DE-4B85-903C-8889EB66744C}"/>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153851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Εικόνα 14">
            <a:extLst>
              <a:ext uri="{FF2B5EF4-FFF2-40B4-BE49-F238E27FC236}">
                <a16:creationId xmlns:a16="http://schemas.microsoft.com/office/drawing/2014/main" id="{59AD13A8-2CD4-4093-AC1E-C5E38BC3D319}"/>
              </a:ext>
            </a:extLst>
          </p:cNvPr>
          <p:cNvPicPr>
            <a:picLocks noChangeAspect="1"/>
          </p:cNvPicPr>
          <p:nvPr/>
        </p:nvPicPr>
        <p:blipFill rotWithShape="1">
          <a:blip r:embed="rId4"/>
          <a:srcRect l="8427" r="6382" b="5683"/>
          <a:stretch/>
        </p:blipFill>
        <p:spPr>
          <a:xfrm>
            <a:off x="9453710" y="5861311"/>
            <a:ext cx="8254618" cy="1176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Εικόνα 20">
            <a:extLst>
              <a:ext uri="{FF2B5EF4-FFF2-40B4-BE49-F238E27FC236}">
                <a16:creationId xmlns:a16="http://schemas.microsoft.com/office/drawing/2014/main" id="{124B4B00-F503-455E-B3C4-32E70DF32ACF}"/>
              </a:ext>
            </a:extLst>
          </p:cNvPr>
          <p:cNvPicPr>
            <a:picLocks noChangeAspect="1"/>
          </p:cNvPicPr>
          <p:nvPr/>
        </p:nvPicPr>
        <p:blipFill>
          <a:blip r:embed="rId5"/>
          <a:stretch>
            <a:fillRect/>
          </a:stretch>
        </p:blipFill>
        <p:spPr>
          <a:xfrm>
            <a:off x="20742591" y="8282991"/>
            <a:ext cx="8552194" cy="13688269"/>
          </a:xfrm>
          <a:prstGeom prst="rect">
            <a:avLst/>
          </a:prstGeom>
        </p:spPr>
      </p:pic>
      <p:sp>
        <p:nvSpPr>
          <p:cNvPr id="23" name="TextBox 22">
            <a:extLst>
              <a:ext uri="{FF2B5EF4-FFF2-40B4-BE49-F238E27FC236}">
                <a16:creationId xmlns:a16="http://schemas.microsoft.com/office/drawing/2014/main" id="{9D56FAAF-702B-4811-BE2D-684BC37F7FB3}"/>
              </a:ext>
            </a:extLst>
          </p:cNvPr>
          <p:cNvSpPr txBox="1"/>
          <p:nvPr/>
        </p:nvSpPr>
        <p:spPr>
          <a:xfrm>
            <a:off x="24752318" y="8677471"/>
            <a:ext cx="4532471" cy="1384995"/>
          </a:xfrm>
          <a:prstGeom prst="rect">
            <a:avLst/>
          </a:prstGeom>
          <a:noFill/>
        </p:spPr>
        <p:txBody>
          <a:bodyPr wrap="square" rtlCol="0">
            <a:spAutoFit/>
          </a:bodyPr>
          <a:lstStyle/>
          <a:p>
            <a:r>
              <a:rPr lang="en-US" sz="2800" b="1" i="1" dirty="0">
                <a:solidFill>
                  <a:schemeClr val="bg2">
                    <a:lumMod val="75000"/>
                    <a:lumOff val="25000"/>
                  </a:schemeClr>
                </a:solidFill>
              </a:rPr>
              <a:t>POTENTIAL</a:t>
            </a:r>
          </a:p>
          <a:p>
            <a:r>
              <a:rPr lang="en-US" sz="2800" b="1" i="1" dirty="0">
                <a:solidFill>
                  <a:schemeClr val="bg2">
                    <a:lumMod val="75000"/>
                    <a:lumOff val="25000"/>
                  </a:schemeClr>
                </a:solidFill>
              </a:rPr>
              <a:t>REDUCTION OF</a:t>
            </a:r>
          </a:p>
          <a:p>
            <a:r>
              <a:rPr lang="en-US" sz="2800" b="1" i="1" dirty="0">
                <a:solidFill>
                  <a:schemeClr val="bg2">
                    <a:lumMod val="75000"/>
                    <a:lumOff val="25000"/>
                  </a:schemeClr>
                </a:solidFill>
              </a:rPr>
              <a:t>CVD RISK  </a:t>
            </a:r>
            <a:endParaRPr lang="el-GR" sz="2800" b="1" i="1" dirty="0">
              <a:solidFill>
                <a:schemeClr val="bg2">
                  <a:lumMod val="75000"/>
                  <a:lumOff val="25000"/>
                </a:schemeClr>
              </a:solidFill>
            </a:endParaRPr>
          </a:p>
        </p:txBody>
      </p:sp>
      <p:sp>
        <p:nvSpPr>
          <p:cNvPr id="25" name="TextBox 24">
            <a:extLst>
              <a:ext uri="{FF2B5EF4-FFF2-40B4-BE49-F238E27FC236}">
                <a16:creationId xmlns:a16="http://schemas.microsoft.com/office/drawing/2014/main" id="{DF1CC792-1E40-475A-9674-FA725C43D216}"/>
              </a:ext>
            </a:extLst>
          </p:cNvPr>
          <p:cNvSpPr txBox="1"/>
          <p:nvPr/>
        </p:nvSpPr>
        <p:spPr>
          <a:xfrm>
            <a:off x="395189" y="79534"/>
            <a:ext cx="31788199" cy="6247864"/>
          </a:xfrm>
          <a:prstGeom prst="rect">
            <a:avLst/>
          </a:prstGeom>
          <a:noFill/>
        </p:spPr>
        <p:txBody>
          <a:bodyPr wrap="square">
            <a:spAutoFit/>
          </a:bodyPr>
          <a:lstStyle/>
          <a:p>
            <a:pPr algn="just" defTabSz="365760">
              <a:defRPr/>
            </a:pPr>
            <a:r>
              <a:rPr lang="en-US" altLang="el-GR" sz="4000" b="1" i="1" dirty="0">
                <a:solidFill>
                  <a:schemeClr val="tx2">
                    <a:lumMod val="75000"/>
                  </a:schemeClr>
                </a:solidFill>
                <a:effectLst>
                  <a:outerShdw blurRad="38100" dist="38100" dir="2700000" algn="tl">
                    <a:srgbClr val="000000">
                      <a:alpha val="43137"/>
                    </a:srgbClr>
                  </a:outerShdw>
                </a:effectLst>
              </a:rPr>
              <a:t>Conclusions</a:t>
            </a:r>
            <a:endParaRPr lang="el-GR" altLang="el-GR" sz="4000" b="1" i="1" dirty="0">
              <a:solidFill>
                <a:schemeClr val="tx2">
                  <a:lumMod val="75000"/>
                </a:schemeClr>
              </a:solidFill>
              <a:effectLst>
                <a:outerShdw blurRad="38100" dist="38100" dir="2700000" algn="tl">
                  <a:srgbClr val="000000">
                    <a:alpha val="43137"/>
                  </a:srgbClr>
                </a:outerShdw>
              </a:effectLst>
            </a:endParaRPr>
          </a:p>
          <a:p>
            <a:pPr algn="just" defTabSz="365760">
              <a:defRPr/>
            </a:pPr>
            <a:endParaRPr lang="el-GR" altLang="el-GR" sz="4000" dirty="0">
              <a:solidFill>
                <a:prstClr val="white"/>
              </a:solidFill>
            </a:endParaRPr>
          </a:p>
          <a:p>
            <a:pPr algn="just">
              <a:defRPr/>
            </a:pPr>
            <a:r>
              <a:rPr lang="en-US" sz="4000" dirty="0">
                <a:ea typeface="Calibri" panose="020F0502020204030204" pitchFamily="34" charset="0"/>
                <a:cs typeface="Times New Roman" panose="02020603050405020304" pitchFamily="18" charset="0"/>
              </a:rPr>
              <a:t>These findings suggest that the enhancement of a spread cheese with mountain tea and orange peel extract may be beneficial on plasma antioxidant capacity, attenuating possible postprandial oxidative stress. The phenolic compounds metabolites may also affect the postprandial levels of serum triglycerides and glucose levels.</a:t>
            </a:r>
            <a:endParaRPr lang="el-GR" sz="4000" dirty="0">
              <a:ea typeface="Calibri" panose="020F0502020204030204" pitchFamily="34" charset="0"/>
              <a:cs typeface="Times New Roman" panose="02020603050405020304" pitchFamily="18" charset="0"/>
            </a:endParaRPr>
          </a:p>
          <a:p>
            <a:pPr algn="just">
              <a:defRPr/>
            </a:pPr>
            <a:endParaRPr lang="el-GR" sz="4000" dirty="0">
              <a:ea typeface="Calibri" panose="020F0502020204030204" pitchFamily="34" charset="0"/>
              <a:cs typeface="Times New Roman" panose="02020603050405020304" pitchFamily="18" charset="0"/>
            </a:endParaRPr>
          </a:p>
          <a:p>
            <a:pPr algn="just" defTabSz="365760">
              <a:defRPr/>
            </a:pPr>
            <a:r>
              <a:rPr lang="en-US" altLang="el-GR" sz="4000" dirty="0">
                <a:solidFill>
                  <a:prstClr val="white"/>
                </a:solidFill>
              </a:rPr>
              <a:t>Nevertheless, this was a pilot study; thus the extention of the study with more participants could lead to safer conclusions about the postprandial effect of the extracts to postprandial oxidative stress, lipemia and glycemia biomarkers, factors that significantly affect the risk of cardiovascular disease.</a:t>
            </a:r>
          </a:p>
          <a:p>
            <a:pPr algn="just" defTabSz="365760">
              <a:defRPr/>
            </a:pPr>
            <a:endParaRPr lang="en-US" altLang="el-GR" sz="4000" dirty="0">
              <a:solidFill>
                <a:prstClr val="white"/>
              </a:solidFill>
            </a:endParaRPr>
          </a:p>
        </p:txBody>
      </p:sp>
      <p:pic>
        <p:nvPicPr>
          <p:cNvPr id="28" name="Εικόνα 27">
            <a:extLst>
              <a:ext uri="{FF2B5EF4-FFF2-40B4-BE49-F238E27FC236}">
                <a16:creationId xmlns:a16="http://schemas.microsoft.com/office/drawing/2014/main" id="{C047D0AE-FDA2-4291-B324-2D7CC8F74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29" y="7824432"/>
            <a:ext cx="6642193" cy="7843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Εικόνα 36">
            <a:extLst>
              <a:ext uri="{FF2B5EF4-FFF2-40B4-BE49-F238E27FC236}">
                <a16:creationId xmlns:a16="http://schemas.microsoft.com/office/drawing/2014/main" id="{4F087F8B-EAFA-4A8D-B5C2-76F9DEF6D555}"/>
              </a:ext>
            </a:extLst>
          </p:cNvPr>
          <p:cNvPicPr>
            <a:picLocks noChangeAspect="1"/>
          </p:cNvPicPr>
          <p:nvPr/>
        </p:nvPicPr>
        <p:blipFill>
          <a:blip r:embed="rId7"/>
          <a:stretch>
            <a:fillRect/>
          </a:stretch>
        </p:blipFill>
        <p:spPr>
          <a:xfrm rot="16200000" flipH="1">
            <a:off x="7794968" y="10335234"/>
            <a:ext cx="363555" cy="2075839"/>
          </a:xfrm>
          <a:prstGeom prst="rect">
            <a:avLst/>
          </a:prstGeom>
        </p:spPr>
      </p:pic>
      <p:pic>
        <p:nvPicPr>
          <p:cNvPr id="7" name="Ήχος 6">
            <a:hlinkClick r:id="" action="ppaction://media"/>
            <a:extLst>
              <a:ext uri="{FF2B5EF4-FFF2-40B4-BE49-F238E27FC236}">
                <a16:creationId xmlns:a16="http://schemas.microsoft.com/office/drawing/2014/main" id="{F6845C4A-674F-4ACE-96AD-33A43F2F58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573788" y="17175163"/>
            <a:ext cx="609600" cy="609600"/>
          </a:xfrm>
          <a:prstGeom prst="rect">
            <a:avLst/>
          </a:prstGeom>
        </p:spPr>
      </p:pic>
      <p:sp>
        <p:nvSpPr>
          <p:cNvPr id="2" name="Rectangle 610">
            <a:extLst>
              <a:ext uri="{FF2B5EF4-FFF2-40B4-BE49-F238E27FC236}">
                <a16:creationId xmlns:a16="http://schemas.microsoft.com/office/drawing/2014/main" id="{617DF0DF-4498-4400-9D7F-9500349D3907}"/>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pic>
        <p:nvPicPr>
          <p:cNvPr id="3" name="Εικόνα 2">
            <a:extLst>
              <a:ext uri="{FF2B5EF4-FFF2-40B4-BE49-F238E27FC236}">
                <a16:creationId xmlns:a16="http://schemas.microsoft.com/office/drawing/2014/main" id="{C2F2CED2-B0E1-4061-9F20-9388B143FDBC}"/>
              </a:ext>
            </a:extLst>
          </p:cNvPr>
          <p:cNvPicPr>
            <a:picLocks noChangeAspect="1"/>
          </p:cNvPicPr>
          <p:nvPr/>
        </p:nvPicPr>
        <p:blipFill>
          <a:blip r:embed="rId7"/>
          <a:stretch>
            <a:fillRect/>
          </a:stretch>
        </p:blipFill>
        <p:spPr>
          <a:xfrm rot="16200000" flipH="1">
            <a:off x="18969719" y="10278386"/>
            <a:ext cx="363555" cy="2075839"/>
          </a:xfrm>
          <a:prstGeom prst="rect">
            <a:avLst/>
          </a:prstGeom>
        </p:spPr>
      </p:pic>
    </p:spTree>
    <p:extLst>
      <p:ext uri="{BB962C8B-B14F-4D97-AF65-F5344CB8AC3E}">
        <p14:creationId xmlns:p14="http://schemas.microsoft.com/office/powerpoint/2010/main" val="91100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938C8-BB65-49A9-BBF4-74487AC671F4}"/>
              </a:ext>
            </a:extLst>
          </p:cNvPr>
          <p:cNvSpPr txBox="1"/>
          <p:nvPr/>
        </p:nvSpPr>
        <p:spPr>
          <a:xfrm>
            <a:off x="1438004" y="935436"/>
            <a:ext cx="29307256" cy="5213735"/>
          </a:xfrm>
          <a:prstGeom prst="rect">
            <a:avLst/>
          </a:prstGeom>
          <a:noFill/>
        </p:spPr>
        <p:txBody>
          <a:bodyPr wrap="square">
            <a:spAutoFit/>
          </a:bodyPr>
          <a:lstStyle/>
          <a:p>
            <a:r>
              <a:rPr lang="en-US" altLang="el-GR" sz="4400" b="1" i="1" dirty="0">
                <a:solidFill>
                  <a:schemeClr val="tx2">
                    <a:lumMod val="75000"/>
                  </a:schemeClr>
                </a:solidFill>
                <a:effectLst>
                  <a:outerShdw blurRad="38100" dist="38100" dir="2700000" algn="tl">
                    <a:srgbClr val="000000">
                      <a:alpha val="43137"/>
                    </a:srgbClr>
                  </a:outerShdw>
                </a:effectLst>
              </a:rPr>
              <a:t>References</a:t>
            </a:r>
            <a:endParaRPr lang="el-GR" altLang="el-GR" sz="4400" b="1" i="1" dirty="0">
              <a:solidFill>
                <a:schemeClr val="tx2">
                  <a:lumMod val="75000"/>
                </a:schemeClr>
              </a:solidFill>
              <a:effectLst>
                <a:outerShdw blurRad="38100" dist="38100" dir="2700000" algn="tl">
                  <a:srgbClr val="000000">
                    <a:alpha val="43137"/>
                  </a:srgbClr>
                </a:outerShdw>
              </a:effectLst>
            </a:endParaRPr>
          </a:p>
          <a:p>
            <a:endParaRPr lang="en-US" sz="1440" dirty="0"/>
          </a:p>
          <a:p>
            <a:endParaRPr lang="en-US" sz="1440" dirty="0"/>
          </a:p>
          <a:p>
            <a:endParaRPr lang="en-US" sz="2000" dirty="0"/>
          </a:p>
          <a:p>
            <a:pPr marL="514350" indent="-514350">
              <a:buAutoNum type="arabicPeriod"/>
            </a:pPr>
            <a:r>
              <a:rPr lang="en-US" sz="4000" dirty="0"/>
              <a:t>Koutelidakis, </a:t>
            </a:r>
            <a:r>
              <a:rPr lang="el-GR" sz="4000" dirty="0"/>
              <a:t>Α.Ε., </a:t>
            </a:r>
            <a:r>
              <a:rPr lang="en-US" sz="4000" dirty="0"/>
              <a:t>Rallidis, L, Koniari, K., Panagiotakos, D., Komaitis, M., Zampelas, A., Anastasiou-Nana, M., Kapsokefalou, M. (2013) Effect of green tea on postprandial antioxidant capacity, serum lipids, C Reactive Protein and glucose levels in patients with coronary artery disease. European Journal of Nutrition, 53(2):479-486.</a:t>
            </a:r>
            <a:endParaRPr lang="el-GR" sz="4000" dirty="0"/>
          </a:p>
          <a:p>
            <a:pPr marL="514350" indent="-514350">
              <a:buAutoNum type="arabicPeriod"/>
            </a:pPr>
            <a:r>
              <a:rPr lang="en-US" sz="4000" dirty="0"/>
              <a:t>Georgakopoulou V., Dimou C., Karantonis C. In Vitro Antioxidant, Antithrombotic, Antiatherogenic and Antidiabetic Activities of Urtica dioica, Sideritis euboea and Cistus creticus Water Extracts and Investigation of Pasta Fortification with the Most Bioactive One. Current Pharmaceutical Biotechnology, 2019, 20(10): 874-880</a:t>
            </a:r>
            <a:endParaRPr lang="el-GR" sz="4000" dirty="0"/>
          </a:p>
        </p:txBody>
      </p:sp>
      <p:pic>
        <p:nvPicPr>
          <p:cNvPr id="5" name="Εικόνα 4">
            <a:extLst>
              <a:ext uri="{FF2B5EF4-FFF2-40B4-BE49-F238E27FC236}">
                <a16:creationId xmlns:a16="http://schemas.microsoft.com/office/drawing/2014/main" id="{3BAA598F-040C-4593-B9C1-06181FD276B5}"/>
              </a:ext>
            </a:extLst>
          </p:cNvPr>
          <p:cNvPicPr>
            <a:picLocks noChangeAspect="1"/>
          </p:cNvPicPr>
          <p:nvPr/>
        </p:nvPicPr>
        <p:blipFill rotWithShape="1">
          <a:blip r:embed="rId2">
            <a:extLst>
              <a:ext uri="{28A0092B-C50C-407E-A947-70E740481C1C}">
                <a14:useLocalDpi xmlns:a14="http://schemas.microsoft.com/office/drawing/2010/main" val="0"/>
              </a:ext>
            </a:extLst>
          </a:blip>
          <a:srcRect r="25869" b="20274"/>
          <a:stretch/>
        </p:blipFill>
        <p:spPr>
          <a:xfrm>
            <a:off x="10078964" y="7344147"/>
            <a:ext cx="7632848" cy="820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10">
            <a:extLst>
              <a:ext uri="{FF2B5EF4-FFF2-40B4-BE49-F238E27FC236}">
                <a16:creationId xmlns:a16="http://schemas.microsoft.com/office/drawing/2014/main" id="{B4552B64-676C-46AF-B179-0B86ABB35046}"/>
              </a:ext>
            </a:extLst>
          </p:cNvPr>
          <p:cNvSpPr>
            <a:spLocks noChangeArrowheads="1"/>
          </p:cNvSpPr>
          <p:nvPr/>
        </p:nvSpPr>
        <p:spPr bwMode="auto">
          <a:xfrm>
            <a:off x="4984472" y="17463886"/>
            <a:ext cx="22973656" cy="317310"/>
          </a:xfrm>
          <a:prstGeom prst="rect">
            <a:avLst/>
          </a:prstGeom>
          <a:solidFill>
            <a:schemeClr val="tx2">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fontAlgn="base">
              <a:spcBef>
                <a:spcPct val="0"/>
              </a:spcBef>
              <a:spcAft>
                <a:spcPct val="0"/>
              </a:spcAft>
              <a:defRPr>
                <a:solidFill>
                  <a:schemeClr val="tx1"/>
                </a:solidFill>
                <a:latin typeface="Rockwell" panose="02060603020205020403" pitchFamily="18" charset="0"/>
              </a:defRPr>
            </a:lvl6pPr>
            <a:lvl7pPr marL="2971800" indent="-228600" defTabSz="457200" fontAlgn="base">
              <a:spcBef>
                <a:spcPct val="0"/>
              </a:spcBef>
              <a:spcAft>
                <a:spcPct val="0"/>
              </a:spcAft>
              <a:defRPr>
                <a:solidFill>
                  <a:schemeClr val="tx1"/>
                </a:solidFill>
                <a:latin typeface="Rockwell" panose="02060603020205020403" pitchFamily="18" charset="0"/>
              </a:defRPr>
            </a:lvl7pPr>
            <a:lvl8pPr marL="3429000" indent="-228600" defTabSz="457200" fontAlgn="base">
              <a:spcBef>
                <a:spcPct val="0"/>
              </a:spcBef>
              <a:spcAft>
                <a:spcPct val="0"/>
              </a:spcAft>
              <a:defRPr>
                <a:solidFill>
                  <a:schemeClr val="tx1"/>
                </a:solidFill>
                <a:latin typeface="Rockwell" panose="02060603020205020403" pitchFamily="18" charset="0"/>
              </a:defRPr>
            </a:lvl8pPr>
            <a:lvl9pPr marL="3886200" indent="-228600" defTabSz="457200" fontAlgn="base">
              <a:spcBef>
                <a:spcPct val="0"/>
              </a:spcBef>
              <a:spcAft>
                <a:spcPct val="0"/>
              </a:spcAft>
              <a:defRPr>
                <a:solidFill>
                  <a:schemeClr val="tx1"/>
                </a:solidFill>
                <a:latin typeface="Rockwell" panose="020606030202050204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1A37">
                    <a:lumMod val="25000"/>
                    <a:lumOff val="75000"/>
                  </a:srgbClr>
                </a:solidFill>
                <a:effectLst/>
                <a:uLnTx/>
                <a:uFillTx/>
                <a:latin typeface="Source Sans Pro" panose="020B0503030403020204" pitchFamily="34" charset="0"/>
                <a:ea typeface="+mn-ea"/>
                <a:cs typeface="+mn-cs"/>
              </a:rPr>
              <a:t>1st International Electronic Conference on Food Science and Functional Foods     10/11/2020 - 25/11/2020</a:t>
            </a:r>
          </a:p>
        </p:txBody>
      </p:sp>
    </p:spTree>
    <p:extLst>
      <p:ext uri="{BB962C8B-B14F-4D97-AF65-F5344CB8AC3E}">
        <p14:creationId xmlns:p14="http://schemas.microsoft.com/office/powerpoint/2010/main" val="100448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634">
        <p15:prstTrans prst="pageCurlDouble"/>
      </p:transition>
    </mc:Choice>
    <mc:Fallback xmlns="">
      <p:transition spd="slow" advTm="60634">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D4FE1632-F131-47D3-A814-99E9CD025E20}"/>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Δασμασκό</Template>
  <TotalTime>8704</TotalTime>
  <Words>1184</Words>
  <Application>Microsoft Office PowerPoint</Application>
  <PresentationFormat>Προσαρμογή</PresentationFormat>
  <Paragraphs>116</Paragraphs>
  <Slides>9</Slides>
  <Notes>0</Notes>
  <HiddenSlides>0</HiddenSlides>
  <MMClips>3</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9</vt:i4>
      </vt:variant>
    </vt:vector>
  </HeadingPairs>
  <TitlesOfParts>
    <vt:vector size="21" baseType="lpstr">
      <vt:lpstr>Albertus Medium</vt:lpstr>
      <vt:lpstr>arial</vt:lpstr>
      <vt:lpstr>arial</vt:lpstr>
      <vt:lpstr>Bookman Old Style</vt:lpstr>
      <vt:lpstr>Calibri</vt:lpstr>
      <vt:lpstr>Cambria</vt:lpstr>
      <vt:lpstr>Courier New</vt:lpstr>
      <vt:lpstr>Rockwell</vt:lpstr>
      <vt:lpstr>Source Sans Pro</vt:lpstr>
      <vt:lpstr>Times New Roman</vt:lpstr>
      <vt:lpstr>Wingdings</vt:lpstr>
      <vt:lpstr>Damask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University of Crete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Kapsokefalou</dc:creator>
  <cp:lastModifiedBy>Olga Papagianni</cp:lastModifiedBy>
  <cp:revision>485</cp:revision>
  <dcterms:created xsi:type="dcterms:W3CDTF">2002-09-19T01:25:11Z</dcterms:created>
  <dcterms:modified xsi:type="dcterms:W3CDTF">2020-10-31T08:02:14Z</dcterms:modified>
</cp:coreProperties>
</file>