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9" r:id="rId3"/>
    <p:sldId id="271" r:id="rId4"/>
    <p:sldId id="274" r:id="rId5"/>
    <p:sldId id="258" r:id="rId6"/>
    <p:sldId id="263" r:id="rId7"/>
    <p:sldId id="27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82"/>
  </p:normalViewPr>
  <p:slideViewPr>
    <p:cSldViewPr snapToGrid="0" snapToObjects="1">
      <p:cViewPr varScale="1">
        <p:scale>
          <a:sx n="66" d="100"/>
          <a:sy n="66" d="100"/>
        </p:scale>
        <p:origin x="6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10/25/2020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a.perez@goumh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1.jpeg"/><Relationship Id="rId7" Type="http://schemas.openxmlformats.org/officeDocument/2006/relationships/image" Target="../media/image18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F5726-7EBA-2842-8D68-E38089B0B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22" y="1422959"/>
            <a:ext cx="9966960" cy="1949884"/>
          </a:xfrm>
        </p:spPr>
        <p:txBody>
          <a:bodyPr/>
          <a:lstStyle/>
          <a:p>
            <a:pPr algn="ctr"/>
            <a:r>
              <a:rPr lang="en-GB" sz="4000" b="1" dirty="0"/>
              <a:t>Development of a vegan Spanish sausage-type using coproducts from the pepper “Sol del Pilar“ </a:t>
            </a:r>
            <a:endParaRPr lang="es-ES" sz="40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2B19ED-D585-E444-988B-1EF43419E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1371" y="3124200"/>
            <a:ext cx="9997545" cy="1069848"/>
          </a:xfrm>
        </p:spPr>
        <p:txBody>
          <a:bodyPr>
            <a:normAutofit/>
          </a:bodyPr>
          <a:lstStyle/>
          <a:p>
            <a:pPr algn="ctr"/>
            <a:r>
              <a:rPr lang="es-ES" b="1" i="1" dirty="0"/>
              <a:t>José Ángel Pérez-Álvarez, Carmen María Botella-Martínez, Casilda Navarro-Rodríguez de Vera, Estrella Sayas-</a:t>
            </a:r>
            <a:r>
              <a:rPr lang="es-ES" b="1" i="1" dirty="0" err="1"/>
              <a:t>Barberá</a:t>
            </a:r>
            <a:r>
              <a:rPr lang="es-ES" b="1" i="1" dirty="0"/>
              <a:t>, Manuel Viuda-Martos, Juana Fernández-Lopez, Elena Sánchez-Zapata· </a:t>
            </a:r>
          </a:p>
          <a:p>
            <a:pPr algn="ctr"/>
            <a:endParaRPr lang="es-ES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996AE2-1477-0947-8A5A-D369D642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432" y="221382"/>
            <a:ext cx="2476500" cy="8128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225CEAC-96A0-E14B-9484-0A865D66C2C1}"/>
              </a:ext>
            </a:extLst>
          </p:cNvPr>
          <p:cNvSpPr/>
          <p:nvPr/>
        </p:nvSpPr>
        <p:spPr>
          <a:xfrm>
            <a:off x="745160" y="4501521"/>
            <a:ext cx="9039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IPOA Research Group,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Agro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-Food Technology Department, Higher Polytechnic School of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Orihuela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Miguel Hernández University,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Orihuela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Alicante, Spain</a:t>
            </a:r>
          </a:p>
          <a:p>
            <a:pPr algn="ctr"/>
            <a:r>
              <a:rPr lang="es-ES" b="1" i="1" dirty="0"/>
              <a:t>·</a:t>
            </a:r>
            <a:r>
              <a:rPr lang="es-ES" dirty="0"/>
              <a:t> 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SURINVER, Laboratorio de productos de V Gama. Pilar de la Horadada. Alicante, </a:t>
            </a:r>
            <a:r>
              <a:rPr lang="es-E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58BB33-5E62-ED48-A888-14B5A2170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32048"/>
            <a:ext cx="7543800" cy="762000"/>
          </a:xfrm>
          <a:prstGeom prst="rect">
            <a:avLst/>
          </a:prstGeom>
        </p:spPr>
      </p:pic>
      <p:pic>
        <p:nvPicPr>
          <p:cNvPr id="9" name="Imagen 1">
            <a:extLst>
              <a:ext uri="{FF2B5EF4-FFF2-40B4-BE49-F238E27FC236}">
                <a16:creationId xmlns:a16="http://schemas.microsoft.com/office/drawing/2014/main" id="{8BAFE500-C7FD-AA43-89F0-D44C4629EF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7" y="5716322"/>
            <a:ext cx="7207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2">
            <a:extLst>
              <a:ext uri="{FF2B5EF4-FFF2-40B4-BE49-F238E27FC236}">
                <a16:creationId xmlns:a16="http://schemas.microsoft.com/office/drawing/2014/main" id="{6BC6D97E-9423-D44E-BC9D-738B9C17A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722" y="5455326"/>
            <a:ext cx="2604009" cy="63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910E3D3-CA15-FF47-8E09-A218A2B15EC3}"/>
              </a:ext>
            </a:extLst>
          </p:cNvPr>
          <p:cNvSpPr txBox="1"/>
          <p:nvPr/>
        </p:nvSpPr>
        <p:spPr>
          <a:xfrm>
            <a:off x="6350000" y="6219707"/>
            <a:ext cx="53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>
                <a:solidFill>
                  <a:srgbClr val="FF0000"/>
                </a:solidFill>
              </a:rPr>
              <a:t>Corresponding</a:t>
            </a:r>
            <a:r>
              <a:rPr lang="es-ES" i="1" dirty="0">
                <a:solidFill>
                  <a:srgbClr val="FF0000"/>
                </a:solidFill>
              </a:rPr>
              <a:t> </a:t>
            </a:r>
            <a:r>
              <a:rPr lang="es-ES" i="1" dirty="0" err="1">
                <a:solidFill>
                  <a:srgbClr val="FF0000"/>
                </a:solidFill>
              </a:rPr>
              <a:t>author</a:t>
            </a:r>
            <a:r>
              <a:rPr lang="es-ES" i="1" dirty="0">
                <a:solidFill>
                  <a:srgbClr val="FF0000"/>
                </a:solidFill>
              </a:rPr>
              <a:t>: </a:t>
            </a:r>
            <a:r>
              <a:rPr lang="es-ES" i="1" dirty="0" err="1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ja.perez@goumh</a:t>
            </a:r>
            <a:r>
              <a:rPr lang="es-ES" i="1" dirty="0" err="1">
                <a:solidFill>
                  <a:srgbClr val="FF0000"/>
                </a:solidFill>
              </a:rPr>
              <a:t>.umh.es</a:t>
            </a:r>
            <a:endParaRPr lang="es-E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5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F04080A-4AA2-2147-A670-1BB9CDDD3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967" y="441435"/>
            <a:ext cx="6543075" cy="631146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F19E37-750A-694B-A887-0CF66EE4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52" y="0"/>
            <a:ext cx="10058400" cy="1609344"/>
          </a:xfrm>
        </p:spPr>
        <p:txBody>
          <a:bodyPr/>
          <a:lstStyle/>
          <a:p>
            <a:r>
              <a:rPr lang="es-E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7575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19E37-750A-694B-A887-0CF66EE4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52" y="0"/>
            <a:ext cx="10058400" cy="1609344"/>
          </a:xfrm>
        </p:spPr>
        <p:txBody>
          <a:bodyPr/>
          <a:lstStyle/>
          <a:p>
            <a:r>
              <a:rPr lang="es-ES" dirty="0"/>
              <a:t>INTRODUCTION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BE61EB-1866-9C4C-8199-9AAC3393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76" y="1240035"/>
            <a:ext cx="3591883" cy="5248656"/>
          </a:xfrm>
          <a:prstGeom prst="rect">
            <a:avLst/>
          </a:prstGeom>
        </p:spPr>
      </p:pic>
      <p:pic>
        <p:nvPicPr>
          <p:cNvPr id="1026" name="Picture 2" descr="iv.revistalocal.es">
            <a:extLst>
              <a:ext uri="{FF2B5EF4-FFF2-40B4-BE49-F238E27FC236}">
                <a16:creationId xmlns:a16="http://schemas.microsoft.com/office/drawing/2014/main" id="{548C12E1-490A-DD4D-91D3-783ED8248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95" y="2014460"/>
            <a:ext cx="2530164" cy="126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se substances in red bell peppers stimulate fat burning">
            <a:extLst>
              <a:ext uri="{FF2B5EF4-FFF2-40B4-BE49-F238E27FC236}">
                <a16:creationId xmlns:a16="http://schemas.microsoft.com/office/drawing/2014/main" id="{733526A2-C2F7-F645-A01B-3F35EC3C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09" y="482245"/>
            <a:ext cx="4287026" cy="573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F0D1241-2482-8444-9F8F-ADCC1F93C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711" y="3684658"/>
            <a:ext cx="2644531" cy="15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8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aste the Waste: Normalisation strategies for sustainable challenges -  Journal of Marketing Management">
            <a:extLst>
              <a:ext uri="{FF2B5EF4-FFF2-40B4-BE49-F238E27FC236}">
                <a16:creationId xmlns:a16="http://schemas.microsoft.com/office/drawing/2014/main" id="{A4DC6CFB-1E9E-AE40-B3BD-C0F47CB66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2" y="3626571"/>
            <a:ext cx="2957585" cy="105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F19E37-750A-694B-A887-0CF66EE4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52" y="0"/>
            <a:ext cx="10058400" cy="1609344"/>
          </a:xfrm>
        </p:spPr>
        <p:txBody>
          <a:bodyPr/>
          <a:lstStyle/>
          <a:p>
            <a:r>
              <a:rPr lang="es-ES" dirty="0"/>
              <a:t>INTRODUCTION</a:t>
            </a:r>
          </a:p>
        </p:txBody>
      </p:sp>
      <p:pic>
        <p:nvPicPr>
          <p:cNvPr id="1026" name="Picture 2" descr="iv.revistalocal.es">
            <a:extLst>
              <a:ext uri="{FF2B5EF4-FFF2-40B4-BE49-F238E27FC236}">
                <a16:creationId xmlns:a16="http://schemas.microsoft.com/office/drawing/2014/main" id="{548C12E1-490A-DD4D-91D3-783ED8248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67" y="344262"/>
            <a:ext cx="1644772" cy="82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721D893-626C-8048-A823-A946AF9EF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81" y="1609344"/>
            <a:ext cx="4253186" cy="21265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5AD4903-1BBB-324B-A155-E00FD3EA7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121" y="1643336"/>
            <a:ext cx="2126593" cy="212659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97EBA6D-ADD5-2645-8950-FB09B53B0E7A}"/>
              </a:ext>
            </a:extLst>
          </p:cNvPr>
          <p:cNvSpPr txBox="1"/>
          <p:nvPr/>
        </p:nvSpPr>
        <p:spPr>
          <a:xfrm>
            <a:off x="2385174" y="1234412"/>
            <a:ext cx="313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2"/>
                </a:solidFill>
              </a:rPr>
              <a:t>PEPPER PROCESSING</a:t>
            </a:r>
          </a:p>
        </p:txBody>
      </p:sp>
      <p:sp>
        <p:nvSpPr>
          <p:cNvPr id="12" name="Flecha abajo 11">
            <a:extLst>
              <a:ext uri="{FF2B5EF4-FFF2-40B4-BE49-F238E27FC236}">
                <a16:creationId xmlns:a16="http://schemas.microsoft.com/office/drawing/2014/main" id="{C344DFDC-B40D-6440-8ADF-4A95DC2CD2E6}"/>
              </a:ext>
            </a:extLst>
          </p:cNvPr>
          <p:cNvSpPr/>
          <p:nvPr/>
        </p:nvSpPr>
        <p:spPr>
          <a:xfrm rot="16200000">
            <a:off x="6766029" y="2331053"/>
            <a:ext cx="2028496" cy="683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87DF3F-00D2-9F40-8FBB-844008F87EA3}"/>
              </a:ext>
            </a:extLst>
          </p:cNvPr>
          <p:cNvSpPr txBox="1"/>
          <p:nvPr/>
        </p:nvSpPr>
        <p:spPr>
          <a:xfrm>
            <a:off x="8678889" y="2763932"/>
            <a:ext cx="291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PEPPER COPRODUCTS</a:t>
            </a:r>
          </a:p>
        </p:txBody>
      </p:sp>
      <p:sp>
        <p:nvSpPr>
          <p:cNvPr id="14" name="Estrella de 5 puntas 13">
            <a:extLst>
              <a:ext uri="{FF2B5EF4-FFF2-40B4-BE49-F238E27FC236}">
                <a16:creationId xmlns:a16="http://schemas.microsoft.com/office/drawing/2014/main" id="{68630A35-52A2-0B49-8438-57999992A57C}"/>
              </a:ext>
            </a:extLst>
          </p:cNvPr>
          <p:cNvSpPr/>
          <p:nvPr/>
        </p:nvSpPr>
        <p:spPr>
          <a:xfrm rot="20644894">
            <a:off x="7946535" y="468455"/>
            <a:ext cx="3909848" cy="1759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Valorization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830796-48EB-394D-8FE7-4AB9CCBCD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743" y="5195974"/>
            <a:ext cx="2719592" cy="13512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7AEA7B-ACFC-A545-AD97-A8558AC9D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8429" y="3167257"/>
            <a:ext cx="3097802" cy="2329355"/>
          </a:xfrm>
          <a:prstGeom prst="rect">
            <a:avLst/>
          </a:prstGeom>
        </p:spPr>
      </p:pic>
      <p:sp>
        <p:nvSpPr>
          <p:cNvPr id="6" name="Flecha abajo 5">
            <a:extLst>
              <a:ext uri="{FF2B5EF4-FFF2-40B4-BE49-F238E27FC236}">
                <a16:creationId xmlns:a16="http://schemas.microsoft.com/office/drawing/2014/main" id="{8358F562-C34E-7B43-A437-0B721AD4A5AF}"/>
              </a:ext>
            </a:extLst>
          </p:cNvPr>
          <p:cNvSpPr/>
          <p:nvPr/>
        </p:nvSpPr>
        <p:spPr>
          <a:xfrm rot="4224795">
            <a:off x="7621760" y="5056150"/>
            <a:ext cx="1134150" cy="1181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1A80C2B-0F9B-BD41-BAE3-28109781FB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877" y="5195974"/>
            <a:ext cx="3975469" cy="13600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B426B19-887C-EC43-909D-7AEEE8F11C79}"/>
              </a:ext>
            </a:extLst>
          </p:cNvPr>
          <p:cNvSpPr txBox="1"/>
          <p:nvPr/>
        </p:nvSpPr>
        <p:spPr>
          <a:xfrm>
            <a:off x="1313793" y="4683415"/>
            <a:ext cx="612489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bg1"/>
                </a:solidFill>
              </a:rPr>
              <a:t>Spreadable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vegan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blood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sausage-type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8FDCF1-B403-8944-A85A-2EC7C297A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5316" y="5876912"/>
            <a:ext cx="996843" cy="9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5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E4BD6C84-9911-794A-90C7-5C69833D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" y="74631"/>
            <a:ext cx="10058400" cy="1609344"/>
          </a:xfrm>
        </p:spPr>
        <p:txBody>
          <a:bodyPr/>
          <a:lstStyle/>
          <a:p>
            <a:r>
              <a:rPr lang="es-ES" dirty="0"/>
              <a:t>MATERIALS AND METHODS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752E9E-3ADB-DB43-836C-2B950228DAE3}"/>
              </a:ext>
            </a:extLst>
          </p:cNvPr>
          <p:cNvSpPr/>
          <p:nvPr/>
        </p:nvSpPr>
        <p:spPr>
          <a:xfrm>
            <a:off x="8166431" y="2549069"/>
            <a:ext cx="80022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3112D2C-F80D-7845-862D-8C3371FE4806}"/>
              </a:ext>
            </a:extLst>
          </p:cNvPr>
          <p:cNvSpPr/>
          <p:nvPr/>
        </p:nvSpPr>
        <p:spPr>
          <a:xfrm>
            <a:off x="7799407" y="1296032"/>
            <a:ext cx="309629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</a:t>
            </a:r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activity</a:t>
            </a:r>
            <a:endParaRPr lang="es-E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B3C79CD-3917-174A-948F-F1C19AA0AAE9}"/>
              </a:ext>
            </a:extLst>
          </p:cNvPr>
          <p:cNvSpPr/>
          <p:nvPr/>
        </p:nvSpPr>
        <p:spPr>
          <a:xfrm>
            <a:off x="7581923" y="3866353"/>
            <a:ext cx="399635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Colour</a:t>
            </a:r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properties</a:t>
            </a:r>
            <a:endParaRPr lang="es-E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634992A8-703C-3D44-834E-255B3A6B1E0A}"/>
              </a:ext>
            </a:extLst>
          </p:cNvPr>
          <p:cNvCxnSpPr>
            <a:cxnSpLocks/>
          </p:cNvCxnSpPr>
          <p:nvPr/>
        </p:nvCxnSpPr>
        <p:spPr>
          <a:xfrm flipV="1">
            <a:off x="6043448" y="1765262"/>
            <a:ext cx="1369789" cy="4702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BEE2DE0A-5534-C34A-B89C-E93E471DA4AA}"/>
              </a:ext>
            </a:extLst>
          </p:cNvPr>
          <p:cNvCxnSpPr>
            <a:cxnSpLocks/>
          </p:cNvCxnSpPr>
          <p:nvPr/>
        </p:nvCxnSpPr>
        <p:spPr>
          <a:xfrm>
            <a:off x="6222124" y="2872234"/>
            <a:ext cx="14236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BD7771E-D55F-2043-9586-1BF8C31D2927}"/>
              </a:ext>
            </a:extLst>
          </p:cNvPr>
          <p:cNvCxnSpPr>
            <a:cxnSpLocks/>
          </p:cNvCxnSpPr>
          <p:nvPr/>
        </p:nvCxnSpPr>
        <p:spPr>
          <a:xfrm>
            <a:off x="5759669" y="3507531"/>
            <a:ext cx="1294828" cy="7041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04385371-5259-004A-94A4-7822AACA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96" y="1442617"/>
            <a:ext cx="5308600" cy="18161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DF87E0AA-9D44-4F49-AF9E-5D8729FDBDF6}"/>
              </a:ext>
            </a:extLst>
          </p:cNvPr>
          <p:cNvSpPr/>
          <p:nvPr/>
        </p:nvSpPr>
        <p:spPr>
          <a:xfrm>
            <a:off x="7759427" y="4940736"/>
            <a:ext cx="3176254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s-E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Texture</a:t>
            </a:r>
            <a:endParaRPr lang="es-E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s-E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Firmness</a:t>
            </a:r>
            <a:r>
              <a:rPr lang="es-E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s-E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Shear</a:t>
            </a:r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force</a:t>
            </a:r>
            <a:endParaRPr lang="es-E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C54A4F-776C-7744-A68C-D77F84B16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14" y="4940736"/>
            <a:ext cx="3905901" cy="1940668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621DEBB-39CB-554D-828B-DED7257744A9}"/>
              </a:ext>
            </a:extLst>
          </p:cNvPr>
          <p:cNvSpPr/>
          <p:nvPr/>
        </p:nvSpPr>
        <p:spPr>
          <a:xfrm>
            <a:off x="1067890" y="4294405"/>
            <a:ext cx="39645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Sensorial </a:t>
            </a:r>
            <a:r>
              <a:rPr lang="es-E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analysis</a:t>
            </a:r>
            <a:endParaRPr lang="es-E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F873814-C3EA-8A4F-8AB4-CF0A8E4B9511}"/>
              </a:ext>
            </a:extLst>
          </p:cNvPr>
          <p:cNvCxnSpPr>
            <a:cxnSpLocks/>
          </p:cNvCxnSpPr>
          <p:nvPr/>
        </p:nvCxnSpPr>
        <p:spPr>
          <a:xfrm>
            <a:off x="2979473" y="3476579"/>
            <a:ext cx="0" cy="7129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31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CF0BB-6634-6B40-BF6B-3B4E152E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44" y="0"/>
            <a:ext cx="10058400" cy="1609344"/>
          </a:xfrm>
        </p:spPr>
        <p:txBody>
          <a:bodyPr/>
          <a:lstStyle/>
          <a:p>
            <a:r>
              <a:rPr lang="es-ES" dirty="0"/>
              <a:t>RESULTS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B21E95F-DBA9-514A-81C1-14A7D313A96C}"/>
              </a:ext>
            </a:extLst>
          </p:cNvPr>
          <p:cNvSpPr/>
          <p:nvPr/>
        </p:nvSpPr>
        <p:spPr>
          <a:xfrm>
            <a:off x="2564524" y="531208"/>
            <a:ext cx="9438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GB" i="1" dirty="0"/>
              <a:t>Table 1.- </a:t>
            </a:r>
            <a:r>
              <a:rPr lang="es-ES" i="1" dirty="0" err="1"/>
              <a:t>Table</a:t>
            </a:r>
            <a:r>
              <a:rPr lang="es-ES" i="1" dirty="0"/>
              <a:t> 1. Mean and standard </a:t>
            </a:r>
            <a:r>
              <a:rPr lang="es-ES" i="1" dirty="0" err="1"/>
              <a:t>deviation</a:t>
            </a:r>
            <a:r>
              <a:rPr lang="es-ES" i="1" dirty="0"/>
              <a:t> of pH, </a:t>
            </a:r>
            <a:r>
              <a:rPr lang="es-ES" i="1" dirty="0" err="1"/>
              <a:t>water</a:t>
            </a:r>
            <a:r>
              <a:rPr lang="es-ES" i="1" dirty="0"/>
              <a:t> </a:t>
            </a:r>
            <a:r>
              <a:rPr lang="es-ES" i="1" dirty="0" err="1"/>
              <a:t>activity</a:t>
            </a:r>
            <a:r>
              <a:rPr lang="es-ES" i="1" dirty="0"/>
              <a:t> (</a:t>
            </a:r>
            <a:r>
              <a:rPr lang="es-ES" i="1" dirty="0" err="1"/>
              <a:t>Aw</a:t>
            </a:r>
            <a:r>
              <a:rPr lang="es-ES" i="1" dirty="0"/>
              <a:t>), and CIELAB </a:t>
            </a:r>
            <a:r>
              <a:rPr lang="es-ES" i="1" dirty="0" err="1"/>
              <a:t>colour</a:t>
            </a:r>
            <a:r>
              <a:rPr lang="es-ES" i="1" dirty="0"/>
              <a:t> </a:t>
            </a:r>
            <a:r>
              <a:rPr lang="es-ES" i="1" dirty="0" err="1"/>
              <a:t>parameters</a:t>
            </a:r>
            <a:r>
              <a:rPr lang="es-ES" i="1" dirty="0"/>
              <a:t> (L*: </a:t>
            </a:r>
            <a:r>
              <a:rPr lang="es-ES" i="1" dirty="0" err="1"/>
              <a:t>lightness</a:t>
            </a:r>
            <a:r>
              <a:rPr lang="es-ES" i="1" dirty="0"/>
              <a:t>; a*: red/</a:t>
            </a:r>
            <a:r>
              <a:rPr lang="es-ES" i="1" dirty="0" err="1"/>
              <a:t>green</a:t>
            </a:r>
            <a:r>
              <a:rPr lang="es-ES" i="1" dirty="0"/>
              <a:t> </a:t>
            </a:r>
            <a:r>
              <a:rPr lang="es-ES" i="1" dirty="0" err="1"/>
              <a:t>co-ordinate</a:t>
            </a:r>
            <a:r>
              <a:rPr lang="es-ES" i="1" dirty="0"/>
              <a:t> (+/-); b*: </a:t>
            </a:r>
            <a:r>
              <a:rPr lang="es-ES" i="1" dirty="0" err="1"/>
              <a:t>yellow</a:t>
            </a:r>
            <a:r>
              <a:rPr lang="es-ES" i="1" dirty="0"/>
              <a:t>/blue </a:t>
            </a:r>
            <a:r>
              <a:rPr lang="es-ES" i="1" dirty="0" err="1"/>
              <a:t>co-ordinate</a:t>
            </a:r>
            <a:r>
              <a:rPr lang="es-ES" i="1" dirty="0"/>
              <a:t> (+/-); C*: </a:t>
            </a:r>
            <a:r>
              <a:rPr lang="es-ES" i="1" dirty="0" err="1"/>
              <a:t>Chroma</a:t>
            </a:r>
            <a:r>
              <a:rPr lang="es-ES" i="1" dirty="0"/>
              <a:t> and H*: </a:t>
            </a:r>
            <a:r>
              <a:rPr lang="es-ES" i="1" dirty="0" err="1"/>
              <a:t>hue</a:t>
            </a:r>
            <a:r>
              <a:rPr lang="es-ES" i="1" dirty="0"/>
              <a:t>), </a:t>
            </a:r>
            <a:r>
              <a:rPr lang="es-ES" i="1" dirty="0" err="1"/>
              <a:t>Firmness</a:t>
            </a:r>
            <a:r>
              <a:rPr lang="es-ES" i="1" dirty="0"/>
              <a:t> and </a:t>
            </a:r>
            <a:r>
              <a:rPr lang="es-ES" i="1" dirty="0" err="1"/>
              <a:t>shear</a:t>
            </a:r>
            <a:r>
              <a:rPr lang="es-ES" i="1" dirty="0"/>
              <a:t> </a:t>
            </a:r>
            <a:r>
              <a:rPr lang="es-ES" i="1" dirty="0" err="1"/>
              <a:t>force</a:t>
            </a:r>
            <a:r>
              <a:rPr lang="es-ES" i="1" dirty="0"/>
              <a:t> of a </a:t>
            </a:r>
            <a:r>
              <a:rPr lang="es-ES" i="1" dirty="0" err="1"/>
              <a:t>spreadable</a:t>
            </a:r>
            <a:r>
              <a:rPr lang="es-ES" i="1" dirty="0"/>
              <a:t> </a:t>
            </a:r>
            <a:r>
              <a:rPr lang="es-ES" i="1" dirty="0" err="1"/>
              <a:t>vegan</a:t>
            </a:r>
            <a:r>
              <a:rPr lang="es-ES" i="1" dirty="0"/>
              <a:t> </a:t>
            </a:r>
            <a:r>
              <a:rPr lang="es-ES" i="1" dirty="0" err="1"/>
              <a:t>blood</a:t>
            </a:r>
            <a:r>
              <a:rPr lang="es-ES" i="1" dirty="0"/>
              <a:t> </a:t>
            </a:r>
            <a:r>
              <a:rPr lang="es-ES" i="1" dirty="0" err="1"/>
              <a:t>sausage-type</a:t>
            </a:r>
            <a:r>
              <a:rPr lang="es-ES" i="1" dirty="0"/>
              <a:t> </a:t>
            </a:r>
            <a:r>
              <a:rPr lang="es-ES" i="1" dirty="0" err="1"/>
              <a:t>elaborated</a:t>
            </a:r>
            <a:r>
              <a:rPr lang="es-ES" i="1" dirty="0"/>
              <a:t> </a:t>
            </a:r>
            <a:r>
              <a:rPr lang="es-ES" i="1" dirty="0" err="1"/>
              <a:t>with</a:t>
            </a:r>
            <a:r>
              <a:rPr lang="es-ES" i="1" dirty="0"/>
              <a:t> </a:t>
            </a:r>
            <a:r>
              <a:rPr lang="es-ES" i="1" dirty="0" err="1"/>
              <a:t>organic</a:t>
            </a:r>
            <a:r>
              <a:rPr lang="es-ES" i="1" dirty="0"/>
              <a:t> red Sol del Pilar </a:t>
            </a:r>
            <a:r>
              <a:rPr lang="es-ES" i="1" dirty="0" err="1"/>
              <a:t>peppers</a:t>
            </a:r>
            <a:r>
              <a:rPr lang="es-ES" i="1" dirty="0"/>
              <a:t>.</a:t>
            </a:r>
            <a:endParaRPr lang="es-ES" sz="1200" b="1" i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47D8246-1488-E843-9014-F0E5C3D2F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507368"/>
              </p:ext>
            </p:extLst>
          </p:nvPr>
        </p:nvGraphicFramePr>
        <p:xfrm>
          <a:off x="4119921" y="1853731"/>
          <a:ext cx="5129182" cy="4895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4591">
                  <a:extLst>
                    <a:ext uri="{9D8B030D-6E8A-4147-A177-3AD203B41FA5}">
                      <a16:colId xmlns:a16="http://schemas.microsoft.com/office/drawing/2014/main" val="4207728572"/>
                    </a:ext>
                  </a:extLst>
                </a:gridCol>
                <a:gridCol w="2564591">
                  <a:extLst>
                    <a:ext uri="{9D8B030D-6E8A-4147-A177-3AD203B41FA5}">
                      <a16:colId xmlns:a16="http://schemas.microsoft.com/office/drawing/2014/main" val="1370682372"/>
                    </a:ext>
                  </a:extLst>
                </a:gridCol>
              </a:tblGrid>
              <a:tr h="870019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  <a:latin typeface="+mn-lt"/>
                        </a:rPr>
                        <a:t>Parameters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</a:rPr>
                        <a:t>Spreadable vegan blood sausage-type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0209974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+mn-lt"/>
                        </a:rPr>
                        <a:t>pH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4.15±0.01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5654641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+mn-lt"/>
                        </a:rPr>
                        <a:t>Aw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0.948±0.006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3525704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L*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32.25±1.62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8529384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+mn-lt"/>
                        </a:rPr>
                        <a:t>a*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11.86±0.97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1473311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+mn-lt"/>
                        </a:rPr>
                        <a:t>b*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13.90±1.22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2419198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+mn-lt"/>
                        </a:rPr>
                        <a:t>C*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25.71±0.99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8680413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+mn-lt"/>
                        </a:rPr>
                        <a:t>H*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49.62±1.19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1096264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Firmness</a:t>
                      </a: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(kg)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1.50±0.68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8750411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Shear</a:t>
                      </a: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force</a:t>
                      </a: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(kg 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1.62±0.11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5537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53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CF0BB-6634-6B40-BF6B-3B4E152E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44" y="0"/>
            <a:ext cx="10058400" cy="1609344"/>
          </a:xfrm>
        </p:spPr>
        <p:txBody>
          <a:bodyPr/>
          <a:lstStyle/>
          <a:p>
            <a:r>
              <a:rPr lang="es-ES" dirty="0"/>
              <a:t>RESULTS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B21E95F-DBA9-514A-81C1-14A7D313A96C}"/>
              </a:ext>
            </a:extLst>
          </p:cNvPr>
          <p:cNvSpPr/>
          <p:nvPr/>
        </p:nvSpPr>
        <p:spPr>
          <a:xfrm>
            <a:off x="2774732" y="409015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i="1" dirty="0"/>
              <a:t>Table 2. Mean and standard deviation of sensorial analysis parameters (general aspect, acceptability, aroma, </a:t>
            </a:r>
            <a:r>
              <a:rPr lang="en-GB" i="1" dirty="0" err="1"/>
              <a:t>spreadability</a:t>
            </a:r>
            <a:r>
              <a:rPr lang="en-GB" i="1" dirty="0"/>
              <a:t>, fattiness, colour, saltiness, pepper taste and off-taste) of spreadable vegan blood sausage-type</a:t>
            </a:r>
            <a:r>
              <a:rPr lang="en-GB" b="1" i="1" dirty="0"/>
              <a:t> </a:t>
            </a:r>
            <a:r>
              <a:rPr lang="en-GB" i="1" dirty="0"/>
              <a:t>elaborated with organic red Sol del Pilar peppers.</a:t>
            </a:r>
            <a:endParaRPr lang="es-ES" b="1" i="1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D301CA1-7F06-774B-B820-566FCB877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13190"/>
              </p:ext>
            </p:extLst>
          </p:nvPr>
        </p:nvGraphicFramePr>
        <p:xfrm>
          <a:off x="3069022" y="1713186"/>
          <a:ext cx="5297212" cy="4992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9477">
                  <a:extLst>
                    <a:ext uri="{9D8B030D-6E8A-4147-A177-3AD203B41FA5}">
                      <a16:colId xmlns:a16="http://schemas.microsoft.com/office/drawing/2014/main" val="2493241442"/>
                    </a:ext>
                  </a:extLst>
                </a:gridCol>
                <a:gridCol w="2877735">
                  <a:extLst>
                    <a:ext uri="{9D8B030D-6E8A-4147-A177-3AD203B41FA5}">
                      <a16:colId xmlns:a16="http://schemas.microsoft.com/office/drawing/2014/main" val="1177260768"/>
                    </a:ext>
                  </a:extLst>
                </a:gridCol>
              </a:tblGrid>
              <a:tr h="954043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ES" sz="2000" cap="all" dirty="0" err="1">
                          <a:effectLst/>
                        </a:rPr>
                        <a:t>P</a:t>
                      </a:r>
                      <a:r>
                        <a:rPr lang="es-ES" sz="2000" dirty="0" err="1">
                          <a:effectLst/>
                        </a:rPr>
                        <a:t>arameters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Spreadable vegan blood sausage-type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5435882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General aspect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6.87±1.65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7813805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Acceptability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6.65±1.07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2127628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Aroma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6.17±1.53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7065999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Spreadability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6.70 ±1.26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7470504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Fattiness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6.13±1.34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0518475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Colour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3.09±0.60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14260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Saltiness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2.96±0.68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074688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Pepper taste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3.04±0.24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816217"/>
                  </a:ext>
                </a:extLst>
              </a:tr>
              <a:tr h="4487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cap="all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cap="all" dirty="0">
                          <a:effectLst/>
                        </a:rPr>
                        <a:t>O</a:t>
                      </a:r>
                      <a:r>
                        <a:rPr lang="en-GB" sz="2000" dirty="0">
                          <a:effectLst/>
                        </a:rPr>
                        <a:t>ff-taste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2.71±1.24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5423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31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DE3B0-E2CE-3F42-A97B-D80CD056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01A84B-51C0-6748-BA8D-6AC3FF72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05" y="1799686"/>
            <a:ext cx="10058400" cy="172264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practical</a:t>
            </a:r>
            <a:r>
              <a:rPr lang="es-ES" dirty="0"/>
              <a:t> </a:t>
            </a:r>
            <a:r>
              <a:rPr lang="es-ES" dirty="0" err="1"/>
              <a:t>application</a:t>
            </a:r>
            <a:r>
              <a:rPr lang="es-ES" dirty="0"/>
              <a:t> in </a:t>
            </a:r>
            <a:r>
              <a:rPr lang="es-ES" dirty="0" err="1"/>
              <a:t>an</a:t>
            </a:r>
            <a:r>
              <a:rPr lang="es-ES" dirty="0"/>
              <a:t> industrial </a:t>
            </a:r>
            <a:r>
              <a:rPr lang="es-ES" dirty="0" err="1"/>
              <a:t>scale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use of “</a:t>
            </a:r>
            <a:r>
              <a:rPr lang="es-ES" dirty="0" err="1"/>
              <a:t>ready</a:t>
            </a:r>
            <a:r>
              <a:rPr lang="es-ES" dirty="0"/>
              <a:t> to </a:t>
            </a:r>
            <a:r>
              <a:rPr lang="es-ES" dirty="0" err="1"/>
              <a:t>measure</a:t>
            </a:r>
            <a:r>
              <a:rPr lang="es-ES" dirty="0"/>
              <a:t>” </a:t>
            </a:r>
            <a:r>
              <a:rPr lang="es-ES" dirty="0" err="1"/>
              <a:t>parameters</a:t>
            </a:r>
            <a:r>
              <a:rPr lang="es-ES" dirty="0"/>
              <a:t> to </a:t>
            </a:r>
            <a:r>
              <a:rPr lang="es-ES" dirty="0" err="1"/>
              <a:t>evaluate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practical</a:t>
            </a:r>
            <a:r>
              <a:rPr lang="es-ES" dirty="0"/>
              <a:t> </a:t>
            </a:r>
            <a:r>
              <a:rPr lang="es-ES" dirty="0" err="1"/>
              <a:t>parameters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can decide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reformulation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acceptation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product</a:t>
            </a:r>
            <a:r>
              <a:rPr lang="es-ES" dirty="0"/>
              <a:t> to </a:t>
            </a:r>
            <a:r>
              <a:rPr lang="es-ES" dirty="0" err="1"/>
              <a:t>scale</a:t>
            </a:r>
            <a:r>
              <a:rPr lang="es-ES" dirty="0"/>
              <a:t> up to </a:t>
            </a:r>
            <a:r>
              <a:rPr lang="es-ES" dirty="0" err="1"/>
              <a:t>make</a:t>
            </a:r>
            <a:r>
              <a:rPr lang="es-ES" dirty="0"/>
              <a:t> a local </a:t>
            </a:r>
            <a:r>
              <a:rPr lang="es-ES" dirty="0" err="1"/>
              <a:t>consumer</a:t>
            </a:r>
            <a:r>
              <a:rPr lang="es-ES" dirty="0"/>
              <a:t> test. </a:t>
            </a:r>
          </a:p>
          <a:p>
            <a:pPr algn="just">
              <a:lnSpc>
                <a:spcPct val="150000"/>
              </a:lnSpc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good</a:t>
            </a:r>
            <a:r>
              <a:rPr lang="es-ES" dirty="0"/>
              <a:t> </a:t>
            </a:r>
            <a:r>
              <a:rPr lang="es-ES" dirty="0" err="1"/>
              <a:t>acceptability</a:t>
            </a:r>
            <a:r>
              <a:rPr lang="es-ES" dirty="0"/>
              <a:t> </a:t>
            </a:r>
            <a:r>
              <a:rPr lang="es-ES" dirty="0" err="1"/>
              <a:t>obtained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product</a:t>
            </a:r>
            <a:r>
              <a:rPr lang="es-ES" dirty="0"/>
              <a:t> </a:t>
            </a:r>
            <a:r>
              <a:rPr lang="es-ES" dirty="0" err="1"/>
              <a:t>indicates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use of </a:t>
            </a:r>
            <a:r>
              <a:rPr lang="es-ES" i="1" dirty="0"/>
              <a:t>Sol del Pilar</a:t>
            </a:r>
            <a:r>
              <a:rPr lang="es-ES" dirty="0"/>
              <a:t> </a:t>
            </a:r>
            <a:r>
              <a:rPr lang="es-ES" dirty="0" err="1"/>
              <a:t>co-products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good</a:t>
            </a:r>
            <a:r>
              <a:rPr lang="es-ES" dirty="0"/>
              <a:t> </a:t>
            </a:r>
            <a:r>
              <a:rPr lang="es-ES" dirty="0" err="1"/>
              <a:t>source</a:t>
            </a:r>
            <a:r>
              <a:rPr lang="es-ES" dirty="0"/>
              <a:t> of </a:t>
            </a:r>
            <a:r>
              <a:rPr lang="es-ES" dirty="0" err="1"/>
              <a:t>raw</a:t>
            </a:r>
            <a:r>
              <a:rPr lang="es-ES" dirty="0"/>
              <a:t> material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vegan</a:t>
            </a:r>
            <a:r>
              <a:rPr lang="es-ES" dirty="0"/>
              <a:t> </a:t>
            </a:r>
            <a:r>
              <a:rPr lang="es-ES" dirty="0" err="1"/>
              <a:t>food</a:t>
            </a:r>
            <a:r>
              <a:rPr lang="es-ES" dirty="0"/>
              <a:t> </a:t>
            </a:r>
            <a:r>
              <a:rPr lang="es-ES" dirty="0" err="1"/>
              <a:t>formulations</a:t>
            </a:r>
            <a:r>
              <a:rPr lang="es-ES" dirty="0"/>
              <a:t>. 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2409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236DB1A-B3E0-CA41-98D0-FB74D5C6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2124071"/>
            <a:ext cx="5480656" cy="35368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04A095-4219-6840-8BF4-F261AF66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766" y="221908"/>
            <a:ext cx="10058400" cy="1609344"/>
          </a:xfrm>
        </p:spPr>
        <p:txBody>
          <a:bodyPr/>
          <a:lstStyle/>
          <a:p>
            <a:r>
              <a:rPr lang="es-ES" dirty="0" err="1"/>
              <a:t>Funding</a:t>
            </a:r>
            <a:r>
              <a:rPr lang="es-ES" dirty="0"/>
              <a:t> and </a:t>
            </a:r>
            <a:r>
              <a:rPr lang="es-ES" dirty="0" err="1"/>
              <a:t>acknowledgments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F1F0E-7B5C-F44C-A3C9-5161E12CD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348" y="1887115"/>
            <a:ext cx="10058400" cy="4050792"/>
          </a:xfrm>
        </p:spPr>
        <p:txBody>
          <a:bodyPr/>
          <a:lstStyle/>
          <a:p>
            <a:pPr algn="just"/>
            <a:r>
              <a:rPr lang="en-US" dirty="0"/>
              <a:t>This work was supported by </a:t>
            </a:r>
            <a:r>
              <a:rPr lang="en-GB" dirty="0"/>
              <a:t>SOL NEW FOOD. AGCOOP_D/2018/014. </a:t>
            </a:r>
            <a:r>
              <a:rPr lang="es-ES" dirty="0"/>
              <a:t>Ayudas para la cooperación en el marco del programa de Desarrollo Rural de la Comunidad Valenciana 2014-2020 </a:t>
            </a:r>
            <a:r>
              <a:rPr lang="es-ES" dirty="0" err="1"/>
              <a:t>CAMACCyDR</a:t>
            </a:r>
            <a:r>
              <a:rPr lang="es-ES" dirty="0"/>
              <a:t> (53 % UE- </a:t>
            </a:r>
            <a:r>
              <a:rPr lang="es-ES" dirty="0" err="1"/>
              <a:t>Feader</a:t>
            </a:r>
            <a:r>
              <a:rPr lang="es-ES" dirty="0"/>
              <a:t>, 8,86 % MAPA, and 38,14 % </a:t>
            </a:r>
            <a:r>
              <a:rPr lang="es-ES" dirty="0" err="1"/>
              <a:t>CAMACCyDR</a:t>
            </a:r>
            <a:r>
              <a:rPr lang="es-ES" dirty="0"/>
              <a:t>)</a:t>
            </a:r>
          </a:p>
          <a:p>
            <a:pPr algn="just"/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ACEDE0-5727-8F4D-906C-99E4DA7B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81" y="3384732"/>
            <a:ext cx="4856167" cy="34640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617999-AD0E-6643-8106-999FA3718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876" y="5116765"/>
            <a:ext cx="3499339" cy="11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81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Letras en madera</Template>
  <TotalTime>1056</TotalTime>
  <Words>374</Words>
  <Application>Microsoft Office PowerPoint</Application>
  <PresentationFormat>Panorámica</PresentationFormat>
  <Paragraphs>96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Calibri</vt:lpstr>
      <vt:lpstr>Courier New</vt:lpstr>
      <vt:lpstr>Rockwell</vt:lpstr>
      <vt:lpstr>Rockwell Condensed</vt:lpstr>
      <vt:lpstr>Rockwell Extra Bold</vt:lpstr>
      <vt:lpstr>Times New Roman</vt:lpstr>
      <vt:lpstr>Wingdings</vt:lpstr>
      <vt:lpstr>Letras en madera</vt:lpstr>
      <vt:lpstr>Development of a vegan Spanish sausage-type using coproducts from the pepper “Sol del Pilar“ </vt:lpstr>
      <vt:lpstr>INTRODUCTION</vt:lpstr>
      <vt:lpstr>INTRODUCTION</vt:lpstr>
      <vt:lpstr>INTRODUCTION</vt:lpstr>
      <vt:lpstr>MATERIALS AND METHODS</vt:lpstr>
      <vt:lpstr>RESULTS</vt:lpstr>
      <vt:lpstr>RESULTS</vt:lpstr>
      <vt:lpstr>conclusions</vt:lpstr>
      <vt:lpstr>Funding and 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Chia oleogel as a potential new ingredient for healthy cooked meat sausages</dc:title>
  <dc:creator>Microsoft Office User</dc:creator>
  <cp:lastModifiedBy>usuario</cp:lastModifiedBy>
  <cp:revision>55</cp:revision>
  <dcterms:created xsi:type="dcterms:W3CDTF">2020-10-24T11:16:14Z</dcterms:created>
  <dcterms:modified xsi:type="dcterms:W3CDTF">2020-10-25T20:53:01Z</dcterms:modified>
</cp:coreProperties>
</file>