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98" userDrawn="1">
          <p15:clr>
            <a:srgbClr val="A4A3A4"/>
          </p15:clr>
        </p15:guide>
        <p15:guide id="2" pos="502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i Oliveira" initials="RO" lastIdx="7" clrIdx="0">
    <p:extLst>
      <p:ext uri="{19B8F6BF-5375-455C-9EA6-DF929625EA0E}">
        <p15:presenceInfo xmlns:p15="http://schemas.microsoft.com/office/powerpoint/2012/main" userId="Rui Oliveira" providerId="None"/>
      </p:ext>
    </p:extLst>
  </p:cmAuthor>
  <p:cmAuthor id="2" name="Cláudia Sofia de Sá Ferreira" initials="CSdSF" lastIdx="1" clrIdx="1">
    <p:extLst>
      <p:ext uri="{19B8F6BF-5375-455C-9EA6-DF929625EA0E}">
        <p15:presenceInfo xmlns:p15="http://schemas.microsoft.com/office/powerpoint/2012/main" userId="S::pg38835@uminho.pt::a5958b80-3419-490c-ba9c-96343fcbe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E0F1"/>
    <a:srgbClr val="3034E4"/>
    <a:srgbClr val="FF3300"/>
    <a:srgbClr val="FF6600"/>
    <a:srgbClr val="BE0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314" autoAdjust="0"/>
    <p:restoredTop sz="94660"/>
  </p:normalViewPr>
  <p:slideViewPr>
    <p:cSldViewPr snapToGrid="0">
      <p:cViewPr>
        <p:scale>
          <a:sx n="23" d="100"/>
          <a:sy n="23" d="100"/>
        </p:scale>
        <p:origin x="480" y="-3138"/>
      </p:cViewPr>
      <p:guideLst>
        <p:guide orient="horz" pos="23098"/>
        <p:guide pos="50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pt-PT"/>
              <a:t>Clique para editar o estilo de título do Modelo Global</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802FA796-C90C-44EB-9C4A-6D274530E8FB}" type="datetimeFigureOut">
              <a:rPr lang="pt-PT" smtClean="0"/>
              <a:t>25/10/2020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114578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02FA796-C90C-44EB-9C4A-6D274530E8FB}" type="datetimeFigureOut">
              <a:rPr lang="pt-PT" smtClean="0"/>
              <a:t>25/10/2020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166375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02FA796-C90C-44EB-9C4A-6D274530E8FB}" type="datetimeFigureOut">
              <a:rPr lang="pt-PT" smtClean="0"/>
              <a:t>25/10/2020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212748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02FA796-C90C-44EB-9C4A-6D274530E8FB}" type="datetimeFigureOut">
              <a:rPr lang="pt-PT" smtClean="0"/>
              <a:t>25/10/2020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46095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802FA796-C90C-44EB-9C4A-6D274530E8FB}" type="datetimeFigureOut">
              <a:rPr lang="pt-PT" smtClean="0"/>
              <a:t>25/10/2020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419499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802FA796-C90C-44EB-9C4A-6D274530E8FB}" type="datetimeFigureOut">
              <a:rPr lang="pt-PT" smtClean="0"/>
              <a:t>25/10/2020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327944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pt-PT"/>
              <a:t>Clique para editar os estilos do texto de Modelo Global</a:t>
            </a:r>
          </a:p>
        </p:txBody>
      </p:sp>
      <p:sp>
        <p:nvSpPr>
          <p:cNvPr id="4" name="Content Placeholder 3"/>
          <p:cNvSpPr>
            <a:spLocks noGrp="1"/>
          </p:cNvSpPr>
          <p:nvPr>
            <p:ph sz="half" idx="2"/>
          </p:nvPr>
        </p:nvSpPr>
        <p:spPr>
          <a:xfrm>
            <a:off x="2085368" y="15635264"/>
            <a:ext cx="12807832" cy="22997117"/>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pt-PT"/>
              <a:t>Clique para editar os estilos do texto de Modelo Global</a:t>
            </a:r>
          </a:p>
        </p:txBody>
      </p:sp>
      <p:sp>
        <p:nvSpPr>
          <p:cNvPr id="6" name="Content Placeholder 5"/>
          <p:cNvSpPr>
            <a:spLocks noGrp="1"/>
          </p:cNvSpPr>
          <p:nvPr>
            <p:ph sz="quarter" idx="4"/>
          </p:nvPr>
        </p:nvSpPr>
        <p:spPr>
          <a:xfrm>
            <a:off x="15326828" y="15635264"/>
            <a:ext cx="12870909" cy="22997117"/>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802FA796-C90C-44EB-9C4A-6D274530E8FB}" type="datetimeFigureOut">
              <a:rPr lang="pt-PT" smtClean="0"/>
              <a:t>25/10/2020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9141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802FA796-C90C-44EB-9C4A-6D274530E8FB}" type="datetimeFigureOut">
              <a:rPr lang="pt-PT" smtClean="0"/>
              <a:t>25/10/2020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428018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FA796-C90C-44EB-9C4A-6D274530E8FB}" type="datetimeFigureOut">
              <a:rPr lang="pt-PT" smtClean="0"/>
              <a:t>25/10/2020</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138313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pt-PT"/>
              <a:t>Clique para editar o estilo de título do Modelo Global</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802FA796-C90C-44EB-9C4A-6D274530E8FB}" type="datetimeFigureOut">
              <a:rPr lang="pt-PT" smtClean="0"/>
              <a:t>25/10/2020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261656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pt-PT"/>
              <a:t>Clique no ícone para adicionar uma imagem</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802FA796-C90C-44EB-9C4A-6D274530E8FB}" type="datetimeFigureOut">
              <a:rPr lang="pt-PT" smtClean="0"/>
              <a:t>25/10/2020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D49C23-7316-41AA-93F1-BF3D3974C52D}" type="slidenum">
              <a:rPr lang="pt-PT" smtClean="0"/>
              <a:t>‹nº›</a:t>
            </a:fld>
            <a:endParaRPr lang="pt-PT"/>
          </a:p>
        </p:txBody>
      </p:sp>
    </p:spTree>
    <p:extLst>
      <p:ext uri="{BB962C8B-B14F-4D97-AF65-F5344CB8AC3E}">
        <p14:creationId xmlns:p14="http://schemas.microsoft.com/office/powerpoint/2010/main" val="291072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802FA796-C90C-44EB-9C4A-6D274530E8FB}" type="datetimeFigureOut">
              <a:rPr lang="pt-PT" smtClean="0"/>
              <a:t>25/10/2020</a:t>
            </a:fld>
            <a:endParaRPr lang="pt-PT"/>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AD49C23-7316-41AA-93F1-BF3D3974C52D}" type="slidenum">
              <a:rPr lang="pt-PT" smtClean="0"/>
              <a:t>‹nº›</a:t>
            </a:fld>
            <a:endParaRPr lang="pt-PT"/>
          </a:p>
        </p:txBody>
      </p:sp>
    </p:spTree>
    <p:extLst>
      <p:ext uri="{BB962C8B-B14F-4D97-AF65-F5344CB8AC3E}">
        <p14:creationId xmlns:p14="http://schemas.microsoft.com/office/powerpoint/2010/main" val="338631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AA42A34-70E2-417E-B3F6-C148D51E7520}"/>
              </a:ext>
            </a:extLst>
          </p:cNvPr>
          <p:cNvPicPr>
            <a:picLocks noChangeAspect="1"/>
          </p:cNvPicPr>
          <p:nvPr/>
        </p:nvPicPr>
        <p:blipFill>
          <a:blip r:embed="rId2"/>
          <a:stretch>
            <a:fillRect/>
          </a:stretch>
        </p:blipFill>
        <p:spPr>
          <a:xfrm>
            <a:off x="864051" y="856896"/>
            <a:ext cx="2453909" cy="1522981"/>
          </a:xfrm>
          <a:prstGeom prst="rect">
            <a:avLst/>
          </a:prstGeom>
        </p:spPr>
      </p:pic>
      <p:pic>
        <p:nvPicPr>
          <p:cNvPr id="7" name="Imagem 6">
            <a:extLst>
              <a:ext uri="{FF2B5EF4-FFF2-40B4-BE49-F238E27FC236}">
                <a16:creationId xmlns:a16="http://schemas.microsoft.com/office/drawing/2014/main" id="{A777CD31-90DC-45C9-89FD-3DF717E17E4C}"/>
              </a:ext>
            </a:extLst>
          </p:cNvPr>
          <p:cNvPicPr>
            <a:picLocks noChangeAspect="1"/>
          </p:cNvPicPr>
          <p:nvPr/>
        </p:nvPicPr>
        <p:blipFill rotWithShape="1">
          <a:blip r:embed="rId3"/>
          <a:srcRect t="23830" b="31198"/>
          <a:stretch/>
        </p:blipFill>
        <p:spPr>
          <a:xfrm>
            <a:off x="14578341" y="809142"/>
            <a:ext cx="3721455" cy="1673571"/>
          </a:xfrm>
          <a:prstGeom prst="rect">
            <a:avLst/>
          </a:prstGeom>
        </p:spPr>
      </p:pic>
      <p:pic>
        <p:nvPicPr>
          <p:cNvPr id="8" name="Imagem 7">
            <a:extLst>
              <a:ext uri="{FF2B5EF4-FFF2-40B4-BE49-F238E27FC236}">
                <a16:creationId xmlns:a16="http://schemas.microsoft.com/office/drawing/2014/main" id="{EEC6818E-A845-4D44-B03E-157309EFA293}"/>
              </a:ext>
            </a:extLst>
          </p:cNvPr>
          <p:cNvPicPr>
            <a:picLocks noChangeAspect="1"/>
          </p:cNvPicPr>
          <p:nvPr/>
        </p:nvPicPr>
        <p:blipFill>
          <a:blip r:embed="rId4"/>
          <a:stretch>
            <a:fillRect/>
          </a:stretch>
        </p:blipFill>
        <p:spPr>
          <a:xfrm>
            <a:off x="5008495" y="1037587"/>
            <a:ext cx="3116118" cy="1445126"/>
          </a:xfrm>
          <a:prstGeom prst="rect">
            <a:avLst/>
          </a:prstGeom>
        </p:spPr>
      </p:pic>
      <p:sp>
        <p:nvSpPr>
          <p:cNvPr id="10" name="CaixaDeTexto 9">
            <a:extLst>
              <a:ext uri="{FF2B5EF4-FFF2-40B4-BE49-F238E27FC236}">
                <a16:creationId xmlns:a16="http://schemas.microsoft.com/office/drawing/2014/main" id="{5E72A440-0EEA-46F6-9DE4-D13D9C83944B}"/>
              </a:ext>
            </a:extLst>
          </p:cNvPr>
          <p:cNvSpPr txBox="1"/>
          <p:nvPr/>
        </p:nvSpPr>
        <p:spPr>
          <a:xfrm>
            <a:off x="1317696" y="3074957"/>
            <a:ext cx="27639819" cy="2862322"/>
          </a:xfrm>
          <a:prstGeom prst="rect">
            <a:avLst/>
          </a:prstGeom>
          <a:noFill/>
        </p:spPr>
        <p:txBody>
          <a:bodyPr wrap="square">
            <a:spAutoFit/>
          </a:bodyPr>
          <a:lstStyle/>
          <a:p>
            <a:pPr algn="ctr"/>
            <a:r>
              <a:rPr lang="en-US" sz="6000" b="1" dirty="0">
                <a:latin typeface="Arial" panose="020B0604020202020204" pitchFamily="34" charset="0"/>
                <a:cs typeface="Arial" panose="020B0604020202020204" pitchFamily="34" charset="0"/>
              </a:rPr>
              <a:t>Protective antifungal activity of </a:t>
            </a:r>
            <a:r>
              <a:rPr lang="en-US" sz="6000" b="1" i="1" dirty="0">
                <a:latin typeface="Arial" panose="020B0604020202020204" pitchFamily="34" charset="0"/>
                <a:cs typeface="Arial" panose="020B0604020202020204" pitchFamily="34" charset="0"/>
              </a:rPr>
              <a:t>Plantago major </a:t>
            </a:r>
            <a:r>
              <a:rPr lang="en-US" sz="6000" b="1" dirty="0">
                <a:latin typeface="Arial" panose="020B0604020202020204" pitchFamily="34" charset="0"/>
                <a:cs typeface="Arial" panose="020B0604020202020204" pitchFamily="34" charset="0"/>
              </a:rPr>
              <a:t>extract against the phytopathogenic fungi </a:t>
            </a:r>
            <a:r>
              <a:rPr lang="en-US" sz="6000" b="1" i="1" dirty="0">
                <a:latin typeface="Arial" panose="020B0604020202020204" pitchFamily="34" charset="0"/>
                <a:cs typeface="Arial" panose="020B0604020202020204" pitchFamily="34" charset="0"/>
              </a:rPr>
              <a:t>Phytophthora cinnamomi</a:t>
            </a:r>
            <a:r>
              <a:rPr lang="en-US" sz="6000" b="1" dirty="0">
                <a:latin typeface="Arial" panose="020B0604020202020204" pitchFamily="34" charset="0"/>
                <a:cs typeface="Arial" panose="020B0604020202020204" pitchFamily="34" charset="0"/>
              </a:rPr>
              <a:t>, </a:t>
            </a:r>
            <a:r>
              <a:rPr lang="en-US" sz="6000" b="1" i="1" dirty="0" err="1">
                <a:latin typeface="Arial" panose="020B0604020202020204" pitchFamily="34" charset="0"/>
                <a:cs typeface="Arial" panose="020B0604020202020204" pitchFamily="34" charset="0"/>
              </a:rPr>
              <a:t>Diplodia</a:t>
            </a:r>
            <a:r>
              <a:rPr lang="en-US" sz="6000" b="1" i="1" dirty="0">
                <a:latin typeface="Arial" panose="020B0604020202020204" pitchFamily="34" charset="0"/>
                <a:cs typeface="Arial" panose="020B0604020202020204" pitchFamily="34" charset="0"/>
              </a:rPr>
              <a:t> </a:t>
            </a:r>
            <a:r>
              <a:rPr lang="en-US" sz="6000" b="1" i="1" dirty="0" err="1">
                <a:latin typeface="Arial" panose="020B0604020202020204" pitchFamily="34" charset="0"/>
                <a:cs typeface="Arial" panose="020B0604020202020204" pitchFamily="34" charset="0"/>
              </a:rPr>
              <a:t>corticola</a:t>
            </a:r>
            <a:r>
              <a:rPr lang="en-US" sz="6000" b="1" i="1" dirty="0">
                <a:latin typeface="Arial" panose="020B0604020202020204" pitchFamily="34" charset="0"/>
                <a:cs typeface="Arial" panose="020B0604020202020204" pitchFamily="34" charset="0"/>
              </a:rPr>
              <a:t> </a:t>
            </a:r>
            <a:r>
              <a:rPr lang="en-US" sz="6000" b="1" dirty="0">
                <a:latin typeface="Arial" panose="020B0604020202020204" pitchFamily="34" charset="0"/>
                <a:cs typeface="Arial" panose="020B0604020202020204" pitchFamily="34" charset="0"/>
              </a:rPr>
              <a:t>and </a:t>
            </a:r>
            <a:r>
              <a:rPr lang="en-US" sz="6000" b="1" i="1" dirty="0">
                <a:latin typeface="Arial" panose="020B0604020202020204" pitchFamily="34" charset="0"/>
                <a:cs typeface="Arial" panose="020B0604020202020204" pitchFamily="34" charset="0"/>
              </a:rPr>
              <a:t>Colletotrichum</a:t>
            </a:r>
            <a:r>
              <a:rPr lang="en-US" sz="6000" b="1" dirty="0">
                <a:latin typeface="Arial" panose="020B0604020202020204" pitchFamily="34" charset="0"/>
                <a:cs typeface="Arial" panose="020B0604020202020204" pitchFamily="34" charset="0"/>
              </a:rPr>
              <a:t> species</a:t>
            </a:r>
          </a:p>
        </p:txBody>
      </p:sp>
      <p:sp>
        <p:nvSpPr>
          <p:cNvPr id="13" name="CaixaDeTexto 12">
            <a:extLst>
              <a:ext uri="{FF2B5EF4-FFF2-40B4-BE49-F238E27FC236}">
                <a16:creationId xmlns:a16="http://schemas.microsoft.com/office/drawing/2014/main" id="{9B8C61CF-6900-454A-BB6E-245CD4A918BB}"/>
              </a:ext>
            </a:extLst>
          </p:cNvPr>
          <p:cNvSpPr txBox="1"/>
          <p:nvPr/>
        </p:nvSpPr>
        <p:spPr>
          <a:xfrm>
            <a:off x="8821492" y="5972976"/>
            <a:ext cx="15129162" cy="1451808"/>
          </a:xfrm>
          <a:prstGeom prst="rect">
            <a:avLst/>
          </a:prstGeom>
          <a:noFill/>
        </p:spPr>
        <p:txBody>
          <a:bodyPr wrap="square">
            <a:spAutoFit/>
          </a:bodyPr>
          <a:lstStyle/>
          <a:p>
            <a:pPr algn="just">
              <a:lnSpc>
                <a:spcPct val="150000"/>
              </a:lnSpc>
              <a:spcAft>
                <a:spcPts val="800"/>
              </a:spcAft>
            </a:pPr>
            <a:r>
              <a:rPr lang="pt-BR" sz="6600" dirty="0">
                <a:effectLst/>
                <a:latin typeface="Arial" panose="020B0604020202020204" pitchFamily="34" charset="0"/>
                <a:ea typeface="Calibri" panose="020F0502020204030204" pitchFamily="34" charset="0"/>
                <a:cs typeface="Times New Roman" panose="02020603050405020304" pitchFamily="18" charset="0"/>
              </a:rPr>
              <a:t>Cláudia Ferreira</a:t>
            </a:r>
            <a:r>
              <a:rPr lang="pt-BR" sz="6600" baseline="30000" dirty="0">
                <a:latin typeface="Arial" panose="020B0604020202020204" pitchFamily="34" charset="0"/>
                <a:ea typeface="Calibri" panose="020F0502020204030204" pitchFamily="34" charset="0"/>
                <a:cs typeface="Times New Roman" panose="02020603050405020304" pitchFamily="18" charset="0"/>
              </a:rPr>
              <a:t>1</a:t>
            </a:r>
            <a:r>
              <a:rPr lang="pt-BR" sz="6600" dirty="0">
                <a:latin typeface="Arial" panose="020B0604020202020204" pitchFamily="34" charset="0"/>
                <a:ea typeface="Calibri" panose="020F0502020204030204" pitchFamily="34" charset="0"/>
                <a:cs typeface="Times New Roman" panose="02020603050405020304" pitchFamily="18" charset="0"/>
              </a:rPr>
              <a:t>,</a:t>
            </a:r>
            <a:r>
              <a:rPr lang="pt-BR" sz="6600" baseline="30000" dirty="0">
                <a:latin typeface="Arial" panose="020B0604020202020204" pitchFamily="34" charset="0"/>
                <a:ea typeface="Calibri" panose="020F0502020204030204" pitchFamily="34" charset="0"/>
                <a:cs typeface="Times New Roman" panose="02020603050405020304" pitchFamily="18" charset="0"/>
              </a:rPr>
              <a:t> </a:t>
            </a:r>
            <a:r>
              <a:rPr lang="pt-BR" sz="6600" dirty="0">
                <a:effectLst/>
                <a:latin typeface="Arial" panose="020B0604020202020204" pitchFamily="34" charset="0"/>
                <a:ea typeface="Calibri" panose="020F0502020204030204" pitchFamily="34" charset="0"/>
                <a:cs typeface="Times New Roman" panose="02020603050405020304" pitchFamily="18" charset="0"/>
              </a:rPr>
              <a:t>Rui Oliveira</a:t>
            </a:r>
            <a:r>
              <a:rPr lang="pt-BR" sz="6600" baseline="30000" dirty="0">
                <a:latin typeface="Arial" panose="020B0604020202020204" pitchFamily="34" charset="0"/>
                <a:ea typeface="Calibri" panose="020F0502020204030204" pitchFamily="34" charset="0"/>
                <a:cs typeface="Times New Roman" panose="02020603050405020304" pitchFamily="18" charset="0"/>
              </a:rPr>
              <a:t>1,2,3,*</a:t>
            </a:r>
            <a:endParaRPr lang="pt-PT" sz="6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ixaDeTexto 14">
            <a:extLst>
              <a:ext uri="{FF2B5EF4-FFF2-40B4-BE49-F238E27FC236}">
                <a16:creationId xmlns:a16="http://schemas.microsoft.com/office/drawing/2014/main" id="{0D9300D5-DFC3-45FD-B497-B629031DD434}"/>
              </a:ext>
            </a:extLst>
          </p:cNvPr>
          <p:cNvSpPr txBox="1"/>
          <p:nvPr/>
        </p:nvSpPr>
        <p:spPr>
          <a:xfrm>
            <a:off x="1889865" y="7623877"/>
            <a:ext cx="26495479" cy="2893100"/>
          </a:xfrm>
          <a:prstGeom prst="rect">
            <a:avLst/>
          </a:prstGeom>
          <a:noFill/>
        </p:spPr>
        <p:txBody>
          <a:bodyPr wrap="square">
            <a:spAutoFit/>
          </a:bodyPr>
          <a:lstStyle/>
          <a:p>
            <a:r>
              <a:rPr lang="pt-PT" sz="3000" baseline="30000" dirty="0">
                <a:latin typeface="Arial" panose="020B0604020202020204" pitchFamily="34" charset="0"/>
                <a:cs typeface="Arial" panose="020B0604020202020204" pitchFamily="34" charset="0"/>
              </a:rPr>
              <a:t>1</a:t>
            </a:r>
            <a:r>
              <a:rPr lang="pt-PT" sz="3000" dirty="0">
                <a:latin typeface="Arial" panose="020B0604020202020204" pitchFamily="34" charset="0"/>
                <a:cs typeface="Arial" panose="020B0604020202020204" pitchFamily="34" charset="0"/>
              </a:rPr>
              <a:t> Centre of Molecular </a:t>
            </a:r>
            <a:r>
              <a:rPr lang="pt-PT" sz="3000" dirty="0" err="1">
                <a:latin typeface="Arial" panose="020B0604020202020204" pitchFamily="34" charset="0"/>
                <a:cs typeface="Arial" panose="020B0604020202020204" pitchFamily="34" charset="0"/>
              </a:rPr>
              <a:t>and</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Environmental</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Biology</a:t>
            </a:r>
            <a:r>
              <a:rPr lang="pt-PT" sz="3000" dirty="0">
                <a:latin typeface="Arial" panose="020B0604020202020204" pitchFamily="34" charset="0"/>
                <a:cs typeface="Arial" panose="020B0604020202020204" pitchFamily="34" charset="0"/>
              </a:rPr>
              <a:t> (CBMA), </a:t>
            </a:r>
            <a:r>
              <a:rPr lang="pt-PT" sz="3000" dirty="0" err="1">
                <a:latin typeface="Arial" panose="020B0604020202020204" pitchFamily="34" charset="0"/>
                <a:cs typeface="Arial" panose="020B0604020202020204" pitchFamily="34" charset="0"/>
              </a:rPr>
              <a:t>Department</a:t>
            </a:r>
            <a:r>
              <a:rPr lang="pt-PT" sz="3000" dirty="0">
                <a:latin typeface="Arial" panose="020B0604020202020204" pitchFamily="34" charset="0"/>
                <a:cs typeface="Arial" panose="020B0604020202020204" pitchFamily="34" charset="0"/>
              </a:rPr>
              <a:t> of </a:t>
            </a:r>
            <a:r>
              <a:rPr lang="pt-PT" sz="3000" dirty="0" err="1">
                <a:latin typeface="Arial" panose="020B0604020202020204" pitchFamily="34" charset="0"/>
                <a:cs typeface="Arial" panose="020B0604020202020204" pitchFamily="34" charset="0"/>
              </a:rPr>
              <a:t>Biology</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University</a:t>
            </a:r>
            <a:r>
              <a:rPr lang="pt-PT" sz="3000" dirty="0">
                <a:latin typeface="Arial" panose="020B0604020202020204" pitchFamily="34" charset="0"/>
                <a:cs typeface="Arial" panose="020B0604020202020204" pitchFamily="34" charset="0"/>
              </a:rPr>
              <a:t> of Minho, Campus de Gualtar, 4710-057 Braga, Portugal </a:t>
            </a:r>
          </a:p>
          <a:p>
            <a:r>
              <a:rPr lang="pt-PT" sz="3000" baseline="30000" dirty="0">
                <a:latin typeface="Arial" panose="020B0604020202020204" pitchFamily="34" charset="0"/>
                <a:cs typeface="Arial" panose="020B0604020202020204" pitchFamily="34" charset="0"/>
              </a:rPr>
              <a:t>2</a:t>
            </a:r>
            <a:r>
              <a:rPr lang="pt-PT" sz="3000" dirty="0">
                <a:latin typeface="Arial" panose="020B0604020202020204" pitchFamily="34" charset="0"/>
                <a:cs typeface="Arial" panose="020B0604020202020204" pitchFamily="34" charset="0"/>
              </a:rPr>
              <a:t> Centre for </a:t>
            </a:r>
            <a:r>
              <a:rPr lang="pt-PT" sz="3000" dirty="0" err="1">
                <a:latin typeface="Arial" panose="020B0604020202020204" pitchFamily="34" charset="0"/>
                <a:cs typeface="Arial" panose="020B0604020202020204" pitchFamily="34" charset="0"/>
              </a:rPr>
              <a:t>the</a:t>
            </a:r>
            <a:r>
              <a:rPr lang="pt-PT" sz="3000" dirty="0">
                <a:latin typeface="Arial" panose="020B0604020202020204" pitchFamily="34" charset="0"/>
                <a:cs typeface="Arial" panose="020B0604020202020204" pitchFamily="34" charset="0"/>
              </a:rPr>
              <a:t> Research </a:t>
            </a:r>
            <a:r>
              <a:rPr lang="pt-PT" sz="3000" dirty="0" err="1">
                <a:latin typeface="Arial" panose="020B0604020202020204" pitchFamily="34" charset="0"/>
                <a:cs typeface="Arial" panose="020B0604020202020204" pitchFamily="34" charset="0"/>
              </a:rPr>
              <a:t>and</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Technology</a:t>
            </a:r>
            <a:r>
              <a:rPr lang="pt-PT" sz="3000" dirty="0">
                <a:latin typeface="Arial" panose="020B0604020202020204" pitchFamily="34" charset="0"/>
                <a:cs typeface="Arial" panose="020B0604020202020204" pitchFamily="34" charset="0"/>
              </a:rPr>
              <a:t> of </a:t>
            </a:r>
            <a:r>
              <a:rPr lang="pt-PT" sz="3000" dirty="0" err="1">
                <a:latin typeface="Arial" panose="020B0604020202020204" pitchFamily="34" charset="0"/>
                <a:cs typeface="Arial" panose="020B0604020202020204" pitchFamily="34" charset="0"/>
              </a:rPr>
              <a:t>Agro-Environmental</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and</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Biological</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Sciences</a:t>
            </a:r>
            <a:r>
              <a:rPr lang="pt-PT" sz="3000" dirty="0">
                <a:latin typeface="Arial" panose="020B0604020202020204" pitchFamily="34" charset="0"/>
                <a:cs typeface="Arial" panose="020B0604020202020204" pitchFamily="34" charset="0"/>
              </a:rPr>
              <a:t> (CITAB), </a:t>
            </a:r>
            <a:r>
              <a:rPr lang="pt-PT" sz="3000" dirty="0" err="1">
                <a:latin typeface="Arial" panose="020B0604020202020204" pitchFamily="34" charset="0"/>
                <a:cs typeface="Arial" panose="020B0604020202020204" pitchFamily="34" charset="0"/>
              </a:rPr>
              <a:t>Department</a:t>
            </a:r>
            <a:r>
              <a:rPr lang="pt-PT" sz="3000" dirty="0">
                <a:latin typeface="Arial" panose="020B0604020202020204" pitchFamily="34" charset="0"/>
                <a:cs typeface="Arial" panose="020B0604020202020204" pitchFamily="34" charset="0"/>
              </a:rPr>
              <a:t> of </a:t>
            </a:r>
            <a:r>
              <a:rPr lang="pt-PT" sz="3000" dirty="0" err="1">
                <a:latin typeface="Arial" panose="020B0604020202020204" pitchFamily="34" charset="0"/>
                <a:cs typeface="Arial" panose="020B0604020202020204" pitchFamily="34" charset="0"/>
              </a:rPr>
              <a:t>Biology</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University</a:t>
            </a:r>
            <a:r>
              <a:rPr lang="pt-PT" sz="3000" dirty="0">
                <a:latin typeface="Arial" panose="020B0604020202020204" pitchFamily="34" charset="0"/>
                <a:cs typeface="Arial" panose="020B0604020202020204" pitchFamily="34" charset="0"/>
              </a:rPr>
              <a:t> of Minho, Campus de Gualtar, 4710-057 Braga, Portugal </a:t>
            </a:r>
          </a:p>
          <a:p>
            <a:r>
              <a:rPr lang="pt-PT" sz="3000" baseline="30000" dirty="0">
                <a:latin typeface="Arial" panose="020B0604020202020204" pitchFamily="34" charset="0"/>
                <a:cs typeface="Arial" panose="020B0604020202020204" pitchFamily="34" charset="0"/>
              </a:rPr>
              <a:t>3 </a:t>
            </a:r>
            <a:r>
              <a:rPr lang="pt-PT" sz="3000" dirty="0">
                <a:latin typeface="Arial" panose="020B0604020202020204" pitchFamily="34" charset="0"/>
                <a:cs typeface="Arial" panose="020B0604020202020204" pitchFamily="34" charset="0"/>
              </a:rPr>
              <a:t>Centre of </a:t>
            </a:r>
            <a:r>
              <a:rPr lang="pt-PT" sz="3000" dirty="0" err="1">
                <a:latin typeface="Arial" panose="020B0604020202020204" pitchFamily="34" charset="0"/>
                <a:cs typeface="Arial" panose="020B0604020202020204" pitchFamily="34" charset="0"/>
              </a:rPr>
              <a:t>Biological</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Engineering</a:t>
            </a:r>
            <a:r>
              <a:rPr lang="pt-PT" sz="3000" dirty="0">
                <a:latin typeface="Arial" panose="020B0604020202020204" pitchFamily="34" charset="0"/>
                <a:cs typeface="Arial" panose="020B0604020202020204" pitchFamily="34" charset="0"/>
              </a:rPr>
              <a:t> (CEB), </a:t>
            </a:r>
            <a:r>
              <a:rPr lang="pt-PT" sz="3000" dirty="0" err="1">
                <a:latin typeface="Arial" panose="020B0604020202020204" pitchFamily="34" charset="0"/>
                <a:cs typeface="Arial" panose="020B0604020202020204" pitchFamily="34" charset="0"/>
              </a:rPr>
              <a:t>Department</a:t>
            </a:r>
            <a:r>
              <a:rPr lang="pt-PT" sz="3000" dirty="0">
                <a:latin typeface="Arial" panose="020B0604020202020204" pitchFamily="34" charset="0"/>
                <a:cs typeface="Arial" panose="020B0604020202020204" pitchFamily="34" charset="0"/>
              </a:rPr>
              <a:t> of </a:t>
            </a:r>
            <a:r>
              <a:rPr lang="pt-PT" sz="3000" dirty="0" err="1">
                <a:latin typeface="Arial" panose="020B0604020202020204" pitchFamily="34" charset="0"/>
                <a:cs typeface="Arial" panose="020B0604020202020204" pitchFamily="34" charset="0"/>
              </a:rPr>
              <a:t>Biology</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University</a:t>
            </a:r>
            <a:r>
              <a:rPr lang="pt-PT" sz="3000" dirty="0">
                <a:latin typeface="Arial" panose="020B0604020202020204" pitchFamily="34" charset="0"/>
                <a:cs typeface="Arial" panose="020B0604020202020204" pitchFamily="34" charset="0"/>
              </a:rPr>
              <a:t> of Minho, Campus </a:t>
            </a:r>
            <a:r>
              <a:rPr lang="pt-PT" sz="3000">
                <a:latin typeface="Arial" panose="020B0604020202020204" pitchFamily="34" charset="0"/>
                <a:cs typeface="Arial" panose="020B0604020202020204" pitchFamily="34" charset="0"/>
              </a:rPr>
              <a:t>de Gualtar, </a:t>
            </a:r>
            <a:r>
              <a:rPr lang="pt-PT" sz="3000" dirty="0">
                <a:latin typeface="Arial" panose="020B0604020202020204" pitchFamily="34" charset="0"/>
                <a:cs typeface="Arial" panose="020B0604020202020204" pitchFamily="34" charset="0"/>
              </a:rPr>
              <a:t>4710-057 Braga, Portugal</a:t>
            </a:r>
          </a:p>
          <a:p>
            <a:pPr marL="514350" indent="-514350">
              <a:buAutoNum type="arabicPlain" startAt="3"/>
            </a:pPr>
            <a:endParaRPr lang="pt-PT" sz="3000" dirty="0">
              <a:latin typeface="Arial" panose="020B0604020202020204" pitchFamily="34" charset="0"/>
              <a:cs typeface="Arial" panose="020B0604020202020204" pitchFamily="34" charset="0"/>
            </a:endParaRPr>
          </a:p>
          <a:p>
            <a:r>
              <a:rPr lang="pt-PT" sz="3000" dirty="0">
                <a:latin typeface="Arial" panose="020B0604020202020204" pitchFamily="34" charset="0"/>
                <a:cs typeface="Arial" panose="020B0604020202020204" pitchFamily="34" charset="0"/>
              </a:rPr>
              <a:t>*</a:t>
            </a:r>
            <a:r>
              <a:rPr lang="pt-PT" sz="3000" dirty="0" err="1">
                <a:latin typeface="Arial" panose="020B0604020202020204" pitchFamily="34" charset="0"/>
                <a:cs typeface="Arial" panose="020B0604020202020204" pitchFamily="34" charset="0"/>
              </a:rPr>
              <a:t>Correspondence</a:t>
            </a:r>
            <a:r>
              <a:rPr lang="pt-PT" sz="3000" dirty="0">
                <a:latin typeface="Arial" panose="020B0604020202020204" pitchFamily="34" charset="0"/>
                <a:cs typeface="Arial" panose="020B0604020202020204" pitchFamily="34" charset="0"/>
              </a:rPr>
              <a:t>:</a:t>
            </a:r>
            <a:r>
              <a:rPr lang="pt-PT" sz="3000" b="0" i="0" u="none" strike="noStrike" dirty="0">
                <a:effectLst/>
                <a:latin typeface="Arial" panose="020B0604020202020204" pitchFamily="34" charset="0"/>
                <a:cs typeface="Arial" panose="020B0604020202020204" pitchFamily="34" charset="0"/>
              </a:rPr>
              <a:t> ruipso@bio.uminho.pt</a:t>
            </a:r>
            <a:endParaRPr lang="pt-PT" sz="3000" dirty="0">
              <a:latin typeface="Arial" panose="020B0604020202020204" pitchFamily="34" charset="0"/>
              <a:cs typeface="Arial" panose="020B0604020202020204" pitchFamily="34" charset="0"/>
            </a:endParaRPr>
          </a:p>
        </p:txBody>
      </p:sp>
      <p:cxnSp>
        <p:nvCxnSpPr>
          <p:cNvPr id="21" name="Straight Connector 8">
            <a:extLst>
              <a:ext uri="{FF2B5EF4-FFF2-40B4-BE49-F238E27FC236}">
                <a16:creationId xmlns:a16="http://schemas.microsoft.com/office/drawing/2014/main" id="{B1715DF8-0A05-4049-872A-06B32521F801}"/>
              </a:ext>
            </a:extLst>
          </p:cNvPr>
          <p:cNvCxnSpPr>
            <a:cxnSpLocks/>
          </p:cNvCxnSpPr>
          <p:nvPr/>
        </p:nvCxnSpPr>
        <p:spPr bwMode="auto">
          <a:xfrm>
            <a:off x="470948" y="10779234"/>
            <a:ext cx="7562511" cy="49512"/>
          </a:xfrm>
          <a:prstGeom prst="line">
            <a:avLst/>
          </a:prstGeom>
          <a:noFill/>
          <a:ln w="25400"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95">
                <a:extLst>
                  <a:ext uri="{FF2B5EF4-FFF2-40B4-BE49-F238E27FC236}">
                    <a16:creationId xmlns:a16="http://schemas.microsoft.com/office/drawing/2014/main" id="{5114A224-D83D-40A7-83EE-624C6F9A073B}"/>
                  </a:ext>
                </a:extLst>
              </p:cNvPr>
              <p:cNvSpPr txBox="1"/>
              <p:nvPr/>
            </p:nvSpPr>
            <p:spPr>
              <a:xfrm>
                <a:off x="421505" y="24388394"/>
                <a:ext cx="7458703" cy="15719368"/>
              </a:xfrm>
              <a:prstGeom prst="rect">
                <a:avLst/>
              </a:prstGeom>
              <a:solidFill>
                <a:schemeClr val="bg1">
                  <a:alpha val="63000"/>
                </a:schemeClr>
              </a:solidFill>
              <a:effectLst/>
            </p:spPr>
            <p:txBody>
              <a:bodyPr wrap="square">
                <a:spAutoFit/>
              </a:bodyPr>
              <a:lstStyle/>
              <a:p>
                <a:pPr>
                  <a:lnSpc>
                    <a:spcPts val="4600"/>
                  </a:lnSpc>
                  <a:spcAft>
                    <a:spcPts val="1200"/>
                  </a:spcAft>
                  <a:defRPr/>
                </a:pPr>
                <a:r>
                  <a:rPr lang="en-US" sz="4800" b="1" dirty="0">
                    <a:solidFill>
                      <a:srgbClr val="005BBB"/>
                    </a:solidFill>
                    <a:latin typeface="+mj-lt"/>
                  </a:rPr>
                  <a:t>Materials and Methods</a:t>
                </a:r>
              </a:p>
              <a:p>
                <a:pPr algn="just">
                  <a:lnSpc>
                    <a:spcPts val="4100"/>
                  </a:lnSpc>
                  <a:spcAft>
                    <a:spcPts val="800"/>
                  </a:spcAft>
                </a:pP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To investigate </a:t>
                </a:r>
                <a:r>
                  <a:rPr lang="en-US" sz="3000" i="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P. major</a:t>
                </a: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inhibition on the mycelial growth </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of the phytopathogenic fungi </a:t>
                </a:r>
                <a:r>
                  <a:rPr lang="en-US" sz="30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Colletotrichum </a:t>
                </a:r>
                <a:r>
                  <a:rPr lang="en-US" sz="30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acutatum</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en-US" sz="30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Colletotrichum </a:t>
                </a:r>
                <a:r>
                  <a:rPr lang="en-US" sz="30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gloeosporioides</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en-US" sz="30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Colletotrichum </a:t>
                </a:r>
                <a:r>
                  <a:rPr lang="en-US" sz="30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godetiae</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en-US" sz="30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Colletotrichum </a:t>
                </a:r>
                <a:r>
                  <a:rPr lang="en-US" sz="30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nymphaeae</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en-US" sz="30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Diplodia</a:t>
                </a:r>
                <a:r>
                  <a:rPr lang="en-US" sz="30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en-US" sz="30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corticola</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and </a:t>
                </a:r>
                <a:r>
                  <a:rPr lang="en-US" sz="30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Phytophthora cinnamomi, </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the dried plant was extracted </a:t>
                </a: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with 50% (v/v) ethanol, the solution dried by evaporation, and the </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residue </a:t>
                </a: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dissolved in water. The aqueous extract was incorporated into PDA medium at different concentrations, </a:t>
                </a:r>
                <a:r>
                  <a:rPr lang="en-US" sz="3000" dirty="0">
                    <a:solidFill>
                      <a:schemeClr val="tx1">
                        <a:lumMod val="75000"/>
                        <a:lumOff val="25000"/>
                      </a:schemeClr>
                    </a:solidFill>
                    <a:latin typeface="Arial" panose="020B0604020202020204" pitchFamily="34" charset="0"/>
                    <a:cs typeface="Arial" panose="020B0604020202020204" pitchFamily="34" charset="0"/>
                  </a:rPr>
                  <a:t>100, 500, 1000 and 2000 µg/mL</a:t>
                </a: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and mycelial discs of each fungus were placed in the center of each Petri dish. </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a:t>
                </a:r>
                <a:r>
                  <a:rPr lang="en-US" sz="3000" dirty="0">
                    <a:solidFill>
                      <a:schemeClr val="tx1">
                        <a:lumMod val="75000"/>
                        <a:lumOff val="25000"/>
                      </a:schemeClr>
                    </a:solidFill>
                    <a:latin typeface="Arial" panose="020B0604020202020204" pitchFamily="34" charset="0"/>
                    <a:cs typeface="Arial" panose="020B0604020202020204" pitchFamily="34" charset="0"/>
                  </a:rPr>
                  <a:t>adial mycelial growth was measured at 3, 6 and 9 days after inoculation. For each treatment, three replicates were performed. The assay ended when the negative control reached full growth. 	T</a:t>
                </a: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he antifungal activity of </a:t>
                </a:r>
                <a:r>
                  <a:rPr lang="en-US" sz="3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the </a:t>
                </a: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extract was calculated in terms of inhibition percentage of mycelia growth by using the following formula:</a:t>
                </a:r>
                <a:endParaRPr lang="pt-PT"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ts val="4100"/>
                  </a:lnSpc>
                  <a:spcAft>
                    <a:spcPts val="800"/>
                  </a:spcAft>
                </a:pPr>
                <a14:m>
                  <m:oMathPara xmlns:m="http://schemas.openxmlformats.org/officeDocument/2006/math">
                    <m:oMathParaPr>
                      <m:jc m:val="centerGroup"/>
                    </m:oMathParaPr>
                    <m:oMath xmlns:m="http://schemas.openxmlformats.org/officeDocument/2006/math">
                      <m:r>
                        <m:rPr>
                          <m:sty m:val="p"/>
                        </m:rPr>
                        <a:rPr lang="en-US" sz="3000">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Inhbition</m:t>
                      </m:r>
                      <m:r>
                        <a:rPr lang="en-US"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pt-PT"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d>
                      <m:r>
                        <a:rPr lang="en-US"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t-PT"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𝑑𝑐</m:t>
                          </m:r>
                          <m:r>
                            <a:rPr lang="en-US"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𝑑𝑡</m:t>
                          </m:r>
                        </m:num>
                        <m:den>
                          <m:r>
                            <a:rPr lang="en-US"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𝑑𝑐</m:t>
                          </m:r>
                        </m:den>
                      </m:f>
                      <m:r>
                        <a:rPr lang="en-US" sz="3000" i="1">
                          <a:solidFill>
                            <a:schemeClr val="tx1">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pt-PT"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ts val="4100"/>
                  </a:lnSpc>
                  <a:spcAft>
                    <a:spcPts val="800"/>
                  </a:spcAft>
                </a:pP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where </a:t>
                </a:r>
                <a:r>
                  <a:rPr lang="pt-PT"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𝑑𝑐</a:t>
                </a: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is the average increase in mycelia growth in negative control and </a:t>
                </a:r>
                <a:r>
                  <a:rPr lang="pt-PT"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𝑑𝑡</a:t>
                </a:r>
                <a:r>
                  <a:rPr lang="en-US"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is the average increase in mycelia growth in treated sets.</a:t>
                </a:r>
                <a:endParaRPr lang="pt-PT" sz="3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TextBox 95">
                <a:extLst>
                  <a:ext uri="{FF2B5EF4-FFF2-40B4-BE49-F238E27FC236}">
                    <a16:creationId xmlns:a16="http://schemas.microsoft.com/office/drawing/2014/main" id="{5114A224-D83D-40A7-83EE-624C6F9A073B}"/>
                  </a:ext>
                </a:extLst>
              </p:cNvPr>
              <p:cNvSpPr txBox="1">
                <a:spLocks noRot="1" noChangeAspect="1" noMove="1" noResize="1" noEditPoints="1" noAdjustHandles="1" noChangeArrowheads="1" noChangeShapeType="1" noTextEdit="1"/>
              </p:cNvSpPr>
              <p:nvPr/>
            </p:nvSpPr>
            <p:spPr>
              <a:xfrm>
                <a:off x="421505" y="24388394"/>
                <a:ext cx="7458703" cy="15719368"/>
              </a:xfrm>
              <a:prstGeom prst="rect">
                <a:avLst/>
              </a:prstGeom>
              <a:blipFill>
                <a:blip r:embed="rId5"/>
                <a:stretch>
                  <a:fillRect l="-3676" t="-1707" r="-1879" b="-233"/>
                </a:stretch>
              </a:blipFill>
              <a:effectLst/>
            </p:spPr>
            <p:txBody>
              <a:bodyPr/>
              <a:lstStyle/>
              <a:p>
                <a:r>
                  <a:rPr lang="pt-PT">
                    <a:noFill/>
                  </a:rPr>
                  <a:t> </a:t>
                </a:r>
              </a:p>
            </p:txBody>
          </p:sp>
        </mc:Fallback>
      </mc:AlternateContent>
      <p:cxnSp>
        <p:nvCxnSpPr>
          <p:cNvPr id="22" name="Straight Connector 8">
            <a:extLst>
              <a:ext uri="{FF2B5EF4-FFF2-40B4-BE49-F238E27FC236}">
                <a16:creationId xmlns:a16="http://schemas.microsoft.com/office/drawing/2014/main" id="{39E600A9-4AB0-437F-B233-E2AC44A8A979}"/>
              </a:ext>
            </a:extLst>
          </p:cNvPr>
          <p:cNvCxnSpPr>
            <a:cxnSpLocks/>
          </p:cNvCxnSpPr>
          <p:nvPr/>
        </p:nvCxnSpPr>
        <p:spPr bwMode="auto">
          <a:xfrm flipV="1">
            <a:off x="428792" y="24231752"/>
            <a:ext cx="7604667" cy="5380"/>
          </a:xfrm>
          <a:prstGeom prst="line">
            <a:avLst/>
          </a:prstGeom>
          <a:noFill/>
          <a:ln w="25400" cap="flat" cmpd="sng" algn="ctr">
            <a:solidFill>
              <a:schemeClr val="tx1"/>
            </a:solidFill>
            <a:prstDash val="dash"/>
            <a:round/>
            <a:headEnd type="none" w="med" len="med"/>
            <a:tailEnd type="none" w="med" len="med"/>
          </a:ln>
          <a:effectLst/>
        </p:spPr>
      </p:cxnSp>
      <p:sp>
        <p:nvSpPr>
          <p:cNvPr id="27" name="TextBox 95">
            <a:extLst>
              <a:ext uri="{FF2B5EF4-FFF2-40B4-BE49-F238E27FC236}">
                <a16:creationId xmlns:a16="http://schemas.microsoft.com/office/drawing/2014/main" id="{62EEE58A-3EB0-445F-B495-98FE44E2CAE0}"/>
              </a:ext>
            </a:extLst>
          </p:cNvPr>
          <p:cNvSpPr txBox="1"/>
          <p:nvPr/>
        </p:nvSpPr>
        <p:spPr>
          <a:xfrm>
            <a:off x="428792" y="11001788"/>
            <a:ext cx="7695821" cy="13164181"/>
          </a:xfrm>
          <a:prstGeom prst="rect">
            <a:avLst/>
          </a:prstGeom>
          <a:solidFill>
            <a:schemeClr val="bg1">
              <a:alpha val="63000"/>
            </a:schemeClr>
          </a:solidFill>
          <a:effectLst/>
        </p:spPr>
        <p:txBody>
          <a:bodyPr wrap="square">
            <a:spAutoFit/>
          </a:bodyPr>
          <a:lstStyle/>
          <a:p>
            <a:pPr>
              <a:lnSpc>
                <a:spcPts val="4600"/>
              </a:lnSpc>
              <a:spcAft>
                <a:spcPts val="1200"/>
              </a:spcAft>
              <a:defRPr/>
            </a:pPr>
            <a:r>
              <a:rPr lang="en-US" sz="4800" b="1" dirty="0">
                <a:solidFill>
                  <a:srgbClr val="005BBB"/>
                </a:solidFill>
                <a:latin typeface="+mj-lt"/>
              </a:rPr>
              <a:t>Introduction</a:t>
            </a:r>
          </a:p>
          <a:p>
            <a:pPr>
              <a:lnSpc>
                <a:spcPts val="4600"/>
              </a:lnSpc>
              <a:spcAft>
                <a:spcPts val="1200"/>
              </a:spcAft>
              <a:defRPr/>
            </a:pPr>
            <a:r>
              <a:rPr lang="en-US" sz="3000" dirty="0">
                <a:solidFill>
                  <a:schemeClr val="tx1">
                    <a:lumMod val="75000"/>
                    <a:lumOff val="25000"/>
                  </a:schemeClr>
                </a:solidFill>
                <a:effectLst/>
                <a:latin typeface="Arial" panose="020B0604020202020204" pitchFamily="34" charset="0"/>
                <a:ea typeface="Calibri" panose="020F0502020204030204" pitchFamily="34" charset="0"/>
              </a:rPr>
              <a:t>										Crop</a:t>
            </a:r>
            <a:r>
              <a:rPr lang="en-US" sz="3000" dirty="0">
                <a:solidFill>
                  <a:schemeClr val="accent6"/>
                </a:solidFill>
                <a:effectLst/>
                <a:latin typeface="Arial" panose="020B0604020202020204" pitchFamily="34" charset="0"/>
                <a:ea typeface="Calibri" panose="020F0502020204030204" pitchFamily="34" charset="0"/>
              </a:rPr>
              <a:t>-</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protecting 											synthetic 													fungicides raise 										environmental 											and human 												concerns due to accumulation in edible vegetables</a:t>
            </a:r>
            <a:r>
              <a:rPr lang="en-US" sz="3000" baseline="30000" dirty="0">
                <a:solidFill>
                  <a:schemeClr val="tx1">
                    <a:lumMod val="75000"/>
                    <a:lumOff val="25000"/>
                  </a:schemeClr>
                </a:solidFill>
                <a:effectLst/>
                <a:latin typeface="Arial" panose="020B0604020202020204" pitchFamily="34" charset="0"/>
                <a:ea typeface="Calibri" panose="020F0502020204030204" pitchFamily="34" charset="0"/>
              </a:rPr>
              <a:t>1</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 showing significant toxicity to humans</a:t>
            </a:r>
            <a:r>
              <a:rPr lang="en-US" sz="3000" baseline="30000" dirty="0">
                <a:solidFill>
                  <a:schemeClr val="tx1">
                    <a:lumMod val="75000"/>
                    <a:lumOff val="25000"/>
                  </a:schemeClr>
                </a:solidFill>
                <a:effectLst/>
                <a:latin typeface="Arial" panose="020B0604020202020204" pitchFamily="34" charset="0"/>
                <a:ea typeface="Calibri" panose="020F0502020204030204" pitchFamily="34" charset="0"/>
              </a:rPr>
              <a:t>2</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 and in soil</a:t>
            </a:r>
            <a:r>
              <a:rPr lang="en-US" sz="3000" baseline="30000" dirty="0">
                <a:solidFill>
                  <a:schemeClr val="tx1">
                    <a:lumMod val="75000"/>
                    <a:lumOff val="25000"/>
                  </a:schemeClr>
                </a:solidFill>
                <a:effectLst/>
                <a:latin typeface="Arial" panose="020B0604020202020204" pitchFamily="34" charset="0"/>
                <a:ea typeface="Calibri" panose="020F0502020204030204" pitchFamily="34" charset="0"/>
              </a:rPr>
              <a:t>3</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 groundwater and rivers</a:t>
            </a:r>
            <a:r>
              <a:rPr lang="en-US" sz="3000" baseline="30000" dirty="0">
                <a:solidFill>
                  <a:schemeClr val="tx1">
                    <a:lumMod val="75000"/>
                    <a:lumOff val="25000"/>
                  </a:schemeClr>
                </a:solidFill>
                <a:effectLst/>
                <a:latin typeface="Arial" panose="020B0604020202020204" pitchFamily="34" charset="0"/>
                <a:ea typeface="Calibri" panose="020F0502020204030204" pitchFamily="34" charset="0"/>
              </a:rPr>
              <a:t>4</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 affecting ecological balance. </a:t>
            </a:r>
            <a:r>
              <a:rPr lang="en-US" sz="3000" i="1" dirty="0">
                <a:solidFill>
                  <a:schemeClr val="tx1">
                    <a:lumMod val="75000"/>
                    <a:lumOff val="25000"/>
                  </a:schemeClr>
                </a:solidFill>
                <a:effectLst/>
                <a:latin typeface="Arial" panose="020B0604020202020204" pitchFamily="34" charset="0"/>
                <a:ea typeface="Calibri" panose="020F0502020204030204" pitchFamily="34" charset="0"/>
              </a:rPr>
              <a:t>Plantago major </a:t>
            </a:r>
            <a:r>
              <a:rPr lang="en-US" sz="3000" b="1" dirty="0">
                <a:solidFill>
                  <a:schemeClr val="tx1">
                    <a:lumMod val="75000"/>
                    <a:lumOff val="25000"/>
                  </a:schemeClr>
                </a:solidFill>
                <a:effectLst/>
                <a:latin typeface="Arial" panose="020B0604020202020204" pitchFamily="34" charset="0"/>
                <a:ea typeface="Calibri" panose="020F0502020204030204" pitchFamily="34" charset="0"/>
              </a:rPr>
              <a:t>(Figure 1) </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extract is a rich source of biodegradable secondary metabolites, which have multiple modes of antifungal action and lower probability of development of resistant fungi strains, a very notorious problem with the use of synthetic fungicides</a:t>
            </a:r>
            <a:r>
              <a:rPr lang="en-US" sz="3000" baseline="30000" dirty="0">
                <a:solidFill>
                  <a:schemeClr val="tx1">
                    <a:lumMod val="75000"/>
                    <a:lumOff val="25000"/>
                  </a:schemeClr>
                </a:solidFill>
                <a:effectLst/>
                <a:latin typeface="Arial" panose="020B0604020202020204" pitchFamily="34" charset="0"/>
                <a:ea typeface="Calibri" panose="020F0502020204030204" pitchFamily="34" charset="0"/>
              </a:rPr>
              <a:t>5</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 The objective of this work is to evaluat</a:t>
            </a:r>
            <a:r>
              <a:rPr lang="en-US" sz="3000" dirty="0">
                <a:solidFill>
                  <a:schemeClr val="tx1">
                    <a:lumMod val="75000"/>
                    <a:lumOff val="25000"/>
                  </a:schemeClr>
                </a:solidFill>
                <a:latin typeface="Arial" panose="020B0604020202020204" pitchFamily="34" charset="0"/>
                <a:ea typeface="Calibri" panose="020F0502020204030204" pitchFamily="34" charset="0"/>
              </a:rPr>
              <a:t>e</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 the antifungal activity of </a:t>
            </a:r>
            <a:r>
              <a:rPr lang="en-US" sz="3000" i="1" dirty="0">
                <a:solidFill>
                  <a:schemeClr val="tx1">
                    <a:lumMod val="75000"/>
                    <a:lumOff val="25000"/>
                  </a:schemeClr>
                </a:solidFill>
                <a:effectLst/>
                <a:latin typeface="Arial" panose="020B0604020202020204" pitchFamily="34" charset="0"/>
                <a:ea typeface="Calibri" panose="020F0502020204030204" pitchFamily="34" charset="0"/>
              </a:rPr>
              <a:t>P. major</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 extract, as a potential replacement of synthetic fungicides, aiming to contribute </a:t>
            </a:r>
            <a:r>
              <a:rPr lang="en-US" sz="3000" dirty="0">
                <a:solidFill>
                  <a:schemeClr val="tx1">
                    <a:lumMod val="75000"/>
                    <a:lumOff val="25000"/>
                  </a:schemeClr>
                </a:solidFill>
                <a:latin typeface="Arial" panose="020B0604020202020204" pitchFamily="34" charset="0"/>
                <a:ea typeface="Calibri" panose="020F0502020204030204" pitchFamily="34" charset="0"/>
              </a:rPr>
              <a:t>to sustainable agriculture practices and </a:t>
            </a:r>
            <a:r>
              <a:rPr lang="en-US" sz="3000" dirty="0">
                <a:solidFill>
                  <a:schemeClr val="tx1">
                    <a:lumMod val="75000"/>
                    <a:lumOff val="25000"/>
                  </a:schemeClr>
                </a:solidFill>
                <a:effectLst/>
                <a:latin typeface="Arial" panose="020B0604020202020204" pitchFamily="34" charset="0"/>
                <a:ea typeface="Calibri" panose="020F0502020204030204" pitchFamily="34" charset="0"/>
              </a:rPr>
              <a:t>food safety.</a:t>
            </a:r>
            <a:endParaRPr lang="en-US" sz="3000" dirty="0">
              <a:solidFill>
                <a:schemeClr val="tx1">
                  <a:lumMod val="75000"/>
                  <a:lumOff val="25000"/>
                </a:schemeClr>
              </a:solidFill>
              <a:latin typeface="Arial" charset="0"/>
              <a:ea typeface="Arial" charset="0"/>
              <a:cs typeface="Arial" charset="0"/>
            </a:endParaRPr>
          </a:p>
        </p:txBody>
      </p:sp>
      <p:sp>
        <p:nvSpPr>
          <p:cNvPr id="31" name="TextBox 100">
            <a:extLst>
              <a:ext uri="{FF2B5EF4-FFF2-40B4-BE49-F238E27FC236}">
                <a16:creationId xmlns:a16="http://schemas.microsoft.com/office/drawing/2014/main" id="{18F9710B-A707-4783-B8B6-64AF3E85682A}"/>
              </a:ext>
            </a:extLst>
          </p:cNvPr>
          <p:cNvSpPr txBox="1"/>
          <p:nvPr/>
        </p:nvSpPr>
        <p:spPr>
          <a:xfrm>
            <a:off x="381232" y="40360026"/>
            <a:ext cx="7638850" cy="2460738"/>
          </a:xfrm>
          <a:prstGeom prst="rect">
            <a:avLst/>
          </a:prstGeom>
          <a:solidFill>
            <a:schemeClr val="bg1">
              <a:alpha val="63000"/>
            </a:schemeClr>
          </a:solidFill>
          <a:effectLst/>
        </p:spPr>
        <p:txBody>
          <a:bodyPr wrap="square">
            <a:spAutoFit/>
          </a:bodyPr>
          <a:lstStyle/>
          <a:p>
            <a:pPr>
              <a:lnSpc>
                <a:spcPts val="1000"/>
              </a:lnSpc>
              <a:spcAft>
                <a:spcPts val="1200"/>
              </a:spcAft>
              <a:buClr>
                <a:schemeClr val="tx2"/>
              </a:buClr>
              <a:defRPr/>
            </a:pPr>
            <a:r>
              <a:rPr lang="en-US" sz="1600" b="1" dirty="0">
                <a:solidFill>
                  <a:srgbClr val="005BBB"/>
                </a:solidFill>
                <a:latin typeface="+mj-lt"/>
                <a:cs typeface="Arial" panose="020B0604020202020204" pitchFamily="34" charset="0"/>
              </a:rPr>
              <a:t>References</a:t>
            </a:r>
          </a:p>
          <a:p>
            <a:pPr marL="406400" indent="-406400">
              <a:lnSpc>
                <a:spcPts val="1000"/>
              </a:lnSpc>
              <a:spcAft>
                <a:spcPts val="800"/>
              </a:spcAft>
            </a:pP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1. 	Frank, R.; </a:t>
            </a:r>
            <a:r>
              <a:rPr lang="pt-PT" sz="1400"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Braun</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H.E.; </a:t>
            </a:r>
            <a:r>
              <a:rPr lang="pt-PT" sz="1400"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Ripley</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B.D. </a:t>
            </a:r>
            <a:r>
              <a:rPr lang="pt-PT" sz="1400"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Residues</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of </a:t>
            </a:r>
            <a:r>
              <a:rPr lang="pt-PT" sz="1400"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insecticides</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and</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fungicides</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on</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Ontario‐grown</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vegetables</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1986–1988. </a:t>
            </a:r>
            <a:r>
              <a:rPr lang="pt-PT" sz="1400" i="1"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Food</a:t>
            </a:r>
            <a:r>
              <a:rPr lang="pt-PT" sz="1400" i="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pt-PT" sz="1400" i="1"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Addit</a:t>
            </a:r>
            <a:r>
              <a:rPr lang="pt-PT" sz="1400" i="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Contam.</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pt-PT" sz="14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1990</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pt-PT" sz="1400" i="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7</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545–554, </a:t>
            </a:r>
            <a:r>
              <a:rPr lang="pt-PT" sz="1400" i="1" dirty="0" err="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Resistance</a:t>
            </a:r>
            <a:r>
              <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Elsevier, 2015; Vol. 90; ISBN 9780128022757</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doi:10.1080/02652039009373917.</a:t>
            </a:r>
          </a:p>
          <a:p>
            <a:pPr marL="406400" indent="-406400">
              <a:lnSpc>
                <a:spcPts val="1000"/>
              </a:lnSpc>
              <a:spcAft>
                <a:spcPts val="800"/>
              </a:spcAft>
            </a:pP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2. 	Wang, P.; Yang, M.; Jiang, L.; Wu, Y.J. A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fungicide</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miconazole</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ameliorates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tri</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cresyl</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phosphate-induced</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demyelination</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through</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inhibition</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of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ErbB</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Akt</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pathway</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Neuropharmacology</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2019</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148</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31–39, doi:10.1016/j.neuropharm.2018.12.015.</a:t>
            </a:r>
          </a:p>
          <a:p>
            <a:pPr marL="406400" indent="-406400">
              <a:lnSpc>
                <a:spcPts val="1000"/>
              </a:lnSpc>
              <a:spcAft>
                <a:spcPts val="800"/>
              </a:spcAft>
            </a:pP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3.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Sukul</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P.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Enzymatic</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activities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and</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microbial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biomass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in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soil</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as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influenced</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by</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metalaxyl</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residues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Soil</a:t>
            </a:r>
            <a:r>
              <a:rPr lang="pt-PT" sz="14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Biol</a:t>
            </a:r>
            <a:r>
              <a:rPr lang="pt-PT" sz="14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Biochem</a:t>
            </a:r>
            <a:r>
              <a:rPr lang="pt-PT" sz="14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2006</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38</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320–326, doi:10.1016/j.soilbio.2005.05.009.</a:t>
            </a:r>
          </a:p>
          <a:p>
            <a:pPr marL="406400" indent="-406400">
              <a:lnSpc>
                <a:spcPts val="1000"/>
              </a:lnSpc>
              <a:spcAft>
                <a:spcPts val="800"/>
              </a:spcAft>
            </a:pP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4.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Wightwick</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Walters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R.;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Allinson</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G.;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Reichman</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S.;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Menzies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N.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Environmental</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Risks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of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Fungicides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Used</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in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Horticultural</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Production</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Systems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Fungicides</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2010</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doi:10.5772/13032.</a:t>
            </a:r>
          </a:p>
          <a:p>
            <a:pPr marL="406400" indent="-406400">
              <a:lnSpc>
                <a:spcPts val="1000"/>
              </a:lnSpc>
              <a:spcAft>
                <a:spcPts val="800"/>
              </a:spcAft>
            </a:pP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5. 	Lucas, J.A.; Hawkins, N.J.; </a:t>
            </a:r>
            <a:r>
              <a:rPr lang="pt-PT" sz="14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Fraaije</a:t>
            </a:r>
            <a:r>
              <a:rPr lang="pt-PT"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B.A. </a:t>
            </a:r>
            <a:r>
              <a:rPr lang="pt-PT" sz="14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The</a:t>
            </a:r>
            <a:r>
              <a:rPr lang="pt-PT" sz="14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pt-PT" sz="14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Evolution</a:t>
            </a:r>
            <a:r>
              <a:rPr lang="pt-PT" sz="14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of </a:t>
            </a:r>
            <a:r>
              <a:rPr lang="pt-PT" sz="1400" i="1"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Fungicide</a:t>
            </a:r>
            <a:r>
              <a:rPr lang="pt-PT" sz="14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endParaRPr lang="pt-PT"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9" name="Straight Connector 8">
            <a:extLst>
              <a:ext uri="{FF2B5EF4-FFF2-40B4-BE49-F238E27FC236}">
                <a16:creationId xmlns:a16="http://schemas.microsoft.com/office/drawing/2014/main" id="{4CDC383F-91F9-407C-BD28-EB25D65E29BA}"/>
              </a:ext>
            </a:extLst>
          </p:cNvPr>
          <p:cNvCxnSpPr>
            <a:cxnSpLocks/>
          </p:cNvCxnSpPr>
          <p:nvPr/>
        </p:nvCxnSpPr>
        <p:spPr bwMode="auto">
          <a:xfrm>
            <a:off x="8339838" y="10851445"/>
            <a:ext cx="0" cy="31737553"/>
          </a:xfrm>
          <a:prstGeom prst="line">
            <a:avLst/>
          </a:prstGeom>
          <a:noFill/>
          <a:ln w="25400" cap="flat" cmpd="dbl" algn="ctr">
            <a:solidFill>
              <a:schemeClr val="tx1"/>
            </a:solidFill>
            <a:prstDash val="dash"/>
            <a:round/>
            <a:headEnd type="oval" w="lg" len="lg"/>
            <a:tailEnd type="oval" w="lg" len="lg"/>
          </a:ln>
          <a:effectLst/>
        </p:spPr>
      </p:cxnSp>
      <p:sp>
        <p:nvSpPr>
          <p:cNvPr id="52" name="TextBox 97">
            <a:extLst>
              <a:ext uri="{FF2B5EF4-FFF2-40B4-BE49-F238E27FC236}">
                <a16:creationId xmlns:a16="http://schemas.microsoft.com/office/drawing/2014/main" id="{95AF1B1A-460D-4AD7-8CDF-8EEB02E04388}"/>
              </a:ext>
            </a:extLst>
          </p:cNvPr>
          <p:cNvSpPr txBox="1"/>
          <p:nvPr/>
        </p:nvSpPr>
        <p:spPr>
          <a:xfrm>
            <a:off x="8579184" y="10950777"/>
            <a:ext cx="9784080" cy="697242"/>
          </a:xfrm>
          <a:prstGeom prst="rect">
            <a:avLst/>
          </a:prstGeom>
          <a:solidFill>
            <a:schemeClr val="bg1">
              <a:alpha val="63000"/>
            </a:schemeClr>
          </a:solidFill>
          <a:effectLst/>
        </p:spPr>
        <p:txBody>
          <a:bodyPr wrap="square">
            <a:spAutoFit/>
          </a:bodyPr>
          <a:lstStyle/>
          <a:p>
            <a:pPr>
              <a:lnSpc>
                <a:spcPts val="4600"/>
              </a:lnSpc>
              <a:spcAft>
                <a:spcPts val="1200"/>
              </a:spcAft>
              <a:defRPr/>
            </a:pPr>
            <a:r>
              <a:rPr lang="en-US" sz="4800" b="1" dirty="0">
                <a:solidFill>
                  <a:srgbClr val="005BBB"/>
                </a:solidFill>
                <a:latin typeface="+mj-lt"/>
              </a:rPr>
              <a:t>Results</a:t>
            </a:r>
          </a:p>
        </p:txBody>
      </p:sp>
      <p:cxnSp>
        <p:nvCxnSpPr>
          <p:cNvPr id="53" name="Straight Connector 8">
            <a:extLst>
              <a:ext uri="{FF2B5EF4-FFF2-40B4-BE49-F238E27FC236}">
                <a16:creationId xmlns:a16="http://schemas.microsoft.com/office/drawing/2014/main" id="{5035FB4E-0FFA-4973-9EA4-7AC49B020D48}"/>
              </a:ext>
            </a:extLst>
          </p:cNvPr>
          <p:cNvCxnSpPr>
            <a:cxnSpLocks/>
          </p:cNvCxnSpPr>
          <p:nvPr/>
        </p:nvCxnSpPr>
        <p:spPr bwMode="auto">
          <a:xfrm flipV="1">
            <a:off x="8646218" y="10799805"/>
            <a:ext cx="21084139" cy="40496"/>
          </a:xfrm>
          <a:prstGeom prst="line">
            <a:avLst/>
          </a:prstGeom>
          <a:noFill/>
          <a:ln w="25400" cap="flat" cmpd="sng" algn="ctr">
            <a:solidFill>
              <a:schemeClr val="tx1"/>
            </a:solidFill>
            <a:prstDash val="dash"/>
            <a:round/>
            <a:headEnd type="none" w="lg" len="lg"/>
            <a:tailEnd type="oval" w="lg" len="lg"/>
          </a:ln>
          <a:effectLst/>
        </p:spPr>
      </p:cxnSp>
      <p:cxnSp>
        <p:nvCxnSpPr>
          <p:cNvPr id="64" name="Straight Connector 8">
            <a:extLst>
              <a:ext uri="{FF2B5EF4-FFF2-40B4-BE49-F238E27FC236}">
                <a16:creationId xmlns:a16="http://schemas.microsoft.com/office/drawing/2014/main" id="{D43027A5-E4B8-403C-BE19-21927F78BFB7}"/>
              </a:ext>
            </a:extLst>
          </p:cNvPr>
          <p:cNvCxnSpPr>
            <a:cxnSpLocks/>
          </p:cNvCxnSpPr>
          <p:nvPr/>
        </p:nvCxnSpPr>
        <p:spPr bwMode="auto">
          <a:xfrm>
            <a:off x="8646218" y="36730349"/>
            <a:ext cx="21073714" cy="0"/>
          </a:xfrm>
          <a:prstGeom prst="line">
            <a:avLst/>
          </a:prstGeom>
          <a:noFill/>
          <a:ln w="25400" cap="flat" cmpd="sng" algn="ctr">
            <a:solidFill>
              <a:schemeClr val="tx1"/>
            </a:solidFill>
            <a:prstDash val="dash"/>
            <a:round/>
            <a:headEnd type="none" w="med" len="med"/>
            <a:tailEnd type="oval" w="lg" len="lg"/>
          </a:ln>
          <a:effectLst/>
        </p:spPr>
      </p:cxnSp>
      <p:sp>
        <p:nvSpPr>
          <p:cNvPr id="103" name="CaixaDeTexto 102">
            <a:extLst>
              <a:ext uri="{FF2B5EF4-FFF2-40B4-BE49-F238E27FC236}">
                <a16:creationId xmlns:a16="http://schemas.microsoft.com/office/drawing/2014/main" id="{403F0277-585C-45EC-AF5E-FA88E5B67791}"/>
              </a:ext>
            </a:extLst>
          </p:cNvPr>
          <p:cNvSpPr txBox="1"/>
          <p:nvPr/>
        </p:nvSpPr>
        <p:spPr>
          <a:xfrm>
            <a:off x="8908712" y="15792541"/>
            <a:ext cx="19715962" cy="707886"/>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Figure 2</a:t>
            </a:r>
            <a:r>
              <a:rPr lang="pt-PT" sz="2000" b="1" dirty="0">
                <a:solidFill>
                  <a:schemeClr val="tx1">
                    <a:lumMod val="75000"/>
                    <a:lumOff val="25000"/>
                  </a:schemeClr>
                </a:solidFill>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Representative images of </a:t>
            </a:r>
            <a:r>
              <a:rPr lang="en-US" sz="2000" i="1" dirty="0">
                <a:solidFill>
                  <a:schemeClr val="tx1">
                    <a:lumMod val="75000"/>
                    <a:lumOff val="25000"/>
                  </a:schemeClr>
                </a:solidFill>
                <a:latin typeface="Arial" panose="020B0604020202020204" pitchFamily="34" charset="0"/>
                <a:cs typeface="Arial" panose="020B0604020202020204" pitchFamily="34" charset="0"/>
              </a:rPr>
              <a:t>P. major </a:t>
            </a:r>
            <a:r>
              <a:rPr lang="en-US" sz="2000" dirty="0">
                <a:solidFill>
                  <a:schemeClr val="tx1">
                    <a:lumMod val="75000"/>
                    <a:lumOff val="25000"/>
                  </a:schemeClr>
                </a:solidFill>
                <a:latin typeface="Arial" panose="020B0604020202020204" pitchFamily="34" charset="0"/>
                <a:cs typeface="Arial" panose="020B0604020202020204" pitchFamily="34" charset="0"/>
              </a:rPr>
              <a:t>antifungal activity at different concentrations, 100, 500, 1000 or 2000 µg/mL, against </a:t>
            </a:r>
            <a:r>
              <a:rPr lang="en-US" sz="2000" i="1" dirty="0">
                <a:solidFill>
                  <a:schemeClr val="tx1">
                    <a:lumMod val="75000"/>
                    <a:lumOff val="25000"/>
                  </a:schemeClr>
                </a:solidFill>
                <a:latin typeface="Arial" panose="020B0604020202020204" pitchFamily="34" charset="0"/>
                <a:cs typeface="Arial" panose="020B0604020202020204" pitchFamily="34" charset="0"/>
              </a:rPr>
              <a:t>Phytophthora cinnamomi</a:t>
            </a:r>
            <a:r>
              <a:rPr lang="en-US" sz="2000" dirty="0">
                <a:solidFill>
                  <a:schemeClr val="tx1">
                    <a:lumMod val="75000"/>
                    <a:lumOff val="25000"/>
                  </a:schemeClr>
                </a:solidFill>
                <a:latin typeface="Arial" panose="020B0604020202020204" pitchFamily="34" charset="0"/>
                <a:cs typeface="Arial" panose="020B0604020202020204" pitchFamily="34" charset="0"/>
              </a:rPr>
              <a:t>, on PDA solid medium, after 6 days of incubation (n=3). Negative control (A), 100 µg/mL (B), 500 µg/mL (C), 1000 µg/mL(D) and 2000 µg/mL (E).</a:t>
            </a:r>
            <a:endParaRPr lang="pt-PT"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8" name="TextBox 97">
            <a:extLst>
              <a:ext uri="{FF2B5EF4-FFF2-40B4-BE49-F238E27FC236}">
                <a16:creationId xmlns:a16="http://schemas.microsoft.com/office/drawing/2014/main" id="{1240BE46-E205-4414-A697-70963BB651DC}"/>
              </a:ext>
            </a:extLst>
          </p:cNvPr>
          <p:cNvSpPr txBox="1"/>
          <p:nvPr/>
        </p:nvSpPr>
        <p:spPr>
          <a:xfrm>
            <a:off x="8639197" y="36816245"/>
            <a:ext cx="3272715" cy="697242"/>
          </a:xfrm>
          <a:prstGeom prst="rect">
            <a:avLst/>
          </a:prstGeom>
          <a:solidFill>
            <a:schemeClr val="bg1">
              <a:alpha val="63000"/>
            </a:schemeClr>
          </a:solidFill>
          <a:effectLst/>
        </p:spPr>
        <p:txBody>
          <a:bodyPr wrap="square">
            <a:spAutoFit/>
          </a:bodyPr>
          <a:lstStyle/>
          <a:p>
            <a:pPr>
              <a:lnSpc>
                <a:spcPts val="4600"/>
              </a:lnSpc>
              <a:spcAft>
                <a:spcPts val="1200"/>
              </a:spcAft>
              <a:defRPr/>
            </a:pPr>
            <a:r>
              <a:rPr lang="en-US" sz="4800" b="1" dirty="0">
                <a:solidFill>
                  <a:srgbClr val="005BBB"/>
                </a:solidFill>
                <a:latin typeface="+mj-lt"/>
              </a:rPr>
              <a:t>Conclusions</a:t>
            </a:r>
          </a:p>
        </p:txBody>
      </p:sp>
      <p:pic>
        <p:nvPicPr>
          <p:cNvPr id="5" name="Imagem 4">
            <a:extLst>
              <a:ext uri="{FF2B5EF4-FFF2-40B4-BE49-F238E27FC236}">
                <a16:creationId xmlns:a16="http://schemas.microsoft.com/office/drawing/2014/main" id="{6C11F803-836D-4322-8E0B-94716CBF5FCC}"/>
              </a:ext>
            </a:extLst>
          </p:cNvPr>
          <p:cNvPicPr>
            <a:picLocks noChangeAspect="1"/>
          </p:cNvPicPr>
          <p:nvPr/>
        </p:nvPicPr>
        <p:blipFill>
          <a:blip r:embed="rId6"/>
          <a:stretch>
            <a:fillRect/>
          </a:stretch>
        </p:blipFill>
        <p:spPr>
          <a:xfrm>
            <a:off x="10526343" y="285866"/>
            <a:ext cx="2282036" cy="2141422"/>
          </a:xfrm>
          <a:prstGeom prst="rect">
            <a:avLst/>
          </a:prstGeom>
        </p:spPr>
      </p:pic>
      <p:sp>
        <p:nvSpPr>
          <p:cNvPr id="38" name="Retângulo 37">
            <a:extLst>
              <a:ext uri="{FF2B5EF4-FFF2-40B4-BE49-F238E27FC236}">
                <a16:creationId xmlns:a16="http://schemas.microsoft.com/office/drawing/2014/main" id="{D394C8CA-5974-4C4F-BFE7-FCC19ACA9460}"/>
              </a:ext>
            </a:extLst>
          </p:cNvPr>
          <p:cNvSpPr/>
          <p:nvPr/>
        </p:nvSpPr>
        <p:spPr>
          <a:xfrm>
            <a:off x="10185220" y="38437869"/>
            <a:ext cx="3272716" cy="2222892"/>
          </a:xfrm>
          <a:prstGeom prst="rect">
            <a:avLst/>
          </a:prstGeom>
          <a:solidFill>
            <a:srgbClr val="FF3300"/>
          </a:solidFill>
          <a:ln>
            <a:solidFill>
              <a:srgbClr val="FF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pt-PT" sz="2600" dirty="0" err="1">
                <a:latin typeface="Arial" panose="020B0604020202020204" pitchFamily="34" charset="0"/>
                <a:cs typeface="Arial" panose="020B0604020202020204" pitchFamily="34" charset="0"/>
              </a:rPr>
              <a:t>Significant</a:t>
            </a:r>
            <a:r>
              <a:rPr lang="pt-PT" sz="2600" dirty="0">
                <a:latin typeface="Arial" panose="020B0604020202020204" pitchFamily="34" charset="0"/>
                <a:cs typeface="Arial" panose="020B0604020202020204" pitchFamily="34" charset="0"/>
              </a:rPr>
              <a:t> diference </a:t>
            </a:r>
            <a:r>
              <a:rPr lang="pt-PT" sz="2600" dirty="0" err="1">
                <a:latin typeface="Arial" panose="020B0604020202020204" pitchFamily="34" charset="0"/>
                <a:cs typeface="Arial" panose="020B0604020202020204" pitchFamily="34" charset="0"/>
              </a:rPr>
              <a:t>between</a:t>
            </a:r>
            <a:r>
              <a:rPr lang="pt-PT" sz="2600" dirty="0">
                <a:latin typeface="Arial" panose="020B0604020202020204" pitchFamily="34" charset="0"/>
                <a:cs typeface="Arial" panose="020B0604020202020204" pitchFamily="34" charset="0"/>
              </a:rPr>
              <a:t> </a:t>
            </a:r>
            <a:r>
              <a:rPr lang="pt-PT" sz="2600" dirty="0" err="1">
                <a:latin typeface="Arial" panose="020B0604020202020204" pitchFamily="34" charset="0"/>
                <a:cs typeface="Arial" panose="020B0604020202020204" pitchFamily="34" charset="0"/>
              </a:rPr>
              <a:t>concentrations</a:t>
            </a:r>
            <a:r>
              <a:rPr lang="pt-PT" sz="2600" dirty="0">
                <a:latin typeface="Arial" panose="020B0604020202020204" pitchFamily="34" charset="0"/>
                <a:cs typeface="Arial" panose="020B0604020202020204" pitchFamily="34" charset="0"/>
              </a:rPr>
              <a:t> 100 </a:t>
            </a:r>
            <a:r>
              <a:rPr lang="pt-PT" sz="2600" dirty="0" err="1">
                <a:latin typeface="Arial" panose="020B0604020202020204" pitchFamily="34" charset="0"/>
                <a:cs typeface="Arial" panose="020B0604020202020204" pitchFamily="34" charset="0"/>
              </a:rPr>
              <a:t>and</a:t>
            </a:r>
            <a:r>
              <a:rPr lang="pt-PT" sz="2600" dirty="0">
                <a:latin typeface="Arial" panose="020B0604020202020204" pitchFamily="34" charset="0"/>
                <a:cs typeface="Arial" panose="020B0604020202020204" pitchFamily="34" charset="0"/>
              </a:rPr>
              <a:t> 2000 </a:t>
            </a:r>
            <a:r>
              <a:rPr lang="en-US" sz="2600">
                <a:latin typeface="Arial" panose="020B0604020202020204" pitchFamily="34" charset="0"/>
                <a:cs typeface="Arial" panose="020B0604020202020204" pitchFamily="34" charset="0"/>
              </a:rPr>
              <a:t>µg/mL on the third day.</a:t>
            </a:r>
            <a:r>
              <a:rPr lang="pt-PT" sz="2600">
                <a:latin typeface="Arial" panose="020B0604020202020204" pitchFamily="34" charset="0"/>
                <a:cs typeface="Arial" panose="020B0604020202020204" pitchFamily="34" charset="0"/>
              </a:rPr>
              <a:t> </a:t>
            </a:r>
            <a:endParaRPr lang="pt-PT" sz="2600" dirty="0"/>
          </a:p>
        </p:txBody>
      </p:sp>
      <p:sp>
        <p:nvSpPr>
          <p:cNvPr id="55" name="Retângulo 54">
            <a:extLst>
              <a:ext uri="{FF2B5EF4-FFF2-40B4-BE49-F238E27FC236}">
                <a16:creationId xmlns:a16="http://schemas.microsoft.com/office/drawing/2014/main" id="{CDCC3AC8-12CE-401C-8207-C071083AADE5}"/>
              </a:ext>
            </a:extLst>
          </p:cNvPr>
          <p:cNvSpPr/>
          <p:nvPr/>
        </p:nvSpPr>
        <p:spPr>
          <a:xfrm>
            <a:off x="12874894" y="20800178"/>
            <a:ext cx="4525424" cy="12034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CaixaDeTexto 39">
            <a:extLst>
              <a:ext uri="{FF2B5EF4-FFF2-40B4-BE49-F238E27FC236}">
                <a16:creationId xmlns:a16="http://schemas.microsoft.com/office/drawing/2014/main" id="{60BDC5A3-CCE1-4F74-99C3-84AB0273EB13}"/>
              </a:ext>
            </a:extLst>
          </p:cNvPr>
          <p:cNvSpPr txBox="1"/>
          <p:nvPr/>
        </p:nvSpPr>
        <p:spPr>
          <a:xfrm>
            <a:off x="10422263" y="37864434"/>
            <a:ext cx="306277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2800" b="1" i="1" dirty="0">
                <a:solidFill>
                  <a:srgbClr val="FF3300"/>
                </a:solidFill>
                <a:latin typeface="Arial" panose="020B0604020202020204" pitchFamily="34" charset="0"/>
                <a:cs typeface="Arial" panose="020B0604020202020204" pitchFamily="34" charset="0"/>
              </a:rPr>
              <a:t>P. cinnamomi</a:t>
            </a:r>
          </a:p>
        </p:txBody>
      </p:sp>
      <p:sp>
        <p:nvSpPr>
          <p:cNvPr id="41" name="CaixaDeTexto 40">
            <a:extLst>
              <a:ext uri="{FF2B5EF4-FFF2-40B4-BE49-F238E27FC236}">
                <a16:creationId xmlns:a16="http://schemas.microsoft.com/office/drawing/2014/main" id="{EC742271-8347-47B1-9982-7979316C596F}"/>
              </a:ext>
            </a:extLst>
          </p:cNvPr>
          <p:cNvSpPr txBox="1"/>
          <p:nvPr/>
        </p:nvSpPr>
        <p:spPr>
          <a:xfrm>
            <a:off x="15389912" y="37843261"/>
            <a:ext cx="244353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2800" b="1" i="1" dirty="0">
                <a:solidFill>
                  <a:srgbClr val="FF3300"/>
                </a:solidFill>
                <a:latin typeface="Arial" panose="020B0604020202020204" pitchFamily="34" charset="0"/>
                <a:cs typeface="Arial" panose="020B0604020202020204" pitchFamily="34" charset="0"/>
              </a:rPr>
              <a:t>D. </a:t>
            </a:r>
            <a:r>
              <a:rPr lang="pt-PT" sz="2800" b="1" i="1" dirty="0" err="1">
                <a:solidFill>
                  <a:srgbClr val="FF3300"/>
                </a:solidFill>
                <a:latin typeface="Arial" panose="020B0604020202020204" pitchFamily="34" charset="0"/>
                <a:cs typeface="Arial" panose="020B0604020202020204" pitchFamily="34" charset="0"/>
              </a:rPr>
              <a:t>corticola</a:t>
            </a:r>
            <a:endParaRPr lang="pt-PT" sz="2800" b="1" i="1" dirty="0">
              <a:solidFill>
                <a:srgbClr val="FF3300"/>
              </a:solidFill>
              <a:latin typeface="Arial" panose="020B0604020202020204" pitchFamily="34" charset="0"/>
              <a:cs typeface="Arial" panose="020B0604020202020204" pitchFamily="34" charset="0"/>
            </a:endParaRPr>
          </a:p>
        </p:txBody>
      </p:sp>
      <p:sp>
        <p:nvSpPr>
          <p:cNvPr id="42" name="Retângulo 41">
            <a:extLst>
              <a:ext uri="{FF2B5EF4-FFF2-40B4-BE49-F238E27FC236}">
                <a16:creationId xmlns:a16="http://schemas.microsoft.com/office/drawing/2014/main" id="{3ADFA4B8-5B75-459A-AA97-4933C502BF59}"/>
              </a:ext>
            </a:extLst>
          </p:cNvPr>
          <p:cNvSpPr/>
          <p:nvPr/>
        </p:nvSpPr>
        <p:spPr>
          <a:xfrm>
            <a:off x="15018630" y="38430574"/>
            <a:ext cx="3459170" cy="2230186"/>
          </a:xfrm>
          <a:prstGeom prst="rect">
            <a:avLst/>
          </a:prstGeom>
          <a:solidFill>
            <a:srgbClr val="FF3300"/>
          </a:solidFill>
          <a:ln>
            <a:solidFill>
              <a:srgbClr val="FF3300"/>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sz="2600" b="0" i="0">
              <a:solidFill>
                <a:schemeClr val="bg1"/>
              </a:solidFill>
              <a:latin typeface="Arial" panose="020B0604020202020204" pitchFamily="34" charset="0"/>
              <a:cs typeface="Arial" panose="020B0604020202020204" pitchFamily="34" charset="0"/>
            </a:endParaRPr>
          </a:p>
          <a:p>
            <a:r>
              <a:rPr lang="en-US" sz="2600" b="0" i="0">
                <a:solidFill>
                  <a:schemeClr val="bg1"/>
                </a:solidFill>
                <a:latin typeface="Arial" panose="020B0604020202020204" pitchFamily="34" charset="0"/>
                <a:cs typeface="Arial" panose="020B0604020202020204" pitchFamily="34" charset="0"/>
              </a:rPr>
              <a:t>Reestablishment of mycelial growth after nine days, suggesting adaptation of the fungus.</a:t>
            </a:r>
            <a:endParaRPr lang="pt-PT" sz="2600" dirty="0">
              <a:solidFill>
                <a:schemeClr val="bg1"/>
              </a:solidFill>
              <a:latin typeface="Arial" panose="020B0604020202020204" pitchFamily="34" charset="0"/>
              <a:cs typeface="Arial" panose="020B0604020202020204" pitchFamily="34" charset="0"/>
            </a:endParaRPr>
          </a:p>
          <a:p>
            <a:pPr lvl="0"/>
            <a:endParaRPr lang="pt-PT" sz="2500" dirty="0"/>
          </a:p>
        </p:txBody>
      </p:sp>
      <p:sp>
        <p:nvSpPr>
          <p:cNvPr id="44" name="CaixaDeTexto 43">
            <a:extLst>
              <a:ext uri="{FF2B5EF4-FFF2-40B4-BE49-F238E27FC236}">
                <a16:creationId xmlns:a16="http://schemas.microsoft.com/office/drawing/2014/main" id="{6E55D0E5-7ACF-4393-BE2E-9D97AB999516}"/>
              </a:ext>
            </a:extLst>
          </p:cNvPr>
          <p:cNvSpPr txBox="1"/>
          <p:nvPr/>
        </p:nvSpPr>
        <p:spPr>
          <a:xfrm>
            <a:off x="20324153" y="37864434"/>
            <a:ext cx="3459169"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2800" b="1" i="1" dirty="0">
                <a:solidFill>
                  <a:srgbClr val="FF3300"/>
                </a:solidFill>
                <a:latin typeface="Arial" panose="020B0604020202020204" pitchFamily="34" charset="0"/>
                <a:cs typeface="Arial" panose="020B0604020202020204" pitchFamily="34" charset="0"/>
              </a:rPr>
              <a:t>C. </a:t>
            </a:r>
            <a:r>
              <a:rPr lang="pt-PT" sz="2800" b="1" i="1" dirty="0" err="1">
                <a:solidFill>
                  <a:srgbClr val="FF3300"/>
                </a:solidFill>
                <a:latin typeface="Arial" panose="020B0604020202020204" pitchFamily="34" charset="0"/>
                <a:cs typeface="Arial" panose="020B0604020202020204" pitchFamily="34" charset="0"/>
              </a:rPr>
              <a:t>gloeosporioides</a:t>
            </a:r>
            <a:endParaRPr lang="pt-PT" sz="2800" b="1" i="1" dirty="0">
              <a:solidFill>
                <a:srgbClr val="FF3300"/>
              </a:solidFill>
              <a:latin typeface="Arial" panose="020B0604020202020204" pitchFamily="34" charset="0"/>
              <a:cs typeface="Arial" panose="020B0604020202020204" pitchFamily="34" charset="0"/>
            </a:endParaRPr>
          </a:p>
        </p:txBody>
      </p:sp>
      <p:sp>
        <p:nvSpPr>
          <p:cNvPr id="45" name="Retângulo 44">
            <a:extLst>
              <a:ext uri="{FF2B5EF4-FFF2-40B4-BE49-F238E27FC236}">
                <a16:creationId xmlns:a16="http://schemas.microsoft.com/office/drawing/2014/main" id="{50734A0C-9B67-45CA-869F-F1DA53B7C574}"/>
              </a:ext>
            </a:extLst>
          </p:cNvPr>
          <p:cNvSpPr/>
          <p:nvPr/>
        </p:nvSpPr>
        <p:spPr>
          <a:xfrm>
            <a:off x="20102019" y="38477793"/>
            <a:ext cx="3015850" cy="2182967"/>
          </a:xfrm>
          <a:prstGeom prst="rect">
            <a:avLst/>
          </a:prstGeom>
          <a:solidFill>
            <a:srgbClr val="FF3300"/>
          </a:solidFill>
          <a:ln>
            <a:solidFill>
              <a:srgbClr val="FF3300"/>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US" sz="2600" noProof="0">
                <a:solidFill>
                  <a:schemeClr val="bg1"/>
                </a:solidFill>
                <a:latin typeface="Arial" panose="020B0604020202020204" pitchFamily="34" charset="0"/>
                <a:cs typeface="Arial" panose="020B0604020202020204" pitchFamily="34" charset="0"/>
              </a:rPr>
              <a:t>The extract has dose-dependent inhibition on fungal growth on the third and sixth days.</a:t>
            </a:r>
            <a:endParaRPr lang="en-US" sz="2600" noProof="0" dirty="0">
              <a:solidFill>
                <a:schemeClr val="bg1"/>
              </a:solidFill>
              <a:latin typeface="Arial" panose="020B0604020202020204" pitchFamily="34" charset="0"/>
              <a:cs typeface="Arial" panose="020B0604020202020204" pitchFamily="34" charset="0"/>
            </a:endParaRPr>
          </a:p>
        </p:txBody>
      </p:sp>
      <p:sp>
        <p:nvSpPr>
          <p:cNvPr id="46" name="CaixaDeTexto 45">
            <a:extLst>
              <a:ext uri="{FF2B5EF4-FFF2-40B4-BE49-F238E27FC236}">
                <a16:creationId xmlns:a16="http://schemas.microsoft.com/office/drawing/2014/main" id="{C0553E6B-CED3-4C54-96B7-A866A536C194}"/>
              </a:ext>
            </a:extLst>
          </p:cNvPr>
          <p:cNvSpPr txBox="1"/>
          <p:nvPr/>
        </p:nvSpPr>
        <p:spPr>
          <a:xfrm>
            <a:off x="25261062" y="37102302"/>
            <a:ext cx="2900270" cy="1384995"/>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2800" b="1" i="1" dirty="0">
                <a:solidFill>
                  <a:srgbClr val="FF3300"/>
                </a:solidFill>
                <a:latin typeface="Arial" panose="020B0604020202020204" pitchFamily="34" charset="0"/>
                <a:cs typeface="Arial" panose="020B0604020202020204" pitchFamily="34" charset="0"/>
              </a:rPr>
              <a:t>C. </a:t>
            </a:r>
            <a:r>
              <a:rPr lang="pt-PT" sz="2800" b="1" i="1" dirty="0" err="1">
                <a:solidFill>
                  <a:srgbClr val="FF3300"/>
                </a:solidFill>
                <a:latin typeface="Arial" panose="020B0604020202020204" pitchFamily="34" charset="0"/>
                <a:cs typeface="Arial" panose="020B0604020202020204" pitchFamily="34" charset="0"/>
              </a:rPr>
              <a:t>acutatum</a:t>
            </a:r>
            <a:endParaRPr lang="pt-PT" sz="2800" b="1" i="1" dirty="0">
              <a:solidFill>
                <a:srgbClr val="FF3300"/>
              </a:solidFill>
              <a:latin typeface="Arial" panose="020B0604020202020204" pitchFamily="34" charset="0"/>
              <a:cs typeface="Arial" panose="020B0604020202020204" pitchFamily="34" charset="0"/>
            </a:endParaRPr>
          </a:p>
          <a:p>
            <a:r>
              <a:rPr lang="pt-PT" sz="2800" b="1" i="1" dirty="0">
                <a:solidFill>
                  <a:srgbClr val="FF3300"/>
                </a:solidFill>
                <a:latin typeface="Arial" panose="020B0604020202020204" pitchFamily="34" charset="0"/>
                <a:cs typeface="Arial" panose="020B0604020202020204" pitchFamily="34" charset="0"/>
              </a:rPr>
              <a:t>C. </a:t>
            </a:r>
            <a:r>
              <a:rPr lang="pt-PT" sz="2800" b="1" i="1" dirty="0" err="1">
                <a:solidFill>
                  <a:srgbClr val="FF3300"/>
                </a:solidFill>
                <a:latin typeface="Arial" panose="020B0604020202020204" pitchFamily="34" charset="0"/>
                <a:cs typeface="Arial" panose="020B0604020202020204" pitchFamily="34" charset="0"/>
              </a:rPr>
              <a:t>godetiae</a:t>
            </a:r>
            <a:endParaRPr lang="pt-PT" sz="2800" b="1" i="1" dirty="0">
              <a:solidFill>
                <a:srgbClr val="FF3300"/>
              </a:solidFill>
              <a:latin typeface="Arial" panose="020B0604020202020204" pitchFamily="34" charset="0"/>
              <a:cs typeface="Arial" panose="020B0604020202020204" pitchFamily="34" charset="0"/>
            </a:endParaRPr>
          </a:p>
          <a:p>
            <a:r>
              <a:rPr lang="pt-PT" sz="2800" b="1" i="1" dirty="0">
                <a:solidFill>
                  <a:srgbClr val="FF3300"/>
                </a:solidFill>
                <a:latin typeface="Arial" panose="020B0604020202020204" pitchFamily="34" charset="0"/>
                <a:cs typeface="Arial" panose="020B0604020202020204" pitchFamily="34" charset="0"/>
              </a:rPr>
              <a:t>C. </a:t>
            </a:r>
            <a:r>
              <a:rPr lang="pt-PT" sz="2800" b="1" i="1" dirty="0" err="1">
                <a:solidFill>
                  <a:srgbClr val="FF3300"/>
                </a:solidFill>
                <a:latin typeface="Arial" panose="020B0604020202020204" pitchFamily="34" charset="0"/>
                <a:cs typeface="Arial" panose="020B0604020202020204" pitchFamily="34" charset="0"/>
              </a:rPr>
              <a:t>nymphaeae</a:t>
            </a:r>
            <a:endParaRPr lang="pt-PT" sz="2800" b="1" i="1" dirty="0">
              <a:solidFill>
                <a:srgbClr val="FF3300"/>
              </a:solidFill>
              <a:latin typeface="Arial" panose="020B0604020202020204" pitchFamily="34" charset="0"/>
              <a:cs typeface="Arial" panose="020B0604020202020204" pitchFamily="34" charset="0"/>
            </a:endParaRPr>
          </a:p>
        </p:txBody>
      </p:sp>
      <p:sp>
        <p:nvSpPr>
          <p:cNvPr id="47" name="Retângulo 46">
            <a:extLst>
              <a:ext uri="{FF2B5EF4-FFF2-40B4-BE49-F238E27FC236}">
                <a16:creationId xmlns:a16="http://schemas.microsoft.com/office/drawing/2014/main" id="{7EE4AA82-AD97-4B39-A50E-057D80BD7E83}"/>
              </a:ext>
            </a:extLst>
          </p:cNvPr>
          <p:cNvSpPr/>
          <p:nvPr/>
        </p:nvSpPr>
        <p:spPr>
          <a:xfrm>
            <a:off x="24824895" y="38536155"/>
            <a:ext cx="3300108" cy="2167023"/>
          </a:xfrm>
          <a:prstGeom prst="rect">
            <a:avLst/>
          </a:prstGeom>
          <a:solidFill>
            <a:srgbClr val="FF3300"/>
          </a:solidFill>
          <a:ln>
            <a:solidFill>
              <a:srgbClr val="FF3300"/>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US" sz="2600">
                <a:solidFill>
                  <a:schemeClr val="bg1"/>
                </a:solidFill>
                <a:latin typeface="Arial" panose="020B0604020202020204" pitchFamily="34" charset="0"/>
                <a:cs typeface="Arial" panose="020B0604020202020204" pitchFamily="34" charset="0"/>
              </a:rPr>
              <a:t>Significant differences from day 6 to day 9 between 100 and 2000 µg / mL.</a:t>
            </a:r>
            <a:endParaRPr lang="pt-PT" sz="2600" dirty="0">
              <a:solidFill>
                <a:schemeClr val="bg1"/>
              </a:solidFill>
              <a:latin typeface="Arial" panose="020B0604020202020204" pitchFamily="34" charset="0"/>
              <a:cs typeface="Arial" panose="020B0604020202020204" pitchFamily="34" charset="0"/>
            </a:endParaRPr>
          </a:p>
        </p:txBody>
      </p:sp>
      <p:sp>
        <p:nvSpPr>
          <p:cNvPr id="51" name="CaixaDeTexto 50">
            <a:extLst>
              <a:ext uri="{FF2B5EF4-FFF2-40B4-BE49-F238E27FC236}">
                <a16:creationId xmlns:a16="http://schemas.microsoft.com/office/drawing/2014/main" id="{263F9FEB-64EF-4ECF-A8C2-2D89743EEAC3}"/>
              </a:ext>
            </a:extLst>
          </p:cNvPr>
          <p:cNvSpPr txBox="1"/>
          <p:nvPr/>
        </p:nvSpPr>
        <p:spPr>
          <a:xfrm>
            <a:off x="9122684" y="40931527"/>
            <a:ext cx="20112574" cy="1384995"/>
          </a:xfrm>
          <a:prstGeom prst="rect">
            <a:avLst/>
          </a:prstGeom>
          <a:noFill/>
        </p:spPr>
        <p:txBody>
          <a:bodyPr wrap="square" rtlCol="0">
            <a:spAutoFit/>
          </a:bodyPr>
          <a:lstStyle/>
          <a:p>
            <a:pPr algn="just"/>
            <a:r>
              <a:rPr lang="en-US" sz="2800" b="1" dirty="0">
                <a:solidFill>
                  <a:schemeClr val="tx1">
                    <a:lumMod val="85000"/>
                    <a:lumOff val="15000"/>
                  </a:schemeClr>
                </a:solidFill>
                <a:latin typeface="Arial" panose="020B0604020202020204" pitchFamily="34" charset="0"/>
                <a:cs typeface="Arial" panose="020B0604020202020204" pitchFamily="34" charset="0"/>
              </a:rPr>
              <a:t>The extract from </a:t>
            </a:r>
            <a:r>
              <a:rPr lang="en-US" sz="2800" b="1" i="1" dirty="0">
                <a:solidFill>
                  <a:schemeClr val="tx1">
                    <a:lumMod val="85000"/>
                    <a:lumOff val="15000"/>
                  </a:schemeClr>
                </a:solidFill>
                <a:latin typeface="Arial" panose="020B0604020202020204" pitchFamily="34" charset="0"/>
                <a:cs typeface="Arial" panose="020B0604020202020204" pitchFamily="34" charset="0"/>
              </a:rPr>
              <a:t>P. major </a:t>
            </a:r>
            <a:r>
              <a:rPr lang="en-US" sz="2800" b="1" dirty="0">
                <a:solidFill>
                  <a:schemeClr val="tx1">
                    <a:lumMod val="85000"/>
                    <a:lumOff val="15000"/>
                  </a:schemeClr>
                </a:solidFill>
                <a:latin typeface="Arial" panose="020B0604020202020204" pitchFamily="34" charset="0"/>
                <a:cs typeface="Arial" panose="020B0604020202020204" pitchFamily="34" charset="0"/>
              </a:rPr>
              <a:t>has the potential to replace synthetic fungicides with convenient application programs in crops in order to control and prevent fungal growth. By inhibiting fungal growth by 20 – 32,2%, </a:t>
            </a:r>
            <a:r>
              <a:rPr lang="en-US" sz="2800" b="1" i="1" dirty="0">
                <a:solidFill>
                  <a:schemeClr val="tx1">
                    <a:lumMod val="85000"/>
                    <a:lumOff val="15000"/>
                  </a:schemeClr>
                </a:solidFill>
                <a:latin typeface="Arial" panose="020B0604020202020204" pitchFamily="34" charset="0"/>
                <a:cs typeface="Arial" panose="020B0604020202020204" pitchFamily="34" charset="0"/>
              </a:rPr>
              <a:t>P. major </a:t>
            </a:r>
            <a:r>
              <a:rPr lang="en-US" sz="2800" b="1" dirty="0">
                <a:solidFill>
                  <a:schemeClr val="tx1">
                    <a:lumMod val="85000"/>
                    <a:lumOff val="15000"/>
                  </a:schemeClr>
                </a:solidFill>
                <a:latin typeface="Arial" panose="020B0604020202020204" pitchFamily="34" charset="0"/>
                <a:cs typeface="Arial" panose="020B0604020202020204" pitchFamily="34" charset="0"/>
              </a:rPr>
              <a:t>extract would not be likely to promote fungal resistances and would not have impact on the environment.</a:t>
            </a:r>
            <a:endParaRPr lang="pt-PT" sz="24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89B042C1-638A-484C-8610-E429F55AB3AF}"/>
              </a:ext>
            </a:extLst>
          </p:cNvPr>
          <p:cNvPicPr>
            <a:picLocks noChangeAspect="1"/>
          </p:cNvPicPr>
          <p:nvPr/>
        </p:nvPicPr>
        <p:blipFill>
          <a:blip r:embed="rId7"/>
          <a:stretch>
            <a:fillRect/>
          </a:stretch>
        </p:blipFill>
        <p:spPr>
          <a:xfrm>
            <a:off x="9753521" y="17208140"/>
            <a:ext cx="8796495" cy="5556298"/>
          </a:xfrm>
          <a:prstGeom prst="rect">
            <a:avLst/>
          </a:prstGeom>
        </p:spPr>
      </p:pic>
      <p:pic>
        <p:nvPicPr>
          <p:cNvPr id="6" name="Imagem 5">
            <a:extLst>
              <a:ext uri="{FF2B5EF4-FFF2-40B4-BE49-F238E27FC236}">
                <a16:creationId xmlns:a16="http://schemas.microsoft.com/office/drawing/2014/main" id="{45716B0E-9190-4152-A1D8-4FEE5EE8A8DE}"/>
              </a:ext>
            </a:extLst>
          </p:cNvPr>
          <p:cNvPicPr>
            <a:picLocks/>
          </p:cNvPicPr>
          <p:nvPr/>
        </p:nvPicPr>
        <p:blipFill>
          <a:blip r:embed="rId8"/>
          <a:stretch>
            <a:fillRect/>
          </a:stretch>
        </p:blipFill>
        <p:spPr>
          <a:xfrm>
            <a:off x="20026989" y="23300202"/>
            <a:ext cx="8798400" cy="5562000"/>
          </a:xfrm>
          <a:prstGeom prst="rect">
            <a:avLst/>
          </a:prstGeom>
        </p:spPr>
      </p:pic>
      <p:pic>
        <p:nvPicPr>
          <p:cNvPr id="19" name="Imagem 18">
            <a:extLst>
              <a:ext uri="{FF2B5EF4-FFF2-40B4-BE49-F238E27FC236}">
                <a16:creationId xmlns:a16="http://schemas.microsoft.com/office/drawing/2014/main" id="{A64A58E2-A677-481E-8E61-0CE12926316D}"/>
              </a:ext>
            </a:extLst>
          </p:cNvPr>
          <p:cNvPicPr>
            <a:picLocks/>
          </p:cNvPicPr>
          <p:nvPr/>
        </p:nvPicPr>
        <p:blipFill>
          <a:blip r:embed="rId9"/>
          <a:stretch>
            <a:fillRect/>
          </a:stretch>
        </p:blipFill>
        <p:spPr>
          <a:xfrm>
            <a:off x="9744213" y="29395417"/>
            <a:ext cx="8798400" cy="5562000"/>
          </a:xfrm>
          <a:prstGeom prst="rect">
            <a:avLst/>
          </a:prstGeom>
        </p:spPr>
      </p:pic>
      <p:pic>
        <p:nvPicPr>
          <p:cNvPr id="20" name="Imagem 19">
            <a:extLst>
              <a:ext uri="{FF2B5EF4-FFF2-40B4-BE49-F238E27FC236}">
                <a16:creationId xmlns:a16="http://schemas.microsoft.com/office/drawing/2014/main" id="{58828747-744C-4FB3-9D20-ED24D3C6143E}"/>
              </a:ext>
            </a:extLst>
          </p:cNvPr>
          <p:cNvPicPr>
            <a:picLocks/>
          </p:cNvPicPr>
          <p:nvPr/>
        </p:nvPicPr>
        <p:blipFill>
          <a:blip r:embed="rId10"/>
          <a:stretch>
            <a:fillRect/>
          </a:stretch>
        </p:blipFill>
        <p:spPr>
          <a:xfrm>
            <a:off x="19989197" y="29371324"/>
            <a:ext cx="8798400" cy="5562000"/>
          </a:xfrm>
          <a:prstGeom prst="rect">
            <a:avLst/>
          </a:prstGeom>
        </p:spPr>
      </p:pic>
      <p:sp>
        <p:nvSpPr>
          <p:cNvPr id="92" name="CaixaDeTexto 91">
            <a:extLst>
              <a:ext uri="{FF2B5EF4-FFF2-40B4-BE49-F238E27FC236}">
                <a16:creationId xmlns:a16="http://schemas.microsoft.com/office/drawing/2014/main" id="{B34A9D14-2668-4906-B7B6-B444488F4D92}"/>
              </a:ext>
            </a:extLst>
          </p:cNvPr>
          <p:cNvSpPr txBox="1"/>
          <p:nvPr/>
        </p:nvSpPr>
        <p:spPr>
          <a:xfrm>
            <a:off x="10623204" y="24298735"/>
            <a:ext cx="824130" cy="646331"/>
          </a:xfrm>
          <a:prstGeom prst="rect">
            <a:avLst/>
          </a:prstGeom>
          <a:noFill/>
        </p:spPr>
        <p:txBody>
          <a:bodyPr wrap="square" rtlCol="0">
            <a:spAutoFit/>
          </a:bodyPr>
          <a:lstStyle/>
          <a:p>
            <a:r>
              <a:rPr lang="pt-PT" sz="3600" b="1" dirty="0">
                <a:solidFill>
                  <a:srgbClr val="FF3300"/>
                </a:solidFill>
              </a:rPr>
              <a:t>E</a:t>
            </a:r>
          </a:p>
        </p:txBody>
      </p:sp>
      <p:sp>
        <p:nvSpPr>
          <p:cNvPr id="94" name="CaixaDeTexto 93">
            <a:extLst>
              <a:ext uri="{FF2B5EF4-FFF2-40B4-BE49-F238E27FC236}">
                <a16:creationId xmlns:a16="http://schemas.microsoft.com/office/drawing/2014/main" id="{5D453B2F-3DD0-46D7-95BA-82277560957D}"/>
              </a:ext>
            </a:extLst>
          </p:cNvPr>
          <p:cNvSpPr txBox="1"/>
          <p:nvPr/>
        </p:nvSpPr>
        <p:spPr>
          <a:xfrm>
            <a:off x="20126348" y="29185977"/>
            <a:ext cx="824130" cy="646331"/>
          </a:xfrm>
          <a:prstGeom prst="rect">
            <a:avLst/>
          </a:prstGeom>
          <a:noFill/>
        </p:spPr>
        <p:txBody>
          <a:bodyPr wrap="square" rtlCol="0">
            <a:spAutoFit/>
          </a:bodyPr>
          <a:lstStyle/>
          <a:p>
            <a:r>
              <a:rPr lang="pt-PT" sz="3600" b="1" dirty="0">
                <a:solidFill>
                  <a:srgbClr val="FF3300"/>
                </a:solidFill>
              </a:rPr>
              <a:t>F</a:t>
            </a:r>
          </a:p>
        </p:txBody>
      </p:sp>
      <p:pic>
        <p:nvPicPr>
          <p:cNvPr id="12" name="Imagem 11">
            <a:extLst>
              <a:ext uri="{FF2B5EF4-FFF2-40B4-BE49-F238E27FC236}">
                <a16:creationId xmlns:a16="http://schemas.microsoft.com/office/drawing/2014/main" id="{F7D9093F-9044-4FEA-999D-5C13B49D9B74}"/>
              </a:ext>
            </a:extLst>
          </p:cNvPr>
          <p:cNvPicPr>
            <a:picLocks noChangeAspect="1"/>
          </p:cNvPicPr>
          <p:nvPr/>
        </p:nvPicPr>
        <p:blipFill>
          <a:blip r:embed="rId11"/>
          <a:stretch>
            <a:fillRect/>
          </a:stretch>
        </p:blipFill>
        <p:spPr>
          <a:xfrm>
            <a:off x="421505" y="11815745"/>
            <a:ext cx="4651651" cy="3072650"/>
          </a:xfrm>
          <a:prstGeom prst="rect">
            <a:avLst/>
          </a:prstGeom>
        </p:spPr>
      </p:pic>
      <p:sp>
        <p:nvSpPr>
          <p:cNvPr id="14" name="CaixaDeTexto 13">
            <a:extLst>
              <a:ext uri="{FF2B5EF4-FFF2-40B4-BE49-F238E27FC236}">
                <a16:creationId xmlns:a16="http://schemas.microsoft.com/office/drawing/2014/main" id="{A4E9DF47-F18E-4CF7-8AED-311CF6252F5E}"/>
              </a:ext>
            </a:extLst>
          </p:cNvPr>
          <p:cNvSpPr txBox="1"/>
          <p:nvPr/>
        </p:nvSpPr>
        <p:spPr>
          <a:xfrm>
            <a:off x="556059" y="14701645"/>
            <a:ext cx="3456957" cy="400110"/>
          </a:xfrm>
          <a:prstGeom prst="rect">
            <a:avLst/>
          </a:prstGeom>
          <a:noFill/>
        </p:spPr>
        <p:txBody>
          <a:bodyPr wrap="square">
            <a:spAutoFit/>
          </a:bodyPr>
          <a:lstStyle/>
          <a:p>
            <a:r>
              <a:rPr lang="pt-PT" sz="2000" b="1" dirty="0">
                <a:latin typeface="Arial" panose="020B0604020202020204" pitchFamily="34" charset="0"/>
                <a:cs typeface="Arial" panose="020B0604020202020204" pitchFamily="34" charset="0"/>
              </a:rPr>
              <a:t>Figure 1</a:t>
            </a:r>
            <a:r>
              <a:rPr lang="pt-PT" sz="2000" b="1" dirty="0">
                <a:solidFill>
                  <a:schemeClr val="tx1">
                    <a:lumMod val="75000"/>
                    <a:lumOff val="25000"/>
                  </a:schemeClr>
                </a:solidFill>
                <a:latin typeface="Arial" panose="020B0604020202020204" pitchFamily="34" charset="0"/>
                <a:cs typeface="Arial" panose="020B0604020202020204" pitchFamily="34" charset="0"/>
              </a:rPr>
              <a:t>. </a:t>
            </a:r>
            <a:r>
              <a:rPr lang="pt-PT" sz="2000" b="1" i="1" dirty="0">
                <a:solidFill>
                  <a:schemeClr val="tx1">
                    <a:lumMod val="75000"/>
                    <a:lumOff val="25000"/>
                  </a:schemeClr>
                </a:solidFill>
                <a:latin typeface="Arial" panose="020B0604020202020204" pitchFamily="34" charset="0"/>
                <a:cs typeface="Arial" panose="020B0604020202020204" pitchFamily="34" charset="0"/>
              </a:rPr>
              <a:t>Plantago major</a:t>
            </a:r>
            <a:endParaRPr lang="pt-PT" sz="2000" i="1" dirty="0"/>
          </a:p>
        </p:txBody>
      </p:sp>
      <p:pic>
        <p:nvPicPr>
          <p:cNvPr id="54" name="Imagem 53">
            <a:extLst>
              <a:ext uri="{FF2B5EF4-FFF2-40B4-BE49-F238E27FC236}">
                <a16:creationId xmlns:a16="http://schemas.microsoft.com/office/drawing/2014/main" id="{A43F28AE-14A7-48DE-A7ED-55B12DB8B1F6}"/>
              </a:ext>
            </a:extLst>
          </p:cNvPr>
          <p:cNvPicPr>
            <a:picLocks noChangeAspect="1"/>
          </p:cNvPicPr>
          <p:nvPr/>
        </p:nvPicPr>
        <p:blipFill rotWithShape="1">
          <a:blip r:embed="rId12"/>
          <a:srcRect l="23423" t="45524" r="2496" b="27864"/>
          <a:stretch/>
        </p:blipFill>
        <p:spPr>
          <a:xfrm>
            <a:off x="9049372" y="11809760"/>
            <a:ext cx="19575302" cy="3953541"/>
          </a:xfrm>
          <a:prstGeom prst="rect">
            <a:avLst/>
          </a:prstGeom>
        </p:spPr>
      </p:pic>
      <p:sp>
        <p:nvSpPr>
          <p:cNvPr id="84" name="CaixaDeTexto 83">
            <a:extLst>
              <a:ext uri="{FF2B5EF4-FFF2-40B4-BE49-F238E27FC236}">
                <a16:creationId xmlns:a16="http://schemas.microsoft.com/office/drawing/2014/main" id="{4D192D92-75FF-43D2-B51D-8F5D3D86F640}"/>
              </a:ext>
            </a:extLst>
          </p:cNvPr>
          <p:cNvSpPr txBox="1"/>
          <p:nvPr/>
        </p:nvSpPr>
        <p:spPr>
          <a:xfrm>
            <a:off x="9195701" y="11723350"/>
            <a:ext cx="824130" cy="646331"/>
          </a:xfrm>
          <a:prstGeom prst="rect">
            <a:avLst/>
          </a:prstGeom>
          <a:noFill/>
        </p:spPr>
        <p:txBody>
          <a:bodyPr wrap="square" rtlCol="0">
            <a:spAutoFit/>
          </a:bodyPr>
          <a:lstStyle/>
          <a:p>
            <a:r>
              <a:rPr lang="pt-PT" sz="3600" b="1" dirty="0">
                <a:solidFill>
                  <a:srgbClr val="FF3300"/>
                </a:solidFill>
              </a:rPr>
              <a:t>A</a:t>
            </a:r>
          </a:p>
        </p:txBody>
      </p:sp>
      <p:sp>
        <p:nvSpPr>
          <p:cNvPr id="56" name="CaixaDeTexto 55">
            <a:extLst>
              <a:ext uri="{FF2B5EF4-FFF2-40B4-BE49-F238E27FC236}">
                <a16:creationId xmlns:a16="http://schemas.microsoft.com/office/drawing/2014/main" id="{63D5070C-0A77-4ED4-B49E-177D8B334AD0}"/>
              </a:ext>
            </a:extLst>
          </p:cNvPr>
          <p:cNvSpPr txBox="1"/>
          <p:nvPr/>
        </p:nvSpPr>
        <p:spPr>
          <a:xfrm>
            <a:off x="13142576" y="11704818"/>
            <a:ext cx="824130" cy="646331"/>
          </a:xfrm>
          <a:prstGeom prst="rect">
            <a:avLst/>
          </a:prstGeom>
          <a:noFill/>
        </p:spPr>
        <p:txBody>
          <a:bodyPr wrap="square" rtlCol="0">
            <a:spAutoFit/>
          </a:bodyPr>
          <a:lstStyle/>
          <a:p>
            <a:r>
              <a:rPr lang="pt-PT" sz="3600" b="1" dirty="0">
                <a:solidFill>
                  <a:srgbClr val="FF3300"/>
                </a:solidFill>
              </a:rPr>
              <a:t>B</a:t>
            </a:r>
          </a:p>
        </p:txBody>
      </p:sp>
      <p:sp>
        <p:nvSpPr>
          <p:cNvPr id="58" name="CaixaDeTexto 57">
            <a:extLst>
              <a:ext uri="{FF2B5EF4-FFF2-40B4-BE49-F238E27FC236}">
                <a16:creationId xmlns:a16="http://schemas.microsoft.com/office/drawing/2014/main" id="{80375721-8433-4FEC-A5B9-C30822AB2822}"/>
              </a:ext>
            </a:extLst>
          </p:cNvPr>
          <p:cNvSpPr txBox="1"/>
          <p:nvPr/>
        </p:nvSpPr>
        <p:spPr>
          <a:xfrm>
            <a:off x="17156985" y="11735097"/>
            <a:ext cx="824130" cy="646331"/>
          </a:xfrm>
          <a:prstGeom prst="rect">
            <a:avLst/>
          </a:prstGeom>
          <a:noFill/>
        </p:spPr>
        <p:txBody>
          <a:bodyPr wrap="square" rtlCol="0">
            <a:spAutoFit/>
          </a:bodyPr>
          <a:lstStyle/>
          <a:p>
            <a:r>
              <a:rPr lang="pt-PT" sz="3600" b="1" dirty="0">
                <a:solidFill>
                  <a:srgbClr val="FF3300"/>
                </a:solidFill>
              </a:rPr>
              <a:t>C</a:t>
            </a:r>
          </a:p>
        </p:txBody>
      </p:sp>
      <p:sp>
        <p:nvSpPr>
          <p:cNvPr id="90" name="CaixaDeTexto 89">
            <a:extLst>
              <a:ext uri="{FF2B5EF4-FFF2-40B4-BE49-F238E27FC236}">
                <a16:creationId xmlns:a16="http://schemas.microsoft.com/office/drawing/2014/main" id="{C216D0E4-10DE-4FBA-8CC1-E2D120977531}"/>
              </a:ext>
            </a:extLst>
          </p:cNvPr>
          <p:cNvSpPr txBox="1"/>
          <p:nvPr/>
        </p:nvSpPr>
        <p:spPr>
          <a:xfrm>
            <a:off x="21171394" y="11719082"/>
            <a:ext cx="824130" cy="646331"/>
          </a:xfrm>
          <a:prstGeom prst="rect">
            <a:avLst/>
          </a:prstGeom>
          <a:noFill/>
        </p:spPr>
        <p:txBody>
          <a:bodyPr wrap="square" rtlCol="0">
            <a:spAutoFit/>
          </a:bodyPr>
          <a:lstStyle/>
          <a:p>
            <a:r>
              <a:rPr lang="pt-PT" sz="3600" b="1" dirty="0">
                <a:solidFill>
                  <a:srgbClr val="FF3300"/>
                </a:solidFill>
              </a:rPr>
              <a:t>D</a:t>
            </a:r>
          </a:p>
        </p:txBody>
      </p:sp>
      <p:sp>
        <p:nvSpPr>
          <p:cNvPr id="59" name="CaixaDeTexto 58">
            <a:extLst>
              <a:ext uri="{FF2B5EF4-FFF2-40B4-BE49-F238E27FC236}">
                <a16:creationId xmlns:a16="http://schemas.microsoft.com/office/drawing/2014/main" id="{5BB55145-F659-422B-8CAC-D781ED10FBE2}"/>
              </a:ext>
            </a:extLst>
          </p:cNvPr>
          <p:cNvSpPr txBox="1"/>
          <p:nvPr/>
        </p:nvSpPr>
        <p:spPr>
          <a:xfrm>
            <a:off x="24948007" y="11780520"/>
            <a:ext cx="824130" cy="646331"/>
          </a:xfrm>
          <a:prstGeom prst="rect">
            <a:avLst/>
          </a:prstGeom>
          <a:noFill/>
        </p:spPr>
        <p:txBody>
          <a:bodyPr wrap="square" rtlCol="0">
            <a:spAutoFit/>
          </a:bodyPr>
          <a:lstStyle/>
          <a:p>
            <a:r>
              <a:rPr lang="pt-PT" sz="3600" b="1" dirty="0">
                <a:solidFill>
                  <a:srgbClr val="FF3300"/>
                </a:solidFill>
              </a:rPr>
              <a:t>E</a:t>
            </a:r>
          </a:p>
        </p:txBody>
      </p:sp>
      <p:sp>
        <p:nvSpPr>
          <p:cNvPr id="60" name="CaixaDeTexto 59">
            <a:extLst>
              <a:ext uri="{FF2B5EF4-FFF2-40B4-BE49-F238E27FC236}">
                <a16:creationId xmlns:a16="http://schemas.microsoft.com/office/drawing/2014/main" id="{BC71DE08-046A-4A32-9ADC-175BF143AFB1}"/>
              </a:ext>
            </a:extLst>
          </p:cNvPr>
          <p:cNvSpPr txBox="1"/>
          <p:nvPr/>
        </p:nvSpPr>
        <p:spPr>
          <a:xfrm>
            <a:off x="8656638" y="35102359"/>
            <a:ext cx="21073714" cy="1477328"/>
          </a:xfrm>
          <a:prstGeom prst="rect">
            <a:avLst/>
          </a:prstGeom>
          <a:noFill/>
        </p:spPr>
        <p:txBody>
          <a:bodyPr wrap="square">
            <a:spAutoFit/>
          </a:bodyPr>
          <a:lstStyle/>
          <a:p>
            <a:r>
              <a:rPr lang="pt-PT" b="1" dirty="0">
                <a:latin typeface="Arial" panose="020B0604020202020204" pitchFamily="34" charset="0"/>
                <a:cs typeface="Arial" panose="020B0604020202020204" pitchFamily="34" charset="0"/>
              </a:rPr>
              <a:t>Figure 3</a:t>
            </a:r>
            <a:r>
              <a:rPr lang="pt-PT" b="1"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Effect of </a:t>
            </a:r>
            <a:r>
              <a:rPr lang="en-US" i="1" dirty="0">
                <a:solidFill>
                  <a:schemeClr val="tx1">
                    <a:lumMod val="75000"/>
                    <a:lumOff val="25000"/>
                  </a:schemeClr>
                </a:solidFill>
                <a:latin typeface="Arial" panose="020B0604020202020204" pitchFamily="34" charset="0"/>
                <a:cs typeface="Arial" panose="020B0604020202020204" pitchFamily="34" charset="0"/>
              </a:rPr>
              <a:t>P. major </a:t>
            </a:r>
            <a:r>
              <a:rPr lang="en-US" dirty="0">
                <a:solidFill>
                  <a:schemeClr val="tx1">
                    <a:lumMod val="75000"/>
                    <a:lumOff val="25000"/>
                  </a:schemeClr>
                </a:solidFill>
                <a:latin typeface="Arial" panose="020B0604020202020204" pitchFamily="34" charset="0"/>
                <a:cs typeface="Arial" panose="020B0604020202020204" pitchFamily="34" charset="0"/>
              </a:rPr>
              <a:t>on mycelial growth of </a:t>
            </a:r>
            <a:r>
              <a:rPr lang="en-US" i="1" dirty="0">
                <a:solidFill>
                  <a:schemeClr val="tx1">
                    <a:lumMod val="75000"/>
                    <a:lumOff val="25000"/>
                  </a:schemeClr>
                </a:solidFill>
                <a:latin typeface="Arial" panose="020B0604020202020204" pitchFamily="34" charset="0"/>
                <a:cs typeface="Arial" panose="020B0604020202020204" pitchFamily="34" charset="0"/>
              </a:rPr>
              <a:t>Phytophthora cinnamomi </a:t>
            </a:r>
            <a:r>
              <a:rPr lang="en-US" dirty="0">
                <a:solidFill>
                  <a:schemeClr val="tx1">
                    <a:lumMod val="75000"/>
                    <a:lumOff val="25000"/>
                  </a:schemeClr>
                </a:solidFill>
                <a:latin typeface="Arial" panose="020B0604020202020204" pitchFamily="34" charset="0"/>
                <a:cs typeface="Arial" panose="020B0604020202020204" pitchFamily="34" charset="0"/>
              </a:rPr>
              <a:t>(A), </a:t>
            </a:r>
            <a:r>
              <a:rPr lang="en-US" i="1" dirty="0" err="1">
                <a:solidFill>
                  <a:schemeClr val="tx1">
                    <a:lumMod val="75000"/>
                    <a:lumOff val="25000"/>
                  </a:schemeClr>
                </a:solidFill>
                <a:latin typeface="Arial" panose="020B0604020202020204" pitchFamily="34" charset="0"/>
                <a:cs typeface="Arial" panose="020B0604020202020204" pitchFamily="34" charset="0"/>
              </a:rPr>
              <a:t>Diplodia</a:t>
            </a:r>
            <a:r>
              <a:rPr lang="en-US" i="1" dirty="0">
                <a:solidFill>
                  <a:schemeClr val="tx1">
                    <a:lumMod val="75000"/>
                    <a:lumOff val="25000"/>
                  </a:schemeClr>
                </a:solidFill>
                <a:latin typeface="Arial" panose="020B0604020202020204" pitchFamily="34" charset="0"/>
                <a:cs typeface="Arial" panose="020B0604020202020204" pitchFamily="34" charset="0"/>
              </a:rPr>
              <a:t> </a:t>
            </a:r>
            <a:r>
              <a:rPr lang="en-US" i="1" dirty="0" err="1">
                <a:solidFill>
                  <a:schemeClr val="tx1">
                    <a:lumMod val="75000"/>
                    <a:lumOff val="25000"/>
                  </a:schemeClr>
                </a:solidFill>
                <a:latin typeface="Arial" panose="020B0604020202020204" pitchFamily="34" charset="0"/>
                <a:cs typeface="Arial" panose="020B0604020202020204" pitchFamily="34" charset="0"/>
              </a:rPr>
              <a:t>corticola</a:t>
            </a:r>
            <a:r>
              <a:rPr lang="en-US" dirty="0">
                <a:solidFill>
                  <a:schemeClr val="tx1">
                    <a:lumMod val="75000"/>
                    <a:lumOff val="25000"/>
                  </a:schemeClr>
                </a:solidFill>
                <a:latin typeface="Arial" panose="020B0604020202020204" pitchFamily="34" charset="0"/>
                <a:cs typeface="Arial" panose="020B0604020202020204" pitchFamily="34" charset="0"/>
              </a:rPr>
              <a:t> (B), </a:t>
            </a:r>
            <a:r>
              <a:rPr lang="en-US" i="1" dirty="0">
                <a:solidFill>
                  <a:schemeClr val="tx1">
                    <a:lumMod val="75000"/>
                    <a:lumOff val="25000"/>
                  </a:schemeClr>
                </a:solidFill>
                <a:latin typeface="Arial" panose="020B0604020202020204" pitchFamily="34" charset="0"/>
                <a:cs typeface="Arial" panose="020B0604020202020204" pitchFamily="34" charset="0"/>
              </a:rPr>
              <a:t>Colletotrichum </a:t>
            </a:r>
            <a:r>
              <a:rPr lang="en-US" i="1" dirty="0" err="1">
                <a:solidFill>
                  <a:schemeClr val="tx1">
                    <a:lumMod val="75000"/>
                    <a:lumOff val="25000"/>
                  </a:schemeClr>
                </a:solidFill>
                <a:latin typeface="Arial" panose="020B0604020202020204" pitchFamily="34" charset="0"/>
                <a:cs typeface="Arial" panose="020B0604020202020204" pitchFamily="34" charset="0"/>
              </a:rPr>
              <a:t>gloeosporioides</a:t>
            </a:r>
            <a:r>
              <a:rPr lang="en-US" dirty="0">
                <a:solidFill>
                  <a:schemeClr val="tx1">
                    <a:lumMod val="75000"/>
                    <a:lumOff val="25000"/>
                  </a:schemeClr>
                </a:solidFill>
                <a:latin typeface="Arial" panose="020B0604020202020204" pitchFamily="34" charset="0"/>
                <a:cs typeface="Arial" panose="020B0604020202020204" pitchFamily="34" charset="0"/>
              </a:rPr>
              <a:t> (C), </a:t>
            </a:r>
            <a:r>
              <a:rPr lang="en-US" i="1" dirty="0">
                <a:solidFill>
                  <a:schemeClr val="tx1">
                    <a:lumMod val="75000"/>
                    <a:lumOff val="25000"/>
                  </a:schemeClr>
                </a:solidFill>
                <a:latin typeface="Arial" panose="020B0604020202020204" pitchFamily="34" charset="0"/>
                <a:cs typeface="Arial" panose="020B0604020202020204" pitchFamily="34" charset="0"/>
              </a:rPr>
              <a:t>Colletotrichum </a:t>
            </a:r>
            <a:r>
              <a:rPr lang="en-US" i="1" dirty="0" err="1">
                <a:solidFill>
                  <a:schemeClr val="tx1">
                    <a:lumMod val="75000"/>
                    <a:lumOff val="25000"/>
                  </a:schemeClr>
                </a:solidFill>
                <a:latin typeface="Arial" panose="020B0604020202020204" pitchFamily="34" charset="0"/>
                <a:cs typeface="Arial" panose="020B0604020202020204" pitchFamily="34" charset="0"/>
              </a:rPr>
              <a:t>acutatum</a:t>
            </a:r>
            <a:r>
              <a:rPr lang="en-US" i="1"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(D), </a:t>
            </a:r>
            <a:r>
              <a:rPr lang="en-US" i="1" dirty="0">
                <a:solidFill>
                  <a:schemeClr val="tx1">
                    <a:lumMod val="75000"/>
                    <a:lumOff val="25000"/>
                  </a:schemeClr>
                </a:solidFill>
                <a:latin typeface="Arial" panose="020B0604020202020204" pitchFamily="34" charset="0"/>
                <a:cs typeface="Arial" panose="020B0604020202020204" pitchFamily="34" charset="0"/>
              </a:rPr>
              <a:t>Colletotrichum </a:t>
            </a:r>
            <a:r>
              <a:rPr lang="en-US" i="1" dirty="0" err="1">
                <a:solidFill>
                  <a:schemeClr val="tx1">
                    <a:lumMod val="75000"/>
                    <a:lumOff val="25000"/>
                  </a:schemeClr>
                </a:solidFill>
                <a:latin typeface="Arial" panose="020B0604020202020204" pitchFamily="34" charset="0"/>
                <a:cs typeface="Arial" panose="020B0604020202020204" pitchFamily="34" charset="0"/>
              </a:rPr>
              <a:t>godetiae</a:t>
            </a:r>
            <a:r>
              <a:rPr lang="en-US" i="1"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(E) and </a:t>
            </a:r>
            <a:r>
              <a:rPr lang="en-US" i="1" dirty="0">
                <a:solidFill>
                  <a:schemeClr val="tx1">
                    <a:lumMod val="75000"/>
                    <a:lumOff val="25000"/>
                  </a:schemeClr>
                </a:solidFill>
                <a:latin typeface="Arial" panose="020B0604020202020204" pitchFamily="34" charset="0"/>
                <a:cs typeface="Arial" panose="020B0604020202020204" pitchFamily="34" charset="0"/>
              </a:rPr>
              <a:t>Colletotrichum </a:t>
            </a:r>
            <a:r>
              <a:rPr lang="en-US" i="1" dirty="0" err="1">
                <a:solidFill>
                  <a:schemeClr val="tx1">
                    <a:lumMod val="75000"/>
                    <a:lumOff val="25000"/>
                  </a:schemeClr>
                </a:solidFill>
                <a:latin typeface="Arial" panose="020B0604020202020204" pitchFamily="34" charset="0"/>
                <a:cs typeface="Arial" panose="020B0604020202020204" pitchFamily="34" charset="0"/>
              </a:rPr>
              <a:t>nymphaeae</a:t>
            </a:r>
            <a:r>
              <a:rPr lang="en-US" i="1"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(F) isolates on PDA medium with incorporation of </a:t>
            </a:r>
            <a:r>
              <a:rPr lang="en-US" i="1" dirty="0">
                <a:solidFill>
                  <a:schemeClr val="tx1">
                    <a:lumMod val="75000"/>
                    <a:lumOff val="25000"/>
                  </a:schemeClr>
                </a:solidFill>
                <a:latin typeface="Arial" panose="020B0604020202020204" pitchFamily="34" charset="0"/>
                <a:cs typeface="Arial" panose="020B0604020202020204" pitchFamily="34" charset="0"/>
              </a:rPr>
              <a:t>P. major </a:t>
            </a:r>
            <a:r>
              <a:rPr lang="en-US" dirty="0">
                <a:solidFill>
                  <a:schemeClr val="tx1">
                    <a:lumMod val="75000"/>
                    <a:lumOff val="25000"/>
                  </a:schemeClr>
                </a:solidFill>
                <a:latin typeface="Arial" panose="020B0604020202020204" pitchFamily="34" charset="0"/>
                <a:cs typeface="Arial" panose="020B0604020202020204" pitchFamily="34" charset="0"/>
              </a:rPr>
              <a:t>extract</a:t>
            </a:r>
            <a:r>
              <a:rPr lang="en-US" i="1" dirty="0">
                <a:solidFill>
                  <a:schemeClr val="tx1">
                    <a:lumMod val="75000"/>
                    <a:lumOff val="25000"/>
                  </a:schemeClr>
                </a:solidFill>
                <a:latin typeface="Arial" panose="020B0604020202020204" pitchFamily="34" charset="0"/>
                <a:cs typeface="Arial" panose="020B0604020202020204" pitchFamily="34" charset="0"/>
              </a:rPr>
              <a:t>.</a:t>
            </a:r>
            <a:r>
              <a:rPr lang="en-US" dirty="0">
                <a:solidFill>
                  <a:schemeClr val="tx1">
                    <a:lumMod val="75000"/>
                    <a:lumOff val="25000"/>
                  </a:schemeClr>
                </a:solidFill>
                <a:latin typeface="Arial" panose="020B0604020202020204" pitchFamily="34" charset="0"/>
                <a:cs typeface="Arial" panose="020B0604020202020204" pitchFamily="34" charset="0"/>
              </a:rPr>
              <a:t> Percentage of growth inhibition determined after 3,6 and 9 days of incubation at different concentrations of </a:t>
            </a:r>
            <a:r>
              <a:rPr lang="en-US" i="1" dirty="0">
                <a:solidFill>
                  <a:schemeClr val="tx1">
                    <a:lumMod val="75000"/>
                    <a:lumOff val="25000"/>
                  </a:schemeClr>
                </a:solidFill>
                <a:latin typeface="Arial" panose="020B0604020202020204" pitchFamily="34" charset="0"/>
                <a:cs typeface="Arial" panose="020B0604020202020204" pitchFamily="34" charset="0"/>
              </a:rPr>
              <a:t>P. major </a:t>
            </a:r>
            <a:r>
              <a:rPr lang="en-US" dirty="0">
                <a:solidFill>
                  <a:schemeClr val="tx1">
                    <a:lumMod val="75000"/>
                    <a:lumOff val="25000"/>
                  </a:schemeClr>
                </a:solidFill>
                <a:latin typeface="Arial" panose="020B0604020202020204" pitchFamily="34" charset="0"/>
                <a:cs typeface="Arial" panose="020B0604020202020204" pitchFamily="34" charset="0"/>
              </a:rPr>
              <a:t>extract, 100, 500, 1000 or 2000 µg/</a:t>
            </a:r>
            <a:r>
              <a:rPr lang="en-US" dirty="0" err="1">
                <a:solidFill>
                  <a:schemeClr val="tx1">
                    <a:lumMod val="75000"/>
                    <a:lumOff val="25000"/>
                  </a:schemeClr>
                </a:solidFill>
                <a:latin typeface="Arial" panose="020B0604020202020204" pitchFamily="34" charset="0"/>
                <a:cs typeface="Arial" panose="020B0604020202020204" pitchFamily="34" charset="0"/>
              </a:rPr>
              <a:t>mL.</a:t>
            </a:r>
            <a:r>
              <a:rPr lang="pt-PT"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Data are presented as mean of three independent experiments ± SD. One-way ANOVA and Kruskal Wallis test were used for multiple comparisons. Differences were considered statistically significant if P &lt;0,05. Mean values followed by the same letters are not statistically different (lowercase letters for day 3, capital letters for day6 and Greek letters for day 9). Comparisons between different days of the same concentration  are only represented if they are significant.</a:t>
            </a:r>
            <a:endParaRPr lang="pt-PT"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1" name="CaixaDeTexto 60">
            <a:extLst>
              <a:ext uri="{FF2B5EF4-FFF2-40B4-BE49-F238E27FC236}">
                <a16:creationId xmlns:a16="http://schemas.microsoft.com/office/drawing/2014/main" id="{24C6D375-EAA1-47D0-8F1D-B992A133B172}"/>
              </a:ext>
            </a:extLst>
          </p:cNvPr>
          <p:cNvSpPr txBox="1"/>
          <p:nvPr/>
        </p:nvSpPr>
        <p:spPr>
          <a:xfrm>
            <a:off x="9792098" y="16995020"/>
            <a:ext cx="824130" cy="646331"/>
          </a:xfrm>
          <a:prstGeom prst="rect">
            <a:avLst/>
          </a:prstGeom>
          <a:noFill/>
        </p:spPr>
        <p:txBody>
          <a:bodyPr wrap="square" rtlCol="0">
            <a:spAutoFit/>
          </a:bodyPr>
          <a:lstStyle/>
          <a:p>
            <a:r>
              <a:rPr lang="pt-PT" sz="3600" b="1" dirty="0">
                <a:solidFill>
                  <a:srgbClr val="FF3300"/>
                </a:solidFill>
              </a:rPr>
              <a:t>A</a:t>
            </a:r>
          </a:p>
        </p:txBody>
      </p:sp>
      <p:pic>
        <p:nvPicPr>
          <p:cNvPr id="2" name="Imagem 1">
            <a:extLst>
              <a:ext uri="{FF2B5EF4-FFF2-40B4-BE49-F238E27FC236}">
                <a16:creationId xmlns:a16="http://schemas.microsoft.com/office/drawing/2014/main" id="{ED5E1DA5-22DC-42FB-844C-02410479C8EE}"/>
              </a:ext>
            </a:extLst>
          </p:cNvPr>
          <p:cNvPicPr>
            <a:picLocks/>
          </p:cNvPicPr>
          <p:nvPr/>
        </p:nvPicPr>
        <p:blipFill>
          <a:blip r:embed="rId13"/>
          <a:stretch>
            <a:fillRect/>
          </a:stretch>
        </p:blipFill>
        <p:spPr>
          <a:xfrm>
            <a:off x="9744209" y="23300203"/>
            <a:ext cx="8784000" cy="5562000"/>
          </a:xfrm>
          <a:prstGeom prst="rect">
            <a:avLst/>
          </a:prstGeom>
        </p:spPr>
      </p:pic>
      <p:pic>
        <p:nvPicPr>
          <p:cNvPr id="9" name="Imagem 8">
            <a:extLst>
              <a:ext uri="{FF2B5EF4-FFF2-40B4-BE49-F238E27FC236}">
                <a16:creationId xmlns:a16="http://schemas.microsoft.com/office/drawing/2014/main" id="{907C5AE1-3D2A-4514-AE52-B404E6CE06A7}"/>
              </a:ext>
            </a:extLst>
          </p:cNvPr>
          <p:cNvPicPr>
            <a:picLocks/>
          </p:cNvPicPr>
          <p:nvPr/>
        </p:nvPicPr>
        <p:blipFill>
          <a:blip r:embed="rId14"/>
          <a:stretch>
            <a:fillRect/>
          </a:stretch>
        </p:blipFill>
        <p:spPr>
          <a:xfrm>
            <a:off x="19960146" y="17208240"/>
            <a:ext cx="8796501" cy="5562000"/>
          </a:xfrm>
          <a:prstGeom prst="rect">
            <a:avLst/>
          </a:prstGeom>
        </p:spPr>
      </p:pic>
      <p:sp>
        <p:nvSpPr>
          <p:cNvPr id="86" name="CaixaDeTexto 85">
            <a:extLst>
              <a:ext uri="{FF2B5EF4-FFF2-40B4-BE49-F238E27FC236}">
                <a16:creationId xmlns:a16="http://schemas.microsoft.com/office/drawing/2014/main" id="{649CC34A-DB45-4AE3-9DA1-5CC31C7CC23F}"/>
              </a:ext>
            </a:extLst>
          </p:cNvPr>
          <p:cNvSpPr txBox="1"/>
          <p:nvPr/>
        </p:nvSpPr>
        <p:spPr>
          <a:xfrm>
            <a:off x="20051703" y="16994451"/>
            <a:ext cx="824130" cy="646331"/>
          </a:xfrm>
          <a:prstGeom prst="rect">
            <a:avLst/>
          </a:prstGeom>
          <a:noFill/>
        </p:spPr>
        <p:txBody>
          <a:bodyPr wrap="square" rtlCol="0">
            <a:spAutoFit/>
          </a:bodyPr>
          <a:lstStyle/>
          <a:p>
            <a:r>
              <a:rPr lang="pt-PT" sz="3600" b="1" dirty="0">
                <a:solidFill>
                  <a:srgbClr val="FF3300"/>
                </a:solidFill>
              </a:rPr>
              <a:t>B</a:t>
            </a:r>
          </a:p>
        </p:txBody>
      </p:sp>
      <p:sp>
        <p:nvSpPr>
          <p:cNvPr id="62" name="CaixaDeTexto 61">
            <a:extLst>
              <a:ext uri="{FF2B5EF4-FFF2-40B4-BE49-F238E27FC236}">
                <a16:creationId xmlns:a16="http://schemas.microsoft.com/office/drawing/2014/main" id="{3CD9A667-5449-4434-9009-5E346FAE7741}"/>
              </a:ext>
            </a:extLst>
          </p:cNvPr>
          <p:cNvSpPr txBox="1"/>
          <p:nvPr/>
        </p:nvSpPr>
        <p:spPr>
          <a:xfrm>
            <a:off x="9803324" y="23186999"/>
            <a:ext cx="824130" cy="646331"/>
          </a:xfrm>
          <a:prstGeom prst="rect">
            <a:avLst/>
          </a:prstGeom>
          <a:noFill/>
        </p:spPr>
        <p:txBody>
          <a:bodyPr wrap="square" rtlCol="0">
            <a:spAutoFit/>
          </a:bodyPr>
          <a:lstStyle/>
          <a:p>
            <a:r>
              <a:rPr lang="pt-PT" sz="3600" b="1" dirty="0">
                <a:solidFill>
                  <a:srgbClr val="FF3300"/>
                </a:solidFill>
              </a:rPr>
              <a:t>C</a:t>
            </a:r>
          </a:p>
        </p:txBody>
      </p:sp>
      <p:sp>
        <p:nvSpPr>
          <p:cNvPr id="63" name="CaixaDeTexto 62">
            <a:extLst>
              <a:ext uri="{FF2B5EF4-FFF2-40B4-BE49-F238E27FC236}">
                <a16:creationId xmlns:a16="http://schemas.microsoft.com/office/drawing/2014/main" id="{82271632-8ADE-4F9A-84FD-E30F7AEBEF62}"/>
              </a:ext>
            </a:extLst>
          </p:cNvPr>
          <p:cNvSpPr txBox="1"/>
          <p:nvPr/>
        </p:nvSpPr>
        <p:spPr>
          <a:xfrm>
            <a:off x="9832807" y="29207114"/>
            <a:ext cx="824130" cy="646331"/>
          </a:xfrm>
          <a:prstGeom prst="rect">
            <a:avLst/>
          </a:prstGeom>
          <a:noFill/>
        </p:spPr>
        <p:txBody>
          <a:bodyPr wrap="square" rtlCol="0">
            <a:spAutoFit/>
          </a:bodyPr>
          <a:lstStyle/>
          <a:p>
            <a:r>
              <a:rPr lang="pt-PT" sz="3600" b="1" dirty="0">
                <a:solidFill>
                  <a:srgbClr val="FF3300"/>
                </a:solidFill>
              </a:rPr>
              <a:t>E</a:t>
            </a:r>
          </a:p>
        </p:txBody>
      </p:sp>
      <p:sp>
        <p:nvSpPr>
          <p:cNvPr id="65" name="CaixaDeTexto 64">
            <a:extLst>
              <a:ext uri="{FF2B5EF4-FFF2-40B4-BE49-F238E27FC236}">
                <a16:creationId xmlns:a16="http://schemas.microsoft.com/office/drawing/2014/main" id="{440FFF03-F688-4023-8F2C-46D2441FE42B}"/>
              </a:ext>
            </a:extLst>
          </p:cNvPr>
          <p:cNvSpPr txBox="1"/>
          <p:nvPr/>
        </p:nvSpPr>
        <p:spPr>
          <a:xfrm>
            <a:off x="20117540" y="23186999"/>
            <a:ext cx="824130" cy="646331"/>
          </a:xfrm>
          <a:prstGeom prst="rect">
            <a:avLst/>
          </a:prstGeom>
          <a:noFill/>
        </p:spPr>
        <p:txBody>
          <a:bodyPr wrap="square" rtlCol="0">
            <a:spAutoFit/>
          </a:bodyPr>
          <a:lstStyle/>
          <a:p>
            <a:r>
              <a:rPr lang="pt-PT" sz="3600" b="1" dirty="0">
                <a:solidFill>
                  <a:srgbClr val="FF3300"/>
                </a:solidFill>
              </a:rPr>
              <a:t>D</a:t>
            </a:r>
          </a:p>
        </p:txBody>
      </p:sp>
      <p:cxnSp>
        <p:nvCxnSpPr>
          <p:cNvPr id="25" name="Straight Connector 8">
            <a:extLst>
              <a:ext uri="{FF2B5EF4-FFF2-40B4-BE49-F238E27FC236}">
                <a16:creationId xmlns:a16="http://schemas.microsoft.com/office/drawing/2014/main" id="{6432A5C8-C40A-46F3-96E2-7B7CC79AE6E7}"/>
              </a:ext>
            </a:extLst>
          </p:cNvPr>
          <p:cNvCxnSpPr>
            <a:cxnSpLocks/>
          </p:cNvCxnSpPr>
          <p:nvPr/>
        </p:nvCxnSpPr>
        <p:spPr bwMode="auto">
          <a:xfrm>
            <a:off x="447675" y="40157190"/>
            <a:ext cx="7572406" cy="0"/>
          </a:xfrm>
          <a:prstGeom prst="line">
            <a:avLst/>
          </a:prstGeom>
          <a:noFill/>
          <a:ln w="2540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15540798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4785</TotalTime>
  <Words>1108</Words>
  <Application>Microsoft Office PowerPoint</Application>
  <PresentationFormat>Personalizados</PresentationFormat>
  <Paragraphs>48</Paragraphs>
  <Slides>1</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vt:i4>
      </vt:variant>
    </vt:vector>
  </HeadingPairs>
  <TitlesOfParts>
    <vt:vector size="6" baseType="lpstr">
      <vt:lpstr>Arial</vt:lpstr>
      <vt:lpstr>Calibri</vt:lpstr>
      <vt:lpstr>Calibri Light</vt:lpstr>
      <vt:lpstr>Cambria Math</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Cláudia Sofia de Sá Ferreira</dc:creator>
  <cp:lastModifiedBy>Cláudia Sofia de Sá Ferreira</cp:lastModifiedBy>
  <cp:revision>107</cp:revision>
  <dcterms:created xsi:type="dcterms:W3CDTF">2020-10-04T15:28:14Z</dcterms:created>
  <dcterms:modified xsi:type="dcterms:W3CDTF">2020-10-25T21:33:25Z</dcterms:modified>
</cp:coreProperties>
</file>