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87" r:id="rId7"/>
    <p:sldId id="279" r:id="rId8"/>
    <p:sldId id="281" r:id="rId9"/>
    <p:sldId id="283" r:id="rId10"/>
    <p:sldId id="286" r:id="rId11"/>
    <p:sldId id="280" r:id="rId12"/>
    <p:sldId id="284" r:id="rId13"/>
    <p:sldId id="28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BB"/>
    <a:srgbClr val="FFC58B"/>
    <a:srgbClr val="FFB265"/>
    <a:srgbClr val="FF9933"/>
    <a:srgbClr val="FFA74F"/>
    <a:srgbClr val="EFA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rilla\Desktop\Tesis%20doctoral\2.%20Zumo%20de%20Naranja_Compuestos%20Bioactivos\1.%20Datos%20experimentales\Bioactivos%20zum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rilla\Desktop\Tesis%20doctoral\2.%20Zumo%20de%20Naranja_Compuestos%20Bioactivos\1.%20Datos%20experimentales\Bioactivos%20zum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rilla\Desktop\Tesis%20doctoral\2.%20Zumo%20de%20Naranja_Compuestos%20Bioactivos\1.%20Datos%20experimentales\Bioactivos%20zum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rilla\Desktop\Tesis%20doctoral\2.%20Zumo%20de%20Naranja_Compuestos%20Bioactivos\1.%20Datos%20experimentales\Bioactivos%20zum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rilla\Desktop\Tesis%20doctoral\2.%20Zumo%20de%20Naranja_Compuestos%20Bioactivos\1.%20Datos%20experimentales\Bioactivos%20zum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78477690288715"/>
          <c:y val="5.4386482939632545E-2"/>
          <c:w val="0.803838801399825"/>
          <c:h val="0.716492782152231"/>
        </c:manualLayout>
      </c:layout>
      <c:barChart>
        <c:barDir val="col"/>
        <c:grouping val="clustered"/>
        <c:varyColors val="0"/>
        <c:ser>
          <c:idx val="0"/>
          <c:order val="0"/>
          <c:tx>
            <c:v>OJP</c:v>
          </c:tx>
          <c:spPr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(FT!$O$8,FT!$O$12,FT!$O$16)</c:f>
                <c:numCache>
                  <c:formatCode>General</c:formatCode>
                  <c:ptCount val="3"/>
                  <c:pt idx="0">
                    <c:v>0.58883698478353164</c:v>
                  </c:pt>
                  <c:pt idx="1">
                    <c:v>1.0745248966144934</c:v>
                  </c:pt>
                  <c:pt idx="2">
                    <c:v>1.0233319484457448</c:v>
                  </c:pt>
                </c:numCache>
              </c:numRef>
            </c:plus>
            <c:minus>
              <c:numRef>
                <c:f>(FT!$O$8,FT!$O$12,FT!$O$16)</c:f>
                <c:numCache>
                  <c:formatCode>General</c:formatCode>
                  <c:ptCount val="3"/>
                  <c:pt idx="0">
                    <c:v>0.58883698478353164</c:v>
                  </c:pt>
                  <c:pt idx="1">
                    <c:v>1.0745248966144934</c:v>
                  </c:pt>
                  <c:pt idx="2">
                    <c:v>1.0233319484457448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(FT!$N$8,FT!$N$12,FT!$N$16)</c:f>
              <c:numCache>
                <c:formatCode>General</c:formatCode>
                <c:ptCount val="3"/>
                <c:pt idx="0">
                  <c:v>1.2924412150239255</c:v>
                </c:pt>
                <c:pt idx="1">
                  <c:v>16.31432813317485</c:v>
                </c:pt>
                <c:pt idx="2">
                  <c:v>38.552789158172935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B-46A1-AB5E-892F022F0A0A}"/>
            </c:ext>
          </c:extLst>
        </c:ser>
        <c:ser>
          <c:idx val="1"/>
          <c:order val="1"/>
          <c:tx>
            <c:v>OJWP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(FT!$O$24,FT!$O$28,FT!$O$32)</c:f>
                <c:numCache>
                  <c:formatCode>General</c:formatCode>
                  <c:ptCount val="3"/>
                  <c:pt idx="0">
                    <c:v>0.20852003924025833</c:v>
                  </c:pt>
                  <c:pt idx="1">
                    <c:v>1.541109123806446</c:v>
                  </c:pt>
                  <c:pt idx="2">
                    <c:v>0.7574308219601481</c:v>
                  </c:pt>
                </c:numCache>
              </c:numRef>
            </c:plus>
            <c:minus>
              <c:numRef>
                <c:f>(FT!$O$24,FT!$O$28,FT!$O$32)</c:f>
                <c:numCache>
                  <c:formatCode>General</c:formatCode>
                  <c:ptCount val="3"/>
                  <c:pt idx="0">
                    <c:v>0.20852003924025833</c:v>
                  </c:pt>
                  <c:pt idx="1">
                    <c:v>1.541109123806446</c:v>
                  </c:pt>
                  <c:pt idx="2">
                    <c:v>0.7574308219601481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(FT!$N$24,FT!$N$28,FT!$N$32)</c:f>
              <c:numCache>
                <c:formatCode>General</c:formatCode>
                <c:ptCount val="3"/>
                <c:pt idx="0">
                  <c:v>1.9911520619771985</c:v>
                </c:pt>
                <c:pt idx="1">
                  <c:v>13.602923071221525</c:v>
                </c:pt>
                <c:pt idx="2">
                  <c:v>17.414652227957113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B-46A1-AB5E-892F022F0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7081552"/>
        <c:axId val="-957086448"/>
      </c:barChart>
      <c:catAx>
        <c:axId val="-95708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s-ES" sz="16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RMD</a:t>
                </a:r>
                <a:r>
                  <a:rPr lang="es-ES" sz="16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%</a:t>
                </a:r>
                <a:endParaRPr lang="es-ES" sz="1600">
                  <a:solidFill>
                    <a:sysClr val="windowText" lastClr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86448"/>
        <c:crosses val="autoZero"/>
        <c:auto val="1"/>
        <c:lblAlgn val="ctr"/>
        <c:lblOffset val="100"/>
        <c:noMultiLvlLbl val="0"/>
      </c:catAx>
      <c:valAx>
        <c:axId val="-95708644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r>
                  <a:rPr lang="el-GR" sz="1400" b="1" i="0" u="none" strike="noStrike" baseline="0" dirty="0">
                    <a:solidFill>
                      <a:sysClr val="windowText" lastClr="000000"/>
                    </a:solidFill>
                    <a:effectLst/>
                  </a:rPr>
                  <a:t>Δ</a:t>
                </a:r>
                <a:r>
                  <a:rPr lang="es-ES" sz="1400" b="1" i="0" u="none" strike="noStrike" baseline="0" dirty="0" err="1">
                    <a:solidFill>
                      <a:sysClr val="windowText" lastClr="000000"/>
                    </a:solidFill>
                    <a:effectLst/>
                    <a:latin typeface="+mj-lt"/>
                  </a:rPr>
                  <a:t>M</a:t>
                </a:r>
                <a:r>
                  <a:rPr lang="es-ES" sz="1400" baseline="-25000" dirty="0" err="1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</a:t>
                </a:r>
                <a:r>
                  <a:rPr lang="es-ES" sz="1400" baseline="-2500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s-ES" sz="1400" baseline="-25000" dirty="0" err="1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phenols</a:t>
                </a:r>
                <a:r>
                  <a:rPr lang="es-ES" sz="1400" baseline="-2500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s-ES" sz="140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2.6990328690471989E-3"/>
              <c:y val="0.169935526096716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815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ysClr val="windowText" lastClr="000000"/>
                </a:solidFill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ysClr val="windowText" lastClr="000000"/>
                </a:solidFill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617913385826774"/>
          <c:y val="0.1325925925925926"/>
          <c:w val="0.33993197725284341"/>
          <c:h val="8.2037037037037033E-2"/>
        </c:manualLayout>
      </c:layout>
      <c:overlay val="0"/>
      <c:txPr>
        <a:bodyPr/>
        <a:lstStyle/>
        <a:p>
          <a:pPr>
            <a:defRPr sz="1200">
              <a:solidFill>
                <a:schemeClr val="accent6">
                  <a:lumMod val="75000"/>
                </a:schemeClr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alatino Linotype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78477690288715"/>
          <c:y val="5.4386482939632545E-2"/>
          <c:w val="0.803838801399825"/>
          <c:h val="0.716492782152231"/>
        </c:manualLayout>
      </c:layout>
      <c:barChart>
        <c:barDir val="col"/>
        <c:grouping val="clustered"/>
        <c:varyColors val="0"/>
        <c:ser>
          <c:idx val="0"/>
          <c:order val="0"/>
          <c:tx>
            <c:v>OJP</c:v>
          </c:tx>
          <c:spPr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(CT!$P$6,CT!$P$8,CT!$P$10)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9.4721640926476378E-2</c:v>
                  </c:pt>
                  <c:pt idx="2">
                    <c:v>0.30378142951063436</c:v>
                  </c:pt>
                </c:numCache>
              </c:numRef>
            </c:plus>
            <c:minus>
              <c:numRef>
                <c:f>(CT!$P$6,CT!$P$8,CT!$P$10)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9.4721640926476378E-2</c:v>
                  </c:pt>
                  <c:pt idx="2">
                    <c:v>0.30378142951063436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(CT!$O$6,CT!$O$8,CT!$O$10)</c:f>
              <c:numCache>
                <c:formatCode>General</c:formatCode>
                <c:ptCount val="3"/>
                <c:pt idx="0">
                  <c:v>0</c:v>
                </c:pt>
                <c:pt idx="1">
                  <c:v>6.2083957549169169</c:v>
                </c:pt>
                <c:pt idx="2">
                  <c:v>12.980018305242933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B-44ED-AEE6-2E82BB690C40}"/>
            </c:ext>
          </c:extLst>
        </c:ser>
        <c:ser>
          <c:idx val="1"/>
          <c:order val="1"/>
          <c:tx>
            <c:v>OJWP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(CT!$P$14,CT!$P$16,CT!$P$18)</c:f>
                <c:numCache>
                  <c:formatCode>General</c:formatCode>
                  <c:ptCount val="3"/>
                  <c:pt idx="0">
                    <c:v>0.86607212520258081</c:v>
                  </c:pt>
                  <c:pt idx="1">
                    <c:v>1.805391946112457</c:v>
                  </c:pt>
                  <c:pt idx="2">
                    <c:v>0.71015350034588398</c:v>
                  </c:pt>
                </c:numCache>
              </c:numRef>
            </c:plus>
            <c:minus>
              <c:numRef>
                <c:f>(CT!$P$14,CT!$P$16,CT!$P$18)</c:f>
                <c:numCache>
                  <c:formatCode>General</c:formatCode>
                  <c:ptCount val="3"/>
                  <c:pt idx="0">
                    <c:v>0.86607212520258081</c:v>
                  </c:pt>
                  <c:pt idx="1">
                    <c:v>1.805391946112457</c:v>
                  </c:pt>
                  <c:pt idx="2">
                    <c:v>0.71015350034588398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(CT!$O$14,CT!$O$16,CT!$O$18)</c:f>
              <c:numCache>
                <c:formatCode>General</c:formatCode>
                <c:ptCount val="3"/>
                <c:pt idx="0">
                  <c:v>9.2016942748567949</c:v>
                </c:pt>
                <c:pt idx="1">
                  <c:v>15.67973470901229</c:v>
                </c:pt>
                <c:pt idx="2">
                  <c:v>22.94055253669319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B-44ED-AEE6-2E82BB690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7085904"/>
        <c:axId val="-957090256"/>
      </c:barChart>
      <c:catAx>
        <c:axId val="-95708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s-ES" sz="16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RMD</a:t>
                </a:r>
                <a:r>
                  <a:rPr lang="es-ES" sz="16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%</a:t>
                </a:r>
                <a:endParaRPr lang="es-ES" sz="1600">
                  <a:solidFill>
                    <a:sysClr val="windowText" lastClr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90256"/>
        <c:crosses val="autoZero"/>
        <c:auto val="1"/>
        <c:lblAlgn val="ctr"/>
        <c:lblOffset val="100"/>
        <c:noMultiLvlLbl val="0"/>
      </c:catAx>
      <c:valAx>
        <c:axId val="-95709025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l-GR" sz="1400" b="1" i="0" u="none" strike="noStrike" baseline="0">
                    <a:solidFill>
                      <a:sysClr val="windowText" lastClr="000000"/>
                    </a:solidFill>
                    <a:effectLst/>
                  </a:rPr>
                  <a:t>Δ</a:t>
                </a:r>
                <a:r>
                  <a:rPr lang="es-ES" sz="14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</a:t>
                </a:r>
                <a:r>
                  <a:rPr lang="es-ES" sz="1400" baseline="-250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 carotenoids </a:t>
                </a:r>
                <a:r>
                  <a:rPr lang="es-ES" sz="140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2.6990328690471989E-3"/>
              <c:y val="0.141953584148108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6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8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06802274715659"/>
          <c:y val="7.7037037037037043E-2"/>
          <c:w val="0.33993197725284341"/>
          <c:h val="8.2037037037037033E-2"/>
        </c:manualLayout>
      </c:layout>
      <c:overlay val="0"/>
      <c:txPr>
        <a:bodyPr/>
        <a:lstStyle/>
        <a:p>
          <a:pPr>
            <a:defRPr sz="1200">
              <a:solidFill>
                <a:sysClr val="windowText" lastClr="000000"/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alatino Linotype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78477690288715"/>
          <c:y val="5.4386482939632545E-2"/>
          <c:w val="0.803838801399825"/>
          <c:h val="0.716492782152231"/>
        </c:manualLayout>
      </c:layout>
      <c:barChart>
        <c:barDir val="col"/>
        <c:grouping val="clustered"/>
        <c:varyColors val="0"/>
        <c:ser>
          <c:idx val="0"/>
          <c:order val="0"/>
          <c:tx>
            <c:v>OJP</c:v>
          </c:tx>
          <c:spPr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('AA y Vit C'!$N$5,'AA y Vit C'!$N$7,'AA y Vit C'!$N$9)</c:f>
                <c:numCache>
                  <c:formatCode>General</c:formatCode>
                  <c:ptCount val="3"/>
                  <c:pt idx="0">
                    <c:v>1.081074296144495</c:v>
                  </c:pt>
                  <c:pt idx="1">
                    <c:v>0.50175372756171854</c:v>
                  </c:pt>
                  <c:pt idx="2">
                    <c:v>1.7997126346394108</c:v>
                  </c:pt>
                </c:numCache>
              </c:numRef>
            </c:plus>
            <c:minus>
              <c:numRef>
                <c:f>('AA y Vit C'!$N$5,'AA y Vit C'!$N$7,'AA y Vit C'!$N$9)</c:f>
                <c:numCache>
                  <c:formatCode>General</c:formatCode>
                  <c:ptCount val="3"/>
                  <c:pt idx="0">
                    <c:v>1.081074296144495</c:v>
                  </c:pt>
                  <c:pt idx="1">
                    <c:v>0.50175372756171854</c:v>
                  </c:pt>
                  <c:pt idx="2">
                    <c:v>1.7997126346394108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('AA y Vit C'!$M$5,'AA y Vit C'!$M$7,'AA y Vit C'!$M$9)</c:f>
              <c:numCache>
                <c:formatCode>General</c:formatCode>
                <c:ptCount val="3"/>
                <c:pt idx="0">
                  <c:v>3.5471608020195173</c:v>
                </c:pt>
                <c:pt idx="1">
                  <c:v>4.8879139110568186</c:v>
                </c:pt>
                <c:pt idx="2">
                  <c:v>6.5592317460520277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0-450F-8183-C252B713EBE0}"/>
            </c:ext>
          </c:extLst>
        </c:ser>
        <c:ser>
          <c:idx val="1"/>
          <c:order val="1"/>
          <c:tx>
            <c:v>OJWP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('AA y Vit C'!$N$13,'AA y Vit C'!$N$15,'AA y Vit C'!$N$17)</c:f>
                <c:numCache>
                  <c:formatCode>General</c:formatCode>
                  <c:ptCount val="3"/>
                  <c:pt idx="0">
                    <c:v>0.81391836319610622</c:v>
                  </c:pt>
                  <c:pt idx="1">
                    <c:v>1.0465487271755796</c:v>
                  </c:pt>
                  <c:pt idx="2">
                    <c:v>1.5379228897235251</c:v>
                  </c:pt>
                </c:numCache>
              </c:numRef>
            </c:plus>
            <c:minus>
              <c:numRef>
                <c:f>('AA y Vit C'!$N$13,'AA y Vit C'!$N$15,'AA y Vit C'!$N$17)</c:f>
                <c:numCache>
                  <c:formatCode>General</c:formatCode>
                  <c:ptCount val="3"/>
                  <c:pt idx="0">
                    <c:v>0.81391836319610622</c:v>
                  </c:pt>
                  <c:pt idx="1">
                    <c:v>1.0465487271755796</c:v>
                  </c:pt>
                  <c:pt idx="2">
                    <c:v>1.5379228897235251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('AA y Vit C'!$M$13,'AA y Vit C'!$M$15,'AA y Vit C'!$M$17)</c:f>
              <c:numCache>
                <c:formatCode>General</c:formatCode>
                <c:ptCount val="3"/>
                <c:pt idx="0">
                  <c:v>5.3735306420160125</c:v>
                </c:pt>
                <c:pt idx="1">
                  <c:v>7.3331031001643669</c:v>
                </c:pt>
                <c:pt idx="2">
                  <c:v>9.5397509792431414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0-450F-8183-C252B713E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7082640"/>
        <c:axId val="-957084816"/>
      </c:barChart>
      <c:catAx>
        <c:axId val="-95708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s-ES" sz="16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RMD</a:t>
                </a:r>
                <a:r>
                  <a:rPr lang="es-ES" sz="1600" baseline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%</a:t>
                </a:r>
                <a:endParaRPr lang="es-ES" sz="16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84816"/>
        <c:crosses val="autoZero"/>
        <c:auto val="1"/>
        <c:lblAlgn val="ctr"/>
        <c:lblOffset val="100"/>
        <c:noMultiLvlLbl val="0"/>
      </c:catAx>
      <c:valAx>
        <c:axId val="-9570848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l-GR" sz="1400" b="1" i="0" u="none" strike="noStrike" baseline="0" dirty="0">
                    <a:effectLst/>
                  </a:rPr>
                  <a:t>Δ</a:t>
                </a:r>
                <a:r>
                  <a:rPr lang="es-ES" sz="14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</a:t>
                </a:r>
                <a:r>
                  <a:rPr lang="es-ES" sz="1400" baseline="-250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Ascorbic</a:t>
                </a:r>
                <a:r>
                  <a:rPr lang="es-ES" sz="1400" baseline="-25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s-ES" sz="1400" baseline="-250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acid</a:t>
                </a:r>
                <a:r>
                  <a:rPr lang="es-ES" sz="1400" baseline="-25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s-ES" sz="1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69813473435617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8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451246719160102"/>
          <c:y val="8.6296296296296301E-2"/>
          <c:w val="0.33993197725284341"/>
          <c:h val="8.2037037037037033E-2"/>
        </c:manualLayout>
      </c:layout>
      <c:overlay val="0"/>
      <c:txPr>
        <a:bodyPr/>
        <a:lstStyle/>
        <a:p>
          <a:pPr>
            <a:defRPr sz="12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alatino Linotype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78477690288715"/>
          <c:y val="5.4386482939632545E-2"/>
          <c:w val="0.803838801399825"/>
          <c:h val="0.716492782152231"/>
        </c:manualLayout>
      </c:layout>
      <c:barChart>
        <c:barDir val="col"/>
        <c:grouping val="clustered"/>
        <c:varyColors val="0"/>
        <c:ser>
          <c:idx val="0"/>
          <c:order val="0"/>
          <c:tx>
            <c:v>OJP</c:v>
          </c:tx>
          <c:spPr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('AA y Vit C'!$W$5,'AA y Vit C'!$W$7,'AA y Vit C'!$W$9)</c:f>
                <c:numCache>
                  <c:formatCode>General</c:formatCode>
                  <c:ptCount val="3"/>
                  <c:pt idx="0">
                    <c:v>0.35283779222853501</c:v>
                  </c:pt>
                  <c:pt idx="1">
                    <c:v>0.85119195783558033</c:v>
                  </c:pt>
                  <c:pt idx="2">
                    <c:v>0.37978636869229826</c:v>
                  </c:pt>
                </c:numCache>
              </c:numRef>
            </c:plus>
            <c:minus>
              <c:numRef>
                <c:f>('AA y Vit C'!$W$5,'AA y Vit C'!$W$7,'AA y Vit C'!$W$9)</c:f>
                <c:numCache>
                  <c:formatCode>General</c:formatCode>
                  <c:ptCount val="3"/>
                  <c:pt idx="0">
                    <c:v>0.35283779222853501</c:v>
                  </c:pt>
                  <c:pt idx="1">
                    <c:v>0.85119195783558033</c:v>
                  </c:pt>
                  <c:pt idx="2">
                    <c:v>0.37978636869229826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('AA y Vit C'!$V$5,'AA y Vit C'!$V$7,'AA y Vit C'!$V$9)</c:f>
              <c:numCache>
                <c:formatCode>General</c:formatCode>
                <c:ptCount val="3"/>
                <c:pt idx="0">
                  <c:v>4.5577214658669138</c:v>
                </c:pt>
                <c:pt idx="1">
                  <c:v>4.6139633794847992</c:v>
                </c:pt>
                <c:pt idx="2">
                  <c:v>5.8437020589535145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5-48D0-936A-2AB7962B8FD1}"/>
            </c:ext>
          </c:extLst>
        </c:ser>
        <c:ser>
          <c:idx val="1"/>
          <c:order val="1"/>
          <c:tx>
            <c:v>OJWP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('AA y Vit C'!$W$13,'AA y Vit C'!$W$15,'AA y Vit C'!$W$17)</c:f>
                <c:numCache>
                  <c:formatCode>General</c:formatCode>
                  <c:ptCount val="3"/>
                  <c:pt idx="0">
                    <c:v>0.12256038037336543</c:v>
                  </c:pt>
                  <c:pt idx="1">
                    <c:v>0.31674198459939229</c:v>
                  </c:pt>
                  <c:pt idx="2">
                    <c:v>0.89149949132143425</c:v>
                  </c:pt>
                </c:numCache>
              </c:numRef>
            </c:plus>
            <c:minus>
              <c:numRef>
                <c:f>('AA y Vit C'!$W$13,'AA y Vit C'!$W$15,'AA y Vit C'!$W$17)</c:f>
                <c:numCache>
                  <c:formatCode>General</c:formatCode>
                  <c:ptCount val="3"/>
                  <c:pt idx="0">
                    <c:v>0.12256038037336543</c:v>
                  </c:pt>
                  <c:pt idx="1">
                    <c:v>0.31674198459939229</c:v>
                  </c:pt>
                  <c:pt idx="2">
                    <c:v>0.89149949132143425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('AA y Vit C'!$V$13,'AA y Vit C'!$V$15,'AA y Vit C'!$V$17)</c:f>
              <c:numCache>
                <c:formatCode>General</c:formatCode>
                <c:ptCount val="3"/>
                <c:pt idx="0">
                  <c:v>3.1853517768271145</c:v>
                </c:pt>
                <c:pt idx="1">
                  <c:v>3.718363348991752</c:v>
                </c:pt>
                <c:pt idx="2">
                  <c:v>4.4887290414733094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5-48D0-936A-2AB7962B8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7078832"/>
        <c:axId val="-957083728"/>
      </c:barChart>
      <c:catAx>
        <c:axId val="-95707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s-ES" sz="16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RMD</a:t>
                </a:r>
                <a:r>
                  <a:rPr lang="es-ES" sz="1600" baseline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%</a:t>
                </a:r>
                <a:endParaRPr lang="es-ES" sz="16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83728"/>
        <c:crosses val="autoZero"/>
        <c:auto val="1"/>
        <c:lblAlgn val="ctr"/>
        <c:lblOffset val="100"/>
        <c:noMultiLvlLbl val="0"/>
      </c:catAx>
      <c:valAx>
        <c:axId val="-95708372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l-GR" sz="1400" b="1" i="0" u="none" strike="noStrike" baseline="0" dirty="0">
                    <a:effectLst/>
                  </a:rPr>
                  <a:t>Δ</a:t>
                </a:r>
                <a:r>
                  <a:rPr lang="es-ES" sz="14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</a:t>
                </a:r>
                <a:r>
                  <a:rPr lang="es-ES" sz="1400" baseline="-250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Vitamin</a:t>
                </a:r>
                <a:r>
                  <a:rPr lang="es-ES" sz="1400" baseline="-25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C  </a:t>
                </a:r>
                <a:r>
                  <a:rPr lang="es-ES" sz="1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229449912510936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7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06802274715659"/>
          <c:y val="7.7037037037037043E-2"/>
          <c:w val="0.33993197725284341"/>
          <c:h val="8.2037037037037033E-2"/>
        </c:manualLayout>
      </c:layout>
      <c:overlay val="0"/>
      <c:txPr>
        <a:bodyPr/>
        <a:lstStyle/>
        <a:p>
          <a:pPr>
            <a:defRPr sz="12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alatino Linotype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78477690288715"/>
          <c:y val="5.4386482939632545E-2"/>
          <c:w val="0.803838801399825"/>
          <c:h val="0.716492782152231"/>
        </c:manualLayout>
      </c:layout>
      <c:barChart>
        <c:barDir val="col"/>
        <c:grouping val="clustered"/>
        <c:varyColors val="0"/>
        <c:ser>
          <c:idx val="0"/>
          <c:order val="0"/>
          <c:tx>
            <c:v>OJP</c:v>
          </c:tx>
          <c:spPr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(AOA!$S$5,AOA!$S$7,AOA!$S$9)</c:f>
                <c:numCache>
                  <c:formatCode>General</c:formatCode>
                  <c:ptCount val="3"/>
                  <c:pt idx="0">
                    <c:v>0.43787242495800333</c:v>
                  </c:pt>
                  <c:pt idx="1">
                    <c:v>0.70681551242277796</c:v>
                  </c:pt>
                  <c:pt idx="2">
                    <c:v>0.43303338159516297</c:v>
                  </c:pt>
                </c:numCache>
              </c:numRef>
            </c:plus>
            <c:minus>
              <c:numRef>
                <c:f>(AOA!$S$5,AOA!$S$7,AOA!$S$9)</c:f>
                <c:numCache>
                  <c:formatCode>General</c:formatCode>
                  <c:ptCount val="3"/>
                  <c:pt idx="0">
                    <c:v>0.43787242495800333</c:v>
                  </c:pt>
                  <c:pt idx="1">
                    <c:v>0.70681551242277796</c:v>
                  </c:pt>
                  <c:pt idx="2">
                    <c:v>0.43303338159516297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(AOA!$R$5,AOA!$R$7,AOA!$R$9)</c:f>
              <c:numCache>
                <c:formatCode>General</c:formatCode>
                <c:ptCount val="3"/>
                <c:pt idx="0">
                  <c:v>1.0505923021943562</c:v>
                </c:pt>
                <c:pt idx="1">
                  <c:v>1.9455863615573348</c:v>
                </c:pt>
                <c:pt idx="2">
                  <c:v>3.6125192847695633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6-439F-A1FF-F455DE2E8BEF}"/>
            </c:ext>
          </c:extLst>
        </c:ser>
        <c:ser>
          <c:idx val="1"/>
          <c:order val="1"/>
          <c:tx>
            <c:v>OJWP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(AOA!$S$13,AOA!$S$15,AOA!$S$17)</c:f>
                <c:numCache>
                  <c:formatCode>General</c:formatCode>
                  <c:ptCount val="3"/>
                  <c:pt idx="0">
                    <c:v>0.24155873475192996</c:v>
                  </c:pt>
                  <c:pt idx="1">
                    <c:v>5.0448207371113586E-2</c:v>
                  </c:pt>
                  <c:pt idx="2">
                    <c:v>8.3351527895509911E-2</c:v>
                  </c:pt>
                </c:numCache>
              </c:numRef>
            </c:plus>
            <c:minus>
              <c:numRef>
                <c:f>(AOA!$S$13,AOA!$S$15,AOA!$S$17)</c:f>
                <c:numCache>
                  <c:formatCode>General</c:formatCode>
                  <c:ptCount val="3"/>
                  <c:pt idx="0">
                    <c:v>0.24155873475192996</c:v>
                  </c:pt>
                  <c:pt idx="1">
                    <c:v>5.0448207371113586E-2</c:v>
                  </c:pt>
                  <c:pt idx="2">
                    <c:v>8.3351527895509911E-2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numRef>
              <c:f>(FT!$P$8,FT!$P$12,FT!$P$16)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</c:numCache>
            </c:numRef>
          </c:cat>
          <c:val>
            <c:numRef>
              <c:f>(AOA!$R$13,AOA!$R$15,AOA!$R$17)</c:f>
              <c:numCache>
                <c:formatCode>General</c:formatCode>
                <c:ptCount val="3"/>
                <c:pt idx="0">
                  <c:v>1.2534177567047473</c:v>
                </c:pt>
                <c:pt idx="1">
                  <c:v>2.715332199053246</c:v>
                </c:pt>
                <c:pt idx="2">
                  <c:v>5.5352434946795057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B6-439F-A1FF-F455DE2E8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7076656"/>
        <c:axId val="-957079920"/>
      </c:barChart>
      <c:catAx>
        <c:axId val="-95707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s-ES" sz="16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RMD</a:t>
                </a:r>
                <a:r>
                  <a:rPr lang="es-ES" sz="1600" baseline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%</a:t>
                </a:r>
                <a:endParaRPr lang="es-ES" sz="16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79920"/>
        <c:crosses val="autoZero"/>
        <c:auto val="1"/>
        <c:lblAlgn val="ctr"/>
        <c:lblOffset val="100"/>
        <c:noMultiLvlLbl val="0"/>
      </c:catAx>
      <c:valAx>
        <c:axId val="-95707992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l-GR" sz="1400" b="1" i="0" u="none" strike="noStrike" baseline="0">
                    <a:effectLst/>
                  </a:rPr>
                  <a:t>Δ</a:t>
                </a:r>
                <a:r>
                  <a:rPr lang="es-ES" sz="14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</a:t>
                </a:r>
                <a:r>
                  <a:rPr lang="es-ES" sz="1400" baseline="-250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antioxidant capacity </a:t>
                </a:r>
                <a:r>
                  <a:rPr lang="es-ES" sz="14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2.777749555499111E-3"/>
              <c:y val="0.174820297462817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-95707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17913385826769"/>
          <c:y val="0.18814814814814815"/>
          <c:w val="0.33993197725284341"/>
          <c:h val="8.2037037037037033E-2"/>
        </c:manualLayout>
      </c:layout>
      <c:overlay val="0"/>
      <c:txPr>
        <a:bodyPr/>
        <a:lstStyle/>
        <a:p>
          <a:pPr>
            <a:defRPr sz="12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alatino Linotype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C264B-B5E9-47E3-9BD0-D4981CB78E5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AA2EFBBC-BA26-4AA7-A52B-081E491D1F3D}">
      <dgm:prSet phldrT="[Texto]"/>
      <dgm:spPr/>
      <dgm:t>
        <a:bodyPr/>
        <a:lstStyle/>
        <a:p>
          <a:r>
            <a:rPr lang="es-ES" b="1" dirty="0" err="1">
              <a:latin typeface="+mj-lt"/>
            </a:rPr>
            <a:t>Sample</a:t>
          </a:r>
          <a:r>
            <a:rPr lang="es-ES" b="1" dirty="0">
              <a:latin typeface="+mj-lt"/>
            </a:rPr>
            <a:t> </a:t>
          </a:r>
          <a:r>
            <a:rPr lang="es-ES" b="1" dirty="0" err="1">
              <a:latin typeface="+mj-lt"/>
            </a:rPr>
            <a:t>preparation</a:t>
          </a:r>
          <a:r>
            <a:rPr lang="es-ES" b="1" dirty="0">
              <a:latin typeface="+mj-lt"/>
            </a:rPr>
            <a:t> and </a:t>
          </a:r>
          <a:r>
            <a:rPr lang="es-ES" b="1" dirty="0" err="1">
              <a:latin typeface="+mj-lt"/>
            </a:rPr>
            <a:t>pasteurization</a:t>
          </a:r>
          <a:endParaRPr lang="es-ES" b="1" dirty="0">
            <a:latin typeface="+mj-lt"/>
          </a:endParaRPr>
        </a:p>
      </dgm:t>
    </dgm:pt>
    <dgm:pt modelId="{7B35DC8B-B807-4CF4-B53C-581F12D8867F}" type="parTrans" cxnId="{8BF2B965-106E-43EF-9260-7C6F79ED8F51}">
      <dgm:prSet/>
      <dgm:spPr/>
      <dgm:t>
        <a:bodyPr/>
        <a:lstStyle/>
        <a:p>
          <a:endParaRPr lang="es-ES"/>
        </a:p>
      </dgm:t>
    </dgm:pt>
    <dgm:pt modelId="{BA616B57-9C9A-46D1-B7D4-46455DBE7C26}" type="sibTrans" cxnId="{8BF2B965-106E-43EF-9260-7C6F79ED8F51}">
      <dgm:prSet/>
      <dgm:spPr/>
      <dgm:t>
        <a:bodyPr/>
        <a:lstStyle/>
        <a:p>
          <a:endParaRPr lang="es-ES"/>
        </a:p>
      </dgm:t>
    </dgm:pt>
    <dgm:pt modelId="{A5FF9387-D623-49B7-9F0C-086E8CFF4EDF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Orange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juice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pulp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, OJP</a:t>
          </a:r>
        </a:p>
      </dgm:t>
    </dgm:pt>
    <dgm:pt modelId="{33BBFE83-3B71-4459-B3EF-87E10E191030}" type="parTrans" cxnId="{3E5616E1-1492-48BA-AC14-696C851E92D5}">
      <dgm:prSet/>
      <dgm:spPr/>
      <dgm:t>
        <a:bodyPr/>
        <a:lstStyle/>
        <a:p>
          <a:endParaRPr lang="es-ES"/>
        </a:p>
      </dgm:t>
    </dgm:pt>
    <dgm:pt modelId="{31E1DEBE-EC22-48EA-B75D-EE2931CEE7AB}" type="sibTrans" cxnId="{3E5616E1-1492-48BA-AC14-696C851E92D5}">
      <dgm:prSet/>
      <dgm:spPr/>
      <dgm:t>
        <a:bodyPr/>
        <a:lstStyle/>
        <a:p>
          <a:endParaRPr lang="es-ES"/>
        </a:p>
      </dgm:t>
    </dgm:pt>
    <dgm:pt modelId="{AE563E2A-6893-4328-B091-0B36461F3791}">
      <dgm:prSet phldrT="[Texto]"/>
      <dgm:spPr/>
      <dgm:t>
        <a:bodyPr/>
        <a:lstStyle/>
        <a:p>
          <a:r>
            <a:rPr lang="es-ES" b="1" dirty="0" err="1">
              <a:latin typeface="+mj-lt"/>
            </a:rPr>
            <a:t>Analytical</a:t>
          </a:r>
          <a:r>
            <a:rPr lang="es-ES" b="1" dirty="0">
              <a:latin typeface="+mj-lt"/>
            </a:rPr>
            <a:t> </a:t>
          </a:r>
          <a:r>
            <a:rPr lang="es-ES" b="1" dirty="0" err="1">
              <a:latin typeface="+mj-lt"/>
            </a:rPr>
            <a:t>determinations</a:t>
          </a:r>
          <a:endParaRPr lang="es-ES" b="1" dirty="0">
            <a:latin typeface="+mj-lt"/>
          </a:endParaRPr>
        </a:p>
      </dgm:t>
    </dgm:pt>
    <dgm:pt modelId="{69152D2E-0E6C-4B1B-8E15-DF91B2229919}" type="parTrans" cxnId="{D97A7597-A5E2-4ABB-A581-E6A47F2B6BC2}">
      <dgm:prSet/>
      <dgm:spPr/>
      <dgm:t>
        <a:bodyPr/>
        <a:lstStyle/>
        <a:p>
          <a:endParaRPr lang="es-ES"/>
        </a:p>
      </dgm:t>
    </dgm:pt>
    <dgm:pt modelId="{C14D0D09-61CF-4FCE-9BB0-A08E76A19DC1}" type="sibTrans" cxnId="{D97A7597-A5E2-4ABB-A581-E6A47F2B6BC2}">
      <dgm:prSet/>
      <dgm:spPr/>
      <dgm:t>
        <a:bodyPr/>
        <a:lstStyle/>
        <a:p>
          <a:endParaRPr lang="es-ES"/>
        </a:p>
      </dgm:t>
    </dgm:pt>
    <dgm:pt modelId="{748E2A11-B0BF-4FFB-BAE7-A0209A8F0CC2}">
      <dgm:prSet phldrT="[Texto]" custT="1"/>
      <dgm:spPr/>
      <dgm:t>
        <a:bodyPr/>
        <a:lstStyle/>
        <a:p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ºBrix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acidity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and pH</a:t>
          </a:r>
        </a:p>
      </dgm:t>
    </dgm:pt>
    <dgm:pt modelId="{A34BC984-CF1C-4D60-BCD0-C779580DDDEC}" type="parTrans" cxnId="{B56F4235-A3C9-42A9-A0D4-2398BE9A54AB}">
      <dgm:prSet/>
      <dgm:spPr/>
      <dgm:t>
        <a:bodyPr/>
        <a:lstStyle/>
        <a:p>
          <a:endParaRPr lang="es-ES"/>
        </a:p>
      </dgm:t>
    </dgm:pt>
    <dgm:pt modelId="{3BFFDCBE-1CB3-4F1D-9367-0493EBD22E53}" type="sibTrans" cxnId="{B56F4235-A3C9-42A9-A0D4-2398BE9A54AB}">
      <dgm:prSet/>
      <dgm:spPr/>
      <dgm:t>
        <a:bodyPr/>
        <a:lstStyle/>
        <a:p>
          <a:endParaRPr lang="es-ES"/>
        </a:p>
      </dgm:t>
    </dgm:pt>
    <dgm:pt modelId="{934ACFC5-EB43-400D-9313-CA3B684DD4AB}">
      <dgm:prSet phldrT="[Texto]"/>
      <dgm:spPr/>
      <dgm:t>
        <a:bodyPr/>
        <a:lstStyle/>
        <a:p>
          <a:r>
            <a:rPr lang="es-ES" b="1" dirty="0" err="1">
              <a:latin typeface="+mj-lt"/>
            </a:rPr>
            <a:t>Statistical</a:t>
          </a:r>
          <a:r>
            <a:rPr lang="es-ES" b="1" dirty="0">
              <a:latin typeface="+mj-lt"/>
            </a:rPr>
            <a:t> </a:t>
          </a:r>
          <a:r>
            <a:rPr lang="es-ES" b="1" dirty="0" err="1">
              <a:latin typeface="+mj-lt"/>
            </a:rPr>
            <a:t>analysis</a:t>
          </a:r>
          <a:endParaRPr lang="es-ES" b="1" dirty="0">
            <a:latin typeface="+mj-lt"/>
          </a:endParaRPr>
        </a:p>
      </dgm:t>
    </dgm:pt>
    <dgm:pt modelId="{6BFC55FB-F108-48FA-B1BE-7C88AC6FF6A6}" type="parTrans" cxnId="{DA4B286F-904B-42E1-8571-38EBE5E64030}">
      <dgm:prSet/>
      <dgm:spPr/>
      <dgm:t>
        <a:bodyPr/>
        <a:lstStyle/>
        <a:p>
          <a:endParaRPr lang="es-ES"/>
        </a:p>
      </dgm:t>
    </dgm:pt>
    <dgm:pt modelId="{F51C7F17-C277-406D-98EE-F3EC618115F5}" type="sibTrans" cxnId="{DA4B286F-904B-42E1-8571-38EBE5E64030}">
      <dgm:prSet/>
      <dgm:spPr/>
      <dgm:t>
        <a:bodyPr/>
        <a:lstStyle/>
        <a:p>
          <a:endParaRPr lang="es-ES"/>
        </a:p>
      </dgm:t>
    </dgm:pt>
    <dgm:pt modelId="{9694981C-FA99-4D9F-AAAF-1EEF6EB8D2C0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ANOVA</a:t>
          </a:r>
        </a:p>
      </dgm:t>
    </dgm:pt>
    <dgm:pt modelId="{5CD64AA8-9923-40D8-A08E-6D40FB32019C}" type="parTrans" cxnId="{4461F287-39A5-4378-854D-0E15C31F18CE}">
      <dgm:prSet/>
      <dgm:spPr/>
      <dgm:t>
        <a:bodyPr/>
        <a:lstStyle/>
        <a:p>
          <a:endParaRPr lang="es-ES"/>
        </a:p>
      </dgm:t>
    </dgm:pt>
    <dgm:pt modelId="{1C55D96F-6877-4666-B2C7-B2A1AE2812CA}" type="sibTrans" cxnId="{4461F287-39A5-4378-854D-0E15C31F18CE}">
      <dgm:prSet/>
      <dgm:spPr/>
      <dgm:t>
        <a:bodyPr/>
        <a:lstStyle/>
        <a:p>
          <a:endParaRPr lang="es-ES"/>
        </a:p>
      </dgm:t>
    </dgm:pt>
    <dgm:pt modelId="{F5B45026-A717-4070-AB23-DE25D4281B1E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Orange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juice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without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pulp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, OJWP</a:t>
          </a:r>
        </a:p>
      </dgm:t>
    </dgm:pt>
    <dgm:pt modelId="{51858A03-7719-4CBD-AA03-E76C756741DC}" type="parTrans" cxnId="{10A2C4D9-908D-4AAD-A673-52E43E76DFA3}">
      <dgm:prSet/>
      <dgm:spPr/>
      <dgm:t>
        <a:bodyPr/>
        <a:lstStyle/>
        <a:p>
          <a:endParaRPr lang="es-ES"/>
        </a:p>
      </dgm:t>
    </dgm:pt>
    <dgm:pt modelId="{0C99D0B0-B50D-4474-AC89-8B9465BF7600}" type="sibTrans" cxnId="{10A2C4D9-908D-4AAD-A673-52E43E76DFA3}">
      <dgm:prSet/>
      <dgm:spPr/>
      <dgm:t>
        <a:bodyPr/>
        <a:lstStyle/>
        <a:p>
          <a:endParaRPr lang="es-ES"/>
        </a:p>
      </dgm:t>
    </dgm:pt>
    <dgm:pt modelId="{4A7884A4-8EF1-4C70-B368-D103FFA933F7}">
      <dgm:prSet phldrT="[Texto]" custT="1"/>
      <dgm:spPr/>
      <dgm:t>
        <a:bodyPr/>
        <a:lstStyle/>
        <a:p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Increasing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RMD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concentrations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(2.5, 5 and 7.5%) </a:t>
          </a:r>
        </a:p>
      </dgm:t>
    </dgm:pt>
    <dgm:pt modelId="{0ECFE1C2-6358-4A8C-82FD-B154E9FB4DD3}" type="parTrans" cxnId="{B76D6AF8-3264-4106-9825-08A9269003C0}">
      <dgm:prSet/>
      <dgm:spPr/>
      <dgm:t>
        <a:bodyPr/>
        <a:lstStyle/>
        <a:p>
          <a:endParaRPr lang="es-ES"/>
        </a:p>
      </dgm:t>
    </dgm:pt>
    <dgm:pt modelId="{0CEF46C8-73AE-44B8-84FF-8CFD35EDF1BE}" type="sibTrans" cxnId="{B76D6AF8-3264-4106-9825-08A9269003C0}">
      <dgm:prSet/>
      <dgm:spPr/>
      <dgm:t>
        <a:bodyPr/>
        <a:lstStyle/>
        <a:p>
          <a:endParaRPr lang="es-ES"/>
        </a:p>
      </dgm:t>
    </dgm:pt>
    <dgm:pt modelId="{28B977F0-B006-4403-80E2-659398B711E7}">
      <dgm:prSet phldrT="[Texto]" custT="1"/>
      <dgm:spPr/>
      <dgm:t>
        <a:bodyPr/>
        <a:lstStyle/>
        <a:p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Pasteurization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process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(85ºC, 10 s) </a:t>
          </a:r>
        </a:p>
      </dgm:t>
    </dgm:pt>
    <dgm:pt modelId="{10967386-2502-4C21-A92D-C9ECB158E5F2}" type="parTrans" cxnId="{34DF0393-5DB9-458B-988D-A5A52DCA33E6}">
      <dgm:prSet/>
      <dgm:spPr/>
      <dgm:t>
        <a:bodyPr/>
        <a:lstStyle/>
        <a:p>
          <a:endParaRPr lang="es-ES"/>
        </a:p>
      </dgm:t>
    </dgm:pt>
    <dgm:pt modelId="{631753D2-A45B-4987-AA20-A22E1C6A7B4F}" type="sibTrans" cxnId="{34DF0393-5DB9-458B-988D-A5A52DCA33E6}">
      <dgm:prSet/>
      <dgm:spPr/>
      <dgm:t>
        <a:bodyPr/>
        <a:lstStyle/>
        <a:p>
          <a:endParaRPr lang="es-ES"/>
        </a:p>
      </dgm:t>
    </dgm:pt>
    <dgm:pt modelId="{97DCEBE7-1693-4F24-8875-54C0D3031CCB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Total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phenols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Folin-Ciocalteu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spectrophotometry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015B6683-CCD2-4DF2-A860-83F77703287F}" type="parTrans" cxnId="{CCD4A059-0B14-44EA-9DCD-1C8E880743AB}">
      <dgm:prSet/>
      <dgm:spPr/>
      <dgm:t>
        <a:bodyPr/>
        <a:lstStyle/>
        <a:p>
          <a:endParaRPr lang="es-ES"/>
        </a:p>
      </dgm:t>
    </dgm:pt>
    <dgm:pt modelId="{3C7532C4-5555-43A4-ABAC-BEC8309500C7}" type="sibTrans" cxnId="{CCD4A059-0B14-44EA-9DCD-1C8E880743AB}">
      <dgm:prSet/>
      <dgm:spPr/>
      <dgm:t>
        <a:bodyPr/>
        <a:lstStyle/>
        <a:p>
          <a:endParaRPr lang="es-ES"/>
        </a:p>
      </dgm:t>
    </dgm:pt>
    <dgm:pt modelId="{2BF3FBCC-16EF-40FF-BBCE-A8C17AD418CE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Total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carotenoids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extraction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hexane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acetone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/etanol,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spectrophotometry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A757F774-2B16-41ED-9BB7-6BE845FEED28}" type="parTrans" cxnId="{6864A39D-9885-4AB1-BF70-1B26534CFA83}">
      <dgm:prSet/>
      <dgm:spPr/>
      <dgm:t>
        <a:bodyPr/>
        <a:lstStyle/>
        <a:p>
          <a:endParaRPr lang="es-ES"/>
        </a:p>
      </dgm:t>
    </dgm:pt>
    <dgm:pt modelId="{C6BA44EF-DD70-413B-B685-B35F51736221}" type="sibTrans" cxnId="{6864A39D-9885-4AB1-BF70-1B26534CFA83}">
      <dgm:prSet/>
      <dgm:spPr/>
      <dgm:t>
        <a:bodyPr/>
        <a:lstStyle/>
        <a:p>
          <a:endParaRPr lang="es-ES"/>
        </a:p>
      </dgm:t>
    </dgm:pt>
    <dgm:pt modelId="{202AC731-2C9E-464C-BB2D-CDF741086A8F}">
      <dgm:prSet phldrT="[Texto]" custT="1"/>
      <dgm:spPr/>
      <dgm:t>
        <a:bodyPr/>
        <a:lstStyle/>
        <a:p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Ascorbic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acid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and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vitamin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C (HPLC)</a:t>
          </a:r>
        </a:p>
      </dgm:t>
    </dgm:pt>
    <dgm:pt modelId="{331B0D54-DD8A-4AE1-B1C0-2060645E9376}" type="parTrans" cxnId="{3CA1CAC2-C9E6-42CD-83A4-978A92B45BD1}">
      <dgm:prSet/>
      <dgm:spPr/>
      <dgm:t>
        <a:bodyPr/>
        <a:lstStyle/>
        <a:p>
          <a:endParaRPr lang="es-ES"/>
        </a:p>
      </dgm:t>
    </dgm:pt>
    <dgm:pt modelId="{D734CDC7-3FDD-4D08-8F2D-DC2BF9FD4F12}" type="sibTrans" cxnId="{3CA1CAC2-C9E6-42CD-83A4-978A92B45BD1}">
      <dgm:prSet/>
      <dgm:spPr/>
      <dgm:t>
        <a:bodyPr/>
        <a:lstStyle/>
        <a:p>
          <a:endParaRPr lang="es-ES"/>
        </a:p>
      </dgm:t>
    </dgm:pt>
    <dgm:pt modelId="{A73E0544-F787-4431-9657-2BCFAD41CC55}">
      <dgm:prSet phldrT="[Texto]" custT="1"/>
      <dgm:spPr/>
      <dgm:t>
        <a:bodyPr/>
        <a:lstStyle/>
        <a:p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Antioxidant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capacity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(DPPH,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spectrophotometry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5CD5D91F-9E6C-489C-81E7-220353FEC2A1}" type="parTrans" cxnId="{788FC779-0E37-4545-B575-9413A45F9F7C}">
      <dgm:prSet/>
      <dgm:spPr/>
      <dgm:t>
        <a:bodyPr/>
        <a:lstStyle/>
        <a:p>
          <a:endParaRPr lang="es-ES"/>
        </a:p>
      </dgm:t>
    </dgm:pt>
    <dgm:pt modelId="{CFAFFBFB-37A2-434E-B736-C68E460A289E}" type="sibTrans" cxnId="{788FC779-0E37-4545-B575-9413A45F9F7C}">
      <dgm:prSet/>
      <dgm:spPr/>
      <dgm:t>
        <a:bodyPr/>
        <a:lstStyle/>
        <a:p>
          <a:endParaRPr lang="es-ES"/>
        </a:p>
      </dgm:t>
    </dgm:pt>
    <dgm:pt modelId="{78B64F11-AAE1-445A-923E-FD5AF1697A5D}">
      <dgm:prSet phldrT="[Texto]" custT="1"/>
      <dgm:spPr/>
      <dgm:t>
        <a:bodyPr/>
        <a:lstStyle/>
        <a:p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Correlation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analysis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Pearson’s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coefficient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A3C5C056-7D4F-4AC5-824D-924B5F72F39A}" type="parTrans" cxnId="{0A2AE6CF-B6ED-4887-B65E-5208074DA492}">
      <dgm:prSet/>
      <dgm:spPr/>
      <dgm:t>
        <a:bodyPr/>
        <a:lstStyle/>
        <a:p>
          <a:endParaRPr lang="es-ES"/>
        </a:p>
      </dgm:t>
    </dgm:pt>
    <dgm:pt modelId="{A475A085-964A-4E58-917C-33A535DE7BB4}" type="sibTrans" cxnId="{0A2AE6CF-B6ED-4887-B65E-5208074DA492}">
      <dgm:prSet/>
      <dgm:spPr/>
      <dgm:t>
        <a:bodyPr/>
        <a:lstStyle/>
        <a:p>
          <a:endParaRPr lang="es-ES"/>
        </a:p>
      </dgm:t>
    </dgm:pt>
    <dgm:pt modelId="{08039A40-F0D1-4084-903F-6F6305229328}" type="pres">
      <dgm:prSet presAssocID="{CD1C264B-B5E9-47E3-9BD0-D4981CB78E53}" presName="rootnode" presStyleCnt="0">
        <dgm:presLayoutVars>
          <dgm:chMax/>
          <dgm:chPref/>
          <dgm:dir/>
          <dgm:animLvl val="lvl"/>
        </dgm:presLayoutVars>
      </dgm:prSet>
      <dgm:spPr/>
    </dgm:pt>
    <dgm:pt modelId="{8DBA84E2-4BA6-4841-A5E0-01165AB40662}" type="pres">
      <dgm:prSet presAssocID="{AA2EFBBC-BA26-4AA7-A52B-081E491D1F3D}" presName="composite" presStyleCnt="0"/>
      <dgm:spPr/>
    </dgm:pt>
    <dgm:pt modelId="{2F1A5760-E4DB-4441-B725-35C89DF68940}" type="pres">
      <dgm:prSet presAssocID="{AA2EFBBC-BA26-4AA7-A52B-081E491D1F3D}" presName="bentUpArrow1" presStyleLbl="alignImgPlace1" presStyleIdx="0" presStyleCnt="2"/>
      <dgm:spPr/>
    </dgm:pt>
    <dgm:pt modelId="{E1E7CB30-647E-40A7-A237-9BEDCF113D44}" type="pres">
      <dgm:prSet presAssocID="{AA2EFBBC-BA26-4AA7-A52B-081E491D1F3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BA1461C-8EAA-4328-8F4C-672085DB08AE}" type="pres">
      <dgm:prSet presAssocID="{AA2EFBBC-BA26-4AA7-A52B-081E491D1F3D}" presName="ChildText" presStyleLbl="revTx" presStyleIdx="0" presStyleCnt="3" custScaleX="352631" custLinFactX="39313" custLinFactNeighborX="100000" custLinFactNeighborY="-3811">
        <dgm:presLayoutVars>
          <dgm:chMax val="0"/>
          <dgm:chPref val="0"/>
          <dgm:bulletEnabled val="1"/>
        </dgm:presLayoutVars>
      </dgm:prSet>
      <dgm:spPr/>
    </dgm:pt>
    <dgm:pt modelId="{85E547DB-AC4F-4866-9DF5-128120F68DAC}" type="pres">
      <dgm:prSet presAssocID="{BA616B57-9C9A-46D1-B7D4-46455DBE7C26}" presName="sibTrans" presStyleCnt="0"/>
      <dgm:spPr/>
    </dgm:pt>
    <dgm:pt modelId="{E495AAF9-0C56-4AE2-B7EE-070F5BFE47AC}" type="pres">
      <dgm:prSet presAssocID="{AE563E2A-6893-4328-B091-0B36461F3791}" presName="composite" presStyleCnt="0"/>
      <dgm:spPr/>
    </dgm:pt>
    <dgm:pt modelId="{1C319316-C44C-4651-9A7C-D30F3DEFF31E}" type="pres">
      <dgm:prSet presAssocID="{AE563E2A-6893-4328-B091-0B36461F3791}" presName="bentUpArrow1" presStyleLbl="alignImgPlace1" presStyleIdx="1" presStyleCnt="2"/>
      <dgm:spPr/>
    </dgm:pt>
    <dgm:pt modelId="{79F34556-17E3-47E2-B184-C6D6207B4C20}" type="pres">
      <dgm:prSet presAssocID="{AE563E2A-6893-4328-B091-0B36461F379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994492D-58D8-4BA0-A20D-E1A1413A02E8}" type="pres">
      <dgm:prSet presAssocID="{AE563E2A-6893-4328-B091-0B36461F3791}" presName="ChildText" presStyleLbl="revTx" presStyleIdx="1" presStyleCnt="3" custScaleX="262690" custLinFactNeighborX="92606">
        <dgm:presLayoutVars>
          <dgm:chMax val="0"/>
          <dgm:chPref val="0"/>
          <dgm:bulletEnabled val="1"/>
        </dgm:presLayoutVars>
      </dgm:prSet>
      <dgm:spPr/>
    </dgm:pt>
    <dgm:pt modelId="{A18F9C7A-78E3-4390-98E2-6F602D0FF54F}" type="pres">
      <dgm:prSet presAssocID="{C14D0D09-61CF-4FCE-9BB0-A08E76A19DC1}" presName="sibTrans" presStyleCnt="0"/>
      <dgm:spPr/>
    </dgm:pt>
    <dgm:pt modelId="{FB509C1F-F07B-4E6C-92CA-E8B752F3FD69}" type="pres">
      <dgm:prSet presAssocID="{934ACFC5-EB43-400D-9313-CA3B684DD4AB}" presName="composite" presStyleCnt="0"/>
      <dgm:spPr/>
    </dgm:pt>
    <dgm:pt modelId="{937CBBB3-1AB3-4139-96FB-770DA9F23B7F}" type="pres">
      <dgm:prSet presAssocID="{934ACFC5-EB43-400D-9313-CA3B684DD4A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508B5CB6-3793-44DB-B46F-AC3F9C84AA77}" type="pres">
      <dgm:prSet presAssocID="{934ACFC5-EB43-400D-9313-CA3B684DD4AB}" presName="FinalChildText" presStyleLbl="revTx" presStyleIdx="2" presStyleCnt="3" custScaleX="137610" custLinFactNeighborX="24990" custLinFactNeighborY="5737">
        <dgm:presLayoutVars>
          <dgm:chMax val="0"/>
          <dgm:chPref val="0"/>
          <dgm:bulletEnabled val="1"/>
        </dgm:presLayoutVars>
      </dgm:prSet>
      <dgm:spPr/>
    </dgm:pt>
  </dgm:ptLst>
  <dgm:cxnLst>
    <dgm:cxn modelId="{314A6814-898A-450D-8E79-5DA1BA3999BD}" type="presOf" srcId="{AA2EFBBC-BA26-4AA7-A52B-081E491D1F3D}" destId="{E1E7CB30-647E-40A7-A237-9BEDCF113D44}" srcOrd="0" destOrd="0" presId="urn:microsoft.com/office/officeart/2005/8/layout/StepDownProcess"/>
    <dgm:cxn modelId="{F6022D1C-6F04-4A02-BA7B-23DE2D38D94F}" type="presOf" srcId="{F5B45026-A717-4070-AB23-DE25D4281B1E}" destId="{FBA1461C-8EAA-4328-8F4C-672085DB08AE}" srcOrd="0" destOrd="1" presId="urn:microsoft.com/office/officeart/2005/8/layout/StepDownProcess"/>
    <dgm:cxn modelId="{B56F4235-A3C9-42A9-A0D4-2398BE9A54AB}" srcId="{AE563E2A-6893-4328-B091-0B36461F3791}" destId="{748E2A11-B0BF-4FFB-BAE7-A0209A8F0CC2}" srcOrd="0" destOrd="0" parTransId="{A34BC984-CF1C-4D60-BCD0-C779580DDDEC}" sibTransId="{3BFFDCBE-1CB3-4F1D-9367-0493EBD22E53}"/>
    <dgm:cxn modelId="{EDE13F3A-2BBC-4CEA-AF10-AD4F74B8EAF8}" type="presOf" srcId="{9694981C-FA99-4D9F-AAAF-1EEF6EB8D2C0}" destId="{508B5CB6-3793-44DB-B46F-AC3F9C84AA77}" srcOrd="0" destOrd="0" presId="urn:microsoft.com/office/officeart/2005/8/layout/StepDownProcess"/>
    <dgm:cxn modelId="{82BBB445-0785-4A23-AFFE-ACFC1E6CE7BC}" type="presOf" srcId="{AE563E2A-6893-4328-B091-0B36461F3791}" destId="{79F34556-17E3-47E2-B184-C6D6207B4C20}" srcOrd="0" destOrd="0" presId="urn:microsoft.com/office/officeart/2005/8/layout/StepDownProcess"/>
    <dgm:cxn modelId="{8BF2B965-106E-43EF-9260-7C6F79ED8F51}" srcId="{CD1C264B-B5E9-47E3-9BD0-D4981CB78E53}" destId="{AA2EFBBC-BA26-4AA7-A52B-081E491D1F3D}" srcOrd="0" destOrd="0" parTransId="{7B35DC8B-B807-4CF4-B53C-581F12D8867F}" sibTransId="{BA616B57-9C9A-46D1-B7D4-46455DBE7C26}"/>
    <dgm:cxn modelId="{08B1576B-AEFE-413C-AC58-F5589D1A3187}" type="presOf" srcId="{2BF3FBCC-16EF-40FF-BBCE-A8C17AD418CE}" destId="{A994492D-58D8-4BA0-A20D-E1A1413A02E8}" srcOrd="0" destOrd="2" presId="urn:microsoft.com/office/officeart/2005/8/layout/StepDownProcess"/>
    <dgm:cxn modelId="{DA4B286F-904B-42E1-8571-38EBE5E64030}" srcId="{CD1C264B-B5E9-47E3-9BD0-D4981CB78E53}" destId="{934ACFC5-EB43-400D-9313-CA3B684DD4AB}" srcOrd="2" destOrd="0" parTransId="{6BFC55FB-F108-48FA-B1BE-7C88AC6FF6A6}" sibTransId="{F51C7F17-C277-406D-98EE-F3EC618115F5}"/>
    <dgm:cxn modelId="{4D356058-AFFC-48F7-BC20-0F329A08245D}" type="presOf" srcId="{28B977F0-B006-4403-80E2-659398B711E7}" destId="{FBA1461C-8EAA-4328-8F4C-672085DB08AE}" srcOrd="0" destOrd="3" presId="urn:microsoft.com/office/officeart/2005/8/layout/StepDownProcess"/>
    <dgm:cxn modelId="{CCD4A059-0B14-44EA-9DCD-1C8E880743AB}" srcId="{AE563E2A-6893-4328-B091-0B36461F3791}" destId="{97DCEBE7-1693-4F24-8875-54C0D3031CCB}" srcOrd="1" destOrd="0" parTransId="{015B6683-CCD2-4DF2-A860-83F77703287F}" sibTransId="{3C7532C4-5555-43A4-ABAC-BEC8309500C7}"/>
    <dgm:cxn modelId="{788FC779-0E37-4545-B575-9413A45F9F7C}" srcId="{AE563E2A-6893-4328-B091-0B36461F3791}" destId="{A73E0544-F787-4431-9657-2BCFAD41CC55}" srcOrd="4" destOrd="0" parTransId="{5CD5D91F-9E6C-489C-81E7-220353FEC2A1}" sibTransId="{CFAFFBFB-37A2-434E-B736-C68E460A289E}"/>
    <dgm:cxn modelId="{4461F287-39A5-4378-854D-0E15C31F18CE}" srcId="{934ACFC5-EB43-400D-9313-CA3B684DD4AB}" destId="{9694981C-FA99-4D9F-AAAF-1EEF6EB8D2C0}" srcOrd="0" destOrd="0" parTransId="{5CD64AA8-9923-40D8-A08E-6D40FB32019C}" sibTransId="{1C55D96F-6877-4666-B2C7-B2A1AE2812CA}"/>
    <dgm:cxn modelId="{709EE98A-1DC7-4642-A801-218C28BD8A29}" type="presOf" srcId="{A73E0544-F787-4431-9657-2BCFAD41CC55}" destId="{A994492D-58D8-4BA0-A20D-E1A1413A02E8}" srcOrd="0" destOrd="4" presId="urn:microsoft.com/office/officeart/2005/8/layout/StepDownProcess"/>
    <dgm:cxn modelId="{34DF0393-5DB9-458B-988D-A5A52DCA33E6}" srcId="{AA2EFBBC-BA26-4AA7-A52B-081E491D1F3D}" destId="{28B977F0-B006-4403-80E2-659398B711E7}" srcOrd="3" destOrd="0" parTransId="{10967386-2502-4C21-A92D-C9ECB158E5F2}" sibTransId="{631753D2-A45B-4987-AA20-A22E1C6A7B4F}"/>
    <dgm:cxn modelId="{D97A7597-A5E2-4ABB-A581-E6A47F2B6BC2}" srcId="{CD1C264B-B5E9-47E3-9BD0-D4981CB78E53}" destId="{AE563E2A-6893-4328-B091-0B36461F3791}" srcOrd="1" destOrd="0" parTransId="{69152D2E-0E6C-4B1B-8E15-DF91B2229919}" sibTransId="{C14D0D09-61CF-4FCE-9BB0-A08E76A19DC1}"/>
    <dgm:cxn modelId="{A0ED189C-53AE-4CE0-B7EE-BF17EBFF9F23}" type="presOf" srcId="{A5FF9387-D623-49B7-9F0C-086E8CFF4EDF}" destId="{FBA1461C-8EAA-4328-8F4C-672085DB08AE}" srcOrd="0" destOrd="0" presId="urn:microsoft.com/office/officeart/2005/8/layout/StepDownProcess"/>
    <dgm:cxn modelId="{3C512B9C-1552-401F-8565-0AB65ECFD17C}" type="presOf" srcId="{748E2A11-B0BF-4FFB-BAE7-A0209A8F0CC2}" destId="{A994492D-58D8-4BA0-A20D-E1A1413A02E8}" srcOrd="0" destOrd="0" presId="urn:microsoft.com/office/officeart/2005/8/layout/StepDownProcess"/>
    <dgm:cxn modelId="{6864A39D-9885-4AB1-BF70-1B26534CFA83}" srcId="{AE563E2A-6893-4328-B091-0B36461F3791}" destId="{2BF3FBCC-16EF-40FF-BBCE-A8C17AD418CE}" srcOrd="2" destOrd="0" parTransId="{A757F774-2B16-41ED-9BB7-6BE845FEED28}" sibTransId="{C6BA44EF-DD70-413B-B685-B35F51736221}"/>
    <dgm:cxn modelId="{06ABBDA3-FE0B-48B0-B554-A26B9365C421}" type="presOf" srcId="{202AC731-2C9E-464C-BB2D-CDF741086A8F}" destId="{A994492D-58D8-4BA0-A20D-E1A1413A02E8}" srcOrd="0" destOrd="3" presId="urn:microsoft.com/office/officeart/2005/8/layout/StepDownProcess"/>
    <dgm:cxn modelId="{E43E02B1-1604-4964-9332-89B249449014}" type="presOf" srcId="{97DCEBE7-1693-4F24-8875-54C0D3031CCB}" destId="{A994492D-58D8-4BA0-A20D-E1A1413A02E8}" srcOrd="0" destOrd="1" presId="urn:microsoft.com/office/officeart/2005/8/layout/StepDownProcess"/>
    <dgm:cxn modelId="{311E16BA-BE1D-4C2B-BBC1-BC8967A57EDD}" type="presOf" srcId="{934ACFC5-EB43-400D-9313-CA3B684DD4AB}" destId="{937CBBB3-1AB3-4139-96FB-770DA9F23B7F}" srcOrd="0" destOrd="0" presId="urn:microsoft.com/office/officeart/2005/8/layout/StepDownProcess"/>
    <dgm:cxn modelId="{41A227C2-4CC7-49CE-96BD-265B65144B47}" type="presOf" srcId="{78B64F11-AAE1-445A-923E-FD5AF1697A5D}" destId="{508B5CB6-3793-44DB-B46F-AC3F9C84AA77}" srcOrd="0" destOrd="1" presId="urn:microsoft.com/office/officeart/2005/8/layout/StepDownProcess"/>
    <dgm:cxn modelId="{3CA1CAC2-C9E6-42CD-83A4-978A92B45BD1}" srcId="{AE563E2A-6893-4328-B091-0B36461F3791}" destId="{202AC731-2C9E-464C-BB2D-CDF741086A8F}" srcOrd="3" destOrd="0" parTransId="{331B0D54-DD8A-4AE1-B1C0-2060645E9376}" sibTransId="{D734CDC7-3FDD-4D08-8F2D-DC2BF9FD4F12}"/>
    <dgm:cxn modelId="{0A2AE6CF-B6ED-4887-B65E-5208074DA492}" srcId="{934ACFC5-EB43-400D-9313-CA3B684DD4AB}" destId="{78B64F11-AAE1-445A-923E-FD5AF1697A5D}" srcOrd="1" destOrd="0" parTransId="{A3C5C056-7D4F-4AC5-824D-924B5F72F39A}" sibTransId="{A475A085-964A-4E58-917C-33A535DE7BB4}"/>
    <dgm:cxn modelId="{10A2C4D9-908D-4AAD-A673-52E43E76DFA3}" srcId="{AA2EFBBC-BA26-4AA7-A52B-081E491D1F3D}" destId="{F5B45026-A717-4070-AB23-DE25D4281B1E}" srcOrd="1" destOrd="0" parTransId="{51858A03-7719-4CBD-AA03-E76C756741DC}" sibTransId="{0C99D0B0-B50D-4474-AC89-8B9465BF7600}"/>
    <dgm:cxn modelId="{7E719EDD-3018-46E2-8958-08A3518410AA}" type="presOf" srcId="{4A7884A4-8EF1-4C70-B368-D103FFA933F7}" destId="{FBA1461C-8EAA-4328-8F4C-672085DB08AE}" srcOrd="0" destOrd="2" presId="urn:microsoft.com/office/officeart/2005/8/layout/StepDownProcess"/>
    <dgm:cxn modelId="{3E5616E1-1492-48BA-AC14-696C851E92D5}" srcId="{AA2EFBBC-BA26-4AA7-A52B-081E491D1F3D}" destId="{A5FF9387-D623-49B7-9F0C-086E8CFF4EDF}" srcOrd="0" destOrd="0" parTransId="{33BBFE83-3B71-4459-B3EF-87E10E191030}" sibTransId="{31E1DEBE-EC22-48EA-B75D-EE2931CEE7AB}"/>
    <dgm:cxn modelId="{ACC735EB-1807-48C7-BB2E-2F403A91CE80}" type="presOf" srcId="{CD1C264B-B5E9-47E3-9BD0-D4981CB78E53}" destId="{08039A40-F0D1-4084-903F-6F6305229328}" srcOrd="0" destOrd="0" presId="urn:microsoft.com/office/officeart/2005/8/layout/StepDownProcess"/>
    <dgm:cxn modelId="{B76D6AF8-3264-4106-9825-08A9269003C0}" srcId="{AA2EFBBC-BA26-4AA7-A52B-081E491D1F3D}" destId="{4A7884A4-8EF1-4C70-B368-D103FFA933F7}" srcOrd="2" destOrd="0" parTransId="{0ECFE1C2-6358-4A8C-82FD-B154E9FB4DD3}" sibTransId="{0CEF46C8-73AE-44B8-84FF-8CFD35EDF1BE}"/>
    <dgm:cxn modelId="{6306F8EB-BF90-4008-A182-CF1A1EDD11B9}" type="presParOf" srcId="{08039A40-F0D1-4084-903F-6F6305229328}" destId="{8DBA84E2-4BA6-4841-A5E0-01165AB40662}" srcOrd="0" destOrd="0" presId="urn:microsoft.com/office/officeart/2005/8/layout/StepDownProcess"/>
    <dgm:cxn modelId="{8C8F3018-DBFC-4865-963A-D90C2F0053D8}" type="presParOf" srcId="{8DBA84E2-4BA6-4841-A5E0-01165AB40662}" destId="{2F1A5760-E4DB-4441-B725-35C89DF68940}" srcOrd="0" destOrd="0" presId="urn:microsoft.com/office/officeart/2005/8/layout/StepDownProcess"/>
    <dgm:cxn modelId="{617A8752-C12E-40CB-BF73-8435D1EC4CE8}" type="presParOf" srcId="{8DBA84E2-4BA6-4841-A5E0-01165AB40662}" destId="{E1E7CB30-647E-40A7-A237-9BEDCF113D44}" srcOrd="1" destOrd="0" presId="urn:microsoft.com/office/officeart/2005/8/layout/StepDownProcess"/>
    <dgm:cxn modelId="{052AC10C-D414-45E9-92B8-9B0BB2ED54F1}" type="presParOf" srcId="{8DBA84E2-4BA6-4841-A5E0-01165AB40662}" destId="{FBA1461C-8EAA-4328-8F4C-672085DB08AE}" srcOrd="2" destOrd="0" presId="urn:microsoft.com/office/officeart/2005/8/layout/StepDownProcess"/>
    <dgm:cxn modelId="{F2DBC17A-5CA1-4955-9F49-0A558FA2A9DA}" type="presParOf" srcId="{08039A40-F0D1-4084-903F-6F6305229328}" destId="{85E547DB-AC4F-4866-9DF5-128120F68DAC}" srcOrd="1" destOrd="0" presId="urn:microsoft.com/office/officeart/2005/8/layout/StepDownProcess"/>
    <dgm:cxn modelId="{FC80C78F-D0E8-4B27-9B0A-BDF63686507E}" type="presParOf" srcId="{08039A40-F0D1-4084-903F-6F6305229328}" destId="{E495AAF9-0C56-4AE2-B7EE-070F5BFE47AC}" srcOrd="2" destOrd="0" presId="urn:microsoft.com/office/officeart/2005/8/layout/StepDownProcess"/>
    <dgm:cxn modelId="{5AC12F65-E5BE-4D33-8B5A-7ACF817968DE}" type="presParOf" srcId="{E495AAF9-0C56-4AE2-B7EE-070F5BFE47AC}" destId="{1C319316-C44C-4651-9A7C-D30F3DEFF31E}" srcOrd="0" destOrd="0" presId="urn:microsoft.com/office/officeart/2005/8/layout/StepDownProcess"/>
    <dgm:cxn modelId="{3E98BEF2-8189-4D3C-8670-0848B29F30A8}" type="presParOf" srcId="{E495AAF9-0C56-4AE2-B7EE-070F5BFE47AC}" destId="{79F34556-17E3-47E2-B184-C6D6207B4C20}" srcOrd="1" destOrd="0" presId="urn:microsoft.com/office/officeart/2005/8/layout/StepDownProcess"/>
    <dgm:cxn modelId="{28205240-A48A-495E-8E5C-22FF711F7829}" type="presParOf" srcId="{E495AAF9-0C56-4AE2-B7EE-070F5BFE47AC}" destId="{A994492D-58D8-4BA0-A20D-E1A1413A02E8}" srcOrd="2" destOrd="0" presId="urn:microsoft.com/office/officeart/2005/8/layout/StepDownProcess"/>
    <dgm:cxn modelId="{764D7831-A961-49AC-BD90-6E137781199D}" type="presParOf" srcId="{08039A40-F0D1-4084-903F-6F6305229328}" destId="{A18F9C7A-78E3-4390-98E2-6F602D0FF54F}" srcOrd="3" destOrd="0" presId="urn:microsoft.com/office/officeart/2005/8/layout/StepDownProcess"/>
    <dgm:cxn modelId="{68D83353-ECF5-4758-AD62-6A39E199EA4B}" type="presParOf" srcId="{08039A40-F0D1-4084-903F-6F6305229328}" destId="{FB509C1F-F07B-4E6C-92CA-E8B752F3FD69}" srcOrd="4" destOrd="0" presId="urn:microsoft.com/office/officeart/2005/8/layout/StepDownProcess"/>
    <dgm:cxn modelId="{EABE1640-031D-44C8-93C9-69977FE0D703}" type="presParOf" srcId="{FB509C1F-F07B-4E6C-92CA-E8B752F3FD69}" destId="{937CBBB3-1AB3-4139-96FB-770DA9F23B7F}" srcOrd="0" destOrd="0" presId="urn:microsoft.com/office/officeart/2005/8/layout/StepDownProcess"/>
    <dgm:cxn modelId="{B292B3C1-E84B-4DAD-AE2D-D3CD17068DD6}" type="presParOf" srcId="{FB509C1F-F07B-4E6C-92CA-E8B752F3FD69}" destId="{508B5CB6-3793-44DB-B46F-AC3F9C84AA7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A5760-E4DB-4441-B725-35C89DF68940}">
      <dsp:nvSpPr>
        <dsp:cNvPr id="0" name=""/>
        <dsp:cNvSpPr/>
      </dsp:nvSpPr>
      <dsp:spPr>
        <a:xfrm rot="5400000">
          <a:off x="645774" y="1332619"/>
          <a:ext cx="1178587" cy="1341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7CB30-647E-40A7-A237-9BEDCF113D44}">
      <dsp:nvSpPr>
        <dsp:cNvPr id="0" name=""/>
        <dsp:cNvSpPr/>
      </dsp:nvSpPr>
      <dsp:spPr>
        <a:xfrm>
          <a:off x="333520" y="26132"/>
          <a:ext cx="1984047" cy="1388768"/>
        </a:xfrm>
        <a:prstGeom prst="roundRect">
          <a:avLst>
            <a:gd name="adj" fmla="val 166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latin typeface="+mj-lt"/>
            </a:rPr>
            <a:t>Sample</a:t>
          </a:r>
          <a:r>
            <a:rPr lang="es-ES" sz="2100" b="1" kern="1200" dirty="0">
              <a:latin typeface="+mj-lt"/>
            </a:rPr>
            <a:t> </a:t>
          </a:r>
          <a:r>
            <a:rPr lang="es-ES" sz="2100" b="1" kern="1200" dirty="0" err="1">
              <a:latin typeface="+mj-lt"/>
            </a:rPr>
            <a:t>preparation</a:t>
          </a:r>
          <a:r>
            <a:rPr lang="es-ES" sz="2100" b="1" kern="1200" dirty="0">
              <a:latin typeface="+mj-lt"/>
            </a:rPr>
            <a:t> and </a:t>
          </a:r>
          <a:r>
            <a:rPr lang="es-ES" sz="2100" b="1" kern="1200" dirty="0" err="1">
              <a:latin typeface="+mj-lt"/>
            </a:rPr>
            <a:t>pasteurization</a:t>
          </a:r>
          <a:endParaRPr lang="es-ES" sz="2100" b="1" kern="1200" dirty="0">
            <a:latin typeface="+mj-lt"/>
          </a:endParaRPr>
        </a:p>
      </dsp:txBody>
      <dsp:txXfrm>
        <a:off x="401326" y="93938"/>
        <a:ext cx="1848435" cy="1253156"/>
      </dsp:txXfrm>
    </dsp:sp>
    <dsp:sp modelId="{FBA1461C-8EAA-4328-8F4C-672085DB08AE}">
      <dsp:nvSpPr>
        <dsp:cNvPr id="0" name=""/>
        <dsp:cNvSpPr/>
      </dsp:nvSpPr>
      <dsp:spPr>
        <a:xfrm>
          <a:off x="2505122" y="115805"/>
          <a:ext cx="5088489" cy="112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Orange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juice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pulp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, OJP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Orange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juice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without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pulp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, OJWP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Increasing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RMD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concentrations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(2.5, 5 and 7.5%)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Pasteurization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process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(85ºC, 10 s) </a:t>
          </a:r>
        </a:p>
      </dsp:txBody>
      <dsp:txXfrm>
        <a:off x="2505122" y="115805"/>
        <a:ext cx="5088489" cy="1122464"/>
      </dsp:txXfrm>
    </dsp:sp>
    <dsp:sp modelId="{1C319316-C44C-4651-9A7C-D30F3DEFF31E}">
      <dsp:nvSpPr>
        <dsp:cNvPr id="0" name=""/>
        <dsp:cNvSpPr/>
      </dsp:nvSpPr>
      <dsp:spPr>
        <a:xfrm rot="5400000">
          <a:off x="3165676" y="2892665"/>
          <a:ext cx="1178587" cy="1341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92480"/>
            <a:satOff val="-1242"/>
            <a:lumOff val="8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34556-17E3-47E2-B184-C6D6207B4C20}">
      <dsp:nvSpPr>
        <dsp:cNvPr id="0" name=""/>
        <dsp:cNvSpPr/>
      </dsp:nvSpPr>
      <dsp:spPr>
        <a:xfrm>
          <a:off x="2853422" y="1586177"/>
          <a:ext cx="1984047" cy="1388768"/>
        </a:xfrm>
        <a:prstGeom prst="roundRect">
          <a:avLst>
            <a:gd name="adj" fmla="val 1667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latin typeface="+mj-lt"/>
            </a:rPr>
            <a:t>Analytical</a:t>
          </a:r>
          <a:r>
            <a:rPr lang="es-ES" sz="2100" b="1" kern="1200" dirty="0">
              <a:latin typeface="+mj-lt"/>
            </a:rPr>
            <a:t> </a:t>
          </a:r>
          <a:r>
            <a:rPr lang="es-ES" sz="2100" b="1" kern="1200" dirty="0" err="1">
              <a:latin typeface="+mj-lt"/>
            </a:rPr>
            <a:t>determinations</a:t>
          </a:r>
          <a:endParaRPr lang="es-ES" sz="2100" b="1" kern="1200" dirty="0">
            <a:latin typeface="+mj-lt"/>
          </a:endParaRPr>
        </a:p>
      </dsp:txBody>
      <dsp:txXfrm>
        <a:off x="2921228" y="1653983"/>
        <a:ext cx="1848435" cy="1253156"/>
      </dsp:txXfrm>
    </dsp:sp>
    <dsp:sp modelId="{A994492D-58D8-4BA0-A20D-E1A1413A02E8}">
      <dsp:nvSpPr>
        <dsp:cNvPr id="0" name=""/>
        <dsp:cNvSpPr/>
      </dsp:nvSpPr>
      <dsp:spPr>
        <a:xfrm>
          <a:off x="4999966" y="1718628"/>
          <a:ext cx="3790634" cy="112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ºBrix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acidity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and 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Total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phenols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Folin-Ciocalteu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spectrophotometry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Total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carotenoids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extraction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hexane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acetone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/etanol,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spectrophotometry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Ascorbic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acid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and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vitamin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C (HPLC)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Antioxidant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capacity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(DPPH,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spectrophotometry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sp:txBody>
      <dsp:txXfrm>
        <a:off x="4999966" y="1718628"/>
        <a:ext cx="3790634" cy="1122464"/>
      </dsp:txXfrm>
    </dsp:sp>
    <dsp:sp modelId="{937CBBB3-1AB3-4139-96FB-770DA9F23B7F}">
      <dsp:nvSpPr>
        <dsp:cNvPr id="0" name=""/>
        <dsp:cNvSpPr/>
      </dsp:nvSpPr>
      <dsp:spPr>
        <a:xfrm>
          <a:off x="5373324" y="3146223"/>
          <a:ext cx="1984047" cy="1388768"/>
        </a:xfrm>
        <a:prstGeom prst="roundRect">
          <a:avLst>
            <a:gd name="adj" fmla="val 1667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latin typeface="+mj-lt"/>
            </a:rPr>
            <a:t>Statistical</a:t>
          </a:r>
          <a:r>
            <a:rPr lang="es-ES" sz="2100" b="1" kern="1200" dirty="0">
              <a:latin typeface="+mj-lt"/>
            </a:rPr>
            <a:t> </a:t>
          </a:r>
          <a:r>
            <a:rPr lang="es-ES" sz="2100" b="1" kern="1200" dirty="0" err="1">
              <a:latin typeface="+mj-lt"/>
            </a:rPr>
            <a:t>analysis</a:t>
          </a:r>
          <a:endParaRPr lang="es-ES" sz="2100" b="1" kern="1200" dirty="0">
            <a:latin typeface="+mj-lt"/>
          </a:endParaRPr>
        </a:p>
      </dsp:txBody>
      <dsp:txXfrm>
        <a:off x="5441130" y="3214029"/>
        <a:ext cx="1848435" cy="1253156"/>
      </dsp:txXfrm>
    </dsp:sp>
    <dsp:sp modelId="{508B5CB6-3793-44DB-B46F-AC3F9C84AA77}">
      <dsp:nvSpPr>
        <dsp:cNvPr id="0" name=""/>
        <dsp:cNvSpPr/>
      </dsp:nvSpPr>
      <dsp:spPr>
        <a:xfrm>
          <a:off x="7419535" y="3343069"/>
          <a:ext cx="1985721" cy="112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ANOVA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Correlation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analysis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Pearson’s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coefficient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sp:txBody>
      <dsp:txXfrm>
        <a:off x="7419535" y="3343069"/>
        <a:ext cx="1985721" cy="112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91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7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21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0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8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9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7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78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02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65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9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A7CB-2DDB-4139-AF78-29F2C7A97163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BFEA-DE0E-4EA3-9FEF-462666F91DF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72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486" y="2138364"/>
            <a:ext cx="7692572" cy="2387600"/>
          </a:xfrm>
        </p:spPr>
        <p:txBody>
          <a:bodyPr anchor="t">
            <a:normAutofit/>
          </a:bodyPr>
          <a:lstStyle/>
          <a:p>
            <a:pPr algn="l"/>
            <a:r>
              <a:rPr lang="es-ES" sz="3600" dirty="0" err="1"/>
              <a:t>Effect</a:t>
            </a:r>
            <a:r>
              <a:rPr lang="es-ES" sz="3600" dirty="0"/>
              <a:t> of </a:t>
            </a:r>
            <a:r>
              <a:rPr lang="es-ES" sz="3600" dirty="0" err="1"/>
              <a:t>Resistant</a:t>
            </a:r>
            <a:r>
              <a:rPr lang="es-ES" sz="3600" dirty="0"/>
              <a:t> </a:t>
            </a:r>
            <a:r>
              <a:rPr lang="es-ES" sz="3600" dirty="0" err="1"/>
              <a:t>Maltodextrin</a:t>
            </a:r>
            <a:r>
              <a:rPr lang="es-ES" sz="3600" dirty="0"/>
              <a:t> </a:t>
            </a:r>
            <a:r>
              <a:rPr lang="es-ES" sz="3600" dirty="0" err="1"/>
              <a:t>on</a:t>
            </a:r>
            <a:r>
              <a:rPr lang="es-ES" sz="3600" dirty="0"/>
              <a:t> </a:t>
            </a:r>
            <a:r>
              <a:rPr lang="es-ES" sz="3600" dirty="0" err="1"/>
              <a:t>Bioactive</a:t>
            </a:r>
            <a:r>
              <a:rPr lang="es-ES" sz="3600" dirty="0"/>
              <a:t> </a:t>
            </a:r>
            <a:r>
              <a:rPr lang="es-ES" sz="3600" dirty="0" err="1"/>
              <a:t>Compounds</a:t>
            </a:r>
            <a:r>
              <a:rPr lang="es-ES" sz="3600" dirty="0"/>
              <a:t> of Orange </a:t>
            </a:r>
            <a:r>
              <a:rPr lang="es-ES" sz="3600" dirty="0" err="1"/>
              <a:t>Pasteurized</a:t>
            </a:r>
            <a:r>
              <a:rPr lang="es-ES" sz="3600" dirty="0"/>
              <a:t> </a:t>
            </a:r>
            <a:r>
              <a:rPr lang="en-US" sz="3600" dirty="0"/>
              <a:t>Juice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485" y="4442287"/>
            <a:ext cx="7373258" cy="97154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s-ES" sz="1700" dirty="0">
                <a:solidFill>
                  <a:schemeClr val="bg1"/>
                </a:solidFill>
                <a:latin typeface="+mj-lt"/>
              </a:rPr>
              <a:t>Elías Arilla, Javier Martínez-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Monzó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, Purificación García-Segovia and Marta Igual</a:t>
            </a:r>
            <a:r>
              <a:rPr lang="es-ES" sz="1700" baseline="30000" dirty="0">
                <a:solidFill>
                  <a:schemeClr val="bg1"/>
                </a:solidFill>
                <a:latin typeface="+mj-lt"/>
              </a:rPr>
              <a:t>*</a:t>
            </a:r>
          </a:p>
          <a:p>
            <a:pPr algn="l"/>
            <a:r>
              <a:rPr lang="es-ES" sz="1700" dirty="0" err="1">
                <a:solidFill>
                  <a:schemeClr val="bg1"/>
                </a:solidFill>
                <a:latin typeface="+mj-lt"/>
              </a:rPr>
              <a:t>Universitat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Politècnica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València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;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Food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Technology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Department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Food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Investigation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s-ES" sz="1700" dirty="0" err="1">
                <a:solidFill>
                  <a:schemeClr val="bg1"/>
                </a:solidFill>
                <a:latin typeface="+mj-lt"/>
              </a:rPr>
              <a:t>Innovation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Group.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49485" y="3715658"/>
            <a:ext cx="76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at the 1st International Electronic Conference on Food Science and Functional Foods, 10-25 November 2020.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4" y="1783209"/>
            <a:ext cx="2315308" cy="33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What</a:t>
            </a:r>
            <a:r>
              <a:rPr lang="es-ES" sz="2800" b="1" dirty="0">
                <a:latin typeface="+mj-lt"/>
              </a:rPr>
              <a:t> role </a:t>
            </a:r>
            <a:r>
              <a:rPr lang="es-ES" sz="2800" b="1" dirty="0" err="1">
                <a:latin typeface="+mj-lt"/>
              </a:rPr>
              <a:t>did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each</a:t>
            </a:r>
            <a:r>
              <a:rPr lang="es-ES" sz="2800" b="1" dirty="0">
                <a:latin typeface="+mj-lt"/>
              </a:rPr>
              <a:t> of </a:t>
            </a:r>
            <a:r>
              <a:rPr lang="es-ES" sz="2800" b="1" dirty="0" err="1">
                <a:latin typeface="+mj-lt"/>
              </a:rPr>
              <a:t>the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bioactive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compounds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play</a:t>
            </a:r>
            <a:r>
              <a:rPr lang="es-ES" sz="2800" b="1" dirty="0">
                <a:latin typeface="+mj-lt"/>
              </a:rPr>
              <a:t> in </a:t>
            </a:r>
            <a:r>
              <a:rPr lang="es-ES" sz="2800" b="1" dirty="0" err="1">
                <a:latin typeface="+mj-lt"/>
              </a:rPr>
              <a:t>the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antioxidant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capacity</a:t>
            </a:r>
            <a:r>
              <a:rPr lang="es-ES" sz="2800" b="1" dirty="0">
                <a:latin typeface="+mj-lt"/>
              </a:rPr>
              <a:t>?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14397" y="2168962"/>
            <a:ext cx="10290631" cy="954107"/>
          </a:xfrm>
          <a:prstGeom prst="rect">
            <a:avLst/>
          </a:prstGeom>
          <a:solidFill>
            <a:srgbClr val="FFC58B"/>
          </a:solidFill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  <a:ea typeface="Verdana" panose="020B0604030504040204" pitchFamily="34" charset="0"/>
              </a:rPr>
              <a:t>Correlation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statistical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analyses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(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Pearson’s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coefficient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)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were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performed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to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answer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this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question</a:t>
            </a:r>
            <a:endParaRPr lang="es-ES" sz="2800" b="1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396" y="3123069"/>
            <a:ext cx="10290631" cy="923330"/>
          </a:xfrm>
          <a:prstGeom prst="rect">
            <a:avLst/>
          </a:prstGeom>
          <a:solidFill>
            <a:srgbClr val="FBE1BB"/>
          </a:solidFill>
        </p:spPr>
        <p:txBody>
          <a:bodyPr wrap="square" rtlCol="0">
            <a:spAutoFit/>
          </a:bodyPr>
          <a:lstStyle/>
          <a:p>
            <a:r>
              <a:rPr lang="es-ES" dirty="0" err="1">
                <a:ea typeface="Verdana" panose="020B0604030504040204" pitchFamily="34" charset="0"/>
              </a:rPr>
              <a:t>Vitamin</a:t>
            </a:r>
            <a:r>
              <a:rPr lang="es-ES" dirty="0">
                <a:ea typeface="Verdana" panose="020B0604030504040204" pitchFamily="34" charset="0"/>
              </a:rPr>
              <a:t> C and total </a:t>
            </a:r>
            <a:r>
              <a:rPr lang="es-ES" dirty="0" err="1">
                <a:ea typeface="Verdana" panose="020B0604030504040204" pitchFamily="34" charset="0"/>
              </a:rPr>
              <a:t>phenols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played</a:t>
            </a:r>
            <a:r>
              <a:rPr lang="es-ES" dirty="0">
                <a:ea typeface="Verdana" panose="020B0604030504040204" pitchFamily="34" charset="0"/>
              </a:rPr>
              <a:t> a </a:t>
            </a:r>
            <a:r>
              <a:rPr lang="es-ES" dirty="0" err="1">
                <a:ea typeface="Verdana" panose="020B0604030504040204" pitchFamily="34" charset="0"/>
              </a:rPr>
              <a:t>major</a:t>
            </a:r>
            <a:r>
              <a:rPr lang="es-ES" dirty="0">
                <a:ea typeface="Verdana" panose="020B0604030504040204" pitchFamily="34" charset="0"/>
              </a:rPr>
              <a:t> role in </a:t>
            </a:r>
            <a:r>
              <a:rPr lang="es-ES" dirty="0" err="1">
                <a:ea typeface="Verdana" panose="020B0604030504040204" pitchFamily="34" charset="0"/>
              </a:rPr>
              <a:t>the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antioxidant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capacity</a:t>
            </a:r>
            <a:r>
              <a:rPr lang="es-ES" dirty="0">
                <a:ea typeface="Verdana" panose="020B0604030504040204" pitchFamily="34" charset="0"/>
              </a:rPr>
              <a:t>. </a:t>
            </a:r>
          </a:p>
          <a:p>
            <a:r>
              <a:rPr lang="es-ES" dirty="0" err="1">
                <a:ea typeface="Verdana" panose="020B0604030504040204" pitchFamily="34" charset="0"/>
              </a:rPr>
              <a:t>There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was</a:t>
            </a:r>
            <a:r>
              <a:rPr lang="es-ES" dirty="0">
                <a:ea typeface="Verdana" panose="020B0604030504040204" pitchFamily="34" charset="0"/>
              </a:rPr>
              <a:t> a </a:t>
            </a:r>
            <a:r>
              <a:rPr lang="es-ES" dirty="0" err="1">
                <a:ea typeface="Verdana" panose="020B0604030504040204" pitchFamily="34" charset="0"/>
              </a:rPr>
              <a:t>significant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correlation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between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ascorbic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acid</a:t>
            </a:r>
            <a:r>
              <a:rPr lang="es-ES" dirty="0">
                <a:ea typeface="Verdana" panose="020B0604030504040204" pitchFamily="34" charset="0"/>
              </a:rPr>
              <a:t> and total </a:t>
            </a:r>
            <a:r>
              <a:rPr lang="es-ES" dirty="0" err="1">
                <a:ea typeface="Verdana" panose="020B0604030504040204" pitchFamily="34" charset="0"/>
              </a:rPr>
              <a:t>carotenoids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content</a:t>
            </a:r>
            <a:r>
              <a:rPr lang="es-ES" dirty="0">
                <a:ea typeface="Verdana" panose="020B0604030504040204" pitchFamily="34" charset="0"/>
              </a:rPr>
              <a:t>, </a:t>
            </a:r>
            <a:r>
              <a:rPr lang="es-ES" dirty="0" err="1">
                <a:ea typeface="Verdana" panose="020B0604030504040204" pitchFamily="34" charset="0"/>
              </a:rPr>
              <a:t>probably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because</a:t>
            </a:r>
            <a:r>
              <a:rPr lang="es-ES" dirty="0">
                <a:ea typeface="Verdana" panose="020B0604030504040204" pitchFamily="34" charset="0"/>
              </a:rPr>
              <a:t> of </a:t>
            </a:r>
            <a:r>
              <a:rPr lang="es-ES" dirty="0" err="1">
                <a:ea typeface="Verdana" panose="020B0604030504040204" pitchFamily="34" charset="0"/>
              </a:rPr>
              <a:t>the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stabilizing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effect</a:t>
            </a:r>
            <a:r>
              <a:rPr lang="es-ES" dirty="0">
                <a:ea typeface="Verdana" panose="020B0604030504040204" pitchFamily="34" charset="0"/>
              </a:rPr>
              <a:t> of </a:t>
            </a:r>
            <a:r>
              <a:rPr lang="es-ES" dirty="0" err="1">
                <a:ea typeface="Verdana" panose="020B0604030504040204" pitchFamily="34" charset="0"/>
              </a:rPr>
              <a:t>ascorbic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acid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on</a:t>
            </a:r>
            <a:r>
              <a:rPr lang="es-ES" dirty="0">
                <a:ea typeface="Verdana" panose="020B0604030504040204" pitchFamily="34" charset="0"/>
              </a:rPr>
              <a:t> </a:t>
            </a:r>
            <a:r>
              <a:rPr lang="es-ES" dirty="0" err="1">
                <a:ea typeface="Verdana" panose="020B0604030504040204" pitchFamily="34" charset="0"/>
              </a:rPr>
              <a:t>carotenoids</a:t>
            </a:r>
            <a:r>
              <a:rPr lang="es-ES" dirty="0">
                <a:ea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457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</a:rPr>
              <a:t>In </a:t>
            </a:r>
            <a:r>
              <a:rPr lang="es-ES" sz="2800" b="1" dirty="0" err="1">
                <a:latin typeface="+mj-lt"/>
              </a:rPr>
              <a:t>summary</a:t>
            </a:r>
            <a:r>
              <a:rPr lang="es-ES" sz="2800" b="1" dirty="0">
                <a:latin typeface="+mj-lt"/>
              </a:rPr>
              <a:t>, </a:t>
            </a:r>
            <a:r>
              <a:rPr lang="es-ES" sz="2800" b="1" dirty="0" err="1">
                <a:latin typeface="+mj-lt"/>
              </a:rPr>
              <a:t>our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findings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were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that</a:t>
            </a:r>
            <a:r>
              <a:rPr lang="es-ES" sz="2800" b="1" dirty="0">
                <a:latin typeface="+mj-lt"/>
              </a:rPr>
              <a:t> RMD </a:t>
            </a:r>
            <a:r>
              <a:rPr lang="es-ES" sz="2800" b="1" dirty="0" err="1">
                <a:latin typeface="+mj-lt"/>
              </a:rPr>
              <a:t>addition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before</a:t>
            </a:r>
            <a:r>
              <a:rPr lang="es-ES" sz="2800" b="1" dirty="0">
                <a:latin typeface="+mj-lt"/>
              </a:rPr>
              <a:t> Orange Juice </a:t>
            </a:r>
            <a:r>
              <a:rPr lang="es-ES" sz="2800" b="1" dirty="0" err="1">
                <a:latin typeface="+mj-lt"/>
              </a:rPr>
              <a:t>Pasteurization</a:t>
            </a:r>
            <a:r>
              <a:rPr lang="es-ES" sz="2800" b="1" dirty="0">
                <a:latin typeface="+mj-lt"/>
              </a:rPr>
              <a:t>: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50684" y="2215630"/>
            <a:ext cx="10290631" cy="2031325"/>
          </a:xfrm>
          <a:prstGeom prst="rect">
            <a:avLst/>
          </a:prstGeom>
          <a:solidFill>
            <a:srgbClr val="FFC58B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latin typeface="+mj-lt"/>
                <a:ea typeface="Verdana" panose="020B0604030504040204" pitchFamily="34" charset="0"/>
              </a:rPr>
              <a:t>Led to a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protective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effect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in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both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total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phenols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and total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carotenoids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content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latin typeface="+mj-lt"/>
                <a:ea typeface="Verdana" panose="020B0604030504040204" pitchFamily="34" charset="0"/>
              </a:rPr>
              <a:t>Led to a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protective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effect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on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the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ascorbic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acid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and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vitamin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C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content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latin typeface="+mj-lt"/>
                <a:ea typeface="Verdana" panose="020B0604030504040204" pitchFamily="34" charset="0"/>
              </a:rPr>
              <a:t>Led to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higher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antioxidant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capacity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b="1" dirty="0" err="1">
                <a:latin typeface="+mj-lt"/>
                <a:ea typeface="Verdana" panose="020B0604030504040204" pitchFamily="34" charset="0"/>
              </a:rPr>
              <a:t>All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protective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effects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were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higher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when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higher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RMD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concentration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was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400" b="1" dirty="0" err="1">
                <a:latin typeface="+mj-lt"/>
                <a:ea typeface="Verdana" panose="020B0604030504040204" pitchFamily="34" charset="0"/>
              </a:rPr>
              <a:t>applied</a:t>
            </a:r>
            <a:r>
              <a:rPr lang="es-ES" sz="2400" b="1" dirty="0">
                <a:latin typeface="+mj-lt"/>
                <a:ea typeface="Verdana" panose="020B0604030504040204" pitchFamily="34" charset="0"/>
              </a:rPr>
              <a:t>.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28" y="55797"/>
            <a:ext cx="1287072" cy="12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1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This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research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was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supported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by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Agència</a:t>
            </a:r>
            <a:r>
              <a:rPr lang="es-ES" sz="2800" b="1" dirty="0">
                <a:latin typeface="+mj-lt"/>
              </a:rPr>
              <a:t> Valenciana de la </a:t>
            </a:r>
            <a:r>
              <a:rPr lang="es-ES" sz="2800" b="1" dirty="0" err="1">
                <a:latin typeface="+mj-lt"/>
              </a:rPr>
              <a:t>Innovació</a:t>
            </a:r>
            <a:r>
              <a:rPr lang="es-ES" sz="2800" b="1" dirty="0">
                <a:latin typeface="+mj-lt"/>
              </a:rPr>
              <a:t> (Generalitat Valenciana).</a:t>
            </a:r>
          </a:p>
          <a:p>
            <a:endParaRPr lang="es-ES" sz="2800" b="1" dirty="0">
              <a:latin typeface="+mj-lt"/>
            </a:endParaRPr>
          </a:p>
          <a:p>
            <a:r>
              <a:rPr lang="es-ES" sz="2800" b="1" dirty="0" err="1">
                <a:latin typeface="+mj-lt"/>
              </a:rPr>
              <a:t>Research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grant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reference</a:t>
            </a:r>
            <a:r>
              <a:rPr lang="es-ES" sz="2800" b="1" dirty="0">
                <a:latin typeface="+mj-lt"/>
              </a:rPr>
              <a:t>: INNTAL31/19/002.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14" y="0"/>
            <a:ext cx="1509486" cy="15094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3" y="2854970"/>
            <a:ext cx="11205231" cy="34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0673" y="2235200"/>
            <a:ext cx="743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+mj-lt"/>
              </a:rPr>
              <a:t>THANK YOU FOR YOUR ATTENTION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32" y="3451253"/>
            <a:ext cx="2205595" cy="12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9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8" y="1214855"/>
            <a:ext cx="419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What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is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Resistant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Maltodextrin</a:t>
            </a:r>
            <a:r>
              <a:rPr lang="es-ES" sz="2800" b="1" dirty="0">
                <a:latin typeface="+mj-lt"/>
              </a:rPr>
              <a:t> (RMD)?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220859" y="3545173"/>
            <a:ext cx="4194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latin typeface="+mj-lt"/>
              </a:rPr>
              <a:t>Why</a:t>
            </a:r>
            <a:r>
              <a:rPr lang="es-ES" sz="2800" b="1" dirty="0">
                <a:latin typeface="+mj-lt"/>
              </a:rPr>
              <a:t> do </a:t>
            </a:r>
            <a:r>
              <a:rPr lang="es-ES" sz="2800" b="1" dirty="0" err="1">
                <a:latin typeface="+mj-lt"/>
              </a:rPr>
              <a:t>we</a:t>
            </a:r>
            <a:r>
              <a:rPr lang="es-ES" sz="2800" b="1" dirty="0">
                <a:latin typeface="+mj-lt"/>
              </a:rPr>
              <a:t> use Orange </a:t>
            </a:r>
            <a:r>
              <a:rPr lang="es-ES" sz="2800" b="1" dirty="0" err="1">
                <a:latin typeface="+mj-lt"/>
              </a:rPr>
              <a:t>Pasteurized</a:t>
            </a:r>
            <a:r>
              <a:rPr lang="es-ES" sz="2800" b="1" dirty="0">
                <a:latin typeface="+mj-lt"/>
              </a:rPr>
              <a:t> Juice?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4398" y="2184350"/>
            <a:ext cx="630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Water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-soluble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fiber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Could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be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fermented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colon</a:t>
            </a:r>
          </a:p>
          <a:p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Potential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functional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prebiotic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effects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9027" y="4499280"/>
            <a:ext cx="6306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Orange Juice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most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demanded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fruit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juice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Pasteurization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most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common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methond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prolong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shelf-life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Heat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treatments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cause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losses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bioactive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compounds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3267207"/>
            <a:ext cx="3555683" cy="30756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59" y="1353187"/>
            <a:ext cx="3766459" cy="175449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5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Scarce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information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is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available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on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what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effects</a:t>
            </a:r>
            <a:r>
              <a:rPr lang="es-ES" sz="2800" b="1" dirty="0">
                <a:latin typeface="+mj-lt"/>
              </a:rPr>
              <a:t> RMD </a:t>
            </a:r>
            <a:r>
              <a:rPr lang="es-ES" sz="2800" b="1" dirty="0" err="1">
                <a:latin typeface="+mj-lt"/>
              </a:rPr>
              <a:t>displays</a:t>
            </a:r>
            <a:r>
              <a:rPr lang="es-ES" sz="2800" b="1" dirty="0">
                <a:latin typeface="+mj-lt"/>
              </a:rPr>
              <a:t> in </a:t>
            </a:r>
            <a:r>
              <a:rPr lang="es-ES" sz="2800" b="1" dirty="0" err="1">
                <a:latin typeface="+mj-lt"/>
              </a:rPr>
              <a:t>food</a:t>
            </a:r>
            <a:r>
              <a:rPr lang="es-ES" sz="2800" b="1" dirty="0">
                <a:latin typeface="+mj-lt"/>
              </a:rPr>
              <a:t> matrices. </a:t>
            </a:r>
            <a:r>
              <a:rPr lang="es-ES" sz="2800" b="1" dirty="0" err="1">
                <a:latin typeface="+mj-lt"/>
              </a:rPr>
              <a:t>Therefore</a:t>
            </a:r>
            <a:r>
              <a:rPr lang="es-ES" sz="2800" b="1" dirty="0">
                <a:latin typeface="+mj-lt"/>
              </a:rPr>
              <a:t>, </a:t>
            </a:r>
            <a:r>
              <a:rPr lang="es-ES" sz="2800" b="1" dirty="0" err="1">
                <a:latin typeface="+mj-lt"/>
              </a:rPr>
              <a:t>we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wanted</a:t>
            </a:r>
            <a:r>
              <a:rPr lang="es-ES" sz="2800" b="1" dirty="0">
                <a:latin typeface="+mj-lt"/>
              </a:rPr>
              <a:t>…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4396" y="2591211"/>
            <a:ext cx="10290631" cy="954107"/>
          </a:xfrm>
          <a:prstGeom prst="rect">
            <a:avLst/>
          </a:prstGeom>
          <a:solidFill>
            <a:srgbClr val="FFC58B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  <a:ea typeface="Verdana" panose="020B0604030504040204" pitchFamily="34" charset="0"/>
              </a:rPr>
              <a:t>To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evaluate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the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effect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of RMD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addition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on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the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Bioactive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Compounds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of Orange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Pasteurized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Juice. </a:t>
            </a:r>
          </a:p>
        </p:txBody>
      </p:sp>
    </p:spTree>
    <p:extLst>
      <p:ext uri="{BB962C8B-B14F-4D97-AF65-F5344CB8AC3E}">
        <p14:creationId xmlns:p14="http://schemas.microsoft.com/office/powerpoint/2010/main" val="312990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How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did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it</a:t>
            </a:r>
            <a:r>
              <a:rPr lang="es-ES" sz="2800" b="1" dirty="0">
                <a:latin typeface="+mj-lt"/>
              </a:rPr>
              <a:t>?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47794132"/>
              </p:ext>
            </p:extLst>
          </p:nvPr>
        </p:nvGraphicFramePr>
        <p:xfrm>
          <a:off x="2031999" y="1738076"/>
          <a:ext cx="9405257" cy="456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775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How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did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it</a:t>
            </a:r>
            <a:r>
              <a:rPr lang="es-ES" sz="2800" b="1" dirty="0">
                <a:latin typeface="+mj-lt"/>
              </a:rPr>
              <a:t>?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14397" y="1738075"/>
            <a:ext cx="10290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Variations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each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bioactive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compound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orange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juice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samples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increasing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RMD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concentrations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(2.5, 5 and 7.5%)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respect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control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samples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were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calculated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according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following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equation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575907" y="3290094"/>
                <a:ext cx="7040185" cy="1118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𝑅𝑀𝐷</m:t>
                          </m:r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  <m:r>
                        <a:rPr lang="es-E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𝑅𝑀𝐷</m:t>
                                  </m:r>
                                  <m:r>
                                    <a:rPr lang="es-ES" sz="2800" i="0"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</m:sup>
                              </m:sSub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𝐶𝑜𝑛𝑡𝑟𝑜𝑙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𝐶𝑜𝑛𝑡𝑟𝑜𝑙</m:t>
                              </m:r>
                            </m:sup>
                          </m:sSubSup>
                        </m:den>
                      </m:f>
                      <m:r>
                        <a:rPr lang="es-ES" sz="2800" i="0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907" y="3290094"/>
                <a:ext cx="7040185" cy="11184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43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What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were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our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results</a:t>
            </a:r>
            <a:r>
              <a:rPr lang="es-ES" sz="2800" b="1" dirty="0">
                <a:latin typeface="+mj-lt"/>
              </a:rPr>
              <a:t>?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14397" y="1735769"/>
            <a:ext cx="10290631" cy="523220"/>
          </a:xfrm>
          <a:prstGeom prst="rect">
            <a:avLst/>
          </a:prstGeom>
          <a:solidFill>
            <a:srgbClr val="FFC58B"/>
          </a:solidFill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  <a:ea typeface="Verdana" panose="020B0604030504040204" pitchFamily="34" charset="0"/>
              </a:rPr>
              <a:t>ºBrix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,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acidity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and pH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4396" y="2252112"/>
            <a:ext cx="10290631" cy="1200329"/>
          </a:xfrm>
          <a:prstGeom prst="rect">
            <a:avLst/>
          </a:prstGeom>
          <a:solidFill>
            <a:srgbClr val="FBE1BB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Control </a:t>
            </a:r>
            <a:r>
              <a:rPr lang="es-ES" dirty="0" err="1"/>
              <a:t>samples</a:t>
            </a:r>
            <a:r>
              <a:rPr lang="es-ES" dirty="0"/>
              <a:t> </a:t>
            </a:r>
            <a:r>
              <a:rPr lang="es-ES" dirty="0" err="1"/>
              <a:t>complied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AIJN </a:t>
            </a:r>
            <a:r>
              <a:rPr lang="es-ES" dirty="0" err="1"/>
              <a:t>orange</a:t>
            </a:r>
            <a:r>
              <a:rPr lang="es-ES" dirty="0"/>
              <a:t> </a:t>
            </a:r>
            <a:r>
              <a:rPr lang="es-ES" dirty="0" err="1"/>
              <a:t>juice</a:t>
            </a:r>
            <a:r>
              <a:rPr lang="es-ES" dirty="0"/>
              <a:t> </a:t>
            </a:r>
            <a:r>
              <a:rPr lang="es-ES" dirty="0" err="1"/>
              <a:t>guidelines</a:t>
            </a:r>
            <a:r>
              <a:rPr lang="es-ES" dirty="0"/>
              <a:t>.</a:t>
            </a:r>
          </a:p>
          <a:p>
            <a:r>
              <a:rPr lang="es-ES" dirty="0"/>
              <a:t>No </a:t>
            </a:r>
            <a:r>
              <a:rPr lang="es-ES" dirty="0" err="1"/>
              <a:t>adulteration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deviation</a:t>
            </a:r>
            <a:r>
              <a:rPr lang="es-ES" dirty="0"/>
              <a:t> </a:t>
            </a:r>
            <a:r>
              <a:rPr lang="es-ES" dirty="0" err="1"/>
              <a:t>occurred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orange</a:t>
            </a:r>
            <a:r>
              <a:rPr lang="es-ES" dirty="0"/>
              <a:t> </a:t>
            </a:r>
            <a:r>
              <a:rPr lang="es-ES" dirty="0" err="1"/>
              <a:t>juice</a:t>
            </a:r>
            <a:r>
              <a:rPr lang="es-ES" dirty="0"/>
              <a:t> </a:t>
            </a:r>
            <a:r>
              <a:rPr lang="es-ES" dirty="0" err="1"/>
              <a:t>extractions</a:t>
            </a:r>
            <a:r>
              <a:rPr lang="es-ES" dirty="0"/>
              <a:t>.</a:t>
            </a:r>
          </a:p>
          <a:p>
            <a:r>
              <a:rPr lang="es-ES" dirty="0"/>
              <a:t>RMD </a:t>
            </a:r>
            <a:r>
              <a:rPr lang="es-ES" dirty="0" err="1"/>
              <a:t>addition</a:t>
            </a:r>
            <a:r>
              <a:rPr lang="es-ES" dirty="0"/>
              <a:t> led to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increase</a:t>
            </a:r>
            <a:r>
              <a:rPr lang="es-ES" dirty="0"/>
              <a:t> in total soluble </a:t>
            </a:r>
            <a:r>
              <a:rPr lang="es-ES" dirty="0" err="1"/>
              <a:t>solids</a:t>
            </a:r>
            <a:r>
              <a:rPr lang="es-ES" dirty="0"/>
              <a:t> and </a:t>
            </a:r>
            <a:r>
              <a:rPr lang="es-ES" dirty="0" err="1"/>
              <a:t>less</a:t>
            </a:r>
            <a:r>
              <a:rPr lang="es-ES" dirty="0"/>
              <a:t> </a:t>
            </a:r>
            <a:r>
              <a:rPr lang="es-ES" dirty="0" err="1"/>
              <a:t>citric</a:t>
            </a:r>
            <a:r>
              <a:rPr lang="es-ES" dirty="0"/>
              <a:t> </a:t>
            </a:r>
            <a:r>
              <a:rPr lang="es-ES" dirty="0" err="1"/>
              <a:t>acid</a:t>
            </a:r>
            <a:r>
              <a:rPr lang="es-ES" dirty="0"/>
              <a:t> </a:t>
            </a:r>
            <a:r>
              <a:rPr lang="es-ES" dirty="0" err="1"/>
              <a:t>content</a:t>
            </a:r>
            <a:r>
              <a:rPr lang="es-ES" dirty="0"/>
              <a:t> (</a:t>
            </a:r>
            <a:r>
              <a:rPr lang="es-ES" dirty="0" err="1"/>
              <a:t>because</a:t>
            </a:r>
            <a:r>
              <a:rPr lang="es-ES" dirty="0"/>
              <a:t> of </a:t>
            </a:r>
            <a:r>
              <a:rPr lang="es-ES" dirty="0" err="1"/>
              <a:t>orange</a:t>
            </a:r>
            <a:r>
              <a:rPr lang="es-ES" dirty="0"/>
              <a:t> </a:t>
            </a:r>
            <a:r>
              <a:rPr lang="es-ES" dirty="0" err="1"/>
              <a:t>juice</a:t>
            </a:r>
            <a:r>
              <a:rPr lang="es-ES" dirty="0"/>
              <a:t> </a:t>
            </a:r>
            <a:r>
              <a:rPr lang="es-ES" dirty="0" err="1"/>
              <a:t>replacement</a:t>
            </a:r>
            <a:r>
              <a:rPr lang="es-ES" dirty="0"/>
              <a:t>). Small </a:t>
            </a:r>
            <a:r>
              <a:rPr lang="es-ES" dirty="0" err="1"/>
              <a:t>changes</a:t>
            </a:r>
            <a:r>
              <a:rPr lang="es-ES" dirty="0"/>
              <a:t> in pH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found</a:t>
            </a:r>
            <a:r>
              <a:rPr lang="es-ES" dirty="0"/>
              <a:t>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" y="3876912"/>
            <a:ext cx="2104575" cy="210457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16513"/>
              </p:ext>
            </p:extLst>
          </p:nvPr>
        </p:nvGraphicFramePr>
        <p:xfrm>
          <a:off x="4842327" y="3607887"/>
          <a:ext cx="6362700" cy="236029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09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err="1">
                          <a:effectLst/>
                        </a:rPr>
                        <a:t>Sample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effectLst/>
                        </a:rPr>
                        <a:t>ºBrix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effectLst/>
                        </a:rPr>
                        <a:t>Acidity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pH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OJP0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11.38 (0.03)</a:t>
                      </a:r>
                      <a:r>
                        <a:rPr lang="es-ES" sz="1400" baseline="300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0.773 (0.04)</a:t>
                      </a:r>
                      <a:r>
                        <a:rPr lang="es-ES" sz="1400" baseline="30000">
                          <a:effectLst/>
                        </a:rPr>
                        <a:t>h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3.683 (0.006)</a:t>
                      </a:r>
                      <a:r>
                        <a:rPr lang="es-ES" sz="1400" baseline="300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OJP2.5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13.58 (0.02)</a:t>
                      </a:r>
                      <a:r>
                        <a:rPr lang="es-ES" sz="1400" baseline="30000" dirty="0">
                          <a:effectLst/>
                        </a:rPr>
                        <a:t>c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0.747 (0.002)</a:t>
                      </a:r>
                      <a:r>
                        <a:rPr lang="es-ES" sz="1400" baseline="30000" dirty="0">
                          <a:effectLst/>
                        </a:rPr>
                        <a:t>g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3.677 (0.006)</a:t>
                      </a:r>
                      <a:r>
                        <a:rPr lang="es-ES" sz="1400" baseline="300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OJP5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15.75 (0.04)</a:t>
                      </a:r>
                      <a:r>
                        <a:rPr lang="es-ES" sz="1400" baseline="30000" dirty="0">
                          <a:effectLst/>
                        </a:rPr>
                        <a:t>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0.725 (0.002)</a:t>
                      </a:r>
                      <a:r>
                        <a:rPr lang="es-ES" sz="1400" baseline="30000" dirty="0">
                          <a:effectLst/>
                        </a:rPr>
                        <a:t>f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3.69 (0.02)</a:t>
                      </a:r>
                      <a:r>
                        <a:rPr lang="es-ES" sz="1400" baseline="300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OJP7.5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17.99 (0.04)</a:t>
                      </a:r>
                      <a:r>
                        <a:rPr lang="es-ES" sz="1400" baseline="300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0.711 (0.002)</a:t>
                      </a:r>
                      <a:r>
                        <a:rPr lang="es-ES" sz="1400" baseline="30000" dirty="0">
                          <a:effectLst/>
                        </a:rPr>
                        <a:t>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3.71 (0.02)</a:t>
                      </a:r>
                      <a:r>
                        <a:rPr lang="es-ES" sz="1400" baseline="300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OJWP0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11.47 (0.08)</a:t>
                      </a:r>
                      <a:r>
                        <a:rPr lang="es-ES" sz="1400" baseline="300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0.691 (0.002)</a:t>
                      </a:r>
                      <a:r>
                        <a:rPr lang="es-ES" sz="1400" baseline="30000" dirty="0">
                          <a:effectLst/>
                        </a:rPr>
                        <a:t>d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3.80 (0.03)</a:t>
                      </a:r>
                      <a:r>
                        <a:rPr lang="es-ES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OJWP2.5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13.72 (0.03)</a:t>
                      </a:r>
                      <a:r>
                        <a:rPr lang="es-ES" sz="1400" baseline="300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0.670 (0.003)</a:t>
                      </a:r>
                      <a:r>
                        <a:rPr lang="es-ES" sz="1400" baseline="30000">
                          <a:effectLst/>
                        </a:rPr>
                        <a:t>c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3.90 (0.04)</a:t>
                      </a:r>
                      <a:r>
                        <a:rPr lang="es-ES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OJWP5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15.9 (0.05)</a:t>
                      </a:r>
                      <a:r>
                        <a:rPr lang="es-ES" sz="1400" baseline="300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0.6530 (0.0005)</a:t>
                      </a:r>
                      <a:r>
                        <a:rPr lang="es-ES" sz="1400" baseline="300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3.827 (0.006)</a:t>
                      </a:r>
                      <a:r>
                        <a:rPr lang="es-ES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</a:rPr>
                        <a:t>OJWP7.5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18.09 (0.02)</a:t>
                      </a:r>
                      <a:r>
                        <a:rPr lang="es-ES" sz="1400" baseline="30000">
                          <a:effectLst/>
                        </a:rPr>
                        <a:t>h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0.636 (0.002)</a:t>
                      </a:r>
                      <a:r>
                        <a:rPr lang="es-ES" sz="1400" baseline="300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3.823 (0.006)</a:t>
                      </a:r>
                      <a:r>
                        <a:rPr lang="es-ES" sz="1400" baseline="30000" dirty="0">
                          <a:effectLst/>
                        </a:rPr>
                        <a:t>c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25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What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were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our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results</a:t>
            </a:r>
            <a:r>
              <a:rPr lang="es-ES" sz="2800" b="1" dirty="0">
                <a:latin typeface="+mj-lt"/>
              </a:rPr>
              <a:t>?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14395" y="1733484"/>
            <a:ext cx="10290631" cy="523220"/>
          </a:xfrm>
          <a:prstGeom prst="rect">
            <a:avLst/>
          </a:prstGeom>
          <a:solidFill>
            <a:srgbClr val="FFC58B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  <a:ea typeface="Verdana" panose="020B0604030504040204" pitchFamily="34" charset="0"/>
              </a:rPr>
              <a:t>Total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phenols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and total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carotenoids</a:t>
            </a:r>
            <a:endParaRPr lang="es-ES" sz="2800" b="1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396" y="2252112"/>
            <a:ext cx="10290631" cy="646331"/>
          </a:xfrm>
          <a:prstGeom prst="rect">
            <a:avLst/>
          </a:prstGeom>
          <a:solidFill>
            <a:srgbClr val="FBE1BB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OJP </a:t>
            </a:r>
            <a:r>
              <a:rPr lang="es-ES" dirty="0" err="1"/>
              <a:t>samples</a:t>
            </a:r>
            <a:r>
              <a:rPr lang="es-ES" dirty="0"/>
              <a:t> </a:t>
            </a:r>
            <a:r>
              <a:rPr lang="es-ES" dirty="0" err="1"/>
              <a:t>marked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phenolic</a:t>
            </a:r>
            <a:r>
              <a:rPr lang="es-ES" dirty="0"/>
              <a:t> </a:t>
            </a:r>
            <a:r>
              <a:rPr lang="es-ES" dirty="0" err="1"/>
              <a:t>increase</a:t>
            </a:r>
            <a:r>
              <a:rPr lang="es-ES" dirty="0"/>
              <a:t> </a:t>
            </a:r>
            <a:r>
              <a:rPr lang="es-ES" dirty="0" err="1"/>
              <a:t>while</a:t>
            </a:r>
            <a:r>
              <a:rPr lang="es-ES" dirty="0"/>
              <a:t> OJWP </a:t>
            </a:r>
            <a:r>
              <a:rPr lang="es-ES" dirty="0" err="1"/>
              <a:t>samples</a:t>
            </a:r>
            <a:r>
              <a:rPr lang="es-ES" dirty="0"/>
              <a:t> </a:t>
            </a:r>
            <a:r>
              <a:rPr lang="es-ES" dirty="0" err="1"/>
              <a:t>presented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carotenoids</a:t>
            </a:r>
            <a:r>
              <a:rPr lang="es-ES" dirty="0"/>
              <a:t> </a:t>
            </a:r>
            <a:r>
              <a:rPr lang="es-ES" dirty="0" err="1"/>
              <a:t>variations</a:t>
            </a:r>
            <a:r>
              <a:rPr lang="es-ES" dirty="0"/>
              <a:t>. </a:t>
            </a:r>
          </a:p>
          <a:p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variations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RMD </a:t>
            </a:r>
            <a:r>
              <a:rPr lang="es-ES" dirty="0" err="1"/>
              <a:t>concentrations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applied</a:t>
            </a:r>
            <a:r>
              <a:rPr lang="es-ES" dirty="0"/>
              <a:t>.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29" y="181479"/>
            <a:ext cx="959610" cy="10462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86" y="181479"/>
            <a:ext cx="4440535" cy="122279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275336" y="3296290"/>
            <a:ext cx="9564055" cy="2669995"/>
            <a:chOff x="1275336" y="3296290"/>
            <a:chExt cx="9564055" cy="2669995"/>
          </a:xfrm>
        </p:grpSpPr>
        <p:grpSp>
          <p:nvGrpSpPr>
            <p:cNvPr id="4" name="Grupo 3"/>
            <p:cNvGrpSpPr/>
            <p:nvPr/>
          </p:nvGrpSpPr>
          <p:grpSpPr>
            <a:xfrm>
              <a:off x="1275336" y="3327800"/>
              <a:ext cx="9564055" cy="2638485"/>
              <a:chOff x="1275336" y="3327800"/>
              <a:chExt cx="9564055" cy="2638485"/>
            </a:xfrm>
          </p:grpSpPr>
          <p:grpSp>
            <p:nvGrpSpPr>
              <p:cNvPr id="24" name="5 Grupo"/>
              <p:cNvGrpSpPr/>
              <p:nvPr/>
            </p:nvGrpSpPr>
            <p:grpSpPr>
              <a:xfrm>
                <a:off x="1275336" y="3327800"/>
                <a:ext cx="9564055" cy="2638485"/>
                <a:chOff x="-361409" y="-1"/>
                <a:chExt cx="9835020" cy="2770289"/>
              </a:xfrm>
            </p:grpSpPr>
            <p:graphicFrame>
              <p:nvGraphicFramePr>
                <p:cNvPr id="25" name="1 Gráfico"/>
                <p:cNvGraphicFramePr/>
                <p:nvPr>
                  <p:extLst>
                    <p:ext uri="{D42A27DB-BD31-4B8C-83A1-F6EECF244321}">
                      <p14:modId xmlns:p14="http://schemas.microsoft.com/office/powerpoint/2010/main" val="4114836459"/>
                    </p:ext>
                  </p:extLst>
                </p:nvPr>
              </p:nvGraphicFramePr>
              <p:xfrm>
                <a:off x="-361409" y="27088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aphicFrame>
              <p:nvGraphicFramePr>
                <p:cNvPr id="26" name="3 Gráfico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7509316"/>
                    </p:ext>
                  </p:extLst>
                </p:nvPr>
              </p:nvGraphicFramePr>
              <p:xfrm>
                <a:off x="4901611" y="-1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p:grpSp>
          <p:sp>
            <p:nvSpPr>
              <p:cNvPr id="2" name="CuadroTexto 1"/>
              <p:cNvSpPr txBox="1"/>
              <p:nvPr/>
            </p:nvSpPr>
            <p:spPr>
              <a:xfrm>
                <a:off x="2200153" y="5092786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</a:t>
                </a: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2527813" y="5085166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</a:t>
                </a:r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3391674" y="4459590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c</a:t>
                </a: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3726954" y="4541028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b</a:t>
                </a:r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4572774" y="3503557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d</a:t>
                </a:r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4908054" y="4367560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c</a:t>
                </a:r>
              </a:p>
            </p:txBody>
          </p:sp>
        </p:grpSp>
        <p:sp>
          <p:nvSpPr>
            <p:cNvPr id="21" name="CuadroTexto 20"/>
            <p:cNvSpPr txBox="1"/>
            <p:nvPr/>
          </p:nvSpPr>
          <p:spPr>
            <a:xfrm>
              <a:off x="7313173" y="5116301"/>
              <a:ext cx="3352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a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648453" y="4369607"/>
              <a:ext cx="3352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c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8517133" y="4656444"/>
              <a:ext cx="3352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b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852413" y="3827336"/>
              <a:ext cx="3352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e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9690613" y="4159588"/>
              <a:ext cx="3352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d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0039522" y="3296290"/>
              <a:ext cx="3352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74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What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were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our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results</a:t>
            </a:r>
            <a:r>
              <a:rPr lang="es-ES" sz="2800" b="1" dirty="0">
                <a:latin typeface="+mj-lt"/>
              </a:rPr>
              <a:t>?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14395" y="1733484"/>
            <a:ext cx="10290631" cy="523220"/>
          </a:xfrm>
          <a:prstGeom prst="rect">
            <a:avLst/>
          </a:prstGeom>
          <a:solidFill>
            <a:srgbClr val="FFC58B"/>
          </a:solidFill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  <a:ea typeface="Verdana" panose="020B0604030504040204" pitchFamily="34" charset="0"/>
              </a:rPr>
              <a:t>Ascorbic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acid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and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vitamin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4396" y="2252112"/>
            <a:ext cx="10290631" cy="1200329"/>
          </a:xfrm>
          <a:prstGeom prst="rect">
            <a:avLst/>
          </a:prstGeom>
          <a:solidFill>
            <a:srgbClr val="FBE1BB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Ascorbic</a:t>
            </a:r>
            <a:r>
              <a:rPr lang="es-ES" dirty="0"/>
              <a:t> </a:t>
            </a:r>
            <a:r>
              <a:rPr lang="es-ES" dirty="0" err="1"/>
              <a:t>acid</a:t>
            </a:r>
            <a:r>
              <a:rPr lang="es-ES" dirty="0"/>
              <a:t> </a:t>
            </a:r>
            <a:r>
              <a:rPr lang="es-ES" dirty="0" err="1"/>
              <a:t>variations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more </a:t>
            </a:r>
            <a:r>
              <a:rPr lang="es-ES" dirty="0" err="1"/>
              <a:t>noticeable</a:t>
            </a:r>
            <a:r>
              <a:rPr lang="es-ES" dirty="0"/>
              <a:t> in OJWP </a:t>
            </a:r>
            <a:r>
              <a:rPr lang="es-ES" dirty="0" err="1"/>
              <a:t>samples</a:t>
            </a:r>
            <a:r>
              <a:rPr lang="es-ES" dirty="0"/>
              <a:t>. </a:t>
            </a:r>
          </a:p>
          <a:p>
            <a:r>
              <a:rPr lang="es-ES" dirty="0"/>
              <a:t>Orange </a:t>
            </a:r>
            <a:r>
              <a:rPr lang="es-ES" dirty="0" err="1"/>
              <a:t>pulp</a:t>
            </a:r>
            <a:r>
              <a:rPr lang="es-ES" dirty="0"/>
              <a:t> </a:t>
            </a:r>
            <a:r>
              <a:rPr lang="es-ES" dirty="0" err="1"/>
              <a:t>seems</a:t>
            </a:r>
            <a:r>
              <a:rPr lang="es-ES" dirty="0"/>
              <a:t> to </a:t>
            </a:r>
            <a:r>
              <a:rPr lang="es-ES" dirty="0" err="1"/>
              <a:t>interact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RMD to </a:t>
            </a:r>
            <a:r>
              <a:rPr lang="es-ES" dirty="0" err="1"/>
              <a:t>increase</a:t>
            </a:r>
            <a:r>
              <a:rPr lang="es-ES" dirty="0"/>
              <a:t> </a:t>
            </a:r>
            <a:r>
              <a:rPr lang="es-ES" dirty="0" err="1"/>
              <a:t>dehydroascorbic</a:t>
            </a:r>
            <a:r>
              <a:rPr lang="es-ES" dirty="0"/>
              <a:t> </a:t>
            </a:r>
            <a:r>
              <a:rPr lang="es-ES" dirty="0" err="1"/>
              <a:t>acid</a:t>
            </a:r>
            <a:r>
              <a:rPr lang="es-ES" dirty="0"/>
              <a:t> </a:t>
            </a:r>
            <a:r>
              <a:rPr lang="es-ES" dirty="0" err="1"/>
              <a:t>protection</a:t>
            </a:r>
            <a:r>
              <a:rPr lang="es-ES" dirty="0"/>
              <a:t>, as OJP </a:t>
            </a:r>
            <a:r>
              <a:rPr lang="es-ES" dirty="0" err="1"/>
              <a:t>samples</a:t>
            </a:r>
            <a:r>
              <a:rPr lang="es-ES" dirty="0"/>
              <a:t> </a:t>
            </a:r>
            <a:r>
              <a:rPr lang="es-ES" dirty="0" err="1"/>
              <a:t>obtained</a:t>
            </a:r>
            <a:r>
              <a:rPr lang="es-ES" dirty="0"/>
              <a:t> </a:t>
            </a:r>
            <a:r>
              <a:rPr lang="es-ES" dirty="0" err="1"/>
              <a:t>slightly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variations</a:t>
            </a:r>
            <a:r>
              <a:rPr lang="es-ES" dirty="0"/>
              <a:t> of </a:t>
            </a:r>
            <a:r>
              <a:rPr lang="es-ES" dirty="0" err="1"/>
              <a:t>vitamin</a:t>
            </a:r>
            <a:r>
              <a:rPr lang="es-ES" dirty="0"/>
              <a:t> C. 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protective</a:t>
            </a:r>
            <a:r>
              <a:rPr lang="es-ES" dirty="0"/>
              <a:t> </a:t>
            </a:r>
            <a:r>
              <a:rPr lang="es-ES" dirty="0" err="1"/>
              <a:t>effect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more intense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RMD </a:t>
            </a:r>
            <a:r>
              <a:rPr lang="es-ES" dirty="0" err="1"/>
              <a:t>concentrations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applied</a:t>
            </a:r>
            <a:r>
              <a:rPr lang="es-ES" dirty="0"/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71" y="197777"/>
            <a:ext cx="1820910" cy="107737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275336" y="3645058"/>
            <a:ext cx="9448226" cy="2857342"/>
            <a:chOff x="1275336" y="3645058"/>
            <a:chExt cx="9448226" cy="2857342"/>
          </a:xfrm>
        </p:grpSpPr>
        <p:grpSp>
          <p:nvGrpSpPr>
            <p:cNvPr id="4" name="Grupo 3"/>
            <p:cNvGrpSpPr/>
            <p:nvPr/>
          </p:nvGrpSpPr>
          <p:grpSpPr>
            <a:xfrm>
              <a:off x="1275336" y="3645058"/>
              <a:ext cx="9448226" cy="2857342"/>
              <a:chOff x="1275336" y="3645058"/>
              <a:chExt cx="9448226" cy="2857342"/>
            </a:xfrm>
          </p:grpSpPr>
          <p:grpSp>
            <p:nvGrpSpPr>
              <p:cNvPr id="11" name="4 Grupo"/>
              <p:cNvGrpSpPr/>
              <p:nvPr/>
            </p:nvGrpSpPr>
            <p:grpSpPr>
              <a:xfrm>
                <a:off x="1275336" y="3645058"/>
                <a:ext cx="9448226" cy="2857342"/>
                <a:chOff x="-490201" y="3809"/>
                <a:chExt cx="9802147" cy="2743200"/>
              </a:xfrm>
            </p:grpSpPr>
            <p:graphicFrame>
              <p:nvGraphicFramePr>
                <p:cNvPr id="12" name="1 Gráfico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06932497"/>
                    </p:ext>
                  </p:extLst>
                </p:nvPr>
              </p:nvGraphicFramePr>
              <p:xfrm>
                <a:off x="-490201" y="3809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14" name="2 Gráfico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15402208"/>
                    </p:ext>
                  </p:extLst>
                </p:nvPr>
              </p:nvGraphicFramePr>
              <p:xfrm>
                <a:off x="4739946" y="3809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  <p:sp>
            <p:nvSpPr>
              <p:cNvPr id="15" name="CuadroTexto 14"/>
              <p:cNvSpPr txBox="1"/>
              <p:nvPr/>
            </p:nvSpPr>
            <p:spPr>
              <a:xfrm>
                <a:off x="2181103" y="4842897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</a:t>
                </a:r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466731" y="4584799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ab</a:t>
                </a:r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3341676" y="4631173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ab</a:t>
                </a: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3676956" y="4188617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 err="1"/>
                  <a:t>bc</a:t>
                </a:r>
                <a:endParaRPr lang="es-ES" sz="900" dirty="0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4533401" y="4204667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b</a:t>
                </a:r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4868681" y="3767426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c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7143453" y="3800693"/>
              <a:ext cx="3183133" cy="1061312"/>
              <a:chOff x="7143453" y="3800693"/>
              <a:chExt cx="3183133" cy="1061312"/>
            </a:xfrm>
          </p:grpSpPr>
          <p:sp>
            <p:nvSpPr>
              <p:cNvPr id="21" name="CuadroTexto 20"/>
              <p:cNvSpPr txBox="1"/>
              <p:nvPr/>
            </p:nvSpPr>
            <p:spPr>
              <a:xfrm>
                <a:off x="7143453" y="4148720"/>
                <a:ext cx="46850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 err="1"/>
                  <a:t>abc</a:t>
                </a:r>
                <a:endParaRPr lang="es-ES" sz="900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9858078" y="4062048"/>
                <a:ext cx="46850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 err="1"/>
                  <a:t>abc</a:t>
                </a:r>
                <a:endParaRPr lang="es-ES" sz="900" dirty="0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9576199" y="3800693"/>
                <a:ext cx="46850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c</a:t>
                </a: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7565822" y="4631173"/>
                <a:ext cx="46850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</a:t>
                </a: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8365820" y="4031525"/>
                <a:ext cx="46850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 err="1"/>
                  <a:t>bc</a:t>
                </a:r>
                <a:endParaRPr lang="es-ES" sz="900" dirty="0"/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8706068" y="4435499"/>
                <a:ext cx="46850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90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502401"/>
            <a:ext cx="12192000" cy="355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</a:rPr>
              <a:t>Effect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Resistant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Maltodextrin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Bioactive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Compounds</a:t>
            </a:r>
            <a:r>
              <a:rPr lang="es-ES" sz="1800" dirty="0">
                <a:solidFill>
                  <a:schemeClr val="bg1"/>
                </a:solidFill>
              </a:rPr>
              <a:t> of Orange </a:t>
            </a:r>
            <a:r>
              <a:rPr lang="es-ES" sz="1800" dirty="0" err="1">
                <a:solidFill>
                  <a:schemeClr val="bg1"/>
                </a:solidFill>
              </a:rPr>
              <a:t>Pasteurized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Juice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4397" y="1214855"/>
            <a:ext cx="1029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</a:rPr>
              <a:t>What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were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our</a:t>
            </a:r>
            <a:r>
              <a:rPr lang="es-ES" sz="2800" b="1" dirty="0">
                <a:latin typeface="+mj-lt"/>
              </a:rPr>
              <a:t> </a:t>
            </a:r>
            <a:r>
              <a:rPr lang="es-ES" sz="2800" b="1" dirty="0" err="1">
                <a:latin typeface="+mj-lt"/>
              </a:rPr>
              <a:t>results</a:t>
            </a:r>
            <a:r>
              <a:rPr lang="es-ES" sz="2800" b="1" dirty="0">
                <a:latin typeface="+mj-lt"/>
              </a:rPr>
              <a:t>?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673" cy="9015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14395" y="1733484"/>
            <a:ext cx="10290631" cy="523220"/>
          </a:xfrm>
          <a:prstGeom prst="rect">
            <a:avLst/>
          </a:prstGeom>
          <a:solidFill>
            <a:srgbClr val="FFC58B"/>
          </a:solidFill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latin typeface="+mj-lt"/>
                <a:ea typeface="Verdana" panose="020B0604030504040204" pitchFamily="34" charset="0"/>
              </a:rPr>
              <a:t>Antioxidant</a:t>
            </a:r>
            <a:r>
              <a:rPr lang="es-E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s-ES" sz="2800" b="1" dirty="0" err="1">
                <a:latin typeface="+mj-lt"/>
                <a:ea typeface="Verdana" panose="020B0604030504040204" pitchFamily="34" charset="0"/>
              </a:rPr>
              <a:t>capacity</a:t>
            </a:r>
            <a:endParaRPr lang="es-ES" sz="2800" b="1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396" y="2252112"/>
            <a:ext cx="10290631" cy="646331"/>
          </a:xfrm>
          <a:prstGeom prst="rect">
            <a:avLst/>
          </a:prstGeom>
          <a:solidFill>
            <a:srgbClr val="FBE1BB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Higher</a:t>
            </a:r>
            <a:r>
              <a:rPr lang="es-ES" dirty="0"/>
              <a:t> RMD </a:t>
            </a:r>
            <a:r>
              <a:rPr lang="es-ES" dirty="0" err="1"/>
              <a:t>concentrations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 Orange Juice </a:t>
            </a:r>
            <a:r>
              <a:rPr lang="es-ES" dirty="0" err="1"/>
              <a:t>Pasteurization</a:t>
            </a:r>
            <a:r>
              <a:rPr lang="es-ES" dirty="0"/>
              <a:t> led to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antioxidant</a:t>
            </a:r>
            <a:r>
              <a:rPr lang="es-ES" dirty="0"/>
              <a:t> </a:t>
            </a:r>
            <a:r>
              <a:rPr lang="es-ES" dirty="0" err="1"/>
              <a:t>capacity</a:t>
            </a:r>
            <a:r>
              <a:rPr lang="es-ES" dirty="0"/>
              <a:t>, </a:t>
            </a:r>
            <a:r>
              <a:rPr lang="es-ES" dirty="0" err="1"/>
              <a:t>especially</a:t>
            </a:r>
            <a:r>
              <a:rPr lang="es-ES" dirty="0"/>
              <a:t> in OJWP </a:t>
            </a:r>
            <a:r>
              <a:rPr lang="es-ES" dirty="0" err="1"/>
              <a:t>samples</a:t>
            </a:r>
            <a:r>
              <a:rPr lang="es-ES" dirty="0"/>
              <a:t>.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845147" y="3271672"/>
            <a:ext cx="4429125" cy="2857500"/>
            <a:chOff x="3845147" y="3271672"/>
            <a:chExt cx="4429125" cy="2857500"/>
          </a:xfrm>
        </p:grpSpPr>
        <p:graphicFrame>
          <p:nvGraphicFramePr>
            <p:cNvPr id="11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5617535"/>
                </p:ext>
              </p:extLst>
            </p:nvPr>
          </p:nvGraphicFramePr>
          <p:xfrm>
            <a:off x="3845147" y="3271672"/>
            <a:ext cx="4429125" cy="2857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" name="Grupo 1"/>
            <p:cNvGrpSpPr/>
            <p:nvPr/>
          </p:nvGrpSpPr>
          <p:grpSpPr>
            <a:xfrm>
              <a:off x="4733803" y="3355725"/>
              <a:ext cx="3051810" cy="1623154"/>
              <a:chOff x="4733803" y="3355725"/>
              <a:chExt cx="3051810" cy="1623154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4733803" y="4748047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5069083" y="4748047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</a:t>
                </a: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7450333" y="3355725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d</a:t>
                </a: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7115053" y="3889406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c</a:t>
                </a:r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5928360" y="4264136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/>
                  <a:t>ab</a:t>
                </a:r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6263640" y="4264136"/>
                <a:ext cx="3352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 err="1"/>
                  <a:t>bc</a:t>
                </a:r>
                <a:endParaRPr lang="es-ES" sz="9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6705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956</TotalTime>
  <Words>927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Verdana</vt:lpstr>
      <vt:lpstr>Tema de Office</vt:lpstr>
      <vt:lpstr>Effect of Resistant Maltodextrin on Bioactive Compounds of Orange Pasteurized Juice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Resistant Maltodextrin on Bioactive Compounds of Orange Pasteurized Juice</dc:title>
  <dc:creator>Elias Arilla</dc:creator>
  <cp:lastModifiedBy>MDPI</cp:lastModifiedBy>
  <cp:revision>88</cp:revision>
  <dcterms:created xsi:type="dcterms:W3CDTF">2020-10-18T13:36:06Z</dcterms:created>
  <dcterms:modified xsi:type="dcterms:W3CDTF">2020-11-12T10:15:44Z</dcterms:modified>
</cp:coreProperties>
</file>