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4" r:id="rId4"/>
    <p:sldId id="260" r:id="rId5"/>
    <p:sldId id="263" r:id="rId6"/>
    <p:sldId id="261" r:id="rId7"/>
    <p:sldId id="262" r:id="rId8"/>
    <p:sldId id="265" r:id="rId9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Congresos\2020\Foods\Articulo%20salchichas%20JAMAIC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Congresos\2020\Foods\Articulo%20salchichas%20JAMAIC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0131709444857"/>
          <c:y val="6.0158599945310365E-2"/>
          <c:w val="0.81394171783343683"/>
          <c:h val="0.75340399923348389"/>
        </c:manualLayout>
      </c:layout>
      <c:barChart>
        <c:barDir val="bar"/>
        <c:grouping val="clustered"/>
        <c:varyColors val="0"/>
        <c:ser>
          <c:idx val="0"/>
          <c:order val="0"/>
          <c:spPr>
            <a:pattFill prst="narVert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565E-4534-9967-7439C4E0F8B2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565E-4534-9967-7439C4E0F8B2}"/>
                </c:ext>
              </c:extLst>
            </c:dLbl>
            <c:dLbl>
              <c:idx val="2"/>
              <c:layout>
                <c:manualLayout>
                  <c:x val="8.3333333333332309E-3"/>
                  <c:y val="-9.9875156054931562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65E-4534-9967-7439C4E0F8B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Hoja1!$I$16:$K$16</c:f>
                <c:numCache>
                  <c:formatCode>General</c:formatCode>
                  <c:ptCount val="3"/>
                  <c:pt idx="0">
                    <c:v>1.25</c:v>
                  </c:pt>
                  <c:pt idx="1">
                    <c:v>1.22</c:v>
                  </c:pt>
                  <c:pt idx="2">
                    <c:v>1.65</c:v>
                  </c:pt>
                </c:numCache>
              </c:numRef>
            </c:plus>
            <c:minus>
              <c:numRef>
                <c:f>Hoja1!$I$16:$K$16</c:f>
                <c:numCache>
                  <c:formatCode>General</c:formatCode>
                  <c:ptCount val="3"/>
                  <c:pt idx="0">
                    <c:v>1.25</c:v>
                  </c:pt>
                  <c:pt idx="1">
                    <c:v>1.22</c:v>
                  </c:pt>
                  <c:pt idx="2">
                    <c:v>1.65</c:v>
                  </c:pt>
                </c:numCache>
              </c:numRef>
            </c:minus>
            <c:spPr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</a:ln>
              <a:effectLst/>
            </c:spPr>
          </c:errBars>
          <c:cat>
            <c:strRef>
              <c:f>Hoja1!$I$13:$K$13</c:f>
              <c:strCache>
                <c:ptCount val="3"/>
                <c:pt idx="0">
                  <c:v>FRE8</c:v>
                </c:pt>
                <c:pt idx="1">
                  <c:v>FRE4</c:v>
                </c:pt>
                <c:pt idx="2">
                  <c:v>CS</c:v>
                </c:pt>
              </c:strCache>
            </c:strRef>
          </c:cat>
          <c:val>
            <c:numRef>
              <c:f>Hoja1!$I$14:$K$14</c:f>
              <c:numCache>
                <c:formatCode>General</c:formatCode>
                <c:ptCount val="3"/>
                <c:pt idx="0">
                  <c:v>69.92</c:v>
                </c:pt>
                <c:pt idx="1">
                  <c:v>86.31</c:v>
                </c:pt>
                <c:pt idx="2">
                  <c:v>88.41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5E-4534-9967-7439C4E0F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646956783"/>
        <c:axId val="646961775"/>
      </c:barChart>
      <c:catAx>
        <c:axId val="6469567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"/>
          </a:p>
        </c:txPr>
        <c:crossAx val="646961775"/>
        <c:crosses val="autoZero"/>
        <c:auto val="1"/>
        <c:lblAlgn val="ctr"/>
        <c:lblOffset val="100"/>
        <c:noMultiLvlLbl val="0"/>
      </c:catAx>
      <c:valAx>
        <c:axId val="6469617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Palatino Linotype" panose="02040502050505030304" pitchFamily="18" charset="0"/>
                    <a:ea typeface="+mn-ea"/>
                    <a:cs typeface="+mn-cs"/>
                  </a:defRPr>
                </a:pPr>
                <a:r>
                  <a:rPr lang="en-US" sz="1800" b="1" i="0" u="none" strike="noStrike" baseline="0">
                    <a:effectLst/>
                    <a:latin typeface="Palatino Linotype" panose="02040502050505030304" pitchFamily="18" charset="0"/>
                  </a:rPr>
                  <a:t>mg NaNO</a:t>
                </a:r>
                <a:r>
                  <a:rPr lang="en-US" sz="1800" b="1" i="0" u="none" strike="noStrike" baseline="-25000">
                    <a:effectLst/>
                    <a:latin typeface="Palatino Linotype" panose="02040502050505030304" pitchFamily="18" charset="0"/>
                  </a:rPr>
                  <a:t>2</a:t>
                </a:r>
                <a:r>
                  <a:rPr lang="en-US" sz="1800" b="1" i="0" u="none" strike="noStrike" baseline="0">
                    <a:effectLst/>
                    <a:latin typeface="Palatino Linotype" panose="02040502050505030304" pitchFamily="18" charset="0"/>
                  </a:rPr>
                  <a:t>/kg </a:t>
                </a:r>
                <a:endParaRPr lang="es-ES" sz="1800">
                  <a:latin typeface="Palatino Linotype" panose="02040502050505030304" pitchFamily="18" charset="0"/>
                </a:endParaRP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Palatino Linotype" panose="02040502050505030304" pitchFamily="18" charset="0"/>
                  <a:ea typeface="+mn-ea"/>
                  <a:cs typeface="+mn-cs"/>
                </a:defRPr>
              </a:pPr>
              <a:endParaRPr lang="es-E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alatino Linotype" panose="02040502050505030304" pitchFamily="18" charset="0"/>
                <a:ea typeface="+mn-ea"/>
                <a:cs typeface="+mn-cs"/>
              </a:defRPr>
            </a:pPr>
            <a:endParaRPr lang="es-ES"/>
          </a:p>
        </c:txPr>
        <c:crossAx val="6469567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7906003937008"/>
          <c:y val="7.3362566206170321E-2"/>
          <c:w val="0.49474827755905509"/>
          <c:h val="0.82468784382809035"/>
        </c:manualLayout>
      </c:layout>
      <c:radarChart>
        <c:radarStyle val="marker"/>
        <c:varyColors val="0"/>
        <c:ser>
          <c:idx val="1"/>
          <c:order val="1"/>
          <c:tx>
            <c:strRef>
              <c:f>sensorial!$AZ$1</c:f>
              <c:strCache>
                <c:ptCount val="1"/>
                <c:pt idx="0">
                  <c:v>CS</c:v>
                </c:pt>
              </c:strCache>
            </c:strRef>
          </c:tx>
          <c:cat>
            <c:strRef>
              <c:f>sensorial!$AX$3:$AX$13</c:f>
              <c:strCache>
                <c:ptCount val="11"/>
                <c:pt idx="0">
                  <c:v>color</c:v>
                </c:pt>
                <c:pt idx="1">
                  <c:v>Brightness</c:v>
                </c:pt>
                <c:pt idx="2">
                  <c:v>Smoke smell</c:v>
                </c:pt>
                <c:pt idx="3">
                  <c:v>Salty flavor</c:v>
                </c:pt>
                <c:pt idx="4">
                  <c:v>Potato flavor</c:v>
                </c:pt>
                <c:pt idx="5">
                  <c:v>Roselle flavor</c:v>
                </c:pt>
                <c:pt idx="6">
                  <c:v>Sausage flavor</c:v>
                </c:pt>
                <c:pt idx="7">
                  <c:v>Granularity</c:v>
                </c:pt>
                <c:pt idx="8">
                  <c:v>Juiciness</c:v>
                </c:pt>
                <c:pt idx="9">
                  <c:v>hardness</c:v>
                </c:pt>
                <c:pt idx="10">
                  <c:v>General opinion</c:v>
                </c:pt>
              </c:strCache>
            </c:strRef>
          </c:cat>
          <c:val>
            <c:numRef>
              <c:f>sensorial!$AZ$3:$AZ$13</c:f>
              <c:numCache>
                <c:formatCode>General</c:formatCode>
                <c:ptCount val="11"/>
                <c:pt idx="0">
                  <c:v>5.0512820512820511</c:v>
                </c:pt>
                <c:pt idx="1">
                  <c:v>4.8974358974358978</c:v>
                </c:pt>
                <c:pt idx="2">
                  <c:v>4.7692307692307692</c:v>
                </c:pt>
                <c:pt idx="3">
                  <c:v>4.7692307692307692</c:v>
                </c:pt>
                <c:pt idx="4">
                  <c:v>4.5641025641025639</c:v>
                </c:pt>
                <c:pt idx="5">
                  <c:v>4.5384615384615383</c:v>
                </c:pt>
                <c:pt idx="6">
                  <c:v>5.0256410256410255</c:v>
                </c:pt>
                <c:pt idx="7">
                  <c:v>4.4102564102564106</c:v>
                </c:pt>
                <c:pt idx="8">
                  <c:v>4.6410256410256414</c:v>
                </c:pt>
                <c:pt idx="9">
                  <c:v>4.615384615384615</c:v>
                </c:pt>
                <c:pt idx="10">
                  <c:v>5.1538461538461542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82-4908-8283-14DE208C28B0}"/>
            </c:ext>
          </c:extLst>
        </c:ser>
        <c:ser>
          <c:idx val="2"/>
          <c:order val="2"/>
          <c:tx>
            <c:strRef>
              <c:f>sensorial!$BB$1</c:f>
              <c:strCache>
                <c:ptCount val="1"/>
                <c:pt idx="0">
                  <c:v>FRE4</c:v>
                </c:pt>
              </c:strCache>
            </c:strRef>
          </c:tx>
          <c:cat>
            <c:strRef>
              <c:f>sensorial!$AX$3:$AX$13</c:f>
              <c:strCache>
                <c:ptCount val="11"/>
                <c:pt idx="0">
                  <c:v>color</c:v>
                </c:pt>
                <c:pt idx="1">
                  <c:v>Brightness</c:v>
                </c:pt>
                <c:pt idx="2">
                  <c:v>Smoke smell</c:v>
                </c:pt>
                <c:pt idx="3">
                  <c:v>Salty flavor</c:v>
                </c:pt>
                <c:pt idx="4">
                  <c:v>Potato flavor</c:v>
                </c:pt>
                <c:pt idx="5">
                  <c:v>Roselle flavor</c:v>
                </c:pt>
                <c:pt idx="6">
                  <c:v>Sausage flavor</c:v>
                </c:pt>
                <c:pt idx="7">
                  <c:v>Granularity</c:v>
                </c:pt>
                <c:pt idx="8">
                  <c:v>Juiciness</c:v>
                </c:pt>
                <c:pt idx="9">
                  <c:v>hardness</c:v>
                </c:pt>
                <c:pt idx="10">
                  <c:v>General opinion</c:v>
                </c:pt>
              </c:strCache>
            </c:strRef>
          </c:cat>
          <c:val>
            <c:numRef>
              <c:f>sensorial!$BB$3:$BB$13</c:f>
              <c:numCache>
                <c:formatCode>General</c:formatCode>
                <c:ptCount val="11"/>
                <c:pt idx="0">
                  <c:v>4.5384615384615383</c:v>
                </c:pt>
                <c:pt idx="1">
                  <c:v>4.6410256410256414</c:v>
                </c:pt>
                <c:pt idx="2">
                  <c:v>4.333333333333333</c:v>
                </c:pt>
                <c:pt idx="3">
                  <c:v>4.5641025641025639</c:v>
                </c:pt>
                <c:pt idx="4">
                  <c:v>4.4358974358974361</c:v>
                </c:pt>
                <c:pt idx="5">
                  <c:v>4.384615384615385</c:v>
                </c:pt>
                <c:pt idx="6">
                  <c:v>4.8461538461538458</c:v>
                </c:pt>
                <c:pt idx="7">
                  <c:v>4.6923076923076925</c:v>
                </c:pt>
                <c:pt idx="8">
                  <c:v>4.5641025641025639</c:v>
                </c:pt>
                <c:pt idx="9">
                  <c:v>4.7179487179487181</c:v>
                </c:pt>
                <c:pt idx="10">
                  <c:v>5.0769230769230766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82-4908-8283-14DE208C28B0}"/>
            </c:ext>
          </c:extLst>
        </c:ser>
        <c:ser>
          <c:idx val="4"/>
          <c:order val="3"/>
          <c:tx>
            <c:strRef>
              <c:f>sensorial!$BD$1</c:f>
              <c:strCache>
                <c:ptCount val="1"/>
                <c:pt idx="0">
                  <c:v>FRE8</c:v>
                </c:pt>
              </c:strCache>
            </c:strRef>
          </c:tx>
          <c:cat>
            <c:strRef>
              <c:f>sensorial!$AX$3:$AX$13</c:f>
              <c:strCache>
                <c:ptCount val="11"/>
                <c:pt idx="0">
                  <c:v>color</c:v>
                </c:pt>
                <c:pt idx="1">
                  <c:v>Brightness</c:v>
                </c:pt>
                <c:pt idx="2">
                  <c:v>Smoke smell</c:v>
                </c:pt>
                <c:pt idx="3">
                  <c:v>Salty flavor</c:v>
                </c:pt>
                <c:pt idx="4">
                  <c:v>Potato flavor</c:v>
                </c:pt>
                <c:pt idx="5">
                  <c:v>Roselle flavor</c:v>
                </c:pt>
                <c:pt idx="6">
                  <c:v>Sausage flavor</c:v>
                </c:pt>
                <c:pt idx="7">
                  <c:v>Granularity</c:v>
                </c:pt>
                <c:pt idx="8">
                  <c:v>Juiciness</c:v>
                </c:pt>
                <c:pt idx="9">
                  <c:v>hardness</c:v>
                </c:pt>
                <c:pt idx="10">
                  <c:v>General opinion</c:v>
                </c:pt>
              </c:strCache>
            </c:strRef>
          </c:cat>
          <c:val>
            <c:numRef>
              <c:f>sensorial!$BD$3:$BD$13</c:f>
              <c:numCache>
                <c:formatCode>General</c:formatCode>
                <c:ptCount val="11"/>
                <c:pt idx="0">
                  <c:v>3.8717948717948718</c:v>
                </c:pt>
                <c:pt idx="1">
                  <c:v>3.7692307692307692</c:v>
                </c:pt>
                <c:pt idx="2">
                  <c:v>4.4358974358974361</c:v>
                </c:pt>
                <c:pt idx="3">
                  <c:v>4.1794871794871797</c:v>
                </c:pt>
                <c:pt idx="4">
                  <c:v>3.9230769230769229</c:v>
                </c:pt>
                <c:pt idx="5">
                  <c:v>4.0256410256410255</c:v>
                </c:pt>
                <c:pt idx="6">
                  <c:v>4.0512820512820511</c:v>
                </c:pt>
                <c:pt idx="7">
                  <c:v>3.3333333333333335</c:v>
                </c:pt>
                <c:pt idx="8">
                  <c:v>3.358974358974359</c:v>
                </c:pt>
                <c:pt idx="9">
                  <c:v>3.5128205128205128</c:v>
                </c:pt>
                <c:pt idx="10">
                  <c:v>3.6666666666666665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E82-4908-8283-14DE208C2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1295872"/>
        <c:axId val="111302144"/>
        <c:extLst>
          <c:ext xmlns:c15="http://schemas.microsoft.com/office/drawing/2012/chart" uri="{02D57815-91ED-43cb-92C2-25804820EDAC}">
            <c15:filteredRad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sensorial!$AY$1</c15:sqref>
                        </c15:formulaRef>
                      </c:ext>
                    </c:extLst>
                    <c:strCache>
                      <c:ptCount val="1"/>
                      <c:pt idx="0">
                        <c:v>C1</c:v>
                      </c:pt>
                    </c:strCache>
                  </c:strRef>
                </c:tx>
                <c:cat>
                  <c:strRef>
                    <c:extLst>
                      <c:ext uri="{02D57815-91ED-43cb-92C2-25804820EDAC}">
                        <c15:formulaRef>
                          <c15:sqref>sensorial!$AX$3:$AX$13</c15:sqref>
                        </c15:formulaRef>
                      </c:ext>
                    </c:extLst>
                    <c:strCache>
                      <c:ptCount val="11"/>
                      <c:pt idx="0">
                        <c:v>color</c:v>
                      </c:pt>
                      <c:pt idx="1">
                        <c:v>Brightness</c:v>
                      </c:pt>
                      <c:pt idx="2">
                        <c:v>Smoke smell</c:v>
                      </c:pt>
                      <c:pt idx="3">
                        <c:v>Salty flavor</c:v>
                      </c:pt>
                      <c:pt idx="4">
                        <c:v>Potato flavor</c:v>
                      </c:pt>
                      <c:pt idx="5">
                        <c:v>Roselle flavor</c:v>
                      </c:pt>
                      <c:pt idx="6">
                        <c:v>Sausage flavor</c:v>
                      </c:pt>
                      <c:pt idx="7">
                        <c:v>Granularity</c:v>
                      </c:pt>
                      <c:pt idx="8">
                        <c:v>Juiciness</c:v>
                      </c:pt>
                      <c:pt idx="9">
                        <c:v>hardness</c:v>
                      </c:pt>
                      <c:pt idx="10">
                        <c:v>General opinion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sensorial!$AY$3:$AY$13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4.9743589743589745</c:v>
                      </c:pt>
                      <c:pt idx="1">
                        <c:v>4.8974358974358978</c:v>
                      </c:pt>
                      <c:pt idx="2">
                        <c:v>4.5128205128205128</c:v>
                      </c:pt>
                      <c:pt idx="3">
                        <c:v>5.1538461538461542</c:v>
                      </c:pt>
                      <c:pt idx="4">
                        <c:v>4.8205128205128203</c:v>
                      </c:pt>
                      <c:pt idx="5">
                        <c:v>4.7948717948717947</c:v>
                      </c:pt>
                      <c:pt idx="6">
                        <c:v>5.5128205128205128</c:v>
                      </c:pt>
                      <c:pt idx="7">
                        <c:v>4.8205128205128203</c:v>
                      </c:pt>
                      <c:pt idx="8">
                        <c:v>5.0256410256410255</c:v>
                      </c:pt>
                      <c:pt idx="9">
                        <c:v>4.9743589743589745</c:v>
                      </c:pt>
                      <c:pt idx="10">
                        <c:v>5.4871794871794872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FE82-4908-8283-14DE208C28B0}"/>
                  </c:ext>
                </c:extLst>
              </c15:ser>
            </c15:filteredRadarSeries>
          </c:ext>
        </c:extLst>
      </c:radarChart>
      <c:catAx>
        <c:axId val="111295872"/>
        <c:scaling>
          <c:orientation val="minMax"/>
        </c:scaling>
        <c:delete val="0"/>
        <c:axPos val="b"/>
        <c:majorGridlines/>
        <c:numFmt formatCode="General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600">
                <a:latin typeface="Palatino Linotype" panose="02040502050505030304" pitchFamily="18" charset="0"/>
              </a:defRPr>
            </a:pPr>
            <a:endParaRPr lang="es-ES"/>
          </a:p>
        </c:txPr>
        <c:crossAx val="111302144"/>
        <c:crosses val="autoZero"/>
        <c:auto val="1"/>
        <c:lblAlgn val="ctr"/>
        <c:lblOffset val="100"/>
        <c:noMultiLvlLbl val="0"/>
      </c:catAx>
      <c:valAx>
        <c:axId val="111302144"/>
        <c:scaling>
          <c:orientation val="minMax"/>
          <c:max val="7"/>
          <c:min val="1"/>
        </c:scaling>
        <c:delete val="0"/>
        <c:axPos val="l"/>
        <c:numFmt formatCode="General" sourceLinked="0"/>
        <c:majorTickMark val="cross"/>
        <c:minorTickMark val="none"/>
        <c:tickLblPos val="nextTo"/>
        <c:txPr>
          <a:bodyPr/>
          <a:lstStyle/>
          <a:p>
            <a:pPr>
              <a:defRPr>
                <a:latin typeface="Palatino Linotype" panose="02040502050505030304" pitchFamily="18" charset="0"/>
              </a:defRPr>
            </a:pPr>
            <a:endParaRPr lang="es-ES"/>
          </a:p>
        </c:txPr>
        <c:crossAx val="1112958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64124972845146"/>
          <c:y val="2.1986109519064871E-2"/>
          <c:w val="0.21034608631858603"/>
          <c:h val="0.24876875830241663"/>
        </c:manualLayout>
      </c:layout>
      <c:overlay val="0"/>
      <c:txPr>
        <a:bodyPr/>
        <a:lstStyle/>
        <a:p>
          <a:pPr>
            <a:defRPr sz="1800">
              <a:latin typeface="Palatino Linotype" panose="02040502050505030304" pitchFamily="18" charset="0"/>
            </a:defRPr>
          </a:pPr>
          <a:endParaRPr lang="es-E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Vert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43A569-2F35-477D-A3C8-C2CE5A8472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1462F5D-9636-4E81-9332-8350E93064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35C3F7-3394-46E6-8880-62AEC6283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3F433D7-1DFD-4EA5-9D9B-E7AC22D0A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367F26-64D9-4260-801C-F7E10CBB1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4448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41AFD0-3C74-4E84-956C-AF14EC471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5CE398C-F735-48B2-9785-8F2B2F9297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45CFF0-A568-49AE-A32E-378B0D007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61B29-EF31-422D-B45C-639B1749B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B67E73-18BD-4D63-8E0D-49EADC404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384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C3AAF2A-73F7-427F-855D-AE5412633E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A6906B5-7CA6-4132-9730-4CEF3E6B3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8EF90D-FFB2-41FE-B7B6-D7552D20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9B3257-D97B-41D7-8AEC-4F4567E10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694480-9F26-44AE-A496-0B870669B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9483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C06EA-B2FC-4935-8B9D-D3A70AD66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C42E15-404C-4871-AE8B-F42B8127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F2AB8A-6AC3-47A2-8595-1A95EB5B65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782360-471F-4150-90C5-08C496FDF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B18C9C-8500-412E-B205-5B1E3053E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01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99067B-7294-4D08-A718-1BAC9236F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093640-85F0-43D5-937D-57F48C1D0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A10650-EA0F-4A94-B0AD-A20D661FC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A4862-D691-4BE2-BD81-FC9755ABC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02E31AC-D8FB-4D5A-8973-3F52DCEF0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808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82DB65-C899-4CC6-BA76-2C4B8C5BD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D34ADB-69DD-4E0E-AEAE-AF3AB98525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88FFF2F-24FF-476D-9877-028C58767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FD02FD-325F-4522-804A-D6D74DE1F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E69B81-D323-48F0-97A2-73232A45A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755733-A298-49B3-998C-131AD0DA0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7034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BBF59F-7125-40DE-94EC-55BA74082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E506A7-945E-4A32-9E81-1CD1E17D6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04FF-DA8D-42FD-8E7F-FDF6057A6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C78CAC8-0189-409B-9F3C-DBBCC94D9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91439B-96D8-4B40-8422-2C7C392E59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0322D4E-CDA3-4A2D-B00C-F04D24C13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94B2E555-A077-41C5-AA5E-F4BBA6D7D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6B12B0A-441A-4E3C-8BC3-291904563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002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C6A78-7E54-4098-9B9E-2C26856BA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CDCE10-3927-431B-844F-E827CB649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0CD926F-35C0-40A7-8FE8-0B453837D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3A803EE-DD95-4CDE-8C4E-4A055970D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5351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4662F45-201A-464D-8A90-433A3E6D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96783B-BBF8-4983-89ED-02C5C587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50F7CE1-0841-43ED-B379-AF2F5842F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8000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FB1839-1D39-40E2-86E9-2F0C6F51D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C01C17E-D2DB-4D51-89D3-E8EE3741B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5972D1-920B-488C-8C21-CC532DBA78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57D469-9D0E-4B51-B5C2-03811141D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863F3E-2D1F-4C48-BF33-EBF0C579D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6E0834D-0409-4FCF-9626-9D2A44F21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102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D37472-7A51-4B74-8356-0E9EF059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3AFD524-C834-4CA4-BBB7-39440C6243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6D2236-89F9-4D6A-B207-616EC4657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ECE3A50-197E-4183-8249-A5AEBB256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878160-0FAF-4E51-A440-9E606B29B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C4ED0A-56E6-4EE6-AC4C-B98B43FB9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499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81B2A5F-36F7-4608-ADA7-C3E53D31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EEBB330-DFD0-43D2-99FE-2990DB2BB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35B1F7-8B43-4445-A985-7A70A33BE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004A8-B3AB-454D-AE36-63D9F48640C8}" type="datetimeFigureOut">
              <a:rPr lang="es-ES" smtClean="0"/>
              <a:t>26/10/2020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DA9037-E200-41F3-A761-33767F72C8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3399B-DAB3-4C5A-AE45-71AD4CDCF9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CCEEB-54B0-42D4-965A-8FAC7FB2A3E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696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89C690F-FCCB-4153-801D-031378ABF9F7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341" y="216816"/>
            <a:ext cx="1828800" cy="2168165"/>
          </a:xfrm>
          <a:prstGeom prst="rect">
            <a:avLst/>
          </a:prstGeom>
          <a:noFill/>
        </p:spPr>
      </p:pic>
      <p:pic>
        <p:nvPicPr>
          <p:cNvPr id="1026" name="Picture 2" descr="Sindicato de trabajadores del CIAD aplaza emplazamiento de huelga">
            <a:extLst>
              <a:ext uri="{FF2B5EF4-FFF2-40B4-BE49-F238E27FC236}">
                <a16:creationId xmlns:a16="http://schemas.microsoft.com/office/drawing/2014/main" id="{45BE518A-1E16-48E9-87F8-C5AE7952F1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782" y="344647"/>
            <a:ext cx="3326091" cy="191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938BE46-F95B-4EC5-92A1-9EBC52333E16}"/>
              </a:ext>
            </a:extLst>
          </p:cNvPr>
          <p:cNvSpPr/>
          <p:nvPr/>
        </p:nvSpPr>
        <p:spPr>
          <a:xfrm>
            <a:off x="1153211" y="2687037"/>
            <a:ext cx="944251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Assessment of chemical, </a:t>
            </a:r>
            <a:r>
              <a:rPr lang="en-US" sz="36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physico-chemical </a:t>
            </a:r>
            <a: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and sensorial properties of frankfurters-type sausages added with roselle (</a:t>
            </a:r>
            <a:r>
              <a:rPr lang="en-US" sz="3600" b="1" i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Hibiscus sabdariffa</a:t>
            </a:r>
            <a:r>
              <a:rPr lang="en-US" sz="36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L.), extracts</a:t>
            </a:r>
            <a:endParaRPr lang="es-ES" sz="3600" b="1" dirty="0">
              <a:latin typeface="Palatino Linotype" panose="0204050205050503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3A07FF5-9A03-4EFF-A005-B0229DE964DE}"/>
              </a:ext>
            </a:extLst>
          </p:cNvPr>
          <p:cNvSpPr/>
          <p:nvPr/>
        </p:nvSpPr>
        <p:spPr>
          <a:xfrm>
            <a:off x="1385741" y="5314608"/>
            <a:ext cx="92099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Anna Judith 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Pérez-Báez, 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Juan Pedro </a:t>
            </a:r>
            <a:r>
              <a:rPr lang="es-ES" sz="2000" b="1" dirty="0" err="1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Camou</a:t>
            </a:r>
            <a:r>
              <a:rPr lang="es-ES" sz="2000" b="1" dirty="0" smtClean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 Martín 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Valenzuela-</a:t>
            </a:r>
            <a:r>
              <a:rPr lang="es-ES" sz="2000" b="1" dirty="0" err="1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Melendres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, Raquel Lucas-González</a:t>
            </a:r>
            <a:r>
              <a:rPr lang="es-ES" sz="2000" b="1" baseline="300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 </a:t>
            </a:r>
            <a:r>
              <a:rPr lang="es-ES" sz="20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and Manuel Viuda-Martos </a:t>
            </a:r>
            <a:endParaRPr lang="es-ES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15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3AFC3C-B22E-4F8B-8A7E-5E5C0EFDD66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21790" cy="1256631"/>
          </a:xfrm>
          <a:prstGeom prst="rect">
            <a:avLst/>
          </a:prstGeom>
          <a:noFill/>
        </p:spPr>
      </p:pic>
      <p:pic>
        <p:nvPicPr>
          <p:cNvPr id="3" name="Picture 2" descr="Sindicato de trabajadores del CIAD aplaza emplazamiento de huelga">
            <a:extLst>
              <a:ext uri="{FF2B5EF4-FFF2-40B4-BE49-F238E27FC236}">
                <a16:creationId xmlns:a16="http://schemas.microsoft.com/office/drawing/2014/main" id="{A88EA8A6-5BB0-419C-991D-6F825302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49" y="94268"/>
            <a:ext cx="2185446" cy="12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FE938FEC-B9DC-4C86-8E48-0F2485B1F522}"/>
              </a:ext>
            </a:extLst>
          </p:cNvPr>
          <p:cNvSpPr/>
          <p:nvPr/>
        </p:nvSpPr>
        <p:spPr>
          <a:xfrm>
            <a:off x="994528" y="305149"/>
            <a:ext cx="902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Objective</a:t>
            </a:r>
            <a:endParaRPr lang="es-ES" sz="4800" b="1" dirty="0">
              <a:latin typeface="Palatino Linotype" panose="0204050205050503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C948E3-9455-4FCF-8927-EE4D6DB56A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75437">
            <a:off x="4520125" y="4331542"/>
            <a:ext cx="3024673" cy="1814804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84FE456-8F5A-4D8E-8CD3-4BCD4570B34C}"/>
              </a:ext>
            </a:extLst>
          </p:cNvPr>
          <p:cNvSpPr/>
          <p:nvPr/>
        </p:nvSpPr>
        <p:spPr>
          <a:xfrm>
            <a:off x="1064518" y="1911544"/>
            <a:ext cx="95210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atin typeface="Palatino Linotype" panose="02040502050505030304" pitchFamily="18" charset="0"/>
              </a:rPr>
              <a:t>The aim of this work was to determine the effect of </a:t>
            </a:r>
            <a:r>
              <a:rPr lang="en-US" sz="3200" b="1" dirty="0" err="1">
                <a:latin typeface="Palatino Linotype" panose="02040502050505030304" pitchFamily="18" charset="0"/>
              </a:rPr>
              <a:t>roselle</a:t>
            </a:r>
            <a:r>
              <a:rPr lang="en-US" sz="3200" b="1" dirty="0">
                <a:latin typeface="Palatino Linotype" panose="02040502050505030304" pitchFamily="18" charset="0"/>
              </a:rPr>
              <a:t> (</a:t>
            </a:r>
            <a:r>
              <a:rPr lang="en-US" sz="3200" b="1" i="1" dirty="0">
                <a:latin typeface="Palatino Linotype" panose="02040502050505030304" pitchFamily="18" charset="0"/>
              </a:rPr>
              <a:t>Hibiscus sabdariffa </a:t>
            </a:r>
            <a:r>
              <a:rPr lang="en-US" sz="3200" b="1" dirty="0">
                <a:latin typeface="Palatino Linotype" panose="02040502050505030304" pitchFamily="18" charset="0"/>
              </a:rPr>
              <a:t>L.) extracts addition on chemical, </a:t>
            </a:r>
            <a:r>
              <a:rPr lang="en-US" sz="3200" b="1" dirty="0" smtClean="0">
                <a:latin typeface="Palatino Linotype" panose="02040502050505030304" pitchFamily="18" charset="0"/>
              </a:rPr>
              <a:t>physico-chemical, </a:t>
            </a:r>
            <a:r>
              <a:rPr lang="en-US" sz="3200" b="1" dirty="0">
                <a:latin typeface="Palatino Linotype" panose="02040502050505030304" pitchFamily="18" charset="0"/>
              </a:rPr>
              <a:t>and sensorial properties of frankfurters-type sausages.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CF17A88-ACC6-40E1-9F27-7654AB6A21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1335" y="4628560"/>
            <a:ext cx="3260223" cy="183304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A6DBA0-B517-44D3-B564-0FBABEBB25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09435" y="4468304"/>
            <a:ext cx="2876154" cy="184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2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3AFC3C-B22E-4F8B-8A7E-5E5C0EFDD66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21790" cy="1256631"/>
          </a:xfrm>
          <a:prstGeom prst="rect">
            <a:avLst/>
          </a:prstGeom>
          <a:noFill/>
        </p:spPr>
      </p:pic>
      <p:pic>
        <p:nvPicPr>
          <p:cNvPr id="3" name="Picture 2" descr="Sindicato de trabajadores del CIAD aplaza emplazamiento de huelga">
            <a:extLst>
              <a:ext uri="{FF2B5EF4-FFF2-40B4-BE49-F238E27FC236}">
                <a16:creationId xmlns:a16="http://schemas.microsoft.com/office/drawing/2014/main" id="{A88EA8A6-5BB0-419C-991D-6F825302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49" y="94268"/>
            <a:ext cx="2185446" cy="12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69A3996-7545-4567-91AE-C49E9E930A1E}"/>
              </a:ext>
            </a:extLst>
          </p:cNvPr>
          <p:cNvSpPr/>
          <p:nvPr/>
        </p:nvSpPr>
        <p:spPr>
          <a:xfrm>
            <a:off x="994528" y="305149"/>
            <a:ext cx="902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Material and Methods</a:t>
            </a:r>
            <a:endParaRPr lang="es-ES" sz="4800" b="1" dirty="0">
              <a:latin typeface="Palatino Linotype" panose="02040502050505030304" pitchFamily="18" charset="0"/>
            </a:endParaRP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A79885A0-FA7D-4816-B9F0-EA877AB113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684" y="1347027"/>
            <a:ext cx="5171436" cy="265072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71122A1E-76F5-45C1-B81D-880CAD263B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6175" y="1347027"/>
            <a:ext cx="5121528" cy="274355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C23CE003-E6C1-488F-A0BB-4BF8F6BEB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366" y="4703975"/>
            <a:ext cx="1868822" cy="1248806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3C2148F6-712B-4484-97D6-8CC6D649B2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3394" y="4257850"/>
            <a:ext cx="1438618" cy="2141056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93E0C08B-140F-4D31-891D-51DE3DA9238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4812545" y="4654807"/>
            <a:ext cx="2214592" cy="1377074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CE12DD34-6816-4E02-ADF6-D2E885E3E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7670" y="4356890"/>
            <a:ext cx="3108089" cy="197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08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3AFC3C-B22E-4F8B-8A7E-5E5C0EFDD66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21790" cy="1256631"/>
          </a:xfrm>
          <a:prstGeom prst="rect">
            <a:avLst/>
          </a:prstGeom>
          <a:noFill/>
        </p:spPr>
      </p:pic>
      <p:pic>
        <p:nvPicPr>
          <p:cNvPr id="3" name="Picture 2" descr="Sindicato de trabajadores del CIAD aplaza emplazamiento de huelga">
            <a:extLst>
              <a:ext uri="{FF2B5EF4-FFF2-40B4-BE49-F238E27FC236}">
                <a16:creationId xmlns:a16="http://schemas.microsoft.com/office/drawing/2014/main" id="{A88EA8A6-5BB0-419C-991D-6F825302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49" y="94268"/>
            <a:ext cx="2185446" cy="12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069A3996-7545-4567-91AE-C49E9E930A1E}"/>
              </a:ext>
            </a:extLst>
          </p:cNvPr>
          <p:cNvSpPr/>
          <p:nvPr/>
        </p:nvSpPr>
        <p:spPr>
          <a:xfrm>
            <a:off x="994528" y="305149"/>
            <a:ext cx="902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Material and Methods</a:t>
            </a:r>
            <a:endParaRPr lang="es-ES" sz="4800" b="1" dirty="0">
              <a:latin typeface="Palatino Linotype" panose="02040502050505030304" pitchFamily="18" charset="0"/>
            </a:endParaRPr>
          </a:p>
        </p:txBody>
      </p:sp>
      <p:sp>
        <p:nvSpPr>
          <p:cNvPr id="5" name="Explosión: 8 puntos 4">
            <a:extLst>
              <a:ext uri="{FF2B5EF4-FFF2-40B4-BE49-F238E27FC236}">
                <a16:creationId xmlns:a16="http://schemas.microsoft.com/office/drawing/2014/main" id="{07D67FDE-CB5B-4925-9EEB-3357DC259180}"/>
              </a:ext>
            </a:extLst>
          </p:cNvPr>
          <p:cNvSpPr/>
          <p:nvPr/>
        </p:nvSpPr>
        <p:spPr>
          <a:xfrm>
            <a:off x="5783342" y="1559583"/>
            <a:ext cx="2724347" cy="2384981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Chemical composition</a:t>
            </a:r>
          </a:p>
        </p:txBody>
      </p:sp>
      <p:sp>
        <p:nvSpPr>
          <p:cNvPr id="6" name="Explosión: 8 puntos 5">
            <a:extLst>
              <a:ext uri="{FF2B5EF4-FFF2-40B4-BE49-F238E27FC236}">
                <a16:creationId xmlns:a16="http://schemas.microsoft.com/office/drawing/2014/main" id="{E0D6DE5B-3AAE-4150-973F-713A62A59A1C}"/>
              </a:ext>
            </a:extLst>
          </p:cNvPr>
          <p:cNvSpPr/>
          <p:nvPr/>
        </p:nvSpPr>
        <p:spPr>
          <a:xfrm>
            <a:off x="8507689" y="1469474"/>
            <a:ext cx="3684311" cy="2697072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atin typeface="Palatino Linotype" panose="02040502050505030304" pitchFamily="18" charset="0"/>
              </a:rPr>
              <a:t>Physico-chemical </a:t>
            </a:r>
            <a:r>
              <a:rPr lang="en-US" b="1" dirty="0">
                <a:latin typeface="Palatino Linotype" panose="02040502050505030304" pitchFamily="18" charset="0"/>
              </a:rPr>
              <a:t>properties</a:t>
            </a:r>
          </a:p>
        </p:txBody>
      </p:sp>
      <p:sp>
        <p:nvSpPr>
          <p:cNvPr id="7" name="Explosión: 8 puntos 6">
            <a:extLst>
              <a:ext uri="{FF2B5EF4-FFF2-40B4-BE49-F238E27FC236}">
                <a16:creationId xmlns:a16="http://schemas.microsoft.com/office/drawing/2014/main" id="{FBA55A69-D1E5-4E33-95C1-E6C4A6F479E9}"/>
              </a:ext>
            </a:extLst>
          </p:cNvPr>
          <p:cNvSpPr/>
          <p:nvPr/>
        </p:nvSpPr>
        <p:spPr>
          <a:xfrm>
            <a:off x="7009292" y="4034673"/>
            <a:ext cx="3506772" cy="2697072"/>
          </a:xfrm>
          <a:prstGeom prst="irregularSeal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Palatino Linotype" panose="02040502050505030304" pitchFamily="18" charset="0"/>
              </a:rPr>
              <a:t>Sensorial analysis</a:t>
            </a:r>
          </a:p>
        </p:txBody>
      </p:sp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EF5DD2C1-D4AC-426F-8CC5-9BEDC83D6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354860"/>
              </p:ext>
            </p:extLst>
          </p:nvPr>
        </p:nvGraphicFramePr>
        <p:xfrm>
          <a:off x="364040" y="1505887"/>
          <a:ext cx="5160066" cy="4217759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577123">
                  <a:extLst>
                    <a:ext uri="{9D8B030D-6E8A-4147-A177-3AD203B41FA5}">
                      <a16:colId xmlns:a16="http://schemas.microsoft.com/office/drawing/2014/main" val="4117188900"/>
                    </a:ext>
                  </a:extLst>
                </a:gridCol>
                <a:gridCol w="791851">
                  <a:extLst>
                    <a:ext uri="{9D8B030D-6E8A-4147-A177-3AD203B41FA5}">
                      <a16:colId xmlns:a16="http://schemas.microsoft.com/office/drawing/2014/main" val="3192219582"/>
                    </a:ext>
                  </a:extLst>
                </a:gridCol>
                <a:gridCol w="910365">
                  <a:extLst>
                    <a:ext uri="{9D8B030D-6E8A-4147-A177-3AD203B41FA5}">
                      <a16:colId xmlns:a16="http://schemas.microsoft.com/office/drawing/2014/main" val="3801126653"/>
                    </a:ext>
                  </a:extLst>
                </a:gridCol>
                <a:gridCol w="880727">
                  <a:extLst>
                    <a:ext uri="{9D8B030D-6E8A-4147-A177-3AD203B41FA5}">
                      <a16:colId xmlns:a16="http://schemas.microsoft.com/office/drawing/2014/main" val="3076785405"/>
                    </a:ext>
                  </a:extLst>
                </a:gridCol>
              </a:tblGrid>
              <a:tr h="253207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Ingredients (g/100g)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CS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FRE4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FRE8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87763048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Lean Pork Trim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57.17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57.17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57.17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211112428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Pork backfat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24.50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24.50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24.50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46687643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Ice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12.25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8.17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4.08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353281706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Roselle extract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---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4.08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8.17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70723141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Salt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2.04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2.04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2.04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75289588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Corn starch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275572487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Potato peel flour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46162108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Caseinate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1.23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24480390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Smoke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0.080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0.080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0.080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725374686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Sodium ascorbate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0.025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0.025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0.025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5541047"/>
                  </a:ext>
                </a:extLst>
              </a:tr>
              <a:tr h="297463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Sodium Tripolyphosphate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0.020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84361942"/>
                  </a:ext>
                </a:extLst>
              </a:tr>
              <a:tr h="253207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Sodium nitrite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0.015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0.015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0.015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953607662"/>
                  </a:ext>
                </a:extLst>
              </a:tr>
              <a:tr h="254945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White pepper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0.16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0.16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0.16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22445839"/>
                  </a:ext>
                </a:extLst>
              </a:tr>
              <a:tr h="331434">
                <a:tc>
                  <a:txBody>
                    <a:bodyPr/>
                    <a:lstStyle/>
                    <a:p>
                      <a:pPr algn="l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Nutmeg powder</a:t>
                      </a:r>
                      <a:endParaRPr lang="es-ES" sz="28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0.04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0.04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0.04</a:t>
                      </a:r>
                      <a:endParaRPr lang="es-ES" sz="28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83600482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E7215471-D210-494C-83CF-00A6B65A23BA}"/>
              </a:ext>
            </a:extLst>
          </p:cNvPr>
          <p:cNvSpPr/>
          <p:nvPr/>
        </p:nvSpPr>
        <p:spPr>
          <a:xfrm>
            <a:off x="364041" y="5964372"/>
            <a:ext cx="51600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CS: Control sample, FRE4: frankfurter +4% roselle extract; FRE8: frankfurter +8% roselle extract. </a:t>
            </a:r>
            <a:endParaRPr lang="es-E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328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3AFC3C-B22E-4F8B-8A7E-5E5C0EFDD66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21790" cy="1256631"/>
          </a:xfrm>
          <a:prstGeom prst="rect">
            <a:avLst/>
          </a:prstGeom>
          <a:noFill/>
        </p:spPr>
      </p:pic>
      <p:pic>
        <p:nvPicPr>
          <p:cNvPr id="3" name="Picture 2" descr="Sindicato de trabajadores del CIAD aplaza emplazamiento de huelga">
            <a:extLst>
              <a:ext uri="{FF2B5EF4-FFF2-40B4-BE49-F238E27FC236}">
                <a16:creationId xmlns:a16="http://schemas.microsoft.com/office/drawing/2014/main" id="{A88EA8A6-5BB0-419C-991D-6F825302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49" y="94268"/>
            <a:ext cx="2185446" cy="12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1BE53BC-F04E-4066-A025-A4ABEC958C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684954"/>
              </p:ext>
            </p:extLst>
          </p:nvPr>
        </p:nvGraphicFramePr>
        <p:xfrm>
          <a:off x="1319753" y="1611978"/>
          <a:ext cx="8616099" cy="18910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902">
                  <a:extLst>
                    <a:ext uri="{9D8B030D-6E8A-4147-A177-3AD203B41FA5}">
                      <a16:colId xmlns:a16="http://schemas.microsoft.com/office/drawing/2014/main" val="71684513"/>
                    </a:ext>
                  </a:extLst>
                </a:gridCol>
                <a:gridCol w="2076748">
                  <a:extLst>
                    <a:ext uri="{9D8B030D-6E8A-4147-A177-3AD203B41FA5}">
                      <a16:colId xmlns:a16="http://schemas.microsoft.com/office/drawing/2014/main" val="4046712902"/>
                    </a:ext>
                  </a:extLst>
                </a:gridCol>
                <a:gridCol w="1696205">
                  <a:extLst>
                    <a:ext uri="{9D8B030D-6E8A-4147-A177-3AD203B41FA5}">
                      <a16:colId xmlns:a16="http://schemas.microsoft.com/office/drawing/2014/main" val="4049891336"/>
                    </a:ext>
                  </a:extLst>
                </a:gridCol>
                <a:gridCol w="1848161">
                  <a:extLst>
                    <a:ext uri="{9D8B030D-6E8A-4147-A177-3AD203B41FA5}">
                      <a16:colId xmlns:a16="http://schemas.microsoft.com/office/drawing/2014/main" val="4211596506"/>
                    </a:ext>
                  </a:extLst>
                </a:gridCol>
                <a:gridCol w="1826083">
                  <a:extLst>
                    <a:ext uri="{9D8B030D-6E8A-4147-A177-3AD203B41FA5}">
                      <a16:colId xmlns:a16="http://schemas.microsoft.com/office/drawing/2014/main" val="3439867689"/>
                    </a:ext>
                  </a:extLst>
                </a:gridCol>
              </a:tblGrid>
              <a:tr h="386377">
                <a:tc>
                  <a:txBody>
                    <a:bodyPr/>
                    <a:lstStyle/>
                    <a:p>
                      <a:endParaRPr lang="es-ES" sz="2400"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Moisture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Ash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Proteins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Fat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72524136"/>
                  </a:ext>
                </a:extLst>
              </a:tr>
              <a:tr h="40547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CS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64.34±1.13</a:t>
                      </a:r>
                      <a:r>
                        <a:rPr lang="en-US" sz="2400" baseline="30000" dirty="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3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2.39±0.01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3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17.97±0.27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 ab</a:t>
                      </a:r>
                      <a:endParaRPr lang="es-ES" sz="3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13.28±1.56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3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81528158"/>
                  </a:ext>
                </a:extLst>
              </a:tr>
              <a:tr h="57503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FRE4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61.70±0.83</a:t>
                      </a:r>
                      <a:r>
                        <a:rPr lang="en-US" sz="2400" baseline="30000" dirty="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3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2.35±0.02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3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18.07±0.27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 a</a:t>
                      </a:r>
                      <a:endParaRPr lang="es-ES" sz="3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14.29±0.75</a:t>
                      </a:r>
                      <a:r>
                        <a:rPr lang="en-US" sz="2400" baseline="30000" dirty="0">
                          <a:effectLst/>
                          <a:latin typeface="Palatino Linotype" panose="02040502050505030304" pitchFamily="18" charset="0"/>
                        </a:rPr>
                        <a:t> a</a:t>
                      </a:r>
                      <a:endParaRPr lang="es-ES" sz="3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2890202"/>
                  </a:ext>
                </a:extLst>
              </a:tr>
              <a:tr h="509047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FRE8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63.01±0.96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3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2.41±0.10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3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17.08±0.02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 b</a:t>
                      </a:r>
                      <a:endParaRPr lang="es-ES" sz="36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13.61±0.76</a:t>
                      </a:r>
                      <a:r>
                        <a:rPr lang="en-US" sz="2400" baseline="30000" dirty="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36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1013473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BDE962E-BFA4-4F2D-AFCB-916516DBB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65162"/>
              </p:ext>
            </p:extLst>
          </p:nvPr>
        </p:nvGraphicFramePr>
        <p:xfrm>
          <a:off x="1319755" y="4393865"/>
          <a:ext cx="8616097" cy="18759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7776">
                  <a:extLst>
                    <a:ext uri="{9D8B030D-6E8A-4147-A177-3AD203B41FA5}">
                      <a16:colId xmlns:a16="http://schemas.microsoft.com/office/drawing/2014/main" val="4197277892"/>
                    </a:ext>
                  </a:extLst>
                </a:gridCol>
                <a:gridCol w="2920095">
                  <a:extLst>
                    <a:ext uri="{9D8B030D-6E8A-4147-A177-3AD203B41FA5}">
                      <a16:colId xmlns:a16="http://schemas.microsoft.com/office/drawing/2014/main" val="1690497614"/>
                    </a:ext>
                  </a:extLst>
                </a:gridCol>
                <a:gridCol w="2254113">
                  <a:extLst>
                    <a:ext uri="{9D8B030D-6E8A-4147-A177-3AD203B41FA5}">
                      <a16:colId xmlns:a16="http://schemas.microsoft.com/office/drawing/2014/main" val="471853116"/>
                    </a:ext>
                  </a:extLst>
                </a:gridCol>
                <a:gridCol w="2254113">
                  <a:extLst>
                    <a:ext uri="{9D8B030D-6E8A-4147-A177-3AD203B41FA5}">
                      <a16:colId xmlns:a16="http://schemas.microsoft.com/office/drawing/2014/main" val="2916458527"/>
                    </a:ext>
                  </a:extLst>
                </a:gridCol>
              </a:tblGrid>
              <a:tr h="635898">
                <a:tc>
                  <a:txBody>
                    <a:bodyPr/>
                    <a:lstStyle/>
                    <a:p>
                      <a:endParaRPr lang="es-ES" sz="2400" dirty="0">
                        <a:effectLst/>
                        <a:latin typeface="Palatino Linotype" panose="0204050205050503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Emulsion stability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pH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Aw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61493219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CS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98.18 ± 0.45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6.04 ± 0.01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0.97 ± 0.00</a:t>
                      </a:r>
                      <a:r>
                        <a:rPr lang="en-US" sz="2400" baseline="30000" dirty="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218524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FRE4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99.28 ± 0.34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5.83 ± 0.03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b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0.96 ± 0.00</a:t>
                      </a:r>
                      <a:r>
                        <a:rPr lang="en-US" sz="2400" baseline="30000" dirty="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2431641"/>
                  </a:ext>
                </a:extLst>
              </a:tr>
              <a:tr h="413345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FRE8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99.28 ± 0.44</a:t>
                      </a:r>
                      <a:r>
                        <a:rPr lang="en-US" sz="2400" baseline="30000" dirty="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Palatino Linotype" panose="02040502050505030304" pitchFamily="18" charset="0"/>
                        </a:rPr>
                        <a:t>5.71 ± 0.02</a:t>
                      </a:r>
                      <a:r>
                        <a:rPr lang="en-US" sz="2400" baseline="30000">
                          <a:effectLst/>
                          <a:latin typeface="Palatino Linotype" panose="02040502050505030304" pitchFamily="18" charset="0"/>
                        </a:rPr>
                        <a:t>c</a:t>
                      </a:r>
                      <a:endParaRPr lang="es-ES" sz="240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7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Palatino Linotype" panose="02040502050505030304" pitchFamily="18" charset="0"/>
                        </a:rPr>
                        <a:t>0.96 ± 0.00</a:t>
                      </a:r>
                      <a:r>
                        <a:rPr lang="en-US" sz="2400" baseline="30000" dirty="0">
                          <a:effectLst/>
                          <a:latin typeface="Palatino Linotype" panose="02040502050505030304" pitchFamily="18" charset="0"/>
                        </a:rPr>
                        <a:t>a</a:t>
                      </a:r>
                      <a:endParaRPr lang="es-ES" sz="2400" dirty="0">
                        <a:solidFill>
                          <a:srgbClr val="000000"/>
                        </a:solidFill>
                        <a:effectLst/>
                        <a:latin typeface="Palatino Linotype" panose="0204050205050503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7716922"/>
                  </a:ext>
                </a:extLst>
              </a:tr>
            </a:tbl>
          </a:graphicData>
        </a:graphic>
      </p:graphicFrame>
      <p:sp>
        <p:nvSpPr>
          <p:cNvPr id="8" name="Rectángulo 7">
            <a:extLst>
              <a:ext uri="{FF2B5EF4-FFF2-40B4-BE49-F238E27FC236}">
                <a16:creationId xmlns:a16="http://schemas.microsoft.com/office/drawing/2014/main" id="{363B31F9-67B6-46A0-BCF7-DCA50405A00A}"/>
              </a:ext>
            </a:extLst>
          </p:cNvPr>
          <p:cNvSpPr/>
          <p:nvPr/>
        </p:nvSpPr>
        <p:spPr>
          <a:xfrm>
            <a:off x="1013382" y="307084"/>
            <a:ext cx="902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Results</a:t>
            </a:r>
            <a:endParaRPr lang="es-ES" sz="4800" b="1" dirty="0">
              <a:latin typeface="Palatino Linotype" panose="0204050205050503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047E3A1-B8AE-41C7-9F9B-6BA8E625E097}"/>
              </a:ext>
            </a:extLst>
          </p:cNvPr>
          <p:cNvSpPr/>
          <p:nvPr/>
        </p:nvSpPr>
        <p:spPr>
          <a:xfrm>
            <a:off x="1458013" y="1211868"/>
            <a:ext cx="335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Proximate composition</a:t>
            </a:r>
            <a:endParaRPr lang="es-ES" sz="2000" b="1" dirty="0">
              <a:latin typeface="Palatino Linotype" panose="0204050205050503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10E90EBF-2F2A-4DE1-B796-2C913491074D}"/>
              </a:ext>
            </a:extLst>
          </p:cNvPr>
          <p:cNvSpPr/>
          <p:nvPr/>
        </p:nvSpPr>
        <p:spPr>
          <a:xfrm>
            <a:off x="1534998" y="3993755"/>
            <a:ext cx="38438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  <a:latin typeface="Palatino Linotype" panose="02040502050505030304" pitchFamily="18" charset="0"/>
              </a:rPr>
              <a:t>Physico-chemical </a:t>
            </a:r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properties</a:t>
            </a:r>
            <a:endParaRPr lang="es-ES" sz="2000" b="1" dirty="0">
              <a:latin typeface="Palatino Linotype" panose="02040502050505030304" pitchFamily="18" charset="0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D416ED9-B8ED-4837-A3C8-23678E1F7D68}"/>
              </a:ext>
            </a:extLst>
          </p:cNvPr>
          <p:cNvSpPr/>
          <p:nvPr/>
        </p:nvSpPr>
        <p:spPr>
          <a:xfrm>
            <a:off x="1166567" y="3410436"/>
            <a:ext cx="9858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CS: Control sample, FRE4: frankfurter +4% roselle extract; FRE8: frankfurter +8% roselle extract. </a:t>
            </a:r>
            <a:endParaRPr lang="es-ES" sz="1600" dirty="0">
              <a:latin typeface="Palatino Linotype" panose="02040502050505030304" pitchFamily="18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AE42CF23-9A48-4646-80A2-87F11EDAB6EF}"/>
              </a:ext>
            </a:extLst>
          </p:cNvPr>
          <p:cNvSpPr/>
          <p:nvPr/>
        </p:nvSpPr>
        <p:spPr>
          <a:xfrm>
            <a:off x="1319753" y="6269798"/>
            <a:ext cx="9858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CS: Control sample, FRE4: frankfurter +4% roselle extract; FRE8: frankfurter +8% roselle extract. </a:t>
            </a:r>
            <a:endParaRPr lang="es-ES" sz="16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135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3AFC3C-B22E-4F8B-8A7E-5E5C0EFDD66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21790" cy="1256631"/>
          </a:xfrm>
          <a:prstGeom prst="rect">
            <a:avLst/>
          </a:prstGeom>
          <a:noFill/>
        </p:spPr>
      </p:pic>
      <p:pic>
        <p:nvPicPr>
          <p:cNvPr id="3" name="Picture 2" descr="Sindicato de trabajadores del CIAD aplaza emplazamiento de huelga">
            <a:extLst>
              <a:ext uri="{FF2B5EF4-FFF2-40B4-BE49-F238E27FC236}">
                <a16:creationId xmlns:a16="http://schemas.microsoft.com/office/drawing/2014/main" id="{A88EA8A6-5BB0-419C-991D-6F825302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49" y="94268"/>
            <a:ext cx="2185446" cy="12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9021511B-A061-48C2-A934-337160209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131345"/>
              </p:ext>
            </p:extLst>
          </p:nvPr>
        </p:nvGraphicFramePr>
        <p:xfrm>
          <a:off x="1395167" y="1256631"/>
          <a:ext cx="9021452" cy="4590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275F352E-1367-48F3-A2C5-19D0450BC937}"/>
              </a:ext>
            </a:extLst>
          </p:cNvPr>
          <p:cNvSpPr/>
          <p:nvPr/>
        </p:nvSpPr>
        <p:spPr>
          <a:xfrm>
            <a:off x="1013382" y="307084"/>
            <a:ext cx="902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Results</a:t>
            </a:r>
            <a:endParaRPr lang="es-ES" sz="4800" b="1" dirty="0">
              <a:latin typeface="Palatino Linotype" panose="02040502050505030304" pitchFamily="18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4F2FC532-5DEC-4AF5-89B1-6E05C13BA701}"/>
              </a:ext>
            </a:extLst>
          </p:cNvPr>
          <p:cNvSpPr/>
          <p:nvPr/>
        </p:nvSpPr>
        <p:spPr>
          <a:xfrm>
            <a:off x="1668543" y="6045653"/>
            <a:ext cx="930425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CS: Control sample, FRE4: frankfurter +4% roselle extract; FRE8: frankfurter +8% roselle extract. </a:t>
            </a:r>
            <a:endParaRPr lang="es-ES" sz="1600" dirty="0">
              <a:latin typeface="Palatino Linotype" panose="02040502050505030304" pitchFamily="18" charset="0"/>
            </a:endParaRPr>
          </a:p>
        </p:txBody>
      </p:sp>
      <p:sp>
        <p:nvSpPr>
          <p:cNvPr id="4" name="Flecha: hacia abajo 3">
            <a:extLst>
              <a:ext uri="{FF2B5EF4-FFF2-40B4-BE49-F238E27FC236}">
                <a16:creationId xmlns:a16="http://schemas.microsoft.com/office/drawing/2014/main" id="{5DA4B18D-B86A-4D83-8F58-BD4053C920C7}"/>
              </a:ext>
            </a:extLst>
          </p:cNvPr>
          <p:cNvSpPr/>
          <p:nvPr/>
        </p:nvSpPr>
        <p:spPr>
          <a:xfrm>
            <a:off x="10223369" y="4062952"/>
            <a:ext cx="386499" cy="6221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584F753-9DA6-4549-9524-EAF9B61C3171}"/>
              </a:ext>
            </a:extLst>
          </p:cNvPr>
          <p:cNvSpPr/>
          <p:nvPr/>
        </p:nvSpPr>
        <p:spPr>
          <a:xfrm>
            <a:off x="9684469" y="3695506"/>
            <a:ext cx="16575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Reduction 20%</a:t>
            </a:r>
            <a:endParaRPr lang="es-ES" sz="1600" dirty="0">
              <a:latin typeface="Palatino Linotype" panose="0204050205050503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2C00403-3FAD-4A86-9840-C9E048F052E4}"/>
              </a:ext>
            </a:extLst>
          </p:cNvPr>
          <p:cNvSpPr/>
          <p:nvPr/>
        </p:nvSpPr>
        <p:spPr>
          <a:xfrm>
            <a:off x="1395167" y="1197508"/>
            <a:ext cx="335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Residual Nitrite content</a:t>
            </a:r>
            <a:endParaRPr lang="es-ES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721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3AFC3C-B22E-4F8B-8A7E-5E5C0EFDD66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21790" cy="1256631"/>
          </a:xfrm>
          <a:prstGeom prst="rect">
            <a:avLst/>
          </a:prstGeom>
          <a:noFill/>
        </p:spPr>
      </p:pic>
      <p:pic>
        <p:nvPicPr>
          <p:cNvPr id="3" name="Picture 2" descr="Sindicato de trabajadores del CIAD aplaza emplazamiento de huelga">
            <a:extLst>
              <a:ext uri="{FF2B5EF4-FFF2-40B4-BE49-F238E27FC236}">
                <a16:creationId xmlns:a16="http://schemas.microsoft.com/office/drawing/2014/main" id="{A88EA8A6-5BB0-419C-991D-6F825302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49" y="94268"/>
            <a:ext cx="2185446" cy="12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A434CF0-EEC2-4504-828E-EB2135E56BD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8780602"/>
              </p:ext>
            </p:extLst>
          </p:nvPr>
        </p:nvGraphicFramePr>
        <p:xfrm>
          <a:off x="2097988" y="1445165"/>
          <a:ext cx="8128000" cy="4876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E40BA350-DA84-4CD3-9813-234BDBF8E388}"/>
              </a:ext>
            </a:extLst>
          </p:cNvPr>
          <p:cNvSpPr/>
          <p:nvPr/>
        </p:nvSpPr>
        <p:spPr>
          <a:xfrm>
            <a:off x="1165782" y="307084"/>
            <a:ext cx="902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Results</a:t>
            </a:r>
            <a:endParaRPr lang="es-ES" sz="4800" b="1" dirty="0">
              <a:latin typeface="Palatino Linotype" panose="02040502050505030304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CF9412A-FB8E-41FC-ACBC-76373B940315}"/>
              </a:ext>
            </a:extLst>
          </p:cNvPr>
          <p:cNvSpPr/>
          <p:nvPr/>
        </p:nvSpPr>
        <p:spPr>
          <a:xfrm>
            <a:off x="1355103" y="6425178"/>
            <a:ext cx="985886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CS: Control sample, FRE4: frankfurter +4% roselle extract; FRE8: frankfurter +8% roselle extract. </a:t>
            </a:r>
            <a:endParaRPr lang="es-ES" sz="1600" dirty="0">
              <a:latin typeface="Palatino Linotype" panose="02040502050505030304" pitchFamily="18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EDBEDB7-0602-448F-A2EC-C533A6E166A6}"/>
              </a:ext>
            </a:extLst>
          </p:cNvPr>
          <p:cNvSpPr/>
          <p:nvPr/>
        </p:nvSpPr>
        <p:spPr>
          <a:xfrm>
            <a:off x="1458013" y="1211868"/>
            <a:ext cx="33590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>
                <a:solidFill>
                  <a:srgbClr val="000000"/>
                </a:solidFill>
                <a:latin typeface="Palatino Linotype" panose="02040502050505030304" pitchFamily="18" charset="0"/>
              </a:rPr>
              <a:t>Sensorial analysis</a:t>
            </a:r>
            <a:endParaRPr lang="es-ES" sz="20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135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53AFC3C-B22E-4F8B-8A7E-5E5C0EFDD665}"/>
              </a:ext>
            </a:extLst>
          </p:cNvPr>
          <p:cNvPicPr/>
          <p:nvPr/>
        </p:nvPicPr>
        <p:blipFill>
          <a:blip r:embed="rId2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21790" cy="1256631"/>
          </a:xfrm>
          <a:prstGeom prst="rect">
            <a:avLst/>
          </a:prstGeom>
          <a:noFill/>
        </p:spPr>
      </p:pic>
      <p:pic>
        <p:nvPicPr>
          <p:cNvPr id="3" name="Picture 2" descr="Sindicato de trabajadores del CIAD aplaza emplazamiento de huelga">
            <a:extLst>
              <a:ext uri="{FF2B5EF4-FFF2-40B4-BE49-F238E27FC236}">
                <a16:creationId xmlns:a16="http://schemas.microsoft.com/office/drawing/2014/main" id="{A88EA8A6-5BB0-419C-991D-6F8253026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449" y="94268"/>
            <a:ext cx="2185446" cy="125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8B16B721-2E1A-4AB6-9D3F-AEBCFF5AE089}"/>
              </a:ext>
            </a:extLst>
          </p:cNvPr>
          <p:cNvSpPr/>
          <p:nvPr/>
        </p:nvSpPr>
        <p:spPr>
          <a:xfrm>
            <a:off x="1165782" y="307084"/>
            <a:ext cx="90214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0000"/>
                </a:solidFill>
                <a:latin typeface="Palatino Linotype" panose="02040502050505030304" pitchFamily="18" charset="0"/>
                <a:ea typeface="Times New Roman" panose="02020603050405020304" pitchFamily="18" charset="0"/>
              </a:rPr>
              <a:t>Conclusions</a:t>
            </a:r>
            <a:endParaRPr lang="es-ES" sz="4800" b="1" dirty="0">
              <a:latin typeface="Palatino Linotype" panose="02040502050505030304" pitchFamily="18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FD368C6-0A6A-4996-950B-F1C8D3E4ECB6}"/>
              </a:ext>
            </a:extLst>
          </p:cNvPr>
          <p:cNvSpPr/>
          <p:nvPr/>
        </p:nvSpPr>
        <p:spPr>
          <a:xfrm>
            <a:off x="1046375" y="2021033"/>
            <a:ext cx="97928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atin typeface="Palatino Linotype" panose="02040502050505030304" pitchFamily="18" charset="0"/>
              </a:rPr>
              <a:t>This study suggests that the reformulation of Frankfurt-type sausages using roselle extracts is feasible and represents a viable alternative to improve the safety and the nutritional composition of the final product without adversely affecting the technological properties</a:t>
            </a:r>
            <a:endParaRPr lang="es-ES" sz="3600" b="1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9226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385</Words>
  <Application>Microsoft Office PowerPoint</Application>
  <PresentationFormat>Panorámica</PresentationFormat>
  <Paragraphs>122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Palatino Linotype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Mviuda</dc:creator>
  <cp:lastModifiedBy>Viuda Martos, Manuel</cp:lastModifiedBy>
  <cp:revision>10</cp:revision>
  <dcterms:created xsi:type="dcterms:W3CDTF">2020-10-23T21:38:39Z</dcterms:created>
  <dcterms:modified xsi:type="dcterms:W3CDTF">2020-10-26T10:31:15Z</dcterms:modified>
</cp:coreProperties>
</file>