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handoutMasterIdLst>
    <p:handoutMasterId r:id="rId23"/>
  </p:handoutMasterIdLst>
  <p:sldIdLst>
    <p:sldId id="256" r:id="rId3"/>
    <p:sldId id="267" r:id="rId4"/>
    <p:sldId id="258" r:id="rId5"/>
    <p:sldId id="259" r:id="rId6"/>
    <p:sldId id="276" r:id="rId7"/>
    <p:sldId id="268" r:id="rId8"/>
    <p:sldId id="274" r:id="rId9"/>
    <p:sldId id="269" r:id="rId10"/>
    <p:sldId id="270" r:id="rId11"/>
    <p:sldId id="271" r:id="rId12"/>
    <p:sldId id="278" r:id="rId13"/>
    <p:sldId id="272" r:id="rId14"/>
    <p:sldId id="279" r:id="rId15"/>
    <p:sldId id="273" r:id="rId16"/>
    <p:sldId id="280" r:id="rId17"/>
    <p:sldId id="275" r:id="rId18"/>
    <p:sldId id="265" r:id="rId19"/>
    <p:sldId id="277" r:id="rId20"/>
    <p:sldId id="264"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p:cViewPr>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10/21/2020</a:t>
            </a:fld>
            <a:endParaRPr lang="en-US"/>
          </a:p>
        </p:txBody>
      </p:sp>
      <p:sp>
        <p:nvSpPr>
          <p:cNvPr id="4" name="Footer Placeholder 3">
            <a:extLst>
              <a:ext uri="{FF2B5EF4-FFF2-40B4-BE49-F238E27FC236}">
                <a16:creationId xmlns=""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21/10/2020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69082-9D5D-43A3-B675-27AB9B8E552E}" type="slidenum">
              <a:rPr lang="en-US" smtClean="0"/>
              <a:t>16</a:t>
            </a:fld>
            <a:endParaRPr lang="en-US" dirty="0"/>
          </a:p>
        </p:txBody>
      </p:sp>
    </p:spTree>
    <p:extLst>
      <p:ext uri="{BB962C8B-B14F-4D97-AF65-F5344CB8AC3E}">
        <p14:creationId xmlns:p14="http://schemas.microsoft.com/office/powerpoint/2010/main" val="262813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21/10/2020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21/10/2020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21/10/2020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21/10/2020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10/21/2020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png"/><Relationship Id="rId5" Type="http://schemas.openxmlformats.org/officeDocument/2006/relationships/hyperlink" Target="mailto:amina.yusuf@udusok.edu.ng" TargetMode="External"/><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png"/><Relationship Id="rId5" Type="http://schemas.openxmlformats.org/officeDocument/2006/relationships/image" Target="../media/image16.em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4.png"/><Relationship Id="rId5" Type="http://schemas.openxmlformats.org/officeDocument/2006/relationships/image" Target="../media/image19.em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png"/><Relationship Id="rId5" Type="http://schemas.openxmlformats.org/officeDocument/2006/relationships/hyperlink" Target="https://www.who.int/news-room/fact-sheets/detail/snakebiteenvenoming"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wma"/><Relationship Id="rId7" Type="http://schemas.openxmlformats.org/officeDocument/2006/relationships/image" Target="../media/image5.png"/><Relationship Id="rId2" Type="http://schemas.microsoft.com/office/2007/relationships/media" Target="../media/media7.wma"/><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package" Target="../embeddings/Microsoft_Word_Document1.docx"/><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7.jpeg"/><Relationship Id="rId5" Type="http://schemas.openxmlformats.org/officeDocument/2006/relationships/image" Target="../media/image1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4093428"/>
          </a:xfrm>
          <a:prstGeom prst="rect">
            <a:avLst/>
          </a:prstGeom>
          <a:noFill/>
        </p:spPr>
        <p:txBody>
          <a:bodyPr wrap="square" rtlCol="0">
            <a:spAutoFit/>
          </a:bodyPr>
          <a:lstStyle/>
          <a:p>
            <a:pPr algn="ctr"/>
            <a:r>
              <a:rPr lang="en-US" sz="2400" b="1" dirty="0">
                <a:effectLst/>
                <a:ea typeface="Calibri" panose="020F0502020204030204" pitchFamily="34" charset="0"/>
              </a:rPr>
              <a:t>Identification of novel compounds from </a:t>
            </a:r>
            <a:r>
              <a:rPr lang="en-US" sz="2400" b="1" i="1" dirty="0">
                <a:effectLst/>
                <a:ea typeface="Calibri" panose="020F0502020204030204" pitchFamily="34" charset="0"/>
              </a:rPr>
              <a:t>Neocarya macrophylla</a:t>
            </a:r>
            <a:r>
              <a:rPr lang="en-US" sz="2400" b="1" dirty="0">
                <a:effectLst/>
                <a:ea typeface="Calibri" panose="020F0502020204030204" pitchFamily="34" charset="0"/>
              </a:rPr>
              <a:t> against toxins from </a:t>
            </a:r>
            <a:r>
              <a:rPr lang="en-US" sz="2400" b="1" i="1" dirty="0">
                <a:effectLst/>
                <a:ea typeface="Calibri" panose="020F0502020204030204" pitchFamily="34" charset="0"/>
              </a:rPr>
              <a:t>Naja nigricollis</a:t>
            </a:r>
            <a:r>
              <a:rPr lang="en-US" sz="2400" b="1" dirty="0">
                <a:effectLst/>
                <a:ea typeface="Calibri" panose="020F0502020204030204" pitchFamily="34" charset="0"/>
              </a:rPr>
              <a:t> using computational approach</a:t>
            </a:r>
            <a:endParaRPr lang="en-US" b="1" dirty="0"/>
          </a:p>
          <a:p>
            <a:pPr algn="ctr"/>
            <a:endParaRPr lang="en-US" b="1" dirty="0"/>
          </a:p>
          <a:p>
            <a:pPr algn="ctr"/>
            <a:r>
              <a:rPr lang="it-IT" sz="2000" b="1" dirty="0"/>
              <a:t>Amina Jega </a:t>
            </a:r>
            <a:r>
              <a:rPr lang="it-IT" sz="2000" b="1" dirty="0" smtClean="0"/>
              <a:t>Yusuf</a:t>
            </a:r>
            <a:r>
              <a:rPr lang="it-IT" sz="2000" b="1" baseline="30000" dirty="0" smtClean="0"/>
              <a:t>1</a:t>
            </a:r>
            <a:r>
              <a:rPr lang="it-IT" sz="2000" b="1" dirty="0" smtClean="0"/>
              <a:t>*, </a:t>
            </a:r>
            <a:r>
              <a:rPr lang="it-IT" sz="2000" b="1" dirty="0"/>
              <a:t>Musa Ismail Abdullahi</a:t>
            </a:r>
            <a:r>
              <a:rPr lang="it-IT" sz="2000" b="1" baseline="30000" dirty="0"/>
              <a:t>2</a:t>
            </a:r>
            <a:r>
              <a:rPr lang="it-IT" sz="2000" b="1" dirty="0"/>
              <a:t>, and Aliyu Muhammad Musa</a:t>
            </a:r>
            <a:r>
              <a:rPr lang="it-IT" sz="2000" b="1" baseline="30000" dirty="0"/>
              <a:t>2</a:t>
            </a:r>
          </a:p>
          <a:p>
            <a:endParaRPr lang="it-IT" b="1" baseline="30000" dirty="0"/>
          </a:p>
          <a:p>
            <a:pPr algn="ctr"/>
            <a:r>
              <a:rPr lang="en-US" baseline="30000" dirty="0"/>
              <a:t>1</a:t>
            </a:r>
            <a:r>
              <a:rPr lang="en-US" dirty="0"/>
              <a:t> Department of Pharmaceutical &amp; Medicinal Chemistry, Usmanu Danfodiyo University, Sokoto, Nigeria </a:t>
            </a:r>
            <a:endParaRPr lang="fr-FR" dirty="0"/>
          </a:p>
          <a:p>
            <a:pPr algn="ctr"/>
            <a:r>
              <a:rPr lang="en-US" baseline="30000" dirty="0"/>
              <a:t>2</a:t>
            </a:r>
            <a:r>
              <a:rPr lang="en-US" dirty="0"/>
              <a:t> Department of Pharmaceutical &amp; Medicinal Chemistry, Ahmadu Bello University, Zaria, Nigeria</a:t>
            </a:r>
          </a:p>
          <a:p>
            <a:r>
              <a:rPr lang="en-US" dirty="0"/>
              <a:t> </a:t>
            </a:r>
          </a:p>
          <a:p>
            <a:endParaRPr lang="fr-FR" dirty="0"/>
          </a:p>
          <a:p>
            <a:endParaRPr lang="fr-FR" dirty="0"/>
          </a:p>
          <a:p>
            <a:pPr algn="ctr"/>
            <a:r>
              <a:rPr lang="en-US" sz="1400" b="1" dirty="0"/>
              <a:t>*</a:t>
            </a:r>
            <a:r>
              <a:rPr lang="en-US" sz="1400" dirty="0"/>
              <a:t> Corresponding author: </a:t>
            </a:r>
            <a:r>
              <a:rPr lang="en-US" sz="1400" dirty="0" smtClean="0">
                <a:hlinkClick r:id="rId5"/>
              </a:rPr>
              <a:t>amina.yusuf@udusok.edu.ng</a:t>
            </a:r>
            <a:r>
              <a:rPr lang="en-US" sz="1400" dirty="0" smtClean="0"/>
              <a:t>  </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10" name="Picture 9">
            <a:extLst>
              <a:ext uri="{FF2B5EF4-FFF2-40B4-BE49-F238E27FC236}">
                <a16:creationId xmlns="" xmlns:a16="http://schemas.microsoft.com/office/drawing/2014/main" id="{08BBDC43-63C2-40C1-8158-D54263597727}"/>
              </a:ext>
            </a:extLst>
          </p:cNvPr>
          <p:cNvPicPr>
            <a:picLocks noChangeAspect="1"/>
          </p:cNvPicPr>
          <p:nvPr/>
        </p:nvPicPr>
        <p:blipFill>
          <a:blip r:embed="rId7"/>
          <a:stretch>
            <a:fillRect/>
          </a:stretch>
        </p:blipFill>
        <p:spPr>
          <a:xfrm>
            <a:off x="419100" y="5336504"/>
            <a:ext cx="1257300" cy="1202408"/>
          </a:xfrm>
          <a:prstGeom prst="rect">
            <a:avLst/>
          </a:prstGeom>
        </p:spPr>
      </p:pic>
      <p:pic>
        <p:nvPicPr>
          <p:cNvPr id="12" name="Picture 11">
            <a:extLst>
              <a:ext uri="{FF2B5EF4-FFF2-40B4-BE49-F238E27FC236}">
                <a16:creationId xmlns="" xmlns:a16="http://schemas.microsoft.com/office/drawing/2014/main" id="{72E6DF33-BC1A-4203-8D3D-F8A761F827B3}"/>
              </a:ext>
            </a:extLst>
          </p:cNvPr>
          <p:cNvPicPr>
            <a:picLocks noChangeAspect="1"/>
          </p:cNvPicPr>
          <p:nvPr/>
        </p:nvPicPr>
        <p:blipFill>
          <a:blip r:embed="rId8"/>
          <a:stretch>
            <a:fillRect/>
          </a:stretch>
        </p:blipFill>
        <p:spPr>
          <a:xfrm>
            <a:off x="7086600" y="5219710"/>
            <a:ext cx="1524000" cy="1132114"/>
          </a:xfrm>
          <a:prstGeom prst="rect">
            <a:avLst/>
          </a:prstGeom>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557"/>
    </mc:Choice>
    <mc:Fallback>
      <p:transition spd="slow" advTm="1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1600" x="6581775" y="3179763"/>
          <p14:tracePt t="2477" x="6572250" y="3179763"/>
          <p14:tracePt t="2717" x="6562725" y="3179763"/>
          <p14:tracePt t="2730" x="6545263" y="3179763"/>
          <p14:tracePt t="2743" x="6518275" y="3179763"/>
          <p14:tracePt t="2758" x="6419850" y="3179763"/>
          <p14:tracePt t="2769" x="6224588" y="3187700"/>
          <p14:tracePt t="2783" x="5946775" y="3224213"/>
          <p14:tracePt t="2798" x="5554663" y="3251200"/>
          <p14:tracePt t="2814" x="5126038" y="3322638"/>
          <p14:tracePt t="2831" x="4224338" y="3509963"/>
          <p14:tracePt t="2848" x="3803650" y="3633788"/>
          <p14:tracePt t="2865" x="3340100" y="3830638"/>
          <p14:tracePt t="2882" x="2589213" y="4375150"/>
          <p14:tracePt t="2898" x="2251075" y="4589463"/>
          <p14:tracePt t="2914" x="1982788" y="4768850"/>
          <p14:tracePt t="2931" x="1428750" y="5010150"/>
          <p14:tracePt t="2948" x="1258888" y="5062538"/>
          <p14:tracePt t="2964" x="1152525" y="5089525"/>
          <p14:tracePt t="2981" x="946150" y="5108575"/>
          <p14:tracePt t="2998" x="857250" y="5108575"/>
          <p14:tracePt t="3014" x="768350" y="5108575"/>
          <p14:tracePt t="3030" x="714375" y="5108575"/>
          <p14:tracePt t="3047" x="679450" y="5108575"/>
          <p14:tracePt t="3063" x="615950" y="5108575"/>
          <p14:tracePt t="3080" x="517525" y="5108575"/>
          <p14:tracePt t="3096" x="88900" y="50815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10</a:t>
            </a:fld>
            <a:endParaRPr lang="fr-FR"/>
          </a:p>
        </p:txBody>
      </p:sp>
      <p:pic>
        <p:nvPicPr>
          <p:cNvPr id="3" name="Picture 2">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ctangle 3"/>
          <p:cNvSpPr/>
          <p:nvPr/>
        </p:nvSpPr>
        <p:spPr>
          <a:xfrm>
            <a:off x="140771" y="5565310"/>
            <a:ext cx="8991600" cy="492443"/>
          </a:xfrm>
          <a:prstGeom prst="rect">
            <a:avLst/>
          </a:prstGeom>
        </p:spPr>
        <p:txBody>
          <a:bodyPr wrap="square">
            <a:spAutoFit/>
          </a:bodyPr>
          <a:lstStyle/>
          <a:p>
            <a:pPr algn="ctr"/>
            <a:r>
              <a:rPr lang="en-US" sz="1300" b="1" dirty="0">
                <a:latin typeface="Arial" panose="020B0604020202020204" pitchFamily="34" charset="0"/>
                <a:ea typeface="Calibri" panose="020F0502020204030204" pitchFamily="34" charset="0"/>
              </a:rPr>
              <a:t>Figure 2: A) </a:t>
            </a:r>
            <a:r>
              <a:rPr lang="en-US" sz="1300" dirty="0">
                <a:latin typeface="Arial" panose="020B0604020202020204" pitchFamily="34" charset="0"/>
                <a:ea typeface="Calibri" panose="020F0502020204030204" pitchFamily="34" charset="0"/>
              </a:rPr>
              <a:t>Docking pose of the compounds at the active site of </a:t>
            </a:r>
            <a:r>
              <a:rPr lang="en-US" sz="1300" i="1" dirty="0">
                <a:latin typeface="Arial" panose="020B0604020202020204" pitchFamily="34" charset="0"/>
                <a:ea typeface="Calibri" panose="020F0502020204030204" pitchFamily="34" charset="0"/>
              </a:rPr>
              <a:t>N. nigricollis</a:t>
            </a:r>
            <a:r>
              <a:rPr lang="en-US" sz="1300" dirty="0">
                <a:latin typeface="Arial" panose="020B0604020202020204" pitchFamily="34" charset="0"/>
                <a:ea typeface="Calibri" panose="020F0502020204030204" pitchFamily="34" charset="0"/>
              </a:rPr>
              <a:t> PLA</a:t>
            </a:r>
            <a:r>
              <a:rPr lang="en-US" sz="1300" baseline="-25000" dirty="0">
                <a:latin typeface="Arial" panose="020B0604020202020204" pitchFamily="34" charset="0"/>
                <a:ea typeface="Calibri" panose="020F0502020204030204" pitchFamily="34" charset="0"/>
              </a:rPr>
              <a:t>2</a:t>
            </a:r>
            <a:r>
              <a:rPr lang="en-US" sz="1300" dirty="0">
                <a:latin typeface="Arial" panose="020B0604020202020204" pitchFamily="34" charset="0"/>
                <a:ea typeface="Calibri" panose="020F0502020204030204" pitchFamily="34" charset="0"/>
              </a:rPr>
              <a:t>. 2D animated poses between the compounds and </a:t>
            </a:r>
            <a:r>
              <a:rPr lang="en-US" sz="1300" i="1" dirty="0">
                <a:latin typeface="Arial" panose="020B0604020202020204" pitchFamily="34" charset="0"/>
                <a:ea typeface="Calibri" panose="020F0502020204030204" pitchFamily="34" charset="0"/>
              </a:rPr>
              <a:t>N. nigricollis</a:t>
            </a:r>
            <a:r>
              <a:rPr lang="en-US" sz="1300" dirty="0">
                <a:latin typeface="Arial" panose="020B0604020202020204" pitchFamily="34" charset="0"/>
                <a:ea typeface="Calibri" panose="020F0502020204030204" pitchFamily="34" charset="0"/>
              </a:rPr>
              <a:t> PLA</a:t>
            </a:r>
            <a:r>
              <a:rPr lang="en-US" sz="1300" baseline="-25000" dirty="0">
                <a:latin typeface="Arial" panose="020B0604020202020204" pitchFamily="34" charset="0"/>
                <a:ea typeface="Calibri" panose="020F0502020204030204" pitchFamily="34" charset="0"/>
              </a:rPr>
              <a:t>2 </a:t>
            </a:r>
            <a:r>
              <a:rPr lang="en-US" sz="1300" b="1" dirty="0">
                <a:latin typeface="Arial" panose="020B0604020202020204" pitchFamily="34" charset="0"/>
                <a:ea typeface="Calibri" panose="020F0502020204030204" pitchFamily="34" charset="0"/>
              </a:rPr>
              <a:t>B) </a:t>
            </a:r>
            <a:r>
              <a:rPr lang="en-US" sz="1300" dirty="0">
                <a:latin typeface="Arial" panose="020B0604020202020204" pitchFamily="34" charset="0"/>
                <a:ea typeface="Calibri" panose="020F0502020204030204" pitchFamily="34" charset="0"/>
              </a:rPr>
              <a:t>catechin, </a:t>
            </a:r>
            <a:r>
              <a:rPr lang="en-US" sz="1300" b="1" dirty="0">
                <a:latin typeface="Arial" panose="020B0604020202020204" pitchFamily="34" charset="0"/>
                <a:ea typeface="Calibri" panose="020F0502020204030204" pitchFamily="34" charset="0"/>
              </a:rPr>
              <a:t>C) </a:t>
            </a:r>
            <a:r>
              <a:rPr lang="en-US" sz="1300" dirty="0">
                <a:latin typeface="Arial" panose="020B0604020202020204" pitchFamily="34" charset="0"/>
                <a:ea typeface="Calibri" panose="020F0502020204030204" pitchFamily="34" charset="0"/>
              </a:rPr>
              <a:t>epicatechin, </a:t>
            </a:r>
            <a:r>
              <a:rPr lang="en-US" sz="1300" b="1" dirty="0">
                <a:latin typeface="Arial" panose="020B0604020202020204" pitchFamily="34" charset="0"/>
                <a:ea typeface="Calibri" panose="020F0502020204030204" pitchFamily="34" charset="0"/>
              </a:rPr>
              <a:t>D) </a:t>
            </a:r>
            <a:r>
              <a:rPr lang="en-US" sz="1300" dirty="0">
                <a:latin typeface="Arial" panose="020B0604020202020204" pitchFamily="34" charset="0"/>
                <a:ea typeface="Calibri" panose="020F0502020204030204" pitchFamily="34" charset="0"/>
              </a:rPr>
              <a:t>catechin-3-rhamnoside, </a:t>
            </a:r>
            <a:r>
              <a:rPr lang="en-US" sz="1300" b="1" dirty="0">
                <a:latin typeface="Arial" panose="020B0604020202020204" pitchFamily="34" charset="0"/>
                <a:ea typeface="Calibri" panose="020F0502020204030204" pitchFamily="34" charset="0"/>
              </a:rPr>
              <a:t>E) </a:t>
            </a:r>
            <a:r>
              <a:rPr lang="en-US" sz="1300" dirty="0">
                <a:latin typeface="Arial" panose="020B0604020202020204" pitchFamily="34" charset="0"/>
                <a:ea typeface="Calibri" panose="020F0502020204030204" pitchFamily="34" charset="0"/>
              </a:rPr>
              <a:t>Quercetin</a:t>
            </a:r>
            <a:endParaRPr lang="en-US" sz="1300" dirty="0"/>
          </a:p>
        </p:txBody>
      </p:sp>
      <p:pic>
        <p:nvPicPr>
          <p:cNvPr id="5" name="Picture 4"/>
          <p:cNvPicPr>
            <a:picLocks noChangeAspect="1"/>
          </p:cNvPicPr>
          <p:nvPr/>
        </p:nvPicPr>
        <p:blipFill>
          <a:blip r:embed="rId5"/>
          <a:stretch>
            <a:fillRect/>
          </a:stretch>
        </p:blipFill>
        <p:spPr>
          <a:xfrm>
            <a:off x="3" y="1"/>
            <a:ext cx="9067797" cy="556531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6839126"/>
      </p:ext>
    </p:extLst>
  </p:cSld>
  <p:clrMapOvr>
    <a:masterClrMapping/>
  </p:clrMapOvr>
  <mc:AlternateContent xmlns:mc="http://schemas.openxmlformats.org/markup-compatibility/2006">
    <mc:Choice xmlns:p14="http://schemas.microsoft.com/office/powerpoint/2010/main" Requires="p14">
      <p:transition spd="slow" p14:dur="2000" advTm="34988"/>
    </mc:Choice>
    <mc:Fallback>
      <p:transition spd="slow" advTm="3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4596" x="9117013" y="3125788"/>
          <p14:tracePt t="4612" x="9082088" y="3116263"/>
          <p14:tracePt t="4628" x="8885238" y="3081338"/>
          <p14:tracePt t="4646" x="8777288" y="3081338"/>
          <p14:tracePt t="4662" x="8653463" y="3081338"/>
          <p14:tracePt t="4678" x="8232775" y="3125788"/>
          <p14:tracePt t="4696" x="8062913" y="3170238"/>
          <p14:tracePt t="4712" x="7902575" y="3197225"/>
          <p14:tracePt t="4729" x="7545388" y="3232150"/>
          <p14:tracePt t="4746" x="7419975" y="3232150"/>
          <p14:tracePt t="4762" x="7304088" y="3232150"/>
          <p14:tracePt t="4778" x="7116763" y="3214688"/>
          <p14:tracePt t="4796" x="6465888" y="3009900"/>
          <p14:tracePt t="4812" x="6153150" y="2946400"/>
          <p14:tracePt t="4828" x="5894388" y="2901950"/>
          <p14:tracePt t="4845" x="5330825" y="2894013"/>
          <p14:tracePt t="4862" x="5072063" y="2919413"/>
          <p14:tracePt t="4878" x="4929188" y="2955925"/>
          <p14:tracePt t="4895" x="4786313" y="3062288"/>
          <p14:tracePt t="4913" x="4759325" y="3054350"/>
          <p14:tracePt t="5139" x="4705350" y="3027363"/>
          <p14:tracePt t="5152" x="4581525" y="2973388"/>
          <p14:tracePt t="5165" x="4303713" y="2768600"/>
          <p14:tracePt t="5179" x="3990975" y="2571750"/>
          <p14:tracePt t="5192" x="3608388" y="2330450"/>
          <p14:tracePt t="5204" x="3330575" y="2081213"/>
          <p14:tracePt t="5217" x="3081338" y="1866900"/>
          <p14:tracePt t="5229" x="2874963" y="1670050"/>
          <p14:tracePt t="5245" x="2679700" y="1527175"/>
          <p14:tracePt t="5262" x="2482850" y="1258888"/>
          <p14:tracePt t="5279" x="2330450" y="1044575"/>
          <p14:tracePt t="5296" x="2276475" y="990600"/>
          <p14:tracePt t="5312" x="2214563" y="965200"/>
          <p14:tracePt t="5329" x="2044700" y="955675"/>
          <p14:tracePt t="5346" x="1946275" y="955675"/>
          <p14:tracePt t="5362" x="1866900" y="965200"/>
          <p14:tracePt t="5378" x="1731963" y="1081088"/>
          <p14:tracePt t="5396" x="1704975" y="1125538"/>
          <p14:tracePt t="5412" x="1687513" y="1160463"/>
          <p14:tracePt t="5429" x="1687513" y="1187450"/>
          <p14:tracePt t="5445" x="1687513" y="1241425"/>
          <p14:tracePt t="5462" x="1687513" y="1258888"/>
          <p14:tracePt t="5479" x="1758950" y="1303338"/>
          <p14:tracePt t="5496" x="2197100" y="1393825"/>
          <p14:tracePt t="5512" x="2428875" y="1419225"/>
          <p14:tracePt t="5529" x="2598738" y="1419225"/>
          <p14:tracePt t="5546" x="2874963" y="1374775"/>
          <p14:tracePt t="5562" x="2938463" y="1347788"/>
          <p14:tracePt t="5579" x="2973388" y="1330325"/>
          <p14:tracePt t="5595" x="2990850" y="1295400"/>
          <p14:tracePt t="5612" x="2990850" y="1285875"/>
          <p14:tracePt t="5629" x="2990850" y="1276350"/>
          <p14:tracePt t="5648" x="2965450" y="1223963"/>
          <p14:tracePt t="5662" x="2803525" y="1089025"/>
          <p14:tracePt t="5678" x="2633663" y="955675"/>
          <p14:tracePt t="5695" x="2411413" y="839788"/>
          <p14:tracePt t="5713" x="2303463" y="812800"/>
          <p14:tracePt t="5729" x="2205038" y="812800"/>
          <p14:tracePt t="5745" x="2054225" y="822325"/>
          <p14:tracePt t="5763" x="1928813" y="874713"/>
          <p14:tracePt t="5778" x="1822450" y="946150"/>
          <p14:tracePt t="5795" x="1633538" y="1133475"/>
          <p14:tracePt t="5813" x="1589088" y="1196975"/>
          <p14:tracePt t="5829" x="1562100" y="1268413"/>
          <p14:tracePt t="5845" x="1554163" y="1322388"/>
          <p14:tracePt t="5862" x="1544638" y="1384300"/>
          <p14:tracePt t="5879" x="1571625" y="1554163"/>
          <p14:tracePt t="5896" x="1625600" y="1633538"/>
          <p14:tracePt t="5912" x="1687513" y="1687513"/>
          <p14:tracePt t="5929" x="1982788" y="1768475"/>
          <p14:tracePt t="5946" x="2268538" y="1768475"/>
          <p14:tracePt t="5962" x="2465388" y="1768475"/>
          <p14:tracePt t="5979" x="2697163" y="1697038"/>
          <p14:tracePt t="5995" x="2830513" y="1589088"/>
          <p14:tracePt t="6012" x="2919413" y="1509713"/>
          <p14:tracePt t="6029" x="3017838" y="1384300"/>
          <p14:tracePt t="6046" x="3036888" y="1330325"/>
          <p14:tracePt t="6062" x="3036888" y="1295400"/>
          <p14:tracePt t="6078" x="2928938" y="1152525"/>
          <p14:tracePt t="6096" x="2822575" y="1054100"/>
          <p14:tracePt t="6112" x="2679700" y="973138"/>
          <p14:tracePt t="6129" x="2473325" y="874713"/>
          <p14:tracePt t="6146" x="1982788" y="785813"/>
          <p14:tracePt t="6163" x="1866900" y="785813"/>
          <p14:tracePt t="6179" x="1776413" y="803275"/>
          <p14:tracePt t="6195" x="1625600" y="938213"/>
          <p14:tracePt t="6212" x="1554163" y="1009650"/>
          <p14:tracePt t="6229" x="1490663" y="1089025"/>
          <p14:tracePt t="6245" x="1419225" y="1231900"/>
          <p14:tracePt t="6262" x="1411288" y="1295400"/>
          <p14:tracePt t="6279" x="1411288" y="1384300"/>
          <p14:tracePt t="6295" x="1419225" y="1554163"/>
          <p14:tracePt t="6312" x="1446213" y="1608138"/>
          <p14:tracePt t="6329" x="1509713" y="1643063"/>
          <p14:tracePt t="6345" x="1608138" y="1687513"/>
          <p14:tracePt t="6363" x="1830388" y="1741488"/>
          <p14:tracePt t="6379" x="2027238" y="1768475"/>
          <p14:tracePt t="6395" x="2366963" y="1768475"/>
          <p14:tracePt t="6412" x="2822575" y="1741488"/>
          <p14:tracePt t="6429" x="3000375" y="1687513"/>
          <p14:tracePt t="6446" x="3098800" y="1616075"/>
          <p14:tracePt t="6462" x="3259138" y="1393825"/>
          <p14:tracePt t="6479" x="3295650" y="1312863"/>
          <p14:tracePt t="6495" x="3322638" y="1250950"/>
          <p14:tracePt t="6512" x="3340100" y="1143000"/>
          <p14:tracePt t="6529" x="3340100" y="1089025"/>
          <p14:tracePt t="6546" x="3322638" y="1009650"/>
          <p14:tracePt t="6562" x="3187700" y="874713"/>
          <p14:tracePt t="6579" x="3044825" y="830263"/>
          <p14:tracePt t="6595" x="2874963" y="795338"/>
          <p14:tracePt t="6612" x="2446338" y="758825"/>
          <p14:tracePt t="6630" x="2224088" y="758825"/>
          <p14:tracePt t="6646" x="2062163" y="785813"/>
          <p14:tracePt t="6662" x="1857375" y="955675"/>
          <p14:tracePt t="6679" x="1768475" y="1044575"/>
          <p14:tracePt t="6696" x="1660525" y="1160463"/>
          <p14:tracePt t="6712" x="1589088" y="1347788"/>
          <p14:tracePt t="6730" x="1589088" y="1465263"/>
          <p14:tracePt t="6745" x="1589088" y="1571625"/>
          <p14:tracePt t="6762" x="1608138" y="1670050"/>
          <p14:tracePt t="6779" x="1741488" y="1830388"/>
          <p14:tracePt t="6796" x="1822450" y="1893888"/>
          <p14:tracePt t="6812" x="1901825" y="1973263"/>
          <p14:tracePt t="6829" x="2241550" y="2071688"/>
          <p14:tracePt t="6846" x="2401888" y="2089150"/>
          <p14:tracePt t="6862" x="2517775" y="2089150"/>
          <p14:tracePt t="6879" x="2759075" y="2009775"/>
          <p14:tracePt t="6896" x="2919413" y="1928813"/>
          <p14:tracePt t="6912" x="3027363" y="1857375"/>
          <p14:tracePt t="6929" x="3197225" y="1652588"/>
          <p14:tracePt t="6946" x="3224213" y="1581150"/>
          <p14:tracePt t="6962" x="3232150" y="1517650"/>
          <p14:tracePt t="6979" x="3232150" y="1465263"/>
          <p14:tracePt t="6996" x="3187700" y="1374775"/>
          <p14:tracePt t="7012" x="3116263" y="1322388"/>
          <p14:tracePt t="7029" x="2990850" y="1285875"/>
          <p14:tracePt t="7046" x="2732088" y="1223963"/>
          <p14:tracePt t="7063" x="2554288" y="1214438"/>
          <p14:tracePt t="7079" x="2259013" y="1196975"/>
          <p14:tracePt t="7095" x="1946275" y="1196975"/>
          <p14:tracePt t="7112" x="1847850" y="1204913"/>
          <p14:tracePt t="7129" x="1795463" y="1214438"/>
          <p14:tracePt t="7146" x="1768475" y="1231900"/>
          <p14:tracePt t="7163" x="1697038" y="1303338"/>
          <p14:tracePt t="7179" x="1687513" y="1357313"/>
          <p14:tracePt t="7195" x="1670050" y="1411288"/>
          <p14:tracePt t="7213" x="1670050" y="1517650"/>
          <p14:tracePt t="7229" x="1679575" y="1554163"/>
          <p14:tracePt t="7246" x="1741488" y="1608138"/>
          <p14:tracePt t="7263" x="1911350" y="1679575"/>
          <p14:tracePt t="7279" x="2081213" y="1714500"/>
          <p14:tracePt t="7296" x="2312988" y="1741488"/>
          <p14:tracePt t="7312" x="2581275" y="1741488"/>
          <p14:tracePt t="7329" x="2652713" y="1724025"/>
          <p14:tracePt t="7346" x="2741613" y="1687513"/>
          <p14:tracePt t="7363" x="2874963" y="1544638"/>
          <p14:tracePt t="7380" x="2928938" y="1401763"/>
          <p14:tracePt t="7396" x="2946400" y="1312863"/>
          <p14:tracePt t="7412" x="2946400" y="1241425"/>
          <p14:tracePt t="7429" x="2884488" y="1089025"/>
          <p14:tracePt t="7446" x="2786063" y="965200"/>
          <p14:tracePt t="7462" x="2697163" y="874713"/>
          <p14:tracePt t="7479" x="2490788" y="776288"/>
          <p14:tracePt t="7496" x="2312988" y="758825"/>
          <p14:tracePt t="7512" x="2179638" y="758825"/>
          <p14:tracePt t="7529" x="1955800" y="830263"/>
          <p14:tracePt t="7547" x="1785938" y="919163"/>
          <p14:tracePt t="7562" x="1616075" y="1017588"/>
          <p14:tracePt t="7579" x="1438275" y="1143000"/>
          <p14:tracePt t="7596" x="1393825" y="1196975"/>
          <p14:tracePt t="7612" x="1374775" y="1223963"/>
          <p14:tracePt t="7629" x="1357313" y="1339850"/>
          <p14:tracePt t="7646" x="1357313" y="1428750"/>
          <p14:tracePt t="7662" x="1357313" y="1527175"/>
          <p14:tracePt t="7679" x="1527175" y="1768475"/>
          <p14:tracePt t="7696" x="1704975" y="1919288"/>
          <p14:tracePt t="7712" x="1901825" y="2044700"/>
          <p14:tracePt t="7729" x="2268538" y="2143125"/>
          <p14:tracePt t="7746" x="2509838" y="2143125"/>
          <p14:tracePt t="7762" x="2724150" y="2116138"/>
          <p14:tracePt t="7779" x="3125788" y="1884363"/>
          <p14:tracePt t="7796" x="3322638" y="1758950"/>
          <p14:tracePt t="7812" x="3446463" y="1598613"/>
          <p14:tracePt t="7829" x="3598863" y="1276350"/>
          <p14:tracePt t="7846" x="3625850" y="1196975"/>
          <p14:tracePt t="7862" x="3625850" y="1143000"/>
          <p14:tracePt t="7879" x="3625850" y="1108075"/>
          <p14:tracePt t="7896" x="3500438" y="1017588"/>
          <p14:tracePt t="7913" x="3009900" y="750888"/>
          <p14:tracePt t="7930" x="2759075" y="679450"/>
          <p14:tracePt t="7946" x="2500313" y="679450"/>
          <p14:tracePt t="7962" x="2116138" y="822325"/>
          <p14:tracePt t="7980" x="1928813" y="919163"/>
          <p14:tracePt t="7996" x="1785938" y="982663"/>
          <p14:tracePt t="8013" x="1625600" y="1081088"/>
          <p14:tracePt t="8029" x="1581150" y="1133475"/>
          <p14:tracePt t="8046" x="1544638" y="1214438"/>
          <p14:tracePt t="8062" x="1482725" y="1411288"/>
          <p14:tracePt t="8079" x="1465263" y="1473200"/>
          <p14:tracePt t="8096" x="1455738" y="1536700"/>
          <p14:tracePt t="8112" x="1455738" y="1679575"/>
          <p14:tracePt t="8130" x="1455738" y="1803400"/>
          <p14:tracePt t="8146" x="1465263" y="1901825"/>
          <p14:tracePt t="8162" x="1536700" y="2009775"/>
          <p14:tracePt t="8179" x="1625600" y="2054225"/>
          <p14:tracePt t="8196" x="1731963" y="2089150"/>
          <p14:tracePt t="8212" x="1938338" y="2108200"/>
          <p14:tracePt t="8229" x="2044700" y="2108200"/>
          <p14:tracePt t="8246" x="2232025" y="2081213"/>
          <p14:tracePt t="8262" x="2643188" y="1901825"/>
          <p14:tracePt t="8279" x="2840038" y="1697038"/>
          <p14:tracePt t="8296" x="2990850" y="1554163"/>
          <p14:tracePt t="8312" x="3187700" y="1347788"/>
          <p14:tracePt t="8330" x="3224213" y="1285875"/>
          <p14:tracePt t="8346" x="3232150" y="1250950"/>
          <p14:tracePt t="8362" x="3205163" y="1169988"/>
          <p14:tracePt t="8379" x="2982913" y="1009650"/>
          <p14:tracePt t="8396" x="2874963" y="955675"/>
          <p14:tracePt t="8412" x="2732088" y="884238"/>
          <p14:tracePt t="8429" x="2330450" y="795338"/>
          <p14:tracePt t="8446" x="2170113" y="768350"/>
          <p14:tracePt t="8463" x="2017713" y="768350"/>
          <p14:tracePt t="8479" x="1731963" y="795338"/>
          <p14:tracePt t="8496" x="1616075" y="822325"/>
          <p14:tracePt t="8512" x="1544638" y="866775"/>
          <p14:tracePt t="8529" x="1393825" y="1017588"/>
          <p14:tracePt t="8547" x="1339850" y="1098550"/>
          <p14:tracePt t="8562" x="1295400" y="1160463"/>
          <p14:tracePt t="8579" x="1276350" y="1214438"/>
          <p14:tracePt t="8596" x="1276350" y="1241425"/>
          <p14:tracePt t="8613" x="1285875" y="1268413"/>
          <p14:tracePt t="8629" x="1419225" y="1438275"/>
          <p14:tracePt t="8647" x="1581150" y="1616075"/>
          <p14:tracePt t="8663" x="1751013" y="1724025"/>
          <p14:tracePt t="8679" x="1911350" y="1795463"/>
          <p14:tracePt t="8696" x="2143125" y="1822450"/>
          <p14:tracePt t="8713" x="2312988" y="1822450"/>
          <p14:tracePt t="8729" x="2581275" y="1822450"/>
          <p14:tracePt t="8746" x="3062288" y="1776413"/>
          <p14:tracePt t="8763" x="3268663" y="1731963"/>
          <p14:tracePt t="8779" x="3357563" y="1679575"/>
          <p14:tracePt t="8796" x="3438525" y="1598613"/>
          <p14:tracePt t="8813" x="3438525" y="1581150"/>
          <p14:tracePt t="8829" x="3438525" y="1562100"/>
          <p14:tracePt t="8846" x="3438525" y="1544638"/>
          <p14:tracePt t="8863" x="3259138" y="1401763"/>
          <p14:tracePt t="8880" x="3133725" y="1322388"/>
          <p14:tracePt t="8896" x="3044825" y="1250950"/>
          <p14:tracePt t="8913" x="2938463" y="1196975"/>
          <p14:tracePt t="8930" x="2901950" y="1196975"/>
          <p14:tracePt t="8946" x="2884488" y="1196975"/>
          <p14:tracePt t="8962" x="2847975" y="1196975"/>
          <p14:tracePt t="8980" x="2847975" y="1187450"/>
          <p14:tracePt t="8996" x="2840038" y="1187450"/>
          <p14:tracePt t="9105" x="2822575" y="1187450"/>
          <p14:tracePt t="9183" x="2803525" y="1187450"/>
          <p14:tracePt t="9196" x="2786063" y="1187450"/>
          <p14:tracePt t="9208" x="2768600" y="1187450"/>
          <p14:tracePt t="9220" x="2751138" y="1187450"/>
          <p14:tracePt t="9234" x="2724150" y="1187450"/>
          <p14:tracePt t="9246" x="2687638" y="1187450"/>
          <p14:tracePt t="9263" x="2625725" y="1187450"/>
          <p14:tracePt t="9279" x="2482850" y="1187450"/>
          <p14:tracePt t="9297" x="2393950" y="1204913"/>
          <p14:tracePt t="9313" x="2312988" y="1223963"/>
          <p14:tracePt t="9329" x="2224088" y="1241425"/>
          <p14:tracePt t="9346" x="2071688" y="1312863"/>
          <p14:tracePt t="9363" x="2027238" y="1347788"/>
          <p14:tracePt t="9379" x="2009775" y="1366838"/>
          <p14:tracePt t="9396" x="2000250" y="1393825"/>
          <p14:tracePt t="9413" x="2000250" y="1401763"/>
          <p14:tracePt t="9429" x="2000250" y="1419225"/>
          <p14:tracePt t="9450" x="2000250" y="1455738"/>
          <p14:tracePt t="9464" x="2017713" y="1517650"/>
          <p14:tracePt t="9479" x="2044700" y="1571625"/>
          <p14:tracePt t="9496" x="2089150" y="1616075"/>
          <p14:tracePt t="9513" x="2224088" y="1751013"/>
          <p14:tracePt t="9529" x="2286000" y="1857375"/>
          <p14:tracePt t="9547" x="2366963" y="1982788"/>
          <p14:tracePt t="9563" x="2554288" y="2133600"/>
          <p14:tracePt t="9580" x="2840038" y="2179638"/>
          <p14:tracePt t="9596" x="3044825" y="2205038"/>
          <p14:tracePt t="9613" x="3482975" y="2205038"/>
          <p14:tracePt t="9630" x="3625850" y="2179638"/>
          <p14:tracePt t="9646" x="3741738" y="2133600"/>
          <p14:tracePt t="9663" x="3983038" y="1884363"/>
          <p14:tracePt t="9680" x="4133850" y="1758950"/>
          <p14:tracePt t="9696" x="4232275" y="1660525"/>
          <p14:tracePt t="9713" x="4348163" y="1500188"/>
          <p14:tracePt t="9730" x="4367213" y="1411288"/>
          <p14:tracePt t="9746" x="4384675" y="1347788"/>
          <p14:tracePt t="9763" x="4384675" y="1295400"/>
          <p14:tracePt t="9780" x="4375150" y="1276350"/>
          <p14:tracePt t="9796" x="4340225" y="1241425"/>
          <p14:tracePt t="9812" x="4160838" y="1169988"/>
          <p14:tracePt t="9830" x="4089400" y="1143000"/>
          <p14:tracePt t="9846" x="4027488" y="1125538"/>
          <p14:tracePt t="9863" x="3973513" y="1098550"/>
          <p14:tracePt t="9880" x="3848100" y="1044575"/>
          <p14:tracePt t="9896" x="3786188" y="1009650"/>
          <p14:tracePt t="9913" x="3697288" y="973138"/>
          <p14:tracePt t="9929" x="3509963" y="884238"/>
          <p14:tracePt t="9947" x="3419475" y="847725"/>
          <p14:tracePt t="9963" x="3322638" y="822325"/>
          <p14:tracePt t="9979" x="3116263" y="768350"/>
          <p14:tracePt t="9996" x="3044825" y="758825"/>
          <p14:tracePt t="10013" x="2982913" y="750888"/>
          <p14:tracePt t="10030" x="2884488" y="750888"/>
          <p14:tracePt t="10047" x="2830513" y="750888"/>
          <p14:tracePt t="10063" x="2732088" y="750888"/>
          <p14:tracePt t="10079" x="2446338" y="830263"/>
          <p14:tracePt t="10096" x="2330450" y="911225"/>
          <p14:tracePt t="10113" x="2241550" y="982663"/>
          <p14:tracePt t="10129" x="1973263" y="1116013"/>
          <p14:tracePt t="10147" x="1866900" y="1152525"/>
          <p14:tracePt t="10163" x="1776413" y="1196975"/>
          <p14:tracePt t="10179" x="1714500" y="1241425"/>
          <p14:tracePt t="10196" x="1625600" y="1411288"/>
          <p14:tracePt t="10213" x="1581150" y="1536700"/>
          <p14:tracePt t="10229" x="1554163" y="1633538"/>
          <p14:tracePt t="10246" x="1517650" y="1795463"/>
          <p14:tracePt t="10263" x="1517650" y="1866900"/>
          <p14:tracePt t="10279" x="1509713" y="1938338"/>
          <p14:tracePt t="10296" x="1509713" y="2009775"/>
          <p14:tracePt t="10314" x="1509713" y="2036763"/>
          <p14:tracePt t="10329" x="1509713" y="2081213"/>
          <p14:tracePt t="10346" x="1517650" y="2125663"/>
          <p14:tracePt t="10363" x="1571625" y="2187575"/>
          <p14:tracePt t="10380" x="1616075" y="2224088"/>
          <p14:tracePt t="10396" x="1652588" y="2251075"/>
          <p14:tracePt t="10413" x="1812925" y="2303463"/>
          <p14:tracePt t="10430" x="1965325" y="2312988"/>
          <p14:tracePt t="10446" x="2089150" y="2312988"/>
          <p14:tracePt t="10463" x="2330450" y="2322513"/>
          <p14:tracePt t="10480" x="2465388" y="2322513"/>
          <p14:tracePt t="10496" x="2571750" y="2303463"/>
          <p14:tracePt t="10513" x="2705100" y="2268538"/>
          <p14:tracePt t="10530" x="2751138" y="2241550"/>
          <p14:tracePt t="10546" x="2813050" y="2214563"/>
          <p14:tracePt t="10563" x="3044825" y="2017713"/>
          <p14:tracePt t="10580" x="3160713" y="1866900"/>
          <p14:tracePt t="10596" x="3224213" y="1758950"/>
          <p14:tracePt t="10613" x="3322638" y="1608138"/>
          <p14:tracePt t="10630" x="3340100" y="1571625"/>
          <p14:tracePt t="10646" x="3367088" y="1536700"/>
          <p14:tracePt t="10663" x="3367088" y="1509713"/>
          <p14:tracePt t="10680" x="3402013" y="1473200"/>
          <p14:tracePt t="10696" x="3419475" y="1428750"/>
          <p14:tracePt t="10713" x="3446463" y="1384300"/>
          <p14:tracePt t="10729" x="3500438" y="1312863"/>
          <p14:tracePt t="10746" x="3536950" y="1285875"/>
          <p14:tracePt t="10762" x="3581400" y="1258888"/>
          <p14:tracePt t="10779" x="3633788" y="1214438"/>
          <p14:tracePt t="10796" x="3660775" y="1187450"/>
          <p14:tracePt t="10812" x="3697288" y="1152525"/>
          <p14:tracePt t="10829" x="3741738" y="1081088"/>
          <p14:tracePt t="10846" x="3759200" y="1009650"/>
          <p14:tracePt t="10862" x="3776663" y="946150"/>
          <p14:tracePt t="10878" x="3776663" y="911225"/>
          <p14:tracePt t="10896" x="3786188" y="874713"/>
          <p14:tracePt t="10912" x="3786188" y="866775"/>
          <p14:tracePt t="10946" x="3776663" y="857250"/>
          <p14:tracePt t="10997" x="3759200" y="857250"/>
          <p14:tracePt t="11008" x="3732213" y="847725"/>
          <p14:tracePt t="11022" x="3670300" y="830263"/>
          <p14:tracePt t="11033" x="3616325" y="812800"/>
          <p14:tracePt t="11047" x="3571875" y="803275"/>
          <p14:tracePt t="11062" x="3509963" y="785813"/>
          <p14:tracePt t="11079" x="3384550" y="768350"/>
          <p14:tracePt t="11095" x="3160713" y="723900"/>
          <p14:tracePt t="11112" x="3089275" y="714375"/>
          <p14:tracePt t="11129" x="3000375" y="704850"/>
          <p14:tracePt t="11145" x="2786063" y="704850"/>
          <p14:tracePt t="11162" x="2652713" y="723900"/>
          <p14:tracePt t="11179" x="2544763" y="741363"/>
          <p14:tracePt t="11195" x="2303463" y="795338"/>
          <p14:tracePt t="11214" x="2116138" y="830263"/>
          <p14:tracePt t="11229" x="1990725" y="857250"/>
          <p14:tracePt t="11245" x="1911350" y="884238"/>
          <p14:tracePt t="11262" x="1803400" y="946150"/>
          <p14:tracePt t="11279" x="1768475" y="982663"/>
          <p14:tracePt t="11295" x="1741488" y="1009650"/>
          <p14:tracePt t="11312" x="1704975" y="1125538"/>
          <p14:tracePt t="11329" x="1697038" y="1143000"/>
          <p14:tracePt t="11345" x="1687513" y="1179513"/>
          <p14:tracePt t="11362" x="1687513" y="1196975"/>
          <p14:tracePt t="11379" x="1670050" y="1231900"/>
          <p14:tracePt t="11396" x="1660525" y="1250950"/>
          <p14:tracePt t="11412" x="1652588" y="1268413"/>
          <p14:tracePt t="11429" x="1652588" y="1285875"/>
          <p14:tracePt t="11446" x="1652588" y="1303338"/>
          <p14:tracePt t="11462" x="1652588" y="1312863"/>
          <p14:tracePt t="11481" x="1652588" y="1347788"/>
          <p14:tracePt t="11544" x="1652588" y="1366838"/>
          <p14:tracePt t="11556" x="1652588" y="1384300"/>
          <p14:tracePt t="11568" x="1652588" y="1401763"/>
          <p14:tracePt t="11582" x="1652588" y="1419225"/>
          <p14:tracePt t="11595" x="1652588" y="1438275"/>
          <p14:tracePt t="11612" x="1660525" y="1455738"/>
          <p14:tracePt t="11633" x="1670050" y="1473200"/>
          <p14:tracePt t="11645" x="1687513" y="1490663"/>
          <p14:tracePt t="11662" x="1697038" y="1527175"/>
          <p14:tracePt t="11679" x="1741488" y="1625600"/>
          <p14:tracePt t="11695" x="1776413" y="1652588"/>
          <p14:tracePt t="11712" x="1795463" y="1679575"/>
          <p14:tracePt t="11729" x="1822450" y="1687513"/>
          <p14:tracePt t="11746" x="1901825" y="1714500"/>
          <p14:tracePt t="11763" x="1965325" y="1731963"/>
          <p14:tracePt t="11779" x="2071688" y="1768475"/>
          <p14:tracePt t="11796" x="2116138" y="1776413"/>
          <p14:tracePt t="11812" x="2152650" y="1776413"/>
          <p14:tracePt t="11829" x="2339975" y="1776413"/>
          <p14:tracePt t="11846" x="2446338" y="1776413"/>
          <p14:tracePt t="11862" x="2517775" y="1768475"/>
          <p14:tracePt t="11879" x="2562225" y="1768475"/>
          <p14:tracePt t="11896" x="2616200" y="1758950"/>
          <p14:tracePt t="11913" x="2705100" y="1741488"/>
          <p14:tracePt t="11929" x="2741613" y="1741488"/>
          <p14:tracePt t="11945" x="2776538" y="1731963"/>
          <p14:tracePt t="11962" x="2822575" y="1724025"/>
          <p14:tracePt t="11979" x="2822575" y="1714500"/>
          <p14:tracePt t="11995" x="2830513" y="1714500"/>
          <p14:tracePt t="12012" x="2857500" y="1704975"/>
          <p14:tracePt t="12029" x="2884488" y="1704975"/>
          <p14:tracePt t="12045" x="2919413" y="1687513"/>
          <p14:tracePt t="12063" x="3009900" y="1643063"/>
          <p14:tracePt t="12079" x="3054350" y="1616075"/>
          <p14:tracePt t="12095" x="3098800" y="1598613"/>
          <p14:tracePt t="12112" x="3160713" y="1544638"/>
          <p14:tracePt t="12129" x="3170238" y="1544638"/>
          <p14:tracePt t="12146" x="3187700" y="1527175"/>
          <p14:tracePt t="12162" x="3232150" y="1517650"/>
          <p14:tracePt t="12180" x="3251200" y="1500188"/>
          <p14:tracePt t="12196" x="3268663" y="1490663"/>
          <p14:tracePt t="12213" x="3276600" y="1482725"/>
          <p14:tracePt t="12229" x="3295650" y="1482725"/>
          <p14:tracePt t="12246" x="3303588" y="1482725"/>
          <p14:tracePt t="12262" x="3322638" y="1473200"/>
          <p14:tracePt t="12294" x="3340100" y="1473200"/>
          <p14:tracePt t="12306" x="3348038" y="1473200"/>
          <p14:tracePt t="12319" x="3357563" y="1473200"/>
          <p14:tracePt t="12333" x="3367088" y="1473200"/>
          <p14:tracePt t="12346" x="3375025" y="1473200"/>
          <p14:tracePt t="12362" x="3375025" y="1465263"/>
          <p14:tracePt t="12447" x="3367088" y="1411288"/>
          <p14:tracePt t="12992" x="3322638" y="1312863"/>
          <p14:tracePt t="13004" x="3276600" y="1214438"/>
          <p14:tracePt t="13017" x="3224213" y="1071563"/>
          <p14:tracePt t="13029" x="3160713" y="938213"/>
          <p14:tracePt t="13045" x="3125788" y="839788"/>
          <p14:tracePt t="13062" x="3089275" y="785813"/>
          <p14:tracePt t="13079" x="3027363" y="687388"/>
          <p14:tracePt t="13096" x="2982913" y="660400"/>
          <p14:tracePt t="13112" x="2928938" y="625475"/>
          <p14:tracePt t="13129" x="2751138" y="588963"/>
          <p14:tracePt t="13146" x="2643188" y="588963"/>
          <p14:tracePt t="13162" x="2562225" y="588963"/>
          <p14:tracePt t="13179" x="2419350" y="588963"/>
          <p14:tracePt t="13196" x="2347913" y="588963"/>
          <p14:tracePt t="13213" x="2259013" y="615950"/>
          <p14:tracePt t="13229" x="2125663" y="652463"/>
          <p14:tracePt t="13246" x="1973263" y="704850"/>
          <p14:tracePt t="13263" x="1911350" y="723900"/>
          <p14:tracePt t="13279" x="1857375" y="750888"/>
          <p14:tracePt t="13296" x="1704975" y="822325"/>
          <p14:tracePt t="13312" x="1643063" y="866775"/>
          <p14:tracePt t="13329" x="1581150" y="911225"/>
          <p14:tracePt t="13346" x="1500188" y="1017588"/>
          <p14:tracePt t="13362" x="1482725" y="1044575"/>
          <p14:tracePt t="13379" x="1455738" y="1081088"/>
          <p14:tracePt t="13396" x="1446213" y="1098550"/>
          <p14:tracePt t="13413" x="1419225" y="1143000"/>
          <p14:tracePt t="13429" x="1401763" y="1143000"/>
          <p14:tracePt t="13445" x="1384300" y="1169988"/>
          <p14:tracePt t="13464" x="1384300" y="1187450"/>
          <p14:tracePt t="13479" x="1384300" y="1196975"/>
          <p14:tracePt t="13496" x="1384300" y="1204913"/>
          <p14:tracePt t="13513" x="1374775" y="1241425"/>
          <p14:tracePt t="13529" x="1374775" y="1268413"/>
          <p14:tracePt t="13547" x="1374775" y="1295400"/>
          <p14:tracePt t="13563" x="1374775" y="1347788"/>
          <p14:tracePt t="13580" x="1374775" y="1366838"/>
          <p14:tracePt t="13596" x="1374775" y="1393825"/>
          <p14:tracePt t="13613" x="1393825" y="1428750"/>
          <p14:tracePt t="13629" x="1401763" y="1446213"/>
          <p14:tracePt t="13646" x="1401763" y="1473200"/>
          <p14:tracePt t="13663" x="1438275" y="1571625"/>
          <p14:tracePt t="13680" x="1455738" y="1616075"/>
          <p14:tracePt t="13696" x="1482725" y="1660525"/>
          <p14:tracePt t="13713" x="1581150" y="1751013"/>
          <p14:tracePt t="13730" x="1660525" y="1822450"/>
          <p14:tracePt t="13746" x="1803400" y="1965325"/>
          <p14:tracePt t="13763" x="1990725" y="2108200"/>
          <p14:tracePt t="13780" x="2089150" y="2133600"/>
          <p14:tracePt t="13796" x="2197100" y="2152650"/>
          <p14:tracePt t="13813" x="2428875" y="2179638"/>
          <p14:tracePt t="13830" x="2589213" y="2197100"/>
          <p14:tracePt t="13846" x="2795588" y="2205038"/>
          <p14:tracePt t="13863" x="2919413" y="2205038"/>
          <p14:tracePt t="13879" x="3098800" y="2205038"/>
          <p14:tracePt t="13896" x="3152775" y="2197100"/>
          <p14:tracePt t="13913" x="3187700" y="2179638"/>
          <p14:tracePt t="13929" x="3241675" y="2143125"/>
          <p14:tracePt t="13946" x="3224213" y="2143125"/>
          <p14:tracePt t="14592" x="3214688" y="2143125"/>
          <p14:tracePt t="14605" x="3205163" y="2143125"/>
          <p14:tracePt t="14616" x="3205163" y="2152650"/>
          <p14:tracePt t="14630" x="3187700" y="2152650"/>
          <p14:tracePt t="14646" x="3160713" y="2160588"/>
          <p14:tracePt t="14663" x="3133725" y="2179638"/>
          <p14:tracePt t="14680" x="3009900" y="2251075"/>
          <p14:tracePt t="14696" x="2938463" y="2295525"/>
          <p14:tracePt t="14713" x="2822575" y="2347913"/>
          <p14:tracePt t="14729" x="2643188" y="2455863"/>
          <p14:tracePt t="14747" x="2616200" y="2482850"/>
          <p14:tracePt t="14763" x="2598738" y="2509838"/>
          <p14:tracePt t="14779" x="2589213" y="2643188"/>
          <p14:tracePt t="14797" x="2589213" y="2776538"/>
          <p14:tracePt t="14813" x="2598738" y="2911475"/>
          <p14:tracePt t="14829" x="2724150" y="3322638"/>
          <p14:tracePt t="14846" x="2768600" y="3490913"/>
          <p14:tracePt t="14863" x="2813050" y="3598863"/>
          <p14:tracePt t="14879" x="2884488" y="3751263"/>
          <p14:tracePt t="14896" x="2911475" y="3803650"/>
          <p14:tracePt t="14913" x="2928938" y="3830638"/>
          <p14:tracePt t="14929" x="2946400" y="3830638"/>
          <p14:tracePt t="15255" x="2973388" y="3840163"/>
          <p14:tracePt t="15268" x="3071813" y="3919538"/>
          <p14:tracePt t="15280" x="3251200" y="4125913"/>
          <p14:tracePt t="15292" x="3384550" y="4303713"/>
          <p14:tracePt t="15305" x="3465513" y="4411663"/>
          <p14:tracePt t="15317" x="3536950" y="4483100"/>
          <p14:tracePt t="15330" x="3633788" y="4589463"/>
          <p14:tracePt t="15346" x="3741738" y="4724400"/>
          <p14:tracePt t="15363" x="3840163" y="4867275"/>
          <p14:tracePt t="15379" x="3983038" y="5018088"/>
          <p14:tracePt t="15397" x="4037013" y="5072063"/>
          <p14:tracePt t="15413" x="4089400" y="5126038"/>
          <p14:tracePt t="15429" x="4125913" y="5153025"/>
          <p14:tracePt t="15447" x="4133850" y="5160963"/>
          <p14:tracePt t="15463" x="4143375" y="5160963"/>
          <p14:tracePt t="15723" x="4197350" y="5160963"/>
          <p14:tracePt t="16154" x="4303713" y="5160963"/>
          <p14:tracePt t="16167" x="4537075" y="5160963"/>
          <p14:tracePt t="16179" x="4687888" y="5160963"/>
          <p14:tracePt t="16193" x="4768850" y="5160963"/>
          <p14:tracePt t="16204" x="4840288" y="5160963"/>
          <p14:tracePt t="16219" x="4946650" y="5160963"/>
          <p14:tracePt t="16233" x="5062538" y="5160963"/>
          <p14:tracePt t="16246" x="5205413" y="5160963"/>
          <p14:tracePt t="16263" x="5429250" y="5160963"/>
          <p14:tracePt t="16279" x="5697538" y="5160963"/>
          <p14:tracePt t="16296" x="5973763" y="5143500"/>
          <p14:tracePt t="16313" x="6081713" y="5099050"/>
          <p14:tracePt t="16330" x="6215063" y="5037138"/>
          <p14:tracePt t="16346" x="6616700" y="4705350"/>
          <p14:tracePt t="16364" x="6732588" y="4554538"/>
          <p14:tracePt t="16380" x="6884988" y="4313238"/>
          <p14:tracePt t="16396" x="7045325" y="4010025"/>
          <p14:tracePt t="16413" x="7269163" y="3367088"/>
          <p14:tracePt t="16431" x="7348538" y="3054350"/>
          <p14:tracePt t="16447" x="7375525" y="2687638"/>
          <p14:tracePt t="16463" x="7394575" y="2081213"/>
          <p14:tracePt t="16480" x="7348538" y="1884363"/>
          <p14:tracePt t="16496" x="7304088" y="1803400"/>
          <p14:tracePt t="16513" x="7304088" y="1795463"/>
          <p14:tracePt t="16757" x="7304088" y="1768475"/>
          <p14:tracePt t="16768" x="7304088" y="1731963"/>
          <p14:tracePt t="16781" x="7323138" y="1643063"/>
          <p14:tracePt t="16794" x="7348538" y="1527175"/>
          <p14:tracePt t="16807" x="7402513" y="1196975"/>
          <p14:tracePt t="16819" x="7466013" y="839788"/>
          <p14:tracePt t="16832" x="7500938" y="517525"/>
          <p14:tracePt t="16846" x="7500938" y="152400"/>
          <p14:tracePt t="16863" x="7500938" y="0"/>
          <p14:tracePt t="16880" x="7491413" y="0"/>
          <p14:tracePt t="16897" x="7483475" y="0"/>
          <p14:tracePt t="16913" x="7429500" y="0"/>
          <p14:tracePt t="16930" x="7358063" y="0"/>
          <p14:tracePt t="16947" x="7018338" y="0"/>
          <p14:tracePt t="16964" x="6831013" y="0"/>
          <p14:tracePt t="16980" x="6473825" y="53975"/>
          <p14:tracePt t="16997" x="5803900" y="330200"/>
          <p14:tracePt t="17014" x="5446713" y="536575"/>
          <p14:tracePt t="17030" x="5160963" y="696913"/>
          <p14:tracePt t="17047" x="4394200" y="1000125"/>
          <p14:tracePt t="17064" x="4303713" y="1036638"/>
          <p14:tracePt t="17080" x="4268788" y="1054100"/>
          <p14:tracePt t="17097" x="4259263" y="1054100"/>
          <p14:tracePt t="17113" x="4268788" y="1044575"/>
          <p14:tracePt t="17137" x="4357688" y="982663"/>
          <p14:tracePt t="17150" x="4527550" y="884238"/>
          <p14:tracePt t="17164" x="4741863" y="660400"/>
          <p14:tracePt t="17180" x="5037138" y="428625"/>
          <p14:tracePt t="17196" x="5822950" y="133350"/>
          <p14:tracePt t="17214" x="6313488" y="80963"/>
          <p14:tracePt t="17230" x="6796088" y="80963"/>
          <p14:tracePt t="17247" x="7269163" y="125413"/>
          <p14:tracePt t="17263" x="8296275" y="750888"/>
          <p14:tracePt t="17280" x="8643938" y="1108075"/>
          <p14:tracePt t="17297" x="8867775" y="1438275"/>
          <p14:tracePt t="17313" x="9010650" y="1776413"/>
          <p14:tracePt t="17330" x="9010650" y="1919288"/>
          <p14:tracePt t="17346" x="8966200" y="2133600"/>
          <p14:tracePt t="17363" x="8661400" y="2616200"/>
          <p14:tracePt t="17380" x="8385175" y="2938463"/>
          <p14:tracePt t="17397" x="8126413" y="3214688"/>
          <p14:tracePt t="17414" x="7777163" y="3536950"/>
          <p14:tracePt t="17430" x="7000875" y="4081463"/>
          <p14:tracePt t="17447" x="6554788" y="4241800"/>
          <p14:tracePt t="17463" x="6197600" y="4357688"/>
          <p14:tracePt t="17480" x="5572125" y="4419600"/>
          <p14:tracePt t="17497" x="5153025" y="4125913"/>
          <p14:tracePt t="17513" x="4822825" y="3660775"/>
          <p14:tracePt t="17530" x="4652963" y="2625725"/>
          <p14:tracePt t="17548" x="4732338" y="2224088"/>
          <p14:tracePt t="17563" x="4875213" y="1893888"/>
          <p14:tracePt t="17580" x="5419725" y="1268413"/>
          <p14:tracePt t="17597" x="5715000" y="1036638"/>
          <p14:tracePt t="17613" x="5991225" y="928688"/>
          <p14:tracePt t="17630" x="6581775" y="982663"/>
          <p14:tracePt t="17647" x="6840538" y="1204913"/>
          <p14:tracePt t="17664" x="7089775" y="1465263"/>
          <p14:tracePt t="17680" x="7367588" y="2062163"/>
          <p14:tracePt t="17697" x="7394575" y="2366963"/>
          <p14:tracePt t="17713" x="7394575" y="2705100"/>
          <p14:tracePt t="17730" x="7153275" y="3411538"/>
          <p14:tracePt t="17747" x="7010400" y="3741738"/>
          <p14:tracePt t="17763" x="6867525" y="4044950"/>
          <p14:tracePt t="17780" x="6384925" y="4768850"/>
          <p14:tracePt t="17797" x="6170613" y="4973638"/>
          <p14:tracePt t="17813" x="6037263" y="5099050"/>
          <p14:tracePt t="17830" x="5956300" y="5170488"/>
          <p14:tracePt t="17846" x="5875338" y="5224463"/>
          <p14:tracePt t="17864" x="5857875" y="5232400"/>
          <p14:tracePt t="17880" x="5848350" y="5241925"/>
          <p14:tracePt t="17897" x="5857875" y="5241925"/>
          <p14:tracePt t="18271" x="5867400" y="5241925"/>
          <p14:tracePt t="18284" x="5884863" y="5241925"/>
          <p14:tracePt t="18296" x="5956300" y="5241925"/>
          <p14:tracePt t="18309" x="6062663" y="5241925"/>
          <p14:tracePt t="18321" x="6170613" y="5251450"/>
          <p14:tracePt t="18334" x="6276975" y="5259388"/>
          <p14:tracePt t="18347" x="6394450" y="5268913"/>
          <p14:tracePt t="18364" x="6473825" y="5268913"/>
          <p14:tracePt t="18380" x="6554788" y="5276850"/>
          <p14:tracePt t="18397" x="6572250" y="5276850"/>
          <p14:tracePt t="18413" x="6581775" y="5276850"/>
          <p14:tracePt t="18437" x="6589713" y="5276850"/>
          <p14:tracePt t="18551" x="6599238" y="5276850"/>
          <p14:tracePt t="18564" x="6616700" y="5276850"/>
          <p14:tracePt t="18576" x="6643688" y="5276850"/>
          <p14:tracePt t="18588" x="6670675" y="5276850"/>
          <p14:tracePt t="18602" x="6697663" y="5276850"/>
          <p14:tracePt t="18614" x="6742113" y="5276850"/>
          <p14:tracePt t="18630" x="6796088" y="5276850"/>
          <p14:tracePt t="18647" x="6867525" y="5286375"/>
          <p14:tracePt t="18664" x="7054850" y="5295900"/>
          <p14:tracePt t="18680" x="7116763" y="5295900"/>
          <p14:tracePt t="18697" x="7134225" y="5295900"/>
          <p14:tracePt t="18918" x="7170738" y="5295900"/>
          <p14:tracePt t="18931" x="7277100" y="5295900"/>
          <p14:tracePt t="18947" x="7670800" y="5465763"/>
          <p14:tracePt t="18960" x="8072438" y="5661025"/>
          <p14:tracePt t="18974" x="8412163" y="5875338"/>
          <p14:tracePt t="18986" x="8626475" y="6027738"/>
          <p14:tracePt t="19000" x="8751888" y="6099175"/>
          <p14:tracePt t="19014" x="8804275" y="6126163"/>
          <p14:tracePt t="19030" x="8831263" y="6143625"/>
          <p14:tracePt t="19047" x="8848725" y="6153150"/>
          <p14:tracePt t="19065" x="8813800" y="6126163"/>
          <p14:tracePt t="19137" x="8769350" y="6072188"/>
          <p14:tracePt t="19151" x="8715375" y="6037263"/>
          <p14:tracePt t="19164" x="8626475" y="6000750"/>
          <p14:tracePt t="19177" x="8545513" y="5991225"/>
          <p14:tracePt t="19190" x="8456613" y="5991225"/>
          <p14:tracePt t="19203" x="8340725" y="5991225"/>
          <p14:tracePt t="19216" x="8134350" y="6027738"/>
          <p14:tracePt t="19230" x="7894638" y="6072188"/>
          <p14:tracePt t="19247" x="7634288" y="6108700"/>
          <p14:tracePt t="19264" x="7313613" y="6161088"/>
          <p14:tracePt t="19280" x="6367463" y="6276975"/>
          <p14:tracePt t="19297" x="5830888" y="6313488"/>
          <p14:tracePt t="19314" x="5340350" y="6348413"/>
          <p14:tracePt t="19330" x="4438650" y="6419850"/>
          <p14:tracePt t="19347" x="4017963" y="6456363"/>
          <p14:tracePt t="19364" x="3554413" y="6491288"/>
          <p14:tracePt t="19380" x="2813050" y="6518275"/>
          <p14:tracePt t="19397" x="2500313" y="6518275"/>
          <p14:tracePt t="19414" x="2303463" y="6518275"/>
          <p14:tracePt t="19430" x="2133600" y="6518275"/>
          <p14:tracePt t="19447" x="1776413" y="6491288"/>
          <p14:tracePt t="19464" x="1652588" y="6473825"/>
          <p14:tracePt t="19480" x="1544638" y="6456363"/>
          <p14:tracePt t="19497" x="1295400" y="6411913"/>
          <p14:tracePt t="19514" x="1089025" y="6384925"/>
          <p14:tracePt t="19530" x="973138" y="6348413"/>
          <p14:tracePt t="19548" x="847725" y="6286500"/>
          <p14:tracePt t="19565" x="812800" y="6232525"/>
          <p14:tracePt t="19580" x="785813" y="6188075"/>
          <p14:tracePt t="19597" x="776288" y="6170613"/>
          <p14:tracePt t="19613" x="776288" y="6161088"/>
          <p14:tracePt t="19630" x="803275" y="6134100"/>
          <p14:tracePt t="19828" x="893763" y="6108700"/>
          <p14:tracePt t="19841" x="1009650" y="6081713"/>
          <p14:tracePt t="19853" x="1125538" y="6045200"/>
          <p14:tracePt t="19867" x="1204913" y="6027738"/>
          <p14:tracePt t="19880" x="1268413" y="6010275"/>
          <p14:tracePt t="19897" x="1330325" y="6000750"/>
          <p14:tracePt t="19914" x="1500188" y="5991225"/>
          <p14:tracePt t="19931" x="1571625" y="5991225"/>
          <p14:tracePt t="19947" x="1616075" y="5991225"/>
          <p14:tracePt t="19964" x="1643063" y="5991225"/>
          <p14:tracePt t="19980" x="1679575" y="5991225"/>
          <p14:tracePt t="19998" x="1687513" y="5991225"/>
          <p14:tracePt t="20014" x="1697038" y="5991225"/>
          <p14:tracePt t="20030" x="1704975" y="5991225"/>
          <p14:tracePt t="20095" x="1724025" y="5991225"/>
          <p14:tracePt t="20108" x="1741488" y="5991225"/>
          <p14:tracePt t="20120" x="1758950" y="5991225"/>
          <p14:tracePt t="20134" x="1795463" y="5991225"/>
          <p14:tracePt t="20147" x="1830388" y="5991225"/>
          <p14:tracePt t="20164" x="1857375" y="5991225"/>
          <p14:tracePt t="20180" x="2009775" y="5956300"/>
          <p14:tracePt t="20198" x="2152650" y="5929313"/>
          <p14:tracePt t="20214" x="2259013" y="5884863"/>
          <p14:tracePt t="20230" x="2384425" y="5830888"/>
          <p14:tracePt t="20248" x="2419350" y="5822950"/>
          <p14:tracePt t="20264" x="2438400" y="5813425"/>
          <p14:tracePt t="20280" x="2455863" y="5803900"/>
          <p14:tracePt t="20298" x="2473325" y="5795963"/>
          <p14:tracePt t="20314" x="2490788" y="5795963"/>
          <p14:tracePt t="20330" x="2581275" y="5776913"/>
          <p14:tracePt t="20348" x="2643188" y="5768975"/>
          <p14:tracePt t="20364" x="2697163" y="5768975"/>
          <p14:tracePt t="20381" x="2840038" y="5768975"/>
          <p14:tracePt t="20398" x="2955925" y="5776913"/>
          <p14:tracePt t="20414" x="3133725" y="5822950"/>
          <p14:tracePt t="20430" x="3357563" y="5911850"/>
          <p14:tracePt t="20447" x="3625850" y="6000750"/>
          <p14:tracePt t="20464" x="4054475" y="6108700"/>
          <p14:tracePt t="20481" x="4197350" y="6126163"/>
          <p14:tracePt t="20497" x="4429125" y="6126163"/>
          <p14:tracePt t="20514" x="4537075" y="6126163"/>
          <p14:tracePt t="20530" x="4598988" y="6116638"/>
          <p14:tracePt t="20547" x="4625975" y="6116638"/>
          <p14:tracePt t="20565" x="4633913" y="6116638"/>
          <p14:tracePt t="20589" x="4633913" y="6108700"/>
          <p14:tracePt t="20639" x="4652963" y="6072188"/>
          <p14:tracePt t="20678" x="4670425" y="6018213"/>
          <p14:tracePt t="20690" x="4697413" y="5973763"/>
          <p14:tracePt t="20703" x="4714875" y="5938838"/>
          <p14:tracePt t="20715" x="4751388" y="5894388"/>
          <p14:tracePt t="20730" x="4776788" y="5848350"/>
          <p14:tracePt t="20747" x="4795838" y="5822950"/>
          <p14:tracePt t="20764" x="4830763" y="5768975"/>
          <p14:tracePt t="20781" x="4848225" y="5751513"/>
          <p14:tracePt t="20797" x="4857750" y="5741988"/>
          <p14:tracePt t="20814" x="4848225" y="5741988"/>
          <p14:tracePt t="20957" x="4840288" y="5741988"/>
          <p14:tracePt t="21007" x="4822825" y="5741988"/>
          <p14:tracePt t="21021" x="4813300" y="5741988"/>
          <p14:tracePt t="21033" x="4786313" y="5741988"/>
          <p14:tracePt t="21046" x="4768850" y="5741988"/>
          <p14:tracePt t="21058" x="4759325" y="5741988"/>
          <p14:tracePt t="21071" x="4751388" y="5741988"/>
          <p14:tracePt t="21084" x="4705350" y="5715000"/>
          <p14:tracePt t="21133" x="4616450" y="5661025"/>
          <p14:tracePt t="21147" x="4518025" y="5589588"/>
          <p14:tracePt t="21158" x="4394200" y="5491163"/>
          <p14:tracePt t="21172" x="4224338" y="5367338"/>
          <p14:tracePt t="21184" x="4071938" y="5259388"/>
          <p14:tracePt t="21198" x="4017963" y="5197475"/>
          <p14:tracePt t="21214" x="3983038" y="5187950"/>
          <p14:tracePt t="21231" x="3973513" y="5180013"/>
          <p14:tracePt t="21248" x="3965575" y="5170488"/>
          <p14:tracePt t="21264" x="3965575" y="5160963"/>
          <p14:tracePt t="21288" x="3983038" y="5108575"/>
          <p14:tracePt t="21630" x="4017963" y="5054600"/>
          <p14:tracePt t="21643" x="4044950" y="5010150"/>
          <p14:tracePt t="21656" x="4081463" y="4965700"/>
          <p14:tracePt t="21667" x="4133850" y="4929188"/>
          <p14:tracePt t="21682" x="4205288" y="4884738"/>
          <p14:tracePt t="21697" x="4303713" y="4803775"/>
          <p14:tracePt t="21714" x="4394200" y="4724400"/>
          <p14:tracePt t="21731" x="4830763" y="4518025"/>
          <p14:tracePt t="21748" x="5018088" y="4473575"/>
          <p14:tracePt t="21764" x="5133975" y="4429125"/>
          <p14:tracePt t="21781" x="5330825" y="4411663"/>
          <p14:tracePt t="21798" x="5465763" y="4411663"/>
          <p14:tracePt t="21814" x="5599113" y="4411663"/>
          <p14:tracePt t="21831" x="5919788" y="4473575"/>
          <p14:tracePt t="21848" x="6134100" y="4527550"/>
          <p14:tracePt t="21864" x="6296025" y="4589463"/>
          <p14:tracePt t="21881" x="6518275" y="4633913"/>
          <p14:tracePt t="21899" x="6653213" y="4643438"/>
          <p14:tracePt t="21914" x="6759575" y="4643438"/>
          <p14:tracePt t="21931" x="6840538" y="4643438"/>
          <p14:tracePt t="21948" x="6973888" y="4625975"/>
          <p14:tracePt t="21964" x="7170738" y="4581525"/>
          <p14:tracePt t="21981" x="7304088" y="4527550"/>
          <p14:tracePt t="21997" x="7402513" y="4483100"/>
          <p14:tracePt t="22014" x="7500938" y="4419600"/>
          <p14:tracePt t="22031" x="7537450" y="4394200"/>
          <p14:tracePt t="22047" x="7562850" y="4367213"/>
          <p14:tracePt t="22065" x="7572375" y="4357688"/>
          <p14:tracePt t="22081" x="7554913" y="4357688"/>
          <p14:tracePt t="22393" x="7537450" y="4357688"/>
          <p14:tracePt t="22418" x="7527925" y="4357688"/>
          <p14:tracePt t="22432" x="7518400" y="4357688"/>
          <p14:tracePt t="22444" x="7510463" y="4357688"/>
          <p14:tracePt t="22472" x="7500938" y="4357688"/>
          <p14:tracePt t="22484" x="7483475" y="4348163"/>
          <p14:tracePt t="22509" x="7473950" y="4348163"/>
          <p14:tracePt t="22535" x="7456488" y="4348163"/>
          <p14:tracePt t="22548" x="7446963" y="4348163"/>
          <p14:tracePt t="22573" x="7439025" y="4348163"/>
          <p14:tracePt t="22585" x="7439025" y="4340225"/>
          <p14:tracePt t="22598" x="7429500" y="4340225"/>
          <p14:tracePt t="22610" x="7402513" y="4322763"/>
          <p14:tracePt t="22623" x="7375525" y="4303713"/>
          <p14:tracePt t="22635" x="7323138" y="4276725"/>
          <p14:tracePt t="22649" x="7259638" y="4259263"/>
          <p14:tracePt t="22664" x="7205663" y="4241800"/>
          <p14:tracePt t="22681" x="7143750" y="4232275"/>
          <p14:tracePt t="22697" x="6991350" y="4214813"/>
          <p14:tracePt t="22715" x="6786563" y="4205288"/>
          <p14:tracePt t="22731" x="6661150" y="4197350"/>
          <p14:tracePt t="22748" x="6500813" y="4187825"/>
          <p14:tracePt t="22764" x="6429375" y="4187825"/>
          <p14:tracePt t="22781" x="6375400" y="4187825"/>
          <p14:tracePt t="22798" x="6232525" y="4187825"/>
          <p14:tracePt t="22814" x="6180138" y="4187825"/>
          <p14:tracePt t="22831" x="6116638" y="4187825"/>
          <p14:tracePt t="22848" x="6000750" y="4187825"/>
          <p14:tracePt t="22865" x="5902325" y="4197350"/>
          <p14:tracePt t="22881" x="5795963" y="4214813"/>
          <p14:tracePt t="22898" x="5599113" y="4232275"/>
          <p14:tracePt t="22915" x="5510213" y="4232275"/>
          <p14:tracePt t="22930" x="5394325" y="4232275"/>
          <p14:tracePt t="22947" x="5187950" y="4241800"/>
          <p14:tracePt t="22965" x="5116513" y="4241800"/>
          <p14:tracePt t="22981" x="4983163" y="4232275"/>
          <p14:tracePt t="22997" x="4875213" y="4214813"/>
          <p14:tracePt t="23014" x="4714875" y="4170363"/>
          <p14:tracePt t="23031" x="4652963" y="4152900"/>
          <p14:tracePt t="23047" x="4608513" y="4143375"/>
          <p14:tracePt t="23064" x="4537075" y="4089400"/>
          <p14:tracePt t="23081" x="4491038" y="4054475"/>
          <p14:tracePt t="23098" x="4456113" y="4037013"/>
          <p14:tracePt t="23114" x="4348163" y="3990975"/>
          <p14:tracePt t="23131" x="4313238" y="3973513"/>
          <p14:tracePt t="23147" x="4286250" y="3965575"/>
          <p14:tracePt t="23165" x="4259263" y="3956050"/>
          <p14:tracePt t="23181" x="4251325" y="3956050"/>
          <p14:tracePt t="23198" x="4241800" y="3956050"/>
          <p14:tracePt t="23214" x="4224338" y="3956050"/>
          <p14:tracePt t="23231" x="4214813" y="3938588"/>
          <p14:tracePt t="23248" x="4205288" y="3938588"/>
          <p14:tracePt t="23264" x="4197350" y="3938588"/>
          <p14:tracePt t="24162" x="4224338" y="3946525"/>
          <p14:tracePt t="24339" x="4276725" y="3983038"/>
          <p14:tracePt t="24352" x="4375150" y="4017963"/>
          <p14:tracePt t="24364" x="4554538" y="4108450"/>
          <p14:tracePt t="24377" x="4867275" y="4286250"/>
          <p14:tracePt t="24389" x="5251450" y="4527550"/>
          <p14:tracePt t="24402" x="5572125" y="4679950"/>
          <p14:tracePt t="24415" x="5822950" y="4768850"/>
          <p14:tracePt t="24430" x="6045200" y="4830763"/>
          <p14:tracePt t="24447" x="6330950" y="4894263"/>
          <p14:tracePt t="24464" x="6823075" y="5054600"/>
          <p14:tracePt t="24481" x="6973888" y="5108575"/>
          <p14:tracePt t="24497" x="7062788" y="5153025"/>
          <p14:tracePt t="24514" x="7143750" y="5187950"/>
          <p14:tracePt t="24530" x="7153275" y="5187950"/>
          <p14:tracePt t="24547" x="7099300" y="5180013"/>
          <p14:tracePt t="24605" x="7018338" y="5153025"/>
          <p14:tracePt t="24618" x="6831013" y="5116513"/>
          <p14:tracePt t="24630" x="6661150" y="5116513"/>
          <p14:tracePt t="24644" x="6510338" y="5153025"/>
          <p14:tracePt t="24656" x="6394450" y="5232400"/>
          <p14:tracePt t="24669" x="6232525" y="5322888"/>
          <p14:tracePt t="24681" x="6000750" y="5419725"/>
          <p14:tracePt t="24697" x="5848350" y="5483225"/>
          <p14:tracePt t="24713" x="5751513" y="5537200"/>
          <p14:tracePt t="24730" x="5572125" y="5616575"/>
          <p14:tracePt t="25630" x="5518150" y="5599113"/>
          <p14:tracePt t="26015" x="5456238" y="5562600"/>
          <p14:tracePt t="26027" x="5375275" y="5500688"/>
          <p14:tracePt t="26041" x="5286375" y="5456238"/>
          <p14:tracePt t="26053" x="5187950" y="5402263"/>
          <p14:tracePt t="26066" x="5054600" y="5375275"/>
          <p14:tracePt t="26081" x="4929188" y="5330825"/>
          <p14:tracePt t="26098" x="4803775" y="5313363"/>
          <p14:tracePt t="26114" x="4251325" y="5214938"/>
          <p14:tracePt t="26131" x="4054475" y="5160963"/>
          <p14:tracePt t="26147" x="3840163" y="5108575"/>
          <p14:tracePt t="26164" x="3473450" y="4991100"/>
          <p14:tracePt t="26181" x="3348038" y="4956175"/>
          <p14:tracePt t="26198" x="3224213" y="4919663"/>
          <p14:tracePt t="26214" x="2946400" y="4857750"/>
          <p14:tracePt t="26231" x="2830513" y="4840288"/>
          <p14:tracePt t="26247" x="2732088" y="4822825"/>
          <p14:tracePt t="26264" x="2527300" y="4803775"/>
          <p14:tracePt t="26281" x="2438400" y="4803775"/>
          <p14:tracePt t="26298" x="2366963" y="4795838"/>
          <p14:tracePt t="26314" x="2303463" y="4795838"/>
          <p14:tracePt t="26332" x="2241550" y="4795838"/>
          <p14:tracePt t="26348" x="2205038" y="4795838"/>
          <p14:tracePt t="26365" x="2187575" y="4786313"/>
          <p14:tracePt t="26381" x="2170113" y="4786313"/>
          <p14:tracePt t="26398" x="2170113" y="4776788"/>
          <p14:tracePt t="26415" x="2179638" y="4768850"/>
          <p14:tracePt t="26458" x="2187575" y="4768850"/>
          <p14:tracePt t="26471" x="2224088" y="4751388"/>
          <p14:tracePt t="26484" x="2276475" y="4741863"/>
          <p14:tracePt t="26498" x="2357438" y="4732338"/>
          <p14:tracePt t="26511" x="2455863" y="4732338"/>
          <p14:tracePt t="26524" x="2527300" y="4724400"/>
          <p14:tracePt t="26537" x="2616200" y="4724400"/>
          <p14:tracePt t="26550" x="2786063" y="4714875"/>
          <p14:tracePt t="26564" x="2982913" y="4705350"/>
          <p14:tracePt t="26581" x="3322638" y="4705350"/>
          <p14:tracePt t="26598" x="3714750" y="4705350"/>
          <p14:tracePt t="26615" x="3786188" y="4697413"/>
          <p14:tracePt t="26631" x="3803650" y="4697413"/>
          <p14:tracePt t="26648" x="3830638" y="4687888"/>
          <p14:tracePt t="27562" x="3795713" y="4697413"/>
          <p14:tracePt t="27694" x="3759200" y="4705350"/>
          <p14:tracePt t="27705" x="3705225" y="4724400"/>
          <p14:tracePt t="27718" x="3633788" y="4724400"/>
          <p14:tracePt t="27732" x="3571875" y="4724400"/>
          <p14:tracePt t="27748" x="3490913" y="4724400"/>
          <p14:tracePt t="27765" x="3384550" y="4705350"/>
          <p14:tracePt t="27782" x="3125788" y="4598988"/>
          <p14:tracePt t="27799" x="3062288" y="4554538"/>
          <p14:tracePt t="27815" x="3017838" y="4518025"/>
          <p14:tracePt t="27832" x="2965450" y="4446588"/>
          <p14:tracePt t="27849" x="2946400" y="4402138"/>
          <p14:tracePt t="27865" x="2928938" y="4340225"/>
          <p14:tracePt t="27882" x="2894013" y="4143375"/>
          <p14:tracePt t="27899" x="2884488" y="4071938"/>
          <p14:tracePt t="27915" x="2874963" y="4017963"/>
          <p14:tracePt t="27933" x="2874963" y="4000500"/>
          <p14:tracePt t="27948" x="2901950" y="3990975"/>
          <p14:tracePt t="27996" x="2990850" y="3973513"/>
          <p14:tracePt t="28011" x="3384550" y="3973513"/>
          <p14:tracePt t="28023" x="3884613" y="3973513"/>
          <p14:tracePt t="28037" x="4313238" y="4027488"/>
          <p14:tracePt t="28049" x="4670425" y="4108450"/>
          <p14:tracePt t="28065" x="4973638" y="4143375"/>
          <p14:tracePt t="28082" x="5116513" y="4143375"/>
          <p14:tracePt t="28099" x="5251450" y="4098925"/>
          <p14:tracePt t="28115" x="5259388" y="4081463"/>
          <p14:tracePt t="28132" x="5268913" y="4062413"/>
          <p14:tracePt t="28148" x="5259388" y="4054475"/>
          <p14:tracePt t="28199" x="5197475" y="4037013"/>
          <p14:tracePt t="28213" x="5133975" y="4027488"/>
          <p14:tracePt t="28225" x="5099050" y="4017963"/>
          <p14:tracePt t="28238" x="5072063" y="4017963"/>
          <p14:tracePt t="28250" x="5062538" y="4017963"/>
          <p14:tracePt t="28265" x="5062538" y="4000500"/>
          <p14:tracePt t="28596" x="5062538" y="3965575"/>
          <p14:tracePt t="28608" x="5072063" y="3902075"/>
          <p14:tracePt t="28621" x="5099050" y="3813175"/>
          <p14:tracePt t="28633" x="5187950" y="3562350"/>
          <p14:tracePt t="28649" x="5384800" y="3276600"/>
          <p14:tracePt t="28665" x="5589588" y="2894013"/>
          <p14:tracePt t="28682" x="5911850" y="2125663"/>
          <p14:tracePt t="28699" x="6054725" y="1731963"/>
          <p14:tracePt t="28715" x="6197600" y="1428750"/>
          <p14:tracePt t="28732" x="6411913" y="857250"/>
          <p14:tracePt t="28749" x="6429375" y="768350"/>
          <p14:tracePt t="28765" x="6429375" y="723900"/>
          <p14:tracePt t="28782" x="6429375" y="714375"/>
          <p14:tracePt t="28799" x="6419850" y="704850"/>
          <p14:tracePt t="28815" x="6357938" y="679450"/>
          <p14:tracePt t="28832" x="6170613" y="633413"/>
          <p14:tracePt t="28849" x="6027738" y="625475"/>
          <p14:tracePt t="28865" x="5857875" y="625475"/>
          <p14:tracePt t="28882" x="5634038" y="669925"/>
          <p14:tracePt t="28899" x="5545138" y="723900"/>
          <p14:tracePt t="28915" x="5465763" y="795338"/>
          <p14:tracePt t="28932" x="5340350" y="965200"/>
          <p14:tracePt t="28950" x="5303838" y="1017588"/>
          <p14:tracePt t="28965" x="5295900" y="1054100"/>
          <p14:tracePt t="28982" x="5322888" y="1133475"/>
          <p14:tracePt t="28999" x="5394325" y="1223963"/>
          <p14:tracePt t="29015" x="5491163" y="1357313"/>
          <p14:tracePt t="29032" x="5875338" y="1562100"/>
          <p14:tracePt t="29049" x="6411913" y="1679575"/>
          <p14:tracePt t="29066" x="6670675" y="1643063"/>
          <p14:tracePt t="29082" x="6911975" y="1473200"/>
          <p14:tracePt t="29099" x="7269163" y="1062038"/>
          <p14:tracePt t="29116" x="7394575" y="768350"/>
          <p14:tracePt t="29132" x="7473950" y="561975"/>
          <p14:tracePt t="29149" x="7518400" y="411163"/>
          <p14:tracePt t="29166" x="7518400" y="384175"/>
          <p14:tracePt t="29182" x="7518400" y="374650"/>
          <p14:tracePt t="29199" x="7473950" y="347663"/>
          <p14:tracePt t="29199" x="7402513" y="312738"/>
          <p14:tracePt t="29216" x="7232650" y="295275"/>
          <p14:tracePt t="29232" x="7037388" y="295275"/>
          <p14:tracePt t="29249" x="6840538" y="295275"/>
          <p14:tracePt t="29265" x="6259513" y="615950"/>
          <p14:tracePt t="29282" x="6062663" y="901700"/>
          <p14:tracePt t="29299" x="5965825" y="1108075"/>
          <p14:tracePt t="29315" x="5919788" y="1401763"/>
          <p14:tracePt t="29332" x="5919788" y="1554163"/>
          <p14:tracePt t="29349" x="5946775" y="1652588"/>
          <p14:tracePt t="29366" x="6027738" y="1724025"/>
          <p14:tracePt t="29382" x="6357938" y="1822450"/>
          <p14:tracePt t="29399" x="6589713" y="1847850"/>
          <p14:tracePt t="29415" x="7277100" y="1812925"/>
          <p14:tracePt t="29432" x="7634288" y="1731963"/>
          <p14:tracePt t="29449" x="7885113" y="1625600"/>
          <p14:tracePt t="29465" x="8037513" y="1517650"/>
          <p14:tracePt t="29482" x="8197850" y="1339850"/>
          <p14:tracePt t="29499" x="8224838" y="1285875"/>
          <p14:tracePt t="29515" x="8224838" y="1268413"/>
          <p14:tracePt t="29532" x="8224838" y="1250950"/>
          <p14:tracePt t="31307" x="8205788" y="1250950"/>
          <p14:tracePt t="31725" x="8161338" y="1250950"/>
          <p14:tracePt t="31737" x="8116888" y="1268413"/>
          <p14:tracePt t="31749" x="8072438" y="1276350"/>
          <p14:tracePt t="31763" x="8037513" y="1295400"/>
          <p14:tracePt t="31776" x="7983538" y="1312863"/>
          <p14:tracePt t="31787" x="7912100" y="1347788"/>
          <p14:tracePt t="31802" x="7742238" y="1446213"/>
          <p14:tracePt t="31816" x="7527925" y="1652588"/>
          <p14:tracePt t="31833" x="7180263" y="1990725"/>
          <p14:tracePt t="31849" x="6545263" y="2589213"/>
          <p14:tracePt t="31866" x="6303963" y="2822575"/>
          <p14:tracePt t="31883" x="5991225" y="3017838"/>
          <p14:tracePt t="31899" x="5500688" y="3384550"/>
          <p14:tracePt t="31916" x="5276850" y="3554413"/>
          <p14:tracePt t="31932" x="4973638" y="3714750"/>
          <p14:tracePt t="31949" x="4330700" y="3973513"/>
          <p14:tracePt t="31966" x="4017963" y="4133850"/>
          <p14:tracePt t="31983" x="3768725" y="4251325"/>
          <p14:tracePt t="31999" x="3554413" y="4367213"/>
          <p14:tracePt t="32016" x="3214688" y="4465638"/>
          <p14:tracePt t="32033" x="3143250" y="4483100"/>
          <p14:tracePt t="32049" x="3098800" y="4483100"/>
          <p14:tracePt t="32066" x="3071813" y="4483100"/>
          <p14:tracePt t="32083" x="3062288" y="4473575"/>
          <p14:tracePt t="32099" x="3044825" y="4473575"/>
          <p14:tracePt t="32115" x="3027363" y="4473575"/>
          <p14:tracePt t="32132" x="3017838" y="4473575"/>
          <p14:tracePt t="32156" x="2973388" y="4473575"/>
          <p14:tracePt t="32231" x="2946400" y="4473575"/>
          <p14:tracePt t="32244" x="2938463" y="4473575"/>
          <p14:tracePt t="32256" x="2928938" y="4473575"/>
          <p14:tracePt t="32270" x="2938463" y="4473575"/>
          <p14:tracePt t="32866" x="2946400" y="4473575"/>
          <p14:tracePt t="32980" x="2965450" y="4473575"/>
          <p14:tracePt t="32993" x="3000375" y="4483100"/>
          <p14:tracePt t="33006" x="3036888" y="4491038"/>
          <p14:tracePt t="33018" x="3071813" y="4500563"/>
          <p14:tracePt t="33033" x="3089275" y="4510088"/>
          <p14:tracePt t="33049" x="3116263" y="4518025"/>
          <p14:tracePt t="33066" x="3125788" y="4527550"/>
          <p14:tracePt t="33083" x="3133725" y="4527550"/>
          <p14:tracePt t="33099" x="3143250" y="4527550"/>
          <p14:tracePt t="33116" x="3143250" y="4537075"/>
          <p14:tracePt t="33133" x="3152775" y="4537075"/>
          <p14:tracePt t="33174" x="3179763" y="4537075"/>
          <p14:tracePt t="33237" x="3205163" y="4537075"/>
          <p14:tracePt t="33249" x="3251200" y="4537075"/>
          <p14:tracePt t="33263" x="3295650" y="4537075"/>
          <p14:tracePt t="33275" x="3367088" y="4537075"/>
          <p14:tracePt t="33288" x="3473450" y="4537075"/>
          <p14:tracePt t="33300" x="3633788" y="4537075"/>
          <p14:tracePt t="33316" x="3786188" y="4537075"/>
          <p14:tracePt t="33333" x="3929063" y="4537075"/>
          <p14:tracePt t="33350" x="4295775" y="4537075"/>
          <p14:tracePt t="33366" x="4411663" y="4537075"/>
          <p14:tracePt t="33383" x="4510088" y="4537075"/>
          <p14:tracePt t="33400" x="4803775" y="4537075"/>
          <p14:tracePt t="33417" x="4973638" y="4537075"/>
          <p14:tracePt t="33433" x="5153025" y="4537075"/>
          <p14:tracePt t="33449" x="5661025" y="4483100"/>
          <p14:tracePt t="33467" x="5813425" y="4473575"/>
          <p14:tracePt t="33483" x="5973763" y="4438650"/>
          <p14:tracePt t="33500" x="6161088" y="4394200"/>
          <p14:tracePt t="33517" x="6545263" y="4357688"/>
          <p14:tracePt t="33533" x="6670675" y="4348163"/>
          <p14:tracePt t="33549" x="6777038" y="4330700"/>
          <p14:tracePt t="33566" x="6858000" y="4322763"/>
          <p14:tracePt t="33583" x="6973888" y="4286250"/>
          <p14:tracePt t="33600" x="6991350" y="4268788"/>
          <p14:tracePt t="33616" x="7027863" y="4241800"/>
          <p14:tracePt t="33634" x="7045325" y="4205288"/>
          <p14:tracePt t="33650" x="7054850" y="4160838"/>
          <p14:tracePt t="33666" x="7072313" y="4037013"/>
          <p14:tracePt t="33685" x="7081838" y="3965575"/>
          <p14:tracePt t="33699" x="7081838" y="3902075"/>
          <p14:tracePt t="33716" x="7081838" y="3830638"/>
          <p14:tracePt t="33733" x="7062788" y="3697288"/>
          <p14:tracePt t="33750" x="7018338" y="3633788"/>
          <p14:tracePt t="33766" x="6956425" y="3598863"/>
          <p14:tracePt t="33783" x="6724650" y="3544888"/>
          <p14:tracePt t="33800" x="6608763" y="3536950"/>
          <p14:tracePt t="33816" x="6429375" y="3536950"/>
          <p14:tracePt t="33833" x="6045200" y="3554413"/>
          <p14:tracePt t="33850" x="5938838" y="3589338"/>
          <p14:tracePt t="33866" x="5848350" y="3633788"/>
          <p14:tracePt t="33883" x="5715000" y="3803650"/>
          <p14:tracePt t="33900" x="5680075" y="3857625"/>
          <p14:tracePt t="33916" x="5661025" y="3911600"/>
          <p14:tracePt t="33933" x="5670550" y="3973513"/>
          <p14:tracePt t="33950" x="5697538" y="4017963"/>
          <p14:tracePt t="33966" x="5759450" y="4062413"/>
          <p14:tracePt t="33983" x="5956300" y="4197350"/>
          <p14:tracePt t="34000" x="6205538" y="4268788"/>
          <p14:tracePt t="34016" x="6438900" y="4313238"/>
          <p14:tracePt t="34033" x="7296150" y="4286250"/>
          <p14:tracePt t="34051" x="7537450" y="4214813"/>
          <p14:tracePt t="34066" x="7777163" y="4143375"/>
          <p14:tracePt t="34083" x="7974013" y="4081463"/>
          <p14:tracePt t="34099" x="8143875" y="3965575"/>
          <p14:tracePt t="34117" x="8170863" y="3911600"/>
          <p14:tracePt t="34133" x="8188325" y="3884613"/>
          <p14:tracePt t="34150" x="8188325" y="3813175"/>
          <p14:tracePt t="34167" x="8153400" y="3751263"/>
          <p14:tracePt t="34183" x="8062913" y="3687763"/>
          <p14:tracePt t="34200" x="7848600" y="3598863"/>
          <p14:tracePt t="34217" x="7777163" y="3562350"/>
          <p14:tracePt t="34233" x="7715250" y="3544888"/>
          <p14:tracePt t="34249" x="7626350" y="3544888"/>
          <p14:tracePt t="34267" x="7599363" y="3544888"/>
          <p14:tracePt t="34283" x="7589838" y="3544888"/>
          <p14:tracePt t="34300" x="7581900" y="3544888"/>
          <p14:tracePt t="34317" x="7572375" y="3544888"/>
          <p14:tracePt t="34407" x="7562850" y="3554413"/>
          <p14:tracePt t="34623" x="7554913" y="3554413"/>
          <p14:tracePt t="34736" x="7554913" y="3562350"/>
          <p14:tracePt t="34749" x="7545388" y="3562350"/>
          <p14:tracePt t="34775" x="7545388" y="3571875"/>
          <p14:tracePt t="34800" x="7537450" y="3581400"/>
          <p14:tracePt t="34812" x="7527925" y="3581400"/>
          <p14:tracePt t="34825" x="7518400" y="3598863"/>
          <p14:tracePt t="34837" x="7510463" y="3608388"/>
          <p14:tracePt t="34862" x="7491413" y="3608388"/>
          <p14:tracePt t="34976" x="7483475" y="36163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11</a:t>
            </a:fld>
            <a:endParaRPr lang="fr-FR"/>
          </a:p>
        </p:txBody>
      </p:sp>
      <p:pic>
        <p:nvPicPr>
          <p:cNvPr id="3" name="Picture 2">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Rectangle 4"/>
          <p:cNvSpPr/>
          <p:nvPr/>
        </p:nvSpPr>
        <p:spPr>
          <a:xfrm>
            <a:off x="3581400" y="4873491"/>
            <a:ext cx="1122422" cy="292388"/>
          </a:xfrm>
          <a:prstGeom prst="rect">
            <a:avLst/>
          </a:prstGeom>
        </p:spPr>
        <p:txBody>
          <a:bodyPr wrap="none">
            <a:spAutoFit/>
          </a:bodyPr>
          <a:lstStyle/>
          <a:p>
            <a:pPr lvl="0" algn="ctr"/>
            <a:r>
              <a:rPr lang="en-US" sz="1300" b="1" dirty="0">
                <a:solidFill>
                  <a:prstClr val="black"/>
                </a:solidFill>
                <a:latin typeface="Arial" panose="020B0604020202020204" pitchFamily="34" charset="0"/>
                <a:ea typeface="Calibri" panose="020F0502020204030204" pitchFamily="34" charset="0"/>
              </a:rPr>
              <a:t>E) </a:t>
            </a:r>
            <a:r>
              <a:rPr lang="en-US" sz="1300" dirty="0">
                <a:solidFill>
                  <a:prstClr val="black"/>
                </a:solidFill>
                <a:latin typeface="Arial" panose="020B0604020202020204" pitchFamily="34" charset="0"/>
                <a:ea typeface="Calibri" panose="020F0502020204030204" pitchFamily="34" charset="0"/>
              </a:rPr>
              <a:t>Quercetin</a:t>
            </a:r>
            <a:endParaRPr lang="en-US" sz="1300" dirty="0">
              <a:solidFill>
                <a:prstClr val="black"/>
              </a:solidFill>
            </a:endParaRPr>
          </a:p>
        </p:txBody>
      </p:sp>
      <p:pic>
        <p:nvPicPr>
          <p:cNvPr id="6" name="Picture 5"/>
          <p:cNvPicPr>
            <a:picLocks noChangeAspect="1"/>
          </p:cNvPicPr>
          <p:nvPr/>
        </p:nvPicPr>
        <p:blipFill>
          <a:blip r:embed="rId5"/>
          <a:stretch>
            <a:fillRect/>
          </a:stretch>
        </p:blipFill>
        <p:spPr>
          <a:xfrm>
            <a:off x="1447800" y="762000"/>
            <a:ext cx="6324600" cy="38862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1576064"/>
      </p:ext>
    </p:extLst>
  </p:cSld>
  <p:clrMapOvr>
    <a:masterClrMapping/>
  </p:clrMapOvr>
  <mc:AlternateContent xmlns:mc="http://schemas.openxmlformats.org/markup-compatibility/2006">
    <mc:Choice xmlns:p14="http://schemas.microsoft.com/office/powerpoint/2010/main" Requires="p14">
      <p:transition spd="slow" p14:dur="2000" advTm="758"/>
    </mc:Choice>
    <mc:Fallback>
      <p:transition spd="slow" advTm="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3" x="7242175" y="3660775"/>
          <p14:tracePt t="510" x="7000875" y="3705225"/>
          <p14:tracePt t="524" x="6759575" y="3776663"/>
          <p14:tracePt t="535" x="6500813" y="3830638"/>
          <p14:tracePt t="548" x="6323013" y="3894138"/>
          <p14:tracePt t="562" x="6205538" y="3929063"/>
          <p14:tracePt t="576" x="6108700" y="3946525"/>
          <p14:tracePt t="591" x="6010275" y="3965575"/>
          <p14:tracePt t="607" x="5938838" y="3973513"/>
          <p14:tracePt t="624" x="5840413" y="3973513"/>
          <p14:tracePt t="641" x="5813425" y="3973513"/>
          <p14:tracePt t="657" x="5786438" y="3973513"/>
          <p14:tracePt t="674" x="5741988" y="3956050"/>
          <p14:tracePt t="691" x="5724525" y="3946525"/>
          <p14:tracePt t="708" x="5724525" y="3938588"/>
          <p14:tracePt t="724" x="5715000" y="3929063"/>
          <p14:tracePt t="741" x="5705475" y="39195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12</a:t>
            </a:fld>
            <a:endParaRPr lang="fr-FR"/>
          </a:p>
        </p:txBody>
      </p:sp>
      <p:pic>
        <p:nvPicPr>
          <p:cNvPr id="3" name="Picture 2">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ctangle 3"/>
          <p:cNvSpPr/>
          <p:nvPr/>
        </p:nvSpPr>
        <p:spPr>
          <a:xfrm>
            <a:off x="0" y="5448589"/>
            <a:ext cx="8991600" cy="492443"/>
          </a:xfrm>
          <a:prstGeom prst="rect">
            <a:avLst/>
          </a:prstGeom>
        </p:spPr>
        <p:txBody>
          <a:bodyPr wrap="square">
            <a:spAutoFit/>
          </a:bodyPr>
          <a:lstStyle/>
          <a:p>
            <a:pPr algn="ctr"/>
            <a:r>
              <a:rPr lang="en-US" sz="1300" b="1" dirty="0">
                <a:latin typeface="Arial" panose="020B0604020202020204" pitchFamily="34" charset="0"/>
                <a:ea typeface="Calibri" panose="020F0502020204030204" pitchFamily="34" charset="0"/>
                <a:cs typeface="Times New Roman" panose="02020603050405020304" pitchFamily="18" charset="0"/>
              </a:rPr>
              <a:t>Figure 3: A) </a:t>
            </a:r>
            <a:r>
              <a:rPr lang="en-US" sz="1300" dirty="0">
                <a:latin typeface="Arial" panose="020B0604020202020204" pitchFamily="34" charset="0"/>
                <a:ea typeface="Calibri" panose="020F0502020204030204" pitchFamily="34" charset="0"/>
                <a:cs typeface="Times New Roman" panose="02020603050405020304" pitchFamily="18" charset="0"/>
              </a:rPr>
              <a:t>Docking pose of the compounds at the active site of </a:t>
            </a:r>
            <a:r>
              <a:rPr lang="en-US" sz="1300" i="1" dirty="0">
                <a:latin typeface="Arial" panose="020B0604020202020204" pitchFamily="34" charset="0"/>
                <a:ea typeface="Calibri" panose="020F0502020204030204" pitchFamily="34" charset="0"/>
                <a:cs typeface="Times New Roman" panose="02020603050405020304" pitchFamily="18" charset="0"/>
              </a:rPr>
              <a:t>N. nigricollis</a:t>
            </a:r>
            <a:r>
              <a:rPr lang="en-US" sz="1300" dirty="0">
                <a:latin typeface="Arial" panose="020B0604020202020204" pitchFamily="34" charset="0"/>
                <a:ea typeface="Calibri" panose="020F0502020204030204" pitchFamily="34" charset="0"/>
                <a:cs typeface="Times New Roman" panose="02020603050405020304" pitchFamily="18" charset="0"/>
              </a:rPr>
              <a:t> cardiotoxin. 2D animated poses between the compounds and </a:t>
            </a:r>
            <a:r>
              <a:rPr lang="en-US" sz="1300" i="1" dirty="0">
                <a:latin typeface="Arial" panose="020B0604020202020204" pitchFamily="34" charset="0"/>
                <a:ea typeface="Calibri" panose="020F0502020204030204" pitchFamily="34" charset="0"/>
                <a:cs typeface="Times New Roman" panose="02020603050405020304" pitchFamily="18" charset="0"/>
              </a:rPr>
              <a:t>N. nigricollis</a:t>
            </a:r>
            <a:r>
              <a:rPr lang="en-US" sz="1300" dirty="0">
                <a:latin typeface="Arial" panose="020B0604020202020204" pitchFamily="34" charset="0"/>
                <a:ea typeface="Calibri" panose="020F0502020204030204" pitchFamily="34" charset="0"/>
                <a:cs typeface="Times New Roman" panose="02020603050405020304" pitchFamily="18" charset="0"/>
              </a:rPr>
              <a:t> cardiotoxin</a:t>
            </a:r>
            <a:r>
              <a:rPr lang="en-US" sz="1300" baseline="-25000" dirty="0">
                <a:latin typeface="Arial" panose="020B0604020202020204" pitchFamily="34" charset="0"/>
                <a:ea typeface="Calibri" panose="020F0502020204030204" pitchFamily="34" charset="0"/>
                <a:cs typeface="Times New Roman" panose="02020603050405020304" pitchFamily="18" charset="0"/>
              </a:rPr>
              <a:t> </a:t>
            </a:r>
            <a:r>
              <a:rPr lang="en-US" sz="1300" b="1" dirty="0">
                <a:latin typeface="Arial" panose="020B0604020202020204" pitchFamily="34" charset="0"/>
                <a:ea typeface="Calibri" panose="020F0502020204030204" pitchFamily="34" charset="0"/>
                <a:cs typeface="Times New Roman" panose="02020603050405020304" pitchFamily="18" charset="0"/>
              </a:rPr>
              <a:t>B) </a:t>
            </a:r>
            <a:r>
              <a:rPr lang="en-US" sz="1300" dirty="0">
                <a:latin typeface="Arial" panose="020B0604020202020204" pitchFamily="34" charset="0"/>
                <a:ea typeface="Calibri" panose="020F0502020204030204" pitchFamily="34" charset="0"/>
                <a:cs typeface="Times New Roman" panose="02020603050405020304" pitchFamily="18" charset="0"/>
              </a:rPr>
              <a:t>catechin, </a:t>
            </a:r>
            <a:r>
              <a:rPr lang="en-US" sz="1300" b="1" dirty="0">
                <a:latin typeface="Arial" panose="020B0604020202020204" pitchFamily="34" charset="0"/>
                <a:ea typeface="Calibri" panose="020F0502020204030204" pitchFamily="34" charset="0"/>
                <a:cs typeface="Times New Roman" panose="02020603050405020304" pitchFamily="18" charset="0"/>
              </a:rPr>
              <a:t>C) </a:t>
            </a:r>
            <a:r>
              <a:rPr lang="en-US" sz="1300" dirty="0">
                <a:latin typeface="Arial" panose="020B0604020202020204" pitchFamily="34" charset="0"/>
                <a:ea typeface="Calibri" panose="020F0502020204030204" pitchFamily="34" charset="0"/>
                <a:cs typeface="Times New Roman" panose="02020603050405020304" pitchFamily="18" charset="0"/>
              </a:rPr>
              <a:t>epicatechin, </a:t>
            </a:r>
            <a:r>
              <a:rPr lang="en-US" sz="1300" b="1" dirty="0">
                <a:latin typeface="Arial" panose="020B0604020202020204" pitchFamily="34" charset="0"/>
                <a:ea typeface="Calibri" panose="020F0502020204030204" pitchFamily="34" charset="0"/>
                <a:cs typeface="Times New Roman" panose="02020603050405020304" pitchFamily="18" charset="0"/>
              </a:rPr>
              <a:t>D) </a:t>
            </a:r>
            <a:r>
              <a:rPr lang="en-US" sz="1300" dirty="0">
                <a:latin typeface="Arial" panose="020B0604020202020204" pitchFamily="34" charset="0"/>
                <a:ea typeface="Calibri" panose="020F0502020204030204" pitchFamily="34" charset="0"/>
                <a:cs typeface="Times New Roman" panose="02020603050405020304" pitchFamily="18" charset="0"/>
              </a:rPr>
              <a:t>catechin-3-rhamnoside, </a:t>
            </a:r>
            <a:r>
              <a:rPr lang="en-US" sz="1300" b="1" dirty="0">
                <a:latin typeface="Arial" panose="020B0604020202020204" pitchFamily="34" charset="0"/>
                <a:ea typeface="Calibri" panose="020F0502020204030204" pitchFamily="34" charset="0"/>
                <a:cs typeface="Times New Roman" panose="02020603050405020304" pitchFamily="18" charset="0"/>
              </a:rPr>
              <a:t>E) </a:t>
            </a:r>
            <a:r>
              <a:rPr lang="en-US" sz="1300" dirty="0">
                <a:latin typeface="Arial" panose="020B0604020202020204" pitchFamily="34" charset="0"/>
                <a:ea typeface="Calibri" panose="020F0502020204030204" pitchFamily="34" charset="0"/>
                <a:cs typeface="Times New Roman" panose="02020603050405020304" pitchFamily="18" charset="0"/>
              </a:rPr>
              <a:t>Quercetin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0" y="0"/>
            <a:ext cx="9067800" cy="544859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9280632"/>
      </p:ext>
    </p:extLst>
  </p:cSld>
  <p:clrMapOvr>
    <a:masterClrMapping/>
  </p:clrMapOvr>
  <mc:AlternateContent xmlns:mc="http://schemas.openxmlformats.org/markup-compatibility/2006">
    <mc:Choice xmlns:p14="http://schemas.microsoft.com/office/powerpoint/2010/main" Requires="p14">
      <p:transition spd="slow" p14:dur="2000" advTm="24747"/>
    </mc:Choice>
    <mc:Fallback>
      <p:transition spd="slow" advTm="2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3" x="5705475" y="3929063"/>
          <p14:tracePt t="570" x="5670550" y="3946525"/>
          <p14:tracePt t="584" x="5608638" y="3983038"/>
          <p14:tracePt t="596" x="5527675" y="4000500"/>
          <p14:tracePt t="609" x="5429250" y="4027488"/>
          <p14:tracePt t="624" x="5340350" y="4037013"/>
          <p14:tracePt t="640" x="5259388" y="4037013"/>
          <p14:tracePt t="657" x="5160963" y="4037013"/>
          <p14:tracePt t="674" x="4919663" y="3919538"/>
          <p14:tracePt t="691" x="4830763" y="3857625"/>
          <p14:tracePt t="707" x="4679950" y="3724275"/>
          <p14:tracePt t="725" x="4589463" y="3660775"/>
          <p14:tracePt t="740" x="4446588" y="3571875"/>
          <p14:tracePt t="757" x="4098925" y="3214688"/>
          <p14:tracePt t="773" x="3813175" y="2928938"/>
          <p14:tracePt t="790" x="3313113" y="2411413"/>
          <p14:tracePt t="807" x="3133725" y="2205038"/>
          <p14:tracePt t="823" x="3000375" y="2071688"/>
          <p14:tracePt t="840" x="2616200" y="1839913"/>
          <p14:tracePt t="857" x="2517775" y="1785938"/>
          <p14:tracePt t="873" x="2419350" y="1751013"/>
          <p14:tracePt t="890" x="2339975" y="1724025"/>
          <p14:tracePt t="907" x="2322513" y="1724025"/>
          <p14:tracePt t="923" x="2251075" y="1724025"/>
          <p14:tracePt t="982" x="2205038" y="1724025"/>
          <p14:tracePt t="994" x="2160588" y="1724025"/>
          <p14:tracePt t="1007" x="2133600" y="1724025"/>
          <p14:tracePt t="1020" x="2116138" y="1724025"/>
          <p14:tracePt t="1033" x="2108200" y="1724025"/>
          <p14:tracePt t="1617" x="2098675" y="1724025"/>
          <p14:tracePt t="1630" x="2098675" y="1731963"/>
          <p14:tracePt t="1642" x="2116138" y="1768475"/>
          <p14:tracePt t="1680" x="2251075" y="1938338"/>
          <p14:tracePt t="1692" x="2446338" y="2170113"/>
          <p14:tracePt t="1705" x="2608263" y="2366963"/>
          <p14:tracePt t="1717" x="2732088" y="2517775"/>
          <p14:tracePt t="1730" x="2874963" y="2660650"/>
          <p14:tracePt t="1743" x="3017838" y="2776538"/>
          <p14:tracePt t="1756" x="3160713" y="2840038"/>
          <p14:tracePt t="1773" x="3268663" y="2884488"/>
          <p14:tracePt t="1790" x="3438525" y="2919413"/>
          <p14:tracePt t="1806" x="3911600" y="2928938"/>
          <p14:tracePt t="1823" x="4098925" y="2901950"/>
          <p14:tracePt t="1839" x="4322763" y="2803525"/>
          <p14:tracePt t="1856" x="4813300" y="2347913"/>
          <p14:tracePt t="1873" x="4919663" y="2214563"/>
          <p14:tracePt t="1889" x="4956175" y="2133600"/>
          <p14:tracePt t="1906" x="4983163" y="2071688"/>
          <p14:tracePt t="1924" x="4983163" y="2062163"/>
          <p14:tracePt t="1939" x="4956175" y="2017713"/>
          <p14:tracePt t="1959" x="4857750" y="1938338"/>
          <p14:tracePt t="1974" x="4554538" y="1795463"/>
          <p14:tracePt t="1989" x="4179888" y="1625600"/>
          <p14:tracePt t="2006" x="3625850" y="1455738"/>
          <p14:tracePt t="2024" x="2616200" y="1482725"/>
          <p14:tracePt t="2040" x="2268538" y="1616075"/>
          <p14:tracePt t="2056" x="1625600" y="2125663"/>
          <p14:tracePt t="2074" x="1438275" y="2366963"/>
          <p14:tracePt t="2089" x="1322388" y="2643188"/>
          <p14:tracePt t="2106" x="1258888" y="2955925"/>
          <p14:tracePt t="2106" x="1223963" y="3232150"/>
          <p14:tracePt t="2124" x="1312863" y="3803650"/>
          <p14:tracePt t="2139" x="1517650" y="4357688"/>
          <p14:tracePt t="2156" x="1768475" y="4768850"/>
          <p14:tracePt t="2173" x="2347913" y="5170488"/>
          <p14:tracePt t="2190" x="2679700" y="5214938"/>
          <p14:tracePt t="2206" x="2973388" y="5214938"/>
          <p14:tracePt t="2223" x="3473450" y="4929188"/>
          <p14:tracePt t="2240" x="3625850" y="4751388"/>
          <p14:tracePt t="2256" x="3705225" y="4625975"/>
          <p14:tracePt t="2273" x="3759200" y="4465638"/>
          <p14:tracePt t="2290" x="3759200" y="4357688"/>
          <p14:tracePt t="2306" x="3759200" y="4259263"/>
          <p14:tracePt t="2323" x="3732213" y="4160838"/>
          <p14:tracePt t="2340" x="3571875" y="4000500"/>
          <p14:tracePt t="2356" x="3438525" y="3919538"/>
          <p14:tracePt t="2373" x="3367088" y="3884613"/>
          <p14:tracePt t="2389" x="3259138" y="3840163"/>
          <p14:tracePt t="2407" x="3160713" y="3795713"/>
          <p14:tracePt t="2423" x="3017838" y="3741738"/>
          <p14:tracePt t="2439" x="2616200" y="3509963"/>
          <p14:tracePt t="2456" x="2419350" y="3384550"/>
          <p14:tracePt t="2473" x="2276475" y="3286125"/>
          <p14:tracePt t="2489" x="2179638" y="3197225"/>
          <p14:tracePt t="3400" x="2187575" y="3170238"/>
          <p14:tracePt t="4060" x="2205038" y="3133725"/>
          <p14:tracePt t="4072" x="2232025" y="3036888"/>
          <p14:tracePt t="4084" x="2286000" y="2938463"/>
          <p14:tracePt t="4096" x="2374900" y="2786063"/>
          <p14:tracePt t="4110" x="2490788" y="2554288"/>
          <p14:tracePt t="4124" x="2616200" y="2276475"/>
          <p14:tracePt t="4140" x="2714625" y="2027238"/>
          <p14:tracePt t="4157" x="2857500" y="1446213"/>
          <p14:tracePt t="4174" x="2901950" y="1303338"/>
          <p14:tracePt t="4190" x="2911475" y="1231900"/>
          <p14:tracePt t="4206" x="2919413" y="1179513"/>
          <p14:tracePt t="4226" x="2919413" y="1169988"/>
          <p14:tracePt t="4240" x="2911475" y="1169988"/>
          <p14:tracePt t="4274" x="2894013" y="1179513"/>
          <p14:tracePt t="4286" x="2884488" y="1187450"/>
          <p14:tracePt t="4313" x="2884488" y="1196975"/>
          <p14:tracePt t="4338" x="2884488" y="1231900"/>
          <p14:tracePt t="4352" x="2884488" y="1357313"/>
          <p14:tracePt t="4364" x="2884488" y="1517650"/>
          <p14:tracePt t="4377" x="2965450" y="1973263"/>
          <p14:tracePt t="4390" x="3143250" y="2411413"/>
          <p14:tracePt t="10553" x="3081338" y="2339975"/>
          <p14:tracePt t="10754" x="2965450" y="2187575"/>
          <p14:tracePt t="10768" x="2874963" y="2000250"/>
          <p14:tracePt t="10779" x="2795588" y="1822450"/>
          <p14:tracePt t="10794" x="2751138" y="1724025"/>
          <p14:tracePt t="10808" x="2697163" y="1652588"/>
          <p14:tracePt t="10824" x="2633663" y="1571625"/>
          <p14:tracePt t="10841" x="2562225" y="1509713"/>
          <p14:tracePt t="10858" x="2428875" y="1374775"/>
          <p14:tracePt t="10875" x="2374900" y="1303338"/>
          <p14:tracePt t="10891" x="2312988" y="1214438"/>
          <p14:tracePt t="10908" x="2224088" y="1081088"/>
          <p14:tracePt t="10925" x="2179638" y="1027113"/>
          <p14:tracePt t="10941" x="2116138" y="982663"/>
          <p14:tracePt t="10958" x="1955800" y="901700"/>
          <p14:tracePt t="10975" x="1893888" y="866775"/>
          <p14:tracePt t="10991" x="1822450" y="812800"/>
          <p14:tracePt t="11008" x="1758950" y="750888"/>
          <p14:tracePt t="11025" x="1751013" y="750888"/>
          <p14:tracePt t="11041" x="1741488" y="741363"/>
          <p14:tracePt t="11058" x="1741488" y="750888"/>
          <p14:tracePt t="11161" x="1741488" y="758825"/>
          <p14:tracePt t="11198" x="1741488" y="768350"/>
          <p14:tracePt t="11440" x="1768475" y="803275"/>
          <p14:tracePt t="11453" x="1830388" y="857250"/>
          <p14:tracePt t="11465" x="1919288" y="965200"/>
          <p14:tracePt t="11478" x="2044700" y="1179513"/>
          <p14:tracePt t="11492" x="2152650" y="1303338"/>
          <p14:tracePt t="11508" x="2276475" y="1438275"/>
          <p14:tracePt t="11525" x="2598738" y="1822450"/>
          <p14:tracePt t="11542" x="2714625" y="1990725"/>
          <p14:tracePt t="11558" x="2840038" y="2125663"/>
          <p14:tracePt t="11574" x="3251200" y="2419350"/>
          <p14:tracePt t="11592" x="3348038" y="2419350"/>
          <p14:tracePt t="11608" x="3438525" y="2295525"/>
          <p14:tracePt t="11624" x="3517900" y="1938338"/>
          <p14:tracePt t="11641" x="3536950" y="1276350"/>
          <p14:tracePt t="11659" x="3465513" y="990600"/>
          <p14:tracePt t="11675" x="3375025" y="803275"/>
          <p14:tracePt t="11691" x="3098800" y="581025"/>
          <p14:tracePt t="11709" x="2928938" y="490538"/>
          <p14:tracePt t="11725" x="2625725" y="428625"/>
          <p14:tracePt t="11741" x="2009775" y="419100"/>
          <p14:tracePt t="11759" x="1608138" y="509588"/>
          <p14:tracePt t="11775" x="1303338" y="615950"/>
          <p14:tracePt t="11791" x="652463" y="1081088"/>
          <p14:tracePt t="11809" x="500063" y="1258888"/>
          <p14:tracePt t="11825" x="438150" y="1374775"/>
          <p14:tracePt t="11841" x="401638" y="1473200"/>
          <p14:tracePt t="11858" x="419100" y="1911350"/>
          <p14:tracePt t="11875" x="571500" y="2170113"/>
          <p14:tracePt t="11891" x="866775" y="2608263"/>
          <p14:tracePt t="11908" x="1670050" y="3170238"/>
          <p14:tracePt t="11925" x="2062163" y="3330575"/>
          <p14:tracePt t="11941" x="2428875" y="3340100"/>
          <p14:tracePt t="11958" x="2874963" y="3205163"/>
          <p14:tracePt t="11975" x="3036888" y="3000375"/>
          <p14:tracePt t="11991" x="3133725" y="2751138"/>
          <p14:tracePt t="12008" x="3205163" y="2527300"/>
          <p14:tracePt t="12025" x="3224213" y="2017713"/>
          <p14:tracePt t="12042" x="3081338" y="1465263"/>
          <p14:tracePt t="12058" x="2965450" y="1116013"/>
          <p14:tracePt t="12075" x="2697163" y="768350"/>
          <p14:tracePt t="12092" x="2562225" y="625475"/>
          <p14:tracePt t="12108" x="2446338" y="517525"/>
          <p14:tracePt t="12125" x="2170113" y="366713"/>
          <p14:tracePt t="12142" x="1938338" y="357188"/>
          <p14:tracePt t="12158" x="1822450" y="366713"/>
          <p14:tracePt t="12175" x="1536700" y="571500"/>
          <p14:tracePt t="12192" x="1384300" y="696913"/>
          <p14:tracePt t="12208" x="1258888" y="866775"/>
          <p14:tracePt t="12225" x="1160463" y="1366838"/>
          <p14:tracePt t="12242" x="1160463" y="1608138"/>
          <p14:tracePt t="12258" x="1276350" y="1928813"/>
          <p14:tracePt t="12275" x="1660525" y="2286000"/>
          <p14:tracePt t="12291" x="2438400" y="2562225"/>
          <p14:tracePt t="12308" x="2705100" y="2562225"/>
          <p14:tracePt t="12325" x="2990850" y="2509838"/>
          <p14:tracePt t="12341" x="3330575" y="2347913"/>
          <p14:tracePt t="12359" x="3438525" y="2224088"/>
          <p14:tracePt t="12375" x="3527425" y="2081213"/>
          <p14:tracePt t="12391" x="3598863" y="1652588"/>
          <p14:tracePt t="12409" x="3598863" y="1339850"/>
          <p14:tracePt t="12425" x="3536950" y="1071563"/>
          <p14:tracePt t="12441" x="3340100" y="633413"/>
          <p14:tracePt t="12459" x="3205163" y="509588"/>
          <p14:tracePt t="12474" x="3089275" y="465138"/>
          <p14:tracePt t="12491" x="2901950" y="428625"/>
          <p14:tracePt t="12509" x="2751138" y="446088"/>
          <p14:tracePt t="12525" x="2527300" y="527050"/>
          <p14:tracePt t="12541" x="2276475" y="714375"/>
          <p14:tracePt t="12558" x="1866900" y="1062038"/>
          <p14:tracePt t="12575" x="1697038" y="1268413"/>
          <p14:tracePt t="12591" x="1581150" y="1473200"/>
          <p14:tracePt t="12608" x="1490663" y="1731963"/>
          <p14:tracePt t="12625" x="1490663" y="1866900"/>
          <p14:tracePt t="12641" x="1544638" y="2054225"/>
          <p14:tracePt t="12658" x="1938338" y="2455863"/>
          <p14:tracePt t="12675" x="2322513" y="2660650"/>
          <p14:tracePt t="12691" x="2670175" y="2830513"/>
          <p14:tracePt t="12691" x="2965450" y="2901950"/>
          <p14:tracePt t="12711" x="3259138" y="2919413"/>
          <p14:tracePt t="12725" x="3438525" y="2901950"/>
          <p14:tracePt t="12741" x="3581400" y="2822575"/>
          <p14:tracePt t="12758" x="3705225" y="2670175"/>
          <p14:tracePt t="12775" x="3714750" y="2571750"/>
          <p14:tracePt t="12791" x="3687763" y="2295525"/>
          <p14:tracePt t="12808" x="3375025" y="1893888"/>
          <p14:tracePt t="12825" x="3170238" y="1704975"/>
          <p14:tracePt t="12841" x="3000375" y="1517650"/>
          <p14:tracePt t="12858" x="2759075" y="1384300"/>
          <p14:tracePt t="12875" x="2347913" y="1258888"/>
          <p14:tracePt t="12892" x="2214563" y="1250950"/>
          <p14:tracePt t="12908" x="2089150" y="1250950"/>
          <p14:tracePt t="12925" x="1866900" y="1322388"/>
          <p14:tracePt t="12942" x="1795463" y="1419225"/>
          <p14:tracePt t="12958" x="1751013" y="1527175"/>
          <p14:tracePt t="12975" x="1704975" y="1768475"/>
          <p14:tracePt t="12992" x="1704975" y="2036763"/>
          <p14:tracePt t="13008" x="1768475" y="2259013"/>
          <p14:tracePt t="13025" x="2384425" y="2894013"/>
          <p14:tracePt t="13042" x="2732088" y="3027363"/>
          <p14:tracePt t="13058" x="3009900" y="3054350"/>
          <p14:tracePt t="13075" x="3348038" y="3027363"/>
          <p14:tracePt t="13092" x="3490913" y="2946400"/>
          <p14:tracePt t="13108" x="3581400" y="2894013"/>
          <p14:tracePt t="13125" x="3633788" y="2813050"/>
          <p14:tracePt t="13142" x="3705225" y="2536825"/>
          <p14:tracePt t="13159" x="3705225" y="2357438"/>
          <p14:tracePt t="13175" x="3705225" y="2214563"/>
          <p14:tracePt t="13191" x="3581400" y="1901825"/>
          <p14:tracePt t="13209" x="3490913" y="1776413"/>
          <p14:tracePt t="13225" x="3384550" y="1643063"/>
          <p14:tracePt t="13241" x="3187700" y="1473200"/>
          <p14:tracePt t="13258" x="2955925" y="1366838"/>
          <p14:tracePt t="13275" x="2776538" y="1303338"/>
          <p14:tracePt t="13291" x="2232025" y="1214438"/>
          <p14:tracePt t="13309" x="1982788" y="1214438"/>
          <p14:tracePt t="13325" x="1839913" y="1241425"/>
          <p14:tracePt t="13341" x="1571625" y="1347788"/>
          <p14:tracePt t="13359" x="1438275" y="1419225"/>
          <p14:tracePt t="13375" x="1357313" y="1465263"/>
          <p14:tracePt t="13392" x="1322388" y="1490663"/>
          <p14:tracePt t="13408" x="1285875" y="1527175"/>
          <p14:tracePt t="13425" x="1285875" y="1536700"/>
          <p14:tracePt t="13441" x="1285875" y="1544638"/>
          <p14:tracePt t="13458" x="1276350" y="1803400"/>
          <p14:tracePt t="13476" x="1330325" y="2000250"/>
          <p14:tracePt t="13492" x="1465263" y="2152650"/>
          <p14:tracePt t="13508" x="1562100" y="2232025"/>
          <p14:tracePt t="13525" x="1751013" y="2303463"/>
          <p14:tracePt t="13542" x="1830388" y="2303463"/>
          <p14:tracePt t="13558" x="1938338" y="2303463"/>
          <p14:tracePt t="13575" x="2170113" y="2251075"/>
          <p14:tracePt t="13592" x="2241550" y="2232025"/>
          <p14:tracePt t="13608" x="2312988" y="2197100"/>
          <p14:tracePt t="13625" x="2446338" y="2108200"/>
          <p14:tracePt t="13642" x="2527300" y="2054225"/>
          <p14:tracePt t="13658" x="2571750" y="1990725"/>
          <p14:tracePt t="13675" x="2625725" y="1893888"/>
          <p14:tracePt t="13692" x="2652713" y="1598613"/>
          <p14:tracePt t="13709" x="2598738" y="1152525"/>
          <p14:tracePt t="13725" x="2411413" y="758825"/>
          <p14:tracePt t="13742" x="2339975" y="696913"/>
          <p14:tracePt t="13758" x="2286000" y="660400"/>
          <p14:tracePt t="13775" x="2224088" y="642938"/>
          <p14:tracePt t="13792" x="2081213" y="625475"/>
          <p14:tracePt t="13809" x="1982788" y="625475"/>
          <p14:tracePt t="13825" x="1911350" y="633413"/>
          <p14:tracePt t="13842" x="1785938" y="687388"/>
          <p14:tracePt t="13859" x="1704975" y="731838"/>
          <p14:tracePt t="13875" x="1598613" y="839788"/>
          <p14:tracePt t="13891" x="1473200" y="973138"/>
          <p14:tracePt t="13908" x="1339850" y="1143000"/>
          <p14:tracePt t="13925" x="1295400" y="1196975"/>
          <p14:tracePt t="13941" x="1268413" y="1258888"/>
          <p14:tracePt t="13958" x="1241425" y="1322388"/>
          <p14:tracePt t="13974" x="1231900" y="1357313"/>
          <p14:tracePt t="13991" x="1231900" y="1428750"/>
          <p14:tracePt t="14008" x="1231900" y="1536700"/>
          <p14:tracePt t="14025" x="1241425" y="1571625"/>
          <p14:tracePt t="14041" x="1268413" y="1608138"/>
          <p14:tracePt t="14058" x="1366838" y="1670050"/>
          <p14:tracePt t="14075" x="1438275" y="1704975"/>
          <p14:tracePt t="14091" x="1517650" y="1741488"/>
          <p14:tracePt t="14108" x="1625600" y="1803400"/>
          <p14:tracePt t="14125" x="1660525" y="1839913"/>
          <p14:tracePt t="14141" x="1697038" y="1893888"/>
          <p14:tracePt t="14158" x="1776413" y="1955800"/>
          <p14:tracePt t="14175" x="1830388" y="1990725"/>
          <p14:tracePt t="14191" x="1893888" y="2017713"/>
          <p14:tracePt t="14208" x="2027238" y="2062163"/>
          <p14:tracePt t="14224" x="2133600" y="2089150"/>
          <p14:tracePt t="14241" x="2251075" y="2125663"/>
          <p14:tracePt t="14258" x="2554288" y="2187575"/>
          <p14:tracePt t="14274" x="2670175" y="2214563"/>
          <p14:tracePt t="14291" x="2822575" y="2251075"/>
          <p14:tracePt t="14308" x="3241675" y="2303463"/>
          <p14:tracePt t="14324" x="3357563" y="2312988"/>
          <p14:tracePt t="14341" x="3465513" y="2312988"/>
          <p14:tracePt t="14358" x="3571875" y="2303463"/>
          <p14:tracePt t="14374" x="3751263" y="2224088"/>
          <p14:tracePt t="14391" x="3803650" y="2187575"/>
          <p14:tracePt t="14408" x="3840163" y="2133600"/>
          <p14:tracePt t="14425" x="3875088" y="1990725"/>
          <p14:tracePt t="14442" x="3875088" y="1919288"/>
          <p14:tracePt t="14458" x="3875088" y="1847850"/>
          <p14:tracePt t="14474" x="3813175" y="1724025"/>
          <p14:tracePt t="14492" x="3768725" y="1687513"/>
          <p14:tracePt t="14508" x="3714750" y="1643063"/>
          <p14:tracePt t="14524" x="3625850" y="1554163"/>
          <p14:tracePt t="14541" x="3581400" y="1509713"/>
          <p14:tracePt t="14558" x="3554413" y="1482725"/>
          <p14:tracePt t="14574" x="3536950" y="1455738"/>
          <p14:tracePt t="14591" x="3517900" y="1455738"/>
          <p14:tracePt t="14628" x="3490913" y="1446213"/>
          <p14:tracePt t="14641" x="3473450" y="1428750"/>
          <p14:tracePt t="14653" x="3446463" y="1419225"/>
          <p14:tracePt t="14666" x="3419475" y="1419225"/>
          <p14:tracePt t="14682" x="3411538" y="1419225"/>
          <p14:tracePt t="14695" x="3394075" y="1419225"/>
          <p14:tracePt t="14710" x="3367088" y="1419225"/>
          <p14:tracePt t="14724" x="3330575" y="1419225"/>
          <p14:tracePt t="14742" x="3276600" y="1419225"/>
          <p14:tracePt t="14759" x="3187700" y="1455738"/>
          <p14:tracePt t="14776" x="3108325" y="1482725"/>
          <p14:tracePt t="14792" x="2982913" y="1536700"/>
          <p14:tracePt t="14809" x="2589213" y="1660525"/>
          <p14:tracePt t="14825" x="2295525" y="1741488"/>
          <p14:tracePt t="14842" x="2054225" y="1812925"/>
          <p14:tracePt t="14858" x="1554163" y="2000250"/>
          <p14:tracePt t="14876" x="1303338" y="2108200"/>
          <p14:tracePt t="14892" x="1009650" y="2197100"/>
          <p14:tracePt t="14909" x="822325" y="2241550"/>
          <p14:tracePt t="14925" x="517525" y="2259013"/>
          <p14:tracePt t="14942" x="438150" y="2259013"/>
          <p14:tracePt t="14959" x="384175" y="2241550"/>
          <p14:tracePt t="14975" x="322263" y="2152650"/>
          <p14:tracePt t="14992" x="322263" y="2108200"/>
          <p14:tracePt t="15009" x="322263" y="2062163"/>
          <p14:tracePt t="15025" x="322263" y="2000250"/>
          <p14:tracePt t="15042" x="411163" y="1714500"/>
          <p14:tracePt t="15059" x="554038" y="1517650"/>
          <p14:tracePt t="15075" x="750888" y="1357313"/>
          <p14:tracePt t="15093" x="1241425" y="758825"/>
          <p14:tracePt t="15109" x="1509713" y="571500"/>
          <p14:tracePt t="15125" x="1731963" y="438150"/>
          <p14:tracePt t="15142" x="2071688" y="276225"/>
          <p14:tracePt t="15159" x="2347913" y="250825"/>
          <p14:tracePt t="15175" x="2536825" y="258763"/>
          <p14:tracePt t="15193" x="3009900" y="446088"/>
          <p14:tracePt t="15210" x="3214688" y="625475"/>
          <p14:tracePt t="15225" x="3348038" y="884238"/>
          <p14:tracePt t="15242" x="3490913" y="1393825"/>
          <p14:tracePt t="15259" x="3509963" y="1670050"/>
          <p14:tracePt t="15275" x="3509963" y="1812925"/>
          <p14:tracePt t="15292" x="3446463" y="2143125"/>
          <p14:tracePt t="15309" x="3367088" y="2322513"/>
          <p14:tracePt t="15325" x="3259138" y="2455863"/>
          <p14:tracePt t="15342" x="3000375" y="2724150"/>
          <p14:tracePt t="15359" x="2822575" y="2928938"/>
          <p14:tracePt t="15375" x="2401888" y="3108325"/>
          <p14:tracePt t="15392" x="1751013" y="3187700"/>
          <p14:tracePt t="15410" x="1465263" y="3098800"/>
          <p14:tracePt t="15425" x="1231900" y="2982913"/>
          <p14:tracePt t="15442" x="1081088" y="2874963"/>
          <p14:tracePt t="15458" x="795338" y="2705100"/>
          <p14:tracePt t="15476" x="723900" y="2616200"/>
          <p14:tracePt t="15492" x="660400" y="2438400"/>
          <p14:tracePt t="15509" x="669925" y="2071688"/>
          <p14:tracePt t="15525" x="830263" y="1741488"/>
          <p14:tracePt t="15542" x="1009650" y="1455738"/>
          <p14:tracePt t="15558" x="1322388" y="928688"/>
          <p14:tracePt t="15575" x="1509713" y="723900"/>
          <p14:tracePt t="15592" x="1704975" y="581025"/>
          <p14:tracePt t="15609" x="2017713" y="393700"/>
          <p14:tracePt t="15626" x="2143125" y="384175"/>
          <p14:tracePt t="15642" x="2303463" y="384175"/>
          <p14:tracePt t="15659" x="2554288" y="544513"/>
          <p14:tracePt t="15676" x="2652713" y="776288"/>
          <p14:tracePt t="15692" x="2714625" y="955675"/>
          <p14:tracePt t="15711" x="2741613" y="1187450"/>
          <p14:tracePt t="15725" x="2759075" y="1751013"/>
          <p14:tracePt t="15742" x="2732088" y="2089150"/>
          <p14:tracePt t="15759" x="2670175" y="2374900"/>
          <p14:tracePt t="15775" x="2473325" y="2965450"/>
          <p14:tracePt t="15792" x="2322513" y="3205163"/>
          <p14:tracePt t="15809" x="2205038" y="3322638"/>
          <p14:tracePt t="15825" x="1901825" y="3473450"/>
          <p14:tracePt t="15842" x="1679575" y="3473450"/>
          <p14:tracePt t="15858" x="1438275" y="3411538"/>
          <p14:tracePt t="15875" x="1250950" y="3205163"/>
          <p14:tracePt t="15892" x="901700" y="2652713"/>
          <p14:tracePt t="15910" x="795338" y="2241550"/>
          <p14:tracePt t="15925" x="795338" y="1901825"/>
          <p14:tracePt t="15942" x="1017588" y="1152525"/>
          <p14:tracePt t="15959" x="1160463" y="866775"/>
          <p14:tracePt t="15975" x="1374775" y="571500"/>
          <p14:tracePt t="15992" x="1751013" y="258763"/>
          <p14:tracePt t="16009" x="1884363" y="204788"/>
          <p14:tracePt t="16025" x="2089150" y="179388"/>
          <p14:tracePt t="16042" x="2473325" y="204788"/>
          <p14:tracePt t="16059" x="2894013" y="588963"/>
          <p14:tracePt t="16075" x="3133725" y="911225"/>
          <p14:tracePt t="16092" x="3322638" y="1517650"/>
          <p14:tracePt t="16109" x="3322638" y="1758950"/>
          <p14:tracePt t="16126" x="3241675" y="2054225"/>
          <p14:tracePt t="16142" x="2938463" y="2473325"/>
          <p14:tracePt t="16159" x="2776538" y="2616200"/>
          <p14:tracePt t="16175" x="2581275" y="2759075"/>
          <p14:tracePt t="16192" x="2232025" y="2894013"/>
          <p14:tracePt t="16211" x="2098675" y="2894013"/>
          <p14:tracePt t="16225" x="1919288" y="2830513"/>
          <p14:tracePt t="16242" x="1571625" y="2544763"/>
          <p14:tracePt t="16260" x="1473200" y="2276475"/>
          <p14:tracePt t="16275" x="1438275" y="2062163"/>
          <p14:tracePt t="16292" x="1438275" y="1928813"/>
          <p14:tracePt t="16309" x="1589088" y="1527175"/>
          <p14:tracePt t="16326" x="1776413" y="1357313"/>
          <p14:tracePt t="16342" x="1946275" y="1258888"/>
          <p14:tracePt t="16359" x="2652713" y="1152525"/>
          <p14:tracePt t="16376" x="2928938" y="1179513"/>
          <p14:tracePt t="16392" x="3098800" y="1258888"/>
          <p14:tracePt t="16409" x="3187700" y="1393825"/>
          <p14:tracePt t="16425" x="3214688" y="1608138"/>
          <p14:tracePt t="16442" x="3187700" y="1704975"/>
          <p14:tracePt t="16459" x="3108325" y="1795463"/>
          <p14:tracePt t="16475" x="2751138" y="2081213"/>
          <p14:tracePt t="16492" x="2490788" y="2224088"/>
          <p14:tracePt t="16509" x="2259013" y="2259013"/>
          <p14:tracePt t="16525" x="1581150" y="2081213"/>
          <p14:tracePt t="16543" x="1374775" y="1901825"/>
          <p14:tracePt t="16558" x="1295400" y="1758950"/>
          <p14:tracePt t="16575" x="1276350" y="1322388"/>
          <p14:tracePt t="16593" x="1357313" y="1116013"/>
          <p14:tracePt t="16609" x="1589088" y="795338"/>
          <p14:tracePt t="16626" x="1893888" y="509588"/>
          <p14:tracePt t="16642" x="2517775" y="241300"/>
          <p14:tracePt t="16660" x="2840038" y="241300"/>
          <p14:tracePt t="16676" x="3295650" y="374650"/>
          <p14:tracePt t="16693" x="3929063" y="1017588"/>
          <p14:tracePt t="16710" x="4108450" y="1536700"/>
          <p14:tracePt t="16726" x="4214813" y="2054225"/>
          <p14:tracePt t="16743" x="4268788" y="2751138"/>
          <p14:tracePt t="16759" x="4232275" y="3054350"/>
          <p14:tracePt t="16775" x="4143375" y="3295650"/>
          <p14:tracePt t="16793" x="3803650" y="3670300"/>
          <p14:tracePt t="16809" x="3633788" y="3768725"/>
          <p14:tracePt t="16825" x="3340100" y="3768725"/>
          <p14:tracePt t="16842" x="2830513" y="3357563"/>
          <p14:tracePt t="16859" x="2660650" y="2990850"/>
          <p14:tracePt t="16876" x="2598738" y="2562225"/>
          <p14:tracePt t="16893" x="2643188" y="2027238"/>
          <p14:tracePt t="16909" x="2776538" y="1893888"/>
          <p14:tracePt t="16925" x="2946400" y="1785938"/>
          <p14:tracePt t="16942" x="3170238" y="1724025"/>
          <p14:tracePt t="16959" x="3813175" y="1768475"/>
          <p14:tracePt t="16976" x="4000500" y="1866900"/>
          <p14:tracePt t="16992" x="4179888" y="2089150"/>
          <p14:tracePt t="17009" x="4527550" y="2857500"/>
          <p14:tracePt t="17026" x="4608513" y="3340100"/>
          <p14:tracePt t="17042" x="4687888" y="4089400"/>
          <p14:tracePt t="17059" x="4741863" y="4830763"/>
          <p14:tracePt t="17076" x="4741863" y="4919663"/>
          <p14:tracePt t="17092" x="4741863" y="4956175"/>
          <p14:tracePt t="17109" x="4741863" y="4991100"/>
          <p14:tracePt t="17126" x="4679950" y="4983163"/>
          <p14:tracePt t="17142" x="4670425" y="4973638"/>
          <p14:tracePt t="17363" x="4670425" y="4965700"/>
          <p14:tracePt t="17375" x="4714875" y="4965700"/>
          <p14:tracePt t="17456" x="4786313" y="4965700"/>
          <p14:tracePt t="17469" x="4857750" y="4983163"/>
          <p14:tracePt t="17482" x="4965700" y="5089525"/>
          <p14:tracePt t="17494" x="5197475" y="5268913"/>
          <p14:tracePt t="17509" x="5510213" y="5500688"/>
          <p14:tracePt t="17526" x="5741988" y="5705475"/>
          <p14:tracePt t="17542" x="6126163" y="5938838"/>
          <p14:tracePt t="17559" x="6232525" y="5973763"/>
          <p14:tracePt t="17575" x="6313488" y="5991225"/>
          <p14:tracePt t="17592" x="6572250" y="5956300"/>
          <p14:tracePt t="17609" x="6742113" y="5894388"/>
          <p14:tracePt t="17626" x="6902450" y="5840413"/>
          <p14:tracePt t="17642" x="7081838" y="5768975"/>
          <p14:tracePt t="17659" x="7153275" y="5759450"/>
          <p14:tracePt t="17675" x="7205663" y="5741988"/>
          <p14:tracePt t="17692" x="7251700" y="5724525"/>
          <p14:tracePt t="17692" x="7286625" y="5705475"/>
          <p14:tracePt t="17711" x="7348538" y="5688013"/>
          <p14:tracePt t="17726" x="7402513" y="5680075"/>
          <p14:tracePt t="17742" x="7500938" y="5643563"/>
          <p14:tracePt t="17759" x="7626350" y="5608638"/>
          <p14:tracePt t="17776" x="7680325" y="5589588"/>
          <p14:tracePt t="17792" x="7742238" y="5581650"/>
          <p14:tracePt t="17809" x="7804150" y="5572125"/>
          <p14:tracePt t="17826" x="7831138" y="5572125"/>
          <p14:tracePt t="17842" x="7848600" y="5572125"/>
          <p14:tracePt t="17859" x="7867650" y="5562600"/>
          <p14:tracePt t="17876" x="7875588" y="5554663"/>
          <p14:tracePt t="17892" x="7885113" y="5554663"/>
          <p14:tracePt t="17909" x="7902575" y="5545138"/>
          <p14:tracePt t="17926" x="7991475" y="5500688"/>
          <p14:tracePt t="17943" x="8089900" y="5473700"/>
          <p14:tracePt t="17959" x="8188325" y="5438775"/>
          <p14:tracePt t="17976" x="8626475" y="5330825"/>
          <p14:tracePt t="17993" x="8956675" y="5259388"/>
          <p14:tracePt t="20950" x="8840788" y="3446463"/>
          <p14:tracePt t="20962" x="8599488" y="3062288"/>
          <p14:tracePt t="20977" x="8340725" y="2697163"/>
          <p14:tracePt t="20993" x="8081963" y="2374900"/>
          <p14:tracePt t="21010" x="7885113" y="2017713"/>
          <p14:tracePt t="21026" x="7769225" y="1054100"/>
          <p14:tracePt t="21044" x="7920038" y="633413"/>
          <p14:tracePt t="21060" x="8143875" y="384175"/>
          <p14:tracePt t="21077" x="8474075" y="179388"/>
          <p14:tracePt t="21094" x="8715375" y="115888"/>
          <p14:tracePt t="21110" x="8875713" y="98425"/>
          <p14:tracePt t="21126" x="8983663" y="98425"/>
          <p14:tracePt t="21144" x="9010650" y="98425"/>
          <p14:tracePt t="21160" x="9028113" y="98425"/>
          <p14:tracePt t="21177" x="9045575" y="133350"/>
          <p14:tracePt t="21177" x="9055100" y="241300"/>
          <p14:tracePt t="21194" x="9055100" y="571500"/>
          <p14:tracePt t="21211" x="9037638" y="965200"/>
          <p14:tracePt t="21226" x="8912225" y="1581150"/>
          <p14:tracePt t="21244" x="8885238" y="1687513"/>
          <p14:tracePt t="21260" x="8823325" y="1785938"/>
          <p14:tracePt t="21277" x="8634413" y="2116138"/>
          <p14:tracePt t="21294" x="8572500" y="2295525"/>
          <p14:tracePt t="21310" x="8466138" y="2608263"/>
          <p14:tracePt t="21326" x="8367713" y="2938463"/>
          <p14:tracePt t="21344" x="8358188" y="2965450"/>
          <p14:tracePt t="21360" x="8348663" y="2973388"/>
          <p14:tracePt t="21377" x="8340725" y="2973388"/>
          <p14:tracePt t="21394" x="8323263" y="2973388"/>
          <p14:tracePt t="21411" x="8277225" y="2946400"/>
          <p14:tracePt t="21426" x="8161338" y="2874963"/>
          <p14:tracePt t="21443" x="7867650" y="2625725"/>
          <p14:tracePt t="21460" x="7796213" y="2509838"/>
          <p14:tracePt t="21477" x="7751763" y="2357438"/>
          <p14:tracePt t="21493" x="7697788" y="2116138"/>
          <p14:tracePt t="21510" x="7670800" y="1946275"/>
          <p14:tracePt t="21526" x="7616825" y="1731963"/>
          <p14:tracePt t="21543" x="7099300" y="1419225"/>
          <p14:tracePt t="21561" x="6911975" y="1393825"/>
          <p14:tracePt t="21576" x="6697663" y="1393825"/>
          <p14:tracePt t="21593" x="6554788" y="1411288"/>
          <p14:tracePt t="21610" x="6367463" y="1517650"/>
          <p14:tracePt t="21627" x="6286500" y="1608138"/>
          <p14:tracePt t="21643" x="6232525" y="1670050"/>
          <p14:tracePt t="21660" x="6180138" y="1776413"/>
          <p14:tracePt t="21677" x="6180138" y="1847850"/>
          <p14:tracePt t="21693" x="6205538" y="2017713"/>
          <p14:tracePt t="21710" x="6411913" y="2384425"/>
          <p14:tracePt t="21727" x="6589713" y="2446338"/>
          <p14:tracePt t="21743" x="6769100" y="2455863"/>
          <p14:tracePt t="21760" x="6911975" y="2428875"/>
          <p14:tracePt t="21777" x="7402513" y="1857375"/>
          <p14:tracePt t="21794" x="7483475" y="1697038"/>
          <p14:tracePt t="21810" x="7491413" y="1500188"/>
          <p14:tracePt t="21827" x="7375525" y="1179513"/>
          <p14:tracePt t="21844" x="7304088" y="1089025"/>
          <p14:tracePt t="21860" x="7232650" y="1027113"/>
          <p14:tracePt t="21877" x="7099300" y="973138"/>
          <p14:tracePt t="21894" x="7000875" y="973138"/>
          <p14:tracePt t="21910" x="6938963" y="973138"/>
          <p14:tracePt t="21927" x="6919913" y="990600"/>
          <p14:tracePt t="21944" x="6894513" y="1027113"/>
          <p14:tracePt t="21960" x="6858000" y="1125538"/>
          <p14:tracePt t="21976" x="6715125" y="1670050"/>
          <p14:tracePt t="21995" x="6680200" y="2071688"/>
          <p14:tracePt t="22010" x="6680200" y="2724150"/>
          <p14:tracePt t="22027" x="6724650" y="3160713"/>
          <p14:tracePt t="22044" x="6902450" y="3911600"/>
          <p14:tracePt t="22060" x="6983413" y="4224338"/>
          <p14:tracePt t="22076" x="7062788" y="4581525"/>
          <p14:tracePt t="22094" x="7153275" y="5045075"/>
          <p14:tracePt t="22110" x="7153275" y="5116513"/>
          <p14:tracePt t="22127" x="7153275" y="5143500"/>
          <p14:tracePt t="22143" x="7134225" y="5160963"/>
          <p14:tracePt t="22160" x="7099300" y="5160963"/>
          <p14:tracePt t="22176" x="7062788" y="5153025"/>
          <p14:tracePt t="22193" x="7027863" y="5133975"/>
          <p14:tracePt t="22211" x="6983413" y="5126038"/>
          <p14:tracePt t="22450" x="6894513" y="5089525"/>
          <p14:tracePt t="22463" x="6724650" y="5062538"/>
          <p14:tracePt t="22476" x="5813425" y="4902200"/>
          <p14:tracePt t="22489" x="4973638" y="4697413"/>
          <p14:tracePt t="22503" x="4160838" y="4483100"/>
          <p14:tracePt t="22514" x="3340100" y="4276725"/>
          <p14:tracePt t="22528" x="2581275" y="4160838"/>
          <p14:tracePt t="22543" x="2017713" y="4108450"/>
          <p14:tracePt t="22560" x="1490663" y="4108450"/>
          <p14:tracePt t="22577" x="919163" y="4143375"/>
          <p14:tracePt t="22594" x="822325" y="4143375"/>
          <p14:tracePt t="22610" x="768350" y="4152900"/>
          <p14:tracePt t="22626" x="750888" y="4160838"/>
          <p14:tracePt t="22644" x="768350" y="4187825"/>
          <p14:tracePt t="22704" x="830263" y="4232275"/>
          <p14:tracePt t="22716" x="1027113" y="4295775"/>
          <p14:tracePt t="22729" x="1268413" y="4348163"/>
          <p14:tracePt t="22744" x="1704975" y="4348163"/>
          <p14:tracePt t="22756" x="2089150" y="4259263"/>
          <p14:tracePt t="22770" x="2393950" y="4098925"/>
          <p14:tracePt t="22782" x="2795588" y="3919538"/>
          <p14:tracePt t="22795" x="3098800" y="3776663"/>
          <p14:tracePt t="22810" x="3348038" y="3679825"/>
          <p14:tracePt t="22826" x="3643313" y="3581400"/>
          <p14:tracePt t="22843" x="3902075" y="3527425"/>
          <p14:tracePt t="22860" x="3929063" y="3527425"/>
          <p14:tracePt t="22877" x="3938588" y="3527425"/>
          <p14:tracePt t="22893" x="3956050" y="3544888"/>
          <p14:tracePt t="22910" x="3983038" y="3633788"/>
          <p14:tracePt t="22927" x="4054475" y="3875088"/>
          <p14:tracePt t="22944" x="4241800" y="4187825"/>
          <p14:tracePt t="22960" x="5160963" y="5313363"/>
          <p14:tracePt t="22977" x="5554663" y="5599113"/>
          <p14:tracePt t="22993" x="5813425" y="5751513"/>
          <p14:tracePt t="23010" x="6473825" y="5848350"/>
          <p14:tracePt t="23027" x="6715125" y="5848350"/>
          <p14:tracePt t="23043" x="6983413" y="5857875"/>
          <p14:tracePt t="23060" x="7323138" y="5857875"/>
          <p14:tracePt t="23077" x="7385050" y="5857875"/>
          <p14:tracePt t="23094" x="7412038" y="5857875"/>
          <p14:tracePt t="23110" x="7419975" y="5857875"/>
          <p14:tracePt t="23127" x="7439025" y="5848350"/>
          <p14:tracePt t="23289" x="7439025" y="5840413"/>
          <p14:tracePt t="23301" x="7804150" y="5500688"/>
          <p14:tracePt t="23314" x="8483600" y="49831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13</a:t>
            </a:fld>
            <a:endParaRPr lang="fr-FR"/>
          </a:p>
        </p:txBody>
      </p:sp>
      <p:pic>
        <p:nvPicPr>
          <p:cNvPr id="3" name="Picture 2">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Picture 3"/>
          <p:cNvPicPr>
            <a:picLocks noChangeAspect="1"/>
          </p:cNvPicPr>
          <p:nvPr/>
        </p:nvPicPr>
        <p:blipFill>
          <a:blip r:embed="rId5"/>
          <a:stretch>
            <a:fillRect/>
          </a:stretch>
        </p:blipFill>
        <p:spPr>
          <a:xfrm>
            <a:off x="1253761" y="533400"/>
            <a:ext cx="6629400" cy="3959444"/>
          </a:xfrm>
          <a:prstGeom prst="rect">
            <a:avLst/>
          </a:prstGeom>
        </p:spPr>
      </p:pic>
      <p:pic>
        <p:nvPicPr>
          <p:cNvPr id="5" name="Picture 4"/>
          <p:cNvPicPr>
            <a:picLocks noChangeAspect="1"/>
          </p:cNvPicPr>
          <p:nvPr/>
        </p:nvPicPr>
        <p:blipFill>
          <a:blip r:embed="rId6"/>
          <a:stretch>
            <a:fillRect/>
          </a:stretch>
        </p:blipFill>
        <p:spPr>
          <a:xfrm>
            <a:off x="3444743" y="4909639"/>
            <a:ext cx="1133954" cy="347502"/>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4180272"/>
      </p:ext>
    </p:extLst>
  </p:cSld>
  <p:clrMapOvr>
    <a:masterClrMapping/>
  </p:clrMapOvr>
  <mc:AlternateContent xmlns:mc="http://schemas.openxmlformats.org/markup-compatibility/2006">
    <mc:Choice xmlns:p14="http://schemas.microsoft.com/office/powerpoint/2010/main" Requires="p14">
      <p:transition spd="slow" p14:dur="2000" advTm="1107"/>
    </mc:Choice>
    <mc:Fallback>
      <p:transition spd="slow" advTm="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14</a:t>
            </a:fld>
            <a:endParaRPr lang="fr-FR"/>
          </a:p>
        </p:txBody>
      </p:sp>
      <p:pic>
        <p:nvPicPr>
          <p:cNvPr id="3" name="Picture 2">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5"/>
          <a:stretch>
            <a:fillRect/>
          </a:stretch>
        </p:blipFill>
        <p:spPr>
          <a:xfrm>
            <a:off x="0" y="0"/>
            <a:ext cx="9136919" cy="5334000"/>
          </a:xfrm>
          <a:prstGeom prst="rect">
            <a:avLst/>
          </a:prstGeom>
        </p:spPr>
      </p:pic>
      <p:sp>
        <p:nvSpPr>
          <p:cNvPr id="6" name="Rectangle 5"/>
          <p:cNvSpPr/>
          <p:nvPr/>
        </p:nvSpPr>
        <p:spPr>
          <a:xfrm>
            <a:off x="-1" y="5450240"/>
            <a:ext cx="9136919" cy="492443"/>
          </a:xfrm>
          <a:prstGeom prst="rect">
            <a:avLst/>
          </a:prstGeom>
        </p:spPr>
        <p:txBody>
          <a:bodyPr wrap="square">
            <a:spAutoFit/>
          </a:bodyPr>
          <a:lstStyle/>
          <a:p>
            <a:pPr algn="ctr"/>
            <a:r>
              <a:rPr lang="en-US" sz="1300" b="1" dirty="0">
                <a:latin typeface="Arial" panose="020B0604020202020204" pitchFamily="34" charset="0"/>
                <a:ea typeface="Calibri" panose="020F0502020204030204" pitchFamily="34" charset="0"/>
              </a:rPr>
              <a:t>Figure 4: A) </a:t>
            </a:r>
            <a:r>
              <a:rPr lang="en-US" sz="1300" dirty="0">
                <a:latin typeface="Arial" panose="020B0604020202020204" pitchFamily="34" charset="0"/>
                <a:ea typeface="Calibri" panose="020F0502020204030204" pitchFamily="34" charset="0"/>
              </a:rPr>
              <a:t>Docking pose of the compounds at the active site of </a:t>
            </a:r>
            <a:r>
              <a:rPr lang="en-US" sz="1300" i="1" dirty="0">
                <a:latin typeface="Arial" panose="020B0604020202020204" pitchFamily="34" charset="0"/>
                <a:ea typeface="Calibri" panose="020F0502020204030204" pitchFamily="34" charset="0"/>
              </a:rPr>
              <a:t>N. nigricollis</a:t>
            </a:r>
            <a:r>
              <a:rPr lang="en-US" sz="1300" dirty="0">
                <a:latin typeface="Arial" panose="020B0604020202020204" pitchFamily="34" charset="0"/>
                <a:ea typeface="Calibri" panose="020F0502020204030204" pitchFamily="34" charset="0"/>
              </a:rPr>
              <a:t> neurotoxin. 2D animated poses between the compounds and </a:t>
            </a:r>
            <a:r>
              <a:rPr lang="en-US" sz="1300" i="1" dirty="0">
                <a:latin typeface="Arial" panose="020B0604020202020204" pitchFamily="34" charset="0"/>
                <a:ea typeface="Calibri" panose="020F0502020204030204" pitchFamily="34" charset="0"/>
              </a:rPr>
              <a:t>N. nigricollis</a:t>
            </a:r>
            <a:r>
              <a:rPr lang="en-US" sz="1300" dirty="0">
                <a:latin typeface="Arial" panose="020B0604020202020204" pitchFamily="34" charset="0"/>
                <a:ea typeface="Calibri" panose="020F0502020204030204" pitchFamily="34" charset="0"/>
              </a:rPr>
              <a:t> neurotoxin</a:t>
            </a:r>
            <a:r>
              <a:rPr lang="en-US" sz="1300" baseline="-25000" dirty="0">
                <a:latin typeface="Arial" panose="020B0604020202020204" pitchFamily="34" charset="0"/>
                <a:ea typeface="Calibri" panose="020F0502020204030204" pitchFamily="34" charset="0"/>
              </a:rPr>
              <a:t> </a:t>
            </a:r>
            <a:r>
              <a:rPr lang="en-US" sz="1300" b="1" dirty="0">
                <a:latin typeface="Arial" panose="020B0604020202020204" pitchFamily="34" charset="0"/>
                <a:ea typeface="Calibri" panose="020F0502020204030204" pitchFamily="34" charset="0"/>
              </a:rPr>
              <a:t>B) </a:t>
            </a:r>
            <a:r>
              <a:rPr lang="en-US" sz="1300" dirty="0">
                <a:latin typeface="Arial" panose="020B0604020202020204" pitchFamily="34" charset="0"/>
                <a:ea typeface="Calibri" panose="020F0502020204030204" pitchFamily="34" charset="0"/>
              </a:rPr>
              <a:t>catechin, </a:t>
            </a:r>
            <a:r>
              <a:rPr lang="en-US" sz="1300" b="1" dirty="0">
                <a:latin typeface="Arial" panose="020B0604020202020204" pitchFamily="34" charset="0"/>
                <a:ea typeface="Calibri" panose="020F0502020204030204" pitchFamily="34" charset="0"/>
              </a:rPr>
              <a:t>C) </a:t>
            </a:r>
            <a:r>
              <a:rPr lang="en-US" sz="1300" dirty="0">
                <a:latin typeface="Arial" panose="020B0604020202020204" pitchFamily="34" charset="0"/>
                <a:ea typeface="Calibri" panose="020F0502020204030204" pitchFamily="34" charset="0"/>
              </a:rPr>
              <a:t>epicatechin, </a:t>
            </a:r>
            <a:r>
              <a:rPr lang="en-US" sz="1300" b="1" dirty="0">
                <a:latin typeface="Arial" panose="020B0604020202020204" pitchFamily="34" charset="0"/>
                <a:ea typeface="Calibri" panose="020F0502020204030204" pitchFamily="34" charset="0"/>
              </a:rPr>
              <a:t>D) </a:t>
            </a:r>
            <a:r>
              <a:rPr lang="en-US" sz="1300" dirty="0">
                <a:latin typeface="Arial" panose="020B0604020202020204" pitchFamily="34" charset="0"/>
                <a:ea typeface="Calibri" panose="020F0502020204030204" pitchFamily="34" charset="0"/>
              </a:rPr>
              <a:t>catechin-3-rhamnoside, </a:t>
            </a:r>
            <a:r>
              <a:rPr lang="en-US" sz="1300" b="1" dirty="0">
                <a:latin typeface="Arial" panose="020B0604020202020204" pitchFamily="34" charset="0"/>
                <a:ea typeface="Calibri" panose="020F0502020204030204" pitchFamily="34" charset="0"/>
              </a:rPr>
              <a:t>E) </a:t>
            </a:r>
            <a:r>
              <a:rPr lang="en-US" sz="1300" dirty="0">
                <a:latin typeface="Arial" panose="020B0604020202020204" pitchFamily="34" charset="0"/>
                <a:ea typeface="Calibri" panose="020F0502020204030204" pitchFamily="34" charset="0"/>
              </a:rPr>
              <a:t>Quercetin</a:t>
            </a:r>
            <a:endParaRPr lang="en-US" sz="13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5376431"/>
      </p:ext>
    </p:extLst>
  </p:cSld>
  <p:clrMapOvr>
    <a:masterClrMapping/>
  </p:clrMapOvr>
  <mc:AlternateContent xmlns:mc="http://schemas.openxmlformats.org/markup-compatibility/2006">
    <mc:Choice xmlns:p14="http://schemas.microsoft.com/office/powerpoint/2010/main" Requires="p14">
      <p:transition spd="slow" p14:dur="2000" advTm="11528"/>
    </mc:Choice>
    <mc:Fallback>
      <p:transition spd="slow" advTm="1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044" x="7929563" y="4411663"/>
          <p14:tracePt t="5061" x="7296150" y="4446588"/>
          <p14:tracePt t="5077" x="6562725" y="4527550"/>
          <p14:tracePt t="5094" x="5919788" y="4598988"/>
          <p14:tracePt t="5110" x="5205413" y="4768850"/>
          <p14:tracePt t="5127" x="5062538" y="4795838"/>
          <p14:tracePt t="5145" x="5000625" y="4803775"/>
          <p14:tracePt t="5161" x="4991100" y="4822825"/>
          <p14:tracePt t="5393" x="4983163" y="4857750"/>
          <p14:tracePt t="5404" x="4965700" y="4919663"/>
          <p14:tracePt t="5416" x="4956175" y="5027613"/>
          <p14:tracePt t="5429" x="4956175" y="5116513"/>
          <p14:tracePt t="5444" x="4965700" y="5251450"/>
          <p14:tracePt t="5461" x="5054600" y="5473700"/>
          <p14:tracePt t="5477" x="5241925" y="5768975"/>
          <p14:tracePt t="5494" x="5330825" y="5848350"/>
          <p14:tracePt t="5510" x="5419725" y="5929313"/>
          <p14:tracePt t="5528" x="5732463" y="6018213"/>
          <p14:tracePt t="5545" x="5875338" y="6045200"/>
          <p14:tracePt t="5560" x="5983288" y="6045200"/>
          <p14:tracePt t="5577" x="6116638" y="6018213"/>
          <p14:tracePt t="5577" x="6269038" y="5965825"/>
          <p14:tracePt t="5595" x="6384925" y="5919788"/>
          <p14:tracePt t="5611" x="6483350" y="5875338"/>
          <p14:tracePt t="5627" x="6626225" y="5776913"/>
          <p14:tracePt t="5645" x="6715125" y="5705475"/>
          <p14:tracePt t="5660" x="6804025" y="5599113"/>
          <p14:tracePt t="5677" x="6840538" y="5562600"/>
          <p14:tracePt t="5695" x="6848475" y="5554663"/>
          <p14:tracePt t="5711" x="6840538" y="5554663"/>
          <p14:tracePt t="5759" x="6831013" y="5599113"/>
          <p14:tracePt t="5771" x="6813550" y="5680075"/>
          <p14:tracePt t="5784" x="6804025" y="5759450"/>
          <p14:tracePt t="5797" x="6804025" y="5830888"/>
          <p14:tracePt t="5811" x="6804025" y="5894388"/>
          <p14:tracePt t="5827" x="6804025" y="5938838"/>
          <p14:tracePt t="5844" x="6848475" y="6037263"/>
          <p14:tracePt t="5861" x="6894513" y="6072188"/>
          <p14:tracePt t="5877" x="6929438" y="6089650"/>
          <p14:tracePt t="5895" x="7027863" y="6126163"/>
          <p14:tracePt t="5911" x="7037388" y="6126163"/>
          <p14:tracePt t="5927" x="7018338" y="6108700"/>
          <p14:tracePt t="6522" x="6946900" y="6045200"/>
          <p14:tracePt t="6535" x="6858000" y="5973763"/>
          <p14:tracePt t="6547" x="6769100" y="5911850"/>
          <p14:tracePt t="6561" x="6705600" y="5875338"/>
          <p14:tracePt t="6573" x="6653213" y="5867400"/>
          <p14:tracePt t="6586" x="6626225" y="5867400"/>
          <p14:tracePt t="6598" x="6581775" y="5867400"/>
          <p14:tracePt t="6611" x="6545263" y="5867400"/>
          <p14:tracePt t="6627" x="6483350" y="5867400"/>
          <p14:tracePt t="6644" x="6419850" y="5867400"/>
          <p14:tracePt t="6661" x="6323013" y="5884863"/>
          <p14:tracePt t="6678" x="6276975" y="5894388"/>
          <p14:tracePt t="6694" x="6232525" y="5902325"/>
          <p14:tracePt t="6711" x="6197600" y="5902325"/>
          <p14:tracePt t="6711" x="6134100" y="5902325"/>
          <p14:tracePt t="6728" x="6072188" y="5902325"/>
          <p14:tracePt t="6744" x="6037263" y="5902325"/>
          <p14:tracePt t="6762" x="6010275" y="5902325"/>
          <p14:tracePt t="6762" x="5991225" y="5894388"/>
          <p14:tracePt t="6779" x="5991225" y="5884863"/>
          <p14:tracePt t="6795" x="5983288" y="5884863"/>
          <p14:tracePt t="6812" x="5983288" y="5875338"/>
          <p14:tracePt t="6829" x="5983288" y="5867400"/>
          <p14:tracePt t="7529" x="5983288" y="5857875"/>
          <p14:tracePt t="7605" x="5929313" y="5776913"/>
          <p14:tracePt t="7617" x="5661025" y="5456238"/>
          <p14:tracePt t="7630" x="5375275" y="5045075"/>
          <p14:tracePt t="7641" x="5187950" y="4768850"/>
          <p14:tracePt t="7654" x="5062538" y="4633913"/>
          <p14:tracePt t="7666" x="4983163" y="4572000"/>
          <p14:tracePt t="7680" x="4956175" y="4545013"/>
          <p14:tracePt t="7694" x="4938713" y="4537075"/>
          <p14:tracePt t="7712" x="4929188" y="4537075"/>
          <p14:tracePt t="7729" x="4848225" y="4518025"/>
          <p14:tracePt t="8025" x="4724400" y="4500563"/>
          <p14:tracePt t="8039" x="4537075" y="4465638"/>
          <p14:tracePt t="8049" x="4187825" y="4411663"/>
          <p14:tracePt t="8063" x="3884613" y="4367213"/>
          <p14:tracePt t="8078" x="3536950" y="4357688"/>
          <p14:tracePt t="8094" x="3286125" y="4340225"/>
          <p14:tracePt t="8111" x="2973388" y="4340225"/>
          <p14:tracePt t="8128" x="2822575" y="4340225"/>
          <p14:tracePt t="8144" x="2714625" y="4340225"/>
          <p14:tracePt t="8161" x="2598738" y="4340225"/>
          <p14:tracePt t="8178" x="2544763" y="4340225"/>
          <p14:tracePt t="8194" x="2527300" y="4340225"/>
          <p14:tracePt t="8211" x="2527300" y="4330700"/>
          <p14:tracePt t="8255" x="2562225" y="4330700"/>
          <p14:tracePt t="8279" x="2751138" y="4303713"/>
          <p14:tracePt t="8291" x="3081338" y="4259263"/>
          <p14:tracePt t="8304" x="3562350" y="4241800"/>
          <p14:tracePt t="8317" x="3956050" y="4241800"/>
          <p14:tracePt t="8330" x="4419600" y="4268788"/>
          <p14:tracePt t="8345" x="4848225" y="4367213"/>
          <p14:tracePt t="8361" x="5313363" y="4527550"/>
          <p14:tracePt t="8378" x="5983288" y="4929188"/>
          <p14:tracePt t="8395" x="6242050" y="5072063"/>
          <p14:tracePt t="8411" x="6429375" y="5180013"/>
          <p14:tracePt t="8428" x="6562725" y="5276850"/>
          <p14:tracePt t="8445" x="6572250" y="5303838"/>
          <p14:tracePt t="8461" x="6581775" y="5303838"/>
          <p14:tracePt t="9359" x="6599238" y="5276850"/>
          <p14:tracePt t="9998" x="6626225" y="5251450"/>
          <p14:tracePt t="10011" x="6680200" y="5214938"/>
          <p14:tracePt t="10023" x="6751638" y="5160963"/>
          <p14:tracePt t="10036" x="6858000" y="5072063"/>
          <p14:tracePt t="10049" x="6965950" y="4991100"/>
          <p14:tracePt t="10063" x="7304088" y="4751388"/>
          <p14:tracePt t="10078" x="7510463" y="4562475"/>
          <p14:tracePt t="10095" x="7661275" y="4429125"/>
          <p14:tracePt t="10111" x="7831138" y="4286250"/>
          <p14:tracePt t="10128" x="7912100" y="4224338"/>
          <p14:tracePt t="10145" x="8045450" y="4143375"/>
          <p14:tracePt t="10161" x="8197850" y="3990975"/>
          <p14:tracePt t="10178" x="8232775" y="3946525"/>
          <p14:tracePt t="10195" x="8242300" y="3938588"/>
          <p14:tracePt t="10211" x="8251825" y="3919538"/>
          <p14:tracePt t="10228" x="8251825" y="3929063"/>
          <p14:tracePt t="10735" x="8242300" y="3965575"/>
          <p14:tracePt t="10752" x="8116888" y="4286250"/>
          <p14:tracePt t="10764" x="7885113" y="4697413"/>
          <p14:tracePt t="10776" x="7643813" y="5054600"/>
          <p14:tracePt t="10789" x="7259638" y="5303838"/>
          <p14:tracePt t="10802" x="6929438" y="5483225"/>
          <p14:tracePt t="10815" x="6554788" y="5634038"/>
          <p14:tracePt t="10829" x="6215063" y="5732463"/>
          <p14:tracePt t="10845" x="5946775" y="5840413"/>
          <p14:tracePt t="10862" x="5608638" y="5938838"/>
          <p14:tracePt t="10878" x="5224463" y="6027738"/>
          <p14:tracePt t="10896" x="5143500" y="6037263"/>
          <p14:tracePt t="10911" x="5081588" y="6037263"/>
          <p14:tracePt t="10928" x="4973638" y="5991225"/>
          <p14:tracePt t="10945" x="4938713" y="5956300"/>
          <p14:tracePt t="10961" x="4929188" y="5946775"/>
          <p14:tracePt t="10978" x="4919663" y="5938838"/>
          <p14:tracePt t="10995" x="4938713" y="5929313"/>
          <p14:tracePt t="11059" x="5018088" y="5857875"/>
          <p14:tracePt t="11084" x="5224463" y="5688013"/>
          <p14:tracePt t="11097" x="5465763" y="5537200"/>
          <p14:tracePt t="11110" x="5634038" y="5429250"/>
          <p14:tracePt t="11122" x="5732463" y="5375275"/>
          <p14:tracePt t="11135" x="5857875" y="5322888"/>
          <p14:tracePt t="11147" x="6116638" y="5259388"/>
          <p14:tracePt t="11162" x="6402388" y="5197475"/>
          <p14:tracePt t="11178" x="7072313" y="5089525"/>
          <p14:tracePt t="11195" x="8045450" y="4929188"/>
          <p14:tracePt t="11212" x="8331200" y="4867275"/>
          <p14:tracePt t="11228" x="8562975" y="4830763"/>
          <p14:tracePt t="11245" x="8786813" y="4813300"/>
          <p14:tracePt t="11261" x="9001125" y="4813300"/>
          <p14:tracePt t="11278" x="9037638" y="4813300"/>
          <p14:tracePt t="11294" x="9055100" y="4813300"/>
          <p14:tracePt t="11311" x="9063038" y="4813300"/>
          <p14:tracePt t="11327" x="9072563" y="48133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15</a:t>
            </a:fld>
            <a:endParaRPr lang="fr-FR"/>
          </a:p>
        </p:txBody>
      </p:sp>
      <p:pic>
        <p:nvPicPr>
          <p:cNvPr id="3" name="Picture 2">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ctangle 3"/>
          <p:cNvSpPr/>
          <p:nvPr/>
        </p:nvSpPr>
        <p:spPr>
          <a:xfrm>
            <a:off x="3581400" y="4873491"/>
            <a:ext cx="1122422" cy="292388"/>
          </a:xfrm>
          <a:prstGeom prst="rect">
            <a:avLst/>
          </a:prstGeom>
        </p:spPr>
        <p:txBody>
          <a:bodyPr wrap="none">
            <a:spAutoFit/>
          </a:bodyPr>
          <a:lstStyle/>
          <a:p>
            <a:pPr lvl="0" algn="ctr"/>
            <a:r>
              <a:rPr lang="en-US" sz="1300" b="1" dirty="0">
                <a:solidFill>
                  <a:prstClr val="black"/>
                </a:solidFill>
                <a:latin typeface="Arial" panose="020B0604020202020204" pitchFamily="34" charset="0"/>
                <a:ea typeface="Calibri" panose="020F0502020204030204" pitchFamily="34" charset="0"/>
              </a:rPr>
              <a:t>E) </a:t>
            </a:r>
            <a:r>
              <a:rPr lang="en-US" sz="1300" dirty="0">
                <a:solidFill>
                  <a:prstClr val="black"/>
                </a:solidFill>
                <a:latin typeface="Arial" panose="020B0604020202020204" pitchFamily="34" charset="0"/>
                <a:ea typeface="Calibri" panose="020F0502020204030204" pitchFamily="34" charset="0"/>
              </a:rPr>
              <a:t>Quercetin</a:t>
            </a:r>
            <a:endParaRPr lang="en-US" sz="1300" dirty="0">
              <a:solidFill>
                <a:prstClr val="black"/>
              </a:solidFill>
            </a:endParaRPr>
          </a:p>
        </p:txBody>
      </p:sp>
      <p:pic>
        <p:nvPicPr>
          <p:cNvPr id="5" name="Picture 4"/>
          <p:cNvPicPr>
            <a:picLocks noChangeAspect="1"/>
          </p:cNvPicPr>
          <p:nvPr/>
        </p:nvPicPr>
        <p:blipFill>
          <a:blip r:embed="rId5"/>
          <a:stretch>
            <a:fillRect/>
          </a:stretch>
        </p:blipFill>
        <p:spPr>
          <a:xfrm>
            <a:off x="1066800" y="304800"/>
            <a:ext cx="6781800" cy="422767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8396562"/>
      </p:ext>
    </p:extLst>
  </p:cSld>
  <p:clrMapOvr>
    <a:masterClrMapping/>
  </p:clrMapOvr>
  <mc:AlternateContent xmlns:mc="http://schemas.openxmlformats.org/markup-compatibility/2006">
    <mc:Choice xmlns:p14="http://schemas.microsoft.com/office/powerpoint/2010/main" Requires="p14">
      <p:transition spd="slow" p14:dur="2000" advTm="877"/>
    </mc:Choice>
    <mc:Fallback>
      <p:transition spd="slow" advTm="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16</a:t>
            </a:fld>
            <a:endParaRPr lang="fr-FR"/>
          </a:p>
        </p:txBody>
      </p:sp>
      <p:sp>
        <p:nvSpPr>
          <p:cNvPr id="4" name="Rectangle 1"/>
          <p:cNvSpPr>
            <a:spLocks noChangeArrowheads="1"/>
          </p:cNvSpPr>
          <p:nvPr/>
        </p:nvSpPr>
        <p:spPr bwMode="auto">
          <a:xfrm rot="10800000" flipV="1">
            <a:off x="-2" y="106235"/>
            <a:ext cx="90678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Table 2: Interactions of the compounds against the three toxins from </a:t>
            </a:r>
            <a:r>
              <a:rPr kumimoji="0" 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Naja nigricollis</a:t>
            </a:r>
            <a:endParaRPr kumimoji="0" lang="en-US" sz="3600" b="0" i="0" u="none" strike="noStrike" cap="none" normalizeH="0" baseline="0" dirty="0" smtClean="0">
              <a:ln>
                <a:noFill/>
              </a:ln>
              <a:solidFill>
                <a:schemeClr val="tx1"/>
              </a:solidFill>
              <a:effectLst/>
              <a:latin typeface="Arial" panose="020B0604020202020204" pitchFamily="34" charset="0"/>
            </a:endParaRP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048206862"/>
              </p:ext>
            </p:extLst>
          </p:nvPr>
        </p:nvGraphicFramePr>
        <p:xfrm>
          <a:off x="76201" y="444791"/>
          <a:ext cx="8991598" cy="5592983"/>
        </p:xfrm>
        <a:graphic>
          <a:graphicData uri="http://schemas.openxmlformats.org/drawingml/2006/table">
            <a:tbl>
              <a:tblPr firstRow="1" firstCol="1" bandRow="1"/>
              <a:tblGrid>
                <a:gridCol w="2169490"/>
                <a:gridCol w="2274313"/>
                <a:gridCol w="2152029"/>
                <a:gridCol w="2395766"/>
              </a:tblGrid>
              <a:tr h="214359">
                <a:tc>
                  <a:txBody>
                    <a:bodyPr/>
                    <a:lstStyle/>
                    <a:p>
                      <a:pPr marL="0" marR="0">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Interactions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14359">
                <a:tc>
                  <a:txBody>
                    <a:bodyPr/>
                    <a:lstStyle/>
                    <a:p>
                      <a:pPr marL="0" marR="0">
                        <a:lnSpc>
                          <a:spcPct val="107000"/>
                        </a:lnSpc>
                        <a:spcBef>
                          <a:spcPts val="0"/>
                        </a:spcBef>
                        <a:spcAft>
                          <a:spcPts val="0"/>
                        </a:spcAft>
                      </a:pPr>
                      <a:r>
                        <a:rPr lang="en-US" sz="1400" b="1">
                          <a:effectLst/>
                          <a:latin typeface="Arial" panose="020B0604020202020204" pitchFamily="34" charset="0"/>
                          <a:ea typeface="Calibri" panose="020F0502020204030204" pitchFamily="34" charset="0"/>
                          <a:cs typeface="Times New Roman" panose="02020603050405020304" pitchFamily="18" charset="0"/>
                        </a:rPr>
                        <a:t>Compound 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Phospholipase A</a:t>
                      </a:r>
                      <a:r>
                        <a:rPr lang="en-US" sz="1400" b="1" baseline="-25000" dirty="0">
                          <a:effectLst/>
                          <a:latin typeface="Arial" panose="020B0604020202020204" pitchFamily="34" charset="0"/>
                          <a:ea typeface="Calibri" panose="020F0502020204030204" pitchFamily="34" charset="0"/>
                          <a:cs typeface="Times New Roman" panose="02020603050405020304" pitchFamily="18" charset="0"/>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b="1">
                          <a:effectLst/>
                          <a:latin typeface="Arial" panose="020B0604020202020204" pitchFamily="34" charset="0"/>
                          <a:ea typeface="Calibri" panose="020F0502020204030204" pitchFamily="34" charset="0"/>
                          <a:cs typeface="Times New Roman" panose="02020603050405020304" pitchFamily="18" charset="0"/>
                        </a:rPr>
                        <a:t>Neurotoxin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Cardiotoxin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5121">
                <a:tc>
                  <a:txBody>
                    <a:bodyPr/>
                    <a:lstStyle/>
                    <a:p>
                      <a:pPr marL="0" marR="0" algn="just">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Catechin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PHE21, ASP48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TYR3, PHE5, LYS6, ILE9, LEU9, TRP18, ALA22, CYS28, GLY29, ARG30, CYS44, HIS47, TYR51, PHE99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ASN5, ARG32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GLN7, TYR24, TRP28, ILE 35, GLU37, ARG38, GLY39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LYS2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CYS3, ASN4, ILE7, PRO8, PRO9, PHE10, TRP11, ASP57, LYS58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8527">
                <a:tc>
                  <a:txBody>
                    <a:bodyPr/>
                    <a:lstStyle/>
                    <a:p>
                      <a:pPr marL="0" marR="0" algn="just">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Catechin-3-rhamnoside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GLY29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LEU2, TYR3, PHE5, LYS6, ILE9, TRP18, TRP19, PHE21, ALA22, ASP23, CYS28, ARG30, TYR62, PHE99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LYS15, GLU37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ASN5, GLN6, GLN7, TYR24, LYS26, TRP28, ILE36, RG38, GLY39, CYS40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PRO8, LYS23, ASN60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ASN4, LEU6, ILE7, PRO9, PHE10, TRP11, ARG36, LYS58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1715">
                <a:tc>
                  <a:txBody>
                    <a:bodyPr/>
                    <a:lstStyle/>
                    <a:p>
                      <a:pPr marL="0" marR="0" algn="just">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Epicatechin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HIS47, ASP48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LEU2, TYR3, PHE5, LYS6, TRP18, PHE21, ALA22, CYS28, GLY29, CYS44, TYR51, TYR62, PHE99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ARG32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ASN5, GLN7, LYS15, TYR24, TRP28, ILE35, GLU37, ARG38, GLY39, CYS40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ASN4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LEU6, ILE7, PRO8, PRO9, PHE10, TRP11, ARG36, LYS58, ASN60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8527">
                <a:tc>
                  <a:txBody>
                    <a:bodyPr/>
                    <a:lstStyle/>
                    <a:p>
                      <a:pPr marL="0" marR="0" algn="just">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Quercetin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100" dirty="0">
                          <a:effectLst/>
                          <a:latin typeface="Arial" panose="020B0604020202020204" pitchFamily="34" charset="0"/>
                          <a:ea typeface="Calibri" panose="020F0502020204030204" pitchFamily="34" charset="0"/>
                          <a:cs typeface="Times New Roman" panose="02020603050405020304" pitchFamily="18" charset="0"/>
                        </a:rPr>
                        <a:t>: LEU2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b="1"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smtClean="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TYR3, PHE5, LYS6, ILE9, TRP18, TRP19, PHE21, ALA22, CYS28, GLY29, ARG30, GLY31, CYS44, HIS47, ASP48, TYR62, PHE99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ASN5, GLN7, ARG38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GLN6, TYR24, TRP28, ARG32, ILE35, GLU37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H-Bond</a:t>
                      </a:r>
                      <a:r>
                        <a:rPr lang="en-US" sz="1200" dirty="0">
                          <a:effectLst/>
                          <a:latin typeface="Arial" panose="020B0604020202020204" pitchFamily="34" charset="0"/>
                          <a:ea typeface="Calibri" panose="020F0502020204030204" pitchFamily="34" charset="0"/>
                          <a:cs typeface="Times New Roman" panose="02020603050405020304" pitchFamily="18" charset="0"/>
                        </a:rPr>
                        <a:t>: LYS58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Others</a:t>
                      </a:r>
                      <a:r>
                        <a:rPr lang="en-US" sz="1200" dirty="0">
                          <a:effectLst/>
                          <a:latin typeface="Arial" panose="020B0604020202020204" pitchFamily="34" charset="0"/>
                          <a:ea typeface="Calibri" panose="020F0502020204030204" pitchFamily="34" charset="0"/>
                          <a:cs typeface="Times New Roman" panose="02020603050405020304" pitchFamily="18" charset="0"/>
                        </a:rPr>
                        <a:t>: ASN4, ILE7, PRO8, PRO9, PHE10, TRP11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3" marR="5243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1070182"/>
      </p:ext>
    </p:extLst>
  </p:cSld>
  <p:clrMapOvr>
    <a:masterClrMapping/>
  </p:clrMapOvr>
  <mc:AlternateContent xmlns:mc="http://schemas.openxmlformats.org/markup-compatibility/2006">
    <mc:Choice xmlns:p14="http://schemas.microsoft.com/office/powerpoint/2010/main" Requires="p14">
      <p:transition spd="slow" p14:dur="2000" advTm="65191"/>
    </mc:Choice>
    <mc:Fallback>
      <p:transition spd="slow" advTm="65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8479" x="8062913" y="4081463"/>
          <p14:tracePt t="8497" x="7643813" y="3697288"/>
          <p14:tracePt t="8512" x="7180263" y="3367088"/>
          <p14:tracePt t="8529" x="6751638" y="3116263"/>
          <p14:tracePt t="8545" x="6134100" y="2874963"/>
          <p14:tracePt t="8563" x="5867400" y="2822575"/>
          <p14:tracePt t="8579" x="5715000" y="2803525"/>
          <p14:tracePt t="8596" x="5446713" y="2803525"/>
          <p14:tracePt t="8613" x="5303838" y="2803525"/>
          <p14:tracePt t="8629" x="5197475" y="2822575"/>
          <p14:tracePt t="8645" x="4875213" y="2874963"/>
          <p14:tracePt t="8661" x="4732338" y="2901950"/>
          <p14:tracePt t="8678" x="4705350" y="2768600"/>
          <p14:tracePt t="8889" x="4616450" y="2527300"/>
          <p14:tracePt t="8902" x="4456113" y="2322513"/>
          <p14:tracePt t="8915" x="4232275" y="2160588"/>
          <p14:tracePt t="8927" x="4027488" y="2044700"/>
          <p14:tracePt t="8940" x="3786188" y="1919288"/>
          <p14:tracePt t="8953" x="3473450" y="1679575"/>
          <p14:tracePt t="8965" x="3197225" y="1473200"/>
          <p14:tracePt t="8980" x="3036888" y="1330325"/>
          <p14:tracePt t="8996" x="2973388" y="1258888"/>
          <p14:tracePt t="9012" x="2938463" y="1231900"/>
          <p14:tracePt t="9029" x="2919413" y="1214438"/>
          <p14:tracePt t="9046" x="2776538" y="1098550"/>
          <p14:tracePt t="9071" x="2571750" y="946150"/>
          <p14:tracePt t="9084" x="2455863" y="884238"/>
          <p14:tracePt t="9096" x="2339975" y="847725"/>
          <p14:tracePt t="9112" x="2232025" y="830263"/>
          <p14:tracePt t="9129" x="2125663" y="830263"/>
          <p14:tracePt t="9145" x="1928813" y="830263"/>
          <p14:tracePt t="9162" x="1812925" y="830263"/>
          <p14:tracePt t="9178" x="1616075" y="847725"/>
          <p14:tracePt t="9195" x="1231900" y="884238"/>
          <p14:tracePt t="9212" x="982663" y="893763"/>
          <p14:tracePt t="9228" x="776288" y="919163"/>
          <p14:tracePt t="9245" x="554038" y="982663"/>
          <p14:tracePt t="9262" x="374650" y="1036638"/>
          <p14:tracePt t="9278" x="231775" y="1071563"/>
          <p14:tracePt t="9295" x="98425" y="1089025"/>
          <p14:tracePt t="9312" x="71438" y="1089025"/>
          <p14:tracePt t="9328" x="53975" y="1098550"/>
          <p14:tracePt t="9345" x="44450" y="1098550"/>
          <p14:tracePt t="9362" x="44450" y="1108075"/>
          <p14:tracePt t="9513" x="44450" y="1116013"/>
          <p14:tracePt t="9527" x="71438" y="1116013"/>
          <p14:tracePt t="9552" x="125413" y="1133475"/>
          <p14:tracePt t="9564" x="179388" y="1143000"/>
          <p14:tracePt t="9578" x="204788" y="1143000"/>
          <p14:tracePt t="9589" x="223838" y="1143000"/>
          <p14:tracePt t="9602" x="241300" y="1143000"/>
          <p14:tracePt t="9614" x="258763" y="1143000"/>
          <p14:tracePt t="9629" x="276225" y="1143000"/>
          <p14:tracePt t="9645" x="303213" y="1143000"/>
          <p14:tracePt t="9661" x="347663" y="1143000"/>
          <p14:tracePt t="9678" x="482600" y="1143000"/>
          <p14:tracePt t="9695" x="588963" y="1143000"/>
          <p14:tracePt t="9712" x="822325" y="1143000"/>
          <p14:tracePt t="9729" x="1062038" y="1143000"/>
          <p14:tracePt t="9745" x="2133600" y="1116013"/>
          <p14:tracePt t="9762" x="2589213" y="1116013"/>
          <p14:tracePt t="9778" x="2884488" y="1116013"/>
          <p14:tracePt t="9795" x="3357563" y="1187450"/>
          <p14:tracePt t="9812" x="3500438" y="1223963"/>
          <p14:tracePt t="9828" x="3581400" y="1250950"/>
          <p14:tracePt t="9845" x="3633788" y="1268413"/>
          <p14:tracePt t="9862" x="3643313" y="1268413"/>
          <p14:tracePt t="9884" x="3625850" y="1268413"/>
          <p14:tracePt t="10219" x="3571875" y="1268413"/>
          <p14:tracePt t="10232" x="3536950" y="1268413"/>
          <p14:tracePt t="10245" x="3500438" y="1268413"/>
          <p14:tracePt t="10257" x="3465513" y="1268413"/>
          <p14:tracePt t="10269" x="3446463" y="1268413"/>
          <p14:tracePt t="10282" x="3429000" y="1268413"/>
          <p14:tracePt t="10296" x="3411538" y="1268413"/>
          <p14:tracePt t="10312" x="3384550" y="1268413"/>
          <p14:tracePt t="10328" x="3348038" y="1268413"/>
          <p14:tracePt t="10346" x="3251200" y="1276350"/>
          <p14:tracePt t="10362" x="3214688" y="1276350"/>
          <p14:tracePt t="10378" x="3170238" y="1276350"/>
          <p14:tracePt t="10395" x="3000375" y="1268413"/>
          <p14:tracePt t="10412" x="2857500" y="1231900"/>
          <p14:tracePt t="10428" x="2732088" y="1187450"/>
          <p14:tracePt t="10445" x="2322513" y="1081088"/>
          <p14:tracePt t="10462" x="2232025" y="1062038"/>
          <p14:tracePt t="10478" x="2152650" y="1044575"/>
          <p14:tracePt t="10495" x="2108200" y="1036638"/>
          <p14:tracePt t="10512" x="2098675" y="1036638"/>
          <p14:tracePt t="10528" x="2089150" y="1036638"/>
          <p14:tracePt t="10545" x="2054225" y="1036638"/>
          <p14:tracePt t="10562" x="2009775" y="1036638"/>
          <p14:tracePt t="10578" x="1973263" y="1054100"/>
          <p14:tracePt t="10595" x="1919288" y="1081088"/>
          <p14:tracePt t="10612" x="1911350" y="1081088"/>
          <p14:tracePt t="10635" x="1901825" y="1081088"/>
          <p14:tracePt t="10647" x="1893888" y="1081088"/>
          <p14:tracePt t="10701" x="1901825" y="1081088"/>
          <p14:tracePt t="10839" x="1911350" y="1081088"/>
          <p14:tracePt t="10852" x="1911350" y="1071563"/>
          <p14:tracePt t="10864" x="1928813" y="1071563"/>
          <p14:tracePt t="10878" x="1955800" y="1062038"/>
          <p14:tracePt t="10889" x="2027238" y="1062038"/>
          <p14:tracePt t="10902" x="2160588" y="1054100"/>
          <p14:tracePt t="10915" x="2303463" y="1044575"/>
          <p14:tracePt t="10929" x="2482850" y="1044575"/>
          <p14:tracePt t="10945" x="2697163" y="1044575"/>
          <p14:tracePt t="10962" x="3108325" y="1143000"/>
          <p14:tracePt t="10979" x="3232150" y="1179513"/>
          <p14:tracePt t="10995" x="3330575" y="1231900"/>
          <p14:tracePt t="11012" x="3402013" y="1241425"/>
          <p14:tracePt t="11028" x="3446463" y="1258888"/>
          <p14:tracePt t="11046" x="3455988" y="1258888"/>
          <p14:tracePt t="11250" x="3465513" y="1258888"/>
          <p14:tracePt t="11326" x="3473450" y="1258888"/>
          <p14:tracePt t="11338" x="3482975" y="1258888"/>
          <p14:tracePt t="11351" x="3490913" y="1258888"/>
          <p14:tracePt t="11376" x="3500438" y="1258888"/>
          <p14:tracePt t="11388" x="3509963" y="1258888"/>
          <p14:tracePt t="11401" x="3517900" y="1258888"/>
          <p14:tracePt t="11427" x="3509963" y="1258888"/>
          <p14:tracePt t="12011" x="3465513" y="1258888"/>
          <p14:tracePt t="12023" x="3446463" y="1258888"/>
          <p14:tracePt t="12036" x="3429000" y="1258888"/>
          <p14:tracePt t="12048" x="3402013" y="1258888"/>
          <p14:tracePt t="12062" x="3394075" y="1258888"/>
          <p14:tracePt t="12079" x="3384550" y="1250950"/>
          <p14:tracePt t="12095" x="3367088" y="1250950"/>
          <p14:tracePt t="12137" x="3357563" y="1250950"/>
          <p14:tracePt t="12149" x="3394075" y="1250950"/>
          <p14:tracePt t="12975" x="3446463" y="1250950"/>
          <p14:tracePt t="12988" x="3500438" y="1250950"/>
          <p14:tracePt t="13003" x="3562350" y="1250950"/>
          <p14:tracePt t="13018" x="3633788" y="1250950"/>
          <p14:tracePt t="13030" x="3714750" y="1250950"/>
          <p14:tracePt t="13045" x="3813175" y="1250950"/>
          <p14:tracePt t="13062" x="3848100" y="1250950"/>
          <p14:tracePt t="13079" x="3867150" y="1250950"/>
          <p14:tracePt t="13096" x="3848100" y="1250950"/>
          <p14:tracePt t="13192" x="3803650" y="1250950"/>
          <p14:tracePt t="13208" x="3768725" y="1250950"/>
          <p14:tracePt t="13222" x="3741738" y="1250950"/>
          <p14:tracePt t="13234" x="3687763" y="1231900"/>
          <p14:tracePt t="13248" x="3660775" y="1231900"/>
          <p14:tracePt t="13262" x="3652838" y="1231900"/>
          <p14:tracePt t="13279" x="3643313" y="1231900"/>
          <p14:tracePt t="13312" x="3633788" y="1231900"/>
          <p14:tracePt t="13348" x="3608388" y="1231900"/>
          <p14:tracePt t="13374" x="3589338" y="1231900"/>
          <p14:tracePt t="13386" x="3589338" y="1241425"/>
          <p14:tracePt t="13399" x="3581400" y="1241425"/>
          <p14:tracePt t="13413" x="3571875" y="1241425"/>
          <p14:tracePt t="13429" x="3544888" y="1241425"/>
          <p14:tracePt t="13445" x="3517900" y="1250950"/>
          <p14:tracePt t="13463" x="3482975" y="1250950"/>
          <p14:tracePt t="13482" x="3473450" y="1250950"/>
          <p14:tracePt t="13496" x="3455988" y="1250950"/>
          <p14:tracePt t="13513" x="3438525" y="1250950"/>
          <p14:tracePt t="13529" x="3402013" y="1250950"/>
          <p14:tracePt t="13545" x="3375025" y="1250950"/>
          <p14:tracePt t="13564" x="3340100" y="1250950"/>
          <p14:tracePt t="13579" x="3330575" y="1250950"/>
          <p14:tracePt t="15372" x="3348038" y="1250950"/>
          <p14:tracePt t="15677" x="3367088" y="1241425"/>
          <p14:tracePt t="15690" x="3411538" y="1214438"/>
          <p14:tracePt t="15702" x="3509963" y="1187450"/>
          <p14:tracePt t="15715" x="3608388" y="1169988"/>
          <p14:tracePt t="15730" x="3705225" y="1133475"/>
          <p14:tracePt t="15746" x="3768725" y="1116013"/>
          <p14:tracePt t="15763" x="3830638" y="1108075"/>
          <p14:tracePt t="15780" x="3965575" y="1098550"/>
          <p14:tracePt t="15796" x="4027488" y="1098550"/>
          <p14:tracePt t="15813" x="4081463" y="1098550"/>
          <p14:tracePt t="15829" x="4187825" y="1116013"/>
          <p14:tracePt t="15847" x="4214813" y="1133475"/>
          <p14:tracePt t="15863" x="4251325" y="1160463"/>
          <p14:tracePt t="15879" x="4330700" y="1204913"/>
          <p14:tracePt t="15897" x="4384675" y="1241425"/>
          <p14:tracePt t="15915" x="4438650" y="1285875"/>
          <p14:tracePt t="15929" x="4510088" y="1330325"/>
          <p14:tracePt t="15946" x="4527550" y="1339850"/>
          <p14:tracePt t="15963" x="4537075" y="1339850"/>
          <p14:tracePt t="15979" x="4545013" y="1339850"/>
          <p14:tracePt t="15996" x="4554538" y="1339850"/>
          <p14:tracePt t="16019" x="4554538" y="1330325"/>
          <p14:tracePt t="16110" x="4510088" y="1295400"/>
          <p14:tracePt t="16135" x="4473575" y="1268413"/>
          <p14:tracePt t="16148" x="4429125" y="1231900"/>
          <p14:tracePt t="16161" x="4411663" y="1223963"/>
          <p14:tracePt t="16174" x="4394200" y="1214438"/>
          <p14:tracePt t="16186" x="4394200" y="1204913"/>
          <p14:tracePt t="16199" x="4384675" y="1204913"/>
          <p14:tracePt t="16213" x="4375150" y="1204913"/>
          <p14:tracePt t="16431" x="4367213" y="1204913"/>
          <p14:tracePt t="16506" x="4357688" y="1204913"/>
          <p14:tracePt t="16531" x="4348163" y="1204913"/>
          <p14:tracePt t="16544" x="4340225" y="1204913"/>
          <p14:tracePt t="16557" x="4330700" y="1204913"/>
          <p14:tracePt t="16631" x="4313238" y="1204913"/>
          <p14:tracePt t="16645" x="4303713" y="1214438"/>
          <p14:tracePt t="16658" x="4295775" y="1214438"/>
          <p14:tracePt t="16670" x="4286250" y="1214438"/>
          <p14:tracePt t="16683" x="4276725" y="1214438"/>
          <p14:tracePt t="16696" x="4268788" y="1214438"/>
          <p14:tracePt t="16720" x="4259263" y="1214438"/>
          <p14:tracePt t="16748" x="4251325" y="1214438"/>
          <p14:tracePt t="16760" x="4241800" y="1214438"/>
          <p14:tracePt t="16774" x="4232275" y="1214438"/>
          <p14:tracePt t="16786" x="4224338" y="1214438"/>
          <p14:tracePt t="16799" x="4205288" y="1223963"/>
          <p14:tracePt t="16813" x="4187825" y="1223963"/>
          <p14:tracePt t="16830" x="4170363" y="1231900"/>
          <p14:tracePt t="16846" x="4133850" y="1231900"/>
          <p14:tracePt t="16863" x="4125913" y="1231900"/>
          <p14:tracePt t="16880" x="4108450" y="1231900"/>
          <p14:tracePt t="16896" x="4098925" y="1231900"/>
          <p14:tracePt t="16913" x="4081463" y="1250950"/>
          <p14:tracePt t="17676" x="4062413" y="1258888"/>
          <p14:tracePt t="17688" x="4054475" y="1276350"/>
          <p14:tracePt t="17701" x="4010025" y="1295400"/>
          <p14:tracePt t="17714" x="3946525" y="1357313"/>
          <p14:tracePt t="17730" x="3848100" y="1473200"/>
          <p14:tracePt t="17746" x="3759200" y="1581150"/>
          <p14:tracePt t="17763" x="3633788" y="1758950"/>
          <p14:tracePt t="17780" x="3589338" y="1822450"/>
          <p14:tracePt t="17796" x="3544888" y="1911350"/>
          <p14:tracePt t="17814" x="3429000" y="2062163"/>
          <p14:tracePt t="17830" x="3375025" y="2133600"/>
          <p14:tracePt t="17846" x="3322638" y="2179638"/>
          <p14:tracePt t="17863" x="3251200" y="2276475"/>
          <p14:tracePt t="17880" x="3224213" y="2330450"/>
          <p14:tracePt t="17896" x="3197225" y="2411413"/>
          <p14:tracePt t="17913" x="3152775" y="2517775"/>
          <p14:tracePt t="17931" x="3143250" y="2536825"/>
          <p14:tracePt t="17946" x="3133725" y="2554288"/>
          <p14:tracePt t="17963" x="3125788" y="2571750"/>
          <p14:tracePt t="17981" x="3125788" y="2581275"/>
          <p14:tracePt t="18197" x="3143250" y="2660650"/>
          <p14:tracePt t="18235" x="3170238" y="2768600"/>
          <p14:tracePt t="18249" x="3205163" y="2857500"/>
          <p14:tracePt t="18263" x="3251200" y="2928938"/>
          <p14:tracePt t="18275" x="3303588" y="3017838"/>
          <p14:tracePt t="18288" x="3394075" y="3187700"/>
          <p14:tracePt t="18300" x="3482975" y="3330575"/>
          <p14:tracePt t="18314" x="3571875" y="3473450"/>
          <p14:tracePt t="18330" x="3670300" y="3589338"/>
          <p14:tracePt t="18346" x="3751263" y="3679825"/>
          <p14:tracePt t="18364" x="3902075" y="3795713"/>
          <p14:tracePt t="18380" x="3929063" y="3803650"/>
          <p14:tracePt t="18397" x="3956050" y="3813175"/>
          <p14:tracePt t="18415" x="3983038" y="3813175"/>
          <p14:tracePt t="18430" x="3973513" y="3813175"/>
          <p14:tracePt t="19089" x="3956050" y="3803650"/>
          <p14:tracePt t="19103" x="3894138" y="3786188"/>
          <p14:tracePt t="19114" x="3840163" y="3759200"/>
          <p14:tracePt t="19127" x="3786188" y="3732213"/>
          <p14:tracePt t="19139" x="3741738" y="3679825"/>
          <p14:tracePt t="19153" x="3705225" y="3608388"/>
          <p14:tracePt t="19164" x="3670300" y="3536950"/>
          <p14:tracePt t="19180" x="3633788" y="3455988"/>
          <p14:tracePt t="19197" x="3589338" y="3375025"/>
          <p14:tracePt t="19214" x="3536950" y="3170238"/>
          <p14:tracePt t="19231" x="3517900" y="3054350"/>
          <p14:tracePt t="19247" x="3482975" y="2973388"/>
          <p14:tracePt t="19263" x="3455988" y="2894013"/>
          <p14:tracePt t="19280" x="3411538" y="2795588"/>
          <p14:tracePt t="19297" x="3357563" y="2670175"/>
          <p14:tracePt t="19314" x="3322638" y="2562225"/>
          <p14:tracePt t="19330" x="3286125" y="2500313"/>
          <p14:tracePt t="19347" x="3214688" y="2428875"/>
          <p14:tracePt t="19364" x="3187700" y="2401888"/>
          <p14:tracePt t="19380" x="3170238" y="2384425"/>
          <p14:tracePt t="19397" x="3125788" y="2366963"/>
          <p14:tracePt t="19414" x="2965450" y="2312988"/>
          <p14:tracePt t="19430" x="2857500" y="2276475"/>
          <p14:tracePt t="19447" x="2776538" y="2259013"/>
          <p14:tracePt t="19464" x="2670175" y="2251075"/>
          <p14:tracePt t="19481" x="2643188" y="2251075"/>
          <p14:tracePt t="19497" x="2625725" y="2251075"/>
          <p14:tracePt t="19513" x="2571750" y="2268538"/>
          <p14:tracePt t="19530" x="2554288" y="2276475"/>
          <p14:tracePt t="19547" x="2527300" y="2276475"/>
          <p14:tracePt t="19564" x="2500313" y="2286000"/>
          <p14:tracePt t="19580" x="2500313" y="2276475"/>
          <p14:tracePt t="19895" x="2500313" y="2268538"/>
          <p14:tracePt t="19934" x="2465388" y="2276475"/>
          <p14:tracePt t="19959" x="2393950" y="2295525"/>
          <p14:tracePt t="19971" x="2276475" y="2339975"/>
          <p14:tracePt t="19984" x="2143125" y="2357438"/>
          <p14:tracePt t="19997" x="1955800" y="2393950"/>
          <p14:tracePt t="20014" x="1803400" y="2401888"/>
          <p14:tracePt t="20030" x="1581150" y="2411413"/>
          <p14:tracePt t="20048" x="1455738" y="2428875"/>
          <p14:tracePt t="20064" x="1330325" y="2438400"/>
          <p14:tracePt t="20080" x="1231900" y="2455863"/>
          <p14:tracePt t="20097" x="1143000" y="2482850"/>
          <p14:tracePt t="20114" x="1125538" y="2482850"/>
          <p14:tracePt t="20130" x="1108075" y="2482850"/>
          <p14:tracePt t="20147" x="1108075" y="2490788"/>
          <p14:tracePt t="20164" x="1116013" y="2490788"/>
          <p14:tracePt t="20329" x="1143000" y="2490788"/>
          <p14:tracePt t="20342" x="1169988" y="2482850"/>
          <p14:tracePt t="20354" x="1223963" y="2482850"/>
          <p14:tracePt t="20367" x="1258888" y="2473325"/>
          <p14:tracePt t="20381" x="1312863" y="2465388"/>
          <p14:tracePt t="20397" x="1401763" y="2428875"/>
          <p14:tracePt t="20414" x="1679575" y="2347913"/>
          <p14:tracePt t="20431" x="1776413" y="2303463"/>
          <p14:tracePt t="20447" x="1919288" y="2276475"/>
          <p14:tracePt t="20464" x="2160588" y="2241550"/>
          <p14:tracePt t="20481" x="2251075" y="2232025"/>
          <p14:tracePt t="20497" x="2295525" y="2232025"/>
          <p14:tracePt t="20514" x="2393950" y="2232025"/>
          <p14:tracePt t="20531" x="2428875" y="2232025"/>
          <p14:tracePt t="20547" x="2500313" y="2232025"/>
          <p14:tracePt t="20564" x="2598738" y="2232025"/>
          <p14:tracePt t="20580" x="2776538" y="2268538"/>
          <p14:tracePt t="20597" x="2847975" y="2295525"/>
          <p14:tracePt t="20614" x="2928938" y="2322513"/>
          <p14:tracePt t="20630" x="3197225" y="2393950"/>
          <p14:tracePt t="20648" x="3313113" y="2428875"/>
          <p14:tracePt t="20664" x="3438525" y="2455863"/>
          <p14:tracePt t="20680" x="3724275" y="2509838"/>
          <p14:tracePt t="20697" x="3867150" y="2527300"/>
          <p14:tracePt t="20714" x="3983038" y="2562225"/>
          <p14:tracePt t="20732" x="4375150" y="2643188"/>
          <p14:tracePt t="20747" x="4456113" y="2660650"/>
          <p14:tracePt t="20764" x="4500563" y="2687638"/>
          <p14:tracePt t="20780" x="4527550" y="2697163"/>
          <p14:tracePt t="20797" x="4537075" y="2697163"/>
          <p14:tracePt t="20814" x="4545013" y="2697163"/>
          <p14:tracePt t="20840" x="4537075" y="2697163"/>
          <p14:tracePt t="20967" x="4518025" y="2697163"/>
          <p14:tracePt t="21108" x="4500563" y="2697163"/>
          <p14:tracePt t="21120" x="4500563" y="2705100"/>
          <p14:tracePt t="21158" x="4491038" y="2705100"/>
          <p14:tracePt t="21209" x="4473575" y="2705100"/>
          <p14:tracePt t="21274" x="4465638" y="2705100"/>
          <p14:tracePt t="21300" x="4446588" y="2705100"/>
          <p14:tracePt t="21325" x="4438650" y="2705100"/>
          <p14:tracePt t="21350" x="4411663" y="2705100"/>
          <p14:tracePt t="21363" x="4384675" y="2705100"/>
          <p14:tracePt t="21375" x="4367213" y="2705100"/>
          <p14:tracePt t="21387" x="4340225" y="2705100"/>
          <p14:tracePt t="21400" x="4313238" y="2705100"/>
          <p14:tracePt t="21415" x="4303713" y="2705100"/>
          <p14:tracePt t="21430" x="4286250" y="2705100"/>
          <p14:tracePt t="21447" x="4259263" y="2705100"/>
          <p14:tracePt t="21465" x="4251325" y="2705100"/>
          <p14:tracePt t="21480" x="4232275" y="2705100"/>
          <p14:tracePt t="21497" x="4205288" y="2697163"/>
          <p14:tracePt t="21514" x="4125913" y="2687638"/>
          <p14:tracePt t="21531" x="4098925" y="2687638"/>
          <p14:tracePt t="21547" x="4062413" y="2679700"/>
          <p14:tracePt t="21565" x="4044950" y="2679700"/>
          <p14:tracePt t="21580" x="4027488" y="2670175"/>
          <p14:tracePt t="21597" x="3965575" y="2660650"/>
          <p14:tracePt t="21614" x="3795713" y="2633663"/>
          <p14:tracePt t="21631" x="3714750" y="2625725"/>
          <p14:tracePt t="21647" x="3660775" y="2625725"/>
          <p14:tracePt t="21647" x="3616325" y="2625725"/>
          <p14:tracePt t="21665" x="3589338" y="2616200"/>
          <p14:tracePt t="21680" x="3562350" y="2616200"/>
          <p14:tracePt t="21697" x="3527425" y="2616200"/>
          <p14:tracePt t="21714" x="3465513" y="2616200"/>
          <p14:tracePt t="21732" x="3429000" y="2616200"/>
          <p14:tracePt t="21747" x="3384550" y="2616200"/>
          <p14:tracePt t="21764" x="3348038" y="2616200"/>
          <p14:tracePt t="21781" x="3313113" y="2616200"/>
          <p14:tracePt t="21798" x="3303588" y="2616200"/>
          <p14:tracePt t="21814" x="3286125" y="2616200"/>
          <p14:tracePt t="21831" x="3276600" y="2608263"/>
          <p14:tracePt t="21848" x="3268663" y="2608263"/>
          <p14:tracePt t="21864" x="3259138" y="2608263"/>
          <p14:tracePt t="21884" x="3251200" y="2608263"/>
          <p14:tracePt t="21909" x="3251200" y="2598738"/>
          <p14:tracePt t="21946" x="3251200" y="2589213"/>
          <p14:tracePt t="22359" x="3251200" y="2581275"/>
          <p14:tracePt t="22370" x="3241675" y="2562225"/>
          <p14:tracePt t="22384" x="3232150" y="2544763"/>
          <p14:tracePt t="22397" x="3232150" y="2527300"/>
          <p14:tracePt t="22414" x="3232150" y="2517775"/>
          <p14:tracePt t="22431" x="3232150" y="2509838"/>
          <p14:tracePt t="22447" x="3232150" y="2500313"/>
          <p14:tracePt t="22471" x="3232150" y="2490788"/>
          <p14:tracePt t="22534" x="3232150" y="2482850"/>
          <p14:tracePt t="22610" x="3241675" y="2482850"/>
          <p14:tracePt t="23172" x="3303588" y="2465388"/>
          <p14:tracePt t="23185" x="3340100" y="2455863"/>
          <p14:tracePt t="23197" x="3367088" y="2438400"/>
          <p14:tracePt t="23210" x="3375025" y="2438400"/>
          <p14:tracePt t="23222" x="3384550" y="2438400"/>
          <p14:tracePt t="23288" x="3384550" y="2428875"/>
          <p14:tracePt t="23988" x="3384550" y="2419350"/>
          <p14:tracePt t="24014" x="3402013" y="2419350"/>
          <p14:tracePt t="24167" x="3438525" y="2419350"/>
          <p14:tracePt t="24180" x="3490913" y="2419350"/>
          <p14:tracePt t="24193" x="3554413" y="2401888"/>
          <p14:tracePt t="24204" x="3581400" y="2393950"/>
          <p14:tracePt t="24218" x="3589338" y="2374900"/>
          <p14:tracePt t="24231" x="3589338" y="2366963"/>
          <p14:tracePt t="24247" x="3571875" y="2322513"/>
          <p14:tracePt t="24265" x="3357563" y="2152650"/>
          <p14:tracePt t="24282" x="3214688" y="2054225"/>
          <p14:tracePt t="24298" x="2803525" y="1919288"/>
          <p14:tracePt t="24315" x="2598738" y="1847850"/>
          <p14:tracePt t="24331" x="2455863" y="1839913"/>
          <p14:tracePt t="24348" x="2438400" y="1839913"/>
          <p14:tracePt t="24364" x="2428875" y="1839913"/>
          <p14:tracePt t="24381" x="2428875" y="1857375"/>
          <p14:tracePt t="24410" x="2428875" y="1874838"/>
          <p14:tracePt t="24421" x="2428875" y="1928813"/>
          <p14:tracePt t="24434" x="2438400" y="2036763"/>
          <p14:tracePt t="24448" x="2473325" y="2133600"/>
          <p14:tracePt t="24465" x="2571750" y="2214563"/>
          <p14:tracePt t="24481" x="2938463" y="2322513"/>
          <p14:tracePt t="24498" x="3098800" y="2347913"/>
          <p14:tracePt t="24515" x="3224213" y="2347913"/>
          <p14:tracePt t="24531" x="3438525" y="2303463"/>
          <p14:tracePt t="24548" x="3473450" y="2295525"/>
          <p14:tracePt t="24565" x="3490913" y="2286000"/>
          <p14:tracePt t="24581" x="3490913" y="2276475"/>
          <p14:tracePt t="24598" x="3490913" y="2268538"/>
          <p14:tracePt t="24614" x="3438525" y="2160588"/>
          <p14:tracePt t="24631" x="3340100" y="2017713"/>
          <p14:tracePt t="24648" x="3187700" y="1830388"/>
          <p14:tracePt t="24665" x="3125788" y="1785938"/>
          <p14:tracePt t="24681" x="3098800" y="1768475"/>
          <p14:tracePt t="24698" x="3027363" y="1768475"/>
          <p14:tracePt t="24715" x="2965450" y="1785938"/>
          <p14:tracePt t="24731" x="2894013" y="1812925"/>
          <p14:tracePt t="24748" x="2776538" y="1893888"/>
          <p14:tracePt t="24765" x="2751138" y="1946275"/>
          <p14:tracePt t="24781" x="2732088" y="2036763"/>
          <p14:tracePt t="24798" x="2751138" y="2330450"/>
          <p14:tracePt t="24815" x="2847975" y="2554288"/>
          <p14:tracePt t="24831" x="2938463" y="2741613"/>
          <p14:tracePt t="24848" x="3036888" y="2884488"/>
          <p14:tracePt t="24865" x="3187700" y="3027363"/>
          <p14:tracePt t="24881" x="3276600" y="3062288"/>
          <p14:tracePt t="24897" x="3394075" y="3081338"/>
          <p14:tracePt t="24915" x="3633788" y="3062288"/>
          <p14:tracePt t="24932" x="3732213" y="3000375"/>
          <p14:tracePt t="24948" x="3813175" y="2911475"/>
          <p14:tracePt t="24965" x="3894138" y="2724150"/>
          <p14:tracePt t="24981" x="3894138" y="2652713"/>
          <p14:tracePt t="24998" x="3894138" y="2581275"/>
          <p14:tracePt t="25015" x="3822700" y="2411413"/>
          <p14:tracePt t="25031" x="3768725" y="2295525"/>
          <p14:tracePt t="25048" x="3724275" y="2224088"/>
          <p14:tracePt t="25065" x="3500438" y="2133600"/>
          <p14:tracePt t="25082" x="3402013" y="2125663"/>
          <p14:tracePt t="25098" x="3322638" y="2125663"/>
          <p14:tracePt t="25115" x="3259138" y="2133600"/>
          <p14:tracePt t="25131" x="3152775" y="2214563"/>
          <p14:tracePt t="25148" x="3098800" y="2259013"/>
          <p14:tracePt t="25165" x="3062288" y="2312988"/>
          <p14:tracePt t="25181" x="3036888" y="2330450"/>
          <p14:tracePt t="25198" x="3036888" y="2339975"/>
          <p14:tracePt t="25214" x="3036888" y="2384425"/>
          <p14:tracePt t="25246" x="3071813" y="2455863"/>
          <p14:tracePt t="25258" x="3089275" y="2517775"/>
          <p14:tracePt t="25271" x="3116263" y="2598738"/>
          <p14:tracePt t="25284" x="3125788" y="2633663"/>
          <p14:tracePt t="25300" x="3152775" y="2687638"/>
          <p14:tracePt t="25315" x="3179763" y="2732088"/>
          <p14:tracePt t="25331" x="3224213" y="2768600"/>
          <p14:tracePt t="25348" x="3384550" y="2830513"/>
          <p14:tracePt t="25365" x="3482975" y="2857500"/>
          <p14:tracePt t="25381" x="3536950" y="2874963"/>
          <p14:tracePt t="25398" x="3581400" y="2911475"/>
          <p14:tracePt t="25415" x="3652838" y="3116263"/>
          <p14:tracePt t="25432" x="3679825" y="3224213"/>
          <p14:tracePt t="25448" x="3741738" y="3500438"/>
          <p14:tracePt t="25466" x="3786188" y="3786188"/>
          <p14:tracePt t="25481" x="3803650" y="3973513"/>
          <p14:tracePt t="25498" x="3822700" y="4081463"/>
          <p14:tracePt t="25514" x="3840163" y="4160838"/>
          <p14:tracePt t="25531" x="3813175" y="4160838"/>
          <p14:tracePt t="26098" x="3751263" y="4143375"/>
          <p14:tracePt t="26111" x="3660775" y="4116388"/>
          <p14:tracePt t="26124" x="3581400" y="4098925"/>
          <p14:tracePt t="26137" x="3509963" y="4089400"/>
          <p14:tracePt t="26150" x="3419475" y="4081463"/>
          <p14:tracePt t="26165" x="3303588" y="4071938"/>
          <p14:tracePt t="26181" x="3187700" y="4062413"/>
          <p14:tracePt t="26198" x="3054350" y="4054475"/>
          <p14:tracePt t="26215" x="2473325" y="4010025"/>
          <p14:tracePt t="26232" x="2295525" y="4000500"/>
          <p14:tracePt t="26248" x="2197100" y="4000500"/>
          <p14:tracePt t="26265" x="2081213" y="3990975"/>
          <p14:tracePt t="26282" x="2071688" y="3990975"/>
          <p14:tracePt t="26298" x="2062163" y="3990975"/>
          <p14:tracePt t="26315" x="2071688" y="3990975"/>
          <p14:tracePt t="26370" x="2081213" y="3983038"/>
          <p14:tracePt t="26395" x="2116138" y="3983038"/>
          <p14:tracePt t="26420" x="2197100" y="3983038"/>
          <p14:tracePt t="26432" x="2322513" y="3983038"/>
          <p14:tracePt t="26445" x="2428875" y="3983038"/>
          <p14:tracePt t="26457" x="2527300" y="3983038"/>
          <p14:tracePt t="26471" x="2633663" y="3983038"/>
          <p14:tracePt t="26483" x="2759075" y="3983038"/>
          <p14:tracePt t="26498" x="2847975" y="3983038"/>
          <p14:tracePt t="26515" x="2946400" y="3983038"/>
          <p14:tracePt t="26531" x="3160713" y="3983038"/>
          <p14:tracePt t="26548" x="3330575" y="4010025"/>
          <p14:tracePt t="26565" x="3473450" y="4037013"/>
          <p14:tracePt t="26581" x="3670300" y="4098925"/>
          <p14:tracePt t="26599" x="3768725" y="4125913"/>
          <p14:tracePt t="26615" x="3867150" y="4170363"/>
          <p14:tracePt t="26631" x="4017963" y="4251325"/>
          <p14:tracePt t="26649" x="4071938" y="4286250"/>
          <p14:tracePt t="26664" x="4098925" y="4322763"/>
          <p14:tracePt t="26681" x="4125913" y="4330700"/>
          <p14:tracePt t="26699" x="4133850" y="4330700"/>
          <p14:tracePt t="26715" x="4125913" y="4330700"/>
          <p14:tracePt t="26773" x="4108450" y="4330700"/>
          <p14:tracePt t="26785" x="4017963" y="4330700"/>
          <p14:tracePt t="26798" x="3911600" y="4322763"/>
          <p14:tracePt t="26815" x="3776663" y="4303713"/>
          <p14:tracePt t="26825" x="3455988" y="4251325"/>
          <p14:tracePt t="26838" x="3179763" y="4224338"/>
          <p14:tracePt t="26851" x="2946400" y="4197350"/>
          <p14:tracePt t="26865" x="2625725" y="4179888"/>
          <p14:tracePt t="26882" x="2374900" y="4152900"/>
          <p14:tracePt t="26898" x="2179638" y="4152900"/>
          <p14:tracePt t="26915" x="1330325" y="4054475"/>
          <p14:tracePt t="26932" x="1009650" y="4017963"/>
          <p14:tracePt t="26948" x="642938" y="4000500"/>
          <p14:tracePt t="26966" x="554038" y="4000500"/>
          <p14:tracePt t="26982" x="482600" y="4000500"/>
          <p14:tracePt t="26998" x="411163" y="4000500"/>
          <p14:tracePt t="27015" x="276225" y="4000500"/>
          <p14:tracePt t="27031" x="231775" y="4000500"/>
          <p14:tracePt t="27048" x="187325" y="4000500"/>
          <p14:tracePt t="27065" x="152400" y="4000500"/>
          <p14:tracePt t="27084" x="142875" y="4000500"/>
          <p14:tracePt t="27103" x="133350" y="4000500"/>
          <p14:tracePt t="27118" x="160338" y="3990975"/>
          <p14:tracePt t="27206" x="258763" y="3973513"/>
          <p14:tracePt t="27219" x="384175" y="3938588"/>
          <p14:tracePt t="27231" x="687388" y="3875088"/>
          <p14:tracePt t="27244" x="1044575" y="3795713"/>
          <p14:tracePt t="27257" x="1544638" y="3724275"/>
          <p14:tracePt t="27269" x="1982788" y="3687763"/>
          <p14:tracePt t="27282" x="2455863" y="3652838"/>
          <p14:tracePt t="27298" x="2884488" y="3652838"/>
          <p14:tracePt t="27315" x="3259138" y="3679825"/>
          <p14:tracePt t="27331" x="3919538" y="3786188"/>
          <p14:tracePt t="27348" x="4037013" y="3803650"/>
          <p14:tracePt t="27364" x="4116388" y="3813175"/>
          <p14:tracePt t="27381" x="4152900" y="3822700"/>
          <p14:tracePt t="27399" x="4224338" y="3822700"/>
          <p14:tracePt t="27422" x="4303713" y="3830638"/>
          <p14:tracePt t="27435" x="4394200" y="3848100"/>
          <p14:tracePt t="27449" x="4465638" y="3867150"/>
          <p14:tracePt t="27464" x="4537075" y="3894138"/>
          <p14:tracePt t="27481" x="4608513" y="3919538"/>
          <p14:tracePt t="27498" x="4741863" y="4000500"/>
          <p14:tracePt t="27514" x="4822825" y="4037013"/>
          <p14:tracePt t="27531" x="4867275" y="4071938"/>
          <p14:tracePt t="27548" x="4911725" y="4116388"/>
          <p14:tracePt t="27564" x="4894263" y="4116388"/>
          <p14:tracePt t="27775" x="4875213" y="4116388"/>
          <p14:tracePt t="27788" x="4848225" y="4116388"/>
          <p14:tracePt t="27801" x="4776788" y="4116388"/>
          <p14:tracePt t="27813" x="4687888" y="4116388"/>
          <p14:tracePt t="27829" x="4616450" y="4116388"/>
          <p14:tracePt t="27842" x="4419600" y="4062413"/>
          <p14:tracePt t="27855" x="4179888" y="4010025"/>
          <p14:tracePt t="27868" x="3990975" y="3956050"/>
          <p14:tracePt t="27882" x="3857625" y="3902075"/>
          <p14:tracePt t="27897" x="3724275" y="3795713"/>
          <p14:tracePt t="27914" x="3544888" y="3705225"/>
          <p14:tracePt t="27931" x="3286125" y="3581400"/>
          <p14:tracePt t="27948" x="3205163" y="3554413"/>
          <p14:tracePt t="27964" x="3143250" y="3536950"/>
          <p14:tracePt t="27981" x="3081338" y="3509963"/>
          <p14:tracePt t="27998" x="3062288" y="3509963"/>
          <p14:tracePt t="28014" x="3054350" y="3509963"/>
          <p14:tracePt t="28031" x="2990850" y="3509963"/>
          <p14:tracePt t="28048" x="2973388" y="3509963"/>
          <p14:tracePt t="28064" x="2955925" y="3509963"/>
          <p14:tracePt t="28081" x="2911475" y="3517900"/>
          <p14:tracePt t="28098" x="2901950" y="3517900"/>
          <p14:tracePt t="28123" x="2884488" y="3562350"/>
          <p14:tracePt t="28149" x="2840038" y="3670300"/>
          <p14:tracePt t="28161" x="2803525" y="3768725"/>
          <p14:tracePt t="28174" x="2776538" y="3857625"/>
          <p14:tracePt t="28186" x="2751138" y="3946525"/>
          <p14:tracePt t="28200" x="2714625" y="4044950"/>
          <p14:tracePt t="28214" x="2705100" y="4133850"/>
          <p14:tracePt t="28231" x="2687638" y="4232275"/>
          <p14:tracePt t="28248" x="2687638" y="4429125"/>
          <p14:tracePt t="28265" x="2687638" y="4589463"/>
          <p14:tracePt t="28281" x="2705100" y="4768850"/>
          <p14:tracePt t="28297" x="2751138" y="4991100"/>
          <p14:tracePt t="28315" x="2768600" y="5054600"/>
          <p14:tracePt t="28331" x="2786063" y="5126038"/>
          <p14:tracePt t="28348" x="2803525" y="5153025"/>
          <p14:tracePt t="28364" x="2840038" y="5187950"/>
          <p14:tracePt t="28382" x="2857500" y="5197475"/>
          <p14:tracePt t="28397" x="2867025" y="5197475"/>
          <p14:tracePt t="28414" x="2874963" y="5143500"/>
          <p14:tracePt t="28519" x="2990850" y="4822825"/>
          <p14:tracePt t="28532" x="3098800" y="4500563"/>
          <p14:tracePt t="28545" x="3187700" y="4259263"/>
          <p14:tracePt t="28557" x="3259138" y="3990975"/>
          <p14:tracePt t="28569" x="3313113" y="3795713"/>
          <p14:tracePt t="28582" x="3330575" y="3679825"/>
          <p14:tracePt t="28599" x="3367088" y="3581400"/>
          <p14:tracePt t="28615" x="3375025" y="3527425"/>
          <p14:tracePt t="28632" x="3375025" y="3473450"/>
          <p14:tracePt t="28649" x="3367088" y="3473450"/>
          <p14:tracePt t="28796" x="3357563" y="3473450"/>
          <p14:tracePt t="28862" x="3322638" y="3473450"/>
          <p14:tracePt t="28900" x="3259138" y="3509963"/>
          <p14:tracePt t="28912" x="3205163" y="3536950"/>
          <p14:tracePt t="28926" x="3152775" y="3571875"/>
          <p14:tracePt t="28937" x="3098800" y="3616325"/>
          <p14:tracePt t="28951" x="3054350" y="3660775"/>
          <p14:tracePt t="28965" x="3009900" y="3732213"/>
          <p14:tracePt t="28982" x="2965450" y="3786188"/>
          <p14:tracePt t="28999" x="2894013" y="3830638"/>
          <p14:tracePt t="29016" x="2768600" y="3919538"/>
          <p14:tracePt t="29032" x="2751138" y="3929063"/>
          <p14:tracePt t="29048" x="2732088" y="3929063"/>
          <p14:tracePt t="29065" x="2724150" y="3929063"/>
          <p14:tracePt t="29082" x="2724150" y="3919538"/>
          <p14:tracePt t="29130" x="2724150" y="3911600"/>
          <p14:tracePt t="29143" x="2724150" y="3902075"/>
          <p14:tracePt t="29156" x="2724150" y="3894138"/>
          <p14:tracePt t="29170" x="2741613" y="3867150"/>
          <p14:tracePt t="29195" x="2830513" y="3822700"/>
          <p14:tracePt t="29208" x="3108325" y="3741738"/>
          <p14:tracePt t="29219" x="3490913" y="3660775"/>
          <p14:tracePt t="29233" x="3768725" y="3625850"/>
          <p14:tracePt t="29249" x="3990975" y="3616325"/>
          <p14:tracePt t="29265" x="4286250" y="3616325"/>
          <p14:tracePt t="29282" x="4608513" y="3652838"/>
          <p14:tracePt t="29300" x="4724400" y="3697288"/>
          <p14:tracePt t="29315" x="4830763" y="3724275"/>
          <p14:tracePt t="29332" x="4919663" y="3751263"/>
          <p14:tracePt t="29349" x="5000625" y="3795713"/>
          <p14:tracePt t="29366" x="5018088" y="3795713"/>
          <p14:tracePt t="29382" x="5027613" y="3795713"/>
          <p14:tracePt t="29398" x="5027613" y="3803650"/>
          <p14:tracePt t="29464" x="5027613" y="3813175"/>
          <p14:tracePt t="29540" x="5018088" y="3813175"/>
          <p14:tracePt t="29591" x="5010150" y="3813175"/>
          <p14:tracePt t="29618" x="4991100" y="3813175"/>
          <p14:tracePt t="29632" x="4983163" y="3813175"/>
          <p14:tracePt t="29644" x="4973638" y="3813175"/>
          <p14:tracePt t="29657" x="4956175" y="3822700"/>
          <p14:tracePt t="29697" x="4929188" y="3822700"/>
          <p14:tracePt t="29708" x="4911725" y="3822700"/>
          <p14:tracePt t="29722" x="4884738" y="3830638"/>
          <p14:tracePt t="29734" x="4867275" y="3830638"/>
          <p14:tracePt t="29749" x="4848225" y="3840163"/>
          <p14:tracePt t="29765" x="4830763" y="3840163"/>
          <p14:tracePt t="29782" x="4751388" y="3848100"/>
          <p14:tracePt t="29799" x="4687888" y="3867150"/>
          <p14:tracePt t="29815" x="4589463" y="3875088"/>
          <p14:tracePt t="29832" x="4456113" y="3911600"/>
          <p14:tracePt t="29849" x="4160838" y="3965575"/>
          <p14:tracePt t="29866" x="4098925" y="4000500"/>
          <p14:tracePt t="29882" x="4054475" y="4010025"/>
          <p14:tracePt t="29899" x="4000500" y="4044950"/>
          <p14:tracePt t="29917" x="3973513" y="4054475"/>
          <p14:tracePt t="29932" x="3956050" y="4062413"/>
          <p14:tracePt t="29949" x="3946525" y="4062413"/>
          <p14:tracePt t="29975" x="3938588" y="4062413"/>
          <p14:tracePt t="30014" x="3929063" y="4062413"/>
          <p14:tracePt t="30026" x="3875088" y="4062413"/>
          <p14:tracePt t="30052" x="3822700" y="4044950"/>
          <p14:tracePt t="30065" x="3776663" y="4027488"/>
          <p14:tracePt t="30076" x="3687763" y="4010025"/>
          <p14:tracePt t="30090" x="3616325" y="4010025"/>
          <p14:tracePt t="30102" x="3554413" y="4000500"/>
          <p14:tracePt t="30116" x="3517900" y="3990975"/>
          <p14:tracePt t="30132" x="3490913" y="3990975"/>
          <p14:tracePt t="30149" x="3465513" y="3983038"/>
          <p14:tracePt t="30165" x="3429000" y="3983038"/>
          <p14:tracePt t="30182" x="3419475" y="3983038"/>
          <p14:tracePt t="30206" x="3394075" y="3983038"/>
          <p14:tracePt t="30524" x="3348038" y="3983038"/>
          <p14:tracePt t="30535" x="3276600" y="3990975"/>
          <p14:tracePt t="30549" x="3232150" y="4000500"/>
          <p14:tracePt t="30560" x="3179763" y="4000500"/>
          <p14:tracePt t="30574" x="3133725" y="4000500"/>
          <p14:tracePt t="30585" x="3062288" y="3990975"/>
          <p14:tracePt t="30600" x="3009900" y="3965575"/>
          <p14:tracePt t="30615" x="2955925" y="3946525"/>
          <p14:tracePt t="30632" x="2901950" y="3929063"/>
          <p14:tracePt t="30649" x="2857500" y="3911600"/>
          <p14:tracePt t="30666" x="2830513" y="3902075"/>
          <p14:tracePt t="30682" x="2822575" y="3894138"/>
          <p14:tracePt t="30699" x="2803525" y="3875088"/>
          <p14:tracePt t="30716" x="2822575" y="3875088"/>
          <p14:tracePt t="30812" x="2867025" y="3875088"/>
          <p14:tracePt t="30825" x="3054350" y="3902075"/>
          <p14:tracePt t="30839" x="3179763" y="3919538"/>
          <p14:tracePt t="30854" x="3259138" y="3938588"/>
          <p14:tracePt t="30867" x="3322638" y="3946525"/>
          <p14:tracePt t="30882" x="3357563" y="3946525"/>
          <p14:tracePt t="30899" x="3394075" y="3946525"/>
          <p14:tracePt t="30915" x="3446463" y="3956050"/>
          <p14:tracePt t="30932" x="3544888" y="3956050"/>
          <p14:tracePt t="30949" x="3571875" y="3956050"/>
          <p14:tracePt t="30966" x="3581400" y="3956050"/>
          <p14:tracePt t="30983" x="3589338" y="3956050"/>
          <p14:tracePt t="30999" x="3598863" y="3956050"/>
          <p14:tracePt t="31044" x="3643313" y="3956050"/>
          <p14:tracePt t="31057" x="3714750" y="3956050"/>
          <p14:tracePt t="31069" x="3813175" y="3956050"/>
          <p14:tracePt t="31084" x="3884613" y="3956050"/>
          <p14:tracePt t="31099" x="3919538" y="3956050"/>
          <p14:tracePt t="31116" x="3946525" y="3956050"/>
          <p14:tracePt t="31132" x="3983038" y="3965575"/>
          <p14:tracePt t="31149" x="3990975" y="3965575"/>
          <p14:tracePt t="31311" x="3965575" y="3965575"/>
          <p14:tracePt t="31694" x="3911600" y="3938588"/>
          <p14:tracePt t="31708" x="3840163" y="3911600"/>
          <p14:tracePt t="31720" x="3803650" y="3894138"/>
          <p14:tracePt t="31733" x="3786188" y="3884613"/>
          <p14:tracePt t="31749" x="3786188" y="3875088"/>
          <p14:tracePt t="31765" x="3776663" y="3875088"/>
          <p14:tracePt t="31783" x="3759200" y="3840163"/>
          <p14:tracePt t="31808" x="3732213" y="3813175"/>
          <p14:tracePt t="31820" x="3724275" y="3795713"/>
          <p14:tracePt t="31834" x="3705225" y="3776663"/>
          <p14:tracePt t="31849" x="3724275" y="3795713"/>
          <p14:tracePt t="32167" x="3795713" y="3822700"/>
          <p14:tracePt t="32181" x="3867150" y="3848100"/>
          <p14:tracePt t="32194" x="3929063" y="3867150"/>
          <p14:tracePt t="32206" x="3965575" y="3867150"/>
          <p14:tracePt t="32219" x="3990975" y="3867150"/>
          <p14:tracePt t="32233" x="4010025" y="3875088"/>
          <p14:tracePt t="32249" x="4027488" y="3884613"/>
          <p14:tracePt t="32266" x="4044950" y="3884613"/>
          <p14:tracePt t="32282" x="4054475" y="3884613"/>
          <p14:tracePt t="38457" x="4044950" y="3875088"/>
          <p14:tracePt t="39046" x="4010025" y="3786188"/>
          <p14:tracePt t="39059" x="3946525" y="3571875"/>
          <p14:tracePt t="39071" x="3894138" y="3286125"/>
          <p14:tracePt t="39085" x="3822700" y="2911475"/>
          <p14:tracePt t="39100" x="3776663" y="2608263"/>
          <p14:tracePt t="39117" x="3732213" y="2303463"/>
          <p14:tracePt t="39134" x="3625850" y="1687513"/>
          <p14:tracePt t="39151" x="3473450" y="1089025"/>
          <p14:tracePt t="39167" x="3313113" y="625475"/>
          <p14:tracePt t="39184" x="3098800" y="0"/>
          <p14:tracePt t="39201" x="3044825" y="0"/>
          <p14:tracePt t="39217" x="3000375" y="0"/>
          <p14:tracePt t="39234" x="2965450" y="0"/>
          <p14:tracePt t="39251" x="2938463" y="0"/>
          <p14:tracePt t="39267" x="2928938" y="0"/>
          <p14:tracePt t="39284" x="2928938" y="17463"/>
          <p14:tracePt t="39530" x="2928938" y="133350"/>
          <p14:tracePt t="39544" x="2928938" y="401638"/>
          <p14:tracePt t="39555" x="2928938" y="785813"/>
          <p14:tracePt t="39569" x="2928938" y="1098550"/>
          <p14:tracePt t="39584" x="2928938" y="1295400"/>
          <p14:tracePt t="39601" x="2928938" y="1490663"/>
          <p14:tracePt t="39617" x="2911475" y="2054225"/>
          <p14:tracePt t="39635" x="2911475" y="2276475"/>
          <p14:tracePt t="39650" x="2911475" y="2517775"/>
          <p14:tracePt t="39667" x="2911475" y="2741613"/>
          <p14:tracePt t="39684" x="2911475" y="2822575"/>
          <p14:tracePt t="39700" x="2919413" y="2901950"/>
          <p14:tracePt t="39717" x="2919413" y="2884488"/>
          <p14:tracePt t="40577" x="2955925" y="2830513"/>
          <p14:tracePt t="40589" x="3098800" y="2608263"/>
          <p14:tracePt t="40602" x="3313113" y="2312988"/>
          <p14:tracePt t="40614" x="3490913" y="1982788"/>
          <p14:tracePt t="40626" x="3616325" y="1724025"/>
          <p14:tracePt t="40639" x="3697288" y="1562100"/>
          <p14:tracePt t="40652" x="3786188" y="1401763"/>
          <p14:tracePt t="40667" x="3857625" y="1241425"/>
          <p14:tracePt t="40684" x="3902075" y="1152525"/>
          <p14:tracePt t="40700" x="3911600" y="1081088"/>
          <p14:tracePt t="40718" x="3911600" y="1062038"/>
          <p14:tracePt t="40734" x="3902075" y="1044575"/>
          <p14:tracePt t="40750" x="3875088" y="1017588"/>
          <p14:tracePt t="40767" x="3848100" y="1000125"/>
          <p14:tracePt t="40784" x="3840163" y="990600"/>
          <p14:tracePt t="40801" x="3830638" y="990600"/>
          <p14:tracePt t="40817" x="3822700" y="990600"/>
          <p14:tracePt t="40834" x="3822700" y="1000125"/>
          <p14:tracePt t="41479" x="3822700" y="1009650"/>
          <p14:tracePt t="41491" x="3822700" y="1027113"/>
          <p14:tracePt t="41504" x="3822700" y="1044575"/>
          <p14:tracePt t="41518" x="3822700" y="1071563"/>
          <p14:tracePt t="41534" x="3822700" y="1125538"/>
          <p14:tracePt t="41551" x="3822700" y="1339850"/>
          <p14:tracePt t="41568" x="3813175" y="1419225"/>
          <p14:tracePt t="41584" x="3803650" y="1554163"/>
          <p14:tracePt t="41601" x="3803650" y="1901825"/>
          <p14:tracePt t="41618" x="3803650" y="2224088"/>
          <p14:tracePt t="41634" x="3803650" y="2536825"/>
          <p14:tracePt t="41651" x="3759200" y="3251200"/>
          <p14:tracePt t="41669" x="3741738" y="3589338"/>
          <p14:tracePt t="41684" x="3705225" y="3990975"/>
          <p14:tracePt t="41701" x="3670300" y="4375150"/>
          <p14:tracePt t="41718" x="3660775" y="4456113"/>
          <p14:tracePt t="41734" x="3652838" y="4527550"/>
          <p14:tracePt t="41751" x="3652838" y="4562475"/>
          <p14:tracePt t="41751" x="3652838" y="4589463"/>
          <p14:tracePt t="41768" x="3652838" y="4598988"/>
          <p14:tracePt t="41784" x="3652838" y="4608513"/>
          <p14:tracePt t="41801" x="3652838" y="4633913"/>
          <p14:tracePt t="43592" x="3652838" y="4670425"/>
          <p14:tracePt t="43910" x="3652838" y="4732338"/>
          <p14:tracePt t="43923" x="3652838" y="4776788"/>
          <p14:tracePt t="43935" x="3652838" y="4848225"/>
          <p14:tracePt t="43951" x="3652838" y="4983163"/>
          <p14:tracePt t="43964" x="3652838" y="5160963"/>
          <p14:tracePt t="43976" x="3652838" y="5357813"/>
          <p14:tracePt t="43988" x="3652838" y="5554663"/>
          <p14:tracePt t="44002" x="3643313" y="5705475"/>
          <p14:tracePt t="44018" x="3633788" y="5803900"/>
          <p14:tracePt t="44035" x="3625850" y="5875338"/>
          <p14:tracePt t="44052" x="3625850" y="5867400"/>
          <p14:tracePt t="44407" x="3625850" y="5857875"/>
          <p14:tracePt t="44419" x="3625850" y="5840413"/>
          <p14:tracePt t="44432" x="3625850" y="5822950"/>
          <p14:tracePt t="44444" x="3625850" y="5803900"/>
          <p14:tracePt t="44460" x="3625850" y="5795963"/>
          <p14:tracePt t="44474" x="3625850" y="5776913"/>
          <p14:tracePt t="44487" x="3633788" y="5759450"/>
          <p14:tracePt t="44501" x="3633788" y="5697538"/>
          <p14:tracePt t="44518" x="3633788" y="5616575"/>
          <p14:tracePt t="44535" x="3633788" y="5473700"/>
          <p14:tracePt t="44552" x="3633788" y="5394325"/>
          <p14:tracePt t="44568" x="3633788" y="5295900"/>
          <p14:tracePt t="44585" x="3643313" y="5116513"/>
          <p14:tracePt t="44602" x="3643313" y="5010150"/>
          <p14:tracePt t="44618" x="3643313" y="4813300"/>
          <p14:tracePt t="44635" x="3687763" y="4402138"/>
          <p14:tracePt t="44652" x="3714750" y="4125913"/>
          <p14:tracePt t="44668" x="3724275" y="3946525"/>
          <p14:tracePt t="44685" x="3751263" y="3741738"/>
          <p14:tracePt t="44702" x="3759200" y="3687763"/>
          <p14:tracePt t="44718" x="3768725" y="3643313"/>
          <p14:tracePt t="44735" x="3776663" y="3616325"/>
          <p14:tracePt t="48277" x="3786188" y="3589338"/>
          <p14:tracePt t="48713" x="3822700" y="3536950"/>
          <p14:tracePt t="48726" x="3867150" y="3482975"/>
          <p14:tracePt t="48737" x="3929063" y="3340100"/>
          <p14:tracePt t="48752" x="4062413" y="3098800"/>
          <p14:tracePt t="48763" x="4232275" y="2813050"/>
          <p14:tracePt t="48777" x="4419600" y="2482850"/>
          <p14:tracePt t="48788" x="4589463" y="2197100"/>
          <p14:tracePt t="48803" x="4759325" y="1839913"/>
          <p14:tracePt t="48819" x="5027613" y="1438275"/>
          <p14:tracePt t="48835" x="5616575" y="517525"/>
          <p14:tracePt t="48853" x="5884863" y="88900"/>
          <p14:tracePt t="48869" x="6188075" y="0"/>
          <p14:tracePt t="48885" x="6572250" y="0"/>
          <p14:tracePt t="48904" x="6653213" y="0"/>
          <p14:tracePt t="48919" x="6688138" y="0"/>
          <p14:tracePt t="48936" x="6705600" y="0"/>
          <p14:tracePt t="48953" x="6705600" y="17463"/>
          <p14:tracePt t="49069" x="6670675" y="80963"/>
          <p14:tracePt t="49080" x="6626225" y="133350"/>
          <p14:tracePt t="49094" x="6562725" y="196850"/>
          <p14:tracePt t="49106" x="6491288" y="250825"/>
          <p14:tracePt t="49120" x="6446838" y="285750"/>
          <p14:tracePt t="49135" x="6394450" y="339725"/>
          <p14:tracePt t="49152" x="6357938" y="465138"/>
          <p14:tracePt t="49169" x="6143625" y="1143000"/>
          <p14:tracePt t="49186" x="6062663" y="1455738"/>
          <p14:tracePt t="49202" x="6018213" y="1652588"/>
          <p14:tracePt t="49219" x="5973763" y="2133600"/>
          <p14:tracePt t="49236" x="5965825" y="2259013"/>
          <p14:tracePt t="49252" x="5956300" y="2366963"/>
          <p14:tracePt t="49269" x="5956300" y="2500313"/>
          <p14:tracePt t="49287" x="5956300" y="2527300"/>
          <p14:tracePt t="49303" x="5956300" y="2536825"/>
          <p14:tracePt t="49319" x="5965825" y="2536825"/>
          <p14:tracePt t="50084" x="5991225" y="2500313"/>
          <p14:tracePt t="50097" x="6062663" y="2446338"/>
          <p14:tracePt t="50109" x="6143625" y="2374900"/>
          <p14:tracePt t="50122" x="6259513" y="2276475"/>
          <p14:tracePt t="50135" x="6670675" y="2054225"/>
          <p14:tracePt t="50152" x="6983413" y="1830388"/>
          <p14:tracePt t="50169" x="7527925" y="1544638"/>
          <p14:tracePt t="50186" x="7777163" y="1455738"/>
          <p14:tracePt t="50203" x="7966075" y="1401763"/>
          <p14:tracePt t="50219" x="8277225" y="1339850"/>
          <p14:tracePt t="50237" x="8394700" y="1312863"/>
          <p14:tracePt t="50253" x="8491538" y="1303338"/>
          <p14:tracePt t="50269" x="8616950" y="1295400"/>
          <p14:tracePt t="50286" x="8653463" y="1295400"/>
          <p14:tracePt t="50302" x="8697913" y="1295400"/>
          <p14:tracePt t="50319" x="8732838" y="1295400"/>
          <p14:tracePt t="50336" x="8786813" y="1295400"/>
          <p14:tracePt t="50353" x="8796338" y="1295400"/>
          <p14:tracePt t="50370" x="8804275" y="1295400"/>
          <p14:tracePt t="50386" x="8885238" y="1295400"/>
          <p14:tracePt t="50403" x="8956675" y="1295400"/>
          <p14:tracePt t="50419" x="9028113" y="1295400"/>
          <p14:tracePt t="51344" x="9134475" y="1347788"/>
          <p14:tracePt t="51357" x="9126538" y="1347788"/>
          <p14:tracePt t="51369" x="9117013" y="1347788"/>
          <p14:tracePt t="51386" x="9109075" y="1347788"/>
          <p14:tracePt t="51469" x="9090025" y="1347788"/>
          <p14:tracePt t="51495" x="9072563" y="1347788"/>
          <p14:tracePt t="51510" x="9045575" y="1347788"/>
          <p14:tracePt t="51524" x="9028113" y="1347788"/>
          <p14:tracePt t="51536" x="9018588" y="1347788"/>
          <p14:tracePt t="51548" x="9001125" y="1347788"/>
          <p14:tracePt t="51560" x="8974138" y="1347788"/>
          <p14:tracePt t="51574" x="8920163" y="1347788"/>
          <p14:tracePt t="51586" x="8831263" y="1347788"/>
          <p14:tracePt t="51603" x="8732838" y="1339850"/>
          <p14:tracePt t="51620" x="8456613" y="1312863"/>
          <p14:tracePt t="51637" x="8286750" y="1295400"/>
          <p14:tracePt t="51653" x="8161338" y="1285875"/>
          <p14:tracePt t="51669" x="8054975" y="1276350"/>
          <p14:tracePt t="51669" x="7929563" y="1276350"/>
          <p14:tracePt t="51687" x="7796213" y="1276350"/>
          <p14:tracePt t="51703" x="7680325" y="1276350"/>
          <p14:tracePt t="51719" x="7599363" y="1276350"/>
          <p14:tracePt t="51736" x="7394575" y="1276350"/>
          <p14:tracePt t="51753" x="7286625" y="1276350"/>
          <p14:tracePt t="51769" x="7197725" y="1276350"/>
          <p14:tracePt t="51786" x="7062788" y="1276350"/>
          <p14:tracePt t="51803" x="7010400" y="1276350"/>
          <p14:tracePt t="51819" x="6902450" y="1276350"/>
          <p14:tracePt t="51836" x="6724650" y="1276350"/>
          <p14:tracePt t="51853" x="6670675" y="1276350"/>
          <p14:tracePt t="51870" x="6634163" y="1276350"/>
          <p14:tracePt t="51886" x="6554788" y="1285875"/>
          <p14:tracePt t="51903" x="6527800" y="1285875"/>
          <p14:tracePt t="51919" x="6500813" y="1295400"/>
          <p14:tracePt t="51936" x="6438900" y="1295400"/>
          <p14:tracePt t="51953" x="6402388" y="1295400"/>
          <p14:tracePt t="51970" x="6367463" y="1295400"/>
          <p14:tracePt t="51986" x="6303963" y="1295400"/>
          <p14:tracePt t="52003" x="6286500" y="1295400"/>
          <p14:tracePt t="52019" x="6259513" y="1295400"/>
          <p14:tracePt t="52036" x="6251575" y="1295400"/>
          <p14:tracePt t="52054" x="6232525" y="1295400"/>
          <p14:tracePt t="52334" x="6205538" y="1295400"/>
          <p14:tracePt t="52346" x="6170613" y="1295400"/>
          <p14:tracePt t="52361" x="6134100" y="1295400"/>
          <p14:tracePt t="52373" x="6089650" y="1295400"/>
          <p14:tracePt t="52388" x="6045200" y="1285875"/>
          <p14:tracePt t="52404" x="6010275" y="1276350"/>
          <p14:tracePt t="52421" x="5956300" y="1268413"/>
          <p14:tracePt t="52438" x="5929313" y="1268413"/>
          <p14:tracePt t="52454" x="5902325" y="1268413"/>
          <p14:tracePt t="52471" x="5857875" y="1258888"/>
          <p14:tracePt t="52488" x="5840413" y="1258888"/>
          <p14:tracePt t="52504" x="5813425" y="1258888"/>
          <p14:tracePt t="52521" x="5803900" y="1258888"/>
          <p14:tracePt t="52539" x="5803900" y="1268413"/>
          <p14:tracePt t="52589" x="5803900" y="1276350"/>
          <p14:tracePt t="52614" x="5822950" y="1276350"/>
          <p14:tracePt t="52715" x="5840413" y="1276350"/>
          <p14:tracePt t="52729" x="5867400" y="1276350"/>
          <p14:tracePt t="52741" x="5894388" y="1285875"/>
          <p14:tracePt t="52755" x="5911850" y="1285875"/>
          <p14:tracePt t="52771" x="5938838" y="1285875"/>
          <p14:tracePt t="52787" x="6054725" y="1285875"/>
          <p14:tracePt t="52805" x="6180138" y="1285875"/>
          <p14:tracePt t="52821" x="6313488" y="1285875"/>
          <p14:tracePt t="52837" x="6456363" y="1285875"/>
          <p14:tracePt t="52855" x="6670675" y="1303338"/>
          <p14:tracePt t="52871" x="6759575" y="1312863"/>
          <p14:tracePt t="52887" x="6840538" y="1322388"/>
          <p14:tracePt t="52905" x="7054850" y="1347788"/>
          <p14:tracePt t="52921" x="7161213" y="1366838"/>
          <p14:tracePt t="52937" x="7259638" y="1366838"/>
          <p14:tracePt t="52954" x="7429500" y="1384300"/>
          <p14:tracePt t="52971" x="7429500" y="1401763"/>
          <p14:tracePt t="53605" x="7429500" y="1446213"/>
          <p14:tracePt t="53618" x="7429500" y="1581150"/>
          <p14:tracePt t="53631" x="7429500" y="1687513"/>
          <p14:tracePt t="53643" x="7429500" y="1795463"/>
          <p14:tracePt t="53656" x="7419975" y="1884363"/>
          <p14:tracePt t="53671" x="7419975" y="1982788"/>
          <p14:tracePt t="53687" x="7394575" y="2062163"/>
          <p14:tracePt t="53704" x="7385050" y="2170113"/>
          <p14:tracePt t="53721" x="7367588" y="2214563"/>
          <p14:tracePt t="53737" x="7348538" y="2276475"/>
          <p14:tracePt t="53754" x="7296150" y="2517775"/>
          <p14:tracePt t="53771" x="7277100" y="2625725"/>
          <p14:tracePt t="53788" x="7224713" y="2803525"/>
          <p14:tracePt t="53804" x="7161213" y="3098800"/>
          <p14:tracePt t="53821" x="7143750" y="3205163"/>
          <p14:tracePt t="53837" x="7134225" y="3276600"/>
          <p14:tracePt t="53854" x="7126288" y="3384550"/>
          <p14:tracePt t="53871" x="7126288" y="3419475"/>
          <p14:tracePt t="53887" x="7126288" y="3465513"/>
          <p14:tracePt t="53904" x="7116763" y="3500438"/>
          <p14:tracePt t="53921" x="7081838" y="3527425"/>
          <p14:tracePt t="54494" x="7027863" y="3589338"/>
          <p14:tracePt t="54507" x="6946900" y="3670300"/>
          <p14:tracePt t="54520" x="6858000" y="3751263"/>
          <p14:tracePt t="54536" x="6742113" y="3822700"/>
          <p14:tracePt t="54548" x="6562725" y="3884613"/>
          <p14:tracePt t="54562" x="6375400" y="3919538"/>
          <p14:tracePt t="54575" x="6251575" y="3946525"/>
          <p14:tracePt t="54588" x="6134100" y="3956050"/>
          <p14:tracePt t="54605" x="6027738" y="3965575"/>
          <p14:tracePt t="54621" x="5911850" y="3965575"/>
          <p14:tracePt t="54638" x="5768975" y="3965575"/>
          <p14:tracePt t="54655" x="5732463" y="3965575"/>
          <p14:tracePt t="54671" x="5715000" y="3965575"/>
          <p14:tracePt t="54688" x="5705475" y="3965575"/>
          <p14:tracePt t="54704" x="5697538" y="3938588"/>
          <p14:tracePt t="54991" x="5688013" y="3867150"/>
          <p14:tracePt t="55004" x="5670550" y="3803650"/>
          <p14:tracePt t="55016" x="5661025" y="3697288"/>
          <p14:tracePt t="55028" x="5661025" y="3509963"/>
          <p14:tracePt t="55044" x="5661025" y="3322638"/>
          <p14:tracePt t="55058" x="5661025" y="3000375"/>
          <p14:tracePt t="55071" x="5688013" y="2705100"/>
          <p14:tracePt t="55088" x="5759450" y="2411413"/>
          <p14:tracePt t="55105" x="5884863" y="2000250"/>
          <p14:tracePt t="55121" x="6081713" y="1438275"/>
          <p14:tracePt t="55138" x="6116638" y="1357313"/>
          <p14:tracePt t="55155" x="6134100" y="1322388"/>
          <p14:tracePt t="55171" x="6143625" y="1295400"/>
          <p14:tracePt t="55188" x="6153150" y="1285875"/>
          <p14:tracePt t="55205" x="6215063" y="1303338"/>
          <p14:tracePt t="55349" x="6384925" y="1384300"/>
          <p14:tracePt t="55361" x="6589713" y="1581150"/>
          <p14:tracePt t="55374" x="6823075" y="1893888"/>
          <p14:tracePt t="55388" x="7108825" y="2179638"/>
          <p14:tracePt t="55405" x="7518400" y="2670175"/>
          <p14:tracePt t="55421" x="7956550" y="3133725"/>
          <p14:tracePt t="55438" x="8081963" y="3241675"/>
          <p14:tracePt t="55455" x="8170863" y="3330575"/>
          <p14:tracePt t="55471" x="8304213" y="3473450"/>
          <p14:tracePt t="55488" x="8340725" y="3527425"/>
          <p14:tracePt t="55505" x="8367713" y="3571875"/>
          <p14:tracePt t="55521" x="8385175" y="3581400"/>
          <p14:tracePt t="55538" x="8385175" y="35988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3416320"/>
          </a:xfrm>
          <a:prstGeom prst="rect">
            <a:avLst/>
          </a:prstGeom>
          <a:noFill/>
        </p:spPr>
        <p:txBody>
          <a:bodyPr wrap="square" rtlCol="0">
            <a:spAutoFit/>
          </a:bodyPr>
          <a:lstStyle/>
          <a:p>
            <a:r>
              <a:rPr lang="fr-FR" sz="2400" b="1" dirty="0" smtClean="0"/>
              <a:t>Conclusion</a:t>
            </a:r>
          </a:p>
          <a:p>
            <a:pPr algn="just"/>
            <a:r>
              <a:rPr lang="en-US" sz="2400" dirty="0"/>
              <a:t>W</a:t>
            </a:r>
            <a:r>
              <a:rPr lang="en-US" sz="2400" dirty="0" smtClean="0"/>
              <a:t>e </a:t>
            </a:r>
            <a:r>
              <a:rPr lang="en-US" sz="2400" dirty="0"/>
              <a:t>have screened four compounds (catechin, catechin-3-rhamnoside, epicatechin and quercetin) isolated from </a:t>
            </a:r>
            <a:r>
              <a:rPr lang="en-US" sz="2400" i="1" dirty="0"/>
              <a:t>N. macrophylla</a:t>
            </a:r>
            <a:r>
              <a:rPr lang="en-US" sz="2400" dirty="0"/>
              <a:t> using molecular </a:t>
            </a:r>
            <a:r>
              <a:rPr lang="en-US" sz="2400" dirty="0" smtClean="0"/>
              <a:t>docking.</a:t>
            </a:r>
          </a:p>
          <a:p>
            <a:pPr algn="just"/>
            <a:endParaRPr lang="en-US" sz="2400" dirty="0" smtClean="0"/>
          </a:p>
          <a:p>
            <a:pPr algn="just"/>
            <a:r>
              <a:rPr lang="en-US" sz="2400" dirty="0" smtClean="0"/>
              <a:t>The </a:t>
            </a:r>
            <a:r>
              <a:rPr lang="en-US" sz="2400" dirty="0"/>
              <a:t>outcome of this study revealed that, </a:t>
            </a:r>
            <a:r>
              <a:rPr lang="en-US" sz="2400" dirty="0" err="1" smtClean="0"/>
              <a:t>phyto</a:t>
            </a:r>
            <a:r>
              <a:rPr lang="en-US" sz="2400" dirty="0" smtClean="0"/>
              <a:t>-constituents </a:t>
            </a:r>
            <a:r>
              <a:rPr lang="en-US" sz="2400" dirty="0"/>
              <a:t>from </a:t>
            </a:r>
            <a:r>
              <a:rPr lang="en-US" sz="2400" i="1" dirty="0"/>
              <a:t>N. macrophylla</a:t>
            </a:r>
            <a:r>
              <a:rPr lang="en-US" sz="2400" dirty="0"/>
              <a:t> can effectively inhibit toxins from </a:t>
            </a:r>
            <a:r>
              <a:rPr lang="en-US" sz="2400" i="1" dirty="0"/>
              <a:t>N. nigricollis </a:t>
            </a:r>
            <a:r>
              <a:rPr lang="en-US" sz="2400" dirty="0"/>
              <a:t>venom and thus, could serve as lead compounds for further analysis</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86"/>
    </mc:Choice>
    <mc:Fallback>
      <p:transition spd="slow" advTm="2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18</a:t>
            </a:fld>
            <a:endParaRPr lang="fr-FR"/>
          </a:p>
        </p:txBody>
      </p:sp>
      <p:pic>
        <p:nvPicPr>
          <p:cNvPr id="3" name="Picture 2">
            <a:extLst>
              <a:ext uri="{FF2B5EF4-FFF2-40B4-BE49-F238E27FC236}">
                <a16:creationId xmlns=""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Rectangle 4"/>
          <p:cNvSpPr/>
          <p:nvPr/>
        </p:nvSpPr>
        <p:spPr>
          <a:xfrm>
            <a:off x="381000" y="381000"/>
            <a:ext cx="8458200" cy="5950347"/>
          </a:xfrm>
          <a:prstGeom prst="rect">
            <a:avLst/>
          </a:prstGeom>
        </p:spPr>
        <p:txBody>
          <a:bodyPr wrap="square">
            <a:spAutoFit/>
          </a:bodyPr>
          <a:lstStyle/>
          <a:p>
            <a:pPr lvl="0"/>
            <a:r>
              <a:rPr lang="fr-FR" sz="2000" b="1" dirty="0" smtClean="0">
                <a:solidFill>
                  <a:prstClr val="black"/>
                </a:solidFill>
                <a:latin typeface="+mj-lt"/>
              </a:rPr>
              <a:t>Some References</a:t>
            </a:r>
          </a:p>
          <a:p>
            <a:pPr marL="342900" indent="-342900" algn="just">
              <a:buFont typeface="Arial" panose="020B0604020202020204" pitchFamily="34" charset="0"/>
              <a:buChar char="•"/>
            </a:pPr>
            <a:r>
              <a:rPr lang="en-US" sz="1600" dirty="0">
                <a:latin typeface="+mj-lt"/>
              </a:rPr>
              <a:t>World Health Organization, WHO. 2019. </a:t>
            </a:r>
            <a:r>
              <a:rPr lang="en-US" sz="1600" dirty="0" smtClean="0">
                <a:latin typeface="+mj-lt"/>
              </a:rPr>
              <a:t>Snake </a:t>
            </a:r>
            <a:r>
              <a:rPr lang="en-US" sz="1600" dirty="0" err="1" smtClean="0">
                <a:latin typeface="+mj-lt"/>
              </a:rPr>
              <a:t>envenomings</a:t>
            </a:r>
            <a:r>
              <a:rPr lang="en-US" sz="1600" dirty="0">
                <a:latin typeface="+mj-lt"/>
              </a:rPr>
              <a:t>. WHO Fact sheets; [cited </a:t>
            </a:r>
            <a:r>
              <a:rPr lang="en-US" sz="1600" dirty="0" smtClean="0">
                <a:latin typeface="+mj-lt"/>
              </a:rPr>
              <a:t>2019 Aug </a:t>
            </a:r>
            <a:r>
              <a:rPr lang="en-US" sz="1600" dirty="0">
                <a:latin typeface="+mj-lt"/>
              </a:rPr>
              <a:t>23]. Available from: </a:t>
            </a:r>
            <a:r>
              <a:rPr lang="en-US" sz="1600" dirty="0">
                <a:latin typeface="+mj-lt"/>
                <a:hlinkClick r:id="rId5"/>
              </a:rPr>
              <a:t>https://</a:t>
            </a:r>
            <a:r>
              <a:rPr lang="en-US" sz="1600" dirty="0" smtClean="0">
                <a:latin typeface="+mj-lt"/>
                <a:hlinkClick r:id="rId5"/>
              </a:rPr>
              <a:t>www.who.int/news-room/fact-sheets/detail/snakebiteenvenoming</a:t>
            </a:r>
            <a:r>
              <a:rPr lang="en-US" sz="1600" dirty="0" smtClean="0">
                <a:latin typeface="+mj-lt"/>
              </a:rPr>
              <a:t>.</a:t>
            </a:r>
          </a:p>
          <a:p>
            <a:pPr marL="342900" indent="-342900" algn="just">
              <a:buFont typeface="Arial" panose="020B0604020202020204" pitchFamily="34" charset="0"/>
              <a:buChar char="•"/>
            </a:pPr>
            <a:r>
              <a:rPr lang="en-US" sz="1600" dirty="0" err="1" smtClean="0">
                <a:latin typeface="+mj-lt"/>
                <a:ea typeface="Calibri" panose="020F0502020204030204" pitchFamily="34" charset="0"/>
                <a:cs typeface="Times New Roman" panose="02020603050405020304" pitchFamily="18" charset="0"/>
              </a:rPr>
              <a:t>Kini</a:t>
            </a:r>
            <a:r>
              <a:rPr lang="en-US" sz="1600" dirty="0">
                <a:latin typeface="+mj-lt"/>
                <a:ea typeface="Calibri" panose="020F0502020204030204" pitchFamily="34" charset="0"/>
                <a:cs typeface="Times New Roman" panose="02020603050405020304" pitchFamily="18" charset="0"/>
              </a:rPr>
              <a:t>, R. M. (1997). Venom Phospholipase A2 Enzymes. Structure, Function and </a:t>
            </a:r>
            <a:r>
              <a:rPr lang="en-US" sz="1600" dirty="0" err="1">
                <a:latin typeface="+mj-lt"/>
                <a:ea typeface="Calibri" panose="020F0502020204030204" pitchFamily="34" charset="0"/>
                <a:cs typeface="Times New Roman" panose="02020603050405020304" pitchFamily="18" charset="0"/>
              </a:rPr>
              <a:t>Mechanism,Chichester</a:t>
            </a:r>
            <a:r>
              <a:rPr lang="en-US" sz="1600" dirty="0">
                <a:latin typeface="+mj-lt"/>
                <a:ea typeface="Calibri" panose="020F0502020204030204" pitchFamily="34" charset="0"/>
                <a:cs typeface="Times New Roman" panose="02020603050405020304" pitchFamily="18" charset="0"/>
              </a:rPr>
              <a:t>: John Wiley &amp; Sons Ltd., </a:t>
            </a:r>
            <a:r>
              <a:rPr lang="en-US" sz="1600" dirty="0" err="1">
                <a:latin typeface="+mj-lt"/>
                <a:ea typeface="Calibri" panose="020F0502020204030204" pitchFamily="34" charset="0"/>
                <a:cs typeface="Times New Roman" panose="02020603050405020304" pitchFamily="18" charset="0"/>
              </a:rPr>
              <a:t>Chichester</a:t>
            </a:r>
            <a:r>
              <a:rPr lang="en-US" sz="1600" dirty="0">
                <a:latin typeface="+mj-lt"/>
                <a:ea typeface="Calibri" panose="020F0502020204030204" pitchFamily="34" charset="0"/>
                <a:cs typeface="Times New Roman" panose="02020603050405020304" pitchFamily="18" charset="0"/>
              </a:rPr>
              <a:t>, United Kingdom, </a:t>
            </a:r>
            <a:r>
              <a:rPr lang="en-US" sz="1600" dirty="0" smtClean="0">
                <a:latin typeface="+mj-lt"/>
                <a:ea typeface="Calibri" panose="020F0502020204030204" pitchFamily="34" charset="0"/>
                <a:cs typeface="Times New Roman" panose="02020603050405020304" pitchFamily="18" charset="0"/>
              </a:rPr>
              <a:t>155–183.</a:t>
            </a:r>
          </a:p>
          <a:p>
            <a:pPr marL="342900" indent="-342900" algn="just">
              <a:buFont typeface="Arial" panose="020B0604020202020204" pitchFamily="34" charset="0"/>
              <a:buChar char="•"/>
            </a:pPr>
            <a:r>
              <a:rPr lang="en-US" sz="1600" dirty="0" err="1" smtClean="0">
                <a:latin typeface="+mj-lt"/>
                <a:ea typeface="Calibri" panose="020F0502020204030204" pitchFamily="34" charset="0"/>
                <a:cs typeface="Times New Roman" panose="02020603050405020304" pitchFamily="18" charset="0"/>
              </a:rPr>
              <a:t>Aird</a:t>
            </a:r>
            <a:r>
              <a:rPr lang="en-US" sz="1600" dirty="0">
                <a:latin typeface="+mj-lt"/>
                <a:ea typeface="Calibri" panose="020F0502020204030204" pitchFamily="34" charset="0"/>
                <a:cs typeface="Times New Roman" panose="02020603050405020304" pitchFamily="18" charset="0"/>
              </a:rPr>
              <a:t>, S. D. (2002). Ophidian envenomation strategies and the role of purines, </a:t>
            </a:r>
            <a:r>
              <a:rPr lang="en-US" sz="1600" i="1" dirty="0" err="1">
                <a:latin typeface="+mj-lt"/>
                <a:ea typeface="Calibri" panose="020F0502020204030204" pitchFamily="34" charset="0"/>
                <a:cs typeface="Times New Roman" panose="02020603050405020304" pitchFamily="18" charset="0"/>
              </a:rPr>
              <a:t>Toxicon</a:t>
            </a:r>
            <a:r>
              <a:rPr lang="en-US" sz="1600" i="1" dirty="0">
                <a:latin typeface="+mj-lt"/>
                <a:ea typeface="Calibri" panose="020F0502020204030204" pitchFamily="34" charset="0"/>
                <a:cs typeface="Times New Roman" panose="02020603050405020304" pitchFamily="18" charset="0"/>
              </a:rPr>
              <a:t> </a:t>
            </a:r>
            <a:r>
              <a:rPr lang="en-US" sz="1600" dirty="0">
                <a:latin typeface="+mj-lt"/>
                <a:ea typeface="Calibri" panose="020F0502020204030204" pitchFamily="34" charset="0"/>
                <a:cs typeface="Times New Roman" panose="02020603050405020304" pitchFamily="18" charset="0"/>
              </a:rPr>
              <a:t>40 (59): </a:t>
            </a:r>
            <a:r>
              <a:rPr lang="en-US" sz="1600" dirty="0" smtClean="0">
                <a:latin typeface="+mj-lt"/>
                <a:ea typeface="Calibri" panose="020F0502020204030204" pitchFamily="34" charset="0"/>
                <a:cs typeface="Times New Roman" panose="02020603050405020304" pitchFamily="18" charset="0"/>
              </a:rPr>
              <a:t>35-393.</a:t>
            </a:r>
          </a:p>
          <a:p>
            <a:pPr marL="342900" indent="-342900" algn="just">
              <a:buFont typeface="Arial" panose="020B0604020202020204" pitchFamily="34" charset="0"/>
              <a:buChar char="•"/>
            </a:pPr>
            <a:r>
              <a:rPr lang="en-US" sz="1600" dirty="0" err="1" smtClean="0">
                <a:latin typeface="+mj-lt"/>
                <a:ea typeface="Calibri" panose="020F0502020204030204" pitchFamily="34" charset="0"/>
                <a:cs typeface="Times New Roman" panose="02020603050405020304" pitchFamily="18" charset="0"/>
              </a:rPr>
              <a:t>Mackessy</a:t>
            </a:r>
            <a:r>
              <a:rPr lang="en-US" sz="1600" dirty="0">
                <a:latin typeface="+mj-lt"/>
                <a:ea typeface="Calibri" panose="020F0502020204030204" pitchFamily="34" charset="0"/>
                <a:cs typeface="Times New Roman" panose="02020603050405020304" pitchFamily="18" charset="0"/>
              </a:rPr>
              <a:t>, S. P. (2002). "Biochemistry and pharmacology of </a:t>
            </a:r>
            <a:r>
              <a:rPr lang="en-US" sz="1600" dirty="0" err="1">
                <a:latin typeface="+mj-lt"/>
                <a:ea typeface="Calibri" panose="020F0502020204030204" pitchFamily="34" charset="0"/>
                <a:cs typeface="Times New Roman" panose="02020603050405020304" pitchFamily="18" charset="0"/>
              </a:rPr>
              <a:t>colubrid</a:t>
            </a:r>
            <a:r>
              <a:rPr lang="en-US" sz="1600" dirty="0">
                <a:latin typeface="+mj-lt"/>
                <a:ea typeface="Calibri" panose="020F0502020204030204" pitchFamily="34" charset="0"/>
                <a:cs typeface="Times New Roman" panose="02020603050405020304" pitchFamily="18" charset="0"/>
              </a:rPr>
              <a:t> snake venoms" Toxin Reviews. </a:t>
            </a:r>
            <a:r>
              <a:rPr lang="en-US" sz="1600" i="1" dirty="0">
                <a:latin typeface="+mj-lt"/>
                <a:ea typeface="Calibri" panose="020F0502020204030204" pitchFamily="34" charset="0"/>
                <a:cs typeface="Times New Roman" panose="02020603050405020304" pitchFamily="18" charset="0"/>
              </a:rPr>
              <a:t>Journal of Toxicology</a:t>
            </a:r>
            <a:r>
              <a:rPr lang="en-US" sz="1600" dirty="0">
                <a:latin typeface="+mj-lt"/>
                <a:ea typeface="Calibri" panose="020F0502020204030204" pitchFamily="34" charset="0"/>
                <a:cs typeface="Times New Roman" panose="02020603050405020304" pitchFamily="18" charset="0"/>
              </a:rPr>
              <a:t>: 21 (1-2): </a:t>
            </a:r>
            <a:r>
              <a:rPr lang="en-US" sz="1600" dirty="0" smtClean="0">
                <a:latin typeface="+mj-lt"/>
                <a:ea typeface="Calibri" panose="020F0502020204030204" pitchFamily="34" charset="0"/>
                <a:cs typeface="Times New Roman" panose="02020603050405020304" pitchFamily="18" charset="0"/>
              </a:rPr>
              <a:t>43–83.</a:t>
            </a:r>
          </a:p>
          <a:p>
            <a:pPr marL="285750" indent="-285750" algn="just">
              <a:spcAft>
                <a:spcPts val="800"/>
              </a:spcAft>
              <a:buFont typeface="Arial" panose="020B0604020202020204" pitchFamily="34" charset="0"/>
              <a:buChar char="•"/>
            </a:pPr>
            <a:r>
              <a:rPr lang="en-US" sz="1600" dirty="0" smtClean="0">
                <a:latin typeface="+mj-lt"/>
                <a:ea typeface="Calibri" panose="020F0502020204030204" pitchFamily="34" charset="0"/>
                <a:cs typeface="Times New Roman" panose="02020603050405020304" pitchFamily="18" charset="0"/>
              </a:rPr>
              <a:t>Robert</a:t>
            </a:r>
            <a:r>
              <a:rPr lang="en-US" sz="1600" dirty="0">
                <a:latin typeface="+mj-lt"/>
                <a:ea typeface="Calibri" panose="020F0502020204030204" pitchFamily="34" charset="0"/>
                <a:cs typeface="Times New Roman" panose="02020603050405020304" pitchFamily="18" charset="0"/>
              </a:rPr>
              <a:t>, A. H., Adam, H., Simon, C. W., Brian, F., David </a:t>
            </a:r>
            <a:r>
              <a:rPr lang="en-US" sz="1600" dirty="0" err="1">
                <a:latin typeface="+mj-lt"/>
                <a:ea typeface="Calibri" panose="020F0502020204030204" pitchFamily="34" charset="0"/>
                <a:cs typeface="Times New Roman" panose="02020603050405020304" pitchFamily="18" charset="0"/>
              </a:rPr>
              <a:t>Soares</a:t>
            </a:r>
            <a:r>
              <a:rPr lang="en-US" sz="1600" dirty="0">
                <a:latin typeface="+mj-lt"/>
                <a:ea typeface="Calibri" panose="020F0502020204030204" pitchFamily="34" charset="0"/>
                <a:cs typeface="Times New Roman" panose="02020603050405020304" pitchFamily="18" charset="0"/>
              </a:rPr>
              <a:t>, A M., </a:t>
            </a:r>
            <a:r>
              <a:rPr lang="en-US" sz="1600" dirty="0" err="1">
                <a:latin typeface="+mj-lt"/>
                <a:ea typeface="Calibri" panose="020F0502020204030204" pitchFamily="34" charset="0"/>
                <a:cs typeface="Times New Roman" panose="02020603050405020304" pitchFamily="18" charset="0"/>
              </a:rPr>
              <a:t>Fontes</a:t>
            </a:r>
            <a:r>
              <a:rPr lang="en-US" sz="1600" dirty="0">
                <a:latin typeface="+mj-lt"/>
                <a:ea typeface="Calibri" panose="020F0502020204030204" pitchFamily="34" charset="0"/>
                <a:cs typeface="Times New Roman" panose="02020603050405020304" pitchFamily="18" charset="0"/>
              </a:rPr>
              <a:t>, M. R. M and </a:t>
            </a:r>
            <a:r>
              <a:rPr lang="en-US" sz="1600" dirty="0" err="1">
                <a:latin typeface="+mj-lt"/>
                <a:ea typeface="Calibri" panose="020F0502020204030204" pitchFamily="34" charset="0"/>
                <a:cs typeface="Times New Roman" panose="02020603050405020304" pitchFamily="18" charset="0"/>
              </a:rPr>
              <a:t>Giglio</a:t>
            </a:r>
            <a:r>
              <a:rPr lang="en-US" sz="1600" dirty="0">
                <a:latin typeface="+mj-lt"/>
                <a:ea typeface="Calibri" panose="020F0502020204030204" pitchFamily="34" charset="0"/>
                <a:cs typeface="Times New Roman" panose="02020603050405020304" pitchFamily="18" charset="0"/>
              </a:rPr>
              <a:t>, J. R (2004). Phospholipases A2 </a:t>
            </a:r>
            <a:r>
              <a:rPr lang="en-US" sz="1600" dirty="0" err="1">
                <a:latin typeface="+mj-lt"/>
                <a:ea typeface="Calibri" panose="020F0502020204030204" pitchFamily="34" charset="0"/>
                <a:cs typeface="Times New Roman" panose="02020603050405020304" pitchFamily="18" charset="0"/>
              </a:rPr>
              <a:t>myotoxins</a:t>
            </a:r>
            <a:r>
              <a:rPr lang="en-US" sz="1600" dirty="0">
                <a:latin typeface="+mj-lt"/>
                <a:ea typeface="Calibri" panose="020F0502020204030204" pitchFamily="34" charset="0"/>
                <a:cs typeface="Times New Roman" panose="02020603050405020304" pitchFamily="18" charset="0"/>
              </a:rPr>
              <a:t> from </a:t>
            </a:r>
            <a:r>
              <a:rPr lang="en-US" sz="1600" dirty="0" err="1">
                <a:latin typeface="+mj-lt"/>
                <a:ea typeface="Calibri" panose="020F0502020204030204" pitchFamily="34" charset="0"/>
                <a:cs typeface="Times New Roman" panose="02020603050405020304" pitchFamily="18" charset="0"/>
              </a:rPr>
              <a:t>Bothrops</a:t>
            </a:r>
            <a:r>
              <a:rPr lang="en-US" sz="1600" dirty="0">
                <a:latin typeface="+mj-lt"/>
                <a:ea typeface="Calibri" panose="020F0502020204030204" pitchFamily="34" charset="0"/>
                <a:cs typeface="Times New Roman" panose="02020603050405020304" pitchFamily="18" charset="0"/>
              </a:rPr>
              <a:t> snake review. </a:t>
            </a:r>
            <a:r>
              <a:rPr lang="en-US" sz="1600" i="1" dirty="0">
                <a:latin typeface="+mj-lt"/>
                <a:ea typeface="Calibri" panose="020F0502020204030204" pitchFamily="34" charset="0"/>
                <a:cs typeface="Times New Roman" panose="02020603050405020304" pitchFamily="18" charset="0"/>
              </a:rPr>
              <a:t>Current Organic Chemistry</a:t>
            </a:r>
            <a:r>
              <a:rPr lang="en-US" sz="1600" dirty="0">
                <a:latin typeface="+mj-lt"/>
                <a:ea typeface="Calibri" panose="020F0502020204030204" pitchFamily="34" charset="0"/>
                <a:cs typeface="Times New Roman" panose="02020603050405020304" pitchFamily="18" charset="0"/>
              </a:rPr>
              <a:t>, 8: 1677–1690</a:t>
            </a:r>
            <a:r>
              <a:rPr lang="en-US" sz="1600" dirty="0" smtClean="0">
                <a:latin typeface="+mj-lt"/>
                <a:ea typeface="Calibri" panose="020F0502020204030204" pitchFamily="34" charset="0"/>
                <a:cs typeface="Times New Roman" panose="02020603050405020304" pitchFamily="18" charset="0"/>
              </a:rPr>
              <a:t>. </a:t>
            </a:r>
          </a:p>
          <a:p>
            <a:pPr marL="285750" indent="-285750" algn="just">
              <a:spcAft>
                <a:spcPts val="800"/>
              </a:spcAft>
              <a:buFont typeface="Arial" panose="020B0604020202020204" pitchFamily="34" charset="0"/>
              <a:buChar char="•"/>
            </a:pPr>
            <a:r>
              <a:rPr lang="en-US" sz="1600" dirty="0" err="1" smtClean="0">
                <a:solidFill>
                  <a:srgbClr val="000000"/>
                </a:solidFill>
                <a:latin typeface="+mj-lt"/>
                <a:ea typeface="Calibri" panose="020F0502020204030204" pitchFamily="34" charset="0"/>
              </a:rPr>
              <a:t>Ameen</a:t>
            </a:r>
            <a:r>
              <a:rPr lang="en-US" sz="1600" dirty="0">
                <a:solidFill>
                  <a:srgbClr val="000000"/>
                </a:solidFill>
                <a:latin typeface="+mj-lt"/>
                <a:ea typeface="Calibri" panose="020F0502020204030204" pitchFamily="34" charset="0"/>
              </a:rPr>
              <a:t>, S. A., </a:t>
            </a:r>
            <a:r>
              <a:rPr lang="en-US" sz="1600" dirty="0" err="1">
                <a:solidFill>
                  <a:srgbClr val="000000"/>
                </a:solidFill>
                <a:latin typeface="+mj-lt"/>
                <a:ea typeface="Calibri" panose="020F0502020204030204" pitchFamily="34" charset="0"/>
              </a:rPr>
              <a:t>Salihu</a:t>
            </a:r>
            <a:r>
              <a:rPr lang="en-US" sz="1600" dirty="0">
                <a:solidFill>
                  <a:srgbClr val="000000"/>
                </a:solidFill>
                <a:latin typeface="+mj-lt"/>
                <a:ea typeface="Calibri" panose="020F0502020204030204" pitchFamily="34" charset="0"/>
              </a:rPr>
              <a:t>, T., </a:t>
            </a:r>
            <a:r>
              <a:rPr lang="en-US" sz="1600" dirty="0" err="1">
                <a:solidFill>
                  <a:srgbClr val="000000"/>
                </a:solidFill>
                <a:latin typeface="+mj-lt"/>
                <a:ea typeface="Calibri" panose="020F0502020204030204" pitchFamily="34" charset="0"/>
              </a:rPr>
              <a:t>Mbaoji</a:t>
            </a:r>
            <a:r>
              <a:rPr lang="en-US" sz="1600" dirty="0">
                <a:solidFill>
                  <a:srgbClr val="000000"/>
                </a:solidFill>
                <a:latin typeface="+mj-lt"/>
                <a:ea typeface="Calibri" panose="020F0502020204030204" pitchFamily="34" charset="0"/>
              </a:rPr>
              <a:t>, C. O., </a:t>
            </a:r>
            <a:r>
              <a:rPr lang="en-US" sz="1600" dirty="0" err="1">
                <a:solidFill>
                  <a:srgbClr val="000000"/>
                </a:solidFill>
                <a:latin typeface="+mj-lt"/>
                <a:ea typeface="Calibri" panose="020F0502020204030204" pitchFamily="34" charset="0"/>
              </a:rPr>
              <a:t>Anoruo-Dibia</a:t>
            </a:r>
            <a:r>
              <a:rPr lang="en-US" sz="1600" dirty="0">
                <a:solidFill>
                  <a:srgbClr val="000000"/>
                </a:solidFill>
                <a:latin typeface="+mj-lt"/>
                <a:ea typeface="Calibri" panose="020F0502020204030204" pitchFamily="34" charset="0"/>
              </a:rPr>
              <a:t>, C. A and </a:t>
            </a:r>
            <a:r>
              <a:rPr lang="en-US" sz="1600" dirty="0" err="1">
                <a:solidFill>
                  <a:srgbClr val="000000"/>
                </a:solidFill>
                <a:latin typeface="+mj-lt"/>
                <a:ea typeface="Calibri" panose="020F0502020204030204" pitchFamily="34" charset="0"/>
              </a:rPr>
              <a:t>Adedokun</a:t>
            </a:r>
            <a:r>
              <a:rPr lang="en-US" sz="1600" dirty="0">
                <a:solidFill>
                  <a:srgbClr val="000000"/>
                </a:solidFill>
                <a:latin typeface="+mj-lt"/>
                <a:ea typeface="Calibri" panose="020F0502020204030204" pitchFamily="34" charset="0"/>
              </a:rPr>
              <a:t>, R. A. M. (2015). </a:t>
            </a:r>
            <a:r>
              <a:rPr lang="en-US" sz="1600" dirty="0" smtClean="0">
                <a:solidFill>
                  <a:srgbClr val="000000"/>
                </a:solidFill>
                <a:latin typeface="+mj-lt"/>
                <a:ea typeface="Calibri" panose="020F0502020204030204" pitchFamily="34" charset="0"/>
              </a:rPr>
              <a:t>Medicinal </a:t>
            </a:r>
            <a:r>
              <a:rPr lang="en-US" sz="1600" dirty="0">
                <a:solidFill>
                  <a:srgbClr val="000000"/>
                </a:solidFill>
                <a:latin typeface="+mj-lt"/>
                <a:ea typeface="Calibri" panose="020F0502020204030204" pitchFamily="34" charset="0"/>
              </a:rPr>
              <a:t>plants used to treat Snake bite by Fulani Herdsmen in </a:t>
            </a:r>
            <a:r>
              <a:rPr lang="en-US" sz="1600" dirty="0" err="1">
                <a:solidFill>
                  <a:srgbClr val="000000"/>
                </a:solidFill>
                <a:latin typeface="+mj-lt"/>
                <a:ea typeface="Calibri" panose="020F0502020204030204" pitchFamily="34" charset="0"/>
              </a:rPr>
              <a:t>Taraba</a:t>
            </a:r>
            <a:r>
              <a:rPr lang="en-US" sz="1600" dirty="0">
                <a:solidFill>
                  <a:srgbClr val="000000"/>
                </a:solidFill>
                <a:latin typeface="+mj-lt"/>
                <a:ea typeface="Calibri" panose="020F0502020204030204" pitchFamily="34" charset="0"/>
              </a:rPr>
              <a:t> State, Nigeria.  </a:t>
            </a:r>
            <a:r>
              <a:rPr lang="en-US" sz="1600" i="1" dirty="0">
                <a:solidFill>
                  <a:srgbClr val="000000"/>
                </a:solidFill>
                <a:latin typeface="+mj-lt"/>
                <a:ea typeface="Calibri" panose="020F0502020204030204" pitchFamily="34" charset="0"/>
              </a:rPr>
              <a:t>International Journal of Applied Agricultural and Apicultural Research</a:t>
            </a:r>
            <a:r>
              <a:rPr lang="en-US" sz="1600" dirty="0">
                <a:solidFill>
                  <a:srgbClr val="000000"/>
                </a:solidFill>
                <a:latin typeface="+mj-lt"/>
                <a:ea typeface="Calibri" panose="020F0502020204030204" pitchFamily="34" charset="0"/>
              </a:rPr>
              <a:t> </a:t>
            </a:r>
            <a:r>
              <a:rPr lang="en-US" sz="1600" dirty="0" smtClean="0">
                <a:solidFill>
                  <a:srgbClr val="000000"/>
                </a:solidFill>
                <a:latin typeface="+mj-lt"/>
                <a:ea typeface="Calibri" panose="020F0502020204030204" pitchFamily="34" charset="0"/>
              </a:rPr>
              <a:t> </a:t>
            </a:r>
            <a:r>
              <a:rPr lang="en-US" sz="1600" dirty="0">
                <a:solidFill>
                  <a:srgbClr val="000000"/>
                </a:solidFill>
                <a:latin typeface="+mj-lt"/>
                <a:ea typeface="Calibri" panose="020F0502020204030204" pitchFamily="34" charset="0"/>
              </a:rPr>
              <a:t>11 (1&amp;2): 10-21</a:t>
            </a:r>
            <a:r>
              <a:rPr lang="en-US" sz="1600" dirty="0" smtClean="0">
                <a:solidFill>
                  <a:srgbClr val="000000"/>
                </a:solidFill>
                <a:latin typeface="+mj-lt"/>
                <a:ea typeface="Calibri" panose="020F0502020204030204" pitchFamily="34" charset="0"/>
              </a:rPr>
              <a:t>. </a:t>
            </a:r>
          </a:p>
          <a:p>
            <a:pPr marL="285750" indent="-285750" algn="just">
              <a:spcAft>
                <a:spcPts val="800"/>
              </a:spcAft>
              <a:buFont typeface="Arial" panose="020B0604020202020204" pitchFamily="34" charset="0"/>
              <a:buChar char="•"/>
            </a:pPr>
            <a:r>
              <a:rPr lang="en-US" sz="1600" dirty="0" err="1" smtClean="0">
                <a:latin typeface="+mj-lt"/>
                <a:ea typeface="Calibri" panose="020F0502020204030204" pitchFamily="34" charset="0"/>
                <a:cs typeface="Times New Roman" panose="02020603050405020304" pitchFamily="18" charset="0"/>
              </a:rPr>
              <a:t>Kini</a:t>
            </a:r>
            <a:r>
              <a:rPr lang="en-US" sz="1600" dirty="0">
                <a:latin typeface="+mj-lt"/>
                <a:ea typeface="Calibri" panose="020F0502020204030204" pitchFamily="34" charset="0"/>
                <a:cs typeface="Times New Roman" panose="02020603050405020304" pitchFamily="18" charset="0"/>
              </a:rPr>
              <a:t>, R., Chan, Y., 1999. Accelerated evolution and molecular surface of venom phospholipase A2 enzymes. J. Mol. </a:t>
            </a:r>
            <a:r>
              <a:rPr lang="en-US" sz="1600" dirty="0" err="1">
                <a:latin typeface="+mj-lt"/>
                <a:ea typeface="Calibri" panose="020F0502020204030204" pitchFamily="34" charset="0"/>
                <a:cs typeface="Times New Roman" panose="02020603050405020304" pitchFamily="18" charset="0"/>
              </a:rPr>
              <a:t>Evol</a:t>
            </a:r>
            <a:r>
              <a:rPr lang="en-US" sz="1600" dirty="0">
                <a:latin typeface="+mj-lt"/>
                <a:ea typeface="Calibri" panose="020F0502020204030204" pitchFamily="34" charset="0"/>
                <a:cs typeface="Times New Roman" panose="02020603050405020304" pitchFamily="18" charset="0"/>
              </a:rPr>
              <a:t>. 48, </a:t>
            </a:r>
            <a:r>
              <a:rPr lang="en-US" sz="1600" dirty="0" smtClean="0">
                <a:latin typeface="+mj-lt"/>
                <a:ea typeface="Calibri" panose="020F0502020204030204" pitchFamily="34" charset="0"/>
                <a:cs typeface="Times New Roman" panose="02020603050405020304" pitchFamily="18" charset="0"/>
              </a:rPr>
              <a:t>125–132..</a:t>
            </a:r>
          </a:p>
          <a:p>
            <a:pPr marL="285750" indent="-285750" algn="just">
              <a:spcAft>
                <a:spcPts val="800"/>
              </a:spcAft>
              <a:buFont typeface="Arial" panose="020B0604020202020204" pitchFamily="34" charset="0"/>
              <a:buChar char="•"/>
            </a:pPr>
            <a:r>
              <a:rPr lang="en-US" sz="1600" dirty="0" err="1" smtClean="0">
                <a:latin typeface="+mj-lt"/>
                <a:ea typeface="Calibri" panose="020F0502020204030204" pitchFamily="34" charset="0"/>
                <a:cs typeface="Times New Roman" panose="02020603050405020304" pitchFamily="18" charset="0"/>
              </a:rPr>
              <a:t>Warrell</a:t>
            </a:r>
            <a:r>
              <a:rPr lang="en-US" sz="1600" dirty="0">
                <a:latin typeface="+mj-lt"/>
                <a:ea typeface="Calibri" panose="020F0502020204030204" pitchFamily="34" charset="0"/>
                <a:cs typeface="Times New Roman" panose="02020603050405020304" pitchFamily="18" charset="0"/>
              </a:rPr>
              <a:t>, D. A. (2003). Injuries, envenoming, poisoning, and allergic reactions caused by animal. In: </a:t>
            </a:r>
            <a:r>
              <a:rPr lang="en-US" sz="1600" dirty="0" err="1">
                <a:latin typeface="+mj-lt"/>
                <a:ea typeface="Calibri" panose="020F0502020204030204" pitchFamily="34" charset="0"/>
                <a:cs typeface="Times New Roman" panose="02020603050405020304" pitchFamily="18" charset="0"/>
              </a:rPr>
              <a:t>Warrell</a:t>
            </a:r>
            <a:r>
              <a:rPr lang="en-US" sz="1600" dirty="0">
                <a:latin typeface="+mj-lt"/>
                <a:ea typeface="Calibri" panose="020F0502020204030204" pitchFamily="34" charset="0"/>
                <a:cs typeface="Times New Roman" panose="02020603050405020304" pitchFamily="18" charset="0"/>
              </a:rPr>
              <a:t> DA, Cox TN, Firth JD, </a:t>
            </a:r>
            <a:r>
              <a:rPr lang="en-US" sz="1600" dirty="0" err="1">
                <a:latin typeface="+mj-lt"/>
                <a:ea typeface="Calibri" panose="020F0502020204030204" pitchFamily="34" charset="0"/>
                <a:cs typeface="Times New Roman" panose="02020603050405020304" pitchFamily="18" charset="0"/>
              </a:rPr>
              <a:t>Benj</a:t>
            </a:r>
            <a:r>
              <a:rPr lang="en-US" sz="1600" dirty="0">
                <a:latin typeface="+mj-lt"/>
                <a:ea typeface="Calibri" panose="020F0502020204030204" pitchFamily="34" charset="0"/>
                <a:cs typeface="Times New Roman" panose="02020603050405020304" pitchFamily="18" charset="0"/>
              </a:rPr>
              <a:t> J </a:t>
            </a:r>
            <a:r>
              <a:rPr lang="en-US" sz="1600" dirty="0" err="1">
                <a:latin typeface="+mj-lt"/>
                <a:ea typeface="Calibri" panose="020F0502020204030204" pitchFamily="34" charset="0"/>
                <a:cs typeface="Times New Roman" panose="02020603050405020304" pitchFamily="18" charset="0"/>
              </a:rPr>
              <a:t>Jr</a:t>
            </a:r>
            <a:r>
              <a:rPr lang="en-US" sz="1600" dirty="0">
                <a:latin typeface="+mj-lt"/>
                <a:ea typeface="Calibri" panose="020F0502020204030204" pitchFamily="34" charset="0"/>
                <a:cs typeface="Times New Roman" panose="02020603050405020304" pitchFamily="18" charset="0"/>
              </a:rPr>
              <a:t>, editors. Oxford Textbook of Medicine. Oxford: Oxford University Press; 2003. pp. </a:t>
            </a:r>
            <a:r>
              <a:rPr lang="en-US" sz="1600" dirty="0" smtClean="0">
                <a:latin typeface="+mj-lt"/>
                <a:ea typeface="Calibri" panose="020F0502020204030204" pitchFamily="34" charset="0"/>
                <a:cs typeface="Times New Roman" panose="02020603050405020304" pitchFamily="18" charset="0"/>
              </a:rPr>
              <a:t>923–45</a:t>
            </a:r>
            <a:endParaRPr lang="fr-FR" sz="1600" b="1" dirty="0">
              <a:solidFill>
                <a:prstClr val="black"/>
              </a:solidFill>
              <a:latin typeface="+mj-lt"/>
            </a:endParaRPr>
          </a:p>
          <a:p>
            <a:pPr lvl="0"/>
            <a:endParaRPr lang="fr-FR" sz="1500" b="1" dirty="0" smtClean="0">
              <a:solidFill>
                <a:prstClr val="black"/>
              </a:solidFill>
              <a:latin typeface="+mj-lt"/>
            </a:endParaRPr>
          </a:p>
          <a:p>
            <a:pPr lvl="0"/>
            <a:endParaRPr lang="fr-FR" sz="1500" b="1" dirty="0">
              <a:solidFill>
                <a:prstClr val="black"/>
              </a:solidFill>
              <a:latin typeface="+mj-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5653478"/>
      </p:ext>
    </p:extLst>
  </p:cSld>
  <p:clrMapOvr>
    <a:masterClrMapping/>
  </p:clrMapOvr>
  <mc:AlternateContent xmlns:mc="http://schemas.openxmlformats.org/markup-compatibility/2006">
    <mc:Choice xmlns:p14="http://schemas.microsoft.com/office/powerpoint/2010/main" Requires="p14">
      <p:transition spd="slow" p14:dur="2000" advTm="1764"/>
    </mc:Choice>
    <mc:Fallback>
      <p:transition spd="slow" advTm="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1938992"/>
          </a:xfrm>
          <a:prstGeom prst="rect">
            <a:avLst/>
          </a:prstGeom>
          <a:noFill/>
        </p:spPr>
        <p:txBody>
          <a:bodyPr wrap="square" rtlCol="0">
            <a:spAutoFit/>
          </a:bodyPr>
          <a:lstStyle/>
          <a:p>
            <a:r>
              <a:rPr lang="fr-FR" sz="2400" b="1" dirty="0" smtClean="0"/>
              <a:t>Acknowledgments</a:t>
            </a:r>
          </a:p>
          <a:p>
            <a:pPr algn="just"/>
            <a:r>
              <a:rPr lang="en-US" sz="2400" dirty="0"/>
              <a:t>We acknowledged the efforts of Mr. </a:t>
            </a:r>
            <a:r>
              <a:rPr lang="en-US" sz="2400" dirty="0" err="1"/>
              <a:t>Adeboyega</a:t>
            </a:r>
            <a:r>
              <a:rPr lang="en-US" sz="2400" dirty="0"/>
              <a:t> </a:t>
            </a:r>
            <a:r>
              <a:rPr lang="en-US" sz="2400" dirty="0" err="1"/>
              <a:t>Abayomi</a:t>
            </a:r>
            <a:r>
              <a:rPr lang="en-US" sz="2400" dirty="0"/>
              <a:t> of the Department of Biochemistry University of Jos, Nigeria and </a:t>
            </a:r>
            <a:r>
              <a:rPr lang="en-US" sz="2400" dirty="0" err="1"/>
              <a:t>Jaris</a:t>
            </a:r>
            <a:r>
              <a:rPr lang="en-US" sz="2400" dirty="0"/>
              <a:t> Computational Biology Center for providing the necessary </a:t>
            </a:r>
            <a:r>
              <a:rPr lang="en-US" sz="2400" dirty="0" err="1"/>
              <a:t>softwares</a:t>
            </a:r>
            <a:r>
              <a:rPr lang="en-US" sz="2400" dirty="0"/>
              <a:t> for the research work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5" name="Picture 4">
            <a:extLst>
              <a:ext uri="{FF2B5EF4-FFF2-40B4-BE49-F238E27FC236}">
                <a16:creationId xmlns=""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54"/>
    </mc:Choice>
    <mc:Fallback>
      <p:transition spd="slow" advTm="1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700" y="136388"/>
            <a:ext cx="8610600" cy="707886"/>
          </a:xfrm>
          <a:prstGeom prst="rect">
            <a:avLst/>
          </a:prstGeom>
        </p:spPr>
        <p:txBody>
          <a:bodyPr wrap="square">
            <a:spAutoFit/>
          </a:bodyPr>
          <a:lstStyle/>
          <a:p>
            <a:pPr algn="ctr"/>
            <a:r>
              <a:rPr lang="en-US" sz="2000" b="1" dirty="0" smtClean="0">
                <a:effectLst/>
                <a:ea typeface="Calibri" panose="020F0502020204030204" pitchFamily="34" charset="0"/>
              </a:rPr>
              <a:t>Graphical </a:t>
            </a:r>
            <a:r>
              <a:rPr lang="en-US" sz="2000" b="1" dirty="0" smtClean="0">
                <a:ea typeface="Calibri" panose="020F0502020204030204" pitchFamily="34" charset="0"/>
              </a:rPr>
              <a:t>a</a:t>
            </a:r>
            <a:r>
              <a:rPr lang="en-US" sz="2000" b="1" dirty="0" smtClean="0">
                <a:effectLst/>
                <a:ea typeface="Calibri" panose="020F0502020204030204" pitchFamily="34" charset="0"/>
              </a:rPr>
              <a:t>bstract: Identification </a:t>
            </a:r>
            <a:r>
              <a:rPr lang="en-US" sz="2000" b="1" dirty="0">
                <a:effectLst/>
                <a:ea typeface="Calibri" panose="020F0502020204030204" pitchFamily="34" charset="0"/>
              </a:rPr>
              <a:t>of novel compounds from </a:t>
            </a:r>
            <a:r>
              <a:rPr lang="en-US" sz="2000" b="1" i="1" dirty="0">
                <a:effectLst/>
                <a:ea typeface="Calibri" panose="020F0502020204030204" pitchFamily="34" charset="0"/>
              </a:rPr>
              <a:t>Neocarya macrophylla</a:t>
            </a:r>
            <a:r>
              <a:rPr lang="en-US" sz="2000" b="1" dirty="0">
                <a:effectLst/>
                <a:ea typeface="Calibri" panose="020F0502020204030204" pitchFamily="34" charset="0"/>
              </a:rPr>
              <a:t> against toxins from </a:t>
            </a:r>
            <a:r>
              <a:rPr lang="en-US" sz="2000" b="1" i="1" dirty="0">
                <a:effectLst/>
                <a:ea typeface="Calibri" panose="020F0502020204030204" pitchFamily="34" charset="0"/>
              </a:rPr>
              <a:t>Naja nigricollis</a:t>
            </a:r>
            <a:r>
              <a:rPr lang="en-US" sz="2000" b="1" dirty="0">
                <a:effectLst/>
                <a:ea typeface="Calibri" panose="020F0502020204030204" pitchFamily="34" charset="0"/>
              </a:rPr>
              <a:t> using computational approach</a:t>
            </a:r>
            <a:endParaRPr lang="en-US" sz="2000" b="1" dirty="0"/>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6" name="Picture 5"/>
          <p:cNvPicPr>
            <a:picLocks noChangeAspect="1"/>
          </p:cNvPicPr>
          <p:nvPr/>
        </p:nvPicPr>
        <p:blipFill>
          <a:blip r:embed="rId6"/>
          <a:stretch>
            <a:fillRect/>
          </a:stretch>
        </p:blipFill>
        <p:spPr>
          <a:xfrm>
            <a:off x="248503" y="1143000"/>
            <a:ext cx="1912426" cy="1623415"/>
          </a:xfrm>
          <a:prstGeom prst="rect">
            <a:avLst/>
          </a:prstGeom>
        </p:spPr>
      </p:pic>
      <p:sp>
        <p:nvSpPr>
          <p:cNvPr id="2" name="Right Arrow 1"/>
          <p:cNvSpPr/>
          <p:nvPr/>
        </p:nvSpPr>
        <p:spPr>
          <a:xfrm>
            <a:off x="2183961" y="1823951"/>
            <a:ext cx="963271" cy="20210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381000" y="2766415"/>
            <a:ext cx="1600200" cy="281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i="1" dirty="0" smtClean="0"/>
              <a:t>N. macrophylla</a:t>
            </a:r>
            <a:endParaRPr lang="en-US" i="1" dirty="0"/>
          </a:p>
        </p:txBody>
      </p:sp>
      <p:sp>
        <p:nvSpPr>
          <p:cNvPr id="9" name="Rectangle 8"/>
          <p:cNvSpPr/>
          <p:nvPr/>
        </p:nvSpPr>
        <p:spPr>
          <a:xfrm>
            <a:off x="3218032" y="1065144"/>
            <a:ext cx="1734968" cy="14494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en-US" dirty="0" smtClean="0"/>
              <a:t>Catechin</a:t>
            </a:r>
            <a:endParaRPr lang="en-US" dirty="0"/>
          </a:p>
          <a:p>
            <a:pPr marL="285750" indent="-285750" algn="just">
              <a:buFont typeface="Arial" panose="020B0604020202020204" pitchFamily="34" charset="0"/>
              <a:buChar char="•"/>
            </a:pPr>
            <a:r>
              <a:rPr lang="en-US" dirty="0" smtClean="0"/>
              <a:t>Epicatechin</a:t>
            </a:r>
          </a:p>
          <a:p>
            <a:pPr marL="285750" indent="-285750" algn="just">
              <a:buFont typeface="Arial" panose="020B0604020202020204" pitchFamily="34" charset="0"/>
              <a:buChar char="•"/>
            </a:pPr>
            <a:r>
              <a:rPr lang="en-US" dirty="0" smtClean="0"/>
              <a:t>Catechin-3-rhamnoside</a:t>
            </a:r>
          </a:p>
          <a:p>
            <a:pPr marL="285750" indent="-285750" algn="just">
              <a:buFont typeface="Arial" panose="020B0604020202020204" pitchFamily="34" charset="0"/>
              <a:buChar char="•"/>
            </a:pPr>
            <a:r>
              <a:rPr lang="en-US" dirty="0" smtClean="0"/>
              <a:t>quercetin</a:t>
            </a:r>
          </a:p>
        </p:txBody>
      </p:sp>
      <p:sp>
        <p:nvSpPr>
          <p:cNvPr id="10" name="Rectangle 9"/>
          <p:cNvSpPr/>
          <p:nvPr/>
        </p:nvSpPr>
        <p:spPr>
          <a:xfrm>
            <a:off x="2160929" y="1560529"/>
            <a:ext cx="1024686" cy="2634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Isolation</a:t>
            </a:r>
            <a:endParaRPr lang="en-US" dirty="0"/>
          </a:p>
        </p:txBody>
      </p:sp>
      <p:sp>
        <p:nvSpPr>
          <p:cNvPr id="11" name="Right Arrow 10"/>
          <p:cNvSpPr/>
          <p:nvPr/>
        </p:nvSpPr>
        <p:spPr>
          <a:xfrm>
            <a:off x="4985417" y="2026058"/>
            <a:ext cx="1223743" cy="14153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4953000" y="1362126"/>
            <a:ext cx="1185360" cy="6468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Molecular Docking</a:t>
            </a:r>
            <a:endParaRPr lang="en-US" dirty="0"/>
          </a:p>
        </p:txBody>
      </p:sp>
      <p:pic>
        <p:nvPicPr>
          <p:cNvPr id="14" name="Content Placeholder 4" descr="Image result for picture of naja nigricollis nigricollis"/>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1022000"/>
            <a:ext cx="2552700" cy="1337073"/>
          </a:xfrm>
          <a:prstGeom prst="rect">
            <a:avLst/>
          </a:prstGeom>
          <a:noFill/>
          <a:ln>
            <a:noFill/>
          </a:ln>
        </p:spPr>
      </p:pic>
      <p:sp>
        <p:nvSpPr>
          <p:cNvPr id="15" name="Rectangle 14"/>
          <p:cNvSpPr/>
          <p:nvPr/>
        </p:nvSpPr>
        <p:spPr>
          <a:xfrm>
            <a:off x="6781800" y="2406035"/>
            <a:ext cx="1638300" cy="10023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en-US" dirty="0" smtClean="0"/>
              <a:t>PLA</a:t>
            </a:r>
            <a:r>
              <a:rPr lang="en-US" sz="1200" dirty="0" smtClean="0"/>
              <a:t>2</a:t>
            </a:r>
            <a:endParaRPr lang="en-US" dirty="0" smtClean="0"/>
          </a:p>
          <a:p>
            <a:pPr marL="285750" indent="-285750" algn="just">
              <a:buFont typeface="Arial" panose="020B0604020202020204" pitchFamily="34" charset="0"/>
              <a:buChar char="•"/>
            </a:pPr>
            <a:r>
              <a:rPr lang="en-US" dirty="0" smtClean="0"/>
              <a:t>Neurotoxin</a:t>
            </a:r>
          </a:p>
          <a:p>
            <a:pPr marL="285750" indent="-285750" algn="just">
              <a:buFont typeface="Arial" panose="020B0604020202020204" pitchFamily="34" charset="0"/>
              <a:buChar char="•"/>
            </a:pPr>
            <a:r>
              <a:rPr lang="en-US" dirty="0" smtClean="0"/>
              <a:t>Cardiotoxin</a:t>
            </a:r>
          </a:p>
          <a:p>
            <a:pPr marL="285750" indent="-285750" algn="just">
              <a:buFont typeface="Arial" panose="020B0604020202020204" pitchFamily="34" charset="0"/>
              <a:buChar char="•"/>
            </a:pPr>
            <a:endParaRPr lang="en-US" sz="1400" dirty="0"/>
          </a:p>
        </p:txBody>
      </p:sp>
      <p:sp>
        <p:nvSpPr>
          <p:cNvPr id="17" name="Down Arrow 16"/>
          <p:cNvSpPr/>
          <p:nvPr/>
        </p:nvSpPr>
        <p:spPr>
          <a:xfrm rot="2941185">
            <a:off x="5267696" y="2228427"/>
            <a:ext cx="275311" cy="1362968"/>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p:cNvPicPr>
            <a:picLocks noChangeAspect="1"/>
          </p:cNvPicPr>
          <p:nvPr/>
        </p:nvPicPr>
        <p:blipFill>
          <a:blip r:embed="rId8"/>
          <a:stretch>
            <a:fillRect/>
          </a:stretch>
        </p:blipFill>
        <p:spPr>
          <a:xfrm>
            <a:off x="381000" y="3730834"/>
            <a:ext cx="7620000" cy="1857375"/>
          </a:xfrm>
          <a:prstGeom prst="rect">
            <a:avLst/>
          </a:prstGeom>
        </p:spPr>
      </p:pic>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mc:Choice xmlns:p14="http://schemas.microsoft.com/office/powerpoint/2010/main" Requires="p14">
      <p:transition spd="slow" p14:dur="2000" advTm="36568"/>
    </mc:Choice>
    <mc:Fallback>
      <p:transition spd="slow" advTm="3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27787" x="973138" y="3867150"/>
          <p14:tracePt t="27803" x="1347788" y="4037013"/>
          <p14:tracePt t="27819" x="1625600" y="4160838"/>
          <p14:tracePt t="27836" x="2125663" y="4367213"/>
          <p14:tracePt t="27853" x="2241550" y="4429125"/>
          <p14:tracePt t="27869" x="2330450" y="4491038"/>
          <p14:tracePt t="27886" x="2419350" y="4545013"/>
          <p14:tracePt t="27903" x="2428875" y="4545013"/>
          <p14:tracePt t="27926" x="2411413" y="4500563"/>
          <p14:tracePt t="27964" x="2339975" y="4402138"/>
          <p14:tracePt t="27977" x="2295525" y="4313238"/>
          <p14:tracePt t="27989" x="2259013" y="4241800"/>
          <p14:tracePt t="28002" x="2232025" y="4205288"/>
          <p14:tracePt t="28014" x="2205038" y="4152900"/>
          <p14:tracePt t="28027" x="2160588" y="4108450"/>
          <p14:tracePt t="28039" x="2133600" y="4081463"/>
          <p14:tracePt t="28053" x="2089150" y="4071938"/>
          <p14:tracePt t="28069" x="2062163" y="4054475"/>
          <p14:tracePt t="28086" x="2036763" y="4054475"/>
          <p14:tracePt t="28103" x="1990725" y="4054475"/>
          <p14:tracePt t="28120" x="1973263" y="4054475"/>
          <p14:tracePt t="28136" x="1946275" y="4054475"/>
          <p14:tracePt t="28152" x="1919288" y="4116388"/>
          <p14:tracePt t="28170" x="1884363" y="4170363"/>
          <p14:tracePt t="28186" x="1847850" y="4241800"/>
          <p14:tracePt t="28203" x="1768475" y="4768850"/>
          <p14:tracePt t="28220" x="1768475" y="4965700"/>
          <p14:tracePt t="28236" x="1776413" y="5081588"/>
          <p14:tracePt t="28253" x="1822450" y="5259388"/>
          <p14:tracePt t="28270" x="1847850" y="5295900"/>
          <p14:tracePt t="28286" x="1866900" y="5313363"/>
          <p14:tracePt t="28302" x="1901825" y="5313363"/>
          <p14:tracePt t="28319" x="2017713" y="5224463"/>
          <p14:tracePt t="28336" x="2089150" y="5089525"/>
          <p14:tracePt t="28352" x="2170113" y="4894263"/>
          <p14:tracePt t="28369" x="2241550" y="4446588"/>
          <p14:tracePt t="28386" x="2241550" y="4276725"/>
          <p14:tracePt t="28403" x="2179638" y="4037013"/>
          <p14:tracePt t="28419" x="1965325" y="3679825"/>
          <p14:tracePt t="28437" x="1884363" y="3589338"/>
          <p14:tracePt t="28453" x="1822450" y="3517900"/>
          <p14:tracePt t="28469" x="1704975" y="3465513"/>
          <p14:tracePt t="28487" x="1652588" y="3465513"/>
          <p14:tracePt t="28502" x="1616075" y="3465513"/>
          <p14:tracePt t="28519" x="1527175" y="3581400"/>
          <p14:tracePt t="28537" x="1490663" y="3822700"/>
          <p14:tracePt t="28553" x="1490663" y="4187825"/>
          <p14:tracePt t="28569" x="1536700" y="4705350"/>
          <p14:tracePt t="28569" x="1660525" y="5205413"/>
          <p14:tracePt t="28588" x="1776413" y="5616575"/>
          <p14:tracePt t="28603" x="1874838" y="5848350"/>
          <p14:tracePt t="28619" x="1938338" y="5946775"/>
          <p14:tracePt t="28636" x="2071688" y="6037263"/>
          <p14:tracePt t="28653" x="2152650" y="6037263"/>
          <p14:tracePt t="28669" x="2268538" y="5983288"/>
          <p14:tracePt t="28686" x="2490788" y="5616575"/>
          <p14:tracePt t="28703" x="2544763" y="5375275"/>
          <p14:tracePt t="28719" x="2589213" y="5099050"/>
          <p14:tracePt t="28736" x="2589213" y="4276725"/>
          <p14:tracePt t="28753" x="2554288" y="4037013"/>
          <p14:tracePt t="28769" x="2465388" y="3894138"/>
          <p14:tracePt t="28786" x="2366963" y="3803650"/>
          <p14:tracePt t="28803" x="2214563" y="3697288"/>
          <p14:tracePt t="28819" x="2143125" y="3679825"/>
          <p14:tracePt t="28836" x="2071688" y="3679825"/>
          <p14:tracePt t="28854" x="1874838" y="3732213"/>
          <p14:tracePt t="28870" x="1795463" y="3786188"/>
          <p14:tracePt t="28886" x="1751013" y="3875088"/>
          <p14:tracePt t="28903" x="1724025" y="4276725"/>
          <p14:tracePt t="28920" x="1812925" y="4510088"/>
          <p14:tracePt t="28936" x="1938338" y="4786313"/>
          <p14:tracePt t="28953" x="2259013" y="5143500"/>
          <p14:tracePt t="28970" x="2384425" y="5180013"/>
          <p14:tracePt t="28986" x="2527300" y="5180013"/>
          <p14:tracePt t="29002" x="2813050" y="5018088"/>
          <p14:tracePt t="29020" x="2973388" y="4776788"/>
          <p14:tracePt t="29036" x="3170238" y="4510088"/>
          <p14:tracePt t="29053" x="3465513" y="3830638"/>
          <p14:tracePt t="29070" x="3536950" y="3616325"/>
          <p14:tracePt t="29086" x="3554413" y="3429000"/>
          <p14:tracePt t="29103" x="3554413" y="3303588"/>
          <p14:tracePt t="29119" x="3411538" y="3108325"/>
          <p14:tracePt t="29136" x="3259138" y="3054350"/>
          <p14:tracePt t="29153" x="3125788" y="3054350"/>
          <p14:tracePt t="29170" x="2714625" y="3170238"/>
          <p14:tracePt t="29187" x="2465388" y="3375025"/>
          <p14:tracePt t="29203" x="1982788" y="3776663"/>
          <p14:tracePt t="29220" x="1768475" y="4089400"/>
          <p14:tracePt t="29236" x="1625600" y="4419600"/>
          <p14:tracePt t="29253" x="1571625" y="4840288"/>
          <p14:tracePt t="29269" x="1581150" y="5527675"/>
          <p14:tracePt t="29286" x="1616075" y="5715000"/>
          <p14:tracePt t="29303" x="1660525" y="5813425"/>
          <p14:tracePt t="29319" x="1731963" y="5867400"/>
          <p14:tracePt t="29336" x="1866900" y="5875338"/>
          <p14:tracePt t="29353" x="1938338" y="5786438"/>
          <p14:tracePt t="29369" x="2017713" y="5634038"/>
          <p14:tracePt t="29386" x="2170113" y="5081588"/>
          <p14:tracePt t="29403" x="2179638" y="4589463"/>
          <p14:tracePt t="29420" x="2179638" y="4303713"/>
          <p14:tracePt t="29436" x="2108200" y="3965575"/>
          <p14:tracePt t="29453" x="2036763" y="3867150"/>
          <p14:tracePt t="29469" x="1928813" y="3759200"/>
          <p14:tracePt t="29486" x="1643063" y="3625850"/>
          <p14:tracePt t="29503" x="1517650" y="3625850"/>
          <p14:tracePt t="29519" x="1393825" y="3670300"/>
          <p14:tracePt t="29536" x="1116013" y="3822700"/>
          <p14:tracePt t="29553" x="1036638" y="3902075"/>
          <p14:tracePt t="29570" x="965200" y="3990975"/>
          <p14:tracePt t="29587" x="822325" y="4295775"/>
          <p14:tracePt t="29603" x="785813" y="4411663"/>
          <p14:tracePt t="29619" x="768350" y="4491038"/>
          <p14:tracePt t="29636" x="758825" y="4598988"/>
          <p14:tracePt t="29653" x="758825" y="4616450"/>
          <p14:tracePt t="29670" x="758825" y="4625975"/>
          <p14:tracePt t="29690" x="946150" y="4537075"/>
          <p14:tracePt t="29714" x="1268413" y="4411663"/>
          <p14:tracePt t="29727" x="1500188" y="4295775"/>
          <p14:tracePt t="29740" x="1670050" y="4205288"/>
          <p14:tracePt t="29753" x="1857375" y="4098925"/>
          <p14:tracePt t="29769" x="2027238" y="3990975"/>
          <p14:tracePt t="29786" x="2133600" y="3911600"/>
          <p14:tracePt t="29803" x="2268538" y="3741738"/>
          <p14:tracePt t="29820" x="2303463" y="3670300"/>
          <p14:tracePt t="29836" x="2312988" y="3616325"/>
          <p14:tracePt t="29853" x="2330450" y="3608388"/>
          <p14:tracePt t="29870" x="2322513" y="3608388"/>
          <p14:tracePt t="30069" x="2286000" y="3625850"/>
          <p14:tracePt t="30082" x="2224088" y="3660775"/>
          <p14:tracePt t="30094" x="2125663" y="3705225"/>
          <p14:tracePt t="30108" x="2009775" y="3776663"/>
          <p14:tracePt t="30121" x="1847850" y="3946525"/>
          <p14:tracePt t="30136" x="1581150" y="4098925"/>
          <p14:tracePt t="30153" x="1347788" y="4214813"/>
          <p14:tracePt t="30170" x="615950" y="4483100"/>
          <p14:tracePt t="30187" x="393700" y="4562475"/>
          <p14:tracePt t="30203" x="241300" y="4616450"/>
          <p14:tracePt t="30220" x="98425" y="4633913"/>
          <p14:tracePt t="30237" x="80963" y="4633913"/>
          <p14:tracePt t="30253" x="61913" y="4633913"/>
          <p14:tracePt t="30269" x="61913" y="4643438"/>
          <p14:tracePt t="30287" x="53975" y="4643438"/>
          <p14:tracePt t="30303" x="44450" y="4643438"/>
          <p14:tracePt t="30376" x="17463" y="4643438"/>
          <p14:tracePt t="30390" x="0" y="4643438"/>
          <p14:tracePt t="30692" x="125413" y="4491038"/>
          <p14:tracePt t="30704" x="322263" y="4367213"/>
          <p14:tracePt t="30717" x="490538" y="4251325"/>
          <p14:tracePt t="30729" x="750888" y="4125913"/>
          <p14:tracePt t="30742" x="1089025" y="4037013"/>
          <p14:tracePt t="30754" x="1366838" y="3990975"/>
          <p14:tracePt t="30770" x="1776413" y="3990975"/>
          <p14:tracePt t="30786" x="2098675" y="3990975"/>
          <p14:tracePt t="30803" x="2411413" y="3990975"/>
          <p14:tracePt t="30820" x="2874963" y="3990975"/>
          <p14:tracePt t="30837" x="2982913" y="4000500"/>
          <p14:tracePt t="30853" x="3062288" y="4010025"/>
          <p14:tracePt t="30870" x="3125788" y="4017963"/>
          <p14:tracePt t="30887" x="3133725" y="4017963"/>
          <p14:tracePt t="30903" x="3125788" y="4017963"/>
          <p14:tracePt t="30986" x="3116263" y="4010025"/>
          <p14:tracePt t="30999" x="3108325" y="4010025"/>
          <p14:tracePt t="31011" x="3108325" y="4000500"/>
          <p14:tracePt t="31024" x="3143250" y="3983038"/>
          <p14:tracePt t="31824" x="3160713" y="3983038"/>
          <p14:tracePt t="31837" x="3187700" y="3973513"/>
          <p14:tracePt t="31850" x="3224213" y="3965575"/>
          <p14:tracePt t="31863" x="3259138" y="3965575"/>
          <p14:tracePt t="31876" x="3322638" y="3965575"/>
          <p14:tracePt t="31887" x="3384550" y="3965575"/>
          <p14:tracePt t="31903" x="3429000" y="3965575"/>
          <p14:tracePt t="31920" x="3455988" y="3965575"/>
          <p14:tracePt t="31936" x="3527425" y="3956050"/>
          <p14:tracePt t="31954" x="3616325" y="3946525"/>
          <p14:tracePt t="31970" x="3714750" y="3946525"/>
          <p14:tracePt t="31986" x="3902075" y="4000500"/>
          <p14:tracePt t="32004" x="4062413" y="4027488"/>
          <p14:tracePt t="32020" x="4276725" y="4081463"/>
          <p14:tracePt t="32036" x="4554538" y="4160838"/>
          <p14:tracePt t="32054" x="4652963" y="4197350"/>
          <p14:tracePt t="32070" x="4759325" y="4214813"/>
          <p14:tracePt t="32087" x="4884738" y="4232275"/>
          <p14:tracePt t="32104" x="5054600" y="4259263"/>
          <p14:tracePt t="32121" x="5099050" y="4268788"/>
          <p14:tracePt t="32137" x="5170488" y="4268788"/>
          <p14:tracePt t="32153" x="5251450" y="4268788"/>
          <p14:tracePt t="32170" x="5268913" y="4268788"/>
          <p14:tracePt t="32187" x="5295900" y="4268788"/>
          <p14:tracePt t="32205" x="5357813" y="4232275"/>
          <p14:tracePt t="32220" x="5438775" y="4179888"/>
          <p14:tracePt t="32236" x="5483225" y="4152900"/>
          <p14:tracePt t="32254" x="5510213" y="4133850"/>
          <p14:tracePt t="32270" x="5510213" y="4125913"/>
          <p14:tracePt t="32294" x="5510213" y="4116388"/>
          <p14:tracePt t="32359" x="5500688" y="4116388"/>
          <p14:tracePt t="32813" x="5473700" y="4116388"/>
          <p14:tracePt t="32824" x="5456238" y="4116388"/>
          <p14:tracePt t="32840" x="5419725" y="4116388"/>
          <p14:tracePt t="32854" x="5394325" y="4116388"/>
          <p14:tracePt t="32865" x="5375275" y="4116388"/>
          <p14:tracePt t="32878" x="5348288" y="4116388"/>
          <p14:tracePt t="32890" x="5286375" y="4116388"/>
          <p14:tracePt t="32905" x="5197475" y="4089400"/>
          <p14:tracePt t="32920" x="5116513" y="4081463"/>
          <p14:tracePt t="32937" x="4830763" y="4044950"/>
          <p14:tracePt t="32955" x="4608513" y="4027488"/>
          <p14:tracePt t="32970" x="4456113" y="4017963"/>
          <p14:tracePt t="32987" x="4232275" y="4017963"/>
          <p14:tracePt t="33004" x="3732213" y="4044950"/>
          <p14:tracePt t="33020" x="3500438" y="4089400"/>
          <p14:tracePt t="33037" x="3205163" y="4160838"/>
          <p14:tracePt t="33054" x="2884488" y="4259263"/>
          <p14:tracePt t="33071" x="2786063" y="4286250"/>
          <p14:tracePt t="33088" x="2714625" y="4313238"/>
          <p14:tracePt t="33103" x="2643188" y="4330700"/>
          <p14:tracePt t="33120" x="2633663" y="4330700"/>
          <p14:tracePt t="33137" x="2633663" y="4340225"/>
          <p14:tracePt t="33245" x="2643188" y="4340225"/>
          <p14:tracePt t="33349" x="2652713" y="4340225"/>
          <p14:tracePt t="33411" x="2660650" y="4340225"/>
          <p14:tracePt t="33449" x="2679700" y="4340225"/>
          <p14:tracePt t="33538" x="2697163" y="4340225"/>
          <p14:tracePt t="33550" x="2724150" y="4340225"/>
          <p14:tracePt t="33563" x="2795588" y="4330700"/>
          <p14:tracePt t="33575" x="2894013" y="4313238"/>
          <p14:tracePt t="33589" x="2990850" y="4286250"/>
          <p14:tracePt t="33604" x="3197225" y="4259263"/>
          <p14:tracePt t="33620" x="3429000" y="4214813"/>
          <p14:tracePt t="33637" x="3848100" y="4133850"/>
          <p14:tracePt t="33654" x="4081463" y="4098925"/>
          <p14:tracePt t="33670" x="4295775" y="4054475"/>
          <p14:tracePt t="33687" x="4875213" y="3919538"/>
          <p14:tracePt t="33704" x="5180013" y="3857625"/>
          <p14:tracePt t="33720" x="5554663" y="3813175"/>
          <p14:tracePt t="33737" x="6153150" y="3768725"/>
          <p14:tracePt t="33754" x="6491288" y="3768725"/>
          <p14:tracePt t="33770" x="6732588" y="3768725"/>
          <p14:tracePt t="33787" x="6911975" y="3768725"/>
          <p14:tracePt t="33804" x="7188200" y="3822700"/>
          <p14:tracePt t="33820" x="7296150" y="3848100"/>
          <p14:tracePt t="33837" x="7385050" y="3867150"/>
          <p14:tracePt t="33854" x="7518400" y="3902075"/>
          <p14:tracePt t="33871" x="7554913" y="3902075"/>
          <p14:tracePt t="33887" x="7581900" y="3902075"/>
          <p14:tracePt t="33904" x="7616825" y="3902075"/>
          <p14:tracePt t="33921" x="7626350" y="3902075"/>
          <p14:tracePt t="33958" x="7626350" y="3911600"/>
          <p14:tracePt t="34454" x="7626350" y="39195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6061" y="266016"/>
            <a:ext cx="7924800" cy="6247864"/>
          </a:xfrm>
          <a:prstGeom prst="rect">
            <a:avLst/>
          </a:prstGeom>
          <a:noFill/>
        </p:spPr>
        <p:txBody>
          <a:bodyPr wrap="square" rtlCol="0">
            <a:spAutoFit/>
          </a:bodyPr>
          <a:lstStyle/>
          <a:p>
            <a:pPr algn="just"/>
            <a:r>
              <a:rPr lang="fr-FR" sz="1600" b="1" dirty="0" smtClean="0"/>
              <a:t>Abstract: </a:t>
            </a:r>
            <a:r>
              <a:rPr lang="en-US" sz="1600" dirty="0" smtClean="0"/>
              <a:t>Envenomation </a:t>
            </a:r>
            <a:r>
              <a:rPr lang="en-US" sz="1600" dirty="0"/>
              <a:t>resulting from snakebite especially </a:t>
            </a:r>
            <a:r>
              <a:rPr lang="en-US" sz="1600" i="1" dirty="0"/>
              <a:t>N. </a:t>
            </a:r>
            <a:r>
              <a:rPr lang="en-US" sz="1600" i="1" dirty="0" err="1"/>
              <a:t>nigricollis</a:t>
            </a:r>
            <a:r>
              <a:rPr lang="en-US" sz="1600" i="1" dirty="0"/>
              <a:t> </a:t>
            </a:r>
            <a:r>
              <a:rPr lang="en-US" sz="1600" dirty="0"/>
              <a:t>constitutes a frequent medical emergency in many tropical and sub-tropical countries. The unavailability and side effects associated with the only definitive treatment for snakebite victims necessitated the search for alternative available agents with lesser side effects. The aim of this study was to investigate the inhibitory action of compounds isolated from </a:t>
            </a:r>
            <a:r>
              <a:rPr lang="en-US" sz="1600" i="1" dirty="0"/>
              <a:t>N. macrophylla</a:t>
            </a:r>
            <a:r>
              <a:rPr lang="en-US" sz="1600" dirty="0"/>
              <a:t> against toxins (phospholipase A</a:t>
            </a:r>
            <a:r>
              <a:rPr lang="en-US" sz="1600" baseline="-25000" dirty="0"/>
              <a:t>2</a:t>
            </a:r>
            <a:r>
              <a:rPr lang="en-US" sz="1600" dirty="0"/>
              <a:t>, neurotoxin and cardiotoxin) from </a:t>
            </a:r>
            <a:r>
              <a:rPr lang="en-US" sz="1600" i="1" dirty="0"/>
              <a:t>N. </a:t>
            </a:r>
            <a:r>
              <a:rPr lang="en-US" sz="1600" i="1" dirty="0" err="1"/>
              <a:t>nigricollis</a:t>
            </a:r>
            <a:r>
              <a:rPr lang="en-US" sz="1600" i="1" dirty="0"/>
              <a:t> </a:t>
            </a:r>
            <a:r>
              <a:rPr lang="en-US" sz="1600" dirty="0"/>
              <a:t>venom using computational approach. </a:t>
            </a:r>
            <a:endParaRPr lang="en-US" sz="1600" dirty="0" smtClean="0"/>
          </a:p>
          <a:p>
            <a:pPr algn="just"/>
            <a:endParaRPr lang="en-US" sz="1600" dirty="0"/>
          </a:p>
          <a:p>
            <a:pPr algn="just"/>
            <a:r>
              <a:rPr lang="en-US" sz="1600" dirty="0"/>
              <a:t>Phytochemical constituents of </a:t>
            </a:r>
            <a:r>
              <a:rPr lang="en-US" sz="1600" i="1" dirty="0"/>
              <a:t>N. macrophylla </a:t>
            </a:r>
            <a:r>
              <a:rPr lang="en-US" sz="1600" dirty="0"/>
              <a:t>(catechin, epicatechin, catechin-3-rhamnoside and quercetin) were screened against three toxins from </a:t>
            </a:r>
            <a:r>
              <a:rPr lang="en-US" sz="1600" i="1" dirty="0"/>
              <a:t>N. </a:t>
            </a:r>
            <a:r>
              <a:rPr lang="en-US" sz="1600" i="1" dirty="0" err="1"/>
              <a:t>nigricollis</a:t>
            </a:r>
            <a:r>
              <a:rPr lang="en-US" sz="1600" dirty="0"/>
              <a:t> using </a:t>
            </a:r>
            <a:r>
              <a:rPr lang="en-US" sz="1600" dirty="0" err="1"/>
              <a:t>AutoDock</a:t>
            </a:r>
            <a:r>
              <a:rPr lang="en-US" sz="1600" dirty="0"/>
              <a:t> tools in </a:t>
            </a:r>
            <a:r>
              <a:rPr lang="en-US" sz="1600" dirty="0" err="1"/>
              <a:t>PyRx</a:t>
            </a:r>
            <a:r>
              <a:rPr lang="en-US" sz="1600" dirty="0"/>
              <a:t> software and post docking analysis was conducted using the Chimera 1.14 and BIOVIA Discovery studio visualizer 2020</a:t>
            </a:r>
            <a:r>
              <a:rPr lang="en-US" sz="1600" dirty="0" smtClean="0"/>
              <a:t>.</a:t>
            </a:r>
          </a:p>
          <a:p>
            <a:pPr algn="just"/>
            <a:endParaRPr lang="en-US" sz="1600" dirty="0"/>
          </a:p>
          <a:p>
            <a:pPr algn="just"/>
            <a:r>
              <a:rPr lang="en-US" sz="1600" dirty="0"/>
              <a:t>The results have shown that, the compounds from </a:t>
            </a:r>
            <a:r>
              <a:rPr lang="en-US" sz="1600" i="1" dirty="0"/>
              <a:t>N. macrophylla </a:t>
            </a:r>
            <a:r>
              <a:rPr lang="en-US" sz="1600" dirty="0"/>
              <a:t>can bind with high affinity (ranging from -7.3 to -8.5 kcal/</a:t>
            </a:r>
            <a:r>
              <a:rPr lang="en-US" sz="1600" dirty="0" err="1"/>
              <a:t>mol</a:t>
            </a:r>
            <a:r>
              <a:rPr lang="en-US" sz="1600" dirty="0"/>
              <a:t>) to the active sites of phospholipase A</a:t>
            </a:r>
            <a:r>
              <a:rPr lang="en-US" sz="1600" baseline="-25000" dirty="0"/>
              <a:t>2</a:t>
            </a:r>
            <a:r>
              <a:rPr lang="en-US" sz="1600" dirty="0"/>
              <a:t> compared to the other toxins. The docking scores of the compounds against neurotoxin and cardiotoxin ranges from (-5.2 to -6. 6) and (-5.2 to -6.0), respectively</a:t>
            </a:r>
            <a:r>
              <a:rPr lang="en-US" sz="1600" dirty="0" smtClean="0"/>
              <a:t>.</a:t>
            </a:r>
          </a:p>
          <a:p>
            <a:pPr algn="just"/>
            <a:endParaRPr lang="en-US" sz="1600" dirty="0"/>
          </a:p>
          <a:p>
            <a:pPr algn="just"/>
            <a:r>
              <a:rPr lang="en-US" sz="1600" dirty="0"/>
              <a:t>The outcome of this study revealed that, </a:t>
            </a:r>
            <a:r>
              <a:rPr lang="en-US" sz="1600" dirty="0" err="1"/>
              <a:t>phytoconstituents</a:t>
            </a:r>
            <a:r>
              <a:rPr lang="en-US" sz="1600" dirty="0"/>
              <a:t> from </a:t>
            </a:r>
            <a:r>
              <a:rPr lang="en-US" sz="1600" i="1" dirty="0"/>
              <a:t>N. macrophylla</a:t>
            </a:r>
            <a:r>
              <a:rPr lang="en-US" sz="1600" dirty="0"/>
              <a:t> can effectively inhibit toxins from </a:t>
            </a:r>
            <a:r>
              <a:rPr lang="en-US" sz="1600" i="1" dirty="0"/>
              <a:t>N. </a:t>
            </a:r>
            <a:r>
              <a:rPr lang="en-US" sz="1600" i="1" dirty="0" err="1"/>
              <a:t>nigricollis</a:t>
            </a:r>
            <a:r>
              <a:rPr lang="en-US" sz="1600" i="1" dirty="0"/>
              <a:t> </a:t>
            </a:r>
            <a:r>
              <a:rPr lang="en-US" sz="1600" dirty="0"/>
              <a:t>venom and thus, could serve as lead compounds for further analysis</a:t>
            </a:r>
            <a:r>
              <a:rPr lang="en-US" sz="1600" dirty="0" smtClean="0"/>
              <a:t>.</a:t>
            </a:r>
          </a:p>
          <a:p>
            <a:pPr algn="just"/>
            <a:endParaRPr lang="en-US" sz="1600" dirty="0"/>
          </a:p>
          <a:p>
            <a:pPr algn="just"/>
            <a:r>
              <a:rPr lang="en-US" sz="1600" b="1" dirty="0"/>
              <a:t>Keywords: </a:t>
            </a:r>
            <a:r>
              <a:rPr lang="en-US" sz="1600" i="1" dirty="0"/>
              <a:t>Neocarya macrophylla</a:t>
            </a:r>
            <a:r>
              <a:rPr lang="en-US" sz="1600" dirty="0"/>
              <a:t>, flavonoids, </a:t>
            </a:r>
            <a:r>
              <a:rPr lang="en-US" sz="1600" i="1" dirty="0"/>
              <a:t>in </a:t>
            </a:r>
            <a:r>
              <a:rPr lang="en-US" sz="1600" dirty="0" err="1"/>
              <a:t>silico</a:t>
            </a:r>
            <a:r>
              <a:rPr lang="en-US" sz="1600" dirty="0"/>
              <a:t>, </a:t>
            </a:r>
            <a:r>
              <a:rPr lang="en-US" sz="1600" dirty="0" err="1"/>
              <a:t>antivenom</a:t>
            </a:r>
            <a:endParaRPr lang="en-US" sz="1600" dirty="0"/>
          </a:p>
          <a:p>
            <a:pPr algn="just"/>
            <a:r>
              <a:rPr lang="en-US" sz="1600" dirty="0"/>
              <a:t> </a:t>
            </a:r>
          </a:p>
          <a:p>
            <a:pPr algn="just"/>
            <a:endParaRPr lang="fr-FR" sz="16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 xmlns:a16="http://schemas.microsoft.com/office/drawing/2014/main" id="{DD466382-20B6-490F-8C41-6253E43E3B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74"/>
    </mc:Choice>
    <mc:Fallback>
      <p:transition spd="slow" advTm="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915400" cy="7109639"/>
          </a:xfrm>
          <a:prstGeom prst="rect">
            <a:avLst/>
          </a:prstGeom>
          <a:noFill/>
        </p:spPr>
        <p:txBody>
          <a:bodyPr wrap="square" rtlCol="0">
            <a:spAutoFit/>
          </a:bodyPr>
          <a:lstStyle/>
          <a:p>
            <a:pPr algn="just"/>
            <a:r>
              <a:rPr lang="fr-FR" sz="2800" b="1" dirty="0" smtClean="0">
                <a:latin typeface="+mj-lt"/>
              </a:rPr>
              <a:t>Introduction</a:t>
            </a:r>
          </a:p>
          <a:p>
            <a:pPr marL="285750" indent="-285750" algn="just">
              <a:buFont typeface="Arial" panose="020B0604020202020204" pitchFamily="34" charset="0"/>
              <a:buChar char="•"/>
            </a:pPr>
            <a:r>
              <a:rPr lang="en-US" dirty="0">
                <a:latin typeface="+mj-lt"/>
              </a:rPr>
              <a:t>Envenomation resulting from snakebite is a neglected public health issue in many tropical and subtropical countries especially in Africa, Asia and Latin America </a:t>
            </a:r>
            <a:endParaRPr lang="en-US" dirty="0" smtClean="0">
              <a:latin typeface="+mj-lt"/>
            </a:endParaRPr>
          </a:p>
          <a:p>
            <a:pPr marL="285750" indent="-285750" algn="just">
              <a:buFont typeface="Arial" panose="020B0604020202020204" pitchFamily="34" charset="0"/>
              <a:buChar char="•"/>
            </a:pPr>
            <a:endParaRPr lang="en-US" dirty="0">
              <a:latin typeface="+mj-lt"/>
            </a:endParaRPr>
          </a:p>
          <a:p>
            <a:pPr marL="285750" indent="-285750" algn="just">
              <a:buFont typeface="Arial" panose="020B0604020202020204" pitchFamily="34" charset="0"/>
              <a:buChar char="•"/>
            </a:pPr>
            <a:r>
              <a:rPr lang="en-US" dirty="0" smtClean="0">
                <a:latin typeface="+mj-lt"/>
              </a:rPr>
              <a:t>with </a:t>
            </a:r>
            <a:r>
              <a:rPr lang="en-US" dirty="0">
                <a:latin typeface="+mj-lt"/>
              </a:rPr>
              <a:t>about with about 5.4 million snake bites occur each year, resulting in 1.8 to 2.7 million cases of </a:t>
            </a:r>
            <a:r>
              <a:rPr lang="en-US" dirty="0" err="1">
                <a:latin typeface="+mj-lt"/>
              </a:rPr>
              <a:t>envenomings</a:t>
            </a:r>
            <a:r>
              <a:rPr lang="en-US" dirty="0">
                <a:latin typeface="+mj-lt"/>
              </a:rPr>
              <a:t> (poisoning from snake bites) and in addition, there are 81 410 and 137 880 deaths and around three times as many amputations and other permanent disabilities each year (WHO, 2019</a:t>
            </a:r>
            <a:r>
              <a:rPr lang="en-US" dirty="0" smtClean="0">
                <a:latin typeface="+mj-lt"/>
              </a:rPr>
              <a:t>).</a:t>
            </a:r>
          </a:p>
          <a:p>
            <a:pPr marL="285750" indent="-285750" algn="just">
              <a:buFont typeface="Arial" panose="020B0604020202020204" pitchFamily="34" charset="0"/>
              <a:buChar char="•"/>
            </a:pPr>
            <a:endParaRPr lang="en-US" dirty="0">
              <a:latin typeface="+mj-lt"/>
            </a:endParaRPr>
          </a:p>
          <a:p>
            <a:pPr marL="285750" indent="-285750" algn="just">
              <a:buFont typeface="Arial" panose="020B0604020202020204" pitchFamily="34" charset="0"/>
              <a:buChar char="•"/>
            </a:pPr>
            <a:r>
              <a:rPr lang="en-US" dirty="0" smtClean="0">
                <a:latin typeface="+mj-lt"/>
              </a:rPr>
              <a:t>The </a:t>
            </a:r>
            <a:r>
              <a:rPr lang="en-US" dirty="0">
                <a:latin typeface="+mj-lt"/>
              </a:rPr>
              <a:t>unavailability and side effects associated with the only definitive </a:t>
            </a:r>
            <a:r>
              <a:rPr lang="en-US" dirty="0" smtClean="0">
                <a:latin typeface="+mj-lt"/>
              </a:rPr>
              <a:t>treatment (administration of ASVs)  </a:t>
            </a:r>
            <a:r>
              <a:rPr lang="en-US" dirty="0">
                <a:latin typeface="+mj-lt"/>
              </a:rPr>
              <a:t>for snakebite victims necessitated the search for alternative available agents with lesser side effects</a:t>
            </a:r>
            <a:r>
              <a:rPr lang="en-US" dirty="0" smtClean="0">
                <a:latin typeface="+mj-lt"/>
              </a:rPr>
              <a:t>.</a:t>
            </a:r>
          </a:p>
          <a:p>
            <a:pPr marL="285750" indent="-285750" algn="just">
              <a:buFont typeface="Arial" panose="020B0604020202020204" pitchFamily="34" charset="0"/>
              <a:buChar char="•"/>
            </a:pPr>
            <a:endParaRPr lang="en-US" dirty="0">
              <a:latin typeface="+mj-lt"/>
            </a:endParaRPr>
          </a:p>
          <a:p>
            <a:pPr marL="285750" indent="-285750" algn="just">
              <a:buFont typeface="Arial" panose="020B0604020202020204" pitchFamily="34" charset="0"/>
              <a:buChar char="•"/>
            </a:pPr>
            <a:r>
              <a:rPr lang="en-US" dirty="0">
                <a:solidFill>
                  <a:srgbClr val="000000"/>
                </a:solidFill>
                <a:latin typeface="+mj-lt"/>
                <a:ea typeface="Calibri" panose="020F0502020204030204" pitchFamily="34" charset="0"/>
              </a:rPr>
              <a:t>Snake venom is a complex mixture of enzymatic and toxic proteins, which include phospholipase A</a:t>
            </a:r>
            <a:r>
              <a:rPr lang="en-US" baseline="-25000" dirty="0">
                <a:solidFill>
                  <a:srgbClr val="000000"/>
                </a:solidFill>
                <a:latin typeface="+mj-lt"/>
                <a:ea typeface="Calibri" panose="020F0502020204030204" pitchFamily="34" charset="0"/>
              </a:rPr>
              <a:t>2</a:t>
            </a:r>
            <a:r>
              <a:rPr lang="en-US" dirty="0">
                <a:solidFill>
                  <a:srgbClr val="000000"/>
                </a:solidFill>
                <a:latin typeface="+mj-lt"/>
                <a:ea typeface="Calibri" panose="020F0502020204030204" pitchFamily="34" charset="0"/>
              </a:rPr>
              <a:t> (PLA</a:t>
            </a:r>
            <a:r>
              <a:rPr lang="en-US" baseline="-25000" dirty="0">
                <a:solidFill>
                  <a:srgbClr val="000000"/>
                </a:solidFill>
                <a:latin typeface="+mj-lt"/>
                <a:ea typeface="Calibri" panose="020F0502020204030204" pitchFamily="34" charset="0"/>
              </a:rPr>
              <a:t>2</a:t>
            </a:r>
            <a:r>
              <a:rPr lang="en-US" dirty="0">
                <a:solidFill>
                  <a:srgbClr val="000000"/>
                </a:solidFill>
                <a:latin typeface="+mj-lt"/>
                <a:ea typeface="Calibri" panose="020F0502020204030204" pitchFamily="34" charset="0"/>
              </a:rPr>
              <a:t>), </a:t>
            </a:r>
            <a:r>
              <a:rPr lang="en-US" dirty="0" err="1">
                <a:solidFill>
                  <a:srgbClr val="000000"/>
                </a:solidFill>
                <a:latin typeface="+mj-lt"/>
                <a:ea typeface="Calibri" panose="020F0502020204030204" pitchFamily="34" charset="0"/>
              </a:rPr>
              <a:t>myotoxins</a:t>
            </a:r>
            <a:r>
              <a:rPr lang="en-US" dirty="0">
                <a:solidFill>
                  <a:srgbClr val="000000"/>
                </a:solidFill>
                <a:latin typeface="+mj-lt"/>
                <a:ea typeface="Calibri" panose="020F0502020204030204" pitchFamily="34" charset="0"/>
              </a:rPr>
              <a:t>, hemorrhagic </a:t>
            </a:r>
            <a:r>
              <a:rPr lang="en-US" dirty="0" err="1">
                <a:solidFill>
                  <a:srgbClr val="000000"/>
                </a:solidFill>
                <a:latin typeface="+mj-lt"/>
                <a:ea typeface="Calibri" panose="020F0502020204030204" pitchFamily="34" charset="0"/>
              </a:rPr>
              <a:t>metallo-proteineases</a:t>
            </a:r>
            <a:r>
              <a:rPr lang="en-US" dirty="0">
                <a:solidFill>
                  <a:srgbClr val="000000"/>
                </a:solidFill>
                <a:latin typeface="+mj-lt"/>
                <a:ea typeface="Calibri" panose="020F0502020204030204" pitchFamily="34" charset="0"/>
              </a:rPr>
              <a:t> and other </a:t>
            </a:r>
            <a:r>
              <a:rPr lang="en-US" dirty="0" err="1">
                <a:solidFill>
                  <a:srgbClr val="000000"/>
                </a:solidFill>
                <a:latin typeface="+mj-lt"/>
                <a:ea typeface="Calibri" panose="020F0502020204030204" pitchFamily="34" charset="0"/>
              </a:rPr>
              <a:t>proteolytic</a:t>
            </a:r>
            <a:r>
              <a:rPr lang="en-US" dirty="0">
                <a:solidFill>
                  <a:srgbClr val="000000"/>
                </a:solidFill>
                <a:latin typeface="+mj-lt"/>
                <a:ea typeface="Calibri" panose="020F0502020204030204" pitchFamily="34" charset="0"/>
              </a:rPr>
              <a:t> enzymes, coagulant components, </a:t>
            </a:r>
            <a:r>
              <a:rPr lang="en-US" dirty="0" err="1">
                <a:solidFill>
                  <a:srgbClr val="000000"/>
                </a:solidFill>
                <a:latin typeface="+mj-lt"/>
                <a:ea typeface="Calibri" panose="020F0502020204030204" pitchFamily="34" charset="0"/>
              </a:rPr>
              <a:t>cardiotoxins</a:t>
            </a:r>
            <a:r>
              <a:rPr lang="en-US" dirty="0">
                <a:solidFill>
                  <a:srgbClr val="000000"/>
                </a:solidFill>
                <a:latin typeface="+mj-lt"/>
                <a:ea typeface="Calibri" panose="020F0502020204030204" pitchFamily="34" charset="0"/>
              </a:rPr>
              <a:t>, </a:t>
            </a:r>
            <a:r>
              <a:rPr lang="en-US" dirty="0" err="1">
                <a:solidFill>
                  <a:srgbClr val="000000"/>
                </a:solidFill>
                <a:latin typeface="+mj-lt"/>
                <a:ea typeface="Calibri" panose="020F0502020204030204" pitchFamily="34" charset="0"/>
              </a:rPr>
              <a:t>cytotoxins</a:t>
            </a:r>
            <a:r>
              <a:rPr lang="en-US" dirty="0">
                <a:solidFill>
                  <a:srgbClr val="000000"/>
                </a:solidFill>
                <a:latin typeface="+mj-lt"/>
                <a:ea typeface="Calibri" panose="020F0502020204030204" pitchFamily="34" charset="0"/>
              </a:rPr>
              <a:t> and neurotoxins (</a:t>
            </a:r>
            <a:r>
              <a:rPr lang="en-US" dirty="0" err="1">
                <a:solidFill>
                  <a:srgbClr val="000000"/>
                </a:solidFill>
                <a:latin typeface="+mj-lt"/>
                <a:ea typeface="Calibri" panose="020F0502020204030204" pitchFamily="34" charset="0"/>
              </a:rPr>
              <a:t>Kini</a:t>
            </a:r>
            <a:r>
              <a:rPr lang="en-US" dirty="0">
                <a:solidFill>
                  <a:srgbClr val="000000"/>
                </a:solidFill>
                <a:latin typeface="+mj-lt"/>
                <a:ea typeface="Calibri" panose="020F0502020204030204" pitchFamily="34" charset="0"/>
              </a:rPr>
              <a:t>, 1997; </a:t>
            </a:r>
            <a:r>
              <a:rPr lang="en-US" dirty="0" err="1">
                <a:solidFill>
                  <a:srgbClr val="000000"/>
                </a:solidFill>
                <a:latin typeface="+mj-lt"/>
                <a:ea typeface="Calibri" panose="020F0502020204030204" pitchFamily="34" charset="0"/>
              </a:rPr>
              <a:t>Aird</a:t>
            </a:r>
            <a:r>
              <a:rPr lang="en-US" dirty="0">
                <a:solidFill>
                  <a:srgbClr val="000000"/>
                </a:solidFill>
                <a:latin typeface="+mj-lt"/>
                <a:ea typeface="Calibri" panose="020F0502020204030204" pitchFamily="34" charset="0"/>
              </a:rPr>
              <a:t>, 2000; </a:t>
            </a:r>
            <a:r>
              <a:rPr lang="en-US" dirty="0" err="1">
                <a:solidFill>
                  <a:srgbClr val="000000"/>
                </a:solidFill>
                <a:latin typeface="+mj-lt"/>
                <a:ea typeface="Calibri" panose="020F0502020204030204" pitchFamily="34" charset="0"/>
              </a:rPr>
              <a:t>Ameen</a:t>
            </a:r>
            <a:r>
              <a:rPr lang="en-US" dirty="0">
                <a:solidFill>
                  <a:srgbClr val="000000"/>
                </a:solidFill>
                <a:latin typeface="+mj-lt"/>
                <a:ea typeface="Calibri" panose="020F0502020204030204" pitchFamily="34" charset="0"/>
              </a:rPr>
              <a:t> </a:t>
            </a:r>
            <a:r>
              <a:rPr lang="en-US" i="1" dirty="0">
                <a:solidFill>
                  <a:srgbClr val="000000"/>
                </a:solidFill>
                <a:latin typeface="+mj-lt"/>
                <a:ea typeface="Calibri" panose="020F0502020204030204" pitchFamily="34" charset="0"/>
              </a:rPr>
              <a:t>et al</a:t>
            </a:r>
            <a:r>
              <a:rPr lang="en-US" dirty="0">
                <a:solidFill>
                  <a:srgbClr val="000000"/>
                </a:solidFill>
                <a:latin typeface="+mj-lt"/>
                <a:ea typeface="Calibri" panose="020F0502020204030204" pitchFamily="34" charset="0"/>
              </a:rPr>
              <a:t>., 2015</a:t>
            </a:r>
            <a:r>
              <a:rPr lang="en-US" dirty="0" smtClean="0">
                <a:solidFill>
                  <a:srgbClr val="000000"/>
                </a:solidFill>
                <a:latin typeface="+mj-lt"/>
                <a:ea typeface="Calibri" panose="020F0502020204030204" pitchFamily="34" charset="0"/>
              </a:rPr>
              <a:t>).</a:t>
            </a:r>
          </a:p>
          <a:p>
            <a:pPr marL="285750" indent="-285750" algn="just">
              <a:buFont typeface="Arial" panose="020B0604020202020204" pitchFamily="34" charset="0"/>
              <a:buChar char="•"/>
            </a:pPr>
            <a:endParaRPr lang="en-US" dirty="0">
              <a:solidFill>
                <a:srgbClr val="000000"/>
              </a:solidFill>
              <a:latin typeface="+mj-lt"/>
              <a:ea typeface="Calibri" panose="020F0502020204030204" pitchFamily="34" charset="0"/>
            </a:endParaRPr>
          </a:p>
          <a:p>
            <a:pPr marL="285750" indent="-285750" algn="just">
              <a:buFont typeface="Arial" panose="020B0604020202020204" pitchFamily="34" charset="0"/>
              <a:buChar char="•"/>
            </a:pPr>
            <a:r>
              <a:rPr lang="en-US" dirty="0">
                <a:solidFill>
                  <a:srgbClr val="000000"/>
                </a:solidFill>
                <a:latin typeface="+mj-lt"/>
                <a:ea typeface="Calibri" panose="020F0502020204030204" pitchFamily="34" charset="0"/>
              </a:rPr>
              <a:t>Pathology induced by envenomation is due to the collective effect of </a:t>
            </a:r>
            <a:r>
              <a:rPr lang="en-US" dirty="0" err="1">
                <a:solidFill>
                  <a:srgbClr val="000000"/>
                </a:solidFill>
                <a:latin typeface="+mj-lt"/>
                <a:ea typeface="Calibri" panose="020F0502020204030204" pitchFamily="34" charset="0"/>
              </a:rPr>
              <a:t>myotoxic</a:t>
            </a:r>
            <a:r>
              <a:rPr lang="en-US" dirty="0">
                <a:solidFill>
                  <a:srgbClr val="000000"/>
                </a:solidFill>
                <a:latin typeface="+mj-lt"/>
                <a:ea typeface="Calibri" panose="020F0502020204030204" pitchFamily="34" charset="0"/>
              </a:rPr>
              <a:t> phospholipases A</a:t>
            </a:r>
            <a:r>
              <a:rPr lang="en-US" baseline="-25000" dirty="0">
                <a:solidFill>
                  <a:srgbClr val="000000"/>
                </a:solidFill>
                <a:latin typeface="+mj-lt"/>
                <a:ea typeface="Calibri" panose="020F0502020204030204" pitchFamily="34" charset="0"/>
              </a:rPr>
              <a:t>2</a:t>
            </a:r>
            <a:r>
              <a:rPr lang="en-US" dirty="0">
                <a:solidFill>
                  <a:srgbClr val="000000"/>
                </a:solidFill>
                <a:latin typeface="+mj-lt"/>
                <a:ea typeface="Calibri" panose="020F0502020204030204" pitchFamily="34" charset="0"/>
              </a:rPr>
              <a:t>, neurotoxins, </a:t>
            </a:r>
            <a:r>
              <a:rPr lang="en-US" dirty="0" err="1">
                <a:solidFill>
                  <a:srgbClr val="000000"/>
                </a:solidFill>
                <a:latin typeface="+mj-lt"/>
                <a:ea typeface="Calibri" panose="020F0502020204030204" pitchFamily="34" charset="0"/>
              </a:rPr>
              <a:t>hyaluronidases</a:t>
            </a:r>
            <a:r>
              <a:rPr lang="en-US" dirty="0">
                <a:solidFill>
                  <a:srgbClr val="000000"/>
                </a:solidFill>
                <a:latin typeface="+mj-lt"/>
                <a:ea typeface="Calibri" panose="020F0502020204030204" pitchFamily="34" charset="0"/>
              </a:rPr>
              <a:t> and </a:t>
            </a:r>
            <a:r>
              <a:rPr lang="en-US" dirty="0" err="1">
                <a:solidFill>
                  <a:srgbClr val="000000"/>
                </a:solidFill>
                <a:latin typeface="+mj-lt"/>
                <a:ea typeface="Calibri" panose="020F0502020204030204" pitchFamily="34" charset="0"/>
              </a:rPr>
              <a:t>cytotoxins</a:t>
            </a:r>
            <a:r>
              <a:rPr lang="en-US" dirty="0">
                <a:solidFill>
                  <a:srgbClr val="000000"/>
                </a:solidFill>
                <a:latin typeface="+mj-lt"/>
                <a:ea typeface="Calibri" panose="020F0502020204030204" pitchFamily="34" charset="0"/>
              </a:rPr>
              <a:t> among others</a:t>
            </a:r>
            <a:r>
              <a:rPr lang="en-US" dirty="0" smtClean="0">
                <a:solidFill>
                  <a:srgbClr val="000000"/>
                </a:solidFill>
                <a:latin typeface="+mj-lt"/>
                <a:ea typeface="Calibri" panose="020F0502020204030204" pitchFamily="34" charset="0"/>
              </a:rPr>
              <a:t>.</a:t>
            </a:r>
          </a:p>
          <a:p>
            <a:pPr algn="just"/>
            <a:endParaRPr lang="en-US" dirty="0">
              <a:solidFill>
                <a:srgbClr val="000000"/>
              </a:solidFill>
              <a:latin typeface="+mj-lt"/>
            </a:endParaRPr>
          </a:p>
          <a:p>
            <a:pPr marL="285750" indent="-285750" algn="just">
              <a:buFont typeface="Arial" panose="020B0604020202020204" pitchFamily="34" charset="0"/>
              <a:buChar char="•"/>
            </a:pPr>
            <a:endParaRPr lang="en-US" dirty="0" smtClean="0">
              <a:latin typeface="+mj-lt"/>
            </a:endParaRPr>
          </a:p>
          <a:p>
            <a:pPr marL="285750" indent="-285750" algn="just">
              <a:buFont typeface="Arial" panose="020B0604020202020204" pitchFamily="34" charset="0"/>
              <a:buChar char="•"/>
            </a:pPr>
            <a:endParaRPr lang="en-US" dirty="0">
              <a:latin typeface="+mj-lt"/>
            </a:endParaRPr>
          </a:p>
          <a:p>
            <a:pPr marL="285750" indent="-285750" algn="just">
              <a:buFont typeface="Arial" panose="020B0604020202020204" pitchFamily="34" charset="0"/>
              <a:buChar char="•"/>
            </a:pPr>
            <a:endParaRPr lang="en-US" dirty="0" smtClean="0">
              <a:latin typeface="+mj-lt"/>
            </a:endParaRPr>
          </a:p>
          <a:p>
            <a:pPr algn="just"/>
            <a:endParaRPr lang="en-US" dirty="0" smtClean="0">
              <a:latin typeface="+mj-lt"/>
            </a:endParaRPr>
          </a:p>
        </p:txBody>
      </p:sp>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560"/>
    </mc:Choice>
    <mc:Fallback>
      <p:transition spd="slow" advTm="24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13810" x="7599363" y="3919538"/>
          <p14:tracePt t="113935" x="7483475" y="3919538"/>
          <p14:tracePt t="113946" x="7251700" y="3902075"/>
          <p14:tracePt t="113960" x="6742113" y="3902075"/>
          <p14:tracePt t="113973" x="6276975" y="3911600"/>
          <p14:tracePt t="113985" x="5697538" y="3946525"/>
          <p14:tracePt t="113997" x="5205413" y="3983038"/>
          <p14:tracePt t="114010" x="4697413" y="4017963"/>
          <p14:tracePt t="114024" x="4303713" y="4037013"/>
          <p14:tracePt t="114041" x="3581400" y="4037013"/>
          <p14:tracePt t="114057" x="2347913" y="4027488"/>
          <p14:tracePt t="114075" x="1687513" y="3990975"/>
          <p14:tracePt t="114091" x="1133475" y="3973513"/>
          <p14:tracePt t="114107" x="142875" y="3973513"/>
          <p14:tracePt t="115126" x="231775" y="4625975"/>
          <p14:tracePt t="115142" x="517525" y="4679950"/>
          <p14:tracePt t="115159" x="776288" y="4741863"/>
          <p14:tracePt t="115176" x="1517650" y="5010150"/>
          <p14:tracePt t="115193" x="1785938" y="5099050"/>
          <p14:tracePt t="115209" x="2098675" y="5180013"/>
          <p14:tracePt t="115226" x="2339975" y="5232400"/>
          <p14:tracePt t="115242" x="2973388" y="5340350"/>
          <p14:tracePt t="115260" x="3251200" y="5367338"/>
          <p14:tracePt t="115276" x="3473450" y="5384800"/>
          <p14:tracePt t="115292" x="3857625" y="5419725"/>
          <p14:tracePt t="115309" x="3956050" y="5438775"/>
          <p14:tracePt t="115325" x="4054475" y="5446713"/>
          <p14:tracePt t="115342" x="4276725" y="5483225"/>
          <p14:tracePt t="115359" x="4402138" y="5500688"/>
          <p14:tracePt t="115376" x="4510088" y="5527675"/>
          <p14:tracePt t="115392" x="4687888" y="5599113"/>
          <p14:tracePt t="115409" x="4751388" y="5634038"/>
          <p14:tracePt t="115426" x="4776788" y="5661025"/>
          <p14:tracePt t="115442" x="4795838" y="5661025"/>
          <p14:tracePt t="115459" x="4803775" y="5661025"/>
          <p14:tracePt t="115475" x="4803775" y="5616575"/>
          <p14:tracePt t="115929" x="4803775" y="5572125"/>
          <p14:tracePt t="115942" x="4803775" y="5537200"/>
          <p14:tracePt t="115956" x="4803775" y="5446713"/>
          <p14:tracePt t="115967" x="4803775" y="5375275"/>
          <p14:tracePt t="115981" x="4813300" y="5330825"/>
          <p14:tracePt t="115993" x="4822825" y="5276850"/>
          <p14:tracePt t="116009" x="4830763" y="5251450"/>
          <p14:tracePt t="116026" x="4840288" y="5232400"/>
          <p14:tracePt t="116042" x="4857750" y="5197475"/>
          <p14:tracePt t="116058" x="4875213" y="5180013"/>
          <p14:tracePt t="116075" x="4894263" y="5143500"/>
          <p14:tracePt t="116092" x="4929188" y="5072063"/>
          <p14:tracePt t="116108" x="4946650" y="5054600"/>
          <p14:tracePt t="116125" x="4956175" y="5037138"/>
          <p14:tracePt t="116141" x="4973638" y="5018088"/>
          <p14:tracePt t="116158" x="4983163" y="5010150"/>
          <p14:tracePt t="116175" x="4991100" y="50101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5</a:t>
            </a:fld>
            <a:endParaRPr lang="fr-FR"/>
          </a:p>
        </p:txBody>
      </p:sp>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6" name="Rectangle 5"/>
          <p:cNvSpPr/>
          <p:nvPr/>
        </p:nvSpPr>
        <p:spPr>
          <a:xfrm>
            <a:off x="110761" y="34159"/>
            <a:ext cx="8915400" cy="7125027"/>
          </a:xfrm>
          <a:prstGeom prst="rect">
            <a:avLst/>
          </a:prstGeom>
        </p:spPr>
        <p:txBody>
          <a:bodyPr wrap="square">
            <a:spAutoFit/>
          </a:bodyPr>
          <a:lstStyle/>
          <a:p>
            <a:pPr lvl="0" algn="just"/>
            <a:r>
              <a:rPr lang="en-US" sz="2400" b="1" dirty="0" smtClean="0">
                <a:solidFill>
                  <a:prstClr val="black"/>
                </a:solidFill>
                <a:latin typeface="+mj-lt"/>
              </a:rPr>
              <a:t>Introduction </a:t>
            </a:r>
            <a:r>
              <a:rPr lang="en-US" sz="2400" b="1" dirty="0" err="1" smtClean="0">
                <a:solidFill>
                  <a:prstClr val="black"/>
                </a:solidFill>
                <a:latin typeface="+mj-lt"/>
              </a:rPr>
              <a:t>con’t</a:t>
            </a:r>
            <a:r>
              <a:rPr lang="en-US" sz="2400" b="1" dirty="0" smtClean="0">
                <a:solidFill>
                  <a:prstClr val="black"/>
                </a:solidFill>
                <a:latin typeface="+mj-lt"/>
              </a:rPr>
              <a:t> </a:t>
            </a:r>
          </a:p>
          <a:p>
            <a:pPr marL="342900" lvl="0" indent="-342900" algn="just">
              <a:buFont typeface="Arial" panose="020B0604020202020204" pitchFamily="34" charset="0"/>
              <a:buChar char="•"/>
            </a:pPr>
            <a:r>
              <a:rPr lang="en-US" sz="1950" i="1" dirty="0" smtClean="0">
                <a:solidFill>
                  <a:prstClr val="black"/>
                </a:solidFill>
                <a:latin typeface="+mj-lt"/>
              </a:rPr>
              <a:t>Neocarya </a:t>
            </a:r>
            <a:r>
              <a:rPr lang="en-US" sz="1950" i="1" dirty="0">
                <a:solidFill>
                  <a:prstClr val="black"/>
                </a:solidFill>
                <a:latin typeface="+mj-lt"/>
              </a:rPr>
              <a:t>macrophylla</a:t>
            </a:r>
            <a:r>
              <a:rPr lang="en-US" sz="1950" dirty="0">
                <a:solidFill>
                  <a:prstClr val="black"/>
                </a:solidFill>
                <a:latin typeface="+mj-lt"/>
              </a:rPr>
              <a:t> (Family; Chrysobalanaceae) commonly known as gingerbread plum has been used in traditional medicine to treat snake bites, cancer, breathing disorders among other (Yusuf </a:t>
            </a:r>
            <a:r>
              <a:rPr lang="en-US" sz="1950" i="1" dirty="0">
                <a:solidFill>
                  <a:prstClr val="black"/>
                </a:solidFill>
                <a:latin typeface="+mj-lt"/>
              </a:rPr>
              <a:t>et al</a:t>
            </a:r>
            <a:r>
              <a:rPr lang="en-US" sz="1950" dirty="0">
                <a:solidFill>
                  <a:prstClr val="black"/>
                </a:solidFill>
                <a:latin typeface="+mj-lt"/>
              </a:rPr>
              <a:t>., 2015). </a:t>
            </a:r>
          </a:p>
          <a:p>
            <a:pPr lvl="0" algn="just"/>
            <a:endParaRPr lang="en-US" sz="1950" dirty="0">
              <a:solidFill>
                <a:prstClr val="black"/>
              </a:solidFill>
              <a:latin typeface="+mj-lt"/>
            </a:endParaRPr>
          </a:p>
          <a:p>
            <a:pPr marL="342900" lvl="0" indent="-342900" algn="just">
              <a:buFont typeface="Arial" panose="020B0604020202020204" pitchFamily="34" charset="0"/>
              <a:buChar char="•"/>
            </a:pPr>
            <a:r>
              <a:rPr lang="en-US" sz="1950" dirty="0">
                <a:solidFill>
                  <a:prstClr val="black"/>
                </a:solidFill>
                <a:latin typeface="+mj-lt"/>
              </a:rPr>
              <a:t>The antisnake venom of the plant have been validated against </a:t>
            </a:r>
            <a:r>
              <a:rPr lang="en-US" sz="1950" i="1" dirty="0">
                <a:solidFill>
                  <a:prstClr val="black"/>
                </a:solidFill>
                <a:latin typeface="+mj-lt"/>
              </a:rPr>
              <a:t>Naja nigricollis</a:t>
            </a:r>
            <a:r>
              <a:rPr lang="en-US" sz="1950" dirty="0">
                <a:solidFill>
                  <a:prstClr val="black"/>
                </a:solidFill>
                <a:latin typeface="+mj-lt"/>
              </a:rPr>
              <a:t> venom in animal models (Yusuf </a:t>
            </a:r>
            <a:r>
              <a:rPr lang="en-US" sz="1950" i="1" dirty="0">
                <a:solidFill>
                  <a:prstClr val="black"/>
                </a:solidFill>
                <a:latin typeface="+mj-lt"/>
              </a:rPr>
              <a:t>et al</a:t>
            </a:r>
            <a:r>
              <a:rPr lang="en-US" sz="1950" dirty="0">
                <a:solidFill>
                  <a:prstClr val="black"/>
                </a:solidFill>
                <a:latin typeface="+mj-lt"/>
              </a:rPr>
              <a:t>., 2019; Yusuf </a:t>
            </a:r>
            <a:r>
              <a:rPr lang="en-US" sz="1950" i="1" dirty="0">
                <a:solidFill>
                  <a:prstClr val="black"/>
                </a:solidFill>
                <a:latin typeface="+mj-lt"/>
              </a:rPr>
              <a:t>et al</a:t>
            </a:r>
            <a:r>
              <a:rPr lang="en-US" sz="1950" dirty="0">
                <a:solidFill>
                  <a:prstClr val="black"/>
                </a:solidFill>
                <a:latin typeface="+mj-lt"/>
              </a:rPr>
              <a:t>., 2020). </a:t>
            </a:r>
            <a:endParaRPr lang="en-US" sz="1950" dirty="0" smtClean="0">
              <a:solidFill>
                <a:prstClr val="black"/>
              </a:solidFill>
              <a:latin typeface="+mj-lt"/>
            </a:endParaRPr>
          </a:p>
          <a:p>
            <a:pPr lvl="0" algn="just"/>
            <a:endParaRPr lang="en-US" sz="1950" dirty="0">
              <a:solidFill>
                <a:prstClr val="black"/>
              </a:solidFill>
              <a:latin typeface="+mj-lt"/>
            </a:endParaRPr>
          </a:p>
          <a:p>
            <a:pPr marL="342900" lvl="0" indent="-342900" algn="just">
              <a:buFont typeface="Arial" panose="020B0604020202020204" pitchFamily="34" charset="0"/>
              <a:buChar char="•"/>
            </a:pPr>
            <a:r>
              <a:rPr lang="en-US" sz="1950" dirty="0" smtClean="0">
                <a:solidFill>
                  <a:prstClr val="black"/>
                </a:solidFill>
                <a:latin typeface="+mj-lt"/>
              </a:rPr>
              <a:t>Catechin</a:t>
            </a:r>
            <a:r>
              <a:rPr lang="en-US" sz="1950" dirty="0">
                <a:solidFill>
                  <a:prstClr val="black"/>
                </a:solidFill>
                <a:latin typeface="+mj-lt"/>
              </a:rPr>
              <a:t>, catechin-3-rhamnoside, epicatechin and quercetin were previously isolated from the stem bark and leaves of </a:t>
            </a:r>
            <a:r>
              <a:rPr lang="en-US" sz="1950" i="1" dirty="0">
                <a:solidFill>
                  <a:prstClr val="black"/>
                </a:solidFill>
                <a:latin typeface="+mj-lt"/>
              </a:rPr>
              <a:t>N. macrophylla </a:t>
            </a:r>
            <a:r>
              <a:rPr lang="en-US" sz="1950" dirty="0">
                <a:solidFill>
                  <a:prstClr val="black"/>
                </a:solidFill>
                <a:latin typeface="+mj-lt"/>
              </a:rPr>
              <a:t>(Figure 1) (Yusuf </a:t>
            </a:r>
            <a:r>
              <a:rPr lang="en-US" sz="1950" i="1" dirty="0">
                <a:solidFill>
                  <a:prstClr val="black"/>
                </a:solidFill>
                <a:latin typeface="+mj-lt"/>
              </a:rPr>
              <a:t>et al</a:t>
            </a:r>
            <a:r>
              <a:rPr lang="en-US" sz="1950" dirty="0">
                <a:solidFill>
                  <a:prstClr val="black"/>
                </a:solidFill>
                <a:latin typeface="+mj-lt"/>
              </a:rPr>
              <a:t>., 2019; Yusuf </a:t>
            </a:r>
            <a:r>
              <a:rPr lang="en-US" sz="1950" i="1" dirty="0">
                <a:solidFill>
                  <a:prstClr val="black"/>
                </a:solidFill>
                <a:latin typeface="+mj-lt"/>
              </a:rPr>
              <a:t>et al</a:t>
            </a:r>
            <a:r>
              <a:rPr lang="en-US" sz="1950" dirty="0">
                <a:solidFill>
                  <a:prstClr val="black"/>
                </a:solidFill>
                <a:latin typeface="+mj-lt"/>
              </a:rPr>
              <a:t>., 2020). </a:t>
            </a:r>
          </a:p>
          <a:p>
            <a:pPr lvl="0" algn="just"/>
            <a:endParaRPr lang="en-US" sz="1950" dirty="0">
              <a:solidFill>
                <a:prstClr val="black"/>
              </a:solidFill>
              <a:latin typeface="+mj-lt"/>
            </a:endParaRPr>
          </a:p>
          <a:p>
            <a:pPr marL="342900" lvl="0" indent="-342900" algn="just">
              <a:buFont typeface="Arial" panose="020B0604020202020204" pitchFamily="34" charset="0"/>
              <a:buChar char="•"/>
            </a:pPr>
            <a:r>
              <a:rPr lang="en-US" sz="1950" dirty="0">
                <a:solidFill>
                  <a:prstClr val="black"/>
                </a:solidFill>
                <a:latin typeface="+mj-lt"/>
              </a:rPr>
              <a:t>The aim of the study was to investigate the inhibitory action of compounds isolated from </a:t>
            </a:r>
            <a:r>
              <a:rPr lang="en-US" sz="1950" i="1" dirty="0">
                <a:solidFill>
                  <a:prstClr val="black"/>
                </a:solidFill>
                <a:latin typeface="+mj-lt"/>
              </a:rPr>
              <a:t>N. macrophylla</a:t>
            </a:r>
            <a:r>
              <a:rPr lang="en-US" sz="1950" dirty="0">
                <a:solidFill>
                  <a:prstClr val="black"/>
                </a:solidFill>
                <a:latin typeface="+mj-lt"/>
              </a:rPr>
              <a:t> against toxins (phospholipase A</a:t>
            </a:r>
            <a:r>
              <a:rPr lang="en-US" sz="1950" baseline="-25000" dirty="0">
                <a:solidFill>
                  <a:prstClr val="black"/>
                </a:solidFill>
                <a:latin typeface="+mj-lt"/>
              </a:rPr>
              <a:t>2</a:t>
            </a:r>
            <a:r>
              <a:rPr lang="en-US" sz="1950" dirty="0">
                <a:solidFill>
                  <a:prstClr val="black"/>
                </a:solidFill>
                <a:latin typeface="+mj-lt"/>
              </a:rPr>
              <a:t>, neurotoxin and cardiotoxin) from </a:t>
            </a:r>
            <a:r>
              <a:rPr lang="en-US" sz="1950" i="1" dirty="0">
                <a:solidFill>
                  <a:prstClr val="black"/>
                </a:solidFill>
                <a:latin typeface="+mj-lt"/>
              </a:rPr>
              <a:t>Naja nigricollis </a:t>
            </a:r>
            <a:r>
              <a:rPr lang="en-US" sz="1950" dirty="0">
                <a:solidFill>
                  <a:prstClr val="black"/>
                </a:solidFill>
                <a:latin typeface="+mj-lt"/>
              </a:rPr>
              <a:t>venom using computational approach</a:t>
            </a:r>
            <a:r>
              <a:rPr lang="en-US" sz="1950" dirty="0" smtClean="0">
                <a:solidFill>
                  <a:prstClr val="black"/>
                </a:solidFill>
                <a:latin typeface="+mj-lt"/>
              </a:rPr>
              <a:t>.</a:t>
            </a:r>
          </a:p>
          <a:p>
            <a:pPr lvl="0" algn="just"/>
            <a:endParaRPr lang="en-US" sz="2000" dirty="0">
              <a:solidFill>
                <a:prstClr val="black"/>
              </a:solidFill>
              <a:latin typeface="+mj-lt"/>
            </a:endParaRPr>
          </a:p>
          <a:p>
            <a:pPr lvl="0" algn="just"/>
            <a:endParaRPr lang="en-US" sz="2000" dirty="0" smtClean="0">
              <a:solidFill>
                <a:prstClr val="black"/>
              </a:solidFill>
              <a:latin typeface="+mj-lt"/>
            </a:endParaRPr>
          </a:p>
          <a:p>
            <a:pPr lvl="0" algn="just"/>
            <a:endParaRPr lang="en-US" sz="2000" dirty="0">
              <a:solidFill>
                <a:prstClr val="black"/>
              </a:solidFill>
              <a:latin typeface="+mj-lt"/>
            </a:endParaRPr>
          </a:p>
          <a:p>
            <a:pPr lvl="0" algn="just"/>
            <a:endParaRPr lang="en-US" sz="2000" dirty="0" smtClean="0">
              <a:solidFill>
                <a:prstClr val="black"/>
              </a:solidFill>
              <a:latin typeface="+mj-lt"/>
            </a:endParaRPr>
          </a:p>
          <a:p>
            <a:pPr lvl="0" algn="just"/>
            <a:endParaRPr lang="en-US" sz="2000" dirty="0">
              <a:solidFill>
                <a:prstClr val="black"/>
              </a:solidFill>
              <a:latin typeface="+mj-lt"/>
            </a:endParaRPr>
          </a:p>
          <a:p>
            <a:pPr lvl="0" algn="just"/>
            <a:endParaRPr lang="en-US" sz="2000" dirty="0" smtClean="0">
              <a:solidFill>
                <a:prstClr val="black"/>
              </a:solidFill>
              <a:latin typeface="+mj-lt"/>
            </a:endParaRPr>
          </a:p>
          <a:p>
            <a:pPr lvl="0" algn="just"/>
            <a:endParaRPr lang="en-US" sz="2000" dirty="0">
              <a:solidFill>
                <a:prstClr val="black"/>
              </a:solidFill>
              <a:latin typeface="+mj-lt"/>
            </a:endParaRPr>
          </a:p>
          <a:p>
            <a:pPr lvl="0" algn="just"/>
            <a:endParaRPr lang="fr-FR" sz="2000" b="1" dirty="0">
              <a:solidFill>
                <a:prstClr val="black"/>
              </a:solidFill>
              <a:latin typeface="+mj-lt"/>
            </a:endParaRPr>
          </a:p>
        </p:txBody>
      </p:sp>
      <p:pic>
        <p:nvPicPr>
          <p:cNvPr id="7" name="Picture 6"/>
          <p:cNvPicPr>
            <a:picLocks noChangeAspect="1"/>
          </p:cNvPicPr>
          <p:nvPr/>
        </p:nvPicPr>
        <p:blipFill>
          <a:blip r:embed="rId5"/>
          <a:stretch>
            <a:fillRect/>
          </a:stretch>
        </p:blipFill>
        <p:spPr>
          <a:xfrm>
            <a:off x="6431420" y="4386599"/>
            <a:ext cx="2667000" cy="1601838"/>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9823147"/>
      </p:ext>
    </p:extLst>
  </p:cSld>
  <p:clrMapOvr>
    <a:masterClrMapping/>
  </p:clrMapOvr>
  <mc:AlternateContent xmlns:mc="http://schemas.openxmlformats.org/markup-compatibility/2006">
    <mc:Choice xmlns:p14="http://schemas.microsoft.com/office/powerpoint/2010/main" Requires="p14">
      <p:transition spd="slow" p14:dur="2000" advTm="43768"/>
    </mc:Choice>
    <mc:Fallback>
      <p:transition spd="slow" advTm="4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6</a:t>
            </a:fld>
            <a:endParaRPr lang="fr-FR"/>
          </a:p>
        </p:txBody>
      </p:sp>
      <p:pic>
        <p:nvPicPr>
          <p:cNvPr id="3" name="Picture 2">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Content Placeholder 4" descr="Image result for picture of naja nigricollis nigricollis"/>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0"/>
            <a:ext cx="3325906" cy="2469776"/>
          </a:xfrm>
          <a:prstGeom prst="rect">
            <a:avLst/>
          </a:prstGeom>
          <a:noFill/>
          <a:ln>
            <a:noFill/>
          </a:ln>
        </p:spPr>
      </p:pic>
      <p:sp>
        <p:nvSpPr>
          <p:cNvPr id="5" name="Right Arrow 4"/>
          <p:cNvSpPr/>
          <p:nvPr/>
        </p:nvSpPr>
        <p:spPr>
          <a:xfrm rot="2083342">
            <a:off x="3354440" y="2387221"/>
            <a:ext cx="1828800" cy="68984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7325" y="2819400"/>
            <a:ext cx="3333750" cy="2915418"/>
          </a:xfrm>
          <a:prstGeom prst="rect">
            <a:avLst/>
          </a:prstGeom>
        </p:spPr>
      </p:pic>
      <p:sp>
        <p:nvSpPr>
          <p:cNvPr id="7" name="Rectangle 6"/>
          <p:cNvSpPr/>
          <p:nvPr/>
        </p:nvSpPr>
        <p:spPr>
          <a:xfrm>
            <a:off x="443755" y="2469776"/>
            <a:ext cx="24384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i="1" dirty="0" smtClean="0"/>
              <a:t>Naja nigricollis</a:t>
            </a:r>
            <a:endParaRPr lang="en-US" i="1" dirty="0"/>
          </a:p>
        </p:txBody>
      </p:sp>
      <p:sp>
        <p:nvSpPr>
          <p:cNvPr id="8" name="Rectangle 7"/>
          <p:cNvSpPr/>
          <p:nvPr/>
        </p:nvSpPr>
        <p:spPr>
          <a:xfrm>
            <a:off x="5715000" y="2438400"/>
            <a:ext cx="24384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Snake bite</a:t>
            </a:r>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6120997"/>
      </p:ext>
    </p:extLst>
  </p:cSld>
  <p:clrMapOvr>
    <a:masterClrMapping/>
  </p:clrMapOvr>
  <mc:AlternateContent xmlns:mc="http://schemas.openxmlformats.org/markup-compatibility/2006">
    <mc:Choice xmlns:p14="http://schemas.microsoft.com/office/powerpoint/2010/main" Requires="p14">
      <p:transition spd="slow" p14:dur="2000" advTm="12985"/>
    </mc:Choice>
    <mc:Fallback>
      <p:transition spd="slow" advTm="1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6135" x="4991100" y="5000625"/>
          <p14:tracePt t="6654" x="4991100" y="4983163"/>
          <p14:tracePt t="6667" x="4991100" y="4919663"/>
          <p14:tracePt t="6693" x="4991100" y="4822825"/>
          <p14:tracePt t="6705" x="4991100" y="4625975"/>
          <p14:tracePt t="6718" x="5037138" y="4348163"/>
          <p14:tracePt t="6729" x="5160963" y="4044950"/>
          <p14:tracePt t="6743" x="5375275" y="3732213"/>
          <p14:tracePt t="6756" x="5581650" y="3482975"/>
          <p14:tracePt t="6773" x="5875338" y="3214688"/>
          <p14:tracePt t="6790" x="6616700" y="2616200"/>
          <p14:tracePt t="6808" x="7000875" y="2366963"/>
          <p14:tracePt t="6824" x="7286625" y="2214563"/>
          <p14:tracePt t="6841" x="7483475" y="2160588"/>
          <p14:tracePt t="6857" x="7902575" y="2295525"/>
          <p14:tracePt t="6874" x="8001000" y="2446338"/>
          <p14:tracePt t="6891" x="8062913" y="2705100"/>
          <p14:tracePt t="6907" x="8072438" y="3108325"/>
          <p14:tracePt t="6925" x="8045450" y="3313113"/>
          <p14:tracePt t="6941" x="7991475" y="3446463"/>
          <p14:tracePt t="6957" x="7831138" y="3625850"/>
          <p14:tracePt t="6975" x="7705725" y="3714750"/>
          <p14:tracePt t="6990" x="7491413" y="3875088"/>
          <p14:tracePt t="7007" x="7205663" y="4037013"/>
          <p14:tracePt t="7024" x="6777038" y="4125913"/>
          <p14:tracePt t="7041" x="6589713" y="4116388"/>
          <p14:tracePt t="7057" x="6473825" y="4037013"/>
          <p14:tracePt t="7074" x="6384925" y="3848100"/>
          <p14:tracePt t="7091" x="6394450" y="3714750"/>
          <p14:tracePt t="7107" x="6537325" y="3438525"/>
          <p14:tracePt t="7124" x="7205663" y="2813050"/>
          <p14:tracePt t="7141" x="7554913" y="2660650"/>
          <p14:tracePt t="7157" x="7759700" y="2652713"/>
          <p14:tracePt t="7174" x="7966075" y="2714625"/>
          <p14:tracePt t="7191" x="8018463" y="2759075"/>
          <p14:tracePt t="7207" x="8062913" y="2840038"/>
          <p14:tracePt t="7224" x="8027988" y="3116263"/>
          <p14:tracePt t="7241" x="7966075" y="3276600"/>
          <p14:tracePt t="7257" x="7885113" y="3394075"/>
          <p14:tracePt t="7274" x="7537450" y="3687763"/>
          <p14:tracePt t="7291" x="7277100" y="3848100"/>
          <p14:tracePt t="7307" x="7000875" y="3938588"/>
          <p14:tracePt t="7324" x="6518275" y="3938588"/>
          <p14:tracePt t="7341" x="5894388" y="3652838"/>
          <p14:tracePt t="7358" x="5705475" y="3482975"/>
          <p14:tracePt t="7374" x="5643563" y="3384550"/>
          <p14:tracePt t="7391" x="5776913" y="3098800"/>
          <p14:tracePt t="7408" x="5991225" y="2982913"/>
          <p14:tracePt t="7424" x="6419850" y="2901950"/>
          <p14:tracePt t="7441" x="7045325" y="2946400"/>
          <p14:tracePt t="7458" x="7259638" y="3081338"/>
          <p14:tracePt t="7475" x="7348538" y="3160713"/>
          <p14:tracePt t="7491" x="7385050" y="3322638"/>
          <p14:tracePt t="7508" x="7313613" y="3419475"/>
          <p14:tracePt t="7524" x="7143750" y="3608388"/>
          <p14:tracePt t="7540" x="6589713" y="3848100"/>
          <p14:tracePt t="7558" x="6340475" y="3867150"/>
          <p14:tracePt t="7574" x="6081713" y="3813175"/>
          <p14:tracePt t="7591" x="5741988" y="3554413"/>
          <p14:tracePt t="7608" x="5741988" y="3438525"/>
          <p14:tracePt t="7624" x="5840413" y="3268663"/>
          <p14:tracePt t="7641" x="6027738" y="3054350"/>
          <p14:tracePt t="7657" x="6572250" y="2840038"/>
          <p14:tracePt t="7674" x="6751638" y="2840038"/>
          <p14:tracePt t="7691" x="6946900" y="2973388"/>
          <p14:tracePt t="7708" x="7242175" y="3455988"/>
          <p14:tracePt t="7725" x="7277100" y="3776663"/>
          <p14:tracePt t="7741" x="7259638" y="4054475"/>
          <p14:tracePt t="7758" x="6991350" y="4589463"/>
          <p14:tracePt t="7776" x="6875463" y="4724400"/>
          <p14:tracePt t="7791" x="6732588" y="4803775"/>
          <p14:tracePt t="7808" x="6608763" y="4848225"/>
          <p14:tracePt t="7825" x="6438900" y="4857750"/>
          <p14:tracePt t="7841" x="6419850" y="4857750"/>
          <p14:tracePt t="7857" x="6411913" y="4857750"/>
          <p14:tracePt t="7875" x="6411913" y="4848225"/>
          <p14:tracePt t="7890" x="6438900" y="4848225"/>
          <p14:tracePt t="8141" x="6500813" y="4848225"/>
          <p14:tracePt t="8154" x="6572250" y="4867275"/>
          <p14:tracePt t="8167" x="6661150" y="4875213"/>
          <p14:tracePt t="8180" x="6786563" y="4875213"/>
          <p14:tracePt t="8192" x="6938963" y="4857750"/>
          <p14:tracePt t="8207" x="7089775" y="4741863"/>
          <p14:tracePt t="8225" x="7242175" y="4581525"/>
          <p14:tracePt t="8241" x="7500938" y="4017963"/>
          <p14:tracePt t="8258" x="7634288" y="3679825"/>
          <p14:tracePt t="8274" x="7715250" y="3340100"/>
          <p14:tracePt t="8291" x="7688263" y="2625725"/>
          <p14:tracePt t="8308" x="7608888" y="2214563"/>
          <p14:tracePt t="8324" x="7473950" y="1874838"/>
          <p14:tracePt t="8341" x="7170738" y="1027113"/>
          <p14:tracePt t="8358" x="6804025" y="473075"/>
          <p14:tracePt t="8375" x="6769100" y="473075"/>
          <p14:tracePt t="8537" x="6688138" y="482600"/>
          <p14:tracePt t="8550" x="6634163" y="490538"/>
          <p14:tracePt t="8563" x="6626225" y="490538"/>
          <p14:tracePt t="8575" x="6608763" y="500063"/>
          <p14:tracePt t="8591" x="6599238" y="509588"/>
          <p14:tracePt t="8613" x="6562725" y="517525"/>
          <p14:tracePt t="8625" x="6500813" y="536575"/>
          <p14:tracePt t="8641" x="6438900" y="581025"/>
          <p14:tracePt t="8657" x="6375400" y="608013"/>
          <p14:tracePt t="8674" x="6340475" y="625475"/>
          <p14:tracePt t="8691" x="6330950" y="625475"/>
          <p14:tracePt t="8707" x="6323013" y="625475"/>
          <p14:tracePt t="9611" x="6340475" y="625475"/>
          <p14:tracePt t="10151" x="6419850" y="598488"/>
          <p14:tracePt t="10165" x="6510338" y="581025"/>
          <p14:tracePt t="10177" x="6786563" y="536575"/>
          <p14:tracePt t="10192" x="7545388" y="465138"/>
          <p14:tracePt t="10203" x="8099425" y="465138"/>
          <p14:tracePt t="10216" x="8680450" y="46513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7</a:t>
            </a:fld>
            <a:endParaRPr lang="fr-FR"/>
          </a:p>
        </p:txBody>
      </p:sp>
      <p:graphicFrame>
        <p:nvGraphicFramePr>
          <p:cNvPr id="3" name="Object 2"/>
          <p:cNvGraphicFramePr>
            <a:graphicFrameLocks noChangeAspect="1"/>
          </p:cNvGraphicFramePr>
          <p:nvPr>
            <p:extLst>
              <p:ext uri="{D42A27DB-BD31-4B8C-83A1-F6EECF244321}">
                <p14:modId xmlns:p14="http://schemas.microsoft.com/office/powerpoint/2010/main" val="102988368"/>
              </p:ext>
            </p:extLst>
          </p:nvPr>
        </p:nvGraphicFramePr>
        <p:xfrm>
          <a:off x="-7080" y="152400"/>
          <a:ext cx="9144000" cy="5562600"/>
        </p:xfrm>
        <a:graphic>
          <a:graphicData uri="http://schemas.openxmlformats.org/presentationml/2006/ole">
            <mc:AlternateContent xmlns:mc="http://schemas.openxmlformats.org/markup-compatibility/2006">
              <mc:Choice xmlns:v="urn:schemas-microsoft-com:vml" Requires="v">
                <p:oleObj spid="_x0000_s2066" name="Document" r:id="rId5" imgW="5940848" imgH="3880235" progId="Word.Document.12">
                  <p:embed/>
                </p:oleObj>
              </mc:Choice>
              <mc:Fallback>
                <p:oleObj name="Document" r:id="rId5" imgW="5940848" imgH="3880235" progId="Word.Document.12">
                  <p:embed/>
                  <p:pic>
                    <p:nvPicPr>
                      <p:cNvPr id="0" name=""/>
                      <p:cNvPicPr/>
                      <p:nvPr/>
                    </p:nvPicPr>
                    <p:blipFill>
                      <a:blip r:embed="rId6"/>
                      <a:stretch>
                        <a:fillRect/>
                      </a:stretch>
                    </p:blipFill>
                    <p:spPr>
                      <a:xfrm>
                        <a:off x="-7080" y="152400"/>
                        <a:ext cx="9144000" cy="5562600"/>
                      </a:xfrm>
                      <a:prstGeom prst="rect">
                        <a:avLst/>
                      </a:prstGeom>
                    </p:spPr>
                  </p:pic>
                </p:oleObj>
              </mc:Fallback>
            </mc:AlternateContent>
          </a:graphicData>
        </a:graphic>
      </p:graphicFrame>
      <p:sp>
        <p:nvSpPr>
          <p:cNvPr id="4" name="Rectangle 3"/>
          <p:cNvSpPr/>
          <p:nvPr/>
        </p:nvSpPr>
        <p:spPr>
          <a:xfrm>
            <a:off x="69120" y="5375107"/>
            <a:ext cx="8991600" cy="646331"/>
          </a:xfrm>
          <a:prstGeom prst="rect">
            <a:avLst/>
          </a:prstGeom>
        </p:spPr>
        <p:txBody>
          <a:bodyPr wrap="square">
            <a:spAutoFit/>
          </a:bodyPr>
          <a:lstStyle/>
          <a:p>
            <a:pPr algn="ctr">
              <a:lnSpc>
                <a:spcPct val="200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Figure 1: 2D structures of compounds isolated from </a:t>
            </a:r>
            <a:r>
              <a:rPr lang="en-US" i="1" dirty="0">
                <a:latin typeface="Times New Roman" panose="02020603050405020304" pitchFamily="18" charset="0"/>
                <a:ea typeface="Calibri" panose="020F0502020204030204" pitchFamily="34" charset="0"/>
                <a:cs typeface="Times New Roman" panose="02020603050405020304" pitchFamily="18" charset="0"/>
              </a:rPr>
              <a:t>Neocarya macrophylla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726983"/>
      </p:ext>
    </p:extLst>
  </p:cSld>
  <p:clrMapOvr>
    <a:masterClrMapping/>
  </p:clrMapOvr>
  <mc:AlternateContent xmlns:mc="http://schemas.openxmlformats.org/markup-compatibility/2006">
    <mc:Choice xmlns:p14="http://schemas.microsoft.com/office/powerpoint/2010/main" Requires="p14">
      <p:transition spd="slow" p14:dur="2000" advTm="10522"/>
    </mc:Choice>
    <mc:Fallback>
      <p:transition spd="slow" advTm="1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8</a:t>
            </a:fld>
            <a:endParaRPr lang="fr-FR"/>
          </a:p>
        </p:txBody>
      </p:sp>
      <p:pic>
        <p:nvPicPr>
          <p:cNvPr id="3" name="Picture 2">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17060"/>
            <a:ext cx="2057400" cy="211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705600" y="0"/>
            <a:ext cx="24384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METHODOLOGY</a:t>
            </a:r>
            <a:endParaRPr lang="en-US" b="1" dirty="0"/>
          </a:p>
        </p:txBody>
      </p:sp>
      <p:sp>
        <p:nvSpPr>
          <p:cNvPr id="6" name="Right Arrow 5"/>
          <p:cNvSpPr/>
          <p:nvPr/>
        </p:nvSpPr>
        <p:spPr>
          <a:xfrm>
            <a:off x="2133600" y="762000"/>
            <a:ext cx="1066800" cy="152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2129051" y="466733"/>
            <a:ext cx="1024686" cy="2634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Isolation</a:t>
            </a:r>
            <a:endParaRPr lang="en-US" dirty="0"/>
          </a:p>
        </p:txBody>
      </p:sp>
      <p:sp>
        <p:nvSpPr>
          <p:cNvPr id="8" name="Rectangle 7"/>
          <p:cNvSpPr/>
          <p:nvPr/>
        </p:nvSpPr>
        <p:spPr>
          <a:xfrm>
            <a:off x="3276598" y="37272"/>
            <a:ext cx="1734968" cy="14494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en-US" dirty="0" smtClean="0"/>
              <a:t>Catechin</a:t>
            </a:r>
            <a:endParaRPr lang="en-US" dirty="0"/>
          </a:p>
          <a:p>
            <a:pPr marL="285750" indent="-285750" algn="just">
              <a:buFont typeface="Arial" panose="020B0604020202020204" pitchFamily="34" charset="0"/>
              <a:buChar char="•"/>
            </a:pPr>
            <a:r>
              <a:rPr lang="en-US" dirty="0" smtClean="0"/>
              <a:t>Epicatechin</a:t>
            </a:r>
          </a:p>
          <a:p>
            <a:pPr marL="285750" indent="-285750" algn="just">
              <a:buFont typeface="Arial" panose="020B0604020202020204" pitchFamily="34" charset="0"/>
              <a:buChar char="•"/>
            </a:pPr>
            <a:r>
              <a:rPr lang="en-US" dirty="0" smtClean="0"/>
              <a:t>Catechin-3-rhamnoside</a:t>
            </a:r>
          </a:p>
          <a:p>
            <a:pPr marL="285750" indent="-285750" algn="just">
              <a:buFont typeface="Arial" panose="020B0604020202020204" pitchFamily="34" charset="0"/>
              <a:buChar char="•"/>
            </a:pPr>
            <a:r>
              <a:rPr lang="en-US" dirty="0" smtClean="0"/>
              <a:t>quercetin</a:t>
            </a:r>
          </a:p>
        </p:txBody>
      </p:sp>
      <p:pic>
        <p:nvPicPr>
          <p:cNvPr id="9" name="Content Placeholder 4" descr="Image result for picture of naja nigricollis nigricollis"/>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525" y="496886"/>
            <a:ext cx="1524000" cy="1657382"/>
          </a:xfrm>
          <a:prstGeom prst="rect">
            <a:avLst/>
          </a:prstGeom>
          <a:noFill/>
          <a:ln>
            <a:noFill/>
          </a:ln>
        </p:spPr>
      </p:pic>
      <p:sp>
        <p:nvSpPr>
          <p:cNvPr id="10" name="Rectangle 9"/>
          <p:cNvSpPr/>
          <p:nvPr/>
        </p:nvSpPr>
        <p:spPr>
          <a:xfrm>
            <a:off x="7162800" y="676702"/>
            <a:ext cx="1638300" cy="10023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en-US" dirty="0" smtClean="0"/>
              <a:t>PLA</a:t>
            </a:r>
            <a:r>
              <a:rPr lang="en-US" sz="1200" dirty="0" smtClean="0"/>
              <a:t>2</a:t>
            </a:r>
            <a:endParaRPr lang="en-US" dirty="0" smtClean="0"/>
          </a:p>
          <a:p>
            <a:pPr marL="285750" indent="-285750" algn="just">
              <a:buFont typeface="Arial" panose="020B0604020202020204" pitchFamily="34" charset="0"/>
              <a:buChar char="•"/>
            </a:pPr>
            <a:r>
              <a:rPr lang="en-US" dirty="0" smtClean="0"/>
              <a:t>Neurotoxin</a:t>
            </a:r>
          </a:p>
          <a:p>
            <a:pPr marL="285750" indent="-285750" algn="just">
              <a:buFont typeface="Arial" panose="020B0604020202020204" pitchFamily="34" charset="0"/>
              <a:buChar char="•"/>
            </a:pPr>
            <a:r>
              <a:rPr lang="en-US" dirty="0" smtClean="0"/>
              <a:t>Cardiotoxin</a:t>
            </a:r>
          </a:p>
          <a:p>
            <a:pPr marL="285750" indent="-285750" algn="just">
              <a:buFont typeface="Arial" panose="020B0604020202020204" pitchFamily="34" charset="0"/>
              <a:buChar char="•"/>
            </a:pPr>
            <a:endParaRPr lang="en-US" sz="1400" dirty="0"/>
          </a:p>
        </p:txBody>
      </p:sp>
      <p:sp>
        <p:nvSpPr>
          <p:cNvPr id="11" name="Left-Right Arrow 10"/>
          <p:cNvSpPr/>
          <p:nvPr/>
        </p:nvSpPr>
        <p:spPr>
          <a:xfrm>
            <a:off x="5011566" y="914400"/>
            <a:ext cx="627234" cy="135136"/>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0" name="Elbow Connector 19"/>
          <p:cNvCxnSpPr/>
          <p:nvPr/>
        </p:nvCxnSpPr>
        <p:spPr>
          <a:xfrm>
            <a:off x="4038600" y="1679046"/>
            <a:ext cx="4267200" cy="835554"/>
          </a:xfrm>
          <a:prstGeom prst="bentConnector3">
            <a:avLst>
              <a:gd name="adj1" fmla="val 107"/>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V="1">
            <a:off x="8229600" y="1718073"/>
            <a:ext cx="0" cy="838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Oval 25"/>
          <p:cNvSpPr/>
          <p:nvPr/>
        </p:nvSpPr>
        <p:spPr>
          <a:xfrm>
            <a:off x="4038600" y="2895893"/>
            <a:ext cx="5029200" cy="26850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u="sng" dirty="0" smtClean="0"/>
              <a:t>Molecular Docking analysis</a:t>
            </a:r>
          </a:p>
          <a:p>
            <a:pPr marL="285750" indent="-285750" algn="just">
              <a:buFont typeface="Arial" panose="020B0604020202020204" pitchFamily="34" charset="0"/>
              <a:buChar char="•"/>
            </a:pPr>
            <a:r>
              <a:rPr lang="en-US" dirty="0" err="1" smtClean="0"/>
              <a:t>AutoDock</a:t>
            </a:r>
            <a:r>
              <a:rPr lang="en-US" dirty="0" smtClean="0"/>
              <a:t> </a:t>
            </a:r>
            <a:r>
              <a:rPr lang="en-US" dirty="0"/>
              <a:t>tools in </a:t>
            </a:r>
            <a:r>
              <a:rPr lang="en-US" dirty="0" err="1"/>
              <a:t>PyRx</a:t>
            </a:r>
            <a:r>
              <a:rPr lang="en-US" dirty="0"/>
              <a:t> </a:t>
            </a:r>
            <a:r>
              <a:rPr lang="en-US" dirty="0" smtClean="0"/>
              <a:t>software</a:t>
            </a:r>
          </a:p>
          <a:p>
            <a:pPr algn="ctr"/>
            <a:r>
              <a:rPr lang="en-US" b="1" u="sng" dirty="0" smtClean="0"/>
              <a:t>Post </a:t>
            </a:r>
            <a:r>
              <a:rPr lang="en-US" b="1" u="sng" dirty="0"/>
              <a:t>docking </a:t>
            </a:r>
            <a:r>
              <a:rPr lang="en-US" b="1" u="sng" dirty="0" smtClean="0"/>
              <a:t>analysis</a:t>
            </a:r>
          </a:p>
          <a:p>
            <a:pPr marL="285750" indent="-285750" algn="just">
              <a:buFont typeface="Arial" panose="020B0604020202020204" pitchFamily="34" charset="0"/>
              <a:buChar char="•"/>
            </a:pPr>
            <a:r>
              <a:rPr lang="en-US" dirty="0" smtClean="0"/>
              <a:t>Chimera 1.14</a:t>
            </a:r>
          </a:p>
          <a:p>
            <a:pPr marL="285750" indent="-285750">
              <a:buFont typeface="Arial" panose="020B0604020202020204" pitchFamily="34" charset="0"/>
              <a:buChar char="•"/>
            </a:pPr>
            <a:r>
              <a:rPr lang="en-US" dirty="0" smtClean="0"/>
              <a:t>BIOVIA </a:t>
            </a:r>
            <a:r>
              <a:rPr lang="en-US" dirty="0"/>
              <a:t>Discovery studio visualizer </a:t>
            </a:r>
            <a:r>
              <a:rPr lang="en-US" dirty="0" smtClean="0"/>
              <a:t>2020</a:t>
            </a:r>
            <a:endParaRPr lang="en-US" dirty="0"/>
          </a:p>
        </p:txBody>
      </p:sp>
      <p:sp>
        <p:nvSpPr>
          <p:cNvPr id="27" name="Oval 26"/>
          <p:cNvSpPr/>
          <p:nvPr/>
        </p:nvSpPr>
        <p:spPr>
          <a:xfrm>
            <a:off x="319581" y="2795945"/>
            <a:ext cx="3185619" cy="26850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000" b="1" dirty="0" smtClean="0"/>
              <a:t>Ligand preparation</a:t>
            </a:r>
          </a:p>
          <a:p>
            <a:endParaRPr lang="en-US" sz="2000" b="1" dirty="0" smtClean="0"/>
          </a:p>
          <a:p>
            <a:pPr marL="285750" indent="-285750">
              <a:buFont typeface="Arial" panose="020B0604020202020204" pitchFamily="34" charset="0"/>
              <a:buChar char="•"/>
            </a:pPr>
            <a:r>
              <a:rPr lang="en-US" sz="2000" b="1" dirty="0" smtClean="0"/>
              <a:t>Protein preparation</a:t>
            </a:r>
          </a:p>
          <a:p>
            <a:endParaRPr lang="en-US" sz="2000" b="1"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4442932"/>
      </p:ext>
    </p:extLst>
  </p:cSld>
  <p:clrMapOvr>
    <a:masterClrMapping/>
  </p:clrMapOvr>
  <mc:AlternateContent xmlns:mc="http://schemas.openxmlformats.org/markup-compatibility/2006">
    <mc:Choice xmlns:p14="http://schemas.microsoft.com/office/powerpoint/2010/main" Requires="p14">
      <p:transition spd="slow" p14:dur="2000" advTm="117955"/>
    </mc:Choice>
    <mc:Fallback>
      <p:transition spd="slow" advTm="11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9109" x="8518525" y="0"/>
          <p14:tracePt t="9121" x="7929563" y="0"/>
          <p14:tracePt t="9135" x="7367588" y="0"/>
          <p14:tracePt t="9150" x="6786563" y="0"/>
          <p14:tracePt t="9167" x="6242050" y="0"/>
          <p14:tracePt t="9184" x="4732338" y="0"/>
          <p14:tracePt t="9200" x="4081463" y="0"/>
          <p14:tracePt t="9216" x="3455988" y="0"/>
          <p14:tracePt t="9233" x="2874963" y="0"/>
          <p14:tracePt t="9250" x="2759075" y="0"/>
          <p14:tracePt t="9266" x="2660650" y="36513"/>
          <p14:tracePt t="9283" x="2625725" y="61913"/>
          <p14:tracePt t="9299" x="2608263" y="88900"/>
          <p14:tracePt t="9316" x="2625725" y="152400"/>
          <p14:tracePt t="9333" x="2697163" y="347663"/>
          <p14:tracePt t="9349" x="3286125" y="946150"/>
          <p14:tracePt t="9366" x="3679825" y="1214438"/>
          <p14:tracePt t="9383" x="4143375" y="1393825"/>
          <p14:tracePt t="9399" x="5062538" y="1517650"/>
          <p14:tracePt t="9416" x="5446713" y="1517650"/>
          <p14:tracePt t="9433" x="5751513" y="1490663"/>
          <p14:tracePt t="9449" x="5983288" y="1357313"/>
          <p14:tracePt t="9467" x="6134100" y="1204913"/>
          <p14:tracePt t="9483" x="6153150" y="1152525"/>
          <p14:tracePt t="9501" x="6126163" y="1116013"/>
          <p14:tracePt t="9517" x="5608638" y="893763"/>
          <p14:tracePt t="9533" x="5081588" y="785813"/>
          <p14:tracePt t="9549" x="4054475" y="973138"/>
          <p14:tracePt t="9567" x="3652838" y="1393825"/>
          <p14:tracePt t="9583" x="3197225" y="2044700"/>
          <p14:tracePt t="9599" x="2724150" y="3197225"/>
          <p14:tracePt t="9617" x="2714625" y="3197225"/>
          <p14:tracePt t="9820" x="2660650" y="3197225"/>
          <p14:tracePt t="9833" x="2554288" y="3197225"/>
          <p14:tracePt t="9845" x="2455863" y="3205163"/>
          <p14:tracePt t="9857" x="2303463" y="3224213"/>
          <p14:tracePt t="9870" x="2000250" y="3348038"/>
          <p14:tracePt t="9884" x="1490663" y="3571875"/>
          <p14:tracePt t="9899" x="1000125" y="3776663"/>
          <p14:tracePt t="9916" x="598488" y="3965575"/>
          <p14:tracePt t="9934" x="71438" y="4251325"/>
          <p14:tracePt t="9950" x="0" y="4313238"/>
          <p14:tracePt t="10016" x="125413" y="4367213"/>
          <p14:tracePt t="10032" x="946150" y="4375150"/>
          <p14:tracePt t="10050" x="1401763" y="4303713"/>
          <p14:tracePt t="10066" x="1785938" y="4214813"/>
          <p14:tracePt t="10083" x="2108200" y="4081463"/>
          <p14:tracePt t="10100" x="2160588" y="4054475"/>
          <p14:tracePt t="10116" x="2170113" y="4044950"/>
          <p14:tracePt t="10133" x="2170113" y="4027488"/>
          <p14:tracePt t="10150" x="1965325" y="3616325"/>
          <p14:tracePt t="10167" x="1714500" y="3429000"/>
          <p14:tracePt t="10183" x="1517650" y="3303588"/>
          <p14:tracePt t="10200" x="1089025" y="3268663"/>
          <p14:tracePt t="10217" x="884238" y="3286125"/>
          <p14:tracePt t="10233" x="741363" y="3348038"/>
          <p14:tracePt t="10250" x="598488" y="3490913"/>
          <p14:tracePt t="10267" x="561975" y="3562350"/>
          <p14:tracePt t="10283" x="554038" y="3633788"/>
          <p14:tracePt t="10300" x="554038" y="3724275"/>
          <p14:tracePt t="10316" x="1009650" y="4108450"/>
          <p14:tracePt t="10334" x="1285875" y="4071938"/>
          <p14:tracePt t="10350" x="1527175" y="3938588"/>
          <p14:tracePt t="10366" x="1812925" y="3598863"/>
          <p14:tracePt t="10384" x="1866900" y="3330575"/>
          <p14:tracePt t="10400" x="1866900" y="3133725"/>
          <p14:tracePt t="10416" x="1822450" y="2982913"/>
          <p14:tracePt t="10433" x="1670050" y="2705100"/>
          <p14:tracePt t="10450" x="1625600" y="2670175"/>
          <p14:tracePt t="10466" x="1581150" y="2643188"/>
          <p14:tracePt t="10484" x="1581150" y="2660650"/>
          <p14:tracePt t="10533" x="1581150" y="2670175"/>
          <p14:tracePt t="10545" x="1679575" y="2867025"/>
          <p14:tracePt t="10559" x="1955800" y="3187700"/>
          <p14:tracePt t="10571" x="2187575" y="3419475"/>
          <p14:tracePt t="10584" x="2411413" y="3562350"/>
          <p14:tracePt t="10600" x="2482850" y="3616325"/>
          <p14:tracePt t="10616" x="2509838" y="3625850"/>
          <p14:tracePt t="10633" x="2527300" y="3643313"/>
          <p14:tracePt t="14152" x="2509838" y="3616325"/>
          <p14:tracePt t="14480" x="2490788" y="3589338"/>
          <p14:tracePt t="14493" x="2490788" y="3581400"/>
          <p14:tracePt t="14505" x="2482850" y="3581400"/>
          <p14:tracePt t="14519" x="2482850" y="3571875"/>
          <p14:tracePt t="14534" x="2482850" y="3562350"/>
          <p14:tracePt t="14550" x="2482850" y="3554413"/>
          <p14:tracePt t="14569" x="2517775" y="3482975"/>
          <p14:tracePt t="14584" x="2697163" y="3205163"/>
          <p14:tracePt t="14600" x="2946400" y="2884488"/>
          <p14:tracePt t="14617" x="3241675" y="2339975"/>
          <p14:tracePt t="14634" x="3303588" y="2214563"/>
          <p14:tracePt t="14651" x="3330575" y="2133600"/>
          <p14:tracePt t="14667" x="3357563" y="2027238"/>
          <p14:tracePt t="14684" x="3357563" y="1955800"/>
          <p14:tracePt t="14701" x="3367088" y="1874838"/>
          <p14:tracePt t="14717" x="3367088" y="1724025"/>
          <p14:tracePt t="14735" x="3367088" y="1687513"/>
          <p14:tracePt t="14750" x="3367088" y="1660525"/>
          <p14:tracePt t="14767" x="3367088" y="1652588"/>
          <p14:tracePt t="14784" x="3367088" y="1643063"/>
          <p14:tracePt t="14801" x="3375025" y="1581150"/>
          <p14:tracePt t="14823" x="3394075" y="1536700"/>
          <p14:tracePt t="14836" x="3394075" y="1527175"/>
          <p14:tracePt t="14850" x="3402013" y="1517650"/>
          <p14:tracePt t="14867" x="3411538" y="1509713"/>
          <p14:tracePt t="14987" x="3419475" y="1509713"/>
          <p14:tracePt t="15000" x="3419475" y="1482725"/>
          <p14:tracePt t="15360" x="3419475" y="1438275"/>
          <p14:tracePt t="15372" x="3446463" y="1339850"/>
          <p14:tracePt t="15385" x="3509963" y="1125538"/>
          <p14:tracePt t="15397" x="3625850" y="874713"/>
          <p14:tracePt t="15410" x="3741738" y="581025"/>
          <p14:tracePt t="15422" x="3813175" y="330200"/>
          <p14:tracePt t="15437" x="3848100" y="169863"/>
          <p14:tracePt t="15451" x="3884613" y="0"/>
          <p14:tracePt t="15467" x="3902075" y="0"/>
          <p14:tracePt t="15484" x="3911600" y="0"/>
          <p14:tracePt t="15501" x="3911600" y="17463"/>
          <p14:tracePt t="15612" x="3894138" y="44450"/>
          <p14:tracePt t="15624" x="3857625" y="125413"/>
          <p14:tracePt t="15637" x="3795713" y="303213"/>
          <p14:tracePt t="15651" x="3759200" y="517525"/>
          <p14:tracePt t="15667" x="3741738" y="758825"/>
          <p14:tracePt t="15684" x="3776663" y="1339850"/>
          <p14:tracePt t="15701" x="3830638" y="1571625"/>
          <p14:tracePt t="15717" x="3875088" y="1785938"/>
          <p14:tracePt t="15734" x="3919538" y="1973263"/>
          <p14:tracePt t="15751" x="3929063" y="1982788"/>
          <p14:tracePt t="15767" x="3929063" y="1990725"/>
          <p14:tracePt t="15784" x="3929063" y="1830388"/>
          <p14:tracePt t="15828" x="3884613" y="1473200"/>
          <p14:tracePt t="15840" x="3840163" y="1081088"/>
          <p14:tracePt t="15853" x="3776663" y="750888"/>
          <p14:tracePt t="15866" x="3714750" y="393700"/>
          <p14:tracePt t="15879" x="3670300" y="179388"/>
          <p14:tracePt t="15891" x="3652838" y="71438"/>
          <p14:tracePt t="15904" x="3625850" y="0"/>
          <p14:tracePt t="15917" x="3608388" y="0"/>
          <p14:tracePt t="15934" x="3598863" y="0"/>
          <p14:tracePt t="15951" x="3571875" y="0"/>
          <p14:tracePt t="15968" x="3562350" y="0"/>
          <p14:tracePt t="15984" x="3554413" y="0"/>
          <p14:tracePt t="16001" x="3544888" y="0"/>
          <p14:tracePt t="16030" x="3544888" y="17463"/>
          <p14:tracePt t="16042" x="3536950" y="36513"/>
          <p14:tracePt t="16055" x="3517900" y="88900"/>
          <p14:tracePt t="16068" x="3509963" y="258763"/>
          <p14:tracePt t="16084" x="3509963" y="455613"/>
          <p14:tracePt t="16100" x="3509963" y="669925"/>
          <p14:tracePt t="16117" x="3517900" y="1062038"/>
          <p14:tracePt t="16135" x="3536950" y="1133475"/>
          <p14:tracePt t="16151" x="3554413" y="1152525"/>
          <p14:tracePt t="16167" x="3562350" y="1160463"/>
          <p14:tracePt t="16185" x="3571875" y="1143000"/>
          <p14:tracePt t="16221" x="3589338" y="990600"/>
          <p14:tracePt t="16235" x="3598863" y="839788"/>
          <p14:tracePt t="16247" x="3598863" y="687388"/>
          <p14:tracePt t="16258" x="3598863" y="446088"/>
          <p14:tracePt t="16272" x="3598863" y="312738"/>
          <p14:tracePt t="16285" x="3589338" y="214313"/>
          <p14:tracePt t="16301" x="3581400" y="142875"/>
          <p14:tracePt t="16317" x="3562350" y="80963"/>
          <p14:tracePt t="16334" x="3544888" y="17463"/>
          <p14:tracePt t="16351" x="3527425" y="0"/>
          <p14:tracePt t="16367" x="3509963" y="0"/>
          <p14:tracePt t="16383" x="3490913" y="0"/>
          <p14:tracePt t="16400" x="3482975" y="0"/>
          <p14:tracePt t="16428" x="3482975" y="9525"/>
          <p14:tracePt t="16439" x="3482975" y="36513"/>
          <p14:tracePt t="16453" x="3473450" y="98425"/>
          <p14:tracePt t="16467" x="3465513" y="204788"/>
          <p14:tracePt t="16484" x="3465513" y="473075"/>
          <p14:tracePt t="16500" x="3517900" y="1143000"/>
          <p14:tracePt t="16517" x="3562350" y="1401763"/>
          <p14:tracePt t="16534" x="3581400" y="1527175"/>
          <p14:tracePt t="16550" x="3598863" y="1589088"/>
          <p14:tracePt t="16567" x="3598863" y="1608138"/>
          <p14:tracePt t="16584" x="3608388" y="1608138"/>
          <p14:tracePt t="16601" x="3608388" y="1598613"/>
          <p14:tracePt t="16618" x="3608388" y="1517650"/>
          <p14:tracePt t="16634" x="3608388" y="1357313"/>
          <p14:tracePt t="16651" x="3598863" y="696913"/>
          <p14:tracePt t="16668" x="3589338" y="419100"/>
          <p14:tracePt t="16685" x="3571875" y="295275"/>
          <p14:tracePt t="16701" x="3562350" y="88900"/>
          <p14:tracePt t="16718" x="3554413" y="9525"/>
          <p14:tracePt t="16735" x="3544888" y="0"/>
          <p14:tracePt t="16751" x="3536950" y="0"/>
          <p14:tracePt t="16768" x="3509963" y="26988"/>
          <p14:tracePt t="16821" x="3482975" y="80963"/>
          <p14:tracePt t="16834" x="3438525" y="160338"/>
          <p14:tracePt t="16846" x="3348038" y="241300"/>
          <p14:tracePt t="16858" x="3259138" y="357188"/>
          <p14:tracePt t="16872" x="3179763" y="561975"/>
          <p14:tracePt t="16885" x="3133725" y="866775"/>
          <p14:tracePt t="16901" x="3133725" y="1152525"/>
          <p14:tracePt t="16918" x="3197225" y="1581150"/>
          <p14:tracePt t="16935" x="3295650" y="1670050"/>
          <p14:tracePt t="16951" x="3367088" y="1731963"/>
          <p14:tracePt t="16968" x="3490913" y="1741488"/>
          <p14:tracePt t="16985" x="3554413" y="1724025"/>
          <p14:tracePt t="17002" x="3608388" y="1643063"/>
          <p14:tracePt t="17018" x="3705225" y="1473200"/>
          <p14:tracePt t="17035" x="3830638" y="1143000"/>
          <p14:tracePt t="17051" x="3857625" y="919163"/>
          <p14:tracePt t="17067" x="3867150" y="669925"/>
          <p14:tracePt t="17084" x="3848100" y="214313"/>
          <p14:tracePt t="17101" x="3830638" y="36513"/>
          <p14:tracePt t="17118" x="3786188" y="0"/>
          <p14:tracePt t="17134" x="3679825" y="0"/>
          <p14:tracePt t="17152" x="3643313" y="0"/>
          <p14:tracePt t="17168" x="3616325" y="0"/>
          <p14:tracePt t="17184" x="3446463" y="133350"/>
          <p14:tracePt t="17202" x="3259138" y="322263"/>
          <p14:tracePt t="17218" x="3143250" y="455613"/>
          <p14:tracePt t="17235" x="3044825" y="608013"/>
          <p14:tracePt t="17252" x="2955925" y="982663"/>
          <p14:tracePt t="17268" x="2955925" y="1089025"/>
          <p14:tracePt t="17284" x="2965450" y="1214438"/>
          <p14:tracePt t="17301" x="3251200" y="1589088"/>
          <p14:tracePt t="17319" x="3446463" y="1724025"/>
          <p14:tracePt t="17335" x="3633788" y="1822450"/>
          <p14:tracePt t="17351" x="4143375" y="1839913"/>
          <p14:tracePt t="17368" x="4268788" y="1812925"/>
          <p14:tracePt t="17384" x="4330700" y="1751013"/>
          <p14:tracePt t="17401" x="4394200" y="1643063"/>
          <p14:tracePt t="17401" x="4438650" y="1490663"/>
          <p14:tracePt t="17418" x="4465638" y="1312863"/>
          <p14:tracePt t="17435" x="4465638" y="1062038"/>
          <p14:tracePt t="17451" x="4465638" y="847725"/>
          <p14:tracePt t="17468" x="4402138" y="490538"/>
          <p14:tracePt t="17485" x="4348163" y="384175"/>
          <p14:tracePt t="17502" x="4276725" y="303213"/>
          <p14:tracePt t="17518" x="4062413" y="241300"/>
          <p14:tracePt t="17535" x="3965575" y="241300"/>
          <p14:tracePt t="17551" x="3867150" y="285750"/>
          <p14:tracePt t="17568" x="3625850" y="446088"/>
          <p14:tracePt t="17585" x="3465513" y="536575"/>
          <p14:tracePt t="17601" x="3375025" y="615950"/>
          <p14:tracePt t="17617" x="3241675" y="822325"/>
          <p14:tracePt t="17635" x="3205163" y="919163"/>
          <p14:tracePt t="17651" x="3179763" y="1009650"/>
          <p14:tracePt t="17668" x="3160713" y="1036638"/>
          <p14:tracePt t="17685" x="3160713" y="1044575"/>
          <p14:tracePt t="17701" x="3160713" y="1054100"/>
          <p14:tracePt t="17718" x="3160713" y="1062038"/>
          <p14:tracePt t="17735" x="3340100" y="1276350"/>
          <p14:tracePt t="17751" x="3616325" y="1517650"/>
          <p14:tracePt t="17768" x="3875088" y="1687513"/>
          <p14:tracePt t="17785" x="3919538" y="1704975"/>
          <p14:tracePt t="17801" x="3946525" y="1704975"/>
          <p14:tracePt t="17818" x="3956050" y="1704975"/>
          <p14:tracePt t="17835" x="4010025" y="1527175"/>
          <p14:tracePt t="17851" x="4044950" y="1204913"/>
          <p14:tracePt t="17868" x="4044950" y="893763"/>
          <p14:tracePt t="17884" x="4027488" y="633413"/>
          <p14:tracePt t="17901" x="3929063" y="357188"/>
          <p14:tracePt t="17918" x="3875088" y="276225"/>
          <p14:tracePt t="17935" x="3813175" y="223838"/>
          <p14:tracePt t="17952" x="3652838" y="160338"/>
          <p14:tracePt t="17968" x="3581400" y="152400"/>
          <p14:tracePt t="17985" x="3509963" y="169863"/>
          <p14:tracePt t="18002" x="3429000" y="241300"/>
          <p14:tracePt t="18018" x="3394075" y="285750"/>
          <p14:tracePt t="18035" x="3348038" y="322263"/>
          <p14:tracePt t="18051" x="3268663" y="419100"/>
          <p14:tracePt t="18068" x="3214688" y="509588"/>
          <p14:tracePt t="18085" x="3143250" y="633413"/>
          <p14:tracePt t="18101" x="3081338" y="911225"/>
          <p14:tracePt t="18118" x="3081338" y="1160463"/>
          <p14:tracePt t="18135" x="3116263" y="1366838"/>
          <p14:tracePt t="18151" x="3197225" y="1509713"/>
          <p14:tracePt t="18168" x="3394075" y="1803400"/>
          <p14:tracePt t="18185" x="3482975" y="1884363"/>
          <p14:tracePt t="18201" x="3608388" y="1928813"/>
          <p14:tracePt t="18218" x="3840163" y="1901825"/>
          <p14:tracePt t="18235" x="3929063" y="1857375"/>
          <p14:tracePt t="18252" x="3983038" y="1822450"/>
          <p14:tracePt t="18268" x="4062413" y="1758950"/>
          <p14:tracePt t="18285" x="4081463" y="1731963"/>
          <p14:tracePt t="18301" x="4108450" y="1687513"/>
          <p14:tracePt t="18318" x="4152900" y="1625600"/>
          <p14:tracePt t="18335" x="4402138" y="1133475"/>
          <p14:tracePt t="18352" x="4518025" y="795338"/>
          <p14:tracePt t="18368" x="4581525" y="527050"/>
          <p14:tracePt t="18385" x="4581525" y="250825"/>
          <p14:tracePt t="18402" x="4545013" y="160338"/>
          <p14:tracePt t="18418" x="4500563" y="98425"/>
          <p14:tracePt t="18435" x="4348163" y="0"/>
          <p14:tracePt t="18452" x="4259263" y="0"/>
          <p14:tracePt t="18468" x="4187825" y="0"/>
          <p14:tracePt t="18485" x="4071938" y="9525"/>
          <p14:tracePt t="18485" x="3894138" y="80963"/>
          <p14:tracePt t="18503" x="3705225" y="179388"/>
          <p14:tracePt t="18518" x="3482975" y="339725"/>
          <p14:tracePt t="18535" x="3348038" y="455613"/>
          <p14:tracePt t="18551" x="3152775" y="714375"/>
          <p14:tracePt t="18568" x="3098800" y="803275"/>
          <p14:tracePt t="18585" x="3071813" y="874713"/>
          <p14:tracePt t="18601" x="3071813" y="1071563"/>
          <p14:tracePt t="18618" x="3125788" y="1231900"/>
          <p14:tracePt t="18635" x="3205163" y="1393825"/>
          <p14:tracePt t="18652" x="3419475" y="1616075"/>
          <p14:tracePt t="18669" x="3608388" y="1697038"/>
          <p14:tracePt t="18685" x="3768725" y="1731963"/>
          <p14:tracePt t="18701" x="3973513" y="1704975"/>
          <p14:tracePt t="18719" x="4062413" y="1670050"/>
          <p14:tracePt t="18735" x="4170363" y="1608138"/>
          <p14:tracePt t="18751" x="4491038" y="1276350"/>
          <p14:tracePt t="18768" x="4581525" y="1089025"/>
          <p14:tracePt t="18785" x="4616450" y="946150"/>
          <p14:tracePt t="18801" x="4633913" y="615950"/>
          <p14:tracePt t="18818" x="4633913" y="509588"/>
          <p14:tracePt t="18835" x="4625975" y="446088"/>
          <p14:tracePt t="18851" x="4598988" y="411163"/>
          <p14:tracePt t="18868" x="4510088" y="366713"/>
          <p14:tracePt t="18885" x="4456113" y="366713"/>
          <p14:tracePt t="18902" x="4429125" y="357188"/>
          <p14:tracePt t="18918" x="4402138" y="357188"/>
          <p14:tracePt t="18935" x="4394200" y="357188"/>
          <p14:tracePt t="18951" x="4384675" y="357188"/>
          <p14:tracePt t="18972" x="4375150" y="366713"/>
          <p14:tracePt t="19085" x="4375150" y="393700"/>
          <p14:tracePt t="19099" x="4348163" y="455613"/>
          <p14:tracePt t="19110" x="4303713" y="527050"/>
          <p14:tracePt t="19124" x="4268788" y="608013"/>
          <p14:tracePt t="19138" x="4205288" y="741363"/>
          <p14:tracePt t="19152" x="4062413" y="955675"/>
          <p14:tracePt t="19168" x="3938588" y="1152525"/>
          <p14:tracePt t="19185" x="3795713" y="1384300"/>
          <p14:tracePt t="19202" x="3732213" y="1616075"/>
          <p14:tracePt t="19218" x="3697288" y="1724025"/>
          <p14:tracePt t="19235" x="3679825" y="1776413"/>
          <p14:tracePt t="19252" x="3679825" y="1803400"/>
          <p14:tracePt t="19268" x="3679825" y="1812925"/>
          <p14:tracePt t="19290" x="3679825" y="1803400"/>
          <p14:tracePt t="19383" x="3687763" y="1803400"/>
          <p14:tracePt t="19396" x="3705225" y="1803400"/>
          <p14:tracePt t="19458" x="3732213" y="1803400"/>
          <p14:tracePt t="19471" x="3768725" y="1822450"/>
          <p14:tracePt t="19485" x="3786188" y="1830388"/>
          <p14:tracePt t="19497" x="3803650" y="1830388"/>
          <p14:tracePt t="19509" x="3813175" y="1830388"/>
          <p14:tracePt t="19559" x="3822700" y="1830388"/>
          <p14:tracePt t="19648" x="3830638" y="1830388"/>
          <p14:tracePt t="19673" x="3840163" y="1830388"/>
          <p14:tracePt t="23185" x="3830638" y="1830388"/>
          <p14:tracePt t="102936" x="4054475" y="1965325"/>
          <p14:tracePt t="103794" x="4473575" y="2116138"/>
          <p14:tracePt t="103806" x="4848225" y="2268538"/>
          <p14:tracePt t="103819" x="5554663" y="2608263"/>
          <p14:tracePt t="103834" x="6126163" y="2847975"/>
          <p14:tracePt t="103844" x="6680200" y="3017838"/>
          <p14:tracePt t="103857" x="7089775" y="3125788"/>
          <p14:tracePt t="103870" x="7439025" y="3187700"/>
          <p14:tracePt t="103885" x="7688263" y="3197225"/>
          <p14:tracePt t="103901" x="7823200" y="3197225"/>
          <p14:tracePt t="103917" x="7991475" y="3160713"/>
          <p14:tracePt t="103935" x="8045450" y="3125788"/>
          <p14:tracePt t="103951" x="8089900" y="3089275"/>
          <p14:tracePt t="103967" x="8215313" y="3017838"/>
          <p14:tracePt t="103985" x="8296275" y="2973388"/>
          <p14:tracePt t="104002" x="8367713" y="2928938"/>
          <p14:tracePt t="104017" x="8447088" y="2911475"/>
          <p14:tracePt t="104034" x="8572500" y="2911475"/>
          <p14:tracePt t="104052" x="8705850" y="2982913"/>
          <p14:tracePt t="104067" x="8804275" y="3027363"/>
          <p14:tracePt t="104084" x="8920163" y="3152775"/>
          <p14:tracePt t="104101" x="8956675" y="3197225"/>
          <p14:tracePt t="104117" x="8966200" y="3214688"/>
          <p14:tracePt t="104134" x="8983663" y="3232150"/>
          <p14:tracePt t="104151" x="8974138" y="3259138"/>
          <p14:tracePt t="104175" x="8966200" y="3276600"/>
          <p14:tracePt t="104187" x="8947150" y="3295650"/>
          <p14:tracePt t="104201" x="8939213" y="3322638"/>
          <p14:tracePt t="104217" x="8894763" y="3340100"/>
          <p14:tracePt t="104234" x="8742363" y="3419475"/>
          <p14:tracePt t="104251" x="8670925" y="3455988"/>
          <p14:tracePt t="104267" x="8616950" y="3482975"/>
          <p14:tracePt t="104284" x="8537575" y="3509963"/>
          <p14:tracePt t="104301" x="8501063" y="3509963"/>
          <p14:tracePt t="104317" x="8456613" y="3527425"/>
          <p14:tracePt t="104334" x="8375650" y="3527425"/>
          <p14:tracePt t="104351" x="8089900" y="3527425"/>
          <p14:tracePt t="104368" x="7974013" y="3527425"/>
          <p14:tracePt t="104384" x="7867650" y="3544888"/>
          <p14:tracePt t="104401" x="7688263" y="3598863"/>
          <p14:tracePt t="104418" x="7608888" y="3625850"/>
          <p14:tracePt t="104435" x="7527925" y="3643313"/>
          <p14:tracePt t="104451" x="7286625" y="3705225"/>
          <p14:tracePt t="104468" x="7153275" y="3724275"/>
          <p14:tracePt t="104484" x="7018338" y="3751263"/>
          <p14:tracePt t="104502" x="6823075" y="3751263"/>
          <p14:tracePt t="104518" x="6456363" y="3751263"/>
          <p14:tracePt t="104535" x="6348413" y="3751263"/>
          <p14:tracePt t="104551" x="6242050" y="3751263"/>
          <p14:tracePt t="104568" x="6018213" y="3751263"/>
          <p14:tracePt t="104585" x="5884863" y="3751263"/>
          <p14:tracePt t="104601" x="5776913" y="3751263"/>
          <p14:tracePt t="104618" x="5562600" y="3741738"/>
          <p14:tracePt t="104635" x="5456238" y="3724275"/>
          <p14:tracePt t="104651" x="5357813" y="3705225"/>
          <p14:tracePt t="104667" x="5205413" y="3679825"/>
          <p14:tracePt t="104685" x="5126038" y="3670300"/>
          <p14:tracePt t="104701" x="5072063" y="3670300"/>
          <p14:tracePt t="104717" x="4973638" y="3670300"/>
          <p14:tracePt t="104735" x="4919663" y="3670300"/>
          <p14:tracePt t="104751" x="4894263" y="3670300"/>
          <p14:tracePt t="104767" x="4857750" y="3687763"/>
          <p14:tracePt t="104785" x="4848225" y="3687763"/>
          <p14:tracePt t="104801" x="4822825" y="3697288"/>
          <p14:tracePt t="104886" x="4813300" y="3697288"/>
          <p14:tracePt t="104898" x="4803775" y="3697288"/>
          <p14:tracePt t="105797" x="4875213" y="3697288"/>
          <p14:tracePt t="106363" x="4973638" y="3679825"/>
          <p14:tracePt t="106374" x="5081588" y="3660775"/>
          <p14:tracePt t="106387" x="5214938" y="3643313"/>
          <p14:tracePt t="106401" x="5394325" y="3633788"/>
          <p14:tracePt t="106418" x="5518150" y="3633788"/>
          <p14:tracePt t="106435" x="5956300" y="3616325"/>
          <p14:tracePt t="106452" x="6153150" y="3608388"/>
          <p14:tracePt t="106468" x="6313488" y="3589338"/>
          <p14:tracePt t="106485" x="6946900" y="3562350"/>
          <p14:tracePt t="106502" x="7062788" y="3544888"/>
          <p14:tracePt t="106521" x="7153275" y="3536950"/>
          <p14:tracePt t="106534" x="7224713" y="3527425"/>
          <p14:tracePt t="106550" x="7304088" y="3517900"/>
          <p14:tracePt t="106568" x="7313613" y="3517900"/>
          <p14:tracePt t="106584" x="7323138" y="3517900"/>
          <p14:tracePt t="106604" x="7375525" y="3517900"/>
          <p14:tracePt t="106630" x="7419975" y="3517900"/>
          <p14:tracePt t="106641" x="7456488" y="3527425"/>
          <p14:tracePt t="106655" x="7483475" y="3536950"/>
          <p14:tracePt t="106668" x="7527925" y="3527425"/>
          <p14:tracePt t="106684" x="7545388" y="3527425"/>
          <p14:tracePt t="107049" x="7581900" y="3527425"/>
          <p14:tracePt t="107063" x="7608888" y="3527425"/>
          <p14:tracePt t="107075" x="7634288" y="3527425"/>
          <p14:tracePt t="107088" x="7661275" y="3527425"/>
          <p14:tracePt t="107101" x="7670800" y="3527425"/>
          <p14:tracePt t="107118" x="7680325" y="3527425"/>
          <p14:tracePt t="107135" x="7724775" y="3527425"/>
          <p14:tracePt t="107152" x="7777163" y="3536950"/>
          <p14:tracePt t="107168" x="7885113" y="3571875"/>
          <p14:tracePt t="107185" x="8134350" y="3705225"/>
          <p14:tracePt t="107202" x="8197850" y="3751263"/>
          <p14:tracePt t="107218" x="8269288" y="3786188"/>
          <p14:tracePt t="107235" x="8412163" y="3875088"/>
          <p14:tracePt t="107252" x="8483600" y="3919538"/>
          <p14:tracePt t="107268" x="8545513" y="3990975"/>
          <p14:tracePt t="107285" x="8572500" y="4017963"/>
          <p14:tracePt t="107302" x="8609013" y="4081463"/>
          <p14:tracePt t="107319" x="8626475" y="4108450"/>
          <p14:tracePt t="107335" x="8653463" y="4143375"/>
          <p14:tracePt t="107351" x="8697913" y="4197350"/>
          <p14:tracePt t="107368" x="8705850" y="4214813"/>
          <p14:tracePt t="107385" x="8724900" y="4232275"/>
          <p14:tracePt t="107401" x="8759825" y="4295775"/>
          <p14:tracePt t="107418" x="8777288" y="4322763"/>
          <p14:tracePt t="107435" x="8804275" y="4367213"/>
          <p14:tracePt t="107451" x="8912225" y="4510088"/>
          <p14:tracePt t="107468" x="8991600" y="4608513"/>
          <p14:tracePt t="107485" x="9037638" y="4660900"/>
          <p14:tracePt t="107503" x="9072563" y="4697413"/>
          <p14:tracePt t="107518" x="9082088" y="4724400"/>
          <p14:tracePt t="107535" x="9072563" y="4724400"/>
          <p14:tracePt t="108015" x="9055100" y="4724400"/>
          <p14:tracePt t="108029" x="9028113" y="4724400"/>
          <p14:tracePt t="108042" x="8983663" y="4732338"/>
          <p14:tracePt t="108056" x="8920163" y="4741863"/>
          <p14:tracePt t="108068" x="8867775" y="4751388"/>
          <p14:tracePt t="108085" x="8786813" y="4759325"/>
          <p14:tracePt t="108101" x="8153400" y="4840288"/>
          <p14:tracePt t="108118" x="7804150" y="4857750"/>
          <p14:tracePt t="108135" x="7527925" y="4884738"/>
          <p14:tracePt t="108151" x="7027863" y="4929188"/>
          <p14:tracePt t="108169" x="6769100" y="4973638"/>
          <p14:tracePt t="108185" x="6562725" y="5000625"/>
          <p14:tracePt t="108201" x="6303963" y="5054600"/>
          <p14:tracePt t="108218" x="5857875" y="5197475"/>
          <p14:tracePt t="108235" x="5688013" y="5241925"/>
          <p14:tracePt t="108252" x="5500688" y="5295900"/>
          <p14:tracePt t="108268" x="5241925" y="5394325"/>
          <p14:tracePt t="108285" x="5180013" y="5429250"/>
          <p14:tracePt t="108302" x="5116513" y="5500688"/>
          <p14:tracePt t="108318" x="5000625" y="5634038"/>
          <p14:tracePt t="108335" x="4929188" y="5680075"/>
          <p14:tracePt t="108352" x="4875213" y="5732463"/>
          <p14:tracePt t="108368" x="4822825" y="5786438"/>
          <p14:tracePt t="108385" x="4813300" y="5795963"/>
          <p14:tracePt t="108402" x="4813300" y="5803900"/>
          <p14:tracePt t="108420" x="4822825" y="5803900"/>
          <p14:tracePt t="108625" x="4840288" y="5803900"/>
          <p14:tracePt t="108637" x="4848225" y="5803900"/>
          <p14:tracePt t="108651" x="4857750" y="5803900"/>
          <p14:tracePt t="108662" x="4867275" y="5803900"/>
          <p14:tracePt t="108675" x="4875213" y="5803900"/>
          <p14:tracePt t="108688" x="4884738" y="5803900"/>
          <p14:tracePt t="108713" x="4902200" y="5803900"/>
          <p14:tracePt t="108751" x="4919663" y="5803900"/>
          <p14:tracePt t="108763" x="4938713" y="5803900"/>
          <p14:tracePt t="108776" x="4956175" y="5803900"/>
          <p14:tracePt t="108788" x="4983163" y="5803900"/>
          <p14:tracePt t="108802" x="4991100" y="5803900"/>
          <p14:tracePt t="108818" x="5010150" y="5803900"/>
          <p14:tracePt t="108835" x="5018088" y="5803900"/>
          <p14:tracePt t="108852" x="5089525" y="5803900"/>
          <p14:tracePt t="108869" x="5153025" y="5795963"/>
          <p14:tracePt t="108885" x="5259388" y="5768975"/>
          <p14:tracePt t="108901" x="5483225" y="5697538"/>
          <p14:tracePt t="108919" x="5608638" y="5643563"/>
          <p14:tracePt t="108935" x="5768975" y="5572125"/>
          <p14:tracePt t="108952" x="5919788" y="5510213"/>
          <p14:tracePt t="108969" x="6108700" y="5402263"/>
          <p14:tracePt t="108985" x="6170613" y="5340350"/>
          <p14:tracePt t="109002" x="6303963" y="5205413"/>
          <p14:tracePt t="109019" x="6394450" y="5108575"/>
          <p14:tracePt t="109035" x="6446838" y="5018088"/>
          <p14:tracePt t="109052" x="6500813" y="4929188"/>
          <p14:tracePt t="109068" x="6554788" y="4803775"/>
          <p14:tracePt t="109086" x="6554788" y="4786313"/>
          <p14:tracePt t="109102" x="6554788" y="4759325"/>
          <p14:tracePt t="109118" x="6465888" y="4589463"/>
          <p14:tracePt t="109135" x="6394450" y="4491038"/>
          <p14:tracePt t="109151" x="6357938" y="4446588"/>
          <p14:tracePt t="109168" x="6313488" y="4411663"/>
          <p14:tracePt t="109186" x="6296025" y="4402138"/>
          <p14:tracePt t="109202" x="6276975" y="4394200"/>
          <p14:tracePt t="109218" x="6232525" y="4384675"/>
          <p14:tracePt t="109236" x="6205538" y="4375150"/>
          <p14:tracePt t="109252" x="6170613" y="4375150"/>
          <p14:tracePt t="109268" x="6037263" y="4375150"/>
          <p14:tracePt t="109285" x="5983288" y="4375150"/>
          <p14:tracePt t="109302" x="5938838" y="4375150"/>
          <p14:tracePt t="109318" x="5894388" y="4375150"/>
          <p14:tracePt t="109335" x="5776913" y="4394200"/>
          <p14:tracePt t="109352" x="5697538" y="4419600"/>
          <p14:tracePt t="109368" x="5626100" y="4438650"/>
          <p14:tracePt t="109385" x="5411788" y="4608513"/>
          <p14:tracePt t="109402" x="5357813" y="4670425"/>
          <p14:tracePt t="109418" x="5313363" y="4741863"/>
          <p14:tracePt t="109435" x="5251450" y="4848225"/>
          <p14:tracePt t="109452" x="5224463" y="4884738"/>
          <p14:tracePt t="109469" x="5197475" y="4929188"/>
          <p14:tracePt t="109485" x="5170488" y="5018088"/>
          <p14:tracePt t="109503" x="5170488" y="5054600"/>
          <p14:tracePt t="109518" x="5170488" y="5081588"/>
          <p14:tracePt t="109535" x="5170488" y="5108575"/>
          <p14:tracePt t="109551" x="5187950" y="5153025"/>
          <p14:tracePt t="109568" x="5205413" y="5180013"/>
          <p14:tracePt t="109585" x="5232400" y="5205413"/>
          <p14:tracePt t="109602" x="5322888" y="5232400"/>
          <p14:tracePt t="109619" x="5402263" y="5241925"/>
          <p14:tracePt t="109635" x="5510213" y="5241925"/>
          <p14:tracePt t="109652" x="5661025" y="5241925"/>
          <p14:tracePt t="109670" x="5715000" y="5241925"/>
          <p14:tracePt t="109685" x="5776913" y="5232400"/>
          <p14:tracePt t="109702" x="5938838" y="5126038"/>
          <p14:tracePt t="109719" x="6027738" y="5045075"/>
          <p14:tracePt t="109735" x="6089650" y="4973638"/>
          <p14:tracePt t="109752" x="6170613" y="4840288"/>
          <p14:tracePt t="109769" x="6197600" y="4795838"/>
          <p14:tracePt t="109785" x="6215063" y="4768850"/>
          <p14:tracePt t="109802" x="6215063" y="4741863"/>
          <p14:tracePt t="109818" x="6224588" y="4697413"/>
          <p14:tracePt t="109836" x="6232525" y="4679950"/>
          <p14:tracePt t="109852" x="6232525" y="4670425"/>
          <p14:tracePt t="109882" x="6276975" y="4670425"/>
          <p14:tracePt t="109920" x="6357938" y="4679950"/>
          <p14:tracePt t="109931" x="6419850" y="4697413"/>
          <p14:tracePt t="109944" x="6483350" y="4714875"/>
          <p14:tracePt t="109957" x="6527800" y="4732338"/>
          <p14:tracePt t="109970" x="6572250" y="4751388"/>
          <p14:tracePt t="109985" x="6589713" y="4768850"/>
          <p14:tracePt t="110003" x="6608763" y="4776788"/>
          <p14:tracePt t="110018" x="6626225" y="4786313"/>
          <p14:tracePt t="110035" x="6634163" y="4786313"/>
          <p14:tracePt t="110052" x="6634163" y="4795838"/>
          <p14:tracePt t="110413" x="6653213" y="4813300"/>
          <p14:tracePt t="110426" x="6680200" y="4857750"/>
          <p14:tracePt t="110439" x="6715125" y="4911725"/>
          <p14:tracePt t="110452" x="6742113" y="4965700"/>
          <p14:tracePt t="110469" x="6777038" y="5010150"/>
          <p14:tracePt t="110485" x="6875463" y="5197475"/>
          <p14:tracePt t="110503" x="6929438" y="5330825"/>
          <p14:tracePt t="110518" x="6983413" y="5429250"/>
          <p14:tracePt t="110535" x="7037388" y="5491163"/>
          <p14:tracePt t="110552" x="7089775" y="5537200"/>
          <p14:tracePt t="110569" x="7161213" y="5572125"/>
          <p14:tracePt t="110586" x="7170738" y="5572125"/>
          <p14:tracePt t="110602" x="7161213" y="5572125"/>
          <p14:tracePt t="110771" x="7153275" y="5572125"/>
          <p14:tracePt t="110784" x="7143750" y="5562600"/>
          <p14:tracePt t="110797" x="7134225" y="5554663"/>
          <p14:tracePt t="110808" x="7126288" y="5554663"/>
          <p14:tracePt t="110822" x="7116763" y="5554663"/>
          <p14:tracePt t="110835" x="7108825" y="5554663"/>
          <p14:tracePt t="110852" x="7089775" y="5554663"/>
          <p14:tracePt t="112712" x="7062788" y="5473700"/>
          <p14:tracePt t="112802" x="7010400" y="5313363"/>
          <p14:tracePt t="112814" x="6973888" y="5108575"/>
          <p14:tracePt t="112827" x="6938963" y="4938713"/>
          <p14:tracePt t="112839" x="6919913" y="4848225"/>
          <p14:tracePt t="112853" x="6902450" y="4803775"/>
          <p14:tracePt t="112869" x="6884988" y="4768850"/>
          <p14:tracePt t="112886" x="6884988" y="4759325"/>
          <p14:tracePt t="112903" x="6867525" y="4741863"/>
          <p14:tracePt t="112919" x="6848475" y="4697413"/>
          <p14:tracePt t="112936" x="6804025" y="4633913"/>
          <p14:tracePt t="112953" x="6759575" y="4581525"/>
          <p14:tracePt t="112970" x="6732588" y="4572000"/>
          <p14:tracePt t="112986" x="6715125" y="4562475"/>
          <p14:tracePt t="113003" x="6705600" y="4562475"/>
          <p14:tracePt t="113019" x="6688138" y="4562475"/>
          <p14:tracePt t="113044" x="6661150" y="4562475"/>
          <p14:tracePt t="113058" x="6643688" y="4562475"/>
          <p14:tracePt t="113071" x="6616700" y="4581525"/>
          <p14:tracePt t="113085" x="6599238" y="4598988"/>
          <p14:tracePt t="113102" x="6581775" y="4608513"/>
          <p14:tracePt t="113118" x="6545263" y="4633913"/>
          <p14:tracePt t="113135" x="6518275" y="4652963"/>
          <p14:tracePt t="113152" x="6510338" y="4660900"/>
          <p14:tracePt t="113168" x="6456363" y="4687888"/>
          <p14:tracePt t="113186" x="6429375" y="4705350"/>
          <p14:tracePt t="113202" x="6419850" y="4724400"/>
          <p14:tracePt t="113218" x="6402388" y="4741863"/>
          <p14:tracePt t="113236" x="6394450" y="4751388"/>
          <p14:tracePt t="113251" x="6384925" y="4759325"/>
          <p14:tracePt t="113286" x="6375400" y="4768850"/>
          <p14:tracePt t="113298" x="6375400" y="4776788"/>
          <p14:tracePt t="113311" x="6367463" y="4786313"/>
          <p14:tracePt t="113323" x="6357938" y="4795838"/>
          <p14:tracePt t="113336" x="6348413" y="4803775"/>
          <p14:tracePt t="113352" x="6330950" y="4813300"/>
          <p14:tracePt t="113368" x="6313488" y="4830763"/>
          <p14:tracePt t="113385" x="6188075" y="4867275"/>
          <p14:tracePt t="113402" x="6099175" y="4894263"/>
          <p14:tracePt t="113418" x="5983288" y="4929188"/>
          <p14:tracePt t="113435" x="5741988" y="4983163"/>
          <p14:tracePt t="113452" x="5626100" y="5000625"/>
          <p14:tracePt t="113468" x="5527675" y="5027613"/>
          <p14:tracePt t="113485" x="5429250" y="5072063"/>
          <p14:tracePt t="113502" x="5402263" y="5081588"/>
          <p14:tracePt t="113518" x="5394325" y="5089525"/>
          <p14:tracePt t="113535" x="5384800" y="5089525"/>
          <p14:tracePt t="113552" x="5384800" y="5099050"/>
          <p14:tracePt t="113568" x="5394325" y="5099050"/>
          <p14:tracePt t="113961" x="5402263" y="5099050"/>
          <p14:tracePt t="113973" x="5411788" y="5099050"/>
          <p14:tracePt t="113986" x="5438775" y="5099050"/>
          <p14:tracePt t="113999" x="5473700" y="5099050"/>
          <p14:tracePt t="114011" x="5527675" y="5099050"/>
          <p14:tracePt t="114024" x="5562600" y="5099050"/>
          <p14:tracePt t="114037" x="5626100" y="5099050"/>
          <p14:tracePt t="114052" x="5715000" y="5116513"/>
          <p14:tracePt t="114069" x="5830888" y="5133975"/>
          <p14:tracePt t="114086" x="5938838" y="5143500"/>
          <p14:tracePt t="114103" x="6197600" y="5224463"/>
          <p14:tracePt t="114120" x="6340475" y="5251450"/>
          <p14:tracePt t="114136" x="6537325" y="5295900"/>
          <p14:tracePt t="114153" x="6626225" y="5303838"/>
          <p14:tracePt t="114169" x="6715125" y="5303838"/>
          <p14:tracePt t="114186" x="6884988" y="5313363"/>
          <p14:tracePt t="114204" x="7072313" y="5322888"/>
          <p14:tracePt t="114220" x="7134225" y="5340350"/>
          <p14:tracePt t="114236" x="7197725" y="5340350"/>
          <p14:tracePt t="114236" x="7242175" y="5340350"/>
          <p14:tracePt t="114254" x="7304088" y="5340350"/>
          <p14:tracePt t="114269" x="7340600" y="5348288"/>
          <p14:tracePt t="114286" x="7394575" y="5367338"/>
          <p14:tracePt t="114303" x="7473950" y="5375275"/>
          <p14:tracePt t="114320" x="7510463" y="5384800"/>
          <p14:tracePt t="114336" x="7537450" y="5394325"/>
          <p14:tracePt t="114353" x="7589838" y="5411788"/>
          <p14:tracePt t="114370" x="7608888" y="5411788"/>
          <p14:tracePt t="114386" x="7626350" y="5419725"/>
          <p14:tracePt t="114402" x="7634288" y="5419725"/>
          <p14:tracePt t="114419" x="7634288" y="5367338"/>
          <p14:tracePt t="115231" x="7634288" y="5295900"/>
          <p14:tracePt t="115243" x="7634288" y="5251450"/>
          <p14:tracePt t="115256" x="7653338" y="5205413"/>
          <p14:tracePt t="115270" x="7661275" y="5170488"/>
          <p14:tracePt t="115286" x="7688263" y="5126038"/>
          <p14:tracePt t="115303" x="7724775" y="50276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9</a:t>
            </a:fld>
            <a:endParaRPr lang="fr-FR"/>
          </a:p>
        </p:txBody>
      </p:sp>
      <p:pic>
        <p:nvPicPr>
          <p:cNvPr id="3" name="Picture 2">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617600084"/>
              </p:ext>
            </p:extLst>
          </p:nvPr>
        </p:nvGraphicFramePr>
        <p:xfrm>
          <a:off x="228600" y="1403864"/>
          <a:ext cx="8686801" cy="4481812"/>
        </p:xfrm>
        <a:graphic>
          <a:graphicData uri="http://schemas.openxmlformats.org/drawingml/2006/table">
            <a:tbl>
              <a:tblPr firstRow="1" firstCol="1" bandRow="1"/>
              <a:tblGrid>
                <a:gridCol w="1864840"/>
                <a:gridCol w="1547962"/>
                <a:gridCol w="1995961"/>
                <a:gridCol w="1475117"/>
                <a:gridCol w="1802921"/>
              </a:tblGrid>
              <a:tr h="608019">
                <a:tc>
                  <a:txBody>
                    <a:bodyPr/>
                    <a:lstStyle/>
                    <a:p>
                      <a:pPr marL="0" marR="0">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Docking scores (kcal/mol)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608019">
                <a:tc>
                  <a:txBody>
                    <a:bodyPr/>
                    <a:lstStyle/>
                    <a:p>
                      <a:pPr marL="0" marR="0">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Compound 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Compound 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Phospholipase A</a:t>
                      </a:r>
                      <a:r>
                        <a:rPr lang="en-US" sz="1600" b="1" baseline="-25000">
                          <a:effectLst/>
                          <a:latin typeface="Arial" panose="020B0604020202020204" pitchFamily="34"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Neurotoxin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Cardiotoxin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8019">
                <a:tc>
                  <a:txBody>
                    <a:bodyPr/>
                    <a:lstStyle/>
                    <a:p>
                      <a:pPr marL="0" marR="0" algn="just">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Catechin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9064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-5.4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1216032">
                <a:tc>
                  <a:txBody>
                    <a:bodyPr/>
                    <a:lstStyle/>
                    <a:p>
                      <a:pPr marL="0" marR="0" algn="just">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Catechin-3-rhamnoside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21626704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-7.3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-5.8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608019">
                <a:tc>
                  <a:txBody>
                    <a:bodyPr/>
                    <a:lstStyle/>
                    <a:p>
                      <a:pPr marL="0" marR="0" algn="just">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Epicatechin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72276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-5.2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833704">
                <a:tc>
                  <a:txBody>
                    <a:bodyPr/>
                    <a:lstStyle/>
                    <a:p>
                      <a:pPr marL="0" marR="0" algn="just">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Quercetin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528043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-8.5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-5.2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758461" y="609600"/>
            <a:ext cx="762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Table 1: Docking scores of the compounds against three toxins from </a:t>
            </a:r>
            <a:r>
              <a:rPr kumimoji="0" lang="en-US"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Naja nigricollis</a:t>
            </a:r>
            <a:r>
              <a:rPr kumimoji="0" lang="en-US"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cap="none" normalizeH="0" baseline="0" dirty="0" smtClean="0">
              <a:ln>
                <a:noFill/>
              </a:ln>
              <a:solidFill>
                <a:schemeClr val="tx1"/>
              </a:solidFill>
              <a:effectLst/>
              <a:latin typeface="Arial" panose="020B0604020202020204" pitchFamily="34" charset="0"/>
            </a:endParaRPr>
          </a:p>
        </p:txBody>
      </p:sp>
      <p:sp>
        <p:nvSpPr>
          <p:cNvPr id="8" name="Rectangle 7"/>
          <p:cNvSpPr/>
          <p:nvPr/>
        </p:nvSpPr>
        <p:spPr>
          <a:xfrm>
            <a:off x="2" y="0"/>
            <a:ext cx="3033523" cy="461665"/>
          </a:xfrm>
          <a:prstGeom prst="rect">
            <a:avLst/>
          </a:prstGeom>
        </p:spPr>
        <p:txBody>
          <a:bodyPr wrap="none">
            <a:spAutoFit/>
          </a:bodyPr>
          <a:lstStyle/>
          <a:p>
            <a:r>
              <a:rPr lang="fr-FR" sz="2400" b="1" dirty="0"/>
              <a:t>Results and discussion</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6416463"/>
      </p:ext>
    </p:extLst>
  </p:cSld>
  <p:clrMapOvr>
    <a:masterClrMapping/>
  </p:clrMapOvr>
  <mc:AlternateContent xmlns:mc="http://schemas.openxmlformats.org/markup-compatibility/2006">
    <mc:Choice xmlns:p14="http://schemas.microsoft.com/office/powerpoint/2010/main" Requires="p14">
      <p:transition spd="slow" p14:dur="2000" advTm="78537"/>
    </mc:Choice>
    <mc:Fallback>
      <p:transition spd="slow" advTm="78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6657" x="7715250" y="5018088"/>
          <p14:tracePt t="16877" x="7688263" y="4991100"/>
          <p14:tracePt t="16890" x="7670800" y="4983163"/>
          <p14:tracePt t="16904" x="7634288" y="4929188"/>
          <p14:tracePt t="16915" x="7562850" y="4884738"/>
          <p14:tracePt t="16930" x="7537450" y="4857750"/>
          <p14:tracePt t="16941" x="7527925" y="4857750"/>
          <p14:tracePt t="16958" x="7446963" y="4795838"/>
          <p14:tracePt t="16975" x="7134225" y="4598988"/>
          <p14:tracePt t="16993" x="6973888" y="4446588"/>
          <p14:tracePt t="17008" x="6867525" y="4348163"/>
          <p14:tracePt t="17025" x="6751638" y="4214813"/>
          <p14:tracePt t="17042" x="6724650" y="4170363"/>
          <p14:tracePt t="17058" x="6680200" y="4116388"/>
          <p14:tracePt t="17075" x="6518275" y="3973513"/>
          <p14:tracePt t="17092" x="6402388" y="3830638"/>
          <p14:tracePt t="17108" x="6276975" y="3697288"/>
          <p14:tracePt t="17125" x="6116638" y="3490913"/>
          <p14:tracePt t="17142" x="6000750" y="3340100"/>
          <p14:tracePt t="17158" x="5759450" y="3081338"/>
          <p14:tracePt t="17175" x="5545138" y="2822575"/>
          <p14:tracePt t="17192" x="5473700" y="2670175"/>
          <p14:tracePt t="17208" x="5411788" y="2509838"/>
          <p14:tracePt t="17225" x="5375275" y="2411413"/>
          <p14:tracePt t="17242" x="5313363" y="2295525"/>
          <p14:tracePt t="17259" x="5286375" y="2276475"/>
          <p14:tracePt t="17275" x="5259388" y="2259013"/>
          <p14:tracePt t="17292" x="5197475" y="2241550"/>
          <p14:tracePt t="17309" x="5153025" y="2241550"/>
          <p14:tracePt t="17325" x="5116513" y="2241550"/>
          <p14:tracePt t="17342" x="5081588" y="2232025"/>
          <p14:tracePt t="17359" x="5072063" y="2232025"/>
          <p14:tracePt t="17375" x="5062538" y="2224088"/>
          <p14:tracePt t="17392" x="5045075" y="2224088"/>
          <p14:tracePt t="17740" x="5027613" y="2224088"/>
          <p14:tracePt t="17754" x="4991100" y="2224088"/>
          <p14:tracePt t="17766" x="4956175" y="2214563"/>
          <p14:tracePt t="17779" x="4919663" y="2205038"/>
          <p14:tracePt t="17792" x="4875213" y="2197100"/>
          <p14:tracePt t="17808" x="4840288" y="2187575"/>
          <p14:tracePt t="17825" x="4768850" y="2179638"/>
          <p14:tracePt t="17843" x="4679950" y="2160588"/>
          <p14:tracePt t="17858" x="4562475" y="2152650"/>
          <p14:tracePt t="17875" x="4367213" y="2133600"/>
          <p14:tracePt t="17892" x="4286250" y="2125663"/>
          <p14:tracePt t="17908" x="4197350" y="2125663"/>
          <p14:tracePt t="17925" x="4116388" y="2125663"/>
          <p14:tracePt t="17942" x="4000500" y="2125663"/>
          <p14:tracePt t="17959" x="3946525" y="2125663"/>
          <p14:tracePt t="17975" x="3884613" y="2133600"/>
          <p14:tracePt t="17993" x="3759200" y="2160588"/>
          <p14:tracePt t="18009" x="3714750" y="2170113"/>
          <p14:tracePt t="18025" x="3697288" y="2179638"/>
          <p14:tracePt t="18041" x="3679825" y="2187575"/>
          <p14:tracePt t="18059" x="3687763" y="2187575"/>
          <p14:tracePt t="18132" x="3724275" y="2205038"/>
          <p14:tracePt t="18157" x="3751263" y="2224088"/>
          <p14:tracePt t="18169" x="3822700" y="2286000"/>
          <p14:tracePt t="18182" x="3902075" y="2322513"/>
          <p14:tracePt t="18195" x="4081463" y="2384425"/>
          <p14:tracePt t="18209" x="4251325" y="2428875"/>
          <p14:tracePt t="18225" x="4446588" y="2482850"/>
          <p14:tracePt t="18242" x="4830763" y="2544763"/>
          <p14:tracePt t="18258" x="5545138" y="2625725"/>
          <p14:tracePt t="18277" x="5867400" y="2643188"/>
          <p14:tracePt t="18292" x="6037263" y="2643188"/>
          <p14:tracePt t="18308" x="6242050" y="2633663"/>
          <p14:tracePt t="18326" x="6303963" y="2616200"/>
          <p14:tracePt t="18342" x="6340475" y="2589213"/>
          <p14:tracePt t="18358" x="6375400" y="2509838"/>
          <p14:tracePt t="18375" x="6375400" y="2438400"/>
          <p14:tracePt t="18392" x="6367463" y="2384425"/>
          <p14:tracePt t="18409" x="6303963" y="2286000"/>
          <p14:tracePt t="18426" x="6269038" y="2251075"/>
          <p14:tracePt t="18442" x="6232525" y="2224088"/>
          <p14:tracePt t="18458" x="6153150" y="2125663"/>
          <p14:tracePt t="18476" x="6099175" y="2044700"/>
          <p14:tracePt t="18492" x="6027738" y="1990725"/>
          <p14:tracePt t="18508" x="5929313" y="1938338"/>
          <p14:tracePt t="18525" x="5786438" y="1893888"/>
          <p14:tracePt t="18542" x="5724525" y="1874838"/>
          <p14:tracePt t="18558" x="5661025" y="1866900"/>
          <p14:tracePt t="18575" x="5491163" y="1857375"/>
          <p14:tracePt t="18592" x="5375275" y="1857375"/>
          <p14:tracePt t="18609" x="5214938" y="1857375"/>
          <p14:tracePt t="18625" x="4983163" y="1866900"/>
          <p14:tracePt t="18642" x="4848225" y="1911350"/>
          <p14:tracePt t="18658" x="4732338" y="1955800"/>
          <p14:tracePt t="18675" x="4581525" y="2027238"/>
          <p14:tracePt t="18692" x="4518025" y="2054225"/>
          <p14:tracePt t="18709" x="4465638" y="2081213"/>
          <p14:tracePt t="18725" x="4402138" y="2098675"/>
          <p14:tracePt t="18742" x="4276725" y="2133600"/>
          <p14:tracePt t="18759" x="4241800" y="2152650"/>
          <p14:tracePt t="18775" x="4214813" y="2160588"/>
          <p14:tracePt t="18792" x="4179888" y="2170113"/>
          <p14:tracePt t="18809" x="4170363" y="2179638"/>
          <p14:tracePt t="18825" x="4160838" y="2187575"/>
          <p14:tracePt t="18842" x="4125913" y="2224088"/>
          <p14:tracePt t="18859" x="4125913" y="2232025"/>
          <p14:tracePt t="18875" x="4108450" y="2259013"/>
          <p14:tracePt t="18892" x="4081463" y="2366963"/>
          <p14:tracePt t="18909" x="4071938" y="2401888"/>
          <p14:tracePt t="18925" x="4062413" y="2428875"/>
          <p14:tracePt t="18942" x="4054475" y="2500313"/>
          <p14:tracePt t="18959" x="4054475" y="2517775"/>
          <p14:tracePt t="18975" x="4044950" y="2527300"/>
          <p14:tracePt t="18993" x="4044950" y="2544763"/>
          <p14:tracePt t="19009" x="4044950" y="2554288"/>
          <p14:tracePt t="19025" x="4037013" y="2554288"/>
          <p14:tracePt t="19109" x="4027488" y="2554288"/>
          <p14:tracePt t="19121" x="4010025" y="2554288"/>
          <p14:tracePt t="19147" x="3973513" y="2554288"/>
          <p14:tracePt t="19160" x="3946525" y="2554288"/>
          <p14:tracePt t="19172" x="3919538" y="2554288"/>
          <p14:tracePt t="19185" x="3902075" y="2554288"/>
          <p14:tracePt t="19197" x="3884613" y="2562225"/>
          <p14:tracePt t="19211" x="3867150" y="2562225"/>
          <p14:tracePt t="19225" x="3857625" y="2571750"/>
          <p14:tracePt t="19242" x="3848100" y="2571750"/>
          <p14:tracePt t="19259" x="3830638" y="2581275"/>
          <p14:tracePt t="19276" x="3803650" y="2598738"/>
          <p14:tracePt t="19293" x="3786188" y="2598738"/>
          <p14:tracePt t="19309" x="3786188" y="2625725"/>
          <p14:tracePt t="19709" x="3776663" y="2652713"/>
          <p14:tracePt t="19721" x="3768725" y="2679700"/>
          <p14:tracePt t="19734" x="3768725" y="2705100"/>
          <p14:tracePt t="19749" x="3768725" y="2741613"/>
          <p14:tracePt t="19762" x="3776663" y="2803525"/>
          <p14:tracePt t="19776" x="3803650" y="2874963"/>
          <p14:tracePt t="19792" x="3857625" y="2955925"/>
          <p14:tracePt t="19809" x="3902075" y="3017838"/>
          <p14:tracePt t="19827" x="3956050" y="3081338"/>
          <p14:tracePt t="19843" x="3973513" y="3098800"/>
          <p14:tracePt t="19859" x="3983038" y="3098800"/>
          <p14:tracePt t="19888" x="4000500" y="3098800"/>
          <p14:tracePt t="19927" x="4037013" y="3089275"/>
          <p14:tracePt t="19939" x="4098925" y="3044825"/>
          <p14:tracePt t="19952" x="4205288" y="2955925"/>
          <p14:tracePt t="19964" x="4357688" y="2830513"/>
          <p14:tracePt t="19977" x="4473575" y="2714625"/>
          <p14:tracePt t="19992" x="4554538" y="2625725"/>
          <p14:tracePt t="20009" x="4643438" y="2517775"/>
          <p14:tracePt t="20026" x="4965700" y="2160588"/>
          <p14:tracePt t="20042" x="5081588" y="2062163"/>
          <p14:tracePt t="20059" x="5126038" y="2009775"/>
          <p14:tracePt t="20075" x="5153025" y="1965325"/>
          <p14:tracePt t="20093" x="5160963" y="1955800"/>
          <p14:tracePt t="20109" x="5160963" y="1938338"/>
          <p14:tracePt t="20129" x="5160963" y="1911350"/>
          <p14:tracePt t="20142" x="5160963" y="1857375"/>
          <p14:tracePt t="20159" x="5160963" y="1785938"/>
          <p14:tracePt t="20176" x="5160963" y="1687513"/>
          <p14:tracePt t="20193" x="5160963" y="1660525"/>
          <p14:tracePt t="20209" x="5160963" y="1643063"/>
          <p14:tracePt t="20225" x="5160963" y="1616075"/>
          <p14:tracePt t="20242" x="5160963" y="1589088"/>
          <p14:tracePt t="20259" x="5160963" y="1571625"/>
          <p14:tracePt t="20276" x="5160963" y="1554163"/>
          <p14:tracePt t="20292" x="5160963" y="1536700"/>
          <p14:tracePt t="20309" x="5153025" y="1536700"/>
          <p14:tracePt t="20834" x="5143500" y="1536700"/>
          <p14:tracePt t="21198" x="5133975" y="1554163"/>
          <p14:tracePt t="21224" x="5126038" y="1571625"/>
          <p14:tracePt t="21237" x="5116513" y="1598613"/>
          <p14:tracePt t="21251" x="5108575" y="1625600"/>
          <p14:tracePt t="21264" x="5099050" y="1643063"/>
          <p14:tracePt t="21277" x="5099050" y="1652588"/>
          <p14:tracePt t="21292" x="5099050" y="1660525"/>
          <p14:tracePt t="21309" x="5099050" y="1670050"/>
          <p14:tracePt t="21326" x="5089525" y="1687513"/>
          <p14:tracePt t="21343" x="5089525" y="1697038"/>
          <p14:tracePt t="21359" x="5081588" y="1714500"/>
          <p14:tracePt t="21376" x="5072063" y="1731963"/>
          <p14:tracePt t="21393" x="5072063" y="1741488"/>
          <p14:tracePt t="21415" x="5062538" y="1751013"/>
          <p14:tracePt t="21428" x="5062538" y="1776413"/>
          <p14:tracePt t="21442" x="5054600" y="1803400"/>
          <p14:tracePt t="21459" x="5045075" y="1830388"/>
          <p14:tracePt t="21476" x="5037138" y="1874838"/>
          <p14:tracePt t="21494" x="5027613" y="1901825"/>
          <p14:tracePt t="21509" x="5027613" y="1919288"/>
          <p14:tracePt t="21526" x="5018088" y="1946275"/>
          <p14:tracePt t="21543" x="5010150" y="1965325"/>
          <p14:tracePt t="21559" x="5000625" y="1990725"/>
          <p14:tracePt t="21576" x="4991100" y="2036763"/>
          <p14:tracePt t="21592" x="4983163" y="2125663"/>
          <p14:tracePt t="21609" x="4965700" y="2160588"/>
          <p14:tracePt t="21626" x="4946650" y="2187575"/>
          <p14:tracePt t="21642" x="4938713" y="2232025"/>
          <p14:tracePt t="21659" x="4919663" y="2357438"/>
          <p14:tracePt t="21676" x="4884738" y="2455863"/>
          <p14:tracePt t="21692" x="4857750" y="2608263"/>
          <p14:tracePt t="21709" x="4848225" y="2714625"/>
          <p14:tracePt t="21726" x="4848225" y="2857500"/>
          <p14:tracePt t="21742" x="4840288" y="2973388"/>
          <p14:tracePt t="21759" x="4822825" y="3160713"/>
          <p14:tracePt t="21776" x="4813300" y="3276600"/>
          <p14:tracePt t="21792" x="4813300" y="3411538"/>
          <p14:tracePt t="21809" x="4803775" y="3589338"/>
          <p14:tracePt t="21826" x="4795838" y="3652838"/>
          <p14:tracePt t="21843" x="4795838" y="3687763"/>
          <p14:tracePt t="21859" x="4776788" y="3741738"/>
          <p14:tracePt t="21876" x="4768850" y="3768725"/>
          <p14:tracePt t="21892" x="4768850" y="3795713"/>
          <p14:tracePt t="21909" x="4768850" y="3813175"/>
          <p14:tracePt t="23684" x="4776788" y="3822700"/>
          <p14:tracePt t="24129" x="4786313" y="3840163"/>
          <p14:tracePt t="24142" x="4803775" y="3875088"/>
          <p14:tracePt t="24154" x="4822825" y="3956050"/>
          <p14:tracePt t="24166" x="4822825" y="4037013"/>
          <p14:tracePt t="24180" x="4822825" y="4125913"/>
          <p14:tracePt t="24193" x="4822825" y="4214813"/>
          <p14:tracePt t="24210" x="4822825" y="4348163"/>
          <p14:tracePt t="24226" x="4795838" y="4518025"/>
          <p14:tracePt t="24244" x="4776788" y="4572000"/>
          <p14:tracePt t="24260" x="4768850" y="4608513"/>
          <p14:tracePt t="24276" x="4751388" y="4633913"/>
          <p14:tracePt t="24293" x="4741863" y="4705350"/>
          <p14:tracePt t="24310" x="4732338" y="4732338"/>
          <p14:tracePt t="24326" x="4732338" y="4741863"/>
          <p14:tracePt t="24343" x="4732338" y="4830763"/>
          <p14:tracePt t="24360" x="4732338" y="4857750"/>
          <p14:tracePt t="24376" x="4732338" y="4867275"/>
          <p14:tracePt t="24393" x="4732338" y="4822825"/>
          <p14:tracePt t="24808" x="4732338" y="4759325"/>
          <p14:tracePt t="24821" x="4732338" y="4670425"/>
          <p14:tracePt t="24834" x="4732338" y="4554538"/>
          <p14:tracePt t="24846" x="4732338" y="4429125"/>
          <p14:tracePt t="24860" x="4732338" y="4322763"/>
          <p14:tracePt t="24876" x="4732338" y="4197350"/>
          <p14:tracePt t="24893" x="4732338" y="3946525"/>
          <p14:tracePt t="24911" x="4732338" y="3768725"/>
          <p14:tracePt t="24926" x="4732338" y="3633788"/>
          <p14:tracePt t="24943" x="4724400" y="3517900"/>
          <p14:tracePt t="24960" x="4714875" y="3384550"/>
          <p14:tracePt t="24977" x="4705350" y="3348038"/>
          <p14:tracePt t="24994" x="4705350" y="3322638"/>
          <p14:tracePt t="25010" x="4705350" y="3276600"/>
          <p14:tracePt t="25027" x="4697413" y="3259138"/>
          <p14:tracePt t="25043" x="4697413" y="3232150"/>
          <p14:tracePt t="25060" x="4687888" y="3152775"/>
          <p14:tracePt t="25077" x="4687888" y="3116263"/>
          <p14:tracePt t="25094" x="4687888" y="3081338"/>
          <p14:tracePt t="25110" x="4687888" y="3000375"/>
          <p14:tracePt t="25127" x="4687888" y="2965450"/>
          <p14:tracePt t="25144" x="4687888" y="2894013"/>
          <p14:tracePt t="25160" x="4687888" y="2724150"/>
          <p14:tracePt t="25177" x="4697413" y="2652713"/>
          <p14:tracePt t="25194" x="4705350" y="2608263"/>
          <p14:tracePt t="25210" x="4724400" y="2554288"/>
          <p14:tracePt t="25227" x="4724400" y="2544763"/>
          <p14:tracePt t="25243" x="4724400" y="2536825"/>
          <p14:tracePt t="25260" x="4724400" y="2527300"/>
          <p14:tracePt t="25277" x="4724400" y="2544763"/>
          <p14:tracePt t="26004" x="4724400" y="2562225"/>
          <p14:tracePt t="26016" x="4724400" y="2581275"/>
          <p14:tracePt t="26029" x="4724400" y="2589213"/>
          <p14:tracePt t="26043" x="4724400" y="2616200"/>
          <p14:tracePt t="26060" x="4724400" y="2625725"/>
          <p14:tracePt t="26076" x="4724400" y="2679700"/>
          <p14:tracePt t="26094" x="4724400" y="2741613"/>
          <p14:tracePt t="26110" x="4724400" y="2803525"/>
          <p14:tracePt t="26126" x="4714875" y="2884488"/>
          <p14:tracePt t="26144" x="4714875" y="2901950"/>
          <p14:tracePt t="26160" x="4714875" y="2928938"/>
          <p14:tracePt t="26177" x="4714875" y="3027363"/>
          <p14:tracePt t="26194" x="4714875" y="3098800"/>
          <p14:tracePt t="26210" x="4714875" y="3160713"/>
          <p14:tracePt t="26227" x="4714875" y="3276600"/>
          <p14:tracePt t="26245" x="4714875" y="3367088"/>
          <p14:tracePt t="26260" x="4714875" y="3446463"/>
          <p14:tracePt t="26277" x="4714875" y="3517900"/>
          <p14:tracePt t="26294" x="4714875" y="3608388"/>
          <p14:tracePt t="26310" x="4714875" y="3643313"/>
          <p14:tracePt t="26327" x="4724400" y="3697288"/>
          <p14:tracePt t="26344" x="4724400" y="3848100"/>
          <p14:tracePt t="26361" x="4724400" y="3894138"/>
          <p14:tracePt t="26377" x="4724400" y="3929063"/>
          <p14:tracePt t="26393" x="4724400" y="3946525"/>
          <p14:tracePt t="26410" x="4724400" y="3956050"/>
          <p14:tracePt t="26434" x="4724400" y="4010025"/>
          <p14:tracePt t="27160" x="4724400" y="4081463"/>
          <p14:tracePt t="27173" x="4724400" y="4125913"/>
          <p14:tracePt t="27185" x="4732338" y="4187825"/>
          <p14:tracePt t="27198" x="4732338" y="4224338"/>
          <p14:tracePt t="27211" x="4732338" y="4251325"/>
          <p14:tracePt t="27227" x="4732338" y="4295775"/>
          <p14:tracePt t="27244" x="4741863" y="4340225"/>
          <p14:tracePt t="27261" x="4741863" y="4367213"/>
          <p14:tracePt t="28178" x="4741863" y="4384675"/>
          <p14:tracePt t="28746" x="4732338" y="4429125"/>
          <p14:tracePt t="28760" x="4714875" y="4554538"/>
          <p14:tracePt t="28772" x="4705350" y="4679950"/>
          <p14:tracePt t="28785" x="4705350" y="4768850"/>
          <p14:tracePt t="28797" x="4705350" y="4848225"/>
          <p14:tracePt t="28814" x="4705350" y="5010150"/>
          <p14:tracePt t="28827" x="4705350" y="5116513"/>
          <p14:tracePt t="28843" x="4697413" y="5187950"/>
          <p14:tracePt t="28859" x="4687888" y="5232400"/>
          <p14:tracePt t="28876" x="4670425" y="5276850"/>
          <p14:tracePt t="28893" x="4670425" y="5303838"/>
          <p14:tracePt t="28909" x="4660900" y="5322888"/>
          <p14:tracePt t="28926" x="4660900" y="5357813"/>
          <p14:tracePt t="28943" x="4660900" y="5367338"/>
          <p14:tracePt t="28960" x="4660900" y="5375275"/>
          <p14:tracePt t="28976" x="4660900" y="5402263"/>
          <p14:tracePt t="29067" x="4660900" y="5438775"/>
          <p14:tracePt t="29079" x="4660900" y="5500688"/>
          <p14:tracePt t="29093" x="4679950" y="5572125"/>
          <p14:tracePt t="29104" x="4714875" y="5715000"/>
          <p14:tracePt t="29118" x="4741863" y="5830888"/>
          <p14:tracePt t="29129" x="4751388" y="5919788"/>
          <p14:tracePt t="29143" x="4768850" y="5983288"/>
          <p14:tracePt t="29160" x="4776788" y="6027738"/>
          <p14:tracePt t="29176" x="4776788" y="6054725"/>
          <p14:tracePt t="29193" x="4776788" y="6072188"/>
          <p14:tracePt t="29210" x="4776788" y="6081713"/>
          <p14:tracePt t="29226" x="4776788" y="6072188"/>
          <p14:tracePt t="29601" x="4776788" y="6062663"/>
          <p14:tracePt t="29615" x="4776788" y="6000750"/>
          <p14:tracePt t="29628" x="4776788" y="5875338"/>
          <p14:tracePt t="29641" x="4795838" y="5581650"/>
          <p14:tracePt t="29654" x="4813300" y="5143500"/>
          <p14:tracePt t="29667" x="4867275" y="4295775"/>
          <p14:tracePt t="29679" x="4929188" y="3589338"/>
          <p14:tracePt t="29693" x="4929188" y="3179763"/>
          <p14:tracePt t="29710" x="4929188" y="2982913"/>
          <p14:tracePt t="29726" x="4929188" y="2884488"/>
          <p14:tracePt t="29744" x="4919663" y="2867025"/>
          <p14:tracePt t="29760" x="4902200" y="2867025"/>
          <p14:tracePt t="29777" x="4894263" y="2867025"/>
          <p14:tracePt t="29794" x="4875213" y="2867025"/>
          <p14:tracePt t="29821" x="4867275" y="2857500"/>
          <p14:tracePt t="29847" x="4857750" y="2857500"/>
          <p14:tracePt t="29860" x="4840288" y="2857500"/>
          <p14:tracePt t="29873" x="4813300" y="2847975"/>
          <p14:tracePt t="29885" x="4795838" y="2830513"/>
          <p14:tracePt t="29899" x="4795838" y="2840038"/>
          <p14:tracePt t="30112" x="4795838" y="2857500"/>
          <p14:tracePt t="30125" x="4768850" y="2901950"/>
          <p14:tracePt t="30137" x="4687888" y="3054350"/>
          <p14:tracePt t="30150" x="4633913" y="3205163"/>
          <p14:tracePt t="30163" x="4589463" y="3330575"/>
          <p14:tracePt t="30177" x="4572000" y="3438525"/>
          <p14:tracePt t="30193" x="4562475" y="3536950"/>
          <p14:tracePt t="30210" x="4562475" y="3598863"/>
          <p14:tracePt t="30227" x="4562475" y="3697288"/>
          <p14:tracePt t="30244" x="4589463" y="3705225"/>
          <p14:tracePt t="30260" x="4608513" y="3705225"/>
          <p14:tracePt t="30260" x="4643438" y="3705225"/>
          <p14:tracePt t="30277" x="4714875" y="3697288"/>
          <p14:tracePt t="30293" x="4795838" y="3670300"/>
          <p14:tracePt t="30310" x="4857750" y="3643313"/>
          <p14:tracePt t="30327" x="4875213" y="3633788"/>
          <p14:tracePt t="30344" x="4894263" y="3581400"/>
          <p14:tracePt t="30360" x="4894263" y="3544888"/>
          <p14:tracePt t="30377" x="4894263" y="3517900"/>
          <p14:tracePt t="30393" x="4894263" y="3500438"/>
          <p14:tracePt t="30410" x="4884738" y="3500438"/>
          <p14:tracePt t="30445" x="4875213" y="3500438"/>
          <p14:tracePt t="30470" x="4875213" y="3490913"/>
          <p14:tracePt t="30610" x="4875213" y="3465513"/>
          <p14:tracePt t="30622" x="4875213" y="3438525"/>
          <p14:tracePt t="30636" x="4867275" y="3402013"/>
          <p14:tracePt t="30649" x="4857750" y="3322638"/>
          <p14:tracePt t="30662" x="4857750" y="3205163"/>
          <p14:tracePt t="30677" x="4884738" y="3054350"/>
          <p14:tracePt t="30695" x="4911725" y="2847975"/>
          <p14:tracePt t="30711" x="4919663" y="2562225"/>
          <p14:tracePt t="30728" x="4902200" y="2500313"/>
          <p14:tracePt t="30744" x="4857750" y="2465388"/>
          <p14:tracePt t="30761" x="4786313" y="2446338"/>
          <p14:tracePt t="30778" x="4759325" y="2446338"/>
          <p14:tracePt t="30794" x="4751388" y="2446338"/>
          <p14:tracePt t="30811" x="4598988" y="2687638"/>
          <p14:tracePt t="30844" x="4419600" y="2928938"/>
          <p14:tracePt t="30856" x="4232275" y="3179763"/>
          <p14:tracePt t="30869" x="4071938" y="3402013"/>
          <p14:tracePt t="30882" x="3990975" y="3517900"/>
          <p14:tracePt t="30895" x="3946525" y="3589338"/>
          <p14:tracePt t="30911" x="3919538" y="3660775"/>
          <p14:tracePt t="30928" x="3867150" y="3956050"/>
          <p14:tracePt t="30945" x="3867150" y="4108450"/>
          <p14:tracePt t="30961" x="3848100" y="4286250"/>
          <p14:tracePt t="30977" x="3848100" y="4670425"/>
          <p14:tracePt t="30996" x="3848100" y="4795838"/>
          <p14:tracePt t="31011" x="3938588" y="5108575"/>
          <p14:tracePt t="31028" x="4071938" y="5394325"/>
          <p14:tracePt t="31045" x="4348163" y="5822950"/>
          <p14:tracePt t="31061" x="4419600" y="5983288"/>
          <p14:tracePt t="31078" x="4473575" y="6062663"/>
          <p14:tracePt t="31095" x="4545013" y="6126163"/>
          <p14:tracePt t="31111" x="4581525" y="6134100"/>
          <p14:tracePt t="31128" x="4608513" y="6134100"/>
          <p14:tracePt t="31144" x="4751388" y="6045200"/>
          <p14:tracePt t="31161" x="4813300" y="5938838"/>
          <p14:tracePt t="31178" x="4875213" y="5848350"/>
          <p14:tracePt t="31195" x="4938713" y="5661025"/>
          <p14:tracePt t="31211" x="4946650" y="5491163"/>
          <p14:tracePt t="31228" x="4946650" y="5322888"/>
          <p14:tracePt t="31245" x="4946650" y="5108575"/>
          <p14:tracePt t="31262" x="4929188" y="5000625"/>
          <p14:tracePt t="31278" x="4894263" y="4875213"/>
          <p14:tracePt t="31294" x="4705350" y="4429125"/>
          <p14:tracePt t="31312" x="4589463" y="4081463"/>
          <p14:tracePt t="31328" x="4537075" y="3867150"/>
          <p14:tracePt t="31345" x="4500563" y="3751263"/>
          <p14:tracePt t="31361" x="4473575" y="3554413"/>
          <p14:tracePt t="31379" x="4473575" y="3482975"/>
          <p14:tracePt t="31394" x="4465638" y="3438525"/>
          <p14:tracePt t="31411" x="4465638" y="3313113"/>
          <p14:tracePt t="31428" x="4465638" y="3205163"/>
          <p14:tracePt t="31445" x="4483100" y="3089275"/>
          <p14:tracePt t="31461" x="4491038" y="2982913"/>
          <p14:tracePt t="31478" x="4491038" y="2884488"/>
          <p14:tracePt t="31495" x="4491038" y="2874963"/>
          <p14:tracePt t="31511" x="4483100" y="2857500"/>
          <p14:tracePt t="31528" x="4473575" y="2840038"/>
          <p14:tracePt t="31545" x="4465638" y="2840038"/>
          <p14:tracePt t="31561" x="4465638" y="2830513"/>
          <p14:tracePt t="31578" x="4456113" y="2830513"/>
          <p14:tracePt t="32114" x="4429125" y="2822575"/>
          <p14:tracePt t="32127" x="4375150" y="2813050"/>
          <p14:tracePt t="32138" x="4268788" y="2795588"/>
          <p14:tracePt t="32151" x="4081463" y="2776538"/>
          <p14:tracePt t="32164" x="3776663" y="2741613"/>
          <p14:tracePt t="32178" x="3313113" y="2705100"/>
          <p14:tracePt t="32195" x="2874963" y="2687638"/>
          <p14:tracePt t="32211" x="1625600" y="2687638"/>
          <p14:tracePt t="32228" x="1179513" y="2697163"/>
          <p14:tracePt t="32244" x="938213" y="2714625"/>
          <p14:tracePt t="32261" x="652463" y="2724150"/>
          <p14:tracePt t="32279" x="554038" y="2732088"/>
          <p14:tracePt t="32294" x="482600" y="2732088"/>
          <p14:tracePt t="32311" x="411163" y="2732088"/>
          <p14:tracePt t="32329" x="393700" y="2732088"/>
          <p14:tracePt t="32345" x="384175" y="2732088"/>
          <p14:tracePt t="32380" x="374650" y="2732088"/>
          <p14:tracePt t="32469" x="374650" y="2724150"/>
          <p14:tracePt t="32904" x="393700" y="2724150"/>
          <p14:tracePt t="32930" x="438150" y="2724150"/>
          <p14:tracePt t="32941" x="490538" y="2714625"/>
          <p14:tracePt t="32955" x="544513" y="2705100"/>
          <p14:tracePt t="32968" x="581025" y="2705100"/>
          <p14:tracePt t="32981" x="598488" y="2705100"/>
          <p14:tracePt t="32995" x="608013" y="2705100"/>
          <p14:tracePt t="33011" x="615950" y="2705100"/>
          <p14:tracePt t="33028" x="669925" y="2705100"/>
          <p14:tracePt t="33045" x="696913" y="2714625"/>
          <p14:tracePt t="33061" x="723900" y="2732088"/>
          <p14:tracePt t="33078" x="758825" y="2795588"/>
          <p14:tracePt t="33095" x="768350" y="2884488"/>
          <p14:tracePt t="33111" x="785813" y="3009900"/>
          <p14:tracePt t="33128" x="795338" y="3482975"/>
          <p14:tracePt t="33145" x="795338" y="3724275"/>
          <p14:tracePt t="33161" x="795338" y="3938588"/>
          <p14:tracePt t="33178" x="795338" y="4313238"/>
          <p14:tracePt t="33196" x="803275" y="4419600"/>
          <p14:tracePt t="33211" x="822325" y="4483100"/>
          <p14:tracePt t="33228" x="822325" y="4491038"/>
          <p14:tracePt t="33600" x="822325" y="4510088"/>
          <p14:tracePt t="33613" x="822325" y="4527550"/>
          <p14:tracePt t="33625" x="822325" y="4537075"/>
          <p14:tracePt t="33638" x="822325" y="4545013"/>
          <p14:tracePt t="33651" x="822325" y="4554538"/>
          <p14:tracePt t="33664" x="822325" y="4562475"/>
          <p14:tracePt t="33678" x="822325" y="4572000"/>
          <p14:tracePt t="33986" x="822325" y="4589463"/>
          <p14:tracePt t="33997" x="822325" y="4608513"/>
          <p14:tracePt t="34011" x="822325" y="4616450"/>
          <p14:tracePt t="34023" x="822325" y="4633913"/>
          <p14:tracePt t="34036" x="822325" y="4652963"/>
          <p14:tracePt t="34048" x="822325" y="4670425"/>
          <p14:tracePt t="34062" x="822325" y="4732338"/>
          <p14:tracePt t="34078" x="812800" y="4830763"/>
          <p14:tracePt t="34095" x="812800" y="4902200"/>
          <p14:tracePt t="34112" x="803275" y="4991100"/>
          <p14:tracePt t="34129" x="803275" y="5018088"/>
          <p14:tracePt t="34145" x="803275" y="5027613"/>
          <p14:tracePt t="34162" x="803275" y="5045075"/>
          <p14:tracePt t="34179" x="803275" y="5054600"/>
          <p14:tracePt t="34195" x="803275" y="5062538"/>
          <p14:tracePt t="34212" x="803275" y="5081588"/>
          <p14:tracePt t="34228" x="803275" y="5089525"/>
          <p14:tracePt t="34245" x="803275" y="5116513"/>
          <p14:tracePt t="34325" x="803275" y="5126038"/>
          <p14:tracePt t="34338" x="812800" y="5143500"/>
          <p14:tracePt t="34354" x="812800" y="5153025"/>
          <p14:tracePt t="34404" x="822325" y="5170488"/>
          <p14:tracePt t="34429" x="839788" y="5180013"/>
          <p14:tracePt t="34441" x="847725" y="5187950"/>
          <p14:tracePt t="34454" x="866775" y="5197475"/>
          <p14:tracePt t="34466" x="866775" y="5205413"/>
          <p14:tracePt t="34481" x="874713" y="5205413"/>
          <p14:tracePt t="34495" x="893763" y="5205413"/>
          <p14:tracePt t="34964" x="911225" y="5205413"/>
          <p14:tracePt t="34977" x="946150" y="5205413"/>
          <p14:tracePt t="34990" x="1017588" y="5197475"/>
          <p14:tracePt t="35002" x="1108075" y="5180013"/>
          <p14:tracePt t="35015" x="1366838" y="5133975"/>
          <p14:tracePt t="35029" x="1660525" y="5126038"/>
          <p14:tracePt t="35045" x="1884363" y="5108575"/>
          <p14:tracePt t="35062" x="2490788" y="5108575"/>
          <p14:tracePt t="35079" x="2803525" y="5108575"/>
          <p14:tracePt t="35095" x="3224213" y="5116513"/>
          <p14:tracePt t="35112" x="4027488" y="5170488"/>
          <p14:tracePt t="35129" x="4303713" y="5197475"/>
          <p14:tracePt t="35145" x="4500563" y="5197475"/>
          <p14:tracePt t="35162" x="4652963" y="5197475"/>
          <p14:tracePt t="35179" x="4911725" y="5205413"/>
          <p14:tracePt t="35196" x="4991100" y="5205413"/>
          <p14:tracePt t="35212" x="5054600" y="5205413"/>
          <p14:tracePt t="35229" x="5099050" y="5205413"/>
          <p14:tracePt t="35245" x="5108575" y="5205413"/>
          <p14:tracePt t="35279" x="5116513" y="4956175"/>
          <p14:tracePt t="35304" x="5133975" y="4303713"/>
          <p14:tracePt t="35317" x="5133975" y="3724275"/>
          <p14:tracePt t="35329" x="5133975" y="3330575"/>
          <p14:tracePt t="35343" x="5133975" y="3089275"/>
          <p14:tracePt t="35354" x="5133975" y="2946400"/>
          <p14:tracePt t="35371" x="5133975" y="2741613"/>
          <p14:tracePt t="35383" x="5126038" y="2589213"/>
          <p14:tracePt t="35396" x="5108575" y="2482850"/>
          <p14:tracePt t="35412" x="5108575" y="2384425"/>
          <p14:tracePt t="35428" x="5089525" y="2303463"/>
          <p14:tracePt t="35445" x="5072063" y="2187575"/>
          <p14:tracePt t="35462" x="5054600" y="2160588"/>
          <p14:tracePt t="35478" x="5045075" y="2143125"/>
          <p14:tracePt t="35495" x="5018088" y="2133600"/>
          <p14:tracePt t="35512" x="4991100" y="2143125"/>
          <p14:tracePt t="35826" x="4946650" y="2197100"/>
          <p14:tracePt t="35839" x="4884738" y="2357438"/>
          <p14:tracePt t="35851" x="4830763" y="2581275"/>
          <p14:tracePt t="35867" x="4803775" y="2724150"/>
          <p14:tracePt t="35881" x="4786313" y="2813050"/>
          <p14:tracePt t="35895" x="4776788" y="2874963"/>
          <p14:tracePt t="35912" x="4768850" y="2938463"/>
          <p14:tracePt t="35929" x="4759325" y="3071813"/>
          <p14:tracePt t="35946" x="4759325" y="3179763"/>
          <p14:tracePt t="35962" x="4751388" y="3251200"/>
          <p14:tracePt t="35978" x="4751388" y="3313113"/>
          <p14:tracePt t="35996" x="4751388" y="3375025"/>
          <p14:tracePt t="36012" x="4741863" y="3394075"/>
          <p14:tracePt t="36028" x="4741863" y="3402013"/>
          <p14:tracePt t="36045" x="4741863" y="3419475"/>
          <p14:tracePt t="36062" x="4741863" y="3429000"/>
          <p14:tracePt t="36078" x="4741863" y="3446463"/>
          <p14:tracePt t="36095" x="4741863" y="3509963"/>
          <p14:tracePt t="36112" x="4741863" y="3536950"/>
          <p14:tracePt t="36129" x="4741863" y="3562350"/>
          <p14:tracePt t="36145" x="4741863" y="3608388"/>
          <p14:tracePt t="36163" x="4741863" y="3616325"/>
          <p14:tracePt t="36178" x="4741863" y="3633788"/>
          <p14:tracePt t="36195" x="4741863" y="3643313"/>
          <p14:tracePt t="36212" x="4741863" y="3705225"/>
          <p14:tracePt t="36247" x="4741863" y="3786188"/>
          <p14:tracePt t="36259" x="4741863" y="3857625"/>
          <p14:tracePt t="36272" x="4741863" y="3929063"/>
          <p14:tracePt t="36284" x="4751388" y="3990975"/>
          <p14:tracePt t="36298" x="4751388" y="4062413"/>
          <p14:tracePt t="36312" x="4759325" y="4108450"/>
          <p14:tracePt t="36328" x="4759325" y="4160838"/>
          <p14:tracePt t="36345" x="4768850" y="4276725"/>
          <p14:tracePt t="36362" x="4768850" y="4348163"/>
          <p14:tracePt t="36378" x="4768850" y="4438650"/>
          <p14:tracePt t="36395" x="4759325" y="4510088"/>
          <p14:tracePt t="36412" x="4741863" y="4633913"/>
          <p14:tracePt t="36429" x="4732338" y="4697413"/>
          <p14:tracePt t="36445" x="4724400" y="4741863"/>
          <p14:tracePt t="36462" x="4705350" y="4857750"/>
          <p14:tracePt t="36479" x="4705350" y="4875213"/>
          <p14:tracePt t="36495" x="4705350" y="4894263"/>
          <p14:tracePt t="37407" x="4705350" y="4902200"/>
          <p14:tracePt t="37690" x="4705350" y="4911725"/>
          <p14:tracePt t="37715" x="4705350" y="4929188"/>
          <p14:tracePt t="37729" x="4705350" y="4956175"/>
          <p14:tracePt t="37741" x="4697413" y="5000625"/>
          <p14:tracePt t="37754" x="4687888" y="5018088"/>
          <p14:tracePt t="37768" x="4687888" y="5062538"/>
          <p14:tracePt t="37781" x="4687888" y="5116513"/>
          <p14:tracePt t="37796" x="4687888" y="5197475"/>
          <p14:tracePt t="37813" x="4687888" y="5268913"/>
          <p14:tracePt t="37829" x="4687888" y="5340350"/>
          <p14:tracePt t="37846" x="4687888" y="5367338"/>
          <p14:tracePt t="37862" x="4687888" y="5384800"/>
          <p14:tracePt t="37879" x="4687888" y="5402263"/>
          <p14:tracePt t="37895" x="4687888" y="5429250"/>
          <p14:tracePt t="37912" x="4687888" y="5438775"/>
          <p14:tracePt t="37929" x="4687888" y="5446713"/>
          <p14:tracePt t="37945" x="4687888" y="5456238"/>
          <p14:tracePt t="38074" x="4687888" y="5465763"/>
          <p14:tracePt t="38099" x="4687888" y="5483225"/>
          <p14:tracePt t="38124" x="4687888" y="5491163"/>
          <p14:tracePt t="38149" x="4687888" y="5500688"/>
          <p14:tracePt t="38163" x="4687888" y="5510213"/>
          <p14:tracePt t="38174" x="4687888" y="5518150"/>
          <p14:tracePt t="38225" x="4687888" y="5527675"/>
          <p14:tracePt t="38290" x="4687888" y="5537200"/>
          <p14:tracePt t="38301" x="4687888" y="5545138"/>
          <p14:tracePt t="38315" x="4687888" y="5554663"/>
          <p14:tracePt t="40090" x="4687888" y="5465763"/>
          <p14:tracePt t="40776" x="4687888" y="5322888"/>
          <p14:tracePt t="40789" x="4687888" y="5054600"/>
          <p14:tracePt t="40801" x="4687888" y="4768850"/>
          <p14:tracePt t="40815" x="4697413" y="4491038"/>
          <p14:tracePt t="40829" x="4724400" y="4170363"/>
          <p14:tracePt t="40846" x="4741863" y="3919538"/>
          <p14:tracePt t="40863" x="4768850" y="3419475"/>
          <p14:tracePt t="40880" x="4768850" y="3160713"/>
          <p14:tracePt t="40896" x="4768850" y="2867025"/>
          <p14:tracePt t="40913" x="4751388" y="2562225"/>
          <p14:tracePt t="40930" x="4705350" y="2062163"/>
          <p14:tracePt t="40947" x="4687888" y="1982788"/>
          <p14:tracePt t="40963" x="4687888" y="1955800"/>
          <p14:tracePt t="40979" x="4679950" y="1938338"/>
          <p14:tracePt t="40997" x="4670425" y="1973263"/>
          <p14:tracePt t="41678" x="4660900" y="2071688"/>
          <p14:tracePt t="41691" x="4660900" y="2160588"/>
          <p14:tracePt t="41704" x="4660900" y="2268538"/>
          <p14:tracePt t="41718" x="4660900" y="2401888"/>
          <p14:tracePt t="41732" x="4652963" y="2544763"/>
          <p14:tracePt t="41746" x="4643438" y="2670175"/>
          <p14:tracePt t="41763" x="4633913" y="2741613"/>
          <p14:tracePt t="41780" x="4625975" y="2874963"/>
          <p14:tracePt t="41796" x="4625975" y="2928938"/>
          <p14:tracePt t="41813" x="4625975" y="2990850"/>
          <p14:tracePt t="41829" x="4616450" y="3071813"/>
          <p14:tracePt t="41847" x="4616450" y="3098800"/>
          <p14:tracePt t="41863" x="4616450" y="3116263"/>
          <p14:tracePt t="41880" x="4616450" y="3125788"/>
          <p14:tracePt t="41896" x="4616450" y="3143250"/>
          <p14:tracePt t="41914" x="4616450" y="3152775"/>
          <p14:tracePt t="41930" x="4625975" y="3170238"/>
          <p14:tracePt t="41946" x="4625975" y="3160713"/>
          <p14:tracePt t="42419" x="4643438" y="3152775"/>
          <p14:tracePt t="42445" x="4660900" y="3125788"/>
          <p14:tracePt t="42457" x="4697413" y="3108325"/>
          <p14:tracePt t="42469" x="4697413" y="3089275"/>
          <p14:tracePt t="42483" x="4705350" y="3081338"/>
          <p14:tracePt t="42507" x="4705350" y="3116263"/>
          <p14:tracePt t="42735" x="4705350" y="3259138"/>
          <p14:tracePt t="42749" x="4705350" y="3455988"/>
          <p14:tracePt t="42763" x="4705350" y="3776663"/>
          <p14:tracePt t="42775" x="4705350" y="4044950"/>
          <p14:tracePt t="42787" x="4705350" y="4187825"/>
          <p14:tracePt t="42800" x="4705350" y="4429125"/>
          <p14:tracePt t="42813" x="4687888" y="4705350"/>
          <p14:tracePt t="42830" x="4687888" y="4919663"/>
          <p14:tracePt t="42847" x="4643438" y="5705475"/>
          <p14:tracePt t="42865" x="4625975" y="6010275"/>
          <p14:tracePt t="42880" x="4625975" y="6276975"/>
          <p14:tracePt t="42896" x="4616450" y="6626225"/>
          <p14:tracePt t="42915" x="4616450" y="6848475"/>
          <p14:tracePt t="42930" x="4608513" y="6848475"/>
          <p14:tracePt t="42955" x="4589463" y="6848475"/>
          <p14:tracePt t="42968" x="4572000" y="6848475"/>
          <p14:tracePt t="42983" x="4562475" y="6848475"/>
          <p14:tracePt t="42996" x="4554538" y="6848475"/>
          <p14:tracePt t="43013" x="4545013" y="6848475"/>
          <p14:tracePt t="43030" x="4562475" y="6796088"/>
          <p14:tracePt t="43208" x="4625975" y="6653213"/>
          <p14:tracePt t="43220" x="4679950" y="6518275"/>
          <p14:tracePt t="43234" x="4776788" y="6296025"/>
          <p14:tracePt t="43247" x="4884738" y="6000750"/>
          <p14:tracePt t="43263" x="5045075" y="5715000"/>
          <p14:tracePt t="43280" x="5473700" y="4973638"/>
          <p14:tracePt t="43297" x="5768975" y="4313238"/>
          <p14:tracePt t="43313" x="6018213" y="3857625"/>
          <p14:tracePt t="43330" x="6402388" y="3197225"/>
          <p14:tracePt t="43347" x="6500813" y="3009900"/>
          <p14:tracePt t="43363" x="6545263" y="2911475"/>
          <p14:tracePt t="43380" x="6589713" y="2822575"/>
          <p14:tracePt t="43398" x="6589713" y="2813050"/>
          <p14:tracePt t="43425" x="6589713" y="2795588"/>
          <p14:tracePt t="43894" x="6589713" y="2759075"/>
          <p14:tracePt t="43906" x="6589713" y="2660650"/>
          <p14:tracePt t="43919" x="6589713" y="2536825"/>
          <p14:tracePt t="43946" x="6527800" y="2000250"/>
          <p14:tracePt t="43963" x="6500813" y="1768475"/>
          <p14:tracePt t="43980" x="6483350" y="1633538"/>
          <p14:tracePt t="43996" x="6456363" y="1544638"/>
          <p14:tracePt t="44013" x="6446838" y="1527175"/>
          <p14:tracePt t="44029" x="6438900" y="1527175"/>
          <p14:tracePt t="44098" x="6429375" y="1527175"/>
          <p14:tracePt t="44122" x="6419850" y="1536700"/>
          <p14:tracePt t="44135" x="6402388" y="1544638"/>
          <p14:tracePt t="44147" x="6384925" y="1554163"/>
          <p14:tracePt t="44160" x="6375400" y="1562100"/>
          <p14:tracePt t="44172" x="6367463" y="1581150"/>
          <p14:tracePt t="44185" x="6357938" y="1589088"/>
          <p14:tracePt t="44198" x="6357938" y="1598613"/>
          <p14:tracePt t="44216" x="6348413" y="1625600"/>
          <p14:tracePt t="44229" x="6340475" y="1652588"/>
          <p14:tracePt t="44246" x="6330950" y="1724025"/>
          <p14:tracePt t="44263" x="6330950" y="1751013"/>
          <p14:tracePt t="44279" x="6303963" y="1768475"/>
          <p14:tracePt t="47007" x="6303963" y="1839913"/>
          <p14:tracePt t="47090" x="6303963" y="2071688"/>
          <p14:tracePt t="47102" x="6296025" y="2366963"/>
          <p14:tracePt t="47115" x="6259513" y="2813050"/>
          <p14:tracePt t="47127" x="6224588" y="3133725"/>
          <p14:tracePt t="47140" x="6197600" y="3527425"/>
          <p14:tracePt t="47153" x="6180138" y="3875088"/>
          <p14:tracePt t="47167" x="6143625" y="4241800"/>
          <p14:tracePt t="47184" x="6134100" y="4687888"/>
          <p14:tracePt t="47201" x="6134100" y="5241925"/>
          <p14:tracePt t="47201" x="6170613" y="5759450"/>
          <p14:tracePt t="47219" x="6232525" y="6340475"/>
          <p14:tracePt t="47235" x="6276975" y="6742113"/>
          <p14:tracePt t="47251" x="6375400" y="6848475"/>
          <p14:tracePt t="47268" x="6402388" y="6848475"/>
          <p14:tracePt t="47284" x="6411913" y="6848475"/>
          <p14:tracePt t="47301" x="6419850" y="6848475"/>
          <p14:tracePt t="47318" x="6419850" y="6840538"/>
          <p14:tracePt t="47725" x="6419850" y="6804025"/>
          <p14:tracePt t="47737" x="6419850" y="6732588"/>
          <p14:tracePt t="47750" x="6429375" y="6653213"/>
          <p14:tracePt t="47762" x="6446838" y="6554788"/>
          <p14:tracePt t="47775" x="6465888" y="6465888"/>
          <p14:tracePt t="47787" x="6491288" y="6367463"/>
          <p14:tracePt t="47801" x="6554788" y="6180138"/>
          <p14:tracePt t="47817" x="6626225" y="5956300"/>
          <p14:tracePt t="47834" x="6680200" y="5741988"/>
          <p14:tracePt t="47852" x="6742113" y="5473700"/>
          <p14:tracePt t="47852" x="6796088" y="5241925"/>
          <p14:tracePt t="47868" x="6831013" y="5099050"/>
          <p14:tracePt t="47885" x="6867525" y="4884738"/>
          <p14:tracePt t="47900" x="6884988" y="4491038"/>
          <p14:tracePt t="47917" x="6911975" y="4116388"/>
          <p14:tracePt t="47935" x="6911975" y="4010025"/>
          <p14:tracePt t="47951" x="6911975" y="3911600"/>
          <p14:tracePt t="47967" x="6911975" y="3751263"/>
          <p14:tracePt t="47985" x="6911975" y="3687763"/>
          <p14:tracePt t="48001" x="6902450" y="3643313"/>
          <p14:tracePt t="48017" x="6902450" y="3616325"/>
          <p14:tracePt t="48035" x="6894513" y="3616325"/>
          <p14:tracePt t="48259" x="6884988" y="3625850"/>
          <p14:tracePt t="48309" x="6867525" y="3625850"/>
          <p14:tracePt t="48321" x="6840538" y="3643313"/>
          <p14:tracePt t="48336" x="6813550" y="3660775"/>
          <p14:tracePt t="48351" x="6786563" y="3660775"/>
          <p14:tracePt t="48361" x="6759575" y="3670300"/>
          <p14:tracePt t="48375" x="6742113" y="3670300"/>
          <p14:tracePt t="48387" x="6715125" y="3670300"/>
          <p14:tracePt t="48401" x="6697663" y="3670300"/>
          <p14:tracePt t="48417" x="6661150" y="3652838"/>
          <p14:tracePt t="48434" x="6562725" y="3482975"/>
          <p14:tracePt t="48451" x="6500813" y="3295650"/>
          <p14:tracePt t="48468" x="6456363" y="3081338"/>
          <p14:tracePt t="48484" x="6411913" y="2803525"/>
          <p14:tracePt t="48502" x="6394450" y="2741613"/>
          <p14:tracePt t="48518" x="6384925" y="2714625"/>
          <p14:tracePt t="48535" x="6384925" y="2705100"/>
          <p14:tracePt t="48551" x="6384925" y="2697163"/>
          <p14:tracePt t="48567" x="6375400" y="2687638"/>
          <p14:tracePt t="49477" x="6375400" y="2697163"/>
          <p14:tracePt t="49594" x="6375400" y="2714625"/>
          <p14:tracePt t="49606" x="6375400" y="2751138"/>
          <p14:tracePt t="49619" x="6375400" y="2830513"/>
          <p14:tracePt t="49631" x="6375400" y="2938463"/>
          <p14:tracePt t="49646" x="6375400" y="3009900"/>
          <p14:tracePt t="49660" x="6375400" y="3044825"/>
          <p14:tracePt t="49672" x="6375400" y="3071813"/>
          <p14:tracePt t="49685" x="6375400" y="3098800"/>
          <p14:tracePt t="49701" x="6375400" y="3125788"/>
          <p14:tracePt t="49718" x="6375400" y="3160713"/>
          <p14:tracePt t="49736" x="6375400" y="3214688"/>
          <p14:tracePt t="49751" x="6375400" y="3241675"/>
          <p14:tracePt t="49767" x="6375400" y="3251200"/>
          <p14:tracePt t="49785" x="6375400" y="3268663"/>
          <p14:tracePt t="49802" x="6375400" y="3276600"/>
          <p14:tracePt t="49824" x="6375400" y="3295650"/>
          <p14:tracePt t="49978" x="6375400" y="3330575"/>
          <p14:tracePt t="49990" x="6375400" y="3384550"/>
          <p14:tracePt t="50003" x="6375400" y="3419475"/>
          <p14:tracePt t="50015" x="6375400" y="3446463"/>
          <p14:tracePt t="50028" x="6375400" y="3473450"/>
          <p14:tracePt t="50040" x="6375400" y="3509963"/>
          <p14:tracePt t="50056" x="6384925" y="3608388"/>
          <p14:tracePt t="50068" x="6402388" y="3724275"/>
          <p14:tracePt t="50086" x="6402388" y="3830638"/>
          <p14:tracePt t="50102" x="6402388" y="4251325"/>
          <p14:tracePt t="50119" x="6402388" y="4340225"/>
          <p14:tracePt t="50136" x="6402388" y="4375150"/>
          <p14:tracePt t="50152" x="6402388" y="4394200"/>
          <p14:tracePt t="50169" x="6402388" y="4429125"/>
          <p14:tracePt t="50716" x="6384925" y="4491038"/>
          <p14:tracePt t="50729" x="6375400" y="4545013"/>
          <p14:tracePt t="50741" x="6375400" y="4589463"/>
          <p14:tracePt t="50755" x="6367463" y="4633913"/>
          <p14:tracePt t="50769" x="6357938" y="4670425"/>
          <p14:tracePt t="50786" x="6348413" y="4724400"/>
          <p14:tracePt t="50802" x="6340475" y="4956175"/>
          <p14:tracePt t="50820" x="6340475" y="5037138"/>
          <p14:tracePt t="50836" x="6340475" y="5116513"/>
          <p14:tracePt t="50853" x="6330950" y="5205413"/>
          <p14:tracePt t="50869" x="6330950" y="5276850"/>
          <p14:tracePt t="50886" x="6330950" y="5367338"/>
          <p14:tracePt t="50903" x="6330950" y="5394325"/>
          <p14:tracePt t="50919" x="6330950" y="5446713"/>
          <p14:tracePt t="50937" x="6323013" y="5483225"/>
          <p14:tracePt t="50952" x="6323013" y="5527675"/>
          <p14:tracePt t="50969" x="6313488" y="5554663"/>
          <p14:tracePt t="50986" x="6303963" y="5581650"/>
          <p14:tracePt t="51002" x="6303963" y="5589588"/>
          <p14:tracePt t="51774" x="6303963" y="5608638"/>
          <p14:tracePt t="51787" x="6303963" y="5626100"/>
          <p14:tracePt t="51799" x="6303963" y="5643563"/>
          <p14:tracePt t="51813" x="6303963" y="5661025"/>
          <p14:tracePt t="51825" x="6303963" y="5688013"/>
          <p14:tracePt t="51839" x="6303963" y="5724525"/>
          <p14:tracePt t="51854" x="6303963" y="5776913"/>
          <p14:tracePt t="51869" x="6303963" y="5813425"/>
          <p14:tracePt t="51886" x="6303963" y="5840413"/>
          <p14:tracePt t="51902" x="6303963" y="5857875"/>
          <p14:tracePt t="51919" x="6303963" y="5867400"/>
          <p14:tracePt t="52947" x="6303963" y="5857875"/>
          <p14:tracePt t="53316" x="6303963" y="5848350"/>
          <p14:tracePt t="53341" x="6303963" y="5803900"/>
          <p14:tracePt t="53367" x="6323013" y="5751513"/>
          <p14:tracePt t="53383" x="6348413" y="5688013"/>
          <p14:tracePt t="53396" x="6402388" y="5599113"/>
          <p14:tracePt t="53409" x="6446838" y="5510213"/>
          <p14:tracePt t="53422" x="6483350" y="5446713"/>
          <p14:tracePt t="53437" x="6518275" y="5402263"/>
          <p14:tracePt t="53453" x="6562725" y="5340350"/>
          <p14:tracePt t="53469" x="6616700" y="5251450"/>
          <p14:tracePt t="53487" x="6634163" y="5224463"/>
          <p14:tracePt t="53503" x="6643688" y="5197475"/>
          <p14:tracePt t="53519" x="6661150" y="5126038"/>
          <p14:tracePt t="53537" x="6670675" y="5099050"/>
          <p14:tracePt t="53553" x="6670675" y="5089525"/>
          <p14:tracePt t="53569" x="6670675" y="5081588"/>
          <p14:tracePt t="53586" x="6670675" y="5099050"/>
          <p14:tracePt t="53676" x="6670675" y="5108575"/>
          <p14:tracePt t="53702" x="6670675" y="5126038"/>
          <p14:tracePt t="53715" x="6670675" y="5133975"/>
          <p14:tracePt t="53728" x="6670675" y="5143500"/>
          <p14:tracePt t="53740" x="6670675" y="5160963"/>
          <p14:tracePt t="53754" x="6661150" y="5180013"/>
          <p14:tracePt t="53770" x="6661150" y="5187950"/>
          <p14:tracePt t="53786" x="6661150" y="5224463"/>
          <p14:tracePt t="53804" x="6653213" y="5251450"/>
          <p14:tracePt t="53820" x="6653213" y="5259388"/>
          <p14:tracePt t="53836" x="6653213" y="5268913"/>
          <p14:tracePt t="53855" x="6643688" y="5303838"/>
          <p14:tracePt t="53870" x="6634163" y="5322888"/>
          <p14:tracePt t="53886" x="6634163" y="5330825"/>
          <p14:tracePt t="53903" x="6634163" y="5340350"/>
          <p14:tracePt t="53903" x="6626225" y="5367338"/>
          <p14:tracePt t="53920" x="6616700" y="5384800"/>
          <p14:tracePt t="53935" x="6616700" y="5394325"/>
          <p14:tracePt t="53952" x="6608763" y="5411788"/>
          <p14:tracePt t="53969" x="6599238" y="5446713"/>
          <p14:tracePt t="53986" x="6599238" y="5473700"/>
          <p14:tracePt t="54002" x="6581775" y="5500688"/>
          <p14:tracePt t="54019" x="6562725" y="5537200"/>
          <p14:tracePt t="54036" x="6562725" y="5545138"/>
          <p14:tracePt t="54057" x="6562725" y="5554663"/>
          <p14:tracePt t="54071" x="6554788" y="5554663"/>
          <p14:tracePt t="54183" x="6554788" y="5545138"/>
          <p14:tracePt t="54577" x="6554788" y="5537200"/>
          <p14:tracePt t="54601" x="6554788" y="5527675"/>
          <p14:tracePt t="54615" x="6554788" y="5510213"/>
          <p14:tracePt t="54627" x="6554788" y="5491163"/>
          <p14:tracePt t="54639" x="6554788" y="5473700"/>
          <p14:tracePt t="54653" x="6562725" y="5456238"/>
          <p14:tracePt t="54670" x="6572250" y="5438775"/>
          <p14:tracePt t="54686" x="6581775" y="5419725"/>
          <p14:tracePt t="54703" x="6643688" y="5259388"/>
          <p14:tracePt t="54720" x="6670675" y="5170488"/>
          <p14:tracePt t="54736" x="6697663" y="5099050"/>
          <p14:tracePt t="54753" x="6751638" y="4848225"/>
          <p14:tracePt t="54770" x="6777038" y="4741863"/>
          <p14:tracePt t="54786" x="6804025" y="4643438"/>
          <p14:tracePt t="54803" x="6823075" y="4581525"/>
          <p14:tracePt t="54820" x="6848475" y="4384675"/>
          <p14:tracePt t="54837" x="6848475" y="4268788"/>
          <p14:tracePt t="54854" x="6848475" y="4160838"/>
          <p14:tracePt t="54870" x="6848475" y="4071938"/>
          <p14:tracePt t="54887" x="6840538" y="3938588"/>
          <p14:tracePt t="54903" x="6831013" y="3902075"/>
          <p14:tracePt t="54919" x="6831013" y="3894138"/>
          <p14:tracePt t="54936" x="6796088" y="3803650"/>
          <p14:tracePt t="54953" x="6769100" y="3741738"/>
          <p14:tracePt t="54969" x="6742113" y="3687763"/>
          <p14:tracePt t="54986" x="6661150" y="3633788"/>
          <p14:tracePt t="55003" x="6599238" y="3616325"/>
          <p14:tracePt t="55019" x="6537325" y="3598863"/>
          <p14:tracePt t="55036" x="6419850" y="3571875"/>
          <p14:tracePt t="55053" x="6367463" y="3562350"/>
          <p14:tracePt t="55069" x="6330950" y="3536950"/>
          <p14:tracePt t="55086" x="6224588" y="3490913"/>
          <p14:tracePt t="55103" x="6161088" y="3473450"/>
          <p14:tracePt t="55119" x="6099175" y="3465513"/>
          <p14:tracePt t="55135" x="6054725" y="3465513"/>
          <p14:tracePt t="55153" x="6081713" y="3455988"/>
          <p14:tracePt t="55251" x="6134100" y="3455988"/>
          <p14:tracePt t="55265" x="6188075" y="3455988"/>
          <p14:tracePt t="55276" x="6251575" y="3455988"/>
          <p14:tracePt t="55290" x="6340475" y="3455988"/>
          <p14:tracePt t="55303" x="6411913" y="3455988"/>
          <p14:tracePt t="55320" x="6473825" y="3455988"/>
          <p14:tracePt t="55336" x="6510338" y="3455988"/>
          <p14:tracePt t="55354" x="6465888" y="3455988"/>
          <p14:tracePt t="55431" x="6394450" y="3455988"/>
          <p14:tracePt t="55443" x="6303963" y="3455988"/>
          <p14:tracePt t="55456" x="6215063" y="3455988"/>
          <p14:tracePt t="55470" x="6027738" y="3482975"/>
          <p14:tracePt t="55486" x="5875338" y="3527425"/>
          <p14:tracePt t="55503" x="5759450" y="3571875"/>
          <p14:tracePt t="55520" x="5732463" y="3589338"/>
          <p14:tracePt t="55536" x="5741988" y="3589338"/>
          <p14:tracePt t="55594" x="5830888" y="3589338"/>
          <p14:tracePt t="55607" x="5956300" y="3589338"/>
          <p14:tracePt t="55620" x="6062663" y="3589338"/>
          <p14:tracePt t="55633" x="6161088" y="3589338"/>
          <p14:tracePt t="55645" x="6269038" y="3589338"/>
          <p14:tracePt t="55658" x="6313488" y="3589338"/>
          <p14:tracePt t="55670" x="6323013" y="3589338"/>
          <p14:tracePt t="55686" x="6330950" y="3589338"/>
          <p14:tracePt t="55703" x="6323013" y="3589338"/>
          <p14:tracePt t="55722" x="6303963" y="3581400"/>
          <p14:tracePt t="55737" x="6269038" y="3571875"/>
          <p14:tracePt t="55753" x="6232525" y="3562350"/>
          <p14:tracePt t="55770" x="6153150" y="3562350"/>
          <p14:tracePt t="55787" x="6099175" y="3562350"/>
          <p14:tracePt t="55803" x="6045200" y="3562350"/>
          <p14:tracePt t="55820" x="6018213" y="3562350"/>
          <p14:tracePt t="55837" x="6027738" y="3562350"/>
          <p14:tracePt t="55887" x="6126163" y="3571875"/>
          <p14:tracePt t="55901" x="6303963" y="3589338"/>
          <p14:tracePt t="55915" x="6456363" y="3589338"/>
          <p14:tracePt t="55926" x="6562725" y="3589338"/>
          <p14:tracePt t="55940" x="6661150" y="3589338"/>
          <p14:tracePt t="55953" x="6705600" y="3571875"/>
          <p14:tracePt t="55970" x="6751638" y="3554413"/>
          <p14:tracePt t="55986" x="6759575" y="3527425"/>
          <p14:tracePt t="56004" x="6759575" y="3517900"/>
          <p14:tracePt t="56020" x="6742113" y="3517900"/>
          <p14:tracePt t="56056" x="6537325" y="3500438"/>
          <p14:tracePt t="56068" x="6367463" y="3500438"/>
          <p14:tracePt t="56081" x="6259513" y="3500438"/>
          <p14:tracePt t="56093" x="6180138" y="3500438"/>
          <p14:tracePt t="56106" x="6126163" y="3500438"/>
          <p14:tracePt t="56120" x="6099175" y="3509963"/>
          <p14:tracePt t="56136" x="6099175" y="3517900"/>
          <p14:tracePt t="56153" x="6089650" y="3517900"/>
          <p14:tracePt t="56170" x="6099175" y="3517900"/>
          <p14:tracePt t="56232" x="6143625" y="3517900"/>
          <p14:tracePt t="56244" x="6242050" y="3517900"/>
          <p14:tracePt t="56257" x="6367463" y="3517900"/>
          <p14:tracePt t="56270" x="6500813" y="3517900"/>
          <p14:tracePt t="56287" x="6697663" y="3517900"/>
          <p14:tracePt t="56303" x="6938963" y="3517900"/>
          <p14:tracePt t="56321" x="6973888" y="3517900"/>
          <p14:tracePt t="56337" x="6991350" y="3517900"/>
          <p14:tracePt t="56354" x="6956425" y="3517900"/>
          <p14:tracePt t="56383" x="6831013" y="3517900"/>
          <p14:tracePt t="56398" x="6732588" y="3517900"/>
          <p14:tracePt t="56410" x="6599238" y="3509963"/>
          <p14:tracePt t="56424" x="6367463" y="3509963"/>
          <p14:tracePt t="56437" x="6197600" y="3509963"/>
          <p14:tracePt t="56453" x="6062663" y="3509963"/>
          <p14:tracePt t="56470" x="5840413" y="3517900"/>
          <p14:tracePt t="56487" x="5741988" y="3527425"/>
          <p14:tracePt t="56503" x="5680075" y="3536950"/>
          <p14:tracePt t="56520" x="5643563" y="3554413"/>
          <p14:tracePt t="56537" x="5661025" y="3554413"/>
          <p14:tracePt t="56587" x="5741988" y="3571875"/>
          <p14:tracePt t="56600" x="5857875" y="3608388"/>
          <p14:tracePt t="56612" x="6010275" y="3643313"/>
          <p14:tracePt t="56625" x="6242050" y="3679825"/>
          <p14:tracePt t="56637" x="6394450" y="3697288"/>
          <p14:tracePt t="56653" x="6491288" y="3697288"/>
          <p14:tracePt t="56670" x="6554788" y="3697288"/>
          <p14:tracePt t="56687" x="6581775" y="3679825"/>
          <p14:tracePt t="56704" x="6589713" y="3679825"/>
          <p14:tracePt t="56720" x="6589713" y="3670300"/>
          <p14:tracePt t="56737" x="6589713" y="3660775"/>
          <p14:tracePt t="56754" x="6581775" y="3652838"/>
          <p14:tracePt t="56770" x="6510338" y="3625850"/>
          <p14:tracePt t="56786" x="6394450" y="3589338"/>
          <p14:tracePt t="56804" x="6081713" y="3544888"/>
          <p14:tracePt t="56820" x="5973763" y="3544888"/>
          <p14:tracePt t="56837" x="5902325" y="3544888"/>
          <p14:tracePt t="56854" x="5848350" y="3544888"/>
          <p14:tracePt t="56870" x="5840413" y="3554413"/>
          <p14:tracePt t="56887" x="5840413" y="3562350"/>
          <p14:tracePt t="56903" x="5830888" y="3581400"/>
          <p14:tracePt t="56920" x="5830888" y="3589338"/>
          <p14:tracePt t="56945" x="5840413" y="3598863"/>
          <p14:tracePt t="56958" x="5884863" y="3608388"/>
          <p14:tracePt t="56971" x="5965825" y="3643313"/>
          <p14:tracePt t="56987" x="6089650" y="3679825"/>
          <p14:tracePt t="57003" x="6419850" y="3741738"/>
          <p14:tracePt t="57020" x="6751638" y="3795713"/>
          <p14:tracePt t="57037" x="6796088" y="3795713"/>
          <p14:tracePt t="57053" x="6813550" y="3786188"/>
          <p14:tracePt t="57070" x="6813550" y="3776663"/>
          <p14:tracePt t="57087" x="6813550" y="3768725"/>
          <p14:tracePt t="57109" x="6769100" y="3759200"/>
          <p14:tracePt t="57121" x="6680200" y="3741738"/>
          <p14:tracePt t="57136" x="6545263" y="3732213"/>
          <p14:tracePt t="57153" x="6446838" y="3724275"/>
          <p14:tracePt t="57170" x="6313488" y="3724275"/>
          <p14:tracePt t="57187" x="6286500" y="3724275"/>
          <p14:tracePt t="57204" x="6259513" y="3724275"/>
          <p14:tracePt t="57220" x="6242050" y="3724275"/>
          <p14:tracePt t="57237" x="6224588" y="3724275"/>
          <p14:tracePt t="57254" x="6205538" y="3724275"/>
          <p14:tracePt t="57270" x="6197600" y="3724275"/>
          <p14:tracePt t="57287" x="6232525" y="3724275"/>
          <p14:tracePt t="57348" x="6296025" y="3732213"/>
          <p14:tracePt t="57361" x="6367463" y="3741738"/>
          <p14:tracePt t="57373" x="6456363" y="3741738"/>
          <p14:tracePt t="57388" x="6527800" y="3741738"/>
          <p14:tracePt t="57403" x="6572250" y="3741738"/>
          <p14:tracePt t="57420" x="6589713" y="3724275"/>
          <p14:tracePt t="57437" x="6599238" y="3714750"/>
          <p14:tracePt t="57454" x="6589713" y="3705225"/>
          <p14:tracePt t="57477" x="6510338" y="3679825"/>
          <p14:tracePt t="57489" x="6429375" y="3670300"/>
          <p14:tracePt t="57504" x="6357938" y="3660775"/>
          <p14:tracePt t="57520" x="6313488" y="3660775"/>
          <p14:tracePt t="57536" x="6286500" y="3660775"/>
          <p14:tracePt t="57554" x="6276975" y="3660775"/>
          <p14:tracePt t="57570" x="6313488" y="3660775"/>
          <p14:tracePt t="57940" x="6429375" y="3660775"/>
          <p14:tracePt t="57953" x="6500813" y="3660775"/>
          <p14:tracePt t="57966" x="6562725" y="3660775"/>
          <p14:tracePt t="57977" x="6634163" y="3660775"/>
          <p14:tracePt t="57991" x="6680200" y="3660775"/>
          <p14:tracePt t="58004" x="6705600" y="3660775"/>
          <p14:tracePt t="58020" x="6724650" y="3660775"/>
          <p14:tracePt t="58037" x="6715125" y="3660775"/>
          <p14:tracePt t="58092" x="6653213" y="3652838"/>
          <p14:tracePt t="58104" x="6599238" y="3643313"/>
          <p14:tracePt t="58117" x="6491288" y="3633788"/>
          <p14:tracePt t="58129" x="6313488" y="3625850"/>
          <p14:tracePt t="58142" x="6180138" y="3625850"/>
          <p14:tracePt t="58155" x="6099175" y="3625850"/>
          <p14:tracePt t="58170" x="6045200" y="3625850"/>
          <p14:tracePt t="58187" x="6027738" y="3625850"/>
          <p14:tracePt t="58203" x="6054725" y="3625850"/>
          <p14:tracePt t="58258" x="6205538" y="3652838"/>
          <p14:tracePt t="58270" x="6394450" y="3687763"/>
          <p14:tracePt t="58283" x="6527800" y="3697288"/>
          <p14:tracePt t="58295" x="6634163" y="3705225"/>
          <p14:tracePt t="58309" x="6724650" y="3705225"/>
          <p14:tracePt t="58321" x="6804025" y="3705225"/>
          <p14:tracePt t="58337" x="6840538" y="3679825"/>
          <p14:tracePt t="58355" x="6858000" y="3670300"/>
          <p14:tracePt t="58370" x="6858000" y="3660775"/>
          <p14:tracePt t="58387" x="6848475" y="3660775"/>
          <p14:tracePt t="58412" x="6759575" y="3652838"/>
          <p14:tracePt t="58426" x="6688138" y="3633788"/>
          <p14:tracePt t="58438" x="6608763" y="3633788"/>
          <p14:tracePt t="58453" x="6483350" y="3633788"/>
          <p14:tracePt t="58470" x="6394450" y="3633788"/>
          <p14:tracePt t="58487" x="6276975" y="3660775"/>
          <p14:tracePt t="58504" x="6259513" y="3679825"/>
          <p14:tracePt t="58520" x="6251575" y="3679825"/>
          <p14:tracePt t="58537" x="6251575" y="3687763"/>
          <p14:tracePt t="58554" x="6330950" y="3687763"/>
          <p14:tracePt t="58603" x="6500813" y="3679825"/>
          <p14:tracePt t="58616" x="6616700" y="3660775"/>
          <p14:tracePt t="58628" x="6715125" y="3652838"/>
          <p14:tracePt t="58641" x="6777038" y="3652838"/>
          <p14:tracePt t="58655" x="6796088" y="3643313"/>
          <p14:tracePt t="58670" x="6804025" y="3633788"/>
          <p14:tracePt t="58687" x="6796088" y="3625850"/>
          <p14:tracePt t="58705" x="6742113" y="3616325"/>
          <p14:tracePt t="58720" x="6670675" y="3608388"/>
          <p14:tracePt t="58737" x="6572250" y="3598863"/>
          <p14:tracePt t="58754" x="6276975" y="3598863"/>
          <p14:tracePt t="58771" x="6197600" y="3598863"/>
          <p14:tracePt t="58787" x="6126163" y="3598863"/>
          <p14:tracePt t="58804" x="6081713" y="3616325"/>
          <p14:tracePt t="58821" x="6099175" y="3616325"/>
          <p14:tracePt t="59237" x="6116638" y="3616325"/>
          <p14:tracePt t="59251" x="6143625" y="3608388"/>
          <p14:tracePt t="59263" x="6188075" y="3608388"/>
          <p14:tracePt t="59276" x="6251575" y="3598863"/>
          <p14:tracePt t="59288" x="6303963" y="3598863"/>
          <p14:tracePt t="59304" x="6348413" y="3598863"/>
          <p14:tracePt t="59320" x="6384925" y="3598863"/>
          <p14:tracePt t="59336" x="6456363" y="3598863"/>
          <p14:tracePt t="59354" x="6500813" y="3598863"/>
          <p14:tracePt t="59370" x="6527800" y="3598863"/>
          <p14:tracePt t="59387" x="6537325" y="3598863"/>
          <p14:tracePt t="59403" x="6510338" y="3581400"/>
          <p14:tracePt t="59595" x="6491288" y="3571875"/>
          <p14:tracePt t="59609" x="6465888" y="3562350"/>
          <p14:tracePt t="59621" x="6429375" y="3554413"/>
          <p14:tracePt t="59634" x="6367463" y="3554413"/>
          <p14:tracePt t="59646" x="6303963" y="3554413"/>
          <p14:tracePt t="59659" x="6242050" y="3554413"/>
          <p14:tracePt t="59672" x="6197600" y="3554413"/>
          <p14:tracePt t="59688" x="6134100" y="3554413"/>
          <p14:tracePt t="59704" x="6089650" y="3554413"/>
          <p14:tracePt t="59721" x="5991225" y="3571875"/>
          <p14:tracePt t="59738" x="5956300" y="3581400"/>
          <p14:tracePt t="59754" x="5946775" y="3589338"/>
          <p14:tracePt t="59771" x="5938838" y="3598863"/>
          <p14:tracePt t="59787" x="5946775" y="3598863"/>
          <p14:tracePt t="59804" x="6000750" y="3608388"/>
          <p14:tracePt t="59820" x="6072188" y="3625850"/>
          <p14:tracePt t="59838" x="6224588" y="3660775"/>
          <p14:tracePt t="59856" x="6357938" y="3679825"/>
          <p14:tracePt t="59871" x="6473825" y="3679825"/>
          <p14:tracePt t="59888" x="6634163" y="3679825"/>
          <p14:tracePt t="59904" x="6688138" y="3679825"/>
          <p14:tracePt t="59920" x="6742113" y="3670300"/>
          <p14:tracePt t="59937" x="6796088" y="3652838"/>
          <p14:tracePt t="59953" x="6813550" y="3625850"/>
          <p14:tracePt t="59971" x="6813550" y="3616325"/>
          <p14:tracePt t="59987" x="6813550" y="3608388"/>
          <p14:tracePt t="60008" x="6777038" y="3589338"/>
          <p14:tracePt t="60023" x="6742113" y="3562350"/>
          <p14:tracePt t="60037" x="6688138" y="3517900"/>
          <p14:tracePt t="60053" x="6653213" y="3500438"/>
          <p14:tracePt t="60070" x="6608763" y="3465513"/>
          <p14:tracePt t="60087" x="6599238" y="3465513"/>
          <p14:tracePt t="60103" x="6589713" y="3465513"/>
          <p14:tracePt t="60120" x="6581775" y="3465513"/>
          <p14:tracePt t="60213" x="6572250" y="3465513"/>
          <p14:tracePt t="60364" x="6562725" y="3465513"/>
          <p14:tracePt t="60389" x="6554788" y="3465513"/>
          <p14:tracePt t="60415" x="6545263" y="3465513"/>
          <p14:tracePt t="60428" x="6537325" y="3465513"/>
          <p14:tracePt t="60442" x="6527800" y="3465513"/>
          <p14:tracePt t="60455" x="6518275" y="3465513"/>
          <p14:tracePt t="60480" x="6518275" y="3473450"/>
          <p14:tracePt t="60606" x="6510338" y="3473450"/>
          <p14:tracePt t="60618" x="6500813" y="3473450"/>
          <p14:tracePt t="60645" x="6491288" y="3473450"/>
          <p14:tracePt t="60657" x="6483350" y="3473450"/>
          <p14:tracePt t="60668" x="6473825" y="3473450"/>
          <p14:tracePt t="60694" x="6465888" y="3473450"/>
          <p14:tracePt t="60719" x="6456363" y="3473450"/>
          <p14:tracePt t="60733" x="6446838" y="3473450"/>
          <p14:tracePt t="60746" x="6438900" y="3473450"/>
          <p14:tracePt t="60759" x="6429375" y="3473450"/>
          <p14:tracePt t="60773" x="6419850" y="3473450"/>
          <p14:tracePt t="60810" x="6411913" y="3473450"/>
          <p14:tracePt t="60835" x="6402388" y="3473450"/>
          <p14:tracePt t="60860" x="6394450" y="3473450"/>
          <p14:tracePt t="60873" x="6394450" y="3482975"/>
          <p14:tracePt t="61165" x="6411913" y="3500438"/>
          <p14:tracePt t="61253" x="6438900" y="3509963"/>
          <p14:tracePt t="61266" x="6456363" y="3509963"/>
          <p14:tracePt t="61278" x="6473825" y="3509963"/>
          <p14:tracePt t="61291" x="6483350" y="3509963"/>
          <p14:tracePt t="61304" x="6500813" y="3509963"/>
          <p14:tracePt t="61320" x="6518275" y="3509963"/>
          <p14:tracePt t="61337" x="6527800" y="3509963"/>
          <p14:tracePt t="61337" x="6537325" y="3509963"/>
          <p14:tracePt t="61356" x="6545263" y="3500438"/>
          <p14:tracePt t="61371" x="6545263" y="3490913"/>
          <p14:tracePt t="61387" x="6545263" y="3482975"/>
          <p14:tracePt t="61405" x="6527800" y="3482975"/>
          <p14:tracePt t="61803" x="6510338" y="3482975"/>
          <p14:tracePt t="61816" x="6438900" y="3482975"/>
          <p14:tracePt t="61828" x="6375400" y="3482975"/>
          <p14:tracePt t="61841" x="6340475" y="3482975"/>
          <p14:tracePt t="61855" x="6303963" y="3473450"/>
          <p14:tracePt t="61871" x="6276975" y="3465513"/>
          <p14:tracePt t="61888" x="6197600" y="3455988"/>
          <p14:tracePt t="61906" x="6180138" y="3446463"/>
          <p14:tracePt t="61921" x="6170613" y="3446463"/>
          <p14:tracePt t="61938" x="6170613" y="3438525"/>
          <p14:tracePt t="61954" x="6188075" y="3438525"/>
          <p14:tracePt t="62158" x="6215063" y="3438525"/>
          <p14:tracePt t="62170" x="6242050" y="3438525"/>
          <p14:tracePt t="62184" x="6286500" y="3446463"/>
          <p14:tracePt t="62196" x="6357938" y="3455988"/>
          <p14:tracePt t="62209" x="6419850" y="3455988"/>
          <p14:tracePt t="62222" x="6473825" y="3465513"/>
          <p14:tracePt t="62238" x="6510338" y="3465513"/>
          <p14:tracePt t="62255" x="6572250" y="3465513"/>
          <p14:tracePt t="62272" x="6599238" y="3465513"/>
          <p14:tracePt t="62288" x="6616700" y="3465513"/>
          <p14:tracePt t="62305" x="6626225" y="3465513"/>
          <p14:tracePt t="62321" x="6626225" y="3455988"/>
          <p14:tracePt t="62338" x="6626225" y="3446463"/>
          <p14:tracePt t="62355" x="6608763" y="3446463"/>
          <p14:tracePt t="62397" x="6581775" y="3438525"/>
          <p14:tracePt t="62410" x="6545263" y="3429000"/>
          <p14:tracePt t="62422" x="6491288" y="3419475"/>
          <p14:tracePt t="62435" x="6411913" y="3419475"/>
          <p14:tracePt t="62451" x="6340475" y="3419475"/>
          <p14:tracePt t="62463" x="6269038" y="3419475"/>
          <p14:tracePt t="62476" x="6205538" y="3419475"/>
          <p14:tracePt t="62488" x="6143625" y="3419475"/>
          <p14:tracePt t="62505" x="6089650" y="3419475"/>
          <p14:tracePt t="62521" x="6027738" y="3419475"/>
          <p14:tracePt t="62538" x="5991225" y="3419475"/>
          <p14:tracePt t="62555" x="5983288" y="3429000"/>
          <p14:tracePt t="62571" x="5983288" y="3438525"/>
          <p14:tracePt t="62588" x="6000750" y="3438525"/>
          <p14:tracePt t="62605" x="6027738" y="3455988"/>
          <p14:tracePt t="62621" x="6081713" y="3482975"/>
          <p14:tracePt t="62638" x="6224588" y="3527425"/>
          <p14:tracePt t="62655" x="6348413" y="3544888"/>
          <p14:tracePt t="62671" x="6465888" y="3554413"/>
          <p14:tracePt t="62688" x="6608763" y="3554413"/>
          <p14:tracePt t="62705" x="6661150" y="3554413"/>
          <p14:tracePt t="62721" x="6688138" y="3544888"/>
          <p14:tracePt t="62738" x="6759575" y="3446463"/>
          <p14:tracePt t="62756" x="6777038" y="3375025"/>
          <p14:tracePt t="62771" x="6777038" y="3313113"/>
          <p14:tracePt t="62788" x="6777038" y="3268663"/>
          <p14:tracePt t="62805" x="6715125" y="3160713"/>
          <p14:tracePt t="62822" x="6670675" y="3125788"/>
          <p14:tracePt t="62838" x="6608763" y="3089275"/>
          <p14:tracePt t="62838" x="6537325" y="3062288"/>
          <p14:tracePt t="62857" x="6446838" y="3062288"/>
          <p14:tracePt t="62871" x="6367463" y="3062288"/>
          <p14:tracePt t="62888" x="6303963" y="3071813"/>
          <p14:tracePt t="62904" x="6215063" y="3108325"/>
          <p14:tracePt t="62921" x="6170613" y="3125788"/>
          <p14:tracePt t="62938" x="6126163" y="3152775"/>
          <p14:tracePt t="62955" x="6099175" y="3160713"/>
          <p14:tracePt t="62971" x="6037263" y="3268663"/>
          <p14:tracePt t="62988" x="6027738" y="3348038"/>
          <p14:tracePt t="63005" x="6027738" y="3419475"/>
          <p14:tracePt t="63021" x="6027738" y="3500438"/>
          <p14:tracePt t="63038" x="6027738" y="3536950"/>
          <p14:tracePt t="63055" x="6027738" y="3554413"/>
          <p14:tracePt t="63071" x="6037263" y="3562350"/>
          <p14:tracePt t="63088" x="6037263" y="3571875"/>
          <p14:tracePt t="63998" x="6054725" y="3571875"/>
          <p14:tracePt t="64118" x="6062663" y="3571875"/>
          <p14:tracePt t="64130" x="6089650" y="3581400"/>
          <p14:tracePt t="64144" x="6108700" y="3598863"/>
          <p14:tracePt t="64156" x="6134100" y="3598863"/>
          <p14:tracePt t="64171" x="6153150" y="3616325"/>
          <p14:tracePt t="64188" x="6188075" y="3633788"/>
          <p14:tracePt t="64205" x="6259513" y="3697288"/>
          <p14:tracePt t="64222" x="6286500" y="3732213"/>
          <p14:tracePt t="64238" x="6330950" y="3813175"/>
          <p14:tracePt t="64255" x="6411913" y="3973513"/>
          <p14:tracePt t="64272" x="6446838" y="4027488"/>
          <p14:tracePt t="64288" x="6491288" y="4081463"/>
          <p14:tracePt t="64305" x="6581775" y="4179888"/>
          <p14:tracePt t="64322" x="6643688" y="4295775"/>
          <p14:tracePt t="64338" x="6688138" y="4402138"/>
          <p14:tracePt t="64356" x="6759575" y="4545013"/>
          <p14:tracePt t="64372" x="6786563" y="4598988"/>
          <p14:tracePt t="64388" x="6823075" y="4643438"/>
          <p14:tracePt t="64405" x="6929438" y="4741863"/>
          <p14:tracePt t="64422" x="7054850" y="4830763"/>
          <p14:tracePt t="64438" x="7170738" y="4902200"/>
          <p14:tracePt t="64455" x="7269163" y="4973638"/>
          <p14:tracePt t="64471" x="7446963" y="5062538"/>
          <p14:tracePt t="64488" x="7491413" y="5072063"/>
          <p14:tracePt t="64505" x="7500938" y="5081588"/>
          <p14:tracePt t="64522" x="7510463" y="5081588"/>
          <p14:tracePt t="64538" x="7510463" y="5072063"/>
          <p14:tracePt t="64791" x="7518400" y="5037138"/>
          <p14:tracePt t="64804" x="7554913" y="4956175"/>
          <p14:tracePt t="64816" x="7643813" y="4741863"/>
          <p14:tracePt t="64829" x="7786688" y="4465638"/>
          <p14:tracePt t="64841" x="7929563" y="4027488"/>
          <p14:tracePt t="64856" x="8045450" y="3633788"/>
          <p14:tracePt t="64871" x="8153400" y="3179763"/>
          <p14:tracePt t="64888" x="8340725" y="2366963"/>
          <p14:tracePt t="64906" x="8420100" y="1982788"/>
          <p14:tracePt t="64921" x="8483600" y="1697038"/>
          <p14:tracePt t="64938" x="8518525" y="1490663"/>
          <p14:tracePt t="64956" x="8518525" y="1393825"/>
          <p14:tracePt t="64972" x="8518525" y="1374775"/>
          <p14:tracePt t="64988" x="8518525" y="1366838"/>
          <p14:tracePt t="65005" x="8501063" y="1357313"/>
          <p14:tracePt t="65022" x="8491538" y="1357313"/>
          <p14:tracePt t="65038" x="8483600" y="1357313"/>
          <p14:tracePt t="65058" x="8474075" y="1357313"/>
          <p14:tracePt t="65072" x="8466138" y="1357313"/>
          <p14:tracePt t="65088" x="8447088" y="1357313"/>
          <p14:tracePt t="65105" x="8439150" y="1366838"/>
          <p14:tracePt t="65122" x="8429625" y="1366838"/>
          <p14:tracePt t="65138" x="8412163" y="1366838"/>
          <p14:tracePt t="65172" x="8402638" y="1374775"/>
          <p14:tracePt t="65184" x="8402638" y="1384300"/>
          <p14:tracePt t="65197" x="8385175" y="1393825"/>
          <p14:tracePt t="65209" x="8375650" y="1401763"/>
          <p14:tracePt t="65223" x="8367713" y="1428750"/>
          <p14:tracePt t="65238" x="8348663" y="1465263"/>
          <p14:tracePt t="65255" x="8331200" y="1517650"/>
          <p14:tracePt t="65272" x="8269288" y="1724025"/>
          <p14:tracePt t="65289" x="8242300" y="1785938"/>
          <p14:tracePt t="65305" x="8215313" y="1857375"/>
          <p14:tracePt t="65322" x="8188325" y="1965325"/>
          <p14:tracePt t="65339" x="8180388" y="2027238"/>
          <p14:tracePt t="65355" x="8180388" y="2098675"/>
          <p14:tracePt t="65371" x="8170863" y="2214563"/>
          <p14:tracePt t="65389" x="8170863" y="2251075"/>
          <p14:tracePt t="65405" x="8170863" y="2268538"/>
          <p14:tracePt t="65422" x="8170863" y="2276475"/>
          <p14:tracePt t="65438" x="8188325" y="2268538"/>
          <p14:tracePt t="65592" x="8205788" y="2251075"/>
          <p14:tracePt t="65605" x="8232775" y="2232025"/>
          <p14:tracePt t="65617" x="8269288" y="2205038"/>
          <p14:tracePt t="65630" x="8304213" y="2160588"/>
          <p14:tracePt t="65642" x="8331200" y="2133600"/>
          <p14:tracePt t="65656" x="8348663" y="2125663"/>
          <p14:tracePt t="65672" x="8358188" y="2116138"/>
          <p14:tracePt t="65688" x="8367713" y="2116138"/>
          <p14:tracePt t="65706" x="8420100" y="2143125"/>
          <p14:tracePt t="65721" x="8528050" y="2241550"/>
          <p14:tracePt t="65738" x="8616950" y="2330450"/>
          <p14:tracePt t="65756" x="8724900" y="2446338"/>
          <p14:tracePt t="65772" x="8742363" y="2455863"/>
          <p14:tracePt t="65788" x="8751888" y="2465388"/>
          <p14:tracePt t="65805" x="8751888" y="2473325"/>
          <p14:tracePt t="65822" x="8759825" y="2473325"/>
          <p14:tracePt t="65838" x="8759825" y="2465388"/>
          <p14:tracePt t="66041" x="8759825" y="2455863"/>
          <p14:tracePt t="66055" x="8759825" y="2446338"/>
          <p14:tracePt t="66066" x="8759825" y="2428875"/>
          <p14:tracePt t="66079" x="8751888" y="2411413"/>
          <p14:tracePt t="66091" x="8751888" y="2401888"/>
          <p14:tracePt t="66106" x="8751888" y="2393950"/>
          <p14:tracePt t="66122" x="8742363" y="2374900"/>
          <p14:tracePt t="66139" x="8732838" y="2357438"/>
          <p14:tracePt t="66156" x="8705850" y="2357438"/>
          <p14:tracePt t="66172" x="8680450" y="2330450"/>
          <p14:tracePt t="66188" x="8643938" y="2312988"/>
          <p14:tracePt t="66206" x="8562975" y="2295525"/>
          <p14:tracePt t="66222" x="8537575" y="2286000"/>
          <p14:tracePt t="66238" x="8456613" y="2268538"/>
          <p14:tracePt t="66256" x="8412163" y="2268538"/>
          <p14:tracePt t="66272" x="8358188" y="2259013"/>
          <p14:tracePt t="66288" x="8304213" y="2251075"/>
          <p14:tracePt t="66306" x="8242300" y="2251075"/>
          <p14:tracePt t="66322" x="8197850" y="2241550"/>
          <p14:tracePt t="66338" x="8153400" y="2241550"/>
          <p14:tracePt t="66355" x="8089900" y="2241550"/>
          <p14:tracePt t="66372" x="8045450" y="2241550"/>
          <p14:tracePt t="66388" x="8010525" y="2241550"/>
          <p14:tracePt t="66405" x="7956550" y="2241550"/>
          <p14:tracePt t="66422" x="7939088" y="2251075"/>
          <p14:tracePt t="66439" x="7912100" y="2259013"/>
          <p14:tracePt t="66455" x="7885113" y="2276475"/>
          <p14:tracePt t="66473" x="7858125" y="2286000"/>
          <p14:tracePt t="66488" x="7848600" y="2295525"/>
          <p14:tracePt t="66505" x="7840663" y="2303463"/>
          <p14:tracePt t="66522" x="7813675" y="2312988"/>
          <p14:tracePt t="66539" x="7813675" y="2295525"/>
          <p14:tracePt t="66625" x="7831138" y="2268538"/>
          <p14:tracePt t="66638" x="7858125" y="2179638"/>
          <p14:tracePt t="66650" x="7902575" y="2071688"/>
          <p14:tracePt t="66663" x="7947025" y="1973263"/>
          <p14:tracePt t="66675" x="8018463" y="1893888"/>
          <p14:tracePt t="66689" x="8081963" y="1847850"/>
          <p14:tracePt t="66705" x="8134350" y="1822450"/>
          <p14:tracePt t="66721" x="8170863" y="1812925"/>
          <p14:tracePt t="66739" x="8224838" y="1803400"/>
          <p14:tracePt t="66756" x="8251825" y="1812925"/>
          <p14:tracePt t="66772" x="8259763" y="1812925"/>
          <p14:tracePt t="66788" x="8313738" y="1938338"/>
          <p14:tracePt t="66806" x="8331200" y="2054225"/>
          <p14:tracePt t="66822" x="8348663" y="2187575"/>
          <p14:tracePt t="66839" x="8375650" y="2419350"/>
          <p14:tracePt t="66858" x="8385175" y="2527300"/>
          <p14:tracePt t="66872" x="8385175" y="2633663"/>
          <p14:tracePt t="66889" x="8385175" y="2705100"/>
          <p14:tracePt t="66906" x="8385175" y="2768600"/>
          <p14:tracePt t="66922" x="8385175" y="2776538"/>
          <p14:tracePt t="66939" x="8385175" y="2786063"/>
          <p14:tracePt t="66956" x="8375650" y="2786063"/>
          <p14:tracePt t="67162" x="8367713" y="2786063"/>
          <p14:tracePt t="67175" x="8358188" y="2786063"/>
          <p14:tracePt t="67200" x="8348663" y="2786063"/>
          <p14:tracePt t="67225" x="8348663" y="2795588"/>
          <p14:tracePt t="67238" x="8340725" y="2795588"/>
          <p14:tracePt t="67264" x="8331200" y="2803525"/>
          <p14:tracePt t="67275" x="8331200" y="2813050"/>
          <p14:tracePt t="67289" x="8323263" y="2813050"/>
          <p14:tracePt t="67300" x="8313738" y="2822575"/>
          <p14:tracePt t="67325" x="8313738" y="2840038"/>
          <p14:tracePt t="67888" x="8304213" y="2847975"/>
          <p14:tracePt t="67900" x="8304213" y="2867025"/>
          <p14:tracePt t="67914" x="8304213" y="2901950"/>
          <p14:tracePt t="67925" x="8296275" y="2973388"/>
          <p14:tracePt t="67939" x="8296275" y="3044825"/>
          <p14:tracePt t="67956" x="8296275" y="3098800"/>
          <p14:tracePt t="67972" x="8296275" y="3133725"/>
          <p14:tracePt t="67989" x="8296275" y="3187700"/>
          <p14:tracePt t="68007" x="8296275" y="3251200"/>
          <p14:tracePt t="68022" x="8296275" y="3330575"/>
          <p14:tracePt t="68039" x="8296275" y="3402013"/>
          <p14:tracePt t="68056" x="8286750" y="3571875"/>
          <p14:tracePt t="68072" x="8286750" y="3633788"/>
          <p14:tracePt t="68089" x="8286750" y="3679825"/>
          <p14:tracePt t="68106" x="8286750" y="3768725"/>
          <p14:tracePt t="68122" x="8277225" y="3795713"/>
          <p14:tracePt t="68139" x="8277225" y="3822700"/>
          <p14:tracePt t="68156" x="8277225" y="3884613"/>
          <p14:tracePt t="68172" x="8269288" y="3919538"/>
          <p14:tracePt t="68189" x="8259763" y="3956050"/>
          <p14:tracePt t="68206" x="8242300" y="4062413"/>
          <p14:tracePt t="68223" x="8242300" y="4098925"/>
          <p14:tracePt t="68239" x="8224838" y="4133850"/>
          <p14:tracePt t="68256" x="8215313" y="4214813"/>
          <p14:tracePt t="68273" x="8205788" y="4251325"/>
          <p14:tracePt t="68289" x="8197850" y="4303713"/>
          <p14:tracePt t="68305" x="8188325" y="4446588"/>
          <p14:tracePt t="68323" x="8170863" y="4500563"/>
          <p14:tracePt t="68339" x="8153400" y="4562475"/>
          <p14:tracePt t="68357" x="8126413" y="4625975"/>
          <p14:tracePt t="68373" x="8126413" y="4670425"/>
          <p14:tracePt t="68389" x="8108950" y="4732338"/>
          <p14:tracePt t="68406" x="8099425" y="4795838"/>
          <p14:tracePt t="68422" x="8081963" y="4894263"/>
          <p14:tracePt t="68439" x="8072438" y="4929188"/>
          <p14:tracePt t="68456" x="8062913" y="4965700"/>
          <p14:tracePt t="68473" x="8054975" y="5018088"/>
          <p14:tracePt t="68490" x="8054975" y="5037138"/>
          <p14:tracePt t="68506" x="8054975" y="5045075"/>
          <p14:tracePt t="68522" x="8054975" y="5054600"/>
          <p14:tracePt t="68539" x="8045450" y="5072063"/>
          <p14:tracePt t="69445" x="8045450" y="5062538"/>
          <p14:tracePt t="69750" x="8054975" y="5037138"/>
          <p14:tracePt t="69763" x="8054975" y="5000625"/>
          <p14:tracePt t="69775" x="8072438" y="4956175"/>
          <p14:tracePt t="69789" x="8081963" y="4902200"/>
          <p14:tracePt t="69801" x="8089900" y="4857750"/>
          <p14:tracePt t="69814" x="8108950" y="4813300"/>
          <p14:tracePt t="69828" x="8116888" y="4741863"/>
          <p14:tracePt t="69841" x="8134350" y="4660900"/>
          <p14:tracePt t="69856" x="8153400" y="4581525"/>
          <p14:tracePt t="69872" x="8170863" y="4500563"/>
          <p14:tracePt t="69889" x="8224838" y="4268788"/>
          <p14:tracePt t="69906" x="8251825" y="4062413"/>
          <p14:tracePt t="69922" x="8269288" y="3956050"/>
          <p14:tracePt t="69939" x="8286750" y="3759200"/>
          <p14:tracePt t="69956" x="8296275" y="3643313"/>
          <p14:tracePt t="69972" x="8304213" y="3517900"/>
          <p14:tracePt t="69989" x="8313738" y="3402013"/>
          <p14:tracePt t="70006" x="8331200" y="3062288"/>
          <p14:tracePt t="70023" x="8331200" y="2938463"/>
          <p14:tracePt t="70039" x="8340725" y="2830513"/>
          <p14:tracePt t="70056" x="8340725" y="2724150"/>
          <p14:tracePt t="70073" x="8340725" y="2500313"/>
          <p14:tracePt t="70090" x="8340725" y="2428875"/>
          <p14:tracePt t="70106" x="8340725" y="2384425"/>
          <p14:tracePt t="70122" x="8340725" y="2330450"/>
          <p14:tracePt t="70140" x="8340725" y="2312988"/>
          <p14:tracePt t="70156" x="8331200" y="2312988"/>
          <p14:tracePt t="70399" x="8331200" y="2322513"/>
          <p14:tracePt t="70517" x="8331200" y="2339975"/>
          <p14:tracePt t="70530" x="8331200" y="2357438"/>
          <p14:tracePt t="70543" x="8323263" y="2393950"/>
          <p14:tracePt t="70557" x="8313738" y="2438400"/>
          <p14:tracePt t="70572" x="8304213" y="2465388"/>
          <p14:tracePt t="70589" x="8296275" y="2500313"/>
          <p14:tracePt t="70606" x="8296275" y="2687638"/>
          <p14:tracePt t="70623" x="8296275" y="2786063"/>
          <p14:tracePt t="70639" x="8296275" y="2901950"/>
          <p14:tracePt t="70656" x="8296275" y="3197225"/>
          <p14:tracePt t="70673" x="8296275" y="3303588"/>
          <p14:tracePt t="70689" x="8296275" y="3446463"/>
          <p14:tracePt t="70706" x="8277225" y="3875088"/>
          <p14:tracePt t="70723" x="8251825" y="4010025"/>
          <p14:tracePt t="70739" x="8242300" y="4232275"/>
          <p14:tracePt t="70756" x="8205788" y="4473575"/>
          <p14:tracePt t="70773" x="8188325" y="4537075"/>
          <p14:tracePt t="70790" x="8180388" y="4589463"/>
          <p14:tracePt t="70806" x="8170863" y="4643438"/>
          <p14:tracePt t="70824" x="8170863" y="4660900"/>
          <p14:tracePt t="70839" x="8170863" y="4679950"/>
          <p14:tracePt t="70857" x="8161338" y="4679950"/>
          <p14:tracePt t="70950" x="8161338" y="4705350"/>
          <p14:tracePt t="71180" x="8161338" y="4751388"/>
          <p14:tracePt t="71191" x="8161338" y="4795838"/>
          <p14:tracePt t="71205" x="8161338" y="4822825"/>
          <p14:tracePt t="71216" x="8161338" y="4848225"/>
          <p14:tracePt t="71230" x="8161338" y="4875213"/>
          <p14:tracePt t="71242" x="8161338" y="4902200"/>
          <p14:tracePt t="71257" x="8161338" y="4919663"/>
          <p14:tracePt t="71273" x="8161338" y="4929188"/>
          <p14:tracePt t="71289" x="8161338" y="4938713"/>
          <p14:tracePt t="71307" x="8170863" y="4911725"/>
          <p14:tracePt t="71368" x="8205788" y="4840288"/>
          <p14:tracePt t="71381" x="8251825" y="4724400"/>
          <p14:tracePt t="71393" x="8296275" y="4572000"/>
          <p14:tracePt t="71407" x="8323263" y="4446588"/>
          <p14:tracePt t="71423" x="8331200" y="4357688"/>
          <p14:tracePt t="71439" x="8340725" y="4295775"/>
          <p14:tracePt t="71456" x="8340725" y="4268788"/>
          <p14:tracePt t="71473" x="8323263" y="4268788"/>
          <p14:tracePt t="71489" x="8304213" y="4268788"/>
          <p14:tracePt t="71506" x="8188325" y="4276725"/>
          <p14:tracePt t="71524" x="8089900" y="4402138"/>
          <p14:tracePt t="71540" x="8010525" y="4537075"/>
          <p14:tracePt t="71556" x="7966075" y="4652963"/>
          <p14:tracePt t="71573" x="7920038" y="4813300"/>
          <p14:tracePt t="71590" x="7912100" y="4875213"/>
          <p14:tracePt t="71606" x="7912100" y="4919663"/>
          <p14:tracePt t="71623" x="7912100" y="4973638"/>
          <p14:tracePt t="71640" x="7912100" y="4991100"/>
          <p14:tracePt t="71656" x="7912100" y="5000625"/>
          <p14:tracePt t="71673" x="7912100" y="4991100"/>
          <p14:tracePt t="71805" x="7920038" y="4956175"/>
          <p14:tracePt t="71818" x="7939088" y="4894263"/>
          <p14:tracePt t="71831" x="7947025" y="4786313"/>
          <p14:tracePt t="71845" x="7974013" y="4670425"/>
          <p14:tracePt t="71857" x="7991475" y="4554538"/>
          <p14:tracePt t="71873" x="8001000" y="4429125"/>
          <p14:tracePt t="71890" x="8018463" y="4313238"/>
          <p14:tracePt t="71906" x="8018463" y="4133850"/>
          <p14:tracePt t="71923" x="8018463" y="4027488"/>
          <p14:tracePt t="71940" x="8018463" y="3919538"/>
          <p14:tracePt t="71956" x="8018463" y="3670300"/>
          <p14:tracePt t="71973" x="8018463" y="3589338"/>
          <p14:tracePt t="71989" x="8018463" y="3544888"/>
          <p14:tracePt t="72006" x="8018463" y="3527425"/>
          <p14:tracePt t="72023" x="8037513" y="3509963"/>
          <p14:tracePt t="72040" x="8037513" y="3490913"/>
          <p14:tracePt t="72056" x="8045450" y="3482975"/>
          <p14:tracePt t="72073" x="8062913" y="3465513"/>
          <p14:tracePt t="72090" x="8089900" y="3455988"/>
          <p14:tracePt t="72105" x="8116888" y="3446463"/>
          <p14:tracePt t="72122" x="8170863" y="3419475"/>
          <p14:tracePt t="72139" x="8188325" y="3384550"/>
          <p14:tracePt t="72156" x="8215313" y="3340100"/>
          <p14:tracePt t="72172" x="8242300" y="3313113"/>
          <p14:tracePt t="72189" x="8296275" y="3259138"/>
          <p14:tracePt t="72205" x="8323263" y="3241675"/>
          <p14:tracePt t="72222" x="8348663" y="3232150"/>
          <p14:tracePt t="72239" x="8466138" y="3224213"/>
          <p14:tracePt t="72257" x="8510588" y="3224213"/>
          <p14:tracePt t="72273" x="8545513" y="3224213"/>
          <p14:tracePt t="72290" x="8599488" y="3224213"/>
          <p14:tracePt t="72307" x="8616950" y="3224213"/>
          <p14:tracePt t="72323" x="8626475" y="3224213"/>
          <p14:tracePt t="72341" x="8626475" y="3232150"/>
          <p14:tracePt t="72358" x="8599488" y="3232150"/>
          <p14:tracePt t="72391" x="8510588" y="3251200"/>
          <p14:tracePt t="72404" x="8420100" y="3268663"/>
          <p14:tracePt t="72416" x="8340725" y="3286125"/>
          <p14:tracePt t="72429" x="8205788" y="3322638"/>
          <p14:tracePt t="72441" x="8010525" y="3367088"/>
          <p14:tracePt t="72456" x="7902575" y="3411538"/>
          <p14:tracePt t="72473" x="7831138" y="3446463"/>
          <p14:tracePt t="72490" x="7804150" y="3465513"/>
          <p14:tracePt t="72507" x="7796213" y="3473450"/>
          <p14:tracePt t="72523" x="7804150" y="3473450"/>
          <p14:tracePt t="72570" x="7823200" y="3473450"/>
          <p14:tracePt t="72582" x="7875588" y="3473450"/>
          <p14:tracePt t="72595" x="7947025" y="3473450"/>
          <p14:tracePt t="72607" x="8018463" y="3490913"/>
          <p14:tracePt t="72622" x="8072438" y="3500438"/>
          <p14:tracePt t="72639" x="8099425" y="3500438"/>
          <p14:tracePt t="72656" x="8116888" y="3500438"/>
          <p14:tracePt t="72672" x="8126413" y="3500438"/>
          <p14:tracePt t="72689" x="8116888" y="3500438"/>
          <p14:tracePt t="72761" x="8089900" y="3500438"/>
          <p14:tracePt t="72773" x="8054975" y="3500438"/>
          <p14:tracePt t="72786" x="8010525" y="3500438"/>
          <p14:tracePt t="72798" x="7966075" y="3500438"/>
          <p14:tracePt t="72811" x="7920038" y="3500438"/>
          <p14:tracePt t="72825" x="7912100" y="3500438"/>
          <p14:tracePt t="72839" x="7912100" y="3509963"/>
          <p14:tracePt t="72856" x="7929563" y="3509963"/>
          <p14:tracePt t="72889" x="7974013" y="3509963"/>
          <p14:tracePt t="72902" x="8045450" y="3517900"/>
          <p14:tracePt t="72914" x="8116888" y="3517900"/>
          <p14:tracePt t="72927" x="8188325" y="3517900"/>
          <p14:tracePt t="72940" x="8259763" y="3517900"/>
          <p14:tracePt t="72955" x="8313738" y="3517900"/>
          <p14:tracePt t="72972" x="8340725" y="3517900"/>
          <p14:tracePt t="72989" x="8348663" y="3517900"/>
          <p14:tracePt t="73005" x="8340725" y="3517900"/>
          <p14:tracePt t="73031" x="8313738" y="3517900"/>
          <p14:tracePt t="73044" x="8269288" y="3509963"/>
          <p14:tracePt t="73056" x="8205788" y="3482975"/>
          <p14:tracePt t="73072" x="8116888" y="3455988"/>
          <p14:tracePt t="73089" x="7956550" y="3411538"/>
          <p14:tracePt t="73106" x="7670800" y="3340100"/>
          <p14:tracePt t="73122" x="7581900" y="3330575"/>
          <p14:tracePt t="73139" x="7545388" y="3330575"/>
          <p14:tracePt t="73156" x="7518400" y="3330575"/>
          <p14:tracePt t="73172" x="7518400" y="3340100"/>
          <p14:tracePt t="73196" x="7518400" y="3348038"/>
          <p14:tracePt t="73221" x="7527925" y="3348038"/>
          <p14:tracePt t="73232" x="7581900" y="3357563"/>
          <p14:tracePt t="73245" x="7715250" y="3384550"/>
          <p14:tracePt t="73257" x="7875588" y="3402013"/>
          <p14:tracePt t="73275" x="8001000" y="3419475"/>
          <p14:tracePt t="73290" x="8126413" y="3419475"/>
          <p14:tracePt t="73306" x="8466138" y="3419475"/>
          <p14:tracePt t="73324" x="8537575" y="3429000"/>
          <p14:tracePt t="73340" x="8582025" y="3429000"/>
          <p14:tracePt t="73357" x="8616950" y="3429000"/>
          <p14:tracePt t="73373" x="8626475" y="3429000"/>
          <p14:tracePt t="73390" x="8634413" y="3429000"/>
          <p14:tracePt t="73406" x="8634413" y="3419475"/>
          <p14:tracePt t="73472" x="8626475" y="3419475"/>
          <p14:tracePt t="73485" x="8616950" y="3411538"/>
          <p14:tracePt t="73497" x="8589963" y="3411538"/>
          <p14:tracePt t="73510" x="8572500" y="3402013"/>
          <p14:tracePt t="73524" x="8537575" y="3402013"/>
          <p14:tracePt t="73540" x="8501063" y="3402013"/>
          <p14:tracePt t="73556" x="8466138" y="3402013"/>
          <p14:tracePt t="73573" x="8394700" y="3419475"/>
          <p14:tracePt t="73590" x="8367713" y="3419475"/>
          <p14:tracePt t="73606" x="8331200" y="3438525"/>
          <p14:tracePt t="73623" x="8205788" y="3455988"/>
          <p14:tracePt t="73640" x="8143875" y="3465513"/>
          <p14:tracePt t="73656" x="8108950" y="3473450"/>
          <p14:tracePt t="73673" x="8045450" y="3482975"/>
          <p14:tracePt t="73690" x="8027988" y="3482975"/>
          <p14:tracePt t="73707" x="8018463" y="3482975"/>
          <p14:tracePt t="73723" x="8010525" y="3482975"/>
          <p14:tracePt t="73740" x="8018463" y="3482975"/>
          <p14:tracePt t="74021" x="8027988" y="3482975"/>
          <p14:tracePt t="74035" x="8037513" y="3482975"/>
          <p14:tracePt t="74075" x="8045450" y="3482975"/>
          <p14:tracePt t="74087" x="8054975" y="3482975"/>
          <p14:tracePt t="74099" x="8062913" y="3482975"/>
          <p14:tracePt t="74112" x="8072438" y="3482975"/>
          <p14:tracePt t="74125" x="8081963" y="3473450"/>
          <p14:tracePt t="74140" x="8089900" y="3473450"/>
          <p14:tracePt t="74162" x="8099425" y="3473450"/>
          <p14:tracePt t="74188" x="8108950" y="3473450"/>
          <p14:tracePt t="74213" x="8116888" y="3465513"/>
          <p14:tracePt t="74225" x="8134350" y="3455988"/>
          <p14:tracePt t="74238" x="8161338" y="3455988"/>
          <p14:tracePt t="74250" x="8188325" y="3446463"/>
          <p14:tracePt t="74264" x="8259763" y="3446463"/>
          <p14:tracePt t="74276" x="8331200" y="3438525"/>
          <p14:tracePt t="74290" x="8394700" y="3438525"/>
          <p14:tracePt t="74307" x="8466138" y="3438525"/>
          <p14:tracePt t="74323" x="8643938" y="3482975"/>
          <p14:tracePt t="74341" x="8751888" y="3527425"/>
          <p14:tracePt t="74358" x="8848725" y="3554413"/>
          <p14:tracePt t="74373" x="8947150" y="3589338"/>
          <p14:tracePt t="74390" x="9134475" y="3652838"/>
          <p14:tracePt t="75507" x="9134475" y="3990975"/>
          <p14:tracePt t="75524" x="8974138" y="4098925"/>
          <p14:tracePt t="75541" x="8902700" y="4187825"/>
          <p14:tracePt t="75557" x="8831263" y="4268788"/>
          <p14:tracePt t="75573" x="8732838" y="4367213"/>
          <p14:tracePt t="75591" x="8688388" y="4402138"/>
          <p14:tracePt t="75607" x="8661400" y="4411663"/>
          <p14:tracePt t="75624" x="8609013" y="4411663"/>
          <p14:tracePt t="75641" x="8599488" y="4411663"/>
          <p14:tracePt t="75657" x="8599488" y="4394200"/>
          <p14:tracePt t="75702" x="8599488" y="4367213"/>
          <p14:tracePt t="75715" x="8599488" y="4330700"/>
          <p14:tracePt t="75727" x="8589963" y="4295775"/>
          <p14:tracePt t="75741" x="8589963" y="4259263"/>
          <p14:tracePt t="75757" x="8589963" y="4224338"/>
          <p14:tracePt t="75774" x="8589963" y="4133850"/>
          <p14:tracePt t="75791" x="8589963" y="4062413"/>
          <p14:tracePt t="75807" x="8589963" y="3983038"/>
          <p14:tracePt t="75823" x="8589963" y="3938588"/>
          <p14:tracePt t="75841" x="8589963" y="3867150"/>
          <p14:tracePt t="75858" x="8589963" y="3857625"/>
          <p14:tracePt t="75874" x="8589963" y="3848100"/>
          <p14:tracePt t="75890" x="8582025" y="3848100"/>
          <p14:tracePt t="75907" x="8501063" y="3813175"/>
          <p14:tracePt t="75924" x="8394700" y="3759200"/>
          <p14:tracePt t="75940" x="7974013" y="3679825"/>
          <p14:tracePt t="75958" x="7804150" y="3643313"/>
          <p14:tracePt t="75974" x="7688263" y="3643313"/>
          <p14:tracePt t="75990" x="7456488" y="3643313"/>
          <p14:tracePt t="76008" x="7358063" y="3643313"/>
          <p14:tracePt t="76024" x="7269163" y="3660775"/>
          <p14:tracePt t="76040" x="7224713" y="3679825"/>
          <p14:tracePt t="76057" x="7170738" y="3697288"/>
          <p14:tracePt t="76074" x="7000875" y="3724275"/>
          <p14:tracePt t="76091" x="6938963" y="3732213"/>
          <p14:tracePt t="76107" x="6875463" y="3741738"/>
          <p14:tracePt t="76124" x="6831013" y="3741738"/>
          <p14:tracePt t="76141" x="6823075" y="3741738"/>
          <p14:tracePt t="76157" x="6858000" y="3741738"/>
          <p14:tracePt t="76340" x="6919913" y="3732213"/>
          <p14:tracePt t="76352" x="6973888" y="3724275"/>
          <p14:tracePt t="76365" x="7072313" y="3705225"/>
          <p14:tracePt t="76377" x="7215188" y="3670300"/>
          <p14:tracePt t="76391" x="7323138" y="3643313"/>
          <p14:tracePt t="76407" x="7429500" y="3598863"/>
          <p14:tracePt t="76424" x="7581900" y="3554413"/>
          <p14:tracePt t="76441" x="7680325" y="3536950"/>
          <p14:tracePt t="76457" x="7751763" y="3517900"/>
          <p14:tracePt t="76474" x="7823200" y="3500438"/>
          <p14:tracePt t="76491" x="7885113" y="3482975"/>
          <p14:tracePt t="76507" x="7902575" y="3482975"/>
          <p14:tracePt t="76524" x="7912100" y="3482975"/>
          <p14:tracePt t="76540" x="7947025" y="3473450"/>
          <p14:tracePt t="76557" x="7983538" y="3473450"/>
          <p14:tracePt t="76574" x="8027988" y="3473450"/>
          <p14:tracePt t="76590" x="8153400" y="3473450"/>
          <p14:tracePt t="76608" x="8197850" y="3473450"/>
          <p14:tracePt t="76624" x="8232775" y="3473450"/>
          <p14:tracePt t="76640" x="8323263" y="3490913"/>
          <p14:tracePt t="76658" x="8375650" y="3527425"/>
          <p14:tracePt t="76674" x="8456613" y="3571875"/>
          <p14:tracePt t="76690" x="8555038" y="3633788"/>
          <p14:tracePt t="76707" x="8661400" y="3687763"/>
          <p14:tracePt t="76724" x="8680450" y="3687763"/>
          <p14:tracePt t="76741" x="8688388" y="3687763"/>
          <p14:tracePt t="76757" x="8705850" y="3687763"/>
          <p14:tracePt t="76776" x="8688388" y="3687763"/>
          <p14:tracePt t="77077" x="8653463" y="3687763"/>
          <p14:tracePt t="77090" x="8599488" y="3670300"/>
          <p14:tracePt t="77102" x="8545513" y="3660775"/>
          <p14:tracePt t="77116" x="8474075" y="3652838"/>
          <p14:tracePt t="77128" x="8412163" y="3643313"/>
          <p14:tracePt t="77141" x="8340725" y="3633788"/>
          <p14:tracePt t="77157" x="8277225" y="3625850"/>
          <p14:tracePt t="77174" x="8232775" y="3625850"/>
          <p14:tracePt t="77191" x="8143875" y="3625850"/>
          <p14:tracePt t="77208" x="8099425" y="3616325"/>
          <p14:tracePt t="77224" x="8045450" y="3608388"/>
          <p14:tracePt t="77241" x="7912100" y="3608388"/>
          <p14:tracePt t="77257" x="7867650" y="3598863"/>
          <p14:tracePt t="77274" x="7840663" y="3598863"/>
          <p14:tracePt t="77291" x="7796213" y="3589338"/>
          <p14:tracePt t="77307" x="7786688" y="3581400"/>
          <p14:tracePt t="77329" x="7777163" y="3581400"/>
          <p14:tracePt t="77343" x="7769225" y="3581400"/>
          <p14:tracePt t="77380" x="7769225" y="3571875"/>
          <p14:tracePt t="77430" x="7777163" y="3571875"/>
          <p14:tracePt t="77495" x="7804150" y="3562350"/>
          <p14:tracePt t="77508" x="7831138" y="3562350"/>
          <p14:tracePt t="77521" x="7894638" y="3562350"/>
          <p14:tracePt t="77534" x="7939088" y="3562350"/>
          <p14:tracePt t="77546" x="7991475" y="3562350"/>
          <p14:tracePt t="77562" x="8037513" y="3562350"/>
          <p14:tracePt t="77576" x="8099425" y="3562350"/>
          <p14:tracePt t="77591" x="8170863" y="3562350"/>
          <p14:tracePt t="77607" x="8232775" y="3562350"/>
          <p14:tracePt t="77624" x="8323263" y="3571875"/>
          <p14:tracePt t="77641" x="8348663" y="3571875"/>
          <p14:tracePt t="77657" x="8367713" y="3581400"/>
          <p14:tracePt t="77674" x="8385175" y="3581400"/>
          <p14:tracePt t="77691" x="8402638" y="3581400"/>
          <p14:tracePt t="77707" x="8412163" y="3571875"/>
          <p14:tracePt t="77727" x="8412163" y="3562350"/>
          <p14:tracePt t="77741" x="8412163" y="3554413"/>
          <p14:tracePt t="77778" x="8394700" y="3527425"/>
          <p14:tracePt t="77791" x="8313738" y="3473450"/>
          <p14:tracePt t="77803" x="8161338" y="3375025"/>
          <p14:tracePt t="77816" x="7966075" y="3295650"/>
          <p14:tracePt t="77828" x="7759700" y="3214688"/>
          <p14:tracePt t="77842" x="7473950" y="3143250"/>
          <p14:tracePt t="77857" x="7224713" y="3062288"/>
          <p14:tracePt t="77874" x="7062788" y="3044825"/>
          <p14:tracePt t="77891" x="6840538" y="3017838"/>
          <p14:tracePt t="77908" x="6759575" y="3017838"/>
          <p14:tracePt t="77924" x="6697663" y="3017838"/>
          <p14:tracePt t="77940" x="6680200" y="3027363"/>
          <p14:tracePt t="77958" x="6670675" y="3027363"/>
          <p14:tracePt t="77974" x="6670675" y="3036888"/>
          <p14:tracePt t="77990" x="6680200" y="3062288"/>
          <p14:tracePt t="78008" x="6715125" y="3133725"/>
          <p14:tracePt t="78024" x="6796088" y="3268663"/>
          <p14:tracePt t="78041" x="6867525" y="3384550"/>
          <p14:tracePt t="78058" x="7010400" y="3562350"/>
          <p14:tracePt t="78075" x="7099300" y="3625850"/>
          <p14:tracePt t="78091" x="7197725" y="3660775"/>
          <p14:tracePt t="78107" x="7313613" y="3697288"/>
          <p14:tracePt t="78124" x="7518400" y="3768725"/>
          <p14:tracePt t="78141" x="7661275" y="3795713"/>
          <p14:tracePt t="78157" x="7831138" y="3848100"/>
          <p14:tracePt t="78175" x="8170863" y="3875088"/>
          <p14:tracePt t="78191" x="8251825" y="3875088"/>
          <p14:tracePt t="78207" x="8394700" y="3803650"/>
          <p14:tracePt t="78225" x="8456613" y="3768725"/>
          <p14:tracePt t="78241" x="8501063" y="3732213"/>
          <p14:tracePt t="78257" x="8537575" y="3687763"/>
          <p14:tracePt t="78275" x="8572500" y="3562350"/>
          <p14:tracePt t="78291" x="8572500" y="3473450"/>
          <p14:tracePt t="78307" x="8572500" y="3375025"/>
          <p14:tracePt t="78324" x="8572500" y="3276600"/>
          <p14:tracePt t="78341" x="8555038" y="3268663"/>
          <p14:tracePt t="78358" x="8537575" y="3251200"/>
          <p14:tracePt t="78376" x="8528050" y="3251200"/>
          <p14:tracePt t="78390" x="8466138" y="3224213"/>
          <p14:tracePt t="78407" x="8402638" y="3197225"/>
          <p14:tracePt t="78424" x="8251825" y="3152775"/>
          <p14:tracePt t="78441" x="8072438" y="3152775"/>
          <p14:tracePt t="78458" x="7956550" y="3152775"/>
          <p14:tracePt t="78474" x="7858125" y="3152775"/>
          <p14:tracePt t="78491" x="7840663" y="3152775"/>
          <p14:tracePt t="78507" x="7831138" y="3160713"/>
          <p14:tracePt t="78507" x="7823200" y="3170238"/>
          <p14:tracePt t="78507" x="7804150" y="3214688"/>
          <p14:tracePt t="78507" x="7796213" y="3232150"/>
          <p14:tracePt t="78507" x="7786688" y="3251200"/>
          <p14:tracePt t="78507" x="7777163" y="3268663"/>
          <p14:tracePt t="78507" x="7769225" y="3295650"/>
          <p14:tracePt t="78507" x="7759700" y="3303588"/>
          <p14:tracePt t="78507" x="7759700" y="3322638"/>
          <p14:tracePt t="78507" x="7759700" y="3330575"/>
          <p14:tracePt t="78507" x="7777163" y="3367088"/>
          <p14:tracePt t="78507" x="7858125" y="3446463"/>
          <p14:tracePt t="78507" x="7974013" y="3536950"/>
          <p14:tracePt t="78507" x="8089900" y="3598863"/>
          <p14:tracePt t="78507" x="8269288" y="3660775"/>
          <p14:tracePt t="78507" x="8385175" y="3687763"/>
          <p14:tracePt t="78507" x="8491538" y="3705225"/>
          <p14:tracePt t="78507" x="8599488" y="3705225"/>
          <p14:tracePt t="78507" x="8715375" y="3697288"/>
          <p14:tracePt t="78507" x="8732838" y="3660775"/>
          <p14:tracePt t="78507" x="8751888" y="3643313"/>
          <p14:tracePt t="78507" x="8759825" y="3625850"/>
          <p14:tracePt t="78507" x="8759825" y="3589338"/>
          <p14:tracePt t="78507" x="8680450" y="3438525"/>
          <p14:tracePt t="78507" x="8589963" y="3348038"/>
          <p14:tracePt t="78507" x="8491538" y="3276600"/>
          <p14:tracePt t="78507" x="8296275" y="3187700"/>
          <p14:tracePt t="78507" x="8170863" y="3152775"/>
          <p14:tracePt t="78507" x="8045450" y="3152775"/>
          <p14:tracePt t="78507" x="7875588" y="3160713"/>
          <p14:tracePt t="78507" x="7804150" y="3187700"/>
          <p14:tracePt t="78507" x="7742238" y="3268663"/>
          <p14:tracePt t="78507" x="7680325" y="3348038"/>
          <p14:tracePt t="78507" x="7608888" y="3500438"/>
          <p14:tracePt t="78507" x="7599363" y="3554413"/>
          <p14:tracePt t="78507" x="7589838" y="3589338"/>
          <p14:tracePt t="78507" x="7599363" y="3625850"/>
          <p14:tracePt t="78507" x="7680325" y="3670300"/>
          <p14:tracePt t="78507" x="7759700" y="3687763"/>
          <p14:tracePt t="78507" x="8062913" y="3705225"/>
          <p14:tracePt t="78507" x="8180388" y="3705225"/>
          <p14:tracePt t="78507" x="8251825" y="3697288"/>
          <p14:tracePt t="78507" x="8304213" y="3679825"/>
          <p14:tracePt t="78507" x="8340725" y="3652838"/>
          <p14:tracePt t="78507" x="8348663" y="3652838"/>
          <p14:tracePt t="78507" x="8358188" y="3633788"/>
          <p14:tracePt t="78507" x="8304213" y="3571875"/>
          <p14:tracePt t="78507" x="8215313" y="3500438"/>
          <p14:tracePt t="78507" x="8116888" y="3446463"/>
          <p14:tracePt t="78507" x="8062913" y="3438525"/>
          <p14:tracePt t="78507" x="8037513" y="3438525"/>
          <p14:tracePt t="78507" x="8027988" y="3438525"/>
          <p14:tracePt t="78507" x="8062913" y="3438525"/>
          <p14:tracePt t="78507" x="8161338" y="3473450"/>
          <p14:tracePt t="78507" x="8304213" y="3544888"/>
          <p14:tracePt t="78507" x="8555038" y="3732213"/>
          <p14:tracePt t="78507" x="8939213" y="3973513"/>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3884</TotalTime>
  <Words>1519</Words>
  <Application>Microsoft Office PowerPoint</Application>
  <PresentationFormat>On-screen Show (4:3)</PresentationFormat>
  <Paragraphs>197</Paragraphs>
  <Slides>19</Slides>
  <Notes>3</Notes>
  <HiddenSlides>0</HiddenSlides>
  <MMClips>19</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Calibri Light</vt:lpstr>
      <vt:lpstr>Times New Roman</vt:lpstr>
      <vt:lpstr>Office Theme</vt:lpstr>
      <vt:lpstr>Custom Design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hp</cp:lastModifiedBy>
  <cp:revision>119</cp:revision>
  <dcterms:created xsi:type="dcterms:W3CDTF">2015-04-04T09:45:50Z</dcterms:created>
  <dcterms:modified xsi:type="dcterms:W3CDTF">2020-10-22T10:18:44Z</dcterms:modified>
</cp:coreProperties>
</file>