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
  </p:notesMasterIdLst>
  <p:sldIdLst>
    <p:sldId id="265" r:id="rId3"/>
  </p:sldIdLst>
  <p:sldSz cx="30275213" cy="42811700"/>
  <p:notesSz cx="6858000" cy="9144000"/>
  <p:defaultTextStyle>
    <a:defPPr>
      <a:defRPr lang="fr-FR"/>
    </a:defPPr>
    <a:lvl1pPr marL="0" algn="l" defTabSz="2925623" rtl="0" eaLnBrk="1" latinLnBrk="0" hangingPunct="1">
      <a:defRPr sz="5759" kern="1200">
        <a:solidFill>
          <a:schemeClr val="tx1"/>
        </a:solidFill>
        <a:latin typeface="+mn-lt"/>
        <a:ea typeface="+mn-ea"/>
        <a:cs typeface="+mn-cs"/>
      </a:defRPr>
    </a:lvl1pPr>
    <a:lvl2pPr marL="1462811" algn="l" defTabSz="2925623" rtl="0" eaLnBrk="1" latinLnBrk="0" hangingPunct="1">
      <a:defRPr sz="5759" kern="1200">
        <a:solidFill>
          <a:schemeClr val="tx1"/>
        </a:solidFill>
        <a:latin typeface="+mn-lt"/>
        <a:ea typeface="+mn-ea"/>
        <a:cs typeface="+mn-cs"/>
      </a:defRPr>
    </a:lvl2pPr>
    <a:lvl3pPr marL="2925623" algn="l" defTabSz="2925623" rtl="0" eaLnBrk="1" latinLnBrk="0" hangingPunct="1">
      <a:defRPr sz="5759" kern="1200">
        <a:solidFill>
          <a:schemeClr val="tx1"/>
        </a:solidFill>
        <a:latin typeface="+mn-lt"/>
        <a:ea typeface="+mn-ea"/>
        <a:cs typeface="+mn-cs"/>
      </a:defRPr>
    </a:lvl3pPr>
    <a:lvl4pPr marL="4388434" algn="l" defTabSz="2925623" rtl="0" eaLnBrk="1" latinLnBrk="0" hangingPunct="1">
      <a:defRPr sz="5759" kern="1200">
        <a:solidFill>
          <a:schemeClr val="tx1"/>
        </a:solidFill>
        <a:latin typeface="+mn-lt"/>
        <a:ea typeface="+mn-ea"/>
        <a:cs typeface="+mn-cs"/>
      </a:defRPr>
    </a:lvl4pPr>
    <a:lvl5pPr marL="5851246" algn="l" defTabSz="2925623" rtl="0" eaLnBrk="1" latinLnBrk="0" hangingPunct="1">
      <a:defRPr sz="5759" kern="1200">
        <a:solidFill>
          <a:schemeClr val="tx1"/>
        </a:solidFill>
        <a:latin typeface="+mn-lt"/>
        <a:ea typeface="+mn-ea"/>
        <a:cs typeface="+mn-cs"/>
      </a:defRPr>
    </a:lvl5pPr>
    <a:lvl6pPr marL="7314057" algn="l" defTabSz="2925623" rtl="0" eaLnBrk="1" latinLnBrk="0" hangingPunct="1">
      <a:defRPr sz="5759" kern="1200">
        <a:solidFill>
          <a:schemeClr val="tx1"/>
        </a:solidFill>
        <a:latin typeface="+mn-lt"/>
        <a:ea typeface="+mn-ea"/>
        <a:cs typeface="+mn-cs"/>
      </a:defRPr>
    </a:lvl6pPr>
    <a:lvl7pPr marL="8776868" algn="l" defTabSz="2925623" rtl="0" eaLnBrk="1" latinLnBrk="0" hangingPunct="1">
      <a:defRPr sz="5759" kern="1200">
        <a:solidFill>
          <a:schemeClr val="tx1"/>
        </a:solidFill>
        <a:latin typeface="+mn-lt"/>
        <a:ea typeface="+mn-ea"/>
        <a:cs typeface="+mn-cs"/>
      </a:defRPr>
    </a:lvl7pPr>
    <a:lvl8pPr marL="10239680" algn="l" defTabSz="2925623" rtl="0" eaLnBrk="1" latinLnBrk="0" hangingPunct="1">
      <a:defRPr sz="5759" kern="1200">
        <a:solidFill>
          <a:schemeClr val="tx1"/>
        </a:solidFill>
        <a:latin typeface="+mn-lt"/>
        <a:ea typeface="+mn-ea"/>
        <a:cs typeface="+mn-cs"/>
      </a:defRPr>
    </a:lvl8pPr>
    <a:lvl9pPr marL="11702491" algn="l" defTabSz="2925623" rtl="0" eaLnBrk="1" latinLnBrk="0" hangingPunct="1">
      <a:defRPr sz="575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6" userDrawn="1">
          <p15:clr>
            <a:srgbClr val="A4A3A4"/>
          </p15:clr>
        </p15:guide>
        <p15:guide id="2" pos="953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a Schalnich" initials="MS" lastIdx="3" clrIdx="0"/>
  <p:cmAuthor id="1" name="Samanta" initials="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99"/>
    <a:srgbClr val="6A4E9D"/>
    <a:srgbClr val="5E4197"/>
    <a:srgbClr val="6032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340" autoAdjust="0"/>
    <p:restoredTop sz="94660"/>
  </p:normalViewPr>
  <p:slideViewPr>
    <p:cSldViewPr>
      <p:cViewPr>
        <p:scale>
          <a:sx n="10" d="100"/>
          <a:sy n="10" d="100"/>
        </p:scale>
        <p:origin x="1880" y="80"/>
      </p:cViewPr>
      <p:guideLst>
        <p:guide orient="horz" pos="13486"/>
        <p:guide pos="9536"/>
      </p:guideLst>
    </p:cSldViewPr>
  </p:slideViewPr>
  <p:notesTextViewPr>
    <p:cViewPr>
      <p:scale>
        <a:sx n="100" d="100"/>
        <a:sy n="100" d="100"/>
      </p:scale>
      <p:origin x="0" y="0"/>
    </p:cViewPr>
  </p:notesTextViewPr>
  <p:notesViewPr>
    <p:cSldViewPr>
      <p:cViewPr varScale="1">
        <p:scale>
          <a:sx n="88" d="100"/>
          <a:sy n="88" d="100"/>
        </p:scale>
        <p:origin x="320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CFBF3B-F983-4F41-9E6C-02008BB91DD1}" type="datetimeFigureOut">
              <a:rPr lang="fr-FR" smtClean="0"/>
              <a:pPr/>
              <a:t>08/11/2020</a:t>
            </a:fld>
            <a:endParaRPr lang="fr-FR"/>
          </a:p>
        </p:txBody>
      </p:sp>
      <p:sp>
        <p:nvSpPr>
          <p:cNvPr id="4" name="Slide Image Placeholder 3"/>
          <p:cNvSpPr>
            <a:spLocks noGrp="1" noRot="1" noChangeAspect="1"/>
          </p:cNvSpPr>
          <p:nvPr>
            <p:ph type="sldImg" idx="2"/>
          </p:nvPr>
        </p:nvSpPr>
        <p:spPr>
          <a:xfrm>
            <a:off x="2217738" y="685800"/>
            <a:ext cx="2422525"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8" name="Slide Number Placeholder 7"/>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269082-9D5D-43A3-B675-27AB9B8E552E}" type="slidenum">
              <a:rPr lang="en-US" smtClean="0"/>
              <a:t>‹#›</a:t>
            </a:fld>
            <a:endParaRPr lang="en-US" dirty="0"/>
          </a:p>
        </p:txBody>
      </p:sp>
    </p:spTree>
    <p:extLst>
      <p:ext uri="{BB962C8B-B14F-4D97-AF65-F5344CB8AC3E}">
        <p14:creationId xmlns:p14="http://schemas.microsoft.com/office/powerpoint/2010/main" val="1626096734"/>
      </p:ext>
    </p:extLst>
  </p:cSld>
  <p:clrMap bg1="lt1" tx1="dk1" bg2="lt2" tx2="dk2" accent1="accent1" accent2="accent2" accent3="accent3" accent4="accent4" accent5="accent5" accent6="accent6" hlink="hlink" folHlink="folHlink"/>
  <p:notesStyle>
    <a:lvl1pPr marL="0" algn="l" defTabSz="2925623" rtl="0" eaLnBrk="1" latinLnBrk="0" hangingPunct="1">
      <a:defRPr sz="3839" kern="1200">
        <a:solidFill>
          <a:schemeClr val="tx1"/>
        </a:solidFill>
        <a:latin typeface="+mn-lt"/>
        <a:ea typeface="+mn-ea"/>
        <a:cs typeface="+mn-cs"/>
      </a:defRPr>
    </a:lvl1pPr>
    <a:lvl2pPr marL="1462811" algn="l" defTabSz="2925623" rtl="0" eaLnBrk="1" latinLnBrk="0" hangingPunct="1">
      <a:defRPr sz="3839" kern="1200">
        <a:solidFill>
          <a:schemeClr val="tx1"/>
        </a:solidFill>
        <a:latin typeface="+mn-lt"/>
        <a:ea typeface="+mn-ea"/>
        <a:cs typeface="+mn-cs"/>
      </a:defRPr>
    </a:lvl2pPr>
    <a:lvl3pPr marL="2925623" algn="l" defTabSz="2925623" rtl="0" eaLnBrk="1" latinLnBrk="0" hangingPunct="1">
      <a:defRPr sz="3839" kern="1200">
        <a:solidFill>
          <a:schemeClr val="tx1"/>
        </a:solidFill>
        <a:latin typeface="+mn-lt"/>
        <a:ea typeface="+mn-ea"/>
        <a:cs typeface="+mn-cs"/>
      </a:defRPr>
    </a:lvl3pPr>
    <a:lvl4pPr marL="4388434" algn="l" defTabSz="2925623" rtl="0" eaLnBrk="1" latinLnBrk="0" hangingPunct="1">
      <a:defRPr sz="3839" kern="1200">
        <a:solidFill>
          <a:schemeClr val="tx1"/>
        </a:solidFill>
        <a:latin typeface="+mn-lt"/>
        <a:ea typeface="+mn-ea"/>
        <a:cs typeface="+mn-cs"/>
      </a:defRPr>
    </a:lvl4pPr>
    <a:lvl5pPr marL="5851246" algn="l" defTabSz="2925623" rtl="0" eaLnBrk="1" latinLnBrk="0" hangingPunct="1">
      <a:defRPr sz="3839" kern="1200">
        <a:solidFill>
          <a:schemeClr val="tx1"/>
        </a:solidFill>
        <a:latin typeface="+mn-lt"/>
        <a:ea typeface="+mn-ea"/>
        <a:cs typeface="+mn-cs"/>
      </a:defRPr>
    </a:lvl5pPr>
    <a:lvl6pPr marL="7314057" algn="l" defTabSz="2925623" rtl="0" eaLnBrk="1" latinLnBrk="0" hangingPunct="1">
      <a:defRPr sz="3839" kern="1200">
        <a:solidFill>
          <a:schemeClr val="tx1"/>
        </a:solidFill>
        <a:latin typeface="+mn-lt"/>
        <a:ea typeface="+mn-ea"/>
        <a:cs typeface="+mn-cs"/>
      </a:defRPr>
    </a:lvl6pPr>
    <a:lvl7pPr marL="8776868" algn="l" defTabSz="2925623" rtl="0" eaLnBrk="1" latinLnBrk="0" hangingPunct="1">
      <a:defRPr sz="3839" kern="1200">
        <a:solidFill>
          <a:schemeClr val="tx1"/>
        </a:solidFill>
        <a:latin typeface="+mn-lt"/>
        <a:ea typeface="+mn-ea"/>
        <a:cs typeface="+mn-cs"/>
      </a:defRPr>
    </a:lvl7pPr>
    <a:lvl8pPr marL="10239680" algn="l" defTabSz="2925623" rtl="0" eaLnBrk="1" latinLnBrk="0" hangingPunct="1">
      <a:defRPr sz="3839" kern="1200">
        <a:solidFill>
          <a:schemeClr val="tx1"/>
        </a:solidFill>
        <a:latin typeface="+mn-lt"/>
        <a:ea typeface="+mn-ea"/>
        <a:cs typeface="+mn-cs"/>
      </a:defRPr>
    </a:lvl8pPr>
    <a:lvl9pPr marL="11702491" algn="l" defTabSz="2925623" rtl="0" eaLnBrk="1" latinLnBrk="0" hangingPunct="1">
      <a:defRPr sz="383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13299391"/>
            <a:ext cx="25733931" cy="9176767"/>
          </a:xfrm>
        </p:spPr>
        <p:txBody>
          <a:bodyPr/>
          <a:lstStyle/>
          <a:p>
            <a:r>
              <a:rPr lang="en-US"/>
              <a:t>Click to edit Master title style</a:t>
            </a:r>
            <a:endParaRPr lang="fr-FR"/>
          </a:p>
        </p:txBody>
      </p:sp>
      <p:sp>
        <p:nvSpPr>
          <p:cNvPr id="3" name="Subtitle 2"/>
          <p:cNvSpPr>
            <a:spLocks noGrp="1"/>
          </p:cNvSpPr>
          <p:nvPr>
            <p:ph type="subTitle" idx="1"/>
          </p:nvPr>
        </p:nvSpPr>
        <p:spPr>
          <a:xfrm>
            <a:off x="4541282" y="24259965"/>
            <a:ext cx="21192649" cy="1094076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r-FR"/>
          </a:p>
        </p:txBody>
      </p:sp>
      <p:sp>
        <p:nvSpPr>
          <p:cNvPr id="4" name="Date Placeholder 3"/>
          <p:cNvSpPr>
            <a:spLocks noGrp="1"/>
          </p:cNvSpPr>
          <p:nvPr>
            <p:ph type="dt" sz="half" idx="10"/>
          </p:nvPr>
        </p:nvSpPr>
        <p:spPr/>
        <p:txBody>
          <a:bodyPr/>
          <a:lstStyle/>
          <a:p>
            <a:fld id="{2F621E2D-A50B-495F-9AA4-3F10866B781B}" type="datetime1">
              <a:rPr lang="fr-FR" smtClean="0"/>
              <a:t>08/11/2020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1AD6B278-45EA-45CC-9642-20CC60EAB0D1}" type="datetime1">
              <a:rPr lang="fr-FR" smtClean="0"/>
              <a:t>08/11/2020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49529" y="1714471"/>
            <a:ext cx="6811923" cy="36528688"/>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1513761" y="1714471"/>
            <a:ext cx="19931182" cy="365286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1AE16925-72EC-42D4-94D3-A1003B939FCE}" type="datetime1">
              <a:rPr lang="fr-FR" smtClean="0"/>
              <a:t>08/11/2020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it-IT" dirty="0"/>
              <a:t>Click to </a:t>
            </a:r>
            <a:r>
              <a:rPr lang="it-IT" dirty="0" err="1"/>
              <a:t>edit</a:t>
            </a:r>
            <a:r>
              <a:rPr lang="it-IT" dirty="0"/>
              <a:t> </a:t>
            </a:r>
            <a:r>
              <a:rPr lang="it-IT" dirty="0" err="1"/>
              <a:t>Paper</a:t>
            </a:r>
            <a:r>
              <a:rPr lang="it-IT" dirty="0"/>
              <a:t> Title</a:t>
            </a:r>
          </a:p>
        </p:txBody>
      </p:sp>
      <p:sp>
        <p:nvSpPr>
          <p:cNvPr id="3" name="Content Placeholder 2"/>
          <p:cNvSpPr>
            <a:spLocks noGrp="1"/>
          </p:cNvSpPr>
          <p:nvPr>
            <p:ph idx="1"/>
          </p:nvPr>
        </p:nvSpPr>
        <p:spPr/>
        <p:txBody>
          <a:bodyPr/>
          <a:lstStyle/>
          <a:p>
            <a:pPr lvl="0"/>
            <a:r>
              <a:rPr lang="it-IT" dirty="0"/>
              <a:t>Click to </a:t>
            </a:r>
            <a:r>
              <a:rPr lang="it-IT" dirty="0" err="1"/>
              <a:t>edit</a:t>
            </a:r>
            <a:r>
              <a:rPr lang="it-IT" dirty="0"/>
              <a:t> Master text </a:t>
            </a:r>
            <a:r>
              <a:rPr lang="it-IT" dirty="0" err="1"/>
              <a:t>styles</a:t>
            </a:r>
            <a:endParaRPr lang="it-IT" dirty="0"/>
          </a:p>
          <a:p>
            <a:pPr lvl="1"/>
            <a:r>
              <a:rPr lang="it-IT" dirty="0"/>
              <a:t>Second </a:t>
            </a:r>
            <a:r>
              <a:rPr lang="it-IT" dirty="0" err="1"/>
              <a:t>level</a:t>
            </a:r>
            <a:endParaRPr lang="it-IT" dirty="0"/>
          </a:p>
          <a:p>
            <a:pPr lvl="2"/>
            <a:r>
              <a:rPr lang="it-IT" dirty="0"/>
              <a:t>Third </a:t>
            </a:r>
            <a:r>
              <a:rPr lang="it-IT" dirty="0" err="1"/>
              <a:t>level</a:t>
            </a:r>
            <a:endParaRPr lang="it-IT" dirty="0"/>
          </a:p>
          <a:p>
            <a:pPr lvl="3"/>
            <a:r>
              <a:rPr lang="it-IT" dirty="0" err="1"/>
              <a:t>Fourth</a:t>
            </a:r>
            <a:r>
              <a:rPr lang="it-IT" dirty="0"/>
              <a:t> </a:t>
            </a:r>
            <a:r>
              <a:rPr lang="it-IT" dirty="0" err="1"/>
              <a:t>level</a:t>
            </a:r>
            <a:endParaRPr lang="it-IT" dirty="0"/>
          </a:p>
          <a:p>
            <a:pPr lvl="4"/>
            <a:r>
              <a:rPr lang="it-IT" dirty="0" err="1"/>
              <a:t>Fifth</a:t>
            </a:r>
            <a:r>
              <a:rPr lang="it-IT" dirty="0"/>
              <a:t> </a:t>
            </a:r>
            <a:r>
              <a:rPr lang="it-IT" dirty="0" err="1"/>
              <a:t>level</a:t>
            </a:r>
            <a:endParaRPr lang="it-IT" dirty="0"/>
          </a:p>
        </p:txBody>
      </p:sp>
      <p:sp>
        <p:nvSpPr>
          <p:cNvPr id="8" name="Text Placeholder 7"/>
          <p:cNvSpPr>
            <a:spLocks noGrp="1"/>
          </p:cNvSpPr>
          <p:nvPr>
            <p:ph type="body" sz="quarter" idx="10" hasCustomPrompt="1"/>
          </p:nvPr>
        </p:nvSpPr>
        <p:spPr>
          <a:xfrm>
            <a:off x="12774612" y="5479523"/>
            <a:ext cx="16453907" cy="1318062"/>
          </a:xfrm>
        </p:spPr>
        <p:txBody>
          <a:bodyPr>
            <a:normAutofit/>
          </a:bodyPr>
          <a:lstStyle>
            <a:lvl1pPr marL="0" indent="0" algn="r">
              <a:buNone/>
              <a:defRPr sz="5400">
                <a:solidFill>
                  <a:srgbClr val="FFFFFF"/>
                </a:solidFill>
              </a:defRPr>
            </a:lvl1pPr>
          </a:lstStyle>
          <a:p>
            <a:pPr lvl="0"/>
            <a:r>
              <a:rPr lang="it-IT" dirty="0"/>
              <a:t>Click to </a:t>
            </a:r>
            <a:r>
              <a:rPr lang="it-IT" dirty="0" err="1"/>
              <a:t>edit</a:t>
            </a:r>
            <a:r>
              <a:rPr lang="it-IT" dirty="0"/>
              <a:t> </a:t>
            </a:r>
            <a:r>
              <a:rPr lang="it-IT" dirty="0" err="1"/>
              <a:t>author’s</a:t>
            </a:r>
            <a:r>
              <a:rPr lang="it-IT" dirty="0"/>
              <a:t> </a:t>
            </a:r>
            <a:r>
              <a:rPr lang="it-IT" dirty="0" err="1"/>
              <a:t>name</a:t>
            </a:r>
            <a:r>
              <a:rPr lang="it-IT" dirty="0"/>
              <a:t> and </a:t>
            </a:r>
            <a:r>
              <a:rPr lang="it-IT" dirty="0" err="1"/>
              <a:t>affiliation</a:t>
            </a:r>
            <a:endParaRPr lang="it-IT" dirty="0"/>
          </a:p>
        </p:txBody>
      </p:sp>
    </p:spTree>
    <p:extLst>
      <p:ext uri="{BB962C8B-B14F-4D97-AF65-F5344CB8AC3E}">
        <p14:creationId xmlns:p14="http://schemas.microsoft.com/office/powerpoint/2010/main" val="33459452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84402" y="7006456"/>
            <a:ext cx="22706410" cy="14904815"/>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3784402" y="22486055"/>
            <a:ext cx="22706410" cy="1033624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FA24ED9-1BAC-43CE-92AB-135E2507265C}"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20738924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13695894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3215"/>
            <a:ext cx="26112371" cy="17808474"/>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2065654" y="28650163"/>
            <a:ext cx="26112371" cy="9365056"/>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A24ED9-1BAC-43CE-92AB-135E2507265C}"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21209364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081421" y="11396633"/>
            <a:ext cx="12803892" cy="2716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5389900" y="11396633"/>
            <a:ext cx="12803892" cy="2716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A24ED9-1BAC-43CE-92AB-135E2507265C}" type="datetimeFigureOut">
              <a:rPr lang="en-US" smtClean="0"/>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6630149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6679" y="2279343"/>
            <a:ext cx="26112371" cy="8274950"/>
          </a:xfrm>
        </p:spPr>
        <p:txBody>
          <a:bodyPr/>
          <a:lstStyle/>
          <a:p>
            <a:r>
              <a:rPr lang="en-US"/>
              <a:t>Click to edit Master title style</a:t>
            </a:r>
          </a:p>
        </p:txBody>
      </p:sp>
      <p:sp>
        <p:nvSpPr>
          <p:cNvPr id="3" name="Text Placeholder 2"/>
          <p:cNvSpPr>
            <a:spLocks noGrp="1"/>
          </p:cNvSpPr>
          <p:nvPr>
            <p:ph type="body" idx="1"/>
          </p:nvPr>
        </p:nvSpPr>
        <p:spPr>
          <a:xfrm>
            <a:off x="2086687" y="10494814"/>
            <a:ext cx="12809147" cy="51433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086687" y="15638164"/>
            <a:ext cx="12809147" cy="230013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326827" y="10494814"/>
            <a:ext cx="12872223" cy="51433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5326827" y="15638164"/>
            <a:ext cx="12872223" cy="230013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FA24ED9-1BAC-43CE-92AB-135E2507265C}" type="datetimeFigureOut">
              <a:rPr lang="en-US" smtClean="0"/>
              <a:t>11/8/2020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37827512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FA24ED9-1BAC-43CE-92AB-135E2507265C}" type="datetimeFigureOut">
              <a:rPr lang="en-US" smtClean="0"/>
              <a:t>11/8/2020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15838737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A24ED9-1BAC-43CE-92AB-135E2507265C}" type="datetimeFigureOut">
              <a:rPr lang="en-US" smtClean="0"/>
              <a:t>11/8/2020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2343812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83760309-1331-4F8F-AC1F-972AC9046391}" type="datetime1">
              <a:rPr lang="fr-FR" smtClean="0"/>
              <a:t>08/11/2020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6687" y="2854114"/>
            <a:ext cx="9765859" cy="9989398"/>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12872223" y="6164110"/>
            <a:ext cx="15326827" cy="304240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086687" y="12843511"/>
            <a:ext cx="9765859" cy="237941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A24ED9-1BAC-43CE-92AB-135E2507265C}" type="datetimeFigureOut">
              <a:rPr lang="en-US" smtClean="0"/>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6868690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6687" y="2854114"/>
            <a:ext cx="9765859" cy="9989398"/>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12872223" y="6164110"/>
            <a:ext cx="15326827" cy="3042405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086687" y="12843511"/>
            <a:ext cx="9765859" cy="237941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A24ED9-1BAC-43CE-92AB-135E2507265C}" type="datetimeFigureOut">
              <a:rPr lang="en-US" smtClean="0"/>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8113406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22804872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4" y="2279325"/>
            <a:ext cx="6528093" cy="362809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081429" y="2279325"/>
            <a:ext cx="19079692" cy="362809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2277337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533" y="27510497"/>
            <a:ext cx="25733931" cy="8502880"/>
          </a:xfrm>
        </p:spPr>
        <p:txBody>
          <a:bodyPr anchor="t"/>
          <a:lstStyle>
            <a:lvl1pPr algn="l">
              <a:defRPr sz="4000" b="1" cap="all"/>
            </a:lvl1pPr>
          </a:lstStyle>
          <a:p>
            <a:r>
              <a:rPr lang="en-US"/>
              <a:t>Click to edit Master title style</a:t>
            </a:r>
            <a:endParaRPr lang="fr-FR"/>
          </a:p>
        </p:txBody>
      </p:sp>
      <p:sp>
        <p:nvSpPr>
          <p:cNvPr id="3" name="Text Placeholder 2"/>
          <p:cNvSpPr>
            <a:spLocks noGrp="1"/>
          </p:cNvSpPr>
          <p:nvPr>
            <p:ph type="body" idx="1"/>
          </p:nvPr>
        </p:nvSpPr>
        <p:spPr>
          <a:xfrm>
            <a:off x="2391533" y="18145428"/>
            <a:ext cx="25733931" cy="93650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B96765-7664-41F5-8267-06B87A0274DD}" type="datetime1">
              <a:rPr lang="fr-FR" smtClean="0"/>
              <a:t>08/11/2020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1513761" y="9989411"/>
            <a:ext cx="13371552" cy="282537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15389900" y="9989411"/>
            <a:ext cx="13371552" cy="282537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p:cNvSpPr>
            <a:spLocks noGrp="1"/>
          </p:cNvSpPr>
          <p:nvPr>
            <p:ph type="dt" sz="half" idx="10"/>
          </p:nvPr>
        </p:nvSpPr>
        <p:spPr/>
        <p:txBody>
          <a:bodyPr/>
          <a:lstStyle/>
          <a:p>
            <a:fld id="{21FF9947-2A44-4499-8893-791A730D1CEB}" type="datetime1">
              <a:rPr lang="fr-FR" smtClean="0"/>
              <a:t>08/11/2020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FR"/>
          </a:p>
        </p:txBody>
      </p:sp>
      <p:sp>
        <p:nvSpPr>
          <p:cNvPr id="3" name="Text Placeholder 2"/>
          <p:cNvSpPr>
            <a:spLocks noGrp="1"/>
          </p:cNvSpPr>
          <p:nvPr>
            <p:ph type="body" idx="1"/>
          </p:nvPr>
        </p:nvSpPr>
        <p:spPr>
          <a:xfrm>
            <a:off x="1513761" y="9583086"/>
            <a:ext cx="13376810" cy="39937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13761" y="13576859"/>
            <a:ext cx="13376810" cy="246662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15379396" y="9583086"/>
            <a:ext cx="13382065" cy="39937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5379396" y="13576859"/>
            <a:ext cx="13382065" cy="246662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p:cNvSpPr>
            <a:spLocks noGrp="1"/>
          </p:cNvSpPr>
          <p:nvPr>
            <p:ph type="dt" sz="half" idx="10"/>
          </p:nvPr>
        </p:nvSpPr>
        <p:spPr/>
        <p:txBody>
          <a:bodyPr/>
          <a:lstStyle/>
          <a:p>
            <a:fld id="{A2CD4740-CB78-4DA2-9449-5BA6BAB8E8B9}" type="datetime1">
              <a:rPr lang="fr-FR" smtClean="0"/>
              <a:t>08/11/2020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Date Placeholder 2"/>
          <p:cNvSpPr>
            <a:spLocks noGrp="1"/>
          </p:cNvSpPr>
          <p:nvPr>
            <p:ph type="dt" sz="half" idx="10"/>
          </p:nvPr>
        </p:nvSpPr>
        <p:spPr/>
        <p:txBody>
          <a:bodyPr/>
          <a:lstStyle/>
          <a:p>
            <a:fld id="{774D13E3-8353-4C2E-BE7C-26AE1B623ED5}" type="datetime1">
              <a:rPr lang="fr-FR" smtClean="0"/>
              <a:t>08/11/2020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413025-920A-462C-B19C-06B25E7A86DA}" type="datetime1">
              <a:rPr lang="fr-FR" smtClean="0"/>
              <a:t>08/11/2020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a:xfrm>
            <a:off x="22958703" y="39680118"/>
            <a:ext cx="7064216" cy="2279326"/>
          </a:xfrm>
        </p:spPr>
        <p:txBody>
          <a:bodyPr/>
          <a:lstStyle/>
          <a:p>
            <a:fld id="{FCAEAE96-855E-42B1-8DE9-9C9E68DE18C5}"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769" y="1704542"/>
            <a:ext cx="9960336" cy="7254204"/>
          </a:xfrm>
        </p:spPr>
        <p:txBody>
          <a:bodyPr anchor="b"/>
          <a:lstStyle>
            <a:lvl1pPr algn="l">
              <a:defRPr sz="2000" b="1"/>
            </a:lvl1pPr>
          </a:lstStyle>
          <a:p>
            <a:r>
              <a:rPr lang="en-US"/>
              <a:t>Click to edit Master title style</a:t>
            </a:r>
            <a:endParaRPr lang="fr-FR"/>
          </a:p>
        </p:txBody>
      </p:sp>
      <p:sp>
        <p:nvSpPr>
          <p:cNvPr id="3" name="Content Placeholder 2"/>
          <p:cNvSpPr>
            <a:spLocks noGrp="1"/>
          </p:cNvSpPr>
          <p:nvPr>
            <p:ph idx="1"/>
          </p:nvPr>
        </p:nvSpPr>
        <p:spPr>
          <a:xfrm>
            <a:off x="11836767" y="1704558"/>
            <a:ext cx="16924685" cy="3653860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1513769" y="8958760"/>
            <a:ext cx="9960336" cy="292843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14D6D2-AC3E-41CF-B9A3-5BCCE2F511AB}" type="datetime1">
              <a:rPr lang="fr-FR" smtClean="0"/>
              <a:t>08/11/2020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4154" y="29968193"/>
            <a:ext cx="18165128" cy="3537915"/>
          </a:xfrm>
        </p:spPr>
        <p:txBody>
          <a:bodyPr anchor="b"/>
          <a:lstStyle>
            <a:lvl1pPr algn="l">
              <a:defRPr sz="2000" b="1"/>
            </a:lvl1pPr>
          </a:lstStyle>
          <a:p>
            <a:r>
              <a:rPr lang="en-US"/>
              <a:t>Click to edit Master title style</a:t>
            </a:r>
            <a:endParaRPr lang="fr-FR"/>
          </a:p>
        </p:txBody>
      </p:sp>
      <p:sp>
        <p:nvSpPr>
          <p:cNvPr id="3" name="Picture Placeholder 2"/>
          <p:cNvSpPr>
            <a:spLocks noGrp="1"/>
          </p:cNvSpPr>
          <p:nvPr>
            <p:ph type="pic" idx="1"/>
          </p:nvPr>
        </p:nvSpPr>
        <p:spPr>
          <a:xfrm>
            <a:off x="5934154" y="3825307"/>
            <a:ext cx="18165128" cy="2568702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5934154" y="33506104"/>
            <a:ext cx="18165128" cy="502442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128312-C233-4B5A-993A-6F581BBA2EDC}" type="datetime1">
              <a:rPr lang="fr-FR" smtClean="0"/>
              <a:t>08/11/2020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761" y="1714454"/>
            <a:ext cx="27247692" cy="7135284"/>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p:cNvSpPr>
            <a:spLocks noGrp="1"/>
          </p:cNvSpPr>
          <p:nvPr>
            <p:ph type="body" idx="1"/>
          </p:nvPr>
        </p:nvSpPr>
        <p:spPr>
          <a:xfrm>
            <a:off x="1513761" y="9989411"/>
            <a:ext cx="27247692" cy="2825374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2"/>
          </p:nvPr>
        </p:nvSpPr>
        <p:spPr>
          <a:xfrm>
            <a:off x="1513761" y="39680118"/>
            <a:ext cx="7064216" cy="2279326"/>
          </a:xfrm>
          <a:prstGeom prst="rect">
            <a:avLst/>
          </a:prstGeom>
        </p:spPr>
        <p:txBody>
          <a:bodyPr vert="horz" lIns="91440" tIns="45720" rIns="91440" bIns="45720" rtlCol="0" anchor="ctr"/>
          <a:lstStyle>
            <a:lvl1pPr algn="l">
              <a:defRPr sz="1200">
                <a:solidFill>
                  <a:schemeClr val="tx1">
                    <a:tint val="75000"/>
                  </a:schemeClr>
                </a:solidFill>
              </a:defRPr>
            </a:lvl1pPr>
          </a:lstStyle>
          <a:p>
            <a:fld id="{1CCFA5E1-D094-4A0B-B20B-B561C85E6A82}" type="datetime1">
              <a:rPr lang="fr-FR" smtClean="0"/>
              <a:t>08/11/2020</a:t>
            </a:fld>
            <a:endParaRPr lang="fr-FR"/>
          </a:p>
        </p:txBody>
      </p:sp>
      <p:sp>
        <p:nvSpPr>
          <p:cNvPr id="5" name="Footer Placeholder 4"/>
          <p:cNvSpPr>
            <a:spLocks noGrp="1"/>
          </p:cNvSpPr>
          <p:nvPr>
            <p:ph type="ftr" sz="quarter" idx="3"/>
          </p:nvPr>
        </p:nvSpPr>
        <p:spPr>
          <a:xfrm>
            <a:off x="10344031" y="39680118"/>
            <a:ext cx="9587151" cy="227932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21697236" y="39680118"/>
            <a:ext cx="7064216" cy="2279326"/>
          </a:xfrm>
          <a:prstGeom prst="rect">
            <a:avLst/>
          </a:prstGeom>
        </p:spPr>
        <p:txBody>
          <a:bodyPr vert="horz" lIns="91440" tIns="45720" rIns="91440" bIns="45720" rtlCol="0" anchor="ctr"/>
          <a:lstStyle>
            <a:lvl1pPr algn="r">
              <a:defRPr sz="1200">
                <a:solidFill>
                  <a:schemeClr val="tx1">
                    <a:tint val="75000"/>
                  </a:schemeClr>
                </a:solidFill>
              </a:defRPr>
            </a:lvl1pPr>
          </a:lstStyle>
          <a:p>
            <a:fld id="{FCAEAE96-855E-42B1-8DE9-9C9E68DE18C5}"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9343"/>
            <a:ext cx="26112371" cy="82749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081421" y="11396633"/>
            <a:ext cx="26112371" cy="2716363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081421" y="39680118"/>
            <a:ext cx="6811923" cy="2279326"/>
          </a:xfrm>
          <a:prstGeom prst="rect">
            <a:avLst/>
          </a:prstGeom>
        </p:spPr>
        <p:txBody>
          <a:bodyPr vert="horz" lIns="91440" tIns="45720" rIns="91440" bIns="45720" rtlCol="0" anchor="ctr"/>
          <a:lstStyle>
            <a:lvl1pPr algn="l">
              <a:defRPr sz="1200">
                <a:solidFill>
                  <a:schemeClr val="tx1">
                    <a:tint val="75000"/>
                  </a:schemeClr>
                </a:solidFill>
              </a:defRPr>
            </a:lvl1pPr>
          </a:lstStyle>
          <a:p>
            <a:fld id="{4FA24ED9-1BAC-43CE-92AB-135E2507265C}" type="datetimeFigureOut">
              <a:rPr lang="en-US" smtClean="0"/>
              <a:t>11/8/2020</a:t>
            </a:fld>
            <a:endParaRPr lang="en-US"/>
          </a:p>
        </p:txBody>
      </p:sp>
      <p:sp>
        <p:nvSpPr>
          <p:cNvPr id="5" name="Footer Placeholder 4"/>
          <p:cNvSpPr>
            <a:spLocks noGrp="1"/>
          </p:cNvSpPr>
          <p:nvPr>
            <p:ph type="ftr" sz="quarter" idx="3"/>
          </p:nvPr>
        </p:nvSpPr>
        <p:spPr>
          <a:xfrm>
            <a:off x="10028665" y="39680118"/>
            <a:ext cx="10217884" cy="227932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80118"/>
            <a:ext cx="6811923" cy="2279326"/>
          </a:xfrm>
          <a:prstGeom prst="rect">
            <a:avLst/>
          </a:prstGeom>
        </p:spPr>
        <p:txBody>
          <a:bodyPr vert="horz" lIns="91440" tIns="45720" rIns="91440" bIns="45720" rtlCol="0" anchor="ctr"/>
          <a:lstStyle>
            <a:lvl1pPr algn="r">
              <a:defRPr sz="1200">
                <a:solidFill>
                  <a:schemeClr val="tx1">
                    <a:tint val="75000"/>
                  </a:schemeClr>
                </a:solidFill>
              </a:defRPr>
            </a:lvl1pPr>
          </a:lstStyle>
          <a:p>
            <a:fld id="{24F29872-1DA2-4001-977B-942AFF1DF91F}" type="slidenum">
              <a:rPr lang="en-US" smtClean="0"/>
              <a:t>‹#›</a:t>
            </a:fld>
            <a:endParaRPr lang="en-US"/>
          </a:p>
        </p:txBody>
      </p:sp>
    </p:spTree>
    <p:extLst>
      <p:ext uri="{BB962C8B-B14F-4D97-AF65-F5344CB8AC3E}">
        <p14:creationId xmlns:p14="http://schemas.microsoft.com/office/powerpoint/2010/main" val="16640868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2.emf"/><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Prostokąt: zaokrąglone rogi 42">
            <a:extLst>
              <a:ext uri="{FF2B5EF4-FFF2-40B4-BE49-F238E27FC236}">
                <a16:creationId xmlns:a16="http://schemas.microsoft.com/office/drawing/2014/main" id="{18E675AC-F08D-4B0E-AE84-8097F3F1FF12}"/>
              </a:ext>
            </a:extLst>
          </p:cNvPr>
          <p:cNvSpPr/>
          <p:nvPr/>
        </p:nvSpPr>
        <p:spPr>
          <a:xfrm>
            <a:off x="23916782" y="14586694"/>
            <a:ext cx="829169" cy="521967"/>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2" name="Prostokąt: zaokrąglone rogi 41">
            <a:extLst>
              <a:ext uri="{FF2B5EF4-FFF2-40B4-BE49-F238E27FC236}">
                <a16:creationId xmlns:a16="http://schemas.microsoft.com/office/drawing/2014/main" id="{557023BD-9225-411F-ACAA-2F0575125C29}"/>
              </a:ext>
            </a:extLst>
          </p:cNvPr>
          <p:cNvSpPr/>
          <p:nvPr/>
        </p:nvSpPr>
        <p:spPr>
          <a:xfrm>
            <a:off x="22452806" y="15384324"/>
            <a:ext cx="533400" cy="557247"/>
          </a:xfrm>
          <a:prstGeom prst="roundRect">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Prostokąt: zaokrąglone rogi 2">
            <a:extLst>
              <a:ext uri="{FF2B5EF4-FFF2-40B4-BE49-F238E27FC236}">
                <a16:creationId xmlns:a16="http://schemas.microsoft.com/office/drawing/2014/main" id="{74030001-1048-4C2D-9A4F-D8FEAA1CCBF7}"/>
              </a:ext>
            </a:extLst>
          </p:cNvPr>
          <p:cNvSpPr/>
          <p:nvPr/>
        </p:nvSpPr>
        <p:spPr>
          <a:xfrm>
            <a:off x="23916782" y="14586694"/>
            <a:ext cx="822024" cy="494556"/>
          </a:xfrm>
          <a:prstGeom prst="roundRect">
            <a:avLst/>
          </a:prstGeom>
          <a:solidFill>
            <a:srgbClr val="663399"/>
          </a:solidFill>
          <a:ln>
            <a:solidFill>
              <a:srgbClr val="66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p:cNvSpPr>
            <a:spLocks noGrp="1"/>
          </p:cNvSpPr>
          <p:nvPr>
            <p:ph type="title"/>
          </p:nvPr>
        </p:nvSpPr>
        <p:spPr>
          <a:xfrm>
            <a:off x="1513760" y="1075770"/>
            <a:ext cx="27247692" cy="2089196"/>
          </a:xfrm>
        </p:spPr>
        <p:txBody>
          <a:bodyPr>
            <a:normAutofit/>
          </a:bodyPr>
          <a:lstStyle/>
          <a:p>
            <a:r>
              <a:rPr lang="en-US" sz="6000" b="1" dirty="0"/>
              <a:t>Se-containing 5-HT</a:t>
            </a:r>
            <a:r>
              <a:rPr lang="en-US" sz="6000" b="1" baseline="-25000" dirty="0"/>
              <a:t>6</a:t>
            </a:r>
            <a:r>
              <a:rPr lang="en-US" sz="6000" b="1" dirty="0"/>
              <a:t>R ligands in search for efficient therapy of Alzheimer's disease</a:t>
            </a:r>
            <a:br>
              <a:rPr lang="pl-PL" b="1" dirty="0"/>
            </a:br>
            <a:endParaRPr lang="en-US" dirty="0"/>
          </a:p>
        </p:txBody>
      </p:sp>
      <p:sp>
        <p:nvSpPr>
          <p:cNvPr id="4" name="Text Placeholder 3"/>
          <p:cNvSpPr>
            <a:spLocks noGrp="1"/>
          </p:cNvSpPr>
          <p:nvPr>
            <p:ph type="body" sz="quarter" idx="10"/>
          </p:nvPr>
        </p:nvSpPr>
        <p:spPr>
          <a:xfrm>
            <a:off x="1502619" y="5632450"/>
            <a:ext cx="27416044" cy="32458057"/>
          </a:xfrm>
        </p:spPr>
        <p:txBody>
          <a:bodyPr/>
          <a:lstStyle/>
          <a:p>
            <a:pPr lvl="0" algn="ctr">
              <a:spcBef>
                <a:spcPts val="0"/>
              </a:spcBef>
            </a:pPr>
            <a:endParaRPr lang="pl-PL" altLang="pl-PL" sz="4400" dirty="0">
              <a:solidFill>
                <a:prstClr val="black"/>
              </a:solidFill>
            </a:endParaRPr>
          </a:p>
          <a:p>
            <a:pPr lvl="0" algn="ctr">
              <a:spcBef>
                <a:spcPts val="0"/>
              </a:spcBef>
            </a:pPr>
            <a:r>
              <a:rPr lang="pl-PL" altLang="pl-PL" sz="3200" baseline="30000" dirty="0">
                <a:solidFill>
                  <a:prstClr val="black"/>
                </a:solidFill>
              </a:rPr>
              <a:t>	1 </a:t>
            </a:r>
            <a:r>
              <a:rPr lang="pl-PL" altLang="pl-PL" sz="2400" dirty="0" err="1">
                <a:solidFill>
                  <a:prstClr val="black"/>
                </a:solidFill>
              </a:rPr>
              <a:t>Department</a:t>
            </a:r>
            <a:r>
              <a:rPr lang="pl-PL" altLang="pl-PL" sz="2400" dirty="0">
                <a:solidFill>
                  <a:prstClr val="black"/>
                </a:solidFill>
              </a:rPr>
              <a:t> of Technology and </a:t>
            </a:r>
            <a:r>
              <a:rPr lang="pl-PL" altLang="pl-PL" sz="2400" dirty="0" err="1">
                <a:solidFill>
                  <a:prstClr val="black"/>
                </a:solidFill>
              </a:rPr>
              <a:t>Biotechnology</a:t>
            </a:r>
            <a:r>
              <a:rPr lang="pl-PL" altLang="pl-PL" sz="2400" dirty="0">
                <a:solidFill>
                  <a:prstClr val="black"/>
                </a:solidFill>
              </a:rPr>
              <a:t> of </a:t>
            </a:r>
            <a:r>
              <a:rPr lang="pl-PL" altLang="pl-PL" sz="2400" dirty="0" err="1">
                <a:solidFill>
                  <a:prstClr val="black"/>
                </a:solidFill>
              </a:rPr>
              <a:t>Drugs</a:t>
            </a:r>
            <a:r>
              <a:rPr lang="pl-PL" altLang="pl-PL" sz="2400" dirty="0">
                <a:solidFill>
                  <a:prstClr val="black"/>
                </a:solidFill>
              </a:rPr>
              <a:t>, </a:t>
            </a:r>
            <a:r>
              <a:rPr lang="pl-PL" altLang="pl-PL" sz="2400" dirty="0" err="1">
                <a:solidFill>
                  <a:prstClr val="black"/>
                </a:solidFill>
              </a:rPr>
              <a:t>Faculty</a:t>
            </a:r>
            <a:r>
              <a:rPr lang="pl-PL" altLang="pl-PL" sz="2400" dirty="0">
                <a:solidFill>
                  <a:prstClr val="black"/>
                </a:solidFill>
              </a:rPr>
              <a:t> of </a:t>
            </a:r>
            <a:r>
              <a:rPr lang="pl-PL" altLang="pl-PL" sz="2400" dirty="0" err="1">
                <a:solidFill>
                  <a:prstClr val="black"/>
                </a:solidFill>
              </a:rPr>
              <a:t>Pharmacy</a:t>
            </a:r>
            <a:r>
              <a:rPr lang="pl-PL" altLang="pl-PL" sz="2400" dirty="0">
                <a:solidFill>
                  <a:prstClr val="black"/>
                </a:solidFill>
              </a:rPr>
              <a:t>, </a:t>
            </a:r>
            <a:r>
              <a:rPr lang="pl-PL" altLang="pl-PL" sz="2400" dirty="0" err="1">
                <a:solidFill>
                  <a:prstClr val="black"/>
                </a:solidFill>
              </a:rPr>
              <a:t>Jagiellonian</a:t>
            </a:r>
            <a:r>
              <a:rPr lang="pl-PL" altLang="pl-PL" sz="2400" dirty="0">
                <a:solidFill>
                  <a:prstClr val="black"/>
                </a:solidFill>
              </a:rPr>
              <a:t> University, </a:t>
            </a:r>
            <a:r>
              <a:rPr lang="pl-PL" altLang="pl-PL" sz="2400" dirty="0" err="1">
                <a:solidFill>
                  <a:prstClr val="black"/>
                </a:solidFill>
              </a:rPr>
              <a:t>Medical</a:t>
            </a:r>
            <a:r>
              <a:rPr lang="pl-PL" altLang="pl-PL" sz="2400" dirty="0">
                <a:solidFill>
                  <a:prstClr val="black"/>
                </a:solidFill>
              </a:rPr>
              <a:t> College, Medyczna 9, PL 30-688 Kraków, Poland</a:t>
            </a:r>
            <a:endParaRPr lang="pl-PL" altLang="pl-PL" sz="3200" dirty="0">
              <a:solidFill>
                <a:prstClr val="black"/>
              </a:solidFill>
            </a:endParaRPr>
          </a:p>
          <a:p>
            <a:pPr lvl="0" algn="ctr">
              <a:spcBef>
                <a:spcPts val="0"/>
              </a:spcBef>
            </a:pPr>
            <a:r>
              <a:rPr lang="pl-PL" altLang="pl-PL" sz="3200" baseline="30000" dirty="0">
                <a:solidFill>
                  <a:prstClr val="black"/>
                </a:solidFill>
              </a:rPr>
              <a:t>	2 </a:t>
            </a:r>
            <a:r>
              <a:rPr lang="pl-PL" altLang="pl-PL" sz="2400" dirty="0" err="1">
                <a:solidFill>
                  <a:prstClr val="black"/>
                </a:solidFill>
              </a:rPr>
              <a:t>Division</a:t>
            </a:r>
            <a:r>
              <a:rPr lang="pl-PL" altLang="pl-PL" sz="2400" dirty="0">
                <a:solidFill>
                  <a:prstClr val="black"/>
                </a:solidFill>
              </a:rPr>
              <a:t> of </a:t>
            </a:r>
            <a:r>
              <a:rPr lang="pl-PL" altLang="pl-PL" sz="2400" dirty="0" err="1">
                <a:solidFill>
                  <a:prstClr val="black"/>
                </a:solidFill>
              </a:rPr>
              <a:t>Bioorganic</a:t>
            </a:r>
            <a:r>
              <a:rPr lang="pl-PL" altLang="pl-PL" sz="2400" dirty="0">
                <a:solidFill>
                  <a:prstClr val="black"/>
                </a:solidFill>
              </a:rPr>
              <a:t> </a:t>
            </a:r>
            <a:r>
              <a:rPr lang="pl-PL" altLang="pl-PL" sz="2400" dirty="0" err="1">
                <a:solidFill>
                  <a:prstClr val="black"/>
                </a:solidFill>
              </a:rPr>
              <a:t>Chemistry</a:t>
            </a:r>
            <a:r>
              <a:rPr lang="pl-PL" altLang="pl-PL" sz="2400" dirty="0">
                <a:solidFill>
                  <a:prstClr val="black"/>
                </a:solidFill>
              </a:rPr>
              <a:t>, School of </a:t>
            </a:r>
            <a:r>
              <a:rPr lang="pl-PL" altLang="pl-PL" sz="2400" dirty="0" err="1">
                <a:solidFill>
                  <a:prstClr val="black"/>
                </a:solidFill>
              </a:rPr>
              <a:t>Pharmacy</a:t>
            </a:r>
            <a:r>
              <a:rPr lang="pl-PL" altLang="pl-PL" sz="2400" dirty="0">
                <a:solidFill>
                  <a:prstClr val="black"/>
                </a:solidFill>
              </a:rPr>
              <a:t>, </a:t>
            </a:r>
            <a:r>
              <a:rPr lang="pl-PL" altLang="pl-PL" sz="2400" dirty="0" err="1">
                <a:solidFill>
                  <a:prstClr val="black"/>
                </a:solidFill>
              </a:rPr>
              <a:t>Saarland</a:t>
            </a:r>
            <a:r>
              <a:rPr lang="pl-PL" altLang="pl-PL" sz="2400" dirty="0">
                <a:solidFill>
                  <a:prstClr val="black"/>
                </a:solidFill>
              </a:rPr>
              <a:t> University, Campus B 2.1, D-66123 </a:t>
            </a:r>
            <a:r>
              <a:rPr lang="pl-PL" altLang="pl-PL" sz="2400" dirty="0" err="1">
                <a:solidFill>
                  <a:prstClr val="black"/>
                </a:solidFill>
              </a:rPr>
              <a:t>Saarbruecken</a:t>
            </a:r>
            <a:r>
              <a:rPr lang="pl-PL" altLang="pl-PL" sz="2400" dirty="0">
                <a:solidFill>
                  <a:prstClr val="black"/>
                </a:solidFill>
              </a:rPr>
              <a:t>, Germany</a:t>
            </a:r>
            <a:endParaRPr lang="pl-PL" altLang="pl-PL" sz="3200" dirty="0">
              <a:solidFill>
                <a:prstClr val="black"/>
              </a:solidFill>
            </a:endParaRPr>
          </a:p>
          <a:p>
            <a:pPr lvl="0" algn="ctr">
              <a:spcBef>
                <a:spcPts val="0"/>
              </a:spcBef>
            </a:pPr>
            <a:r>
              <a:rPr lang="pl-PL" altLang="pl-PL" sz="3200" baseline="30000" dirty="0">
                <a:solidFill>
                  <a:prstClr val="black"/>
                </a:solidFill>
              </a:rPr>
              <a:t>	3 </a:t>
            </a:r>
            <a:r>
              <a:rPr lang="pl-PL" altLang="pl-PL" sz="2400" dirty="0" err="1">
                <a:solidFill>
                  <a:prstClr val="black"/>
                </a:solidFill>
              </a:rPr>
              <a:t>Department</a:t>
            </a:r>
            <a:r>
              <a:rPr lang="pl-PL" altLang="pl-PL" sz="2400" dirty="0">
                <a:solidFill>
                  <a:prstClr val="black"/>
                </a:solidFill>
              </a:rPr>
              <a:t> of </a:t>
            </a:r>
            <a:r>
              <a:rPr lang="pl-PL" altLang="pl-PL" sz="2400" dirty="0" err="1">
                <a:solidFill>
                  <a:prstClr val="black"/>
                </a:solidFill>
              </a:rPr>
              <a:t>Medicinal</a:t>
            </a:r>
            <a:r>
              <a:rPr lang="pl-PL" altLang="pl-PL" sz="2400" dirty="0">
                <a:solidFill>
                  <a:prstClr val="black"/>
                </a:solidFill>
              </a:rPr>
              <a:t> </a:t>
            </a:r>
            <a:r>
              <a:rPr lang="pl-PL" altLang="pl-PL" sz="2400" dirty="0" err="1">
                <a:solidFill>
                  <a:prstClr val="black"/>
                </a:solidFill>
              </a:rPr>
              <a:t>Chemistry</a:t>
            </a:r>
            <a:r>
              <a:rPr lang="pl-PL" altLang="pl-PL" sz="2400" dirty="0">
                <a:solidFill>
                  <a:prstClr val="black"/>
                </a:solidFill>
              </a:rPr>
              <a:t>, Maj </a:t>
            </a:r>
            <a:r>
              <a:rPr lang="pl-PL" altLang="pl-PL" sz="2400" dirty="0" err="1">
                <a:solidFill>
                  <a:prstClr val="black"/>
                </a:solidFill>
              </a:rPr>
              <a:t>Institute</a:t>
            </a:r>
            <a:r>
              <a:rPr lang="pl-PL" altLang="pl-PL" sz="2400" dirty="0">
                <a:solidFill>
                  <a:prstClr val="black"/>
                </a:solidFill>
              </a:rPr>
              <a:t> of </a:t>
            </a:r>
            <a:r>
              <a:rPr lang="pl-PL" altLang="pl-PL" sz="2400" dirty="0" err="1">
                <a:solidFill>
                  <a:prstClr val="black"/>
                </a:solidFill>
              </a:rPr>
              <a:t>Pharmacology</a:t>
            </a:r>
            <a:r>
              <a:rPr lang="pl-PL" altLang="pl-PL" sz="2400" dirty="0">
                <a:solidFill>
                  <a:prstClr val="black"/>
                </a:solidFill>
              </a:rPr>
              <a:t>, </a:t>
            </a:r>
            <a:r>
              <a:rPr lang="pl-PL" altLang="pl-PL" sz="2400" dirty="0" err="1">
                <a:solidFill>
                  <a:prstClr val="black"/>
                </a:solidFill>
              </a:rPr>
              <a:t>Polish</a:t>
            </a:r>
            <a:r>
              <a:rPr lang="pl-PL" altLang="pl-PL" sz="2400" dirty="0">
                <a:solidFill>
                  <a:prstClr val="black"/>
                </a:solidFill>
              </a:rPr>
              <a:t> </a:t>
            </a:r>
            <a:r>
              <a:rPr lang="pl-PL" altLang="pl-PL" sz="2400" dirty="0" err="1">
                <a:solidFill>
                  <a:prstClr val="black"/>
                </a:solidFill>
              </a:rPr>
              <a:t>Academy</a:t>
            </a:r>
            <a:r>
              <a:rPr lang="pl-PL" altLang="pl-PL" sz="2400" dirty="0">
                <a:solidFill>
                  <a:prstClr val="black"/>
                </a:solidFill>
              </a:rPr>
              <a:t> of </a:t>
            </a:r>
            <a:r>
              <a:rPr lang="pl-PL" altLang="pl-PL" sz="2400" dirty="0" err="1">
                <a:solidFill>
                  <a:prstClr val="black"/>
                </a:solidFill>
              </a:rPr>
              <a:t>Sciences</a:t>
            </a:r>
            <a:r>
              <a:rPr lang="pl-PL" altLang="pl-PL" sz="2400" dirty="0">
                <a:solidFill>
                  <a:prstClr val="black"/>
                </a:solidFill>
              </a:rPr>
              <a:t>, Smętna 12, PL 31-343 Kraków, Poland</a:t>
            </a:r>
          </a:p>
          <a:p>
            <a:pPr lvl="0" algn="l">
              <a:spcBef>
                <a:spcPts val="0"/>
              </a:spcBef>
            </a:pPr>
            <a:endParaRPr lang="pl-PL" altLang="pl-PL" sz="2000" dirty="0">
              <a:solidFill>
                <a:prstClr val="black"/>
              </a:solidFill>
            </a:endParaRPr>
          </a:p>
          <a:p>
            <a:pPr lvl="0" algn="ctr">
              <a:spcBef>
                <a:spcPts val="0"/>
              </a:spcBef>
            </a:pPr>
            <a:br>
              <a:rPr lang="pl-PL" altLang="pl-PL" sz="2400" dirty="0">
                <a:solidFill>
                  <a:prstClr val="black"/>
                </a:solidFill>
              </a:rPr>
            </a:br>
            <a:r>
              <a:rPr lang="en-GB" altLang="pl-PL" sz="3400" dirty="0">
                <a:solidFill>
                  <a:prstClr val="black"/>
                </a:solidFill>
              </a:rPr>
              <a:t>* </a:t>
            </a:r>
            <a:r>
              <a:rPr lang="pl-PL" altLang="pl-PL" sz="3400" i="1" dirty="0">
                <a:solidFill>
                  <a:prstClr val="black"/>
                </a:solidFill>
              </a:rPr>
              <a:t>e-mail: s.sudol@doctoral.uj.edu.pl</a:t>
            </a:r>
          </a:p>
          <a:p>
            <a:endParaRPr lang="en-US" dirty="0"/>
          </a:p>
        </p:txBody>
      </p:sp>
      <p:sp>
        <p:nvSpPr>
          <p:cNvPr id="8" name="TextBox 7"/>
          <p:cNvSpPr txBox="1"/>
          <p:nvPr/>
        </p:nvSpPr>
        <p:spPr>
          <a:xfrm>
            <a:off x="1506616" y="3340777"/>
            <a:ext cx="27423189" cy="1754326"/>
          </a:xfrm>
          <a:prstGeom prst="rect">
            <a:avLst/>
          </a:prstGeom>
          <a:solidFill>
            <a:srgbClr val="663399"/>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pl-PL" sz="5400" u="sng" dirty="0"/>
              <a:t>Sylwia Sudoł</a:t>
            </a:r>
            <a:r>
              <a:rPr lang="pl-PL" sz="5400" u="sng" baseline="30000" dirty="0"/>
              <a:t>1</a:t>
            </a:r>
            <a:r>
              <a:rPr lang="pl-PL" sz="5400" u="sng" dirty="0"/>
              <a:t>*</a:t>
            </a:r>
            <a:r>
              <a:rPr lang="pl-PL" sz="5400" dirty="0"/>
              <a:t>, Katarzyna Kucwaj-Brysz</a:t>
            </a:r>
            <a:r>
              <a:rPr lang="pl-PL" sz="5400" baseline="30000" dirty="0"/>
              <a:t>1</a:t>
            </a:r>
            <a:r>
              <a:rPr lang="pl-PL" sz="5400" dirty="0"/>
              <a:t>, </a:t>
            </a:r>
            <a:r>
              <a:rPr lang="pl-PL" sz="5400" dirty="0" err="1"/>
              <a:t>Wesam</a:t>
            </a:r>
            <a:r>
              <a:rPr lang="pl-PL" sz="5400" dirty="0"/>
              <a:t> Ali</a:t>
            </a:r>
            <a:r>
              <a:rPr lang="pl-PL" sz="5400" baseline="30000" dirty="0"/>
              <a:t>1,2</a:t>
            </a:r>
            <a:r>
              <a:rPr lang="pl-PL" sz="5400" dirty="0"/>
              <a:t>, Grzegorz Satała</a:t>
            </a:r>
            <a:r>
              <a:rPr lang="pl-PL" sz="5400" baseline="30000" dirty="0"/>
              <a:t>3</a:t>
            </a:r>
            <a:r>
              <a:rPr lang="pl-PL" sz="5400" dirty="0"/>
              <a:t>, Claus Jacob</a:t>
            </a:r>
            <a:r>
              <a:rPr lang="pl-PL" sz="5400" baseline="30000" dirty="0"/>
              <a:t>2</a:t>
            </a:r>
            <a:r>
              <a:rPr lang="pl-PL" sz="5400" dirty="0"/>
              <a:t>, Jadwiga Handzlik</a:t>
            </a:r>
            <a:r>
              <a:rPr lang="pl-PL" sz="5400" baseline="30000" dirty="0"/>
              <a:t>1</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506620" y="40150393"/>
            <a:ext cx="27423185" cy="2508534"/>
          </a:xfrm>
          <a:prstGeom prst="rect">
            <a:avLst/>
          </a:prstGeom>
        </p:spPr>
      </p:pic>
      <p:grpSp>
        <p:nvGrpSpPr>
          <p:cNvPr id="11" name="Grupa 10">
            <a:extLst>
              <a:ext uri="{FF2B5EF4-FFF2-40B4-BE49-F238E27FC236}">
                <a16:creationId xmlns:a16="http://schemas.microsoft.com/office/drawing/2014/main" id="{B73C5FB3-3447-4E2A-8832-A838EA9A8513}"/>
              </a:ext>
            </a:extLst>
          </p:cNvPr>
          <p:cNvGrpSpPr/>
          <p:nvPr/>
        </p:nvGrpSpPr>
        <p:grpSpPr>
          <a:xfrm>
            <a:off x="1641930" y="9257168"/>
            <a:ext cx="16582080" cy="6909358"/>
            <a:chOff x="660204" y="7397811"/>
            <a:chExt cx="16582080" cy="6909358"/>
          </a:xfrm>
        </p:grpSpPr>
        <p:sp>
          <p:nvSpPr>
            <p:cNvPr id="12" name="Prostokąt: zaokrąglone rogi 11">
              <a:extLst>
                <a:ext uri="{FF2B5EF4-FFF2-40B4-BE49-F238E27FC236}">
                  <a16:creationId xmlns:a16="http://schemas.microsoft.com/office/drawing/2014/main" id="{08F92FFB-A7CD-4893-B0DF-77B0829C782B}"/>
                </a:ext>
              </a:extLst>
            </p:cNvPr>
            <p:cNvSpPr/>
            <p:nvPr/>
          </p:nvSpPr>
          <p:spPr>
            <a:xfrm>
              <a:off x="660204" y="7397811"/>
              <a:ext cx="16582080" cy="6909358"/>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latin typeface="Arial" panose="020B0604020202020204" pitchFamily="34" charset="0"/>
                <a:cs typeface="Arial" panose="020B0604020202020204" pitchFamily="34" charset="0"/>
              </a:endParaRPr>
            </a:p>
          </p:txBody>
        </p:sp>
        <p:sp>
          <p:nvSpPr>
            <p:cNvPr id="13" name="Text Box 8">
              <a:extLst>
                <a:ext uri="{FF2B5EF4-FFF2-40B4-BE49-F238E27FC236}">
                  <a16:creationId xmlns:a16="http://schemas.microsoft.com/office/drawing/2014/main" id="{894D9065-CD69-4A48-8252-6F2084723CE7}"/>
                </a:ext>
              </a:extLst>
            </p:cNvPr>
            <p:cNvSpPr txBox="1">
              <a:spLocks noChangeArrowheads="1"/>
            </p:cNvSpPr>
            <p:nvPr/>
          </p:nvSpPr>
          <p:spPr bwMode="auto">
            <a:xfrm>
              <a:off x="894423" y="8679537"/>
              <a:ext cx="16301721" cy="5011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505" tIns="43251" rIns="86505" bIns="43251">
              <a:spAutoFit/>
            </a:bodyPr>
            <a:lstStyle>
              <a:lvl1pPr defTabSz="825500">
                <a:defRPr sz="7500">
                  <a:solidFill>
                    <a:schemeClr val="tx1"/>
                  </a:solidFill>
                  <a:latin typeface="Arial" charset="0"/>
                  <a:cs typeface="Arial" charset="0"/>
                </a:defRPr>
              </a:lvl1pPr>
              <a:lvl2pPr marL="742950" indent="-285750" defTabSz="825500">
                <a:defRPr sz="7500">
                  <a:solidFill>
                    <a:schemeClr val="tx1"/>
                  </a:solidFill>
                  <a:latin typeface="Arial" charset="0"/>
                  <a:cs typeface="Arial" charset="0"/>
                </a:defRPr>
              </a:lvl2pPr>
              <a:lvl3pPr marL="1143000" indent="-228600" defTabSz="825500">
                <a:defRPr sz="7500">
                  <a:solidFill>
                    <a:schemeClr val="tx1"/>
                  </a:solidFill>
                  <a:latin typeface="Arial" charset="0"/>
                  <a:cs typeface="Arial" charset="0"/>
                </a:defRPr>
              </a:lvl3pPr>
              <a:lvl4pPr marL="1600200" indent="-228600" defTabSz="825500">
                <a:defRPr sz="7500">
                  <a:solidFill>
                    <a:schemeClr val="tx1"/>
                  </a:solidFill>
                  <a:latin typeface="Arial" charset="0"/>
                  <a:cs typeface="Arial" charset="0"/>
                </a:defRPr>
              </a:lvl4pPr>
              <a:lvl5pPr marL="2057400" indent="-228600" defTabSz="825500">
                <a:defRPr sz="7500">
                  <a:solidFill>
                    <a:schemeClr val="tx1"/>
                  </a:solidFill>
                  <a:latin typeface="Arial" charset="0"/>
                  <a:cs typeface="Arial" charset="0"/>
                </a:defRPr>
              </a:lvl5pPr>
              <a:lvl6pPr marL="2514600" indent="-228600" defTabSz="825500" eaLnBrk="0" fontAlgn="base" hangingPunct="0">
                <a:spcBef>
                  <a:spcPct val="0"/>
                </a:spcBef>
                <a:spcAft>
                  <a:spcPct val="0"/>
                </a:spcAft>
                <a:defRPr sz="7500">
                  <a:solidFill>
                    <a:schemeClr val="tx1"/>
                  </a:solidFill>
                  <a:latin typeface="Arial" charset="0"/>
                  <a:cs typeface="Arial" charset="0"/>
                </a:defRPr>
              </a:lvl6pPr>
              <a:lvl7pPr marL="2971800" indent="-228600" defTabSz="825500" eaLnBrk="0" fontAlgn="base" hangingPunct="0">
                <a:spcBef>
                  <a:spcPct val="0"/>
                </a:spcBef>
                <a:spcAft>
                  <a:spcPct val="0"/>
                </a:spcAft>
                <a:defRPr sz="7500">
                  <a:solidFill>
                    <a:schemeClr val="tx1"/>
                  </a:solidFill>
                  <a:latin typeface="Arial" charset="0"/>
                  <a:cs typeface="Arial" charset="0"/>
                </a:defRPr>
              </a:lvl7pPr>
              <a:lvl8pPr marL="3429000" indent="-228600" defTabSz="825500" eaLnBrk="0" fontAlgn="base" hangingPunct="0">
                <a:spcBef>
                  <a:spcPct val="0"/>
                </a:spcBef>
                <a:spcAft>
                  <a:spcPct val="0"/>
                </a:spcAft>
                <a:defRPr sz="7500">
                  <a:solidFill>
                    <a:schemeClr val="tx1"/>
                  </a:solidFill>
                  <a:latin typeface="Arial" charset="0"/>
                  <a:cs typeface="Arial" charset="0"/>
                </a:defRPr>
              </a:lvl8pPr>
              <a:lvl9pPr marL="3886200" indent="-228600" defTabSz="825500" eaLnBrk="0" fontAlgn="base" hangingPunct="0">
                <a:spcBef>
                  <a:spcPct val="0"/>
                </a:spcBef>
                <a:spcAft>
                  <a:spcPct val="0"/>
                </a:spcAft>
                <a:defRPr sz="7500">
                  <a:solidFill>
                    <a:schemeClr val="tx1"/>
                  </a:solidFill>
                  <a:latin typeface="Arial" charset="0"/>
                  <a:cs typeface="Arial" charset="0"/>
                </a:defRPr>
              </a:lvl9pPr>
            </a:lstStyle>
            <a:p>
              <a:pPr algn="just">
                <a:spcAft>
                  <a:spcPts val="629"/>
                </a:spcAft>
              </a:pPr>
              <a:r>
                <a:rPr lang="en-US" sz="3200" dirty="0">
                  <a:latin typeface="Arial" panose="020B0604020202020204" pitchFamily="34" charset="0"/>
                  <a:ea typeface="Calibri" panose="020F0502020204030204" pitchFamily="34" charset="0"/>
                  <a:cs typeface="Arial" panose="020B0604020202020204" pitchFamily="34" charset="0"/>
                </a:rPr>
                <a:t>Serotonin 5-HT</a:t>
              </a:r>
              <a:r>
                <a:rPr lang="en-US" sz="3200" baseline="-25000" dirty="0">
                  <a:latin typeface="Arial" panose="020B0604020202020204" pitchFamily="34" charset="0"/>
                  <a:ea typeface="Calibri" panose="020F0502020204030204" pitchFamily="34" charset="0"/>
                  <a:cs typeface="Arial" panose="020B0604020202020204" pitchFamily="34" charset="0"/>
                </a:rPr>
                <a:t>6</a:t>
              </a:r>
              <a:r>
                <a:rPr lang="en-US" sz="3200" dirty="0">
                  <a:latin typeface="Arial" panose="020B0604020202020204" pitchFamily="34" charset="0"/>
                  <a:ea typeface="Calibri" panose="020F0502020204030204" pitchFamily="34" charset="0"/>
                  <a:cs typeface="Arial" panose="020B0604020202020204" pitchFamily="34" charset="0"/>
                </a:rPr>
                <a:t> receptor has been an attractive protein target for over 20 years in the search for new therapeutic agents for the treatment of the central nervous system disorders, including depression, Alzheimer's disease (AD), schizophrenia or obesity [1]. Nonetheless, none from already designed 5-HT</a:t>
              </a:r>
              <a:r>
                <a:rPr lang="en-US" sz="3200" baseline="-25000" dirty="0">
                  <a:latin typeface="Arial" panose="020B0604020202020204" pitchFamily="34" charset="0"/>
                  <a:ea typeface="Calibri" panose="020F0502020204030204" pitchFamily="34" charset="0"/>
                  <a:cs typeface="Arial" panose="020B0604020202020204" pitchFamily="34" charset="0"/>
                </a:rPr>
                <a:t>6</a:t>
              </a:r>
              <a:r>
                <a:rPr lang="en-US" sz="3200" dirty="0">
                  <a:latin typeface="Arial" panose="020B0604020202020204" pitchFamily="34" charset="0"/>
                  <a:ea typeface="Calibri" panose="020F0502020204030204" pitchFamily="34" charset="0"/>
                  <a:cs typeface="Arial" panose="020B0604020202020204" pitchFamily="34" charset="0"/>
                </a:rPr>
                <a:t>R agents have reached pharmaceutical market yet. This is enhanced by the fact that there is no effective treatment for AD, </a:t>
              </a:r>
              <a:br>
                <a:rPr lang="pl-PL" sz="3200" dirty="0">
                  <a:latin typeface="Arial" panose="020B0604020202020204" pitchFamily="34" charset="0"/>
                  <a:ea typeface="Calibri" panose="020F0502020204030204" pitchFamily="34" charset="0"/>
                  <a:cs typeface="Arial" panose="020B0604020202020204" pitchFamily="34" charset="0"/>
                </a:rPr>
              </a:br>
              <a:r>
                <a:rPr lang="en-US" sz="3200" dirty="0">
                  <a:latin typeface="Arial" panose="020B0604020202020204" pitchFamily="34" charset="0"/>
                  <a:ea typeface="Calibri" panose="020F0502020204030204" pitchFamily="34" charset="0"/>
                  <a:cs typeface="Arial" panose="020B0604020202020204" pitchFamily="34" charset="0"/>
                </a:rPr>
                <a:t>and therefore new drugs development becomes an urgent need. Searching for structurally novel, highly active 5-HT­</a:t>
              </a:r>
              <a:r>
                <a:rPr lang="en-US" sz="3200" baseline="-25000" dirty="0">
                  <a:latin typeface="Arial" panose="020B0604020202020204" pitchFamily="34" charset="0"/>
                  <a:ea typeface="Calibri" panose="020F0502020204030204" pitchFamily="34" charset="0"/>
                  <a:cs typeface="Arial" panose="020B0604020202020204" pitchFamily="34" charset="0"/>
                </a:rPr>
                <a:t>6</a:t>
              </a:r>
              <a:r>
                <a:rPr lang="en-US" sz="3200" dirty="0">
                  <a:latin typeface="Arial" panose="020B0604020202020204" pitchFamily="34" charset="0"/>
                  <a:ea typeface="Calibri" panose="020F0502020204030204" pitchFamily="34" charset="0"/>
                  <a:cs typeface="Arial" panose="020B0604020202020204" pitchFamily="34" charset="0"/>
                </a:rPr>
                <a:t>R ligands with desired pharmacokinetic profile is demanding in this field. Additionally, very recent studies have emphasized the neuroprotective properties of selenium-containing derivatives, which may turn out to be very useful for treatment of neurodegenerative disorders such as AD [2].</a:t>
              </a:r>
              <a:endParaRPr lang="pl-PL" altLang="pl-PL" sz="2600" i="1" dirty="0">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D685AD18-CB8F-4BD0-9B22-9A8B0BA88935}"/>
                </a:ext>
              </a:extLst>
            </p:cNvPr>
            <p:cNvSpPr txBox="1"/>
            <p:nvPr/>
          </p:nvSpPr>
          <p:spPr>
            <a:xfrm>
              <a:off x="6640882" y="7561310"/>
              <a:ext cx="4903908" cy="830997"/>
            </a:xfrm>
            <a:prstGeom prst="rect">
              <a:avLst/>
            </a:prstGeom>
            <a:noFill/>
          </p:spPr>
          <p:txBody>
            <a:bodyPr wrap="none" rtlCol="0">
              <a:spAutoFit/>
            </a:bodyPr>
            <a:lstStyle/>
            <a:p>
              <a:pPr algn="ctr"/>
              <a:r>
                <a:rPr lang="pl-PL" sz="4800" b="1" dirty="0">
                  <a:latin typeface="Arial" panose="020B0604020202020204" pitchFamily="34" charset="0"/>
                  <a:cs typeface="Arial" panose="020B0604020202020204" pitchFamily="34" charset="0"/>
                </a:rPr>
                <a:t>INTRODUCTION</a:t>
              </a:r>
              <a:endParaRPr lang="pl-PL" sz="4400" b="1" dirty="0">
                <a:latin typeface="Arial" panose="020B0604020202020204" pitchFamily="34" charset="0"/>
                <a:cs typeface="Arial" panose="020B0604020202020204" pitchFamily="34" charset="0"/>
              </a:endParaRPr>
            </a:p>
          </p:txBody>
        </p:sp>
      </p:grpSp>
      <p:grpSp>
        <p:nvGrpSpPr>
          <p:cNvPr id="19" name="Grupa 18">
            <a:extLst>
              <a:ext uri="{FF2B5EF4-FFF2-40B4-BE49-F238E27FC236}">
                <a16:creationId xmlns:a16="http://schemas.microsoft.com/office/drawing/2014/main" id="{80C4C1D9-FF93-4D40-BC68-297028FDCCCB}"/>
              </a:ext>
            </a:extLst>
          </p:cNvPr>
          <p:cNvGrpSpPr/>
          <p:nvPr/>
        </p:nvGrpSpPr>
        <p:grpSpPr>
          <a:xfrm>
            <a:off x="1602935" y="16364269"/>
            <a:ext cx="16574935" cy="5234943"/>
            <a:chOff x="848282" y="14711187"/>
            <a:chExt cx="16394002" cy="5234943"/>
          </a:xfrm>
        </p:grpSpPr>
        <p:sp>
          <p:nvSpPr>
            <p:cNvPr id="20" name="Prostokąt: zaokrąglone rogi 19">
              <a:extLst>
                <a:ext uri="{FF2B5EF4-FFF2-40B4-BE49-F238E27FC236}">
                  <a16:creationId xmlns:a16="http://schemas.microsoft.com/office/drawing/2014/main" id="{A4EC9C07-735D-45D9-AB82-94780D447137}"/>
                </a:ext>
              </a:extLst>
            </p:cNvPr>
            <p:cNvSpPr/>
            <p:nvPr/>
          </p:nvSpPr>
          <p:spPr>
            <a:xfrm>
              <a:off x="848282" y="14711187"/>
              <a:ext cx="16394002" cy="5234943"/>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latin typeface="Arial" panose="020B0604020202020204" pitchFamily="34" charset="0"/>
                <a:cs typeface="Arial" panose="020B0604020202020204" pitchFamily="34" charset="0"/>
              </a:endParaRPr>
            </a:p>
          </p:txBody>
        </p:sp>
        <p:sp>
          <p:nvSpPr>
            <p:cNvPr id="21" name="pole tekstowe 20">
              <a:extLst>
                <a:ext uri="{FF2B5EF4-FFF2-40B4-BE49-F238E27FC236}">
                  <a16:creationId xmlns:a16="http://schemas.microsoft.com/office/drawing/2014/main" id="{91CF078A-8F9F-4F9C-BD57-7CBEBC94F535}"/>
                </a:ext>
              </a:extLst>
            </p:cNvPr>
            <p:cNvSpPr txBox="1"/>
            <p:nvPr/>
          </p:nvSpPr>
          <p:spPr>
            <a:xfrm>
              <a:off x="940563" y="16255007"/>
              <a:ext cx="16301721" cy="3046988"/>
            </a:xfrm>
            <a:prstGeom prst="rect">
              <a:avLst/>
            </a:prstGeom>
            <a:noFill/>
          </p:spPr>
          <p:txBody>
            <a:bodyPr wrap="square" rtlCol="0">
              <a:spAutoFit/>
            </a:bodyPr>
            <a:lstStyle/>
            <a:p>
              <a:pPr algn="just"/>
              <a:r>
                <a:rPr lang="en-GB" sz="3200" dirty="0">
                  <a:latin typeface="Arial" panose="020B0604020202020204" pitchFamily="34" charset="0"/>
                  <a:cs typeface="Arial" panose="020B0604020202020204" pitchFamily="34" charset="0"/>
                </a:rPr>
                <a:t>Previously we obtained the group of highly active 5-HT</a:t>
              </a:r>
              <a:r>
                <a:rPr lang="en-GB" sz="3200" baseline="-25000" dirty="0">
                  <a:latin typeface="Arial" panose="020B0604020202020204" pitchFamily="34" charset="0"/>
                  <a:cs typeface="Arial" panose="020B0604020202020204" pitchFamily="34" charset="0"/>
                </a:rPr>
                <a:t>6</a:t>
              </a:r>
              <a:r>
                <a:rPr lang="en-GB" sz="3200" dirty="0">
                  <a:latin typeface="Arial" panose="020B0604020202020204" pitchFamily="34" charset="0"/>
                  <a:cs typeface="Arial" panose="020B0604020202020204" pitchFamily="34" charset="0"/>
                </a:rPr>
                <a:t>R ligands among triazine derivatives with a procognitive effect </a:t>
              </a:r>
              <a:r>
                <a:rPr lang="en-GB" sz="3200" i="1" dirty="0">
                  <a:latin typeface="Arial" panose="020B0604020202020204" pitchFamily="34" charset="0"/>
                  <a:cs typeface="Arial" panose="020B0604020202020204" pitchFamily="34" charset="0"/>
                </a:rPr>
                <a:t>in vivo,</a:t>
              </a:r>
              <a:r>
                <a:rPr lang="en-GB" sz="3200" dirty="0">
                  <a:latin typeface="Arial" panose="020B0604020202020204" pitchFamily="34" charset="0"/>
                  <a:cs typeface="Arial" panose="020B0604020202020204" pitchFamily="34" charset="0"/>
                </a:rPr>
                <a:t> which contained oxygen or sulphur </a:t>
              </a:r>
              <a:r>
                <a:rPr lang="pl-PL" sz="3200" dirty="0">
                  <a:latin typeface="Arial" panose="020B0604020202020204" pitchFamily="34" charset="0"/>
                  <a:cs typeface="Arial" panose="020B0604020202020204" pitchFamily="34" charset="0"/>
                </a:rPr>
                <a:t>             </a:t>
              </a:r>
              <a:r>
                <a:rPr lang="en-GB" sz="3200" dirty="0">
                  <a:latin typeface="Arial" panose="020B0604020202020204" pitchFamily="34" charset="0"/>
                  <a:cs typeface="Arial" panose="020B0604020202020204" pitchFamily="34" charset="0"/>
                </a:rPr>
                <a:t>as heteroatom in linker [3]. The aim of this study was to investigate how the presence </a:t>
              </a:r>
              <a:r>
                <a:rPr lang="pl-PL" sz="3200" dirty="0">
                  <a:latin typeface="Arial" panose="020B0604020202020204" pitchFamily="34" charset="0"/>
                  <a:cs typeface="Arial" panose="020B0604020202020204" pitchFamily="34" charset="0"/>
                </a:rPr>
                <a:t>             </a:t>
              </a:r>
              <a:r>
                <a:rPr lang="en-GB" sz="3200" dirty="0">
                  <a:latin typeface="Arial" panose="020B0604020202020204" pitchFamily="34" charset="0"/>
                  <a:cs typeface="Arial" panose="020B0604020202020204" pitchFamily="34" charset="0"/>
                </a:rPr>
                <a:t>of selenium will affect the </a:t>
              </a:r>
              <a:r>
                <a:rPr lang="en-GB" sz="3200" i="1" dirty="0">
                  <a:latin typeface="Arial" panose="020B0604020202020204" pitchFamily="34" charset="0"/>
                  <a:cs typeface="Arial" panose="020B0604020202020204" pitchFamily="34" charset="0"/>
                </a:rPr>
                <a:t>in vitro</a:t>
              </a:r>
              <a:r>
                <a:rPr lang="en-GB" sz="3200" dirty="0">
                  <a:latin typeface="Arial" panose="020B0604020202020204" pitchFamily="34" charset="0"/>
                  <a:cs typeface="Arial" panose="020B0604020202020204" pitchFamily="34" charset="0"/>
                </a:rPr>
                <a:t> activity. </a:t>
              </a:r>
              <a:r>
                <a:rPr lang="en-US" sz="3200" dirty="0">
                  <a:latin typeface="Arial" panose="020B0604020202020204" pitchFamily="34" charset="0"/>
                  <a:cs typeface="Arial" panose="020B0604020202020204" pitchFamily="34" charset="0"/>
                </a:rPr>
                <a:t>Hence, </a:t>
              </a:r>
              <a:r>
                <a:rPr lang="en-GB" sz="3200" dirty="0">
                  <a:latin typeface="Arial" panose="020B0604020202020204" pitchFamily="34" charset="0"/>
                  <a:cs typeface="Arial" panose="020B0604020202020204" pitchFamily="34" charset="0"/>
                </a:rPr>
                <a:t>t</a:t>
              </a:r>
              <a:r>
                <a:rPr lang="en-US" sz="3200" dirty="0">
                  <a:latin typeface="Arial" panose="020B0604020202020204" pitchFamily="34" charset="0"/>
                  <a:cs typeface="Arial" panose="020B0604020202020204" pitchFamily="34" charset="0"/>
                </a:rPr>
                <a:t>he subject of the presented research is a series of novel triazine-based selenium-containing derivatives varying in different length </a:t>
              </a:r>
              <a:r>
                <a:rPr lang="en-US" sz="3200" b="1" dirty="0">
                  <a:latin typeface="Arial" panose="020B0604020202020204" pitchFamily="34" charset="0"/>
                  <a:cs typeface="Arial" panose="020B0604020202020204" pitchFamily="34" charset="0"/>
                </a:rPr>
                <a:t>(</a:t>
              </a:r>
              <a:r>
                <a:rPr lang="en-US" sz="3200" b="1" dirty="0" err="1">
                  <a:latin typeface="Arial" panose="020B0604020202020204" pitchFamily="34" charset="0"/>
                  <a:cs typeface="Arial" panose="020B0604020202020204" pitchFamily="34" charset="0"/>
                </a:rPr>
                <a:t>n,n</a:t>
              </a:r>
              <a:r>
                <a:rPr lang="en-US" sz="3200" b="1" dirty="0">
                  <a:latin typeface="Arial" panose="020B0604020202020204" pitchFamily="34" charset="0"/>
                  <a:cs typeface="Arial" panose="020B0604020202020204" pitchFamily="34" charset="0"/>
                </a:rPr>
                <a:t>’</a:t>
              </a:r>
              <a:r>
                <a:rPr lang="en-GB" sz="3200" b="1" dirty="0">
                  <a:latin typeface="Arial" panose="020B0604020202020204" pitchFamily="34" charset="0"/>
                  <a:cs typeface="Arial" panose="020B0604020202020204" pitchFamily="34" charset="0"/>
                </a:rPr>
                <a:t>)</a:t>
              </a:r>
              <a:r>
                <a:rPr lang="en-GB" sz="3200" dirty="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and branching </a:t>
              </a:r>
              <a:r>
                <a:rPr lang="en-US" sz="3200" b="1" dirty="0">
                  <a:latin typeface="Arial" panose="020B0604020202020204" pitchFamily="34" charset="0"/>
                  <a:cs typeface="Arial" panose="020B0604020202020204" pitchFamily="34" charset="0"/>
                </a:rPr>
                <a:t>(R</a:t>
              </a:r>
              <a:r>
                <a:rPr lang="en-US" sz="3200" b="1" baseline="30000" dirty="0">
                  <a:latin typeface="Arial" panose="020B0604020202020204" pitchFamily="34" charset="0"/>
                  <a:cs typeface="Arial" panose="020B0604020202020204" pitchFamily="34" charset="0"/>
                </a:rPr>
                <a:t>1</a:t>
              </a:r>
              <a:r>
                <a:rPr lang="en-US" sz="3200" b="1" dirty="0">
                  <a:latin typeface="Arial" panose="020B0604020202020204" pitchFamily="34" charset="0"/>
                  <a:cs typeface="Arial" panose="020B0604020202020204" pitchFamily="34" charset="0"/>
                </a:rPr>
                <a:t>)</a:t>
              </a:r>
              <a:r>
                <a:rPr lang="en-US" sz="3200" dirty="0">
                  <a:latin typeface="Arial" panose="020B0604020202020204" pitchFamily="34" charset="0"/>
                  <a:cs typeface="Arial" panose="020B0604020202020204" pitchFamily="34" charset="0"/>
                </a:rPr>
                <a:t> of the linker</a:t>
              </a:r>
              <a:r>
                <a:rPr lang="en-GB" sz="3200" dirty="0">
                  <a:latin typeface="Arial" panose="020B0604020202020204" pitchFamily="34" charset="0"/>
                  <a:cs typeface="Arial" panose="020B0604020202020204" pitchFamily="34" charset="0"/>
                </a:rPr>
                <a:t> (Fig. </a:t>
              </a:r>
              <a:r>
                <a:rPr lang="pl-PL" sz="3200" dirty="0">
                  <a:latin typeface="Arial" panose="020B0604020202020204" pitchFamily="34" charset="0"/>
                  <a:cs typeface="Arial" panose="020B0604020202020204" pitchFamily="34" charset="0"/>
                </a:rPr>
                <a:t>1</a:t>
              </a:r>
              <a:r>
                <a:rPr lang="en-GB" sz="3200" dirty="0">
                  <a:latin typeface="Arial" panose="020B0604020202020204" pitchFamily="34" charset="0"/>
                  <a:cs typeface="Arial" panose="020B0604020202020204" pitchFamily="34" charset="0"/>
                </a:rPr>
                <a:t>). </a:t>
              </a:r>
              <a:endParaRPr lang="pl-PL" sz="1050" dirty="0">
                <a:latin typeface="Arial" panose="020B0604020202020204" pitchFamily="34" charset="0"/>
                <a:cs typeface="Arial" panose="020B0604020202020204" pitchFamily="34" charset="0"/>
              </a:endParaRPr>
            </a:p>
          </p:txBody>
        </p:sp>
        <p:sp>
          <p:nvSpPr>
            <p:cNvPr id="22" name="TextBox 13">
              <a:extLst>
                <a:ext uri="{FF2B5EF4-FFF2-40B4-BE49-F238E27FC236}">
                  <a16:creationId xmlns:a16="http://schemas.microsoft.com/office/drawing/2014/main" id="{46ABF67D-6A83-402F-B4B6-71034C83E97B}"/>
                </a:ext>
              </a:extLst>
            </p:cNvPr>
            <p:cNvSpPr txBox="1"/>
            <p:nvPr/>
          </p:nvSpPr>
          <p:spPr>
            <a:xfrm>
              <a:off x="6745078" y="15081730"/>
              <a:ext cx="4695516" cy="830997"/>
            </a:xfrm>
            <a:prstGeom prst="rect">
              <a:avLst/>
            </a:prstGeom>
            <a:noFill/>
          </p:spPr>
          <p:txBody>
            <a:bodyPr wrap="none" rtlCol="0">
              <a:spAutoFit/>
            </a:bodyPr>
            <a:lstStyle/>
            <a:p>
              <a:pPr algn="ctr"/>
              <a:r>
                <a:rPr lang="pl-PL" sz="4800" b="1" dirty="0">
                  <a:latin typeface="Arial" panose="020B0604020202020204" pitchFamily="34" charset="0"/>
                  <a:cs typeface="Arial" panose="020B0604020202020204" pitchFamily="34" charset="0"/>
                </a:rPr>
                <a:t>BACKGROUND</a:t>
              </a:r>
              <a:endParaRPr lang="pl-PL" sz="4400" b="1" dirty="0">
                <a:latin typeface="Arial" panose="020B0604020202020204" pitchFamily="34" charset="0"/>
                <a:cs typeface="Arial" panose="020B0604020202020204" pitchFamily="34" charset="0"/>
              </a:endParaRPr>
            </a:p>
          </p:txBody>
        </p:sp>
      </p:grpSp>
      <p:grpSp>
        <p:nvGrpSpPr>
          <p:cNvPr id="23" name="Grupa 22">
            <a:extLst>
              <a:ext uri="{FF2B5EF4-FFF2-40B4-BE49-F238E27FC236}">
                <a16:creationId xmlns:a16="http://schemas.microsoft.com/office/drawing/2014/main" id="{35184614-079C-4822-BFA6-C1A1CBF8A2DC}"/>
              </a:ext>
            </a:extLst>
          </p:cNvPr>
          <p:cNvGrpSpPr/>
          <p:nvPr/>
        </p:nvGrpSpPr>
        <p:grpSpPr>
          <a:xfrm>
            <a:off x="1602935" y="21784869"/>
            <a:ext cx="16569231" cy="8623105"/>
            <a:chOff x="848282" y="20261502"/>
            <a:chExt cx="16394002" cy="8210807"/>
          </a:xfrm>
        </p:grpSpPr>
        <p:sp>
          <p:nvSpPr>
            <p:cNvPr id="24" name="Prostokąt: zaokrąglone rogi 23">
              <a:extLst>
                <a:ext uri="{FF2B5EF4-FFF2-40B4-BE49-F238E27FC236}">
                  <a16:creationId xmlns:a16="http://schemas.microsoft.com/office/drawing/2014/main" id="{FCAAD32A-ECF7-45BB-942D-ECCBDC88C61E}"/>
                </a:ext>
              </a:extLst>
            </p:cNvPr>
            <p:cNvSpPr/>
            <p:nvPr/>
          </p:nvSpPr>
          <p:spPr>
            <a:xfrm>
              <a:off x="848282" y="20261502"/>
              <a:ext cx="16394002" cy="8210807"/>
            </a:xfrm>
            <a:prstGeom prst="roundRect">
              <a:avLst/>
            </a:prstGeom>
            <a:solidFill>
              <a:srgbClr val="E4D3F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latin typeface="Arial" panose="020B0604020202020204" pitchFamily="34" charset="0"/>
                <a:cs typeface="Arial" panose="020B0604020202020204" pitchFamily="34" charset="0"/>
              </a:endParaRPr>
            </a:p>
          </p:txBody>
        </p:sp>
        <p:sp>
          <p:nvSpPr>
            <p:cNvPr id="25" name="TextBox 13">
              <a:extLst>
                <a:ext uri="{FF2B5EF4-FFF2-40B4-BE49-F238E27FC236}">
                  <a16:creationId xmlns:a16="http://schemas.microsoft.com/office/drawing/2014/main" id="{B644DADD-F6F0-4996-91C2-31C200A68F88}"/>
                </a:ext>
              </a:extLst>
            </p:cNvPr>
            <p:cNvSpPr txBox="1"/>
            <p:nvPr/>
          </p:nvSpPr>
          <p:spPr>
            <a:xfrm>
              <a:off x="7093976" y="20882704"/>
              <a:ext cx="3672800" cy="830997"/>
            </a:xfrm>
            <a:prstGeom prst="rect">
              <a:avLst/>
            </a:prstGeom>
            <a:noFill/>
          </p:spPr>
          <p:txBody>
            <a:bodyPr wrap="none" rtlCol="0">
              <a:spAutoFit/>
            </a:bodyPr>
            <a:lstStyle/>
            <a:p>
              <a:pPr algn="ctr"/>
              <a:r>
                <a:rPr lang="pl-PL" sz="4800" b="1" dirty="0">
                  <a:latin typeface="Arial" panose="020B0604020202020204" pitchFamily="34" charset="0"/>
                  <a:cs typeface="Arial" panose="020B0604020202020204" pitchFamily="34" charset="0"/>
                </a:rPr>
                <a:t>SYNTHESIS</a:t>
              </a:r>
              <a:endParaRPr lang="pl-PL" sz="4400" b="1" dirty="0">
                <a:latin typeface="Arial" panose="020B0604020202020204" pitchFamily="34" charset="0"/>
                <a:cs typeface="Arial" panose="020B0604020202020204" pitchFamily="34" charset="0"/>
              </a:endParaRPr>
            </a:p>
          </p:txBody>
        </p:sp>
        <p:graphicFrame>
          <p:nvGraphicFramePr>
            <p:cNvPr id="26" name="Object 15">
              <a:extLst>
                <a:ext uri="{FF2B5EF4-FFF2-40B4-BE49-F238E27FC236}">
                  <a16:creationId xmlns:a16="http://schemas.microsoft.com/office/drawing/2014/main" id="{45CE7973-79F2-40D0-8C28-A74AA1B8542A}"/>
                </a:ext>
              </a:extLst>
            </p:cNvPr>
            <p:cNvGraphicFramePr>
              <a:graphicFrameLocks noChangeAspect="1"/>
            </p:cNvGraphicFramePr>
            <p:nvPr>
              <p:extLst>
                <p:ext uri="{D42A27DB-BD31-4B8C-83A1-F6EECF244321}">
                  <p14:modId xmlns:p14="http://schemas.microsoft.com/office/powerpoint/2010/main" val="1697500955"/>
                </p:ext>
              </p:extLst>
            </p:nvPr>
          </p:nvGraphicFramePr>
          <p:xfrm>
            <a:off x="1307995" y="22352962"/>
            <a:ext cx="15244762" cy="4881562"/>
          </p:xfrm>
          <a:graphic>
            <a:graphicData uri="http://schemas.openxmlformats.org/presentationml/2006/ole">
              <mc:AlternateContent xmlns:mc="http://schemas.openxmlformats.org/markup-compatibility/2006">
                <mc:Choice xmlns:v="urn:schemas-microsoft-com:vml" Requires="v">
                  <p:oleObj spid="_x0000_s1037" name="CS ChemDraw Drawing" r:id="rId4" imgW="6104680" imgH="1956501" progId="ChemDraw.Document.6.0">
                    <p:embed/>
                  </p:oleObj>
                </mc:Choice>
                <mc:Fallback>
                  <p:oleObj name="CS ChemDraw Drawing" r:id="rId4" imgW="6104680" imgH="1956501" progId="ChemDraw.Document.6.0">
                    <p:embed/>
                    <p:pic>
                      <p:nvPicPr>
                        <p:cNvPr id="16" name="Object 15">
                          <a:extLst>
                            <a:ext uri="{FF2B5EF4-FFF2-40B4-BE49-F238E27FC236}">
                              <a16:creationId xmlns:a16="http://schemas.microsoft.com/office/drawing/2014/main" id="{CFCCF8DA-E1CC-41B3-B25E-F87AFCA61A7A}"/>
                            </a:ext>
                          </a:extLst>
                        </p:cNvPr>
                        <p:cNvPicPr/>
                        <p:nvPr/>
                      </p:nvPicPr>
                      <p:blipFill>
                        <a:blip r:embed="rId5"/>
                        <a:stretch>
                          <a:fillRect/>
                        </a:stretch>
                      </p:blipFill>
                      <p:spPr>
                        <a:xfrm>
                          <a:off x="1307995" y="22352962"/>
                          <a:ext cx="15244762" cy="4881562"/>
                        </a:xfrm>
                        <a:prstGeom prst="rect">
                          <a:avLst/>
                        </a:prstGeom>
                      </p:spPr>
                    </p:pic>
                  </p:oleObj>
                </mc:Fallback>
              </mc:AlternateContent>
            </a:graphicData>
          </a:graphic>
        </p:graphicFrame>
        <p:sp>
          <p:nvSpPr>
            <p:cNvPr id="27" name="pole tekstowe 26">
              <a:extLst>
                <a:ext uri="{FF2B5EF4-FFF2-40B4-BE49-F238E27FC236}">
                  <a16:creationId xmlns:a16="http://schemas.microsoft.com/office/drawing/2014/main" id="{F8F5445A-7982-425D-AF12-69DAACC284A0}"/>
                </a:ext>
              </a:extLst>
            </p:cNvPr>
            <p:cNvSpPr txBox="1"/>
            <p:nvPr/>
          </p:nvSpPr>
          <p:spPr>
            <a:xfrm>
              <a:off x="2424985" y="27431961"/>
              <a:ext cx="13335702" cy="523220"/>
            </a:xfrm>
            <a:prstGeom prst="rect">
              <a:avLst/>
            </a:prstGeom>
            <a:noFill/>
          </p:spPr>
          <p:txBody>
            <a:bodyPr wrap="none" rtlCol="0">
              <a:spAutoFit/>
            </a:bodyPr>
            <a:lstStyle/>
            <a:p>
              <a:r>
                <a:rPr lang="pl-PL" sz="2800" b="1" dirty="0" err="1">
                  <a:latin typeface="Arial" panose="020B0604020202020204" pitchFamily="34" charset="0"/>
                  <a:cs typeface="Arial" panose="020B0604020202020204" pitchFamily="34" charset="0"/>
                </a:rPr>
                <a:t>Scheme</a:t>
              </a:r>
              <a:r>
                <a:rPr lang="pl-PL" sz="2800" b="1" dirty="0">
                  <a:latin typeface="Arial" panose="020B0604020202020204" pitchFamily="34" charset="0"/>
                  <a:cs typeface="Arial" panose="020B0604020202020204" pitchFamily="34" charset="0"/>
                </a:rPr>
                <a:t> 1</a:t>
              </a:r>
              <a:r>
                <a:rPr lang="pl-PL" sz="2800" dirty="0">
                  <a:latin typeface="Arial" panose="020B0604020202020204" pitchFamily="34" charset="0"/>
                  <a:cs typeface="Arial" panose="020B0604020202020204" pitchFamily="34" charset="0"/>
                </a:rPr>
                <a:t>. </a:t>
              </a:r>
              <a:r>
                <a:rPr lang="pl-PL" sz="2800" dirty="0" err="1">
                  <a:latin typeface="Arial" panose="020B0604020202020204" pitchFamily="34" charset="0"/>
                  <a:cs typeface="Arial" panose="020B0604020202020204" pitchFamily="34" charset="0"/>
                </a:rPr>
                <a:t>Synthetic</a:t>
              </a:r>
              <a:r>
                <a:rPr lang="pl-PL" sz="2800" dirty="0">
                  <a:latin typeface="Arial" panose="020B0604020202020204" pitchFamily="34" charset="0"/>
                  <a:cs typeface="Arial" panose="020B0604020202020204" pitchFamily="34" charset="0"/>
                </a:rPr>
                <a:t> </a:t>
              </a:r>
              <a:r>
                <a:rPr lang="pl-PL" sz="2800" dirty="0" err="1">
                  <a:latin typeface="Arial" panose="020B0604020202020204" pitchFamily="34" charset="0"/>
                  <a:cs typeface="Arial" panose="020B0604020202020204" pitchFamily="34" charset="0"/>
                </a:rPr>
                <a:t>route</a:t>
              </a:r>
              <a:r>
                <a:rPr lang="pl-PL" sz="2800" dirty="0">
                  <a:latin typeface="Arial" panose="020B0604020202020204" pitchFamily="34" charset="0"/>
                  <a:cs typeface="Arial" panose="020B0604020202020204" pitchFamily="34" charset="0"/>
                </a:rPr>
                <a:t> of the </a:t>
              </a:r>
              <a:r>
                <a:rPr lang="pl-PL" sz="2800" dirty="0" err="1">
                  <a:latin typeface="Arial" panose="020B0604020202020204" pitchFamily="34" charset="0"/>
                  <a:cs typeface="Arial" panose="020B0604020202020204" pitchFamily="34" charset="0"/>
                </a:rPr>
                <a:t>representative</a:t>
              </a:r>
              <a:r>
                <a:rPr lang="pl-PL" sz="2800" dirty="0">
                  <a:latin typeface="Arial" panose="020B0604020202020204" pitchFamily="34" charset="0"/>
                  <a:cs typeface="Arial" panose="020B0604020202020204" pitchFamily="34" charset="0"/>
                </a:rPr>
                <a:t> most </a:t>
              </a:r>
              <a:r>
                <a:rPr lang="pl-PL" sz="2800" dirty="0" err="1">
                  <a:latin typeface="Arial" panose="020B0604020202020204" pitchFamily="34" charset="0"/>
                  <a:cs typeface="Arial" panose="020B0604020202020204" pitchFamily="34" charset="0"/>
                </a:rPr>
                <a:t>active</a:t>
              </a:r>
              <a:r>
                <a:rPr lang="pl-PL" sz="2800" dirty="0">
                  <a:latin typeface="Arial" panose="020B0604020202020204" pitchFamily="34" charset="0"/>
                  <a:cs typeface="Arial" panose="020B0604020202020204" pitchFamily="34" charset="0"/>
                </a:rPr>
                <a:t> </a:t>
              </a:r>
              <a:r>
                <a:rPr lang="pl-PL" sz="2800" dirty="0" err="1">
                  <a:latin typeface="Arial" panose="020B0604020202020204" pitchFamily="34" charset="0"/>
                  <a:cs typeface="Arial" panose="020B0604020202020204" pitchFamily="34" charset="0"/>
                </a:rPr>
                <a:t>selenium</a:t>
              </a:r>
              <a:r>
                <a:rPr lang="pl-PL" sz="2800" dirty="0">
                  <a:latin typeface="Arial" panose="020B0604020202020204" pitchFamily="34" charset="0"/>
                  <a:cs typeface="Arial" panose="020B0604020202020204" pitchFamily="34" charset="0"/>
                </a:rPr>
                <a:t> </a:t>
              </a:r>
              <a:r>
                <a:rPr lang="pl-PL" sz="2800" dirty="0" err="1">
                  <a:latin typeface="Arial" panose="020B0604020202020204" pitchFamily="34" charset="0"/>
                  <a:cs typeface="Arial" panose="020B0604020202020204" pitchFamily="34" charset="0"/>
                </a:rPr>
                <a:t>derivative</a:t>
              </a:r>
              <a:r>
                <a:rPr lang="pl-PL" sz="2800" dirty="0">
                  <a:latin typeface="Arial" panose="020B0604020202020204" pitchFamily="34" charset="0"/>
                  <a:cs typeface="Arial" panose="020B0604020202020204" pitchFamily="34" charset="0"/>
                </a:rPr>
                <a:t> </a:t>
              </a:r>
              <a:r>
                <a:rPr lang="pl-PL" sz="2800" b="1" dirty="0">
                  <a:latin typeface="Arial" panose="020B0604020202020204" pitchFamily="34" charset="0"/>
                  <a:cs typeface="Arial" panose="020B0604020202020204" pitchFamily="34" charset="0"/>
                </a:rPr>
                <a:t>8</a:t>
              </a:r>
              <a:r>
                <a:rPr lang="pl-PL" sz="2800" dirty="0">
                  <a:latin typeface="Arial" panose="020B0604020202020204" pitchFamily="34" charset="0"/>
                  <a:cs typeface="Arial" panose="020B0604020202020204" pitchFamily="34" charset="0"/>
                </a:rPr>
                <a:t>.</a:t>
              </a:r>
              <a:endParaRPr lang="pl-PL" sz="2800" b="1" dirty="0">
                <a:latin typeface="Arial" panose="020B0604020202020204" pitchFamily="34" charset="0"/>
                <a:cs typeface="Arial" panose="020B0604020202020204" pitchFamily="34" charset="0"/>
              </a:endParaRPr>
            </a:p>
          </p:txBody>
        </p:sp>
      </p:grpSp>
      <p:sp>
        <p:nvSpPr>
          <p:cNvPr id="29" name="Prostokąt: zaokrąglone rogi 28">
            <a:extLst>
              <a:ext uri="{FF2B5EF4-FFF2-40B4-BE49-F238E27FC236}">
                <a16:creationId xmlns:a16="http://schemas.microsoft.com/office/drawing/2014/main" id="{ED402E63-C63C-4386-8B87-95A559C680F6}"/>
              </a:ext>
            </a:extLst>
          </p:cNvPr>
          <p:cNvSpPr/>
          <p:nvPr/>
        </p:nvSpPr>
        <p:spPr>
          <a:xfrm>
            <a:off x="1506616" y="30684834"/>
            <a:ext cx="27757493" cy="7969443"/>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0" name="Text Box 752">
            <a:extLst>
              <a:ext uri="{FF2B5EF4-FFF2-40B4-BE49-F238E27FC236}">
                <a16:creationId xmlns:a16="http://schemas.microsoft.com/office/drawing/2014/main" id="{C36267A4-EEF0-4B06-8728-A06A12DFA5A3}"/>
              </a:ext>
            </a:extLst>
          </p:cNvPr>
          <p:cNvSpPr txBox="1">
            <a:spLocks noChangeArrowheads="1"/>
          </p:cNvSpPr>
          <p:nvPr/>
        </p:nvSpPr>
        <p:spPr bwMode="auto">
          <a:xfrm>
            <a:off x="9522775" y="30897575"/>
            <a:ext cx="11229661" cy="866969"/>
          </a:xfrm>
          <a:prstGeom prst="rect">
            <a:avLst/>
          </a:prstGeom>
          <a:noFill/>
          <a:ln>
            <a:noFill/>
          </a:ln>
        </p:spPr>
        <p:txBody>
          <a:bodyPr lIns="86505" tIns="43251" rIns="86505" bIns="43251">
            <a:spAutoFit/>
          </a:bodyPr>
          <a:lstStyle>
            <a:lvl1pPr defTabSz="825500" eaLnBrk="0" hangingPunct="0">
              <a:defRPr sz="7300">
                <a:solidFill>
                  <a:schemeClr val="tx1"/>
                </a:solidFill>
                <a:latin typeface="Arial" charset="0"/>
                <a:cs typeface="Arial" charset="0"/>
              </a:defRPr>
            </a:lvl1pPr>
            <a:lvl2pPr marL="763588" indent="-296863" defTabSz="825500" eaLnBrk="0" hangingPunct="0">
              <a:defRPr sz="7300">
                <a:solidFill>
                  <a:schemeClr val="tx1"/>
                </a:solidFill>
                <a:latin typeface="Arial" charset="0"/>
                <a:cs typeface="Arial" charset="0"/>
              </a:defRPr>
            </a:lvl2pPr>
            <a:lvl3pPr marL="1173163" indent="-233363" defTabSz="825500" eaLnBrk="0" hangingPunct="0">
              <a:defRPr sz="7300">
                <a:solidFill>
                  <a:schemeClr val="tx1"/>
                </a:solidFill>
                <a:latin typeface="Arial" charset="0"/>
                <a:cs typeface="Arial" charset="0"/>
              </a:defRPr>
            </a:lvl3pPr>
            <a:lvl4pPr marL="1646238" indent="-239713" defTabSz="825500" eaLnBrk="0" hangingPunct="0">
              <a:defRPr sz="7300">
                <a:solidFill>
                  <a:schemeClr val="tx1"/>
                </a:solidFill>
                <a:latin typeface="Arial" charset="0"/>
                <a:cs typeface="Arial" charset="0"/>
              </a:defRPr>
            </a:lvl4pPr>
            <a:lvl5pPr marL="2112963" indent="-233363" defTabSz="825500" eaLnBrk="0" hangingPunct="0">
              <a:defRPr sz="7300">
                <a:solidFill>
                  <a:schemeClr val="tx1"/>
                </a:solidFill>
                <a:latin typeface="Arial" charset="0"/>
                <a:cs typeface="Arial" charset="0"/>
              </a:defRPr>
            </a:lvl5pPr>
            <a:lvl6pPr marL="2570163" indent="-233363" defTabSz="825500" eaLnBrk="0" fontAlgn="base" hangingPunct="0">
              <a:spcBef>
                <a:spcPct val="0"/>
              </a:spcBef>
              <a:spcAft>
                <a:spcPct val="0"/>
              </a:spcAft>
              <a:defRPr sz="7300">
                <a:solidFill>
                  <a:schemeClr val="tx1"/>
                </a:solidFill>
                <a:latin typeface="Arial" charset="0"/>
                <a:cs typeface="Arial" charset="0"/>
              </a:defRPr>
            </a:lvl6pPr>
            <a:lvl7pPr marL="3027363" indent="-233363" defTabSz="825500" eaLnBrk="0" fontAlgn="base" hangingPunct="0">
              <a:spcBef>
                <a:spcPct val="0"/>
              </a:spcBef>
              <a:spcAft>
                <a:spcPct val="0"/>
              </a:spcAft>
              <a:defRPr sz="7300">
                <a:solidFill>
                  <a:schemeClr val="tx1"/>
                </a:solidFill>
                <a:latin typeface="Arial" charset="0"/>
                <a:cs typeface="Arial" charset="0"/>
              </a:defRPr>
            </a:lvl7pPr>
            <a:lvl8pPr marL="3484563" indent="-233363" defTabSz="825500" eaLnBrk="0" fontAlgn="base" hangingPunct="0">
              <a:spcBef>
                <a:spcPct val="0"/>
              </a:spcBef>
              <a:spcAft>
                <a:spcPct val="0"/>
              </a:spcAft>
              <a:defRPr sz="7300">
                <a:solidFill>
                  <a:schemeClr val="tx1"/>
                </a:solidFill>
                <a:latin typeface="Arial" charset="0"/>
                <a:cs typeface="Arial" charset="0"/>
              </a:defRPr>
            </a:lvl8pPr>
            <a:lvl9pPr marL="3941763" indent="-233363" defTabSz="825500" eaLnBrk="0" fontAlgn="base" hangingPunct="0">
              <a:spcBef>
                <a:spcPct val="0"/>
              </a:spcBef>
              <a:spcAft>
                <a:spcPct val="0"/>
              </a:spcAft>
              <a:defRPr sz="7300">
                <a:solidFill>
                  <a:schemeClr val="tx1"/>
                </a:solidFill>
                <a:latin typeface="Arial" charset="0"/>
                <a:cs typeface="Arial" charset="0"/>
              </a:defRPr>
            </a:lvl9pPr>
          </a:lstStyle>
          <a:p>
            <a:pPr algn="ctr" eaLnBrk="1" hangingPunct="1">
              <a:spcBef>
                <a:spcPct val="50000"/>
              </a:spcBef>
              <a:defRPr/>
            </a:pPr>
            <a:r>
              <a:rPr lang="pl-PL" sz="4200" b="1" cap="small" dirty="0"/>
              <a:t> </a:t>
            </a:r>
            <a:r>
              <a:rPr lang="pl-PL" sz="4800" b="1" cap="small" dirty="0"/>
              <a:t>DISCUSSION</a:t>
            </a:r>
            <a:endParaRPr lang="pl-PL" sz="4200" b="1" cap="small" dirty="0">
              <a:latin typeface="Garamond" pitchFamily="18" charset="0"/>
            </a:endParaRPr>
          </a:p>
        </p:txBody>
      </p:sp>
      <p:sp>
        <p:nvSpPr>
          <p:cNvPr id="31" name="Rectangle 162">
            <a:extLst>
              <a:ext uri="{FF2B5EF4-FFF2-40B4-BE49-F238E27FC236}">
                <a16:creationId xmlns:a16="http://schemas.microsoft.com/office/drawing/2014/main" id="{3E99F2E9-1096-41D8-B6FB-D4AAF2DD1420}"/>
              </a:ext>
            </a:extLst>
          </p:cNvPr>
          <p:cNvSpPr>
            <a:spLocks noChangeArrowheads="1"/>
          </p:cNvSpPr>
          <p:nvPr/>
        </p:nvSpPr>
        <p:spPr bwMode="auto">
          <a:xfrm>
            <a:off x="1641930" y="31794601"/>
            <a:ext cx="27024948" cy="6490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7775" tIns="43888" rIns="87775" bIns="43888" anchor="ctr">
            <a:spAutoFit/>
          </a:bodyPr>
          <a:lstStyle>
            <a:lvl1pPr>
              <a:defRPr sz="7500">
                <a:solidFill>
                  <a:schemeClr val="tx1"/>
                </a:solidFill>
                <a:latin typeface="Arial" panose="020B0604020202020204" pitchFamily="34" charset="0"/>
                <a:cs typeface="Arial" panose="020B0604020202020204" pitchFamily="34" charset="0"/>
              </a:defRPr>
            </a:lvl1pPr>
            <a:lvl2pPr marL="742950" indent="-285750">
              <a:defRPr sz="7500">
                <a:solidFill>
                  <a:schemeClr val="tx1"/>
                </a:solidFill>
                <a:latin typeface="Arial" panose="020B0604020202020204" pitchFamily="34" charset="0"/>
                <a:cs typeface="Arial" panose="020B0604020202020204" pitchFamily="34" charset="0"/>
              </a:defRPr>
            </a:lvl2pPr>
            <a:lvl3pPr marL="1143000" indent="-228600">
              <a:defRPr sz="7500">
                <a:solidFill>
                  <a:schemeClr val="tx1"/>
                </a:solidFill>
                <a:latin typeface="Arial" panose="020B0604020202020204" pitchFamily="34" charset="0"/>
                <a:cs typeface="Arial" panose="020B0604020202020204" pitchFamily="34" charset="0"/>
              </a:defRPr>
            </a:lvl3pPr>
            <a:lvl4pPr marL="1600200" indent="-228600">
              <a:defRPr sz="7500">
                <a:solidFill>
                  <a:schemeClr val="tx1"/>
                </a:solidFill>
                <a:latin typeface="Arial" panose="020B0604020202020204" pitchFamily="34" charset="0"/>
                <a:cs typeface="Arial" panose="020B0604020202020204" pitchFamily="34" charset="0"/>
              </a:defRPr>
            </a:lvl4pPr>
            <a:lvl5pPr marL="2057400" indent="-228600">
              <a:defRPr sz="75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75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75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75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7500">
                <a:solidFill>
                  <a:schemeClr val="tx1"/>
                </a:solidFill>
                <a:latin typeface="Arial" panose="020B0604020202020204" pitchFamily="34" charset="0"/>
                <a:cs typeface="Arial" panose="020B0604020202020204" pitchFamily="34" charset="0"/>
              </a:defRPr>
            </a:lvl9pPr>
          </a:lstStyle>
          <a:p>
            <a:pPr marL="359565" indent="-359565" algn="just" eaLnBrk="1" hangingPunct="1">
              <a:buFont typeface="Arial" panose="020B0604020202020204" pitchFamily="34" charset="0"/>
              <a:buChar char="•"/>
              <a:defRPr/>
            </a:pPr>
            <a:r>
              <a:rPr lang="en-US" altLang="pl-PL" sz="3200" dirty="0"/>
              <a:t>A series of n</a:t>
            </a:r>
            <a:r>
              <a:rPr lang="pl-PL" altLang="pl-PL" sz="3200" dirty="0" err="1"/>
              <a:t>ovel</a:t>
            </a:r>
            <a:r>
              <a:rPr lang="pl-PL" altLang="pl-PL" sz="3200" dirty="0"/>
              <a:t> </a:t>
            </a:r>
            <a:r>
              <a:rPr lang="pl-PL" altLang="pl-PL" sz="3200" dirty="0" err="1"/>
              <a:t>selenium-containing</a:t>
            </a:r>
            <a:r>
              <a:rPr lang="pl-PL" altLang="pl-PL" sz="3200" dirty="0"/>
              <a:t> </a:t>
            </a:r>
            <a:r>
              <a:rPr lang="pl-PL" altLang="pl-PL" sz="3200" dirty="0" err="1"/>
              <a:t>compounds</a:t>
            </a:r>
            <a:r>
              <a:rPr lang="pl-PL" altLang="pl-PL" sz="3200" dirty="0"/>
              <a:t> </a:t>
            </a:r>
            <a:r>
              <a:rPr lang="en-US" altLang="pl-PL" sz="3200" dirty="0"/>
              <a:t>with </a:t>
            </a:r>
            <a:r>
              <a:rPr lang="en-US" altLang="pl-PL" sz="3200" dirty="0" err="1"/>
              <a:t>submicromolar</a:t>
            </a:r>
            <a:r>
              <a:rPr lang="en-US" altLang="pl-PL" sz="3200" dirty="0"/>
              <a:t> affinity for 5-HT</a:t>
            </a:r>
            <a:r>
              <a:rPr lang="en-US" altLang="pl-PL" sz="3200" baseline="-25000" dirty="0"/>
              <a:t>6</a:t>
            </a:r>
            <a:r>
              <a:rPr lang="en-US" altLang="pl-PL" sz="3200" dirty="0"/>
              <a:t> receptors and differential selectivity was obtained, including </a:t>
            </a:r>
            <a:r>
              <a:rPr lang="pl-PL" altLang="pl-PL" sz="3200" dirty="0" err="1"/>
              <a:t>three</a:t>
            </a:r>
            <a:r>
              <a:rPr lang="en-US" altLang="pl-PL" sz="3200" dirty="0"/>
              <a:t> compounds </a:t>
            </a:r>
            <a:r>
              <a:rPr lang="en-US" altLang="pl-PL" sz="3200" b="1" dirty="0"/>
              <a:t>(</a:t>
            </a:r>
            <a:r>
              <a:rPr lang="pl-PL" altLang="pl-PL" sz="3200" b="1" dirty="0"/>
              <a:t>8, 14, 18</a:t>
            </a:r>
            <a:r>
              <a:rPr lang="en-US" altLang="pl-PL" sz="3200" b="1" dirty="0"/>
              <a:t>) </a:t>
            </a:r>
            <a:r>
              <a:rPr lang="en-US" altLang="pl-PL" sz="3200" dirty="0"/>
              <a:t>with </a:t>
            </a:r>
            <a:r>
              <a:rPr lang="en-US" altLang="pl-PL" sz="3200" b="1" i="1" dirty="0"/>
              <a:t>K</a:t>
            </a:r>
            <a:r>
              <a:rPr lang="en-US" altLang="pl-PL" sz="3200" b="1" i="1" baseline="-25000" dirty="0"/>
              <a:t>i </a:t>
            </a:r>
            <a:r>
              <a:rPr lang="en-US" altLang="pl-PL" sz="3200" b="1" dirty="0"/>
              <a:t>(5-HT</a:t>
            </a:r>
            <a:r>
              <a:rPr lang="en-US" altLang="pl-PL" sz="3200" b="1" baseline="-25000" dirty="0"/>
              <a:t>6</a:t>
            </a:r>
            <a:r>
              <a:rPr lang="en-US" altLang="pl-PL" sz="3200" b="1" dirty="0"/>
              <a:t>) &lt;</a:t>
            </a:r>
            <a:r>
              <a:rPr lang="pl-PL" altLang="pl-PL" sz="3200" b="1" dirty="0"/>
              <a:t>10</a:t>
            </a:r>
            <a:r>
              <a:rPr lang="en-US" altLang="pl-PL" sz="3200" b="1" dirty="0"/>
              <a:t>0 </a:t>
            </a:r>
            <a:r>
              <a:rPr lang="en-US" altLang="pl-PL" sz="3200" b="1" dirty="0" err="1"/>
              <a:t>nM.</a:t>
            </a:r>
            <a:endParaRPr lang="pl-PL" altLang="pl-PL" sz="3200" b="1" dirty="0"/>
          </a:p>
          <a:p>
            <a:pPr marL="359565" indent="-359565" algn="just">
              <a:buFont typeface="Arial" panose="020B0604020202020204" pitchFamily="34" charset="0"/>
              <a:buChar char="•"/>
              <a:defRPr/>
            </a:pPr>
            <a:r>
              <a:rPr lang="en-US" altLang="pl-PL" sz="3200" dirty="0"/>
              <a:t>Half of the selenium derivatives  (</a:t>
            </a:r>
            <a:r>
              <a:rPr lang="en-US" altLang="pl-PL" sz="3200" b="1" dirty="0"/>
              <a:t>4, 6, 8, 14, 18, </a:t>
            </a:r>
            <a:r>
              <a:rPr lang="en-US" altLang="pl-PL" sz="3200" dirty="0"/>
              <a:t>red, Table 1) showed higher affinity for the 5-HT</a:t>
            </a:r>
            <a:r>
              <a:rPr lang="en-US" altLang="pl-PL" sz="3200" baseline="-25000" dirty="0"/>
              <a:t>6 </a:t>
            </a:r>
            <a:r>
              <a:rPr lang="en-US" altLang="pl-PL" sz="3200" dirty="0"/>
              <a:t>receptor comparing to </a:t>
            </a:r>
            <a:r>
              <a:rPr lang="pl-PL" altLang="pl-PL" sz="3200" dirty="0" err="1"/>
              <a:t>correspondig</a:t>
            </a:r>
            <a:r>
              <a:rPr lang="en-US" altLang="pl-PL" sz="3200" dirty="0"/>
              <a:t> sulfur analog.</a:t>
            </a:r>
            <a:endParaRPr lang="pl-PL" altLang="pl-PL" sz="3200" b="1" dirty="0"/>
          </a:p>
          <a:p>
            <a:pPr marL="359565" indent="-359565" algn="just" eaLnBrk="1" hangingPunct="1">
              <a:buFont typeface="Arial" panose="020B0604020202020204" pitchFamily="34" charset="0"/>
              <a:buChar char="•"/>
              <a:defRPr/>
            </a:pPr>
            <a:r>
              <a:rPr lang="en-US" altLang="pl-PL" sz="3200" dirty="0"/>
              <a:t>The topology of the </a:t>
            </a:r>
            <a:r>
              <a:rPr lang="pl-PL" altLang="pl-PL" sz="3200" dirty="0" err="1"/>
              <a:t>compounds</a:t>
            </a:r>
            <a:r>
              <a:rPr lang="en-US" altLang="pl-PL" sz="3200" dirty="0"/>
              <a:t> shows the most favorable influence of the branching of the linker (</a:t>
            </a:r>
            <a:r>
              <a:rPr lang="en-US" altLang="pl-PL" sz="3200" b="1" dirty="0"/>
              <a:t>8</a:t>
            </a:r>
            <a:r>
              <a:rPr lang="en-US" altLang="pl-PL" sz="3200" dirty="0"/>
              <a:t>)</a:t>
            </a:r>
            <a:r>
              <a:rPr lang="pl-PL" altLang="pl-PL" sz="3200" dirty="0"/>
              <a:t>, </a:t>
            </a:r>
            <a:r>
              <a:rPr lang="en-US" altLang="pl-PL" sz="3200" dirty="0"/>
              <a:t>as well as the extension of the carbon chain </a:t>
            </a:r>
            <a:r>
              <a:rPr lang="pl-PL" altLang="pl-PL" sz="3200" b="1" dirty="0"/>
              <a:t>(n, n’) </a:t>
            </a:r>
            <a:r>
              <a:rPr lang="en-US" altLang="pl-PL" sz="3200" dirty="0"/>
              <a:t>without branching</a:t>
            </a:r>
            <a:r>
              <a:rPr lang="pl-PL" altLang="pl-PL" sz="3200" dirty="0"/>
              <a:t> the linker </a:t>
            </a:r>
            <a:r>
              <a:rPr lang="pl-PL" altLang="pl-PL" sz="3200" b="1" dirty="0"/>
              <a:t>(R</a:t>
            </a:r>
            <a:r>
              <a:rPr lang="pl-PL" altLang="pl-PL" sz="3200" b="1" baseline="30000" dirty="0"/>
              <a:t>1</a:t>
            </a:r>
            <a:r>
              <a:rPr lang="pl-PL" altLang="pl-PL" sz="3200" b="1" dirty="0"/>
              <a:t>)</a:t>
            </a:r>
            <a:r>
              <a:rPr lang="en-US" altLang="pl-PL" sz="3200" b="1" dirty="0"/>
              <a:t> </a:t>
            </a:r>
            <a:r>
              <a:rPr lang="pl-PL" altLang="pl-PL" sz="3200" b="1" dirty="0"/>
              <a:t>(14, 18) </a:t>
            </a:r>
            <a:r>
              <a:rPr lang="en-US" altLang="pl-PL" sz="3200" dirty="0"/>
              <a:t>on the affinity and selectivity to 5-HT</a:t>
            </a:r>
            <a:r>
              <a:rPr lang="en-US" altLang="pl-PL" sz="3200" baseline="-25000" dirty="0"/>
              <a:t>6</a:t>
            </a:r>
            <a:r>
              <a:rPr lang="en-US" altLang="pl-PL" sz="3200" dirty="0"/>
              <a:t>R in the group of </a:t>
            </a:r>
            <a:r>
              <a:rPr lang="pl-PL" altLang="pl-PL" sz="3200" dirty="0" err="1"/>
              <a:t>selenium</a:t>
            </a:r>
            <a:r>
              <a:rPr lang="pl-PL" altLang="pl-PL" sz="3200" dirty="0"/>
              <a:t> </a:t>
            </a:r>
            <a:r>
              <a:rPr lang="en-US" altLang="pl-PL" sz="3200" dirty="0"/>
              <a:t>triazine derivatives under consideration.</a:t>
            </a:r>
            <a:endParaRPr lang="pl-PL" altLang="pl-PL" sz="3200" dirty="0"/>
          </a:p>
          <a:p>
            <a:pPr marL="359565" indent="-359565" algn="just" eaLnBrk="1" hangingPunct="1">
              <a:buFont typeface="Arial" panose="020B0604020202020204" pitchFamily="34" charset="0"/>
              <a:buChar char="•"/>
              <a:defRPr/>
            </a:pPr>
            <a:r>
              <a:rPr lang="en-US" altLang="pl-PL" sz="3200" dirty="0"/>
              <a:t>The key effect of the carbon chain length </a:t>
            </a:r>
            <a:r>
              <a:rPr lang="pl-PL" altLang="pl-PL" sz="3200" b="1" dirty="0"/>
              <a:t>(n, n’) </a:t>
            </a:r>
            <a:r>
              <a:rPr lang="en-US" altLang="pl-PL" sz="3200" dirty="0"/>
              <a:t>on the affinity for the 5-HT</a:t>
            </a:r>
            <a:r>
              <a:rPr lang="en-US" altLang="pl-PL" sz="3200" baseline="-25000" dirty="0"/>
              <a:t>6</a:t>
            </a:r>
            <a:r>
              <a:rPr lang="en-US" altLang="pl-PL" sz="3200" dirty="0"/>
              <a:t> receptor was observed both in the case of: </a:t>
            </a:r>
            <a:r>
              <a:rPr lang="en-US" altLang="pl-PL" sz="3200" i="1" dirty="0"/>
              <a:t>(</a:t>
            </a:r>
            <a:r>
              <a:rPr lang="en-US" altLang="pl-PL" sz="3200" i="1" dirty="0" err="1"/>
              <a:t>i</a:t>
            </a:r>
            <a:r>
              <a:rPr lang="en-US" altLang="pl-PL" sz="3200" i="1" dirty="0"/>
              <a:t>)</a:t>
            </a:r>
            <a:r>
              <a:rPr lang="en-US" altLang="pl-PL" sz="3200" dirty="0"/>
              <a:t> the presence of a phenyl and benzyl ring and </a:t>
            </a:r>
            <a:r>
              <a:rPr lang="en-US" altLang="pl-PL" sz="3200" i="1" dirty="0"/>
              <a:t>(ii) </a:t>
            </a:r>
            <a:r>
              <a:rPr lang="en-US" altLang="pl-PL" sz="3200" dirty="0"/>
              <a:t>analogous</a:t>
            </a:r>
            <a:r>
              <a:rPr lang="pl-PL" altLang="pl-PL" sz="3200" dirty="0" err="1"/>
              <a:t>ly</a:t>
            </a:r>
            <a:r>
              <a:rPr lang="en-US" altLang="pl-PL" sz="3200" dirty="0"/>
              <a:t> </a:t>
            </a:r>
            <a:r>
              <a:rPr lang="pl-PL" altLang="pl-PL" sz="3200" dirty="0" err="1"/>
              <a:t>when</a:t>
            </a:r>
            <a:r>
              <a:rPr lang="pl-PL" altLang="pl-PL" sz="3200" dirty="0"/>
              <a:t> </a:t>
            </a:r>
            <a:r>
              <a:rPr lang="pl-PL" altLang="pl-PL" sz="3200" dirty="0" err="1"/>
              <a:t>having</a:t>
            </a:r>
            <a:r>
              <a:rPr lang="en-US" altLang="pl-PL" sz="3200" dirty="0"/>
              <a:t> the sulfur</a:t>
            </a:r>
            <a:r>
              <a:rPr lang="pl-PL" altLang="pl-PL" sz="3200" dirty="0"/>
              <a:t> as</a:t>
            </a:r>
            <a:r>
              <a:rPr lang="en-US" altLang="pl-PL" sz="3200" dirty="0"/>
              <a:t> heteroatom.</a:t>
            </a:r>
            <a:endParaRPr lang="pl-PL" altLang="pl-PL" sz="3200" dirty="0"/>
          </a:p>
          <a:p>
            <a:pPr marL="359565" indent="-359565" algn="just" eaLnBrk="1" hangingPunct="1">
              <a:buFont typeface="Arial" panose="020B0604020202020204" pitchFamily="34" charset="0"/>
              <a:buChar char="•"/>
              <a:defRPr/>
            </a:pPr>
            <a:r>
              <a:rPr lang="pl-PL" altLang="pl-PL" sz="3200" dirty="0"/>
              <a:t>The </a:t>
            </a:r>
            <a:r>
              <a:rPr lang="pl-PL" altLang="pl-PL" sz="3200" dirty="0" err="1"/>
              <a:t>topology</a:t>
            </a:r>
            <a:r>
              <a:rPr lang="pl-PL" altLang="pl-PL" sz="3200" dirty="0"/>
              <a:t> of 4-(4-methylpiperazin-1-yl)-6-(1-(</a:t>
            </a:r>
            <a:r>
              <a:rPr lang="pl-PL" altLang="pl-PL" sz="3200" dirty="0" err="1"/>
              <a:t>phenylselanyl</a:t>
            </a:r>
            <a:r>
              <a:rPr lang="pl-PL" altLang="pl-PL" sz="3200" dirty="0"/>
              <a:t>)</a:t>
            </a:r>
            <a:r>
              <a:rPr lang="pl-PL" altLang="pl-PL" sz="3200" dirty="0" err="1"/>
              <a:t>pentyl</a:t>
            </a:r>
            <a:r>
              <a:rPr lang="pl-PL" altLang="pl-PL" sz="3200" dirty="0"/>
              <a:t>)-1,3,5-triazin-2-amine </a:t>
            </a:r>
            <a:r>
              <a:rPr lang="pl-PL" altLang="pl-PL" sz="3200" dirty="0" err="1"/>
              <a:t>favors</a:t>
            </a:r>
            <a:r>
              <a:rPr lang="pl-PL" altLang="pl-PL" sz="3200" dirty="0"/>
              <a:t> a </a:t>
            </a:r>
            <a:r>
              <a:rPr lang="pl-PL" altLang="pl-PL" sz="3200" dirty="0" err="1"/>
              <a:t>higher</a:t>
            </a:r>
            <a:r>
              <a:rPr lang="pl-PL" altLang="pl-PL" sz="3200" dirty="0"/>
              <a:t> </a:t>
            </a:r>
            <a:r>
              <a:rPr lang="pl-PL" altLang="pl-PL" sz="3200" dirty="0" err="1"/>
              <a:t>affinity</a:t>
            </a:r>
            <a:r>
              <a:rPr lang="pl-PL" altLang="pl-PL" sz="3200" dirty="0"/>
              <a:t> for the 5-HT</a:t>
            </a:r>
            <a:r>
              <a:rPr lang="pl-PL" altLang="pl-PL" sz="3200" baseline="-25000" dirty="0"/>
              <a:t>6</a:t>
            </a:r>
            <a:r>
              <a:rPr lang="pl-PL" altLang="pl-PL" sz="3200" dirty="0"/>
              <a:t> receptor (</a:t>
            </a:r>
            <a:r>
              <a:rPr lang="pl-PL" altLang="pl-PL" sz="3200" dirty="0" err="1"/>
              <a:t>Compound</a:t>
            </a:r>
            <a:r>
              <a:rPr lang="pl-PL" altLang="pl-PL" sz="3200" dirty="0"/>
              <a:t> </a:t>
            </a:r>
            <a:r>
              <a:rPr lang="pl-PL" altLang="pl-PL" sz="3200" b="1" dirty="0"/>
              <a:t>8</a:t>
            </a:r>
            <a:r>
              <a:rPr lang="pl-PL" altLang="pl-PL" sz="3200" dirty="0"/>
              <a:t>, </a:t>
            </a:r>
            <a:r>
              <a:rPr lang="pl-PL" altLang="pl-PL" sz="3200" dirty="0" err="1"/>
              <a:t>Table</a:t>
            </a:r>
            <a:r>
              <a:rPr lang="pl-PL" altLang="pl-PL" sz="3200" dirty="0"/>
              <a:t> 1), and the </a:t>
            </a:r>
            <a:r>
              <a:rPr lang="pl-PL" altLang="pl-PL" sz="3200" dirty="0" err="1"/>
              <a:t>topology</a:t>
            </a:r>
            <a:r>
              <a:rPr lang="pl-PL" altLang="pl-PL" sz="3200" dirty="0"/>
              <a:t> of 4-(1-(</a:t>
            </a:r>
            <a:r>
              <a:rPr lang="pl-PL" altLang="pl-PL" sz="3200" dirty="0" err="1"/>
              <a:t>benzylselanyl</a:t>
            </a:r>
            <a:r>
              <a:rPr lang="pl-PL" altLang="pl-PL" sz="3200" dirty="0"/>
              <a:t>)propyl)-6-(4-methylpiperazin-1-yl)-1,3,5-triazin-2-amine (</a:t>
            </a:r>
            <a:r>
              <a:rPr lang="pl-PL" altLang="pl-PL" sz="3200" dirty="0" err="1"/>
              <a:t>Compound</a:t>
            </a:r>
            <a:r>
              <a:rPr lang="pl-PL" altLang="pl-PL" sz="3200" dirty="0"/>
              <a:t> </a:t>
            </a:r>
            <a:r>
              <a:rPr lang="pl-PL" altLang="pl-PL" sz="3200" b="1" dirty="0"/>
              <a:t>20</a:t>
            </a:r>
            <a:r>
              <a:rPr lang="pl-PL" altLang="pl-PL" sz="3200" dirty="0"/>
              <a:t>, </a:t>
            </a:r>
            <a:r>
              <a:rPr lang="pl-PL" altLang="pl-PL" sz="3200" dirty="0" err="1"/>
              <a:t>Table</a:t>
            </a:r>
            <a:r>
              <a:rPr lang="pl-PL" altLang="pl-PL" sz="3200" dirty="0"/>
              <a:t> 1) </a:t>
            </a:r>
            <a:r>
              <a:rPr lang="pl-PL" altLang="pl-PL" sz="3200" dirty="0" err="1"/>
              <a:t>drastically</a:t>
            </a:r>
            <a:r>
              <a:rPr lang="pl-PL" altLang="pl-PL" sz="3200" dirty="0"/>
              <a:t> </a:t>
            </a:r>
            <a:r>
              <a:rPr lang="pl-PL" altLang="pl-PL" sz="3200" dirty="0" err="1"/>
              <a:t>reduces</a:t>
            </a:r>
            <a:r>
              <a:rPr lang="pl-PL" altLang="pl-PL" sz="3200" dirty="0"/>
              <a:t> 5-HT</a:t>
            </a:r>
            <a:r>
              <a:rPr lang="pl-PL" altLang="pl-PL" sz="3200" baseline="-25000" dirty="0"/>
              <a:t>6</a:t>
            </a:r>
            <a:r>
              <a:rPr lang="pl-PL" altLang="pl-PL" sz="3200" dirty="0"/>
              <a:t>R </a:t>
            </a:r>
            <a:r>
              <a:rPr lang="pl-PL" altLang="pl-PL" sz="3200" dirty="0" err="1"/>
              <a:t>affinity</a:t>
            </a:r>
            <a:r>
              <a:rPr lang="pl-PL" altLang="pl-PL" sz="3200" dirty="0"/>
              <a:t>.</a:t>
            </a:r>
          </a:p>
          <a:p>
            <a:pPr marL="359565" indent="-359565" algn="just">
              <a:buFont typeface="Arial" panose="020B0604020202020204" pitchFamily="34" charset="0"/>
              <a:buChar char="•"/>
              <a:defRPr/>
            </a:pPr>
            <a:r>
              <a:rPr lang="pl-PL" altLang="pl-PL" sz="3200" dirty="0"/>
              <a:t>T</a:t>
            </a:r>
            <a:r>
              <a:rPr lang="en-US" altLang="pl-PL" sz="3200" dirty="0"/>
              <a:t>he novel Se-containing derivatives with the most promising activity </a:t>
            </a:r>
            <a:r>
              <a:rPr lang="pl-PL" altLang="pl-PL" sz="3200" b="1" dirty="0"/>
              <a:t>(8, 14, 18) </a:t>
            </a:r>
            <a:r>
              <a:rPr lang="en-US" altLang="pl-PL" sz="3200" dirty="0"/>
              <a:t>will be selected for further </a:t>
            </a:r>
            <a:r>
              <a:rPr lang="en-US" altLang="pl-PL" sz="3200" i="1" dirty="0"/>
              <a:t>in silico </a:t>
            </a:r>
            <a:r>
              <a:rPr lang="en-US" altLang="pl-PL" sz="3200" dirty="0"/>
              <a:t>and </a:t>
            </a:r>
            <a:r>
              <a:rPr lang="en-US" altLang="pl-PL" sz="3200" i="1" dirty="0"/>
              <a:t>in vitro </a:t>
            </a:r>
            <a:r>
              <a:rPr lang="en-US" altLang="pl-PL" sz="3200" dirty="0"/>
              <a:t>evaluation of ADMET and neuroprotective properties.</a:t>
            </a:r>
            <a:endParaRPr lang="pl-PL" altLang="pl-PL" sz="3200" dirty="0"/>
          </a:p>
        </p:txBody>
      </p:sp>
      <p:sp>
        <p:nvSpPr>
          <p:cNvPr id="33" name="Prostokąt: zaokrąglone rogi 32">
            <a:extLst>
              <a:ext uri="{FF2B5EF4-FFF2-40B4-BE49-F238E27FC236}">
                <a16:creationId xmlns:a16="http://schemas.microsoft.com/office/drawing/2014/main" id="{3A6B0960-1BB7-4887-9827-F92DE62574D2}"/>
              </a:ext>
            </a:extLst>
          </p:cNvPr>
          <p:cNvSpPr/>
          <p:nvPr/>
        </p:nvSpPr>
        <p:spPr>
          <a:xfrm>
            <a:off x="18569456" y="9262375"/>
            <a:ext cx="10694653" cy="21158261"/>
          </a:xfrm>
          <a:prstGeom prst="roundRect">
            <a:avLst>
              <a:gd name="adj" fmla="val 9310"/>
            </a:avLst>
          </a:prstGeom>
          <a:solidFill>
            <a:srgbClr val="FFFFCC"/>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latin typeface="Arial" panose="020B0604020202020204" pitchFamily="34" charset="0"/>
              <a:cs typeface="Arial" panose="020B0604020202020204" pitchFamily="34" charset="0"/>
            </a:endParaRPr>
          </a:p>
        </p:txBody>
      </p:sp>
      <p:sp>
        <p:nvSpPr>
          <p:cNvPr id="34" name="Text Box 752">
            <a:extLst>
              <a:ext uri="{FF2B5EF4-FFF2-40B4-BE49-F238E27FC236}">
                <a16:creationId xmlns:a16="http://schemas.microsoft.com/office/drawing/2014/main" id="{85351368-F49E-4D23-9945-D96E69056F57}"/>
              </a:ext>
            </a:extLst>
          </p:cNvPr>
          <p:cNvSpPr txBox="1">
            <a:spLocks noChangeArrowheads="1"/>
          </p:cNvSpPr>
          <p:nvPr/>
        </p:nvSpPr>
        <p:spPr bwMode="auto">
          <a:xfrm>
            <a:off x="18079008" y="9387187"/>
            <a:ext cx="11247120" cy="826010"/>
          </a:xfrm>
          <a:prstGeom prst="rect">
            <a:avLst/>
          </a:prstGeom>
          <a:noFill/>
          <a:ln>
            <a:noFill/>
          </a:ln>
        </p:spPr>
        <p:txBody>
          <a:bodyPr wrap="square" lIns="86505" tIns="43251" rIns="86505" bIns="43251">
            <a:spAutoFit/>
          </a:bodyPr>
          <a:lstStyle>
            <a:lvl1pPr defTabSz="825500" eaLnBrk="0" hangingPunct="0">
              <a:defRPr sz="7300">
                <a:solidFill>
                  <a:schemeClr val="tx1"/>
                </a:solidFill>
                <a:latin typeface="Arial" charset="0"/>
                <a:cs typeface="Arial" charset="0"/>
              </a:defRPr>
            </a:lvl1pPr>
            <a:lvl2pPr marL="763588" indent="-296863" defTabSz="825500" eaLnBrk="0" hangingPunct="0">
              <a:defRPr sz="7300">
                <a:solidFill>
                  <a:schemeClr val="tx1"/>
                </a:solidFill>
                <a:latin typeface="Arial" charset="0"/>
                <a:cs typeface="Arial" charset="0"/>
              </a:defRPr>
            </a:lvl2pPr>
            <a:lvl3pPr marL="1173163" indent="-233363" defTabSz="825500" eaLnBrk="0" hangingPunct="0">
              <a:defRPr sz="7300">
                <a:solidFill>
                  <a:schemeClr val="tx1"/>
                </a:solidFill>
                <a:latin typeface="Arial" charset="0"/>
                <a:cs typeface="Arial" charset="0"/>
              </a:defRPr>
            </a:lvl3pPr>
            <a:lvl4pPr marL="1646238" indent="-239713" defTabSz="825500" eaLnBrk="0" hangingPunct="0">
              <a:defRPr sz="7300">
                <a:solidFill>
                  <a:schemeClr val="tx1"/>
                </a:solidFill>
                <a:latin typeface="Arial" charset="0"/>
                <a:cs typeface="Arial" charset="0"/>
              </a:defRPr>
            </a:lvl4pPr>
            <a:lvl5pPr marL="2112963" indent="-233363" defTabSz="825500" eaLnBrk="0" hangingPunct="0">
              <a:defRPr sz="7300">
                <a:solidFill>
                  <a:schemeClr val="tx1"/>
                </a:solidFill>
                <a:latin typeface="Arial" charset="0"/>
                <a:cs typeface="Arial" charset="0"/>
              </a:defRPr>
            </a:lvl5pPr>
            <a:lvl6pPr marL="2570163" indent="-233363" defTabSz="825500" eaLnBrk="0" fontAlgn="base" hangingPunct="0">
              <a:spcBef>
                <a:spcPct val="0"/>
              </a:spcBef>
              <a:spcAft>
                <a:spcPct val="0"/>
              </a:spcAft>
              <a:defRPr sz="7300">
                <a:solidFill>
                  <a:schemeClr val="tx1"/>
                </a:solidFill>
                <a:latin typeface="Arial" charset="0"/>
                <a:cs typeface="Arial" charset="0"/>
              </a:defRPr>
            </a:lvl6pPr>
            <a:lvl7pPr marL="3027363" indent="-233363" defTabSz="825500" eaLnBrk="0" fontAlgn="base" hangingPunct="0">
              <a:spcBef>
                <a:spcPct val="0"/>
              </a:spcBef>
              <a:spcAft>
                <a:spcPct val="0"/>
              </a:spcAft>
              <a:defRPr sz="7300">
                <a:solidFill>
                  <a:schemeClr val="tx1"/>
                </a:solidFill>
                <a:latin typeface="Arial" charset="0"/>
                <a:cs typeface="Arial" charset="0"/>
              </a:defRPr>
            </a:lvl7pPr>
            <a:lvl8pPr marL="3484563" indent="-233363" defTabSz="825500" eaLnBrk="0" fontAlgn="base" hangingPunct="0">
              <a:spcBef>
                <a:spcPct val="0"/>
              </a:spcBef>
              <a:spcAft>
                <a:spcPct val="0"/>
              </a:spcAft>
              <a:defRPr sz="7300">
                <a:solidFill>
                  <a:schemeClr val="tx1"/>
                </a:solidFill>
                <a:latin typeface="Arial" charset="0"/>
                <a:cs typeface="Arial" charset="0"/>
              </a:defRPr>
            </a:lvl8pPr>
            <a:lvl9pPr marL="3941763" indent="-233363" defTabSz="825500" eaLnBrk="0" fontAlgn="base" hangingPunct="0">
              <a:spcBef>
                <a:spcPct val="0"/>
              </a:spcBef>
              <a:spcAft>
                <a:spcPct val="0"/>
              </a:spcAft>
              <a:defRPr sz="7300">
                <a:solidFill>
                  <a:schemeClr val="tx1"/>
                </a:solidFill>
                <a:latin typeface="Arial" charset="0"/>
                <a:cs typeface="Arial" charset="0"/>
              </a:defRPr>
            </a:lvl9pPr>
          </a:lstStyle>
          <a:p>
            <a:pPr algn="ctr" eaLnBrk="1" hangingPunct="1">
              <a:spcBef>
                <a:spcPct val="50000"/>
              </a:spcBef>
              <a:defRPr/>
            </a:pPr>
            <a:r>
              <a:rPr lang="pl-PL" sz="4800" b="1" i="1" cap="small" dirty="0">
                <a:latin typeface="Arial" panose="020B0604020202020204" pitchFamily="34" charset="0"/>
                <a:cs typeface="Arial" panose="020B0604020202020204" pitchFamily="34" charset="0"/>
              </a:rPr>
              <a:t>IN VITRO </a:t>
            </a:r>
            <a:r>
              <a:rPr lang="pl-PL" sz="4800" b="1" cap="small" dirty="0">
                <a:latin typeface="Arial" panose="020B0604020202020204" pitchFamily="34" charset="0"/>
                <a:cs typeface="Arial" panose="020B0604020202020204" pitchFamily="34" charset="0"/>
              </a:rPr>
              <a:t>SCREENING</a:t>
            </a:r>
          </a:p>
        </p:txBody>
      </p:sp>
      <p:sp>
        <p:nvSpPr>
          <p:cNvPr id="35" name="Rectangle 162">
            <a:extLst>
              <a:ext uri="{FF2B5EF4-FFF2-40B4-BE49-F238E27FC236}">
                <a16:creationId xmlns:a16="http://schemas.microsoft.com/office/drawing/2014/main" id="{3A794A37-078B-4DE7-97F7-37B110251C42}"/>
              </a:ext>
            </a:extLst>
          </p:cNvPr>
          <p:cNvSpPr>
            <a:spLocks noChangeArrowheads="1"/>
          </p:cNvSpPr>
          <p:nvPr/>
        </p:nvSpPr>
        <p:spPr bwMode="auto">
          <a:xfrm>
            <a:off x="18722879" y="10526074"/>
            <a:ext cx="10357220" cy="304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7775" tIns="43888" rIns="87775" bIns="43888" anchor="ctr">
            <a:spAutoFit/>
          </a:bodyPr>
          <a:lstStyle>
            <a:lvl1pPr>
              <a:defRPr sz="7500">
                <a:solidFill>
                  <a:schemeClr val="tx1"/>
                </a:solidFill>
                <a:latin typeface="Arial" charset="0"/>
                <a:cs typeface="Arial" charset="0"/>
              </a:defRPr>
            </a:lvl1pPr>
            <a:lvl2pPr marL="742950" indent="-285750">
              <a:defRPr sz="7500">
                <a:solidFill>
                  <a:schemeClr val="tx1"/>
                </a:solidFill>
                <a:latin typeface="Arial" charset="0"/>
                <a:cs typeface="Arial" charset="0"/>
              </a:defRPr>
            </a:lvl2pPr>
            <a:lvl3pPr marL="1143000" indent="-228600">
              <a:defRPr sz="7500">
                <a:solidFill>
                  <a:schemeClr val="tx1"/>
                </a:solidFill>
                <a:latin typeface="Arial" charset="0"/>
                <a:cs typeface="Arial" charset="0"/>
              </a:defRPr>
            </a:lvl3pPr>
            <a:lvl4pPr marL="1600200" indent="-228600">
              <a:defRPr sz="7500">
                <a:solidFill>
                  <a:schemeClr val="tx1"/>
                </a:solidFill>
                <a:latin typeface="Arial" charset="0"/>
                <a:cs typeface="Arial" charset="0"/>
              </a:defRPr>
            </a:lvl4pPr>
            <a:lvl5pPr marL="2057400" indent="-228600">
              <a:defRPr sz="7500">
                <a:solidFill>
                  <a:schemeClr val="tx1"/>
                </a:solidFill>
                <a:latin typeface="Arial" charset="0"/>
                <a:cs typeface="Arial" charset="0"/>
              </a:defRPr>
            </a:lvl5pPr>
            <a:lvl6pPr marL="2514600" indent="-228600" eaLnBrk="0" fontAlgn="base" hangingPunct="0">
              <a:spcBef>
                <a:spcPct val="0"/>
              </a:spcBef>
              <a:spcAft>
                <a:spcPct val="0"/>
              </a:spcAft>
              <a:defRPr sz="7500">
                <a:solidFill>
                  <a:schemeClr val="tx1"/>
                </a:solidFill>
                <a:latin typeface="Arial" charset="0"/>
                <a:cs typeface="Arial" charset="0"/>
              </a:defRPr>
            </a:lvl6pPr>
            <a:lvl7pPr marL="2971800" indent="-228600" eaLnBrk="0" fontAlgn="base" hangingPunct="0">
              <a:spcBef>
                <a:spcPct val="0"/>
              </a:spcBef>
              <a:spcAft>
                <a:spcPct val="0"/>
              </a:spcAft>
              <a:defRPr sz="7500">
                <a:solidFill>
                  <a:schemeClr val="tx1"/>
                </a:solidFill>
                <a:latin typeface="Arial" charset="0"/>
                <a:cs typeface="Arial" charset="0"/>
              </a:defRPr>
            </a:lvl7pPr>
            <a:lvl8pPr marL="3429000" indent="-228600" eaLnBrk="0" fontAlgn="base" hangingPunct="0">
              <a:spcBef>
                <a:spcPct val="0"/>
              </a:spcBef>
              <a:spcAft>
                <a:spcPct val="0"/>
              </a:spcAft>
              <a:defRPr sz="7500">
                <a:solidFill>
                  <a:schemeClr val="tx1"/>
                </a:solidFill>
                <a:latin typeface="Arial" charset="0"/>
                <a:cs typeface="Arial" charset="0"/>
              </a:defRPr>
            </a:lvl8pPr>
            <a:lvl9pPr marL="3886200" indent="-228600" eaLnBrk="0" fontAlgn="base" hangingPunct="0">
              <a:spcBef>
                <a:spcPct val="0"/>
              </a:spcBef>
              <a:spcAft>
                <a:spcPct val="0"/>
              </a:spcAft>
              <a:defRPr sz="7500">
                <a:solidFill>
                  <a:schemeClr val="tx1"/>
                </a:solidFill>
                <a:latin typeface="Arial" charset="0"/>
                <a:cs typeface="Arial" charset="0"/>
              </a:defRPr>
            </a:lvl9pPr>
          </a:lstStyle>
          <a:p>
            <a:pPr algn="just">
              <a:spcAft>
                <a:spcPts val="629"/>
              </a:spcAft>
            </a:pPr>
            <a:r>
              <a:rPr lang="en-US" altLang="pl-PL" sz="3200" dirty="0">
                <a:latin typeface="Arial" panose="020B0604020202020204" pitchFamily="34" charset="0"/>
                <a:cs typeface="Arial" panose="020B0604020202020204" pitchFamily="34" charset="0"/>
              </a:rPr>
              <a:t>All synthesized compounds were subjected to </a:t>
            </a:r>
            <a:r>
              <a:rPr lang="en-US" altLang="pl-PL" sz="3200" i="1" dirty="0">
                <a:latin typeface="Arial" panose="020B0604020202020204" pitchFamily="34" charset="0"/>
                <a:cs typeface="Arial" panose="020B0604020202020204" pitchFamily="34" charset="0"/>
              </a:rPr>
              <a:t>in vitro </a:t>
            </a:r>
            <a:r>
              <a:rPr lang="en-US" altLang="pl-PL" sz="3200" dirty="0">
                <a:latin typeface="Arial" panose="020B0604020202020204" pitchFamily="34" charset="0"/>
                <a:cs typeface="Arial" panose="020B0604020202020204" pitchFamily="34" charset="0"/>
              </a:rPr>
              <a:t>receptor screening with radioligands. </a:t>
            </a:r>
            <a:r>
              <a:rPr lang="pl-PL" altLang="pl-PL" sz="3200" dirty="0">
                <a:latin typeface="Arial" panose="020B0604020202020204" pitchFamily="34" charset="0"/>
                <a:cs typeface="Arial" panose="020B0604020202020204" pitchFamily="34" charset="0"/>
              </a:rPr>
              <a:t>Three </a:t>
            </a:r>
            <a:r>
              <a:rPr lang="en-US" altLang="pl-PL" sz="3200" dirty="0">
                <a:latin typeface="Arial" panose="020B0604020202020204" pitchFamily="34" charset="0"/>
                <a:cs typeface="Arial" panose="020B0604020202020204" pitchFamily="34" charset="0"/>
              </a:rPr>
              <a:t>compounds </a:t>
            </a:r>
            <a:r>
              <a:rPr lang="pl-PL" altLang="pl-PL" sz="3200" dirty="0" err="1">
                <a:latin typeface="Arial" panose="020B0604020202020204" pitchFamily="34" charset="0"/>
                <a:cs typeface="Arial" panose="020B0604020202020204" pitchFamily="34" charset="0"/>
              </a:rPr>
              <a:t>containing</a:t>
            </a:r>
            <a:r>
              <a:rPr lang="pl-PL" altLang="pl-PL" sz="3200" dirty="0">
                <a:latin typeface="Arial" panose="020B0604020202020204" pitchFamily="34" charset="0"/>
                <a:cs typeface="Arial" panose="020B0604020202020204" pitchFamily="34" charset="0"/>
              </a:rPr>
              <a:t> </a:t>
            </a:r>
            <a:r>
              <a:rPr lang="pl-PL" altLang="pl-PL" sz="3200" dirty="0" err="1">
                <a:latin typeface="Arial" panose="020B0604020202020204" pitchFamily="34" charset="0"/>
                <a:cs typeface="Arial" panose="020B0604020202020204" pitchFamily="34" charset="0"/>
              </a:rPr>
              <a:t>selenium</a:t>
            </a:r>
            <a:r>
              <a:rPr lang="pl-PL" altLang="pl-PL" sz="3200" dirty="0">
                <a:latin typeface="Arial" panose="020B0604020202020204" pitchFamily="34" charset="0"/>
                <a:cs typeface="Arial" panose="020B0604020202020204" pitchFamily="34" charset="0"/>
              </a:rPr>
              <a:t> a</a:t>
            </a:r>
            <a:r>
              <a:rPr lang="en-US" altLang="pl-PL" sz="3200" dirty="0">
                <a:latin typeface="Arial" panose="020B0604020202020204" pitchFamily="34" charset="0"/>
                <a:cs typeface="Arial" panose="020B0604020202020204" pitchFamily="34" charset="0"/>
              </a:rPr>
              <a:t>s heteroatom were characterized by high affinity </a:t>
            </a:r>
            <a:r>
              <a:rPr lang="pl-PL" altLang="pl-PL" sz="3200" dirty="0" err="1">
                <a:latin typeface="Arial" panose="020B0604020202020204" pitchFamily="34" charset="0"/>
                <a:cs typeface="Arial" panose="020B0604020202020204" pitchFamily="34" charset="0"/>
              </a:rPr>
              <a:t>towards</a:t>
            </a:r>
            <a:r>
              <a:rPr lang="en-US" altLang="pl-PL" sz="3200" dirty="0">
                <a:latin typeface="Arial" panose="020B0604020202020204" pitchFamily="34" charset="0"/>
                <a:cs typeface="Arial" panose="020B0604020202020204" pitchFamily="34" charset="0"/>
              </a:rPr>
              <a:t> serotonin 5-HT</a:t>
            </a:r>
            <a:r>
              <a:rPr lang="en-US" altLang="pl-PL" sz="3200" baseline="-25000" dirty="0">
                <a:latin typeface="Arial" panose="020B0604020202020204" pitchFamily="34" charset="0"/>
                <a:cs typeface="Arial" panose="020B0604020202020204" pitchFamily="34" charset="0"/>
              </a:rPr>
              <a:t>6</a:t>
            </a:r>
            <a:r>
              <a:rPr lang="en-US" altLang="pl-PL" sz="3200" dirty="0">
                <a:latin typeface="Arial" panose="020B0604020202020204" pitchFamily="34" charset="0"/>
                <a:cs typeface="Arial" panose="020B0604020202020204" pitchFamily="34" charset="0"/>
              </a:rPr>
              <a:t> receptor </a:t>
            </a:r>
            <a:br>
              <a:rPr lang="pl-PL" altLang="pl-PL" sz="3200" dirty="0">
                <a:latin typeface="Arial" panose="020B0604020202020204" pitchFamily="34" charset="0"/>
                <a:cs typeface="Arial" panose="020B0604020202020204" pitchFamily="34" charset="0"/>
              </a:rPr>
            </a:br>
            <a:r>
              <a:rPr lang="en-US" altLang="pl-PL" sz="3200" dirty="0">
                <a:latin typeface="Arial" panose="020B0604020202020204" pitchFamily="34" charset="0"/>
                <a:cs typeface="Arial" panose="020B0604020202020204" pitchFamily="34" charset="0"/>
              </a:rPr>
              <a:t>(</a:t>
            </a:r>
            <a:r>
              <a:rPr lang="en-US" altLang="pl-PL" sz="3200" i="1" dirty="0">
                <a:latin typeface="Arial" panose="020B0604020202020204" pitchFamily="34" charset="0"/>
                <a:cs typeface="Arial" panose="020B0604020202020204" pitchFamily="34" charset="0"/>
              </a:rPr>
              <a:t>K</a:t>
            </a:r>
            <a:r>
              <a:rPr lang="en-US" altLang="pl-PL" sz="3200" i="1" baseline="-25000" dirty="0">
                <a:latin typeface="Arial" panose="020B0604020202020204" pitchFamily="34" charset="0"/>
                <a:cs typeface="Arial" panose="020B0604020202020204" pitchFamily="34" charset="0"/>
              </a:rPr>
              <a:t>i</a:t>
            </a:r>
            <a:r>
              <a:rPr lang="en-US" altLang="pl-PL" sz="3200" dirty="0">
                <a:latin typeface="Arial" panose="020B0604020202020204" pitchFamily="34" charset="0"/>
                <a:cs typeface="Arial" panose="020B0604020202020204" pitchFamily="34" charset="0"/>
              </a:rPr>
              <a:t> &lt;</a:t>
            </a:r>
            <a:r>
              <a:rPr lang="pl-PL" altLang="pl-PL" sz="3200" dirty="0">
                <a:latin typeface="Arial" panose="020B0604020202020204" pitchFamily="34" charset="0"/>
                <a:cs typeface="Arial" panose="020B0604020202020204" pitchFamily="34" charset="0"/>
              </a:rPr>
              <a:t> 100 </a:t>
            </a:r>
            <a:r>
              <a:rPr lang="en-US" altLang="pl-PL" sz="3200" dirty="0" err="1">
                <a:latin typeface="Arial" panose="020B0604020202020204" pitchFamily="34" charset="0"/>
                <a:cs typeface="Arial" panose="020B0604020202020204" pitchFamily="34" charset="0"/>
              </a:rPr>
              <a:t>nM</a:t>
            </a:r>
            <a:r>
              <a:rPr lang="en-US" altLang="pl-PL" sz="3200" dirty="0">
                <a:latin typeface="Arial" panose="020B0604020202020204" pitchFamily="34" charset="0"/>
                <a:cs typeface="Arial" panose="020B0604020202020204" pitchFamily="34" charset="0"/>
              </a:rPr>
              <a:t>) and high selectivity for </a:t>
            </a:r>
            <a:r>
              <a:rPr lang="en-US" altLang="pl-PL" sz="3200" dirty="0" err="1">
                <a:latin typeface="Arial" panose="020B0604020202020204" pitchFamily="34" charset="0"/>
                <a:cs typeface="Arial" panose="020B0604020202020204" pitchFamily="34" charset="0"/>
              </a:rPr>
              <a:t>competi</a:t>
            </a:r>
            <a:r>
              <a:rPr lang="pl-PL" altLang="pl-PL" sz="3200" dirty="0" err="1">
                <a:latin typeface="Arial" panose="020B0604020202020204" pitchFamily="34" charset="0"/>
                <a:cs typeface="Arial" panose="020B0604020202020204" pitchFamily="34" charset="0"/>
              </a:rPr>
              <a:t>tive</a:t>
            </a:r>
            <a:r>
              <a:rPr lang="en-US" altLang="pl-PL" sz="3200" dirty="0">
                <a:latin typeface="Arial" panose="020B0604020202020204" pitchFamily="34" charset="0"/>
                <a:cs typeface="Arial" panose="020B0604020202020204" pitchFamily="34" charset="0"/>
              </a:rPr>
              <a:t> </a:t>
            </a:r>
            <a:br>
              <a:rPr lang="pl-PL" altLang="pl-PL" sz="3200" dirty="0">
                <a:latin typeface="Arial" panose="020B0604020202020204" pitchFamily="34" charset="0"/>
                <a:cs typeface="Arial" panose="020B0604020202020204" pitchFamily="34" charset="0"/>
              </a:rPr>
            </a:br>
            <a:r>
              <a:rPr lang="en-US" altLang="pl-PL" sz="3200" dirty="0">
                <a:latin typeface="Arial" panose="020B0604020202020204" pitchFamily="34" charset="0"/>
                <a:cs typeface="Arial" panose="020B0604020202020204" pitchFamily="34" charset="0"/>
              </a:rPr>
              <a:t>5-HT</a:t>
            </a:r>
            <a:r>
              <a:rPr lang="en-US" altLang="pl-PL" sz="3200" baseline="-25000" dirty="0">
                <a:latin typeface="Arial" panose="020B0604020202020204" pitchFamily="34" charset="0"/>
                <a:cs typeface="Arial" panose="020B0604020202020204" pitchFamily="34" charset="0"/>
              </a:rPr>
              <a:t>2A</a:t>
            </a:r>
            <a:r>
              <a:rPr lang="pl-PL" altLang="pl-PL" sz="3200" baseline="-25000" dirty="0">
                <a:latin typeface="Arial" panose="020B0604020202020204" pitchFamily="34" charset="0"/>
                <a:cs typeface="Arial" panose="020B0604020202020204" pitchFamily="34" charset="0"/>
              </a:rPr>
              <a:t> </a:t>
            </a:r>
            <a:r>
              <a:rPr lang="pl-PL" altLang="pl-PL" sz="3200" dirty="0">
                <a:latin typeface="Arial" panose="020B0604020202020204" pitchFamily="34" charset="0"/>
                <a:cs typeface="Arial" panose="020B0604020202020204" pitchFamily="34" charset="0"/>
              </a:rPr>
              <a:t>and</a:t>
            </a:r>
            <a:r>
              <a:rPr lang="en-US" altLang="pl-PL" sz="3200" dirty="0">
                <a:latin typeface="Arial" panose="020B0604020202020204" pitchFamily="34" charset="0"/>
                <a:cs typeface="Arial" panose="020B0604020202020204" pitchFamily="34" charset="0"/>
              </a:rPr>
              <a:t> 5-HT</a:t>
            </a:r>
            <a:r>
              <a:rPr lang="en-US" altLang="pl-PL" sz="3200" baseline="-25000" dirty="0">
                <a:latin typeface="Arial" panose="020B0604020202020204" pitchFamily="34" charset="0"/>
                <a:cs typeface="Arial" panose="020B0604020202020204" pitchFamily="34" charset="0"/>
              </a:rPr>
              <a:t>7</a:t>
            </a:r>
            <a:r>
              <a:rPr lang="en-US" altLang="pl-PL" sz="3200" dirty="0">
                <a:latin typeface="Arial" panose="020B0604020202020204" pitchFamily="34" charset="0"/>
                <a:cs typeface="Arial" panose="020B0604020202020204" pitchFamily="34" charset="0"/>
              </a:rPr>
              <a:t> receptors.</a:t>
            </a:r>
            <a:endParaRPr lang="pl-PL" altLang="pl-PL" sz="3200" dirty="0">
              <a:latin typeface="Arial" panose="020B0604020202020204" pitchFamily="34" charset="0"/>
              <a:cs typeface="Arial" panose="020B0604020202020204" pitchFamily="34" charset="0"/>
            </a:endParaRPr>
          </a:p>
        </p:txBody>
      </p:sp>
      <p:grpSp>
        <p:nvGrpSpPr>
          <p:cNvPr id="36" name="Grupa 35">
            <a:extLst>
              <a:ext uri="{FF2B5EF4-FFF2-40B4-BE49-F238E27FC236}">
                <a16:creationId xmlns:a16="http://schemas.microsoft.com/office/drawing/2014/main" id="{6972212C-16D8-4509-B6A4-EE228C827735}"/>
              </a:ext>
            </a:extLst>
          </p:cNvPr>
          <p:cNvGrpSpPr/>
          <p:nvPr/>
        </p:nvGrpSpPr>
        <p:grpSpPr>
          <a:xfrm>
            <a:off x="19808060" y="13884133"/>
            <a:ext cx="7925621" cy="3473887"/>
            <a:chOff x="18984739" y="11727201"/>
            <a:chExt cx="7925621" cy="3473887"/>
          </a:xfrm>
        </p:grpSpPr>
        <p:sp>
          <p:nvSpPr>
            <p:cNvPr id="37" name="Text Box 8">
              <a:extLst>
                <a:ext uri="{FF2B5EF4-FFF2-40B4-BE49-F238E27FC236}">
                  <a16:creationId xmlns:a16="http://schemas.microsoft.com/office/drawing/2014/main" id="{3C82DC21-5E01-4346-87FE-3030E92C8026}"/>
                </a:ext>
              </a:extLst>
            </p:cNvPr>
            <p:cNvSpPr txBox="1">
              <a:spLocks noChangeArrowheads="1"/>
            </p:cNvSpPr>
            <p:nvPr/>
          </p:nvSpPr>
          <p:spPr bwMode="auto">
            <a:xfrm>
              <a:off x="18984739" y="14744409"/>
              <a:ext cx="7925621" cy="456679"/>
            </a:xfrm>
            <a:prstGeom prst="rect">
              <a:avLst/>
            </a:prstGeom>
            <a:noFill/>
            <a:ln w="9525">
              <a:noFill/>
              <a:miter lim="800000"/>
              <a:headEnd/>
              <a:tailEnd/>
            </a:ln>
          </p:spPr>
          <p:txBody>
            <a:bodyPr wrap="square" lIns="86505" tIns="43251" rIns="86505" bIns="43251">
              <a:spAutoFit/>
            </a:bodyPr>
            <a:lstStyle/>
            <a:p>
              <a:pPr marL="1501517" indent="-1501517" defTabSz="865619" eaLnBrk="1" hangingPunct="1">
                <a:defRPr/>
              </a:pPr>
              <a:r>
                <a:rPr lang="pl-PL" altLang="pl-PL" sz="2400" b="1" dirty="0" err="1">
                  <a:latin typeface="Arial" panose="020B0604020202020204" pitchFamily="34" charset="0"/>
                  <a:cs typeface="Arial" panose="020B0604020202020204" pitchFamily="34" charset="0"/>
                </a:rPr>
                <a:t>Figure</a:t>
              </a:r>
              <a:r>
                <a:rPr lang="pl-PL" altLang="pl-PL" sz="2400" b="1" dirty="0">
                  <a:latin typeface="Arial" panose="020B0604020202020204" pitchFamily="34" charset="0"/>
                  <a:cs typeface="Arial" panose="020B0604020202020204" pitchFamily="34" charset="0"/>
                </a:rPr>
                <a:t> 1</a:t>
              </a:r>
              <a:r>
                <a:rPr lang="pl-PL" altLang="pl-PL" sz="2400" dirty="0">
                  <a:latin typeface="Arial" panose="020B0604020202020204" pitchFamily="34" charset="0"/>
                  <a:cs typeface="Arial" panose="020B0604020202020204" pitchFamily="34" charset="0"/>
                </a:rPr>
                <a:t>. </a:t>
              </a:r>
              <a:r>
                <a:rPr lang="en-US" altLang="pl-PL" sz="2400" dirty="0">
                  <a:latin typeface="Arial" panose="020B0604020202020204" pitchFamily="34" charset="0"/>
                  <a:cs typeface="Arial" panose="020B0604020202020204" pitchFamily="34" charset="0"/>
                </a:rPr>
                <a:t>General structure for investigated compounds.</a:t>
              </a:r>
              <a:endParaRPr lang="pl-PL" altLang="pl-PL" sz="2400" baseline="-25000" dirty="0">
                <a:latin typeface="Arial" panose="020B0604020202020204" pitchFamily="34" charset="0"/>
                <a:cs typeface="Arial" panose="020B0604020202020204" pitchFamily="34" charset="0"/>
              </a:endParaRPr>
            </a:p>
          </p:txBody>
        </p:sp>
        <p:graphicFrame>
          <p:nvGraphicFramePr>
            <p:cNvPr id="38" name="Obiekt 37">
              <a:extLst>
                <a:ext uri="{FF2B5EF4-FFF2-40B4-BE49-F238E27FC236}">
                  <a16:creationId xmlns:a16="http://schemas.microsoft.com/office/drawing/2014/main" id="{97EAB6EF-47FA-49EA-AC82-931804B5D77B}"/>
                </a:ext>
              </a:extLst>
            </p:cNvPr>
            <p:cNvGraphicFramePr>
              <a:graphicFrameLocks noChangeAspect="1"/>
            </p:cNvGraphicFramePr>
            <p:nvPr>
              <p:extLst>
                <p:ext uri="{D42A27DB-BD31-4B8C-83A1-F6EECF244321}">
                  <p14:modId xmlns:p14="http://schemas.microsoft.com/office/powerpoint/2010/main" val="1240114321"/>
                </p:ext>
              </p:extLst>
            </p:nvPr>
          </p:nvGraphicFramePr>
          <p:xfrm>
            <a:off x="19276975" y="11727201"/>
            <a:ext cx="6592877" cy="2906431"/>
          </p:xfrm>
          <a:graphic>
            <a:graphicData uri="http://schemas.openxmlformats.org/presentationml/2006/ole">
              <mc:AlternateContent xmlns:mc="http://schemas.openxmlformats.org/markup-compatibility/2006">
                <mc:Choice xmlns:v="urn:schemas-microsoft-com:vml" Requires="v">
                  <p:oleObj spid="_x0000_s1038" name="CS ChemDraw Drawing" r:id="rId6" imgW="2107362" imgH="929377" progId="ChemDraw.Document.6.0">
                    <p:embed/>
                  </p:oleObj>
                </mc:Choice>
                <mc:Fallback>
                  <p:oleObj name="CS ChemDraw Drawing" r:id="rId6" imgW="2107362" imgH="929377" progId="ChemDraw.Document.6.0">
                    <p:embed/>
                    <p:pic>
                      <p:nvPicPr>
                        <p:cNvPr id="10" name="Obiekt 9">
                          <a:extLst>
                            <a:ext uri="{FF2B5EF4-FFF2-40B4-BE49-F238E27FC236}">
                              <a16:creationId xmlns:a16="http://schemas.microsoft.com/office/drawing/2014/main" id="{6CB4043C-9EB5-4554-B803-921EED4C1E85}"/>
                            </a:ext>
                          </a:extLst>
                        </p:cNvPr>
                        <p:cNvPicPr/>
                        <p:nvPr/>
                      </p:nvPicPr>
                      <p:blipFill>
                        <a:blip r:embed="rId7"/>
                        <a:stretch>
                          <a:fillRect/>
                        </a:stretch>
                      </p:blipFill>
                      <p:spPr>
                        <a:xfrm>
                          <a:off x="19276975" y="11727201"/>
                          <a:ext cx="6592877" cy="2906431"/>
                        </a:xfrm>
                        <a:prstGeom prst="rect">
                          <a:avLst/>
                        </a:prstGeom>
                      </p:spPr>
                    </p:pic>
                  </p:oleObj>
                </mc:Fallback>
              </mc:AlternateContent>
            </a:graphicData>
          </a:graphic>
        </p:graphicFrame>
      </p:grpSp>
      <p:graphicFrame>
        <p:nvGraphicFramePr>
          <p:cNvPr id="39" name="Tabela 38">
            <a:extLst>
              <a:ext uri="{FF2B5EF4-FFF2-40B4-BE49-F238E27FC236}">
                <a16:creationId xmlns:a16="http://schemas.microsoft.com/office/drawing/2014/main" id="{84A39949-2477-49C8-AF82-112FFD420586}"/>
              </a:ext>
            </a:extLst>
          </p:cNvPr>
          <p:cNvGraphicFramePr>
            <a:graphicFrameLocks noGrp="1"/>
          </p:cNvGraphicFramePr>
          <p:nvPr>
            <p:extLst>
              <p:ext uri="{D42A27DB-BD31-4B8C-83A1-F6EECF244321}">
                <p14:modId xmlns:p14="http://schemas.microsoft.com/office/powerpoint/2010/main" val="598814396"/>
              </p:ext>
            </p:extLst>
          </p:nvPr>
        </p:nvGraphicFramePr>
        <p:xfrm>
          <a:off x="19986631" y="18425662"/>
          <a:ext cx="7431874" cy="10939766"/>
        </p:xfrm>
        <a:graphic>
          <a:graphicData uri="http://schemas.openxmlformats.org/drawingml/2006/table">
            <a:tbl>
              <a:tblPr/>
              <a:tblGrid>
                <a:gridCol w="976367">
                  <a:extLst>
                    <a:ext uri="{9D8B030D-6E8A-4147-A177-3AD203B41FA5}">
                      <a16:colId xmlns:a16="http://schemas.microsoft.com/office/drawing/2014/main" val="653940861"/>
                    </a:ext>
                  </a:extLst>
                </a:gridCol>
                <a:gridCol w="1107745">
                  <a:extLst>
                    <a:ext uri="{9D8B030D-6E8A-4147-A177-3AD203B41FA5}">
                      <a16:colId xmlns:a16="http://schemas.microsoft.com/office/drawing/2014/main" val="3400980156"/>
                    </a:ext>
                  </a:extLst>
                </a:gridCol>
                <a:gridCol w="959855">
                  <a:extLst>
                    <a:ext uri="{9D8B030D-6E8A-4147-A177-3AD203B41FA5}">
                      <a16:colId xmlns:a16="http://schemas.microsoft.com/office/drawing/2014/main" val="3428817845"/>
                    </a:ext>
                  </a:extLst>
                </a:gridCol>
                <a:gridCol w="712173">
                  <a:extLst>
                    <a:ext uri="{9D8B030D-6E8A-4147-A177-3AD203B41FA5}">
                      <a16:colId xmlns:a16="http://schemas.microsoft.com/office/drawing/2014/main" val="4250415803"/>
                    </a:ext>
                  </a:extLst>
                </a:gridCol>
                <a:gridCol w="643253">
                  <a:extLst>
                    <a:ext uri="{9D8B030D-6E8A-4147-A177-3AD203B41FA5}">
                      <a16:colId xmlns:a16="http://schemas.microsoft.com/office/drawing/2014/main" val="763592461"/>
                    </a:ext>
                  </a:extLst>
                </a:gridCol>
                <a:gridCol w="1010827">
                  <a:extLst>
                    <a:ext uri="{9D8B030D-6E8A-4147-A177-3AD203B41FA5}">
                      <a16:colId xmlns:a16="http://schemas.microsoft.com/office/drawing/2014/main" val="3661196661"/>
                    </a:ext>
                  </a:extLst>
                </a:gridCol>
                <a:gridCol w="1010827">
                  <a:extLst>
                    <a:ext uri="{9D8B030D-6E8A-4147-A177-3AD203B41FA5}">
                      <a16:colId xmlns:a16="http://schemas.microsoft.com/office/drawing/2014/main" val="1229957392"/>
                    </a:ext>
                  </a:extLst>
                </a:gridCol>
                <a:gridCol w="1010827">
                  <a:extLst>
                    <a:ext uri="{9D8B030D-6E8A-4147-A177-3AD203B41FA5}">
                      <a16:colId xmlns:a16="http://schemas.microsoft.com/office/drawing/2014/main" val="1090989262"/>
                    </a:ext>
                  </a:extLst>
                </a:gridCol>
              </a:tblGrid>
              <a:tr h="535267">
                <a:tc rowSpan="2">
                  <a:txBody>
                    <a:bodyPr/>
                    <a:lstStyle/>
                    <a:p>
                      <a:pPr algn="ctr" fontAlgn="ctr"/>
                      <a:r>
                        <a:rPr lang="pl-PL" sz="2400" b="0" i="0" u="none" strike="noStrike" dirty="0" err="1">
                          <a:solidFill>
                            <a:srgbClr val="000000"/>
                          </a:solidFill>
                          <a:effectLst/>
                          <a:latin typeface="Arial" panose="020B0604020202020204" pitchFamily="34" charset="0"/>
                          <a:cs typeface="Arial" panose="020B0604020202020204" pitchFamily="34" charset="0"/>
                        </a:rPr>
                        <a:t>Cpd</a:t>
                      </a:r>
                      <a:r>
                        <a:rPr lang="pl-PL" sz="2400" b="0" i="0" u="none" strike="noStrike" dirty="0">
                          <a:solidFill>
                            <a:srgbClr val="000000"/>
                          </a:solidFill>
                          <a:effectLst/>
                          <a:latin typeface="Arial" panose="020B0604020202020204" pitchFamily="34" charset="0"/>
                          <a:cs typeface="Arial" panose="020B0604020202020204" pitchFamily="34" charset="0"/>
                        </a:rPr>
                        <a:t>.</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4D3F1"/>
                    </a:solidFill>
                  </a:tcPr>
                </a:tc>
                <a:tc rowSpan="2">
                  <a:txBody>
                    <a:bodyPr/>
                    <a:lstStyle/>
                    <a:p>
                      <a:pPr algn="ctr" fontAlgn="ctr"/>
                      <a:r>
                        <a:rPr lang="pl-PL" sz="2400" b="1" i="0" u="none" strike="noStrike" dirty="0">
                          <a:solidFill>
                            <a:srgbClr val="000000"/>
                          </a:solidFill>
                          <a:effectLst/>
                          <a:latin typeface="Arial" panose="020B0604020202020204" pitchFamily="34" charset="0"/>
                          <a:cs typeface="Arial" panose="020B0604020202020204" pitchFamily="34" charset="0"/>
                        </a:rPr>
                        <a:t>R</a:t>
                      </a:r>
                      <a:r>
                        <a:rPr lang="pl-PL" sz="2400" b="1" i="0" u="none" strike="noStrike" baseline="30000" dirty="0">
                          <a:solidFill>
                            <a:srgbClr val="000000"/>
                          </a:solidFill>
                          <a:effectLst/>
                          <a:latin typeface="Arial" panose="020B0604020202020204" pitchFamily="34" charset="0"/>
                          <a:cs typeface="Arial" panose="020B0604020202020204" pitchFamily="34" charset="0"/>
                        </a:rPr>
                        <a:t>1</a:t>
                      </a:r>
                      <a:endParaRPr lang="pl-PL" sz="2400" b="1"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4D3F1"/>
                    </a:solidFill>
                  </a:tcPr>
                </a:tc>
                <a:tc rowSpan="2">
                  <a:txBody>
                    <a:bodyPr/>
                    <a:lstStyle/>
                    <a:p>
                      <a:pPr algn="ctr" fontAlgn="ctr"/>
                      <a:r>
                        <a:rPr lang="pl-PL" sz="2400" b="1" i="0" u="none" strike="noStrike" dirty="0">
                          <a:solidFill>
                            <a:srgbClr val="000000"/>
                          </a:solidFill>
                          <a:effectLst/>
                          <a:latin typeface="Arial" panose="020B0604020202020204" pitchFamily="34" charset="0"/>
                          <a:cs typeface="Arial" panose="020B0604020202020204" pitchFamily="34" charset="0"/>
                        </a:rPr>
                        <a:t>n</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4D3F1"/>
                    </a:solidFill>
                  </a:tcPr>
                </a:tc>
                <a:tc rowSpan="2">
                  <a:txBody>
                    <a:bodyPr/>
                    <a:lstStyle/>
                    <a:p>
                      <a:pPr algn="ctr" fontAlgn="ctr"/>
                      <a:r>
                        <a:rPr lang="pl-PL" sz="2400" b="1" i="0" u="none" strike="noStrike" dirty="0">
                          <a:solidFill>
                            <a:srgbClr val="000000"/>
                          </a:solidFill>
                          <a:effectLst/>
                          <a:latin typeface="Arial" panose="020B0604020202020204" pitchFamily="34" charset="0"/>
                          <a:cs typeface="Arial" panose="020B0604020202020204" pitchFamily="34" charset="0"/>
                        </a:rPr>
                        <a:t>n’</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4D3F1"/>
                    </a:solidFill>
                  </a:tcPr>
                </a:tc>
                <a:tc rowSpan="2">
                  <a:txBody>
                    <a:bodyPr/>
                    <a:lstStyle/>
                    <a:p>
                      <a:pPr algn="ctr" fontAlgn="ctr"/>
                      <a:r>
                        <a:rPr lang="pl-PL" sz="2400" b="1" i="0" u="none" strike="noStrike" dirty="0">
                          <a:solidFill>
                            <a:srgbClr val="000000"/>
                          </a:solidFill>
                          <a:effectLst/>
                          <a:latin typeface="Arial" panose="020B0604020202020204" pitchFamily="34" charset="0"/>
                          <a:cs typeface="Arial" panose="020B0604020202020204" pitchFamily="34" charset="0"/>
                        </a:rPr>
                        <a:t>X</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4D3F1"/>
                    </a:solidFill>
                  </a:tcPr>
                </a:tc>
                <a:tc gridSpan="3">
                  <a:txBody>
                    <a:bodyPr/>
                    <a:lstStyle/>
                    <a:p>
                      <a:pPr algn="ctr" fontAlgn="ctr"/>
                      <a:r>
                        <a:rPr lang="pl-PL" sz="2400" b="0" i="1" u="none" strike="noStrike" dirty="0">
                          <a:solidFill>
                            <a:srgbClr val="000000"/>
                          </a:solidFill>
                          <a:effectLst/>
                          <a:latin typeface="Arial" panose="020B0604020202020204" pitchFamily="34" charset="0"/>
                          <a:cs typeface="Arial" panose="020B0604020202020204" pitchFamily="34" charset="0"/>
                        </a:rPr>
                        <a:t>K</a:t>
                      </a:r>
                      <a:r>
                        <a:rPr lang="pl-PL" sz="2400" b="0" i="1" u="none" strike="noStrike" baseline="-25000" dirty="0">
                          <a:solidFill>
                            <a:srgbClr val="000000"/>
                          </a:solidFill>
                          <a:effectLst/>
                          <a:latin typeface="Arial" panose="020B0604020202020204" pitchFamily="34" charset="0"/>
                          <a:cs typeface="Arial" panose="020B0604020202020204" pitchFamily="34" charset="0"/>
                        </a:rPr>
                        <a:t>i</a:t>
                      </a:r>
                      <a:r>
                        <a:rPr lang="pl-PL" sz="2400" b="0" i="1" u="none" strike="noStrike" dirty="0">
                          <a:solidFill>
                            <a:srgbClr val="000000"/>
                          </a:solidFill>
                          <a:effectLst/>
                          <a:latin typeface="Arial" panose="020B0604020202020204" pitchFamily="34" charset="0"/>
                          <a:cs typeface="Arial" panose="020B0604020202020204" pitchFamily="34" charset="0"/>
                        </a:rPr>
                        <a:t> </a:t>
                      </a:r>
                      <a:r>
                        <a:rPr lang="pl-PL" sz="2400" b="0" i="0" u="none" strike="noStrike" dirty="0">
                          <a:solidFill>
                            <a:srgbClr val="000000"/>
                          </a:solidFill>
                          <a:effectLst/>
                          <a:latin typeface="Arial" panose="020B0604020202020204" pitchFamily="34" charset="0"/>
                          <a:cs typeface="Arial" panose="020B0604020202020204" pitchFamily="34" charset="0"/>
                        </a:rPr>
                        <a:t>[</a:t>
                      </a:r>
                      <a:r>
                        <a:rPr lang="pl-PL" sz="2400" b="0" i="0" u="none" strike="noStrike" dirty="0" err="1">
                          <a:solidFill>
                            <a:srgbClr val="000000"/>
                          </a:solidFill>
                          <a:effectLst/>
                          <a:latin typeface="Arial" panose="020B0604020202020204" pitchFamily="34" charset="0"/>
                          <a:cs typeface="Arial" panose="020B0604020202020204" pitchFamily="34" charset="0"/>
                        </a:rPr>
                        <a:t>nM</a:t>
                      </a:r>
                      <a:r>
                        <a:rPr lang="pl-PL" sz="2400" b="0" i="0" u="none" strike="noStrike" dirty="0">
                          <a:solidFill>
                            <a:srgbClr val="000000"/>
                          </a:solidFill>
                          <a:effectLst/>
                          <a:latin typeface="Arial" panose="020B0604020202020204" pitchFamily="34" charset="0"/>
                          <a:cs typeface="Arial" panose="020B0604020202020204" pitchFamily="34" charset="0"/>
                        </a:rPr>
                        <a:t>]</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4D3F1"/>
                    </a:solidFill>
                  </a:tcPr>
                </a:tc>
                <a:tc hMerge="1">
                  <a:txBody>
                    <a:bodyPr/>
                    <a:lstStyle/>
                    <a:p>
                      <a:pPr algn="ctr" fontAlgn="ctr"/>
                      <a:endParaRPr lang="pl-PL" sz="2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1BCFF"/>
                    </a:solidFill>
                  </a:tcPr>
                </a:tc>
                <a:tc hMerge="1">
                  <a:txBody>
                    <a:bodyPr/>
                    <a:lstStyle/>
                    <a:p>
                      <a:pPr algn="ctr" fontAlgn="ctr"/>
                      <a:endParaRPr lang="pl-PL" sz="2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1BCFF"/>
                    </a:solidFill>
                  </a:tcPr>
                </a:tc>
                <a:extLst>
                  <a:ext uri="{0D108BD9-81ED-4DB2-BD59-A6C34878D82A}">
                    <a16:rowId xmlns:a16="http://schemas.microsoft.com/office/drawing/2014/main" val="1644389829"/>
                  </a:ext>
                </a:extLst>
              </a:tr>
              <a:tr h="583481">
                <a:tc vMerge="1">
                  <a:txBody>
                    <a:bodyPr/>
                    <a:lstStyle/>
                    <a:p>
                      <a:endParaRPr lang="pl-PL"/>
                    </a:p>
                  </a:txBody>
                  <a:tcPr/>
                </a:tc>
                <a:tc vMerge="1">
                  <a:txBody>
                    <a:bodyPr/>
                    <a:lstStyle/>
                    <a:p>
                      <a:endParaRPr lang="pl-PL"/>
                    </a:p>
                  </a:txBody>
                  <a:tcPr/>
                </a:tc>
                <a:tc vMerge="1">
                  <a:txBody>
                    <a:bodyPr/>
                    <a:lstStyle/>
                    <a:p>
                      <a:endParaRPr lang="pl-PL"/>
                    </a:p>
                  </a:txBody>
                  <a:tcPr/>
                </a:tc>
                <a:tc vMerge="1">
                  <a:txBody>
                    <a:bodyPr/>
                    <a:lstStyle/>
                    <a:p>
                      <a:endParaRPr lang="pl-PL"/>
                    </a:p>
                  </a:txBody>
                  <a:tcPr/>
                </a:tc>
                <a:tc vMerge="1">
                  <a:txBody>
                    <a:bodyPr/>
                    <a:lstStyle/>
                    <a:p>
                      <a:endParaRPr lang="pl-PL"/>
                    </a:p>
                  </a:txBody>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5-HT</a:t>
                      </a:r>
                      <a:r>
                        <a:rPr lang="pl-PL" sz="2400" b="0" i="0" u="none" strike="noStrike" baseline="-25000" dirty="0">
                          <a:solidFill>
                            <a:srgbClr val="000000"/>
                          </a:solidFill>
                          <a:effectLst/>
                          <a:latin typeface="Arial" panose="020B0604020202020204" pitchFamily="34" charset="0"/>
                          <a:cs typeface="Arial" panose="020B0604020202020204" pitchFamily="34" charset="0"/>
                        </a:rPr>
                        <a:t>6</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4D3F1"/>
                    </a:solid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5-HT</a:t>
                      </a:r>
                      <a:r>
                        <a:rPr lang="pl-PL" sz="2400" b="0" i="0" u="none" strike="noStrike" baseline="-25000" dirty="0">
                          <a:solidFill>
                            <a:srgbClr val="000000"/>
                          </a:solidFill>
                          <a:effectLst/>
                          <a:latin typeface="Arial" panose="020B0604020202020204" pitchFamily="34" charset="0"/>
                          <a:cs typeface="Arial" panose="020B0604020202020204" pitchFamily="34" charset="0"/>
                        </a:rPr>
                        <a:t>2A</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4D3F1"/>
                    </a:solid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5-HT</a:t>
                      </a:r>
                      <a:r>
                        <a:rPr lang="pl-PL" sz="2400" b="0" i="0" u="none" strike="noStrike" baseline="-25000" dirty="0">
                          <a:solidFill>
                            <a:srgbClr val="000000"/>
                          </a:solidFill>
                          <a:effectLst/>
                          <a:latin typeface="Arial" panose="020B0604020202020204" pitchFamily="34" charset="0"/>
                          <a:cs typeface="Arial" panose="020B0604020202020204" pitchFamily="34" charset="0"/>
                        </a:rPr>
                        <a:t>7</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4D3F1"/>
                    </a:solidFill>
                  </a:tcPr>
                </a:tc>
                <a:extLst>
                  <a:ext uri="{0D108BD9-81ED-4DB2-BD59-A6C34878D82A}">
                    <a16:rowId xmlns:a16="http://schemas.microsoft.com/office/drawing/2014/main" val="2958479390"/>
                  </a:ext>
                </a:extLst>
              </a:tr>
              <a:tr h="548120">
                <a:tc>
                  <a:txBody>
                    <a:bodyPr/>
                    <a:lstStyle/>
                    <a:p>
                      <a:pPr algn="ctr" fontAlgn="ctr"/>
                      <a:r>
                        <a:rPr lang="pl-PL" sz="2400" b="1" i="0" u="none" strike="noStrike" dirty="0">
                          <a:solidFill>
                            <a:srgbClr val="000000"/>
                          </a:solidFill>
                          <a:effectLst/>
                          <a:latin typeface="Arial" panose="020B0604020202020204" pitchFamily="34" charset="0"/>
                          <a:cs typeface="Arial" panose="020B0604020202020204" pitchFamily="34" charset="0"/>
                        </a:rPr>
                        <a:t>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4D3F1"/>
                    </a:solidFill>
                  </a:tcPr>
                </a:tc>
                <a:tc rowSpan="2">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H</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10">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14">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l-PL" sz="2400" b="1" i="0" u="none" strike="noStrike" dirty="0">
                          <a:solidFill>
                            <a:srgbClr val="000000"/>
                          </a:solidFill>
                          <a:effectLst/>
                          <a:latin typeface="Arial" panose="020B0604020202020204" pitchFamily="34" charset="0"/>
                          <a:cs typeface="Arial" panose="020B0604020202020204" pitchFamily="34" charset="0"/>
                        </a:rPr>
                        <a:t>26</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197</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2871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4413256"/>
                  </a:ext>
                </a:extLst>
              </a:tr>
              <a:tr h="541671">
                <a:tc>
                  <a:txBody>
                    <a:bodyPr/>
                    <a:lstStyle/>
                    <a:p>
                      <a:pPr algn="ctr" fontAlgn="ctr"/>
                      <a:r>
                        <a:rPr lang="pl-PL" sz="2400" b="1" i="0" u="none" strike="noStrike">
                          <a:solidFill>
                            <a:srgbClr val="000000"/>
                          </a:solidFill>
                          <a:effectLst/>
                          <a:latin typeface="Arial" panose="020B0604020202020204" pitchFamily="34" charset="0"/>
                          <a:cs typeface="Arial" panose="020B0604020202020204" pitchFamily="34" charset="0"/>
                        </a:rPr>
                        <a:t>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4D3F1"/>
                    </a:solidFill>
                  </a:tcPr>
                </a:tc>
                <a:tc vMerge="1">
                  <a:txBody>
                    <a:bodyPr/>
                    <a:lstStyle/>
                    <a:p>
                      <a:pPr algn="ctr" fontAlgn="ctr"/>
                      <a:endParaRPr lang="pl-PL" sz="2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vMerge="1">
                  <a:txBody>
                    <a:bodyPr/>
                    <a:lstStyle/>
                    <a:p>
                      <a:pPr algn="ctr" fontAlgn="ctr"/>
                      <a:endParaRPr lang="pl-PL" sz="2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solidFill>
                      <a:srgbClr val="FFFFFF"/>
                    </a:solidFill>
                  </a:tcPr>
                </a:tc>
                <a:tc vMerge="1">
                  <a:txBody>
                    <a:bodyPr/>
                    <a:lstStyle/>
                    <a:p>
                      <a:pPr algn="ctr" fontAlgn="ctr"/>
                      <a:endParaRPr lang="pl-PL" sz="2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solidFill>
                      <a:srgbClr val="FFFFFF"/>
                    </a:solid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Se</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l-PL" sz="2400" b="1" i="0" u="none" strike="noStrike" dirty="0">
                          <a:solidFill>
                            <a:srgbClr val="000000"/>
                          </a:solidFill>
                          <a:effectLst/>
                          <a:latin typeface="Arial" panose="020B0604020202020204" pitchFamily="34" charset="0"/>
                          <a:cs typeface="Arial" panose="020B0604020202020204" pitchFamily="34" charset="0"/>
                        </a:rPr>
                        <a:t>242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406</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2329</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3215872"/>
                  </a:ext>
                </a:extLst>
              </a:tr>
              <a:tr h="502981">
                <a:tc>
                  <a:txBody>
                    <a:bodyPr/>
                    <a:lstStyle/>
                    <a:p>
                      <a:pPr algn="ctr" fontAlgn="ctr"/>
                      <a:r>
                        <a:rPr lang="pl-PL" sz="2400" b="1" i="0" u="none" strike="noStrike" dirty="0">
                          <a:solidFill>
                            <a:srgbClr val="000000"/>
                          </a:solidFill>
                          <a:effectLst/>
                          <a:latin typeface="Arial" panose="020B0604020202020204" pitchFamily="34" charset="0"/>
                          <a:cs typeface="Arial" panose="020B0604020202020204" pitchFamily="34" charset="0"/>
                        </a:rPr>
                        <a:t>3</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4D3F1"/>
                    </a:solidFill>
                  </a:tcPr>
                </a:tc>
                <a:tc rowSpan="2">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Me</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vMerge="1">
                  <a:txBody>
                    <a:bodyPr/>
                    <a:lstStyle/>
                    <a:p>
                      <a:pPr algn="ctr" fontAlgn="ctr"/>
                      <a:endParaRPr lang="pl-PL" sz="2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solidFill>
                      <a:srgbClr val="FFFFFF"/>
                    </a:solidFill>
                  </a:tcPr>
                </a:tc>
                <a:tc vMerge="1">
                  <a:txBody>
                    <a:bodyPr/>
                    <a:lstStyle/>
                    <a:p>
                      <a:pPr algn="ctr" fontAlgn="ctr"/>
                      <a:endParaRPr lang="pl-PL" sz="2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solidFill>
                      <a:srgbClr val="FFFFFF"/>
                    </a:solid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l-PL" sz="2400" b="1" i="0" u="none" strike="noStrike" dirty="0">
                          <a:solidFill>
                            <a:srgbClr val="000000"/>
                          </a:solidFill>
                          <a:effectLst/>
                          <a:latin typeface="Arial" panose="020B0604020202020204" pitchFamily="34" charset="0"/>
                          <a:cs typeface="Arial" panose="020B0604020202020204" pitchFamily="34" charset="0"/>
                        </a:rPr>
                        <a:t>176</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337</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1737</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69883444"/>
                  </a:ext>
                </a:extLst>
              </a:tr>
              <a:tr h="515878">
                <a:tc>
                  <a:txBody>
                    <a:bodyPr/>
                    <a:lstStyle/>
                    <a:p>
                      <a:pPr algn="ctr" fontAlgn="ctr"/>
                      <a:r>
                        <a:rPr lang="pl-PL" sz="2400" b="1" i="0" u="none" strike="noStrike" dirty="0">
                          <a:solidFill>
                            <a:srgbClr val="000000"/>
                          </a:solidFill>
                          <a:effectLst/>
                          <a:latin typeface="Arial" panose="020B0604020202020204" pitchFamily="34" charset="0"/>
                          <a:cs typeface="Arial" panose="020B0604020202020204" pitchFamily="34" charset="0"/>
                        </a:rPr>
                        <a:t>4</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4D3F1"/>
                    </a:solidFill>
                  </a:tcPr>
                </a:tc>
                <a:tc vMerge="1">
                  <a:txBody>
                    <a:bodyPr/>
                    <a:lstStyle/>
                    <a:p>
                      <a:pPr algn="ctr" fontAlgn="ctr"/>
                      <a:endParaRPr lang="pl-PL" sz="2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vMerge="1">
                  <a:txBody>
                    <a:bodyPr/>
                    <a:lstStyle/>
                    <a:p>
                      <a:pPr algn="ctr" fontAlgn="ctr"/>
                      <a:endParaRPr lang="pl-PL" sz="2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solidFill>
                      <a:srgbClr val="FFFFFF"/>
                    </a:solidFill>
                  </a:tcPr>
                </a:tc>
                <a:tc vMerge="1">
                  <a:txBody>
                    <a:bodyPr/>
                    <a:lstStyle/>
                    <a:p>
                      <a:pPr algn="ctr" fontAlgn="ctr"/>
                      <a:endParaRPr lang="pl-PL" sz="2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solidFill>
                      <a:srgbClr val="FFFFFF"/>
                    </a:solid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Se</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l-PL" sz="2400" b="1" i="0" u="none" strike="noStrike" dirty="0">
                          <a:solidFill>
                            <a:srgbClr val="FF0000"/>
                          </a:solidFill>
                          <a:effectLst/>
                          <a:latin typeface="Arial" panose="020B0604020202020204" pitchFamily="34" charset="0"/>
                          <a:cs typeface="Arial" panose="020B0604020202020204" pitchFamily="34" charset="0"/>
                        </a:rPr>
                        <a:t>111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376</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4247</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76638425"/>
                  </a:ext>
                </a:extLst>
              </a:tr>
              <a:tr h="528775">
                <a:tc>
                  <a:txBody>
                    <a:bodyPr/>
                    <a:lstStyle/>
                    <a:p>
                      <a:pPr algn="ctr" fontAlgn="ctr"/>
                      <a:r>
                        <a:rPr lang="pl-PL" sz="2400" b="1" i="0" u="none" strike="noStrike" dirty="0">
                          <a:solidFill>
                            <a:srgbClr val="000000"/>
                          </a:solidFill>
                          <a:effectLst/>
                          <a:latin typeface="Arial" panose="020B0604020202020204" pitchFamily="34" charset="0"/>
                          <a:cs typeface="Arial" panose="020B0604020202020204" pitchFamily="34" charset="0"/>
                        </a:rPr>
                        <a:t>5</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4D3F1"/>
                    </a:solidFill>
                  </a:tcPr>
                </a:tc>
                <a:tc rowSpan="2">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Et</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vMerge="1">
                  <a:txBody>
                    <a:bodyPr/>
                    <a:lstStyle/>
                    <a:p>
                      <a:pPr algn="ctr" fontAlgn="ctr"/>
                      <a:endParaRPr lang="pl-PL" sz="2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solidFill>
                      <a:srgbClr val="FFFFFF"/>
                    </a:solidFill>
                  </a:tcPr>
                </a:tc>
                <a:tc vMerge="1">
                  <a:txBody>
                    <a:bodyPr/>
                    <a:lstStyle/>
                    <a:p>
                      <a:pPr algn="ctr" fontAlgn="ctr"/>
                      <a:endParaRPr lang="pl-PL" sz="2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solidFill>
                      <a:srgbClr val="FFFFFF"/>
                    </a:solid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l-PL" sz="2400" b="1" i="0" u="none" strike="noStrike" dirty="0">
                          <a:solidFill>
                            <a:srgbClr val="000000"/>
                          </a:solidFill>
                          <a:effectLst/>
                          <a:latin typeface="Arial" panose="020B0604020202020204" pitchFamily="34" charset="0"/>
                          <a:cs typeface="Arial" panose="020B0604020202020204" pitchFamily="34" charset="0"/>
                        </a:rPr>
                        <a:t>127</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427</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2470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9973517"/>
                  </a:ext>
                </a:extLst>
              </a:tr>
              <a:tr h="490084">
                <a:tc>
                  <a:txBody>
                    <a:bodyPr/>
                    <a:lstStyle/>
                    <a:p>
                      <a:pPr algn="ctr" fontAlgn="ctr"/>
                      <a:r>
                        <a:rPr lang="pl-PL" sz="2400" b="1" i="0" u="none" strike="noStrike" dirty="0">
                          <a:solidFill>
                            <a:srgbClr val="000000"/>
                          </a:solidFill>
                          <a:effectLst/>
                          <a:latin typeface="Arial" panose="020B0604020202020204" pitchFamily="34" charset="0"/>
                          <a:cs typeface="Arial" panose="020B0604020202020204" pitchFamily="34" charset="0"/>
                        </a:rPr>
                        <a:t>6</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4D3F1"/>
                    </a:solidFill>
                  </a:tcPr>
                </a:tc>
                <a:tc vMerge="1">
                  <a:txBody>
                    <a:bodyPr/>
                    <a:lstStyle/>
                    <a:p>
                      <a:pPr algn="ctr" fontAlgn="ctr"/>
                      <a:endParaRPr lang="pl-PL" sz="2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vMerge="1">
                  <a:txBody>
                    <a:bodyPr/>
                    <a:lstStyle/>
                    <a:p>
                      <a:pPr algn="ctr" fontAlgn="ctr"/>
                      <a:endParaRPr lang="pl-PL" sz="2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solidFill>
                      <a:srgbClr val="FFFFFF"/>
                    </a:solidFill>
                  </a:tcPr>
                </a:tc>
                <a:tc vMerge="1">
                  <a:txBody>
                    <a:bodyPr/>
                    <a:lstStyle/>
                    <a:p>
                      <a:pPr algn="ctr" fontAlgn="ctr"/>
                      <a:endParaRPr lang="pl-PL" sz="2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solidFill>
                      <a:srgbClr val="FFFFFF"/>
                    </a:solid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Se</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l-PL" sz="2400" b="1" i="0" u="none" strike="noStrike" dirty="0">
                          <a:solidFill>
                            <a:srgbClr val="FF0000"/>
                          </a:solidFill>
                          <a:effectLst/>
                          <a:latin typeface="Arial" panose="020B0604020202020204" pitchFamily="34" charset="0"/>
                          <a:cs typeface="Arial" panose="020B0604020202020204" pitchFamily="34" charset="0"/>
                        </a:rPr>
                        <a:t>122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1011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4393</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79271127"/>
                  </a:ext>
                </a:extLst>
              </a:tr>
              <a:tr h="567465">
                <a:tc>
                  <a:txBody>
                    <a:bodyPr/>
                    <a:lstStyle/>
                    <a:p>
                      <a:pPr algn="ctr" fontAlgn="ctr"/>
                      <a:r>
                        <a:rPr lang="pl-PL" sz="2400" b="1" i="0" u="none" strike="noStrike" dirty="0">
                          <a:solidFill>
                            <a:srgbClr val="000000"/>
                          </a:solidFill>
                          <a:effectLst/>
                          <a:latin typeface="Arial" panose="020B0604020202020204" pitchFamily="34" charset="0"/>
                          <a:cs typeface="Arial" panose="020B0604020202020204" pitchFamily="34" charset="0"/>
                        </a:rPr>
                        <a:t>7</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4D3F1"/>
                    </a:solidFill>
                  </a:tcPr>
                </a:tc>
                <a:tc rowSpan="2">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n-</a:t>
                      </a:r>
                      <a:r>
                        <a:rPr lang="pl-PL" sz="2400" b="0" i="0" u="none" strike="noStrike" dirty="0" err="1">
                          <a:solidFill>
                            <a:srgbClr val="000000"/>
                          </a:solidFill>
                          <a:effectLst/>
                          <a:latin typeface="Arial" panose="020B0604020202020204" pitchFamily="34" charset="0"/>
                          <a:cs typeface="Arial" panose="020B0604020202020204" pitchFamily="34" charset="0"/>
                        </a:rPr>
                        <a:t>Bu</a:t>
                      </a:r>
                      <a:endParaRPr lang="pl-PL" sz="24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vMerge="1">
                  <a:txBody>
                    <a:bodyPr/>
                    <a:lstStyle/>
                    <a:p>
                      <a:pPr algn="ctr" fontAlgn="ctr"/>
                      <a:endParaRPr lang="pl-PL" sz="2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solidFill>
                      <a:srgbClr val="FFFFFF"/>
                    </a:solidFill>
                  </a:tcPr>
                </a:tc>
                <a:tc vMerge="1">
                  <a:txBody>
                    <a:bodyPr/>
                    <a:lstStyle/>
                    <a:p>
                      <a:pPr algn="ctr" fontAlgn="ctr"/>
                      <a:endParaRPr lang="pl-PL" sz="2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solidFill>
                      <a:srgbClr val="FFFFFF"/>
                    </a:solid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l-PL" sz="2400" b="1" i="0" u="none" strike="noStrike" dirty="0">
                          <a:solidFill>
                            <a:srgbClr val="000000"/>
                          </a:solidFill>
                          <a:effectLst/>
                          <a:latin typeface="Arial" panose="020B0604020202020204" pitchFamily="34" charset="0"/>
                          <a:cs typeface="Arial" panose="020B0604020202020204" pitchFamily="34" charset="0"/>
                        </a:rPr>
                        <a:t>59</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811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4500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6731689"/>
                  </a:ext>
                </a:extLst>
              </a:tr>
              <a:tr h="502981">
                <a:tc>
                  <a:txBody>
                    <a:bodyPr/>
                    <a:lstStyle/>
                    <a:p>
                      <a:pPr algn="ctr" fontAlgn="ctr"/>
                      <a:r>
                        <a:rPr lang="pl-PL" sz="2400" b="1" i="0" u="none" strike="noStrike" dirty="0">
                          <a:solidFill>
                            <a:srgbClr val="000000"/>
                          </a:solidFill>
                          <a:effectLst/>
                          <a:latin typeface="Arial" panose="020B0604020202020204" pitchFamily="34" charset="0"/>
                          <a:cs typeface="Arial" panose="020B0604020202020204" pitchFamily="34" charset="0"/>
                        </a:rPr>
                        <a:t>8</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4D3F1"/>
                    </a:solidFill>
                  </a:tcPr>
                </a:tc>
                <a:tc vMerge="1">
                  <a:txBody>
                    <a:bodyPr/>
                    <a:lstStyle/>
                    <a:p>
                      <a:pPr algn="ctr" fontAlgn="ctr"/>
                      <a:endParaRPr lang="pl-PL" sz="2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vMerge="1">
                  <a:txBody>
                    <a:bodyPr/>
                    <a:lstStyle/>
                    <a:p>
                      <a:pPr algn="ctr" fontAlgn="ctr"/>
                      <a:endParaRPr lang="pl-PL" sz="2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solidFill>
                      <a:srgbClr val="FFFFFF"/>
                    </a:solidFill>
                  </a:tcPr>
                </a:tc>
                <a:tc vMerge="1">
                  <a:txBody>
                    <a:bodyPr/>
                    <a:lstStyle/>
                    <a:p>
                      <a:pPr algn="ctr" fontAlgn="ctr"/>
                      <a:endParaRPr lang="pl-PL" sz="2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solidFill>
                      <a:srgbClr val="FFFFFF"/>
                    </a:solid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Se</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l-PL" sz="2400" b="1" i="0" u="none" strike="noStrike" dirty="0">
                          <a:solidFill>
                            <a:srgbClr val="FF0000"/>
                          </a:solidFill>
                          <a:effectLst/>
                          <a:latin typeface="Arial" panose="020B0604020202020204" pitchFamily="34" charset="0"/>
                          <a:cs typeface="Arial" panose="020B0604020202020204" pitchFamily="34" charset="0"/>
                        </a:rPr>
                        <a:t>33</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336</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4177</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83475101"/>
                  </a:ext>
                </a:extLst>
              </a:tr>
              <a:tr h="451393">
                <a:tc>
                  <a:txBody>
                    <a:bodyPr/>
                    <a:lstStyle/>
                    <a:p>
                      <a:pPr algn="ctr" fontAlgn="ctr"/>
                      <a:r>
                        <a:rPr lang="pl-PL" sz="2400" b="1" i="0" u="none" strike="noStrike" dirty="0">
                          <a:solidFill>
                            <a:srgbClr val="000000"/>
                          </a:solidFill>
                          <a:effectLst/>
                          <a:latin typeface="Arial" panose="020B0604020202020204" pitchFamily="34" charset="0"/>
                          <a:cs typeface="Arial" panose="020B0604020202020204" pitchFamily="34" charset="0"/>
                        </a:rPr>
                        <a:t>9</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4D3F1"/>
                    </a:solidFill>
                  </a:tcPr>
                </a:tc>
                <a:tc rowSpan="2">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di-Me</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vMerge="1">
                  <a:txBody>
                    <a:bodyPr/>
                    <a:lstStyle/>
                    <a:p>
                      <a:pPr algn="ctr" fontAlgn="ctr"/>
                      <a:endParaRPr lang="pl-PL" sz="2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solidFill>
                      <a:srgbClr val="FFFFFF"/>
                    </a:solidFill>
                  </a:tcPr>
                </a:tc>
                <a:tc vMerge="1">
                  <a:txBody>
                    <a:bodyPr/>
                    <a:lstStyle/>
                    <a:p>
                      <a:pPr algn="ctr" fontAlgn="ctr"/>
                      <a:endParaRPr lang="pl-PL" sz="2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solidFill>
                      <a:srgbClr val="FFFFFF"/>
                    </a:solid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l-PL" sz="2400" b="1" i="0" u="none" strike="noStrike" dirty="0">
                          <a:solidFill>
                            <a:srgbClr val="000000"/>
                          </a:solidFill>
                          <a:effectLst/>
                          <a:latin typeface="Arial" panose="020B0604020202020204" pitchFamily="34" charset="0"/>
                          <a:cs typeface="Arial" panose="020B0604020202020204" pitchFamily="34" charset="0"/>
                        </a:rPr>
                        <a:t>144</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564</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3495</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55975350"/>
                  </a:ext>
                </a:extLst>
              </a:tr>
              <a:tr h="464290">
                <a:tc>
                  <a:txBody>
                    <a:bodyPr/>
                    <a:lstStyle/>
                    <a:p>
                      <a:pPr algn="ctr" fontAlgn="ctr"/>
                      <a:r>
                        <a:rPr lang="pl-PL" sz="2400" b="1" i="0" u="none" strike="noStrike" dirty="0">
                          <a:solidFill>
                            <a:srgbClr val="000000"/>
                          </a:solidFill>
                          <a:effectLst/>
                          <a:latin typeface="Arial" panose="020B0604020202020204" pitchFamily="34" charset="0"/>
                          <a:cs typeface="Arial" panose="020B0604020202020204" pitchFamily="34" charset="0"/>
                        </a:rPr>
                        <a:t>10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4D3F1"/>
                    </a:solidFill>
                  </a:tcPr>
                </a:tc>
                <a:tc vMerge="1">
                  <a:txBody>
                    <a:bodyPr/>
                    <a:lstStyle/>
                    <a:p>
                      <a:pPr algn="ctr" fontAlgn="ctr"/>
                      <a:endParaRPr lang="pl-PL" sz="2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vMerge="1">
                  <a:txBody>
                    <a:bodyPr/>
                    <a:lstStyle/>
                    <a:p>
                      <a:pPr algn="ctr" fontAlgn="ctr"/>
                      <a:endParaRPr lang="pl-PL" sz="2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solidFill>
                      <a:srgbClr val="FFFFFF"/>
                    </a:solidFill>
                  </a:tcPr>
                </a:tc>
                <a:tc vMerge="1">
                  <a:txBody>
                    <a:bodyPr/>
                    <a:lstStyle/>
                    <a:p>
                      <a:pPr algn="ctr" fontAlgn="ctr"/>
                      <a:endParaRPr lang="pl-PL" sz="2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solidFill>
                      <a:srgbClr val="FFFFFF"/>
                    </a:solid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Se</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l-PL" sz="2400" b="1" i="0" u="none" strike="noStrike" dirty="0">
                          <a:solidFill>
                            <a:srgbClr val="000000"/>
                          </a:solidFill>
                          <a:effectLst/>
                          <a:latin typeface="Arial" panose="020B0604020202020204" pitchFamily="34" charset="0"/>
                          <a:cs typeface="Arial" panose="020B0604020202020204" pitchFamily="34" charset="0"/>
                        </a:rPr>
                        <a:t>165</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l-PL" sz="2400" b="0" i="0" u="none" strike="noStrike" dirty="0" err="1">
                          <a:solidFill>
                            <a:srgbClr val="000000"/>
                          </a:solidFill>
                          <a:effectLst/>
                          <a:latin typeface="Arial" panose="020B0604020202020204" pitchFamily="34" charset="0"/>
                          <a:cs typeface="Arial" panose="020B0604020202020204" pitchFamily="34" charset="0"/>
                        </a:rPr>
                        <a:t>nd</a:t>
                      </a:r>
                      <a:endParaRPr lang="pl-PL" sz="24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l-PL" sz="2400" b="0" i="0" u="none" strike="noStrike" dirty="0" err="1">
                          <a:solidFill>
                            <a:srgbClr val="000000"/>
                          </a:solidFill>
                          <a:effectLst/>
                          <a:latin typeface="Arial" panose="020B0604020202020204" pitchFamily="34" charset="0"/>
                          <a:cs typeface="Arial" panose="020B0604020202020204" pitchFamily="34" charset="0"/>
                        </a:rPr>
                        <a:t>nd</a:t>
                      </a:r>
                      <a:endParaRPr lang="pl-PL" sz="24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3571364"/>
                  </a:ext>
                </a:extLst>
              </a:tr>
              <a:tr h="470738">
                <a:tc>
                  <a:txBody>
                    <a:bodyPr/>
                    <a:lstStyle/>
                    <a:p>
                      <a:pPr algn="ctr" fontAlgn="ctr"/>
                      <a:r>
                        <a:rPr lang="pl-PL" sz="2400" b="1" i="0" u="none" strike="noStrike" dirty="0">
                          <a:solidFill>
                            <a:srgbClr val="000000"/>
                          </a:solidFill>
                          <a:effectLst/>
                          <a:latin typeface="Arial" panose="020B0604020202020204" pitchFamily="34" charset="0"/>
                          <a:cs typeface="Arial" panose="020B0604020202020204" pitchFamily="34" charset="0"/>
                        </a:rPr>
                        <a:t>11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4D3F1"/>
                    </a:solidFill>
                  </a:tcPr>
                </a:tc>
                <a:tc rowSpan="2">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H</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vMerge="1">
                  <a:txBody>
                    <a:bodyPr/>
                    <a:lstStyle/>
                    <a:p>
                      <a:pPr algn="ctr" fontAlgn="ctr"/>
                      <a:endParaRPr lang="pl-PL" sz="2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w="12700" cap="flat" cmpd="sng" algn="ctr">
                      <a:noFill/>
                      <a:prstDash val="solid"/>
                      <a:round/>
                      <a:headEnd type="none" w="med" len="med"/>
                      <a:tailEnd type="none" w="med" len="med"/>
                    </a:lnB>
                    <a:solidFill>
                      <a:srgbClr val="FFFFFF"/>
                    </a:solid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l-PL" sz="2400" b="1" i="0" u="none" strike="noStrike" dirty="0">
                          <a:solidFill>
                            <a:srgbClr val="000000"/>
                          </a:solidFill>
                          <a:effectLst/>
                          <a:latin typeface="Arial" panose="020B0604020202020204" pitchFamily="34" charset="0"/>
                          <a:cs typeface="Arial" panose="020B0604020202020204" pitchFamily="34" charset="0"/>
                        </a:rPr>
                        <a:t>25</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117</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4240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5191751"/>
                  </a:ext>
                </a:extLst>
              </a:tr>
              <a:tr h="470738">
                <a:tc>
                  <a:txBody>
                    <a:bodyPr/>
                    <a:lstStyle/>
                    <a:p>
                      <a:pPr algn="ctr" fontAlgn="ctr"/>
                      <a:r>
                        <a:rPr lang="pl-PL" sz="2400" b="1" i="0" u="none" strike="noStrike" dirty="0">
                          <a:solidFill>
                            <a:srgbClr val="000000"/>
                          </a:solidFill>
                          <a:effectLst/>
                          <a:latin typeface="Arial" panose="020B0604020202020204" pitchFamily="34" charset="0"/>
                          <a:cs typeface="Arial" panose="020B0604020202020204" pitchFamily="34" charset="0"/>
                        </a:rPr>
                        <a:t>12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4D3F1"/>
                    </a:solidFill>
                  </a:tcPr>
                </a:tc>
                <a:tc vMerge="1">
                  <a:txBody>
                    <a:bodyPr/>
                    <a:lstStyle/>
                    <a:p>
                      <a:pPr algn="ctr" fontAlgn="ctr"/>
                      <a:endParaRPr lang="pl-PL" sz="2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rgbClr val="000000"/>
                      </a:solidFill>
                      <a:prstDash val="solid"/>
                      <a:round/>
                      <a:headEnd type="none" w="med" len="med"/>
                      <a:tailEnd type="none" w="med" len="med"/>
                    </a:lnL>
                    <a:lnR>
                      <a:noFill/>
                    </a:lnR>
                    <a:lnT>
                      <a:noFill/>
                    </a:lnT>
                    <a:lnB w="12700" cap="flat" cmpd="sng" algn="ctr">
                      <a:noFill/>
                      <a:prstDash val="solid"/>
                      <a:round/>
                      <a:headEnd type="none" w="med" len="med"/>
                      <a:tailEnd type="none" w="med" len="med"/>
                    </a:lnB>
                    <a:solidFill>
                      <a:srgbClr val="FFFFFF"/>
                    </a:solidFill>
                  </a:tcPr>
                </a:tc>
                <a:tc vMerge="1">
                  <a:txBody>
                    <a:bodyPr/>
                    <a:lstStyle/>
                    <a:p>
                      <a:pPr algn="ctr" fontAlgn="ctr"/>
                      <a:endParaRPr lang="pl-PL" sz="2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w="12700" cap="flat" cmpd="sng" algn="ctr">
                      <a:noFill/>
                      <a:prstDash val="solid"/>
                      <a:round/>
                      <a:headEnd type="none" w="med" len="med"/>
                      <a:tailEnd type="none" w="med" len="med"/>
                    </a:lnB>
                    <a:solidFill>
                      <a:srgbClr val="FFFFFF"/>
                    </a:solidFill>
                  </a:tcPr>
                </a:tc>
                <a:tc vMerge="1">
                  <a:txBody>
                    <a:bodyPr/>
                    <a:lstStyle/>
                    <a:p>
                      <a:pPr algn="ctr" fontAlgn="ctr"/>
                      <a:endParaRPr lang="pl-PL" sz="2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w="12700" cap="flat" cmpd="sng" algn="ctr">
                      <a:noFill/>
                      <a:prstDash val="solid"/>
                      <a:round/>
                      <a:headEnd type="none" w="med" len="med"/>
                      <a:tailEnd type="none" w="med" len="med"/>
                    </a:lnB>
                    <a:solidFill>
                      <a:srgbClr val="FFFFFF"/>
                    </a:solid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Se</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l-PL" sz="2400" b="1" i="0" u="none" strike="noStrike" dirty="0">
                          <a:solidFill>
                            <a:srgbClr val="000000"/>
                          </a:solidFill>
                          <a:effectLst/>
                          <a:latin typeface="Arial" panose="020B0604020202020204" pitchFamily="34" charset="0"/>
                          <a:cs typeface="Arial" panose="020B0604020202020204" pitchFamily="34" charset="0"/>
                        </a:rPr>
                        <a:t>193</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785</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6522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29117677"/>
                  </a:ext>
                </a:extLst>
              </a:tr>
              <a:tr h="470738">
                <a:tc>
                  <a:txBody>
                    <a:bodyPr/>
                    <a:lstStyle/>
                    <a:p>
                      <a:pPr algn="ctr" fontAlgn="ctr"/>
                      <a:r>
                        <a:rPr lang="pl-PL" sz="2400" b="1" i="0" u="none" strike="noStrike" dirty="0">
                          <a:solidFill>
                            <a:srgbClr val="000000"/>
                          </a:solidFill>
                          <a:effectLst/>
                          <a:latin typeface="Arial" panose="020B0604020202020204" pitchFamily="34" charset="0"/>
                          <a:cs typeface="Arial" panose="020B0604020202020204" pitchFamily="34" charset="0"/>
                        </a:rPr>
                        <a:t>13</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4D3F1"/>
                    </a:solidFill>
                  </a:tcPr>
                </a:tc>
                <a:tc rowSpan="2">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H</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3</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vMerge="1">
                  <a:txBody>
                    <a:bodyPr/>
                    <a:lstStyle/>
                    <a:p>
                      <a:pPr algn="ctr" fontAlgn="ctr"/>
                      <a:endParaRPr lang="pl-PL" sz="2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w="12700" cap="flat" cmpd="sng" algn="ctr">
                      <a:noFill/>
                      <a:prstDash val="solid"/>
                      <a:round/>
                      <a:headEnd type="none" w="med" len="med"/>
                      <a:tailEnd type="none" w="med" len="med"/>
                    </a:lnB>
                    <a:solidFill>
                      <a:srgbClr val="FFFFFF"/>
                    </a:solid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l-PL" sz="2400" b="1" i="0" u="none" strike="noStrike" dirty="0">
                          <a:solidFill>
                            <a:srgbClr val="000000"/>
                          </a:solidFill>
                          <a:effectLst/>
                          <a:latin typeface="Arial" panose="020B0604020202020204" pitchFamily="34" charset="0"/>
                          <a:cs typeface="Arial" panose="020B0604020202020204" pitchFamily="34" charset="0"/>
                        </a:rPr>
                        <a:t>92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959</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3264</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0154785"/>
                  </a:ext>
                </a:extLst>
              </a:tr>
              <a:tr h="470738">
                <a:tc>
                  <a:txBody>
                    <a:bodyPr/>
                    <a:lstStyle/>
                    <a:p>
                      <a:pPr algn="ctr" fontAlgn="ctr"/>
                      <a:r>
                        <a:rPr lang="pl-PL" sz="2400" b="1" i="0" u="none" strike="noStrike" dirty="0">
                          <a:solidFill>
                            <a:srgbClr val="000000"/>
                          </a:solidFill>
                          <a:effectLst/>
                          <a:latin typeface="Arial" panose="020B0604020202020204" pitchFamily="34" charset="0"/>
                          <a:cs typeface="Arial" panose="020B0604020202020204" pitchFamily="34" charset="0"/>
                        </a:rPr>
                        <a:t>14</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4D3F1"/>
                    </a:solidFill>
                  </a:tcPr>
                </a:tc>
                <a:tc vMerge="1">
                  <a:txBody>
                    <a:bodyPr/>
                    <a:lstStyle/>
                    <a:p>
                      <a:pPr algn="ctr" fontAlgn="ctr"/>
                      <a:endParaRPr lang="pl-PL" sz="2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rgbClr val="000000"/>
                      </a:solidFill>
                      <a:prstDash val="solid"/>
                      <a:round/>
                      <a:headEnd type="none" w="med" len="med"/>
                      <a:tailEnd type="none" w="med" len="med"/>
                    </a:lnL>
                    <a:lnR>
                      <a:noFill/>
                    </a:lnR>
                    <a:lnT>
                      <a:noFill/>
                    </a:lnT>
                    <a:lnB w="12700" cap="flat" cmpd="sng" algn="ctr">
                      <a:noFill/>
                      <a:prstDash val="solid"/>
                      <a:round/>
                      <a:headEnd type="none" w="med" len="med"/>
                      <a:tailEnd type="none" w="med" len="med"/>
                    </a:lnB>
                    <a:solidFill>
                      <a:srgbClr val="FFFFFF"/>
                    </a:solidFill>
                  </a:tcPr>
                </a:tc>
                <a:tc vMerge="1">
                  <a:txBody>
                    <a:bodyPr/>
                    <a:lstStyle/>
                    <a:p>
                      <a:pPr algn="ctr" fontAlgn="ctr"/>
                      <a:endParaRPr lang="pl-PL" sz="2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w="12700" cap="flat" cmpd="sng" algn="ctr">
                      <a:noFill/>
                      <a:prstDash val="solid"/>
                      <a:round/>
                      <a:headEnd type="none" w="med" len="med"/>
                      <a:tailEnd type="none" w="med" len="med"/>
                    </a:lnB>
                    <a:solidFill>
                      <a:srgbClr val="FFFFFF"/>
                    </a:solidFill>
                  </a:tcPr>
                </a:tc>
                <a:tc vMerge="1">
                  <a:txBody>
                    <a:bodyPr/>
                    <a:lstStyle/>
                    <a:p>
                      <a:pPr algn="ctr" fontAlgn="ctr"/>
                      <a:endParaRPr lang="pl-PL" sz="2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w="12700" cap="flat" cmpd="sng" algn="ctr">
                      <a:noFill/>
                      <a:prstDash val="solid"/>
                      <a:round/>
                      <a:headEnd type="none" w="med" len="med"/>
                      <a:tailEnd type="none" w="med" len="med"/>
                    </a:lnB>
                    <a:solidFill>
                      <a:srgbClr val="FFFFFF"/>
                    </a:solid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Se</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l-PL" sz="2400" b="1" i="0" u="none" strike="noStrike" dirty="0">
                          <a:solidFill>
                            <a:srgbClr val="FF0000"/>
                          </a:solidFill>
                          <a:effectLst/>
                          <a:latin typeface="Arial" panose="020B0604020202020204" pitchFamily="34" charset="0"/>
                          <a:cs typeface="Arial" panose="020B0604020202020204" pitchFamily="34" charset="0"/>
                        </a:rPr>
                        <a:t>52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623</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3161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3558657"/>
                  </a:ext>
                </a:extLst>
              </a:tr>
              <a:tr h="470738">
                <a:tc>
                  <a:txBody>
                    <a:bodyPr/>
                    <a:lstStyle/>
                    <a:p>
                      <a:pPr algn="ctr" fontAlgn="ctr"/>
                      <a:r>
                        <a:rPr lang="pl-PL" sz="2400" b="1" i="0" u="none" strike="noStrike" dirty="0">
                          <a:solidFill>
                            <a:srgbClr val="000000"/>
                          </a:solidFill>
                          <a:effectLst/>
                          <a:latin typeface="Arial" panose="020B0604020202020204" pitchFamily="34" charset="0"/>
                          <a:cs typeface="Arial" panose="020B0604020202020204" pitchFamily="34" charset="0"/>
                        </a:rPr>
                        <a:t>15</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4D3F1"/>
                    </a:solidFill>
                  </a:tcPr>
                </a:tc>
                <a:tc rowSpan="2">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H</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6">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l-PL" sz="2400" b="1" i="0" u="none" strike="noStrike" dirty="0">
                          <a:solidFill>
                            <a:srgbClr val="000000"/>
                          </a:solidFill>
                          <a:effectLst/>
                          <a:latin typeface="Arial" panose="020B0604020202020204" pitchFamily="34" charset="0"/>
                          <a:cs typeface="Arial" panose="020B0604020202020204" pitchFamily="34" charset="0"/>
                        </a:rPr>
                        <a:t>27</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168</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2777</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08690416"/>
                  </a:ext>
                </a:extLst>
              </a:tr>
              <a:tr h="470738">
                <a:tc>
                  <a:txBody>
                    <a:bodyPr/>
                    <a:lstStyle/>
                    <a:p>
                      <a:pPr algn="ctr" fontAlgn="ctr"/>
                      <a:r>
                        <a:rPr lang="pl-PL" sz="2400" b="1" i="0" u="none" strike="noStrike" dirty="0">
                          <a:solidFill>
                            <a:srgbClr val="000000"/>
                          </a:solidFill>
                          <a:effectLst/>
                          <a:latin typeface="Arial" panose="020B0604020202020204" pitchFamily="34" charset="0"/>
                          <a:cs typeface="Arial" panose="020B0604020202020204" pitchFamily="34" charset="0"/>
                        </a:rPr>
                        <a:t>16</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4D3F1"/>
                    </a:solidFill>
                  </a:tcPr>
                </a:tc>
                <a:tc vMerge="1">
                  <a:txBody>
                    <a:bodyPr/>
                    <a:lstStyle/>
                    <a:p>
                      <a:pPr algn="ctr" fontAlgn="ctr"/>
                      <a:endParaRPr lang="pl-PL" sz="2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pl-PL" sz="2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pl-PL" sz="2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w="12700" cap="flat" cmpd="sng" algn="ctr">
                      <a:noFill/>
                      <a:prstDash val="solid"/>
                      <a:round/>
                      <a:headEnd type="none" w="med" len="med"/>
                      <a:tailEnd type="none" w="med" len="med"/>
                    </a:lnB>
                    <a:solidFill>
                      <a:srgbClr val="FFFFFF"/>
                    </a:solid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Se</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l-PL" sz="2400" b="1" i="0" u="none" strike="noStrike" dirty="0">
                          <a:solidFill>
                            <a:srgbClr val="000000"/>
                          </a:solidFill>
                          <a:effectLst/>
                          <a:latin typeface="Arial" panose="020B0604020202020204" pitchFamily="34" charset="0"/>
                          <a:cs typeface="Arial" panose="020B0604020202020204" pitchFamily="34" charset="0"/>
                        </a:rPr>
                        <a:t>278</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1018</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4450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9403250"/>
                  </a:ext>
                </a:extLst>
              </a:tr>
              <a:tr h="470738">
                <a:tc>
                  <a:txBody>
                    <a:bodyPr/>
                    <a:lstStyle/>
                    <a:p>
                      <a:pPr algn="ctr" fontAlgn="ctr"/>
                      <a:r>
                        <a:rPr lang="pl-PL" sz="2400" b="1" i="0" u="none" strike="noStrike" dirty="0">
                          <a:solidFill>
                            <a:srgbClr val="000000"/>
                          </a:solidFill>
                          <a:effectLst/>
                          <a:latin typeface="Arial" panose="020B0604020202020204" pitchFamily="34" charset="0"/>
                          <a:cs typeface="Arial" panose="020B0604020202020204" pitchFamily="34" charset="0"/>
                        </a:rPr>
                        <a:t>17</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4D3F1"/>
                    </a:solidFill>
                  </a:tcPr>
                </a:tc>
                <a:tc rowSpan="2">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H</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vMerge="1">
                  <a:txBody>
                    <a:bodyPr/>
                    <a:lstStyle/>
                    <a:p>
                      <a:pPr algn="ctr" fontAlgn="ctr"/>
                      <a:endParaRPr lang="pl-PL" sz="2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w="12700" cap="flat" cmpd="sng" algn="ctr">
                      <a:noFill/>
                      <a:prstDash val="solid"/>
                      <a:round/>
                      <a:headEnd type="none" w="med" len="med"/>
                      <a:tailEnd type="none" w="med" len="med"/>
                    </a:lnB>
                    <a:solidFill>
                      <a:srgbClr val="FFFFFF"/>
                    </a:solid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l-PL" sz="2400" b="1" i="0" u="none" strike="noStrike" dirty="0">
                          <a:solidFill>
                            <a:srgbClr val="000000"/>
                          </a:solidFill>
                          <a:effectLst/>
                          <a:latin typeface="Arial" panose="020B0604020202020204" pitchFamily="34" charset="0"/>
                          <a:cs typeface="Arial" panose="020B0604020202020204" pitchFamily="34" charset="0"/>
                        </a:rPr>
                        <a:t>137</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1247</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4228</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1656804"/>
                  </a:ext>
                </a:extLst>
              </a:tr>
              <a:tr h="470738">
                <a:tc>
                  <a:txBody>
                    <a:bodyPr/>
                    <a:lstStyle/>
                    <a:p>
                      <a:pPr algn="ctr" fontAlgn="ctr"/>
                      <a:r>
                        <a:rPr lang="pl-PL" sz="2400" b="1" i="0" u="none" strike="noStrike" dirty="0">
                          <a:solidFill>
                            <a:srgbClr val="000000"/>
                          </a:solidFill>
                          <a:effectLst/>
                          <a:latin typeface="Arial" panose="020B0604020202020204" pitchFamily="34" charset="0"/>
                          <a:cs typeface="Arial" panose="020B0604020202020204" pitchFamily="34" charset="0"/>
                        </a:rPr>
                        <a:t>18</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4D3F1"/>
                    </a:solidFill>
                  </a:tcPr>
                </a:tc>
                <a:tc vMerge="1">
                  <a:txBody>
                    <a:bodyPr/>
                    <a:lstStyle/>
                    <a:p>
                      <a:pPr algn="ctr" fontAlgn="ctr"/>
                      <a:endParaRPr lang="pl-PL" sz="2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vMerge="1">
                  <a:txBody>
                    <a:bodyPr/>
                    <a:lstStyle/>
                    <a:p>
                      <a:pPr algn="ctr" fontAlgn="ctr"/>
                      <a:endParaRPr lang="pl-PL" sz="2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w="12700" cap="flat" cmpd="sng" algn="ctr">
                      <a:noFill/>
                      <a:prstDash val="solid"/>
                      <a:round/>
                      <a:headEnd type="none" w="med" len="med"/>
                      <a:tailEnd type="none" w="med" len="med"/>
                    </a:lnB>
                    <a:solidFill>
                      <a:srgbClr val="FFFFFF"/>
                    </a:solidFill>
                  </a:tcPr>
                </a:tc>
                <a:tc vMerge="1">
                  <a:txBody>
                    <a:bodyPr/>
                    <a:lstStyle/>
                    <a:p>
                      <a:pPr algn="ctr" fontAlgn="ctr"/>
                      <a:endParaRPr lang="pl-PL" sz="2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w="12700" cap="flat" cmpd="sng" algn="ctr">
                      <a:noFill/>
                      <a:prstDash val="solid"/>
                      <a:round/>
                      <a:headEnd type="none" w="med" len="med"/>
                      <a:tailEnd type="none" w="med" len="med"/>
                    </a:lnB>
                    <a:solidFill>
                      <a:srgbClr val="FFFFFF"/>
                    </a:solid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Se</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l-PL" sz="2400" b="1" i="0" u="none" strike="noStrike" dirty="0">
                          <a:solidFill>
                            <a:srgbClr val="FF0000"/>
                          </a:solidFill>
                          <a:effectLst/>
                          <a:latin typeface="Arial" panose="020B0604020202020204" pitchFamily="34" charset="0"/>
                          <a:cs typeface="Arial" panose="020B0604020202020204" pitchFamily="34" charset="0"/>
                        </a:rPr>
                        <a:t>79</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729</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7425</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534250"/>
                  </a:ext>
                </a:extLst>
              </a:tr>
              <a:tr h="470738">
                <a:tc>
                  <a:txBody>
                    <a:bodyPr/>
                    <a:lstStyle/>
                    <a:p>
                      <a:pPr algn="ctr" fontAlgn="ctr"/>
                      <a:r>
                        <a:rPr lang="pl-PL" sz="2400" b="1" i="0" u="none" strike="noStrike" dirty="0">
                          <a:solidFill>
                            <a:srgbClr val="000000"/>
                          </a:solidFill>
                          <a:effectLst/>
                          <a:latin typeface="Arial" panose="020B0604020202020204" pitchFamily="34" charset="0"/>
                          <a:cs typeface="Arial" panose="020B0604020202020204" pitchFamily="34" charset="0"/>
                        </a:rPr>
                        <a:t>19</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4D3F1"/>
                    </a:solidFill>
                  </a:tcPr>
                </a:tc>
                <a:tc rowSpan="2">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Et</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vMerge="1">
                  <a:txBody>
                    <a:bodyPr/>
                    <a:lstStyle/>
                    <a:p>
                      <a:pPr algn="ctr" fontAlgn="ctr"/>
                      <a:endParaRPr lang="pl-PL" sz="2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w="12700" cap="flat" cmpd="sng" algn="ctr">
                      <a:noFill/>
                      <a:prstDash val="solid"/>
                      <a:round/>
                      <a:headEnd type="none" w="med" len="med"/>
                      <a:tailEnd type="none" w="med" len="med"/>
                    </a:lnB>
                    <a:solidFill>
                      <a:srgbClr val="FFFFFF"/>
                    </a:solid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l-PL" sz="2400" b="1" i="0" u="none" strike="noStrike" dirty="0">
                          <a:solidFill>
                            <a:srgbClr val="000000"/>
                          </a:solidFill>
                          <a:effectLst/>
                          <a:latin typeface="Arial" panose="020B0604020202020204" pitchFamily="34" charset="0"/>
                          <a:cs typeface="Arial" panose="020B0604020202020204" pitchFamily="34" charset="0"/>
                        </a:rPr>
                        <a:t>636</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957</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9692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35627926"/>
                  </a:ext>
                </a:extLst>
              </a:tr>
              <a:tr h="470738">
                <a:tc>
                  <a:txBody>
                    <a:bodyPr/>
                    <a:lstStyle/>
                    <a:p>
                      <a:pPr algn="ctr" fontAlgn="ctr"/>
                      <a:r>
                        <a:rPr lang="pl-PL" sz="2400" b="1" i="0" u="none" strike="noStrike" dirty="0">
                          <a:solidFill>
                            <a:srgbClr val="000000"/>
                          </a:solidFill>
                          <a:effectLst/>
                          <a:latin typeface="Arial" panose="020B0604020202020204" pitchFamily="34" charset="0"/>
                          <a:cs typeface="Arial" panose="020B0604020202020204" pitchFamily="34" charset="0"/>
                        </a:rPr>
                        <a:t>20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4D3F1"/>
                    </a:solidFill>
                  </a:tcPr>
                </a:tc>
                <a:tc vMerge="1">
                  <a:txBody>
                    <a:bodyPr/>
                    <a:lstStyle/>
                    <a:p>
                      <a:pPr algn="ctr" fontAlgn="ctr"/>
                      <a:endParaRPr lang="pl-PL" sz="2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pl-PL" sz="2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pl-PL" sz="2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Se</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l-PL" sz="2400" b="1" i="0" u="none" strike="noStrike" dirty="0">
                          <a:solidFill>
                            <a:srgbClr val="000000"/>
                          </a:solidFill>
                          <a:effectLst/>
                          <a:latin typeface="Arial" panose="020B0604020202020204" pitchFamily="34" charset="0"/>
                          <a:cs typeface="Arial" panose="020B0604020202020204" pitchFamily="34" charset="0"/>
                        </a:rPr>
                        <a:t>3065</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1022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l-PL" sz="2400" b="0" i="0" u="none" strike="noStrike" dirty="0">
                          <a:solidFill>
                            <a:srgbClr val="000000"/>
                          </a:solidFill>
                          <a:effectLst/>
                          <a:latin typeface="Arial" panose="020B0604020202020204" pitchFamily="34" charset="0"/>
                          <a:cs typeface="Arial" panose="020B0604020202020204" pitchFamily="34" charset="0"/>
                        </a:rPr>
                        <a:t>8752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1020418"/>
                  </a:ext>
                </a:extLst>
              </a:tr>
            </a:tbl>
          </a:graphicData>
        </a:graphic>
      </p:graphicFrame>
      <p:sp>
        <p:nvSpPr>
          <p:cNvPr id="40" name="Text Box 8">
            <a:extLst>
              <a:ext uri="{FF2B5EF4-FFF2-40B4-BE49-F238E27FC236}">
                <a16:creationId xmlns:a16="http://schemas.microsoft.com/office/drawing/2014/main" id="{90BD40AF-ED47-46F8-B569-DBDA017620EE}"/>
              </a:ext>
            </a:extLst>
          </p:cNvPr>
          <p:cNvSpPr txBox="1">
            <a:spLocks noChangeArrowheads="1"/>
          </p:cNvSpPr>
          <p:nvPr/>
        </p:nvSpPr>
        <p:spPr bwMode="auto">
          <a:xfrm>
            <a:off x="19888591" y="17546986"/>
            <a:ext cx="7568479" cy="826010"/>
          </a:xfrm>
          <a:prstGeom prst="rect">
            <a:avLst/>
          </a:prstGeom>
          <a:noFill/>
          <a:ln w="9525">
            <a:noFill/>
            <a:miter lim="800000"/>
            <a:headEnd/>
            <a:tailEnd/>
          </a:ln>
        </p:spPr>
        <p:txBody>
          <a:bodyPr wrap="square" lIns="86505" tIns="43251" rIns="86505" bIns="43251">
            <a:spAutoFit/>
          </a:bodyPr>
          <a:lstStyle/>
          <a:p>
            <a:pPr marL="1501517" indent="-1501517" algn="ctr" defTabSz="865619" eaLnBrk="1" hangingPunct="1">
              <a:defRPr/>
            </a:pPr>
            <a:r>
              <a:rPr lang="en-US" altLang="pl-PL" sz="2400" b="1" dirty="0">
                <a:latin typeface="Arial" panose="020B0604020202020204" pitchFamily="34" charset="0"/>
                <a:cs typeface="Arial" panose="020B0604020202020204" pitchFamily="34" charset="0"/>
              </a:rPr>
              <a:t>Table </a:t>
            </a:r>
            <a:r>
              <a:rPr lang="pl-PL" altLang="pl-PL" sz="2400" b="1" dirty="0">
                <a:latin typeface="Arial" panose="020B0604020202020204" pitchFamily="34" charset="0"/>
                <a:cs typeface="Arial" panose="020B0604020202020204" pitchFamily="34" charset="0"/>
              </a:rPr>
              <a:t>1</a:t>
            </a:r>
            <a:r>
              <a:rPr lang="en-US" altLang="pl-PL" sz="2400" dirty="0">
                <a:latin typeface="Arial" panose="020B0604020202020204" pitchFamily="34" charset="0"/>
                <a:cs typeface="Arial" panose="020B0604020202020204" pitchFamily="34" charset="0"/>
              </a:rPr>
              <a:t>. Results of radioreceptor studies on the affinity to serotonin</a:t>
            </a:r>
            <a:r>
              <a:rPr lang="pl-PL" altLang="pl-PL" sz="2400" dirty="0">
                <a:latin typeface="Arial" panose="020B0604020202020204" pitchFamily="34" charset="0"/>
                <a:cs typeface="Arial" panose="020B0604020202020204" pitchFamily="34" charset="0"/>
              </a:rPr>
              <a:t> </a:t>
            </a:r>
            <a:r>
              <a:rPr lang="en-US" altLang="pl-PL" sz="2400" dirty="0">
                <a:latin typeface="Arial" panose="020B0604020202020204" pitchFamily="34" charset="0"/>
                <a:cs typeface="Arial" panose="020B0604020202020204" pitchFamily="34" charset="0"/>
              </a:rPr>
              <a:t>receptor</a:t>
            </a:r>
            <a:r>
              <a:rPr lang="pl-PL" altLang="pl-PL" sz="2400" dirty="0">
                <a:latin typeface="Arial" panose="020B0604020202020204" pitchFamily="34" charset="0"/>
                <a:cs typeface="Arial" panose="020B0604020202020204" pitchFamily="34" charset="0"/>
              </a:rPr>
              <a:t>s. </a:t>
            </a:r>
            <a:endParaRPr lang="pl-PL" altLang="pl-PL" sz="2400" baseline="-25000" dirty="0">
              <a:latin typeface="Arial" panose="020B0604020202020204" pitchFamily="34" charset="0"/>
              <a:cs typeface="Arial" panose="020B0604020202020204" pitchFamily="34" charset="0"/>
            </a:endParaRPr>
          </a:p>
        </p:txBody>
      </p:sp>
      <p:sp>
        <p:nvSpPr>
          <p:cNvPr id="41" name="Rectangle 162">
            <a:extLst>
              <a:ext uri="{FF2B5EF4-FFF2-40B4-BE49-F238E27FC236}">
                <a16:creationId xmlns:a16="http://schemas.microsoft.com/office/drawing/2014/main" id="{C56EE72D-FBC7-4755-BC96-148B2D5C43F4}"/>
              </a:ext>
            </a:extLst>
          </p:cNvPr>
          <p:cNvSpPr>
            <a:spLocks noChangeArrowheads="1"/>
          </p:cNvSpPr>
          <p:nvPr/>
        </p:nvSpPr>
        <p:spPr bwMode="auto">
          <a:xfrm>
            <a:off x="19924612" y="29356273"/>
            <a:ext cx="7506538" cy="1073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7775" tIns="43888" rIns="87775" bIns="43888" anchor="ctr">
            <a:spAutoFit/>
          </a:bodyPr>
          <a:lstStyle>
            <a:lvl1pPr>
              <a:defRPr sz="7500">
                <a:solidFill>
                  <a:schemeClr val="tx1"/>
                </a:solidFill>
                <a:latin typeface="Arial" charset="0"/>
                <a:cs typeface="Arial" charset="0"/>
              </a:defRPr>
            </a:lvl1pPr>
            <a:lvl2pPr marL="742950" indent="-285750">
              <a:defRPr sz="7500">
                <a:solidFill>
                  <a:schemeClr val="tx1"/>
                </a:solidFill>
                <a:latin typeface="Arial" charset="0"/>
                <a:cs typeface="Arial" charset="0"/>
              </a:defRPr>
            </a:lvl2pPr>
            <a:lvl3pPr marL="1143000" indent="-228600">
              <a:defRPr sz="7500">
                <a:solidFill>
                  <a:schemeClr val="tx1"/>
                </a:solidFill>
                <a:latin typeface="Arial" charset="0"/>
                <a:cs typeface="Arial" charset="0"/>
              </a:defRPr>
            </a:lvl3pPr>
            <a:lvl4pPr marL="1600200" indent="-228600">
              <a:defRPr sz="7500">
                <a:solidFill>
                  <a:schemeClr val="tx1"/>
                </a:solidFill>
                <a:latin typeface="Arial" charset="0"/>
                <a:cs typeface="Arial" charset="0"/>
              </a:defRPr>
            </a:lvl4pPr>
            <a:lvl5pPr marL="2057400" indent="-228600">
              <a:defRPr sz="7500">
                <a:solidFill>
                  <a:schemeClr val="tx1"/>
                </a:solidFill>
                <a:latin typeface="Arial" charset="0"/>
                <a:cs typeface="Arial" charset="0"/>
              </a:defRPr>
            </a:lvl5pPr>
            <a:lvl6pPr marL="2514600" indent="-228600" eaLnBrk="0" fontAlgn="base" hangingPunct="0">
              <a:spcBef>
                <a:spcPct val="0"/>
              </a:spcBef>
              <a:spcAft>
                <a:spcPct val="0"/>
              </a:spcAft>
              <a:defRPr sz="7500">
                <a:solidFill>
                  <a:schemeClr val="tx1"/>
                </a:solidFill>
                <a:latin typeface="Arial" charset="0"/>
                <a:cs typeface="Arial" charset="0"/>
              </a:defRPr>
            </a:lvl6pPr>
            <a:lvl7pPr marL="2971800" indent="-228600" eaLnBrk="0" fontAlgn="base" hangingPunct="0">
              <a:spcBef>
                <a:spcPct val="0"/>
              </a:spcBef>
              <a:spcAft>
                <a:spcPct val="0"/>
              </a:spcAft>
              <a:defRPr sz="7500">
                <a:solidFill>
                  <a:schemeClr val="tx1"/>
                </a:solidFill>
                <a:latin typeface="Arial" charset="0"/>
                <a:cs typeface="Arial" charset="0"/>
              </a:defRPr>
            </a:lvl7pPr>
            <a:lvl8pPr marL="3429000" indent="-228600" eaLnBrk="0" fontAlgn="base" hangingPunct="0">
              <a:spcBef>
                <a:spcPct val="0"/>
              </a:spcBef>
              <a:spcAft>
                <a:spcPct val="0"/>
              </a:spcAft>
              <a:defRPr sz="7500">
                <a:solidFill>
                  <a:schemeClr val="tx1"/>
                </a:solidFill>
                <a:latin typeface="Arial" charset="0"/>
                <a:cs typeface="Arial" charset="0"/>
              </a:defRPr>
            </a:lvl8pPr>
            <a:lvl9pPr marL="3886200" indent="-228600" eaLnBrk="0" fontAlgn="base" hangingPunct="0">
              <a:spcBef>
                <a:spcPct val="0"/>
              </a:spcBef>
              <a:spcAft>
                <a:spcPct val="0"/>
              </a:spcAft>
              <a:defRPr sz="7500">
                <a:solidFill>
                  <a:schemeClr val="tx1"/>
                </a:solidFill>
                <a:latin typeface="Arial" charset="0"/>
                <a:cs typeface="Arial" charset="0"/>
              </a:defRPr>
            </a:lvl9pPr>
          </a:lstStyle>
          <a:p>
            <a:pPr algn="just" eaLnBrk="1" hangingPunct="1"/>
            <a:r>
              <a:rPr lang="pl-PL" altLang="pl-PL" sz="1600" i="1" dirty="0" err="1"/>
              <a:t>nd</a:t>
            </a:r>
            <a:r>
              <a:rPr lang="pl-PL" altLang="pl-PL" sz="1600" i="1" dirty="0"/>
              <a:t> – no data</a:t>
            </a:r>
          </a:p>
          <a:p>
            <a:pPr algn="just" eaLnBrk="1" hangingPunct="1"/>
            <a:r>
              <a:rPr lang="pl-PL" altLang="pl-PL" sz="1600" i="1" dirty="0"/>
              <a:t>The </a:t>
            </a:r>
            <a:r>
              <a:rPr lang="pl-PL" altLang="pl-PL" sz="1600" i="1" dirty="0" err="1"/>
              <a:t>tests</a:t>
            </a:r>
            <a:r>
              <a:rPr lang="pl-PL" altLang="pl-PL" sz="1600" i="1" dirty="0"/>
              <a:t> </a:t>
            </a:r>
            <a:r>
              <a:rPr lang="pl-PL" altLang="pl-PL" sz="1600" i="1" dirty="0" err="1"/>
              <a:t>used</a:t>
            </a:r>
            <a:r>
              <a:rPr lang="pl-PL" altLang="pl-PL" sz="1600" i="1" dirty="0"/>
              <a:t> </a:t>
            </a:r>
            <a:r>
              <a:rPr lang="pl-PL" altLang="pl-PL" sz="1600" i="1" dirty="0" err="1"/>
              <a:t>human</a:t>
            </a:r>
            <a:r>
              <a:rPr lang="pl-PL" altLang="pl-PL" sz="1600" i="1" dirty="0"/>
              <a:t> serotonin 5-HT</a:t>
            </a:r>
            <a:r>
              <a:rPr lang="pl-PL" altLang="pl-PL" sz="1600" i="1" baseline="-25000" dirty="0"/>
              <a:t>6</a:t>
            </a:r>
            <a:r>
              <a:rPr lang="pl-PL" altLang="pl-PL" sz="1600" i="1" dirty="0"/>
              <a:t> and 5-HT</a:t>
            </a:r>
            <a:r>
              <a:rPr lang="pl-PL" altLang="pl-PL" sz="1600" i="1" baseline="-25000" dirty="0"/>
              <a:t>2A</a:t>
            </a:r>
            <a:r>
              <a:rPr lang="pl-PL" altLang="pl-PL" sz="1600" i="1" dirty="0"/>
              <a:t> and 5-HT</a:t>
            </a:r>
            <a:r>
              <a:rPr lang="pl-PL" altLang="pl-PL" sz="1600" i="1" baseline="-25000" dirty="0"/>
              <a:t>7</a:t>
            </a:r>
            <a:r>
              <a:rPr lang="pl-PL" altLang="pl-PL" sz="1600" i="1" dirty="0"/>
              <a:t> receptors. </a:t>
            </a:r>
            <a:r>
              <a:rPr lang="pl-PL" altLang="pl-PL" sz="1600" i="1" dirty="0" err="1"/>
              <a:t>Radioligands</a:t>
            </a:r>
            <a:r>
              <a:rPr lang="pl-PL" altLang="pl-PL" sz="1600" i="1" dirty="0"/>
              <a:t>: [3H] -5-CT for 5-HT</a:t>
            </a:r>
            <a:r>
              <a:rPr lang="pl-PL" altLang="pl-PL" sz="1600" i="1" baseline="-25000" dirty="0"/>
              <a:t>7</a:t>
            </a:r>
            <a:r>
              <a:rPr lang="pl-PL" altLang="pl-PL" sz="1600" i="1" dirty="0"/>
              <a:t>, [3H] -</a:t>
            </a:r>
            <a:r>
              <a:rPr lang="pl-PL" altLang="pl-PL" sz="1600" i="1" dirty="0" err="1"/>
              <a:t>ketanserin</a:t>
            </a:r>
            <a:r>
              <a:rPr lang="pl-PL" altLang="pl-PL" sz="1600" i="1" dirty="0"/>
              <a:t> for 5-HT</a:t>
            </a:r>
            <a:r>
              <a:rPr lang="pl-PL" altLang="pl-PL" sz="1600" i="1" baseline="-25000" dirty="0"/>
              <a:t>2A</a:t>
            </a:r>
            <a:r>
              <a:rPr lang="pl-PL" altLang="pl-PL" sz="1600" i="1" dirty="0"/>
              <a:t> and [3H] -LSD for 5-HT</a:t>
            </a:r>
            <a:r>
              <a:rPr lang="pl-PL" altLang="pl-PL" sz="1600" i="1" baseline="-25000" dirty="0"/>
              <a:t>6</a:t>
            </a:r>
            <a:r>
              <a:rPr lang="pl-PL" altLang="pl-PL" sz="1600" i="1" dirty="0"/>
              <a:t> (</a:t>
            </a:r>
            <a:r>
              <a:rPr lang="pl-PL" altLang="pl-PL" sz="1600" i="1" dirty="0" err="1"/>
              <a:t>Table</a:t>
            </a:r>
            <a:r>
              <a:rPr lang="pl-PL" altLang="pl-PL" sz="1600" i="1" dirty="0"/>
              <a:t> 1).</a:t>
            </a:r>
          </a:p>
        </p:txBody>
      </p:sp>
      <p:sp>
        <p:nvSpPr>
          <p:cNvPr id="44" name="Text Box 752">
            <a:extLst>
              <a:ext uri="{FF2B5EF4-FFF2-40B4-BE49-F238E27FC236}">
                <a16:creationId xmlns:a16="http://schemas.microsoft.com/office/drawing/2014/main" id="{B0813CB6-E01B-4608-9A82-CD94DB13E4C9}"/>
              </a:ext>
            </a:extLst>
          </p:cNvPr>
          <p:cNvSpPr txBox="1">
            <a:spLocks noChangeArrowheads="1"/>
          </p:cNvSpPr>
          <p:nvPr/>
        </p:nvSpPr>
        <p:spPr bwMode="auto">
          <a:xfrm>
            <a:off x="1513760" y="39242583"/>
            <a:ext cx="13381651" cy="456679"/>
          </a:xfrm>
          <a:prstGeom prst="rect">
            <a:avLst/>
          </a:prstGeom>
          <a:noFill/>
          <a:ln>
            <a:noFill/>
          </a:ln>
        </p:spPr>
        <p:txBody>
          <a:bodyPr wrap="square" lIns="86505" tIns="43251" rIns="86505" bIns="43251">
            <a:spAutoFit/>
          </a:bodyPr>
          <a:lstStyle>
            <a:lvl1pPr defTabSz="825500" eaLnBrk="0" hangingPunct="0">
              <a:spcBef>
                <a:spcPct val="20000"/>
              </a:spcBef>
              <a:buChar char="•"/>
              <a:defRPr sz="13100">
                <a:solidFill>
                  <a:schemeClr val="tx1"/>
                </a:solidFill>
                <a:latin typeface="Arial" panose="020B0604020202020204" pitchFamily="34" charset="0"/>
                <a:cs typeface="Arial" panose="020B0604020202020204" pitchFamily="34" charset="0"/>
              </a:defRPr>
            </a:lvl1pPr>
            <a:lvl2pPr marL="742950" indent="-285750" defTabSz="825500" eaLnBrk="0" hangingPunct="0">
              <a:spcBef>
                <a:spcPct val="20000"/>
              </a:spcBef>
              <a:buChar char="–"/>
              <a:defRPr sz="11500">
                <a:solidFill>
                  <a:schemeClr val="tx1"/>
                </a:solidFill>
                <a:latin typeface="Arial" panose="020B0604020202020204" pitchFamily="34" charset="0"/>
                <a:cs typeface="Arial" panose="020B0604020202020204" pitchFamily="34" charset="0"/>
              </a:defRPr>
            </a:lvl2pPr>
            <a:lvl3pPr marL="1143000" indent="-228600" defTabSz="825500" eaLnBrk="0" hangingPunct="0">
              <a:spcBef>
                <a:spcPct val="20000"/>
              </a:spcBef>
              <a:buChar char="•"/>
              <a:defRPr sz="9900">
                <a:solidFill>
                  <a:schemeClr val="tx1"/>
                </a:solidFill>
                <a:latin typeface="Arial" panose="020B0604020202020204" pitchFamily="34" charset="0"/>
                <a:cs typeface="Arial" panose="020B0604020202020204" pitchFamily="34" charset="0"/>
              </a:defRPr>
            </a:lvl3pPr>
            <a:lvl4pPr marL="1600200" indent="-228600" defTabSz="825500" eaLnBrk="0" hangingPunct="0">
              <a:spcBef>
                <a:spcPct val="20000"/>
              </a:spcBef>
              <a:buChar char="–"/>
              <a:defRPr sz="8300">
                <a:solidFill>
                  <a:schemeClr val="tx1"/>
                </a:solidFill>
                <a:latin typeface="Arial" panose="020B0604020202020204" pitchFamily="34" charset="0"/>
                <a:cs typeface="Arial" panose="020B0604020202020204" pitchFamily="34" charset="0"/>
              </a:defRPr>
            </a:lvl4pPr>
            <a:lvl5pPr marL="2057400" indent="-228600" defTabSz="825500" eaLnBrk="0" hangingPunct="0">
              <a:spcBef>
                <a:spcPct val="20000"/>
              </a:spcBef>
              <a:buChar char="»"/>
              <a:defRPr sz="8300">
                <a:solidFill>
                  <a:schemeClr val="tx1"/>
                </a:solidFill>
                <a:latin typeface="Arial" panose="020B0604020202020204" pitchFamily="34" charset="0"/>
                <a:cs typeface="Arial" panose="020B0604020202020204" pitchFamily="34" charset="0"/>
              </a:defRPr>
            </a:lvl5pPr>
            <a:lvl6pPr marL="2514600" indent="-228600" defTabSz="825500" eaLnBrk="0" fontAlgn="base" hangingPunct="0">
              <a:spcBef>
                <a:spcPct val="20000"/>
              </a:spcBef>
              <a:spcAft>
                <a:spcPct val="0"/>
              </a:spcAft>
              <a:buChar char="»"/>
              <a:defRPr sz="8300">
                <a:solidFill>
                  <a:schemeClr val="tx1"/>
                </a:solidFill>
                <a:latin typeface="Arial" panose="020B0604020202020204" pitchFamily="34" charset="0"/>
                <a:cs typeface="Arial" panose="020B0604020202020204" pitchFamily="34" charset="0"/>
              </a:defRPr>
            </a:lvl6pPr>
            <a:lvl7pPr marL="2971800" indent="-228600" defTabSz="825500" eaLnBrk="0" fontAlgn="base" hangingPunct="0">
              <a:spcBef>
                <a:spcPct val="20000"/>
              </a:spcBef>
              <a:spcAft>
                <a:spcPct val="0"/>
              </a:spcAft>
              <a:buChar char="»"/>
              <a:defRPr sz="8300">
                <a:solidFill>
                  <a:schemeClr val="tx1"/>
                </a:solidFill>
                <a:latin typeface="Arial" panose="020B0604020202020204" pitchFamily="34" charset="0"/>
                <a:cs typeface="Arial" panose="020B0604020202020204" pitchFamily="34" charset="0"/>
              </a:defRPr>
            </a:lvl7pPr>
            <a:lvl8pPr marL="3429000" indent="-228600" defTabSz="825500" eaLnBrk="0" fontAlgn="base" hangingPunct="0">
              <a:spcBef>
                <a:spcPct val="20000"/>
              </a:spcBef>
              <a:spcAft>
                <a:spcPct val="0"/>
              </a:spcAft>
              <a:buChar char="»"/>
              <a:defRPr sz="8300">
                <a:solidFill>
                  <a:schemeClr val="tx1"/>
                </a:solidFill>
                <a:latin typeface="Arial" panose="020B0604020202020204" pitchFamily="34" charset="0"/>
                <a:cs typeface="Arial" panose="020B0604020202020204" pitchFamily="34" charset="0"/>
              </a:defRPr>
            </a:lvl8pPr>
            <a:lvl9pPr marL="3886200" indent="-228600" defTabSz="825500" eaLnBrk="0" fontAlgn="base" hangingPunct="0">
              <a:spcBef>
                <a:spcPct val="20000"/>
              </a:spcBef>
              <a:spcAft>
                <a:spcPct val="0"/>
              </a:spcAft>
              <a:buChar char="»"/>
              <a:defRPr sz="8300">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buFontTx/>
              <a:buNone/>
              <a:defRPr/>
            </a:pPr>
            <a:r>
              <a:rPr lang="en-US" altLang="pl-PL" sz="2400" i="1" dirty="0"/>
              <a:t>The project is financed by the National Science Center grant No. NCN 2018/31/B/NZ7/02160. </a:t>
            </a:r>
            <a:endParaRPr lang="pl-PL" altLang="pl-PL" sz="2400" i="1" dirty="0"/>
          </a:p>
        </p:txBody>
      </p:sp>
      <p:sp>
        <p:nvSpPr>
          <p:cNvPr id="45" name="Text Box 8">
            <a:extLst>
              <a:ext uri="{FF2B5EF4-FFF2-40B4-BE49-F238E27FC236}">
                <a16:creationId xmlns:a16="http://schemas.microsoft.com/office/drawing/2014/main" id="{CE0B844D-68B3-4F76-A230-662A40BC51BA}"/>
              </a:ext>
            </a:extLst>
          </p:cNvPr>
          <p:cNvSpPr txBox="1">
            <a:spLocks noChangeArrowheads="1"/>
          </p:cNvSpPr>
          <p:nvPr/>
        </p:nvSpPr>
        <p:spPr bwMode="auto">
          <a:xfrm>
            <a:off x="12910377" y="38657589"/>
            <a:ext cx="16169722" cy="1472341"/>
          </a:xfrm>
          <a:prstGeom prst="rect">
            <a:avLst/>
          </a:prstGeom>
          <a:noFill/>
          <a:ln>
            <a:noFill/>
          </a:ln>
        </p:spPr>
        <p:txBody>
          <a:bodyPr wrap="square" lIns="86505" tIns="43251" rIns="86505" bIns="43251">
            <a:spAutoFit/>
          </a:bodyPr>
          <a:lstStyle>
            <a:lvl1pPr marL="1431925" indent="-1431925" defTabSz="825500" eaLnBrk="0" hangingPunct="0">
              <a:defRPr sz="7500">
                <a:solidFill>
                  <a:schemeClr val="tx1"/>
                </a:solidFill>
                <a:latin typeface="Arial" charset="0"/>
                <a:cs typeface="Arial" charset="0"/>
              </a:defRPr>
            </a:lvl1pPr>
            <a:lvl2pPr marL="742950" indent="-285750" defTabSz="825500" eaLnBrk="0" hangingPunct="0">
              <a:defRPr sz="7500">
                <a:solidFill>
                  <a:schemeClr val="tx1"/>
                </a:solidFill>
                <a:latin typeface="Arial" charset="0"/>
                <a:cs typeface="Arial" charset="0"/>
              </a:defRPr>
            </a:lvl2pPr>
            <a:lvl3pPr marL="1143000" indent="-228600" defTabSz="825500" eaLnBrk="0" hangingPunct="0">
              <a:defRPr sz="7500">
                <a:solidFill>
                  <a:schemeClr val="tx1"/>
                </a:solidFill>
                <a:latin typeface="Arial" charset="0"/>
                <a:cs typeface="Arial" charset="0"/>
              </a:defRPr>
            </a:lvl3pPr>
            <a:lvl4pPr marL="1600200" indent="-228600" defTabSz="825500" eaLnBrk="0" hangingPunct="0">
              <a:defRPr sz="7500">
                <a:solidFill>
                  <a:schemeClr val="tx1"/>
                </a:solidFill>
                <a:latin typeface="Arial" charset="0"/>
                <a:cs typeface="Arial" charset="0"/>
              </a:defRPr>
            </a:lvl4pPr>
            <a:lvl5pPr marL="2057400" indent="-228600" defTabSz="825500" eaLnBrk="0" hangingPunct="0">
              <a:defRPr sz="7500">
                <a:solidFill>
                  <a:schemeClr val="tx1"/>
                </a:solidFill>
                <a:latin typeface="Arial" charset="0"/>
                <a:cs typeface="Arial" charset="0"/>
              </a:defRPr>
            </a:lvl5pPr>
            <a:lvl6pPr marL="2514600" indent="-228600" defTabSz="825500" eaLnBrk="0" fontAlgn="base" hangingPunct="0">
              <a:spcBef>
                <a:spcPct val="0"/>
              </a:spcBef>
              <a:spcAft>
                <a:spcPct val="0"/>
              </a:spcAft>
              <a:defRPr sz="7500">
                <a:solidFill>
                  <a:schemeClr val="tx1"/>
                </a:solidFill>
                <a:latin typeface="Arial" charset="0"/>
                <a:cs typeface="Arial" charset="0"/>
              </a:defRPr>
            </a:lvl6pPr>
            <a:lvl7pPr marL="2971800" indent="-228600" defTabSz="825500" eaLnBrk="0" fontAlgn="base" hangingPunct="0">
              <a:spcBef>
                <a:spcPct val="0"/>
              </a:spcBef>
              <a:spcAft>
                <a:spcPct val="0"/>
              </a:spcAft>
              <a:defRPr sz="7500">
                <a:solidFill>
                  <a:schemeClr val="tx1"/>
                </a:solidFill>
                <a:latin typeface="Arial" charset="0"/>
                <a:cs typeface="Arial" charset="0"/>
              </a:defRPr>
            </a:lvl7pPr>
            <a:lvl8pPr marL="3429000" indent="-228600" defTabSz="825500" eaLnBrk="0" fontAlgn="base" hangingPunct="0">
              <a:spcBef>
                <a:spcPct val="0"/>
              </a:spcBef>
              <a:spcAft>
                <a:spcPct val="0"/>
              </a:spcAft>
              <a:defRPr sz="7500">
                <a:solidFill>
                  <a:schemeClr val="tx1"/>
                </a:solidFill>
                <a:latin typeface="Arial" charset="0"/>
                <a:cs typeface="Arial" charset="0"/>
              </a:defRPr>
            </a:lvl8pPr>
            <a:lvl9pPr marL="3886200" indent="-228600" defTabSz="825500" eaLnBrk="0" fontAlgn="base" hangingPunct="0">
              <a:spcBef>
                <a:spcPct val="0"/>
              </a:spcBef>
              <a:spcAft>
                <a:spcPct val="0"/>
              </a:spcAft>
              <a:defRPr sz="7500">
                <a:solidFill>
                  <a:schemeClr val="tx1"/>
                </a:solidFill>
                <a:latin typeface="Arial" charset="0"/>
                <a:cs typeface="Arial" charset="0"/>
              </a:defRPr>
            </a:lvl9pPr>
          </a:lstStyle>
          <a:p>
            <a:pPr algn="just" eaLnBrk="1" hangingPunct="1">
              <a:defRPr/>
            </a:pPr>
            <a:r>
              <a:rPr lang="pl-PL" sz="1800" b="1" dirty="0">
                <a:latin typeface="Arial" panose="020B0604020202020204" pitchFamily="34" charset="0"/>
                <a:cs typeface="Arial" panose="020B0604020202020204" pitchFamily="34" charset="0"/>
              </a:rPr>
              <a:t>	REFERENCES: </a:t>
            </a:r>
          </a:p>
          <a:p>
            <a:pPr indent="0" algn="just" eaLnBrk="1" hangingPunct="1">
              <a:defRPr/>
            </a:pPr>
            <a:r>
              <a:rPr lang="en-US" sz="1800" dirty="0"/>
              <a:t>[1] Yun H.-M. </a:t>
            </a:r>
            <a:r>
              <a:rPr lang="en-US" sz="1800" dirty="0" err="1"/>
              <a:t>i</a:t>
            </a:r>
            <a:r>
              <a:rPr lang="en-US" sz="1800" dirty="0"/>
              <a:t> </a:t>
            </a:r>
            <a:r>
              <a:rPr lang="en-US" sz="1800" dirty="0" err="1"/>
              <a:t>Rhim</a:t>
            </a:r>
            <a:r>
              <a:rPr lang="en-US" sz="1800" dirty="0"/>
              <a:t> H. </a:t>
            </a:r>
            <a:r>
              <a:rPr lang="en-US" sz="1800" b="1" dirty="0"/>
              <a:t>2011</a:t>
            </a:r>
            <a:r>
              <a:rPr lang="en-US" sz="1800" dirty="0"/>
              <a:t>, The Serotonin-6 Receptor as a Novel Therapeutic Target, Exp. </a:t>
            </a:r>
            <a:r>
              <a:rPr lang="en-US" sz="1800" dirty="0" err="1"/>
              <a:t>Neurobiol</a:t>
            </a:r>
            <a:r>
              <a:rPr lang="en-US" sz="1800" dirty="0"/>
              <a:t>., 4, 159.</a:t>
            </a:r>
            <a:r>
              <a:rPr lang="pl-PL" sz="1800" dirty="0"/>
              <a:t> </a:t>
            </a:r>
            <a:r>
              <a:rPr lang="en-US" sz="1800" dirty="0"/>
              <a:t>[2] Landgraf et al. </a:t>
            </a:r>
            <a:r>
              <a:rPr lang="en-US" sz="1800" b="1" dirty="0"/>
              <a:t>2020</a:t>
            </a:r>
            <a:r>
              <a:rPr lang="en-US" sz="1800" dirty="0"/>
              <a:t>,</a:t>
            </a:r>
            <a:r>
              <a:rPr lang="pl-PL" sz="1800" dirty="0"/>
              <a:t> </a:t>
            </a:r>
            <a:r>
              <a:rPr lang="en-US" sz="1800" dirty="0"/>
              <a:t>Neuroprotective and anti-neuroinflammatory</a:t>
            </a:r>
            <a:r>
              <a:rPr lang="pl-PL" sz="1800" dirty="0"/>
              <a:t> </a:t>
            </a:r>
            <a:r>
              <a:rPr lang="en-US" sz="1800" dirty="0"/>
              <a:t>properties of </a:t>
            </a:r>
            <a:r>
              <a:rPr lang="en-US" sz="1800" dirty="0" err="1"/>
              <a:t>ebselen</a:t>
            </a:r>
            <a:r>
              <a:rPr lang="en-US" sz="1800" dirty="0"/>
              <a:t> derivatives and their potential to inhibit neurodegeneration, ACS Chem </a:t>
            </a:r>
            <a:r>
              <a:rPr lang="en-US" sz="1800" dirty="0" err="1"/>
              <a:t>Neurosci</a:t>
            </a:r>
            <a:r>
              <a:rPr lang="en-US" sz="1800" dirty="0"/>
              <a:t>., 11(19):3008-3016.</a:t>
            </a:r>
            <a:r>
              <a:rPr lang="pl-PL" sz="1800" dirty="0"/>
              <a:t> </a:t>
            </a:r>
            <a:r>
              <a:rPr lang="en-US" sz="1800" dirty="0"/>
              <a:t>[3] Sudoł et al. </a:t>
            </a:r>
            <a:r>
              <a:rPr lang="en-US" sz="1800" b="1" dirty="0"/>
              <a:t>2020</a:t>
            </a:r>
            <a:r>
              <a:rPr lang="en-US" sz="1800" dirty="0"/>
              <a:t>, Chlorine substituents and linker topology as factors of 5-HT</a:t>
            </a:r>
            <a:r>
              <a:rPr lang="en-US" sz="1800" baseline="-25000" dirty="0"/>
              <a:t>6</a:t>
            </a:r>
            <a:r>
              <a:rPr lang="en-US" sz="1800" dirty="0"/>
              <a:t>R activity for novel highly active 1,3,5-triazine derivatives with procognitive properties in vivo, Eur. J Med. Chem., 203, 112529.</a:t>
            </a:r>
          </a:p>
        </p:txBody>
      </p:sp>
    </p:spTree>
    <p:extLst>
      <p:ext uri="{BB962C8B-B14F-4D97-AF65-F5344CB8AC3E}">
        <p14:creationId xmlns:p14="http://schemas.microsoft.com/office/powerpoint/2010/main" val="1088454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TotalTime>
  <Words>1028</Words>
  <Application>Microsoft Office PowerPoint</Application>
  <PresentationFormat>Niestandardowy</PresentationFormat>
  <Paragraphs>157</Paragraphs>
  <Slides>1</Slides>
  <Notes>0</Notes>
  <HiddenSlides>0</HiddenSlides>
  <MMClips>0</MMClips>
  <ScaleCrop>false</ScaleCrop>
  <HeadingPairs>
    <vt:vector size="8" baseType="variant">
      <vt:variant>
        <vt:lpstr>Używane czcionki</vt:lpstr>
      </vt:variant>
      <vt:variant>
        <vt:i4>4</vt:i4>
      </vt:variant>
      <vt:variant>
        <vt:lpstr>Motyw</vt:lpstr>
      </vt:variant>
      <vt:variant>
        <vt:i4>2</vt:i4>
      </vt:variant>
      <vt:variant>
        <vt:lpstr>Osadzone serwery OLE</vt:lpstr>
      </vt:variant>
      <vt:variant>
        <vt:i4>1</vt:i4>
      </vt:variant>
      <vt:variant>
        <vt:lpstr>Tytuły slajdów</vt:lpstr>
      </vt:variant>
      <vt:variant>
        <vt:i4>1</vt:i4>
      </vt:variant>
    </vt:vector>
  </HeadingPairs>
  <TitlesOfParts>
    <vt:vector size="8" baseType="lpstr">
      <vt:lpstr>Arial</vt:lpstr>
      <vt:lpstr>Calibri</vt:lpstr>
      <vt:lpstr>Calibri Light</vt:lpstr>
      <vt:lpstr>Garamond</vt:lpstr>
      <vt:lpstr>Office Theme</vt:lpstr>
      <vt:lpstr>Custom Design</vt:lpstr>
      <vt:lpstr>CS ChemDraw Drawing</vt:lpstr>
      <vt:lpstr>Se-containing 5-HT6R ligands in search for efficient therapy of Alzheimer's disease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Sylwia Sudoł</cp:lastModifiedBy>
  <cp:revision>74</cp:revision>
  <dcterms:created xsi:type="dcterms:W3CDTF">2015-04-04T09:45:50Z</dcterms:created>
  <dcterms:modified xsi:type="dcterms:W3CDTF">2020-11-08T22:35:16Z</dcterms:modified>
</cp:coreProperties>
</file>