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5161" autoAdjust="0"/>
  </p:normalViewPr>
  <p:slideViewPr>
    <p:cSldViewPr>
      <p:cViewPr>
        <p:scale>
          <a:sx n="30" d="100"/>
          <a:sy n="30" d="100"/>
        </p:scale>
        <p:origin x="-114" y="-78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6.jpeg"/><Relationship Id="rId26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21" Type="http://schemas.openxmlformats.org/officeDocument/2006/relationships/image" Target="../media/image18.jpe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openxmlformats.org/officeDocument/2006/relationships/image" Target="../media/image20.png"/><Relationship Id="rId28" Type="http://schemas.openxmlformats.org/officeDocument/2006/relationships/image" Target="../media/image22.jpeg"/><Relationship Id="rId10" Type="http://schemas.openxmlformats.org/officeDocument/2006/relationships/image" Target="../media/image10.png"/><Relationship Id="rId19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19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rved Up Arrow 32"/>
          <p:cNvSpPr/>
          <p:nvPr/>
        </p:nvSpPr>
        <p:spPr>
          <a:xfrm>
            <a:off x="15040169" y="19607968"/>
            <a:ext cx="6411831" cy="19044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006" y="831850"/>
            <a:ext cx="24612600" cy="1219200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 smtClean="0"/>
              <a:t>In-Silico</a:t>
            </a:r>
            <a:r>
              <a:rPr lang="en-US" sz="5400" b="1" dirty="0" smtClean="0"/>
              <a:t> </a:t>
            </a:r>
            <a:r>
              <a:rPr lang="en-US" sz="5400" b="1" dirty="0" smtClean="0"/>
              <a:t>and </a:t>
            </a:r>
            <a:r>
              <a:rPr lang="en-US" sz="5400" b="1" i="1" dirty="0" smtClean="0"/>
              <a:t>In-Vitro</a:t>
            </a:r>
            <a:r>
              <a:rPr lang="en-US" sz="5400" b="1" dirty="0" smtClean="0"/>
              <a:t> </a:t>
            </a:r>
            <a:r>
              <a:rPr lang="en-US" sz="5400" b="1" dirty="0" smtClean="0"/>
              <a:t>Study of Benzanilide Derivatives as a Potent </a:t>
            </a:r>
            <a:r>
              <a:rPr lang="en-US" sz="5400" b="1" dirty="0" smtClean="0"/>
              <a:t>Anti-Cancer </a:t>
            </a:r>
            <a:r>
              <a:rPr lang="en-US" sz="5400" b="1" dirty="0" smtClean="0"/>
              <a:t>Agent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206" y="2432050"/>
            <a:ext cx="28346400" cy="3785652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Shruti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Chandrashekar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Shraddha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Shetty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*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Mala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Parab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Santosh S Chhajed,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Debjani Dasgupta, *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Pramodkumar P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Gupta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School of Biotechnology and Bioinformatics, D Y Patil Deemed to be University, Navi Mumbai, Maharashtra, India</a:t>
            </a:r>
          </a:p>
          <a:p>
            <a:pPr algn="ctr"/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Department of Pharmaceutical Chemistry, MET Institute of Pharmacy, Nashik, Maharashtra, India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Corresponding author: Mala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(mala.parab@dypatil.edu ) ; Pramodkumar P Gupta, (pramodkumar785@gmail.com / pramod.gupta@dypatil.edu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206" y="6470650"/>
            <a:ext cx="28346400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Abstract: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Cancer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one of the leading causes of death in the current world. Among numerous anticancer drug targets, EGFR is a potential and one of the highly studied drug target. Benzanilide scaffold and its derivatives are the promising groups of compounds with several biological activities including antifungal,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antimycotic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antibacterial,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spasmolytic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anticancer. Here, we have tried to develop an improve anticancer compound with benzanilide scaffold. A list of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in-silico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based benzanilide derivatives was designed and evaluated using molecular docking energy and pharmacophoric interactions in comparison to known EGFR inhibitor. The two optimum compounds A and B were synthesized and tested for their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anticancer activity by MTT Assay against MCF-7 cell line. Blood lymphocytes were used for studying the effect of the compounds on non-cancerous cells within the human body. The IC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value of compound A and compound B against MCF-7 was calculated to be 122.3 µM and 101.9 µM respectively. Evaluation of cytotoxic studies of synthesized molecules reveals that both the compounds show cytotoxic activity. The results suggested that compounds A and B could be further explored and studied with more molecular assays to understand its detail activity as an anti-cancer agent. </a:t>
            </a:r>
          </a:p>
          <a:p>
            <a:pPr algn="just"/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8206" y="11684046"/>
            <a:ext cx="11277600" cy="1043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3D Technologies Poised to Change How Doctors Diagnose Cancers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6" y="12795250"/>
            <a:ext cx="36576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5" r="21010" b="9272"/>
          <a:stretch/>
        </p:blipFill>
        <p:spPr>
          <a:xfrm>
            <a:off x="5307806" y="11957050"/>
            <a:ext cx="64008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2"/>
          <p:cNvPicPr>
            <a:picLocks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" t="3664" r="64799" b="15740"/>
          <a:stretch/>
        </p:blipFill>
        <p:spPr bwMode="auto">
          <a:xfrm>
            <a:off x="1193006" y="16681450"/>
            <a:ext cx="36576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" descr="https://www.ncbi.nlm.nih.gov/pmc/articles/instance/6695603/bin/ijms-20-03821-g001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006" y="17595850"/>
            <a:ext cx="6400800" cy="365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93006" y="25825450"/>
            <a:ext cx="7924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6: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Designed and sketched compounds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94406" y="11684046"/>
            <a:ext cx="16840200" cy="1036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99206" y="13741446"/>
            <a:ext cx="50292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Sketch and design compounds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ADME-T properties  calculation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Modelling of  EGFR protein kinase domain 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minimization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 validation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docking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927806" y="12141246"/>
            <a:ext cx="4800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In-Silico Modelling</a:t>
            </a:r>
          </a:p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8033206" y="14655846"/>
            <a:ext cx="5867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Synthesis of Compounds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38006" y="16484646"/>
            <a:ext cx="55626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</a:rPr>
              <a:t>Melting point analysis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</a:rPr>
              <a:t>TLC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891206" y="16713246"/>
            <a:ext cx="4191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In-Vitro Analysis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281606" y="18542046"/>
            <a:ext cx="4724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MTT assay on MCF-7 and lymphocytes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IC50 value and statistical validation.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urved Down Arrow 33"/>
          <p:cNvSpPr/>
          <p:nvPr/>
        </p:nvSpPr>
        <p:spPr>
          <a:xfrm rot="1655465">
            <a:off x="23500225" y="13210600"/>
            <a:ext cx="5181600" cy="29029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8206" y="22167850"/>
            <a:ext cx="28346400" cy="1691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C:\Users\Samsung\Desktop\project anticancer\SWISS MODEL-FINAL\BEFORE ENERGY MINIMIZATION\4li5\swiss model results\pics summary of swiss mode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31" b="64513"/>
          <a:stretch>
            <a:fillRect/>
          </a:stretch>
        </p:blipFill>
        <p:spPr bwMode="auto">
          <a:xfrm>
            <a:off x="1193006" y="26435050"/>
            <a:ext cx="807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3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20" b="6309"/>
          <a:stretch/>
        </p:blipFill>
        <p:spPr bwMode="auto">
          <a:xfrm>
            <a:off x="5307806" y="341312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" name="Picture 37"/>
          <p:cNvPicPr/>
          <p:nvPr/>
        </p:nvPicPr>
        <p:blipFill>
          <a:blip r:embed="rId11" cstate="print"/>
          <a:srcRect l="1594" t="36227" r="28282"/>
          <a:stretch>
            <a:fillRect/>
          </a:stretch>
        </p:blipFill>
        <p:spPr>
          <a:xfrm>
            <a:off x="1193006" y="341312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/>
          <p:nvPr/>
        </p:nvPicPr>
        <p:blipFill rotWithShape="1">
          <a:blip r:embed="rId12" cstate="print"/>
          <a:srcRect l="2651" t="4500" r="3855"/>
          <a:stretch/>
        </p:blipFill>
        <p:spPr bwMode="auto">
          <a:xfrm>
            <a:off x="1193006" y="30810246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" name="Picture 2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806" y="30778450"/>
            <a:ext cx="36576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2405899"/>
              </p:ext>
            </p:extLst>
          </p:nvPr>
        </p:nvGraphicFramePr>
        <p:xfrm>
          <a:off x="9727406" y="22929850"/>
          <a:ext cx="10668000" cy="4648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7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41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Ligand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Binding Energy (Kcal/Mol)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Conventional Hydrogen bond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-Pi stacked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waals 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41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Standard molecule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EGFR Tyrosine Kinase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-9.5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A-793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 A: 723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-790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 A : 854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 A- 719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 A- </a:t>
                      </a:r>
                      <a:r>
                        <a:rPr lang="en-IN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41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A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EGFR Tyrosine </a:t>
                      </a: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Kinase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 A: 723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ASN A:842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 A: 854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 A : 855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 A :745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5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B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EGFR Tyrosine Kinase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-7.8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r>
                        <a:rPr lang="en-IN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A- 793</a:t>
                      </a:r>
                      <a:endParaRPr lang="en-IN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 A: 723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 A : 855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 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:745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 </a:t>
                      </a: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A: </a:t>
                      </a: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</a:t>
                      </a:r>
                      <a:endParaRPr lang="en-IN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 A: </a:t>
                      </a:r>
                      <a:r>
                        <a:rPr lang="en-IN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3" name="Picture 42" descr="C:\Users\Samsung\Desktop\project anticancer\protein ligand interaction images\reference molecule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44" t="10622" r="8145" b="31215"/>
          <a:stretch/>
        </p:blipFill>
        <p:spPr bwMode="auto">
          <a:xfrm>
            <a:off x="9727406" y="2765425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4" name="Picture 43" descr="C:\Users\Samsung\Desktop\project anticancer\protein ligand interaction images\no substitution ligand.JPG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4" t="11076" r="4865" b="21250"/>
          <a:stretch/>
        </p:blipFill>
        <p:spPr bwMode="auto">
          <a:xfrm>
            <a:off x="13537406" y="2765425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5" name="Picture 44" descr="C:\Users\Samsung\Desktop\project anticancer\protein ligand interaction images\no2.JPG"/>
          <p:cNvPicPr/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73" t="14022" r="5233" b="31594"/>
          <a:stretch/>
        </p:blipFill>
        <p:spPr bwMode="auto">
          <a:xfrm>
            <a:off x="17576006" y="2765425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6" name="Picture 4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14606" y="27654250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1806" y="27654250"/>
            <a:ext cx="2743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85397"/>
              </p:ext>
            </p:extLst>
          </p:nvPr>
        </p:nvGraphicFramePr>
        <p:xfrm>
          <a:off x="20700206" y="23114047"/>
          <a:ext cx="8153400" cy="39306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1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9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4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7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I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ETHANOL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METHANOL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DMSO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64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A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64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B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Partially soluble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Soluble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9" name="Picture 2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6406" y="32226250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3" cstate="print"/>
          <a:srcRect l="33608" t="29167" r="18954" b="16667"/>
          <a:stretch>
            <a:fillRect/>
          </a:stretch>
        </p:blipFill>
        <p:spPr bwMode="auto">
          <a:xfrm>
            <a:off x="1116806" y="23234650"/>
            <a:ext cx="8077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269206" y="15919450"/>
            <a:ext cx="3505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Cancer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84006" y="16757650"/>
            <a:ext cx="6477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2: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Cancer statistical data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93006" y="21405850"/>
            <a:ext cx="342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3: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EGFR structure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84006" y="21405850"/>
            <a:ext cx="6400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4: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EGFR Mechanism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27406" y="304736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12: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docking  standard compound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537406" y="304736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13: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docking compound 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576006" y="304736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14: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docking  compound B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1309806" y="30473650"/>
            <a:ext cx="3200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15: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Synthesized compound A – 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phenylbenzamide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662606" y="30473650"/>
            <a:ext cx="4267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16: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Synthesized compound B – 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N-(4-nitrophenyl)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benzamide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93006" y="30168850"/>
            <a:ext cx="807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7: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Homology Modelling of EGFR kinase domain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93006" y="33521650"/>
            <a:ext cx="4038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8: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Ramachandran Plot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55406" y="33521650"/>
            <a:ext cx="4038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9: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ProSA Analysis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93006" y="37026850"/>
            <a:ext cx="3581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10: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RMSD Template Vs Model = 0.197A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07806" y="37026850"/>
            <a:ext cx="3429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11: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minimization of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889206" y="22244050"/>
            <a:ext cx="1181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Table: 1.0 – Molecular Docking result with Compound Standard , A and B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233606" y="22244050"/>
            <a:ext cx="7543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Table: 2.0 – Compound Synthesized A and B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70206" y="349694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17: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Cytotoxicity result of compound A with MCF-7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394406" y="349694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18: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Cytotoxicity result of compound B with MCF-7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8490406" y="349694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20: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Cytotoxicity result of compound B with Lymphocytes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5442406" y="34969450"/>
            <a:ext cx="2895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19: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Cytotoxicity result of compound B with Lymphocytes</a:t>
            </a:r>
          </a:p>
        </p:txBody>
      </p:sp>
      <p:graphicFrame>
        <p:nvGraphicFramePr>
          <p:cNvPr id="1031" name="Object 7"/>
          <p:cNvGraphicFramePr>
            <a:graphicFrameLocks/>
          </p:cNvGraphicFramePr>
          <p:nvPr/>
        </p:nvGraphicFramePr>
        <p:xfrm>
          <a:off x="12394406" y="32226250"/>
          <a:ext cx="2741612" cy="2741613"/>
        </p:xfrm>
        <a:graphic>
          <a:graphicData uri="http://schemas.openxmlformats.org/presentationml/2006/ole">
            <p:oleObj spid="_x0000_s1031" name="Prism 8" r:id="rId24" imgW="3814557" imgH="2973072" progId="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/>
          </p:cNvGraphicFramePr>
          <p:nvPr/>
        </p:nvGraphicFramePr>
        <p:xfrm>
          <a:off x="15442406" y="32226250"/>
          <a:ext cx="2741612" cy="2741613"/>
        </p:xfrm>
        <a:graphic>
          <a:graphicData uri="http://schemas.openxmlformats.org/presentationml/2006/ole">
            <p:oleObj spid="_x0000_s1032" name="Prism 8" r:id="rId25" imgW="3896668" imgH="3174398" progId="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/>
          </p:cNvGraphicFramePr>
          <p:nvPr/>
        </p:nvGraphicFramePr>
        <p:xfrm>
          <a:off x="18414206" y="32226250"/>
          <a:ext cx="2741612" cy="2741613"/>
        </p:xfrm>
        <a:graphic>
          <a:graphicData uri="http://schemas.openxmlformats.org/presentationml/2006/ole">
            <p:oleObj spid="_x0000_s1033" name="Prism 8" r:id="rId26" imgW="3896668" imgH="3174398" progId="">
              <p:embed/>
            </p:oleObj>
          </a:graphicData>
        </a:graphic>
      </p:graphicFrame>
      <p:sp>
        <p:nvSpPr>
          <p:cNvPr id="77" name="Rectangle 76"/>
          <p:cNvSpPr/>
          <p:nvPr/>
        </p:nvSpPr>
        <p:spPr>
          <a:xfrm>
            <a:off x="21767006" y="32302450"/>
            <a:ext cx="72390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statistical analysis of compounds on MCF- 7 cell line shows, 95% confidence level or profile likelihood. IC50 value was calculated to be </a:t>
            </a: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122.3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compound A and </a:t>
            </a:r>
            <a:r>
              <a:rPr lang="en-I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101.9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compound B.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R2 value for compounds A and B was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0.9853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0.9991 respectively</a:t>
            </a:r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lymphocytes,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IC50 value in the range of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300-400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which indicates that much higher concentration of drug is required to inhibit non-cancerous cells making them less harmful. The R2 value for compound A and B was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0.2362 and 0.9356</a:t>
            </a:r>
            <a:endParaRPr lang="en-IN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cells exhibited altered morphology and a change in adherence patterns was reported.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MTT assay results for  </a:t>
            </a:r>
            <a:r>
              <a:rPr lang="en-I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lymphcytes</a:t>
            </a: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show no significant changes in cell density even with increase in concentration of the drug, indicating that it has no toxic effect on non-cancerous cells in human body. 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965406" y="36722050"/>
            <a:ext cx="127254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enzanilide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scaffold is majorly used as drugs for various infectious diseases and very less information is available about their anti-cancer activity.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suggested that compounds A and B could be further explored and studied with more molecular assays to understand its detail activity as an anti-cancer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agent.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1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2406" y="344548"/>
            <a:ext cx="2286000" cy="12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786806" y="450849"/>
            <a:ext cx="1905000" cy="11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2546806" y="21329650"/>
            <a:ext cx="3429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5: Methodology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763</Words>
  <Application>Microsoft Office PowerPoint</Application>
  <PresentationFormat>Custom</PresentationFormat>
  <Paragraphs>140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Custom Design</vt:lpstr>
      <vt:lpstr>Prism 8</vt:lpstr>
      <vt:lpstr> In-Silico and In-Vitro Study of Benzanilide Derivatives as a Potent Anti-Cancer Agent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Pramodkumar</cp:lastModifiedBy>
  <cp:revision>138</cp:revision>
  <dcterms:created xsi:type="dcterms:W3CDTF">2015-04-04T09:45:50Z</dcterms:created>
  <dcterms:modified xsi:type="dcterms:W3CDTF">2020-11-08T17:13:19Z</dcterms:modified>
</cp:coreProperties>
</file>