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8" r:id="rId2"/>
    <p:sldId id="279" r:id="rId3"/>
    <p:sldId id="257" r:id="rId4"/>
    <p:sldId id="273" r:id="rId5"/>
    <p:sldId id="272" r:id="rId6"/>
    <p:sldId id="259" r:id="rId7"/>
    <p:sldId id="260" r:id="rId8"/>
    <p:sldId id="283" r:id="rId9"/>
    <p:sldId id="263" r:id="rId10"/>
    <p:sldId id="264" r:id="rId11"/>
    <p:sldId id="265" r:id="rId12"/>
    <p:sldId id="266" r:id="rId13"/>
    <p:sldId id="268" r:id="rId14"/>
    <p:sldId id="275" r:id="rId15"/>
    <p:sldId id="270" r:id="rId16"/>
    <p:sldId id="280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01D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0D1C-1C6B-4B5C-9286-F35035C5B7AD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B8FC2-60C5-435D-84AD-3D58D6253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882CA-B881-4285-ACBC-0B56DDE98F2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76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B3D7-44B1-4781-9C0D-B559CB6E6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F8112-BA64-4DFD-AEFD-3C3CD8ADE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59DDE-0402-408E-ABC6-93DA745C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9CABC-392E-40B7-A9E5-353F2903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27C44-8532-468E-9735-ABD9D545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2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7B16-5645-4E59-8F71-B8198DB5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8D0F7-DF77-4476-8B38-424ED130A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BB478-9192-42C3-A594-5CF48C3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909F-F680-42A8-B675-D53AFC8A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F36BE-F732-4F88-8883-9CC944A3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273947-5BAB-436A-94A4-C392AF5E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CAEC7-0B7F-4867-A54C-71DB4B08E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BD80E-AF54-4D59-9C74-F82C886C6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DE0A-D441-44D4-998E-D9679AB4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63836-2170-47AB-ADD2-CDD9B3D0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5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6D37-731D-40E8-A8F7-92A508AA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F4C85-BD57-40CD-B42E-8CE0C6BE3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EDA6B-C3CB-41C8-BD70-2EAEA054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E3C2-1A4B-4674-994D-DE87FA3B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6BA3A-E397-4CB2-9182-7C4AE387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6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EA06-9EAB-41B6-94E0-3268F8FE9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4A9DE-C768-4CFE-8379-F254F57EA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87BA1-2402-4508-BF19-67142866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8A43-5D06-424F-87BD-BBDDBF7B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F48B-D92C-4EC5-8A79-E0C49A89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D292-C97D-4AD6-A548-E1FC8521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2EA9C-BA18-47C6-ABCA-82A0BFF99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08CFF-E52D-42D3-B2ED-68018E73B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967EC-7C07-4D63-AD35-26206828A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180CB-FF04-4697-84F2-EF9CEE7B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6FBDA-D2EA-4E08-924F-169259946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DBA1-A654-4F62-9634-307132B3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15A6-1AE0-4582-B724-E24026DE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C6E831-7AA5-4C6D-8350-C653620E0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3223A-5567-4EB6-89E7-9FD3B2C28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0D83C-81B5-4329-9DC0-E8C648CBB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54F38-449D-4074-8DBD-4D4C36D1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3E37A-E227-4E1A-926B-2D0D8EF8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5941A-F97C-408B-B75D-D4BDDC09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0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FBC1-28B3-494E-B0C3-25DF6494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B859E-DA44-4B11-BD79-AFBE9599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E6BE9-F479-4220-9133-7EC05D76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DC085-412D-46AA-A768-177594913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8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268784-146B-46CD-B0FA-71A4BDA5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54A95-628E-41BF-AF03-AAAC58AB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5787A-714C-4254-BA5B-E5C6E820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9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1E2-489B-4FFE-85DE-12E3E0715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1DCC2-7AEB-4DFF-A5CA-DDA02DA7B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90F17-C0AA-4C06-86E7-73DC98D18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3894F-220A-47E2-AACC-B77AB521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A01AC-C87D-4B1A-A147-27DCFF3A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62B62-D416-4420-88EC-578D2773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2BC9-69B6-4646-BD02-4D7D448C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68251-C536-4352-B1EC-CBC909A74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AC170-D0AC-4544-A493-7C76A84A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815AA-2C7C-445E-8BCA-0077160FF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FD87D-B67B-42CA-AF83-2EAA7DEB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F91A3-294F-4DCA-9249-55303047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7F0B7-BA2C-4DD3-8FE2-9C2BCF241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2AD8F-4A42-482F-8B5A-0B44E4999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376D0-5044-4A2B-9C1B-35DF0A93B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0B1CB-5934-4690-95B1-5FEA94A6E036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CA0B6-CE8F-4979-9394-A0B6CF1CE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A0742-178D-4C9C-B5FE-17F2009DE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A3812-8FC4-46AD-8049-ED9E5543D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helm_Gerhard_Walpers" TargetMode="External"/><Relationship Id="rId5" Type="http://schemas.openxmlformats.org/officeDocument/2006/relationships/hyperlink" Target="https://en.wikipedia.org/wiki/Carl_Linnaeus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74B7-0C16-4AF1-9E04-75F6740F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96" y="1755225"/>
            <a:ext cx="9048750" cy="1325563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</a:rPr>
              <a:t>Instrumental and sensory properties of cowpea and whey protein concentrate-fortified extruded rice snacks</a:t>
            </a:r>
            <a:endParaRPr lang="en-US" sz="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A390-8930-4A3C-BF73-2D66EB5AF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69595"/>
            <a:ext cx="10515600" cy="1529548"/>
          </a:xfrm>
        </p:spPr>
        <p:txBody>
          <a:bodyPr/>
          <a:lstStyle/>
          <a:p>
            <a:pPr marL="0" indent="0" algn="ctr">
              <a:buNone/>
            </a:pPr>
            <a:r>
              <a:rPr lang="en-GB" sz="2500" dirty="0">
                <a:solidFill>
                  <a:schemeClr val="bg2">
                    <a:lumMod val="25000"/>
                  </a:schemeClr>
                </a:solidFill>
              </a:rPr>
              <a:t>H. N. N Dilrukshi</a:t>
            </a:r>
          </a:p>
          <a:p>
            <a:pPr marL="0" indent="0" algn="ctr">
              <a:buNone/>
            </a:pPr>
            <a:r>
              <a:rPr lang="en-GB" sz="2500" dirty="0">
                <a:solidFill>
                  <a:schemeClr val="bg2">
                    <a:lumMod val="25000"/>
                  </a:schemeClr>
                </a:solidFill>
              </a:rPr>
              <a:t>Department of Wine, Food and Molecular Biosciences, </a:t>
            </a:r>
          </a:p>
          <a:p>
            <a:pPr marL="0" indent="0" algn="ctr">
              <a:buNone/>
            </a:pPr>
            <a:r>
              <a:rPr lang="en-GB" sz="2500" dirty="0">
                <a:solidFill>
                  <a:schemeClr val="bg2">
                    <a:lumMod val="25000"/>
                  </a:schemeClr>
                </a:solidFill>
              </a:rPr>
              <a:t>Lincoln </a:t>
            </a:r>
            <a:r>
              <a:rPr lang="en-GB" sz="2500" dirty="0" err="1">
                <a:solidFill>
                  <a:schemeClr val="bg2">
                    <a:lumMod val="25000"/>
                  </a:schemeClr>
                </a:solidFill>
              </a:rPr>
              <a:t>University,P.O</a:t>
            </a:r>
            <a:r>
              <a:rPr lang="en-GB" sz="2500" dirty="0">
                <a:solidFill>
                  <a:schemeClr val="bg2">
                    <a:lumMod val="25000"/>
                  </a:schemeClr>
                </a:solidFill>
              </a:rPr>
              <a:t>. Box 84, Lincoln, Christchurch, 7647, New Zealand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175A9-9AF9-43F1-8B64-ACA2EA7196B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4" t="54172" r="43922" b="14475"/>
          <a:stretch/>
        </p:blipFill>
        <p:spPr bwMode="auto">
          <a:xfrm rot="5400000">
            <a:off x="9319369" y="21664"/>
            <a:ext cx="2484667" cy="2728607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298E39-BA29-40B2-B9FA-14E79692C750}"/>
              </a:ext>
            </a:extLst>
          </p:cNvPr>
          <p:cNvCxnSpPr>
            <a:cxnSpLocks/>
          </p:cNvCxnSpPr>
          <p:nvPr/>
        </p:nvCxnSpPr>
        <p:spPr>
          <a:xfrm>
            <a:off x="838200" y="4159229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928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C5A9-7969-49EE-A9EE-C1BB3403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Statistical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1B890-2C46-489C-978D-A99F783B4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CATA (Check-All-That-Apply) data, Penalty analysis (JAR-Just above right), correspondence analysis was performed using XLSTAT statistical software (</a:t>
            </a:r>
            <a:r>
              <a:rPr lang="en-US" dirty="0" err="1"/>
              <a:t>Addinsoft</a:t>
            </a:r>
            <a:r>
              <a:rPr lang="en-US" dirty="0"/>
              <a:t>, NY, U.S.A.)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Analysis of variance (ANOVA), and Tukey’s tests(p&lt;0.05) were carried out to determine whether differences existed among treatments in terms of </a:t>
            </a:r>
            <a:r>
              <a:rPr lang="en-US" dirty="0" err="1"/>
              <a:t>colour</a:t>
            </a:r>
            <a:r>
              <a:rPr lang="en-US" dirty="0"/>
              <a:t>, texture and sensory liking scores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00B8FB-FDD5-4521-9494-03C892603AE6}"/>
              </a:ext>
            </a:extLst>
          </p:cNvPr>
          <p:cNvCxnSpPr>
            <a:cxnSpLocks/>
          </p:cNvCxnSpPr>
          <p:nvPr/>
        </p:nvCxnSpPr>
        <p:spPr>
          <a:xfrm>
            <a:off x="634767" y="1322722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40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053D-3F68-4B62-9DDF-08789997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92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Results and Discussion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B4565-A124-40A8-B8AD-BA0B94765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2874"/>
            <a:ext cx="10515600" cy="516408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Instrumental texture and colour Analysis</a:t>
            </a:r>
          </a:p>
          <a:p>
            <a:pPr marL="0" indent="0" algn="ctr">
              <a:buNone/>
            </a:pPr>
            <a:r>
              <a:rPr lang="en-GB" sz="1600" dirty="0"/>
              <a:t>Table 1. Mean values (and standard deviations) of colour and texture parameters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71E06A-7260-426A-BD10-48F987C57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245983"/>
              </p:ext>
            </p:extLst>
          </p:nvPr>
        </p:nvGraphicFramePr>
        <p:xfrm>
          <a:off x="1199196" y="2011680"/>
          <a:ext cx="9956486" cy="3684268"/>
        </p:xfrm>
        <a:graphic>
          <a:graphicData uri="http://schemas.openxmlformats.org/drawingml/2006/table">
            <a:tbl>
              <a:tblPr firstRow="1" firstCol="1" bandRow="1"/>
              <a:tblGrid>
                <a:gridCol w="1944722">
                  <a:extLst>
                    <a:ext uri="{9D8B030D-6E8A-4147-A177-3AD203B41FA5}">
                      <a16:colId xmlns:a16="http://schemas.microsoft.com/office/drawing/2014/main" val="1554108455"/>
                    </a:ext>
                  </a:extLst>
                </a:gridCol>
                <a:gridCol w="1194167">
                  <a:extLst>
                    <a:ext uri="{9D8B030D-6E8A-4147-A177-3AD203B41FA5}">
                      <a16:colId xmlns:a16="http://schemas.microsoft.com/office/drawing/2014/main" val="3079606827"/>
                    </a:ext>
                  </a:extLst>
                </a:gridCol>
                <a:gridCol w="1194167">
                  <a:extLst>
                    <a:ext uri="{9D8B030D-6E8A-4147-A177-3AD203B41FA5}">
                      <a16:colId xmlns:a16="http://schemas.microsoft.com/office/drawing/2014/main" val="3346203266"/>
                    </a:ext>
                  </a:extLst>
                </a:gridCol>
                <a:gridCol w="1194167">
                  <a:extLst>
                    <a:ext uri="{9D8B030D-6E8A-4147-A177-3AD203B41FA5}">
                      <a16:colId xmlns:a16="http://schemas.microsoft.com/office/drawing/2014/main" val="3132748683"/>
                    </a:ext>
                  </a:extLst>
                </a:gridCol>
                <a:gridCol w="791021">
                  <a:extLst>
                    <a:ext uri="{9D8B030D-6E8A-4147-A177-3AD203B41FA5}">
                      <a16:colId xmlns:a16="http://schemas.microsoft.com/office/drawing/2014/main" val="1480800153"/>
                    </a:ext>
                  </a:extLst>
                </a:gridCol>
                <a:gridCol w="1049860">
                  <a:extLst>
                    <a:ext uri="{9D8B030D-6E8A-4147-A177-3AD203B41FA5}">
                      <a16:colId xmlns:a16="http://schemas.microsoft.com/office/drawing/2014/main" val="280815965"/>
                    </a:ext>
                  </a:extLst>
                </a:gridCol>
                <a:gridCol w="1294191">
                  <a:extLst>
                    <a:ext uri="{9D8B030D-6E8A-4147-A177-3AD203B41FA5}">
                      <a16:colId xmlns:a16="http://schemas.microsoft.com/office/drawing/2014/main" val="2245398504"/>
                    </a:ext>
                  </a:extLst>
                </a:gridCol>
                <a:gridCol w="1294191">
                  <a:extLst>
                    <a:ext uri="{9D8B030D-6E8A-4147-A177-3AD203B41FA5}">
                      <a16:colId xmlns:a16="http://schemas.microsoft.com/office/drawing/2014/main" val="2424310635"/>
                    </a:ext>
                  </a:extLst>
                </a:gridCol>
              </a:tblGrid>
              <a:tr h="361616"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Sample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Colour Properties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</a:rPr>
                        <a:t>Texture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28502"/>
                  </a:ext>
                </a:extLst>
              </a:tr>
              <a:tr h="3616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ΔE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Crispiness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Hardness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43934"/>
                  </a:ext>
                </a:extLst>
              </a:tr>
              <a:tr h="506664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Control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75.92 ± 0.93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-0.45 ± 0.02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12.24 ± 0.21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45.40 ± 6.23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223.35 ± 10.67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43516"/>
                  </a:ext>
                </a:extLst>
              </a:tr>
              <a:tr h="496059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10% CPF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68.30 ± 0.98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0.32 ± 0.05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12.77 ± 0.46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7.69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20.56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39.80 ± 4.32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243.32 ± 12.88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195696"/>
                  </a:ext>
                </a:extLst>
              </a:tr>
              <a:tr h="486633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15% CPF + 5% WPC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68.07 ± 0.65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2.26 ± 0.08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18.90 ± 0.79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10.65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34.29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37.80 ± 2.17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308.9 ± 32.3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614093"/>
                  </a:ext>
                </a:extLst>
              </a:tr>
              <a:tr h="494880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20% CPF + 10% WPC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67.14 ± 0.72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3.06 ± 0.13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21.62 ± 0.06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41.38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40.40 ± 1.14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326.2 ± 22.6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040657"/>
                  </a:ext>
                </a:extLst>
              </a:tr>
              <a:tr h="468958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25% CPF + 15% WPC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65.93 ± 0.97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2.34 ± 0.09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20.07 ± 0.14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13.00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38.13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38.80 ± 1.30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339.11 ± 20.18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866543"/>
                  </a:ext>
                </a:extLst>
              </a:tr>
              <a:tr h="507842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30% CPF + 20% WPC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65.75 ± 0.33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2.69 ± 0.12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21.83 ± 0.47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14.33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42.47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23.80 ± 6.83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446.11 ± 15.46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35260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9C69E2-CB16-4BE0-BFE4-FDF184554C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97770"/>
              </p:ext>
            </p:extLst>
          </p:nvPr>
        </p:nvGraphicFramePr>
        <p:xfrm>
          <a:off x="1381125" y="5860255"/>
          <a:ext cx="8896350" cy="188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96350">
                  <a:extLst>
                    <a:ext uri="{9D8B030D-6E8A-4147-A177-3AD203B41FA5}">
                      <a16:colId xmlns:a16="http://schemas.microsoft.com/office/drawing/2014/main" val="2095971765"/>
                    </a:ext>
                  </a:extLst>
                </a:gridCol>
              </a:tblGrid>
              <a:tr h="188119"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</a:rPr>
                        <a:t>*The same letter in superscript within column indicates homogeneous groups established by ANOVA (P &lt; 0.05). </a:t>
                      </a:r>
                      <a:endParaRPr lang="en-US" sz="1200" i="1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1590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F448D82-1EF8-47F2-92B7-5ECC7072219E}"/>
              </a:ext>
            </a:extLst>
          </p:cNvPr>
          <p:cNvGrpSpPr/>
          <p:nvPr/>
        </p:nvGrpSpPr>
        <p:grpSpPr>
          <a:xfrm>
            <a:off x="4266715" y="2835000"/>
            <a:ext cx="6988026" cy="2832634"/>
            <a:chOff x="4285295" y="2822834"/>
            <a:chExt cx="6988026" cy="2832634"/>
          </a:xfrm>
          <a:solidFill>
            <a:schemeClr val="accent2">
              <a:lumMod val="75000"/>
            </a:schemeClr>
          </a:solidFill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3D5FB626-EE9E-42FD-95E9-A767779C49CE}"/>
                </a:ext>
              </a:extLst>
            </p:cNvPr>
            <p:cNvSpPr/>
            <p:nvPr/>
          </p:nvSpPr>
          <p:spPr>
            <a:xfrm rot="10800000">
              <a:off x="4285295" y="2857499"/>
              <a:ext cx="166208" cy="260984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6332BA57-C190-46C3-B96F-109E946D5A25}"/>
                </a:ext>
              </a:extLst>
            </p:cNvPr>
            <p:cNvSpPr/>
            <p:nvPr/>
          </p:nvSpPr>
          <p:spPr>
            <a:xfrm rot="10959757">
              <a:off x="4285295" y="5467349"/>
              <a:ext cx="161926" cy="18811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9F8B5E7D-A94C-40BC-93D6-2805B382CCE4}"/>
                </a:ext>
              </a:extLst>
            </p:cNvPr>
            <p:cNvSpPr/>
            <p:nvPr/>
          </p:nvSpPr>
          <p:spPr>
            <a:xfrm rot="10800000">
              <a:off x="9746929" y="2917998"/>
              <a:ext cx="170492" cy="2545690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97BB5D4-81A4-423E-B261-B96527E8E962}"/>
                </a:ext>
              </a:extLst>
            </p:cNvPr>
            <p:cNvSpPr/>
            <p:nvPr/>
          </p:nvSpPr>
          <p:spPr>
            <a:xfrm rot="10800000">
              <a:off x="9751213" y="5430260"/>
              <a:ext cx="161926" cy="18811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7F3DAB8-BAC7-46D8-9EF0-23736E65806D}"/>
                </a:ext>
              </a:extLst>
            </p:cNvPr>
            <p:cNvSpPr/>
            <p:nvPr/>
          </p:nvSpPr>
          <p:spPr>
            <a:xfrm>
              <a:off x="6669348" y="2951559"/>
              <a:ext cx="166208" cy="260984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6728036-A435-4B0B-94CF-A86C0C7CF8CD}"/>
                </a:ext>
              </a:extLst>
            </p:cNvPr>
            <p:cNvSpPr/>
            <p:nvPr/>
          </p:nvSpPr>
          <p:spPr>
            <a:xfrm>
              <a:off x="6673630" y="2822834"/>
              <a:ext cx="161926" cy="18811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9750CF8-85E1-4F89-A22B-C0F484718589}"/>
                </a:ext>
              </a:extLst>
            </p:cNvPr>
            <p:cNvSpPr/>
            <p:nvPr/>
          </p:nvSpPr>
          <p:spPr>
            <a:xfrm>
              <a:off x="11111395" y="2822835"/>
              <a:ext cx="161926" cy="18811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602B8C0-525A-4778-87C3-3CF52F6F8E2E}"/>
                </a:ext>
              </a:extLst>
            </p:cNvPr>
            <p:cNvSpPr/>
            <p:nvPr/>
          </p:nvSpPr>
          <p:spPr>
            <a:xfrm>
              <a:off x="11111395" y="3015719"/>
              <a:ext cx="161926" cy="2545689"/>
            </a:xfrm>
            <a:prstGeom prst="triangle">
              <a:avLst/>
            </a:prstGeom>
            <a:grp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213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D4FBF-0D1F-43DC-B29D-EFC6DD1C6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6750"/>
            <a:ext cx="10515600" cy="551021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Table 2. Mean scores (and standard deviations) of consumer responses based on a 9-point hedonic scale for sensory attributes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*Mean values in the same row followed by different letters are significantly different (P &lt; 0.05).</a:t>
            </a: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2DD39D-B6F8-4368-9C74-C61182CC6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787724"/>
              </p:ext>
            </p:extLst>
          </p:nvPr>
        </p:nvGraphicFramePr>
        <p:xfrm>
          <a:off x="381000" y="1574105"/>
          <a:ext cx="11639552" cy="2895601"/>
        </p:xfrm>
        <a:graphic>
          <a:graphicData uri="http://schemas.openxmlformats.org/drawingml/2006/table">
            <a:tbl>
              <a:tblPr firstRow="1" firstCol="1" bandRow="1"/>
              <a:tblGrid>
                <a:gridCol w="1587349">
                  <a:extLst>
                    <a:ext uri="{9D8B030D-6E8A-4147-A177-3AD203B41FA5}">
                      <a16:colId xmlns:a16="http://schemas.microsoft.com/office/drawing/2014/main" val="3598946341"/>
                    </a:ext>
                  </a:extLst>
                </a:gridCol>
                <a:gridCol w="1519364">
                  <a:extLst>
                    <a:ext uri="{9D8B030D-6E8A-4147-A177-3AD203B41FA5}">
                      <a16:colId xmlns:a16="http://schemas.microsoft.com/office/drawing/2014/main" val="429207464"/>
                    </a:ext>
                  </a:extLst>
                </a:gridCol>
                <a:gridCol w="1519364">
                  <a:extLst>
                    <a:ext uri="{9D8B030D-6E8A-4147-A177-3AD203B41FA5}">
                      <a16:colId xmlns:a16="http://schemas.microsoft.com/office/drawing/2014/main" val="1197535414"/>
                    </a:ext>
                  </a:extLst>
                </a:gridCol>
                <a:gridCol w="932547">
                  <a:extLst>
                    <a:ext uri="{9D8B030D-6E8A-4147-A177-3AD203B41FA5}">
                      <a16:colId xmlns:a16="http://schemas.microsoft.com/office/drawing/2014/main" val="1706981562"/>
                    </a:ext>
                  </a:extLst>
                </a:gridCol>
                <a:gridCol w="1520232">
                  <a:extLst>
                    <a:ext uri="{9D8B030D-6E8A-4147-A177-3AD203B41FA5}">
                      <a16:colId xmlns:a16="http://schemas.microsoft.com/office/drawing/2014/main" val="3238783080"/>
                    </a:ext>
                  </a:extLst>
                </a:gridCol>
                <a:gridCol w="1520232">
                  <a:extLst>
                    <a:ext uri="{9D8B030D-6E8A-4147-A177-3AD203B41FA5}">
                      <a16:colId xmlns:a16="http://schemas.microsoft.com/office/drawing/2014/main" val="1030653484"/>
                    </a:ext>
                  </a:extLst>
                </a:gridCol>
                <a:gridCol w="1520232">
                  <a:extLst>
                    <a:ext uri="{9D8B030D-6E8A-4147-A177-3AD203B41FA5}">
                      <a16:colId xmlns:a16="http://schemas.microsoft.com/office/drawing/2014/main" val="2354443355"/>
                    </a:ext>
                  </a:extLst>
                </a:gridCol>
                <a:gridCol w="1520232">
                  <a:extLst>
                    <a:ext uri="{9D8B030D-6E8A-4147-A177-3AD203B41FA5}">
                      <a16:colId xmlns:a16="http://schemas.microsoft.com/office/drawing/2014/main" val="1999571873"/>
                    </a:ext>
                  </a:extLst>
                </a:gridCol>
              </a:tblGrid>
              <a:tr h="328375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Sample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80975"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Appearance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Colour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Aroma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Overall flavour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Texture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After taste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Overall liking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102564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Control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5.70 ±1.77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5.65± 1.77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5.44±1.30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5.17±1.50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5.29±1.71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5.04±1.77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5.11±1.65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94331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10% CPF</a:t>
                      </a:r>
                      <a:endParaRPr lang="en-US" sz="1300" b="1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5.69± 1.55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5.79±1.74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5.63±1.38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5.80±1.55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6.16±1.49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5.67±1.56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5.77±1.44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52744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15% CPF + 5% WPC</a:t>
                      </a:r>
                      <a:endParaRPr lang="en-US" sz="13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5.97 ±1.52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6.19±1.31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5.73±1.34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5.89±1.85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6.36±1.51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5.99±1.80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6.07±1.53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542900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20% CPF + 10% WPC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5.61± 1.48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5.73±1.58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5.56±1.40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5.24±1.61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6.04±1.50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5.41±1.58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5.46±1.58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304832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25% CPF + 15% WPC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5.53 ±1.50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5.73±1.56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5.46±1.44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5.21±1.70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6.04±1.65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5.01±1.71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5.31±1.7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092091"/>
                  </a:ext>
                </a:extLst>
              </a:tr>
              <a:tr h="427871"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30% CPF + 20% WPC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5.64±1.60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5.69±1.48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5.35±1.36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5.2±1.63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5.99±1.55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5.06±1.74</a:t>
                      </a:r>
                      <a:r>
                        <a:rPr lang="en-GB" sz="14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  <a:tabLst>
                          <a:tab pos="1079500" algn="l"/>
                        </a:tabLs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5.20±1.64</a:t>
                      </a:r>
                      <a:r>
                        <a:rPr lang="en-GB" sz="14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69960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72A009-22F3-4F7E-96F1-84BE3AD62783}"/>
              </a:ext>
            </a:extLst>
          </p:cNvPr>
          <p:cNvSpPr/>
          <p:nvPr/>
        </p:nvSpPr>
        <p:spPr>
          <a:xfrm>
            <a:off x="257173" y="2266951"/>
            <a:ext cx="11677654" cy="83820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6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685EF-B2FD-45A3-953D-7BB315264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23590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Based on the CATA emotional terms selected by panellists, extruded snacks samples could be classified into two groups, i.e., 1) 10-20% cowpea and 5-10% WPC, and 2) 25-30% cowpea and 15-20% WPC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10-15% cowpea and 5% WPC incorporated snacks were associated with “happy”, “balanced”, “joyful”, “relaxed”, “satisfied”, “peaceful”, “calm” and “exciting”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B46881-17A6-4420-91FC-5865A60E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4" y="486039"/>
            <a:ext cx="4524375" cy="429281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B2E5BD0-4768-453F-8E5E-4F7C4DE9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29" y="495462"/>
            <a:ext cx="4353922" cy="42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0E7E-5AC4-4BDC-95D9-3B0C9DBF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4899026"/>
            <a:ext cx="10515600" cy="130638"/>
          </a:xfrm>
        </p:spPr>
        <p:txBody>
          <a:bodyPr>
            <a:normAutofit fontScale="90000"/>
          </a:bodyPr>
          <a:lstStyle/>
          <a:p>
            <a:r>
              <a:rPr lang="en-GB" sz="1800" dirty="0"/>
              <a:t>Figure 3 JAR results from consumer acceptance test for extrudates with (a) colour; (b) Crispiness; (c) Hardness</a:t>
            </a:r>
            <a:br>
              <a:rPr lang="en-US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0E011-B5E0-400C-82E2-103645259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15774" cy="45915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92C0AF5-4DC3-4D58-9781-87E70657658E}"/>
              </a:ext>
            </a:extLst>
          </p:cNvPr>
          <p:cNvSpPr/>
          <p:nvPr/>
        </p:nvSpPr>
        <p:spPr>
          <a:xfrm>
            <a:off x="457200" y="4791075"/>
            <a:ext cx="11277600" cy="1457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Overall, the percentage of consumers that rated the attributes as just about right increased in all categories with cowpea and WPC addition. Similarly, to hedonic scores, 15% cowpea flour and 5% WPC addition rated 83% for 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r>
              <a:rPr lang="en-US" dirty="0">
                <a:solidFill>
                  <a:schemeClr val="tx1"/>
                </a:solidFill>
              </a:rPr>
              <a:t>, 89% crispiness with 87% for hardness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178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1F6C-91F5-4CF6-BA18-A3DFDEAF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Conclusion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63841-3526-4C99-A1DC-F58400EB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A cowpea-WPC based gluten-free extruded snack containing 10-15% Cowpea flour and 5% WPC was found to exhibit the most desirable consumer acceptability properties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E42B7-11C7-4D28-9123-88362A28EBF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6307" r="73723" b="54412"/>
          <a:stretch/>
        </p:blipFill>
        <p:spPr bwMode="auto">
          <a:xfrm rot="5400000">
            <a:off x="2984306" y="3555808"/>
            <a:ext cx="1981361" cy="2051274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1C54A-94FB-4173-8BBD-6B7B4CF4F2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55853" r="44309" b="15562"/>
          <a:stretch/>
        </p:blipFill>
        <p:spPr bwMode="auto">
          <a:xfrm rot="5400000">
            <a:off x="7362185" y="3586887"/>
            <a:ext cx="1876588" cy="1884343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1A8989-51B3-4743-AC33-A69939A3263B}"/>
              </a:ext>
            </a:extLst>
          </p:cNvPr>
          <p:cNvSpPr/>
          <p:nvPr/>
        </p:nvSpPr>
        <p:spPr>
          <a:xfrm>
            <a:off x="3238016" y="5767376"/>
            <a:ext cx="1473939" cy="544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90% Rice + 10% Cowpea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F6CB1-B737-4065-A5C4-3D4A42436A79}"/>
              </a:ext>
            </a:extLst>
          </p:cNvPr>
          <p:cNvSpPr/>
          <p:nvPr/>
        </p:nvSpPr>
        <p:spPr>
          <a:xfrm>
            <a:off x="7644887" y="5671809"/>
            <a:ext cx="1473939" cy="73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80% Rice + 15% Cowpea + 5% WPC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7A3587-02F4-48C7-B2D9-A771E0E6D178}"/>
              </a:ext>
            </a:extLst>
          </p:cNvPr>
          <p:cNvCxnSpPr>
            <a:cxnSpLocks/>
          </p:cNvCxnSpPr>
          <p:nvPr/>
        </p:nvCxnSpPr>
        <p:spPr>
          <a:xfrm>
            <a:off x="634767" y="1555987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4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40E5-4449-411A-8DEE-2F333620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References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45042-0AC3-4423-A3C9-B36285758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GB" dirty="0"/>
              <a:t>A. M. Paula and A. C. Conti-Silva, “Texture profile and correlation between sensory and instrumental analyses on extruded snacks,” </a:t>
            </a:r>
            <a:r>
              <a:rPr lang="en-GB" i="1" dirty="0"/>
              <a:t>J. Food Eng.</a:t>
            </a:r>
            <a:r>
              <a:rPr lang="en-GB" dirty="0"/>
              <a:t>, vol. 121, no. 1, pp. 9–14, 2014, </a:t>
            </a:r>
            <a:r>
              <a:rPr lang="en-GB" dirty="0" err="1"/>
              <a:t>doi</a:t>
            </a:r>
            <a:r>
              <a:rPr lang="en-GB" dirty="0"/>
              <a:t>: 10.1016/j.jfoodeng.2013.08.007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dirty="0"/>
              <a:t>S. A. </a:t>
            </a:r>
            <a:r>
              <a:rPr lang="en-GB" dirty="0" err="1"/>
              <a:t>Wani</a:t>
            </a:r>
            <a:r>
              <a:rPr lang="en-GB" dirty="0"/>
              <a:t> and P. Kumar, “Influence of different mixtures of ingredients on the physicochemical, nutritional and pasting properties of extruded snacks,” </a:t>
            </a:r>
            <a:r>
              <a:rPr lang="en-GB" i="1" dirty="0"/>
              <a:t>J. Food Meas. </a:t>
            </a:r>
            <a:r>
              <a:rPr lang="en-GB" i="1" dirty="0" err="1"/>
              <a:t>Charact</a:t>
            </a:r>
            <a:r>
              <a:rPr lang="en-GB" i="1" dirty="0"/>
              <a:t>.</a:t>
            </a:r>
            <a:r>
              <a:rPr lang="en-GB" dirty="0"/>
              <a:t>, vol. 10, no. 3, pp. 690–700, 2016, </a:t>
            </a:r>
            <a:r>
              <a:rPr lang="en-GB" dirty="0" err="1"/>
              <a:t>doi</a:t>
            </a:r>
            <a:r>
              <a:rPr lang="en-GB" dirty="0"/>
              <a:t>: 10.1007/s11694-016-9353-9.</a:t>
            </a: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dirty="0"/>
              <a:t>M. Sha, S. </a:t>
            </a:r>
            <a:r>
              <a:rPr lang="en-GB" dirty="0" err="1"/>
              <a:t>Pathania</a:t>
            </a:r>
            <a:r>
              <a:rPr lang="en-GB" dirty="0"/>
              <a:t>, and A. Sharma, “LWT - Food Science and Technology Optimization of the extrusion process for development of high fi </a:t>
            </a:r>
            <a:r>
              <a:rPr lang="en-GB" dirty="0" err="1"/>
              <a:t>bre</a:t>
            </a:r>
            <a:r>
              <a:rPr lang="en-GB" dirty="0"/>
              <a:t> soybean-rice ready-to-eat snacks using carrot pomace and cauli </a:t>
            </a:r>
            <a:r>
              <a:rPr lang="en-GB" dirty="0" err="1"/>
              <a:t>fl</a:t>
            </a:r>
            <a:r>
              <a:rPr lang="en-GB" dirty="0"/>
              <a:t> </a:t>
            </a:r>
            <a:r>
              <a:rPr lang="en-GB" dirty="0" err="1"/>
              <a:t>ower</a:t>
            </a:r>
            <a:r>
              <a:rPr lang="en-GB" dirty="0"/>
              <a:t> trimmings,” vol. 74, 2016, </a:t>
            </a:r>
            <a:r>
              <a:rPr lang="en-GB" dirty="0" err="1"/>
              <a:t>doi</a:t>
            </a:r>
            <a:r>
              <a:rPr lang="en-GB" dirty="0"/>
              <a:t>: 10.1016/j.lwt.2016.07.031.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dirty="0"/>
              <a:t>S. M. Beck, K. </a:t>
            </a:r>
            <a:r>
              <a:rPr lang="en-GB" dirty="0" err="1"/>
              <a:t>Knoerzer</a:t>
            </a:r>
            <a:r>
              <a:rPr lang="en-GB" dirty="0"/>
              <a:t>, M. Foerster, S. Mayo, C. Philipp, and J. </a:t>
            </a:r>
            <a:r>
              <a:rPr lang="en-GB" dirty="0" err="1"/>
              <a:t>Arcot</a:t>
            </a:r>
            <a:r>
              <a:rPr lang="en-GB" dirty="0"/>
              <a:t>, “Low moisture extrusion of pea protein and pea fibre fortified rice starch blends,” </a:t>
            </a:r>
            <a:r>
              <a:rPr lang="en-GB" i="1" dirty="0"/>
              <a:t>J. Food Eng.</a:t>
            </a:r>
            <a:r>
              <a:rPr lang="en-GB" dirty="0"/>
              <a:t>, vol. 231, pp. 61–71, 2018, </a:t>
            </a:r>
            <a:r>
              <a:rPr lang="en-GB" dirty="0" err="1"/>
              <a:t>doi</a:t>
            </a:r>
            <a:r>
              <a:rPr lang="en-GB" dirty="0"/>
              <a:t>: 10.1016/j.jfoodeng.2018.03.004.</a:t>
            </a:r>
            <a:endParaRPr lang="en-US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GB" dirty="0"/>
              <a:t>C. Brennan, M. Brennan, E. Derbyshire, and B. K. Tiwari, “Effects of extrusion on the polyphenols , vitamins and antioxidant activity of foods,” </a:t>
            </a:r>
            <a:r>
              <a:rPr lang="en-GB" i="1" dirty="0"/>
              <a:t>Trends Food Sci. Technol.</a:t>
            </a:r>
            <a:r>
              <a:rPr lang="en-GB" dirty="0"/>
              <a:t>, vol. 22, no. 10, pp. 570–575, 2011, </a:t>
            </a:r>
            <a:r>
              <a:rPr lang="en-GB" dirty="0" err="1"/>
              <a:t>doi</a:t>
            </a:r>
            <a:r>
              <a:rPr lang="en-GB" dirty="0"/>
              <a:t>: 10.1016/j.tifs.2011.05.007.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1833D0-648C-4CD1-B7C5-5103B24D38A6}"/>
              </a:ext>
            </a:extLst>
          </p:cNvPr>
          <p:cNvCxnSpPr>
            <a:cxnSpLocks/>
          </p:cNvCxnSpPr>
          <p:nvPr/>
        </p:nvCxnSpPr>
        <p:spPr>
          <a:xfrm>
            <a:off x="634767" y="1490673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9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0E89-F598-4FA2-B142-BCF9C9ABF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Acknowledgements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D2E24-56BE-47FB-B619-571615A66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 want to express my sincere gratitude to my supervisors Prof. Charles S. Brennan, Dr. Margaret A. Brennan and Dr. </a:t>
            </a:r>
            <a:r>
              <a:rPr lang="en-US" dirty="0" err="1"/>
              <a:t>Damir</a:t>
            </a:r>
            <a:r>
              <a:rPr lang="en-US" dirty="0"/>
              <a:t> D </a:t>
            </a:r>
            <a:r>
              <a:rPr lang="en-US" dirty="0" err="1"/>
              <a:t>Torrico</a:t>
            </a:r>
            <a:r>
              <a:rPr lang="en-US" dirty="0"/>
              <a:t>, for the continuous support and guidance throughout the experimental period</a:t>
            </a:r>
          </a:p>
          <a:p>
            <a:pPr marL="0" indent="0">
              <a:buNone/>
            </a:pPr>
            <a:r>
              <a:rPr lang="en-US" dirty="0"/>
              <a:t>All the staff members of the department WFBM and Postgraduate students who participated as sensory </a:t>
            </a:r>
            <a:r>
              <a:rPr lang="en-GB" dirty="0"/>
              <a:t>panellists</a:t>
            </a:r>
            <a:r>
              <a:rPr lang="en-US" dirty="0"/>
              <a:t> are highly appreciated</a:t>
            </a:r>
          </a:p>
          <a:p>
            <a:pPr marL="0" indent="0">
              <a:buNone/>
            </a:pPr>
            <a:r>
              <a:rPr lang="en-US" dirty="0"/>
              <a:t>Also, my sincere thanks go to Letitia </a:t>
            </a:r>
            <a:r>
              <a:rPr lang="en-US" dirty="0" err="1"/>
              <a:t>Stipkovits</a:t>
            </a:r>
            <a:r>
              <a:rPr lang="en-US" dirty="0"/>
              <a:t> for her technical support during the study period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30C909-B383-46FB-83C6-5B421F46680B}"/>
              </a:ext>
            </a:extLst>
          </p:cNvPr>
          <p:cNvCxnSpPr>
            <a:cxnSpLocks/>
          </p:cNvCxnSpPr>
          <p:nvPr/>
        </p:nvCxnSpPr>
        <p:spPr>
          <a:xfrm>
            <a:off x="634767" y="1518665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96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85242B-54D4-40D8-B643-2766B9C95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r="5971" b="-1"/>
          <a:stretch/>
        </p:blipFill>
        <p:spPr bwMode="auto">
          <a:xfrm>
            <a:off x="3068" y="-14791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6A22B6F-E9A0-43EC-B17A-51238D6D4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486" y="4595664"/>
            <a:ext cx="9565028" cy="1249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000" dirty="0"/>
              <a:t>Thank You</a:t>
            </a:r>
            <a:endParaRPr lang="en-US" sz="70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1175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7658-AEAD-4A1E-B147-9939B0B5B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Outline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C2CE9-0384-4D75-8DB2-DADF2AE20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Introduction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Objective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Methodology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Results and Discussion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Conclusion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References</a:t>
            </a:r>
          </a:p>
          <a:p>
            <a:pPr marL="993775" lvl="1" indent="-536575">
              <a:buFont typeface="Wingdings" panose="05000000000000000000" pitchFamily="2" charset="2"/>
              <a:buChar char="Ø"/>
            </a:pPr>
            <a:r>
              <a:rPr lang="en-GB" sz="3000" dirty="0"/>
              <a:t>Acknowledgments</a:t>
            </a:r>
          </a:p>
          <a:p>
            <a:endParaRPr lang="en-US" sz="2000" dirty="0"/>
          </a:p>
        </p:txBody>
      </p:sp>
      <p:pic>
        <p:nvPicPr>
          <p:cNvPr id="5" name="Picture 4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DE7D8018-BDFB-4235-9A44-4556BE5D6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r="15602"/>
          <a:stretch/>
        </p:blipFill>
        <p:spPr>
          <a:xfrm rot="5400000">
            <a:off x="-572739" y="1173718"/>
            <a:ext cx="6297107" cy="4779231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3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4975E7-DBC1-496F-8EC9-3A7E678B6E43}"/>
              </a:ext>
            </a:extLst>
          </p:cNvPr>
          <p:cNvCxnSpPr>
            <a:cxnSpLocks/>
          </p:cNvCxnSpPr>
          <p:nvPr/>
        </p:nvCxnSpPr>
        <p:spPr>
          <a:xfrm>
            <a:off x="5080934" y="2115117"/>
            <a:ext cx="6634919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59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5E14-5770-406D-8DC6-8DC1E8C7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Introduction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C9C8-C014-4237-8CDD-7F2CF37B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041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Extrusion technology - offers an excellent avenue to combine different ingredients in ready-to-eat snacks with a wide variety of textures and mouth feelings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These additions -  reduce carbohydrate-rich, high </a:t>
            </a:r>
            <a:r>
              <a:rPr lang="en-US" dirty="0" err="1"/>
              <a:t>glycaemic</a:t>
            </a:r>
            <a:r>
              <a:rPr lang="en-US" dirty="0"/>
              <a:t> products, and improve bioactive components in snacks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B8B119-BA69-4BD2-8499-523AFD09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92" y="3659479"/>
            <a:ext cx="2918238" cy="291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E126A4-9403-468F-A667-0577A886A862}"/>
              </a:ext>
            </a:extLst>
          </p:cNvPr>
          <p:cNvSpPr/>
          <p:nvPr/>
        </p:nvSpPr>
        <p:spPr>
          <a:xfrm>
            <a:off x="8474697" y="6492875"/>
            <a:ext cx="3431357" cy="254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Source: masonfit.com/healthy-snacks-guide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161A2D-B23C-4AA7-84A3-582F1966EBFE}"/>
              </a:ext>
            </a:extLst>
          </p:cNvPr>
          <p:cNvCxnSpPr>
            <a:cxnSpLocks/>
          </p:cNvCxnSpPr>
          <p:nvPr/>
        </p:nvCxnSpPr>
        <p:spPr>
          <a:xfrm>
            <a:off x="634767" y="1509335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722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CBE41-158B-458E-86B8-E749B5F2F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NZ" sz="1600" dirty="0">
                <a:latin typeface="+mn-lt"/>
              </a:rPr>
              <a:t>Source:</a:t>
            </a:r>
            <a:r>
              <a:rPr lang="da-DK" sz="1600" dirty="0">
                <a:latin typeface="+mn-lt"/>
              </a:rPr>
              <a:t>(Dalbhagat, Mahato et al. 2019))</a:t>
            </a:r>
            <a:endParaRPr lang="en-NZ" sz="1600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6246EE-E695-4289-9223-FFDEC06B3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49" t="24742" r="9932" b="26529"/>
          <a:stretch/>
        </p:blipFill>
        <p:spPr>
          <a:xfrm>
            <a:off x="352775" y="1675454"/>
            <a:ext cx="11486449" cy="4379498"/>
          </a:xfrm>
          <a:prstGeom prst="rect">
            <a:avLst/>
          </a:prstGeo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45DCC1-CE1C-4FD0-A564-1A85DF72C1DF}"/>
              </a:ext>
            </a:extLst>
          </p:cNvPr>
          <p:cNvSpPr/>
          <p:nvPr/>
        </p:nvSpPr>
        <p:spPr>
          <a:xfrm>
            <a:off x="609600" y="261257"/>
            <a:ext cx="11155680" cy="1245326"/>
          </a:xfrm>
          <a:prstGeom prst="rect">
            <a:avLst/>
          </a:prstGeom>
          <a:pattFill prst="pct60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Various researchers have strived to enhance the nutritional profiles of extruded products with protein, </a:t>
            </a:r>
            <a:r>
              <a:rPr lang="en-GB" sz="2000" dirty="0"/>
              <a:t>fibre</a:t>
            </a:r>
            <a:r>
              <a:rPr lang="en-US" sz="2000" dirty="0"/>
              <a:t> and bioactive components, through the addition of legumes, fruits, vegetables and food industry by-products</a:t>
            </a:r>
          </a:p>
        </p:txBody>
      </p:sp>
    </p:spTree>
    <p:extLst>
      <p:ext uri="{BB962C8B-B14F-4D97-AF65-F5344CB8AC3E}">
        <p14:creationId xmlns:p14="http://schemas.microsoft.com/office/powerpoint/2010/main" val="62826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00A3A-3F15-4749-B041-9AFF8A87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accent2">
                    <a:lumMod val="75000"/>
                  </a:schemeClr>
                </a:solidFill>
              </a:rPr>
              <a:t>Objective</a:t>
            </a: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2400" b="1" dirty="0">
                <a:solidFill>
                  <a:srgbClr val="002060"/>
                </a:solidFill>
              </a:rPr>
              <a:t>Assess the instrumental and sensory properties of extruded ready-to-eat snacks rich in </a:t>
            </a:r>
            <a:r>
              <a:rPr lang="en-US" sz="2400" b="1" dirty="0" err="1">
                <a:solidFill>
                  <a:srgbClr val="002060"/>
                </a:solidFill>
              </a:rPr>
              <a:t>fibre</a:t>
            </a:r>
            <a:r>
              <a:rPr lang="en-US" sz="2400" b="1" dirty="0">
                <a:solidFill>
                  <a:srgbClr val="002060"/>
                </a:solidFill>
              </a:rPr>
              <a:t> and protein using </a:t>
            </a:r>
            <a:r>
              <a:rPr lang="en-US" sz="2400" b="1" u="sng" dirty="0">
                <a:solidFill>
                  <a:srgbClr val="002060"/>
                </a:solidFill>
              </a:rPr>
              <a:t>a </a:t>
            </a:r>
            <a:r>
              <a:rPr lang="en-US" sz="2800" b="1" u="sng" dirty="0">
                <a:solidFill>
                  <a:srgbClr val="002060"/>
                </a:solidFill>
              </a:rPr>
              <a:t>new combination of ingredients</a:t>
            </a:r>
            <a:endParaRPr lang="en-NZ" sz="2800" b="1" u="sng" dirty="0">
              <a:solidFill>
                <a:srgbClr val="002060"/>
              </a:solidFill>
            </a:endParaRPr>
          </a:p>
        </p:txBody>
      </p:sp>
      <p:pic>
        <p:nvPicPr>
          <p:cNvPr id="1026" name="Picture 2" descr="Image result for raw rice">
            <a:extLst>
              <a:ext uri="{FF2B5EF4-FFF2-40B4-BE49-F238E27FC236}">
                <a16:creationId xmlns:a16="http://schemas.microsoft.com/office/drawing/2014/main" id="{6685EF88-1A62-4EBC-86FF-976DD362E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9012" r="15641" b="12345"/>
          <a:stretch/>
        </p:blipFill>
        <p:spPr bwMode="auto">
          <a:xfrm>
            <a:off x="838200" y="1806566"/>
            <a:ext cx="3013971" cy="31403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wpea plate">
            <a:extLst>
              <a:ext uri="{FF2B5EF4-FFF2-40B4-BE49-F238E27FC236}">
                <a16:creationId xmlns:a16="http://schemas.microsoft.com/office/drawing/2014/main" id="{F35E334B-0160-4594-BC74-79B5FCEC3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3549" r="22584" b="7902"/>
          <a:stretch/>
        </p:blipFill>
        <p:spPr bwMode="auto">
          <a:xfrm>
            <a:off x="4653168" y="1914031"/>
            <a:ext cx="3114262" cy="32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126E49-A659-4BD1-A57A-5C87BC35D5AC}"/>
              </a:ext>
            </a:extLst>
          </p:cNvPr>
          <p:cNvSpPr/>
          <p:nvPr/>
        </p:nvSpPr>
        <p:spPr>
          <a:xfrm>
            <a:off x="1308652" y="5384109"/>
            <a:ext cx="2173357" cy="622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>
                <a:solidFill>
                  <a:schemeClr val="tx1"/>
                </a:solidFill>
              </a:rPr>
              <a:t>Rice</a:t>
            </a:r>
          </a:p>
          <a:p>
            <a:pPr algn="ctr"/>
            <a:r>
              <a:rPr lang="en-NZ" i="1" dirty="0">
                <a:solidFill>
                  <a:schemeClr val="tx1"/>
                </a:solidFill>
              </a:rPr>
              <a:t>Oryza sativa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D5D309-E0D6-4321-B9B1-CBBFCA67E39E}"/>
              </a:ext>
            </a:extLst>
          </p:cNvPr>
          <p:cNvSpPr/>
          <p:nvPr/>
        </p:nvSpPr>
        <p:spPr>
          <a:xfrm>
            <a:off x="5123621" y="5850835"/>
            <a:ext cx="2173357" cy="1407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400" dirty="0">
                <a:solidFill>
                  <a:schemeClr val="tx1"/>
                </a:solidFill>
              </a:rPr>
              <a:t>Cowpea </a:t>
            </a:r>
            <a:r>
              <a:rPr lang="en-NZ" sz="1600" i="1" dirty="0">
                <a:solidFill>
                  <a:schemeClr val="tx1"/>
                </a:solidFill>
              </a:rPr>
              <a:t>Vigna </a:t>
            </a:r>
            <a:r>
              <a:rPr lang="en-NZ" sz="1600" i="1" dirty="0" err="1">
                <a:solidFill>
                  <a:schemeClr val="tx1"/>
                </a:solidFill>
              </a:rPr>
              <a:t>unguiculata</a:t>
            </a:r>
            <a:br>
              <a:rPr lang="en-NZ" sz="1600" i="1" dirty="0">
                <a:solidFill>
                  <a:schemeClr val="tx1"/>
                </a:solidFill>
              </a:rPr>
            </a:br>
            <a:r>
              <a:rPr lang="en-NZ" sz="1600" i="1" dirty="0">
                <a:solidFill>
                  <a:schemeClr val="tx1"/>
                </a:solidFill>
                <a:hlinkClick r:id="rId5" tooltip="Carl Linnae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L.</a:t>
            </a:r>
            <a:r>
              <a:rPr lang="en-NZ" sz="1600" i="1" dirty="0">
                <a:solidFill>
                  <a:schemeClr val="tx1"/>
                </a:solidFill>
              </a:rPr>
              <a:t> </a:t>
            </a:r>
            <a:r>
              <a:rPr lang="en-NZ" sz="1600" i="1" dirty="0" err="1">
                <a:solidFill>
                  <a:schemeClr val="tx1"/>
                </a:solidFill>
                <a:hlinkClick r:id="rId6" tooltip="Wilhelm Gerhard Walpe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Walp</a:t>
            </a:r>
            <a:r>
              <a:rPr lang="en-NZ" sz="1600" i="1" dirty="0">
                <a:solidFill>
                  <a:schemeClr val="tx1"/>
                </a:solidFill>
                <a:hlinkClick r:id="rId6" tooltip="Wilhelm Gerhard Walper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NZ" sz="1600" i="1" dirty="0">
              <a:solidFill>
                <a:schemeClr val="tx1"/>
              </a:solidFill>
            </a:endParaRPr>
          </a:p>
          <a:p>
            <a:pPr algn="ctr"/>
            <a:endParaRPr lang="en-NZ" sz="4400" dirty="0">
              <a:solidFill>
                <a:schemeClr val="tx1"/>
              </a:solidFill>
            </a:endParaRPr>
          </a:p>
          <a:p>
            <a:pPr algn="ctr"/>
            <a:endParaRPr lang="en-NZ" sz="4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02119B-64B3-459C-9E43-247C854F64F1}"/>
              </a:ext>
            </a:extLst>
          </p:cNvPr>
          <p:cNvSpPr/>
          <p:nvPr/>
        </p:nvSpPr>
        <p:spPr>
          <a:xfrm>
            <a:off x="8188315" y="5382246"/>
            <a:ext cx="3429000" cy="622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dirty="0">
                <a:solidFill>
                  <a:schemeClr val="tx1"/>
                </a:solidFill>
              </a:rPr>
              <a:t>Whey Protein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5EACD-0704-4569-9166-3FD188D63526}"/>
              </a:ext>
            </a:extLst>
          </p:cNvPr>
          <p:cNvSpPr/>
          <p:nvPr/>
        </p:nvSpPr>
        <p:spPr>
          <a:xfrm>
            <a:off x="4097925" y="3071812"/>
            <a:ext cx="409780" cy="72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54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2E070D-2B97-47BF-A9E6-A9F020D93EF8}"/>
              </a:ext>
            </a:extLst>
          </p:cNvPr>
          <p:cNvSpPr/>
          <p:nvPr/>
        </p:nvSpPr>
        <p:spPr>
          <a:xfrm>
            <a:off x="7865837" y="3148011"/>
            <a:ext cx="409780" cy="576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5400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89338-32DD-49F8-AD73-7634FEDE36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816" r="21518" b="1718"/>
          <a:stretch/>
        </p:blipFill>
        <p:spPr>
          <a:xfrm rot="5400000">
            <a:off x="8373236" y="1914822"/>
            <a:ext cx="3244869" cy="324328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1012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FEFE-174D-496E-8787-59A60CF7F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81" y="663055"/>
            <a:ext cx="4031945" cy="18287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Methodology</a:t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500" dirty="0"/>
              <a:t>Raw material combinations and extrusion conditions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C8C20A5-EE84-4CBE-9236-93E6530F5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22854"/>
              </p:ext>
            </p:extLst>
          </p:nvPr>
        </p:nvGraphicFramePr>
        <p:xfrm>
          <a:off x="838200" y="2795064"/>
          <a:ext cx="3783538" cy="34988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1769">
                  <a:extLst>
                    <a:ext uri="{9D8B030D-6E8A-4147-A177-3AD203B41FA5}">
                      <a16:colId xmlns:a16="http://schemas.microsoft.com/office/drawing/2014/main" val="3993148644"/>
                    </a:ext>
                  </a:extLst>
                </a:gridCol>
                <a:gridCol w="1891769">
                  <a:extLst>
                    <a:ext uri="{9D8B030D-6E8A-4147-A177-3AD203B41FA5}">
                      <a16:colId xmlns:a16="http://schemas.microsoft.com/office/drawing/2014/main" val="1677767134"/>
                    </a:ext>
                  </a:extLst>
                </a:gridCol>
              </a:tblGrid>
              <a:tr h="57139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Extrusion Process Conditions</a:t>
                      </a:r>
                    </a:p>
                  </a:txBody>
                  <a:tcPr>
                    <a:solidFill>
                      <a:schemeClr val="accent2">
                        <a:alpha val="5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905807"/>
                  </a:ext>
                </a:extLst>
              </a:tr>
              <a:tr h="571390">
                <a:tc>
                  <a:txBody>
                    <a:bodyPr/>
                    <a:lstStyle/>
                    <a:p>
                      <a:r>
                        <a:rPr lang="en-US" dirty="0"/>
                        <a:t>Screw speed </a:t>
                      </a:r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252 rpm</a:t>
                      </a:r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307019"/>
                  </a:ext>
                </a:extLst>
              </a:tr>
              <a:tr h="571390">
                <a:tc>
                  <a:txBody>
                    <a:bodyPr/>
                    <a:lstStyle/>
                    <a:p>
                      <a:r>
                        <a:rPr lang="en-US" dirty="0"/>
                        <a:t>Die temperature </a:t>
                      </a:r>
                    </a:p>
                  </a:txBody>
                  <a:tcPr>
                    <a:solidFill>
                      <a:schemeClr val="accent2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111.5°C</a:t>
                      </a:r>
                    </a:p>
                  </a:txBody>
                  <a:tcPr>
                    <a:solidFill>
                      <a:schemeClr val="accent2">
                        <a:tint val="2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733385"/>
                  </a:ext>
                </a:extLst>
              </a:tr>
              <a:tr h="571390">
                <a:tc>
                  <a:txBody>
                    <a:bodyPr/>
                    <a:lstStyle/>
                    <a:p>
                      <a:r>
                        <a:rPr lang="en-US" dirty="0"/>
                        <a:t>Feed rate </a:t>
                      </a:r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7.98 kg h¯¹</a:t>
                      </a:r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73606"/>
                  </a:ext>
                </a:extLst>
              </a:tr>
              <a:tr h="571390">
                <a:tc>
                  <a:txBody>
                    <a:bodyPr/>
                    <a:lstStyle/>
                    <a:p>
                      <a:r>
                        <a:rPr lang="en-US" dirty="0"/>
                        <a:t>Water rate </a:t>
                      </a:r>
                    </a:p>
                  </a:txBody>
                  <a:tcPr>
                    <a:solidFill>
                      <a:schemeClr val="accent2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90.67 kg h¯¹</a:t>
                      </a:r>
                    </a:p>
                  </a:txBody>
                  <a:tcPr>
                    <a:solidFill>
                      <a:schemeClr val="accent2">
                        <a:tint val="2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77840"/>
                  </a:ext>
                </a:extLst>
              </a:tr>
              <a:tr h="641884">
                <a:tc>
                  <a:txBody>
                    <a:bodyPr/>
                    <a:lstStyle/>
                    <a:p>
                      <a:r>
                        <a:rPr lang="en-US" dirty="0"/>
                        <a:t>Die diameter </a:t>
                      </a:r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 mm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2">
                        <a:tint val="4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83535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4C931BA-8832-413E-9521-A3E42353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72" y="474046"/>
            <a:ext cx="1757455" cy="1703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2184D8-F75E-433D-AD75-C3E076CEEA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6307" r="73723" b="54412"/>
          <a:stretch/>
        </p:blipFill>
        <p:spPr bwMode="auto">
          <a:xfrm rot="5400000">
            <a:off x="7833332" y="439789"/>
            <a:ext cx="1588613" cy="1637809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C1A9-A1AC-41F8-BBEF-057C8FF2814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55853" r="44309" b="15562"/>
          <a:stretch/>
        </p:blipFill>
        <p:spPr bwMode="auto">
          <a:xfrm rot="5400000">
            <a:off x="10296537" y="397996"/>
            <a:ext cx="1578953" cy="1637808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709E0-F4D8-4243-A777-3038963C92A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 t="15246" r="45093" b="55889"/>
          <a:stretch/>
        </p:blipFill>
        <p:spPr bwMode="auto">
          <a:xfrm rot="5400000">
            <a:off x="5411212" y="2946180"/>
            <a:ext cx="1578952" cy="1738829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B6404F-2378-4C46-9391-3A434EBC83B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0" t="56560" r="14893" b="14476"/>
          <a:stretch/>
        </p:blipFill>
        <p:spPr bwMode="auto">
          <a:xfrm rot="5400000">
            <a:off x="7798988" y="2989680"/>
            <a:ext cx="1700128" cy="1738828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D82C81-981F-4377-93C6-776BBE418BC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4" t="14385" r="14545" b="57029"/>
          <a:stretch/>
        </p:blipFill>
        <p:spPr bwMode="auto">
          <a:xfrm rot="5400000">
            <a:off x="10262640" y="3030587"/>
            <a:ext cx="1700127" cy="1691190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4332B5-35AE-4F32-B57A-547B03A45F21}"/>
              </a:ext>
            </a:extLst>
          </p:cNvPr>
          <p:cNvSpPr/>
          <p:nvPr/>
        </p:nvSpPr>
        <p:spPr>
          <a:xfrm>
            <a:off x="5326144" y="2250540"/>
            <a:ext cx="1743959" cy="35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100% Rice Flour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943FE9-518A-4ECC-95B0-7E26916F2E31}"/>
              </a:ext>
            </a:extLst>
          </p:cNvPr>
          <p:cNvSpPr/>
          <p:nvPr/>
        </p:nvSpPr>
        <p:spPr>
          <a:xfrm>
            <a:off x="7972604" y="2167927"/>
            <a:ext cx="1473939" cy="544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90% Rice + 10% Cowpea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0BEC5F-688D-4277-A653-95ECD5000FE7}"/>
              </a:ext>
            </a:extLst>
          </p:cNvPr>
          <p:cNvSpPr/>
          <p:nvPr/>
        </p:nvSpPr>
        <p:spPr>
          <a:xfrm>
            <a:off x="10430979" y="2101071"/>
            <a:ext cx="1473939" cy="73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80% Rice + 15% Cowpea + 5% WPC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B601C2-4A91-49F0-A1CA-87EE8BEE6166}"/>
              </a:ext>
            </a:extLst>
          </p:cNvPr>
          <p:cNvSpPr/>
          <p:nvPr/>
        </p:nvSpPr>
        <p:spPr>
          <a:xfrm>
            <a:off x="5505271" y="4794982"/>
            <a:ext cx="1385724" cy="73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70% Rice + 20% Cowpea + 10% WPC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BDDC18-F55B-441B-9C56-A8EAD70A00FF}"/>
              </a:ext>
            </a:extLst>
          </p:cNvPr>
          <p:cNvSpPr/>
          <p:nvPr/>
        </p:nvSpPr>
        <p:spPr>
          <a:xfrm>
            <a:off x="7972604" y="4794982"/>
            <a:ext cx="1473939" cy="73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60% Rice + 25% Cowpea + 15% WPC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D8CA71-AD48-4F4F-AAC8-E3EB342FF6B6}"/>
              </a:ext>
            </a:extLst>
          </p:cNvPr>
          <p:cNvSpPr/>
          <p:nvPr/>
        </p:nvSpPr>
        <p:spPr>
          <a:xfrm>
            <a:off x="10355969" y="4820001"/>
            <a:ext cx="1473939" cy="73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>
                <a:solidFill>
                  <a:schemeClr val="tx1"/>
                </a:solidFill>
              </a:rPr>
              <a:t>50% Rice + 30% Cowpea + 20% WPC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831F1F-C587-4861-B6DC-AA6D9E43C360}"/>
              </a:ext>
            </a:extLst>
          </p:cNvPr>
          <p:cNvCxnSpPr>
            <a:cxnSpLocks/>
          </p:cNvCxnSpPr>
          <p:nvPr/>
        </p:nvCxnSpPr>
        <p:spPr>
          <a:xfrm>
            <a:off x="634767" y="1556554"/>
            <a:ext cx="3986971" cy="3096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61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84E28-92F0-4E1A-A9C0-9C1311F0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Colour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7F77CA-0031-4F58-866D-942F06241B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L* (brightness), a* (redness) and b* (yellowness)  - by using a tristimulus </a:t>
                </a:r>
                <a:r>
                  <a:rPr lang="en-US" dirty="0" err="1"/>
                  <a:t>colour</a:t>
                </a:r>
                <a:r>
                  <a:rPr lang="en-US" dirty="0"/>
                  <a:t> </a:t>
                </a:r>
                <a:r>
                  <a:rPr lang="en-US" dirty="0" err="1"/>
                  <a:t>analyser</a:t>
                </a:r>
                <a:r>
                  <a:rPr lang="en-US" dirty="0"/>
                  <a:t> </a:t>
                </a:r>
                <a:r>
                  <a:rPr lang="en-US" sz="1600" dirty="0"/>
                  <a:t>(Minolta Chroma Meter CR 210, Minolta Camera Co., Japan). </a:t>
                </a:r>
              </a:p>
              <a:p>
                <a:r>
                  <a:rPr lang="en-GB" dirty="0"/>
                  <a:t>Total colour change (∆E) and the browning index (BI) were calculated according to the following equations</a:t>
                </a:r>
                <a:endParaRPr lang="en-US" sz="1600" dirty="0"/>
              </a:p>
              <a:p>
                <a:pPr lvl="2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 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</m:sup>
                            </m:sSup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marL="914400" lvl="2" indent="0">
                  <a:buNone/>
                </a:pPr>
                <a:endParaRPr lang="en-GB" i="1" dirty="0"/>
              </a:p>
              <a:p>
                <a:pPr lvl="2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𝐵𝐼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100 × 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−0.31</m:t>
                                </m:r>
                              </m:e>
                            </m:d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0.17</m:t>
                            </m:r>
                          </m:den>
                        </m:f>
                      </m:e>
                    </m:d>
                  </m:oMath>
                </a14:m>
                <a:endParaRPr lang="en-GB" i="1" dirty="0"/>
              </a:p>
              <a:p>
                <a:pPr marL="914400" lvl="2" indent="0">
                  <a:buNone/>
                </a:pPr>
                <a:endParaRPr lang="en-GB" i="1" dirty="0"/>
              </a:p>
              <a:p>
                <a:pPr marL="914400" lvl="2" indent="0" defTabSz="179388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𝑊h𝑒𝑟𝑒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 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+1.75 )/(5.645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∗+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 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−0.3012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7F77CA-0031-4F58-866D-942F06241B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DA6B584F-DC63-427B-BAEE-2E89330FA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4572" y="4135068"/>
            <a:ext cx="3227737" cy="181560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A9ED9-1753-4CDD-A8CC-12F0AA47BBA3}"/>
              </a:ext>
            </a:extLst>
          </p:cNvPr>
          <p:cNvCxnSpPr>
            <a:cxnSpLocks/>
          </p:cNvCxnSpPr>
          <p:nvPr/>
        </p:nvCxnSpPr>
        <p:spPr>
          <a:xfrm>
            <a:off x="634767" y="1509335"/>
            <a:ext cx="10922466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640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6E5CBD-9070-414C-A93B-69A1D1F1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Texture Analysis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50B954-A9AF-4BDF-B372-0EEFED535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796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500" dirty="0"/>
              <a:t>Crispiness, and Hardness       			 5-bladed Kramer Shear Cell(HDP/KS5),    	 Texture </a:t>
            </a:r>
            <a:r>
              <a:rPr lang="en-US" sz="2500" dirty="0" err="1"/>
              <a:t>Analyser</a:t>
            </a:r>
            <a:r>
              <a:rPr lang="en-US" sz="2500" dirty="0"/>
              <a:t> equipped with a 50 kg 	 load cell  </a:t>
            </a:r>
            <a:r>
              <a:rPr lang="en-US" sz="1700" dirty="0"/>
              <a:t>(TA.XT2; Stable Micro Systems, </a:t>
            </a:r>
            <a:r>
              <a:rPr lang="en-US" sz="1700" dirty="0" err="1"/>
              <a:t>Godalming</a:t>
            </a:r>
            <a:r>
              <a:rPr lang="en-US" sz="1700" dirty="0"/>
              <a:t>, UK)</a:t>
            </a:r>
            <a:r>
              <a:rPr lang="en-US" sz="2500" dirty="0"/>
              <a:t> </a:t>
            </a:r>
          </a:p>
        </p:txBody>
      </p:sp>
      <p:pic>
        <p:nvPicPr>
          <p:cNvPr id="6" name="20191216_115933">
            <a:hlinkClick r:id="" action="ppaction://media"/>
            <a:extLst>
              <a:ext uri="{FF2B5EF4-FFF2-40B4-BE49-F238E27FC236}">
                <a16:creationId xmlns:a16="http://schemas.microsoft.com/office/drawing/2014/main" id="{E8456769-E75C-40E9-B05A-53A823275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3728" y="706757"/>
            <a:ext cx="2870072" cy="5102352"/>
          </a:xfrm>
          <a:prstGeom prst="rect">
            <a:avLst/>
          </a:prstGeom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821E8E-FD3D-4113-91AD-CCC896C807B8}"/>
              </a:ext>
            </a:extLst>
          </p:cNvPr>
          <p:cNvCxnSpPr>
            <a:cxnSpLocks/>
          </p:cNvCxnSpPr>
          <p:nvPr/>
        </p:nvCxnSpPr>
        <p:spPr>
          <a:xfrm>
            <a:off x="727788" y="1548881"/>
            <a:ext cx="6848669" cy="0"/>
          </a:xfrm>
          <a:prstGeom prst="line">
            <a:avLst/>
          </a:prstGeom>
          <a:ln w="25400">
            <a:solidFill>
              <a:srgbClr val="EB7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7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F803-8B89-4854-A043-0875D026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>
                <a:solidFill>
                  <a:schemeClr val="accent2">
                    <a:lumMod val="75000"/>
                  </a:schemeClr>
                </a:solidFill>
              </a:rPr>
              <a:t>Sensory Analysis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A2F44-45E6-4EEE-8CA7-238BDC48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2000" dirty="0"/>
              <a:t>Computerised questionnaires were administered (</a:t>
            </a:r>
            <a:r>
              <a:rPr lang="en-GB" sz="2000" dirty="0" err="1"/>
              <a:t>RedJade®Sensory</a:t>
            </a:r>
            <a:r>
              <a:rPr lang="en-GB" sz="2000" dirty="0"/>
              <a:t> Solutions, LLC, CA, USA)</a:t>
            </a:r>
          </a:p>
          <a:p>
            <a:r>
              <a:rPr lang="en-GB" sz="2000" dirty="0"/>
              <a:t>Consumers (N = 70) were recruited from the staff and postgrads students</a:t>
            </a:r>
          </a:p>
          <a:p>
            <a:r>
              <a:rPr lang="en-GB" sz="2000" dirty="0"/>
              <a:t>Each panellist was served five pieces of six extruded snack formulations, labelled with three-digit codes, following a counter-balanced presentation order</a:t>
            </a:r>
          </a:p>
          <a:p>
            <a:r>
              <a:rPr lang="en-GB" sz="2000" dirty="0"/>
              <a:t>Unsalted crackers and water were provided for palate cleansing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Content Placeholder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10ABEC24-7863-4709-84BC-1530DF4E0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443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B6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535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1458</Words>
  <Application>Microsoft Office PowerPoint</Application>
  <PresentationFormat>Widescreen</PresentationFormat>
  <Paragraphs>223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Palatino Linotype</vt:lpstr>
      <vt:lpstr>Times New Roman</vt:lpstr>
      <vt:lpstr>Wingdings</vt:lpstr>
      <vt:lpstr>Office Theme</vt:lpstr>
      <vt:lpstr>Instrumental and sensory properties of cowpea and whey protein concentrate-fortified extruded rice snacks</vt:lpstr>
      <vt:lpstr>Outline</vt:lpstr>
      <vt:lpstr>Introduction</vt:lpstr>
      <vt:lpstr>Source:(Dalbhagat, Mahato et al. 2019))</vt:lpstr>
      <vt:lpstr>Objective Assess the instrumental and sensory properties of extruded ready-to-eat snacks rich in fibre and protein using a new combination of ingredients</vt:lpstr>
      <vt:lpstr>Methodology  Raw material combinations and extrusion conditions</vt:lpstr>
      <vt:lpstr>Colour Analysis</vt:lpstr>
      <vt:lpstr>Texture Analysis</vt:lpstr>
      <vt:lpstr>Sensory Analysis </vt:lpstr>
      <vt:lpstr>Statistical Analysis </vt:lpstr>
      <vt:lpstr>Results and Discussion </vt:lpstr>
      <vt:lpstr>PowerPoint Presentation</vt:lpstr>
      <vt:lpstr>PowerPoint Presentation</vt:lpstr>
      <vt:lpstr>Figure 3 JAR results from consumer acceptance test for extrudates with (a) colour; (b) Crispiness; (c) Hardness </vt:lpstr>
      <vt:lpstr>Conclusion</vt:lpstr>
      <vt:lpstr>References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Instrumental and sensory properties of cowpea and whey protein concentrate-fortified extruded rice snacks</dc:title>
  <dc:creator>Nadeesha Dilrukshi</dc:creator>
  <cp:lastModifiedBy>Nadeesha Dilrukshi</cp:lastModifiedBy>
  <cp:revision>15</cp:revision>
  <dcterms:created xsi:type="dcterms:W3CDTF">2020-10-19T22:39:01Z</dcterms:created>
  <dcterms:modified xsi:type="dcterms:W3CDTF">2020-10-22T21:32:42Z</dcterms:modified>
</cp:coreProperties>
</file>