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7" r:id="rId4"/>
    <p:sldId id="270" r:id="rId5"/>
    <p:sldId id="269" r:id="rId6"/>
    <p:sldId id="268" r:id="rId7"/>
    <p:sldId id="259" r:id="rId8"/>
    <p:sldId id="266" r:id="rId9"/>
    <p:sldId id="260" r:id="rId10"/>
    <p:sldId id="271" r:id="rId11"/>
    <p:sldId id="265" r:id="rId12"/>
    <p:sldId id="261" r:id="rId13"/>
    <p:sldId id="262" r:id="rId14"/>
    <p:sldId id="264" r:id="rId15"/>
  </p:sldIdLst>
  <p:sldSz cx="12192000" cy="6858000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FSN\COURSES\&#928;&#924;\&#924;&#921;&#922;&#929;&#927;\&#928;&#917;&#921;&#929;&#913;&#924;&#913;&#932;&#921;&#922;&#917;&#931;%20&#928;&#924;\Honey\Antimicrobial%20properties\&#928;&#924;%20&#915;&#954;&#959;&#965;&#964;&#950;&#959;&#965;&#946;&#949;&#955;&#943;&#948;&#959;&#965;&amp;&#928;&#940;&#957;&#959;&#962;\results%20Gkoutzouvelidou%20&amp;%20Panos\Broth%20microdilution%20method\honey%202%20against%20B68%20%20B26_1st%20rep._02.11.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71665698168848"/>
          <c:y val="4.077471372327425E-2"/>
          <c:w val="0.7905087716257021"/>
          <c:h val="0.68186127384059336"/>
        </c:manualLayout>
      </c:layout>
      <c:barChart>
        <c:barDir val="col"/>
        <c:grouping val="clustered"/>
        <c:varyColors val="0"/>
        <c:ser>
          <c:idx val="0"/>
          <c:order val="0"/>
          <c:tx>
            <c:v>S. Typhimurium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Φύλλο1!$B$20:$K$20</c:f>
              <c:strCache>
                <c:ptCount val="10"/>
                <c:pt idx="0">
                  <c:v>25</c:v>
                </c:pt>
                <c:pt idx="1">
                  <c:v>12.5</c:v>
                </c:pt>
                <c:pt idx="2">
                  <c:v>6.3</c:v>
                </c:pt>
                <c:pt idx="3">
                  <c:v>3.1</c:v>
                </c:pt>
                <c:pt idx="4">
                  <c:v>1.6</c:v>
                </c:pt>
                <c:pt idx="5">
                  <c:v>0.8</c:v>
                </c:pt>
                <c:pt idx="6">
                  <c:v>0.4</c:v>
                </c:pt>
                <c:pt idx="7">
                  <c:v>0.2</c:v>
                </c:pt>
                <c:pt idx="8">
                  <c:v>0.1</c:v>
                </c:pt>
                <c:pt idx="9">
                  <c:v>positive control</c:v>
                </c:pt>
              </c:strCache>
            </c:strRef>
          </c:cat>
          <c:val>
            <c:numRef>
              <c:f>Φύλλο1!$B$30:$K$30</c:f>
              <c:numCache>
                <c:formatCode>General</c:formatCode>
                <c:ptCount val="10"/>
                <c:pt idx="0">
                  <c:v>0.13200000000000001</c:v>
                </c:pt>
                <c:pt idx="1">
                  <c:v>0.1115</c:v>
                </c:pt>
                <c:pt idx="2">
                  <c:v>0.54849999999999999</c:v>
                </c:pt>
                <c:pt idx="3">
                  <c:v>0.57850000000000001</c:v>
                </c:pt>
                <c:pt idx="4">
                  <c:v>0.50600000000000001</c:v>
                </c:pt>
                <c:pt idx="5">
                  <c:v>0.44600000000000001</c:v>
                </c:pt>
                <c:pt idx="6">
                  <c:v>0.46</c:v>
                </c:pt>
                <c:pt idx="7">
                  <c:v>0.39100000000000001</c:v>
                </c:pt>
                <c:pt idx="8">
                  <c:v>0.73350000000000004</c:v>
                </c:pt>
                <c:pt idx="9">
                  <c:v>1.1475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7-472C-8B72-46D272155872}"/>
            </c:ext>
          </c:extLst>
        </c:ser>
        <c:ser>
          <c:idx val="1"/>
          <c:order val="1"/>
          <c:tx>
            <c:v>S. aureus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Φύλλο1!$B$20:$K$20</c:f>
              <c:strCache>
                <c:ptCount val="10"/>
                <c:pt idx="0">
                  <c:v>25</c:v>
                </c:pt>
                <c:pt idx="1">
                  <c:v>12.5</c:v>
                </c:pt>
                <c:pt idx="2">
                  <c:v>6.3</c:v>
                </c:pt>
                <c:pt idx="3">
                  <c:v>3.1</c:v>
                </c:pt>
                <c:pt idx="4">
                  <c:v>1.6</c:v>
                </c:pt>
                <c:pt idx="5">
                  <c:v>0.8</c:v>
                </c:pt>
                <c:pt idx="6">
                  <c:v>0.4</c:v>
                </c:pt>
                <c:pt idx="7">
                  <c:v>0.2</c:v>
                </c:pt>
                <c:pt idx="8">
                  <c:v>0.1</c:v>
                </c:pt>
                <c:pt idx="9">
                  <c:v>positive control</c:v>
                </c:pt>
              </c:strCache>
            </c:strRef>
          </c:cat>
          <c:val>
            <c:numRef>
              <c:f>Φύλλο1!$B$31:$K$31</c:f>
              <c:numCache>
                <c:formatCode>General</c:formatCode>
                <c:ptCount val="10"/>
                <c:pt idx="0">
                  <c:v>0.1225</c:v>
                </c:pt>
                <c:pt idx="1">
                  <c:v>0.108</c:v>
                </c:pt>
                <c:pt idx="2">
                  <c:v>0.50700000000000001</c:v>
                </c:pt>
                <c:pt idx="3">
                  <c:v>0.66300000000000003</c:v>
                </c:pt>
                <c:pt idx="4">
                  <c:v>0.69450000000000001</c:v>
                </c:pt>
                <c:pt idx="5">
                  <c:v>0.71849999999999992</c:v>
                </c:pt>
                <c:pt idx="6">
                  <c:v>0.75900000000000001</c:v>
                </c:pt>
                <c:pt idx="7">
                  <c:v>0.76</c:v>
                </c:pt>
                <c:pt idx="8">
                  <c:v>0.88650000000000007</c:v>
                </c:pt>
                <c:pt idx="9">
                  <c:v>1.0085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27-472C-8B72-46D272155872}"/>
            </c:ext>
          </c:extLst>
        </c:ser>
        <c:ser>
          <c:idx val="2"/>
          <c:order val="2"/>
          <c:tx>
            <c:v>negative control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Φύλλο1!$B$20:$K$20</c:f>
              <c:strCache>
                <c:ptCount val="10"/>
                <c:pt idx="0">
                  <c:v>25</c:v>
                </c:pt>
                <c:pt idx="1">
                  <c:v>12.5</c:v>
                </c:pt>
                <c:pt idx="2">
                  <c:v>6.3</c:v>
                </c:pt>
                <c:pt idx="3">
                  <c:v>3.1</c:v>
                </c:pt>
                <c:pt idx="4">
                  <c:v>1.6</c:v>
                </c:pt>
                <c:pt idx="5">
                  <c:v>0.8</c:v>
                </c:pt>
                <c:pt idx="6">
                  <c:v>0.4</c:v>
                </c:pt>
                <c:pt idx="7">
                  <c:v>0.2</c:v>
                </c:pt>
                <c:pt idx="8">
                  <c:v>0.1</c:v>
                </c:pt>
                <c:pt idx="9">
                  <c:v>positive control</c:v>
                </c:pt>
              </c:strCache>
            </c:strRef>
          </c:cat>
          <c:val>
            <c:numRef>
              <c:f>Φύλλο1!$B$32:$K$32</c:f>
              <c:numCache>
                <c:formatCode>0.00</c:formatCode>
                <c:ptCount val="10"/>
                <c:pt idx="0">
                  <c:v>0.11899999999999999</c:v>
                </c:pt>
                <c:pt idx="1">
                  <c:v>0.1125</c:v>
                </c:pt>
                <c:pt idx="2">
                  <c:v>8.7499999999999994E-2</c:v>
                </c:pt>
                <c:pt idx="3">
                  <c:v>7.6499999999999999E-2</c:v>
                </c:pt>
                <c:pt idx="4">
                  <c:v>7.4999999999999997E-2</c:v>
                </c:pt>
                <c:pt idx="5">
                  <c:v>0.06</c:v>
                </c:pt>
                <c:pt idx="6">
                  <c:v>0.06</c:v>
                </c:pt>
                <c:pt idx="7">
                  <c:v>5.6000000000000001E-2</c:v>
                </c:pt>
                <c:pt idx="8">
                  <c:v>0.06</c:v>
                </c:pt>
                <c:pt idx="9">
                  <c:v>5.5500000000000001E-2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27-472C-8B72-46D272155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5128992"/>
        <c:axId val="1796147488"/>
      </c:barChart>
      <c:catAx>
        <c:axId val="1725128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Honey concentration (%)</a:t>
                </a:r>
                <a:endParaRPr lang="el-GR" sz="1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6147488"/>
        <c:crosses val="autoZero"/>
        <c:auto val="1"/>
        <c:lblAlgn val="ctr"/>
        <c:lblOffset val="100"/>
        <c:noMultiLvlLbl val="0"/>
      </c:catAx>
      <c:valAx>
        <c:axId val="179614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Absorbance (A</a:t>
                </a:r>
                <a:r>
                  <a:rPr lang="en-US" sz="1400" baseline="-25000">
                    <a:solidFill>
                      <a:sysClr val="windowText" lastClr="000000"/>
                    </a:solidFill>
                  </a:rPr>
                  <a:t>600nm</a:t>
                </a:r>
                <a:r>
                  <a:rPr lang="en-US" sz="1400">
                    <a:solidFill>
                      <a:sysClr val="windowText" lastClr="000000"/>
                    </a:solidFill>
                  </a:rPr>
                  <a:t>)</a:t>
                </a:r>
                <a:endParaRPr lang="el-GR" sz="1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512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085781816539948"/>
          <c:y val="9.4800479723117198E-2"/>
          <c:w val="0.31099554964006465"/>
          <c:h val="0.254867645629502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4C17F29E-8C9C-43C9-BF41-CC9D6BFA7F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F445E15-40DF-4A76-9F92-CF0D3D724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10-25 NOVEMBER 2020</a:t>
            </a: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480FB99-0EEB-4B26-A759-0E8DCC9C83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748144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ANTIMICROBIAL ACTIONS OF GREEK HONEYS vs MANUKA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DE7D64D-D623-4C6B-A264-3D26D502F5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022" y="6748144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7B3E8-9FC2-4350-9422-53FEE13C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9965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5797022" y="0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10-25 NOVEMBER 2020</a:t>
            </a:r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1023005" y="3419251"/>
            <a:ext cx="8188606" cy="279666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1" y="6748144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ANTIMICROBIAL ACTIONS OF GREEK HONEYS vs MANUKA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5797022" y="6748144"/>
            <a:ext cx="4435304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0867C-3137-4C6C-A950-C3D12CD8B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57600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ANTIMICROBIAL ACTIONS OF GREEK HONEYS vs MANUKA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7B14408-7CF7-40A9-AB5D-643B779895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10-25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05221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ANTIMICROBIAL ACTIONS OF GREEK HONEYS vs MANUKA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A7018ED-01FF-474D-B424-5B9B5A8A109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10-25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5198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ANTIMICROBIAL ACTIONS OF GREEK HONEYS vs MANUKA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98DBA2F-6D74-4390-8AAF-DCA54093B6D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10-25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6648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κεφαλίδας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GKOUTZOUVELIDOU ET AL.                                   FOODS 2020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ANTIMICROBIAL ACTIONS OF GREEK HONEYS vs MANUKA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DF4D4A6-B692-44B2-9760-2EBB0B63EC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10-25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34740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8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84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534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3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5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0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8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5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5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7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D4CB79-E073-4368-8692-9295EB66E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jpeg"/><Relationship Id="rId7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0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22.jpe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emf"/><Relationship Id="rId5" Type="http://schemas.openxmlformats.org/officeDocument/2006/relationships/image" Target="../media/image1.png"/><Relationship Id="rId10" Type="http://schemas.openxmlformats.org/officeDocument/2006/relationships/image" Target="../media/image25.emf"/><Relationship Id="rId4" Type="http://schemas.openxmlformats.org/officeDocument/2006/relationships/image" Target="../media/image2.jpe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0C1963-2D88-4F6B-B490-4782B0469C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8963" y="5972683"/>
            <a:ext cx="5274310" cy="80518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E164602A-6236-4575-A227-F6EB8265C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89" y="2097868"/>
            <a:ext cx="9905079" cy="147124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Comparing the antimicrobial actions of Greek honeys from the island of Lemnos and manuka honey from New Zealand against clinically important bacteria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278D588-013D-422E-B734-4E6CB7C8C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5" y="3657600"/>
            <a:ext cx="9826420" cy="82591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en-US" sz="2600" b="1" dirty="0">
                <a:solidFill>
                  <a:schemeClr val="tx1"/>
                </a:solidFill>
              </a:rPr>
              <a:t>Maria Gkoutzouvelidou</a:t>
            </a:r>
            <a:r>
              <a:rPr lang="en-US" sz="2600" b="1" baseline="30000" dirty="0">
                <a:solidFill>
                  <a:schemeClr val="tx1"/>
                </a:solidFill>
              </a:rPr>
              <a:t>1</a:t>
            </a:r>
            <a:r>
              <a:rPr lang="en-US" sz="2600" b="1" dirty="0">
                <a:solidFill>
                  <a:schemeClr val="tx1"/>
                </a:solidFill>
              </a:rPr>
              <a:t>, Georgios Panos</a:t>
            </a:r>
            <a:r>
              <a:rPr lang="en-US" sz="2600" b="1" baseline="30000" dirty="0">
                <a:solidFill>
                  <a:schemeClr val="tx1"/>
                </a:solidFill>
              </a:rPr>
              <a:t>1</a:t>
            </a:r>
            <a:r>
              <a:rPr lang="en-US" sz="2600" b="1" dirty="0">
                <a:solidFill>
                  <a:schemeClr val="tx1"/>
                </a:solidFill>
              </a:rPr>
              <a:t>, Maria Nefertiti Xanthou</a:t>
            </a:r>
            <a:r>
              <a:rPr lang="en-US" sz="2600" b="1" baseline="30000" dirty="0">
                <a:solidFill>
                  <a:schemeClr val="tx1"/>
                </a:solidFill>
              </a:rPr>
              <a:t>1</a:t>
            </a:r>
            <a:r>
              <a:rPr lang="en-US" sz="2600" b="1" dirty="0">
                <a:solidFill>
                  <a:schemeClr val="tx1"/>
                </a:solidFill>
              </a:rPr>
              <a:t>, Alexandros Papachristoforou</a:t>
            </a:r>
            <a:r>
              <a:rPr lang="en-US" sz="2600" b="1" baseline="30000" dirty="0">
                <a:solidFill>
                  <a:schemeClr val="tx1"/>
                </a:solidFill>
              </a:rPr>
              <a:t>1,2</a:t>
            </a:r>
            <a:r>
              <a:rPr lang="en-US" sz="2600" b="1" dirty="0">
                <a:solidFill>
                  <a:schemeClr val="tx1"/>
                </a:solidFill>
              </a:rPr>
              <a:t>, and </a:t>
            </a:r>
            <a:r>
              <a:rPr lang="en-US" sz="2600" b="1" u="sng" dirty="0">
                <a:solidFill>
                  <a:schemeClr val="tx1"/>
                </a:solidFill>
              </a:rPr>
              <a:t>Efstathios Giaouris</a:t>
            </a:r>
            <a:r>
              <a:rPr lang="en-US" sz="2600" b="1" u="sng" baseline="30000" dirty="0">
                <a:solidFill>
                  <a:schemeClr val="tx1"/>
                </a:solidFill>
              </a:rPr>
              <a:t>1,*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BDE4F9E6-E8BA-442B-9A53-276E22DD0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864715" y="296711"/>
            <a:ext cx="8459013" cy="13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F1B4CD-713B-46DC-AAEF-E4F10CCD4B80}"/>
              </a:ext>
            </a:extLst>
          </p:cNvPr>
          <p:cNvSpPr txBox="1"/>
          <p:nvPr/>
        </p:nvSpPr>
        <p:spPr>
          <a:xfrm>
            <a:off x="1023477" y="4772354"/>
            <a:ext cx="93013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Department of Food Science and Nutrition (DFSN), School of the Environment, University of the Aegean, Lemnos, Greece 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400" baseline="30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Department of Agricultural Sciences, Biotechnology and Food Science, Cyprus University of Technology, Limassol, Cyprus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A8133-269B-4F2D-9495-4243A665787F}"/>
              </a:ext>
            </a:extLst>
          </p:cNvPr>
          <p:cNvSpPr txBox="1"/>
          <p:nvPr/>
        </p:nvSpPr>
        <p:spPr>
          <a:xfrm>
            <a:off x="5646635" y="1349236"/>
            <a:ext cx="3677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https://foods_2020.sciforum.net/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A6FA7A-B62A-45C4-9427-9A25B13B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58" y="6058864"/>
            <a:ext cx="1990067" cy="79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Αποτέλεσμα εικόνας για honey">
            <a:extLst>
              <a:ext uri="{FF2B5EF4-FFF2-40B4-BE49-F238E27FC236}">
                <a16:creationId xmlns:a16="http://schemas.microsoft.com/office/drawing/2014/main" id="{FB3A797D-F3C2-4B0B-8529-8534EFD6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565" y="2349910"/>
            <a:ext cx="1828800" cy="1219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8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10/14</a:t>
            </a:r>
          </a:p>
        </p:txBody>
      </p:sp>
      <p:pic>
        <p:nvPicPr>
          <p:cNvPr id="6" name="Picture 2" descr="Result – Balla.com.cy">
            <a:extLst>
              <a:ext uri="{FF2B5EF4-FFF2-40B4-BE49-F238E27FC236}">
                <a16:creationId xmlns:a16="http://schemas.microsoft.com/office/drawing/2014/main" id="{E88AC1C5-F030-4B2A-960B-9B514E6B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43" y="219910"/>
            <a:ext cx="1435677" cy="10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Τίτλος 1">
            <a:extLst>
              <a:ext uri="{FF2B5EF4-FFF2-40B4-BE49-F238E27FC236}">
                <a16:creationId xmlns:a16="http://schemas.microsoft.com/office/drawing/2014/main" id="{3B7D7343-7783-48D9-8810-AA15A5EE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85750"/>
            <a:ext cx="8258175" cy="94759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Results of the </a:t>
            </a:r>
            <a:r>
              <a:rPr lang="en-US" sz="3200" b="1" dirty="0"/>
              <a:t>agar-well diffusion assay</a:t>
            </a:r>
            <a:r>
              <a:rPr lang="en-US" sz="3200" dirty="0"/>
              <a:t> </a:t>
            </a:r>
            <a:endParaRPr lang="en-US" sz="3200" b="1" i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743AAF-21F7-4FFB-8AEA-7EE334CB6DC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412F39-976D-480C-950B-5DD9DF56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65B1DAB9-4D79-4BFC-84D1-752485D72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126" y="1233343"/>
            <a:ext cx="10249999" cy="414481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In general, the </a:t>
            </a:r>
            <a:r>
              <a:rPr lang="en-US" sz="1600" b="1" dirty="0">
                <a:solidFill>
                  <a:schemeClr val="tx1"/>
                </a:solidFill>
              </a:rPr>
              <a:t>Gram-positive bacteria were more resistant compared to the Gram-negative ones</a:t>
            </a:r>
            <a:r>
              <a:rPr lang="en-US" sz="1600" dirty="0">
                <a:solidFill>
                  <a:schemeClr val="tx1"/>
                </a:solidFill>
              </a:rPr>
              <a:t>, apart from </a:t>
            </a:r>
            <a:r>
              <a:rPr lang="en-US" sz="1600" i="1" dirty="0">
                <a:solidFill>
                  <a:schemeClr val="tx1"/>
                </a:solidFill>
              </a:rPr>
              <a:t>P. aeruginosa </a:t>
            </a:r>
            <a:r>
              <a:rPr lang="en-US" sz="1600" dirty="0">
                <a:solidFill>
                  <a:schemeClr val="tx1"/>
                </a:solidFill>
              </a:rPr>
              <a:t>for which no inhibition was observed for any of the tested honeys. </a:t>
            </a:r>
          </a:p>
          <a:p>
            <a:endParaRPr lang="en-US" sz="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Similarly, none of the honeys at either tested concentration (i.e., 25 and 12.5% v/v) could inhibit the growth of </a:t>
            </a:r>
            <a:r>
              <a:rPr lang="en-US" sz="1600" i="1" dirty="0">
                <a:solidFill>
                  <a:schemeClr val="tx1"/>
                </a:solidFill>
              </a:rPr>
              <a:t>S. epidermidis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i="1" dirty="0">
                <a:solidFill>
                  <a:schemeClr val="tx1"/>
                </a:solidFill>
              </a:rPr>
              <a:t>L. monocytogenes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i="1" dirty="0">
                <a:solidFill>
                  <a:schemeClr val="tx1"/>
                </a:solidFill>
              </a:rPr>
              <a:t>B. cereus</a:t>
            </a:r>
            <a:r>
              <a:rPr lang="en-US" sz="1600" dirty="0">
                <a:solidFill>
                  <a:schemeClr val="tx1"/>
                </a:solidFill>
              </a:rPr>
              <a:t>, while </a:t>
            </a:r>
            <a:r>
              <a:rPr lang="en-US" sz="1600" i="1" dirty="0">
                <a:solidFill>
                  <a:schemeClr val="tx1"/>
                </a:solidFill>
              </a:rPr>
              <a:t>E. faecalis </a:t>
            </a:r>
            <a:r>
              <a:rPr lang="en-US" sz="1600" dirty="0">
                <a:solidFill>
                  <a:schemeClr val="tx1"/>
                </a:solidFill>
              </a:rPr>
              <a:t>was found susceptible only to the action of manuka honey. </a:t>
            </a:r>
          </a:p>
          <a:p>
            <a:endParaRPr lang="en-US" sz="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The two </a:t>
            </a:r>
            <a:r>
              <a:rPr lang="en-US" sz="1600" i="1" dirty="0">
                <a:solidFill>
                  <a:schemeClr val="tx1"/>
                </a:solidFill>
              </a:rPr>
              <a:t>Salmonella</a:t>
            </a:r>
            <a:r>
              <a:rPr lang="en-US" sz="1600" dirty="0">
                <a:solidFill>
                  <a:schemeClr val="tx1"/>
                </a:solidFill>
              </a:rPr>
              <a:t> serovars (i.e., Enteritidis and Typhimurium), </a:t>
            </a:r>
            <a:r>
              <a:rPr lang="en-US" sz="1600" i="1" dirty="0">
                <a:solidFill>
                  <a:schemeClr val="tx1"/>
                </a:solidFill>
              </a:rPr>
              <a:t>E. coli </a:t>
            </a:r>
            <a:r>
              <a:rPr lang="en-US" sz="1600" dirty="0">
                <a:solidFill>
                  <a:schemeClr val="tx1"/>
                </a:solidFill>
              </a:rPr>
              <a:t>O157:H7 and </a:t>
            </a:r>
            <a:r>
              <a:rPr lang="en-US" sz="1600" i="1" dirty="0">
                <a:solidFill>
                  <a:schemeClr val="tx1"/>
                </a:solidFill>
              </a:rPr>
              <a:t>V. parahaemolyticus</a:t>
            </a:r>
            <a:r>
              <a:rPr lang="en-US" sz="1600" dirty="0">
                <a:solidFill>
                  <a:schemeClr val="tx1"/>
                </a:solidFill>
              </a:rPr>
              <a:t>, were inhibited by all nine tested honeys at both concentrations (except for Lemnos honey No 6 applied at 12.5% against </a:t>
            </a:r>
            <a:r>
              <a:rPr lang="en-US" sz="1600" i="1" dirty="0">
                <a:solidFill>
                  <a:schemeClr val="tx1"/>
                </a:solidFill>
              </a:rPr>
              <a:t>S</a:t>
            </a:r>
            <a:r>
              <a:rPr lang="en-US" sz="1600" dirty="0">
                <a:solidFill>
                  <a:schemeClr val="tx1"/>
                </a:solidFill>
              </a:rPr>
              <a:t>. Enteritidis). </a:t>
            </a:r>
          </a:p>
          <a:p>
            <a:endParaRPr lang="en-US" sz="600" i="1" dirty="0">
              <a:solidFill>
                <a:schemeClr val="tx1"/>
              </a:solidFill>
            </a:endParaRPr>
          </a:p>
          <a:p>
            <a:r>
              <a:rPr lang="en-US" sz="1600" b="1" i="1" dirty="0">
                <a:solidFill>
                  <a:schemeClr val="tx1"/>
                </a:solidFill>
              </a:rPr>
              <a:t>S. aureus </a:t>
            </a:r>
            <a:r>
              <a:rPr lang="en-US" sz="1600" b="1" dirty="0">
                <a:solidFill>
                  <a:schemeClr val="tx1"/>
                </a:solidFill>
              </a:rPr>
              <a:t>was found susceptible to only </a:t>
            </a:r>
            <a:r>
              <a:rPr lang="en-US" sz="1600" b="1" dirty="0">
                <a:solidFill>
                  <a:srgbClr val="92D050"/>
                </a:solidFill>
              </a:rPr>
              <a:t>two Lemnos honeys (samples 7 and 8)</a:t>
            </a:r>
            <a:r>
              <a:rPr lang="en-US" sz="1600" b="1" dirty="0">
                <a:solidFill>
                  <a:schemeClr val="tx1"/>
                </a:solidFill>
              </a:rPr>
              <a:t> and to manuka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endParaRPr lang="en-US" sz="5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These two local honey samples, and in particular sample 7, were found to present the strongest antibacterial actions, being able to inhibit five of the ten tested strains. </a:t>
            </a:r>
          </a:p>
          <a:p>
            <a:r>
              <a:rPr lang="en-US" sz="1600" dirty="0">
                <a:solidFill>
                  <a:schemeClr val="tx1"/>
                </a:solidFill>
              </a:rPr>
              <a:t>This inhibition against most of the susceptible strains was </a:t>
            </a:r>
            <a:r>
              <a:rPr lang="en-US" sz="1600" b="1" dirty="0">
                <a:solidFill>
                  <a:schemeClr val="tx1"/>
                </a:solidFill>
              </a:rPr>
              <a:t>superior to that of manuka</a:t>
            </a:r>
            <a:r>
              <a:rPr lang="en-US" sz="1600" dirty="0">
                <a:solidFill>
                  <a:schemeClr val="tx1"/>
                </a:solidFill>
              </a:rPr>
              <a:t>, which was still able to inhibit six of the ten strains. 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3FE9FBAC-BB77-4AAC-8591-C26CF125C127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1BC265AE-BD79-4EFD-9004-544902D9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2F4CFC0-4541-41C7-8CD4-27E05A4C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33" y="3632698"/>
            <a:ext cx="1642341" cy="12317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E99EA6F8-0451-421E-85C2-0221703E9279}"/>
              </a:ext>
            </a:extLst>
          </p:cNvPr>
          <p:cNvSpPr/>
          <p:nvPr/>
        </p:nvSpPr>
        <p:spPr>
          <a:xfrm>
            <a:off x="5565674" y="4544290"/>
            <a:ext cx="530326" cy="184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C3336F8-E6A1-4B46-BFD1-5A8334C27AFB}"/>
              </a:ext>
            </a:extLst>
          </p:cNvPr>
          <p:cNvSpPr/>
          <p:nvPr/>
        </p:nvSpPr>
        <p:spPr>
          <a:xfrm>
            <a:off x="275126" y="4825849"/>
            <a:ext cx="10249999" cy="11331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9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FC8385D-EDC3-44E9-A2B0-9FC6DA80844F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11/14</a:t>
            </a:r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D89D1CF6-6269-48C6-9858-23A676D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87" y="219909"/>
            <a:ext cx="9325238" cy="952259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MIC and MBC of each honey against </a:t>
            </a:r>
            <a:r>
              <a:rPr lang="en-US" sz="2000" i="1" dirty="0"/>
              <a:t>S</a:t>
            </a:r>
            <a:r>
              <a:rPr lang="en-US" sz="2000" dirty="0"/>
              <a:t>. Typhimurium and </a:t>
            </a:r>
            <a:r>
              <a:rPr lang="en-US" sz="2000" i="1" dirty="0"/>
              <a:t>S. aureus </a:t>
            </a:r>
            <a:r>
              <a:rPr lang="en-US" sz="2000" dirty="0"/>
              <a:t>as there were determined by the </a:t>
            </a:r>
            <a:r>
              <a:rPr lang="en-US" sz="2000" b="1" dirty="0"/>
              <a:t>broth microdilution and agar spot methods</a:t>
            </a:r>
            <a:r>
              <a:rPr lang="en-US" sz="2000" dirty="0"/>
              <a:t> </a:t>
            </a:r>
            <a:endParaRPr lang="en-US" sz="2000" b="1" i="1" dirty="0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202F4904-E50F-4082-B935-CB0A11578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6D9E7CE-2F4C-4BED-9231-52F8771403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34E877D-2AFE-4F2C-88DD-EF289B37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 – Balla.com.cy">
            <a:extLst>
              <a:ext uri="{FF2B5EF4-FFF2-40B4-BE49-F238E27FC236}">
                <a16:creationId xmlns:a16="http://schemas.microsoft.com/office/drawing/2014/main" id="{DF1B24AF-4736-43FA-B9C7-18B7F073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43" y="219910"/>
            <a:ext cx="1435677" cy="10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5DFA337-48BB-4EB4-B4DF-73DDDF50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13" y="1392077"/>
            <a:ext cx="7578087" cy="36561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7D4D4C3-9984-47B9-B81C-B844BD5123F3}"/>
              </a:ext>
            </a:extLst>
          </p:cNvPr>
          <p:cNvSpPr txBox="1"/>
          <p:nvPr/>
        </p:nvSpPr>
        <p:spPr>
          <a:xfrm>
            <a:off x="677306" y="4771251"/>
            <a:ext cx="6622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MIC and MBC of glucose syrup used as negative antimicrobial control are also indicated.</a:t>
            </a:r>
          </a:p>
        </p:txBody>
      </p:sp>
      <p:sp>
        <p:nvSpPr>
          <p:cNvPr id="43" name="Θέση περιεχομένου 2">
            <a:extLst>
              <a:ext uri="{FF2B5EF4-FFF2-40B4-BE49-F238E27FC236}">
                <a16:creationId xmlns:a16="http://schemas.microsoft.com/office/drawing/2014/main" id="{FE8AE89D-F222-4D9E-83CD-36D11E74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1234490"/>
            <a:ext cx="3743325" cy="4149164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Lemnos honey No 2 </a:t>
            </a:r>
            <a:r>
              <a:rPr lang="en-US" sz="1400" dirty="0">
                <a:solidFill>
                  <a:schemeClr val="tx1"/>
                </a:solidFill>
              </a:rPr>
              <a:t>was found to present the strongest antibacterial action displaying MIC and MBC against both bacterial species equal to 12.5% (v/v).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For all the other tested honeys, MIC and MBC were either 25% (v/v) or even higher.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Glucose syrup </a:t>
            </a:r>
            <a:r>
              <a:rPr lang="en-US" sz="1400" dirty="0">
                <a:solidFill>
                  <a:schemeClr val="tx1"/>
                </a:solidFill>
              </a:rPr>
              <a:t>could not inhibit neither bacteria at the concentrations this was tested (i.e., 25 – 0.1% v/v).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No clear correlation between the antimicrobial results of the two tested methods</a:t>
            </a:r>
            <a:r>
              <a:rPr lang="en-US" sz="1400" dirty="0">
                <a:solidFill>
                  <a:schemeClr val="tx1"/>
                </a:solidFill>
              </a:rPr>
              <a:t>, i.e., agar-well diffusion and broth microdilution, could be established. 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4" name="Ευθεία γραμμή σύνδεσης 43">
            <a:extLst>
              <a:ext uri="{FF2B5EF4-FFF2-40B4-BE49-F238E27FC236}">
                <a16:creationId xmlns:a16="http://schemas.microsoft.com/office/drawing/2014/main" id="{FF0CA487-B490-4614-973E-FA561B25FA0A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5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F6BA417-A1C2-40E4-AB8B-1572F9A6C576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12/14</a:t>
            </a:r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CAA79EF1-570F-47F8-AE55-DAAA68E5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15" y="298587"/>
            <a:ext cx="9495243" cy="59157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pH, a</a:t>
            </a:r>
            <a:r>
              <a:rPr lang="en-US" sz="2400" baseline="-25000" dirty="0"/>
              <a:t>w</a:t>
            </a:r>
            <a:r>
              <a:rPr lang="en-US" sz="2400" dirty="0"/>
              <a:t> values and pollen composition (%) of each honey </a:t>
            </a: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CBC19739-3468-4E76-8C9E-FA8DC7029A9C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804FBE05-AD6B-4A04-AAD4-32CEE7745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0AE16A6-968B-4132-B909-D3220A01E1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F7C259-392C-4ED2-9F59-EAB1BD3B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199D50-EC8A-401B-99E0-0E934271BC37}"/>
              </a:ext>
            </a:extLst>
          </p:cNvPr>
          <p:cNvSpPr txBox="1"/>
          <p:nvPr/>
        </p:nvSpPr>
        <p:spPr>
          <a:xfrm>
            <a:off x="842597" y="5668786"/>
            <a:ext cx="6105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pH and a</a:t>
            </a:r>
            <a:r>
              <a:rPr lang="en-US" sz="1200" baseline="-25000" dirty="0"/>
              <a:t>w</a:t>
            </a:r>
            <a:r>
              <a:rPr lang="en-US" sz="1200" dirty="0"/>
              <a:t> of glucose syrup are also indicated.</a:t>
            </a:r>
          </a:p>
        </p:txBody>
      </p:sp>
      <p:sp>
        <p:nvSpPr>
          <p:cNvPr id="27" name="Θέση περιεχομένου 2">
            <a:extLst>
              <a:ext uri="{FF2B5EF4-FFF2-40B4-BE49-F238E27FC236}">
                <a16:creationId xmlns:a16="http://schemas.microsoft.com/office/drawing/2014/main" id="{8D5E6E19-4BAA-49F6-963F-9173616B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586" y="1302897"/>
            <a:ext cx="4757047" cy="4099063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As expected, the </a:t>
            </a:r>
            <a:r>
              <a:rPr lang="en-US" sz="1400" b="1" dirty="0">
                <a:solidFill>
                  <a:schemeClr val="tx1"/>
                </a:solidFill>
              </a:rPr>
              <a:t>pH values </a:t>
            </a:r>
            <a:r>
              <a:rPr lang="en-US" sz="1400" dirty="0">
                <a:solidFill>
                  <a:schemeClr val="tx1"/>
                </a:solidFill>
              </a:rPr>
              <a:t>varied between 3.6 (for almost all Lemnos honeys) to 4.3 (for manuka honey).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Water activity </a:t>
            </a:r>
            <a:r>
              <a:rPr lang="en-US" sz="1400" dirty="0">
                <a:solidFill>
                  <a:schemeClr val="tx1"/>
                </a:solidFill>
              </a:rPr>
              <a:t>was found to vary from 0.551 (Lemnos honey No 6) to 0.627 (manuka honey).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The pH and aw of </a:t>
            </a:r>
            <a:r>
              <a:rPr lang="en-US" sz="1400" b="1" dirty="0">
                <a:solidFill>
                  <a:schemeClr val="tx1"/>
                </a:solidFill>
              </a:rPr>
              <a:t>glucose syrup </a:t>
            </a:r>
            <a:r>
              <a:rPr lang="en-US" sz="1400" dirty="0">
                <a:solidFill>
                  <a:schemeClr val="tx1"/>
                </a:solidFill>
              </a:rPr>
              <a:t>measured 4.85 and 0.731, respectively.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Pollen composition of the Lemnos honeys were </a:t>
            </a:r>
            <a:r>
              <a:rPr lang="en-US" sz="1400" dirty="0" err="1">
                <a:solidFill>
                  <a:schemeClr val="tx1"/>
                </a:solidFill>
              </a:rPr>
              <a:t>multifloral</a:t>
            </a:r>
            <a:r>
              <a:rPr lang="en-US" sz="1400" dirty="0">
                <a:solidFill>
                  <a:schemeClr val="tx1"/>
                </a:solidFill>
              </a:rPr>
              <a:t>, containing pollens from a variety of plant species including </a:t>
            </a:r>
            <a:r>
              <a:rPr lang="en-US" sz="1400" b="1" dirty="0">
                <a:solidFill>
                  <a:schemeClr val="tx1"/>
                </a:solidFill>
              </a:rPr>
              <a:t>myrrh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 err="1">
                <a:solidFill>
                  <a:schemeClr val="tx1"/>
                </a:solidFill>
              </a:rPr>
              <a:t>Anthillis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i="1" dirty="0" err="1">
                <a:solidFill>
                  <a:schemeClr val="tx1"/>
                </a:solidFill>
              </a:rPr>
              <a:t>hermanniae</a:t>
            </a:r>
            <a:r>
              <a:rPr lang="en-US" sz="1400" dirty="0">
                <a:solidFill>
                  <a:schemeClr val="tx1"/>
                </a:solidFill>
              </a:rPr>
              <a:t>) and </a:t>
            </a:r>
            <a:r>
              <a:rPr lang="en-US" sz="1400" b="1" dirty="0">
                <a:solidFill>
                  <a:schemeClr val="tx1"/>
                </a:solidFill>
              </a:rPr>
              <a:t>thyme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i="1" dirty="0">
                <a:solidFill>
                  <a:schemeClr val="tx1"/>
                </a:solidFill>
              </a:rPr>
              <a:t>Thymus </a:t>
            </a:r>
            <a:r>
              <a:rPr lang="en-US" sz="1400" i="1" dirty="0" err="1">
                <a:solidFill>
                  <a:schemeClr val="tx1"/>
                </a:solidFill>
              </a:rPr>
              <a:t>capitatus</a:t>
            </a:r>
            <a:r>
              <a:rPr lang="en-US" sz="1400" dirty="0">
                <a:solidFill>
                  <a:schemeClr val="tx1"/>
                </a:solidFill>
              </a:rPr>
              <a:t>) -dominant pollen grains-, </a:t>
            </a:r>
            <a:r>
              <a:rPr lang="en-US" sz="1400" b="1" dirty="0">
                <a:solidFill>
                  <a:schemeClr val="tx1"/>
                </a:solidFill>
              </a:rPr>
              <a:t>burdock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i="1" dirty="0">
                <a:solidFill>
                  <a:schemeClr val="tx1"/>
                </a:solidFill>
              </a:rPr>
              <a:t>Arctium </a:t>
            </a:r>
            <a:r>
              <a:rPr lang="en-US" sz="1400" i="1" dirty="0" err="1">
                <a:solidFill>
                  <a:schemeClr val="tx1"/>
                </a:solidFill>
              </a:rPr>
              <a:t>lappa</a:t>
            </a:r>
            <a:r>
              <a:rPr lang="en-US" sz="1400" dirty="0">
                <a:solidFill>
                  <a:schemeClr val="tx1"/>
                </a:solidFill>
              </a:rPr>
              <a:t>), </a:t>
            </a:r>
            <a:r>
              <a:rPr lang="en-US" sz="1400" b="1" dirty="0">
                <a:solidFill>
                  <a:schemeClr val="tx1"/>
                </a:solidFill>
              </a:rPr>
              <a:t>thistle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en-US" sz="1400" i="1" dirty="0">
                <a:solidFill>
                  <a:schemeClr val="tx1"/>
                </a:solidFill>
              </a:rPr>
              <a:t>Silybum marianum</a:t>
            </a:r>
            <a:r>
              <a:rPr lang="en-US" sz="1400" dirty="0">
                <a:solidFill>
                  <a:schemeClr val="tx1"/>
                </a:solidFill>
              </a:rPr>
              <a:t>) etc., thus highlighting </a:t>
            </a:r>
            <a:r>
              <a:rPr lang="en-US" sz="1400" b="1" dirty="0">
                <a:solidFill>
                  <a:schemeClr val="tx1"/>
                </a:solidFill>
              </a:rPr>
              <a:t>the rich plant biodiversity</a:t>
            </a:r>
            <a:r>
              <a:rPr lang="en-US" sz="1400" dirty="0">
                <a:solidFill>
                  <a:schemeClr val="tx1"/>
                </a:solidFill>
              </a:rPr>
              <a:t> encountered in the island of Lemnos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Result – Balla.com.cy">
            <a:extLst>
              <a:ext uri="{FF2B5EF4-FFF2-40B4-BE49-F238E27FC236}">
                <a16:creationId xmlns:a16="http://schemas.microsoft.com/office/drawing/2014/main" id="{2A9BF7C3-062D-4D2E-8204-F2A975E6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43" y="219910"/>
            <a:ext cx="1435677" cy="10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7B4552-E017-40F7-977C-8F4793593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38" y="929202"/>
            <a:ext cx="6275027" cy="47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1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07" y="237841"/>
            <a:ext cx="8859653" cy="1108652"/>
          </a:xfrm>
        </p:spPr>
        <p:txBody>
          <a:bodyPr>
            <a:normAutofit/>
          </a:bodyPr>
          <a:lstStyle/>
          <a:p>
            <a:r>
              <a:rPr lang="en-US" sz="3200" dirty="0"/>
              <a:t>Summary (main outcomes)</a:t>
            </a:r>
            <a:endParaRPr lang="en-US" sz="3200" i="1" dirty="0"/>
          </a:p>
        </p:txBody>
      </p:sp>
      <p:sp>
        <p:nvSpPr>
          <p:cNvPr id="27" name="Θέση περιεχομένου 2">
            <a:extLst>
              <a:ext uri="{FF2B5EF4-FFF2-40B4-BE49-F238E27FC236}">
                <a16:creationId xmlns:a16="http://schemas.microsoft.com/office/drawing/2014/main" id="{E10DD662-DCD4-415E-A126-7821ADCE0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03" y="949339"/>
            <a:ext cx="9571521" cy="4749772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In recent years, several studies have been published about the antimicrobial actions of honeys collected from various parts of the world. </a:t>
            </a:r>
          </a:p>
          <a:p>
            <a:endParaRPr lang="en-US" sz="105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These have revealed </a:t>
            </a:r>
            <a:r>
              <a:rPr lang="en-US" sz="1700" b="1" dirty="0">
                <a:solidFill>
                  <a:schemeClr val="tx1"/>
                </a:solidFill>
              </a:rPr>
              <a:t>promising antimicrobial activity of some honeys </a:t>
            </a:r>
            <a:r>
              <a:rPr lang="en-US" sz="1700" dirty="0">
                <a:solidFill>
                  <a:schemeClr val="tx1"/>
                </a:solidFill>
              </a:rPr>
              <a:t>even against multidrug-resistant bacterial pathogens, such as the methicillin resistant </a:t>
            </a:r>
            <a:r>
              <a:rPr lang="en-US" sz="1700" i="1" dirty="0">
                <a:solidFill>
                  <a:schemeClr val="tx1"/>
                </a:solidFill>
              </a:rPr>
              <a:t>S. aureus </a:t>
            </a:r>
            <a:r>
              <a:rPr lang="en-US" sz="1700" dirty="0">
                <a:solidFill>
                  <a:schemeClr val="tx1"/>
                </a:solidFill>
              </a:rPr>
              <a:t>(MRSA).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These have also emphasized the </a:t>
            </a:r>
            <a:r>
              <a:rPr lang="en-US" sz="1700" b="1" dirty="0">
                <a:solidFill>
                  <a:schemeClr val="tx1"/>
                </a:solidFill>
              </a:rPr>
              <a:t>variability in the antimicrobial effect of honeys </a:t>
            </a:r>
            <a:r>
              <a:rPr lang="en-US" sz="1700" dirty="0">
                <a:solidFill>
                  <a:schemeClr val="tx1"/>
                </a:solidFill>
              </a:rPr>
              <a:t>depending on the sample and target microorganism and pointed to the need for further research. 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Our study, focusing on honeys produced in a Greek island of the north Aegean region (i.e., Lemnos), known for its biodiversity and containing wild plants of medicinal importance, such as thyme and myrrh, complements all these other studies.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700" b="1" dirty="0">
                <a:solidFill>
                  <a:schemeClr val="tx1"/>
                </a:solidFill>
              </a:rPr>
              <a:t>In summary, our results revealed that all the Lemnos honeys presented antibacterial action which, for some samples, was superior to that of manuka. </a:t>
            </a:r>
          </a:p>
          <a:p>
            <a:r>
              <a:rPr lang="en-US" sz="1700" b="1" dirty="0">
                <a:solidFill>
                  <a:schemeClr val="tx1"/>
                </a:solidFill>
              </a:rPr>
              <a:t>Such honeys show great potential for the development of natural antimicrobial systems for use in foods and medicine. </a:t>
            </a:r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CCF0D1F9-CD21-451A-B84D-125F7C38D19C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D5BB39B-A49B-4005-A187-196A8A65CE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1B5A40-E8C1-49FA-BA45-32521800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1508DD3-1B06-4965-AEFE-D3D5E49BB4C6}"/>
              </a:ext>
            </a:extLst>
          </p:cNvPr>
          <p:cNvSpPr/>
          <p:nvPr/>
        </p:nvSpPr>
        <p:spPr>
          <a:xfrm>
            <a:off x="643590" y="4933961"/>
            <a:ext cx="9407019" cy="1180554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emnos - The Greek Island of Hephaestus - Travel Guide">
            <a:extLst>
              <a:ext uri="{FF2B5EF4-FFF2-40B4-BE49-F238E27FC236}">
                <a16:creationId xmlns:a16="http://schemas.microsoft.com/office/drawing/2014/main" id="{6BE5B1A6-D994-4A9F-9853-ABF1F738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936" y="3627051"/>
            <a:ext cx="1890713" cy="10504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ost for multidrug resistant bacteria antibiotic research - News -  University of Liverpool">
            <a:extLst>
              <a:ext uri="{FF2B5EF4-FFF2-40B4-BE49-F238E27FC236}">
                <a16:creationId xmlns:a16="http://schemas.microsoft.com/office/drawing/2014/main" id="{5794B5FF-1A4D-4445-A917-B3F1C986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719" y="2038808"/>
            <a:ext cx="1633538" cy="11001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9 Health Benefits of Raw Honey + Effects on Blood Sugar - SelfHacked">
            <a:extLst>
              <a:ext uri="{FF2B5EF4-FFF2-40B4-BE49-F238E27FC236}">
                <a16:creationId xmlns:a16="http://schemas.microsoft.com/office/drawing/2014/main" id="{08E8A351-049A-4711-B4BE-6EEBD869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10" y="617422"/>
            <a:ext cx="1583547" cy="11588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ocery Chain Aldi is Going Healthier to Compete with Whole Foods —  Foodable Network">
            <a:extLst>
              <a:ext uri="{FF2B5EF4-FFF2-40B4-BE49-F238E27FC236}">
                <a16:creationId xmlns:a16="http://schemas.microsoft.com/office/drawing/2014/main" id="{E7335D89-00C5-49C3-BA25-54E58FF0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10" y="5063680"/>
            <a:ext cx="1466850" cy="97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F392D5A-C576-4304-9298-55D4FD73ECDD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13/14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94921986-0966-4198-99FA-1EE542D08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6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3891353-A2B8-48DA-96B2-63667D36276D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14/14</a:t>
            </a:r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0E2F7F95-D1B2-43D3-949C-00B36E3BE2F0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Αποτέλεσμα εικόνας για university of the aegean">
            <a:extLst>
              <a:ext uri="{FF2B5EF4-FFF2-40B4-BE49-F238E27FC236}">
                <a16:creationId xmlns:a16="http://schemas.microsoft.com/office/drawing/2014/main" id="{5181BEB4-ECAF-441D-8CA3-9CA1FE48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43" y="228600"/>
            <a:ext cx="596053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garofalisrental.com/wp-content/uploads/photo-gallery/limnos2.jpg">
            <a:extLst>
              <a:ext uri="{FF2B5EF4-FFF2-40B4-BE49-F238E27FC236}">
                <a16:creationId xmlns:a16="http://schemas.microsoft.com/office/drawing/2014/main" id="{7894227C-64AD-4030-B039-B34E71B2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72" y="1943517"/>
            <a:ext cx="2293037" cy="16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angelfire.com/super2/greece/limnos/limnos02.JPG">
            <a:extLst>
              <a:ext uri="{FF2B5EF4-FFF2-40B4-BE49-F238E27FC236}">
                <a16:creationId xmlns:a16="http://schemas.microsoft.com/office/drawing/2014/main" id="{2C03BCF7-5DB0-4C63-B932-4D7D7E30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73" y="233657"/>
            <a:ext cx="2293036" cy="16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63A4A3D6-ABEB-46A9-ADDB-3E783069E91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1809" y="4648200"/>
            <a:ext cx="51054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83610BFA-0667-4F27-9827-CBEFCD2CBDE7}"/>
              </a:ext>
            </a:extLst>
          </p:cNvPr>
          <p:cNvSpPr/>
          <p:nvPr/>
        </p:nvSpPr>
        <p:spPr>
          <a:xfrm>
            <a:off x="3042349" y="4648200"/>
            <a:ext cx="242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stagiaouris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@aegean.gr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40" name="Picture 2" descr="Αποτέλεσμα εικόνας για ευχαριστώ">
            <a:extLst>
              <a:ext uri="{FF2B5EF4-FFF2-40B4-BE49-F238E27FC236}">
                <a16:creationId xmlns:a16="http://schemas.microsoft.com/office/drawing/2014/main" id="{CAAEE8E5-1454-4A1B-9D2A-15246E66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86" y="4100994"/>
            <a:ext cx="2905620" cy="18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www.aegean.gr/aegean/en/clip_image002.png">
            <a:extLst>
              <a:ext uri="{FF2B5EF4-FFF2-40B4-BE49-F238E27FC236}">
                <a16:creationId xmlns:a16="http://schemas.microsoft.com/office/drawing/2014/main" id="{1336939B-FBB9-4092-8DB9-7DDEE1FD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505">
            <a:off x="6169590" y="3871793"/>
            <a:ext cx="1941965" cy="1596727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ee the source image">
            <a:extLst>
              <a:ext uri="{FF2B5EF4-FFF2-40B4-BE49-F238E27FC236}">
                <a16:creationId xmlns:a16="http://schemas.microsoft.com/office/drawing/2014/main" id="{5B8C11E1-DEBC-4082-AE05-205A687EC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DEC4C1D-4F16-452D-A371-468A5BCA943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0E57CC4-AE8F-413D-8873-4F08D75A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261590"/>
            <a:ext cx="8859653" cy="1108652"/>
          </a:xfrm>
        </p:spPr>
        <p:txBody>
          <a:bodyPr>
            <a:normAutofit/>
          </a:bodyPr>
          <a:lstStyle/>
          <a:p>
            <a:r>
              <a:rPr lang="en-US" sz="3200" dirty="0"/>
              <a:t>Honey &amp; antimicrobial properties </a:t>
            </a:r>
          </a:p>
        </p:txBody>
      </p:sp>
      <p:sp>
        <p:nvSpPr>
          <p:cNvPr id="27" name="Θέση περιεχομένου 2">
            <a:extLst>
              <a:ext uri="{FF2B5EF4-FFF2-40B4-BE49-F238E27FC236}">
                <a16:creationId xmlns:a16="http://schemas.microsoft.com/office/drawing/2014/main" id="{E10DD662-DCD4-415E-A126-7821ADCE0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38" y="1121799"/>
            <a:ext cx="7485170" cy="490119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Honey is a </a:t>
            </a:r>
            <a:r>
              <a:rPr lang="en-US" sz="1600" b="1" dirty="0"/>
              <a:t>natural complex food </a:t>
            </a:r>
            <a:r>
              <a:rPr lang="en-US" sz="1600" dirty="0"/>
              <a:t>that can be stored for long time at room temperature without the need to add any preservative. </a:t>
            </a:r>
          </a:p>
          <a:p>
            <a:endParaRPr lang="en-US" sz="1600" dirty="0"/>
          </a:p>
          <a:p>
            <a:r>
              <a:rPr lang="en-US" sz="1600" dirty="0"/>
              <a:t>This is due to a synergistic combination of its </a:t>
            </a:r>
            <a:r>
              <a:rPr lang="en-US" sz="1600" b="1" dirty="0"/>
              <a:t>low water activity </a:t>
            </a:r>
            <a:r>
              <a:rPr lang="en-US" sz="1600" dirty="0"/>
              <a:t>(a</a:t>
            </a:r>
            <a:r>
              <a:rPr lang="en-US" sz="1600" baseline="-25000" dirty="0"/>
              <a:t>w</a:t>
            </a:r>
            <a:r>
              <a:rPr lang="en-US" sz="1600" dirty="0"/>
              <a:t> &lt; 0.6), </a:t>
            </a:r>
            <a:r>
              <a:rPr lang="en-US" sz="1600" b="1" dirty="0"/>
              <a:t>low pH </a:t>
            </a:r>
            <a:r>
              <a:rPr lang="en-US" sz="1600" dirty="0"/>
              <a:t>(ca. 3.2-4.5) and its </a:t>
            </a:r>
            <a:r>
              <a:rPr lang="en-US" sz="1600" b="1" dirty="0"/>
              <a:t>antimicrobial compounds</a:t>
            </a:r>
            <a:r>
              <a:rPr lang="en-US" sz="1600" dirty="0"/>
              <a:t>, such as: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hydrogen peroxide </a:t>
            </a:r>
            <a:r>
              <a:rPr lang="en-US" sz="1600" dirty="0"/>
              <a:t>(H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2</a:t>
            </a:r>
            <a:r>
              <a:rPr lang="en-US" sz="16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phenolic compounds</a:t>
            </a:r>
            <a:r>
              <a:rPr lang="en-US" sz="1600" dirty="0"/>
              <a:t> (such as flavonoids)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methylglyoxa</a:t>
            </a:r>
            <a:r>
              <a:rPr lang="en-US" sz="1600" dirty="0"/>
              <a:t>l (MGO)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antimicrobial peptides </a:t>
            </a:r>
            <a:r>
              <a:rPr lang="en-US" sz="1600" dirty="0"/>
              <a:t>(such as bee defensin-1).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Many studies have explored the </a:t>
            </a:r>
            <a:r>
              <a:rPr lang="en-US" sz="1600" b="1" dirty="0"/>
              <a:t>antimicrobial action and therapeutic uses of manuka honey</a:t>
            </a:r>
            <a:r>
              <a:rPr lang="en-US" sz="1600" dirty="0"/>
              <a:t>, which is native to New Zealand and parts of Australia.</a:t>
            </a:r>
          </a:p>
          <a:p>
            <a:endParaRPr lang="en-US" sz="1600" dirty="0"/>
          </a:p>
          <a:p>
            <a:r>
              <a:rPr lang="en-US" sz="1600" dirty="0"/>
              <a:t>Manuka honey is currently licensed in many countries as a </a:t>
            </a:r>
            <a:r>
              <a:rPr lang="en-US" sz="1600" b="1" dirty="0"/>
              <a:t>topical medical preparation</a:t>
            </a:r>
            <a:r>
              <a:rPr lang="en-US" sz="1600" dirty="0"/>
              <a:t> for the treatment of wounds infection. </a:t>
            </a:r>
          </a:p>
        </p:txBody>
      </p: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0EE52C20-4C20-4F30-83D8-2A0797D30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2/14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2A21477-31AE-4A8D-9786-D5A7C43EE95E}"/>
              </a:ext>
            </a:extLst>
          </p:cNvPr>
          <p:cNvSpPr/>
          <p:nvPr/>
        </p:nvSpPr>
        <p:spPr>
          <a:xfrm>
            <a:off x="611248" y="2028825"/>
            <a:ext cx="7628184" cy="19457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168E0A10-2A11-4B0F-A5CE-5BC42B90599A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EBBF2407-A3DA-4305-BCA4-5AFCA4976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Αποτέλεσμα εικόνας για honey">
            <a:extLst>
              <a:ext uri="{FF2B5EF4-FFF2-40B4-BE49-F238E27FC236}">
                <a16:creationId xmlns:a16="http://schemas.microsoft.com/office/drawing/2014/main" id="{27E31557-FE5E-4C31-BE6F-43B31D17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90" y="1121156"/>
            <a:ext cx="1828800" cy="1219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Αποτέλεσμα εικόνας για medicinal honey">
            <a:extLst>
              <a:ext uri="{FF2B5EF4-FFF2-40B4-BE49-F238E27FC236}">
                <a16:creationId xmlns:a16="http://schemas.microsoft.com/office/drawing/2014/main" id="{F1E33BF9-421C-4F40-A2EB-DB165981C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058" y="4190794"/>
            <a:ext cx="1630392" cy="16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232210-2F0D-4A3A-8DC5-1C9C865A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D6080F24-58EB-4BFD-9D6A-B7CEF632A0D6}"/>
              </a:ext>
            </a:extLst>
          </p:cNvPr>
          <p:cNvSpPr/>
          <p:nvPr/>
        </p:nvSpPr>
        <p:spPr>
          <a:xfrm>
            <a:off x="3733800" y="1609725"/>
            <a:ext cx="800201" cy="40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309215"/>
            <a:ext cx="10672750" cy="1108652"/>
          </a:xfrm>
        </p:spPr>
        <p:txBody>
          <a:bodyPr>
            <a:normAutofit fontScale="90000"/>
          </a:bodyPr>
          <a:lstStyle/>
          <a:p>
            <a:r>
              <a:rPr lang="en-US" dirty="0"/>
              <a:t>Increasing interest in antimicrobial properties of honey</a:t>
            </a:r>
          </a:p>
        </p:txBody>
      </p:sp>
      <p:sp>
        <p:nvSpPr>
          <p:cNvPr id="27" name="Θέση περιεχομένου 2">
            <a:extLst>
              <a:ext uri="{FF2B5EF4-FFF2-40B4-BE49-F238E27FC236}">
                <a16:creationId xmlns:a16="http://schemas.microsoft.com/office/drawing/2014/main" id="{E10DD662-DCD4-415E-A126-7821ADCE0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007" y="1063393"/>
            <a:ext cx="7560090" cy="5074861"/>
          </a:xfrm>
        </p:spPr>
        <p:txBody>
          <a:bodyPr>
            <a:normAutofit/>
          </a:bodyPr>
          <a:lstStyle/>
          <a:p>
            <a:r>
              <a:rPr lang="en-US" sz="1600" b="1" dirty="0"/>
              <a:t>In recent years, there has been increasing interest in the antibacterial properties of honeys produced throughout the word, mainly due to: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the rapid increase of antibiotic resistant bacteria</a:t>
            </a:r>
            <a:r>
              <a:rPr lang="el-GR" sz="1600" dirty="0"/>
              <a:t> (</a:t>
            </a:r>
            <a:r>
              <a:rPr lang="en-US" sz="1600" dirty="0"/>
              <a:t>MDR)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the consumers demand for medicinal foods (nutraceuticals)</a:t>
            </a:r>
          </a:p>
          <a:p>
            <a:endParaRPr lang="en-US" sz="1600" dirty="0"/>
          </a:p>
          <a:p>
            <a:r>
              <a:rPr lang="en-US" sz="1600" b="1" dirty="0"/>
              <a:t>Honey properties and taste vary depending on: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the flora foraged by bees (such as pine, sage, thyme etc.)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the geographical foraging area and the local climatic environment (temperature, soil, rainfall, etc.)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processing and storage conditions </a:t>
            </a:r>
          </a:p>
          <a:p>
            <a:endParaRPr lang="en-US" sz="1600" dirty="0"/>
          </a:p>
          <a:p>
            <a:r>
              <a:rPr lang="en-US" sz="1600" dirty="0"/>
              <a:t>Studies have revealed that the strong antimicrobial actions of some of the tested honeys </a:t>
            </a:r>
            <a:r>
              <a:rPr lang="en-US" sz="1600" u="sng" dirty="0"/>
              <a:t>may be superior to that of manuka</a:t>
            </a:r>
            <a:r>
              <a:rPr lang="en-US" sz="1600" dirty="0"/>
              <a:t>, known for its rich MGO content. </a:t>
            </a:r>
            <a:endParaRPr lang="en-US" b="1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3/14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F41851C-945E-41D3-B07A-DBDAAE99016F}"/>
              </a:ext>
            </a:extLst>
          </p:cNvPr>
          <p:cNvSpPr/>
          <p:nvPr/>
        </p:nvSpPr>
        <p:spPr>
          <a:xfrm>
            <a:off x="699007" y="5181599"/>
            <a:ext cx="7560090" cy="875233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5580626B-EDA2-4E3D-86FF-C2CBA6F49993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9D82332B-9118-4A40-8535-081AEB844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9E05EF8-B30A-4C96-AC51-D284F63E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9452">
            <a:off x="8025934" y="3965283"/>
            <a:ext cx="4085285" cy="1171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4" descr="Αποτέλεσμα εικόνας για flower nectar">
            <a:extLst>
              <a:ext uri="{FF2B5EF4-FFF2-40B4-BE49-F238E27FC236}">
                <a16:creationId xmlns:a16="http://schemas.microsoft.com/office/drawing/2014/main" id="{FE10210C-4211-4860-B357-B2CC082E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83" y="2367444"/>
            <a:ext cx="184557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dgards University | Increase in antibiotic-resistant bacteria blamed on  use">
            <a:extLst>
              <a:ext uri="{FF2B5EF4-FFF2-40B4-BE49-F238E27FC236}">
                <a16:creationId xmlns:a16="http://schemas.microsoft.com/office/drawing/2014/main" id="{31CC77DE-6E83-4091-865E-8E73CD8C1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66" y="1063393"/>
            <a:ext cx="1711564" cy="11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utraceuticals: Big Pharma or Big Food's next Big Growth area? - PMLiVE">
            <a:extLst>
              <a:ext uri="{FF2B5EF4-FFF2-40B4-BE49-F238E27FC236}">
                <a16:creationId xmlns:a16="http://schemas.microsoft.com/office/drawing/2014/main" id="{18F4BEFD-6DDA-401C-9397-A3AD0D4BB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23093" r="9503" b="23594"/>
          <a:stretch/>
        </p:blipFill>
        <p:spPr bwMode="auto">
          <a:xfrm rot="973536">
            <a:off x="10392575" y="1430842"/>
            <a:ext cx="1679737" cy="7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CEE87EF-6E8E-48CA-9409-24A2A85125F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6BFC1-21C5-45ED-B8CA-C4A1DF40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5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280640"/>
            <a:ext cx="8859653" cy="1108652"/>
          </a:xfrm>
        </p:spPr>
        <p:txBody>
          <a:bodyPr>
            <a:normAutofit/>
          </a:bodyPr>
          <a:lstStyle/>
          <a:p>
            <a:r>
              <a:rPr lang="en-US" sz="3200" dirty="0"/>
              <a:t>Aim of this work</a:t>
            </a:r>
            <a:endParaRPr lang="en-US" sz="3200" i="1" dirty="0"/>
          </a:p>
        </p:txBody>
      </p:sp>
      <p:sp>
        <p:nvSpPr>
          <p:cNvPr id="27" name="Θέση περιεχομένου 2">
            <a:extLst>
              <a:ext uri="{FF2B5EF4-FFF2-40B4-BE49-F238E27FC236}">
                <a16:creationId xmlns:a16="http://schemas.microsoft.com/office/drawing/2014/main" id="{E10DD662-DCD4-415E-A126-7821ADCE0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28" y="1191846"/>
            <a:ext cx="9344017" cy="4863359"/>
          </a:xfrm>
        </p:spPr>
        <p:txBody>
          <a:bodyPr>
            <a:normAutofit/>
          </a:bodyPr>
          <a:lstStyle/>
          <a:p>
            <a:r>
              <a:rPr lang="en-US" b="1" dirty="0"/>
              <a:t>In this study, the antimicrobial actions of eight honeys produced in various locations of the Lemnos island (north-eastern Greece) and that of manuka honey blend (from New Zealand, UMF 30+) were evaluated against ten clinically relevant bacteria, including five Gram-positive and five Gram-negative. </a:t>
            </a:r>
          </a:p>
          <a:p>
            <a:endParaRPr lang="en-US" dirty="0"/>
          </a:p>
          <a:p>
            <a:r>
              <a:rPr lang="en-US" sz="1700" dirty="0"/>
              <a:t>To do this, the </a:t>
            </a:r>
            <a:r>
              <a:rPr lang="en-US" sz="1700" b="1" dirty="0"/>
              <a:t>agar-well diffusion assay </a:t>
            </a:r>
            <a:r>
              <a:rPr lang="en-US" sz="1700" dirty="0"/>
              <a:t>was applied to measure the diameter of inhibition zones (mm) of two selected concentrations for each honey (25 and 12.5% v/v). </a:t>
            </a:r>
          </a:p>
          <a:p>
            <a:endParaRPr lang="en-US" sz="1700" dirty="0"/>
          </a:p>
          <a:p>
            <a:r>
              <a:rPr lang="en-US" sz="1700" dirty="0"/>
              <a:t>The </a:t>
            </a:r>
            <a:r>
              <a:rPr lang="en-US" sz="1700" b="1" dirty="0"/>
              <a:t>minimum inhibitory and bactericidal concentrations (MIC and MBC) </a:t>
            </a:r>
            <a:r>
              <a:rPr lang="en-US" sz="1700" dirty="0"/>
              <a:t>of each honey were also calculated against two representative of the bacterial species (S. Typhimurium and S. aureus), following the </a:t>
            </a:r>
            <a:r>
              <a:rPr lang="en-US" sz="1700" b="1" dirty="0"/>
              <a:t>broth microdilution and agar spot methods</a:t>
            </a:r>
            <a:r>
              <a:rPr lang="en-US" sz="1700" dirty="0"/>
              <a:t>, respectively. </a:t>
            </a:r>
          </a:p>
          <a:p>
            <a:endParaRPr lang="en-US" sz="1700" dirty="0"/>
          </a:p>
          <a:p>
            <a:r>
              <a:rPr lang="en-US" sz="1700" dirty="0"/>
              <a:t>The </a:t>
            </a:r>
            <a:r>
              <a:rPr lang="en-US" sz="1700" b="1" dirty="0"/>
              <a:t>pH, water activity, and pollen content </a:t>
            </a:r>
            <a:r>
              <a:rPr lang="en-US" sz="1700" dirty="0"/>
              <a:t>of each honey were also determined. </a:t>
            </a:r>
          </a:p>
          <a:p>
            <a:endParaRPr lang="en-US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4/14</a:t>
            </a:r>
          </a:p>
        </p:txBody>
      </p:sp>
      <p:pic>
        <p:nvPicPr>
          <p:cNvPr id="1026" name="Picture 2" descr="Target Arrow Shooting - Free vector graphic on Pixabay">
            <a:extLst>
              <a:ext uri="{FF2B5EF4-FFF2-40B4-BE49-F238E27FC236}">
                <a16:creationId xmlns:a16="http://schemas.microsoft.com/office/drawing/2014/main" id="{2630F684-453A-45D4-96D5-5E2C5C73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12" y="84314"/>
            <a:ext cx="1014626" cy="99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E448F823-A1B8-4BB2-AB71-6585219302CE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C230E93E-E497-4CF6-B35F-01A020F8A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aegean.gr/aegean/en/clip_image002.png">
            <a:extLst>
              <a:ext uri="{FF2B5EF4-FFF2-40B4-BE49-F238E27FC236}">
                <a16:creationId xmlns:a16="http://schemas.microsoft.com/office/drawing/2014/main" id="{5429AE59-7DF4-4F11-B2A1-A4DEC333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90" y="849652"/>
            <a:ext cx="1941965" cy="1596727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Αποτέλεσμα εικόνας για colour honey">
            <a:extLst>
              <a:ext uri="{FF2B5EF4-FFF2-40B4-BE49-F238E27FC236}">
                <a16:creationId xmlns:a16="http://schemas.microsoft.com/office/drawing/2014/main" id="{78D0631F-3C65-4BF5-811B-90586CC6D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" b="3793"/>
          <a:stretch/>
        </p:blipFill>
        <p:spPr bwMode="auto">
          <a:xfrm>
            <a:off x="10158090" y="2675326"/>
            <a:ext cx="842598" cy="10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Αποτέλεσμα εικόνας για antimicrobial activity honey">
            <a:extLst>
              <a:ext uri="{FF2B5EF4-FFF2-40B4-BE49-F238E27FC236}">
                <a16:creationId xmlns:a16="http://schemas.microsoft.com/office/drawing/2014/main" id="{348FFF08-42EF-4AA9-8C7F-39C8DCB91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64" y="2719720"/>
            <a:ext cx="969952" cy="9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ADB31C9-F7A9-41D8-AF18-86D528A49E0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FCB4EC-6280-473A-B1DF-2CCC30A1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A69F3E9-1B63-48DC-B47C-C8602D95D704}"/>
              </a:ext>
            </a:extLst>
          </p:cNvPr>
          <p:cNvSpPr/>
          <p:nvPr/>
        </p:nvSpPr>
        <p:spPr>
          <a:xfrm>
            <a:off x="699006" y="1186961"/>
            <a:ext cx="9231163" cy="1259418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8517662D-1C6D-4EE7-8F0B-218DAD4DDA7E}"/>
              </a:ext>
            </a:extLst>
          </p:cNvPr>
          <p:cNvCxnSpPr/>
          <p:nvPr/>
        </p:nvCxnSpPr>
        <p:spPr>
          <a:xfrm>
            <a:off x="10839450" y="571500"/>
            <a:ext cx="361950" cy="704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858F21A6-CB9B-4A6E-AE34-FB37B7DE588C}"/>
              </a:ext>
            </a:extLst>
          </p:cNvPr>
          <p:cNvSpPr/>
          <p:nvPr/>
        </p:nvSpPr>
        <p:spPr>
          <a:xfrm>
            <a:off x="4810125" y="2352763"/>
            <a:ext cx="800201" cy="514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B7B9BE6-DCC5-4605-AFAD-340029C76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2237" y="4137671"/>
            <a:ext cx="1591368" cy="18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1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371476"/>
            <a:ext cx="8859653" cy="971638"/>
          </a:xfrm>
        </p:spPr>
        <p:txBody>
          <a:bodyPr>
            <a:normAutofit/>
          </a:bodyPr>
          <a:lstStyle/>
          <a:p>
            <a:r>
              <a:rPr lang="en-US" sz="3200" dirty="0"/>
              <a:t>Bacterial strains used as targets</a:t>
            </a:r>
            <a:endParaRPr lang="en-US" sz="3200" i="1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5/14</a:t>
            </a:r>
          </a:p>
        </p:txBody>
      </p:sp>
      <p:cxnSp>
        <p:nvCxnSpPr>
          <p:cNvPr id="24" name="Ευθεία γραμμή σύνδεσης 23">
            <a:extLst>
              <a:ext uri="{FF2B5EF4-FFF2-40B4-BE49-F238E27FC236}">
                <a16:creationId xmlns:a16="http://schemas.microsoft.com/office/drawing/2014/main" id="{ADCAC2D0-EC0A-4978-B900-68226B0903FD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0AD4DF07-A8A4-4E27-A429-FCD20D95C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Θέση περιεχομένου 14">
            <a:extLst>
              <a:ext uri="{FF2B5EF4-FFF2-40B4-BE49-F238E27FC236}">
                <a16:creationId xmlns:a16="http://schemas.microsoft.com/office/drawing/2014/main" id="{1D957570-D3A5-456C-9A60-C88C0FE24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468338"/>
              </p:ext>
            </p:extLst>
          </p:nvPr>
        </p:nvGraphicFramePr>
        <p:xfrm>
          <a:off x="1070517" y="1769587"/>
          <a:ext cx="8643753" cy="3470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712">
                  <a:extLst>
                    <a:ext uri="{9D8B030D-6E8A-4147-A177-3AD203B41FA5}">
                      <a16:colId xmlns:a16="http://schemas.microsoft.com/office/drawing/2014/main" val="2953973275"/>
                    </a:ext>
                  </a:extLst>
                </a:gridCol>
                <a:gridCol w="4470055">
                  <a:extLst>
                    <a:ext uri="{9D8B030D-6E8A-4147-A177-3AD203B41FA5}">
                      <a16:colId xmlns:a16="http://schemas.microsoft.com/office/drawing/2014/main" val="190620705"/>
                    </a:ext>
                  </a:extLst>
                </a:gridCol>
                <a:gridCol w="1457091">
                  <a:extLst>
                    <a:ext uri="{9D8B030D-6E8A-4147-A177-3AD203B41FA5}">
                      <a16:colId xmlns:a16="http://schemas.microsoft.com/office/drawing/2014/main" val="1443016593"/>
                    </a:ext>
                  </a:extLst>
                </a:gridCol>
                <a:gridCol w="2123895">
                  <a:extLst>
                    <a:ext uri="{9D8B030D-6E8A-4147-A177-3AD203B41FA5}">
                      <a16:colId xmlns:a16="http://schemas.microsoft.com/office/drawing/2014/main" val="4169683401"/>
                    </a:ext>
                  </a:extLst>
                </a:gridCol>
              </a:tblGrid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s/n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Bacterial species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effectLst/>
                        </a:rPr>
                        <a:t>Strain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Gram reaction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3827087614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 dirty="0">
                          <a:effectLst/>
                        </a:rPr>
                        <a:t>Salmonella enterica </a:t>
                      </a:r>
                      <a:r>
                        <a:rPr lang="en-US" sz="1800" u="none" strike="noStrike" dirty="0">
                          <a:effectLst/>
                        </a:rPr>
                        <a:t>ser. Enteritidis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P167807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1726039863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 dirty="0">
                          <a:effectLst/>
                        </a:rPr>
                        <a:t>Salmonella enterica </a:t>
                      </a:r>
                      <a:r>
                        <a:rPr lang="en-US" sz="1800" u="none" strike="noStrike" dirty="0">
                          <a:effectLst/>
                        </a:rPr>
                        <a:t>ser. Typhimurium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DT193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1695889738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 dirty="0">
                          <a:effectLst/>
                        </a:rPr>
                        <a:t>Escherichia coli </a:t>
                      </a:r>
                      <a:r>
                        <a:rPr lang="en-US" sz="1800" u="none" strike="noStrike" dirty="0">
                          <a:effectLst/>
                        </a:rPr>
                        <a:t>O157:H7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ATCC 43888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2119492502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Vibrio parahaemolyticus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ATCC 17802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1337440788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Pseudomonas aeruginosa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ATCC 27853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2877290773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Staphylococcus aureus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DFSN_B26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3238249643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Staphylococcus epidermidis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FMCC B-202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3682740811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Enterococcus faecalis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ATCC 29212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3222612202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>
                          <a:effectLst/>
                        </a:rPr>
                        <a:t>Listeria monocytogenes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AAL 20074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699469756"/>
                  </a:ext>
                </a:extLst>
              </a:tr>
              <a:tr h="315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i="1" u="none" strike="noStrike" dirty="0">
                          <a:effectLst/>
                        </a:rPr>
                        <a:t>Bacillus cereus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ATCC 10876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+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0" marR="3680" marT="3680" marB="0" anchor="ctr"/>
                </a:tc>
                <a:extLst>
                  <a:ext uri="{0D108BD9-81ED-4DB2-BD59-A6C34878D82A}">
                    <a16:rowId xmlns:a16="http://schemas.microsoft.com/office/drawing/2014/main" val="4046836725"/>
                  </a:ext>
                </a:extLst>
              </a:tr>
            </a:tbl>
          </a:graphicData>
        </a:graphic>
      </p:graphicFrame>
      <p:pic>
        <p:nvPicPr>
          <p:cNvPr id="6146" name="Picture 2" descr="Nightmare bacteria:' Michigan Engineers discuss how to combat antibiotic  resistance – The Michigan Engineer News Center">
            <a:extLst>
              <a:ext uri="{FF2B5EF4-FFF2-40B4-BE49-F238E27FC236}">
                <a16:creationId xmlns:a16="http://schemas.microsoft.com/office/drawing/2014/main" id="{E0A6A28A-2483-4444-8261-C5BB2EF9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061" y="202382"/>
            <a:ext cx="2178183" cy="14494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DFE58AE6-E4FF-4AEB-A432-3EEA823E158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30BCF8-E3C2-4001-B29A-68F94E1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4F5BFC61-20FB-4B99-A42F-4138E1F48171}"/>
              </a:ext>
            </a:extLst>
          </p:cNvPr>
          <p:cNvCxnSpPr/>
          <p:nvPr/>
        </p:nvCxnSpPr>
        <p:spPr>
          <a:xfrm>
            <a:off x="476250" y="3648075"/>
            <a:ext cx="9810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3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118715"/>
            <a:ext cx="8859653" cy="1108652"/>
          </a:xfrm>
        </p:spPr>
        <p:txBody>
          <a:bodyPr>
            <a:normAutofit/>
          </a:bodyPr>
          <a:lstStyle/>
          <a:p>
            <a:r>
              <a:rPr lang="en-US" sz="3200" dirty="0"/>
              <a:t>Agar-well diffusion assay</a:t>
            </a:r>
            <a:endParaRPr lang="en-US" sz="3200" i="1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6/14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CED766D-57A5-461C-9263-865370A6A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terials and methods">
            <a:extLst>
              <a:ext uri="{FF2B5EF4-FFF2-40B4-BE49-F238E27FC236}">
                <a16:creationId xmlns:a16="http://schemas.microsoft.com/office/drawing/2014/main" id="{0CB06DBE-4D0F-4594-A941-9349E8431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51" y="284392"/>
            <a:ext cx="1801863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Θέση περιεχομένου 16">
            <a:extLst>
              <a:ext uri="{FF2B5EF4-FFF2-40B4-BE49-F238E27FC236}">
                <a16:creationId xmlns:a16="http://schemas.microsoft.com/office/drawing/2014/main" id="{6788ACFC-3C4D-47CF-9C2D-DE41B510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57251"/>
            <a:ext cx="9056602" cy="5086350"/>
          </a:xfrm>
        </p:spPr>
        <p:txBody>
          <a:bodyPr>
            <a:noAutofit/>
          </a:bodyPr>
          <a:lstStyle/>
          <a:p>
            <a:r>
              <a:rPr lang="en-US" sz="1700" dirty="0"/>
              <a:t>For each honey, two dilutions (</a:t>
            </a:r>
            <a:r>
              <a:rPr lang="en-US" sz="1700" b="1" dirty="0"/>
              <a:t>25 and 12.5 % v/v</a:t>
            </a:r>
            <a:r>
              <a:rPr lang="en-US" sz="1700" dirty="0"/>
              <a:t>) were prepared </a:t>
            </a:r>
            <a:r>
              <a:rPr lang="el-GR" sz="1400" dirty="0"/>
              <a:t>(</a:t>
            </a:r>
            <a:r>
              <a:rPr lang="en-US" sz="1400" dirty="0"/>
              <a:t>using quarter-strength Ringer's solution as the diluent</a:t>
            </a:r>
            <a:r>
              <a:rPr lang="el-GR" sz="1400" dirty="0"/>
              <a:t>)</a:t>
            </a:r>
            <a:r>
              <a:rPr lang="en-US" sz="1700" dirty="0"/>
              <a:t>. </a:t>
            </a:r>
          </a:p>
          <a:p>
            <a:endParaRPr lang="en-US" sz="600" dirty="0"/>
          </a:p>
          <a:p>
            <a:r>
              <a:rPr lang="en-US" sz="1700" b="1" dirty="0"/>
              <a:t>40 </a:t>
            </a:r>
            <a:r>
              <a:rPr lang="en-US" sz="1700" b="1" dirty="0" err="1"/>
              <a:t>μL</a:t>
            </a:r>
            <a:r>
              <a:rPr lang="en-US" sz="1700" b="1" dirty="0"/>
              <a:t> </a:t>
            </a:r>
            <a:r>
              <a:rPr lang="en-US" sz="1700" dirty="0"/>
              <a:t>of each dilution were then placed in duplicate in wells (of 5 mm diameter) prepared in soft TSA (0.7% w/v agar) placed in a petri dish. </a:t>
            </a:r>
          </a:p>
          <a:p>
            <a:endParaRPr lang="en-US" sz="600" dirty="0"/>
          </a:p>
          <a:p>
            <a:r>
              <a:rPr lang="en-US" sz="1700" dirty="0"/>
              <a:t>Each soft agar medium had also been inoculated with the </a:t>
            </a:r>
            <a:r>
              <a:rPr lang="en-US" sz="1700" b="1" dirty="0"/>
              <a:t>target microorganism </a:t>
            </a:r>
            <a:r>
              <a:rPr lang="en-US" sz="1700" dirty="0"/>
              <a:t>(ca. </a:t>
            </a:r>
            <a:r>
              <a:rPr lang="en-US" sz="1700" b="1" dirty="0"/>
              <a:t>10</a:t>
            </a:r>
            <a:r>
              <a:rPr lang="en-US" sz="1700" b="1" baseline="30000" dirty="0"/>
              <a:t>6</a:t>
            </a:r>
            <a:r>
              <a:rPr lang="en-US" sz="1700" b="1" dirty="0"/>
              <a:t> CFU/mL</a:t>
            </a:r>
            <a:r>
              <a:rPr lang="en-US" sz="1700" dirty="0"/>
              <a:t>). </a:t>
            </a:r>
          </a:p>
          <a:p>
            <a:endParaRPr lang="en-US" sz="600" dirty="0"/>
          </a:p>
          <a:p>
            <a:r>
              <a:rPr lang="en-US" sz="1700" dirty="0"/>
              <a:t>Following the addition of the diluted honey samples into the wells, dishes were placed </a:t>
            </a:r>
            <a:r>
              <a:rPr lang="en-US" sz="1700" b="1" dirty="0"/>
              <a:t>at 37 °C for 24 h </a:t>
            </a:r>
            <a:r>
              <a:rPr lang="en-US" sz="1700" dirty="0"/>
              <a:t>(except for </a:t>
            </a:r>
            <a:r>
              <a:rPr lang="en-US" sz="1700" i="1" dirty="0"/>
              <a:t>B. cereus </a:t>
            </a:r>
            <a:r>
              <a:rPr lang="en-US" sz="1700" dirty="0"/>
              <a:t>which was incubated at 30 </a:t>
            </a:r>
            <a:r>
              <a:rPr lang="en-US" sz="1700" baseline="30000" dirty="0" err="1"/>
              <a:t>o</a:t>
            </a:r>
            <a:r>
              <a:rPr lang="en-US" sz="1700" dirty="0" err="1"/>
              <a:t>C</a:t>
            </a:r>
            <a:r>
              <a:rPr lang="en-US" sz="1700" dirty="0"/>
              <a:t>).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92D050"/>
                </a:solidFill>
              </a:rPr>
              <a:t>Soft TSA also contained 3% (w/v) NaCl in the case of halophile </a:t>
            </a:r>
            <a:r>
              <a:rPr lang="en-US" sz="1400" i="1" dirty="0">
                <a:solidFill>
                  <a:srgbClr val="92D050"/>
                </a:solidFill>
              </a:rPr>
              <a:t>V. parahaemolyticus</a:t>
            </a:r>
            <a:r>
              <a:rPr lang="en-US" sz="1400" dirty="0">
                <a:solidFill>
                  <a:srgbClr val="92D050"/>
                </a:solidFill>
              </a:rPr>
              <a:t>. </a:t>
            </a:r>
          </a:p>
          <a:p>
            <a:endParaRPr lang="en-US" sz="600" dirty="0"/>
          </a:p>
          <a:p>
            <a:r>
              <a:rPr lang="en-US" sz="1700" dirty="0"/>
              <a:t>Following incubation, the </a:t>
            </a:r>
            <a:r>
              <a:rPr lang="en-US" sz="1700" b="1" dirty="0"/>
              <a:t>growth inhibition zones </a:t>
            </a:r>
            <a:r>
              <a:rPr lang="en-US" sz="1700" dirty="0"/>
              <a:t>around each well were measured (mm). </a:t>
            </a:r>
          </a:p>
          <a:p>
            <a:endParaRPr lang="en-US" sz="6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rgbClr val="92D050"/>
                </a:solidFill>
              </a:rPr>
              <a:t>Ampicillin (50 </a:t>
            </a:r>
            <a:r>
              <a:rPr lang="en-US" sz="1400" b="1" dirty="0" err="1">
                <a:solidFill>
                  <a:srgbClr val="92D050"/>
                </a:solidFill>
              </a:rPr>
              <a:t>μg</a:t>
            </a:r>
            <a:r>
              <a:rPr lang="en-US" sz="1400" b="1" dirty="0">
                <a:solidFill>
                  <a:srgbClr val="92D050"/>
                </a:solidFill>
              </a:rPr>
              <a:t>/</a:t>
            </a:r>
            <a:r>
              <a:rPr lang="en-US" sz="1400" b="1" dirty="0" err="1">
                <a:solidFill>
                  <a:srgbClr val="92D050"/>
                </a:solidFill>
              </a:rPr>
              <a:t>μL</a:t>
            </a:r>
            <a:r>
              <a:rPr lang="en-US" sz="1400" b="1" dirty="0">
                <a:solidFill>
                  <a:srgbClr val="92D050"/>
                </a:solidFill>
              </a:rPr>
              <a:t>) </a:t>
            </a:r>
            <a:r>
              <a:rPr lang="en-US" sz="1400" dirty="0">
                <a:solidFill>
                  <a:srgbClr val="92D050"/>
                </a:solidFill>
              </a:rPr>
              <a:t>and </a:t>
            </a:r>
            <a:r>
              <a:rPr lang="en-US" sz="1400" b="1" dirty="0">
                <a:solidFill>
                  <a:srgbClr val="92D050"/>
                </a:solidFill>
              </a:rPr>
              <a:t>corn glucose syrup (82% v/v) </a:t>
            </a:r>
            <a:r>
              <a:rPr lang="en-US" sz="1400" dirty="0">
                <a:solidFill>
                  <a:srgbClr val="92D050"/>
                </a:solidFill>
              </a:rPr>
              <a:t>were used as positive and negative antimicrobial controls, respectively. </a:t>
            </a:r>
          </a:p>
          <a:p>
            <a:endParaRPr lang="en-US" sz="1700" dirty="0"/>
          </a:p>
        </p:txBody>
      </p:sp>
      <p:pic>
        <p:nvPicPr>
          <p:cNvPr id="5124" name="Picture 4" descr="corn syrup">
            <a:extLst>
              <a:ext uri="{FF2B5EF4-FFF2-40B4-BE49-F238E27FC236}">
                <a16:creationId xmlns:a16="http://schemas.microsoft.com/office/drawing/2014/main" id="{55247C93-A018-4FAA-BFD0-0D063155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30" y="5138017"/>
            <a:ext cx="1488385" cy="9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019265D8-8787-4BEC-8DCD-494CDAB95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929" y="1978957"/>
            <a:ext cx="2194071" cy="2029405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E0F2ED-FBC8-4FD8-977F-31D21C387C1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2E4A32-ECA1-43F8-A4BF-16DEF965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EAB3E286-02A4-4537-925A-C10BF430EE1D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Βέλος: Καμπύλο προς τα αριστερά 3">
            <a:extLst>
              <a:ext uri="{FF2B5EF4-FFF2-40B4-BE49-F238E27FC236}">
                <a16:creationId xmlns:a16="http://schemas.microsoft.com/office/drawing/2014/main" id="{3CD69530-644D-4554-B370-CF7FBA35098F}"/>
              </a:ext>
            </a:extLst>
          </p:cNvPr>
          <p:cNvSpPr/>
          <p:nvPr/>
        </p:nvSpPr>
        <p:spPr>
          <a:xfrm rot="17309442">
            <a:off x="9840759" y="1093678"/>
            <a:ext cx="631943" cy="1616943"/>
          </a:xfrm>
          <a:prstGeom prst="curvedLeftArrow">
            <a:avLst>
              <a:gd name="adj1" fmla="val 20011"/>
              <a:gd name="adj2" fmla="val 47930"/>
              <a:gd name="adj3" fmla="val 378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Endo Measuring Ruler | iM3 Vet Ltd">
            <a:extLst>
              <a:ext uri="{FF2B5EF4-FFF2-40B4-BE49-F238E27FC236}">
                <a16:creationId xmlns:a16="http://schemas.microsoft.com/office/drawing/2014/main" id="{A18D59D3-134F-495E-98FC-328A09B02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2" b="37087"/>
          <a:stretch/>
        </p:blipFill>
        <p:spPr bwMode="auto">
          <a:xfrm rot="20250266">
            <a:off x="9376800" y="4446309"/>
            <a:ext cx="1925854" cy="4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36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0EE52C20-4C20-4F30-83D8-2A0797D30B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85389" y="6271551"/>
            <a:ext cx="4396362" cy="522932"/>
          </a:xfrm>
          <a:prstGeom prst="rect">
            <a:avLst/>
          </a:prstGeom>
        </p:spPr>
      </p:pic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7/14</a:t>
            </a:r>
          </a:p>
        </p:txBody>
      </p:sp>
      <p:sp>
        <p:nvSpPr>
          <p:cNvPr id="22" name="Τίτλος 1">
            <a:extLst>
              <a:ext uri="{FF2B5EF4-FFF2-40B4-BE49-F238E27FC236}">
                <a16:creationId xmlns:a16="http://schemas.microsoft.com/office/drawing/2014/main" id="{51983ACC-7BC9-4163-BEA2-82009EBD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118715"/>
            <a:ext cx="9322058" cy="1108652"/>
          </a:xfrm>
        </p:spPr>
        <p:txBody>
          <a:bodyPr>
            <a:noAutofit/>
          </a:bodyPr>
          <a:lstStyle/>
          <a:p>
            <a:r>
              <a:rPr lang="en-US" sz="2800" dirty="0"/>
              <a:t>Determination of minimum inhibitory and bactericidal concentrations (MIC, MBC) of each honey </a:t>
            </a:r>
            <a:endParaRPr lang="en-US" sz="2800" i="1" dirty="0"/>
          </a:p>
        </p:txBody>
      </p:sp>
      <p:pic>
        <p:nvPicPr>
          <p:cNvPr id="5122" name="Picture 2" descr="materials and methods">
            <a:extLst>
              <a:ext uri="{FF2B5EF4-FFF2-40B4-BE49-F238E27FC236}">
                <a16:creationId xmlns:a16="http://schemas.microsoft.com/office/drawing/2014/main" id="{405FFF23-92C2-47A3-9C65-9A085CF4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51" y="284392"/>
            <a:ext cx="1801863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Î£ÏÎµÏÎ¹ÎºÎ® ÎµÎ¹ÎºÏÎ½Î±">
            <a:extLst>
              <a:ext uri="{FF2B5EF4-FFF2-40B4-BE49-F238E27FC236}">
                <a16:creationId xmlns:a16="http://schemas.microsoft.com/office/drawing/2014/main" id="{EAD0F212-EB93-40A5-93BF-7CF73B7F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2" y="3072606"/>
            <a:ext cx="1531144" cy="11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561BEF-C137-4520-A035-6B2AE4113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"/>
          <a:stretch/>
        </p:blipFill>
        <p:spPr bwMode="auto">
          <a:xfrm>
            <a:off x="4232630" y="5706974"/>
            <a:ext cx="392178" cy="3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2080D697-1D07-46E4-81E0-DB1FEE1D1CB5}"/>
              </a:ext>
            </a:extLst>
          </p:cNvPr>
          <p:cNvCxnSpPr>
            <a:cxnSpLocks/>
          </p:cNvCxnSpPr>
          <p:nvPr/>
        </p:nvCxnSpPr>
        <p:spPr>
          <a:xfrm>
            <a:off x="8505898" y="4235299"/>
            <a:ext cx="109220" cy="30208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Οβάλ 3">
            <a:extLst>
              <a:ext uri="{FF2B5EF4-FFF2-40B4-BE49-F238E27FC236}">
                <a16:creationId xmlns:a16="http://schemas.microsoft.com/office/drawing/2014/main" id="{9414C08E-85D1-44A6-A24A-0CBA5F794B0F}"/>
              </a:ext>
            </a:extLst>
          </p:cNvPr>
          <p:cNvSpPr/>
          <p:nvPr/>
        </p:nvSpPr>
        <p:spPr>
          <a:xfrm rot="818022">
            <a:off x="8449987" y="4503596"/>
            <a:ext cx="330263" cy="918509"/>
          </a:xfrm>
          <a:prstGeom prst="ellipse">
            <a:avLst/>
          </a:prstGeom>
          <a:noFill/>
          <a:ln w="127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28F8F7-C311-4E19-A9BC-BB1F8A6261D9}"/>
              </a:ext>
            </a:extLst>
          </p:cNvPr>
          <p:cNvSpPr txBox="1"/>
          <p:nvPr/>
        </p:nvSpPr>
        <p:spPr>
          <a:xfrm>
            <a:off x="8203495" y="3949066"/>
            <a:ext cx="62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335FC-FF97-4A27-A110-EE5476626E53}"/>
              </a:ext>
            </a:extLst>
          </p:cNvPr>
          <p:cNvSpPr txBox="1"/>
          <p:nvPr/>
        </p:nvSpPr>
        <p:spPr>
          <a:xfrm>
            <a:off x="8560508" y="2948728"/>
            <a:ext cx="26174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en-US" sz="1200" b="1" u="none" strike="noStrike" dirty="0">
                <a:effectLst/>
              </a:rPr>
              <a:t>Lemnos honey No 2</a:t>
            </a:r>
            <a:endParaRPr lang="en-US" sz="1200" b="1" i="0" u="none" strike="noStrike" dirty="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cxnSp>
        <p:nvCxnSpPr>
          <p:cNvPr id="27" name="Ευθεία γραμμή σύνδεσης 26">
            <a:extLst>
              <a:ext uri="{FF2B5EF4-FFF2-40B4-BE49-F238E27FC236}">
                <a16:creationId xmlns:a16="http://schemas.microsoft.com/office/drawing/2014/main" id="{C6C4A57B-D203-446C-AB1D-8E66CE0B0BDC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9FE34468-B04D-4332-854D-4BC537131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Γράφημα 28">
            <a:extLst>
              <a:ext uri="{FF2B5EF4-FFF2-40B4-BE49-F238E27FC236}">
                <a16:creationId xmlns:a16="http://schemas.microsoft.com/office/drawing/2014/main" id="{6107C979-3AAE-4E2B-BA57-5D5823846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810913"/>
              </p:ext>
            </p:extLst>
          </p:nvPr>
        </p:nvGraphicFramePr>
        <p:xfrm>
          <a:off x="7410450" y="3072606"/>
          <a:ext cx="4161367" cy="248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A79DCE4-E2A6-4805-90CD-C1A46D582ACF}"/>
              </a:ext>
            </a:extLst>
          </p:cNvPr>
          <p:cNvSpPr/>
          <p:nvPr/>
        </p:nvSpPr>
        <p:spPr>
          <a:xfrm>
            <a:off x="797536" y="1386806"/>
            <a:ext cx="10989990" cy="862334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D87C6-4CF0-493B-B047-02FD1A71AB71}"/>
              </a:ext>
            </a:extLst>
          </p:cNvPr>
          <p:cNvSpPr txBox="1"/>
          <p:nvPr/>
        </p:nvSpPr>
        <p:spPr>
          <a:xfrm>
            <a:off x="754339" y="1394973"/>
            <a:ext cx="11268075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MIC: </a:t>
            </a:r>
            <a:r>
              <a:rPr lang="en-US" dirty="0"/>
              <a:t>lowest honey’s concentration preventing visible bacterial growth.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MBC: </a:t>
            </a:r>
            <a:r>
              <a:rPr lang="en-US" dirty="0"/>
              <a:t>lowest honey’s concentration reducing viability of the initial bacterial inoculum by ≥ 99.9%.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MIC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Broth microdilution method </a:t>
            </a:r>
            <a:r>
              <a:rPr lang="en-US" sz="1600" dirty="0"/>
              <a:t>(in 96-well PS microtiter plates; </a:t>
            </a:r>
            <a:r>
              <a:rPr lang="en-US" sz="1600" b="1" dirty="0"/>
              <a:t>10 concentrations / honey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25 – 0.1% v/v</a:t>
            </a:r>
            <a:r>
              <a:rPr lang="en-US" sz="1600" dirty="0"/>
              <a:t>).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Two strains: </a:t>
            </a:r>
            <a:r>
              <a:rPr lang="en-US" sz="1600" i="1" dirty="0"/>
              <a:t>S. </a:t>
            </a:r>
            <a:r>
              <a:rPr lang="en-US" sz="1600" dirty="0"/>
              <a:t>Typhimurium</a:t>
            </a:r>
            <a:r>
              <a:rPr lang="en-US" sz="1600" i="1" dirty="0"/>
              <a:t> &amp; S. aureus </a:t>
            </a:r>
            <a:r>
              <a:rPr lang="en-US" sz="1600" dirty="0"/>
              <a:t>(Gram- &amp; Gram+).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Incubation for 24 h at </a:t>
            </a:r>
            <a:r>
              <a:rPr lang="el-GR" sz="1600" b="1" dirty="0"/>
              <a:t>37</a:t>
            </a:r>
            <a:r>
              <a:rPr lang="en-US" sz="1600" b="1" dirty="0"/>
              <a:t> </a:t>
            </a:r>
            <a:r>
              <a:rPr lang="en-US" sz="1600" b="1" baseline="30000" dirty="0" err="1"/>
              <a:t>o</a:t>
            </a:r>
            <a:r>
              <a:rPr lang="en-US" sz="1600" b="1" dirty="0" err="1"/>
              <a:t>C</a:t>
            </a:r>
            <a:r>
              <a:rPr lang="en-US" sz="1600" b="1" dirty="0"/>
              <a:t> in TSB </a:t>
            </a:r>
            <a:r>
              <a:rPr lang="en-US" sz="1600" dirty="0"/>
              <a:t>(optimal growth conditions).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Absorbance measurements (at 600 nm).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MBC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agar spot method</a:t>
            </a: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25E3A00D-5B9B-4E6F-8FBE-B4A735701A4B}"/>
              </a:ext>
            </a:extLst>
          </p:cNvPr>
          <p:cNvSpPr/>
          <p:nvPr/>
        </p:nvSpPr>
        <p:spPr>
          <a:xfrm>
            <a:off x="765645" y="2679785"/>
            <a:ext cx="10989990" cy="29529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Τίτλος 1">
            <a:extLst>
              <a:ext uri="{FF2B5EF4-FFF2-40B4-BE49-F238E27FC236}">
                <a16:creationId xmlns:a16="http://schemas.microsoft.com/office/drawing/2014/main" id="{26E339DA-301E-4E4E-91E9-C773129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162530"/>
            <a:ext cx="9754763" cy="1108652"/>
          </a:xfrm>
        </p:spPr>
        <p:txBody>
          <a:bodyPr>
            <a:normAutofit/>
          </a:bodyPr>
          <a:lstStyle/>
          <a:p>
            <a:r>
              <a:rPr lang="en-US" sz="2800" dirty="0"/>
              <a:t>pH, a</a:t>
            </a:r>
            <a:r>
              <a:rPr lang="en-US" sz="2800" baseline="-25000" dirty="0"/>
              <a:t>w</a:t>
            </a:r>
            <a:r>
              <a:rPr lang="en-US" sz="2800" dirty="0"/>
              <a:t> measurements and determination of the botanical origin of honeys</a:t>
            </a:r>
            <a:endParaRPr lang="en-US" sz="2800" b="1" i="1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125200" y="6505575"/>
            <a:ext cx="579967" cy="25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8/14</a:t>
            </a:r>
          </a:p>
        </p:txBody>
      </p:sp>
      <p:pic>
        <p:nvPicPr>
          <p:cNvPr id="2" name="Picture 2" descr="materials and methods">
            <a:extLst>
              <a:ext uri="{FF2B5EF4-FFF2-40B4-BE49-F238E27FC236}">
                <a16:creationId xmlns:a16="http://schemas.microsoft.com/office/drawing/2014/main" id="{7F9DBDA1-A293-4244-AD9C-93142AF0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0" y="284392"/>
            <a:ext cx="1323934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423580-649A-4AE6-A35B-5D8139C7AFCB}"/>
              </a:ext>
            </a:extLst>
          </p:cNvPr>
          <p:cNvSpPr txBox="1"/>
          <p:nvPr/>
        </p:nvSpPr>
        <p:spPr>
          <a:xfrm>
            <a:off x="807808" y="1271182"/>
            <a:ext cx="8545366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</a:t>
            </a:r>
            <a:r>
              <a:rPr lang="en-US" sz="1700" b="1" dirty="0"/>
              <a:t>pH</a:t>
            </a:r>
            <a:r>
              <a:rPr lang="en-US" sz="1700" dirty="0"/>
              <a:t> of each honey was measured using the C931P Consort electrochemical analyzer following mixing 10 g of each honey with 75 mL of distilled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</a:t>
            </a:r>
            <a:r>
              <a:rPr lang="en-US" sz="1700" b="1" dirty="0"/>
              <a:t>a</a:t>
            </a:r>
            <a:r>
              <a:rPr lang="en-US" sz="1700" b="1" baseline="-25000" dirty="0"/>
              <a:t>w</a:t>
            </a:r>
            <a:r>
              <a:rPr lang="en-US" sz="1700" dirty="0"/>
              <a:t> of each honey was determined using the </a:t>
            </a:r>
            <a:r>
              <a:rPr lang="en-US" sz="1700" dirty="0" err="1"/>
              <a:t>LabTouch</a:t>
            </a:r>
            <a:r>
              <a:rPr lang="en-US" sz="1700" dirty="0"/>
              <a:t> instrument of </a:t>
            </a:r>
            <a:r>
              <a:rPr lang="en-US" sz="1700" dirty="0" err="1"/>
              <a:t>Novasina</a:t>
            </a:r>
            <a:r>
              <a:rPr lang="en-US" sz="1700" dirty="0"/>
              <a:t> 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All honeys were also analyzed palynologically using a </a:t>
            </a:r>
            <a:r>
              <a:rPr lang="en-US" sz="1700" b="1" dirty="0" err="1"/>
              <a:t>nonacetalytic</a:t>
            </a:r>
            <a:r>
              <a:rPr lang="en-US" sz="1700" b="1" dirty="0"/>
              <a:t> technique and according to standard methods </a:t>
            </a:r>
            <a:r>
              <a:rPr lang="en-US" sz="1700" b="1" u="sng" dirty="0"/>
              <a:t>to determine their botanical origin</a:t>
            </a:r>
            <a:r>
              <a:rPr lang="en-US" sz="17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each honey, more than 800 pollen grains were counted and digitally photographed using </a:t>
            </a:r>
            <a:r>
              <a:rPr lang="en-US" sz="1600" dirty="0" err="1"/>
              <a:t>Motic</a:t>
            </a:r>
            <a:r>
              <a:rPr lang="en-US" sz="1600" dirty="0"/>
              <a:t> Compound Microscope B3-223 ASC equipped with a CCD color camera.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were finally identified with reference to our database pollen grain collection of Lemnos plants, prepared according to standard methods, and results were expressed in percentages.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the palynological analysis of the manuka honey blend, literature sources were used to identify the origin of its digitally photographed pollen grains</a:t>
            </a:r>
            <a:endParaRPr lang="en-US" sz="1700" dirty="0"/>
          </a:p>
          <a:p>
            <a:endParaRPr lang="en-US" sz="17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B310F88C-DFEA-445D-8A69-D513C6E9B302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779100DF-B734-4647-95AA-4231FD009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5B71735-3131-4752-8FF7-5BA87766D85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DCDFE4-4445-47B4-B0A5-44C2CD58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9AD4C15-E62A-4ACD-B819-DF386DD46A04}"/>
              </a:ext>
            </a:extLst>
          </p:cNvPr>
          <p:cNvSpPr/>
          <p:nvPr/>
        </p:nvSpPr>
        <p:spPr>
          <a:xfrm>
            <a:off x="765644" y="3260810"/>
            <a:ext cx="11064405" cy="28057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114 - Used Consort C931 electrochemical analyser including ph probe -  S-A-LE">
            <a:extLst>
              <a:ext uri="{FF2B5EF4-FFF2-40B4-BE49-F238E27FC236}">
                <a16:creationId xmlns:a16="http://schemas.microsoft.com/office/drawing/2014/main" id="{2FCF90A7-F82F-44C8-9CCF-7BD3BB39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11" y="984757"/>
            <a:ext cx="915045" cy="9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vasina LabTouch-aw Bench-model Water Activity Meter | Labequip">
            <a:extLst>
              <a:ext uri="{FF2B5EF4-FFF2-40B4-BE49-F238E27FC236}">
                <a16:creationId xmlns:a16="http://schemas.microsoft.com/office/drawing/2014/main" id="{553FFCC4-434E-4C1F-815F-CB00031F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99" y="2020208"/>
            <a:ext cx="1297487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B71E7EF-B140-4152-8D8B-CB101972A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847" y="3417405"/>
            <a:ext cx="1304656" cy="97541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0B25C9A-2539-4F25-B514-2BD0E26882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9964" y="4054519"/>
            <a:ext cx="1142731" cy="85435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6CE1CBA-52A1-4438-AA1C-0E5CB09BC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4317" y="4694232"/>
            <a:ext cx="1142731" cy="85627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B045E5F-395F-4203-BD29-DAEE45FD00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1521" y="5203316"/>
            <a:ext cx="1106699" cy="8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289285F-9246-4D59-8421-DB6EB3F87358}"/>
              </a:ext>
            </a:extLst>
          </p:cNvPr>
          <p:cNvSpPr/>
          <p:nvPr/>
        </p:nvSpPr>
        <p:spPr>
          <a:xfrm>
            <a:off x="11006612" y="6505575"/>
            <a:ext cx="698556" cy="28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9/14</a:t>
            </a:r>
          </a:p>
        </p:txBody>
      </p:sp>
      <p:pic>
        <p:nvPicPr>
          <p:cNvPr id="6" name="Picture 2" descr="Result – Balla.com.cy">
            <a:extLst>
              <a:ext uri="{FF2B5EF4-FFF2-40B4-BE49-F238E27FC236}">
                <a16:creationId xmlns:a16="http://schemas.microsoft.com/office/drawing/2014/main" id="{E88AC1C5-F030-4B2A-960B-9B514E6B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143" y="219910"/>
            <a:ext cx="1435677" cy="10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Τίτλος 1">
            <a:extLst>
              <a:ext uri="{FF2B5EF4-FFF2-40B4-BE49-F238E27FC236}">
                <a16:creationId xmlns:a16="http://schemas.microsoft.com/office/drawing/2014/main" id="{3B7D7343-7783-48D9-8810-AA15A5EE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24692"/>
            <a:ext cx="9865488" cy="110865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Diameters (mm) of inhibition zones of honeys, each applied at two concentrations (25 and 12.5% v/v) against the target bacteria as there were determined by the </a:t>
            </a:r>
            <a:r>
              <a:rPr lang="en-US" sz="2000" b="1" dirty="0"/>
              <a:t>agar-well diffusion assay</a:t>
            </a:r>
            <a:r>
              <a:rPr lang="en-US" sz="2000" dirty="0"/>
              <a:t> </a:t>
            </a:r>
            <a:endParaRPr lang="en-US" sz="2000" b="1" i="1" dirty="0"/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DB0BA75E-6DF6-485F-A5A1-251001C21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51"/>
          <a:stretch/>
        </p:blipFill>
        <p:spPr bwMode="auto">
          <a:xfrm>
            <a:off x="6311358" y="6188507"/>
            <a:ext cx="4081217" cy="6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743AAF-21F7-4FFB-8AEA-7EE334CB6D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7639" y="6271551"/>
            <a:ext cx="4396362" cy="52293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412F39-976D-480C-950B-5DD9DF56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68" y="6260212"/>
            <a:ext cx="1319532" cy="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BC12D80-26A9-4F87-AD1E-0A87AF6C2CAE}"/>
              </a:ext>
            </a:extLst>
          </p:cNvPr>
          <p:cNvSpPr txBox="1"/>
          <p:nvPr/>
        </p:nvSpPr>
        <p:spPr>
          <a:xfrm>
            <a:off x="792964" y="5726614"/>
            <a:ext cx="974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Each value also comprises the diameter of the well (5 mm). The inhibition zones of glucose syrup and kanamycin, used as negative and positive antimicrobial controls, are also indicated.</a:t>
            </a:r>
          </a:p>
          <a:p>
            <a:r>
              <a:rPr lang="en-US" sz="1200" dirty="0"/>
              <a:t> 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6D64A4D-3402-4175-8768-61A29B271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86" y="1272020"/>
            <a:ext cx="5930061" cy="465519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F91C273A-D290-4315-AFE9-73B2549A4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951" y="1233344"/>
            <a:ext cx="3118624" cy="4540895"/>
          </a:xfrm>
          <a:prstGeom prst="rect">
            <a:avLst/>
          </a:prstGeom>
        </p:spPr>
      </p:pic>
      <p:cxnSp>
        <p:nvCxnSpPr>
          <p:cNvPr id="54" name="Ευθεία γραμμή σύνδεσης 53">
            <a:extLst>
              <a:ext uri="{FF2B5EF4-FFF2-40B4-BE49-F238E27FC236}">
                <a16:creationId xmlns:a16="http://schemas.microsoft.com/office/drawing/2014/main" id="{34CBC813-E4D1-4802-B392-792F2B99D07A}"/>
              </a:ext>
            </a:extLst>
          </p:cNvPr>
          <p:cNvCxnSpPr/>
          <p:nvPr/>
        </p:nvCxnSpPr>
        <p:spPr>
          <a:xfrm>
            <a:off x="0" y="616338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726430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1871</Words>
  <Application>Microsoft Office PowerPoint</Application>
  <PresentationFormat>Ευρεία οθόνη</PresentationFormat>
  <Paragraphs>204</Paragraphs>
  <Slides>14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Wingdings 3</vt:lpstr>
      <vt:lpstr>Όψη</vt:lpstr>
      <vt:lpstr>Comparing the antimicrobial actions of Greek honeys from the island of Lemnos and manuka honey from New Zealand against clinically important bacteria </vt:lpstr>
      <vt:lpstr>Honey &amp; antimicrobial properties </vt:lpstr>
      <vt:lpstr>Increasing interest in antimicrobial properties of honey</vt:lpstr>
      <vt:lpstr>Aim of this work</vt:lpstr>
      <vt:lpstr>Bacterial strains used as targets</vt:lpstr>
      <vt:lpstr>Agar-well diffusion assay</vt:lpstr>
      <vt:lpstr>Determination of minimum inhibitory and bactericidal concentrations (MIC, MBC) of each honey </vt:lpstr>
      <vt:lpstr>pH, aw measurements and determination of the botanical origin of honeys</vt:lpstr>
      <vt:lpstr>Diameters (mm) of inhibition zones of honeys, each applied at two concentrations (25 and 12.5% v/v) against the target bacteria as there were determined by the agar-well diffusion assay </vt:lpstr>
      <vt:lpstr>Results of the agar-well diffusion assay </vt:lpstr>
      <vt:lpstr>MIC and MBC of each honey against S. Typhimurium and S. aureus as there were determined by the broth microdilution and agar spot methods </vt:lpstr>
      <vt:lpstr>pH, aw values and pollen composition (%) of each honey </vt:lpstr>
      <vt:lpstr>Summary (main outcomes)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plant-based oral care products and testing their antimicrobial efficiency against planktonic and biofilm-enclosed cariogenic Streptococcus mutans bacteria</dc:title>
  <dc:creator>ΕΥΣΤΑΘΙΟΣ ΓΚΙΑΟΥΡΗΣ</dc:creator>
  <cp:lastModifiedBy>ΕΥΣΤΑΘΙΟΣ ΓΚΙΑΟΥΡΗΣ</cp:lastModifiedBy>
  <cp:revision>145</cp:revision>
  <cp:lastPrinted>2020-10-24T05:50:27Z</cp:lastPrinted>
  <dcterms:created xsi:type="dcterms:W3CDTF">2020-07-30T09:36:40Z</dcterms:created>
  <dcterms:modified xsi:type="dcterms:W3CDTF">2020-10-24T05:52:39Z</dcterms:modified>
</cp:coreProperties>
</file>