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10" r:id="rId3"/>
    <p:sldId id="303" r:id="rId4"/>
    <p:sldId id="307" r:id="rId5"/>
    <p:sldId id="309" r:id="rId6"/>
    <p:sldId id="290" r:id="rId7"/>
    <p:sldId id="312" r:id="rId8"/>
    <p:sldId id="320" r:id="rId9"/>
    <p:sldId id="321" r:id="rId10"/>
    <p:sldId id="317" r:id="rId11"/>
    <p:sldId id="315" r:id="rId12"/>
    <p:sldId id="318" r:id="rId13"/>
    <p:sldId id="322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60" autoAdjust="0"/>
  </p:normalViewPr>
  <p:slideViewPr>
    <p:cSldViewPr snapToGrid="0">
      <p:cViewPr varScale="1">
        <p:scale>
          <a:sx n="47" d="100"/>
          <a:sy n="47" d="100"/>
        </p:scale>
        <p:origin x="93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615BB-6CA6-487E-BCD3-FA199D588BA4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244A7-1C7F-4622-A338-07A104927F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847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44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5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175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925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571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2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94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38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10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55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65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24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DEA95-ACDA-4303-92A6-C2F5B63B2CB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770C-071F-4D12-9C9D-1623A66D9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EA3C4-4148-43EB-A1E9-D72472467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94B5-52E9-4C17-999F-6400622C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79B25-701B-4119-AEBA-3D01DEAB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B8615-0681-4C0D-B1AD-A4AE4481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55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7D76-BB87-4B54-8819-2654B9CB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050F7-EA41-4847-92E7-93DE0E2C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E776-562D-4F38-9C80-6055BE32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4B9BA-453E-41DD-A3B8-4FC09C9C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EDEC-AF94-4AD3-8363-746736D8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02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159A6-DF62-4882-AEFB-F38D22331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6FA11-C370-42AC-BF2E-3484F46EC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EF528-13A9-4863-A316-DA42CCC0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61F2-8E97-409E-A4C3-69944BED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FEACA-5246-488C-A69A-EFE8EAC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72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7C65-821A-4AA6-97D0-C4335D65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C7A6-4A90-4770-91BD-6F9AFB3A7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6B7F7-D1B0-452E-ADFE-2ED88003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BBE1F-8C14-4746-9993-91AE12E5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B942-4005-4E4B-BFEC-F253EE44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90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5FF6-879A-47EE-93C1-05E15BC5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06867-B51D-47A7-A539-C64C9167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1863-40FF-4DDC-8001-633798E2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97B9-2456-4A6C-806F-012C6A3A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80C86-5924-4B3C-9022-9DBB9548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4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1F45-22B6-4C32-8C29-DF589DFC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3435-58DE-431F-B44C-B3AAA64A6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CC85B-B8A4-4739-97E5-B1C94EECE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D984D-8322-4503-9E48-D9BFFD36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3BA82-5361-4C77-BBBD-CEA1EC21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696EE-A8D6-493F-BF14-706A2FDC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FF9D-3F29-472D-AF2F-51F6E71D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F9DC9-CADD-4BD7-A1C6-DA642C028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0F1E9-4B52-42D4-8687-605AB910F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DEFBA-F7F4-43B1-919A-3B5D7A1BF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6EFD5-0A98-4654-BDB5-9D0F97BDB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BB300-0961-4DE8-A6A0-997B0542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147AE-7FFB-4BF3-9533-1588FFA1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1C3BC-671A-4F0E-AA40-FEBD43D7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71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6D40-2CB4-4E18-9F4A-76BD02E4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331B6-BA4D-4BBA-AFCB-528759F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207BA-D2F0-456B-AA6B-52260047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B7FBA-E9F3-4DB8-A67F-90255650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85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5B928-1B16-41C6-BB24-87738A71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9785C-4DB1-4A8A-B020-C17976AF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63A8-5CB0-45B3-BD50-4256B802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76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0ACD-3284-476F-846A-499362EF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0B65-2A2D-4566-A91D-E9A22AEA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1A9AF-7D43-41AC-940F-67825F93E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0C42D-E13A-40B3-90A0-39B37B6D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BC5CA-FCEA-4567-9B45-7DE62CC2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D2C8-C8E7-4E0F-824F-C335A5A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5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24E5-3232-43A9-A6A8-BD7DA924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14D7E-E080-45BE-B0EB-504C71916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94D5F-D3C4-444B-B052-C7BE81F03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DFBCA-33C9-4911-9AB3-DA52F1D5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Sankari Sampath: Cu-O phases from ab-initio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BFB9E-A3B4-4385-ABE3-389311CD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80688-4F46-44DF-BF6B-8FE4A6CA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49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3934C-D8EA-49A7-B055-BF5F3F9B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CF5F5-905B-46AE-AD13-28565A75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B684C-5A34-4FA2-92FF-F31087081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Sankari Sampath: Cu-O phases from ab-initio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6020B-1CC4-409D-BC53-1E0C0CE63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2nd International Online Conference on Crystals 10-20 NOVEMBER 2020 ONLINE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E50F9-C144-4968-B224-36E644D2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EE15D-A3A8-4C78-B55D-0428CCF75F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73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nkari.sampath@stuba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FFF164-9FA4-46DB-9327-59D156E2E63C}"/>
              </a:ext>
            </a:extLst>
          </p:cNvPr>
          <p:cNvSpPr/>
          <p:nvPr/>
        </p:nvSpPr>
        <p:spPr>
          <a:xfrm>
            <a:off x="768096" y="1362755"/>
            <a:ext cx="10799064" cy="3807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Mapping of novel binary copper oxides with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density functional theory modelling </a:t>
            </a:r>
            <a:endParaRPr lang="en-IN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Sampath</a:t>
            </a:r>
            <a:r>
              <a:rPr lang="pl-PL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Tokar</a:t>
            </a:r>
            <a:r>
              <a:rPr lang="pl-PL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Derzsi</a:t>
            </a:r>
            <a:r>
              <a:rPr lang="pl-PL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</a:t>
            </a: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Technologies Research Institute, Faculty of Materials Science and Technology in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Trnava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I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Slovak University of Technology in Bratislava,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Jána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Bottu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8857/25, 917 24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Trnava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Slovakia</a:t>
            </a:r>
            <a:r>
              <a:rPr lang="en-US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of Physics, Slovak Academy of Sciences,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Dúbravská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845 11 Bratislava, Slovakia</a:t>
            </a:r>
            <a:endParaRPr lang="en-I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 of New Technologies, University of Warsaw,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Żwirki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Wigury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93, 02089 Warsaw, Poland</a:t>
            </a:r>
            <a:endParaRPr lang="en-I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sankari.sampath@stuba.sk</a:t>
            </a:r>
            <a:endParaRPr lang="en-GB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94DD9-F8D3-42CC-9F16-E5C2C61D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082" y="4711697"/>
            <a:ext cx="1282089" cy="1282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32ABE-72EF-41FE-AB78-8F36B02D7D69}"/>
              </a:ext>
            </a:extLst>
          </p:cNvPr>
          <p:cNvSpPr txBox="1"/>
          <p:nvPr/>
        </p:nvSpPr>
        <p:spPr>
          <a:xfrm>
            <a:off x="9893283" y="5993786"/>
            <a:ext cx="184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 November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0B9D2AA4-BFB0-41E3-A3FC-E196749A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096" y="603582"/>
            <a:ext cx="2512044" cy="69457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D27C4-7A6F-441C-9A04-FD57042BEC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78" y="538985"/>
            <a:ext cx="2114493" cy="694575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41BFBA-8DB0-4A99-BBA2-B84937890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4884620"/>
            <a:ext cx="4070210" cy="11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7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lattice</a:t>
            </a:r>
            <a:r>
              <a:rPr lang="en-I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on the stability of the models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81B91-4692-4EC1-84AC-F7E685B9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C7E05-49A7-4E4E-A090-2C55E569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71A01-241B-4EC2-99BB-6976C43C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EC48A46-A8D9-4EAB-B142-59B8CD722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13559" r="19131" b="9412"/>
          <a:stretch/>
        </p:blipFill>
        <p:spPr>
          <a:xfrm>
            <a:off x="1393882" y="2521907"/>
            <a:ext cx="3796176" cy="3071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9266D-4C96-49BA-B6D2-0AF94E08D377}"/>
              </a:ext>
            </a:extLst>
          </p:cNvPr>
          <p:cNvSpPr txBox="1"/>
          <p:nvPr/>
        </p:nvSpPr>
        <p:spPr>
          <a:xfrm>
            <a:off x="1929707" y="5577099"/>
            <a:ext cx="417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type</a:t>
            </a:r>
            <a:endParaRPr lang="en-I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E44161-2AA0-4492-923F-6C55BAE93C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5" t="9357" r="6379" b="1711"/>
          <a:stretch/>
        </p:blipFill>
        <p:spPr>
          <a:xfrm>
            <a:off x="6552805" y="2521906"/>
            <a:ext cx="4175913" cy="3163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B7540-26E0-441F-A60E-3419E6AD107A}"/>
              </a:ext>
            </a:extLst>
          </p:cNvPr>
          <p:cNvSpPr txBox="1"/>
          <p:nvPr/>
        </p:nvSpPr>
        <p:spPr>
          <a:xfrm>
            <a:off x="7655750" y="5566615"/>
            <a:ext cx="417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type</a:t>
            </a:r>
            <a:endParaRPr lang="en-I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840A6-DB23-44E2-A74A-BD159406FECE}"/>
              </a:ext>
            </a:extLst>
          </p:cNvPr>
          <p:cNvSpPr txBox="1"/>
          <p:nvPr/>
        </p:nvSpPr>
        <p:spPr>
          <a:xfrm>
            <a:off x="4083821" y="1460064"/>
            <a:ext cx="383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Phonon dispersion curves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42E99-A9BB-40AC-B3FE-8F6AC1F8D6A5}"/>
              </a:ext>
            </a:extLst>
          </p:cNvPr>
          <p:cNvSpPr txBox="1"/>
          <p:nvPr/>
        </p:nvSpPr>
        <p:spPr>
          <a:xfrm>
            <a:off x="2891000" y="1969784"/>
            <a:ext cx="120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IN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92CEF-F987-4551-8A6F-D44303E6F4B6}"/>
              </a:ext>
            </a:extLst>
          </p:cNvPr>
          <p:cNvSpPr txBox="1"/>
          <p:nvPr/>
        </p:nvSpPr>
        <p:spPr>
          <a:xfrm>
            <a:off x="8230437" y="1975627"/>
            <a:ext cx="120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IN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7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563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Convex Hull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140ED-B244-4CCC-B00F-EE661C7E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3DF5-F51A-4C33-8AB7-2C23CE13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9178F4-6179-400C-A42A-834A4E8F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08EDA-8993-49B0-B556-E641F1B36BEE}"/>
              </a:ext>
            </a:extLst>
          </p:cNvPr>
          <p:cNvSpPr txBox="1"/>
          <p:nvPr/>
        </p:nvSpPr>
        <p:spPr>
          <a:xfrm>
            <a:off x="838200" y="1326740"/>
            <a:ext cx="499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Thermodynamically, Convex Hull represents the enthalpy.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predicted the stability of existing phases.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new Cu-O phases are stable with respect to elements Cu, O and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phase.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stable with respect to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new phases are metastable in respect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25CC11-A538-46EA-BAC2-76DFBC5E0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13091"/>
            <a:ext cx="6020482" cy="44304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70E0456-6152-44EC-BF84-D4F2AB945547}"/>
              </a:ext>
            </a:extLst>
          </p:cNvPr>
          <p:cNvSpPr/>
          <p:nvPr/>
        </p:nvSpPr>
        <p:spPr>
          <a:xfrm>
            <a:off x="9756158" y="4495830"/>
            <a:ext cx="2227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-0.578eV/atom,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-0.551eV/atom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-0.515eV/atom.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5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EAB69-D759-4780-9854-9D322D98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B8D-CA09-44D7-B92A-52A9C23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342BEE-65B8-4E70-923D-35AE19C2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CC0A0-D6B0-41D0-966E-772C4C222586}"/>
              </a:ext>
            </a:extLst>
          </p:cNvPr>
          <p:cNvSpPr txBox="1"/>
          <p:nvPr/>
        </p:nvSpPr>
        <p:spPr>
          <a:xfrm>
            <a:off x="838200" y="1577198"/>
            <a:ext cx="99873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structures of 3 new Cu-O compounds are predicted –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predicted for Na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structure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predicted as a low spin Ag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structural type.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predicted as a AFM superoxide (EA) type.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structure types found to be dynamically stable.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predicted the stability of existing binary Cu-O phases.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newly predicted Cu-O phases are stable with respect to elements Cu, O and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phase.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stable with respect to 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6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73A11-7F13-441B-B266-10FF5EA36F10}"/>
              </a:ext>
            </a:extLst>
          </p:cNvPr>
          <p:cNvSpPr txBox="1"/>
          <p:nvPr/>
        </p:nvSpPr>
        <p:spPr>
          <a:xfrm>
            <a:off x="937715" y="2117386"/>
            <a:ext cx="10011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Regional Development Fund, Research and Innovation Operational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project No. ITMS2014+: 313011W085.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Grant Agency of the Slovak Republic, grant No. VG 1/0223/19.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Slovak Research and Development Agency, grant No. APVV-18-0168.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supercomputing infrastructure in CC of Slovak Academy of Sciences acquired in projects ITMS 26230120002 and 26210120002 funded by ERDF.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CEA71-6087-46BC-8418-6959B847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80D2-4FB2-4086-BF6B-8470B8F2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1AA411-AA48-4E05-A2EC-437CB01C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9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273A11-7F13-441B-B266-10FF5EA36F10}"/>
              </a:ext>
            </a:extLst>
          </p:cNvPr>
          <p:cNvSpPr txBox="1"/>
          <p:nvPr/>
        </p:nvSpPr>
        <p:spPr>
          <a:xfrm>
            <a:off x="3021557" y="2866348"/>
            <a:ext cx="614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CEA71-6087-46BC-8418-6959B847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80D2-4FB2-4086-BF6B-8470B8F2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1AA411-AA48-4E05-A2EC-437CB01C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3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sk-SK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26358-B2E1-4364-BF84-B764F38FD327}"/>
              </a:ext>
            </a:extLst>
          </p:cNvPr>
          <p:cNvSpPr/>
          <p:nvPr/>
        </p:nvSpPr>
        <p:spPr>
          <a:xfrm>
            <a:off x="968829" y="2151727"/>
            <a:ext cx="9329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copper oxides [Cu-O] have remarkable electronic and optical properties.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Cu-O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numerous applications in photovoltaics and all-oxide electronics due to their abundance, low cost and non-toxic nature that makes Cu-O highly attractive for further exploration.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Goal -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predict new stable binary Cu-O phases using density functional theory (DFT) and Evolutionary Algorithm (EA) methods.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2AC28-B088-4653-B73C-B282E849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6FCA4-EE13-4641-BD28-11A6ADD9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74C29-4C4F-4CD5-96A5-FE9EE057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3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955643-502F-4C59-839E-40CCBD09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41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binary Cu-O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D20156-5CEE-4307-8267-4FAAEE363986}"/>
              </a:ext>
            </a:extLst>
          </p:cNvPr>
          <p:cNvSpPr txBox="1"/>
          <p:nvPr/>
        </p:nvSpPr>
        <p:spPr>
          <a:xfrm>
            <a:off x="6146569" y="5400445"/>
            <a:ext cx="530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Benxian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et.al,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Solid State Chem., 184, 2097 (2011)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I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Chaudhary N et.al, Solid State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247, 36 (2016)</a:t>
            </a:r>
          </a:p>
          <a:p>
            <a:pPr algn="r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Morgan P E D et.al,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Solid State Chem., 121, 33 (1996)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4D12354-7451-4944-9ABD-0BA412F1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F14ED3B-06EA-4C7A-A8AD-12B37CF2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1033FF7-571F-4376-8EBC-80B856C1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3E6EAC-DB88-48A5-AEAC-FF7C901EF181}"/>
              </a:ext>
            </a:extLst>
          </p:cNvPr>
          <p:cNvGrpSpPr/>
          <p:nvPr/>
        </p:nvGrpSpPr>
        <p:grpSpPr>
          <a:xfrm>
            <a:off x="900824" y="1299535"/>
            <a:ext cx="10335356" cy="3858576"/>
            <a:chOff x="1205623" y="1299535"/>
            <a:chExt cx="10335356" cy="38585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F943DA-4B33-46B4-8E39-56EDCD5BEA9D}"/>
                </a:ext>
              </a:extLst>
            </p:cNvPr>
            <p:cNvGrpSpPr/>
            <p:nvPr/>
          </p:nvGrpSpPr>
          <p:grpSpPr>
            <a:xfrm>
              <a:off x="4764797" y="1299535"/>
              <a:ext cx="6776182" cy="3823241"/>
              <a:chOff x="4625638" y="1558662"/>
              <a:chExt cx="6776182" cy="382324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54CE190-06E7-40DA-A206-0FE43254236F}"/>
                  </a:ext>
                </a:extLst>
              </p:cNvPr>
              <p:cNvGrpSpPr/>
              <p:nvPr/>
            </p:nvGrpSpPr>
            <p:grpSpPr>
              <a:xfrm>
                <a:off x="4625638" y="2378767"/>
                <a:ext cx="3199086" cy="2249349"/>
                <a:chOff x="4162864" y="730110"/>
                <a:chExt cx="3516199" cy="2635797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0DC61D9-0396-4FD1-994B-9082557D708C}"/>
                    </a:ext>
                  </a:extLst>
                </p:cNvPr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42" t="59963" r="81854" b="14441"/>
                <a:stretch/>
              </p:blipFill>
              <p:spPr bwMode="auto">
                <a:xfrm>
                  <a:off x="4162864" y="2313809"/>
                  <a:ext cx="933254" cy="10520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C46676ED-D518-49A6-8FCA-7982D1F519B6}"/>
                    </a:ext>
                  </a:extLst>
                </p:cNvPr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720" t="18280" r="28235" b="20535"/>
                <a:stretch/>
              </p:blipFill>
              <p:spPr bwMode="auto">
                <a:xfrm>
                  <a:off x="4368079" y="730110"/>
                  <a:ext cx="3310984" cy="21870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E14EAEE-7944-4A89-839D-CD9E2824B9E5}"/>
                  </a:ext>
                </a:extLst>
              </p:cNvPr>
              <p:cNvGrpSpPr/>
              <p:nvPr/>
            </p:nvGrpSpPr>
            <p:grpSpPr>
              <a:xfrm>
                <a:off x="8077447" y="2199136"/>
                <a:ext cx="3324373" cy="2609629"/>
                <a:chOff x="-383837" y="1189613"/>
                <a:chExt cx="5322948" cy="375315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732B1C6-6C55-40CC-8B4B-4C3F63930B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90" t="61616" r="82322" b="14888"/>
                <a:stretch/>
              </p:blipFill>
              <p:spPr>
                <a:xfrm>
                  <a:off x="-383837" y="3698432"/>
                  <a:ext cx="1093509" cy="1244339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7A7FD5A9-4F29-4AF6-9513-59CFBEE17C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954" t="8750" r="22706" b="11624"/>
                <a:stretch/>
              </p:blipFill>
              <p:spPr>
                <a:xfrm>
                  <a:off x="55132" y="1189613"/>
                  <a:ext cx="4883979" cy="3219255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97D1DBB-4195-499A-8340-75431DA92D07}"/>
                  </a:ext>
                </a:extLst>
              </p:cNvPr>
              <p:cNvSpPr/>
              <p:nvPr/>
            </p:nvSpPr>
            <p:spPr>
              <a:xfrm>
                <a:off x="5607920" y="1575541"/>
                <a:ext cx="143610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en-IN" sz="20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IN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N" sz="2000" b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[2]</a:t>
                </a:r>
              </a:p>
              <a:p>
                <a:r>
                  <a:rPr lang="en-I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Tenorite</a:t>
                </a: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082421-8C37-4DD8-B2A5-DF71404E34CF}"/>
                  </a:ext>
                </a:extLst>
              </p:cNvPr>
              <p:cNvSpPr/>
              <p:nvPr/>
            </p:nvSpPr>
            <p:spPr>
              <a:xfrm>
                <a:off x="9043812" y="1558662"/>
                <a:ext cx="19891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IN" sz="20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IN" sz="20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I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I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000" b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[3]</a:t>
                </a:r>
              </a:p>
              <a:p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Paramelaconite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74C86F2-DE08-4935-9EE1-9512CC233C75}"/>
                  </a:ext>
                </a:extLst>
              </p:cNvPr>
              <p:cNvSpPr/>
              <p:nvPr/>
            </p:nvSpPr>
            <p:spPr>
              <a:xfrm>
                <a:off x="5560220" y="4643239"/>
                <a:ext cx="30159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2/c </a:t>
                </a:r>
              </a:p>
              <a:p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 4.691Å, b = 3.417Å, </a:t>
                </a:r>
              </a:p>
              <a:p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 5.13Å, </a:t>
                </a:r>
                <a:r>
                  <a:rPr lang="el-G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= 99</a:t>
                </a:r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FD1A2C-6A32-43C5-81DD-611809D32387}"/>
                  </a:ext>
                </a:extLst>
              </p:cNvPr>
              <p:cNvSpPr/>
              <p:nvPr/>
            </p:nvSpPr>
            <p:spPr>
              <a:xfrm>
                <a:off x="9577319" y="4636659"/>
                <a:ext cx="135966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IN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a m d </a:t>
                </a:r>
              </a:p>
              <a:p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b = 5.818Å, </a:t>
                </a:r>
              </a:p>
              <a:p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9.894Å </a:t>
                </a: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2D18DC-2F95-4ACA-8D14-2B352C3645C0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3" t="59233" r="82017" b="15538"/>
            <a:stretch/>
          </p:blipFill>
          <p:spPr bwMode="auto">
            <a:xfrm>
              <a:off x="1205623" y="3951051"/>
              <a:ext cx="721842" cy="824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24AD8D5-7650-4B1C-B1EE-EDB76753FE96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60" t="14344" r="33991" b="15538"/>
            <a:stretch/>
          </p:blipFill>
          <p:spPr bwMode="auto">
            <a:xfrm>
              <a:off x="1509792" y="1861457"/>
              <a:ext cx="2898921" cy="2547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79A02F-9AEE-4C50-83AA-DD29B46CB545}"/>
                </a:ext>
              </a:extLst>
            </p:cNvPr>
            <p:cNvSpPr/>
            <p:nvPr/>
          </p:nvSpPr>
          <p:spPr>
            <a:xfrm>
              <a:off x="2536485" y="1310422"/>
              <a:ext cx="14361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IN" sz="2000" b="1" baseline="30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IN" sz="2000" b="1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IN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en-IN" sz="2000" b="1" baseline="30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[1]</a:t>
              </a:r>
            </a:p>
            <a:p>
              <a:r>
                <a:rPr lang="en-IN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Cuprite</a:t>
              </a:r>
              <a:r>
                <a:rPr lang="en-IN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I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4D24D7-5C18-42C7-B953-12AE904165EE}"/>
                </a:ext>
              </a:extLst>
            </p:cNvPr>
            <p:cNvSpPr/>
            <p:nvPr/>
          </p:nvSpPr>
          <p:spPr>
            <a:xfrm>
              <a:off x="2355447" y="4419447"/>
              <a:ext cx="103425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-3 m</a:t>
              </a:r>
            </a:p>
            <a:p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= 4.271Å </a:t>
              </a:r>
              <a:endPara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07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procedure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181BB-D057-4528-9273-308BFFCB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14006-2C1A-4BDF-BAFD-6EE501CF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38AEA-A0BC-48CE-9E51-414204DE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05A6F8-A02D-446D-9D89-898F6613F7C1}"/>
              </a:ext>
            </a:extLst>
          </p:cNvPr>
          <p:cNvGrpSpPr/>
          <p:nvPr/>
        </p:nvGrpSpPr>
        <p:grpSpPr>
          <a:xfrm>
            <a:off x="2997739" y="1472968"/>
            <a:ext cx="6351665" cy="4241639"/>
            <a:chOff x="2605853" y="1690689"/>
            <a:chExt cx="6351665" cy="424163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A36F8D-E454-4415-9DDD-E9D009917077}"/>
                </a:ext>
              </a:extLst>
            </p:cNvPr>
            <p:cNvGrpSpPr/>
            <p:nvPr/>
          </p:nvGrpSpPr>
          <p:grpSpPr>
            <a:xfrm>
              <a:off x="2605853" y="1690689"/>
              <a:ext cx="6351665" cy="4241639"/>
              <a:chOff x="2812974" y="1475114"/>
              <a:chExt cx="6466553" cy="43707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B69A978-F53A-46E5-A420-76270D75C81F}"/>
                  </a:ext>
                </a:extLst>
              </p:cNvPr>
              <p:cNvGrpSpPr/>
              <p:nvPr/>
            </p:nvGrpSpPr>
            <p:grpSpPr>
              <a:xfrm>
                <a:off x="2812974" y="1475114"/>
                <a:ext cx="6466553" cy="4370731"/>
                <a:chOff x="22804737" y="11520276"/>
                <a:chExt cx="5999808" cy="4079902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CDD55110-A906-4E18-A830-BF6F43052034}"/>
                    </a:ext>
                  </a:extLst>
                </p:cNvPr>
                <p:cNvGrpSpPr/>
                <p:nvPr/>
              </p:nvGrpSpPr>
              <p:grpSpPr>
                <a:xfrm>
                  <a:off x="23738127" y="11701407"/>
                  <a:ext cx="3870607" cy="3898771"/>
                  <a:chOff x="4015233" y="1219200"/>
                  <a:chExt cx="3870607" cy="3898771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2029B7E-E4D8-4CFC-BE99-CE6AC846B3B3}"/>
                      </a:ext>
                    </a:extLst>
                  </p:cNvPr>
                  <p:cNvSpPr txBox="1"/>
                  <p:nvPr/>
                </p:nvSpPr>
                <p:spPr>
                  <a:xfrm>
                    <a:off x="4919101" y="1219200"/>
                    <a:ext cx="2067190" cy="384853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Input models (Lit.,)</a:t>
                    </a:r>
                  </a:p>
                </p:txBody>
              </p: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7959D506-85A9-47DB-9B51-AC50E925B323}"/>
                      </a:ext>
                    </a:extLst>
                  </p:cNvPr>
                  <p:cNvGrpSpPr/>
                  <p:nvPr/>
                </p:nvGrpSpPr>
                <p:grpSpPr>
                  <a:xfrm>
                    <a:off x="5084296" y="1628840"/>
                    <a:ext cx="1896267" cy="856245"/>
                    <a:chOff x="5084296" y="1628840"/>
                    <a:chExt cx="1896267" cy="856245"/>
                  </a:xfrm>
                </p:grpSpPr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A12DE94-8518-453A-809A-EE6E54F7CC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84296" y="2100232"/>
                      <a:ext cx="1896267" cy="384853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DFT optimisation</a:t>
                      </a:r>
                    </a:p>
                  </p:txBody>
                </p:sp>
                <p:cxnSp>
                  <p:nvCxnSpPr>
                    <p:cNvPr id="26" name="Straight Arrow Connector 25">
                      <a:extLst>
                        <a:ext uri="{FF2B5EF4-FFF2-40B4-BE49-F238E27FC236}">
                          <a16:creationId xmlns:a16="http://schemas.microsoft.com/office/drawing/2014/main" id="{5BCA9F42-A703-466B-ABF2-F416085487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55055" y="1628840"/>
                      <a:ext cx="0" cy="428625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E8A2288-EFA7-4D4C-8F72-050D8078888A}"/>
                      </a:ext>
                    </a:extLst>
                  </p:cNvPr>
                  <p:cNvSpPr txBox="1"/>
                  <p:nvPr/>
                </p:nvSpPr>
                <p:spPr>
                  <a:xfrm>
                    <a:off x="4071598" y="2982205"/>
                    <a:ext cx="3757865" cy="384853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Spin polarised calculation DFT+U</a:t>
                    </a:r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BB44D456-A877-4B81-BBF9-DCE7E475EE2F}"/>
                      </a:ext>
                    </a:extLst>
                  </p:cNvPr>
                  <p:cNvGrpSpPr/>
                  <p:nvPr/>
                </p:nvGrpSpPr>
                <p:grpSpPr>
                  <a:xfrm>
                    <a:off x="4015233" y="3862897"/>
                    <a:ext cx="3870607" cy="1255074"/>
                    <a:chOff x="3110260" y="4673605"/>
                    <a:chExt cx="3870607" cy="1255074"/>
                  </a:xfrm>
                </p:grpSpPr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60D16A8F-7315-4281-9066-CEC91B953D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10260" y="4673605"/>
                      <a:ext cx="3870607" cy="384854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k-SK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igh</a:t>
                      </a:r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sk-SK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low-spin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solutions</a:t>
                      </a:r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(HS/LS)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A197D3BA-61A2-4CB0-A03D-B2BD8DE0BC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59072" y="5543826"/>
                      <a:ext cx="1832489" cy="384853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Lattice dynamics</a:t>
                      </a:r>
                    </a:p>
                  </p:txBody>
                </p:sp>
              </p:grpSp>
            </p:grpSp>
            <p:sp>
              <p:nvSpPr>
                <p:cNvPr id="8" name="BlokTextu 6">
                  <a:extLst>
                    <a:ext uri="{FF2B5EF4-FFF2-40B4-BE49-F238E27FC236}">
                      <a16:creationId xmlns:a16="http://schemas.microsoft.com/office/drawing/2014/main" id="{EC6EE38C-5E80-40B9-82E2-152F36B633CB}"/>
                    </a:ext>
                  </a:extLst>
                </p:cNvPr>
                <p:cNvSpPr txBox="1"/>
                <p:nvPr/>
              </p:nvSpPr>
              <p:spPr>
                <a:xfrm>
                  <a:off x="27367264" y="11520276"/>
                  <a:ext cx="1437281" cy="680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Evolutionary</a:t>
                  </a:r>
                </a:p>
                <a:p>
                  <a:pPr algn="ctr"/>
                  <a:r>
                    <a:rPr lang="en-GB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algorithms</a:t>
                  </a:r>
                  <a:endPara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BlokTextu 304">
                  <a:extLst>
                    <a:ext uri="{FF2B5EF4-FFF2-40B4-BE49-F238E27FC236}">
                      <a16:creationId xmlns:a16="http://schemas.microsoft.com/office/drawing/2014/main" id="{31DE5460-6C07-4F26-BD9A-6E50E09B4457}"/>
                    </a:ext>
                  </a:extLst>
                </p:cNvPr>
                <p:cNvSpPr txBox="1"/>
                <p:nvPr/>
              </p:nvSpPr>
              <p:spPr>
                <a:xfrm>
                  <a:off x="22804737" y="11708951"/>
                  <a:ext cx="1155640" cy="384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Databases</a:t>
                  </a:r>
                  <a:endParaRPr lang="sk-SK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" name="Straight Arrow Connector 95">
                  <a:extLst>
                    <a:ext uri="{FF2B5EF4-FFF2-40B4-BE49-F238E27FC236}">
                      <a16:creationId xmlns:a16="http://schemas.microsoft.com/office/drawing/2014/main" id="{E7E935E8-F9C0-4BC1-A684-D3620E1E1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759260" y="11904192"/>
                  <a:ext cx="557850" cy="1819"/>
                </a:xfrm>
                <a:prstGeom prst="straightConnector1">
                  <a:avLst/>
                </a:prstGeom>
                <a:ln w="60325" cmpd="dbl">
                  <a:tailEnd type="triangle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" name="Straight Arrow Connector 95">
                  <a:extLst>
                    <a:ext uri="{FF2B5EF4-FFF2-40B4-BE49-F238E27FC236}">
                      <a16:creationId xmlns:a16="http://schemas.microsoft.com/office/drawing/2014/main" id="{7A76622E-C933-4968-B56C-65E322334B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59710" y="11917456"/>
                  <a:ext cx="627880" cy="1857"/>
                </a:xfrm>
                <a:prstGeom prst="straightConnector1">
                  <a:avLst/>
                </a:prstGeom>
                <a:ln w="60325" cmpd="dbl">
                  <a:tailEnd type="triangle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D64B63F-30E6-4BE2-A72E-C3CFCE811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6937" y="3060151"/>
                <a:ext cx="0" cy="4591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19EF6E0-B70C-4DE8-A2E3-274AD7B6A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6934" y="4001526"/>
                <a:ext cx="0" cy="4591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37E0539-9278-4C36-9A46-9039263ACC34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08" y="5046002"/>
              <a:ext cx="0" cy="445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59256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Calculation 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details</a:t>
            </a: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26358-B2E1-4364-BF84-B764F38FD327}"/>
              </a:ext>
            </a:extLst>
          </p:cNvPr>
          <p:cNvSpPr/>
          <p:nvPr/>
        </p:nvSpPr>
        <p:spPr>
          <a:xfrm>
            <a:off x="701723" y="1690688"/>
            <a:ext cx="10058399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 algn="just"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DFT method for structure optimization (VASP program).</a:t>
            </a:r>
          </a:p>
          <a:p>
            <a:pPr marL="711200" indent="-711200" algn="just">
              <a:buFont typeface="Wingdings" pitchFamily="2" charset="2"/>
              <a:buChar char="Ø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711200" indent="-711200" algn="just"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Details of the DFT calculations: </a:t>
            </a:r>
            <a:r>
              <a:rPr lang="en-IN" sz="2000" dirty="0" err="1">
                <a:latin typeface="Times New Roman" panose="02020603050405020304" pitchFamily="18" charset="0"/>
                <a:cs typeface="Times New Roman" pitchFamily="18" charset="0"/>
              </a:rPr>
              <a:t>PBEsol</a:t>
            </a:r>
            <a:r>
              <a:rPr lang="en-IN" sz="2000" dirty="0">
                <a:latin typeface="Times New Roman" panose="02020603050405020304" pitchFamily="18" charset="0"/>
                <a:cs typeface="Times New Roman" pitchFamily="18" charset="0"/>
              </a:rPr>
              <a:t> functional, planewave cut-off 520eV.</a:t>
            </a:r>
            <a:endParaRPr lang="en-IN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711200" indent="-711200" algn="just">
              <a:buFont typeface="Wingdings" pitchFamily="2" charset="2"/>
              <a:buChar char="Ø"/>
            </a:pPr>
            <a:endParaRPr lang="en-IN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711200" indent="-711200" algn="just">
              <a:buFont typeface="Wingdings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itchFamily="18" charset="0"/>
              </a:rPr>
              <a:t>Electron correlations handled with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Liechtenstein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itchFamily="18" charset="0"/>
              </a:rPr>
              <a:t>approach: </a:t>
            </a:r>
            <a:r>
              <a:rPr lang="pl-PL" sz="2000" dirty="0">
                <a:latin typeface="Times New Roman" panose="02020603050405020304" pitchFamily="18" charset="0"/>
                <a:cs typeface="Times New Roman" pitchFamily="18" charset="0"/>
              </a:rPr>
              <a:t>U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itchFamily="18" charset="0"/>
              </a:rPr>
              <a:t>Cu</a:t>
            </a:r>
            <a:r>
              <a:rPr lang="pl-PL" sz="2000" dirty="0">
                <a:latin typeface="Times New Roman" panose="02020603050405020304" pitchFamily="18" charset="0"/>
                <a:cs typeface="Times New Roman" pitchFamily="18" charset="0"/>
              </a:rPr>
              <a:t>=</a:t>
            </a:r>
            <a:r>
              <a:rPr lang="en-IN" sz="2000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lang="pl-PL" sz="2000" dirty="0">
                <a:latin typeface="Times New Roman" panose="02020603050405020304" pitchFamily="18" charset="0"/>
                <a:cs typeface="Times New Roman" pitchFamily="18" charset="0"/>
              </a:rPr>
              <a:t>eV,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itchFamily="18" charset="0"/>
              </a:rPr>
              <a:t>Cu</a:t>
            </a:r>
            <a:r>
              <a:rPr lang="pl-PL" sz="2000" dirty="0">
                <a:latin typeface="Times New Roman" panose="02020603050405020304" pitchFamily="18" charset="0"/>
                <a:cs typeface="Times New Roman" pitchFamily="18" charset="0"/>
              </a:rPr>
              <a:t>=1eV</a:t>
            </a:r>
            <a:r>
              <a:rPr lang="en-IN" sz="20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711200" indent="-711200" algn="just">
              <a:buFont typeface="Wingdings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711200" indent="-711200" algn="just">
              <a:buFont typeface="Wingdings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itchFamily="18" charset="0"/>
              </a:rPr>
              <a:t>EA for the search of crystal structures (</a:t>
            </a:r>
            <a:r>
              <a:rPr lang="en-IN" sz="2000" dirty="0" err="1">
                <a:latin typeface="Times New Roman" panose="02020603050405020304" pitchFamily="18" charset="0"/>
                <a:cs typeface="Times New Roman" pitchFamily="18" charset="0"/>
              </a:rPr>
              <a:t>XtalOpt</a:t>
            </a:r>
            <a:r>
              <a:rPr lang="en-IN" sz="2000" dirty="0">
                <a:latin typeface="Times New Roman" panose="02020603050405020304" pitchFamily="18" charset="0"/>
                <a:cs typeface="Times New Roman" pitchFamily="18" charset="0"/>
              </a:rPr>
              <a:t> program</a:t>
            </a:r>
            <a:r>
              <a:rPr lang="en-I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711200" indent="-711200" algn="just">
              <a:buFont typeface="Wingdings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 algn="just">
              <a:buFont typeface="Wingdings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dynamics calculations using program PHONOPY</a:t>
            </a:r>
            <a:r>
              <a:rPr lang="en-I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11200" indent="-711200" algn="just">
              <a:buFont typeface="Wingdings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 algn="just">
              <a:buFont typeface="Wingdings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Patrick A et.al, 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222, 418 (2018)</a:t>
            </a:r>
          </a:p>
          <a:p>
            <a:pPr algn="r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Togo A et.al, Scr. Mater., 108, 1 (2015)</a:t>
            </a:r>
          </a:p>
          <a:p>
            <a:pPr algn="r"/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 algn="just">
              <a:buFont typeface="Wingdings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 algn="just">
              <a:buFont typeface="Wingdings" pitchFamily="2" charset="2"/>
              <a:buChar char="Ø"/>
            </a:pPr>
            <a:endParaRPr lang="pl-PL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18A9B-BFF4-4BAD-89FE-9BAAD5BF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39919-EB97-44D1-9670-6A7C05EF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21C36-BA29-4618-99B7-72B46F8B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0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the selection of input models</a:t>
            </a:r>
            <a:endParaRPr lang="sk-SK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5010F-54BE-49D1-9FDA-56654795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01A56-B715-4F67-A93A-86FF29AC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E3D4D-492C-4AAD-BFBB-56750604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3062F-5DC8-4486-B067-8A5A08354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47429"/>
            <a:ext cx="785232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3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GB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</a:t>
            </a:r>
            <a:endParaRPr lang="sk-SK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AF961527-8812-49B9-B41A-F1FE5EB2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87252D44-7C9F-4153-B069-DD469C9F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243C421-8ECB-40D6-A189-E5C97BC2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EE2E0E-F591-49D8-8D96-9D217FD11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9" y="1664547"/>
            <a:ext cx="5741185" cy="3565954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29F3B08C-397E-4EF1-92F2-316837DA0ECD}"/>
              </a:ext>
            </a:extLst>
          </p:cNvPr>
          <p:cNvGrpSpPr/>
          <p:nvPr/>
        </p:nvGrpSpPr>
        <p:grpSpPr>
          <a:xfrm>
            <a:off x="6096000" y="1410443"/>
            <a:ext cx="5835093" cy="3624900"/>
            <a:chOff x="6096000" y="1236269"/>
            <a:chExt cx="5835093" cy="36249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E79695-CF96-4289-B4DF-9D1634BBEE2F}"/>
                </a:ext>
              </a:extLst>
            </p:cNvPr>
            <p:cNvSpPr txBox="1"/>
            <p:nvPr/>
          </p:nvSpPr>
          <p:spPr>
            <a:xfrm>
              <a:off x="7749813" y="1236269"/>
              <a:ext cx="31794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NaCu</a:t>
              </a:r>
              <a:r>
                <a:rPr lang="en-IN" sz="2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IN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IN" sz="2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IN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 type</a:t>
              </a:r>
              <a:endParaRPr lang="en-IN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088489-D05B-4D4B-A17E-75E08AA86C7F}"/>
                </a:ext>
              </a:extLst>
            </p:cNvPr>
            <p:cNvSpPr/>
            <p:nvPr/>
          </p:nvSpPr>
          <p:spPr>
            <a:xfrm>
              <a:off x="6416139" y="4337949"/>
              <a:ext cx="31509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m a </a:t>
              </a:r>
            </a:p>
            <a:p>
              <a:r>
                <a:rPr lang="en-I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5.896Å, </a:t>
              </a:r>
              <a:r>
                <a:rPr lang="en-I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2.827Å, </a:t>
              </a:r>
              <a:r>
                <a:rPr lang="en-I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2.139Å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47B5492-0F42-4649-A97E-B847AFDED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134715"/>
              <a:ext cx="5835093" cy="2435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0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GB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</a:t>
            </a:r>
            <a:endParaRPr lang="sk-SK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4A4EC-2CFA-45FB-8A7D-019D88A6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24C10-4807-4BB1-A56E-78C399D2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520C28-65B5-469F-B477-965825F3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D5E7C-4898-4F98-94B8-0CF045B8A1DD}"/>
              </a:ext>
            </a:extLst>
          </p:cNvPr>
          <p:cNvSpPr txBox="1"/>
          <p:nvPr/>
        </p:nvSpPr>
        <p:spPr>
          <a:xfrm>
            <a:off x="6596743" y="5451140"/>
            <a:ext cx="517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both HS and LS solutions. Only LS solution is stable.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714491-6CEC-4659-994A-7F3FC8B7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4" y="1927141"/>
            <a:ext cx="6029075" cy="361209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2B20C41-2126-414C-BE15-C5EECF4A3F65}"/>
              </a:ext>
            </a:extLst>
          </p:cNvPr>
          <p:cNvGrpSpPr/>
          <p:nvPr/>
        </p:nvGrpSpPr>
        <p:grpSpPr>
          <a:xfrm>
            <a:off x="6360079" y="1433113"/>
            <a:ext cx="5718328" cy="3773316"/>
            <a:chOff x="6360079" y="1433113"/>
            <a:chExt cx="5718328" cy="37733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57A8B8-E64B-45EB-97D2-60594A5C7373}"/>
                </a:ext>
              </a:extLst>
            </p:cNvPr>
            <p:cNvSpPr txBox="1"/>
            <p:nvPr/>
          </p:nvSpPr>
          <p:spPr>
            <a:xfrm>
              <a:off x="7708219" y="1433113"/>
              <a:ext cx="2959780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</a:t>
              </a:r>
              <a:r>
                <a:rPr lang="en-IN" sz="2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IN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IN" sz="2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IN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 type</a:t>
              </a:r>
              <a:endParaRPr lang="en-IN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IN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0C235C-842B-4C06-8C93-CE9957CEE6FE}"/>
                </a:ext>
              </a:extLst>
            </p:cNvPr>
            <p:cNvSpPr/>
            <p:nvPr/>
          </p:nvSpPr>
          <p:spPr>
            <a:xfrm>
              <a:off x="6596743" y="4467765"/>
              <a:ext cx="23839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1 2</a:t>
              </a:r>
              <a:r>
                <a:rPr lang="en-IN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c 1</a:t>
              </a:r>
            </a:p>
            <a:p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= 3.298Å, b = 8.454Å, </a:t>
              </a:r>
            </a:p>
            <a:p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= 5.005Å, </a:t>
              </a:r>
              <a:r>
                <a:rPr lang="el-G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 = 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102.9°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2AD6C6F-02E5-42FF-AA54-09CF14A99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0079" y="2161266"/>
              <a:ext cx="5718328" cy="2731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59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A2801D-6F21-4A84-83A5-7668E2C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GB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</a:t>
            </a:r>
            <a:endParaRPr lang="sk-SK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2B3DD-A7E2-4D0F-A063-A5D93284C01D}"/>
              </a:ext>
            </a:extLst>
          </p:cNvPr>
          <p:cNvSpPr txBox="1"/>
          <p:nvPr/>
        </p:nvSpPr>
        <p:spPr>
          <a:xfrm>
            <a:off x="7438502" y="852657"/>
            <a:ext cx="422009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Superoxide(EA) Structural type</a:t>
            </a:r>
            <a:endParaRPr lang="en-IN" sz="22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2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187EF-2601-4D78-BB3B-79D3BCC66668}"/>
              </a:ext>
            </a:extLst>
          </p:cNvPr>
          <p:cNvSpPr/>
          <p:nvPr/>
        </p:nvSpPr>
        <p:spPr>
          <a:xfrm>
            <a:off x="6342164" y="3780942"/>
            <a:ext cx="3404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2.789Å, b = 5.957Å,  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6.578Å,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93°;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=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102.9°;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94°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9AAF7-B354-4E6A-9A11-22DB81C3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Sankari Sampath: Cu-O phases from ab-initio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D4A84-361F-4B43-8A08-C2CC7FD4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2nd International Online Conference on Crystals 10-20 NOVEMBER 2020 ONLINE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973D85-7FBA-45BB-AD7C-E535E366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15D-A3A8-4C78-B55D-0428CCF75F0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8FC63360-A7C4-454A-ABCF-D15FEC782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74148"/>
              </p:ext>
            </p:extLst>
          </p:nvPr>
        </p:nvGraphicFramePr>
        <p:xfrm>
          <a:off x="6108184" y="4684543"/>
          <a:ext cx="6005112" cy="140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232">
                  <a:extLst>
                    <a:ext uri="{9D8B030D-6E8A-4147-A177-3AD203B41FA5}">
                      <a16:colId xmlns:a16="http://schemas.microsoft.com/office/drawing/2014/main" val="362799651"/>
                    </a:ext>
                  </a:extLst>
                </a:gridCol>
                <a:gridCol w="692898">
                  <a:extLst>
                    <a:ext uri="{9D8B030D-6E8A-4147-A177-3AD203B41FA5}">
                      <a16:colId xmlns:a16="http://schemas.microsoft.com/office/drawing/2014/main" val="2753084407"/>
                    </a:ext>
                  </a:extLst>
                </a:gridCol>
                <a:gridCol w="640405">
                  <a:extLst>
                    <a:ext uri="{9D8B030D-6E8A-4147-A177-3AD203B41FA5}">
                      <a16:colId xmlns:a16="http://schemas.microsoft.com/office/drawing/2014/main" val="3541145227"/>
                    </a:ext>
                  </a:extLst>
                </a:gridCol>
                <a:gridCol w="682399">
                  <a:extLst>
                    <a:ext uri="{9D8B030D-6E8A-4147-A177-3AD203B41FA5}">
                      <a16:colId xmlns:a16="http://schemas.microsoft.com/office/drawing/2014/main" val="1491180217"/>
                    </a:ext>
                  </a:extLst>
                </a:gridCol>
                <a:gridCol w="724392">
                  <a:extLst>
                    <a:ext uri="{9D8B030D-6E8A-4147-A177-3AD203B41FA5}">
                      <a16:colId xmlns:a16="http://schemas.microsoft.com/office/drawing/2014/main" val="336060009"/>
                    </a:ext>
                  </a:extLst>
                </a:gridCol>
                <a:gridCol w="724393">
                  <a:extLst>
                    <a:ext uri="{9D8B030D-6E8A-4147-A177-3AD203B41FA5}">
                      <a16:colId xmlns:a16="http://schemas.microsoft.com/office/drawing/2014/main" val="3323954608"/>
                    </a:ext>
                  </a:extLst>
                </a:gridCol>
                <a:gridCol w="724393">
                  <a:extLst>
                    <a:ext uri="{9D8B030D-6E8A-4147-A177-3AD203B41FA5}">
                      <a16:colId xmlns:a16="http://schemas.microsoft.com/office/drawing/2014/main" val="921471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 (spin)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(Å)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(Å)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(Å)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V/Z (Å)</a:t>
                      </a:r>
                      <a:r>
                        <a:rPr lang="en-IN" sz="1400" b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E/Z (eV)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Mag.</a:t>
                      </a:r>
                    </a:p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IN" sz="14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4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Superoxide(EA)</a:t>
                      </a:r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(FM)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38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Superoxide(EA)</a:t>
                      </a:r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(AFM)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+0.627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2577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84B76180-DC53-4490-9957-5A5597D4E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9" y="1326879"/>
            <a:ext cx="5893631" cy="3313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B75C98D-ADE9-4754-98BB-DD7EEB8D5650}"/>
              </a:ext>
            </a:extLst>
          </p:cNvPr>
          <p:cNvGrpSpPr/>
          <p:nvPr/>
        </p:nvGrpSpPr>
        <p:grpSpPr>
          <a:xfrm>
            <a:off x="6173922" y="1512949"/>
            <a:ext cx="6005112" cy="2395021"/>
            <a:chOff x="6173922" y="1512949"/>
            <a:chExt cx="6005112" cy="239502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70AAD19-D7A0-4E94-BE00-0CF068FD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3922" y="1512949"/>
              <a:ext cx="6005112" cy="239502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B8E6B00-95C4-487A-B7EA-63446C4461D5}"/>
                </a:ext>
              </a:extLst>
            </p:cNvPr>
            <p:cNvSpPr txBox="1"/>
            <p:nvPr/>
          </p:nvSpPr>
          <p:spPr>
            <a:xfrm>
              <a:off x="10040815" y="2008821"/>
              <a:ext cx="1312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O-O bridge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BCA019-95D0-4C63-A759-770029B35C6D}"/>
                </a:ext>
              </a:extLst>
            </p:cNvPr>
            <p:cNvCxnSpPr/>
            <p:nvPr/>
          </p:nvCxnSpPr>
          <p:spPr>
            <a:xfrm>
              <a:off x="10456983" y="2285820"/>
              <a:ext cx="293077" cy="234111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12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1114</Words>
  <Application>Microsoft Office PowerPoint</Application>
  <PresentationFormat>Widescreen</PresentationFormat>
  <Paragraphs>198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Introduction</vt:lpstr>
      <vt:lpstr>Known binary Cu-O</vt:lpstr>
      <vt:lpstr>Computational procedure</vt:lpstr>
      <vt:lpstr>Calculation details</vt:lpstr>
      <vt:lpstr>Strategy for the selection of input models</vt:lpstr>
      <vt:lpstr>Cu3O2 Stoichiometry</vt:lpstr>
      <vt:lpstr>Cu3O4 Stoichiometry</vt:lpstr>
      <vt:lpstr>Cu2O3 Stoichiometry</vt:lpstr>
      <vt:lpstr>Impact of lattice dynamics on the stability of the models</vt:lpstr>
      <vt:lpstr>Convex Hull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Sankari Sampath</dc:creator>
  <cp:lastModifiedBy>Sankari Sampath</cp:lastModifiedBy>
  <cp:revision>210</cp:revision>
  <dcterms:created xsi:type="dcterms:W3CDTF">2020-10-12T00:29:46Z</dcterms:created>
  <dcterms:modified xsi:type="dcterms:W3CDTF">2020-10-20T10:32:30Z</dcterms:modified>
</cp:coreProperties>
</file>