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6" r:id="rId4"/>
    <p:sldId id="260" r:id="rId5"/>
    <p:sldId id="263" r:id="rId6"/>
    <p:sldId id="267" r:id="rId7"/>
    <p:sldId id="268" r:id="rId8"/>
    <p:sldId id="265"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5" d="100"/>
          <a:sy n="65" d="100"/>
        </p:scale>
        <p:origin x="1358" y="50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oleObject" Target="file:///D:\19%2010%2006%20DOCTORADO\CAQUI\Pat&#233;%20de%20cerdo%20con%20harina%20caqui\In%20vitro%20pate\Pork%20liver%20pate.%20Polyphenolic%20stability%20after%20IVDM.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19%2010%2006%20DOCTORADO\CAQUI\Pat&#233;%20de%20cerdo%20con%20harina%20caqui\In%20vitro%20pate\Oxidaci&#243;n%20lip&#237;dica.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969243386825024"/>
          <c:y val="2.4863722760590127E-2"/>
          <c:w val="0.8722615644578765"/>
          <c:h val="0.41972564926435951"/>
        </c:manualLayout>
      </c:layout>
      <c:barChart>
        <c:barDir val="col"/>
        <c:grouping val="clustered"/>
        <c:varyColors val="0"/>
        <c:ser>
          <c:idx val="0"/>
          <c:order val="0"/>
          <c:spPr>
            <a:solidFill>
              <a:schemeClr val="accent1"/>
            </a:solidFill>
            <a:ln>
              <a:noFill/>
            </a:ln>
            <a:effectLst/>
          </c:spPr>
          <c:invertIfNegative val="0"/>
          <c:dPt>
            <c:idx val="4"/>
            <c:invertIfNegative val="0"/>
            <c:bubble3D val="0"/>
            <c:spPr>
              <a:solidFill>
                <a:srgbClr val="C00000"/>
              </a:solidFill>
              <a:ln>
                <a:noFill/>
              </a:ln>
              <a:effectLst/>
            </c:spPr>
            <c:extLst>
              <c:ext xmlns:c16="http://schemas.microsoft.com/office/drawing/2014/chart" uri="{C3380CC4-5D6E-409C-BE32-E72D297353CC}">
                <c16:uniqueId val="{00000001-384C-496A-B081-0AE8181900CD}"/>
              </c:ext>
            </c:extLst>
          </c:dPt>
          <c:dPt>
            <c:idx val="9"/>
            <c:invertIfNegative val="0"/>
            <c:bubble3D val="0"/>
            <c:spPr>
              <a:solidFill>
                <a:srgbClr val="C00000"/>
              </a:solidFill>
              <a:ln>
                <a:noFill/>
              </a:ln>
              <a:effectLst/>
            </c:spPr>
            <c:extLst>
              <c:ext xmlns:c16="http://schemas.microsoft.com/office/drawing/2014/chart" uri="{C3380CC4-5D6E-409C-BE32-E72D297353CC}">
                <c16:uniqueId val="{00000003-384C-496A-B081-0AE8181900CD}"/>
              </c:ext>
            </c:extLst>
          </c:dPt>
          <c:dLbls>
            <c:dLbl>
              <c:idx val="0"/>
              <c:tx>
                <c:rich>
                  <a:bodyPr/>
                  <a:lstStyle/>
                  <a:p>
                    <a:r>
                      <a:rPr lang="en-US"/>
                      <a:t>b</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384C-496A-B081-0AE8181900CD}"/>
                </c:ext>
              </c:extLst>
            </c:dLbl>
            <c:dLbl>
              <c:idx val="1"/>
              <c:tx>
                <c:rich>
                  <a:bodyPr/>
                  <a:lstStyle/>
                  <a:p>
                    <a:r>
                      <a:rPr lang="en-US"/>
                      <a:t>b</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384C-496A-B081-0AE8181900CD}"/>
                </c:ext>
              </c:extLst>
            </c:dLbl>
            <c:dLbl>
              <c:idx val="2"/>
              <c:tx>
                <c:rich>
                  <a:bodyPr/>
                  <a:lstStyle/>
                  <a:p>
                    <a:r>
                      <a:rPr lang="en-US"/>
                      <a:t>b</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384C-496A-B081-0AE8181900CD}"/>
                </c:ext>
              </c:extLst>
            </c:dLbl>
            <c:dLbl>
              <c:idx val="3"/>
              <c:tx>
                <c:rich>
                  <a:bodyPr/>
                  <a:lstStyle/>
                  <a:p>
                    <a:r>
                      <a:rPr lang="en-US"/>
                      <a:t>a</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384C-496A-B081-0AE8181900CD}"/>
                </c:ext>
              </c:extLst>
            </c:dLbl>
            <c:dLbl>
              <c:idx val="4"/>
              <c:tx>
                <c:rich>
                  <a:bodyPr/>
                  <a:lstStyle/>
                  <a:p>
                    <a:r>
                      <a:rPr lang="en-US"/>
                      <a:t>b</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384C-496A-B081-0AE8181900CD}"/>
                </c:ext>
              </c:extLst>
            </c:dLbl>
            <c:dLbl>
              <c:idx val="5"/>
              <c:layout>
                <c:manualLayout>
                  <c:x val="0"/>
                  <c:y val="-4.5045045045045057E-2"/>
                </c:manualLayout>
              </c:layout>
              <c:tx>
                <c:rich>
                  <a:bodyPr/>
                  <a:lstStyle/>
                  <a:p>
                    <a:r>
                      <a:rPr lang="en-US"/>
                      <a:t>a</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384C-496A-B081-0AE8181900CD}"/>
                </c:ext>
              </c:extLst>
            </c:dLbl>
            <c:dLbl>
              <c:idx val="6"/>
              <c:tx>
                <c:rich>
                  <a:bodyPr/>
                  <a:lstStyle/>
                  <a:p>
                    <a:r>
                      <a:rPr lang="en-US"/>
                      <a:t>a</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384C-496A-B081-0AE8181900CD}"/>
                </c:ext>
              </c:extLst>
            </c:dLbl>
            <c:dLbl>
              <c:idx val="7"/>
              <c:tx>
                <c:rich>
                  <a:bodyPr/>
                  <a:lstStyle/>
                  <a:p>
                    <a:r>
                      <a:rPr lang="en-US"/>
                      <a:t>a</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384C-496A-B081-0AE8181900CD}"/>
                </c:ext>
              </c:extLst>
            </c:dLbl>
            <c:dLbl>
              <c:idx val="8"/>
              <c:tx>
                <c:rich>
                  <a:bodyPr/>
                  <a:lstStyle/>
                  <a:p>
                    <a:r>
                      <a:rPr lang="en-US"/>
                      <a:t>a</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B-384C-496A-B081-0AE8181900CD}"/>
                </c:ext>
              </c:extLst>
            </c:dLbl>
            <c:dLbl>
              <c:idx val="9"/>
              <c:tx>
                <c:rich>
                  <a:bodyPr/>
                  <a:lstStyle/>
                  <a:p>
                    <a:r>
                      <a:rPr lang="en-US"/>
                      <a:t>a</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384C-496A-B081-0AE8181900CD}"/>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'Medias DS'!$K$19:$T$19</c:f>
                <c:numCache>
                  <c:formatCode>General</c:formatCode>
                  <c:ptCount val="10"/>
                  <c:pt idx="0">
                    <c:v>1.248738513572472</c:v>
                  </c:pt>
                  <c:pt idx="1">
                    <c:v>1.8894594586282836</c:v>
                  </c:pt>
                  <c:pt idx="2">
                    <c:v>4.9244086011154126E-2</c:v>
                  </c:pt>
                  <c:pt idx="3">
                    <c:v>0.13116993980469305</c:v>
                  </c:pt>
                  <c:pt idx="5">
                    <c:v>45.190992963337429</c:v>
                  </c:pt>
                  <c:pt idx="6">
                    <c:v>7.6080485383071217</c:v>
                  </c:pt>
                  <c:pt idx="7">
                    <c:v>0.60258460563249172</c:v>
                  </c:pt>
                  <c:pt idx="8">
                    <c:v>0.22869695466406573</c:v>
                  </c:pt>
                </c:numCache>
              </c:numRef>
            </c:plus>
            <c:minus>
              <c:numRef>
                <c:f>'Medias DS'!$K$19:$T$19</c:f>
                <c:numCache>
                  <c:formatCode>General</c:formatCode>
                  <c:ptCount val="10"/>
                  <c:pt idx="0">
                    <c:v>1.248738513572472</c:v>
                  </c:pt>
                  <c:pt idx="1">
                    <c:v>1.8894594586282836</c:v>
                  </c:pt>
                  <c:pt idx="2">
                    <c:v>4.9244086011154126E-2</c:v>
                  </c:pt>
                  <c:pt idx="3">
                    <c:v>0.13116993980469305</c:v>
                  </c:pt>
                  <c:pt idx="5">
                    <c:v>45.190992963337429</c:v>
                  </c:pt>
                  <c:pt idx="6">
                    <c:v>7.6080485383071217</c:v>
                  </c:pt>
                  <c:pt idx="7">
                    <c:v>0.60258460563249172</c:v>
                  </c:pt>
                  <c:pt idx="8">
                    <c:v>0.22869695466406573</c:v>
                  </c:pt>
                </c:numCache>
              </c:numRef>
            </c:minus>
            <c:spPr>
              <a:noFill/>
              <a:ln w="9525" cap="flat" cmpd="sng" algn="ctr">
                <a:solidFill>
                  <a:schemeClr val="tx1">
                    <a:lumMod val="65000"/>
                    <a:lumOff val="35000"/>
                  </a:schemeClr>
                </a:solidFill>
                <a:round/>
              </a:ln>
              <a:effectLst/>
            </c:spPr>
          </c:errBars>
          <c:cat>
            <c:multiLvlStrRef>
              <c:f>'Medias DS'!$K$16:$T$17</c:f>
              <c:multiLvlStrCache>
                <c:ptCount val="10"/>
                <c:lvl>
                  <c:pt idx="0">
                    <c:v>Gallic acid</c:v>
                  </c:pt>
                  <c:pt idx="1">
                    <c:v>Glycosylated gallic acid derived</c:v>
                  </c:pt>
                  <c:pt idx="2">
                    <c:v>Glycosylated coumaric acid</c:v>
                  </c:pt>
                  <c:pt idx="3">
                    <c:v>Caffeic acid</c:v>
                  </c:pt>
                  <c:pt idx="4">
                    <c:v>Total</c:v>
                  </c:pt>
                  <c:pt idx="5">
                    <c:v>Gallic acid</c:v>
                  </c:pt>
                  <c:pt idx="6">
                    <c:v>Glycosylated gallic acid derived</c:v>
                  </c:pt>
                  <c:pt idx="7">
                    <c:v>Glycosylated coumaric acid</c:v>
                  </c:pt>
                  <c:pt idx="8">
                    <c:v>Caffeic acid</c:v>
                  </c:pt>
                  <c:pt idx="9">
                    <c:v>Total</c:v>
                  </c:pt>
                </c:lvl>
                <c:lvl>
                  <c:pt idx="0">
                    <c:v>PR-3</c:v>
                  </c:pt>
                  <c:pt idx="5">
                    <c:v>PR-6</c:v>
                  </c:pt>
                </c:lvl>
              </c:multiLvlStrCache>
            </c:multiLvlStrRef>
          </c:cat>
          <c:val>
            <c:numRef>
              <c:f>'Medias DS'!$K$18:$T$18</c:f>
              <c:numCache>
                <c:formatCode>#,#00</c:formatCode>
                <c:ptCount val="10"/>
                <c:pt idx="0">
                  <c:v>54.660274405931467</c:v>
                </c:pt>
                <c:pt idx="1">
                  <c:v>17.378508250610889</c:v>
                </c:pt>
                <c:pt idx="2">
                  <c:v>1.2825036752613939</c:v>
                </c:pt>
                <c:pt idx="3">
                  <c:v>1.1116848665762862</c:v>
                </c:pt>
                <c:pt idx="4">
                  <c:v>19.772696792448571</c:v>
                </c:pt>
                <c:pt idx="5">
                  <c:v>230.39241277294801</c:v>
                </c:pt>
                <c:pt idx="6">
                  <c:v>71.178915106297737</c:v>
                </c:pt>
                <c:pt idx="7">
                  <c:v>3.61822356579242</c:v>
                </c:pt>
                <c:pt idx="8">
                  <c:v>1.3383974158198495</c:v>
                </c:pt>
                <c:pt idx="9">
                  <c:v>76.135536087910012</c:v>
                </c:pt>
              </c:numCache>
            </c:numRef>
          </c:val>
          <c:extLst>
            <c:ext xmlns:c16="http://schemas.microsoft.com/office/drawing/2014/chart" uri="{C3380CC4-5D6E-409C-BE32-E72D297353CC}">
              <c16:uniqueId val="{0000000C-384C-496A-B081-0AE8181900CD}"/>
            </c:ext>
          </c:extLst>
        </c:ser>
        <c:dLbls>
          <c:showLegendKey val="0"/>
          <c:showVal val="0"/>
          <c:showCatName val="0"/>
          <c:showSerName val="0"/>
          <c:showPercent val="0"/>
          <c:showBubbleSize val="0"/>
        </c:dLbls>
        <c:gapWidth val="219"/>
        <c:overlap val="-27"/>
        <c:axId val="234775056"/>
        <c:axId val="232654608"/>
      </c:barChart>
      <c:catAx>
        <c:axId val="234775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ES"/>
          </a:p>
        </c:txPr>
        <c:crossAx val="232654608"/>
        <c:crosses val="autoZero"/>
        <c:auto val="1"/>
        <c:lblAlgn val="ctr"/>
        <c:lblOffset val="100"/>
        <c:noMultiLvlLbl val="0"/>
      </c:catAx>
      <c:valAx>
        <c:axId val="2326546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s-ES"/>
                  <a:t>µg/g</a:t>
                </a:r>
              </a:p>
            </c:rich>
          </c:tx>
          <c:layout>
            <c:manualLayout>
              <c:xMode val="edge"/>
              <c:yMode val="edge"/>
              <c:x val="0"/>
              <c:y val="0.18738487001882403"/>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E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ES"/>
          </a:p>
        </c:txPr>
        <c:crossAx val="2347750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s-E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'Concentración MDA en muestras'!$T$24</c:f>
              <c:strCache>
                <c:ptCount val="1"/>
                <c:pt idx="0">
                  <c:v>Gastric phase </c:v>
                </c:pt>
              </c:strCache>
            </c:strRef>
          </c:tx>
          <c:spPr>
            <a:solidFill>
              <a:schemeClr val="accent1"/>
            </a:solidFill>
            <a:ln>
              <a:noFill/>
            </a:ln>
            <a:effectLst/>
          </c:spPr>
          <c:invertIfNegative val="0"/>
          <c:dLbls>
            <c:dLbl>
              <c:idx val="0"/>
              <c:layout>
                <c:manualLayout>
                  <c:x val="0"/>
                  <c:y val="-5.5555555555555552E-2"/>
                </c:manualLayout>
              </c:layout>
              <c:tx>
                <c:rich>
                  <a:bodyPr/>
                  <a:lstStyle/>
                  <a:p>
                    <a:r>
                      <a:rPr lang="en-US"/>
                      <a:t>a</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EF52-4C4F-82AC-A871706CC316}"/>
                </c:ext>
              </c:extLst>
            </c:dLbl>
            <c:dLbl>
              <c:idx val="1"/>
              <c:tx>
                <c:rich>
                  <a:bodyPr/>
                  <a:lstStyle/>
                  <a:p>
                    <a:r>
                      <a:rPr lang="en-US"/>
                      <a:t>b</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EF52-4C4F-82AC-A871706CC316}"/>
                </c:ext>
              </c:extLst>
            </c:dLbl>
            <c:dLbl>
              <c:idx val="2"/>
              <c:tx>
                <c:rich>
                  <a:bodyPr/>
                  <a:lstStyle/>
                  <a:p>
                    <a:r>
                      <a:rPr lang="en-US"/>
                      <a:t>b</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EF52-4C4F-82AC-A871706CC316}"/>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'Concentración MDA en muestras'!$T$28:$T$30</c:f>
                <c:numCache>
                  <c:formatCode>General</c:formatCode>
                  <c:ptCount val="3"/>
                  <c:pt idx="0">
                    <c:v>12.510887557179604</c:v>
                  </c:pt>
                  <c:pt idx="1">
                    <c:v>5.3587669778332554</c:v>
                  </c:pt>
                  <c:pt idx="2">
                    <c:v>6.9030619981015358</c:v>
                  </c:pt>
                </c:numCache>
              </c:numRef>
            </c:plus>
            <c:minus>
              <c:numRef>
                <c:f>'Concentración MDA en muestras'!$T$28:$T$30</c:f>
                <c:numCache>
                  <c:formatCode>General</c:formatCode>
                  <c:ptCount val="3"/>
                  <c:pt idx="0">
                    <c:v>12.510887557179604</c:v>
                  </c:pt>
                  <c:pt idx="1">
                    <c:v>5.3587669778332554</c:v>
                  </c:pt>
                  <c:pt idx="2">
                    <c:v>6.9030619981015358</c:v>
                  </c:pt>
                </c:numCache>
              </c:numRef>
            </c:minus>
            <c:spPr>
              <a:noFill/>
              <a:ln w="9525" cap="flat" cmpd="sng" algn="ctr">
                <a:solidFill>
                  <a:schemeClr val="tx1">
                    <a:lumMod val="65000"/>
                    <a:lumOff val="35000"/>
                  </a:schemeClr>
                </a:solidFill>
                <a:round/>
              </a:ln>
              <a:effectLst/>
            </c:spPr>
          </c:errBars>
          <c:cat>
            <c:strRef>
              <c:f>'Concentración MDA en muestras'!$S$25:$S$27</c:f>
              <c:strCache>
                <c:ptCount val="3"/>
                <c:pt idx="0">
                  <c:v>CP</c:v>
                </c:pt>
                <c:pt idx="1">
                  <c:v>P-3RB</c:v>
                </c:pt>
                <c:pt idx="2">
                  <c:v>P-6RB</c:v>
                </c:pt>
              </c:strCache>
            </c:strRef>
          </c:cat>
          <c:val>
            <c:numRef>
              <c:f>'Concentración MDA en muestras'!$T$25:$T$27</c:f>
              <c:numCache>
                <c:formatCode>#,#00</c:formatCode>
                <c:ptCount val="3"/>
                <c:pt idx="0">
                  <c:v>55.35088035364263</c:v>
                </c:pt>
                <c:pt idx="1">
                  <c:v>32.389111848560567</c:v>
                </c:pt>
                <c:pt idx="2">
                  <c:v>21.266656652141052</c:v>
                </c:pt>
              </c:numCache>
            </c:numRef>
          </c:val>
          <c:extLst>
            <c:ext xmlns:c16="http://schemas.microsoft.com/office/drawing/2014/chart" uri="{C3380CC4-5D6E-409C-BE32-E72D297353CC}">
              <c16:uniqueId val="{00000003-EF52-4C4F-82AC-A871706CC316}"/>
            </c:ext>
          </c:extLst>
        </c:ser>
        <c:ser>
          <c:idx val="1"/>
          <c:order val="1"/>
          <c:tx>
            <c:strRef>
              <c:f>'Concentración MDA en muestras'!$U$24</c:f>
              <c:strCache>
                <c:ptCount val="1"/>
                <c:pt idx="0">
                  <c:v>Intestinal phase </c:v>
                </c:pt>
              </c:strCache>
            </c:strRef>
          </c:tx>
          <c:spPr>
            <a:solidFill>
              <a:schemeClr val="accent2"/>
            </a:solidFill>
            <a:ln>
              <a:noFill/>
            </a:ln>
            <a:effectLst/>
          </c:spPr>
          <c:invertIfNegative val="0"/>
          <c:dLbls>
            <c:dLbl>
              <c:idx val="0"/>
              <c:layout>
                <c:manualLayout>
                  <c:x val="0"/>
                  <c:y val="-9.7222222222222224E-2"/>
                </c:manualLayout>
              </c:layout>
              <c:tx>
                <c:rich>
                  <a:bodyPr/>
                  <a:lstStyle/>
                  <a:p>
                    <a:r>
                      <a:rPr lang="en-US"/>
                      <a:t>a</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EF52-4C4F-82AC-A871706CC316}"/>
                </c:ext>
              </c:extLst>
            </c:dLbl>
            <c:dLbl>
              <c:idx val="1"/>
              <c:layout>
                <c:manualLayout>
                  <c:x val="2.7777777777777779E-3"/>
                  <c:y val="-6.4814814814814853E-2"/>
                </c:manualLayout>
              </c:layout>
              <c:tx>
                <c:rich>
                  <a:bodyPr/>
                  <a:lstStyle/>
                  <a:p>
                    <a:r>
                      <a:rPr lang="en-US"/>
                      <a:t>b</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EF52-4C4F-82AC-A871706CC316}"/>
                </c:ext>
              </c:extLst>
            </c:dLbl>
            <c:dLbl>
              <c:idx val="2"/>
              <c:layout>
                <c:manualLayout>
                  <c:x val="-2.777777777777676E-3"/>
                  <c:y val="-5.0925925925925923E-2"/>
                </c:manualLayout>
              </c:layout>
              <c:tx>
                <c:rich>
                  <a:bodyPr/>
                  <a:lstStyle/>
                  <a:p>
                    <a:r>
                      <a:rPr lang="en-US"/>
                      <a:t>b</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EF52-4C4F-82AC-A871706CC316}"/>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'Concentración MDA en muestras'!$U$28:$U$30</c:f>
                <c:numCache>
                  <c:formatCode>General</c:formatCode>
                  <c:ptCount val="3"/>
                  <c:pt idx="0">
                    <c:v>28.756477159330423</c:v>
                  </c:pt>
                  <c:pt idx="1">
                    <c:v>21.182526661190156</c:v>
                  </c:pt>
                  <c:pt idx="2">
                    <c:v>8.4425244936502111</c:v>
                  </c:pt>
                </c:numCache>
              </c:numRef>
            </c:plus>
            <c:minus>
              <c:numRef>
                <c:f>'Concentración MDA en muestras'!$U$28:$U$30</c:f>
                <c:numCache>
                  <c:formatCode>General</c:formatCode>
                  <c:ptCount val="3"/>
                  <c:pt idx="0">
                    <c:v>28.756477159330423</c:v>
                  </c:pt>
                  <c:pt idx="1">
                    <c:v>21.182526661190156</c:v>
                  </c:pt>
                  <c:pt idx="2">
                    <c:v>8.4425244936502111</c:v>
                  </c:pt>
                </c:numCache>
              </c:numRef>
            </c:minus>
            <c:spPr>
              <a:noFill/>
              <a:ln w="9525" cap="flat" cmpd="sng" algn="ctr">
                <a:solidFill>
                  <a:schemeClr val="tx1">
                    <a:lumMod val="65000"/>
                    <a:lumOff val="35000"/>
                  </a:schemeClr>
                </a:solidFill>
                <a:round/>
              </a:ln>
              <a:effectLst/>
            </c:spPr>
          </c:errBars>
          <c:cat>
            <c:strRef>
              <c:f>'Concentración MDA en muestras'!$S$25:$S$27</c:f>
              <c:strCache>
                <c:ptCount val="3"/>
                <c:pt idx="0">
                  <c:v>CP</c:v>
                </c:pt>
                <c:pt idx="1">
                  <c:v>P-3RB</c:v>
                </c:pt>
                <c:pt idx="2">
                  <c:v>P-6RB</c:v>
                </c:pt>
              </c:strCache>
            </c:strRef>
          </c:cat>
          <c:val>
            <c:numRef>
              <c:f>'Concentración MDA en muestras'!$U$25:$U$27</c:f>
              <c:numCache>
                <c:formatCode>#,#00</c:formatCode>
                <c:ptCount val="3"/>
                <c:pt idx="0">
                  <c:v>152.65528492230106</c:v>
                </c:pt>
                <c:pt idx="1">
                  <c:v>94.250805077342861</c:v>
                </c:pt>
                <c:pt idx="2">
                  <c:v>53.966133361174322</c:v>
                </c:pt>
              </c:numCache>
            </c:numRef>
          </c:val>
          <c:extLst>
            <c:ext xmlns:c16="http://schemas.microsoft.com/office/drawing/2014/chart" uri="{C3380CC4-5D6E-409C-BE32-E72D297353CC}">
              <c16:uniqueId val="{00000007-EF52-4C4F-82AC-A871706CC316}"/>
            </c:ext>
          </c:extLst>
        </c:ser>
        <c:dLbls>
          <c:dLblPos val="outEnd"/>
          <c:showLegendKey val="0"/>
          <c:showVal val="1"/>
          <c:showCatName val="0"/>
          <c:showSerName val="0"/>
          <c:showPercent val="0"/>
          <c:showBubbleSize val="0"/>
        </c:dLbls>
        <c:gapWidth val="219"/>
        <c:overlap val="-27"/>
        <c:axId val="1526399679"/>
        <c:axId val="1377592767"/>
      </c:barChart>
      <c:catAx>
        <c:axId val="15263996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ES"/>
          </a:p>
        </c:txPr>
        <c:crossAx val="1377592767"/>
        <c:crosses val="autoZero"/>
        <c:auto val="1"/>
        <c:lblAlgn val="ctr"/>
        <c:lblOffset val="100"/>
        <c:noMultiLvlLbl val="0"/>
      </c:catAx>
      <c:valAx>
        <c:axId val="137759276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s-ES" sz="1600"/>
                  <a:t>%  Lipid oxidtion increase</a:t>
                </a:r>
              </a:p>
            </c:rich>
          </c:tx>
          <c:layout>
            <c:manualLayout>
              <c:xMode val="edge"/>
              <c:yMode val="edge"/>
              <c:x val="0"/>
              <c:y val="0.14634752520899791"/>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s-E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ES"/>
          </a:p>
        </c:txPr>
        <c:crossAx val="1526399679"/>
        <c:crosses val="autoZero"/>
        <c:crossBetween val="between"/>
      </c:valAx>
      <c:spPr>
        <a:noFill/>
        <a:ln>
          <a:noFill/>
        </a:ln>
        <a:effectLst/>
      </c:spPr>
    </c:plotArea>
    <c:legend>
      <c:legendPos val="b"/>
      <c:layout>
        <c:manualLayout>
          <c:xMode val="edge"/>
          <c:yMode val="edge"/>
          <c:x val="0.32500000000000001"/>
          <c:y val="0.88483741615631384"/>
          <c:w val="0.43729483814523185"/>
          <c:h val="7.8125546806649182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43A569-2F35-477D-A3C8-C2CE5A8472A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E1462F5D-9636-4E81-9332-8350E93064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3435C3F7-3394-46E6-8880-62AEC62832FC}"/>
              </a:ext>
            </a:extLst>
          </p:cNvPr>
          <p:cNvSpPr>
            <a:spLocks noGrp="1"/>
          </p:cNvSpPr>
          <p:nvPr>
            <p:ph type="dt" sz="half" idx="10"/>
          </p:nvPr>
        </p:nvSpPr>
        <p:spPr/>
        <p:txBody>
          <a:bodyPr/>
          <a:lstStyle/>
          <a:p>
            <a:fld id="{3D0004A8-B3AB-454D-AE36-63D9F48640C8}" type="datetimeFigureOut">
              <a:rPr lang="es-ES" smtClean="0"/>
              <a:t>27/10/2020</a:t>
            </a:fld>
            <a:endParaRPr lang="es-ES"/>
          </a:p>
        </p:txBody>
      </p:sp>
      <p:sp>
        <p:nvSpPr>
          <p:cNvPr id="5" name="Marcador de pie de página 4">
            <a:extLst>
              <a:ext uri="{FF2B5EF4-FFF2-40B4-BE49-F238E27FC236}">
                <a16:creationId xmlns:a16="http://schemas.microsoft.com/office/drawing/2014/main" id="{C3F433D7-1DFD-4EA5-9D9B-E7AC22D0AFE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C367F26-64D9-4260-801C-F7E10CBB1297}"/>
              </a:ext>
            </a:extLst>
          </p:cNvPr>
          <p:cNvSpPr>
            <a:spLocks noGrp="1"/>
          </p:cNvSpPr>
          <p:nvPr>
            <p:ph type="sldNum" sz="quarter" idx="12"/>
          </p:nvPr>
        </p:nvSpPr>
        <p:spPr/>
        <p:txBody>
          <a:bodyPr/>
          <a:lstStyle/>
          <a:p>
            <a:fld id="{697CCEEB-54B0-42D4-965A-8FAC7FB2A3E3}" type="slidenum">
              <a:rPr lang="es-ES" smtClean="0"/>
              <a:t>‹Nº›</a:t>
            </a:fld>
            <a:endParaRPr lang="es-ES"/>
          </a:p>
        </p:txBody>
      </p:sp>
    </p:spTree>
    <p:extLst>
      <p:ext uri="{BB962C8B-B14F-4D97-AF65-F5344CB8AC3E}">
        <p14:creationId xmlns:p14="http://schemas.microsoft.com/office/powerpoint/2010/main" val="2764448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41AFD0-3C74-4E84-956C-AF14EC4711AE}"/>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85CE398C-F735-48B2-9785-8F2B2F9297B2}"/>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C45CFF0-A568-49AE-A32E-378B0D0077B0}"/>
              </a:ext>
            </a:extLst>
          </p:cNvPr>
          <p:cNvSpPr>
            <a:spLocks noGrp="1"/>
          </p:cNvSpPr>
          <p:nvPr>
            <p:ph type="dt" sz="half" idx="10"/>
          </p:nvPr>
        </p:nvSpPr>
        <p:spPr/>
        <p:txBody>
          <a:bodyPr/>
          <a:lstStyle/>
          <a:p>
            <a:fld id="{3D0004A8-B3AB-454D-AE36-63D9F48640C8}" type="datetimeFigureOut">
              <a:rPr lang="es-ES" smtClean="0"/>
              <a:t>27/10/2020</a:t>
            </a:fld>
            <a:endParaRPr lang="es-ES"/>
          </a:p>
        </p:txBody>
      </p:sp>
      <p:sp>
        <p:nvSpPr>
          <p:cNvPr id="5" name="Marcador de pie de página 4">
            <a:extLst>
              <a:ext uri="{FF2B5EF4-FFF2-40B4-BE49-F238E27FC236}">
                <a16:creationId xmlns:a16="http://schemas.microsoft.com/office/drawing/2014/main" id="{B0C61B29-EF31-422D-B45C-639B1749BA3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BB67E73-18BD-4D63-8E0D-49EADC404DDA}"/>
              </a:ext>
            </a:extLst>
          </p:cNvPr>
          <p:cNvSpPr>
            <a:spLocks noGrp="1"/>
          </p:cNvSpPr>
          <p:nvPr>
            <p:ph type="sldNum" sz="quarter" idx="12"/>
          </p:nvPr>
        </p:nvSpPr>
        <p:spPr/>
        <p:txBody>
          <a:bodyPr/>
          <a:lstStyle/>
          <a:p>
            <a:fld id="{697CCEEB-54B0-42D4-965A-8FAC7FB2A3E3}" type="slidenum">
              <a:rPr lang="es-ES" smtClean="0"/>
              <a:t>‹Nº›</a:t>
            </a:fld>
            <a:endParaRPr lang="es-ES"/>
          </a:p>
        </p:txBody>
      </p:sp>
    </p:spTree>
    <p:extLst>
      <p:ext uri="{BB962C8B-B14F-4D97-AF65-F5344CB8AC3E}">
        <p14:creationId xmlns:p14="http://schemas.microsoft.com/office/powerpoint/2010/main" val="2473845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C3AAF2A-73F7-427F-855D-AE5412633ED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EA6906B5-7CA6-4132-9730-4CEF3E6B3954}"/>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58EF90D-FFB2-41FE-B7B6-D7552D2037AF}"/>
              </a:ext>
            </a:extLst>
          </p:cNvPr>
          <p:cNvSpPr>
            <a:spLocks noGrp="1"/>
          </p:cNvSpPr>
          <p:nvPr>
            <p:ph type="dt" sz="half" idx="10"/>
          </p:nvPr>
        </p:nvSpPr>
        <p:spPr/>
        <p:txBody>
          <a:bodyPr/>
          <a:lstStyle/>
          <a:p>
            <a:fld id="{3D0004A8-B3AB-454D-AE36-63D9F48640C8}" type="datetimeFigureOut">
              <a:rPr lang="es-ES" smtClean="0"/>
              <a:t>27/10/2020</a:t>
            </a:fld>
            <a:endParaRPr lang="es-ES"/>
          </a:p>
        </p:txBody>
      </p:sp>
      <p:sp>
        <p:nvSpPr>
          <p:cNvPr id="5" name="Marcador de pie de página 4">
            <a:extLst>
              <a:ext uri="{FF2B5EF4-FFF2-40B4-BE49-F238E27FC236}">
                <a16:creationId xmlns:a16="http://schemas.microsoft.com/office/drawing/2014/main" id="{669B3257-D97B-41D7-8AEC-4F4567E1070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9694480-9F26-44AE-A496-0B870669B95D}"/>
              </a:ext>
            </a:extLst>
          </p:cNvPr>
          <p:cNvSpPr>
            <a:spLocks noGrp="1"/>
          </p:cNvSpPr>
          <p:nvPr>
            <p:ph type="sldNum" sz="quarter" idx="12"/>
          </p:nvPr>
        </p:nvSpPr>
        <p:spPr/>
        <p:txBody>
          <a:bodyPr/>
          <a:lstStyle/>
          <a:p>
            <a:fld id="{697CCEEB-54B0-42D4-965A-8FAC7FB2A3E3}" type="slidenum">
              <a:rPr lang="es-ES" smtClean="0"/>
              <a:t>‹Nº›</a:t>
            </a:fld>
            <a:endParaRPr lang="es-ES"/>
          </a:p>
        </p:txBody>
      </p:sp>
    </p:spTree>
    <p:extLst>
      <p:ext uri="{BB962C8B-B14F-4D97-AF65-F5344CB8AC3E}">
        <p14:creationId xmlns:p14="http://schemas.microsoft.com/office/powerpoint/2010/main" val="3439483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EC06EA-B2FC-4935-8B9D-D3A70AD6695B}"/>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2C42E15-404C-4871-AE8B-F42B8127D72C}"/>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DF2AB8A-6AC3-47A2-8595-1A95EB5B6547}"/>
              </a:ext>
            </a:extLst>
          </p:cNvPr>
          <p:cNvSpPr>
            <a:spLocks noGrp="1"/>
          </p:cNvSpPr>
          <p:nvPr>
            <p:ph type="dt" sz="half" idx="10"/>
          </p:nvPr>
        </p:nvSpPr>
        <p:spPr/>
        <p:txBody>
          <a:bodyPr/>
          <a:lstStyle/>
          <a:p>
            <a:fld id="{3D0004A8-B3AB-454D-AE36-63D9F48640C8}" type="datetimeFigureOut">
              <a:rPr lang="es-ES" smtClean="0"/>
              <a:t>27/10/2020</a:t>
            </a:fld>
            <a:endParaRPr lang="es-ES"/>
          </a:p>
        </p:txBody>
      </p:sp>
      <p:sp>
        <p:nvSpPr>
          <p:cNvPr id="5" name="Marcador de pie de página 4">
            <a:extLst>
              <a:ext uri="{FF2B5EF4-FFF2-40B4-BE49-F238E27FC236}">
                <a16:creationId xmlns:a16="http://schemas.microsoft.com/office/drawing/2014/main" id="{94782360-471F-4150-90C5-08C496FDF6E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BB18C9C-8500-412E-B205-5B1E3053E36A}"/>
              </a:ext>
            </a:extLst>
          </p:cNvPr>
          <p:cNvSpPr>
            <a:spLocks noGrp="1"/>
          </p:cNvSpPr>
          <p:nvPr>
            <p:ph type="sldNum" sz="quarter" idx="12"/>
          </p:nvPr>
        </p:nvSpPr>
        <p:spPr/>
        <p:txBody>
          <a:bodyPr/>
          <a:lstStyle/>
          <a:p>
            <a:fld id="{697CCEEB-54B0-42D4-965A-8FAC7FB2A3E3}" type="slidenum">
              <a:rPr lang="es-ES" smtClean="0"/>
              <a:t>‹Nº›</a:t>
            </a:fld>
            <a:endParaRPr lang="es-ES"/>
          </a:p>
        </p:txBody>
      </p:sp>
    </p:spTree>
    <p:extLst>
      <p:ext uri="{BB962C8B-B14F-4D97-AF65-F5344CB8AC3E}">
        <p14:creationId xmlns:p14="http://schemas.microsoft.com/office/powerpoint/2010/main" val="3634011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99067B-7294-4D08-A718-1BAC9236F26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1F093640-85F0-43D5-937D-57F48C1D04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9CA10650-EA0F-4A94-B0AD-A20D661FC8F9}"/>
              </a:ext>
            </a:extLst>
          </p:cNvPr>
          <p:cNvSpPr>
            <a:spLocks noGrp="1"/>
          </p:cNvSpPr>
          <p:nvPr>
            <p:ph type="dt" sz="half" idx="10"/>
          </p:nvPr>
        </p:nvSpPr>
        <p:spPr/>
        <p:txBody>
          <a:bodyPr/>
          <a:lstStyle/>
          <a:p>
            <a:fld id="{3D0004A8-B3AB-454D-AE36-63D9F48640C8}" type="datetimeFigureOut">
              <a:rPr lang="es-ES" smtClean="0"/>
              <a:t>27/10/2020</a:t>
            </a:fld>
            <a:endParaRPr lang="es-ES"/>
          </a:p>
        </p:txBody>
      </p:sp>
      <p:sp>
        <p:nvSpPr>
          <p:cNvPr id="5" name="Marcador de pie de página 4">
            <a:extLst>
              <a:ext uri="{FF2B5EF4-FFF2-40B4-BE49-F238E27FC236}">
                <a16:creationId xmlns:a16="http://schemas.microsoft.com/office/drawing/2014/main" id="{F00A4862-D691-4BE2-BD81-FC9755ABC26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E02E31AC-D8FB-4D5A-8973-3F52DCEF039C}"/>
              </a:ext>
            </a:extLst>
          </p:cNvPr>
          <p:cNvSpPr>
            <a:spLocks noGrp="1"/>
          </p:cNvSpPr>
          <p:nvPr>
            <p:ph type="sldNum" sz="quarter" idx="12"/>
          </p:nvPr>
        </p:nvSpPr>
        <p:spPr/>
        <p:txBody>
          <a:bodyPr/>
          <a:lstStyle/>
          <a:p>
            <a:fld id="{697CCEEB-54B0-42D4-965A-8FAC7FB2A3E3}" type="slidenum">
              <a:rPr lang="es-ES" smtClean="0"/>
              <a:t>‹Nº›</a:t>
            </a:fld>
            <a:endParaRPr lang="es-ES"/>
          </a:p>
        </p:txBody>
      </p:sp>
    </p:spTree>
    <p:extLst>
      <p:ext uri="{BB962C8B-B14F-4D97-AF65-F5344CB8AC3E}">
        <p14:creationId xmlns:p14="http://schemas.microsoft.com/office/powerpoint/2010/main" val="2380808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82DB65-C899-4CC6-BA76-2C4B8C5BDCED}"/>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DD34ADB-69DD-4E0E-AEAE-AF3AB9852520}"/>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A88FFF2F-24FF-476D-9877-028C5876713B}"/>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CAFD02FD-325F-4522-804A-D6D74DE1F85E}"/>
              </a:ext>
            </a:extLst>
          </p:cNvPr>
          <p:cNvSpPr>
            <a:spLocks noGrp="1"/>
          </p:cNvSpPr>
          <p:nvPr>
            <p:ph type="dt" sz="half" idx="10"/>
          </p:nvPr>
        </p:nvSpPr>
        <p:spPr/>
        <p:txBody>
          <a:bodyPr/>
          <a:lstStyle/>
          <a:p>
            <a:fld id="{3D0004A8-B3AB-454D-AE36-63D9F48640C8}" type="datetimeFigureOut">
              <a:rPr lang="es-ES" smtClean="0"/>
              <a:t>27/10/2020</a:t>
            </a:fld>
            <a:endParaRPr lang="es-ES"/>
          </a:p>
        </p:txBody>
      </p:sp>
      <p:sp>
        <p:nvSpPr>
          <p:cNvPr id="6" name="Marcador de pie de página 5">
            <a:extLst>
              <a:ext uri="{FF2B5EF4-FFF2-40B4-BE49-F238E27FC236}">
                <a16:creationId xmlns:a16="http://schemas.microsoft.com/office/drawing/2014/main" id="{96E69B81-D323-48F0-97A2-73232A45AC9F}"/>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09755733-A298-49B3-998C-131AD0DA0456}"/>
              </a:ext>
            </a:extLst>
          </p:cNvPr>
          <p:cNvSpPr>
            <a:spLocks noGrp="1"/>
          </p:cNvSpPr>
          <p:nvPr>
            <p:ph type="sldNum" sz="quarter" idx="12"/>
          </p:nvPr>
        </p:nvSpPr>
        <p:spPr/>
        <p:txBody>
          <a:bodyPr/>
          <a:lstStyle/>
          <a:p>
            <a:fld id="{697CCEEB-54B0-42D4-965A-8FAC7FB2A3E3}" type="slidenum">
              <a:rPr lang="es-ES" smtClean="0"/>
              <a:t>‹Nº›</a:t>
            </a:fld>
            <a:endParaRPr lang="es-ES"/>
          </a:p>
        </p:txBody>
      </p:sp>
    </p:spTree>
    <p:extLst>
      <p:ext uri="{BB962C8B-B14F-4D97-AF65-F5344CB8AC3E}">
        <p14:creationId xmlns:p14="http://schemas.microsoft.com/office/powerpoint/2010/main" val="3347034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BBF59F-7125-40DE-94EC-55BA740822CB}"/>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1BE506A7-945E-4A32-9E81-1CD1E17D63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F86104FF-DA8D-42FD-8E7F-FDF6057A6E1B}"/>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8C78CAC8-0189-409B-9F3C-DBBCC94D9C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E391439B-96D8-4B40-8422-2C7C392E59C0}"/>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40322D4E-CDA3-4A2D-B00C-F04D24C1368E}"/>
              </a:ext>
            </a:extLst>
          </p:cNvPr>
          <p:cNvSpPr>
            <a:spLocks noGrp="1"/>
          </p:cNvSpPr>
          <p:nvPr>
            <p:ph type="dt" sz="half" idx="10"/>
          </p:nvPr>
        </p:nvSpPr>
        <p:spPr/>
        <p:txBody>
          <a:bodyPr/>
          <a:lstStyle/>
          <a:p>
            <a:fld id="{3D0004A8-B3AB-454D-AE36-63D9F48640C8}" type="datetimeFigureOut">
              <a:rPr lang="es-ES" smtClean="0"/>
              <a:t>27/10/2020</a:t>
            </a:fld>
            <a:endParaRPr lang="es-ES"/>
          </a:p>
        </p:txBody>
      </p:sp>
      <p:sp>
        <p:nvSpPr>
          <p:cNvPr id="8" name="Marcador de pie de página 7">
            <a:extLst>
              <a:ext uri="{FF2B5EF4-FFF2-40B4-BE49-F238E27FC236}">
                <a16:creationId xmlns:a16="http://schemas.microsoft.com/office/drawing/2014/main" id="{94B2E555-A077-41C5-AA5E-F4BBA6D7D5F8}"/>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66B12B0A-441A-4E3C-8BC3-2919045632AE}"/>
              </a:ext>
            </a:extLst>
          </p:cNvPr>
          <p:cNvSpPr>
            <a:spLocks noGrp="1"/>
          </p:cNvSpPr>
          <p:nvPr>
            <p:ph type="sldNum" sz="quarter" idx="12"/>
          </p:nvPr>
        </p:nvSpPr>
        <p:spPr/>
        <p:txBody>
          <a:bodyPr/>
          <a:lstStyle/>
          <a:p>
            <a:fld id="{697CCEEB-54B0-42D4-965A-8FAC7FB2A3E3}" type="slidenum">
              <a:rPr lang="es-ES" smtClean="0"/>
              <a:t>‹Nº›</a:t>
            </a:fld>
            <a:endParaRPr lang="es-ES"/>
          </a:p>
        </p:txBody>
      </p:sp>
    </p:spTree>
    <p:extLst>
      <p:ext uri="{BB962C8B-B14F-4D97-AF65-F5344CB8AC3E}">
        <p14:creationId xmlns:p14="http://schemas.microsoft.com/office/powerpoint/2010/main" val="1590021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8C6A78-7E54-4098-9B9E-2C26856BAB79}"/>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14CDCE10-3927-431B-844F-E827CB6492D6}"/>
              </a:ext>
            </a:extLst>
          </p:cNvPr>
          <p:cNvSpPr>
            <a:spLocks noGrp="1"/>
          </p:cNvSpPr>
          <p:nvPr>
            <p:ph type="dt" sz="half" idx="10"/>
          </p:nvPr>
        </p:nvSpPr>
        <p:spPr/>
        <p:txBody>
          <a:bodyPr/>
          <a:lstStyle/>
          <a:p>
            <a:fld id="{3D0004A8-B3AB-454D-AE36-63D9F48640C8}" type="datetimeFigureOut">
              <a:rPr lang="es-ES" smtClean="0"/>
              <a:t>27/10/2020</a:t>
            </a:fld>
            <a:endParaRPr lang="es-ES"/>
          </a:p>
        </p:txBody>
      </p:sp>
      <p:sp>
        <p:nvSpPr>
          <p:cNvPr id="4" name="Marcador de pie de página 3">
            <a:extLst>
              <a:ext uri="{FF2B5EF4-FFF2-40B4-BE49-F238E27FC236}">
                <a16:creationId xmlns:a16="http://schemas.microsoft.com/office/drawing/2014/main" id="{E0CD926F-35C0-40A7-8FE8-0B453837DB78}"/>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43A803EE-DD95-4CDE-8C4E-4A055970D3D0}"/>
              </a:ext>
            </a:extLst>
          </p:cNvPr>
          <p:cNvSpPr>
            <a:spLocks noGrp="1"/>
          </p:cNvSpPr>
          <p:nvPr>
            <p:ph type="sldNum" sz="quarter" idx="12"/>
          </p:nvPr>
        </p:nvSpPr>
        <p:spPr/>
        <p:txBody>
          <a:bodyPr/>
          <a:lstStyle/>
          <a:p>
            <a:fld id="{697CCEEB-54B0-42D4-965A-8FAC7FB2A3E3}" type="slidenum">
              <a:rPr lang="es-ES" smtClean="0"/>
              <a:t>‹Nº›</a:t>
            </a:fld>
            <a:endParaRPr lang="es-ES"/>
          </a:p>
        </p:txBody>
      </p:sp>
    </p:spTree>
    <p:extLst>
      <p:ext uri="{BB962C8B-B14F-4D97-AF65-F5344CB8AC3E}">
        <p14:creationId xmlns:p14="http://schemas.microsoft.com/office/powerpoint/2010/main" val="835351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4662F45-201A-464D-8A90-433A3E6D7D62}"/>
              </a:ext>
            </a:extLst>
          </p:cNvPr>
          <p:cNvSpPr>
            <a:spLocks noGrp="1"/>
          </p:cNvSpPr>
          <p:nvPr>
            <p:ph type="dt" sz="half" idx="10"/>
          </p:nvPr>
        </p:nvSpPr>
        <p:spPr/>
        <p:txBody>
          <a:bodyPr/>
          <a:lstStyle/>
          <a:p>
            <a:fld id="{3D0004A8-B3AB-454D-AE36-63D9F48640C8}" type="datetimeFigureOut">
              <a:rPr lang="es-ES" smtClean="0"/>
              <a:t>27/10/2020</a:t>
            </a:fld>
            <a:endParaRPr lang="es-ES"/>
          </a:p>
        </p:txBody>
      </p:sp>
      <p:sp>
        <p:nvSpPr>
          <p:cNvPr id="3" name="Marcador de pie de página 2">
            <a:extLst>
              <a:ext uri="{FF2B5EF4-FFF2-40B4-BE49-F238E27FC236}">
                <a16:creationId xmlns:a16="http://schemas.microsoft.com/office/drawing/2014/main" id="{3A96783B-BBF8-4983-89ED-02C5C5879C50}"/>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350F7CE1-0841-43ED-B379-AF2F5842FECA}"/>
              </a:ext>
            </a:extLst>
          </p:cNvPr>
          <p:cNvSpPr>
            <a:spLocks noGrp="1"/>
          </p:cNvSpPr>
          <p:nvPr>
            <p:ph type="sldNum" sz="quarter" idx="12"/>
          </p:nvPr>
        </p:nvSpPr>
        <p:spPr/>
        <p:txBody>
          <a:bodyPr/>
          <a:lstStyle/>
          <a:p>
            <a:fld id="{697CCEEB-54B0-42D4-965A-8FAC7FB2A3E3}" type="slidenum">
              <a:rPr lang="es-ES" smtClean="0"/>
              <a:t>‹Nº›</a:t>
            </a:fld>
            <a:endParaRPr lang="es-ES"/>
          </a:p>
        </p:txBody>
      </p:sp>
    </p:spTree>
    <p:extLst>
      <p:ext uri="{BB962C8B-B14F-4D97-AF65-F5344CB8AC3E}">
        <p14:creationId xmlns:p14="http://schemas.microsoft.com/office/powerpoint/2010/main" val="1828000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FB1839-1D39-40E2-86E9-2F0C6F51DDD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C01C17E-D2DB-4D51-89D3-E8EE3741B1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B45972D1-920B-488C-8C21-CC532DBA78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4257D469-9D0E-4B51-B5C2-03811141D00D}"/>
              </a:ext>
            </a:extLst>
          </p:cNvPr>
          <p:cNvSpPr>
            <a:spLocks noGrp="1"/>
          </p:cNvSpPr>
          <p:nvPr>
            <p:ph type="dt" sz="half" idx="10"/>
          </p:nvPr>
        </p:nvSpPr>
        <p:spPr/>
        <p:txBody>
          <a:bodyPr/>
          <a:lstStyle/>
          <a:p>
            <a:fld id="{3D0004A8-B3AB-454D-AE36-63D9F48640C8}" type="datetimeFigureOut">
              <a:rPr lang="es-ES" smtClean="0"/>
              <a:t>27/10/2020</a:t>
            </a:fld>
            <a:endParaRPr lang="es-ES"/>
          </a:p>
        </p:txBody>
      </p:sp>
      <p:sp>
        <p:nvSpPr>
          <p:cNvPr id="6" name="Marcador de pie de página 5">
            <a:extLst>
              <a:ext uri="{FF2B5EF4-FFF2-40B4-BE49-F238E27FC236}">
                <a16:creationId xmlns:a16="http://schemas.microsoft.com/office/drawing/2014/main" id="{84863F3E-2D1F-4C48-BF33-EBF0C579D11E}"/>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E6E0834D-0409-4FCF-9626-9D2A44F21896}"/>
              </a:ext>
            </a:extLst>
          </p:cNvPr>
          <p:cNvSpPr>
            <a:spLocks noGrp="1"/>
          </p:cNvSpPr>
          <p:nvPr>
            <p:ph type="sldNum" sz="quarter" idx="12"/>
          </p:nvPr>
        </p:nvSpPr>
        <p:spPr/>
        <p:txBody>
          <a:bodyPr/>
          <a:lstStyle/>
          <a:p>
            <a:fld id="{697CCEEB-54B0-42D4-965A-8FAC7FB2A3E3}" type="slidenum">
              <a:rPr lang="es-ES" smtClean="0"/>
              <a:t>‹Nº›</a:t>
            </a:fld>
            <a:endParaRPr lang="es-ES"/>
          </a:p>
        </p:txBody>
      </p:sp>
    </p:spTree>
    <p:extLst>
      <p:ext uri="{BB962C8B-B14F-4D97-AF65-F5344CB8AC3E}">
        <p14:creationId xmlns:p14="http://schemas.microsoft.com/office/powerpoint/2010/main" val="1601025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D37472-7A51-4B74-8356-0E9EF059F97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63AFD524-C834-4CA4-BBB7-39440C6243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F66D2236-89F9-4D6A-B207-616EC46573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1ECE3A50-197E-4183-8249-A5AEBB256CC1}"/>
              </a:ext>
            </a:extLst>
          </p:cNvPr>
          <p:cNvSpPr>
            <a:spLocks noGrp="1"/>
          </p:cNvSpPr>
          <p:nvPr>
            <p:ph type="dt" sz="half" idx="10"/>
          </p:nvPr>
        </p:nvSpPr>
        <p:spPr/>
        <p:txBody>
          <a:bodyPr/>
          <a:lstStyle/>
          <a:p>
            <a:fld id="{3D0004A8-B3AB-454D-AE36-63D9F48640C8}" type="datetimeFigureOut">
              <a:rPr lang="es-ES" smtClean="0"/>
              <a:t>27/10/2020</a:t>
            </a:fld>
            <a:endParaRPr lang="es-ES"/>
          </a:p>
        </p:txBody>
      </p:sp>
      <p:sp>
        <p:nvSpPr>
          <p:cNvPr id="6" name="Marcador de pie de página 5">
            <a:extLst>
              <a:ext uri="{FF2B5EF4-FFF2-40B4-BE49-F238E27FC236}">
                <a16:creationId xmlns:a16="http://schemas.microsoft.com/office/drawing/2014/main" id="{02878160-0FAF-4E51-A440-9E606B29B395}"/>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59C4ED0A-56E6-4EE6-AC4C-B98B43FB9FB3}"/>
              </a:ext>
            </a:extLst>
          </p:cNvPr>
          <p:cNvSpPr>
            <a:spLocks noGrp="1"/>
          </p:cNvSpPr>
          <p:nvPr>
            <p:ph type="sldNum" sz="quarter" idx="12"/>
          </p:nvPr>
        </p:nvSpPr>
        <p:spPr/>
        <p:txBody>
          <a:bodyPr/>
          <a:lstStyle/>
          <a:p>
            <a:fld id="{697CCEEB-54B0-42D4-965A-8FAC7FB2A3E3}" type="slidenum">
              <a:rPr lang="es-ES" smtClean="0"/>
              <a:t>‹Nº›</a:t>
            </a:fld>
            <a:endParaRPr lang="es-ES"/>
          </a:p>
        </p:txBody>
      </p:sp>
    </p:spTree>
    <p:extLst>
      <p:ext uri="{BB962C8B-B14F-4D97-AF65-F5344CB8AC3E}">
        <p14:creationId xmlns:p14="http://schemas.microsoft.com/office/powerpoint/2010/main" val="170499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81B2A5F-36F7-4608-ADA7-C3E53D316D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4EEBB330-DFD0-43D2-99FE-2990DB2BB2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935B1F7-8B43-4445-A985-7A70A33BE2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0004A8-B3AB-454D-AE36-63D9F48640C8}" type="datetimeFigureOut">
              <a:rPr lang="es-ES" smtClean="0"/>
              <a:t>27/10/2020</a:t>
            </a:fld>
            <a:endParaRPr lang="es-ES"/>
          </a:p>
        </p:txBody>
      </p:sp>
      <p:sp>
        <p:nvSpPr>
          <p:cNvPr id="5" name="Marcador de pie de página 4">
            <a:extLst>
              <a:ext uri="{FF2B5EF4-FFF2-40B4-BE49-F238E27FC236}">
                <a16:creationId xmlns:a16="http://schemas.microsoft.com/office/drawing/2014/main" id="{DBDA9037-E200-41F3-A761-33767F72C8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C313399B-DAB3-4C5A-AE45-71AD4CDCF9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7CCEEB-54B0-42D4-965A-8FAC7FB2A3E3}" type="slidenum">
              <a:rPr lang="es-ES" smtClean="0"/>
              <a:t>‹Nº›</a:t>
            </a:fld>
            <a:endParaRPr lang="es-ES"/>
          </a:p>
        </p:txBody>
      </p:sp>
    </p:spTree>
    <p:extLst>
      <p:ext uri="{BB962C8B-B14F-4D97-AF65-F5344CB8AC3E}">
        <p14:creationId xmlns:p14="http://schemas.microsoft.com/office/powerpoint/2010/main" val="317696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089C690F-FCCB-4153-801D-031378ABF9F7}"/>
              </a:ext>
            </a:extLst>
          </p:cNvPr>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bwMode="auto">
          <a:xfrm>
            <a:off x="4833891" y="306981"/>
            <a:ext cx="1828800" cy="2168165"/>
          </a:xfrm>
          <a:prstGeom prst="rect">
            <a:avLst/>
          </a:prstGeom>
          <a:noFill/>
        </p:spPr>
      </p:pic>
      <p:sp>
        <p:nvSpPr>
          <p:cNvPr id="5" name="Rectángulo 4">
            <a:extLst>
              <a:ext uri="{FF2B5EF4-FFF2-40B4-BE49-F238E27FC236}">
                <a16:creationId xmlns:a16="http://schemas.microsoft.com/office/drawing/2014/main" id="{D938BE46-F95B-4EC5-92A1-9EBC52333E16}"/>
              </a:ext>
            </a:extLst>
          </p:cNvPr>
          <p:cNvSpPr/>
          <p:nvPr/>
        </p:nvSpPr>
        <p:spPr>
          <a:xfrm>
            <a:off x="1365421" y="2649385"/>
            <a:ext cx="9021452" cy="2123658"/>
          </a:xfrm>
          <a:prstGeom prst="rect">
            <a:avLst/>
          </a:prstGeom>
        </p:spPr>
        <p:txBody>
          <a:bodyPr wrap="square">
            <a:spAutoFit/>
          </a:bodyPr>
          <a:lstStyle/>
          <a:p>
            <a:pPr algn="ctr"/>
            <a:r>
              <a:rPr lang="en-US" sz="4400" dirty="0">
                <a:solidFill>
                  <a:srgbClr val="000000"/>
                </a:solidFill>
                <a:effectLst/>
                <a:latin typeface="Times New Roman" panose="02020603050405020304" pitchFamily="18" charset="0"/>
                <a:ea typeface="Times New Roman" panose="02020603050405020304" pitchFamily="18" charset="0"/>
              </a:rPr>
              <a:t>Persimmon flour co-products as novel ingredients in the reformulation of pork liver pâté </a:t>
            </a:r>
            <a:endParaRPr lang="es-ES" sz="4400" b="1" dirty="0">
              <a:latin typeface="Palatino Linotype" panose="02040502050505030304" pitchFamily="18" charset="0"/>
            </a:endParaRPr>
          </a:p>
        </p:txBody>
      </p:sp>
      <p:sp>
        <p:nvSpPr>
          <p:cNvPr id="6" name="CuadroTexto 5">
            <a:extLst>
              <a:ext uri="{FF2B5EF4-FFF2-40B4-BE49-F238E27FC236}">
                <a16:creationId xmlns:a16="http://schemas.microsoft.com/office/drawing/2014/main" id="{DA5C9D65-1C4C-4E0C-9E3A-25A3D8647795}"/>
              </a:ext>
            </a:extLst>
          </p:cNvPr>
          <p:cNvSpPr txBox="1"/>
          <p:nvPr/>
        </p:nvSpPr>
        <p:spPr>
          <a:xfrm>
            <a:off x="527351" y="5121521"/>
            <a:ext cx="10697593" cy="1151918"/>
          </a:xfrm>
          <a:prstGeom prst="rect">
            <a:avLst/>
          </a:prstGeom>
          <a:noFill/>
        </p:spPr>
        <p:txBody>
          <a:bodyPr wrap="square">
            <a:spAutoFit/>
          </a:bodyPr>
          <a:lstStyle/>
          <a:p>
            <a:pPr algn="ctr">
              <a:lnSpc>
                <a:spcPct val="150000"/>
              </a:lnSpc>
              <a:spcAft>
                <a:spcPts val="600"/>
              </a:spcAft>
            </a:pPr>
            <a:r>
              <a:rPr lang="es-ES" sz="16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Raquel Lucas-González, José Ángel Pérez-Álvarez, Manuel Viuda-Martos and Juana Fernández-López*</a:t>
            </a:r>
          </a:p>
          <a:p>
            <a:pPr marL="197485" indent="-125730" algn="ctr">
              <a:lnSpc>
                <a:spcPct val="150000"/>
              </a:lnSpc>
            </a:pPr>
            <a:r>
              <a:rPr lang="en-US"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IPOA Research group. </a:t>
            </a:r>
            <a:r>
              <a:rPr lang="en-US" sz="14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Agro</a:t>
            </a:r>
            <a:r>
              <a:rPr lang="en-US"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-Food Technology Department. </a:t>
            </a:r>
            <a:r>
              <a:rPr lang="es-ES"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Escuela Politécnica Superior de Orihuela,</a:t>
            </a:r>
          </a:p>
          <a:p>
            <a:pPr marL="197485" indent="-125730" algn="ctr">
              <a:lnSpc>
                <a:spcPct val="150000"/>
              </a:lnSpc>
            </a:pPr>
            <a:r>
              <a:rPr lang="es-ES"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Universidad Miguel Hernández de Elche, 03312 Orihuela, Alicante, </a:t>
            </a:r>
            <a:r>
              <a:rPr lang="es-ES" sz="14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Spain</a:t>
            </a:r>
            <a:r>
              <a:rPr lang="es-ES"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596155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53AFC3C-B22E-4F8B-8A7E-5E5C0EFDD665}"/>
              </a:ext>
            </a:extLst>
          </p:cNvPr>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bwMode="auto">
          <a:xfrm>
            <a:off x="0" y="0"/>
            <a:ext cx="1121790" cy="1256631"/>
          </a:xfrm>
          <a:prstGeom prst="rect">
            <a:avLst/>
          </a:prstGeom>
          <a:noFill/>
        </p:spPr>
      </p:pic>
      <p:sp>
        <p:nvSpPr>
          <p:cNvPr id="4" name="Rectángulo 3">
            <a:extLst>
              <a:ext uri="{FF2B5EF4-FFF2-40B4-BE49-F238E27FC236}">
                <a16:creationId xmlns:a16="http://schemas.microsoft.com/office/drawing/2014/main" id="{FE938FEC-B9DC-4C86-8E48-0F2485B1F522}"/>
              </a:ext>
            </a:extLst>
          </p:cNvPr>
          <p:cNvSpPr/>
          <p:nvPr/>
        </p:nvSpPr>
        <p:spPr>
          <a:xfrm>
            <a:off x="994528" y="305149"/>
            <a:ext cx="9021452" cy="830997"/>
          </a:xfrm>
          <a:prstGeom prst="rect">
            <a:avLst/>
          </a:prstGeom>
        </p:spPr>
        <p:txBody>
          <a:bodyPr wrap="square">
            <a:spAutoFit/>
          </a:bodyPr>
          <a:lstStyle/>
          <a:p>
            <a:pPr algn="ctr"/>
            <a:r>
              <a:rPr lang="en-US" sz="4800" b="1" dirty="0">
                <a:solidFill>
                  <a:srgbClr val="000000"/>
                </a:solidFill>
                <a:latin typeface="Palatino Linotype" panose="02040502050505030304" pitchFamily="18" charset="0"/>
                <a:ea typeface="Times New Roman" panose="02020603050405020304" pitchFamily="18" charset="0"/>
              </a:rPr>
              <a:t>Objectives</a:t>
            </a:r>
            <a:endParaRPr lang="es-ES" sz="4800" b="1" dirty="0">
              <a:latin typeface="Palatino Linotype" panose="02040502050505030304" pitchFamily="18" charset="0"/>
            </a:endParaRPr>
          </a:p>
        </p:txBody>
      </p:sp>
      <p:sp>
        <p:nvSpPr>
          <p:cNvPr id="6" name="Rectángulo 5">
            <a:extLst>
              <a:ext uri="{FF2B5EF4-FFF2-40B4-BE49-F238E27FC236}">
                <a16:creationId xmlns:a16="http://schemas.microsoft.com/office/drawing/2014/main" id="{684FE456-8F5A-4D8E-8CD3-4BCD4570B34C}"/>
              </a:ext>
            </a:extLst>
          </p:cNvPr>
          <p:cNvSpPr/>
          <p:nvPr/>
        </p:nvSpPr>
        <p:spPr>
          <a:xfrm>
            <a:off x="476250" y="1561780"/>
            <a:ext cx="11106149" cy="2554545"/>
          </a:xfrm>
          <a:prstGeom prst="rect">
            <a:avLst/>
          </a:prstGeom>
        </p:spPr>
        <p:txBody>
          <a:bodyPr wrap="square">
            <a:spAutoFit/>
          </a:bodyPr>
          <a:lstStyle/>
          <a:p>
            <a:pPr algn="ctr"/>
            <a:r>
              <a:rPr lang="en-US" sz="3200" b="1" dirty="0">
                <a:latin typeface="Palatino Linotype" panose="02040502050505030304" pitchFamily="18" charset="0"/>
              </a:rPr>
              <a:t>The aim to the study was to enrich pork liver pâté with persimmon flour co-products at two concentrations, 3 and 6% and to compare their total cholesterol, fatty acid polyphenolic compounds profiles and lipid oxidation after in vitro digestion with the control pâté.</a:t>
            </a:r>
            <a:endParaRPr lang="es-ES" sz="3200" b="1" dirty="0">
              <a:latin typeface="Palatino Linotype" panose="02040502050505030304" pitchFamily="18" charset="0"/>
            </a:endParaRPr>
          </a:p>
        </p:txBody>
      </p:sp>
      <p:pic>
        <p:nvPicPr>
          <p:cNvPr id="10" name="6 Imagen">
            <a:extLst>
              <a:ext uri="{FF2B5EF4-FFF2-40B4-BE49-F238E27FC236}">
                <a16:creationId xmlns:a16="http://schemas.microsoft.com/office/drawing/2014/main" id="{F71CCE14-321C-47AF-8985-C57F3A4D40D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53709" t="13726" b="17003"/>
          <a:stretch/>
        </p:blipFill>
        <p:spPr>
          <a:xfrm>
            <a:off x="2493390" y="4361037"/>
            <a:ext cx="1666527" cy="1870365"/>
          </a:xfrm>
          <a:prstGeom prst="rect">
            <a:avLst/>
          </a:prstGeom>
        </p:spPr>
      </p:pic>
      <p:pic>
        <p:nvPicPr>
          <p:cNvPr id="12" name="7 Imagen">
            <a:extLst>
              <a:ext uri="{FF2B5EF4-FFF2-40B4-BE49-F238E27FC236}">
                <a16:creationId xmlns:a16="http://schemas.microsoft.com/office/drawing/2014/main" id="{D328993A-1DAA-46CB-B6D4-CAFAAD33DBF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75734" y="4364644"/>
            <a:ext cx="2343053" cy="1757290"/>
          </a:xfrm>
          <a:prstGeom prst="rect">
            <a:avLst/>
          </a:prstGeom>
        </p:spPr>
      </p:pic>
    </p:spTree>
    <p:extLst>
      <p:ext uri="{BB962C8B-B14F-4D97-AF65-F5344CB8AC3E}">
        <p14:creationId xmlns:p14="http://schemas.microsoft.com/office/powerpoint/2010/main" val="968426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C541849-6CA3-4FEF-A797-F13FFD3D81BC}"/>
              </a:ext>
            </a:extLst>
          </p:cNvPr>
          <p:cNvSpPr txBox="1"/>
          <p:nvPr/>
        </p:nvSpPr>
        <p:spPr>
          <a:xfrm>
            <a:off x="1564437" y="2026468"/>
            <a:ext cx="8875703" cy="2805063"/>
          </a:xfrm>
          <a:prstGeom prst="rect">
            <a:avLst/>
          </a:prstGeom>
          <a:noFill/>
        </p:spPr>
        <p:txBody>
          <a:bodyPr wrap="square">
            <a:spAutoFit/>
          </a:bodyPr>
          <a:lstStyle/>
          <a:p>
            <a:pPr marL="457200" indent="-457200" algn="just">
              <a:lnSpc>
                <a:spcPct val="150000"/>
              </a:lnSpc>
              <a:buFont typeface="Wingdings" panose="05000000000000000000" pitchFamily="2" charset="2"/>
              <a:buChar char="ü"/>
            </a:pPr>
            <a:r>
              <a:rPr lang="es-ES" sz="2400" b="1" dirty="0">
                <a:solidFill>
                  <a:srgbClr val="000000"/>
                </a:solidFill>
                <a:latin typeface="Palatino Linotype" panose="02040502050505030304" pitchFamily="18" charset="0"/>
                <a:cs typeface="Times New Roman" panose="02020603050405020304" pitchFamily="18" charset="0"/>
              </a:rPr>
              <a:t>Control </a:t>
            </a:r>
            <a:r>
              <a:rPr lang="es-ES" sz="2400" b="1" dirty="0" err="1">
                <a:solidFill>
                  <a:srgbClr val="000000"/>
                </a:solidFill>
                <a:latin typeface="Palatino Linotype" panose="02040502050505030304" pitchFamily="18" charset="0"/>
                <a:cs typeface="Times New Roman" panose="02020603050405020304" pitchFamily="18" charset="0"/>
              </a:rPr>
              <a:t>pork</a:t>
            </a:r>
            <a:r>
              <a:rPr lang="es-ES" sz="2400" b="1" dirty="0">
                <a:solidFill>
                  <a:srgbClr val="000000"/>
                </a:solidFill>
                <a:latin typeface="Palatino Linotype" panose="02040502050505030304" pitchFamily="18" charset="0"/>
                <a:cs typeface="Times New Roman" panose="02020603050405020304" pitchFamily="18" charset="0"/>
              </a:rPr>
              <a:t> </a:t>
            </a:r>
            <a:r>
              <a:rPr lang="es-ES" sz="2400" b="1" dirty="0" err="1">
                <a:solidFill>
                  <a:srgbClr val="000000"/>
                </a:solidFill>
                <a:latin typeface="Palatino Linotype" panose="02040502050505030304" pitchFamily="18" charset="0"/>
                <a:cs typeface="Times New Roman" panose="02020603050405020304" pitchFamily="18" charset="0"/>
              </a:rPr>
              <a:t>liver</a:t>
            </a:r>
            <a:r>
              <a:rPr lang="es-ES" sz="2400" b="1" dirty="0">
                <a:solidFill>
                  <a:srgbClr val="000000"/>
                </a:solidFill>
                <a:latin typeface="Palatino Linotype" panose="02040502050505030304" pitchFamily="18" charset="0"/>
                <a:cs typeface="Times New Roman" panose="02020603050405020304" pitchFamily="18" charset="0"/>
              </a:rPr>
              <a:t> </a:t>
            </a:r>
            <a:r>
              <a:rPr lang="es-ES" sz="2400" b="1" dirty="0" err="1">
                <a:solidFill>
                  <a:srgbClr val="000000"/>
                </a:solidFill>
                <a:latin typeface="Palatino Linotype" panose="02040502050505030304" pitchFamily="18" charset="0"/>
                <a:cs typeface="Times New Roman" panose="02020603050405020304" pitchFamily="18" charset="0"/>
              </a:rPr>
              <a:t>pâté</a:t>
            </a:r>
            <a:r>
              <a:rPr lang="es-ES" sz="2400" b="1" dirty="0">
                <a:solidFill>
                  <a:srgbClr val="000000"/>
                </a:solidFill>
                <a:latin typeface="Palatino Linotype" panose="02040502050505030304" pitchFamily="18" charset="0"/>
                <a:cs typeface="Times New Roman" panose="02020603050405020304" pitchFamily="18" charset="0"/>
              </a:rPr>
              <a:t> </a:t>
            </a:r>
            <a:r>
              <a:rPr lang="es-ES" sz="2400" dirty="0">
                <a:solidFill>
                  <a:srgbClr val="000000"/>
                </a:solidFill>
                <a:latin typeface="Palatino Linotype" panose="02040502050505030304" pitchFamily="18" charset="0"/>
                <a:cs typeface="Times New Roman" panose="02020603050405020304" pitchFamily="18" charset="0"/>
              </a:rPr>
              <a:t>(CP) (</a:t>
            </a:r>
            <a:r>
              <a:rPr lang="es-ES" sz="2400" dirty="0" err="1">
                <a:solidFill>
                  <a:srgbClr val="000000"/>
                </a:solidFill>
                <a:latin typeface="Palatino Linotype" panose="02040502050505030304" pitchFamily="18" charset="0"/>
                <a:cs typeface="Times New Roman" panose="02020603050405020304" pitchFamily="18" charset="0"/>
              </a:rPr>
              <a:t>without</a:t>
            </a:r>
            <a:r>
              <a:rPr lang="es-ES" sz="2400" dirty="0">
                <a:solidFill>
                  <a:srgbClr val="000000"/>
                </a:solidFill>
                <a:latin typeface="Palatino Linotype" panose="02040502050505030304" pitchFamily="18" charset="0"/>
                <a:cs typeface="Times New Roman" panose="02020603050405020304" pitchFamily="18" charset="0"/>
              </a:rPr>
              <a:t> </a:t>
            </a:r>
            <a:r>
              <a:rPr lang="es-ES" sz="2400" dirty="0" err="1">
                <a:solidFill>
                  <a:srgbClr val="000000"/>
                </a:solidFill>
                <a:latin typeface="Palatino Linotype" panose="02040502050505030304" pitchFamily="18" charset="0"/>
                <a:cs typeface="Times New Roman" panose="02020603050405020304" pitchFamily="18" charset="0"/>
              </a:rPr>
              <a:t>persimmon</a:t>
            </a:r>
            <a:r>
              <a:rPr lang="es-ES" sz="2400" dirty="0">
                <a:solidFill>
                  <a:srgbClr val="000000"/>
                </a:solidFill>
                <a:latin typeface="Palatino Linotype" panose="02040502050505030304" pitchFamily="18" charset="0"/>
                <a:cs typeface="Times New Roman" panose="02020603050405020304" pitchFamily="18" charset="0"/>
              </a:rPr>
              <a:t> </a:t>
            </a:r>
            <a:r>
              <a:rPr lang="es-ES" sz="2400" dirty="0" err="1">
                <a:solidFill>
                  <a:srgbClr val="000000"/>
                </a:solidFill>
                <a:latin typeface="Palatino Linotype" panose="02040502050505030304" pitchFamily="18" charset="0"/>
                <a:cs typeface="Times New Roman" panose="02020603050405020304" pitchFamily="18" charset="0"/>
              </a:rPr>
              <a:t>flour</a:t>
            </a:r>
            <a:r>
              <a:rPr lang="es-ES" sz="2400" dirty="0">
                <a:solidFill>
                  <a:srgbClr val="000000"/>
                </a:solidFill>
                <a:latin typeface="Palatino Linotype" panose="02040502050505030304" pitchFamily="18" charset="0"/>
                <a:cs typeface="Times New Roman" panose="02020603050405020304" pitchFamily="18" charset="0"/>
              </a:rPr>
              <a:t>)</a:t>
            </a:r>
          </a:p>
          <a:p>
            <a:pPr marL="457200" indent="-457200" algn="just">
              <a:lnSpc>
                <a:spcPct val="150000"/>
              </a:lnSpc>
              <a:buFont typeface="Wingdings" panose="05000000000000000000" pitchFamily="2" charset="2"/>
              <a:buChar char="ü"/>
            </a:pPr>
            <a:r>
              <a:rPr lang="es-ES" sz="2400" b="1" dirty="0" err="1">
                <a:solidFill>
                  <a:srgbClr val="000000"/>
                </a:solidFill>
                <a:latin typeface="Palatino Linotype" panose="02040502050505030304" pitchFamily="18" charset="0"/>
                <a:cs typeface="Times New Roman" panose="02020603050405020304" pitchFamily="18" charset="0"/>
              </a:rPr>
              <a:t>Pork</a:t>
            </a:r>
            <a:r>
              <a:rPr lang="es-ES" sz="2400" b="1" dirty="0">
                <a:solidFill>
                  <a:srgbClr val="000000"/>
                </a:solidFill>
                <a:latin typeface="Palatino Linotype" panose="02040502050505030304" pitchFamily="18" charset="0"/>
                <a:cs typeface="Times New Roman" panose="02020603050405020304" pitchFamily="18" charset="0"/>
              </a:rPr>
              <a:t> </a:t>
            </a:r>
            <a:r>
              <a:rPr lang="es-ES" sz="2400" b="1" dirty="0" err="1">
                <a:solidFill>
                  <a:srgbClr val="000000"/>
                </a:solidFill>
                <a:latin typeface="Palatino Linotype" panose="02040502050505030304" pitchFamily="18" charset="0"/>
                <a:cs typeface="Times New Roman" panose="02020603050405020304" pitchFamily="18" charset="0"/>
              </a:rPr>
              <a:t>liver</a:t>
            </a:r>
            <a:r>
              <a:rPr lang="es-ES" sz="2400" b="1" dirty="0">
                <a:solidFill>
                  <a:srgbClr val="000000"/>
                </a:solidFill>
                <a:latin typeface="Palatino Linotype" panose="02040502050505030304" pitchFamily="18" charset="0"/>
                <a:cs typeface="Times New Roman" panose="02020603050405020304" pitchFamily="18" charset="0"/>
              </a:rPr>
              <a:t> </a:t>
            </a:r>
            <a:r>
              <a:rPr lang="es-ES" sz="2400" b="1" dirty="0" err="1">
                <a:solidFill>
                  <a:srgbClr val="000000"/>
                </a:solidFill>
                <a:latin typeface="Palatino Linotype" panose="02040502050505030304" pitchFamily="18" charset="0"/>
                <a:cs typeface="Times New Roman" panose="02020603050405020304" pitchFamily="18" charset="0"/>
              </a:rPr>
              <a:t>pâté</a:t>
            </a:r>
            <a:r>
              <a:rPr lang="es-ES" sz="2400" b="1" dirty="0">
                <a:solidFill>
                  <a:srgbClr val="000000"/>
                </a:solidFill>
                <a:latin typeface="Palatino Linotype" panose="02040502050505030304" pitchFamily="18" charset="0"/>
                <a:cs typeface="Times New Roman" panose="02020603050405020304" pitchFamily="18" charset="0"/>
              </a:rPr>
              <a:t> </a:t>
            </a:r>
            <a:r>
              <a:rPr lang="es-ES" sz="2400" b="1" dirty="0" err="1">
                <a:solidFill>
                  <a:srgbClr val="000000"/>
                </a:solidFill>
                <a:latin typeface="Palatino Linotype" panose="02040502050505030304" pitchFamily="18" charset="0"/>
                <a:cs typeface="Times New Roman" panose="02020603050405020304" pitchFamily="18" charset="0"/>
              </a:rPr>
              <a:t>enrichment</a:t>
            </a:r>
            <a:r>
              <a:rPr lang="es-ES" sz="2400" b="1" dirty="0">
                <a:solidFill>
                  <a:srgbClr val="000000"/>
                </a:solidFill>
                <a:latin typeface="Palatino Linotype" panose="02040502050505030304" pitchFamily="18" charset="0"/>
                <a:cs typeface="Times New Roman" panose="02020603050405020304" pitchFamily="18" charset="0"/>
              </a:rPr>
              <a:t> </a:t>
            </a:r>
            <a:r>
              <a:rPr lang="es-ES" sz="2400" b="1" dirty="0" err="1">
                <a:solidFill>
                  <a:srgbClr val="000000"/>
                </a:solidFill>
                <a:latin typeface="Palatino Linotype" panose="02040502050505030304" pitchFamily="18" charset="0"/>
                <a:cs typeface="Times New Roman" panose="02020603050405020304" pitchFamily="18" charset="0"/>
              </a:rPr>
              <a:t>with</a:t>
            </a:r>
            <a:r>
              <a:rPr lang="es-ES" sz="2400" b="1" dirty="0">
                <a:solidFill>
                  <a:srgbClr val="000000"/>
                </a:solidFill>
                <a:latin typeface="Palatino Linotype" panose="02040502050505030304" pitchFamily="18" charset="0"/>
                <a:cs typeface="Times New Roman" panose="02020603050405020304" pitchFamily="18" charset="0"/>
              </a:rPr>
              <a:t> 3% </a:t>
            </a:r>
            <a:r>
              <a:rPr lang="es-ES" sz="2400" b="1" dirty="0" err="1">
                <a:solidFill>
                  <a:srgbClr val="000000"/>
                </a:solidFill>
                <a:latin typeface="Palatino Linotype" panose="02040502050505030304" pitchFamily="18" charset="0"/>
                <a:cs typeface="Times New Roman" panose="02020603050405020304" pitchFamily="18" charset="0"/>
              </a:rPr>
              <a:t>of</a:t>
            </a:r>
            <a:r>
              <a:rPr lang="es-ES" sz="2400" b="1" dirty="0">
                <a:solidFill>
                  <a:srgbClr val="000000"/>
                </a:solidFill>
                <a:latin typeface="Palatino Linotype" panose="02040502050505030304" pitchFamily="18" charset="0"/>
                <a:cs typeface="Times New Roman" panose="02020603050405020304" pitchFamily="18" charset="0"/>
              </a:rPr>
              <a:t> </a:t>
            </a:r>
            <a:r>
              <a:rPr lang="es-ES" sz="2400" b="1" dirty="0" err="1">
                <a:solidFill>
                  <a:srgbClr val="000000"/>
                </a:solidFill>
                <a:latin typeface="Palatino Linotype" panose="02040502050505030304" pitchFamily="18" charset="0"/>
                <a:cs typeface="Times New Roman" panose="02020603050405020304" pitchFamily="18" charset="0"/>
              </a:rPr>
              <a:t>persimmon</a:t>
            </a:r>
            <a:r>
              <a:rPr lang="es-ES" sz="2400" b="1" dirty="0">
                <a:solidFill>
                  <a:srgbClr val="000000"/>
                </a:solidFill>
                <a:latin typeface="Palatino Linotype" panose="02040502050505030304" pitchFamily="18" charset="0"/>
                <a:cs typeface="Times New Roman" panose="02020603050405020304" pitchFamily="18" charset="0"/>
              </a:rPr>
              <a:t> </a:t>
            </a:r>
            <a:r>
              <a:rPr lang="es-ES" sz="2400" b="1" dirty="0" err="1">
                <a:solidFill>
                  <a:srgbClr val="000000"/>
                </a:solidFill>
                <a:latin typeface="Palatino Linotype" panose="02040502050505030304" pitchFamily="18" charset="0"/>
                <a:cs typeface="Times New Roman" panose="02020603050405020304" pitchFamily="18" charset="0"/>
              </a:rPr>
              <a:t>flour</a:t>
            </a:r>
            <a:r>
              <a:rPr lang="es-ES" sz="2400" b="1" dirty="0">
                <a:solidFill>
                  <a:srgbClr val="000000"/>
                </a:solidFill>
                <a:latin typeface="Palatino Linotype" panose="02040502050505030304" pitchFamily="18" charset="0"/>
                <a:cs typeface="Times New Roman" panose="02020603050405020304" pitchFamily="18" charset="0"/>
              </a:rPr>
              <a:t> </a:t>
            </a:r>
            <a:r>
              <a:rPr lang="es-ES" sz="2400" dirty="0" err="1">
                <a:solidFill>
                  <a:srgbClr val="000000"/>
                </a:solidFill>
                <a:latin typeface="Palatino Linotype" panose="02040502050505030304" pitchFamily="18" charset="0"/>
                <a:cs typeface="Times New Roman" panose="02020603050405020304" pitchFamily="18" charset="0"/>
              </a:rPr>
              <a:t>cv</a:t>
            </a:r>
            <a:r>
              <a:rPr lang="es-ES" sz="2400" dirty="0">
                <a:solidFill>
                  <a:srgbClr val="000000"/>
                </a:solidFill>
                <a:latin typeface="Palatino Linotype" panose="02040502050505030304" pitchFamily="18" charset="0"/>
                <a:cs typeface="Times New Roman" panose="02020603050405020304" pitchFamily="18" charset="0"/>
              </a:rPr>
              <a:t> “Rojo Brillante” (P-3RB) </a:t>
            </a:r>
          </a:p>
          <a:p>
            <a:pPr marL="457200" indent="-457200" algn="just">
              <a:lnSpc>
                <a:spcPct val="150000"/>
              </a:lnSpc>
              <a:buFont typeface="Wingdings" panose="05000000000000000000" pitchFamily="2" charset="2"/>
              <a:buChar char="ü"/>
            </a:pPr>
            <a:r>
              <a:rPr lang="es-ES" sz="2400" b="1" dirty="0" err="1">
                <a:solidFill>
                  <a:srgbClr val="000000"/>
                </a:solidFill>
                <a:latin typeface="Palatino Linotype" panose="02040502050505030304" pitchFamily="18" charset="0"/>
                <a:cs typeface="Times New Roman" panose="02020603050405020304" pitchFamily="18" charset="0"/>
              </a:rPr>
              <a:t>Pork</a:t>
            </a:r>
            <a:r>
              <a:rPr lang="es-ES" sz="2400" b="1" dirty="0">
                <a:solidFill>
                  <a:srgbClr val="000000"/>
                </a:solidFill>
                <a:latin typeface="Palatino Linotype" panose="02040502050505030304" pitchFamily="18" charset="0"/>
                <a:cs typeface="Times New Roman" panose="02020603050405020304" pitchFamily="18" charset="0"/>
              </a:rPr>
              <a:t> </a:t>
            </a:r>
            <a:r>
              <a:rPr lang="es-ES" sz="2400" b="1" dirty="0" err="1">
                <a:solidFill>
                  <a:srgbClr val="000000"/>
                </a:solidFill>
                <a:latin typeface="Palatino Linotype" panose="02040502050505030304" pitchFamily="18" charset="0"/>
                <a:cs typeface="Times New Roman" panose="02020603050405020304" pitchFamily="18" charset="0"/>
              </a:rPr>
              <a:t>liver</a:t>
            </a:r>
            <a:r>
              <a:rPr lang="es-ES" sz="2400" b="1" dirty="0">
                <a:solidFill>
                  <a:srgbClr val="000000"/>
                </a:solidFill>
                <a:latin typeface="Palatino Linotype" panose="02040502050505030304" pitchFamily="18" charset="0"/>
                <a:cs typeface="Times New Roman" panose="02020603050405020304" pitchFamily="18" charset="0"/>
              </a:rPr>
              <a:t> </a:t>
            </a:r>
            <a:r>
              <a:rPr lang="es-ES" sz="2400" b="1" dirty="0" err="1">
                <a:solidFill>
                  <a:srgbClr val="000000"/>
                </a:solidFill>
                <a:latin typeface="Palatino Linotype" panose="02040502050505030304" pitchFamily="18" charset="0"/>
                <a:cs typeface="Times New Roman" panose="02020603050405020304" pitchFamily="18" charset="0"/>
              </a:rPr>
              <a:t>pâté</a:t>
            </a:r>
            <a:r>
              <a:rPr lang="es-ES" sz="2400" b="1" dirty="0">
                <a:solidFill>
                  <a:srgbClr val="000000"/>
                </a:solidFill>
                <a:latin typeface="Palatino Linotype" panose="02040502050505030304" pitchFamily="18" charset="0"/>
                <a:cs typeface="Times New Roman" panose="02020603050405020304" pitchFamily="18" charset="0"/>
              </a:rPr>
              <a:t> </a:t>
            </a:r>
            <a:r>
              <a:rPr lang="es-ES" sz="2400" b="1" dirty="0" err="1">
                <a:solidFill>
                  <a:srgbClr val="000000"/>
                </a:solidFill>
                <a:latin typeface="Palatino Linotype" panose="02040502050505030304" pitchFamily="18" charset="0"/>
                <a:cs typeface="Times New Roman" panose="02020603050405020304" pitchFamily="18" charset="0"/>
              </a:rPr>
              <a:t>enrichment</a:t>
            </a:r>
            <a:r>
              <a:rPr lang="es-ES" sz="2400" b="1" dirty="0">
                <a:solidFill>
                  <a:srgbClr val="000000"/>
                </a:solidFill>
                <a:latin typeface="Palatino Linotype" panose="02040502050505030304" pitchFamily="18" charset="0"/>
                <a:cs typeface="Times New Roman" panose="02020603050405020304" pitchFamily="18" charset="0"/>
              </a:rPr>
              <a:t> </a:t>
            </a:r>
            <a:r>
              <a:rPr lang="es-ES" sz="2400" b="1" dirty="0" err="1">
                <a:solidFill>
                  <a:srgbClr val="000000"/>
                </a:solidFill>
                <a:latin typeface="Palatino Linotype" panose="02040502050505030304" pitchFamily="18" charset="0"/>
                <a:cs typeface="Times New Roman" panose="02020603050405020304" pitchFamily="18" charset="0"/>
              </a:rPr>
              <a:t>with</a:t>
            </a:r>
            <a:r>
              <a:rPr lang="es-ES" sz="2400" b="1" dirty="0">
                <a:solidFill>
                  <a:srgbClr val="000000"/>
                </a:solidFill>
                <a:latin typeface="Palatino Linotype" panose="02040502050505030304" pitchFamily="18" charset="0"/>
                <a:cs typeface="Times New Roman" panose="02020603050405020304" pitchFamily="18" charset="0"/>
              </a:rPr>
              <a:t> 6% </a:t>
            </a:r>
            <a:r>
              <a:rPr lang="es-ES" sz="2400" b="1" dirty="0" err="1">
                <a:solidFill>
                  <a:srgbClr val="000000"/>
                </a:solidFill>
                <a:latin typeface="Palatino Linotype" panose="02040502050505030304" pitchFamily="18" charset="0"/>
                <a:cs typeface="Times New Roman" panose="02020603050405020304" pitchFamily="18" charset="0"/>
              </a:rPr>
              <a:t>of</a:t>
            </a:r>
            <a:r>
              <a:rPr lang="es-ES" sz="2400" b="1" dirty="0">
                <a:solidFill>
                  <a:srgbClr val="000000"/>
                </a:solidFill>
                <a:latin typeface="Palatino Linotype" panose="02040502050505030304" pitchFamily="18" charset="0"/>
                <a:cs typeface="Times New Roman" panose="02020603050405020304" pitchFamily="18" charset="0"/>
              </a:rPr>
              <a:t> </a:t>
            </a:r>
            <a:r>
              <a:rPr lang="es-ES" sz="2400" b="1" dirty="0" err="1">
                <a:solidFill>
                  <a:srgbClr val="000000"/>
                </a:solidFill>
                <a:latin typeface="Palatino Linotype" panose="02040502050505030304" pitchFamily="18" charset="0"/>
                <a:cs typeface="Times New Roman" panose="02020603050405020304" pitchFamily="18" charset="0"/>
              </a:rPr>
              <a:t>persimmon</a:t>
            </a:r>
            <a:r>
              <a:rPr lang="es-ES" sz="2400" b="1" dirty="0">
                <a:solidFill>
                  <a:srgbClr val="000000"/>
                </a:solidFill>
                <a:latin typeface="Palatino Linotype" panose="02040502050505030304" pitchFamily="18" charset="0"/>
                <a:cs typeface="Times New Roman" panose="02020603050405020304" pitchFamily="18" charset="0"/>
              </a:rPr>
              <a:t> </a:t>
            </a:r>
            <a:r>
              <a:rPr lang="es-ES" sz="2400" b="1" dirty="0" err="1">
                <a:solidFill>
                  <a:srgbClr val="000000"/>
                </a:solidFill>
                <a:latin typeface="Palatino Linotype" panose="02040502050505030304" pitchFamily="18" charset="0"/>
                <a:cs typeface="Times New Roman" panose="02020603050405020304" pitchFamily="18" charset="0"/>
              </a:rPr>
              <a:t>flour</a:t>
            </a:r>
            <a:r>
              <a:rPr lang="es-ES" sz="2400" b="1" dirty="0">
                <a:solidFill>
                  <a:srgbClr val="000000"/>
                </a:solidFill>
                <a:latin typeface="Palatino Linotype" panose="02040502050505030304" pitchFamily="18" charset="0"/>
                <a:cs typeface="Times New Roman" panose="02020603050405020304" pitchFamily="18" charset="0"/>
              </a:rPr>
              <a:t> </a:t>
            </a:r>
            <a:r>
              <a:rPr lang="es-ES" sz="2400" dirty="0" err="1">
                <a:solidFill>
                  <a:srgbClr val="000000"/>
                </a:solidFill>
                <a:latin typeface="Palatino Linotype" panose="02040502050505030304" pitchFamily="18" charset="0"/>
                <a:cs typeface="Times New Roman" panose="02020603050405020304" pitchFamily="18" charset="0"/>
              </a:rPr>
              <a:t>cv</a:t>
            </a:r>
            <a:r>
              <a:rPr lang="es-ES" sz="2400" dirty="0">
                <a:solidFill>
                  <a:srgbClr val="000000"/>
                </a:solidFill>
                <a:latin typeface="Palatino Linotype" panose="02040502050505030304" pitchFamily="18" charset="0"/>
                <a:cs typeface="Times New Roman" panose="02020603050405020304" pitchFamily="18" charset="0"/>
              </a:rPr>
              <a:t> “Rojo Brillante”(P-6RB)</a:t>
            </a:r>
          </a:p>
        </p:txBody>
      </p:sp>
      <p:pic>
        <p:nvPicPr>
          <p:cNvPr id="5" name="Imagen 4">
            <a:extLst>
              <a:ext uri="{FF2B5EF4-FFF2-40B4-BE49-F238E27FC236}">
                <a16:creationId xmlns:a16="http://schemas.microsoft.com/office/drawing/2014/main" id="{0A381354-C099-4B36-AF8A-3B22DD2263B0}"/>
              </a:ext>
            </a:extLst>
          </p:cNvPr>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bwMode="auto">
          <a:xfrm>
            <a:off x="0" y="0"/>
            <a:ext cx="1121790" cy="1256631"/>
          </a:xfrm>
          <a:prstGeom prst="rect">
            <a:avLst/>
          </a:prstGeom>
          <a:noFill/>
        </p:spPr>
      </p:pic>
      <p:sp>
        <p:nvSpPr>
          <p:cNvPr id="7" name="Rectángulo 6">
            <a:extLst>
              <a:ext uri="{FF2B5EF4-FFF2-40B4-BE49-F238E27FC236}">
                <a16:creationId xmlns:a16="http://schemas.microsoft.com/office/drawing/2014/main" id="{23196A89-25B8-4479-B060-45708F8A34E7}"/>
              </a:ext>
            </a:extLst>
          </p:cNvPr>
          <p:cNvSpPr/>
          <p:nvPr/>
        </p:nvSpPr>
        <p:spPr>
          <a:xfrm>
            <a:off x="994528" y="305149"/>
            <a:ext cx="9021452" cy="830997"/>
          </a:xfrm>
          <a:prstGeom prst="rect">
            <a:avLst/>
          </a:prstGeom>
        </p:spPr>
        <p:txBody>
          <a:bodyPr wrap="square">
            <a:spAutoFit/>
          </a:bodyPr>
          <a:lstStyle/>
          <a:p>
            <a:pPr algn="ctr"/>
            <a:r>
              <a:rPr lang="en-US" sz="4800" b="1" dirty="0">
                <a:solidFill>
                  <a:srgbClr val="000000"/>
                </a:solidFill>
                <a:latin typeface="Palatino Linotype" panose="02040502050505030304" pitchFamily="18" charset="0"/>
                <a:ea typeface="Times New Roman" panose="02020603050405020304" pitchFamily="18" charset="0"/>
              </a:rPr>
              <a:t>Material and Methods</a:t>
            </a:r>
            <a:endParaRPr lang="es-ES" sz="4800" b="1" dirty="0">
              <a:latin typeface="Palatino Linotype" panose="02040502050505030304" pitchFamily="18" charset="0"/>
            </a:endParaRPr>
          </a:p>
        </p:txBody>
      </p:sp>
      <p:sp>
        <p:nvSpPr>
          <p:cNvPr id="8" name="CuadroTexto 7">
            <a:extLst>
              <a:ext uri="{FF2B5EF4-FFF2-40B4-BE49-F238E27FC236}">
                <a16:creationId xmlns:a16="http://schemas.microsoft.com/office/drawing/2014/main" id="{7E55A6F7-6B50-455F-A1A2-2FA620B44087}"/>
              </a:ext>
            </a:extLst>
          </p:cNvPr>
          <p:cNvSpPr txBox="1"/>
          <p:nvPr/>
        </p:nvSpPr>
        <p:spPr>
          <a:xfrm>
            <a:off x="1144538" y="1437598"/>
            <a:ext cx="9573455" cy="523220"/>
          </a:xfrm>
          <a:prstGeom prst="rect">
            <a:avLst/>
          </a:prstGeom>
          <a:noFill/>
        </p:spPr>
        <p:txBody>
          <a:bodyPr wrap="none" rtlCol="0">
            <a:spAutoFit/>
          </a:bodyPr>
          <a:lstStyle/>
          <a:p>
            <a:r>
              <a:rPr lang="es-ES" sz="2800" dirty="0" err="1">
                <a:solidFill>
                  <a:srgbClr val="000000"/>
                </a:solidFill>
                <a:latin typeface="Palatino Linotype" panose="02040502050505030304" pitchFamily="18" charset="0"/>
                <a:cs typeface="Times New Roman" panose="02020603050405020304" pitchFamily="18" charset="0"/>
              </a:rPr>
              <a:t>Elaboration</a:t>
            </a:r>
            <a:r>
              <a:rPr lang="es-ES" sz="2800" dirty="0">
                <a:solidFill>
                  <a:srgbClr val="000000"/>
                </a:solidFill>
                <a:latin typeface="Palatino Linotype" panose="02040502050505030304" pitchFamily="18" charset="0"/>
                <a:cs typeface="Times New Roman" panose="02020603050405020304" pitchFamily="18" charset="0"/>
              </a:rPr>
              <a:t> </a:t>
            </a:r>
            <a:r>
              <a:rPr lang="es-ES" sz="2800" dirty="0" err="1">
                <a:solidFill>
                  <a:srgbClr val="000000"/>
                </a:solidFill>
                <a:latin typeface="Palatino Linotype" panose="02040502050505030304" pitchFamily="18" charset="0"/>
                <a:cs typeface="Times New Roman" panose="02020603050405020304" pitchFamily="18" charset="0"/>
              </a:rPr>
              <a:t>of</a:t>
            </a:r>
            <a:r>
              <a:rPr lang="es-ES" sz="2800" dirty="0">
                <a:solidFill>
                  <a:srgbClr val="000000"/>
                </a:solidFill>
                <a:latin typeface="Palatino Linotype" panose="02040502050505030304" pitchFamily="18" charset="0"/>
                <a:cs typeface="Times New Roman" panose="02020603050405020304" pitchFamily="18" charset="0"/>
              </a:rPr>
              <a:t> </a:t>
            </a:r>
            <a:r>
              <a:rPr lang="en-US" sz="2800" dirty="0">
                <a:solidFill>
                  <a:srgbClr val="000000"/>
                </a:solidFill>
                <a:latin typeface="Palatino Linotype" panose="02040502050505030304" pitchFamily="18" charset="0"/>
                <a:cs typeface="Times New Roman" panose="02020603050405020304" pitchFamily="18" charset="0"/>
              </a:rPr>
              <a:t>three different batches of pate formulations: </a:t>
            </a:r>
            <a:endParaRPr lang="es-ES" sz="2800" dirty="0">
              <a:solidFill>
                <a:srgbClr val="000000"/>
              </a:solidFill>
              <a:latin typeface="Palatino Linotype" panose="02040502050505030304" pitchFamily="18" charset="0"/>
              <a:cs typeface="Times New Roman" panose="02020603050405020304" pitchFamily="18" charset="0"/>
            </a:endParaRPr>
          </a:p>
        </p:txBody>
      </p:sp>
      <p:pic>
        <p:nvPicPr>
          <p:cNvPr id="12" name="Imagen 11">
            <a:extLst>
              <a:ext uri="{FF2B5EF4-FFF2-40B4-BE49-F238E27FC236}">
                <a16:creationId xmlns:a16="http://schemas.microsoft.com/office/drawing/2014/main" id="{EBEFCB75-F001-4760-956C-6773CBC5F6B5}"/>
              </a:ext>
            </a:extLst>
          </p:cNvPr>
          <p:cNvPicPr>
            <a:picLocks noChangeAspect="1"/>
          </p:cNvPicPr>
          <p:nvPr/>
        </p:nvPicPr>
        <p:blipFill rotWithShape="1">
          <a:blip r:embed="rId3"/>
          <a:srcRect l="32330" t="39612" r="57329" b="18317"/>
          <a:stretch/>
        </p:blipFill>
        <p:spPr>
          <a:xfrm rot="16200000">
            <a:off x="4765357" y="3759287"/>
            <a:ext cx="1664033" cy="3808522"/>
          </a:xfrm>
          <a:prstGeom prst="rect">
            <a:avLst/>
          </a:prstGeom>
        </p:spPr>
      </p:pic>
    </p:spTree>
    <p:extLst>
      <p:ext uri="{BB962C8B-B14F-4D97-AF65-F5344CB8AC3E}">
        <p14:creationId xmlns:p14="http://schemas.microsoft.com/office/powerpoint/2010/main" val="10312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53AFC3C-B22E-4F8B-8A7E-5E5C0EFDD665}"/>
              </a:ext>
            </a:extLst>
          </p:cNvPr>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bwMode="auto">
          <a:xfrm>
            <a:off x="0" y="0"/>
            <a:ext cx="1121790" cy="1256631"/>
          </a:xfrm>
          <a:prstGeom prst="rect">
            <a:avLst/>
          </a:prstGeom>
          <a:noFill/>
        </p:spPr>
      </p:pic>
      <p:sp>
        <p:nvSpPr>
          <p:cNvPr id="4" name="Rectángulo 3">
            <a:extLst>
              <a:ext uri="{FF2B5EF4-FFF2-40B4-BE49-F238E27FC236}">
                <a16:creationId xmlns:a16="http://schemas.microsoft.com/office/drawing/2014/main" id="{069A3996-7545-4567-91AE-C49E9E930A1E}"/>
              </a:ext>
            </a:extLst>
          </p:cNvPr>
          <p:cNvSpPr/>
          <p:nvPr/>
        </p:nvSpPr>
        <p:spPr>
          <a:xfrm>
            <a:off x="994528" y="305149"/>
            <a:ext cx="9021452" cy="830997"/>
          </a:xfrm>
          <a:prstGeom prst="rect">
            <a:avLst/>
          </a:prstGeom>
        </p:spPr>
        <p:txBody>
          <a:bodyPr wrap="square">
            <a:spAutoFit/>
          </a:bodyPr>
          <a:lstStyle/>
          <a:p>
            <a:pPr algn="ctr"/>
            <a:r>
              <a:rPr lang="en-US" sz="4800" b="1" dirty="0">
                <a:solidFill>
                  <a:srgbClr val="000000"/>
                </a:solidFill>
                <a:latin typeface="Palatino Linotype" panose="02040502050505030304" pitchFamily="18" charset="0"/>
                <a:ea typeface="Times New Roman" panose="02020603050405020304" pitchFamily="18" charset="0"/>
              </a:rPr>
              <a:t>Material and Methods</a:t>
            </a:r>
            <a:endParaRPr lang="es-ES" sz="4800" b="1" dirty="0">
              <a:latin typeface="Palatino Linotype" panose="02040502050505030304" pitchFamily="18" charset="0"/>
            </a:endParaRPr>
          </a:p>
        </p:txBody>
      </p:sp>
      <p:sp>
        <p:nvSpPr>
          <p:cNvPr id="5" name="Hexágono 4">
            <a:extLst>
              <a:ext uri="{FF2B5EF4-FFF2-40B4-BE49-F238E27FC236}">
                <a16:creationId xmlns:a16="http://schemas.microsoft.com/office/drawing/2014/main" id="{07D67FDE-CB5B-4925-9EEB-3357DC259180}"/>
              </a:ext>
            </a:extLst>
          </p:cNvPr>
          <p:cNvSpPr/>
          <p:nvPr/>
        </p:nvSpPr>
        <p:spPr>
          <a:xfrm>
            <a:off x="1532131" y="1507572"/>
            <a:ext cx="2433980" cy="1133229"/>
          </a:xfrm>
          <a:prstGeom prst="hexagon">
            <a:avLst/>
          </a:prstGeom>
          <a:solidFill>
            <a:srgbClr val="FFC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Palatino Linotype" panose="02040502050505030304" pitchFamily="18" charset="0"/>
              </a:rPr>
              <a:t>Polyphenol profile (HPLC)</a:t>
            </a:r>
          </a:p>
        </p:txBody>
      </p:sp>
      <p:sp>
        <p:nvSpPr>
          <p:cNvPr id="6" name="Hexágono 5">
            <a:extLst>
              <a:ext uri="{FF2B5EF4-FFF2-40B4-BE49-F238E27FC236}">
                <a16:creationId xmlns:a16="http://schemas.microsoft.com/office/drawing/2014/main" id="{E0D6DE5B-3AAE-4150-973F-713A62A59A1C}"/>
              </a:ext>
            </a:extLst>
          </p:cNvPr>
          <p:cNvSpPr/>
          <p:nvPr/>
        </p:nvSpPr>
        <p:spPr>
          <a:xfrm>
            <a:off x="7700007" y="1441295"/>
            <a:ext cx="2182808" cy="1259136"/>
          </a:xfrm>
          <a:prstGeom prst="hexagon">
            <a:avLst/>
          </a:prstGeom>
          <a:solidFill>
            <a:srgbClr val="FFC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Palatino Linotype" panose="02040502050505030304" pitchFamily="18" charset="0"/>
              </a:rPr>
              <a:t>Total cholesterol (HPLC)</a:t>
            </a:r>
          </a:p>
        </p:txBody>
      </p:sp>
      <p:sp>
        <p:nvSpPr>
          <p:cNvPr id="7" name="Hexágono 6">
            <a:extLst>
              <a:ext uri="{FF2B5EF4-FFF2-40B4-BE49-F238E27FC236}">
                <a16:creationId xmlns:a16="http://schemas.microsoft.com/office/drawing/2014/main" id="{FBA55A69-D1E5-4E33-95C1-E6C4A6F479E9}"/>
              </a:ext>
            </a:extLst>
          </p:cNvPr>
          <p:cNvSpPr/>
          <p:nvPr/>
        </p:nvSpPr>
        <p:spPr>
          <a:xfrm>
            <a:off x="4698605" y="1507572"/>
            <a:ext cx="2433979" cy="1192860"/>
          </a:xfrm>
          <a:prstGeom prst="hexagon">
            <a:avLst/>
          </a:prstGeom>
          <a:solidFill>
            <a:srgbClr val="FFC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Palatino Linotype" panose="02040502050505030304" pitchFamily="18" charset="0"/>
              </a:rPr>
              <a:t>Fatty acid profile (GC)</a:t>
            </a:r>
          </a:p>
        </p:txBody>
      </p:sp>
      <p:sp>
        <p:nvSpPr>
          <p:cNvPr id="8" name="Hexágono 7">
            <a:extLst>
              <a:ext uri="{FF2B5EF4-FFF2-40B4-BE49-F238E27FC236}">
                <a16:creationId xmlns:a16="http://schemas.microsoft.com/office/drawing/2014/main" id="{E1023202-CB98-4059-BF01-5096A7651A90}"/>
              </a:ext>
            </a:extLst>
          </p:cNvPr>
          <p:cNvSpPr/>
          <p:nvPr/>
        </p:nvSpPr>
        <p:spPr>
          <a:xfrm>
            <a:off x="4600830" y="4938962"/>
            <a:ext cx="2689475" cy="1259136"/>
          </a:xfrm>
          <a:prstGeom prst="hexagon">
            <a:avLst/>
          </a:prstGeom>
          <a:solidFill>
            <a:srgbClr val="FFC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Palatino Linotype" panose="02040502050505030304" pitchFamily="18" charset="0"/>
              </a:rPr>
              <a:t>Lipidic oxidation (TBARS assay) after </a:t>
            </a:r>
            <a:r>
              <a:rPr lang="en-US" b="1" i="1" dirty="0">
                <a:latin typeface="Palatino Linotype" panose="02040502050505030304" pitchFamily="18" charset="0"/>
              </a:rPr>
              <a:t>in vitro </a:t>
            </a:r>
            <a:r>
              <a:rPr lang="en-US" b="1" dirty="0">
                <a:latin typeface="Palatino Linotype" panose="02040502050505030304" pitchFamily="18" charset="0"/>
              </a:rPr>
              <a:t>digestion</a:t>
            </a:r>
          </a:p>
        </p:txBody>
      </p:sp>
      <p:sp>
        <p:nvSpPr>
          <p:cNvPr id="9" name="Hexágono 8">
            <a:extLst>
              <a:ext uri="{FF2B5EF4-FFF2-40B4-BE49-F238E27FC236}">
                <a16:creationId xmlns:a16="http://schemas.microsoft.com/office/drawing/2014/main" id="{0C1DD6A4-E5C6-4A5E-B5CA-B178296A16E2}"/>
              </a:ext>
            </a:extLst>
          </p:cNvPr>
          <p:cNvSpPr/>
          <p:nvPr/>
        </p:nvSpPr>
        <p:spPr>
          <a:xfrm>
            <a:off x="4365701" y="3116247"/>
            <a:ext cx="3099786" cy="1259136"/>
          </a:xfrm>
          <a:prstGeom prst="hexagon">
            <a:avLst/>
          </a:prstGeom>
          <a:solidFill>
            <a:srgbClr val="FFC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latin typeface="Palatino Linotype" panose="02040502050505030304" pitchFamily="18" charset="0"/>
              </a:rPr>
              <a:t>In vitro </a:t>
            </a:r>
            <a:r>
              <a:rPr lang="en-US" b="1" dirty="0">
                <a:latin typeface="Palatino Linotype" panose="02040502050505030304" pitchFamily="18" charset="0"/>
              </a:rPr>
              <a:t>gastrointestinal digestion (Cost-</a:t>
            </a:r>
            <a:r>
              <a:rPr lang="en-US" b="1" dirty="0" err="1">
                <a:latin typeface="Palatino Linotype" panose="02040502050505030304" pitchFamily="18" charset="0"/>
              </a:rPr>
              <a:t>Infogest</a:t>
            </a:r>
            <a:r>
              <a:rPr lang="en-US" b="1" dirty="0">
                <a:latin typeface="Palatino Linotype" panose="02040502050505030304" pitchFamily="18" charset="0"/>
              </a:rPr>
              <a:t> method)</a:t>
            </a:r>
          </a:p>
        </p:txBody>
      </p:sp>
      <p:sp>
        <p:nvSpPr>
          <p:cNvPr id="14" name="Flecha: a la derecha 13">
            <a:extLst>
              <a:ext uri="{FF2B5EF4-FFF2-40B4-BE49-F238E27FC236}">
                <a16:creationId xmlns:a16="http://schemas.microsoft.com/office/drawing/2014/main" id="{7CD19DE0-D54A-4208-93D5-B6704FEC7E99}"/>
              </a:ext>
            </a:extLst>
          </p:cNvPr>
          <p:cNvSpPr/>
          <p:nvPr/>
        </p:nvSpPr>
        <p:spPr>
          <a:xfrm rot="5400000">
            <a:off x="5665922" y="4410087"/>
            <a:ext cx="559293" cy="498457"/>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164328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53AFC3C-B22E-4F8B-8A7E-5E5C0EFDD665}"/>
              </a:ext>
            </a:extLst>
          </p:cNvPr>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bwMode="auto">
          <a:xfrm>
            <a:off x="0" y="0"/>
            <a:ext cx="1121790" cy="1256631"/>
          </a:xfrm>
          <a:prstGeom prst="rect">
            <a:avLst/>
          </a:prstGeom>
          <a:noFill/>
        </p:spPr>
      </p:pic>
      <p:sp>
        <p:nvSpPr>
          <p:cNvPr id="8" name="Rectángulo 7">
            <a:extLst>
              <a:ext uri="{FF2B5EF4-FFF2-40B4-BE49-F238E27FC236}">
                <a16:creationId xmlns:a16="http://schemas.microsoft.com/office/drawing/2014/main" id="{363B31F9-67B6-46A0-BCF7-DCA50405A00A}"/>
              </a:ext>
            </a:extLst>
          </p:cNvPr>
          <p:cNvSpPr/>
          <p:nvPr/>
        </p:nvSpPr>
        <p:spPr>
          <a:xfrm>
            <a:off x="1013382" y="307084"/>
            <a:ext cx="9021452" cy="830997"/>
          </a:xfrm>
          <a:prstGeom prst="rect">
            <a:avLst/>
          </a:prstGeom>
        </p:spPr>
        <p:txBody>
          <a:bodyPr wrap="square">
            <a:spAutoFit/>
          </a:bodyPr>
          <a:lstStyle/>
          <a:p>
            <a:pPr algn="ctr"/>
            <a:r>
              <a:rPr lang="en-US" sz="4800" b="1" dirty="0">
                <a:solidFill>
                  <a:srgbClr val="000000"/>
                </a:solidFill>
                <a:latin typeface="Palatino Linotype" panose="02040502050505030304" pitchFamily="18" charset="0"/>
                <a:ea typeface="Times New Roman" panose="02020603050405020304" pitchFamily="18" charset="0"/>
              </a:rPr>
              <a:t>Results</a:t>
            </a:r>
            <a:endParaRPr lang="es-ES" sz="4800" b="1" dirty="0">
              <a:latin typeface="Palatino Linotype" panose="02040502050505030304" pitchFamily="18" charset="0"/>
            </a:endParaRPr>
          </a:p>
        </p:txBody>
      </p:sp>
      <p:graphicFrame>
        <p:nvGraphicFramePr>
          <p:cNvPr id="13" name="Tabla 12">
            <a:extLst>
              <a:ext uri="{FF2B5EF4-FFF2-40B4-BE49-F238E27FC236}">
                <a16:creationId xmlns:a16="http://schemas.microsoft.com/office/drawing/2014/main" id="{2314CF69-63DF-43F2-99F0-279BD2A9FFDE}"/>
              </a:ext>
            </a:extLst>
          </p:cNvPr>
          <p:cNvGraphicFramePr>
            <a:graphicFrameLocks noGrp="1"/>
          </p:cNvGraphicFramePr>
          <p:nvPr>
            <p:extLst>
              <p:ext uri="{D42A27DB-BD31-4B8C-83A1-F6EECF244321}">
                <p14:modId xmlns:p14="http://schemas.microsoft.com/office/powerpoint/2010/main" val="3300859541"/>
              </p:ext>
            </p:extLst>
          </p:nvPr>
        </p:nvGraphicFramePr>
        <p:xfrm>
          <a:off x="3182738" y="2663300"/>
          <a:ext cx="4966964" cy="3028504"/>
        </p:xfrm>
        <a:graphic>
          <a:graphicData uri="http://schemas.openxmlformats.org/drawingml/2006/table">
            <a:tbl>
              <a:tblPr firstRow="1" firstCol="1" bandRow="1">
                <a:tableStyleId>{775DCB02-9BB8-47FD-8907-85C794F793BA}</a:tableStyleId>
              </a:tblPr>
              <a:tblGrid>
                <a:gridCol w="1091038">
                  <a:extLst>
                    <a:ext uri="{9D8B030D-6E8A-4147-A177-3AD203B41FA5}">
                      <a16:colId xmlns:a16="http://schemas.microsoft.com/office/drawing/2014/main" val="4112787352"/>
                    </a:ext>
                  </a:extLst>
                </a:gridCol>
                <a:gridCol w="3875926">
                  <a:extLst>
                    <a:ext uri="{9D8B030D-6E8A-4147-A177-3AD203B41FA5}">
                      <a16:colId xmlns:a16="http://schemas.microsoft.com/office/drawing/2014/main" val="2925135831"/>
                    </a:ext>
                  </a:extLst>
                </a:gridCol>
              </a:tblGrid>
              <a:tr h="757126">
                <a:tc>
                  <a:txBody>
                    <a:bodyPr/>
                    <a:lstStyle/>
                    <a:p>
                      <a:pPr algn="just" eaLnBrk="0" hangingPunct="0">
                        <a:lnSpc>
                          <a:spcPts val="1300"/>
                        </a:lnSpc>
                        <a:spcBef>
                          <a:spcPts val="1200"/>
                        </a:spcBef>
                        <a:spcAft>
                          <a:spcPts val="600"/>
                        </a:spcAft>
                      </a:pPr>
                      <a:r>
                        <a:rPr lang="en-US" sz="2400">
                          <a:solidFill>
                            <a:srgbClr val="000000"/>
                          </a:solidFill>
                          <a:effectLst/>
                        </a:rPr>
                        <a:t> </a:t>
                      </a:r>
                      <a:endParaRPr lang="es-ES" sz="2400" i="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eaLnBrk="0" hangingPunct="0">
                        <a:lnSpc>
                          <a:spcPts val="1300"/>
                        </a:lnSpc>
                        <a:spcBef>
                          <a:spcPts val="1200"/>
                        </a:spcBef>
                        <a:spcAft>
                          <a:spcPts val="600"/>
                        </a:spcAft>
                      </a:pPr>
                      <a:endParaRPr lang="en-US" sz="2400" b="1" dirty="0">
                        <a:solidFill>
                          <a:srgbClr val="000000"/>
                        </a:solidFill>
                        <a:effectLst/>
                      </a:endParaRPr>
                    </a:p>
                    <a:p>
                      <a:pPr algn="ctr" eaLnBrk="0" hangingPunct="0">
                        <a:lnSpc>
                          <a:spcPts val="1300"/>
                        </a:lnSpc>
                        <a:spcBef>
                          <a:spcPts val="1200"/>
                        </a:spcBef>
                        <a:spcAft>
                          <a:spcPts val="600"/>
                        </a:spcAft>
                      </a:pPr>
                      <a:r>
                        <a:rPr lang="en-US" sz="2400" b="1" dirty="0">
                          <a:solidFill>
                            <a:srgbClr val="000000"/>
                          </a:solidFill>
                          <a:effectLst/>
                        </a:rPr>
                        <a:t>Total cholesterol (mg/100g)</a:t>
                      </a:r>
                      <a:endParaRPr lang="es-ES" sz="2400" i="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72933684"/>
                  </a:ext>
                </a:extLst>
              </a:tr>
              <a:tr h="757126">
                <a:tc>
                  <a:txBody>
                    <a:bodyPr/>
                    <a:lstStyle/>
                    <a:p>
                      <a:pPr algn="just" eaLnBrk="0" hangingPunct="0">
                        <a:lnSpc>
                          <a:spcPts val="1300"/>
                        </a:lnSpc>
                        <a:spcBef>
                          <a:spcPts val="1200"/>
                        </a:spcBef>
                        <a:spcAft>
                          <a:spcPts val="600"/>
                        </a:spcAft>
                      </a:pPr>
                      <a:endParaRPr lang="en-US" sz="2400" dirty="0">
                        <a:solidFill>
                          <a:srgbClr val="000000"/>
                        </a:solidFill>
                        <a:effectLst/>
                      </a:endParaRPr>
                    </a:p>
                    <a:p>
                      <a:pPr algn="just" eaLnBrk="0" hangingPunct="0">
                        <a:lnSpc>
                          <a:spcPts val="1300"/>
                        </a:lnSpc>
                        <a:spcBef>
                          <a:spcPts val="1200"/>
                        </a:spcBef>
                        <a:spcAft>
                          <a:spcPts val="600"/>
                        </a:spcAft>
                      </a:pPr>
                      <a:r>
                        <a:rPr lang="en-US" sz="2400" dirty="0">
                          <a:solidFill>
                            <a:srgbClr val="000000"/>
                          </a:solidFill>
                          <a:effectLst/>
                        </a:rPr>
                        <a:t>CP</a:t>
                      </a:r>
                      <a:endParaRPr lang="es-ES" sz="2400" i="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eaLnBrk="0" hangingPunct="0">
                        <a:lnSpc>
                          <a:spcPts val="1300"/>
                        </a:lnSpc>
                        <a:spcBef>
                          <a:spcPts val="1200"/>
                        </a:spcBef>
                        <a:spcAft>
                          <a:spcPts val="600"/>
                        </a:spcAft>
                      </a:pPr>
                      <a:endParaRPr lang="en-US" sz="2400" dirty="0">
                        <a:solidFill>
                          <a:srgbClr val="000000"/>
                        </a:solidFill>
                        <a:effectLst/>
                      </a:endParaRPr>
                    </a:p>
                    <a:p>
                      <a:pPr algn="ctr" eaLnBrk="0" hangingPunct="0">
                        <a:lnSpc>
                          <a:spcPts val="1300"/>
                        </a:lnSpc>
                        <a:spcBef>
                          <a:spcPts val="1200"/>
                        </a:spcBef>
                        <a:spcAft>
                          <a:spcPts val="600"/>
                        </a:spcAft>
                      </a:pPr>
                      <a:r>
                        <a:rPr lang="en-US" sz="2400" dirty="0">
                          <a:solidFill>
                            <a:srgbClr val="000000"/>
                          </a:solidFill>
                          <a:effectLst/>
                        </a:rPr>
                        <a:t>98±8</a:t>
                      </a:r>
                      <a:r>
                        <a:rPr lang="en-US" sz="2400" baseline="30000" dirty="0">
                          <a:solidFill>
                            <a:srgbClr val="000000"/>
                          </a:solidFill>
                          <a:effectLst/>
                        </a:rPr>
                        <a:t>bc</a:t>
                      </a:r>
                      <a:endParaRPr lang="es-ES" sz="2400" i="1"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28972341"/>
                  </a:ext>
                </a:extLst>
              </a:tr>
              <a:tr h="757126">
                <a:tc>
                  <a:txBody>
                    <a:bodyPr/>
                    <a:lstStyle/>
                    <a:p>
                      <a:pPr algn="just" eaLnBrk="0" hangingPunct="0">
                        <a:lnSpc>
                          <a:spcPts val="1300"/>
                        </a:lnSpc>
                        <a:spcBef>
                          <a:spcPts val="1200"/>
                        </a:spcBef>
                        <a:spcAft>
                          <a:spcPts val="600"/>
                        </a:spcAft>
                      </a:pPr>
                      <a:endParaRPr lang="en-US" sz="2400" dirty="0">
                        <a:solidFill>
                          <a:srgbClr val="000000"/>
                        </a:solidFill>
                        <a:effectLst/>
                      </a:endParaRPr>
                    </a:p>
                    <a:p>
                      <a:pPr algn="just" eaLnBrk="0" hangingPunct="0">
                        <a:lnSpc>
                          <a:spcPts val="1300"/>
                        </a:lnSpc>
                        <a:spcBef>
                          <a:spcPts val="1200"/>
                        </a:spcBef>
                        <a:spcAft>
                          <a:spcPts val="600"/>
                        </a:spcAft>
                      </a:pPr>
                      <a:r>
                        <a:rPr lang="en-US" sz="2400" dirty="0">
                          <a:solidFill>
                            <a:srgbClr val="000000"/>
                          </a:solidFill>
                          <a:effectLst/>
                        </a:rPr>
                        <a:t>P-3RB</a:t>
                      </a:r>
                      <a:endParaRPr lang="es-ES" sz="2400" i="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eaLnBrk="0" hangingPunct="0">
                        <a:lnSpc>
                          <a:spcPts val="1300"/>
                        </a:lnSpc>
                        <a:spcBef>
                          <a:spcPts val="1200"/>
                        </a:spcBef>
                        <a:spcAft>
                          <a:spcPts val="600"/>
                        </a:spcAft>
                      </a:pPr>
                      <a:endParaRPr lang="en-US" sz="2400" dirty="0">
                        <a:solidFill>
                          <a:srgbClr val="000000"/>
                        </a:solidFill>
                        <a:effectLst/>
                      </a:endParaRPr>
                    </a:p>
                    <a:p>
                      <a:pPr algn="ctr" eaLnBrk="0" hangingPunct="0">
                        <a:lnSpc>
                          <a:spcPts val="1300"/>
                        </a:lnSpc>
                        <a:spcBef>
                          <a:spcPts val="1200"/>
                        </a:spcBef>
                        <a:spcAft>
                          <a:spcPts val="600"/>
                        </a:spcAft>
                      </a:pPr>
                      <a:r>
                        <a:rPr lang="en-US" sz="2400" dirty="0">
                          <a:solidFill>
                            <a:srgbClr val="000000"/>
                          </a:solidFill>
                          <a:effectLst/>
                        </a:rPr>
                        <a:t>89±3</a:t>
                      </a:r>
                      <a:r>
                        <a:rPr lang="en-US" sz="2400" kern="1200" baseline="30000" dirty="0">
                          <a:solidFill>
                            <a:srgbClr val="000000"/>
                          </a:solidFill>
                          <a:effectLst/>
                          <a:latin typeface="+mn-lt"/>
                          <a:ea typeface="+mn-ea"/>
                          <a:cs typeface="+mn-cs"/>
                        </a:rPr>
                        <a:t>b</a:t>
                      </a:r>
                      <a:endParaRPr lang="es-ES" sz="2400" kern="1200" baseline="300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1738430716"/>
                  </a:ext>
                </a:extLst>
              </a:tr>
              <a:tr h="757126">
                <a:tc>
                  <a:txBody>
                    <a:bodyPr/>
                    <a:lstStyle/>
                    <a:p>
                      <a:pPr algn="just" eaLnBrk="0" hangingPunct="0">
                        <a:lnSpc>
                          <a:spcPts val="1300"/>
                        </a:lnSpc>
                        <a:spcBef>
                          <a:spcPts val="1200"/>
                        </a:spcBef>
                        <a:spcAft>
                          <a:spcPts val="600"/>
                        </a:spcAft>
                      </a:pPr>
                      <a:endParaRPr lang="en-US" sz="2400" dirty="0">
                        <a:solidFill>
                          <a:srgbClr val="000000"/>
                        </a:solidFill>
                        <a:effectLst/>
                      </a:endParaRPr>
                    </a:p>
                    <a:p>
                      <a:pPr algn="just" eaLnBrk="0" hangingPunct="0">
                        <a:lnSpc>
                          <a:spcPts val="1300"/>
                        </a:lnSpc>
                        <a:spcBef>
                          <a:spcPts val="1200"/>
                        </a:spcBef>
                        <a:spcAft>
                          <a:spcPts val="600"/>
                        </a:spcAft>
                      </a:pPr>
                      <a:r>
                        <a:rPr lang="en-US" sz="2400" dirty="0">
                          <a:solidFill>
                            <a:srgbClr val="000000"/>
                          </a:solidFill>
                          <a:effectLst/>
                        </a:rPr>
                        <a:t>P-6RB</a:t>
                      </a:r>
                      <a:endParaRPr lang="es-ES" sz="2400" i="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eaLnBrk="0" hangingPunct="0">
                        <a:lnSpc>
                          <a:spcPts val="1300"/>
                        </a:lnSpc>
                        <a:spcBef>
                          <a:spcPts val="1200"/>
                        </a:spcBef>
                        <a:spcAft>
                          <a:spcPts val="600"/>
                        </a:spcAft>
                      </a:pPr>
                      <a:endParaRPr lang="en-US" sz="2400" dirty="0">
                        <a:solidFill>
                          <a:srgbClr val="000000"/>
                        </a:solidFill>
                        <a:effectLst/>
                      </a:endParaRPr>
                    </a:p>
                    <a:p>
                      <a:pPr algn="ctr" eaLnBrk="0" hangingPunct="0">
                        <a:lnSpc>
                          <a:spcPts val="1300"/>
                        </a:lnSpc>
                        <a:spcBef>
                          <a:spcPts val="1200"/>
                        </a:spcBef>
                        <a:spcAft>
                          <a:spcPts val="600"/>
                        </a:spcAft>
                      </a:pPr>
                      <a:r>
                        <a:rPr lang="en-US" sz="2400" dirty="0">
                          <a:solidFill>
                            <a:srgbClr val="000000"/>
                          </a:solidFill>
                          <a:effectLst/>
                        </a:rPr>
                        <a:t>68±11</a:t>
                      </a:r>
                      <a:r>
                        <a:rPr lang="en-US" sz="2400" kern="1200" baseline="30000" dirty="0">
                          <a:solidFill>
                            <a:srgbClr val="000000"/>
                          </a:solidFill>
                          <a:effectLst/>
                          <a:latin typeface="+mn-lt"/>
                          <a:ea typeface="+mn-ea"/>
                          <a:cs typeface="+mn-cs"/>
                        </a:rPr>
                        <a:t>ab</a:t>
                      </a:r>
                      <a:endParaRPr lang="es-ES" sz="2400" kern="1200" baseline="300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val="2355661381"/>
                  </a:ext>
                </a:extLst>
              </a:tr>
            </a:tbl>
          </a:graphicData>
        </a:graphic>
      </p:graphicFrame>
      <p:sp>
        <p:nvSpPr>
          <p:cNvPr id="14" name="Rectangle 2">
            <a:extLst>
              <a:ext uri="{FF2B5EF4-FFF2-40B4-BE49-F238E27FC236}">
                <a16:creationId xmlns:a16="http://schemas.microsoft.com/office/drawing/2014/main" id="{461F80CE-CFEB-4212-817E-C34C6A9C727A}"/>
              </a:ext>
            </a:extLst>
          </p:cNvPr>
          <p:cNvSpPr>
            <a:spLocks noChangeArrowheads="1"/>
          </p:cNvSpPr>
          <p:nvPr/>
        </p:nvSpPr>
        <p:spPr bwMode="auto">
          <a:xfrm>
            <a:off x="829246" y="5799500"/>
            <a:ext cx="10143554" cy="705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hangingPunct="0">
              <a:lnSpc>
                <a:spcPct val="150000"/>
              </a:lnSpc>
              <a:spcBef>
                <a:spcPts val="1200"/>
              </a:spcBef>
              <a:spcAft>
                <a:spcPts val="600"/>
              </a:spcAft>
            </a:pPr>
            <a:r>
              <a:rPr lang="en-GB" sz="1400" i="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CP: control pâté; P-3RB: </a:t>
            </a:r>
            <a:r>
              <a:rPr lang="en-US" sz="1400" i="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pork liver pâté enrichment with 3% of persimmon flour cv “</a:t>
            </a:r>
            <a:r>
              <a:rPr lang="en-US" sz="1400" i="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Rojo</a:t>
            </a:r>
            <a:r>
              <a:rPr lang="en-US" sz="1400" i="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Brillante”; P-6RB: pork liver pâté enrichment with 6% of persimmon flour cv “</a:t>
            </a:r>
            <a:r>
              <a:rPr lang="en-US" sz="1400" i="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Rojo</a:t>
            </a:r>
            <a:r>
              <a:rPr lang="en-US" sz="1400" i="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Brillante”. Different Lower letters (a-c) indicate significant differences. </a:t>
            </a:r>
            <a:endParaRPr lang="es-ES" sz="1400" i="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16" name="CuadroTexto 15">
            <a:extLst>
              <a:ext uri="{FF2B5EF4-FFF2-40B4-BE49-F238E27FC236}">
                <a16:creationId xmlns:a16="http://schemas.microsoft.com/office/drawing/2014/main" id="{74CA4725-7EE4-4ECB-8DDD-165D093BC609}"/>
              </a:ext>
            </a:extLst>
          </p:cNvPr>
          <p:cNvSpPr txBox="1"/>
          <p:nvPr/>
        </p:nvSpPr>
        <p:spPr>
          <a:xfrm>
            <a:off x="2618960" y="2186272"/>
            <a:ext cx="6094520" cy="36933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s-ES" sz="1800" b="1"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Table 1.</a:t>
            </a:r>
            <a:r>
              <a:rPr kumimoji="0" lang="en-US" altLang="es-ES" sz="18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Total cholesterol in pork liver pâté samples.</a:t>
            </a:r>
            <a:endParaRPr kumimoji="0" lang="es-ES" altLang="es-ES" sz="1600" b="0" i="0" u="none" strike="noStrike" cap="none" normalizeH="0" baseline="0" dirty="0">
              <a:ln>
                <a:noFill/>
              </a:ln>
              <a:solidFill>
                <a:schemeClr val="tx1"/>
              </a:solidFill>
              <a:effectLst/>
            </a:endParaRPr>
          </a:p>
        </p:txBody>
      </p:sp>
      <p:sp>
        <p:nvSpPr>
          <p:cNvPr id="17" name="CuadroTexto 16">
            <a:extLst>
              <a:ext uri="{FF2B5EF4-FFF2-40B4-BE49-F238E27FC236}">
                <a16:creationId xmlns:a16="http://schemas.microsoft.com/office/drawing/2014/main" id="{845CD555-44E5-49D8-B9FA-B43610124874}"/>
              </a:ext>
            </a:extLst>
          </p:cNvPr>
          <p:cNvSpPr txBox="1"/>
          <p:nvPr/>
        </p:nvSpPr>
        <p:spPr>
          <a:xfrm>
            <a:off x="2060906" y="1315659"/>
            <a:ext cx="7210628" cy="523220"/>
          </a:xfrm>
          <a:prstGeom prst="rect">
            <a:avLst/>
          </a:prstGeom>
          <a:noFill/>
        </p:spPr>
        <p:txBody>
          <a:bodyPr wrap="none" rtlCol="0">
            <a:spAutoFit/>
          </a:bodyPr>
          <a:lstStyle/>
          <a:p>
            <a:r>
              <a:rPr lang="es-ES" sz="2800" dirty="0" err="1">
                <a:solidFill>
                  <a:srgbClr val="000000"/>
                </a:solidFill>
                <a:latin typeface="Palatino Linotype" panose="02040502050505030304" pitchFamily="18" charset="0"/>
                <a:cs typeface="Times New Roman" panose="02020603050405020304" pitchFamily="18" charset="0"/>
              </a:rPr>
              <a:t>Monoinsaturated</a:t>
            </a:r>
            <a:r>
              <a:rPr lang="es-ES" sz="2800" dirty="0">
                <a:solidFill>
                  <a:srgbClr val="000000"/>
                </a:solidFill>
                <a:latin typeface="Palatino Linotype" panose="02040502050505030304" pitchFamily="18" charset="0"/>
                <a:cs typeface="Times New Roman" panose="02020603050405020304" pitchFamily="18" charset="0"/>
              </a:rPr>
              <a:t>&gt;</a:t>
            </a:r>
            <a:r>
              <a:rPr lang="es-ES" sz="2800" dirty="0" err="1">
                <a:solidFill>
                  <a:srgbClr val="000000"/>
                </a:solidFill>
                <a:latin typeface="Palatino Linotype" panose="02040502050505030304" pitchFamily="18" charset="0"/>
                <a:cs typeface="Times New Roman" panose="02020603050405020304" pitchFamily="18" charset="0"/>
              </a:rPr>
              <a:t>saturated</a:t>
            </a:r>
            <a:r>
              <a:rPr lang="es-ES" sz="2800" dirty="0">
                <a:solidFill>
                  <a:srgbClr val="000000"/>
                </a:solidFill>
                <a:latin typeface="Palatino Linotype" panose="02040502050505030304" pitchFamily="18" charset="0"/>
                <a:cs typeface="Times New Roman" panose="02020603050405020304" pitchFamily="18" charset="0"/>
              </a:rPr>
              <a:t>&gt;</a:t>
            </a:r>
            <a:r>
              <a:rPr lang="es-ES" sz="2800" dirty="0" err="1">
                <a:solidFill>
                  <a:srgbClr val="000000"/>
                </a:solidFill>
                <a:latin typeface="Palatino Linotype" panose="02040502050505030304" pitchFamily="18" charset="0"/>
                <a:cs typeface="Times New Roman" panose="02020603050405020304" pitchFamily="18" charset="0"/>
              </a:rPr>
              <a:t>poliinsaturated</a:t>
            </a:r>
            <a:endParaRPr lang="es-ES" sz="2800" dirty="0">
              <a:solidFill>
                <a:srgbClr val="000000"/>
              </a:solidFill>
              <a:latin typeface="Palatino Linotype" panose="02040502050505030304" pitchFamily="18" charset="0"/>
              <a:cs typeface="Times New Roman" panose="02020603050405020304" pitchFamily="18" charset="0"/>
            </a:endParaRPr>
          </a:p>
        </p:txBody>
      </p:sp>
    </p:spTree>
    <p:extLst>
      <p:ext uri="{BB962C8B-B14F-4D97-AF65-F5344CB8AC3E}">
        <p14:creationId xmlns:p14="http://schemas.microsoft.com/office/powerpoint/2010/main" val="2419135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F41A6639-CBC8-4A3F-B463-33B8183F9A29}"/>
              </a:ext>
            </a:extLst>
          </p:cNvPr>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bwMode="auto">
          <a:xfrm>
            <a:off x="0" y="0"/>
            <a:ext cx="1121790" cy="1256631"/>
          </a:xfrm>
          <a:prstGeom prst="rect">
            <a:avLst/>
          </a:prstGeom>
          <a:noFill/>
        </p:spPr>
      </p:pic>
      <p:sp>
        <p:nvSpPr>
          <p:cNvPr id="5" name="Rectángulo 4">
            <a:extLst>
              <a:ext uri="{FF2B5EF4-FFF2-40B4-BE49-F238E27FC236}">
                <a16:creationId xmlns:a16="http://schemas.microsoft.com/office/drawing/2014/main" id="{6A18C613-4E03-4733-A99F-8D27E7D496BD}"/>
              </a:ext>
            </a:extLst>
          </p:cNvPr>
          <p:cNvSpPr/>
          <p:nvPr/>
        </p:nvSpPr>
        <p:spPr>
          <a:xfrm>
            <a:off x="1295269" y="114031"/>
            <a:ext cx="9021452" cy="830997"/>
          </a:xfrm>
          <a:prstGeom prst="rect">
            <a:avLst/>
          </a:prstGeom>
        </p:spPr>
        <p:txBody>
          <a:bodyPr wrap="square">
            <a:spAutoFit/>
          </a:bodyPr>
          <a:lstStyle/>
          <a:p>
            <a:pPr algn="ctr"/>
            <a:r>
              <a:rPr lang="en-US" sz="4800" b="1" dirty="0">
                <a:solidFill>
                  <a:srgbClr val="000000"/>
                </a:solidFill>
                <a:latin typeface="Palatino Linotype" panose="02040502050505030304" pitchFamily="18" charset="0"/>
                <a:ea typeface="Times New Roman" panose="02020603050405020304" pitchFamily="18" charset="0"/>
              </a:rPr>
              <a:t>Results</a:t>
            </a:r>
            <a:endParaRPr lang="es-ES" sz="4800" b="1" dirty="0">
              <a:latin typeface="Palatino Linotype" panose="02040502050505030304" pitchFamily="18" charset="0"/>
            </a:endParaRPr>
          </a:p>
        </p:txBody>
      </p:sp>
      <p:sp>
        <p:nvSpPr>
          <p:cNvPr id="6" name="Rectangle 2">
            <a:extLst>
              <a:ext uri="{FF2B5EF4-FFF2-40B4-BE49-F238E27FC236}">
                <a16:creationId xmlns:a16="http://schemas.microsoft.com/office/drawing/2014/main" id="{36EF289D-C5B9-4BFA-A4F5-BB2D5BF402B5}"/>
              </a:ext>
            </a:extLst>
          </p:cNvPr>
          <p:cNvSpPr>
            <a:spLocks noChangeArrowheads="1"/>
          </p:cNvSpPr>
          <p:nvPr/>
        </p:nvSpPr>
        <p:spPr bwMode="auto">
          <a:xfrm>
            <a:off x="3067049" y="902709"/>
            <a:ext cx="6934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s-ES" sz="1600" b="1"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Figure 1.</a:t>
            </a:r>
            <a:r>
              <a:rPr kumimoji="0" lang="en-US" altLang="es-ES" sz="16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Polyphenol profile in pâté enriched with persimmon flours.</a:t>
            </a:r>
            <a:endParaRPr kumimoji="0" lang="es-ES" altLang="es-ES" sz="1400" b="0" i="0" u="none" strike="noStrike" cap="none" normalizeH="0" baseline="0" dirty="0">
              <a:ln>
                <a:noFill/>
              </a:ln>
              <a:solidFill>
                <a:schemeClr val="tx1"/>
              </a:solidFill>
              <a:effectLst/>
            </a:endParaRPr>
          </a:p>
        </p:txBody>
      </p:sp>
      <p:sp>
        <p:nvSpPr>
          <p:cNvPr id="8" name="Rectangle 3">
            <a:extLst>
              <a:ext uri="{FF2B5EF4-FFF2-40B4-BE49-F238E27FC236}">
                <a16:creationId xmlns:a16="http://schemas.microsoft.com/office/drawing/2014/main" id="{D3DF8085-32B6-41EE-AFD4-E1F0845F6842}"/>
              </a:ext>
            </a:extLst>
          </p:cNvPr>
          <p:cNvSpPr>
            <a:spLocks noChangeArrowheads="1"/>
          </p:cNvSpPr>
          <p:nvPr/>
        </p:nvSpPr>
        <p:spPr bwMode="auto">
          <a:xfrm>
            <a:off x="560895" y="5906035"/>
            <a:ext cx="11088209" cy="592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hangingPunct="0">
              <a:lnSpc>
                <a:spcPts val="1300"/>
              </a:lnSpc>
              <a:spcBef>
                <a:spcPts val="1200"/>
              </a:spcBef>
              <a:spcAft>
                <a:spcPts val="600"/>
              </a:spcAft>
            </a:pPr>
            <a:r>
              <a:rPr lang="en-GB" sz="1200" i="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CP: control pâté; P-3RB: </a:t>
            </a:r>
            <a:r>
              <a:rPr lang="en-US" sz="1200" i="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pork liver pâté enrichment with 3% of persimmon flour cv “</a:t>
            </a:r>
            <a:r>
              <a:rPr lang="en-US" sz="1200" i="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Rojo</a:t>
            </a:r>
            <a:r>
              <a:rPr lang="en-US" sz="1200" i="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Brillante”; P-6RB: pork liver pâté enrichment with 6% of persimmon flour cv “</a:t>
            </a:r>
            <a:r>
              <a:rPr lang="en-US" sz="1200" i="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Rojo</a:t>
            </a:r>
            <a:r>
              <a:rPr lang="en-US" sz="1200" i="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Brillante”</a:t>
            </a:r>
            <a:r>
              <a:rPr lang="en-GB" sz="1200" i="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en-US" sz="1200" i="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Total: Sum of four polyphenols quantified. </a:t>
            </a:r>
            <a:r>
              <a:rPr lang="en-GB" sz="1200" i="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Different case lower letters (a-b) for each individual phenolic compound and the total indicate significant differences between the two studied samples.</a:t>
            </a:r>
            <a:endParaRPr lang="es-ES" sz="1200" i="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p:txBody>
      </p:sp>
      <p:grpSp>
        <p:nvGrpSpPr>
          <p:cNvPr id="13" name="Grupo 12">
            <a:extLst>
              <a:ext uri="{FF2B5EF4-FFF2-40B4-BE49-F238E27FC236}">
                <a16:creationId xmlns:a16="http://schemas.microsoft.com/office/drawing/2014/main" id="{E2FC3A5F-F97F-4029-B124-3D74B5A42F5D}"/>
              </a:ext>
            </a:extLst>
          </p:cNvPr>
          <p:cNvGrpSpPr/>
          <p:nvPr/>
        </p:nvGrpSpPr>
        <p:grpSpPr>
          <a:xfrm>
            <a:off x="1935332" y="1256631"/>
            <a:ext cx="7741327" cy="4582729"/>
            <a:chOff x="1935332" y="1362413"/>
            <a:chExt cx="7741327" cy="4476947"/>
          </a:xfrm>
        </p:grpSpPr>
        <p:graphicFrame>
          <p:nvGraphicFramePr>
            <p:cNvPr id="11" name="Gráfico 10">
              <a:extLst>
                <a:ext uri="{FF2B5EF4-FFF2-40B4-BE49-F238E27FC236}">
                  <a16:creationId xmlns:a16="http://schemas.microsoft.com/office/drawing/2014/main" id="{9EBE5937-EFF8-492F-AB4F-9B8387F8609C}"/>
                </a:ext>
              </a:extLst>
            </p:cNvPr>
            <p:cNvGraphicFramePr/>
            <p:nvPr>
              <p:extLst>
                <p:ext uri="{D42A27DB-BD31-4B8C-83A1-F6EECF244321}">
                  <p14:modId xmlns:p14="http://schemas.microsoft.com/office/powerpoint/2010/main" val="740285157"/>
                </p:ext>
              </p:extLst>
            </p:nvPr>
          </p:nvGraphicFramePr>
          <p:xfrm>
            <a:off x="1935332" y="1362413"/>
            <a:ext cx="7741327" cy="4476947"/>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ángulo 1">
              <a:extLst>
                <a:ext uri="{FF2B5EF4-FFF2-40B4-BE49-F238E27FC236}">
                  <a16:creationId xmlns:a16="http://schemas.microsoft.com/office/drawing/2014/main" id="{0516A442-F25C-4F9C-A0BB-60BBF92C23D1}"/>
                </a:ext>
              </a:extLst>
            </p:cNvPr>
            <p:cNvSpPr/>
            <p:nvPr/>
          </p:nvSpPr>
          <p:spPr>
            <a:xfrm>
              <a:off x="3790950" y="3871799"/>
              <a:ext cx="209550" cy="7810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Rectángulo 3">
              <a:extLst>
                <a:ext uri="{FF2B5EF4-FFF2-40B4-BE49-F238E27FC236}">
                  <a16:creationId xmlns:a16="http://schemas.microsoft.com/office/drawing/2014/main" id="{F08CE28C-BE1E-4DB4-960E-4D8E678BAAEB}"/>
                </a:ext>
              </a:extLst>
            </p:cNvPr>
            <p:cNvSpPr/>
            <p:nvPr/>
          </p:nvSpPr>
          <p:spPr>
            <a:xfrm>
              <a:off x="7181850" y="3957524"/>
              <a:ext cx="209550" cy="7810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Tree>
    <p:extLst>
      <p:ext uri="{BB962C8B-B14F-4D97-AF65-F5344CB8AC3E}">
        <p14:creationId xmlns:p14="http://schemas.microsoft.com/office/powerpoint/2010/main" val="4278297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C77B37B8-77EE-4F9E-B1E8-ED1962C1429A}"/>
              </a:ext>
            </a:extLst>
          </p:cNvPr>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bwMode="auto">
          <a:xfrm>
            <a:off x="0" y="0"/>
            <a:ext cx="1121790" cy="1256631"/>
          </a:xfrm>
          <a:prstGeom prst="rect">
            <a:avLst/>
          </a:prstGeom>
          <a:noFill/>
        </p:spPr>
      </p:pic>
      <p:sp>
        <p:nvSpPr>
          <p:cNvPr id="5" name="Rectángulo 4">
            <a:extLst>
              <a:ext uri="{FF2B5EF4-FFF2-40B4-BE49-F238E27FC236}">
                <a16:creationId xmlns:a16="http://schemas.microsoft.com/office/drawing/2014/main" id="{9864650B-DBD5-41A1-AF0B-65EA10C81560}"/>
              </a:ext>
            </a:extLst>
          </p:cNvPr>
          <p:cNvSpPr/>
          <p:nvPr/>
        </p:nvSpPr>
        <p:spPr>
          <a:xfrm>
            <a:off x="1013382" y="307084"/>
            <a:ext cx="9021452" cy="830997"/>
          </a:xfrm>
          <a:prstGeom prst="rect">
            <a:avLst/>
          </a:prstGeom>
        </p:spPr>
        <p:txBody>
          <a:bodyPr wrap="square">
            <a:spAutoFit/>
          </a:bodyPr>
          <a:lstStyle/>
          <a:p>
            <a:pPr algn="ctr"/>
            <a:r>
              <a:rPr lang="en-US" sz="4800" b="1" dirty="0">
                <a:solidFill>
                  <a:srgbClr val="000000"/>
                </a:solidFill>
                <a:latin typeface="Palatino Linotype" panose="02040502050505030304" pitchFamily="18" charset="0"/>
                <a:ea typeface="Times New Roman" panose="02020603050405020304" pitchFamily="18" charset="0"/>
              </a:rPr>
              <a:t>Results</a:t>
            </a:r>
            <a:endParaRPr lang="es-ES" sz="4800" b="1" dirty="0">
              <a:latin typeface="Palatino Linotype" panose="02040502050505030304" pitchFamily="18" charset="0"/>
            </a:endParaRPr>
          </a:p>
        </p:txBody>
      </p:sp>
      <p:sp>
        <p:nvSpPr>
          <p:cNvPr id="6" name="Rectangle 2">
            <a:extLst>
              <a:ext uri="{FF2B5EF4-FFF2-40B4-BE49-F238E27FC236}">
                <a16:creationId xmlns:a16="http://schemas.microsoft.com/office/drawing/2014/main" id="{04C6E955-CFD2-46AC-AD32-DB2FEA857BC2}"/>
              </a:ext>
            </a:extLst>
          </p:cNvPr>
          <p:cNvSpPr>
            <a:spLocks noChangeArrowheads="1"/>
          </p:cNvSpPr>
          <p:nvPr/>
        </p:nvSpPr>
        <p:spPr bwMode="auto">
          <a:xfrm>
            <a:off x="1584929" y="1357245"/>
            <a:ext cx="970246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s-ES" sz="1600" b="1"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Figure 2.</a:t>
            </a:r>
            <a:r>
              <a:rPr kumimoji="0" lang="en-US" altLang="es-ES" sz="16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Lipidic oxidation increase (%) of pork liver pâté samples after </a:t>
            </a:r>
            <a:r>
              <a:rPr kumimoji="0" lang="en-US" altLang="es-ES" sz="1600" b="0" i="1"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in vitro</a:t>
            </a:r>
            <a:r>
              <a:rPr kumimoji="0" lang="en-US" altLang="es-ES" sz="16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gastrointestinal digestion.</a:t>
            </a:r>
            <a:endParaRPr kumimoji="0" lang="es-ES" altLang="es-ES" sz="1400" b="0" i="0" u="none" strike="noStrike" cap="none" normalizeH="0" baseline="0" dirty="0">
              <a:ln>
                <a:noFill/>
              </a:ln>
              <a:solidFill>
                <a:schemeClr val="tx1"/>
              </a:solidFill>
              <a:effectLst/>
            </a:endParaRPr>
          </a:p>
        </p:txBody>
      </p:sp>
      <p:sp>
        <p:nvSpPr>
          <p:cNvPr id="8" name="Rectangle 3">
            <a:extLst>
              <a:ext uri="{FF2B5EF4-FFF2-40B4-BE49-F238E27FC236}">
                <a16:creationId xmlns:a16="http://schemas.microsoft.com/office/drawing/2014/main" id="{44A3FE20-3BB5-44F4-BF48-8F3F8CEA456D}"/>
              </a:ext>
            </a:extLst>
          </p:cNvPr>
          <p:cNvSpPr>
            <a:spLocks noChangeArrowheads="1"/>
          </p:cNvSpPr>
          <p:nvPr/>
        </p:nvSpPr>
        <p:spPr bwMode="auto">
          <a:xfrm>
            <a:off x="1121790" y="5946818"/>
            <a:ext cx="10433035"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s-ES" sz="105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CP: control pâté; P-3RB: pork liver pâté enrichment with 3% of persimmon flour cv “</a:t>
            </a:r>
            <a:r>
              <a:rPr kumimoji="0" lang="en-GB" altLang="es-ES" sz="1050" b="0" i="0" u="none" strike="noStrike" cap="none" normalizeH="0" baseline="0" dirty="0" err="1">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Rojo</a:t>
            </a:r>
            <a:r>
              <a:rPr kumimoji="0" lang="en-GB" altLang="es-ES" sz="105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Brillante”; P-6RB: pork liver pâté enrichment with 6% of persimmon flour cv “</a:t>
            </a:r>
            <a:r>
              <a:rPr kumimoji="0" lang="en-GB" altLang="es-ES" sz="1050" b="0" i="0" u="none" strike="noStrike" cap="none" normalizeH="0" baseline="0" dirty="0" err="1">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Rojo</a:t>
            </a:r>
            <a:r>
              <a:rPr kumimoji="0" lang="en-GB" altLang="es-ES" sz="105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Brillante”. Different case lower letters (a-b) for each simulated digestion phase indicate significant differences between the three studied samples.</a:t>
            </a:r>
            <a:endParaRPr kumimoji="0" lang="en-US" altLang="es-ES" sz="2400" b="0" i="0" u="none" strike="noStrike" cap="none" normalizeH="0" baseline="0" dirty="0">
              <a:ln>
                <a:noFill/>
              </a:ln>
              <a:solidFill>
                <a:schemeClr val="tx1"/>
              </a:solidFill>
              <a:effectLst/>
              <a:latin typeface="Arial" panose="020B0604020202020204" pitchFamily="34" charset="0"/>
            </a:endParaRPr>
          </a:p>
        </p:txBody>
      </p:sp>
      <p:graphicFrame>
        <p:nvGraphicFramePr>
          <p:cNvPr id="9" name="Gráfico 8">
            <a:extLst>
              <a:ext uri="{FF2B5EF4-FFF2-40B4-BE49-F238E27FC236}">
                <a16:creationId xmlns:a16="http://schemas.microsoft.com/office/drawing/2014/main" id="{9844C2B7-CB39-4093-8FA6-D10F8211C649}"/>
              </a:ext>
            </a:extLst>
          </p:cNvPr>
          <p:cNvGraphicFramePr/>
          <p:nvPr>
            <p:extLst>
              <p:ext uri="{D42A27DB-BD31-4B8C-83A1-F6EECF244321}">
                <p14:modId xmlns:p14="http://schemas.microsoft.com/office/powerpoint/2010/main" val="875358215"/>
              </p:ext>
            </p:extLst>
          </p:nvPr>
        </p:nvGraphicFramePr>
        <p:xfrm>
          <a:off x="2524126" y="1914963"/>
          <a:ext cx="6734174" cy="38126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38854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53AFC3C-B22E-4F8B-8A7E-5E5C0EFDD665}"/>
              </a:ext>
            </a:extLst>
          </p:cNvPr>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bwMode="auto">
          <a:xfrm>
            <a:off x="0" y="0"/>
            <a:ext cx="1121790" cy="1256631"/>
          </a:xfrm>
          <a:prstGeom prst="rect">
            <a:avLst/>
          </a:prstGeom>
          <a:noFill/>
        </p:spPr>
      </p:pic>
      <p:sp>
        <p:nvSpPr>
          <p:cNvPr id="7" name="Rectángulo 6">
            <a:extLst>
              <a:ext uri="{FF2B5EF4-FFF2-40B4-BE49-F238E27FC236}">
                <a16:creationId xmlns:a16="http://schemas.microsoft.com/office/drawing/2014/main" id="{8B16B721-2E1A-4AB6-9D3F-AEBCFF5AE089}"/>
              </a:ext>
            </a:extLst>
          </p:cNvPr>
          <p:cNvSpPr/>
          <p:nvPr/>
        </p:nvSpPr>
        <p:spPr>
          <a:xfrm>
            <a:off x="1165782" y="307084"/>
            <a:ext cx="9021452" cy="830997"/>
          </a:xfrm>
          <a:prstGeom prst="rect">
            <a:avLst/>
          </a:prstGeom>
        </p:spPr>
        <p:txBody>
          <a:bodyPr wrap="square">
            <a:spAutoFit/>
          </a:bodyPr>
          <a:lstStyle/>
          <a:p>
            <a:pPr algn="ctr"/>
            <a:r>
              <a:rPr lang="en-US" sz="4800" b="1" dirty="0">
                <a:solidFill>
                  <a:srgbClr val="000000"/>
                </a:solidFill>
                <a:latin typeface="Palatino Linotype" panose="02040502050505030304" pitchFamily="18" charset="0"/>
                <a:ea typeface="Times New Roman" panose="02020603050405020304" pitchFamily="18" charset="0"/>
              </a:rPr>
              <a:t>Conclusions</a:t>
            </a:r>
            <a:endParaRPr lang="es-ES" sz="4800" b="1" dirty="0">
              <a:latin typeface="Palatino Linotype" panose="02040502050505030304" pitchFamily="18" charset="0"/>
            </a:endParaRPr>
          </a:p>
        </p:txBody>
      </p:sp>
      <p:sp>
        <p:nvSpPr>
          <p:cNvPr id="9" name="Rectángulo 8">
            <a:extLst>
              <a:ext uri="{FF2B5EF4-FFF2-40B4-BE49-F238E27FC236}">
                <a16:creationId xmlns:a16="http://schemas.microsoft.com/office/drawing/2014/main" id="{1FD368C6-0A6A-4996-950B-F1C8D3E4ECB6}"/>
              </a:ext>
            </a:extLst>
          </p:cNvPr>
          <p:cNvSpPr/>
          <p:nvPr/>
        </p:nvSpPr>
        <p:spPr>
          <a:xfrm>
            <a:off x="1121790" y="1843479"/>
            <a:ext cx="9792879" cy="3970318"/>
          </a:xfrm>
          <a:prstGeom prst="rect">
            <a:avLst/>
          </a:prstGeom>
        </p:spPr>
        <p:txBody>
          <a:bodyPr wrap="square">
            <a:spAutoFit/>
          </a:bodyPr>
          <a:lstStyle/>
          <a:p>
            <a:pPr algn="ctr"/>
            <a:r>
              <a:rPr lang="en-US" sz="3600" b="1" dirty="0">
                <a:latin typeface="Palatino Linotype" panose="02040502050505030304" pitchFamily="18" charset="0"/>
              </a:rPr>
              <a:t>The enrichment of pâté with persimmon flours caused a reduction in their total cholesterol content and lipid oxidation after in vitro digestion, without modifications in their fatty acid profile to what the phenolic compounds contributed by persimmon flours could be contributing.</a:t>
            </a:r>
            <a:endParaRPr lang="es-ES" sz="3600" b="1" dirty="0">
              <a:latin typeface="Palatino Linotype" panose="02040502050505030304" pitchFamily="18" charset="0"/>
            </a:endParaRPr>
          </a:p>
        </p:txBody>
      </p:sp>
    </p:spTree>
    <p:extLst>
      <p:ext uri="{BB962C8B-B14F-4D97-AF65-F5344CB8AC3E}">
        <p14:creationId xmlns:p14="http://schemas.microsoft.com/office/powerpoint/2010/main" val="318592262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508</Words>
  <Application>Microsoft Office PowerPoint</Application>
  <PresentationFormat>Panorámica</PresentationFormat>
  <Paragraphs>62</Paragraphs>
  <Slides>8</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8</vt:i4>
      </vt:variant>
    </vt:vector>
  </HeadingPairs>
  <TitlesOfParts>
    <vt:vector size="15" baseType="lpstr">
      <vt:lpstr>Arial</vt:lpstr>
      <vt:lpstr>Calibri</vt:lpstr>
      <vt:lpstr>Calibri Light</vt:lpstr>
      <vt:lpstr>Palatino Linotype</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Mviuda</dc:creator>
  <cp:lastModifiedBy>Lucas Gonzalez, Raquel</cp:lastModifiedBy>
  <cp:revision>33</cp:revision>
  <dcterms:created xsi:type="dcterms:W3CDTF">2020-10-23T21:38:39Z</dcterms:created>
  <dcterms:modified xsi:type="dcterms:W3CDTF">2020-10-27T18:31:17Z</dcterms:modified>
</cp:coreProperties>
</file>