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2"/>
  </p:notesMasterIdLst>
  <p:sldIdLst>
    <p:sldId id="359" r:id="rId3"/>
    <p:sldId id="371" r:id="rId4"/>
    <p:sldId id="340" r:id="rId5"/>
    <p:sldId id="374" r:id="rId6"/>
    <p:sldId id="400" r:id="rId7"/>
    <p:sldId id="395" r:id="rId8"/>
    <p:sldId id="403" r:id="rId9"/>
    <p:sldId id="396" r:id="rId10"/>
    <p:sldId id="404" r:id="rId11"/>
    <p:sldId id="401" r:id="rId12"/>
    <p:sldId id="392" r:id="rId13"/>
    <p:sldId id="389" r:id="rId14"/>
    <p:sldId id="394" r:id="rId15"/>
    <p:sldId id="393" r:id="rId16"/>
    <p:sldId id="397" r:id="rId17"/>
    <p:sldId id="398" r:id="rId18"/>
    <p:sldId id="377" r:id="rId19"/>
    <p:sldId id="373"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Nunes Silva" initials="BNS" lastIdx="4" clrIdx="0">
    <p:extLst>
      <p:ext uri="{19B8F6BF-5375-455C-9EA6-DF929625EA0E}">
        <p15:presenceInfo xmlns:p15="http://schemas.microsoft.com/office/powerpoint/2012/main" userId="S::a68309@uminho.pt::37393b2d-42e4-4e78-929e-91b795935f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7819"/>
    <a:srgbClr val="165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5226" autoAdjust="0"/>
  </p:normalViewPr>
  <p:slideViewPr>
    <p:cSldViewPr snapToGrid="0">
      <p:cViewPr varScale="1">
        <p:scale>
          <a:sx n="82" d="100"/>
          <a:sy n="82"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298AE-E2AF-4960-A1D0-A85F25FCE9E9}" type="datetimeFigureOut">
              <a:rPr lang="en-GB" smtClean="0"/>
              <a:t>25/10/2020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39938-4B6C-4302-B01A-3C8ABE27C0B0}" type="slidenum">
              <a:rPr lang="en-GB" smtClean="0"/>
              <a:t>‹#›</a:t>
            </a:fld>
            <a:endParaRPr lang="en-GB"/>
          </a:p>
        </p:txBody>
      </p:sp>
    </p:spTree>
    <p:extLst>
      <p:ext uri="{BB962C8B-B14F-4D97-AF65-F5344CB8AC3E}">
        <p14:creationId xmlns:p14="http://schemas.microsoft.com/office/powerpoint/2010/main" val="73558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7C7A9-5C22-48C7-8AB6-7D50D19D1C4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57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rPr>
              <a:t>Yellow arrows: </a:t>
            </a:r>
            <a:r>
              <a:rPr lang="en-GB" sz="18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water</a:t>
            </a:r>
            <a:endParaRPr lang="en-GB" sz="13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10</a:t>
            </a:fld>
            <a:endParaRPr lang="en-US" dirty="0"/>
          </a:p>
        </p:txBody>
      </p:sp>
    </p:spTree>
    <p:extLst>
      <p:ext uri="{BB962C8B-B14F-4D97-AF65-F5344CB8AC3E}">
        <p14:creationId xmlns:p14="http://schemas.microsoft.com/office/powerpoint/2010/main" val="56798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246"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rPr>
              <a:t>Similar to TPC results, the antioxidant activity of extracts, except those of tarragon, are generally dependent on the extraction method and/or solvent applied.</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11</a:t>
            </a:fld>
            <a:endParaRPr lang="en-US" dirty="0"/>
          </a:p>
        </p:txBody>
      </p:sp>
    </p:spTree>
    <p:extLst>
      <p:ext uri="{BB962C8B-B14F-4D97-AF65-F5344CB8AC3E}">
        <p14:creationId xmlns:p14="http://schemas.microsoft.com/office/powerpoint/2010/main" val="382827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12</a:t>
            </a:fld>
            <a:endParaRPr lang="en-US" dirty="0"/>
          </a:p>
        </p:txBody>
      </p:sp>
    </p:spTree>
    <p:extLst>
      <p:ext uri="{BB962C8B-B14F-4D97-AF65-F5344CB8AC3E}">
        <p14:creationId xmlns:p14="http://schemas.microsoft.com/office/powerpoint/2010/main" val="93302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246" rtl="0" eaLnBrk="1" fontAlgn="auto" latinLnBrk="0" hangingPunct="1">
              <a:lnSpc>
                <a:spcPct val="100000"/>
              </a:lnSpc>
              <a:spcBef>
                <a:spcPts val="0"/>
              </a:spcBef>
              <a:spcAft>
                <a:spcPts val="0"/>
              </a:spcAft>
              <a:buClrTx/>
              <a:buSzTx/>
              <a:buFontTx/>
              <a:buNone/>
              <a:tabLst/>
              <a:defRPr/>
            </a:pPr>
            <a:r>
              <a:rPr lang="en-GB" sz="2000" dirty="0"/>
              <a:t>Rosmarinic acid, resveratrol, and hesperidin: these phenols are poorly soluble in water </a:t>
            </a: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13</a:t>
            </a:fld>
            <a:endParaRPr lang="en-US" dirty="0"/>
          </a:p>
        </p:txBody>
      </p:sp>
    </p:spTree>
    <p:extLst>
      <p:ext uri="{BB962C8B-B14F-4D97-AF65-F5344CB8AC3E}">
        <p14:creationId xmlns:p14="http://schemas.microsoft.com/office/powerpoint/2010/main" val="242659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ea typeface="Times New Roman" panose="02020603050405020304" pitchFamily="18" charset="0"/>
              </a:rPr>
              <a:t>Suggests greater difference in phenolic compounds for extracts obtained from different methods than different solvents</a:t>
            </a: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14</a:t>
            </a:fld>
            <a:endParaRPr lang="en-US" dirty="0"/>
          </a:p>
        </p:txBody>
      </p:sp>
    </p:spTree>
    <p:extLst>
      <p:ext uri="{BB962C8B-B14F-4D97-AF65-F5344CB8AC3E}">
        <p14:creationId xmlns:p14="http://schemas.microsoft.com/office/powerpoint/2010/main" val="151703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ea typeface="Times New Roman" panose="02020603050405020304" pitchFamily="18" charset="0"/>
              </a:rPr>
              <a:t>Suggests greater difference in phenolic compounds for extracts obtained from different methods than different solvents</a:t>
            </a: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15</a:t>
            </a:fld>
            <a:endParaRPr lang="en-US" dirty="0"/>
          </a:p>
        </p:txBody>
      </p:sp>
    </p:spTree>
    <p:extLst>
      <p:ext uri="{BB962C8B-B14F-4D97-AF65-F5344CB8AC3E}">
        <p14:creationId xmlns:p14="http://schemas.microsoft.com/office/powerpoint/2010/main" val="197507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ea typeface="Times New Roman" panose="02020603050405020304" pitchFamily="18" charset="0"/>
              </a:rPr>
              <a:t>Suggests greater difference in phenolic compounds for extracts obtained from different methods than different solvents</a:t>
            </a: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16</a:t>
            </a:fld>
            <a:endParaRPr lang="en-US" dirty="0"/>
          </a:p>
        </p:txBody>
      </p:sp>
    </p:spTree>
    <p:extLst>
      <p:ext uri="{BB962C8B-B14F-4D97-AF65-F5344CB8AC3E}">
        <p14:creationId xmlns:p14="http://schemas.microsoft.com/office/powerpoint/2010/main" val="61422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2">
                  <a:lumMod val="50000"/>
                </a:schemeClr>
              </a:solidFill>
              <a:latin typeface="+mn-lt"/>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7C7A9-5C22-48C7-8AB6-7D50D19D1C46}" type="slidenum">
              <a:rPr lang="en-US" smtClean="0"/>
              <a:t>17</a:t>
            </a:fld>
            <a:endParaRPr lang="en-US" dirty="0"/>
          </a:p>
        </p:txBody>
      </p:sp>
    </p:spTree>
    <p:extLst>
      <p:ext uri="{BB962C8B-B14F-4D97-AF65-F5344CB8AC3E}">
        <p14:creationId xmlns:p14="http://schemas.microsoft.com/office/powerpoint/2010/main" val="294124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7C7A9-5C22-48C7-8AB6-7D50D19D1C4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7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2</a:t>
            </a:fld>
            <a:endParaRPr lang="en-US" dirty="0"/>
          </a:p>
        </p:txBody>
      </p:sp>
    </p:spTree>
    <p:extLst>
      <p:ext uri="{BB962C8B-B14F-4D97-AF65-F5344CB8AC3E}">
        <p14:creationId xmlns:p14="http://schemas.microsoft.com/office/powerpoint/2010/main" val="41851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3</a:t>
            </a:fld>
            <a:endParaRPr lang="en-US" dirty="0"/>
          </a:p>
        </p:txBody>
      </p:sp>
    </p:spTree>
    <p:extLst>
      <p:ext uri="{BB962C8B-B14F-4D97-AF65-F5344CB8AC3E}">
        <p14:creationId xmlns:p14="http://schemas.microsoft.com/office/powerpoint/2010/main" val="69212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solidFill>
                  <a:srgbClr val="000000"/>
                </a:solidFill>
                <a:effectLst/>
                <a:latin typeface="Times New Roman" panose="02020603050405020304" pitchFamily="18" charset="0"/>
                <a:ea typeface="Times New Roman" panose="02020603050405020304" pitchFamily="18" charset="0"/>
              </a:rPr>
              <a:t>The total phenolic content (TPC) was determined using the Folin−Ciocalteu assay </a:t>
            </a:r>
          </a:p>
          <a:p>
            <a:pPr algn="l"/>
            <a:r>
              <a:rPr lang="en-GB" sz="1800" dirty="0">
                <a:solidFill>
                  <a:srgbClr val="000000"/>
                </a:solidFill>
                <a:effectLst/>
                <a:latin typeface="Times New Roman" panose="02020603050405020304" pitchFamily="18" charset="0"/>
                <a:ea typeface="Times New Roman" panose="02020603050405020304" pitchFamily="18" charset="0"/>
              </a:rPr>
              <a:t>The total flavonoid content (TFC) was determined by aluminium chloride </a:t>
            </a:r>
            <a:r>
              <a:rPr lang="en-GB" sz="1800">
                <a:solidFill>
                  <a:srgbClr val="000000"/>
                </a:solidFill>
                <a:effectLst/>
                <a:latin typeface="Times New Roman" panose="02020603050405020304" pitchFamily="18" charset="0"/>
                <a:ea typeface="Times New Roman" panose="02020603050405020304" pitchFamily="18" charset="0"/>
              </a:rPr>
              <a:t>colorimetric method</a:t>
            </a:r>
          </a:p>
          <a:p>
            <a:pPr algn="l"/>
            <a:endParaRPr lang="en-GB" sz="1800" b="0" i="0" kern="1200">
              <a:solidFill>
                <a:srgbClr val="000000"/>
              </a:solidFill>
              <a:effectLst/>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All experiments were performed in triplicate and data is presented as mean ± standard deviation (SD) values. The significance of variables was evaluated by analysis of variance (α=0.05) and principal component analysis (PCA) was used on phenolic compounds to discriminate between extracts. Statistical analysis was conducted in R software.</a:t>
            </a:r>
            <a:endParaRPr lang="pt-PT"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l"/>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E7C7A9-5C22-48C7-8AB6-7D50D19D1C46}" type="slidenum">
              <a:rPr lang="en-US" smtClean="0"/>
              <a:t>4</a:t>
            </a:fld>
            <a:endParaRPr lang="en-US"/>
          </a:p>
        </p:txBody>
      </p:sp>
    </p:spTree>
    <p:extLst>
      <p:ext uri="{BB962C8B-B14F-4D97-AF65-F5344CB8AC3E}">
        <p14:creationId xmlns:p14="http://schemas.microsoft.com/office/powerpoint/2010/main" val="245440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rPr>
              <a:t>Yellow arrows: </a:t>
            </a:r>
            <a:r>
              <a:rPr lang="en-GB" sz="18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water</a:t>
            </a:r>
            <a:endParaRPr lang="en-GB" sz="13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5</a:t>
            </a:fld>
            <a:endParaRPr lang="en-US" dirty="0"/>
          </a:p>
        </p:txBody>
      </p:sp>
    </p:spTree>
    <p:extLst>
      <p:ext uri="{BB962C8B-B14F-4D97-AF65-F5344CB8AC3E}">
        <p14:creationId xmlns:p14="http://schemas.microsoft.com/office/powerpoint/2010/main" val="282742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rPr>
              <a:t>Yellow arrows: </a:t>
            </a:r>
            <a:r>
              <a:rPr lang="en-GB" sz="18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water</a:t>
            </a:r>
            <a:endParaRPr lang="en-GB" sz="13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6</a:t>
            </a:fld>
            <a:endParaRPr lang="en-US" dirty="0"/>
          </a:p>
        </p:txBody>
      </p:sp>
    </p:spTree>
    <p:extLst>
      <p:ext uri="{BB962C8B-B14F-4D97-AF65-F5344CB8AC3E}">
        <p14:creationId xmlns:p14="http://schemas.microsoft.com/office/powerpoint/2010/main" val="360062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rPr>
              <a:t>Yellow arrows: </a:t>
            </a:r>
            <a:r>
              <a:rPr lang="en-GB" sz="18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water</a:t>
            </a:r>
            <a:endParaRPr lang="en-GB" sz="13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7</a:t>
            </a:fld>
            <a:endParaRPr lang="en-US" dirty="0"/>
          </a:p>
        </p:txBody>
      </p:sp>
    </p:spTree>
    <p:extLst>
      <p:ext uri="{BB962C8B-B14F-4D97-AF65-F5344CB8AC3E}">
        <p14:creationId xmlns:p14="http://schemas.microsoft.com/office/powerpoint/2010/main" val="247965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246"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Times New Roman" panose="02020603050405020304" pitchFamily="18" charset="0"/>
              </a:rPr>
              <a:t>Blue arrows: </a:t>
            </a:r>
            <a:r>
              <a:rPr lang="en-GB" sz="14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Et70</a:t>
            </a:r>
            <a:endParaRPr lang="en-GB" sz="11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8</a:t>
            </a:fld>
            <a:endParaRPr lang="en-US" dirty="0"/>
          </a:p>
        </p:txBody>
      </p:sp>
    </p:spTree>
    <p:extLst>
      <p:ext uri="{BB962C8B-B14F-4D97-AF65-F5344CB8AC3E}">
        <p14:creationId xmlns:p14="http://schemas.microsoft.com/office/powerpoint/2010/main" val="210593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800" dirty="0">
                <a:solidFill>
                  <a:srgbClr val="000000"/>
                </a:solidFill>
                <a:effectLst/>
                <a:latin typeface="Times New Roman" panose="02020603050405020304" pitchFamily="18" charset="0"/>
              </a:rPr>
              <a:t>Yellow arrows: </a:t>
            </a:r>
            <a:r>
              <a:rPr lang="en-GB" sz="1800" dirty="0">
                <a:solidFill>
                  <a:srgbClr val="000000"/>
                </a:solidFill>
                <a:effectLst/>
                <a:latin typeface="Times New Roman" panose="02020603050405020304" pitchFamily="18" charset="0"/>
                <a:ea typeface="Times New Roman" panose="02020603050405020304" pitchFamily="18" charset="0"/>
              </a:rPr>
              <a:t>influence of extraction technique when the solvent is water</a:t>
            </a:r>
            <a:endParaRPr lang="en-GB" sz="1300" dirty="0"/>
          </a:p>
          <a:p>
            <a:pPr defTabSz="966246">
              <a:defRPr/>
            </a:pPr>
            <a:endParaRPr lang="en-GB" sz="1300" dirty="0"/>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Alcoholic solvents are more effective in extracting phenolic compounds than water (improved solubility from the raw material to the solvent medium) and that lower temperatures are more adequate to extract such compounds as they avoid thermal degradation and oxidation.</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Hence, it is expected that ethanol 70% + Soxhlet method leads to lower TPC and TFC, since phenolic compounds are likely extracted early in the process and then exposed to a higher temperature for a longer time.</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Oppositely, higher TPC and TFC are obtained when ethanol 70% is used at more reduced temperatures, when using the solid-liquid extraction for example. </a:t>
            </a:r>
          </a:p>
          <a:p>
            <a:pPr marL="0" marR="0" lvl="0" indent="0" algn="l" defTabSz="966246"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Soxhlet extractions, water may be the most appropriate solvent, whereas for solid-liquid extractions, a mixture of water/ethanol is likely more adequate. </a:t>
            </a: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defTabSz="966246">
              <a:defRPr/>
            </a:pPr>
            <a:endParaRPr lang="en-GB" sz="1300" dirty="0"/>
          </a:p>
        </p:txBody>
      </p:sp>
      <p:sp>
        <p:nvSpPr>
          <p:cNvPr id="4" name="Slide Number Placeholder 3"/>
          <p:cNvSpPr>
            <a:spLocks noGrp="1"/>
          </p:cNvSpPr>
          <p:nvPr>
            <p:ph type="sldNum" sz="quarter" idx="10"/>
          </p:nvPr>
        </p:nvSpPr>
        <p:spPr/>
        <p:txBody>
          <a:bodyPr/>
          <a:lstStyle/>
          <a:p>
            <a:fld id="{77E7C7A9-5C22-48C7-8AB6-7D50D19D1C46}" type="slidenum">
              <a:rPr lang="en-US" smtClean="0"/>
              <a:t>9</a:t>
            </a:fld>
            <a:endParaRPr lang="en-US" dirty="0"/>
          </a:p>
        </p:txBody>
      </p:sp>
    </p:spTree>
    <p:extLst>
      <p:ext uri="{BB962C8B-B14F-4D97-AF65-F5344CB8AC3E}">
        <p14:creationId xmlns:p14="http://schemas.microsoft.com/office/powerpoint/2010/main" val="362661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4578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6727381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373580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912779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10044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95652246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43753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190195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1B43B2E-7E2A-465D-BBA9-7132D5A2BD0C}" type="datetimeFigureOut">
              <a:rPr lang="en-GB" smtClean="0"/>
              <a:t>25/10/2020</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A958761-D7A8-4248-A55F-3F5D38E4FCF6}" type="slidenum">
              <a:rPr lang="en-GB" smtClean="0"/>
              <a:t>‹#›</a:t>
            </a:fld>
            <a:endParaRPr lang="en-GB"/>
          </a:p>
        </p:txBody>
      </p:sp>
    </p:spTree>
    <p:extLst>
      <p:ext uri="{BB962C8B-B14F-4D97-AF65-F5344CB8AC3E}">
        <p14:creationId xmlns:p14="http://schemas.microsoft.com/office/powerpoint/2010/main" val="268928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43B2E-7E2A-465D-BBA9-7132D5A2BD0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3144050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1B43B2E-7E2A-465D-BBA9-7132D5A2BD0C}" type="datetimeFigureOut">
              <a:rPr lang="en-GB" smtClean="0"/>
              <a:t>25/10/2020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A958761-D7A8-4248-A55F-3F5D38E4FCF6}" type="slidenum">
              <a:rPr lang="en-GB" smtClean="0"/>
              <a:t>‹#›</a:t>
            </a:fld>
            <a:endParaRPr lang="en-GB"/>
          </a:p>
        </p:txBody>
      </p:sp>
    </p:spTree>
    <p:extLst>
      <p:ext uri="{BB962C8B-B14F-4D97-AF65-F5344CB8AC3E}">
        <p14:creationId xmlns:p14="http://schemas.microsoft.com/office/powerpoint/2010/main" val="1365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498954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B43B2E-7E2A-465D-BBA9-7132D5A2BD0C}" type="datetimeFigureOut">
              <a:rPr lang="en-GB" smtClean="0"/>
              <a:t>25/10/2020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326391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B43B2E-7E2A-465D-BBA9-7132D5A2BD0C}" type="datetimeFigureOut">
              <a:rPr lang="en-GB" smtClean="0"/>
              <a:t>25/10/2020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964793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43B2E-7E2A-465D-BBA9-7132D5A2BD0C}" type="datetimeFigureOut">
              <a:rPr lang="en-GB" smtClean="0"/>
              <a:t>25/10/2020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567582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43B2E-7E2A-465D-BBA9-7132D5A2BD0C}" type="datetimeFigureOut">
              <a:rPr lang="en-GB" smtClean="0"/>
              <a:t>25/10/2020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237806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1B43B2E-7E2A-465D-BBA9-7132D5A2BD0C}" type="datetimeFigureOut">
              <a:rPr lang="en-GB" smtClean="0"/>
              <a:t>25/10/2020</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A958761-D7A8-4248-A55F-3F5D38E4FCF6}" type="slidenum">
              <a:rPr lang="en-GB" smtClean="0"/>
              <a:t>‹#›</a:t>
            </a:fld>
            <a:endParaRPr lang="en-GB"/>
          </a:p>
        </p:txBody>
      </p:sp>
    </p:spTree>
    <p:extLst>
      <p:ext uri="{BB962C8B-B14F-4D97-AF65-F5344CB8AC3E}">
        <p14:creationId xmlns:p14="http://schemas.microsoft.com/office/powerpoint/2010/main" val="5379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B43B2E-7E2A-465D-BBA9-7132D5A2BD0C}" type="datetimeFigureOut">
              <a:rPr lang="en-GB" smtClean="0"/>
              <a:t>25/10/2020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3058577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43B2E-7E2A-465D-BBA9-7132D5A2BD0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58761-D7A8-4248-A55F-3F5D38E4FCF6}" type="slidenum">
              <a:rPr lang="en-GB" smtClean="0"/>
              <a:t>‹#›</a:t>
            </a:fld>
            <a:endParaRPr lang="en-GB"/>
          </a:p>
        </p:txBody>
      </p:sp>
    </p:spTree>
    <p:extLst>
      <p:ext uri="{BB962C8B-B14F-4D97-AF65-F5344CB8AC3E}">
        <p14:creationId xmlns:p14="http://schemas.microsoft.com/office/powerpoint/2010/main" val="135078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1B43B2E-7E2A-465D-BBA9-7132D5A2BD0C}" type="datetimeFigureOut">
              <a:rPr lang="en-GB" smtClean="0"/>
              <a:t>25/10/2020</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A958761-D7A8-4248-A55F-3F5D38E4FCF6}" type="slidenum">
              <a:rPr lang="en-GB" smtClean="0"/>
              <a:t>‹#›</a:t>
            </a:fld>
            <a:endParaRPr lang="en-GB"/>
          </a:p>
        </p:txBody>
      </p:sp>
    </p:spTree>
    <p:extLst>
      <p:ext uri="{BB962C8B-B14F-4D97-AF65-F5344CB8AC3E}">
        <p14:creationId xmlns:p14="http://schemas.microsoft.com/office/powerpoint/2010/main" val="1699176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528000" y="6576000"/>
            <a:ext cx="576000" cy="240000"/>
          </a:xfrm>
          <a:prstGeom prst="rect">
            <a:avLst/>
          </a:prstGeom>
        </p:spPr>
        <p:txBody>
          <a:bodyPr lIns="0" tIns="0" rIns="0" bIns="0"/>
          <a:lstStyle>
            <a:lvl1pPr>
              <a:defRPr sz="800"/>
            </a:lvl1pPr>
          </a:lstStyle>
          <a:p>
            <a:endParaRPr lang="en-US" dirty="0"/>
          </a:p>
        </p:txBody>
      </p:sp>
      <p:sp>
        <p:nvSpPr>
          <p:cNvPr id="7" name="Slide Number Placeholder 5"/>
          <p:cNvSpPr>
            <a:spLocks noGrp="1"/>
          </p:cNvSpPr>
          <p:nvPr>
            <p:ph type="sldNum" sz="quarter" idx="4"/>
          </p:nvPr>
        </p:nvSpPr>
        <p:spPr>
          <a:xfrm>
            <a:off x="0" y="6576002"/>
            <a:ext cx="336000" cy="196851"/>
          </a:xfrm>
          <a:prstGeom prst="rect">
            <a:avLst/>
          </a:prstGeom>
        </p:spPr>
        <p:txBody>
          <a:bodyPr lIns="0" tIns="0" rIns="0" bIns="0"/>
          <a:lstStyle>
            <a:lvl1pPr algn="r">
              <a:defRPr sz="800" b="0"/>
            </a:lvl1pPr>
          </a:lstStyle>
          <a:p>
            <a:fld id="{11F28F56-7774-41DD-A448-5576A3503CBC}" type="slidenum">
              <a:rPr lang="en-US" smtClean="0"/>
              <a:pPr/>
              <a:t>‹#›</a:t>
            </a:fld>
            <a:endParaRPr lang="en-US" dirty="0"/>
          </a:p>
        </p:txBody>
      </p:sp>
      <p:sp>
        <p:nvSpPr>
          <p:cNvPr id="8" name="Footer Placeholder 4"/>
          <p:cNvSpPr>
            <a:spLocks noGrp="1"/>
          </p:cNvSpPr>
          <p:nvPr>
            <p:ph type="ftr" sz="quarter" idx="3"/>
          </p:nvPr>
        </p:nvSpPr>
        <p:spPr>
          <a:xfrm>
            <a:off x="1224000" y="6576000"/>
            <a:ext cx="960000" cy="240000"/>
          </a:xfrm>
          <a:prstGeom prst="rect">
            <a:avLst/>
          </a:prstGeom>
        </p:spPr>
        <p:txBody>
          <a:bodyPr lIns="0" tIns="0" rIns="0" bIns="0"/>
          <a:lstStyle>
            <a:lvl1pPr>
              <a:defRPr sz="800"/>
            </a:lvl1pPr>
          </a:lstStyle>
          <a:p>
            <a:endParaRPr lang="en-US" dirty="0"/>
          </a:p>
        </p:txBody>
      </p:sp>
      <p:sp>
        <p:nvSpPr>
          <p:cNvPr id="9" name="Rectangle 21"/>
          <p:cNvSpPr>
            <a:spLocks noGrp="1" noChangeArrowheads="1"/>
          </p:cNvSpPr>
          <p:nvPr>
            <p:ph type="title"/>
          </p:nvPr>
        </p:nvSpPr>
        <p:spPr bwMode="gray">
          <a:xfrm>
            <a:off x="384000" y="419428"/>
            <a:ext cx="11424000" cy="93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title style</a:t>
            </a:r>
            <a:endParaRPr lang="en-US" noProof="0" dirty="0"/>
          </a:p>
        </p:txBody>
      </p:sp>
      <p:sp>
        <p:nvSpPr>
          <p:cNvPr id="3" name="Content Placeholder 2"/>
          <p:cNvSpPr>
            <a:spLocks noGrp="1"/>
          </p:cNvSpPr>
          <p:nvPr>
            <p:ph sz="quarter" idx="11"/>
          </p:nvPr>
        </p:nvSpPr>
        <p:spPr>
          <a:xfrm>
            <a:off x="384002" y="1604800"/>
            <a:ext cx="11425767" cy="44153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07184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91215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34317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16295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13159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394572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253322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16D2E-ACAF-483D-85EF-0E5581BC0A78}" type="slidenum">
              <a:rPr lang="en-US" smtClean="0"/>
              <a:t>‹#›</a:t>
            </a:fld>
            <a:endParaRPr lang="en-US" dirty="0"/>
          </a:p>
        </p:txBody>
      </p:sp>
    </p:spTree>
    <p:extLst>
      <p:ext uri="{BB962C8B-B14F-4D97-AF65-F5344CB8AC3E}">
        <p14:creationId xmlns:p14="http://schemas.microsoft.com/office/powerpoint/2010/main" val="137519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016D2E-ACAF-483D-85EF-0E5581BC0A78}" type="slidenum">
              <a:rPr lang="en-US" smtClean="0"/>
              <a:t>‹#›</a:t>
            </a:fld>
            <a:endParaRPr lang="en-US" dirty="0"/>
          </a:p>
        </p:txBody>
      </p:sp>
    </p:spTree>
    <p:extLst>
      <p:ext uri="{BB962C8B-B14F-4D97-AF65-F5344CB8AC3E}">
        <p14:creationId xmlns:p14="http://schemas.microsoft.com/office/powerpoint/2010/main" val="2797827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1B43B2E-7E2A-465D-BBA9-7132D5A2BD0C}" type="datetimeFigureOut">
              <a:rPr lang="en-GB" smtClean="0"/>
              <a:t>25/10/2020</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A958761-D7A8-4248-A55F-3F5D38E4FCF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7036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20.png"/><Relationship Id="rId4" Type="http://schemas.openxmlformats.org/officeDocument/2006/relationships/image" Target="../media/image11.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C204-095B-45AE-8171-94A9B9034240}"/>
              </a:ext>
            </a:extLst>
          </p:cNvPr>
          <p:cNvSpPr>
            <a:spLocks noGrp="1"/>
          </p:cNvSpPr>
          <p:nvPr>
            <p:ph type="title"/>
          </p:nvPr>
        </p:nvSpPr>
        <p:spPr>
          <a:xfrm>
            <a:off x="342654" y="954160"/>
            <a:ext cx="9374101" cy="2562764"/>
          </a:xfrm>
        </p:spPr>
        <p:txBody>
          <a:bodyPr vert="horz" lIns="91440" tIns="45720" rIns="91440" bIns="45720" rtlCol="0" anchor="ctr">
            <a:normAutofit/>
          </a:bodyPr>
          <a:lstStyle/>
          <a:p>
            <a:pPr algn="ctr" defTabSz="914400">
              <a:lnSpc>
                <a:spcPct val="120000"/>
              </a:lnSpc>
              <a:spcAft>
                <a:spcPts val="500"/>
              </a:spcAft>
            </a:pPr>
            <a:r>
              <a:rPr lang="en-US" sz="3200" spc="-50" dirty="0">
                <a:solidFill>
                  <a:schemeClr val="accent2">
                    <a:lumMod val="75000"/>
                  </a:schemeClr>
                </a:solidFill>
              </a:rPr>
              <a:t>Extraction, chemical characterization, and antioxidant activity of bioactive plant extracts </a:t>
            </a:r>
          </a:p>
        </p:txBody>
      </p:sp>
      <p:sp>
        <p:nvSpPr>
          <p:cNvPr id="12" name="Content Placeholder 2">
            <a:extLst>
              <a:ext uri="{FF2B5EF4-FFF2-40B4-BE49-F238E27FC236}">
                <a16:creationId xmlns:a16="http://schemas.microsoft.com/office/drawing/2014/main" id="{96D69820-429C-4E76-BD31-527A5B7AD1AE}"/>
              </a:ext>
            </a:extLst>
          </p:cNvPr>
          <p:cNvSpPr txBox="1">
            <a:spLocks/>
          </p:cNvSpPr>
          <p:nvPr/>
        </p:nvSpPr>
        <p:spPr>
          <a:xfrm>
            <a:off x="2336537" y="3104336"/>
            <a:ext cx="5324615" cy="811404"/>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4000"/>
              </a:lnSpc>
              <a:spcBef>
                <a:spcPts val="1200"/>
              </a:spcBef>
              <a:spcAft>
                <a:spcPts val="200"/>
              </a:spcAft>
              <a:buClr>
                <a:srgbClr val="90C226"/>
              </a:buClr>
              <a:buSzPct val="100000"/>
              <a:buFont typeface="Calibri" panose="020F0502020204030204" pitchFamily="34" charset="0"/>
              <a:buNone/>
              <a:tabLst/>
              <a:defRPr/>
            </a:pPr>
            <a:r>
              <a:rPr kumimoji="0" lang="es-ES" sz="1500" b="1"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rPr>
              <a:t>Beatriz Nunes Silva</a:t>
            </a:r>
            <a:r>
              <a:rPr kumimoji="0" lang="es-ES" sz="15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rPr>
              <a:t>, Vasco Cadavez, Pedro Ferreira-Santos, José António Teixeira, Ursula Gonzales-Barron</a:t>
            </a:r>
          </a:p>
          <a:p>
            <a:pPr marL="0" marR="0" lvl="0" indent="0" algn="ctr" defTabSz="914400" rtl="0" eaLnBrk="1" fontAlgn="auto" latinLnBrk="0" hangingPunct="1">
              <a:lnSpc>
                <a:spcPct val="114000"/>
              </a:lnSpc>
              <a:spcBef>
                <a:spcPts val="1200"/>
              </a:spcBef>
              <a:spcAft>
                <a:spcPts val="200"/>
              </a:spcAft>
              <a:buClr>
                <a:srgbClr val="90C226"/>
              </a:buClr>
              <a:buSzPct val="100000"/>
              <a:buFont typeface="Calibri" panose="020F0502020204030204" pitchFamily="34" charset="0"/>
              <a:buNone/>
              <a:tabLst/>
              <a:defRPr/>
            </a:pPr>
            <a:endParaRPr kumimoji="0" lang="en-GB" sz="14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endParaRPr>
          </a:p>
        </p:txBody>
      </p:sp>
      <p:pic>
        <p:nvPicPr>
          <p:cNvPr id="16" name="Picture 2">
            <a:extLst>
              <a:ext uri="{FF2B5EF4-FFF2-40B4-BE49-F238E27FC236}">
                <a16:creationId xmlns:a16="http://schemas.microsoft.com/office/drawing/2014/main" id="{EA7D2064-1AA6-440A-9517-CDFE142F80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974" y="6262547"/>
            <a:ext cx="1146521" cy="41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3">
            <a:extLst>
              <a:ext uri="{FF2B5EF4-FFF2-40B4-BE49-F238E27FC236}">
                <a16:creationId xmlns:a16="http://schemas.microsoft.com/office/drawing/2014/main" id="{F705D33B-EF18-4E98-8136-FF30C29E14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299" y="6251676"/>
            <a:ext cx="1462999" cy="4212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4" descr="ENG-EN">
            <a:extLst>
              <a:ext uri="{FF2B5EF4-FFF2-40B4-BE49-F238E27FC236}">
                <a16:creationId xmlns:a16="http://schemas.microsoft.com/office/drawing/2014/main" id="{7D98DC2B-DA5B-4184-8327-FBEF0B95F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5377" r="24019"/>
          <a:stretch>
            <a:fillRect/>
          </a:stretch>
        </p:blipFill>
        <p:spPr bwMode="auto">
          <a:xfrm>
            <a:off x="1435683" y="6328408"/>
            <a:ext cx="1379414" cy="2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5">
            <a:extLst>
              <a:ext uri="{FF2B5EF4-FFF2-40B4-BE49-F238E27FC236}">
                <a16:creationId xmlns:a16="http://schemas.microsoft.com/office/drawing/2014/main" id="{BDAB003C-E397-4DCD-9E8E-F392DD58A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2930"/>
          <a:stretch>
            <a:fillRect/>
          </a:stretch>
        </p:blipFill>
        <p:spPr bwMode="auto">
          <a:xfrm>
            <a:off x="461533" y="6243633"/>
            <a:ext cx="950990" cy="4641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a:extLst>
              <a:ext uri="{FF2B5EF4-FFF2-40B4-BE49-F238E27FC236}">
                <a16:creationId xmlns:a16="http://schemas.microsoft.com/office/drawing/2014/main" id="{CE25E8C8-E4D3-4EFB-9924-CCB1B19D51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1152" y="5790970"/>
            <a:ext cx="4384431" cy="889065"/>
          </a:xfrm>
          <a:prstGeom prst="rect">
            <a:avLst/>
          </a:prstGeom>
        </p:spPr>
      </p:pic>
      <p:pic>
        <p:nvPicPr>
          <p:cNvPr id="14" name="Picture 13">
            <a:extLst>
              <a:ext uri="{FF2B5EF4-FFF2-40B4-BE49-F238E27FC236}">
                <a16:creationId xmlns:a16="http://schemas.microsoft.com/office/drawing/2014/main" id="{343427EA-A11C-4379-9F51-DA17BCCBB215}"/>
              </a:ext>
            </a:extLst>
          </p:cNvPr>
          <p:cNvPicPr>
            <a:picLocks noChangeAspect="1"/>
          </p:cNvPicPr>
          <p:nvPr/>
        </p:nvPicPr>
        <p:blipFill rotWithShape="1">
          <a:blip r:embed="rId8">
            <a:extLst>
              <a:ext uri="{28A0092B-C50C-407E-A947-70E740481C1C}">
                <a14:useLocalDpi xmlns:a14="http://schemas.microsoft.com/office/drawing/2010/main" val="0"/>
              </a:ext>
            </a:extLst>
          </a:blip>
          <a:srcRect l="14032" t="21515" r="14202" b="18283"/>
          <a:stretch/>
        </p:blipFill>
        <p:spPr>
          <a:xfrm>
            <a:off x="5469702" y="6218521"/>
            <a:ext cx="2014099" cy="487593"/>
          </a:xfrm>
          <a:prstGeom prst="rect">
            <a:avLst/>
          </a:prstGeom>
        </p:spPr>
      </p:pic>
      <p:sp>
        <p:nvSpPr>
          <p:cNvPr id="13" name="TextBox 12">
            <a:extLst>
              <a:ext uri="{FF2B5EF4-FFF2-40B4-BE49-F238E27FC236}">
                <a16:creationId xmlns:a16="http://schemas.microsoft.com/office/drawing/2014/main" id="{A5CE029B-D60F-4A51-A527-EAC8B876308A}"/>
              </a:ext>
            </a:extLst>
          </p:cNvPr>
          <p:cNvSpPr txBox="1"/>
          <p:nvPr/>
        </p:nvSpPr>
        <p:spPr>
          <a:xfrm>
            <a:off x="2799365" y="4277035"/>
            <a:ext cx="4398957" cy="563359"/>
          </a:xfrm>
          <a:prstGeom prst="rect">
            <a:avLst/>
          </a:prstGeom>
          <a:noFill/>
        </p:spPr>
        <p:txBody>
          <a:bodyPr wrap="square">
            <a:spAutoFit/>
          </a:bodyPr>
          <a:lstStyle/>
          <a:p>
            <a:pPr marL="0" marR="0" lvl="0" indent="0" algn="ctr" defTabSz="914400" rtl="0" eaLnBrk="1" fontAlgn="auto" latinLnBrk="0" hangingPunct="1">
              <a:lnSpc>
                <a:spcPct val="114000"/>
              </a:lnSpc>
              <a:spcBef>
                <a:spcPts val="1200"/>
              </a:spcBef>
              <a:spcAft>
                <a:spcPts val="200"/>
              </a:spcAft>
              <a:buClr>
                <a:srgbClr val="90C226"/>
              </a:buClr>
              <a:buSzPct val="100000"/>
              <a:buFont typeface="Calibri" panose="020F0502020204030204" pitchFamily="34" charset="0"/>
              <a:buNone/>
              <a:tabLst/>
              <a:defRPr/>
            </a:pPr>
            <a:r>
              <a:rPr lang="en-GB" sz="1400" dirty="0">
                <a:solidFill>
                  <a:schemeClr val="accent2">
                    <a:lumMod val="75000"/>
                  </a:schemeClr>
                </a:solidFill>
                <a:latin typeface="Trebuchet MS" panose="020B0603020202020204"/>
              </a:rPr>
              <a:t>1</a:t>
            </a:r>
            <a:r>
              <a:rPr lang="en-GB" sz="1400" baseline="30000" dirty="0">
                <a:solidFill>
                  <a:schemeClr val="accent2">
                    <a:lumMod val="75000"/>
                  </a:schemeClr>
                </a:solidFill>
                <a:latin typeface="Trebuchet MS" panose="020B0603020202020204"/>
              </a:rPr>
              <a:t>st</a:t>
            </a:r>
            <a:r>
              <a:rPr lang="en-GB" sz="1400" dirty="0">
                <a:solidFill>
                  <a:schemeClr val="accent2">
                    <a:lumMod val="75000"/>
                  </a:schemeClr>
                </a:solidFill>
                <a:latin typeface="Trebuchet MS" panose="020B0603020202020204"/>
              </a:rPr>
              <a:t> International Electronic Conference on Food Science and Functional Foods</a:t>
            </a:r>
          </a:p>
        </p:txBody>
      </p:sp>
      <p:pic>
        <p:nvPicPr>
          <p:cNvPr id="4" name="Picture 2">
            <a:extLst>
              <a:ext uri="{FF2B5EF4-FFF2-40B4-BE49-F238E27FC236}">
                <a16:creationId xmlns:a16="http://schemas.microsoft.com/office/drawing/2014/main" id="{A2B8D3A7-76C9-42B4-AA68-72C394C2FFF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44" t="7577" r="85226" b="65292"/>
          <a:stretch/>
        </p:blipFill>
        <p:spPr bwMode="auto">
          <a:xfrm>
            <a:off x="10942655" y="148902"/>
            <a:ext cx="996772" cy="90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7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10</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8" name="Picture 7">
            <a:extLst>
              <a:ext uri="{FF2B5EF4-FFF2-40B4-BE49-F238E27FC236}">
                <a16:creationId xmlns:a16="http://schemas.microsoft.com/office/drawing/2014/main" id="{3251F460-07DB-4A2E-B83E-8325959F85D6}"/>
              </a:ext>
            </a:extLst>
          </p:cNvPr>
          <p:cNvPicPr/>
          <p:nvPr/>
        </p:nvPicPr>
        <p:blipFill rotWithShape="1">
          <a:blip r:embed="rId3">
            <a:alphaModFix amt="50000"/>
          </a:blip>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01AC4E6-61A7-4EB4-AD63-3C4EDEF13D33}"/>
              </a:ext>
            </a:extLst>
          </p:cNvPr>
          <p:cNvSpPr txBox="1"/>
          <p:nvPr/>
        </p:nvSpPr>
        <p:spPr>
          <a:xfrm>
            <a:off x="9277264" y="666094"/>
            <a:ext cx="2917712" cy="4401205"/>
          </a:xfrm>
          <a:prstGeom prst="rect">
            <a:avLst/>
          </a:prstGeom>
          <a:noFill/>
        </p:spPr>
        <p:txBody>
          <a:bodyPr wrap="square">
            <a:spAutoFit/>
          </a:bodyPr>
          <a:lstStyle/>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Overall:</a:t>
            </a: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Et70</a:t>
            </a: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(improved solubility) </a:t>
            </a:r>
          </a:p>
          <a:p>
            <a:pPr lvl="0" algn="ctr" defTabSz="966246">
              <a:defRPr/>
            </a:pPr>
            <a:r>
              <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 </a:t>
            </a:r>
          </a:p>
          <a:p>
            <a:pPr lvl="0" algn="ctr" defTabSz="966246">
              <a:defRPr/>
            </a:pPr>
            <a:r>
              <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solid-liquid extraction</a:t>
            </a: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(lower temperature, reduced degradation)</a:t>
            </a: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most effective combination to extract phenolic compounds</a:t>
            </a:r>
          </a:p>
        </p:txBody>
      </p:sp>
      <p:cxnSp>
        <p:nvCxnSpPr>
          <p:cNvPr id="7" name="Straight Arrow Connector 6">
            <a:extLst>
              <a:ext uri="{FF2B5EF4-FFF2-40B4-BE49-F238E27FC236}">
                <a16:creationId xmlns:a16="http://schemas.microsoft.com/office/drawing/2014/main" id="{7F70AFF6-60D9-4F8D-9EE1-00CB32CFB2D5}"/>
              </a:ext>
            </a:extLst>
          </p:cNvPr>
          <p:cNvCxnSpPr/>
          <p:nvPr/>
        </p:nvCxnSpPr>
        <p:spPr>
          <a:xfrm>
            <a:off x="10797080" y="3307596"/>
            <a:ext cx="0" cy="52832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85450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11</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Antioxidant activity</a:t>
            </a:r>
            <a:endParaRPr lang="pt-PT" dirty="0"/>
          </a:p>
        </p:txBody>
      </p:sp>
      <p:pic>
        <p:nvPicPr>
          <p:cNvPr id="31" name="Picture 30" descr="Chart, scatter chart&#10;&#10;Description automatically generated">
            <a:extLst>
              <a:ext uri="{FF2B5EF4-FFF2-40B4-BE49-F238E27FC236}">
                <a16:creationId xmlns:a16="http://schemas.microsoft.com/office/drawing/2014/main" id="{DAAA5B94-172B-420D-B7CF-51ABEF4D622D}"/>
              </a:ext>
            </a:extLst>
          </p:cNvPr>
          <p:cNvPicPr>
            <a:picLocks noChangeAspect="1"/>
          </p:cNvPicPr>
          <p:nvPr/>
        </p:nvPicPr>
        <p:blipFill rotWithShape="1">
          <a:blip r:embed="rId3">
            <a:extLst>
              <a:ext uri="{28A0092B-C50C-407E-A947-70E740481C1C}">
                <a14:useLocalDpi xmlns:a14="http://schemas.microsoft.com/office/drawing/2010/main" val="0"/>
              </a:ext>
            </a:extLst>
          </a:blip>
          <a:srcRect l="5603" r="37667"/>
          <a:stretch/>
        </p:blipFill>
        <p:spPr>
          <a:xfrm>
            <a:off x="8723830" y="2419749"/>
            <a:ext cx="3084170" cy="3397877"/>
          </a:xfrm>
          <a:prstGeom prst="rect">
            <a:avLst/>
          </a:prstGeom>
        </p:spPr>
      </p:pic>
      <p:pic>
        <p:nvPicPr>
          <p:cNvPr id="33" name="Picture 32" descr="Chart, scatter chart&#10;&#10;Description automatically generated">
            <a:extLst>
              <a:ext uri="{FF2B5EF4-FFF2-40B4-BE49-F238E27FC236}">
                <a16:creationId xmlns:a16="http://schemas.microsoft.com/office/drawing/2014/main" id="{81536F8F-6F6A-408F-A8ED-3A715A27ABA7}"/>
              </a:ext>
            </a:extLst>
          </p:cNvPr>
          <p:cNvPicPr>
            <a:picLocks noChangeAspect="1"/>
          </p:cNvPicPr>
          <p:nvPr/>
        </p:nvPicPr>
        <p:blipFill rotWithShape="1">
          <a:blip r:embed="rId4">
            <a:extLst>
              <a:ext uri="{28A0092B-C50C-407E-A947-70E740481C1C}">
                <a14:useLocalDpi xmlns:a14="http://schemas.microsoft.com/office/drawing/2010/main" val="0"/>
              </a:ext>
            </a:extLst>
          </a:blip>
          <a:srcRect l="4667" r="37487"/>
          <a:stretch/>
        </p:blipFill>
        <p:spPr>
          <a:xfrm>
            <a:off x="5139679" y="2419750"/>
            <a:ext cx="3144848" cy="3397876"/>
          </a:xfrm>
          <a:prstGeom prst="rect">
            <a:avLst/>
          </a:prstGeom>
        </p:spPr>
      </p:pic>
      <p:pic>
        <p:nvPicPr>
          <p:cNvPr id="35" name="Picture 34" descr="Chart, scatter chart&#10;&#10;Description automatically generated">
            <a:extLst>
              <a:ext uri="{FF2B5EF4-FFF2-40B4-BE49-F238E27FC236}">
                <a16:creationId xmlns:a16="http://schemas.microsoft.com/office/drawing/2014/main" id="{6902488E-61C3-4C39-B00E-7D008CA26493}"/>
              </a:ext>
            </a:extLst>
          </p:cNvPr>
          <p:cNvPicPr>
            <a:picLocks noChangeAspect="1"/>
          </p:cNvPicPr>
          <p:nvPr/>
        </p:nvPicPr>
        <p:blipFill rotWithShape="1">
          <a:blip r:embed="rId5">
            <a:extLst>
              <a:ext uri="{28A0092B-C50C-407E-A947-70E740481C1C}">
                <a14:useLocalDpi xmlns:a14="http://schemas.microsoft.com/office/drawing/2010/main" val="0"/>
              </a:ext>
            </a:extLst>
          </a:blip>
          <a:srcRect l="5486" r="36668"/>
          <a:stretch/>
        </p:blipFill>
        <p:spPr>
          <a:xfrm>
            <a:off x="1958583" y="2419749"/>
            <a:ext cx="3144847" cy="3397877"/>
          </a:xfrm>
          <a:prstGeom prst="rect">
            <a:avLst/>
          </a:prstGeom>
        </p:spPr>
      </p:pic>
      <p:sp>
        <p:nvSpPr>
          <p:cNvPr id="36" name="TextBox 35">
            <a:extLst>
              <a:ext uri="{FF2B5EF4-FFF2-40B4-BE49-F238E27FC236}">
                <a16:creationId xmlns:a16="http://schemas.microsoft.com/office/drawing/2014/main" id="{7AA45046-230B-451F-8796-DCC691335E16}"/>
              </a:ext>
            </a:extLst>
          </p:cNvPr>
          <p:cNvSpPr txBox="1"/>
          <p:nvPr/>
        </p:nvSpPr>
        <p:spPr>
          <a:xfrm rot="18630787">
            <a:off x="-92308" y="3001529"/>
            <a:ext cx="2218330" cy="400110"/>
          </a:xfrm>
          <a:prstGeom prst="rect">
            <a:avLst/>
          </a:prstGeom>
          <a:noFill/>
        </p:spPr>
        <p:txBody>
          <a:bodyPr wrap="square" rtlCol="0">
            <a:spAutoFit/>
          </a:bodyPr>
          <a:lstStyle/>
          <a:p>
            <a:pPr algn="ctr"/>
            <a:r>
              <a:rPr lang="en-US" sz="2000" b="1" dirty="0">
                <a:solidFill>
                  <a:schemeClr val="tx1">
                    <a:lumMod val="75000"/>
                    <a:lumOff val="25000"/>
                  </a:schemeClr>
                </a:solidFill>
                <a:ea typeface="Calibri" panose="020F0502020204030204" pitchFamily="34" charset="0"/>
                <a:cs typeface="Times New Roman" panose="02020603050405020304" pitchFamily="18" charset="0"/>
              </a:rPr>
              <a:t>Solid-liquid</a:t>
            </a:r>
            <a:endParaRPr lang="pt-PT" sz="2000" b="1" dirty="0"/>
          </a:p>
        </p:txBody>
      </p:sp>
      <p:sp>
        <p:nvSpPr>
          <p:cNvPr id="37" name="TextBox 36">
            <a:extLst>
              <a:ext uri="{FF2B5EF4-FFF2-40B4-BE49-F238E27FC236}">
                <a16:creationId xmlns:a16="http://schemas.microsoft.com/office/drawing/2014/main" id="{BBED5230-464B-483C-84BE-D53FFA90FDB1}"/>
              </a:ext>
            </a:extLst>
          </p:cNvPr>
          <p:cNvSpPr txBox="1"/>
          <p:nvPr/>
        </p:nvSpPr>
        <p:spPr>
          <a:xfrm rot="18630787">
            <a:off x="-270687" y="4433327"/>
            <a:ext cx="2218330" cy="400110"/>
          </a:xfrm>
          <a:prstGeom prst="rect">
            <a:avLst/>
          </a:prstGeom>
          <a:noFill/>
        </p:spPr>
        <p:txBody>
          <a:bodyPr wrap="square" rtlCol="0">
            <a:spAutoFit/>
          </a:bodyPr>
          <a:lstStyle/>
          <a:p>
            <a:pPr algn="ctr"/>
            <a:r>
              <a:rPr lang="en-US" sz="2000" b="1" dirty="0">
                <a:solidFill>
                  <a:schemeClr val="tx1">
                    <a:lumMod val="75000"/>
                    <a:lumOff val="25000"/>
                  </a:schemeClr>
                </a:solidFill>
                <a:ea typeface="Calibri" panose="020F0502020204030204" pitchFamily="34" charset="0"/>
                <a:cs typeface="Times New Roman" panose="02020603050405020304" pitchFamily="18" charset="0"/>
              </a:rPr>
              <a:t>Soxhlet</a:t>
            </a:r>
            <a:endParaRPr lang="pt-PT" sz="2000" b="1" dirty="0"/>
          </a:p>
        </p:txBody>
      </p:sp>
      <p:sp>
        <p:nvSpPr>
          <p:cNvPr id="38" name="TextBox 37">
            <a:extLst>
              <a:ext uri="{FF2B5EF4-FFF2-40B4-BE49-F238E27FC236}">
                <a16:creationId xmlns:a16="http://schemas.microsoft.com/office/drawing/2014/main" id="{72491979-0898-4431-8D01-E2DB211D8B70}"/>
              </a:ext>
            </a:extLst>
          </p:cNvPr>
          <p:cNvSpPr txBox="1"/>
          <p:nvPr/>
        </p:nvSpPr>
        <p:spPr>
          <a:xfrm>
            <a:off x="5462179" y="2090181"/>
            <a:ext cx="2478449" cy="369332"/>
          </a:xfrm>
          <a:prstGeom prst="rect">
            <a:avLst/>
          </a:prstGeom>
          <a:noFill/>
        </p:spPr>
        <p:txBody>
          <a:bodyPr wrap="square" rtlCol="0">
            <a:spAutoFit/>
          </a:bodyPr>
          <a:lstStyle/>
          <a:p>
            <a:pPr algn="ctr"/>
            <a:r>
              <a:rPr lang="en-US" dirty="0">
                <a:solidFill>
                  <a:schemeClr val="tx1">
                    <a:lumMod val="75000"/>
                    <a:lumOff val="25000"/>
                  </a:schemeClr>
                </a:solidFill>
                <a:ea typeface="Calibri" panose="020F0502020204030204" pitchFamily="34" charset="0"/>
                <a:cs typeface="Times New Roman" panose="02020603050405020304" pitchFamily="18" charset="0"/>
              </a:rPr>
              <a:t>ABTS</a:t>
            </a:r>
            <a:endParaRPr lang="pt-PT" dirty="0"/>
          </a:p>
        </p:txBody>
      </p:sp>
      <p:sp>
        <p:nvSpPr>
          <p:cNvPr id="39" name="TextBox 38">
            <a:extLst>
              <a:ext uri="{FF2B5EF4-FFF2-40B4-BE49-F238E27FC236}">
                <a16:creationId xmlns:a16="http://schemas.microsoft.com/office/drawing/2014/main" id="{74211ED5-137E-41BE-A90F-1F4164266AEB}"/>
              </a:ext>
            </a:extLst>
          </p:cNvPr>
          <p:cNvSpPr txBox="1"/>
          <p:nvPr/>
        </p:nvSpPr>
        <p:spPr>
          <a:xfrm>
            <a:off x="2404049" y="2091690"/>
            <a:ext cx="2469376" cy="369332"/>
          </a:xfrm>
          <a:prstGeom prst="rect">
            <a:avLst/>
          </a:prstGeom>
          <a:noFill/>
        </p:spPr>
        <p:txBody>
          <a:bodyPr wrap="square" rtlCol="0">
            <a:spAutoFit/>
          </a:bodyPr>
          <a:lstStyle/>
          <a:p>
            <a:pPr algn="ctr"/>
            <a:r>
              <a:rPr lang="en-US" dirty="0">
                <a:solidFill>
                  <a:schemeClr val="tx1">
                    <a:lumMod val="75000"/>
                    <a:lumOff val="25000"/>
                  </a:schemeClr>
                </a:solidFill>
                <a:ea typeface="Calibri" panose="020F0502020204030204" pitchFamily="34" charset="0"/>
                <a:cs typeface="Times New Roman" panose="02020603050405020304" pitchFamily="18" charset="0"/>
              </a:rPr>
              <a:t>DPPH</a:t>
            </a:r>
            <a:endParaRPr lang="pt-PT" dirty="0"/>
          </a:p>
        </p:txBody>
      </p:sp>
      <p:sp>
        <p:nvSpPr>
          <p:cNvPr id="40" name="TextBox 39">
            <a:extLst>
              <a:ext uri="{FF2B5EF4-FFF2-40B4-BE49-F238E27FC236}">
                <a16:creationId xmlns:a16="http://schemas.microsoft.com/office/drawing/2014/main" id="{5189DDA1-CD2F-445A-9889-295EEAB6C4E6}"/>
              </a:ext>
            </a:extLst>
          </p:cNvPr>
          <p:cNvSpPr txBox="1"/>
          <p:nvPr/>
        </p:nvSpPr>
        <p:spPr>
          <a:xfrm>
            <a:off x="9094996" y="2068984"/>
            <a:ext cx="2478449" cy="369332"/>
          </a:xfrm>
          <a:prstGeom prst="rect">
            <a:avLst/>
          </a:prstGeom>
          <a:noFill/>
        </p:spPr>
        <p:txBody>
          <a:bodyPr wrap="square" rtlCol="0">
            <a:spAutoFit/>
          </a:bodyPr>
          <a:lstStyle/>
          <a:p>
            <a:pPr algn="ctr"/>
            <a:r>
              <a:rPr lang="en-US" dirty="0">
                <a:solidFill>
                  <a:schemeClr val="tx1">
                    <a:lumMod val="75000"/>
                    <a:lumOff val="25000"/>
                  </a:schemeClr>
                </a:solidFill>
                <a:ea typeface="Calibri" panose="020F0502020204030204" pitchFamily="34" charset="0"/>
                <a:cs typeface="Times New Roman" panose="02020603050405020304" pitchFamily="18" charset="0"/>
              </a:rPr>
              <a:t>FRAP</a:t>
            </a:r>
            <a:endParaRPr lang="pt-PT" dirty="0"/>
          </a:p>
        </p:txBody>
      </p:sp>
      <p:sp>
        <p:nvSpPr>
          <p:cNvPr id="41" name="TextBox 40">
            <a:extLst>
              <a:ext uri="{FF2B5EF4-FFF2-40B4-BE49-F238E27FC236}">
                <a16:creationId xmlns:a16="http://schemas.microsoft.com/office/drawing/2014/main" id="{79F56ADF-C7E0-452B-966F-05087BBE766C}"/>
              </a:ext>
            </a:extLst>
          </p:cNvPr>
          <p:cNvSpPr txBox="1"/>
          <p:nvPr/>
        </p:nvSpPr>
        <p:spPr>
          <a:xfrm rot="16200000">
            <a:off x="425898" y="3774605"/>
            <a:ext cx="2478449" cy="338554"/>
          </a:xfrm>
          <a:prstGeom prst="rect">
            <a:avLst/>
          </a:prstGeom>
          <a:noFill/>
        </p:spPr>
        <p:txBody>
          <a:bodyPr wrap="square" rtlCol="0">
            <a:spAutoFit/>
          </a:bodyPr>
          <a:lstStyle/>
          <a:p>
            <a:pPr algn="ctr"/>
            <a:r>
              <a:rPr lang="en-GB" sz="1600" dirty="0">
                <a:solidFill>
                  <a:schemeClr val="bg2">
                    <a:lumMod val="75000"/>
                  </a:schemeClr>
                </a:solidFill>
                <a:latin typeface="Symbol" panose="05050102010706020507" pitchFamily="18" charset="2"/>
              </a:rPr>
              <a:t>m</a:t>
            </a:r>
            <a:r>
              <a:rPr lang="en-GB" sz="1600" dirty="0">
                <a:solidFill>
                  <a:schemeClr val="bg2">
                    <a:lumMod val="75000"/>
                  </a:schemeClr>
                </a:solidFill>
              </a:rPr>
              <a:t>mol TE/g dry plant</a:t>
            </a:r>
            <a:endParaRPr lang="pt-PT" sz="1600" dirty="0">
              <a:solidFill>
                <a:schemeClr val="bg2">
                  <a:lumMod val="75000"/>
                </a:schemeClr>
              </a:solidFill>
            </a:endParaRPr>
          </a:p>
        </p:txBody>
      </p:sp>
      <p:sp>
        <p:nvSpPr>
          <p:cNvPr id="42" name="TextBox 41">
            <a:extLst>
              <a:ext uri="{FF2B5EF4-FFF2-40B4-BE49-F238E27FC236}">
                <a16:creationId xmlns:a16="http://schemas.microsoft.com/office/drawing/2014/main" id="{520CC165-ED40-46E9-AC41-21B7289C9855}"/>
              </a:ext>
            </a:extLst>
          </p:cNvPr>
          <p:cNvSpPr txBox="1"/>
          <p:nvPr/>
        </p:nvSpPr>
        <p:spPr>
          <a:xfrm rot="16200000">
            <a:off x="7217160" y="3774604"/>
            <a:ext cx="2478449" cy="338554"/>
          </a:xfrm>
          <a:prstGeom prst="rect">
            <a:avLst/>
          </a:prstGeom>
          <a:noFill/>
        </p:spPr>
        <p:txBody>
          <a:bodyPr wrap="square" rtlCol="0">
            <a:spAutoFit/>
          </a:bodyPr>
          <a:lstStyle/>
          <a:p>
            <a:pPr algn="ctr"/>
            <a:r>
              <a:rPr lang="en-GB" sz="1600" dirty="0">
                <a:solidFill>
                  <a:schemeClr val="bg2">
                    <a:lumMod val="75000"/>
                  </a:schemeClr>
                </a:solidFill>
                <a:latin typeface="Symbol" panose="05050102010706020507" pitchFamily="18" charset="2"/>
              </a:rPr>
              <a:t>m</a:t>
            </a:r>
            <a:r>
              <a:rPr lang="en-GB" sz="1600" dirty="0">
                <a:solidFill>
                  <a:schemeClr val="bg2">
                    <a:lumMod val="75000"/>
                  </a:schemeClr>
                </a:solidFill>
              </a:rPr>
              <a:t>mol Fe</a:t>
            </a:r>
            <a:r>
              <a:rPr lang="en-GB" sz="1600" baseline="30000" dirty="0">
                <a:solidFill>
                  <a:schemeClr val="bg2">
                    <a:lumMod val="75000"/>
                  </a:schemeClr>
                </a:solidFill>
              </a:rPr>
              <a:t>2+</a:t>
            </a:r>
            <a:r>
              <a:rPr lang="en-GB" sz="1600" dirty="0">
                <a:solidFill>
                  <a:schemeClr val="bg2">
                    <a:lumMod val="75000"/>
                  </a:schemeClr>
                </a:solidFill>
              </a:rPr>
              <a:t>/g dry plant</a:t>
            </a:r>
            <a:endParaRPr lang="pt-PT" sz="1600" dirty="0">
              <a:solidFill>
                <a:schemeClr val="bg2">
                  <a:lumMod val="75000"/>
                </a:schemeClr>
              </a:solidFill>
            </a:endParaRPr>
          </a:p>
        </p:txBody>
      </p:sp>
      <p:pic>
        <p:nvPicPr>
          <p:cNvPr id="45" name="Picture 44">
            <a:extLst>
              <a:ext uri="{FF2B5EF4-FFF2-40B4-BE49-F238E27FC236}">
                <a16:creationId xmlns:a16="http://schemas.microsoft.com/office/drawing/2014/main" id="{F59AE3E3-0148-4116-9FBF-86B76406ECDB}"/>
              </a:ext>
            </a:extLst>
          </p:cNvPr>
          <p:cNvPicPr/>
          <p:nvPr/>
        </p:nvPicPr>
        <p:blipFill rotWithShape="1">
          <a:blip r:embed="rId6"/>
          <a:srcRect l="85618" t="21727" r="3848" b="61051"/>
          <a:stretch/>
        </p:blipFill>
        <p:spPr bwMode="auto">
          <a:xfrm>
            <a:off x="7670739" y="5903254"/>
            <a:ext cx="808507" cy="781627"/>
          </a:xfrm>
          <a:prstGeom prst="rect">
            <a:avLst/>
          </a:prstGeom>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EB03986F-5129-4D3B-85A6-8677B0D225B3}"/>
              </a:ext>
            </a:extLst>
          </p:cNvPr>
          <p:cNvPicPr/>
          <p:nvPr/>
        </p:nvPicPr>
        <p:blipFill rotWithShape="1">
          <a:blip r:embed="rId6"/>
          <a:srcRect l="84421" t="42413" b="37280"/>
          <a:stretch/>
        </p:blipFill>
        <p:spPr bwMode="auto">
          <a:xfrm>
            <a:off x="5288697" y="5817625"/>
            <a:ext cx="1195869" cy="921613"/>
          </a:xfrm>
          <a:prstGeom prst="rect">
            <a:avLst/>
          </a:prstGeom>
          <a:ln>
            <a:noFill/>
          </a:ln>
          <a:extLst>
            <a:ext uri="{53640926-AAD7-44D8-BBD7-CCE9431645EC}">
              <a14:shadowObscured xmlns:a14="http://schemas.microsoft.com/office/drawing/2010/main"/>
            </a:ext>
          </a:extLst>
        </p:spPr>
      </p:pic>
      <p:pic>
        <p:nvPicPr>
          <p:cNvPr id="50" name="Picture 49">
            <a:extLst>
              <a:ext uri="{FF2B5EF4-FFF2-40B4-BE49-F238E27FC236}">
                <a16:creationId xmlns:a16="http://schemas.microsoft.com/office/drawing/2014/main" id="{4F0FA99D-877A-403A-BD71-B776E3B90250}"/>
              </a:ext>
            </a:extLst>
          </p:cNvPr>
          <p:cNvPicPr/>
          <p:nvPr/>
        </p:nvPicPr>
        <p:blipFill rotWithShape="1">
          <a:blip r:embed="rId6"/>
          <a:srcRect l="85224" t="62820" r="433" b="22411"/>
          <a:stretch/>
        </p:blipFill>
        <p:spPr bwMode="auto">
          <a:xfrm>
            <a:off x="6569786" y="6112987"/>
            <a:ext cx="1100953" cy="670321"/>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20DB9391-C9D9-4016-B7A1-8D8F0CF4ABD0}"/>
              </a:ext>
            </a:extLst>
          </p:cNvPr>
          <p:cNvSpPr/>
          <p:nvPr/>
        </p:nvSpPr>
        <p:spPr>
          <a:xfrm>
            <a:off x="2804160" y="2513713"/>
            <a:ext cx="497199" cy="5507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a:extLst>
              <a:ext uri="{FF2B5EF4-FFF2-40B4-BE49-F238E27FC236}">
                <a16:creationId xmlns:a16="http://schemas.microsoft.com/office/drawing/2014/main" id="{3461BA07-F12C-4D80-A3E0-0F72F6C2978B}"/>
              </a:ext>
            </a:extLst>
          </p:cNvPr>
          <p:cNvSpPr/>
          <p:nvPr/>
        </p:nvSpPr>
        <p:spPr>
          <a:xfrm>
            <a:off x="2813679" y="4068615"/>
            <a:ext cx="497199" cy="4729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a:extLst>
              <a:ext uri="{FF2B5EF4-FFF2-40B4-BE49-F238E27FC236}">
                <a16:creationId xmlns:a16="http://schemas.microsoft.com/office/drawing/2014/main" id="{6CED0821-26EE-4050-8B75-2223861FEE32}"/>
              </a:ext>
            </a:extLst>
          </p:cNvPr>
          <p:cNvSpPr/>
          <p:nvPr/>
        </p:nvSpPr>
        <p:spPr>
          <a:xfrm>
            <a:off x="6052267" y="4195115"/>
            <a:ext cx="497199" cy="4729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a:extLst>
              <a:ext uri="{FF2B5EF4-FFF2-40B4-BE49-F238E27FC236}">
                <a16:creationId xmlns:a16="http://schemas.microsoft.com/office/drawing/2014/main" id="{8D5556A0-3A82-46BD-9DB5-A41B53EC8ED8}"/>
              </a:ext>
            </a:extLst>
          </p:cNvPr>
          <p:cNvSpPr/>
          <p:nvPr/>
        </p:nvSpPr>
        <p:spPr>
          <a:xfrm>
            <a:off x="6052267" y="2503553"/>
            <a:ext cx="497199" cy="7709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a:extLst>
              <a:ext uri="{FF2B5EF4-FFF2-40B4-BE49-F238E27FC236}">
                <a16:creationId xmlns:a16="http://schemas.microsoft.com/office/drawing/2014/main" id="{55FDCC8E-9278-434F-B5BB-DFD4DCC388CA}"/>
              </a:ext>
            </a:extLst>
          </p:cNvPr>
          <p:cNvSpPr/>
          <p:nvPr/>
        </p:nvSpPr>
        <p:spPr>
          <a:xfrm>
            <a:off x="9638747" y="2647931"/>
            <a:ext cx="497199" cy="8775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ctangle 22">
            <a:extLst>
              <a:ext uri="{FF2B5EF4-FFF2-40B4-BE49-F238E27FC236}">
                <a16:creationId xmlns:a16="http://schemas.microsoft.com/office/drawing/2014/main" id="{615B8774-5757-4C7F-BE39-EDCE50C9324C}"/>
              </a:ext>
            </a:extLst>
          </p:cNvPr>
          <p:cNvSpPr/>
          <p:nvPr/>
        </p:nvSpPr>
        <p:spPr>
          <a:xfrm>
            <a:off x="9681684" y="4157047"/>
            <a:ext cx="497199" cy="5109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a:extLst>
              <a:ext uri="{FF2B5EF4-FFF2-40B4-BE49-F238E27FC236}">
                <a16:creationId xmlns:a16="http://schemas.microsoft.com/office/drawing/2014/main" id="{75DD1D54-30D4-4562-A3CA-72AF3C27E1DD}"/>
              </a:ext>
            </a:extLst>
          </p:cNvPr>
          <p:cNvSpPr txBox="1"/>
          <p:nvPr/>
        </p:nvSpPr>
        <p:spPr>
          <a:xfrm>
            <a:off x="4248577" y="1018762"/>
            <a:ext cx="6399103" cy="923330"/>
          </a:xfrm>
          <a:prstGeom prst="rect">
            <a:avLst/>
          </a:prstGeom>
          <a:noFill/>
        </p:spPr>
        <p:txBody>
          <a:bodyPr wrap="square">
            <a:spAutoFit/>
          </a:bodyPr>
          <a:lstStyle/>
          <a:p>
            <a:pPr marL="0" marR="0" lvl="0" indent="0" defTabSz="966246" rtl="0" eaLnBrk="1" fontAlgn="auto" latinLnBrk="0" hangingPunct="1">
              <a:lnSpc>
                <a:spcPct val="100000"/>
              </a:lnSpc>
              <a:spcBef>
                <a:spcPts val="0"/>
              </a:spcBef>
              <a:spcAft>
                <a:spcPts val="0"/>
              </a:spcAft>
              <a:buClrTx/>
              <a:buSzTx/>
              <a:buFontTx/>
              <a:buNone/>
              <a:tabLst/>
              <a:defRPr/>
            </a:pPr>
            <a:r>
              <a:rPr lang="en-GB"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Regardless</a:t>
            </a: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 of the extraction method or solvent:</a:t>
            </a:r>
          </a:p>
          <a:p>
            <a:pPr marL="342900" marR="0" lvl="0" indent="-342900" defTabSz="966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lemon balm extracts </a:t>
            </a: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 highest antioxidant activities</a:t>
            </a:r>
          </a:p>
          <a:p>
            <a:pPr marL="342900" marR="0" lvl="0" indent="-342900" defTabSz="966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tarragon extracts </a:t>
            </a: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dirty="0">
                <a:solidFill>
                  <a:schemeClr val="accent3"/>
                </a:solidFill>
                <a:latin typeface="Palatino Linotype" panose="02040502050505030304" pitchFamily="18" charset="0"/>
                <a:ea typeface="Times New Roman" panose="02020603050405020304" pitchFamily="18" charset="0"/>
                <a:cs typeface="Times New Roman" panose="02020603050405020304" pitchFamily="18" charset="0"/>
              </a:rPr>
              <a:t>lowest antioxidant activities</a:t>
            </a:r>
            <a:endParaRPr lang="en-GB"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595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6" grpId="0"/>
      <p:bldP spid="37" grpId="0"/>
      <p:bldP spid="38" grpId="0"/>
      <p:bldP spid="39" grpId="0"/>
      <p:bldP spid="40" grpId="0"/>
      <p:bldP spid="41" grpId="0"/>
      <p:bldP spid="42" grpId="0"/>
      <p:bldP spid="18" grpId="0" animBg="1"/>
      <p:bldP spid="19" grpId="0" animBg="1"/>
      <p:bldP spid="20" grpId="0" animBg="1"/>
      <p:bldP spid="21" grpId="0" animBg="1"/>
      <p:bldP spid="22" grpId="0" animBg="1"/>
      <p:bldP spid="2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12</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normAutofit/>
          </a:bodyPr>
          <a:lstStyle/>
          <a:p>
            <a:r>
              <a:rPr lang="en-US" sz="2000" dirty="0"/>
              <a:t>Identification and Quantification of Individual Phenolic Compounds</a:t>
            </a:r>
          </a:p>
          <a:p>
            <a:pPr marL="324000" lvl="1" indent="0">
              <a:spcBef>
                <a:spcPts val="0"/>
              </a:spcBef>
              <a:spcAft>
                <a:spcPts val="0"/>
              </a:spcAft>
              <a:buNone/>
            </a:pPr>
            <a:endParaRPr lang="en-US" sz="1000" b="1" dirty="0">
              <a:solidFill>
                <a:schemeClr val="accent2"/>
              </a:solidFill>
              <a:latin typeface="Calibri" panose="020F0502020204030204" pitchFamily="34" charset="0"/>
              <a:cs typeface="Calibri" panose="020F0502020204030204" pitchFamily="34" charset="0"/>
            </a:endParaRPr>
          </a:p>
          <a:p>
            <a:pPr marL="92075" lvl="1" indent="0">
              <a:buNone/>
            </a:pPr>
            <a:r>
              <a:rPr lang="en-US" sz="2000" b="1" dirty="0">
                <a:solidFill>
                  <a:schemeClr val="accent2"/>
                </a:solidFill>
                <a:latin typeface="Calibri" panose="020F0502020204030204" pitchFamily="34" charset="0"/>
                <a:cs typeface="Calibri" panose="020F0502020204030204" pitchFamily="34" charset="0"/>
              </a:rPr>
              <a:t>15 compounds identified</a:t>
            </a:r>
          </a:p>
          <a:p>
            <a:pPr marL="92075" lvl="1" indent="0">
              <a:spcBef>
                <a:spcPts val="0"/>
              </a:spcBef>
              <a:spcAft>
                <a:spcPts val="0"/>
              </a:spcAft>
              <a:buNone/>
            </a:pPr>
            <a:endParaRPr lang="en-US" sz="1800" b="1" dirty="0">
              <a:solidFill>
                <a:schemeClr val="accent2"/>
              </a:solidFill>
              <a:latin typeface="Calibri" panose="020F0502020204030204" pitchFamily="34" charset="0"/>
              <a:cs typeface="Calibri" panose="020F0502020204030204" pitchFamily="34" charset="0"/>
            </a:endParaRPr>
          </a:p>
          <a:p>
            <a:pPr marL="893763" lvl="1" indent="-342900">
              <a:spcBef>
                <a:spcPts val="0"/>
              </a:spcBef>
              <a:buFont typeface="Courier New" panose="02070309020205020404" pitchFamily="49" charset="0"/>
              <a:buChar char="o"/>
              <a:tabLst>
                <a:tab pos="355600" algn="l"/>
              </a:tabLst>
            </a:pPr>
            <a:r>
              <a:rPr lang="en-US" sz="2000" dirty="0"/>
              <a:t>Rosmarinic acid</a:t>
            </a:r>
          </a:p>
          <a:p>
            <a:pPr marL="893763" lvl="1" indent="-342900">
              <a:buFont typeface="Courier New" panose="02070309020205020404" pitchFamily="49" charset="0"/>
              <a:buChar char="o"/>
              <a:tabLst>
                <a:tab pos="355600" algn="l"/>
              </a:tabLst>
            </a:pPr>
            <a:r>
              <a:rPr lang="en-US" sz="2000" dirty="0"/>
              <a:t>Ferulic acid</a:t>
            </a:r>
          </a:p>
          <a:p>
            <a:pPr marL="893763" lvl="1" indent="-342900">
              <a:buFont typeface="Courier New" panose="02070309020205020404" pitchFamily="49" charset="0"/>
              <a:buChar char="o"/>
              <a:tabLst>
                <a:tab pos="355600" algn="l"/>
              </a:tabLst>
            </a:pPr>
            <a:r>
              <a:rPr lang="en-US" sz="2000" dirty="0"/>
              <a:t>Ellagic acid</a:t>
            </a:r>
          </a:p>
          <a:p>
            <a:pPr marL="893763" lvl="1" indent="-342900">
              <a:buFont typeface="Courier New" panose="02070309020205020404" pitchFamily="49" charset="0"/>
              <a:buChar char="o"/>
              <a:tabLst>
                <a:tab pos="355600" algn="l"/>
              </a:tabLst>
            </a:pPr>
            <a:r>
              <a:rPr lang="en-US" sz="2000" dirty="0"/>
              <a:t>Naringin</a:t>
            </a:r>
          </a:p>
          <a:p>
            <a:pPr marL="893763" lvl="1" indent="-342900">
              <a:buFont typeface="Courier New" panose="02070309020205020404" pitchFamily="49" charset="0"/>
              <a:buChar char="o"/>
              <a:tabLst>
                <a:tab pos="355600" algn="l"/>
              </a:tabLst>
            </a:pPr>
            <a:r>
              <a:rPr lang="en-US" sz="2000" dirty="0"/>
              <a:t>Hesperidin</a:t>
            </a:r>
          </a:p>
          <a:p>
            <a:pPr marL="893763" lvl="1" indent="-342900">
              <a:buFont typeface="Courier New" panose="02070309020205020404" pitchFamily="49" charset="0"/>
              <a:buChar char="o"/>
              <a:tabLst>
                <a:tab pos="355600" algn="l"/>
              </a:tabLst>
            </a:pPr>
            <a:r>
              <a:rPr lang="en-US" sz="2000" dirty="0"/>
              <a:t>Resveratrol</a:t>
            </a:r>
          </a:p>
          <a:p>
            <a:pPr marL="893763" lvl="1" indent="-342900">
              <a:buFont typeface="Courier New" panose="02070309020205020404" pitchFamily="49" charset="0"/>
              <a:buChar char="o"/>
              <a:tabLst>
                <a:tab pos="355600" algn="l"/>
              </a:tabLst>
            </a:pPr>
            <a:r>
              <a:rPr lang="en-US" sz="2000" dirty="0"/>
              <a:t>Quercetin</a:t>
            </a:r>
            <a:endParaRPr lang="en-US" sz="2000" dirty="0">
              <a:cs typeface="Times New Roman" panose="02020603050405020304" pitchFamily="18" charset="0"/>
            </a:endParaRPr>
          </a:p>
        </p:txBody>
      </p:sp>
      <p:sp>
        <p:nvSpPr>
          <p:cNvPr id="19" name="Content Placeholder 5">
            <a:extLst>
              <a:ext uri="{FF2B5EF4-FFF2-40B4-BE49-F238E27FC236}">
                <a16:creationId xmlns:a16="http://schemas.microsoft.com/office/drawing/2014/main" id="{BF3DA0AD-D163-4DAE-9CD8-DF7D86AB6088}"/>
              </a:ext>
            </a:extLst>
          </p:cNvPr>
          <p:cNvSpPr txBox="1">
            <a:spLocks/>
          </p:cNvSpPr>
          <p:nvPr/>
        </p:nvSpPr>
        <p:spPr>
          <a:xfrm>
            <a:off x="4145280" y="2839699"/>
            <a:ext cx="3958360" cy="354807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480"/>
              </a:spcBef>
              <a:buFont typeface="Courier New" panose="02070309020205020404" pitchFamily="49" charset="0"/>
              <a:buChar char="o"/>
            </a:pPr>
            <a:r>
              <a:rPr lang="en-US" sz="2000" dirty="0">
                <a:cs typeface="Times New Roman" panose="02020603050405020304" pitchFamily="18" charset="0"/>
              </a:rPr>
              <a:t>p-coumaric acid + epicatechin</a:t>
            </a:r>
          </a:p>
          <a:p>
            <a:pPr>
              <a:spcBef>
                <a:spcPts val="480"/>
              </a:spcBef>
              <a:buFont typeface="Courier New" panose="02070309020205020404" pitchFamily="49" charset="0"/>
              <a:buChar char="o"/>
            </a:pPr>
            <a:r>
              <a:rPr lang="en-US" sz="2000" dirty="0">
                <a:cs typeface="Times New Roman" panose="02020603050405020304" pitchFamily="18" charset="0"/>
              </a:rPr>
              <a:t>o-coumaric acid</a:t>
            </a:r>
          </a:p>
          <a:p>
            <a:pPr>
              <a:spcBef>
                <a:spcPts val="480"/>
              </a:spcBef>
              <a:buFont typeface="Courier New" panose="02070309020205020404" pitchFamily="49" charset="0"/>
              <a:buChar char="o"/>
            </a:pPr>
            <a:r>
              <a:rPr lang="en-US" sz="2000" dirty="0">
                <a:cs typeface="Times New Roman" panose="02020603050405020304" pitchFamily="18" charset="0"/>
              </a:rPr>
              <a:t>Chlorogenic acid</a:t>
            </a:r>
          </a:p>
          <a:p>
            <a:pPr>
              <a:spcBef>
                <a:spcPts val="480"/>
              </a:spcBef>
              <a:buFont typeface="Courier New" panose="02070309020205020404" pitchFamily="49" charset="0"/>
              <a:buChar char="o"/>
            </a:pPr>
            <a:r>
              <a:rPr lang="en-US" sz="2000" dirty="0">
                <a:cs typeface="Times New Roman" panose="02020603050405020304" pitchFamily="18" charset="0"/>
              </a:rPr>
              <a:t>Cinnamic acid</a:t>
            </a:r>
          </a:p>
          <a:p>
            <a:pPr>
              <a:spcBef>
                <a:spcPts val="480"/>
              </a:spcBef>
              <a:buFont typeface="Courier New" panose="02070309020205020404" pitchFamily="49" charset="0"/>
              <a:buChar char="o"/>
            </a:pPr>
            <a:r>
              <a:rPr lang="en-US" sz="2000" dirty="0">
                <a:cs typeface="Times New Roman" panose="02020603050405020304" pitchFamily="18" charset="0"/>
              </a:rPr>
              <a:t>Syringic acid</a:t>
            </a:r>
          </a:p>
          <a:p>
            <a:pPr>
              <a:spcBef>
                <a:spcPts val="480"/>
              </a:spcBef>
              <a:buFont typeface="Courier New" panose="02070309020205020404" pitchFamily="49" charset="0"/>
              <a:buChar char="o"/>
            </a:pPr>
            <a:r>
              <a:rPr lang="en-US" sz="2000" dirty="0">
                <a:cs typeface="Times New Roman" panose="02020603050405020304" pitchFamily="18" charset="0"/>
              </a:rPr>
              <a:t>Vanillic acid</a:t>
            </a:r>
          </a:p>
          <a:p>
            <a:pPr>
              <a:spcBef>
                <a:spcPts val="480"/>
              </a:spcBef>
              <a:buFont typeface="Courier New" panose="02070309020205020404" pitchFamily="49" charset="0"/>
              <a:buChar char="o"/>
            </a:pPr>
            <a:r>
              <a:rPr lang="en-US" sz="2000" dirty="0">
                <a:cs typeface="Times New Roman" panose="02020603050405020304" pitchFamily="18" charset="0"/>
              </a:rPr>
              <a:t>Kaempferol</a:t>
            </a:r>
          </a:p>
          <a:p>
            <a:pPr>
              <a:spcBef>
                <a:spcPts val="480"/>
              </a:spcBef>
              <a:buFont typeface="Courier New" panose="02070309020205020404" pitchFamily="49" charset="0"/>
              <a:buChar char="o"/>
            </a:pPr>
            <a:r>
              <a:rPr lang="en-US" sz="2000" dirty="0">
                <a:cs typeface="Times New Roman" panose="02020603050405020304" pitchFamily="18" charset="0"/>
              </a:rPr>
              <a:t>3,4-HBA</a:t>
            </a:r>
          </a:p>
        </p:txBody>
      </p:sp>
      <p:sp>
        <p:nvSpPr>
          <p:cNvPr id="22" name="Content Placeholder 5">
            <a:extLst>
              <a:ext uri="{FF2B5EF4-FFF2-40B4-BE49-F238E27FC236}">
                <a16:creationId xmlns:a16="http://schemas.microsoft.com/office/drawing/2014/main" id="{EA365316-C98C-4237-957E-D7C717EDA7A2}"/>
              </a:ext>
            </a:extLst>
          </p:cNvPr>
          <p:cNvSpPr txBox="1">
            <a:spLocks/>
          </p:cNvSpPr>
          <p:nvPr/>
        </p:nvSpPr>
        <p:spPr>
          <a:xfrm>
            <a:off x="1852049" y="6095317"/>
            <a:ext cx="1674380" cy="538480"/>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480"/>
              </a:spcBef>
              <a:buNone/>
            </a:pPr>
            <a:r>
              <a:rPr lang="en-US" sz="2000" dirty="0">
                <a:solidFill>
                  <a:schemeClr val="accent3"/>
                </a:solidFill>
                <a:cs typeface="Times New Roman" panose="02020603050405020304" pitchFamily="18" charset="0"/>
              </a:rPr>
              <a:t>Present in all extracts</a:t>
            </a:r>
          </a:p>
        </p:txBody>
      </p:sp>
      <p:sp>
        <p:nvSpPr>
          <p:cNvPr id="23" name="Oval 22">
            <a:extLst>
              <a:ext uri="{FF2B5EF4-FFF2-40B4-BE49-F238E27FC236}">
                <a16:creationId xmlns:a16="http://schemas.microsoft.com/office/drawing/2014/main" id="{BA193F36-8858-4F42-BF50-5215B72F1100}"/>
              </a:ext>
            </a:extLst>
          </p:cNvPr>
          <p:cNvSpPr/>
          <p:nvPr/>
        </p:nvSpPr>
        <p:spPr>
          <a:xfrm rot="1094103">
            <a:off x="746379" y="2574842"/>
            <a:ext cx="2498042" cy="366126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Content Placeholder 5">
            <a:extLst>
              <a:ext uri="{FF2B5EF4-FFF2-40B4-BE49-F238E27FC236}">
                <a16:creationId xmlns:a16="http://schemas.microsoft.com/office/drawing/2014/main" id="{6C5E8195-35E6-4A43-968D-2590F8C710F9}"/>
              </a:ext>
            </a:extLst>
          </p:cNvPr>
          <p:cNvSpPr txBox="1">
            <a:spLocks/>
          </p:cNvSpPr>
          <p:nvPr/>
        </p:nvSpPr>
        <p:spPr>
          <a:xfrm>
            <a:off x="7555000" y="4005225"/>
            <a:ext cx="3958360" cy="1574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480"/>
              </a:spcBef>
              <a:buNone/>
            </a:pPr>
            <a:r>
              <a:rPr lang="en-US" sz="2000" dirty="0">
                <a:solidFill>
                  <a:srgbClr val="3F7819"/>
                </a:solidFill>
                <a:cs typeface="Times New Roman" panose="02020603050405020304" pitchFamily="18" charset="0"/>
              </a:rPr>
              <a:t>PCA was conducted to visualize the  influence of phenolic compounds on extracts differentiation</a:t>
            </a:r>
          </a:p>
        </p:txBody>
      </p:sp>
    </p:spTree>
    <p:extLst>
      <p:ext uri="{BB962C8B-B14F-4D97-AF65-F5344CB8AC3E}">
        <p14:creationId xmlns:p14="http://schemas.microsoft.com/office/powerpoint/2010/main" val="1361626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fade">
                                      <p:cBhvr>
                                        <p:cTn id="51" dur="500"/>
                                        <p:tgtEl>
                                          <p:spTgt spid="19">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xEl>
                                              <p:pRg st="2" end="2"/>
                                            </p:txEl>
                                          </p:spTgt>
                                        </p:tgtEl>
                                        <p:attrNameLst>
                                          <p:attrName>style.visibility</p:attrName>
                                        </p:attrNameLst>
                                      </p:cBhvr>
                                      <p:to>
                                        <p:strVal val="visible"/>
                                      </p:to>
                                    </p:set>
                                    <p:animEffect transition="in" filter="fade">
                                      <p:cBhvr>
                                        <p:cTn id="54" dur="500"/>
                                        <p:tgtEl>
                                          <p:spTgt spid="19">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xEl>
                                              <p:pRg st="3" end="3"/>
                                            </p:txEl>
                                          </p:spTgt>
                                        </p:tgtEl>
                                        <p:attrNameLst>
                                          <p:attrName>style.visibility</p:attrName>
                                        </p:attrNameLst>
                                      </p:cBhvr>
                                      <p:to>
                                        <p:strVal val="visible"/>
                                      </p:to>
                                    </p:set>
                                    <p:animEffect transition="in" filter="fade">
                                      <p:cBhvr>
                                        <p:cTn id="57" dur="500"/>
                                        <p:tgtEl>
                                          <p:spTgt spid="19">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xEl>
                                              <p:pRg st="4" end="4"/>
                                            </p:txEl>
                                          </p:spTgt>
                                        </p:tgtEl>
                                        <p:attrNameLst>
                                          <p:attrName>style.visibility</p:attrName>
                                        </p:attrNameLst>
                                      </p:cBhvr>
                                      <p:to>
                                        <p:strVal val="visible"/>
                                      </p:to>
                                    </p:set>
                                    <p:animEffect transition="in" filter="fade">
                                      <p:cBhvr>
                                        <p:cTn id="60" dur="500"/>
                                        <p:tgtEl>
                                          <p:spTgt spid="19">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xEl>
                                              <p:pRg st="5" end="5"/>
                                            </p:txEl>
                                          </p:spTgt>
                                        </p:tgtEl>
                                        <p:attrNameLst>
                                          <p:attrName>style.visibility</p:attrName>
                                        </p:attrNameLst>
                                      </p:cBhvr>
                                      <p:to>
                                        <p:strVal val="visible"/>
                                      </p:to>
                                    </p:set>
                                    <p:animEffect transition="in" filter="fade">
                                      <p:cBhvr>
                                        <p:cTn id="63" dur="500"/>
                                        <p:tgtEl>
                                          <p:spTgt spid="19">
                                            <p:txEl>
                                              <p:pRg st="5" end="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xEl>
                                              <p:pRg st="6" end="6"/>
                                            </p:txEl>
                                          </p:spTgt>
                                        </p:tgtEl>
                                        <p:attrNameLst>
                                          <p:attrName>style.visibility</p:attrName>
                                        </p:attrNameLst>
                                      </p:cBhvr>
                                      <p:to>
                                        <p:strVal val="visible"/>
                                      </p:to>
                                    </p:set>
                                    <p:animEffect transition="in" filter="fade">
                                      <p:cBhvr>
                                        <p:cTn id="66" dur="500"/>
                                        <p:tgtEl>
                                          <p:spTgt spid="19">
                                            <p:txEl>
                                              <p:pRg st="6" end="6"/>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xEl>
                                              <p:pRg st="7" end="7"/>
                                            </p:txEl>
                                          </p:spTgt>
                                        </p:tgtEl>
                                        <p:attrNameLst>
                                          <p:attrName>style.visibility</p:attrName>
                                        </p:attrNameLst>
                                      </p:cBhvr>
                                      <p:to>
                                        <p:strVal val="visible"/>
                                      </p:to>
                                    </p:set>
                                    <p:animEffect transition="in" filter="fade">
                                      <p:cBhvr>
                                        <p:cTn id="69" dur="500"/>
                                        <p:tgtEl>
                                          <p:spTgt spid="19">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13</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normAutofit/>
          </a:bodyPr>
          <a:lstStyle/>
          <a:p>
            <a:r>
              <a:rPr lang="en-US" sz="2000" dirty="0"/>
              <a:t>Identification and Quantification of Individual Phenolic Compounds</a:t>
            </a:r>
            <a:endParaRPr lang="pt-PT" sz="2000" dirty="0"/>
          </a:p>
        </p:txBody>
      </p:sp>
      <p:sp>
        <p:nvSpPr>
          <p:cNvPr id="11" name="Content Placeholder 2">
            <a:extLst>
              <a:ext uri="{FF2B5EF4-FFF2-40B4-BE49-F238E27FC236}">
                <a16:creationId xmlns:a16="http://schemas.microsoft.com/office/drawing/2014/main" id="{A0B98C0E-E2FD-4C07-B59C-0C07BA38390A}"/>
              </a:ext>
            </a:extLst>
          </p:cNvPr>
          <p:cNvSpPr txBox="1">
            <a:spLocks/>
          </p:cNvSpPr>
          <p:nvPr/>
        </p:nvSpPr>
        <p:spPr>
          <a:xfrm>
            <a:off x="6255949" y="2059903"/>
            <a:ext cx="5421387" cy="427207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lnSpc>
                <a:spcPct val="150000"/>
              </a:lnSpc>
              <a:spcBef>
                <a:spcPts val="0"/>
              </a:spcBef>
              <a:spcAft>
                <a:spcPts val="500"/>
              </a:spcAft>
            </a:pPr>
            <a:r>
              <a:rPr lang="en-GB" sz="2000" dirty="0">
                <a:solidFill>
                  <a:srgbClr val="C00000"/>
                </a:solidFill>
              </a:rPr>
              <a:t>Hydroethanolic extracts</a:t>
            </a:r>
            <a:r>
              <a:rPr lang="en-GB" sz="2000" dirty="0"/>
              <a:t>: higher concentrations of rosmarinic acid, resveratrol, and hesperidin</a:t>
            </a:r>
          </a:p>
          <a:p>
            <a:pPr algn="just">
              <a:lnSpc>
                <a:spcPct val="150000"/>
              </a:lnSpc>
              <a:spcBef>
                <a:spcPts val="0"/>
              </a:spcBef>
              <a:spcAft>
                <a:spcPts val="500"/>
              </a:spcAft>
            </a:pPr>
            <a:endParaRPr lang="en-GB" sz="2000" dirty="0"/>
          </a:p>
          <a:p>
            <a:pPr algn="just">
              <a:lnSpc>
                <a:spcPct val="150000"/>
              </a:lnSpc>
              <a:spcBef>
                <a:spcPts val="0"/>
              </a:spcBef>
              <a:spcAft>
                <a:spcPts val="500"/>
              </a:spcAft>
            </a:pPr>
            <a:r>
              <a:rPr lang="en-GB" sz="2000" dirty="0">
                <a:solidFill>
                  <a:schemeClr val="accent6"/>
                </a:solidFill>
              </a:rPr>
              <a:t>Aqueous extracts</a:t>
            </a:r>
            <a:r>
              <a:rPr lang="en-GB" sz="2000" dirty="0"/>
              <a:t>: higher concentrations of vanillic and syringic acids</a:t>
            </a:r>
          </a:p>
        </p:txBody>
      </p:sp>
      <p:pic>
        <p:nvPicPr>
          <p:cNvPr id="14" name="Picture 13">
            <a:extLst>
              <a:ext uri="{FF2B5EF4-FFF2-40B4-BE49-F238E27FC236}">
                <a16:creationId xmlns:a16="http://schemas.microsoft.com/office/drawing/2014/main" id="{E22C28D6-F8A7-4C7D-BD9F-17081734C600}"/>
              </a:ext>
            </a:extLst>
          </p:cNvPr>
          <p:cNvPicPr>
            <a:picLocks noChangeAspect="1"/>
          </p:cNvPicPr>
          <p:nvPr/>
        </p:nvPicPr>
        <p:blipFill rotWithShape="1">
          <a:blip r:embed="rId3">
            <a:clrChange>
              <a:clrFrom>
                <a:srgbClr val="FFFFFF"/>
              </a:clrFrom>
              <a:clrTo>
                <a:srgbClr val="FFFFFF">
                  <a:alpha val="0"/>
                </a:srgbClr>
              </a:clrTo>
            </a:clrChange>
          </a:blip>
          <a:srcRect l="10899" t="3206" r="13004"/>
          <a:stretch/>
        </p:blipFill>
        <p:spPr>
          <a:xfrm>
            <a:off x="150476" y="1822440"/>
            <a:ext cx="6030406" cy="4881343"/>
          </a:xfrm>
          <a:prstGeom prst="rect">
            <a:avLst/>
          </a:prstGeom>
        </p:spPr>
      </p:pic>
      <p:sp>
        <p:nvSpPr>
          <p:cNvPr id="7" name="Content Placeholder 5">
            <a:extLst>
              <a:ext uri="{FF2B5EF4-FFF2-40B4-BE49-F238E27FC236}">
                <a16:creationId xmlns:a16="http://schemas.microsoft.com/office/drawing/2014/main" id="{7F52EC5E-A532-4A13-A79C-D450CB0143AB}"/>
              </a:ext>
            </a:extLst>
          </p:cNvPr>
          <p:cNvSpPr txBox="1">
            <a:spLocks/>
          </p:cNvSpPr>
          <p:nvPr/>
        </p:nvSpPr>
        <p:spPr>
          <a:xfrm rot="20682136">
            <a:off x="181187" y="2391328"/>
            <a:ext cx="2572175" cy="445397"/>
          </a:xfrm>
          <a:prstGeom prst="rect">
            <a:avLst/>
          </a:prstGeom>
          <a:solidFill>
            <a:schemeClr val="bg1"/>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480"/>
              </a:spcBef>
              <a:buNone/>
            </a:pPr>
            <a:r>
              <a:rPr lang="en-US" sz="2000" b="1" dirty="0">
                <a:solidFill>
                  <a:srgbClr val="3F7819"/>
                </a:solidFill>
                <a:cs typeface="Times New Roman" panose="02020603050405020304" pitchFamily="18" charset="0"/>
              </a:rPr>
              <a:t>Unable to distinguish between solvents…</a:t>
            </a:r>
          </a:p>
        </p:txBody>
      </p:sp>
    </p:spTree>
    <p:extLst>
      <p:ext uri="{BB962C8B-B14F-4D97-AF65-F5344CB8AC3E}">
        <p14:creationId xmlns:p14="http://schemas.microsoft.com/office/powerpoint/2010/main" val="3999954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14</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normAutofit/>
          </a:bodyPr>
          <a:lstStyle/>
          <a:p>
            <a:r>
              <a:rPr lang="en-US" sz="2000" dirty="0"/>
              <a:t>Identification and Quantification of Individual Phenolic Compounds</a:t>
            </a:r>
          </a:p>
        </p:txBody>
      </p:sp>
      <p:pic>
        <p:nvPicPr>
          <p:cNvPr id="4" name="Picture 3">
            <a:extLst>
              <a:ext uri="{FF2B5EF4-FFF2-40B4-BE49-F238E27FC236}">
                <a16:creationId xmlns:a16="http://schemas.microsoft.com/office/drawing/2014/main" id="{CEC28B12-C190-4569-8040-08747F1FF004}"/>
              </a:ext>
            </a:extLst>
          </p:cNvPr>
          <p:cNvPicPr>
            <a:picLocks noChangeAspect="1"/>
          </p:cNvPicPr>
          <p:nvPr/>
        </p:nvPicPr>
        <p:blipFill rotWithShape="1">
          <a:blip r:embed="rId3">
            <a:clrChange>
              <a:clrFrom>
                <a:srgbClr val="FFFFFF"/>
              </a:clrFrom>
              <a:clrTo>
                <a:srgbClr val="FFFFFF">
                  <a:alpha val="0"/>
                </a:srgbClr>
              </a:clrTo>
            </a:clrChange>
          </a:blip>
          <a:srcRect l="10899" t="3206" r="13004"/>
          <a:stretch/>
        </p:blipFill>
        <p:spPr>
          <a:xfrm>
            <a:off x="150476" y="1822440"/>
            <a:ext cx="6030406" cy="4881343"/>
          </a:xfrm>
          <a:prstGeom prst="rect">
            <a:avLst/>
          </a:prstGeom>
        </p:spPr>
      </p:pic>
      <p:pic>
        <p:nvPicPr>
          <p:cNvPr id="5" name="Picture 4">
            <a:extLst>
              <a:ext uri="{FF2B5EF4-FFF2-40B4-BE49-F238E27FC236}">
                <a16:creationId xmlns:a16="http://schemas.microsoft.com/office/drawing/2014/main" id="{119F815A-DA8D-46FF-AC00-2AA85098DD5C}"/>
              </a:ext>
            </a:extLst>
          </p:cNvPr>
          <p:cNvPicPr>
            <a:picLocks noChangeAspect="1"/>
          </p:cNvPicPr>
          <p:nvPr/>
        </p:nvPicPr>
        <p:blipFill rotWithShape="1">
          <a:blip r:embed="rId4">
            <a:clrChange>
              <a:clrFrom>
                <a:srgbClr val="FFFFFF"/>
              </a:clrFrom>
              <a:clrTo>
                <a:srgbClr val="FFFFFF">
                  <a:alpha val="0"/>
                </a:srgbClr>
              </a:clrTo>
            </a:clrChange>
          </a:blip>
          <a:srcRect l="18843" t="6116" r="19347"/>
          <a:stretch/>
        </p:blipFill>
        <p:spPr>
          <a:xfrm>
            <a:off x="6376898" y="2075979"/>
            <a:ext cx="5168478" cy="4696873"/>
          </a:xfrm>
          <a:prstGeom prst="rect">
            <a:avLst/>
          </a:prstGeom>
        </p:spPr>
      </p:pic>
      <p:sp>
        <p:nvSpPr>
          <p:cNvPr id="7" name="Content Placeholder 5">
            <a:extLst>
              <a:ext uri="{FF2B5EF4-FFF2-40B4-BE49-F238E27FC236}">
                <a16:creationId xmlns:a16="http://schemas.microsoft.com/office/drawing/2014/main" id="{0D6C0929-6E04-4903-BB83-48A41D1571D9}"/>
              </a:ext>
            </a:extLst>
          </p:cNvPr>
          <p:cNvSpPr txBox="1">
            <a:spLocks/>
          </p:cNvSpPr>
          <p:nvPr/>
        </p:nvSpPr>
        <p:spPr>
          <a:xfrm rot="20682136">
            <a:off x="181187" y="2391328"/>
            <a:ext cx="2572175" cy="445397"/>
          </a:xfrm>
          <a:prstGeom prst="rect">
            <a:avLst/>
          </a:prstGeom>
          <a:solidFill>
            <a:schemeClr val="bg1"/>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480"/>
              </a:spcBef>
              <a:buNone/>
            </a:pPr>
            <a:r>
              <a:rPr lang="en-US" sz="2000" b="1" dirty="0">
                <a:solidFill>
                  <a:srgbClr val="3F7819"/>
                </a:solidFill>
                <a:cs typeface="Times New Roman" panose="02020603050405020304" pitchFamily="18" charset="0"/>
              </a:rPr>
              <a:t>Unable to distinguish between solvents…</a:t>
            </a:r>
          </a:p>
        </p:txBody>
      </p:sp>
      <p:sp>
        <p:nvSpPr>
          <p:cNvPr id="8" name="Content Placeholder 5">
            <a:extLst>
              <a:ext uri="{FF2B5EF4-FFF2-40B4-BE49-F238E27FC236}">
                <a16:creationId xmlns:a16="http://schemas.microsoft.com/office/drawing/2014/main" id="{A134D4B5-C734-41D5-851C-49838FF8CEC4}"/>
              </a:ext>
            </a:extLst>
          </p:cNvPr>
          <p:cNvSpPr txBox="1">
            <a:spLocks/>
          </p:cNvSpPr>
          <p:nvPr/>
        </p:nvSpPr>
        <p:spPr>
          <a:xfrm rot="662736">
            <a:off x="9586778" y="2085428"/>
            <a:ext cx="2388044" cy="554123"/>
          </a:xfrm>
          <a:prstGeom prst="rect">
            <a:avLst/>
          </a:prstGeom>
          <a:solidFill>
            <a:schemeClr val="bg1"/>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480"/>
              </a:spcBef>
              <a:buNone/>
            </a:pPr>
            <a:r>
              <a:rPr lang="en-US" sz="2000" b="1" dirty="0">
                <a:solidFill>
                  <a:srgbClr val="3F7819"/>
                </a:solidFill>
                <a:cs typeface="Times New Roman" panose="02020603050405020304" pitchFamily="18" charset="0"/>
              </a:rPr>
              <a:t>…but good discrimination between methods!</a:t>
            </a:r>
          </a:p>
        </p:txBody>
      </p:sp>
    </p:spTree>
    <p:extLst>
      <p:ext uri="{BB962C8B-B14F-4D97-AF65-F5344CB8AC3E}">
        <p14:creationId xmlns:p14="http://schemas.microsoft.com/office/powerpoint/2010/main" val="412590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15</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normAutofit/>
          </a:bodyPr>
          <a:lstStyle/>
          <a:p>
            <a:r>
              <a:rPr lang="en-US" sz="2000" dirty="0"/>
              <a:t>Identification and Quantification of Individual Phenolic Compounds</a:t>
            </a:r>
          </a:p>
        </p:txBody>
      </p:sp>
      <p:pic>
        <p:nvPicPr>
          <p:cNvPr id="5" name="Picture 4">
            <a:extLst>
              <a:ext uri="{FF2B5EF4-FFF2-40B4-BE49-F238E27FC236}">
                <a16:creationId xmlns:a16="http://schemas.microsoft.com/office/drawing/2014/main" id="{119F815A-DA8D-46FF-AC00-2AA85098DD5C}"/>
              </a:ext>
            </a:extLst>
          </p:cNvPr>
          <p:cNvPicPr>
            <a:picLocks noChangeAspect="1"/>
          </p:cNvPicPr>
          <p:nvPr/>
        </p:nvPicPr>
        <p:blipFill rotWithShape="1">
          <a:blip r:embed="rId3">
            <a:clrChange>
              <a:clrFrom>
                <a:srgbClr val="FFFFFF"/>
              </a:clrFrom>
              <a:clrTo>
                <a:srgbClr val="FFFFFF">
                  <a:alpha val="0"/>
                </a:srgbClr>
              </a:clrTo>
            </a:clrChange>
          </a:blip>
          <a:srcRect l="18843" t="6116" r="19347"/>
          <a:stretch/>
        </p:blipFill>
        <p:spPr>
          <a:xfrm>
            <a:off x="6376898" y="2075979"/>
            <a:ext cx="5168478" cy="4696873"/>
          </a:xfrm>
          <a:prstGeom prst="rect">
            <a:avLst/>
          </a:prstGeom>
        </p:spPr>
      </p:pic>
      <p:sp>
        <p:nvSpPr>
          <p:cNvPr id="9" name="Content Placeholder 2">
            <a:extLst>
              <a:ext uri="{FF2B5EF4-FFF2-40B4-BE49-F238E27FC236}">
                <a16:creationId xmlns:a16="http://schemas.microsoft.com/office/drawing/2014/main" id="{10C2BB52-F9A8-4EEC-A094-EAA1746932C4}"/>
              </a:ext>
            </a:extLst>
          </p:cNvPr>
          <p:cNvSpPr txBox="1">
            <a:spLocks/>
          </p:cNvSpPr>
          <p:nvPr/>
        </p:nvSpPr>
        <p:spPr>
          <a:xfrm>
            <a:off x="646624" y="2300848"/>
            <a:ext cx="5279475" cy="413772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lnSpc>
                <a:spcPct val="150000"/>
              </a:lnSpc>
              <a:spcBef>
                <a:spcPts val="0"/>
              </a:spcBef>
              <a:spcAft>
                <a:spcPts val="500"/>
              </a:spcAft>
            </a:pPr>
            <a:r>
              <a:rPr lang="en-GB" sz="2000" dirty="0">
                <a:solidFill>
                  <a:srgbClr val="FFC000"/>
                </a:solidFill>
              </a:rPr>
              <a:t>Soxhlet extracts</a:t>
            </a:r>
            <a:r>
              <a:rPr lang="en-GB" sz="2000" dirty="0"/>
              <a:t>: higher concentrations of rosmarinic acid, kaempferol, hesperidin and ellagic acid</a:t>
            </a:r>
          </a:p>
          <a:p>
            <a:pPr algn="just">
              <a:lnSpc>
                <a:spcPct val="150000"/>
              </a:lnSpc>
              <a:spcBef>
                <a:spcPts val="0"/>
              </a:spcBef>
              <a:spcAft>
                <a:spcPts val="500"/>
              </a:spcAft>
            </a:pPr>
            <a:endParaRPr lang="en-GB" sz="2000" dirty="0"/>
          </a:p>
          <a:p>
            <a:pPr algn="just">
              <a:lnSpc>
                <a:spcPct val="150000"/>
              </a:lnSpc>
              <a:spcBef>
                <a:spcPts val="0"/>
              </a:spcBef>
              <a:spcAft>
                <a:spcPts val="500"/>
              </a:spcAft>
            </a:pPr>
            <a:r>
              <a:rPr lang="en-GB" sz="2000" dirty="0">
                <a:solidFill>
                  <a:srgbClr val="00B050"/>
                </a:solidFill>
              </a:rPr>
              <a:t>Solid-liquid extracts</a:t>
            </a:r>
            <a:r>
              <a:rPr lang="en-GB" sz="2000" dirty="0"/>
              <a:t>: higher concentrations of vanillic and syringic acids, resveratrol, and quercetin</a:t>
            </a:r>
          </a:p>
        </p:txBody>
      </p:sp>
    </p:spTree>
    <p:extLst>
      <p:ext uri="{BB962C8B-B14F-4D97-AF65-F5344CB8AC3E}">
        <p14:creationId xmlns:p14="http://schemas.microsoft.com/office/powerpoint/2010/main" val="1286303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16</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normAutofit/>
          </a:bodyPr>
          <a:lstStyle/>
          <a:p>
            <a:r>
              <a:rPr lang="en-US" sz="2000" dirty="0"/>
              <a:t>Identification and Quantification of Individual Phenolic Compounds</a:t>
            </a:r>
          </a:p>
        </p:txBody>
      </p:sp>
      <p:pic>
        <p:nvPicPr>
          <p:cNvPr id="4" name="Picture 3">
            <a:extLst>
              <a:ext uri="{FF2B5EF4-FFF2-40B4-BE49-F238E27FC236}">
                <a16:creationId xmlns:a16="http://schemas.microsoft.com/office/drawing/2014/main" id="{CEC28B12-C190-4569-8040-08747F1FF004}"/>
              </a:ext>
            </a:extLst>
          </p:cNvPr>
          <p:cNvPicPr>
            <a:picLocks noChangeAspect="1"/>
          </p:cNvPicPr>
          <p:nvPr/>
        </p:nvPicPr>
        <p:blipFill rotWithShape="1">
          <a:blip r:embed="rId3">
            <a:clrChange>
              <a:clrFrom>
                <a:srgbClr val="FFFFFF"/>
              </a:clrFrom>
              <a:clrTo>
                <a:srgbClr val="FFFFFF">
                  <a:alpha val="0"/>
                </a:srgbClr>
              </a:clrTo>
            </a:clrChange>
          </a:blip>
          <a:srcRect l="10899" t="3206" r="13004"/>
          <a:stretch/>
        </p:blipFill>
        <p:spPr>
          <a:xfrm>
            <a:off x="150476" y="1822440"/>
            <a:ext cx="6030406" cy="4881343"/>
          </a:xfrm>
          <a:prstGeom prst="rect">
            <a:avLst/>
          </a:prstGeom>
        </p:spPr>
      </p:pic>
      <p:pic>
        <p:nvPicPr>
          <p:cNvPr id="5" name="Picture 4">
            <a:extLst>
              <a:ext uri="{FF2B5EF4-FFF2-40B4-BE49-F238E27FC236}">
                <a16:creationId xmlns:a16="http://schemas.microsoft.com/office/drawing/2014/main" id="{119F815A-DA8D-46FF-AC00-2AA85098DD5C}"/>
              </a:ext>
            </a:extLst>
          </p:cNvPr>
          <p:cNvPicPr>
            <a:picLocks noChangeAspect="1"/>
          </p:cNvPicPr>
          <p:nvPr/>
        </p:nvPicPr>
        <p:blipFill rotWithShape="1">
          <a:blip r:embed="rId4">
            <a:clrChange>
              <a:clrFrom>
                <a:srgbClr val="FFFFFF"/>
              </a:clrFrom>
              <a:clrTo>
                <a:srgbClr val="FFFFFF">
                  <a:alpha val="0"/>
                </a:srgbClr>
              </a:clrTo>
            </a:clrChange>
          </a:blip>
          <a:srcRect l="18843" t="6116" r="19347"/>
          <a:stretch/>
        </p:blipFill>
        <p:spPr>
          <a:xfrm>
            <a:off x="6376898" y="2075979"/>
            <a:ext cx="5168478" cy="4696873"/>
          </a:xfrm>
          <a:prstGeom prst="rect">
            <a:avLst/>
          </a:prstGeom>
        </p:spPr>
      </p:pic>
      <p:sp>
        <p:nvSpPr>
          <p:cNvPr id="10" name="TextBox 9">
            <a:extLst>
              <a:ext uri="{FF2B5EF4-FFF2-40B4-BE49-F238E27FC236}">
                <a16:creationId xmlns:a16="http://schemas.microsoft.com/office/drawing/2014/main" id="{67971CCB-E989-468B-8728-06411D6C1FEE}"/>
              </a:ext>
            </a:extLst>
          </p:cNvPr>
          <p:cNvSpPr txBox="1"/>
          <p:nvPr/>
        </p:nvSpPr>
        <p:spPr>
          <a:xfrm>
            <a:off x="4271541" y="2959944"/>
            <a:ext cx="3648918" cy="1884747"/>
          </a:xfrm>
          <a:prstGeom prst="rect">
            <a:avLst/>
          </a:prstGeom>
          <a:solidFill>
            <a:schemeClr val="bg1"/>
          </a:solidFill>
        </p:spPr>
        <p:txBody>
          <a:bodyPr wrap="square" anchor="ctr">
            <a:spAutoFit/>
          </a:bodyPr>
          <a:lstStyle/>
          <a:p>
            <a:pPr algn="ctr">
              <a:lnSpc>
                <a:spcPct val="150000"/>
              </a:lnSpc>
              <a:spcBef>
                <a:spcPts val="0"/>
              </a:spcBef>
              <a:spcAft>
                <a:spcPts val="500"/>
              </a:spcAft>
            </a:pPr>
            <a:r>
              <a:rPr lang="en-US" sz="2000" dirty="0">
                <a:solidFill>
                  <a:srgbClr val="3F7819"/>
                </a:solidFill>
              </a:rPr>
              <a:t>Valuable results to help selecting the best method/solvent combination to achieve a specific phenolic compound! </a:t>
            </a:r>
            <a:endParaRPr lang="en-GB" sz="2000" dirty="0">
              <a:solidFill>
                <a:srgbClr val="3F7819"/>
              </a:solidFill>
            </a:endParaRPr>
          </a:p>
        </p:txBody>
      </p:sp>
    </p:spTree>
    <p:extLst>
      <p:ext uri="{BB962C8B-B14F-4D97-AF65-F5344CB8AC3E}">
        <p14:creationId xmlns:p14="http://schemas.microsoft.com/office/powerpoint/2010/main" val="81497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1F28F56-7774-41DD-A448-5576A3503CBC}" type="slidenum">
              <a:rPr lang="en-GB" sz="1200" smtClean="0"/>
              <a:pPr/>
              <a:t>17</a:t>
            </a:fld>
            <a:endParaRPr lang="en-GB"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z="3200" spc="-50" dirty="0">
                <a:solidFill>
                  <a:srgbClr val="54A021">
                    <a:lumMod val="75000"/>
                  </a:srgbClr>
                </a:solidFill>
                <a:latin typeface="Trebuchet MS" panose="020B0603020202020204"/>
              </a:rPr>
              <a:t> Conclusions</a:t>
            </a:r>
            <a:endParaRPr lang="en-US" sz="3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1"/>
          </p:nvPr>
        </p:nvSpPr>
        <p:spPr>
          <a:xfrm>
            <a:off x="2570480" y="1524609"/>
            <a:ext cx="9350697" cy="4413612"/>
          </a:xfrm>
        </p:spPr>
        <p:txBody>
          <a:bodyPr anchor="ctr">
            <a:noAutofit/>
          </a:bodyPr>
          <a:lstStyle/>
          <a:p>
            <a:pPr algn="just">
              <a:lnSpc>
                <a:spcPct val="150000"/>
              </a:lnSpc>
              <a:spcBef>
                <a:spcPts val="0"/>
              </a:spcBef>
              <a:spcAft>
                <a:spcPts val="500"/>
              </a:spcAft>
            </a:pPr>
            <a:r>
              <a:rPr lang="en-GB" sz="2000" dirty="0"/>
              <a:t>Insight on the phytochemical profile and antioxidant activity of plant extracts</a:t>
            </a:r>
          </a:p>
          <a:p>
            <a:pPr algn="just">
              <a:lnSpc>
                <a:spcPct val="150000"/>
              </a:lnSpc>
              <a:spcBef>
                <a:spcPts val="0"/>
              </a:spcBef>
              <a:spcAft>
                <a:spcPts val="500"/>
              </a:spcAft>
            </a:pPr>
            <a:r>
              <a:rPr lang="en-GB" sz="2000" dirty="0"/>
              <a:t>Evaluation of the effect of extraction methods and solvents</a:t>
            </a:r>
          </a:p>
          <a:p>
            <a:pPr lvl="1" algn="just">
              <a:lnSpc>
                <a:spcPct val="150000"/>
              </a:lnSpc>
              <a:spcBef>
                <a:spcPts val="0"/>
              </a:spcBef>
              <a:spcAft>
                <a:spcPts val="500"/>
              </a:spcAft>
              <a:buFont typeface="Wingdings" panose="05000000000000000000" pitchFamily="2" charset="2"/>
              <a:buChar char="Ø"/>
            </a:pPr>
            <a:r>
              <a:rPr lang="en-GB" sz="2000" dirty="0">
                <a:solidFill>
                  <a:schemeClr val="bg2">
                    <a:lumMod val="50000"/>
                  </a:schemeClr>
                </a:solidFill>
                <a:ea typeface="Calibri" panose="020F0502020204030204" pitchFamily="34" charset="0"/>
                <a:cs typeface="Times New Roman" panose="02020603050405020304" pitchFamily="18" charset="0"/>
              </a:rPr>
              <a:t>Differences between aqueous and ethanolic extracts</a:t>
            </a:r>
          </a:p>
          <a:p>
            <a:pPr lvl="1" algn="just">
              <a:lnSpc>
                <a:spcPct val="150000"/>
              </a:lnSpc>
              <a:spcBef>
                <a:spcPts val="0"/>
              </a:spcBef>
              <a:spcAft>
                <a:spcPts val="500"/>
              </a:spcAft>
              <a:buFont typeface="Wingdings" panose="05000000000000000000" pitchFamily="2" charset="2"/>
              <a:buChar char="Ø"/>
            </a:pPr>
            <a:r>
              <a:rPr lang="en-GB" sz="2000" dirty="0">
                <a:solidFill>
                  <a:schemeClr val="bg2">
                    <a:lumMod val="50000"/>
                  </a:schemeClr>
                </a:solidFill>
                <a:ea typeface="Calibri" panose="020F0502020204030204" pitchFamily="34" charset="0"/>
                <a:cs typeface="Times New Roman" panose="02020603050405020304" pitchFamily="18" charset="0"/>
              </a:rPr>
              <a:t>Differences between solid-liquid and Soxhlet techniques</a:t>
            </a:r>
            <a:endParaRPr lang="en-GB" sz="2000" dirty="0">
              <a:solidFill>
                <a:schemeClr val="bg2">
                  <a:lumMod val="50000"/>
                </a:schemeClr>
              </a:solidFill>
            </a:endParaRPr>
          </a:p>
          <a:p>
            <a:pPr algn="just">
              <a:lnSpc>
                <a:spcPct val="150000"/>
              </a:lnSpc>
              <a:spcBef>
                <a:spcPts val="0"/>
              </a:spcBef>
              <a:spcAft>
                <a:spcPts val="500"/>
              </a:spcAft>
            </a:pPr>
            <a:r>
              <a:rPr lang="en-GB" sz="2000" dirty="0"/>
              <a:t>Overall higher phenolic content: solid-liquid hydroethanolic extracts</a:t>
            </a:r>
          </a:p>
          <a:p>
            <a:pPr algn="just">
              <a:lnSpc>
                <a:spcPct val="150000"/>
              </a:lnSpc>
              <a:spcBef>
                <a:spcPts val="0"/>
              </a:spcBef>
              <a:spcAft>
                <a:spcPts val="500"/>
              </a:spcAft>
            </a:pPr>
            <a:r>
              <a:rPr lang="en-GB" sz="2000" dirty="0"/>
              <a:t>Lemon balm extracts: highest TPC, TFC and antioxidant activities</a:t>
            </a:r>
          </a:p>
          <a:p>
            <a:pPr algn="just">
              <a:lnSpc>
                <a:spcPct val="150000"/>
              </a:lnSpc>
              <a:spcBef>
                <a:spcPts val="0"/>
              </a:spcBef>
              <a:spcAft>
                <a:spcPts val="500"/>
              </a:spcAft>
            </a:pPr>
            <a:r>
              <a:rPr lang="en-GB" sz="2000" dirty="0">
                <a:ea typeface="Calibri" panose="020F0502020204030204" pitchFamily="34" charset="0"/>
                <a:cs typeface="Times New Roman" panose="02020603050405020304" pitchFamily="18" charset="0"/>
              </a:rPr>
              <a:t>Tarragon: “worst” results in all assays</a:t>
            </a:r>
            <a:endParaRPr lang="pt-PT" sz="2000" dirty="0"/>
          </a:p>
          <a:p>
            <a:pPr algn="just">
              <a:lnSpc>
                <a:spcPct val="150000"/>
              </a:lnSpc>
              <a:spcBef>
                <a:spcPts val="0"/>
              </a:spcBef>
              <a:spcAft>
                <a:spcPts val="500"/>
              </a:spcAft>
            </a:pPr>
            <a:endParaRPr lang="en-US" sz="2000" dirty="0">
              <a:cs typeface="Times New Roman" panose="02020603050405020304" pitchFamily="18" charset="0"/>
            </a:endParaRPr>
          </a:p>
        </p:txBody>
      </p:sp>
      <p:pic>
        <p:nvPicPr>
          <p:cNvPr id="6" name="Picture 2" descr="Resultado de imagem para attention">
            <a:extLst>
              <a:ext uri="{FF2B5EF4-FFF2-40B4-BE49-F238E27FC236}">
                <a16:creationId xmlns:a16="http://schemas.microsoft.com/office/drawing/2014/main" id="{E8B7D33E-C9B4-4849-A3A3-68EE7C34C2EB}"/>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8996" r="22521"/>
          <a:stretch/>
        </p:blipFill>
        <p:spPr bwMode="auto">
          <a:xfrm>
            <a:off x="484183" y="1868963"/>
            <a:ext cx="1760744" cy="168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82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21BE1-0F2E-4FF7-902F-2DBD842B63D0}"/>
              </a:ext>
            </a:extLst>
          </p:cNvPr>
          <p:cNvSpPr>
            <a:spLocks noGrp="1"/>
          </p:cNvSpPr>
          <p:nvPr>
            <p:ph sz="quarter" idx="11"/>
          </p:nvPr>
        </p:nvSpPr>
        <p:spPr>
          <a:xfrm>
            <a:off x="401240" y="1701417"/>
            <a:ext cx="11172138" cy="2919074"/>
          </a:xfrm>
        </p:spPr>
        <p:txBody>
          <a:bodyPr>
            <a:normAutofit/>
          </a:bodyPr>
          <a:lstStyle/>
          <a:p>
            <a:pPr marL="0" indent="0" algn="ctr">
              <a:lnSpc>
                <a:spcPct val="150000"/>
              </a:lnSpc>
              <a:buNone/>
            </a:pPr>
            <a:r>
              <a:rPr lang="en-GB" sz="1900" dirty="0"/>
              <a:t>BNS wishes to acknowledge the financial support provided by the Portuguese Foundation for Science and Technology (FCT) through the PhD grant SFRH/BD/137801/2018.</a:t>
            </a:r>
          </a:p>
          <a:p>
            <a:pPr marL="0" indent="0" algn="ctr">
              <a:lnSpc>
                <a:spcPct val="150000"/>
              </a:lnSpc>
              <a:buNone/>
            </a:pPr>
            <a:r>
              <a:rPr lang="en-US" sz="1900" dirty="0"/>
              <a:t>The authors are grateful to EU PRIMA </a:t>
            </a:r>
            <a:r>
              <a:rPr lang="en-US" sz="1900" dirty="0" err="1"/>
              <a:t>programme</a:t>
            </a:r>
            <a:r>
              <a:rPr lang="en-US" sz="1900" dirty="0"/>
              <a:t> and the Portuguese Foundation for Science and Technology (FCT) for funding the </a:t>
            </a:r>
            <a:r>
              <a:rPr lang="en-US" sz="1900" dirty="0" err="1"/>
              <a:t>ArtiSane</a:t>
            </a:r>
            <a:r>
              <a:rPr lang="en-US" sz="1900" dirty="0"/>
              <a:t> Food project (PRIMA/0001/2018).</a:t>
            </a:r>
            <a:endParaRPr lang="en-GB" sz="1900" dirty="0"/>
          </a:p>
          <a:p>
            <a:pPr algn="ctr"/>
            <a:endParaRPr lang="en-GB" dirty="0"/>
          </a:p>
        </p:txBody>
      </p:sp>
      <p:sp>
        <p:nvSpPr>
          <p:cNvPr id="4" name="Title 2">
            <a:extLst>
              <a:ext uri="{FF2B5EF4-FFF2-40B4-BE49-F238E27FC236}">
                <a16:creationId xmlns:a16="http://schemas.microsoft.com/office/drawing/2014/main" id="{9523019F-6C46-4001-8026-7F07127852D5}"/>
              </a:ext>
            </a:extLst>
          </p:cNvPr>
          <p:cNvSpPr>
            <a:spLocks noGrp="1"/>
          </p:cNvSpPr>
          <p:nvPr>
            <p:ph type="title"/>
          </p:nvPr>
        </p:nvSpPr>
        <p:spPr>
          <a:xfrm>
            <a:off x="384175" y="419100"/>
            <a:ext cx="11423650" cy="936625"/>
          </a:xfrm>
        </p:spPr>
        <p:txBody>
          <a:bodyPr>
            <a:noAutofit/>
          </a:bodyPr>
          <a:lstStyle/>
          <a:p>
            <a:br>
              <a:rPr lang="en-GB" sz="3200" spc="-50" dirty="0">
                <a:solidFill>
                  <a:srgbClr val="54A021">
                    <a:lumMod val="75000"/>
                  </a:srgbClr>
                </a:solidFill>
                <a:latin typeface="Trebuchet MS" panose="020B0603020202020204"/>
              </a:rPr>
            </a:br>
            <a:r>
              <a:rPr lang="en-GB" sz="3200" spc="-50" dirty="0">
                <a:solidFill>
                  <a:srgbClr val="54A021">
                    <a:lumMod val="75000"/>
                  </a:srgbClr>
                </a:solidFill>
                <a:latin typeface="Trebuchet MS" panose="020B0603020202020204"/>
              </a:rPr>
              <a:t> Acknowledgements</a:t>
            </a:r>
            <a:endParaRPr lang="en-GB" sz="3200" dirty="0"/>
          </a:p>
        </p:txBody>
      </p:sp>
      <p:pic>
        <p:nvPicPr>
          <p:cNvPr id="7" name="Picture 6">
            <a:extLst>
              <a:ext uri="{FF2B5EF4-FFF2-40B4-BE49-F238E27FC236}">
                <a16:creationId xmlns:a16="http://schemas.microsoft.com/office/drawing/2014/main" id="{7DFC00B0-D2EC-4582-961A-A5A99237B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157" y="4830263"/>
            <a:ext cx="4384431" cy="889065"/>
          </a:xfrm>
          <a:prstGeom prst="rect">
            <a:avLst/>
          </a:prstGeom>
        </p:spPr>
      </p:pic>
      <p:pic>
        <p:nvPicPr>
          <p:cNvPr id="8" name="Picture 7">
            <a:extLst>
              <a:ext uri="{FF2B5EF4-FFF2-40B4-BE49-F238E27FC236}">
                <a16:creationId xmlns:a16="http://schemas.microsoft.com/office/drawing/2014/main" id="{C4CCA164-EB6E-4DCC-AFB9-6C749BBD7CA4}"/>
              </a:ext>
            </a:extLst>
          </p:cNvPr>
          <p:cNvPicPr>
            <a:picLocks noChangeAspect="1"/>
          </p:cNvPicPr>
          <p:nvPr/>
        </p:nvPicPr>
        <p:blipFill rotWithShape="1">
          <a:blip r:embed="rId3">
            <a:extLst>
              <a:ext uri="{28A0092B-C50C-407E-A947-70E740481C1C}">
                <a14:useLocalDpi xmlns:a14="http://schemas.microsoft.com/office/drawing/2010/main" val="0"/>
              </a:ext>
            </a:extLst>
          </a:blip>
          <a:srcRect l="14032" t="21515" r="14202" b="18283"/>
          <a:stretch/>
        </p:blipFill>
        <p:spPr>
          <a:xfrm>
            <a:off x="4170707" y="5257814"/>
            <a:ext cx="2014099" cy="487593"/>
          </a:xfrm>
          <a:prstGeom prst="rect">
            <a:avLst/>
          </a:prstGeom>
        </p:spPr>
      </p:pic>
      <p:pic>
        <p:nvPicPr>
          <p:cNvPr id="2" name="Picture 2" descr="C:\Users\ubarron\Desktop\IPB\PRIMA Project\Website\Logo\ArtisaneLogoColor.png">
            <a:extLst>
              <a:ext uri="{FF2B5EF4-FFF2-40B4-BE49-F238E27FC236}">
                <a16:creationId xmlns:a16="http://schemas.microsoft.com/office/drawing/2014/main" id="{97E9DF2F-6924-4767-9B14-88DD071052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696" y="4620491"/>
            <a:ext cx="2230938" cy="171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151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C204-095B-45AE-8171-94A9B9034240}"/>
              </a:ext>
            </a:extLst>
          </p:cNvPr>
          <p:cNvSpPr>
            <a:spLocks noGrp="1"/>
          </p:cNvSpPr>
          <p:nvPr>
            <p:ph type="title"/>
          </p:nvPr>
        </p:nvSpPr>
        <p:spPr>
          <a:xfrm>
            <a:off x="461533" y="1238603"/>
            <a:ext cx="9063612" cy="1915144"/>
          </a:xfrm>
        </p:spPr>
        <p:txBody>
          <a:bodyPr vert="horz" lIns="91440" tIns="45720" rIns="91440" bIns="45720" rtlCol="0" anchor="ctr">
            <a:normAutofit/>
          </a:bodyPr>
          <a:lstStyle/>
          <a:p>
            <a:pPr algn="ctr" defTabSz="914400">
              <a:lnSpc>
                <a:spcPct val="120000"/>
              </a:lnSpc>
              <a:spcAft>
                <a:spcPts val="500"/>
              </a:spcAft>
            </a:pPr>
            <a:r>
              <a:rPr lang="en-US" sz="3400" spc="-50" dirty="0">
                <a:solidFill>
                  <a:schemeClr val="accent2">
                    <a:lumMod val="75000"/>
                  </a:schemeClr>
                </a:solidFill>
              </a:rPr>
              <a:t>Thank you! </a:t>
            </a:r>
            <a:br>
              <a:rPr lang="en-US" sz="3400" spc="-50" dirty="0">
                <a:solidFill>
                  <a:schemeClr val="accent2">
                    <a:lumMod val="75000"/>
                  </a:schemeClr>
                </a:solidFill>
              </a:rPr>
            </a:br>
            <a:br>
              <a:rPr lang="en-US" sz="3400" spc="-50" dirty="0">
                <a:solidFill>
                  <a:schemeClr val="accent2">
                    <a:lumMod val="75000"/>
                  </a:schemeClr>
                </a:solidFill>
              </a:rPr>
            </a:br>
            <a:r>
              <a:rPr lang="en-US" sz="1600" spc="-50" dirty="0">
                <a:solidFill>
                  <a:schemeClr val="accent2">
                    <a:lumMod val="75000"/>
                  </a:schemeClr>
                </a:solidFill>
              </a:rPr>
              <a:t>Any questions: beatrizsilva@ceb.uminho.pt</a:t>
            </a:r>
            <a:endParaRPr lang="en-US" sz="3400" spc="-50" dirty="0">
              <a:solidFill>
                <a:schemeClr val="accent2">
                  <a:lumMod val="75000"/>
                </a:schemeClr>
              </a:solidFill>
            </a:endParaRPr>
          </a:p>
        </p:txBody>
      </p:sp>
      <p:pic>
        <p:nvPicPr>
          <p:cNvPr id="16" name="Picture 2">
            <a:extLst>
              <a:ext uri="{FF2B5EF4-FFF2-40B4-BE49-F238E27FC236}">
                <a16:creationId xmlns:a16="http://schemas.microsoft.com/office/drawing/2014/main" id="{EA7D2064-1AA6-440A-9517-CDFE142F80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974" y="6262547"/>
            <a:ext cx="1146521" cy="41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3">
            <a:extLst>
              <a:ext uri="{FF2B5EF4-FFF2-40B4-BE49-F238E27FC236}">
                <a16:creationId xmlns:a16="http://schemas.microsoft.com/office/drawing/2014/main" id="{F705D33B-EF18-4E98-8136-FF30C29E14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299" y="6251676"/>
            <a:ext cx="1462999" cy="4212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4" descr="ENG-EN">
            <a:extLst>
              <a:ext uri="{FF2B5EF4-FFF2-40B4-BE49-F238E27FC236}">
                <a16:creationId xmlns:a16="http://schemas.microsoft.com/office/drawing/2014/main" id="{7D98DC2B-DA5B-4184-8327-FBEF0B95F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5377" r="24019"/>
          <a:stretch>
            <a:fillRect/>
          </a:stretch>
        </p:blipFill>
        <p:spPr bwMode="auto">
          <a:xfrm>
            <a:off x="1435683" y="6328408"/>
            <a:ext cx="1379414" cy="2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5">
            <a:extLst>
              <a:ext uri="{FF2B5EF4-FFF2-40B4-BE49-F238E27FC236}">
                <a16:creationId xmlns:a16="http://schemas.microsoft.com/office/drawing/2014/main" id="{BDAB003C-E397-4DCD-9E8E-F392DD58A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2930"/>
          <a:stretch>
            <a:fillRect/>
          </a:stretch>
        </p:blipFill>
        <p:spPr bwMode="auto">
          <a:xfrm>
            <a:off x="461533" y="6243633"/>
            <a:ext cx="950990" cy="4641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a:extLst>
              <a:ext uri="{FF2B5EF4-FFF2-40B4-BE49-F238E27FC236}">
                <a16:creationId xmlns:a16="http://schemas.microsoft.com/office/drawing/2014/main" id="{CE25E8C8-E4D3-4EFB-9924-CCB1B19D51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1152" y="5790970"/>
            <a:ext cx="4384431" cy="889065"/>
          </a:xfrm>
          <a:prstGeom prst="rect">
            <a:avLst/>
          </a:prstGeom>
        </p:spPr>
      </p:pic>
      <p:pic>
        <p:nvPicPr>
          <p:cNvPr id="14" name="Picture 13">
            <a:extLst>
              <a:ext uri="{FF2B5EF4-FFF2-40B4-BE49-F238E27FC236}">
                <a16:creationId xmlns:a16="http://schemas.microsoft.com/office/drawing/2014/main" id="{343427EA-A11C-4379-9F51-DA17BCCBB215}"/>
              </a:ext>
            </a:extLst>
          </p:cNvPr>
          <p:cNvPicPr>
            <a:picLocks noChangeAspect="1"/>
          </p:cNvPicPr>
          <p:nvPr/>
        </p:nvPicPr>
        <p:blipFill rotWithShape="1">
          <a:blip r:embed="rId8">
            <a:extLst>
              <a:ext uri="{28A0092B-C50C-407E-A947-70E740481C1C}">
                <a14:useLocalDpi xmlns:a14="http://schemas.microsoft.com/office/drawing/2010/main" val="0"/>
              </a:ext>
            </a:extLst>
          </a:blip>
          <a:srcRect l="14032" t="21515" r="14202" b="18283"/>
          <a:stretch/>
        </p:blipFill>
        <p:spPr>
          <a:xfrm>
            <a:off x="5469702" y="6218521"/>
            <a:ext cx="2014099" cy="487593"/>
          </a:xfrm>
          <a:prstGeom prst="rect">
            <a:avLst/>
          </a:prstGeom>
        </p:spPr>
      </p:pic>
      <p:sp>
        <p:nvSpPr>
          <p:cNvPr id="13" name="TextBox 12">
            <a:extLst>
              <a:ext uri="{FF2B5EF4-FFF2-40B4-BE49-F238E27FC236}">
                <a16:creationId xmlns:a16="http://schemas.microsoft.com/office/drawing/2014/main" id="{A5CE029B-D60F-4A51-A527-EAC8B876308A}"/>
              </a:ext>
            </a:extLst>
          </p:cNvPr>
          <p:cNvSpPr txBox="1"/>
          <p:nvPr/>
        </p:nvSpPr>
        <p:spPr>
          <a:xfrm>
            <a:off x="3637427" y="3596419"/>
            <a:ext cx="3439103" cy="563359"/>
          </a:xfrm>
          <a:prstGeom prst="rect">
            <a:avLst/>
          </a:prstGeom>
          <a:noFill/>
        </p:spPr>
        <p:txBody>
          <a:bodyPr wrap="square">
            <a:spAutoFit/>
          </a:bodyPr>
          <a:lstStyle/>
          <a:p>
            <a:pPr marL="0" marR="0" lvl="0" indent="0" algn="r" defTabSz="914400" rtl="0" eaLnBrk="1" fontAlgn="auto" latinLnBrk="0" hangingPunct="1">
              <a:lnSpc>
                <a:spcPct val="114000"/>
              </a:lnSpc>
              <a:spcBef>
                <a:spcPts val="1200"/>
              </a:spcBef>
              <a:spcAft>
                <a:spcPts val="200"/>
              </a:spcAft>
              <a:buClr>
                <a:srgbClr val="90C226"/>
              </a:buClr>
              <a:buSzPct val="100000"/>
              <a:buFont typeface="Calibri" panose="020F0502020204030204" pitchFamily="34" charset="0"/>
              <a:buNone/>
              <a:tabLst/>
              <a:defRPr/>
            </a:pPr>
            <a:r>
              <a:rPr lang="en-GB" sz="1400" dirty="0">
                <a:solidFill>
                  <a:schemeClr val="accent2">
                    <a:lumMod val="75000"/>
                  </a:schemeClr>
                </a:solidFill>
                <a:latin typeface="Trebuchet MS" panose="020B0603020202020204"/>
              </a:rPr>
              <a:t>1</a:t>
            </a:r>
            <a:r>
              <a:rPr lang="en-GB" sz="1400" baseline="30000" dirty="0">
                <a:solidFill>
                  <a:schemeClr val="accent2">
                    <a:lumMod val="75000"/>
                  </a:schemeClr>
                </a:solidFill>
                <a:latin typeface="Trebuchet MS" panose="020B0603020202020204"/>
              </a:rPr>
              <a:t>st</a:t>
            </a:r>
            <a:r>
              <a:rPr lang="en-GB" sz="1400" dirty="0">
                <a:solidFill>
                  <a:schemeClr val="accent2">
                    <a:lumMod val="75000"/>
                  </a:schemeClr>
                </a:solidFill>
                <a:latin typeface="Trebuchet MS" panose="020B0603020202020204"/>
              </a:rPr>
              <a:t> International Electronic Conference on Food Science and Functional Foods</a:t>
            </a:r>
          </a:p>
        </p:txBody>
      </p:sp>
      <p:pic>
        <p:nvPicPr>
          <p:cNvPr id="4" name="Picture 2">
            <a:extLst>
              <a:ext uri="{FF2B5EF4-FFF2-40B4-BE49-F238E27FC236}">
                <a16:creationId xmlns:a16="http://schemas.microsoft.com/office/drawing/2014/main" id="{A2B8D3A7-76C9-42B4-AA68-72C394C2FFF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44" t="7577" r="85226" b="65292"/>
          <a:stretch/>
        </p:blipFill>
        <p:spPr bwMode="auto">
          <a:xfrm>
            <a:off x="2815097" y="3486051"/>
            <a:ext cx="870081" cy="7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1F28F56-7774-41DD-A448-5576A3503CBC}" type="slidenum">
              <a:rPr lang="en-US" sz="1200" smtClean="0"/>
              <a:pPr/>
              <a:t>2</a:t>
            </a:fld>
            <a:endParaRPr lang="en-US" sz="1200" dirty="0"/>
          </a:p>
        </p:txBody>
      </p:sp>
      <p:sp>
        <p:nvSpPr>
          <p:cNvPr id="2" name="Title 1"/>
          <p:cNvSpPr>
            <a:spLocks noGrp="1"/>
          </p:cNvSpPr>
          <p:nvPr>
            <p:ph type="title"/>
          </p:nvPr>
        </p:nvSpPr>
        <p:spPr/>
        <p:txBody>
          <a:bodyPr>
            <a:normAutofit/>
          </a:bodyPr>
          <a:lstStyle/>
          <a:p>
            <a:br>
              <a:rPr lang="en-GB" spc="-50" dirty="0">
                <a:solidFill>
                  <a:srgbClr val="54A021">
                    <a:lumMod val="75000"/>
                  </a:srgbClr>
                </a:solidFill>
                <a:latin typeface="Trebuchet MS" panose="020B0603020202020204"/>
              </a:rPr>
            </a:br>
            <a:r>
              <a:rPr lang="en-GB" sz="3200" spc="-50" dirty="0">
                <a:solidFill>
                  <a:srgbClr val="54A021">
                    <a:lumMod val="75000"/>
                  </a:srgbClr>
                </a:solidFill>
                <a:latin typeface="Trebuchet MS" panose="020B0603020202020204"/>
              </a:rPr>
              <a:t> Motivation</a:t>
            </a:r>
            <a:endParaRPr lang="en-US" sz="3200" dirty="0">
              <a:solidFill>
                <a:srgbClr val="C00000"/>
              </a:solidFill>
              <a:cs typeface="Arial" panose="020B0604020202020204" pitchFamily="34" charset="0"/>
            </a:endParaRPr>
          </a:p>
        </p:txBody>
      </p:sp>
      <p:sp>
        <p:nvSpPr>
          <p:cNvPr id="3" name="Content Placeholder 2"/>
          <p:cNvSpPr>
            <a:spLocks noGrp="1"/>
          </p:cNvSpPr>
          <p:nvPr>
            <p:ph sz="quarter" idx="11"/>
          </p:nvPr>
        </p:nvSpPr>
        <p:spPr>
          <a:xfrm>
            <a:off x="384001" y="1785428"/>
            <a:ext cx="6345890" cy="3654674"/>
          </a:xfrm>
        </p:spPr>
        <p:txBody>
          <a:bodyPr anchor="t">
            <a:noAutofit/>
          </a:bodyPr>
          <a:lstStyle/>
          <a:p>
            <a:pPr algn="just">
              <a:lnSpc>
                <a:spcPct val="150000"/>
              </a:lnSpc>
            </a:pPr>
            <a:r>
              <a:rPr lang="en-GB" sz="2000" dirty="0"/>
              <a:t>Plant extracts have been proposed as alternative biocides and antioxidants to be included in food products</a:t>
            </a:r>
          </a:p>
          <a:p>
            <a:pPr algn="just">
              <a:lnSpc>
                <a:spcPct val="150000"/>
              </a:lnSpc>
            </a:pPr>
            <a:r>
              <a:rPr lang="en-GB" sz="2000" dirty="0"/>
              <a:t>There is scientific evidence of the antimicrobial and antioxidant properties of several plants</a:t>
            </a:r>
          </a:p>
          <a:p>
            <a:pPr algn="just">
              <a:lnSpc>
                <a:spcPct val="150000"/>
              </a:lnSpc>
            </a:pPr>
            <a:r>
              <a:rPr lang="en-GB" sz="2000" dirty="0"/>
              <a:t>Solid-liquid and Soxhlet extractions are often used in the food industry</a:t>
            </a:r>
            <a:endParaRPr lang="en-US" sz="2000" dirty="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2050" name="Picture 2" descr="Rosmaninho, a mais alegre das alfazemas">
            <a:extLst>
              <a:ext uri="{FF2B5EF4-FFF2-40B4-BE49-F238E27FC236}">
                <a16:creationId xmlns:a16="http://schemas.microsoft.com/office/drawing/2014/main" id="{B73D8F4C-981F-4B3F-ABB9-E11FEB5362D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727" t="6116" r="12615" b="44741"/>
          <a:stretch/>
        </p:blipFill>
        <p:spPr bwMode="auto">
          <a:xfrm>
            <a:off x="7263737" y="1220344"/>
            <a:ext cx="1443669" cy="14467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Next-Day Fresh, Lemon Balm – Fox Market">
            <a:extLst>
              <a:ext uri="{FF2B5EF4-FFF2-40B4-BE49-F238E27FC236}">
                <a16:creationId xmlns:a16="http://schemas.microsoft.com/office/drawing/2014/main" id="{5353B018-5DBF-41C7-A13B-125D53B91D5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657" t="28134" r="18065" b="29495"/>
          <a:stretch/>
        </p:blipFill>
        <p:spPr bwMode="auto">
          <a:xfrm>
            <a:off x="9057871" y="1433839"/>
            <a:ext cx="1910080" cy="12995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Basil Plant Pods">
            <a:extLst>
              <a:ext uri="{FF2B5EF4-FFF2-40B4-BE49-F238E27FC236}">
                <a16:creationId xmlns:a16="http://schemas.microsoft.com/office/drawing/2014/main" id="{9A20202E-03A0-4E2E-A47B-DA38127FADA9}"/>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641" t="24908" r="17863" b="27473"/>
          <a:stretch/>
        </p:blipFill>
        <p:spPr bwMode="auto">
          <a:xfrm>
            <a:off x="7326557" y="3145516"/>
            <a:ext cx="1418960" cy="10316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Tarragon Leaves ( Artemisia Dracunculus ) Isolated On White Background  Stock Photo, Picture And Royalty Free Image. Image 109161480.">
            <a:extLst>
              <a:ext uri="{FF2B5EF4-FFF2-40B4-BE49-F238E27FC236}">
                <a16:creationId xmlns:a16="http://schemas.microsoft.com/office/drawing/2014/main" id="{B067A16A-F917-4B03-BEAF-2A0D0F7216D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9889" y="3118554"/>
            <a:ext cx="1645972" cy="10964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Sage plant seeds - Sage seeds for sale Malaysia | Soon Huat Seeds">
            <a:extLst>
              <a:ext uri="{FF2B5EF4-FFF2-40B4-BE49-F238E27FC236}">
                <a16:creationId xmlns:a16="http://schemas.microsoft.com/office/drawing/2014/main" id="{127E6CE0-0DF9-4910-B06F-4B876863B2E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6557" y="4563778"/>
            <a:ext cx="1393181" cy="13931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Spearmint definição e significado | Dicionário Inglês Collins">
            <a:extLst>
              <a:ext uri="{FF2B5EF4-FFF2-40B4-BE49-F238E27FC236}">
                <a16:creationId xmlns:a16="http://schemas.microsoft.com/office/drawing/2014/main" id="{68251F67-6CFF-4D88-8A37-D7FBB86ECEC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149" y="4459798"/>
            <a:ext cx="1871451" cy="149716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C746-9DAE-4A56-9C73-92538ACE8286}"/>
              </a:ext>
            </a:extLst>
          </p:cNvPr>
          <p:cNvSpPr txBox="1"/>
          <p:nvPr/>
        </p:nvSpPr>
        <p:spPr>
          <a:xfrm>
            <a:off x="7475517" y="2767830"/>
            <a:ext cx="921831"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Rosemary</a:t>
            </a:r>
            <a:endParaRPr lang="pt-PT" sz="1400" dirty="0"/>
          </a:p>
        </p:txBody>
      </p:sp>
      <p:sp>
        <p:nvSpPr>
          <p:cNvPr id="33" name="TextBox 32">
            <a:extLst>
              <a:ext uri="{FF2B5EF4-FFF2-40B4-BE49-F238E27FC236}">
                <a16:creationId xmlns:a16="http://schemas.microsoft.com/office/drawing/2014/main" id="{6AC94740-5B3A-40F4-BDAB-6901446A025A}"/>
              </a:ext>
            </a:extLst>
          </p:cNvPr>
          <p:cNvSpPr txBox="1"/>
          <p:nvPr/>
        </p:nvSpPr>
        <p:spPr>
          <a:xfrm>
            <a:off x="9531946" y="2752054"/>
            <a:ext cx="1141858"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Lemon balm</a:t>
            </a:r>
            <a:endParaRPr lang="pt-PT" sz="1400" dirty="0"/>
          </a:p>
        </p:txBody>
      </p:sp>
      <p:sp>
        <p:nvSpPr>
          <p:cNvPr id="34" name="TextBox 33">
            <a:extLst>
              <a:ext uri="{FF2B5EF4-FFF2-40B4-BE49-F238E27FC236}">
                <a16:creationId xmlns:a16="http://schemas.microsoft.com/office/drawing/2014/main" id="{C4A9802D-CD4C-43FD-B1D7-4E401259A63E}"/>
              </a:ext>
            </a:extLst>
          </p:cNvPr>
          <p:cNvSpPr txBox="1"/>
          <p:nvPr/>
        </p:nvSpPr>
        <p:spPr>
          <a:xfrm>
            <a:off x="7575121" y="4307428"/>
            <a:ext cx="921831"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Basil</a:t>
            </a:r>
            <a:endParaRPr lang="pt-PT" sz="1400" dirty="0"/>
          </a:p>
        </p:txBody>
      </p:sp>
      <p:sp>
        <p:nvSpPr>
          <p:cNvPr id="35" name="TextBox 34">
            <a:extLst>
              <a:ext uri="{FF2B5EF4-FFF2-40B4-BE49-F238E27FC236}">
                <a16:creationId xmlns:a16="http://schemas.microsoft.com/office/drawing/2014/main" id="{56BDCABA-2991-45C7-8733-8436258C7CA6}"/>
              </a:ext>
            </a:extLst>
          </p:cNvPr>
          <p:cNvSpPr txBox="1"/>
          <p:nvPr/>
        </p:nvSpPr>
        <p:spPr>
          <a:xfrm>
            <a:off x="9531946" y="4246229"/>
            <a:ext cx="1141858" cy="307777"/>
          </a:xfrm>
          <a:prstGeom prst="rect">
            <a:avLst/>
          </a:prstGeom>
          <a:noFill/>
        </p:spPr>
        <p:txBody>
          <a:bodyPr wrap="square" rtlCol="0">
            <a:spAutoFit/>
          </a:bodyPr>
          <a:lstStyle/>
          <a:p>
            <a:pPr algn="ctr"/>
            <a:r>
              <a:rPr lang="en-GB" sz="1400" dirty="0"/>
              <a:t>Tarragon</a:t>
            </a:r>
            <a:endParaRPr lang="pt-PT" sz="1400" dirty="0"/>
          </a:p>
        </p:txBody>
      </p:sp>
      <p:sp>
        <p:nvSpPr>
          <p:cNvPr id="36" name="TextBox 35">
            <a:extLst>
              <a:ext uri="{FF2B5EF4-FFF2-40B4-BE49-F238E27FC236}">
                <a16:creationId xmlns:a16="http://schemas.microsoft.com/office/drawing/2014/main" id="{32CACEF9-B8AE-4745-B07D-F47154863EB8}"/>
              </a:ext>
            </a:extLst>
          </p:cNvPr>
          <p:cNvSpPr txBox="1"/>
          <p:nvPr/>
        </p:nvSpPr>
        <p:spPr>
          <a:xfrm>
            <a:off x="7624705" y="5823814"/>
            <a:ext cx="921831"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Sage</a:t>
            </a:r>
            <a:endParaRPr lang="pt-PT" sz="1400" dirty="0"/>
          </a:p>
        </p:txBody>
      </p:sp>
      <p:sp>
        <p:nvSpPr>
          <p:cNvPr id="37" name="TextBox 36">
            <a:extLst>
              <a:ext uri="{FF2B5EF4-FFF2-40B4-BE49-F238E27FC236}">
                <a16:creationId xmlns:a16="http://schemas.microsoft.com/office/drawing/2014/main" id="{060E024F-99CA-41FD-99DA-12B8BCD0431A}"/>
              </a:ext>
            </a:extLst>
          </p:cNvPr>
          <p:cNvSpPr txBox="1"/>
          <p:nvPr/>
        </p:nvSpPr>
        <p:spPr>
          <a:xfrm>
            <a:off x="9531946" y="5854662"/>
            <a:ext cx="1141858"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Spearmint</a:t>
            </a:r>
            <a:endParaRPr lang="pt-PT" sz="1400" dirty="0"/>
          </a:p>
        </p:txBody>
      </p:sp>
    </p:spTree>
    <p:extLst>
      <p:ext uri="{BB962C8B-B14F-4D97-AF65-F5344CB8AC3E}">
        <p14:creationId xmlns:p14="http://schemas.microsoft.com/office/powerpoint/2010/main" val="3991174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3</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Objectives</a:t>
            </a:r>
            <a:endParaRPr lang="en-US" sz="3200" dirty="0">
              <a:solidFill>
                <a:srgbClr val="C00000"/>
              </a:solidFill>
              <a:cs typeface="Arial" panose="020B0604020202020204" pitchFamily="34" charset="0"/>
            </a:endParaRPr>
          </a:p>
        </p:txBody>
      </p:sp>
      <p:sp>
        <p:nvSpPr>
          <p:cNvPr id="5" name="Content Placeholder 2">
            <a:extLst>
              <a:ext uri="{FF2B5EF4-FFF2-40B4-BE49-F238E27FC236}">
                <a16:creationId xmlns:a16="http://schemas.microsoft.com/office/drawing/2014/main" id="{DD04D1B6-80C4-49BC-AD50-E9EF33E80A48}"/>
              </a:ext>
            </a:extLst>
          </p:cNvPr>
          <p:cNvSpPr>
            <a:spLocks noGrp="1"/>
          </p:cNvSpPr>
          <p:nvPr>
            <p:ph sz="quarter" idx="11"/>
          </p:nvPr>
        </p:nvSpPr>
        <p:spPr>
          <a:xfrm>
            <a:off x="1280544" y="1856886"/>
            <a:ext cx="9793520" cy="3026616"/>
          </a:xfrm>
        </p:spPr>
        <p:txBody>
          <a:bodyPr anchor="t">
            <a:noAutofit/>
          </a:bodyPr>
          <a:lstStyle/>
          <a:p>
            <a:pPr marL="0" indent="0" algn="just">
              <a:lnSpc>
                <a:spcPct val="150000"/>
              </a:lnSpc>
              <a:buNone/>
            </a:pPr>
            <a:r>
              <a:rPr lang="en-GB" sz="2000" dirty="0"/>
              <a:t>To study the phytochemical and antioxidant profile of plant extracts</a:t>
            </a:r>
          </a:p>
          <a:p>
            <a:pPr marL="0" indent="0" algn="just">
              <a:lnSpc>
                <a:spcPct val="150000"/>
              </a:lnSpc>
              <a:buNone/>
            </a:pPr>
            <a:r>
              <a:rPr lang="en-GB" sz="2000" dirty="0"/>
              <a:t>		(as obtained by distinct extraction methods and solvents)</a:t>
            </a:r>
          </a:p>
          <a:p>
            <a:pPr marL="0" indent="0" algn="just">
              <a:lnSpc>
                <a:spcPct val="150000"/>
              </a:lnSpc>
              <a:buNone/>
            </a:pPr>
            <a:endParaRPr lang="en-GB" sz="2000" dirty="0"/>
          </a:p>
          <a:p>
            <a:pPr marL="0" indent="0" algn="just">
              <a:lnSpc>
                <a:spcPct val="150000"/>
              </a:lnSpc>
              <a:buNone/>
            </a:pPr>
            <a:r>
              <a:rPr lang="en-GB" sz="2000" dirty="0"/>
              <a:t>To assess the potential of plant extracts to be used as food preservatives</a:t>
            </a:r>
            <a:endParaRPr lang="pt-PT" sz="2000" dirty="0"/>
          </a:p>
          <a:p>
            <a:pPr marL="0" indent="0" algn="just">
              <a:lnSpc>
                <a:spcPct val="150000"/>
              </a:lnSpc>
              <a:buNone/>
            </a:pPr>
            <a:endParaRPr lang="en-US" sz="1900" dirty="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10" name="Graphic 9" descr="Bullseye">
            <a:extLst>
              <a:ext uri="{FF2B5EF4-FFF2-40B4-BE49-F238E27FC236}">
                <a16:creationId xmlns:a16="http://schemas.microsoft.com/office/drawing/2014/main" id="{83CDE56C-AF32-4022-9DED-F2666FF58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494" y="1897078"/>
            <a:ext cx="724050" cy="724050"/>
          </a:xfrm>
          <a:prstGeom prst="rect">
            <a:avLst/>
          </a:prstGeom>
        </p:spPr>
      </p:pic>
      <p:pic>
        <p:nvPicPr>
          <p:cNvPr id="4" name="Graphic 3" descr="Bullseye">
            <a:extLst>
              <a:ext uri="{FF2B5EF4-FFF2-40B4-BE49-F238E27FC236}">
                <a16:creationId xmlns:a16="http://schemas.microsoft.com/office/drawing/2014/main" id="{06ACEF6A-21BC-4BEC-ACFA-C598100A48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494" y="3642360"/>
            <a:ext cx="724050" cy="724050"/>
          </a:xfrm>
          <a:prstGeom prst="rect">
            <a:avLst/>
          </a:prstGeom>
        </p:spPr>
      </p:pic>
    </p:spTree>
    <p:extLst>
      <p:ext uri="{BB962C8B-B14F-4D97-AF65-F5344CB8AC3E}">
        <p14:creationId xmlns:p14="http://schemas.microsoft.com/office/powerpoint/2010/main" val="1831351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11F28F56-7774-41DD-A448-5576A3503CBC}" type="slidenum">
              <a:rPr lang="en-US" sz="1200" smtClean="0"/>
              <a:pPr/>
              <a:t>4</a:t>
            </a:fld>
            <a:endParaRPr lang="en-US" sz="1200" dirty="0"/>
          </a:p>
        </p:txBody>
      </p:sp>
      <p:sp>
        <p:nvSpPr>
          <p:cNvPr id="11" name="Title 1"/>
          <p:cNvSpPr>
            <a:spLocks noGrp="1"/>
          </p:cNvSpPr>
          <p:nvPr>
            <p:ph type="title"/>
          </p:nvPr>
        </p:nvSpPr>
        <p:spPr>
          <a:xfrm>
            <a:off x="384000" y="419428"/>
            <a:ext cx="11424000" cy="936625"/>
          </a:xfrm>
        </p:spPr>
        <p:txBody>
          <a:bodyPr>
            <a:normAutofit/>
          </a:bodyPr>
          <a:lstStyle/>
          <a:p>
            <a:br>
              <a:rPr lang="en-GB" spc="-50" dirty="0">
                <a:solidFill>
                  <a:srgbClr val="54A021">
                    <a:lumMod val="75000"/>
                  </a:srgbClr>
                </a:solidFill>
                <a:latin typeface="Trebuchet MS" panose="020B0603020202020204"/>
              </a:rPr>
            </a:br>
            <a:r>
              <a:rPr lang="en-GB" sz="3200" spc="-50" dirty="0">
                <a:solidFill>
                  <a:srgbClr val="54A021">
                    <a:lumMod val="75000"/>
                  </a:srgbClr>
                </a:solidFill>
                <a:latin typeface="Trebuchet MS" panose="020B0603020202020204"/>
              </a:rPr>
              <a:t> Methodology</a:t>
            </a:r>
            <a:endParaRPr lang="en-US" sz="3200" dirty="0">
              <a:solidFill>
                <a:srgbClr val="C00000"/>
              </a:solidFill>
              <a:latin typeface="Arial" panose="020B0604020202020204" pitchFamily="34" charset="0"/>
              <a:cs typeface="Arial" panose="020B0604020202020204" pitchFamily="34" charset="0"/>
            </a:endParaRPr>
          </a:p>
        </p:txBody>
      </p:sp>
      <p:pic>
        <p:nvPicPr>
          <p:cNvPr id="1032" name="Picture 8" descr="Next-Day Fresh, Lemon Balm – Fox Market">
            <a:extLst>
              <a:ext uri="{FF2B5EF4-FFF2-40B4-BE49-F238E27FC236}">
                <a16:creationId xmlns:a16="http://schemas.microsoft.com/office/drawing/2014/main" id="{AAE395E2-E541-4037-80D2-1D6D1AA8810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57" t="28134" r="18065" b="29495"/>
          <a:stretch/>
        </p:blipFill>
        <p:spPr bwMode="auto">
          <a:xfrm>
            <a:off x="1859590" y="1710284"/>
            <a:ext cx="1376678" cy="936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sil Plant Pods">
            <a:extLst>
              <a:ext uri="{FF2B5EF4-FFF2-40B4-BE49-F238E27FC236}">
                <a16:creationId xmlns:a16="http://schemas.microsoft.com/office/drawing/2014/main" id="{3B963EBA-1C88-4E29-BB87-D9132D42FB8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641" t="24908" r="17863" b="27473"/>
          <a:stretch/>
        </p:blipFill>
        <p:spPr bwMode="auto">
          <a:xfrm>
            <a:off x="699917" y="3255200"/>
            <a:ext cx="1022706" cy="7435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arragon Leaves ( Artemisia Dracunculus ) Isolated On White Background  Stock Photo, Picture And Royalty Free Image. Image 109161480.">
            <a:extLst>
              <a:ext uri="{FF2B5EF4-FFF2-40B4-BE49-F238E27FC236}">
                <a16:creationId xmlns:a16="http://schemas.microsoft.com/office/drawing/2014/main" id="{AF3006E6-1B38-45D7-9224-F757A622C36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6662" y="3212428"/>
            <a:ext cx="1406021" cy="9366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ge plant seeds - Sage seeds for sale Malaysia | Soon Huat Seeds">
            <a:extLst>
              <a:ext uri="{FF2B5EF4-FFF2-40B4-BE49-F238E27FC236}">
                <a16:creationId xmlns:a16="http://schemas.microsoft.com/office/drawing/2014/main" id="{FAD53E2D-39D8-4392-A045-E7CC7E831C4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536" y="4608913"/>
            <a:ext cx="1004126" cy="10041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armint definição e significado | Dicionário Inglês Collins">
            <a:extLst>
              <a:ext uri="{FF2B5EF4-FFF2-40B4-BE49-F238E27FC236}">
                <a16:creationId xmlns:a16="http://schemas.microsoft.com/office/drawing/2014/main" id="{4BF54B26-F07B-4DE4-9805-23375DE019C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6662" y="4499282"/>
            <a:ext cx="1348836" cy="1079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65E8A9-E742-4AAF-8742-5CD448C69BDF}"/>
              </a:ext>
            </a:extLst>
          </p:cNvPr>
          <p:cNvSpPr txBox="1"/>
          <p:nvPr/>
        </p:nvSpPr>
        <p:spPr>
          <a:xfrm>
            <a:off x="699917" y="2638383"/>
            <a:ext cx="948657"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Rosemary</a:t>
            </a:r>
            <a:endParaRPr lang="pt-PT" sz="1400" dirty="0"/>
          </a:p>
        </p:txBody>
      </p:sp>
      <p:sp>
        <p:nvSpPr>
          <p:cNvPr id="3" name="TextBox 2">
            <a:extLst>
              <a:ext uri="{FF2B5EF4-FFF2-40B4-BE49-F238E27FC236}">
                <a16:creationId xmlns:a16="http://schemas.microsoft.com/office/drawing/2014/main" id="{6033624F-E8A2-4935-A0FD-B2CC3EA903B1}"/>
              </a:ext>
            </a:extLst>
          </p:cNvPr>
          <p:cNvSpPr txBox="1"/>
          <p:nvPr/>
        </p:nvSpPr>
        <p:spPr>
          <a:xfrm>
            <a:off x="1890635" y="2638370"/>
            <a:ext cx="1175088"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Lemon balm</a:t>
            </a:r>
            <a:endParaRPr lang="pt-PT" sz="1400" dirty="0"/>
          </a:p>
        </p:txBody>
      </p:sp>
      <p:sp>
        <p:nvSpPr>
          <p:cNvPr id="4" name="TextBox 3">
            <a:extLst>
              <a:ext uri="{FF2B5EF4-FFF2-40B4-BE49-F238E27FC236}">
                <a16:creationId xmlns:a16="http://schemas.microsoft.com/office/drawing/2014/main" id="{52D36102-157A-481C-96B8-21D582B7A6DF}"/>
              </a:ext>
            </a:extLst>
          </p:cNvPr>
          <p:cNvSpPr txBox="1"/>
          <p:nvPr/>
        </p:nvSpPr>
        <p:spPr>
          <a:xfrm>
            <a:off x="699917" y="4218758"/>
            <a:ext cx="948657"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Basil</a:t>
            </a:r>
            <a:endParaRPr lang="pt-PT" sz="1400" dirty="0"/>
          </a:p>
        </p:txBody>
      </p:sp>
      <p:sp>
        <p:nvSpPr>
          <p:cNvPr id="5" name="TextBox 4">
            <a:extLst>
              <a:ext uri="{FF2B5EF4-FFF2-40B4-BE49-F238E27FC236}">
                <a16:creationId xmlns:a16="http://schemas.microsoft.com/office/drawing/2014/main" id="{B9C9DDC5-28C3-43BD-BE6E-BB96FD572905}"/>
              </a:ext>
            </a:extLst>
          </p:cNvPr>
          <p:cNvSpPr txBox="1"/>
          <p:nvPr/>
        </p:nvSpPr>
        <p:spPr>
          <a:xfrm>
            <a:off x="1890635" y="4218745"/>
            <a:ext cx="1175088" cy="307777"/>
          </a:xfrm>
          <a:prstGeom prst="rect">
            <a:avLst/>
          </a:prstGeom>
          <a:noFill/>
        </p:spPr>
        <p:txBody>
          <a:bodyPr wrap="square" rtlCol="0">
            <a:spAutoFit/>
          </a:bodyPr>
          <a:lstStyle/>
          <a:p>
            <a:pPr algn="ctr"/>
            <a:r>
              <a:rPr lang="en-GB" sz="1400" dirty="0"/>
              <a:t>Tarragon</a:t>
            </a:r>
            <a:endParaRPr lang="pt-PT" sz="1400" dirty="0"/>
          </a:p>
        </p:txBody>
      </p:sp>
      <p:sp>
        <p:nvSpPr>
          <p:cNvPr id="7" name="TextBox 6">
            <a:extLst>
              <a:ext uri="{FF2B5EF4-FFF2-40B4-BE49-F238E27FC236}">
                <a16:creationId xmlns:a16="http://schemas.microsoft.com/office/drawing/2014/main" id="{92BF6D7C-653D-4D8D-86FD-257C31ABEEF2}"/>
              </a:ext>
            </a:extLst>
          </p:cNvPr>
          <p:cNvSpPr txBox="1"/>
          <p:nvPr/>
        </p:nvSpPr>
        <p:spPr>
          <a:xfrm>
            <a:off x="740109" y="5607971"/>
            <a:ext cx="948657"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Sage</a:t>
            </a:r>
            <a:endParaRPr lang="pt-PT" sz="1400" dirty="0"/>
          </a:p>
        </p:txBody>
      </p:sp>
      <p:sp>
        <p:nvSpPr>
          <p:cNvPr id="8" name="TextBox 7">
            <a:extLst>
              <a:ext uri="{FF2B5EF4-FFF2-40B4-BE49-F238E27FC236}">
                <a16:creationId xmlns:a16="http://schemas.microsoft.com/office/drawing/2014/main" id="{BE94A4CD-4536-47BD-9D54-668357C5CAEB}"/>
              </a:ext>
            </a:extLst>
          </p:cNvPr>
          <p:cNvSpPr txBox="1"/>
          <p:nvPr/>
        </p:nvSpPr>
        <p:spPr>
          <a:xfrm>
            <a:off x="1890635" y="5607958"/>
            <a:ext cx="1175088" cy="307777"/>
          </a:xfrm>
          <a:prstGeom prst="rect">
            <a:avLst/>
          </a:prstGeom>
          <a:noFill/>
        </p:spPr>
        <p:txBody>
          <a:bodyPr wrap="square" rtlCol="0">
            <a:spAutoFit/>
          </a:bodyPr>
          <a:lstStyle/>
          <a:p>
            <a:pPr algn="ctr"/>
            <a:r>
              <a:rPr lang="en-US" sz="1400" dirty="0">
                <a:solidFill>
                  <a:schemeClr val="tx1">
                    <a:lumMod val="75000"/>
                    <a:lumOff val="25000"/>
                  </a:schemeClr>
                </a:solidFill>
                <a:ea typeface="Calibri" panose="020F0502020204030204" pitchFamily="34" charset="0"/>
                <a:cs typeface="Times New Roman" panose="02020603050405020304" pitchFamily="18" charset="0"/>
              </a:rPr>
              <a:t>Spearmint</a:t>
            </a:r>
            <a:endParaRPr lang="pt-PT" sz="1400" dirty="0"/>
          </a:p>
        </p:txBody>
      </p:sp>
      <p:sp>
        <p:nvSpPr>
          <p:cNvPr id="13" name="Rectangle 12">
            <a:extLst>
              <a:ext uri="{FF2B5EF4-FFF2-40B4-BE49-F238E27FC236}">
                <a16:creationId xmlns:a16="http://schemas.microsoft.com/office/drawing/2014/main" id="{1158C46E-D913-41D5-8BF9-A80814137868}"/>
              </a:ext>
            </a:extLst>
          </p:cNvPr>
          <p:cNvSpPr/>
          <p:nvPr/>
        </p:nvSpPr>
        <p:spPr>
          <a:xfrm>
            <a:off x="3544488" y="1688650"/>
            <a:ext cx="73449" cy="4342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14">
            <a:extLst>
              <a:ext uri="{FF2B5EF4-FFF2-40B4-BE49-F238E27FC236}">
                <a16:creationId xmlns:a16="http://schemas.microsoft.com/office/drawing/2014/main" id="{5A8F7037-4A26-4843-A9E8-56DF5AFB174E}"/>
              </a:ext>
            </a:extLst>
          </p:cNvPr>
          <p:cNvSpPr txBox="1"/>
          <p:nvPr/>
        </p:nvSpPr>
        <p:spPr>
          <a:xfrm>
            <a:off x="4753548" y="1944283"/>
            <a:ext cx="2218330" cy="646331"/>
          </a:xfrm>
          <a:prstGeom prst="rect">
            <a:avLst/>
          </a:prstGeom>
          <a:noFill/>
        </p:spPr>
        <p:txBody>
          <a:bodyPr wrap="square" rtlCol="0">
            <a:spAutoFit/>
          </a:bodyPr>
          <a:lstStyle/>
          <a:p>
            <a:pPr algn="ctr"/>
            <a:r>
              <a:rPr lang="en-US" dirty="0">
                <a:solidFill>
                  <a:schemeClr val="tx1">
                    <a:lumMod val="75000"/>
                    <a:lumOff val="25000"/>
                  </a:schemeClr>
                </a:solidFill>
                <a:ea typeface="Calibri" panose="020F0502020204030204" pitchFamily="34" charset="0"/>
                <a:cs typeface="Times New Roman" panose="02020603050405020304" pitchFamily="18" charset="0"/>
              </a:rPr>
              <a:t>Solid-liquid Extraction</a:t>
            </a:r>
            <a:endParaRPr lang="pt-PT" dirty="0"/>
          </a:p>
        </p:txBody>
      </p:sp>
      <p:sp>
        <p:nvSpPr>
          <p:cNvPr id="16" name="TextBox 15">
            <a:extLst>
              <a:ext uri="{FF2B5EF4-FFF2-40B4-BE49-F238E27FC236}">
                <a16:creationId xmlns:a16="http://schemas.microsoft.com/office/drawing/2014/main" id="{D8AB212D-9C2A-449E-8B47-A20972CDBB88}"/>
              </a:ext>
            </a:extLst>
          </p:cNvPr>
          <p:cNvSpPr txBox="1"/>
          <p:nvPr/>
        </p:nvSpPr>
        <p:spPr>
          <a:xfrm>
            <a:off x="5058786" y="4285689"/>
            <a:ext cx="1748191" cy="646331"/>
          </a:xfrm>
          <a:prstGeom prst="rect">
            <a:avLst/>
          </a:prstGeom>
          <a:noFill/>
        </p:spPr>
        <p:txBody>
          <a:bodyPr wrap="square" rtlCol="0">
            <a:spAutoFit/>
          </a:bodyPr>
          <a:lstStyle/>
          <a:p>
            <a:pPr algn="ctr"/>
            <a:r>
              <a:rPr lang="en-US" dirty="0">
                <a:solidFill>
                  <a:schemeClr val="tx1">
                    <a:lumMod val="75000"/>
                    <a:lumOff val="25000"/>
                  </a:schemeClr>
                </a:solidFill>
                <a:ea typeface="Calibri" panose="020F0502020204030204" pitchFamily="34" charset="0"/>
                <a:cs typeface="Times New Roman" panose="02020603050405020304" pitchFamily="18" charset="0"/>
              </a:rPr>
              <a:t>Soxhlet Extraction</a:t>
            </a:r>
            <a:endParaRPr lang="pt-PT" dirty="0"/>
          </a:p>
        </p:txBody>
      </p:sp>
      <p:sp>
        <p:nvSpPr>
          <p:cNvPr id="20" name="TextBox 19">
            <a:extLst>
              <a:ext uri="{FF2B5EF4-FFF2-40B4-BE49-F238E27FC236}">
                <a16:creationId xmlns:a16="http://schemas.microsoft.com/office/drawing/2014/main" id="{D63D7F0F-6479-4FD6-8AF7-C3EA229A4EC2}"/>
              </a:ext>
            </a:extLst>
          </p:cNvPr>
          <p:cNvSpPr txBox="1"/>
          <p:nvPr/>
        </p:nvSpPr>
        <p:spPr>
          <a:xfrm>
            <a:off x="3811466" y="2783478"/>
            <a:ext cx="3342432" cy="646331"/>
          </a:xfrm>
          <a:prstGeom prst="rect">
            <a:avLst/>
          </a:prstGeom>
          <a:noFill/>
        </p:spPr>
        <p:txBody>
          <a:bodyPr wrap="square" rtlCol="0">
            <a:spAutoFit/>
          </a:bodyPr>
          <a:lstStyle/>
          <a:p>
            <a:pPr algn="ctr"/>
            <a:r>
              <a:rPr lang="en-US" dirty="0">
                <a:solidFill>
                  <a:schemeClr val="bg1">
                    <a:lumMod val="65000"/>
                  </a:schemeClr>
                </a:solidFill>
                <a:ea typeface="Calibri" panose="020F0502020204030204" pitchFamily="34" charset="0"/>
                <a:cs typeface="Times New Roman" panose="02020603050405020304" pitchFamily="18" charset="0"/>
              </a:rPr>
              <a:t>150 rpm, 60 ºC, 90min</a:t>
            </a:r>
            <a:endParaRPr lang="pt-PT" dirty="0">
              <a:solidFill>
                <a:schemeClr val="bg1">
                  <a:lumMod val="65000"/>
                </a:schemeClr>
              </a:solidFill>
              <a:ea typeface="Calibri" panose="020F0502020204030204" pitchFamily="34" charset="0"/>
              <a:cs typeface="Times New Roman" panose="02020603050405020304" pitchFamily="18" charset="0"/>
            </a:endParaRPr>
          </a:p>
          <a:p>
            <a:pPr algn="ctr"/>
            <a:r>
              <a:rPr lang="pt-PT" dirty="0" err="1">
                <a:solidFill>
                  <a:schemeClr val="bg1">
                    <a:lumMod val="50000"/>
                  </a:schemeClr>
                </a:solidFill>
                <a:ea typeface="Calibri" panose="020F0502020204030204" pitchFamily="34" charset="0"/>
                <a:cs typeface="Times New Roman" panose="02020603050405020304" pitchFamily="18" charset="0"/>
              </a:rPr>
              <a:t>dH</a:t>
            </a:r>
            <a:r>
              <a:rPr lang="en-US" sz="1800" baseline="-25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a:t>
            </a:r>
            <a:r>
              <a:rPr lang="pt-PT" dirty="0">
                <a:solidFill>
                  <a:schemeClr val="bg1">
                    <a:lumMod val="50000"/>
                  </a:schemeClr>
                </a:solidFill>
                <a:ea typeface="Calibri" panose="020F0502020204030204" pitchFamily="34" charset="0"/>
                <a:cs typeface="Times New Roman" panose="02020603050405020304" pitchFamily="18" charset="0"/>
              </a:rPr>
              <a:t>O </a:t>
            </a:r>
            <a:r>
              <a:rPr lang="pt-PT" dirty="0" err="1">
                <a:solidFill>
                  <a:schemeClr val="bg1">
                    <a:lumMod val="50000"/>
                  </a:schemeClr>
                </a:solidFill>
                <a:ea typeface="Calibri" panose="020F0502020204030204" pitchFamily="34" charset="0"/>
                <a:cs typeface="Times New Roman" panose="02020603050405020304" pitchFamily="18" charset="0"/>
              </a:rPr>
              <a:t>and</a:t>
            </a:r>
            <a:r>
              <a:rPr lang="pt-PT" dirty="0">
                <a:solidFill>
                  <a:schemeClr val="bg1">
                    <a:lumMod val="50000"/>
                  </a:schemeClr>
                </a:solidFill>
                <a:ea typeface="Calibri" panose="020F0502020204030204" pitchFamily="34" charset="0"/>
                <a:cs typeface="Times New Roman" panose="02020603050405020304" pitchFamily="18" charset="0"/>
              </a:rPr>
              <a:t> Et70%</a:t>
            </a:r>
            <a:endParaRPr lang="en-US" dirty="0">
              <a:solidFill>
                <a:schemeClr val="bg1">
                  <a:lumMod val="50000"/>
                </a:schemeClr>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B5FFEDC-F3DA-4BE5-95E6-73D8A4D14B13}"/>
              </a:ext>
            </a:extLst>
          </p:cNvPr>
          <p:cNvSpPr txBox="1"/>
          <p:nvPr/>
        </p:nvSpPr>
        <p:spPr>
          <a:xfrm>
            <a:off x="4835641" y="4932020"/>
            <a:ext cx="2218330" cy="923330"/>
          </a:xfrm>
          <a:prstGeom prst="rect">
            <a:avLst/>
          </a:prstGeom>
          <a:noFill/>
        </p:spPr>
        <p:txBody>
          <a:bodyPr wrap="square" rtlCol="0">
            <a:spAutoFit/>
          </a:bodyPr>
          <a:lstStyle/>
          <a:p>
            <a:pPr algn="ctr"/>
            <a:r>
              <a:rPr lang="en-US" dirty="0">
                <a:solidFill>
                  <a:schemeClr val="bg1">
                    <a:lumMod val="65000"/>
                  </a:schemeClr>
                </a:solidFill>
                <a:ea typeface="Calibri" panose="020F0502020204030204" pitchFamily="34" charset="0"/>
                <a:cs typeface="Times New Roman" panose="02020603050405020304" pitchFamily="18" charset="0"/>
              </a:rPr>
              <a:t>7 recycles, </a:t>
            </a:r>
          </a:p>
          <a:p>
            <a:pPr algn="ctr"/>
            <a:r>
              <a:rPr lang="en-US" dirty="0">
                <a:solidFill>
                  <a:schemeClr val="bg1">
                    <a:lumMod val="65000"/>
                  </a:schemeClr>
                </a:solidFill>
                <a:ea typeface="Calibri" panose="020F0502020204030204" pitchFamily="34" charset="0"/>
                <a:cs typeface="Times New Roman" panose="02020603050405020304" pitchFamily="18" charset="0"/>
              </a:rPr>
              <a:t>120 ºC </a:t>
            </a:r>
            <a:r>
              <a:rPr lang="pt-PT" dirty="0" err="1">
                <a:solidFill>
                  <a:schemeClr val="bg1">
                    <a:lumMod val="50000"/>
                  </a:schemeClr>
                </a:solidFill>
                <a:ea typeface="Calibri" panose="020F0502020204030204" pitchFamily="34" charset="0"/>
                <a:cs typeface="Times New Roman" panose="02020603050405020304" pitchFamily="18" charset="0"/>
              </a:rPr>
              <a:t>dH</a:t>
            </a:r>
            <a:r>
              <a:rPr lang="en-US" sz="1800" baseline="-25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a:t>
            </a:r>
            <a:r>
              <a:rPr lang="pt-PT" dirty="0">
                <a:solidFill>
                  <a:schemeClr val="bg1">
                    <a:lumMod val="50000"/>
                  </a:schemeClr>
                </a:solidFill>
                <a:ea typeface="Calibri" panose="020F0502020204030204" pitchFamily="34" charset="0"/>
                <a:cs typeface="Times New Roman" panose="02020603050405020304" pitchFamily="18" charset="0"/>
              </a:rPr>
              <a:t>O;</a:t>
            </a:r>
          </a:p>
          <a:p>
            <a:pPr algn="ctr"/>
            <a:r>
              <a:rPr lang="pt-PT" dirty="0">
                <a:solidFill>
                  <a:schemeClr val="bg1">
                    <a:lumMod val="50000"/>
                  </a:schemeClr>
                </a:solidFill>
                <a:ea typeface="Calibri" panose="020F0502020204030204" pitchFamily="34" charset="0"/>
                <a:cs typeface="Times New Roman" panose="02020603050405020304" pitchFamily="18" charset="0"/>
              </a:rPr>
              <a:t> </a:t>
            </a:r>
            <a:r>
              <a:rPr lang="en-US" dirty="0">
                <a:solidFill>
                  <a:schemeClr val="bg1">
                    <a:lumMod val="65000"/>
                  </a:schemeClr>
                </a:solidFill>
                <a:ea typeface="Calibri" panose="020F0502020204030204" pitchFamily="34" charset="0"/>
                <a:cs typeface="Times New Roman" panose="02020603050405020304" pitchFamily="18" charset="0"/>
              </a:rPr>
              <a:t>80 ºC </a:t>
            </a:r>
            <a:r>
              <a:rPr lang="pt-PT" dirty="0">
                <a:solidFill>
                  <a:schemeClr val="bg1">
                    <a:lumMod val="50000"/>
                  </a:schemeClr>
                </a:solidFill>
                <a:ea typeface="Calibri" panose="020F0502020204030204" pitchFamily="34" charset="0"/>
                <a:cs typeface="Times New Roman" panose="02020603050405020304" pitchFamily="18" charset="0"/>
              </a:rPr>
              <a:t>Et70%</a:t>
            </a:r>
            <a:endParaRPr lang="en-US" dirty="0">
              <a:solidFill>
                <a:schemeClr val="bg1">
                  <a:lumMod val="50000"/>
                </a:schemeClr>
              </a:solidFill>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6394B032-74DD-4C96-84E1-2A0B4F51AD0F}"/>
              </a:ext>
            </a:extLst>
          </p:cNvPr>
          <p:cNvSpPr/>
          <p:nvPr/>
        </p:nvSpPr>
        <p:spPr>
          <a:xfrm>
            <a:off x="7311079" y="1688650"/>
            <a:ext cx="73449" cy="4342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TextBox 27">
            <a:extLst>
              <a:ext uri="{FF2B5EF4-FFF2-40B4-BE49-F238E27FC236}">
                <a16:creationId xmlns:a16="http://schemas.microsoft.com/office/drawing/2014/main" id="{811B0C3F-422D-41F1-BF60-5160E622B07E}"/>
              </a:ext>
            </a:extLst>
          </p:cNvPr>
          <p:cNvSpPr txBox="1"/>
          <p:nvPr/>
        </p:nvSpPr>
        <p:spPr>
          <a:xfrm>
            <a:off x="7658000" y="1558026"/>
            <a:ext cx="4106517" cy="511640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u="sng" dirty="0">
                <a:solidFill>
                  <a:schemeClr val="tx1">
                    <a:lumMod val="75000"/>
                    <a:lumOff val="25000"/>
                  </a:schemeClr>
                </a:solidFill>
                <a:ea typeface="Calibri" panose="020F0502020204030204" pitchFamily="34" charset="0"/>
                <a:cs typeface="Times New Roman" panose="02020603050405020304" pitchFamily="18" charset="0"/>
              </a:rPr>
              <a:t>Chemical characterization</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Total Phenolic Content</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Total Flavonoid Content</a:t>
            </a:r>
          </a:p>
          <a:p>
            <a:pPr marL="285750" indent="-285750" algn="just">
              <a:lnSpc>
                <a:spcPct val="150000"/>
              </a:lnSpc>
              <a:buFont typeface="Arial" panose="020B0604020202020204" pitchFamily="34" charset="0"/>
              <a:buChar char="•"/>
            </a:pPr>
            <a:r>
              <a:rPr lang="en-US" sz="2000" u="sng" dirty="0">
                <a:solidFill>
                  <a:schemeClr val="tx1">
                    <a:lumMod val="75000"/>
                    <a:lumOff val="25000"/>
                  </a:schemeClr>
                </a:solidFill>
                <a:ea typeface="Calibri" panose="020F0502020204030204" pitchFamily="34" charset="0"/>
                <a:cs typeface="Times New Roman" panose="02020603050405020304" pitchFamily="18" charset="0"/>
              </a:rPr>
              <a:t>Antioxidant activity</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DPPH</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ABTS</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FRAP</a:t>
            </a:r>
          </a:p>
          <a:p>
            <a:pPr marL="285750" indent="-285750">
              <a:lnSpc>
                <a:spcPct val="150000"/>
              </a:lnSpc>
              <a:buFont typeface="Arial" panose="020B0604020202020204" pitchFamily="34" charset="0"/>
              <a:buChar char="•"/>
            </a:pPr>
            <a:r>
              <a:rPr lang="en-US" sz="2000" u="sng" dirty="0">
                <a:solidFill>
                  <a:schemeClr val="tx1">
                    <a:lumMod val="75000"/>
                    <a:lumOff val="25000"/>
                  </a:schemeClr>
                </a:solidFill>
                <a:ea typeface="Calibri" panose="020F0502020204030204" pitchFamily="34" charset="0"/>
                <a:cs typeface="Times New Roman" panose="02020603050405020304" pitchFamily="18" charset="0"/>
              </a:rPr>
              <a:t>Identification and quantification of individual phenolic compounds</a:t>
            </a:r>
          </a:p>
          <a:p>
            <a:pPr marL="800100" lvl="1" indent="-342900" algn="just">
              <a:lnSpc>
                <a:spcPct val="150000"/>
              </a:lnSpc>
              <a:buFont typeface="Courier New" panose="02070309020205020404" pitchFamily="49" charset="0"/>
              <a:buChar char="o"/>
            </a:pPr>
            <a:r>
              <a:rPr lang="en-US" sz="2000" dirty="0">
                <a:solidFill>
                  <a:schemeClr val="bg1">
                    <a:lumMod val="65000"/>
                  </a:schemeClr>
                </a:solidFill>
                <a:ea typeface="Calibri" panose="020F0502020204030204" pitchFamily="34" charset="0"/>
                <a:cs typeface="Times New Roman" panose="02020603050405020304" pitchFamily="18" charset="0"/>
              </a:rPr>
              <a:t>UPLC-DAD</a:t>
            </a:r>
            <a:endParaRPr lang="en-US" sz="2000"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gn="just">
              <a:lnSpc>
                <a:spcPct val="150000"/>
              </a:lnSpc>
              <a:buNone/>
            </a:pPr>
            <a:r>
              <a:rPr lang="en-US" sz="2000" dirty="0">
                <a:solidFill>
                  <a:schemeClr val="tx1">
                    <a:lumMod val="75000"/>
                    <a:lumOff val="25000"/>
                  </a:schemeClr>
                </a:solidFill>
                <a:ea typeface="Calibri" panose="020F0502020204030204" pitchFamily="34" charset="0"/>
                <a:cs typeface="Times New Roman" panose="02020603050405020304" pitchFamily="18" charset="0"/>
              </a:rPr>
              <a:t> </a:t>
            </a:r>
          </a:p>
        </p:txBody>
      </p:sp>
      <p:pic>
        <p:nvPicPr>
          <p:cNvPr id="6" name="Picture 2" descr="Rosmaninho, a mais alegre das alfazemas">
            <a:extLst>
              <a:ext uri="{FF2B5EF4-FFF2-40B4-BE49-F238E27FC236}">
                <a16:creationId xmlns:a16="http://schemas.microsoft.com/office/drawing/2014/main" id="{C3C6F792-DE89-4628-831F-F7CB3D397956}"/>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3727" t="6116" r="12615" b="44741"/>
          <a:stretch/>
        </p:blipFill>
        <p:spPr bwMode="auto">
          <a:xfrm>
            <a:off x="711492" y="1630219"/>
            <a:ext cx="976433" cy="978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haking water bath / with digital display / programmable - RITM  IndustryRITM Industry">
            <a:extLst>
              <a:ext uri="{FF2B5EF4-FFF2-40B4-BE49-F238E27FC236}">
                <a16:creationId xmlns:a16="http://schemas.microsoft.com/office/drawing/2014/main" id="{E29A715B-3D96-4A95-9EF0-7DF0D8C9938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1285" y="1675544"/>
            <a:ext cx="1767084" cy="1183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ducts - behr Labor (EN)">
            <a:extLst>
              <a:ext uri="{FF2B5EF4-FFF2-40B4-BE49-F238E27FC236}">
                <a16:creationId xmlns:a16="http://schemas.microsoft.com/office/drawing/2014/main" id="{7F198E82-BBAC-4236-B92D-F4F44B1BD79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91" t="-2141" r="28008" b="2141"/>
          <a:stretch/>
        </p:blipFill>
        <p:spPr bwMode="auto">
          <a:xfrm>
            <a:off x="3895433" y="3896001"/>
            <a:ext cx="975537" cy="201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80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500"/>
                                        <p:tgtEl>
                                          <p:spTgt spid="1032"/>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10" presetClass="entr" presetSubtype="0" fill="hold" nodeType="withEffect">
                                  <p:stCondLst>
                                    <p:cond delay="0"/>
                                  </p:stCondLst>
                                  <p:childTnLst>
                                    <p:set>
                                      <p:cBhvr>
                                        <p:cTn id="33" dur="1" fill="hold">
                                          <p:stCondLst>
                                            <p:cond delay="0"/>
                                          </p:stCondLst>
                                        </p:cTn>
                                        <p:tgtEl>
                                          <p:spTgt spid="1038"/>
                                        </p:tgtEl>
                                        <p:attrNameLst>
                                          <p:attrName>style.visibility</p:attrName>
                                        </p:attrNameLst>
                                      </p:cBhvr>
                                      <p:to>
                                        <p:strVal val="visible"/>
                                      </p:to>
                                    </p:set>
                                    <p:animEffect transition="in" filter="fade">
                                      <p:cBhvr>
                                        <p:cTn id="34" dur="500"/>
                                        <p:tgtEl>
                                          <p:spTgt spid="1038"/>
                                        </p:tgtEl>
                                      </p:cBhvr>
                                    </p:animEffect>
                                  </p:childTnLst>
                                </p:cTn>
                              </p:par>
                              <p:par>
                                <p:cTn id="35" presetID="10" presetClass="entr" presetSubtype="0" fill="hold" nodeType="with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500"/>
                                        <p:tgtEl>
                                          <p:spTgt spid="1040"/>
                                        </p:tgtEl>
                                      </p:cBhvr>
                                    </p:animEffect>
                                  </p:childTnLst>
                                </p:cTn>
                              </p:par>
                              <p:par>
                                <p:cTn id="38" presetID="10" presetClass="entr" presetSubtype="0" fill="hold" nodeType="withEffect">
                                  <p:stCondLst>
                                    <p:cond delay="0"/>
                                  </p:stCondLst>
                                  <p:childTnLst>
                                    <p:set>
                                      <p:cBhvr>
                                        <p:cTn id="39" dur="1" fill="hold">
                                          <p:stCondLst>
                                            <p:cond delay="0"/>
                                          </p:stCondLst>
                                        </p:cTn>
                                        <p:tgtEl>
                                          <p:spTgt spid="1042"/>
                                        </p:tgtEl>
                                        <p:attrNameLst>
                                          <p:attrName>style.visibility</p:attrName>
                                        </p:attrNameLst>
                                      </p:cBhvr>
                                      <p:to>
                                        <p:strVal val="visible"/>
                                      </p:to>
                                    </p:set>
                                    <p:animEffect transition="in" filter="fade">
                                      <p:cBhvr>
                                        <p:cTn id="40" dur="500"/>
                                        <p:tgtEl>
                                          <p:spTgt spid="10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5" grpId="0"/>
      <p:bldP spid="16" grpId="0"/>
      <p:bldP spid="20" grpId="0"/>
      <p:bldP spid="24"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5</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8" name="Picture 7">
            <a:extLst>
              <a:ext uri="{FF2B5EF4-FFF2-40B4-BE49-F238E27FC236}">
                <a16:creationId xmlns:a16="http://schemas.microsoft.com/office/drawing/2014/main" id="{3251F460-07DB-4A2E-B83E-8325959F85D6}"/>
              </a:ext>
            </a:extLst>
          </p:cNvPr>
          <p:cNvPicPr/>
          <p:nvPr/>
        </p:nvPicPr>
        <p:blipFill rotWithShape="1">
          <a:blip r:embed="rId3"/>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A59C2F3F-8E03-41FC-BD88-2BDE1BC90EF1}"/>
              </a:ext>
            </a:extLst>
          </p:cNvPr>
          <p:cNvSpPr/>
          <p:nvPr/>
        </p:nvSpPr>
        <p:spPr>
          <a:xfrm>
            <a:off x="5420882" y="2175026"/>
            <a:ext cx="1087120" cy="12750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a:extLst>
              <a:ext uri="{FF2B5EF4-FFF2-40B4-BE49-F238E27FC236}">
                <a16:creationId xmlns:a16="http://schemas.microsoft.com/office/drawing/2014/main" id="{3F059A60-F5B0-43D3-8AC7-7646A00E13B9}"/>
              </a:ext>
            </a:extLst>
          </p:cNvPr>
          <p:cNvSpPr/>
          <p:nvPr/>
        </p:nvSpPr>
        <p:spPr>
          <a:xfrm>
            <a:off x="7281954" y="1812322"/>
            <a:ext cx="2660128" cy="20289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a:extLst>
              <a:ext uri="{FF2B5EF4-FFF2-40B4-BE49-F238E27FC236}">
                <a16:creationId xmlns:a16="http://schemas.microsoft.com/office/drawing/2014/main" id="{8318BFF1-C4F0-42E4-983C-BDA357C9E0A0}"/>
              </a:ext>
            </a:extLst>
          </p:cNvPr>
          <p:cNvSpPr/>
          <p:nvPr/>
        </p:nvSpPr>
        <p:spPr>
          <a:xfrm>
            <a:off x="4333762" y="3966341"/>
            <a:ext cx="551080" cy="18087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a:extLst>
              <a:ext uri="{FF2B5EF4-FFF2-40B4-BE49-F238E27FC236}">
                <a16:creationId xmlns:a16="http://schemas.microsoft.com/office/drawing/2014/main" id="{4A650D87-B157-4D70-B261-41994A85CAC5}"/>
              </a:ext>
            </a:extLst>
          </p:cNvPr>
          <p:cNvSpPr/>
          <p:nvPr/>
        </p:nvSpPr>
        <p:spPr>
          <a:xfrm>
            <a:off x="5430508" y="4849583"/>
            <a:ext cx="551080" cy="10226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ctangle 23">
            <a:extLst>
              <a:ext uri="{FF2B5EF4-FFF2-40B4-BE49-F238E27FC236}">
                <a16:creationId xmlns:a16="http://schemas.microsoft.com/office/drawing/2014/main" id="{6119132B-8E5E-44E4-BB6A-4F85768822EC}"/>
              </a:ext>
            </a:extLst>
          </p:cNvPr>
          <p:cNvSpPr/>
          <p:nvPr/>
        </p:nvSpPr>
        <p:spPr>
          <a:xfrm>
            <a:off x="7207821" y="4027682"/>
            <a:ext cx="1063523" cy="21932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 name="Rectangle 24">
            <a:extLst>
              <a:ext uri="{FF2B5EF4-FFF2-40B4-BE49-F238E27FC236}">
                <a16:creationId xmlns:a16="http://schemas.microsoft.com/office/drawing/2014/main" id="{199DB61D-2A5A-4E18-9482-F06604BD9A9D}"/>
              </a:ext>
            </a:extLst>
          </p:cNvPr>
          <p:cNvSpPr/>
          <p:nvPr/>
        </p:nvSpPr>
        <p:spPr>
          <a:xfrm>
            <a:off x="9492584" y="4964700"/>
            <a:ext cx="943374" cy="135611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angle 25">
            <a:extLst>
              <a:ext uri="{FF2B5EF4-FFF2-40B4-BE49-F238E27FC236}">
                <a16:creationId xmlns:a16="http://schemas.microsoft.com/office/drawing/2014/main" id="{A32075E5-9B3F-4CAF-9FC3-7B488309D52B}"/>
              </a:ext>
            </a:extLst>
          </p:cNvPr>
          <p:cNvSpPr/>
          <p:nvPr/>
        </p:nvSpPr>
        <p:spPr>
          <a:xfrm>
            <a:off x="5885229" y="927632"/>
            <a:ext cx="714901" cy="3606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ctangle 26">
            <a:extLst>
              <a:ext uri="{FF2B5EF4-FFF2-40B4-BE49-F238E27FC236}">
                <a16:creationId xmlns:a16="http://schemas.microsoft.com/office/drawing/2014/main" id="{1E924DC6-3660-4025-A3FB-796946874ACF}"/>
              </a:ext>
            </a:extLst>
          </p:cNvPr>
          <p:cNvSpPr/>
          <p:nvPr/>
        </p:nvSpPr>
        <p:spPr>
          <a:xfrm>
            <a:off x="6649709" y="927632"/>
            <a:ext cx="3546373" cy="36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sym typeface="Wingdings" panose="05000000000000000000" pitchFamily="2" charset="2"/>
              </a:rPr>
              <a:t>indicates </a:t>
            </a:r>
            <a:r>
              <a:rPr lang="en-GB" b="1" dirty="0">
                <a:solidFill>
                  <a:schemeClr val="accent3"/>
                </a:solidFill>
                <a:sym typeface="Wingdings" panose="05000000000000000000" pitchFamily="2" charset="2"/>
              </a:rPr>
              <a:t>p &lt; 0.05</a:t>
            </a:r>
            <a:r>
              <a:rPr lang="en-GB" dirty="0">
                <a:solidFill>
                  <a:schemeClr val="accent3"/>
                </a:solidFill>
                <a:sym typeface="Wingdings" panose="05000000000000000000" pitchFamily="2" charset="2"/>
              </a:rPr>
              <a:t> between solvents for each plant extract</a:t>
            </a:r>
            <a:endParaRPr lang="pt-PT" dirty="0">
              <a:solidFill>
                <a:schemeClr val="accent3"/>
              </a:solidFill>
            </a:endParaRPr>
          </a:p>
        </p:txBody>
      </p:sp>
    </p:spTree>
    <p:extLst>
      <p:ext uri="{BB962C8B-B14F-4D97-AF65-F5344CB8AC3E}">
        <p14:creationId xmlns:p14="http://schemas.microsoft.com/office/powerpoint/2010/main" val="1415768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6" grpId="0" animBg="1"/>
      <p:bldP spid="18" grpId="0" animBg="1"/>
      <p:bldP spid="20" grpId="0" animBg="1"/>
      <p:bldP spid="24" grpId="0" animBg="1"/>
      <p:bldP spid="25" grpId="0" animBg="1"/>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6</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8" name="Picture 7">
            <a:extLst>
              <a:ext uri="{FF2B5EF4-FFF2-40B4-BE49-F238E27FC236}">
                <a16:creationId xmlns:a16="http://schemas.microsoft.com/office/drawing/2014/main" id="{3251F460-07DB-4A2E-B83E-8325959F85D6}"/>
              </a:ext>
            </a:extLst>
          </p:cNvPr>
          <p:cNvPicPr/>
          <p:nvPr/>
        </p:nvPicPr>
        <p:blipFill rotWithShape="1">
          <a:blip r:embed="rId3"/>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sp>
        <p:nvSpPr>
          <p:cNvPr id="17" name="Arrow: Right 16">
            <a:extLst>
              <a:ext uri="{FF2B5EF4-FFF2-40B4-BE49-F238E27FC236}">
                <a16:creationId xmlns:a16="http://schemas.microsoft.com/office/drawing/2014/main" id="{28F80625-7A21-4BF1-B836-6B587A8A2421}"/>
              </a:ext>
            </a:extLst>
          </p:cNvPr>
          <p:cNvSpPr/>
          <p:nvPr/>
        </p:nvSpPr>
        <p:spPr>
          <a:xfrm rot="3050450">
            <a:off x="4942640" y="2672826"/>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Arrow: Right 18">
            <a:extLst>
              <a:ext uri="{FF2B5EF4-FFF2-40B4-BE49-F238E27FC236}">
                <a16:creationId xmlns:a16="http://schemas.microsoft.com/office/drawing/2014/main" id="{E6DA4089-086F-4E19-8AC8-25AF455645EB}"/>
              </a:ext>
            </a:extLst>
          </p:cNvPr>
          <p:cNvSpPr/>
          <p:nvPr/>
        </p:nvSpPr>
        <p:spPr>
          <a:xfrm rot="3050450">
            <a:off x="8329143" y="2267928"/>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Arrow: Right 20">
            <a:extLst>
              <a:ext uri="{FF2B5EF4-FFF2-40B4-BE49-F238E27FC236}">
                <a16:creationId xmlns:a16="http://schemas.microsoft.com/office/drawing/2014/main" id="{67AD508F-708E-4EAF-A651-4837C76C5952}"/>
              </a:ext>
            </a:extLst>
          </p:cNvPr>
          <p:cNvSpPr/>
          <p:nvPr/>
        </p:nvSpPr>
        <p:spPr>
          <a:xfrm rot="3050450">
            <a:off x="8900027" y="2449923"/>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Arrow: Right 22">
            <a:extLst>
              <a:ext uri="{FF2B5EF4-FFF2-40B4-BE49-F238E27FC236}">
                <a16:creationId xmlns:a16="http://schemas.microsoft.com/office/drawing/2014/main" id="{B16C6AF6-608F-42DC-ACE3-6FECB87C2454}"/>
              </a:ext>
            </a:extLst>
          </p:cNvPr>
          <p:cNvSpPr/>
          <p:nvPr/>
        </p:nvSpPr>
        <p:spPr>
          <a:xfrm rot="3050450">
            <a:off x="5443642" y="2848519"/>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Arrow: Right 11">
            <a:extLst>
              <a:ext uri="{FF2B5EF4-FFF2-40B4-BE49-F238E27FC236}">
                <a16:creationId xmlns:a16="http://schemas.microsoft.com/office/drawing/2014/main" id="{3FB2A5B1-8A54-451D-A81C-09B29FE72E06}"/>
              </a:ext>
            </a:extLst>
          </p:cNvPr>
          <p:cNvSpPr/>
          <p:nvPr/>
        </p:nvSpPr>
        <p:spPr>
          <a:xfrm rot="3050450">
            <a:off x="4349245" y="5164258"/>
            <a:ext cx="345587" cy="17788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Arrow: Right 13">
            <a:extLst>
              <a:ext uri="{FF2B5EF4-FFF2-40B4-BE49-F238E27FC236}">
                <a16:creationId xmlns:a16="http://schemas.microsoft.com/office/drawing/2014/main" id="{0B08358E-65DF-40F2-B594-5133098F6E0B}"/>
              </a:ext>
            </a:extLst>
          </p:cNvPr>
          <p:cNvSpPr/>
          <p:nvPr/>
        </p:nvSpPr>
        <p:spPr>
          <a:xfrm rot="3050450">
            <a:off x="7814819" y="4058463"/>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Arrow: Right 14">
            <a:extLst>
              <a:ext uri="{FF2B5EF4-FFF2-40B4-BE49-F238E27FC236}">
                <a16:creationId xmlns:a16="http://schemas.microsoft.com/office/drawing/2014/main" id="{3024A0A5-7C92-4ABE-BC91-4D838BF86D56}"/>
              </a:ext>
            </a:extLst>
          </p:cNvPr>
          <p:cNvSpPr/>
          <p:nvPr/>
        </p:nvSpPr>
        <p:spPr>
          <a:xfrm rot="3050450">
            <a:off x="5639196" y="996968"/>
            <a:ext cx="345587" cy="2229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a:extLst>
              <a:ext uri="{FF2B5EF4-FFF2-40B4-BE49-F238E27FC236}">
                <a16:creationId xmlns:a16="http://schemas.microsoft.com/office/drawing/2014/main" id="{8F173D21-9C0A-4268-AEC2-A83C548CF25B}"/>
              </a:ext>
            </a:extLst>
          </p:cNvPr>
          <p:cNvSpPr/>
          <p:nvPr/>
        </p:nvSpPr>
        <p:spPr>
          <a:xfrm>
            <a:off x="6096000" y="904068"/>
            <a:ext cx="4236720" cy="36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sym typeface="Wingdings" panose="05000000000000000000" pitchFamily="2" charset="2"/>
              </a:rPr>
              <a:t>indicates </a:t>
            </a:r>
            <a:r>
              <a:rPr lang="en-GB" b="1" dirty="0">
                <a:solidFill>
                  <a:srgbClr val="FFC000"/>
                </a:solidFill>
                <a:sym typeface="Wingdings" panose="05000000000000000000" pitchFamily="2" charset="2"/>
              </a:rPr>
              <a:t>p &lt; 0.05</a:t>
            </a:r>
            <a:r>
              <a:rPr lang="en-GB" dirty="0">
                <a:solidFill>
                  <a:srgbClr val="FFC000"/>
                </a:solidFill>
                <a:sym typeface="Wingdings" panose="05000000000000000000" pitchFamily="2" charset="2"/>
              </a:rPr>
              <a:t> between extraction methods for each aqueous plant extract</a:t>
            </a:r>
            <a:endParaRPr lang="pt-PT" dirty="0">
              <a:solidFill>
                <a:srgbClr val="FFC000"/>
              </a:solidFill>
            </a:endParaRPr>
          </a:p>
        </p:txBody>
      </p:sp>
    </p:spTree>
    <p:extLst>
      <p:ext uri="{BB962C8B-B14F-4D97-AF65-F5344CB8AC3E}">
        <p14:creationId xmlns:p14="http://schemas.microsoft.com/office/powerpoint/2010/main" val="17319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12" grpId="0" animBg="1"/>
      <p:bldP spid="14"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7</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B61FF203-35BE-49C3-B524-2AEE7709A2C6}"/>
              </a:ext>
            </a:extLst>
          </p:cNvPr>
          <p:cNvPicPr/>
          <p:nvPr/>
        </p:nvPicPr>
        <p:blipFill rotWithShape="1">
          <a:blip r:embed="rId3">
            <a:alphaModFix amt="50000"/>
          </a:blip>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DBB1FCC-C1AF-47D9-AD3D-3D9F1389377F}"/>
              </a:ext>
            </a:extLst>
          </p:cNvPr>
          <p:cNvSpPr txBox="1"/>
          <p:nvPr/>
        </p:nvSpPr>
        <p:spPr>
          <a:xfrm>
            <a:off x="9277264" y="666094"/>
            <a:ext cx="2917712" cy="1938992"/>
          </a:xfrm>
          <a:prstGeom prst="rect">
            <a:avLst/>
          </a:prstGeom>
          <a:noFill/>
        </p:spPr>
        <p:txBody>
          <a:bodyPr wrap="square">
            <a:spAutoFit/>
          </a:bodyPr>
          <a:lstStyle/>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rPr>
              <a:t>Higher TPC in aqueous extracts from</a:t>
            </a: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rPr>
              <a:t>Soxhlet extraction</a:t>
            </a:r>
            <a:endParaRPr lang="en-GB" sz="2000" dirty="0">
              <a:solidFill>
                <a:srgbClr val="FFC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6B46D818-5238-43E4-BAB3-1B322FEDFECF}"/>
              </a:ext>
            </a:extLst>
          </p:cNvPr>
          <p:cNvCxnSpPr/>
          <p:nvPr/>
        </p:nvCxnSpPr>
        <p:spPr>
          <a:xfrm>
            <a:off x="10797080" y="1533681"/>
            <a:ext cx="0" cy="528320"/>
          </a:xfrm>
          <a:prstGeom prst="straightConnector1">
            <a:avLst/>
          </a:prstGeom>
          <a:ln w="28575">
            <a:solidFill>
              <a:srgbClr val="FFC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674124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8</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8" name="Picture 7">
            <a:extLst>
              <a:ext uri="{FF2B5EF4-FFF2-40B4-BE49-F238E27FC236}">
                <a16:creationId xmlns:a16="http://schemas.microsoft.com/office/drawing/2014/main" id="{3251F460-07DB-4A2E-B83E-8325959F85D6}"/>
              </a:ext>
            </a:extLst>
          </p:cNvPr>
          <p:cNvPicPr/>
          <p:nvPr/>
        </p:nvPicPr>
        <p:blipFill rotWithShape="1">
          <a:blip r:embed="rId3"/>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sp>
        <p:nvSpPr>
          <p:cNvPr id="25" name="Arrow: Right 24">
            <a:extLst>
              <a:ext uri="{FF2B5EF4-FFF2-40B4-BE49-F238E27FC236}">
                <a16:creationId xmlns:a16="http://schemas.microsoft.com/office/drawing/2014/main" id="{A6E2C837-99AE-4DEA-8322-8E31A6D7BAC1}"/>
              </a:ext>
            </a:extLst>
          </p:cNvPr>
          <p:cNvSpPr/>
          <p:nvPr/>
        </p:nvSpPr>
        <p:spPr>
          <a:xfrm rot="3109963">
            <a:off x="4157906" y="1719188"/>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7" name="Arrow: Right 36">
            <a:extLst>
              <a:ext uri="{FF2B5EF4-FFF2-40B4-BE49-F238E27FC236}">
                <a16:creationId xmlns:a16="http://schemas.microsoft.com/office/drawing/2014/main" id="{3EFC1993-A7BA-4E38-891A-4B35C65CB333}"/>
              </a:ext>
            </a:extLst>
          </p:cNvPr>
          <p:cNvSpPr/>
          <p:nvPr/>
        </p:nvSpPr>
        <p:spPr>
          <a:xfrm rot="3109963">
            <a:off x="7619267" y="2395629"/>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Arrow: Right 38">
            <a:extLst>
              <a:ext uri="{FF2B5EF4-FFF2-40B4-BE49-F238E27FC236}">
                <a16:creationId xmlns:a16="http://schemas.microsoft.com/office/drawing/2014/main" id="{F4131F55-26DE-4F90-AEF4-FCC3B409610C}"/>
              </a:ext>
            </a:extLst>
          </p:cNvPr>
          <p:cNvSpPr/>
          <p:nvPr/>
        </p:nvSpPr>
        <p:spPr>
          <a:xfrm rot="3109963">
            <a:off x="3674968" y="3112784"/>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Arrow: Right 40">
            <a:extLst>
              <a:ext uri="{FF2B5EF4-FFF2-40B4-BE49-F238E27FC236}">
                <a16:creationId xmlns:a16="http://schemas.microsoft.com/office/drawing/2014/main" id="{7D0327F7-6D75-4F34-8048-C977CCF6C2CC}"/>
              </a:ext>
            </a:extLst>
          </p:cNvPr>
          <p:cNvSpPr/>
          <p:nvPr/>
        </p:nvSpPr>
        <p:spPr>
          <a:xfrm rot="3109963">
            <a:off x="7144198" y="3339697"/>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Arrow: Right 42">
            <a:extLst>
              <a:ext uri="{FF2B5EF4-FFF2-40B4-BE49-F238E27FC236}">
                <a16:creationId xmlns:a16="http://schemas.microsoft.com/office/drawing/2014/main" id="{5CBE73EB-DD69-4B02-81BE-CA33EA24BCD3}"/>
              </a:ext>
            </a:extLst>
          </p:cNvPr>
          <p:cNvSpPr/>
          <p:nvPr/>
        </p:nvSpPr>
        <p:spPr>
          <a:xfrm rot="3109963">
            <a:off x="5286161" y="2051014"/>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Arrow: Right 44">
            <a:extLst>
              <a:ext uri="{FF2B5EF4-FFF2-40B4-BE49-F238E27FC236}">
                <a16:creationId xmlns:a16="http://schemas.microsoft.com/office/drawing/2014/main" id="{6A3B42B1-8DB3-44B4-AF84-2AF35272C5B4}"/>
              </a:ext>
            </a:extLst>
          </p:cNvPr>
          <p:cNvSpPr/>
          <p:nvPr/>
        </p:nvSpPr>
        <p:spPr>
          <a:xfrm rot="3109963">
            <a:off x="8789749" y="2635976"/>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Arrow: Right 46">
            <a:extLst>
              <a:ext uri="{FF2B5EF4-FFF2-40B4-BE49-F238E27FC236}">
                <a16:creationId xmlns:a16="http://schemas.microsoft.com/office/drawing/2014/main" id="{DD9893D3-5C46-4296-A6D4-686EF91FCE0D}"/>
              </a:ext>
            </a:extLst>
          </p:cNvPr>
          <p:cNvSpPr/>
          <p:nvPr/>
        </p:nvSpPr>
        <p:spPr>
          <a:xfrm rot="3109963">
            <a:off x="5916639" y="2297162"/>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9" name="Arrow: Right 48">
            <a:extLst>
              <a:ext uri="{FF2B5EF4-FFF2-40B4-BE49-F238E27FC236}">
                <a16:creationId xmlns:a16="http://schemas.microsoft.com/office/drawing/2014/main" id="{49B8727E-042E-4039-8CE3-0BE4E0FB8282}"/>
              </a:ext>
            </a:extLst>
          </p:cNvPr>
          <p:cNvSpPr/>
          <p:nvPr/>
        </p:nvSpPr>
        <p:spPr>
          <a:xfrm rot="3109963">
            <a:off x="9324796" y="3030216"/>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Arrow: Right 14">
            <a:extLst>
              <a:ext uri="{FF2B5EF4-FFF2-40B4-BE49-F238E27FC236}">
                <a16:creationId xmlns:a16="http://schemas.microsoft.com/office/drawing/2014/main" id="{C95E814E-4528-4DCE-A39F-47E9802855EB}"/>
              </a:ext>
            </a:extLst>
          </p:cNvPr>
          <p:cNvSpPr/>
          <p:nvPr/>
        </p:nvSpPr>
        <p:spPr>
          <a:xfrm rot="3109963">
            <a:off x="4183587" y="3895100"/>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Arrow: Right 15">
            <a:extLst>
              <a:ext uri="{FF2B5EF4-FFF2-40B4-BE49-F238E27FC236}">
                <a16:creationId xmlns:a16="http://schemas.microsoft.com/office/drawing/2014/main" id="{3A29951D-DB2F-426F-9047-69771FC21EEF}"/>
              </a:ext>
            </a:extLst>
          </p:cNvPr>
          <p:cNvSpPr/>
          <p:nvPr/>
        </p:nvSpPr>
        <p:spPr>
          <a:xfrm rot="3109963">
            <a:off x="7620703" y="4322187"/>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8" name="Arrow: Right 17">
            <a:extLst>
              <a:ext uri="{FF2B5EF4-FFF2-40B4-BE49-F238E27FC236}">
                <a16:creationId xmlns:a16="http://schemas.microsoft.com/office/drawing/2014/main" id="{604F6DA3-5CCA-49B9-9439-7BF5EE6763FA}"/>
              </a:ext>
            </a:extLst>
          </p:cNvPr>
          <p:cNvSpPr/>
          <p:nvPr/>
        </p:nvSpPr>
        <p:spPr>
          <a:xfrm rot="3109963">
            <a:off x="5857057" y="4821273"/>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Arrow: Right 19">
            <a:extLst>
              <a:ext uri="{FF2B5EF4-FFF2-40B4-BE49-F238E27FC236}">
                <a16:creationId xmlns:a16="http://schemas.microsoft.com/office/drawing/2014/main" id="{A77BC2F3-B3A0-4A7E-8BA9-4F93421BD998}"/>
              </a:ext>
            </a:extLst>
          </p:cNvPr>
          <p:cNvSpPr/>
          <p:nvPr/>
        </p:nvSpPr>
        <p:spPr>
          <a:xfrm rot="3109963">
            <a:off x="9346597" y="5059159"/>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8" name="Arrow: Right 27">
            <a:extLst>
              <a:ext uri="{FF2B5EF4-FFF2-40B4-BE49-F238E27FC236}">
                <a16:creationId xmlns:a16="http://schemas.microsoft.com/office/drawing/2014/main" id="{FDC1E361-6390-4BB7-ADC5-8D3BC623792D}"/>
              </a:ext>
            </a:extLst>
          </p:cNvPr>
          <p:cNvSpPr/>
          <p:nvPr/>
        </p:nvSpPr>
        <p:spPr>
          <a:xfrm rot="3109963">
            <a:off x="6389499" y="5883618"/>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0" name="Arrow: Right 29">
            <a:extLst>
              <a:ext uri="{FF2B5EF4-FFF2-40B4-BE49-F238E27FC236}">
                <a16:creationId xmlns:a16="http://schemas.microsoft.com/office/drawing/2014/main" id="{C2FDE278-427B-4817-9B79-E0ED3B4D6066}"/>
              </a:ext>
            </a:extLst>
          </p:cNvPr>
          <p:cNvSpPr/>
          <p:nvPr/>
        </p:nvSpPr>
        <p:spPr>
          <a:xfrm rot="3109963">
            <a:off x="9826516" y="5678878"/>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 name="Rectangle 21">
            <a:extLst>
              <a:ext uri="{FF2B5EF4-FFF2-40B4-BE49-F238E27FC236}">
                <a16:creationId xmlns:a16="http://schemas.microsoft.com/office/drawing/2014/main" id="{2DF20CE7-F15F-4CAE-AF75-26811C6391F2}"/>
              </a:ext>
            </a:extLst>
          </p:cNvPr>
          <p:cNvSpPr/>
          <p:nvPr/>
        </p:nvSpPr>
        <p:spPr>
          <a:xfrm>
            <a:off x="6096000" y="904068"/>
            <a:ext cx="4490720" cy="36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solidFill>
                <a:sym typeface="Wingdings" panose="05000000000000000000" pitchFamily="2" charset="2"/>
              </a:rPr>
              <a:t>indicates </a:t>
            </a:r>
            <a:r>
              <a:rPr lang="en-GB" b="1" dirty="0">
                <a:solidFill>
                  <a:schemeClr val="accent6"/>
                </a:solidFill>
                <a:sym typeface="Wingdings" panose="05000000000000000000" pitchFamily="2" charset="2"/>
              </a:rPr>
              <a:t>p &lt; 0.05</a:t>
            </a:r>
            <a:r>
              <a:rPr lang="en-GB" dirty="0">
                <a:solidFill>
                  <a:schemeClr val="accent6"/>
                </a:solidFill>
                <a:sym typeface="Wingdings" panose="05000000000000000000" pitchFamily="2" charset="2"/>
              </a:rPr>
              <a:t> between extraction methods for each hydroethanolic plant extract</a:t>
            </a:r>
            <a:endParaRPr lang="pt-PT" dirty="0">
              <a:solidFill>
                <a:schemeClr val="accent6"/>
              </a:solidFill>
            </a:endParaRPr>
          </a:p>
        </p:txBody>
      </p:sp>
      <p:sp>
        <p:nvSpPr>
          <p:cNvPr id="23" name="Arrow: Right 22">
            <a:extLst>
              <a:ext uri="{FF2B5EF4-FFF2-40B4-BE49-F238E27FC236}">
                <a16:creationId xmlns:a16="http://schemas.microsoft.com/office/drawing/2014/main" id="{36A63DC2-DC20-4ABE-B1EB-755666892B8E}"/>
              </a:ext>
            </a:extLst>
          </p:cNvPr>
          <p:cNvSpPr/>
          <p:nvPr/>
        </p:nvSpPr>
        <p:spPr>
          <a:xfrm rot="3109963">
            <a:off x="5728784" y="1012720"/>
            <a:ext cx="345587" cy="222952"/>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708742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animBg="1"/>
      <p:bldP spid="39" grpId="0" animBg="1"/>
      <p:bldP spid="41" grpId="0" animBg="1"/>
      <p:bldP spid="43" grpId="0" animBg="1"/>
      <p:bldP spid="45" grpId="0" animBg="1"/>
      <p:bldP spid="47" grpId="0" animBg="1"/>
      <p:bldP spid="49" grpId="0" animBg="1"/>
      <p:bldP spid="15" grpId="0" animBg="1"/>
      <p:bldP spid="16" grpId="0" animBg="1"/>
      <p:bldP spid="18" grpId="0" animBg="1"/>
      <p:bldP spid="20" grpId="0" animBg="1"/>
      <p:bldP spid="28" grpId="0" animBg="1"/>
      <p:bldP spid="30" grpId="0" animBg="1"/>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1F28F56-7774-41DD-A448-5576A3503CBC}" type="slidenum">
              <a:rPr lang="en-US" sz="1200" smtClean="0"/>
              <a:pPr/>
              <a:t>9</a:t>
            </a:fld>
            <a:endParaRPr lang="en-US" sz="1200" dirty="0"/>
          </a:p>
        </p:txBody>
      </p:sp>
      <p:sp>
        <p:nvSpPr>
          <p:cNvPr id="2" name="Title 1"/>
          <p:cNvSpPr>
            <a:spLocks noGrp="1"/>
          </p:cNvSpPr>
          <p:nvPr>
            <p:ph type="title"/>
          </p:nvPr>
        </p:nvSpPr>
        <p:spPr/>
        <p:txBody>
          <a:bodyPr/>
          <a:lstStyle/>
          <a:p>
            <a:br>
              <a:rPr lang="en-GB" spc="-50" dirty="0">
                <a:solidFill>
                  <a:srgbClr val="54A021">
                    <a:lumMod val="75000"/>
                  </a:srgbClr>
                </a:solidFill>
                <a:latin typeface="Trebuchet MS" panose="020B0603020202020204"/>
              </a:rPr>
            </a:br>
            <a:r>
              <a:rPr lang="en-GB" spc="-50" dirty="0">
                <a:solidFill>
                  <a:srgbClr val="54A021">
                    <a:lumMod val="75000"/>
                  </a:srgbClr>
                </a:solidFill>
                <a:latin typeface="Trebuchet MS" panose="020B0603020202020204"/>
              </a:rPr>
              <a:t> </a:t>
            </a:r>
            <a:r>
              <a:rPr lang="en-GB" sz="3200" spc="-50" dirty="0">
                <a:solidFill>
                  <a:srgbClr val="54A021">
                    <a:lumMod val="75000"/>
                  </a:srgbClr>
                </a:solidFill>
                <a:latin typeface="Trebuchet MS" panose="020B0603020202020204"/>
              </a:rPr>
              <a:t>RESULTS</a:t>
            </a:r>
            <a:endParaRPr lang="en-US" sz="3200" dirty="0">
              <a:solidFill>
                <a:srgbClr val="C00000"/>
              </a:solidFill>
              <a:cs typeface="Arial" panose="020B0604020202020204" pitchFamily="34" charset="0"/>
            </a:endParaRPr>
          </a:p>
        </p:txBody>
      </p:sp>
      <p:sp>
        <p:nvSpPr>
          <p:cNvPr id="6" name="Content Placeholder 5">
            <a:extLst>
              <a:ext uri="{FF2B5EF4-FFF2-40B4-BE49-F238E27FC236}">
                <a16:creationId xmlns:a16="http://schemas.microsoft.com/office/drawing/2014/main" id="{761F0751-691F-4215-992E-5086A210D6E8}"/>
              </a:ext>
            </a:extLst>
          </p:cNvPr>
          <p:cNvSpPr>
            <a:spLocks noGrp="1"/>
          </p:cNvSpPr>
          <p:nvPr>
            <p:ph sz="quarter" idx="11"/>
          </p:nvPr>
        </p:nvSpPr>
        <p:spPr>
          <a:xfrm>
            <a:off x="384000" y="1604801"/>
            <a:ext cx="11425769" cy="4595032"/>
          </a:xfrm>
        </p:spPr>
        <p:txBody>
          <a:bodyPr anchor="t"/>
          <a:lstStyle/>
          <a:p>
            <a:r>
              <a:rPr lang="en-GB" dirty="0"/>
              <a:t>TPC and TFC</a:t>
            </a:r>
            <a:endParaRPr lang="pt-PT" dirty="0"/>
          </a:p>
        </p:txBody>
      </p:sp>
      <p:pic>
        <p:nvPicPr>
          <p:cNvPr id="10" name="Picture 9">
            <a:extLst>
              <a:ext uri="{FF2B5EF4-FFF2-40B4-BE49-F238E27FC236}">
                <a16:creationId xmlns:a16="http://schemas.microsoft.com/office/drawing/2014/main" id="{F87A47DD-B4B5-4C83-A7CC-2BA31073974C}"/>
              </a:ext>
            </a:extLst>
          </p:cNvPr>
          <p:cNvPicPr/>
          <p:nvPr/>
        </p:nvPicPr>
        <p:blipFill rotWithShape="1">
          <a:blip r:embed="rId3"/>
          <a:srcRect l="84980" t="21459"/>
          <a:stretch/>
        </p:blipFill>
        <p:spPr bwMode="auto">
          <a:xfrm>
            <a:off x="1157952" y="2428756"/>
            <a:ext cx="1310640" cy="400981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B61FF203-35BE-49C3-B524-2AEE7709A2C6}"/>
              </a:ext>
            </a:extLst>
          </p:cNvPr>
          <p:cNvPicPr/>
          <p:nvPr/>
        </p:nvPicPr>
        <p:blipFill rotWithShape="1">
          <a:blip r:embed="rId3">
            <a:alphaModFix amt="50000"/>
          </a:blip>
          <a:srcRect t="1453" r="14904"/>
          <a:stretch/>
        </p:blipFill>
        <p:spPr bwMode="auto">
          <a:xfrm>
            <a:off x="3242544" y="1407369"/>
            <a:ext cx="7425456" cy="503120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DBB1FCC-C1AF-47D9-AD3D-3D9F1389377F}"/>
              </a:ext>
            </a:extLst>
          </p:cNvPr>
          <p:cNvSpPr txBox="1"/>
          <p:nvPr/>
        </p:nvSpPr>
        <p:spPr>
          <a:xfrm>
            <a:off x="9277264" y="666094"/>
            <a:ext cx="2917712" cy="2246769"/>
          </a:xfrm>
          <a:prstGeom prst="rect">
            <a:avLst/>
          </a:prstGeom>
          <a:noFill/>
        </p:spPr>
        <p:txBody>
          <a:bodyPr wrap="square">
            <a:spAutoFit/>
          </a:bodyPr>
          <a:lstStyle/>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Higher TPC in hydroethanolic extracts from</a:t>
            </a: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endPar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ctr" defTabSz="966246" rtl="0" eaLnBrk="1" fontAlgn="auto" latinLnBrk="0" hangingPunct="1">
              <a:lnSpc>
                <a:spcPct val="100000"/>
              </a:lnSpc>
              <a:spcBef>
                <a:spcPts val="0"/>
              </a:spcBef>
              <a:spcAft>
                <a:spcPts val="0"/>
              </a:spcAft>
              <a:buClrTx/>
              <a:buSzTx/>
              <a:buFontTx/>
              <a:buNone/>
              <a:tabLst/>
              <a:defRPr/>
            </a:pPr>
            <a:r>
              <a:rPr lang="en-GB" sz="2000" b="1"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rPr>
              <a:t>Solid-liquid extraction</a:t>
            </a:r>
            <a:endParaRPr lang="en-GB" sz="2000" dirty="0">
              <a:solidFill>
                <a:schemeClr val="accent6"/>
              </a:solidFill>
              <a:latin typeface="Palatino Linotype" panose="02040502050505030304" pitchFamily="18" charset="0"/>
              <a:ea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6B46D818-5238-43E4-BAB3-1B322FEDFECF}"/>
              </a:ext>
            </a:extLst>
          </p:cNvPr>
          <p:cNvCxnSpPr/>
          <p:nvPr/>
        </p:nvCxnSpPr>
        <p:spPr>
          <a:xfrm>
            <a:off x="10766600" y="1787681"/>
            <a:ext cx="0" cy="5283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66035181"/>
      </p:ext>
    </p:extLst>
  </p:cSld>
  <p:clrMapOvr>
    <a:masterClrMapping/>
  </p:clrMapOvr>
  <p:transition>
    <p:fad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2127</TotalTime>
  <Words>1790</Words>
  <Application>Microsoft Office PowerPoint</Application>
  <PresentationFormat>Widescreen</PresentationFormat>
  <Paragraphs>223</Paragraphs>
  <Slides>19</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Calibri</vt:lpstr>
      <vt:lpstr>Courier New</vt:lpstr>
      <vt:lpstr>Gill Sans MT</vt:lpstr>
      <vt:lpstr>Palatino Linotype</vt:lpstr>
      <vt:lpstr>Symbol</vt:lpstr>
      <vt:lpstr>Times New Roman</vt:lpstr>
      <vt:lpstr>Trebuchet MS</vt:lpstr>
      <vt:lpstr>Wingdings</vt:lpstr>
      <vt:lpstr>Wingdings 2</vt:lpstr>
      <vt:lpstr>Wingdings 3</vt:lpstr>
      <vt:lpstr>Facet</vt:lpstr>
      <vt:lpstr>Dividend</vt:lpstr>
      <vt:lpstr>Extraction, chemical characterization, and antioxidant activity of bioactive plant extracts </vt:lpstr>
      <vt:lpstr>  Motivation</vt:lpstr>
      <vt:lpstr>  Objectives</vt:lpstr>
      <vt:lpstr>  Methodology</vt:lpstr>
      <vt:lpstr>  RESULTS</vt:lpstr>
      <vt:lpstr>  RESULTS</vt:lpstr>
      <vt:lpstr>  RESULTS</vt:lpstr>
      <vt:lpstr>  RESULTS</vt:lpstr>
      <vt:lpstr>  RESULTS</vt:lpstr>
      <vt:lpstr>  RESULTS</vt:lpstr>
      <vt:lpstr>  RESULTS</vt:lpstr>
      <vt:lpstr>  RESULTS</vt:lpstr>
      <vt:lpstr>  RESULTS</vt:lpstr>
      <vt:lpstr>  RESULTS</vt:lpstr>
      <vt:lpstr>  RESULTS</vt:lpstr>
      <vt:lpstr>  RESULTS</vt:lpstr>
      <vt:lpstr>  Conclusions</vt:lpstr>
      <vt:lpstr>  Acknowledgements</vt:lpstr>
      <vt:lpstr>Thank you!   Any questions: beatrizsilva@ceb.uminho.pt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Meta-regression models describing the effects of essential oils and added lactic acid bacteria on L. monocytogenes inactivation in cheese</dc:title>
  <dc:creator>Beatriz Nunes Silva</dc:creator>
  <cp:lastModifiedBy>Beatriz Nunes Silva</cp:lastModifiedBy>
  <cp:revision>214</cp:revision>
  <dcterms:created xsi:type="dcterms:W3CDTF">2019-09-05T15:51:18Z</dcterms:created>
  <dcterms:modified xsi:type="dcterms:W3CDTF">2020-10-25T16:49:28Z</dcterms:modified>
</cp:coreProperties>
</file>