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9" r:id="rId3"/>
    <p:sldMasterId id="2147483729" r:id="rId4"/>
    <p:sldMasterId id="2147483745" r:id="rId5"/>
    <p:sldMasterId id="2147483765" r:id="rId6"/>
  </p:sldMasterIdLst>
  <p:notesMasterIdLst>
    <p:notesMasterId r:id="rId18"/>
  </p:notesMasterIdLst>
  <p:handoutMasterIdLst>
    <p:handoutMasterId r:id="rId19"/>
  </p:handoutMasterIdLst>
  <p:sldIdLst>
    <p:sldId id="285" r:id="rId7"/>
    <p:sldId id="302" r:id="rId8"/>
    <p:sldId id="306" r:id="rId9"/>
    <p:sldId id="312" r:id="rId10"/>
    <p:sldId id="319" r:id="rId11"/>
    <p:sldId id="313" r:id="rId12"/>
    <p:sldId id="314" r:id="rId13"/>
    <p:sldId id="315" r:id="rId14"/>
    <p:sldId id="307" r:id="rId15"/>
    <p:sldId id="316" r:id="rId16"/>
    <p:sldId id="296" r:id="rId17"/>
  </p:sldIdLst>
  <p:sldSz cx="6858000" cy="51435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24790A-4C07-43AA-8E79-9E8AD0D3C0A9}">
          <p14:sldIdLst>
            <p14:sldId id="285"/>
            <p14:sldId id="302"/>
            <p14:sldId id="306"/>
            <p14:sldId id="312"/>
            <p14:sldId id="319"/>
            <p14:sldId id="313"/>
            <p14:sldId id="314"/>
            <p14:sldId id="315"/>
            <p14:sldId id="307"/>
            <p14:sldId id="316"/>
          </p14:sldIdLst>
        </p14:section>
        <p14:section name="Untitled Section" id="{5AA44312-8955-4D28-AB93-654733D522DA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l Malik" initials="AM" lastIdx="1" clrIdx="0">
    <p:extLst>
      <p:ext uri="{19B8F6BF-5375-455C-9EA6-DF929625EA0E}">
        <p15:presenceInfo xmlns:p15="http://schemas.microsoft.com/office/powerpoint/2012/main" userId="S::mal188@csiro.au::9227208b-867a-4269-acb0-04f93aa6b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14" autoAdjust="0"/>
  </p:normalViewPr>
  <p:slideViewPr>
    <p:cSldViewPr showGuides="1">
      <p:cViewPr varScale="1">
        <p:scale>
          <a:sx n="128" d="100"/>
          <a:sy n="128" d="100"/>
        </p:scale>
        <p:origin x="180" y="138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AC6E6-8A7B-4300-A9B4-5752E00B851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5F0C480-1DED-4604-B4F5-C7919D7B04F0}">
      <dgm:prSet phldrT="[Text]" custT="1"/>
      <dgm:spPr/>
      <dgm:t>
        <a:bodyPr/>
        <a:lstStyle/>
        <a:p>
          <a:r>
            <a:rPr lang="en-AU" sz="1200" dirty="0"/>
            <a:t>Lipid</a:t>
          </a:r>
        </a:p>
        <a:p>
          <a:r>
            <a:rPr lang="en-AU" sz="1200" dirty="0"/>
            <a:t>3 %</a:t>
          </a:r>
        </a:p>
      </dgm:t>
    </dgm:pt>
    <dgm:pt modelId="{E45AC9E2-3BC0-4CFA-A64B-8C163301B78B}" type="parTrans" cxnId="{92B8F9FB-6795-4DC2-B292-47DE2287BD82}">
      <dgm:prSet/>
      <dgm:spPr/>
      <dgm:t>
        <a:bodyPr/>
        <a:lstStyle/>
        <a:p>
          <a:endParaRPr lang="en-AU"/>
        </a:p>
      </dgm:t>
    </dgm:pt>
    <dgm:pt modelId="{EC0C0266-20A3-4D6A-BE84-C9B41231EB96}" type="sibTrans" cxnId="{92B8F9FB-6795-4DC2-B292-47DE2287BD82}">
      <dgm:prSet/>
      <dgm:spPr/>
      <dgm:t>
        <a:bodyPr/>
        <a:lstStyle/>
        <a:p>
          <a:endParaRPr lang="en-AU"/>
        </a:p>
      </dgm:t>
    </dgm:pt>
    <dgm:pt modelId="{6FE00DA0-AEC7-4E22-8F4B-7A360F4BB1FA}">
      <dgm:prSet phldrT="[Text]" custT="1"/>
      <dgm:spPr/>
      <dgm:t>
        <a:bodyPr/>
        <a:lstStyle/>
        <a:p>
          <a:r>
            <a:rPr lang="en-AU" sz="1200" dirty="0"/>
            <a:t>Fibre</a:t>
          </a:r>
        </a:p>
        <a:p>
          <a:r>
            <a:rPr lang="en-AU" sz="1200" dirty="0"/>
            <a:t>20 %</a:t>
          </a:r>
        </a:p>
      </dgm:t>
    </dgm:pt>
    <dgm:pt modelId="{C2829B53-1A70-43D5-8D01-8B6D7B535595}" type="parTrans" cxnId="{1F1C7A36-5CEB-4586-BC92-C4D488C19E49}">
      <dgm:prSet/>
      <dgm:spPr/>
      <dgm:t>
        <a:bodyPr/>
        <a:lstStyle/>
        <a:p>
          <a:endParaRPr lang="en-AU"/>
        </a:p>
      </dgm:t>
    </dgm:pt>
    <dgm:pt modelId="{7874EEBA-B015-4A10-8EC9-82E89761F133}" type="sibTrans" cxnId="{1F1C7A36-5CEB-4586-BC92-C4D488C19E49}">
      <dgm:prSet/>
      <dgm:spPr/>
      <dgm:t>
        <a:bodyPr/>
        <a:lstStyle/>
        <a:p>
          <a:endParaRPr lang="en-AU"/>
        </a:p>
      </dgm:t>
    </dgm:pt>
    <dgm:pt modelId="{269B36D2-792F-48B7-AAD0-E1774E7113EB}">
      <dgm:prSet phldrT="[Text]" custT="1"/>
      <dgm:spPr/>
      <dgm:t>
        <a:bodyPr/>
        <a:lstStyle/>
        <a:p>
          <a:r>
            <a:rPr lang="en-AU" sz="1200" dirty="0"/>
            <a:t>Protein</a:t>
          </a:r>
        </a:p>
        <a:p>
          <a:r>
            <a:rPr lang="en-AU" sz="1200" dirty="0"/>
            <a:t>63 %</a:t>
          </a:r>
        </a:p>
      </dgm:t>
    </dgm:pt>
    <dgm:pt modelId="{F08ACD0B-F866-4D02-949B-C98F2F79E4C8}" type="parTrans" cxnId="{30602302-4AEB-4BB6-AEC2-670AA4BDAA86}">
      <dgm:prSet/>
      <dgm:spPr/>
      <dgm:t>
        <a:bodyPr/>
        <a:lstStyle/>
        <a:p>
          <a:endParaRPr lang="en-AU"/>
        </a:p>
      </dgm:t>
    </dgm:pt>
    <dgm:pt modelId="{9894F098-B796-4802-BA43-B94466F2F8C5}" type="sibTrans" cxnId="{30602302-4AEB-4BB6-AEC2-670AA4BDAA86}">
      <dgm:prSet/>
      <dgm:spPr/>
      <dgm:t>
        <a:bodyPr/>
        <a:lstStyle/>
        <a:p>
          <a:endParaRPr lang="en-AU"/>
        </a:p>
      </dgm:t>
    </dgm:pt>
    <dgm:pt modelId="{314F4BC9-9469-495E-8F73-E741738E2EED}">
      <dgm:prSet custT="1"/>
      <dgm:spPr/>
      <dgm:t>
        <a:bodyPr/>
        <a:lstStyle/>
        <a:p>
          <a:r>
            <a:rPr lang="en-AU" sz="1200" dirty="0"/>
            <a:t>Starch</a:t>
          </a:r>
        </a:p>
        <a:p>
          <a:r>
            <a:rPr lang="en-AU" sz="1200" dirty="0"/>
            <a:t>7 %</a:t>
          </a:r>
        </a:p>
      </dgm:t>
    </dgm:pt>
    <dgm:pt modelId="{6ED9E65C-589B-40DA-96E5-13A1930C5232}" type="parTrans" cxnId="{F74FB6B6-6F43-40E4-9714-299D86064D6C}">
      <dgm:prSet/>
      <dgm:spPr/>
      <dgm:t>
        <a:bodyPr/>
        <a:lstStyle/>
        <a:p>
          <a:endParaRPr lang="en-AU"/>
        </a:p>
      </dgm:t>
    </dgm:pt>
    <dgm:pt modelId="{C2707F32-B9C9-4C98-B817-ECBB7B8F12BC}" type="sibTrans" cxnId="{F74FB6B6-6F43-40E4-9714-299D86064D6C}">
      <dgm:prSet/>
      <dgm:spPr/>
      <dgm:t>
        <a:bodyPr/>
        <a:lstStyle/>
        <a:p>
          <a:endParaRPr lang="en-AU"/>
        </a:p>
      </dgm:t>
    </dgm:pt>
    <dgm:pt modelId="{0096A5D0-CEB2-4220-A883-6463C2053689}">
      <dgm:prSet custT="1"/>
      <dgm:spPr/>
      <dgm:t>
        <a:bodyPr/>
        <a:lstStyle/>
        <a:p>
          <a:r>
            <a:rPr lang="en-AU" sz="1200" dirty="0"/>
            <a:t>Ash</a:t>
          </a:r>
        </a:p>
        <a:p>
          <a:r>
            <a:rPr lang="en-AU" sz="1200" dirty="0"/>
            <a:t>4 %</a:t>
          </a:r>
        </a:p>
      </dgm:t>
    </dgm:pt>
    <dgm:pt modelId="{61349B3B-B760-4A8B-808A-FDF5DBDE9EEF}" type="parTrans" cxnId="{F3335C92-98E3-4465-A05B-3548C24FE115}">
      <dgm:prSet/>
      <dgm:spPr/>
      <dgm:t>
        <a:bodyPr/>
        <a:lstStyle/>
        <a:p>
          <a:endParaRPr lang="en-AU"/>
        </a:p>
      </dgm:t>
    </dgm:pt>
    <dgm:pt modelId="{3EA9D195-0E56-41FA-B1EE-1DC3A86F5687}" type="sibTrans" cxnId="{F3335C92-98E3-4465-A05B-3548C24FE115}">
      <dgm:prSet/>
      <dgm:spPr/>
      <dgm:t>
        <a:bodyPr/>
        <a:lstStyle/>
        <a:p>
          <a:endParaRPr lang="en-AU"/>
        </a:p>
      </dgm:t>
    </dgm:pt>
    <dgm:pt modelId="{7C1F5B3A-DE72-4E80-B38A-3D771657B3FB}" type="pres">
      <dgm:prSet presAssocID="{3C3AC6E6-8A7B-4300-A9B4-5752E00B851A}" presName="compositeShape" presStyleCnt="0">
        <dgm:presLayoutVars>
          <dgm:dir/>
          <dgm:resizeHandles/>
        </dgm:presLayoutVars>
      </dgm:prSet>
      <dgm:spPr/>
    </dgm:pt>
    <dgm:pt modelId="{26EB914C-BE4D-41E3-8A10-6C7D8889A6A4}" type="pres">
      <dgm:prSet presAssocID="{3C3AC6E6-8A7B-4300-A9B4-5752E00B851A}" presName="pyramid" presStyleLbl="node1" presStyleIdx="0" presStyleCnt="1"/>
      <dgm:spPr/>
    </dgm:pt>
    <dgm:pt modelId="{1FE133DA-D65B-4D5A-95AB-58C4249A94B8}" type="pres">
      <dgm:prSet presAssocID="{3C3AC6E6-8A7B-4300-A9B4-5752E00B851A}" presName="theList" presStyleCnt="0"/>
      <dgm:spPr/>
    </dgm:pt>
    <dgm:pt modelId="{DD985349-22BA-4BBB-B833-56FFA8C34508}" type="pres">
      <dgm:prSet presAssocID="{0096A5D0-CEB2-4220-A883-6463C2053689}" presName="aNode" presStyleLbl="fgAcc1" presStyleIdx="0" presStyleCnt="5">
        <dgm:presLayoutVars>
          <dgm:bulletEnabled val="1"/>
        </dgm:presLayoutVars>
      </dgm:prSet>
      <dgm:spPr/>
    </dgm:pt>
    <dgm:pt modelId="{1B221E21-C8B8-4AC8-ABE0-CC36AE12B952}" type="pres">
      <dgm:prSet presAssocID="{0096A5D0-CEB2-4220-A883-6463C2053689}" presName="aSpace" presStyleCnt="0"/>
      <dgm:spPr/>
    </dgm:pt>
    <dgm:pt modelId="{233C0E2D-9B24-48B8-8C1B-38F78B28FCD7}" type="pres">
      <dgm:prSet presAssocID="{B5F0C480-1DED-4604-B4F5-C7919D7B04F0}" presName="aNode" presStyleLbl="fgAcc1" presStyleIdx="1" presStyleCnt="5">
        <dgm:presLayoutVars>
          <dgm:bulletEnabled val="1"/>
        </dgm:presLayoutVars>
      </dgm:prSet>
      <dgm:spPr/>
    </dgm:pt>
    <dgm:pt modelId="{3150253D-DDF1-42A2-B931-1F2C4F5224DC}" type="pres">
      <dgm:prSet presAssocID="{B5F0C480-1DED-4604-B4F5-C7919D7B04F0}" presName="aSpace" presStyleCnt="0"/>
      <dgm:spPr/>
    </dgm:pt>
    <dgm:pt modelId="{42E01797-CE27-4193-9A0E-7A60995345D5}" type="pres">
      <dgm:prSet presAssocID="{314F4BC9-9469-495E-8F73-E741738E2EED}" presName="aNode" presStyleLbl="fgAcc1" presStyleIdx="2" presStyleCnt="5">
        <dgm:presLayoutVars>
          <dgm:bulletEnabled val="1"/>
        </dgm:presLayoutVars>
      </dgm:prSet>
      <dgm:spPr/>
    </dgm:pt>
    <dgm:pt modelId="{D615BB4B-DDF1-4CE5-A22D-BCE0B8DA538D}" type="pres">
      <dgm:prSet presAssocID="{314F4BC9-9469-495E-8F73-E741738E2EED}" presName="aSpace" presStyleCnt="0"/>
      <dgm:spPr/>
    </dgm:pt>
    <dgm:pt modelId="{7B5BD0CE-A295-4107-AAED-8220A916445F}" type="pres">
      <dgm:prSet presAssocID="{6FE00DA0-AEC7-4E22-8F4B-7A360F4BB1FA}" presName="aNode" presStyleLbl="fgAcc1" presStyleIdx="3" presStyleCnt="5">
        <dgm:presLayoutVars>
          <dgm:bulletEnabled val="1"/>
        </dgm:presLayoutVars>
      </dgm:prSet>
      <dgm:spPr/>
    </dgm:pt>
    <dgm:pt modelId="{A1BF339B-B92D-492A-B64B-F9A51676A700}" type="pres">
      <dgm:prSet presAssocID="{6FE00DA0-AEC7-4E22-8F4B-7A360F4BB1FA}" presName="aSpace" presStyleCnt="0"/>
      <dgm:spPr/>
    </dgm:pt>
    <dgm:pt modelId="{90C8CF1B-7BF3-4BD8-9EF4-1267E7B906B4}" type="pres">
      <dgm:prSet presAssocID="{269B36D2-792F-48B7-AAD0-E1774E7113EB}" presName="aNode" presStyleLbl="fgAcc1" presStyleIdx="4" presStyleCnt="5">
        <dgm:presLayoutVars>
          <dgm:bulletEnabled val="1"/>
        </dgm:presLayoutVars>
      </dgm:prSet>
      <dgm:spPr/>
    </dgm:pt>
    <dgm:pt modelId="{45CCB0DA-E5C2-4DED-BCAA-67A71DF3E2A0}" type="pres">
      <dgm:prSet presAssocID="{269B36D2-792F-48B7-AAD0-E1774E7113EB}" presName="aSpace" presStyleCnt="0"/>
      <dgm:spPr/>
    </dgm:pt>
  </dgm:ptLst>
  <dgm:cxnLst>
    <dgm:cxn modelId="{30602302-4AEB-4BB6-AEC2-670AA4BDAA86}" srcId="{3C3AC6E6-8A7B-4300-A9B4-5752E00B851A}" destId="{269B36D2-792F-48B7-AAD0-E1774E7113EB}" srcOrd="4" destOrd="0" parTransId="{F08ACD0B-F866-4D02-949B-C98F2F79E4C8}" sibTransId="{9894F098-B796-4802-BA43-B94466F2F8C5}"/>
    <dgm:cxn modelId="{B6DE1309-3D78-4508-A5B9-E4268E501775}" type="presOf" srcId="{269B36D2-792F-48B7-AAD0-E1774E7113EB}" destId="{90C8CF1B-7BF3-4BD8-9EF4-1267E7B906B4}" srcOrd="0" destOrd="0" presId="urn:microsoft.com/office/officeart/2005/8/layout/pyramid2"/>
    <dgm:cxn modelId="{840F0C16-BEB1-402C-AD08-9D2B2DFA7997}" type="presOf" srcId="{6FE00DA0-AEC7-4E22-8F4B-7A360F4BB1FA}" destId="{7B5BD0CE-A295-4107-AAED-8220A916445F}" srcOrd="0" destOrd="0" presId="urn:microsoft.com/office/officeart/2005/8/layout/pyramid2"/>
    <dgm:cxn modelId="{1F1C7A36-5CEB-4586-BC92-C4D488C19E49}" srcId="{3C3AC6E6-8A7B-4300-A9B4-5752E00B851A}" destId="{6FE00DA0-AEC7-4E22-8F4B-7A360F4BB1FA}" srcOrd="3" destOrd="0" parTransId="{C2829B53-1A70-43D5-8D01-8B6D7B535595}" sibTransId="{7874EEBA-B015-4A10-8EC9-82E89761F133}"/>
    <dgm:cxn modelId="{F3335C92-98E3-4465-A05B-3548C24FE115}" srcId="{3C3AC6E6-8A7B-4300-A9B4-5752E00B851A}" destId="{0096A5D0-CEB2-4220-A883-6463C2053689}" srcOrd="0" destOrd="0" parTransId="{61349B3B-B760-4A8B-808A-FDF5DBDE9EEF}" sibTransId="{3EA9D195-0E56-41FA-B1EE-1DC3A86F5687}"/>
    <dgm:cxn modelId="{F74FB6B6-6F43-40E4-9714-299D86064D6C}" srcId="{3C3AC6E6-8A7B-4300-A9B4-5752E00B851A}" destId="{314F4BC9-9469-495E-8F73-E741738E2EED}" srcOrd="2" destOrd="0" parTransId="{6ED9E65C-589B-40DA-96E5-13A1930C5232}" sibTransId="{C2707F32-B9C9-4C98-B817-ECBB7B8F12BC}"/>
    <dgm:cxn modelId="{5E83CDBF-1314-4CA0-987D-3D7F676043D7}" type="presOf" srcId="{0096A5D0-CEB2-4220-A883-6463C2053689}" destId="{DD985349-22BA-4BBB-B833-56FFA8C34508}" srcOrd="0" destOrd="0" presId="urn:microsoft.com/office/officeart/2005/8/layout/pyramid2"/>
    <dgm:cxn modelId="{80DFA2E0-89FB-4013-8FBB-FB1BAD3AD4D9}" type="presOf" srcId="{B5F0C480-1DED-4604-B4F5-C7919D7B04F0}" destId="{233C0E2D-9B24-48B8-8C1B-38F78B28FCD7}" srcOrd="0" destOrd="0" presId="urn:microsoft.com/office/officeart/2005/8/layout/pyramid2"/>
    <dgm:cxn modelId="{623CDCE8-C001-46B1-AE2B-8454F9E57635}" type="presOf" srcId="{3C3AC6E6-8A7B-4300-A9B4-5752E00B851A}" destId="{7C1F5B3A-DE72-4E80-B38A-3D771657B3FB}" srcOrd="0" destOrd="0" presId="urn:microsoft.com/office/officeart/2005/8/layout/pyramid2"/>
    <dgm:cxn modelId="{D36FF8EF-2E22-4AF7-812C-7394F6334E2A}" type="presOf" srcId="{314F4BC9-9469-495E-8F73-E741738E2EED}" destId="{42E01797-CE27-4193-9A0E-7A60995345D5}" srcOrd="0" destOrd="0" presId="urn:microsoft.com/office/officeart/2005/8/layout/pyramid2"/>
    <dgm:cxn modelId="{92B8F9FB-6795-4DC2-B292-47DE2287BD82}" srcId="{3C3AC6E6-8A7B-4300-A9B4-5752E00B851A}" destId="{B5F0C480-1DED-4604-B4F5-C7919D7B04F0}" srcOrd="1" destOrd="0" parTransId="{E45AC9E2-3BC0-4CFA-A64B-8C163301B78B}" sibTransId="{EC0C0266-20A3-4D6A-BE84-C9B41231EB96}"/>
    <dgm:cxn modelId="{D313EE81-8BF7-454F-8786-B3B788F7F150}" type="presParOf" srcId="{7C1F5B3A-DE72-4E80-B38A-3D771657B3FB}" destId="{26EB914C-BE4D-41E3-8A10-6C7D8889A6A4}" srcOrd="0" destOrd="0" presId="urn:microsoft.com/office/officeart/2005/8/layout/pyramid2"/>
    <dgm:cxn modelId="{D870919A-911F-498C-9EF9-2C3407101205}" type="presParOf" srcId="{7C1F5B3A-DE72-4E80-B38A-3D771657B3FB}" destId="{1FE133DA-D65B-4D5A-95AB-58C4249A94B8}" srcOrd="1" destOrd="0" presId="urn:microsoft.com/office/officeart/2005/8/layout/pyramid2"/>
    <dgm:cxn modelId="{2FFEB2DA-B91C-4D93-BD3D-841DDB003DA4}" type="presParOf" srcId="{1FE133DA-D65B-4D5A-95AB-58C4249A94B8}" destId="{DD985349-22BA-4BBB-B833-56FFA8C34508}" srcOrd="0" destOrd="0" presId="urn:microsoft.com/office/officeart/2005/8/layout/pyramid2"/>
    <dgm:cxn modelId="{009CAEC8-3C94-4EE6-AFC5-2F5E6E246582}" type="presParOf" srcId="{1FE133DA-D65B-4D5A-95AB-58C4249A94B8}" destId="{1B221E21-C8B8-4AC8-ABE0-CC36AE12B952}" srcOrd="1" destOrd="0" presId="urn:microsoft.com/office/officeart/2005/8/layout/pyramid2"/>
    <dgm:cxn modelId="{1D7A4C5D-8CFF-445F-8127-46EA8718E55B}" type="presParOf" srcId="{1FE133DA-D65B-4D5A-95AB-58C4249A94B8}" destId="{233C0E2D-9B24-48B8-8C1B-38F78B28FCD7}" srcOrd="2" destOrd="0" presId="urn:microsoft.com/office/officeart/2005/8/layout/pyramid2"/>
    <dgm:cxn modelId="{C4B8EA9E-4BE7-4754-A543-9F48CC7E136F}" type="presParOf" srcId="{1FE133DA-D65B-4D5A-95AB-58C4249A94B8}" destId="{3150253D-DDF1-42A2-B931-1F2C4F5224DC}" srcOrd="3" destOrd="0" presId="urn:microsoft.com/office/officeart/2005/8/layout/pyramid2"/>
    <dgm:cxn modelId="{893025E0-8777-4A96-A9CD-1206D3E1AE47}" type="presParOf" srcId="{1FE133DA-D65B-4D5A-95AB-58C4249A94B8}" destId="{42E01797-CE27-4193-9A0E-7A60995345D5}" srcOrd="4" destOrd="0" presId="urn:microsoft.com/office/officeart/2005/8/layout/pyramid2"/>
    <dgm:cxn modelId="{6E1E3879-283D-4EB8-83CE-1192FA401596}" type="presParOf" srcId="{1FE133DA-D65B-4D5A-95AB-58C4249A94B8}" destId="{D615BB4B-DDF1-4CE5-A22D-BCE0B8DA538D}" srcOrd="5" destOrd="0" presId="urn:microsoft.com/office/officeart/2005/8/layout/pyramid2"/>
    <dgm:cxn modelId="{A9A283A5-DAAD-424F-86EA-9D2174195995}" type="presParOf" srcId="{1FE133DA-D65B-4D5A-95AB-58C4249A94B8}" destId="{7B5BD0CE-A295-4107-AAED-8220A916445F}" srcOrd="6" destOrd="0" presId="urn:microsoft.com/office/officeart/2005/8/layout/pyramid2"/>
    <dgm:cxn modelId="{A02FB0DB-B78F-4D04-8A16-E58C7BB877D2}" type="presParOf" srcId="{1FE133DA-D65B-4D5A-95AB-58C4249A94B8}" destId="{A1BF339B-B92D-492A-B64B-F9A51676A700}" srcOrd="7" destOrd="0" presId="urn:microsoft.com/office/officeart/2005/8/layout/pyramid2"/>
    <dgm:cxn modelId="{93EED30B-07EE-45F9-9BDD-6AF582E06646}" type="presParOf" srcId="{1FE133DA-D65B-4D5A-95AB-58C4249A94B8}" destId="{90C8CF1B-7BF3-4BD8-9EF4-1267E7B906B4}" srcOrd="8" destOrd="0" presId="urn:microsoft.com/office/officeart/2005/8/layout/pyramid2"/>
    <dgm:cxn modelId="{428C99FF-ED57-4618-B5E8-30CDD10A2A8B}" type="presParOf" srcId="{1FE133DA-D65B-4D5A-95AB-58C4249A94B8}" destId="{45CCB0DA-E5C2-4DED-BCAA-67A71DF3E2A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B914C-BE4D-41E3-8A10-6C7D8889A6A4}">
      <dsp:nvSpPr>
        <dsp:cNvPr id="0" name=""/>
        <dsp:cNvSpPr/>
      </dsp:nvSpPr>
      <dsp:spPr>
        <a:xfrm>
          <a:off x="533399" y="0"/>
          <a:ext cx="3048000" cy="304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85349-22BA-4BBB-B833-56FFA8C34508}">
      <dsp:nvSpPr>
        <dsp:cNvPr id="0" name=""/>
        <dsp:cNvSpPr/>
      </dsp:nvSpPr>
      <dsp:spPr>
        <a:xfrm>
          <a:off x="2057400" y="305097"/>
          <a:ext cx="1981200" cy="43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Ash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4 %</a:t>
          </a:r>
        </a:p>
      </dsp:txBody>
      <dsp:txXfrm>
        <a:off x="2078556" y="326253"/>
        <a:ext cx="1938888" cy="391075"/>
      </dsp:txXfrm>
    </dsp:sp>
    <dsp:sp modelId="{233C0E2D-9B24-48B8-8C1B-38F78B28FCD7}">
      <dsp:nvSpPr>
        <dsp:cNvPr id="0" name=""/>
        <dsp:cNvSpPr/>
      </dsp:nvSpPr>
      <dsp:spPr>
        <a:xfrm>
          <a:off x="2057400" y="792658"/>
          <a:ext cx="1981200" cy="43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Lipid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3 %</a:t>
          </a:r>
        </a:p>
      </dsp:txBody>
      <dsp:txXfrm>
        <a:off x="2078556" y="813814"/>
        <a:ext cx="1938888" cy="391075"/>
      </dsp:txXfrm>
    </dsp:sp>
    <dsp:sp modelId="{42E01797-CE27-4193-9A0E-7A60995345D5}">
      <dsp:nvSpPr>
        <dsp:cNvPr id="0" name=""/>
        <dsp:cNvSpPr/>
      </dsp:nvSpPr>
      <dsp:spPr>
        <a:xfrm>
          <a:off x="2057400" y="1280219"/>
          <a:ext cx="1981200" cy="43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Starch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7 %</a:t>
          </a:r>
        </a:p>
      </dsp:txBody>
      <dsp:txXfrm>
        <a:off x="2078556" y="1301375"/>
        <a:ext cx="1938888" cy="391075"/>
      </dsp:txXfrm>
    </dsp:sp>
    <dsp:sp modelId="{7B5BD0CE-A295-4107-AAED-8220A916445F}">
      <dsp:nvSpPr>
        <dsp:cNvPr id="0" name=""/>
        <dsp:cNvSpPr/>
      </dsp:nvSpPr>
      <dsp:spPr>
        <a:xfrm>
          <a:off x="2057400" y="1767780"/>
          <a:ext cx="1981200" cy="43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Fibre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20 %</a:t>
          </a:r>
        </a:p>
      </dsp:txBody>
      <dsp:txXfrm>
        <a:off x="2078556" y="1788936"/>
        <a:ext cx="1938888" cy="391075"/>
      </dsp:txXfrm>
    </dsp:sp>
    <dsp:sp modelId="{90C8CF1B-7BF3-4BD8-9EF4-1267E7B906B4}">
      <dsp:nvSpPr>
        <dsp:cNvPr id="0" name=""/>
        <dsp:cNvSpPr/>
      </dsp:nvSpPr>
      <dsp:spPr>
        <a:xfrm>
          <a:off x="2057400" y="2255341"/>
          <a:ext cx="1981200" cy="433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Protein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63 %</a:t>
          </a:r>
        </a:p>
      </dsp:txBody>
      <dsp:txXfrm>
        <a:off x="2078556" y="2276497"/>
        <a:ext cx="1938888" cy="39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BFA697C-5849-4DDF-A6C8-08E6893940F4}" type="datetimeFigureOut">
              <a:rPr lang="en-AU" smtClean="0"/>
              <a:pPr/>
              <a:t>21/10/2020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0992BC2-9435-4D31-AEB3-5D5877AD6447}" type="datetimeFigureOut">
              <a:rPr lang="en-AU" smtClean="0"/>
              <a:pPr/>
              <a:t>21/10/2020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36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4908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232248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0FDF6-AC72-4550-8972-364BE9261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2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02413-B9E6-41CE-94F9-890C0EEE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2986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89D6-0E11-4F79-97E3-184BDA7B6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9B453-6AC1-4462-9535-43DFD658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E13CC-C618-422A-A60C-0286973DC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030" y="609532"/>
            <a:ext cx="3927506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779A8-C1BC-46E9-96AF-283E1343F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57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1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918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985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96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705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32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93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386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017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493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38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0360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090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6D10F-CBC5-4632-9229-28056CCA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4260163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3F80C-16B6-4359-9605-701299EA5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9BBDB-E7AB-41D2-9CC0-1185A9ECF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28DFE-E127-414B-8DE1-EE14AABAA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8FCCD-A81D-4BFA-8047-C6564808F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6" y="26753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954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184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070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410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75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206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900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2236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9274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47CA-8CB7-49A4-8B4C-E8A4387BF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6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752528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13493-0A5C-4DFA-930F-2FCCD6821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2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D9626-D491-47A9-A802-D99845B77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1549B-E060-4412-81C3-BB94DD3BB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97D1B-C821-4CE4-BF7C-7EF317935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8728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887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69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95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19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013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47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439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94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457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715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7755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12A33-5143-4D27-8726-620EB4649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2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D987C-6AE9-4FF7-9BEA-04C245BE0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0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D5784-F66B-40F0-83D2-1BF211E3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B9C2A-AAD3-4F60-9F59-9074593C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582252"/>
            <a:ext cx="223911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EB672-539C-4117-8316-BC1EA7956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6695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384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88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0215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01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6522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101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294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1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BDC-06FA-464B-832D-07C6005225F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5486"/>
            <a:ext cx="98978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70D06-DC3C-4DA8-BBFD-5AF197B5EA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0" y="4561860"/>
            <a:ext cx="9136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9D69D-38BD-4D68-9030-C24A87FA9C1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26BB0-421F-45FC-898B-98965B0153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4762211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lik.buckow@csiro.au" TargetMode="External"/><Relationship Id="rId2" Type="http://schemas.openxmlformats.org/officeDocument/2006/relationships/hyperlink" Target="mailto:Malik.nawaz@csiro.au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UHT treatment on the stability of </a:t>
            </a:r>
            <a:r>
              <a:rPr lang="en-AU" dirty="0" err="1"/>
              <a:t>faba</a:t>
            </a:r>
            <a:r>
              <a:rPr lang="en-AU" dirty="0"/>
              <a:t> bean protein emulsion</a:t>
            </a:r>
            <a:br>
              <a:rPr lang="en-AU" dirty="0"/>
            </a:br>
            <a:endParaRPr lang="en-AU" dirty="0"/>
          </a:p>
        </p:txBody>
      </p:sp>
      <p:pic>
        <p:nvPicPr>
          <p:cNvPr id="5" name="Picture Placeholder 4" descr="A picture containing food, table, different, filled&#10;&#10;Description automatically generated">
            <a:extLst>
              <a:ext uri="{FF2B5EF4-FFF2-40B4-BE49-F238E27FC236}">
                <a16:creationId xmlns:a16="http://schemas.microsoft.com/office/drawing/2014/main" id="{F4A40313-087A-4FB5-BE1D-CCC29ECFD1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7936"/>
          <a:stretch>
            <a:fillRect/>
          </a:stretch>
        </p:blipFill>
        <p:spPr>
          <a:xfrm>
            <a:off x="3429000" y="0"/>
            <a:ext cx="3429000" cy="5143500"/>
          </a:xfrm>
        </p:spPr>
      </p:pic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188641" y="3985309"/>
            <a:ext cx="2700300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050" dirty="0">
                <a:latin typeface="Calibri" pitchFamily="34" charset="0"/>
              </a:rPr>
              <a:t>Malik Adil Nawaz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4300-DB64-482B-A12F-A1836F7C8EFB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Off-flavours of model drink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C745A-7D8D-46DA-B295-6231BFD3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42" y="850310"/>
            <a:ext cx="3820316" cy="3600000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6BA14270-53C3-4D83-ACF5-E34ABED9E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4" y="4492392"/>
            <a:ext cx="659735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1600" dirty="0">
                <a:solidFill>
                  <a:srgbClr val="00A9CE"/>
                </a:solidFill>
              </a:rPr>
              <a:t>In total 21 compounds were detected and quantified, representing different chemical classes such as alcohols, aldehydes, ketones, esters, furan and acids.</a:t>
            </a:r>
          </a:p>
        </p:txBody>
      </p:sp>
    </p:spTree>
    <p:extLst>
      <p:ext uri="{BB962C8B-B14F-4D97-AF65-F5344CB8AC3E}">
        <p14:creationId xmlns:p14="http://schemas.microsoft.com/office/powerpoint/2010/main" val="21600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2E870F-27AA-4B2D-9093-507A34B68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40" y="2571750"/>
            <a:ext cx="3096342" cy="2160240"/>
          </a:xfrm>
        </p:spPr>
        <p:txBody>
          <a:bodyPr>
            <a:normAutofit fontScale="70000" lnSpcReduction="20000"/>
          </a:bodyPr>
          <a:lstStyle/>
          <a:p>
            <a:pPr defTabSz="450850">
              <a:lnSpc>
                <a:spcPct val="100000"/>
              </a:lnSpc>
              <a:spcAft>
                <a:spcPct val="0"/>
              </a:spcAft>
            </a:pPr>
            <a:r>
              <a:rPr lang="en-US" sz="1400" dirty="0"/>
              <a:t>Agriculture and Food</a:t>
            </a:r>
          </a:p>
          <a:p>
            <a:pPr lvl="1" defTabSz="450850">
              <a:lnSpc>
                <a:spcPct val="150000"/>
              </a:lnSpc>
              <a:tabLst>
                <a:tab pos="266700" algn="l"/>
              </a:tabLst>
            </a:pPr>
            <a:r>
              <a:rPr lang="en-US" sz="1400" dirty="0"/>
              <a:t>Adil Malik</a:t>
            </a:r>
            <a:br>
              <a:rPr lang="en-US" sz="1400" dirty="0"/>
            </a:br>
            <a:r>
              <a:rPr lang="en-US" sz="1400" dirty="0"/>
              <a:t>+61 3 9123 4567</a:t>
            </a:r>
          </a:p>
          <a:p>
            <a:pPr lvl="1" defTabSz="450850">
              <a:lnSpc>
                <a:spcPct val="150000"/>
              </a:lnSpc>
              <a:tabLst>
                <a:tab pos="266700" algn="l"/>
              </a:tabLst>
            </a:pPr>
            <a:r>
              <a:rPr lang="en-US" sz="1400" dirty="0">
                <a:hlinkClick r:id="rId2"/>
              </a:rPr>
              <a:t>Malik.nawaz@csiro.au</a:t>
            </a: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1400" dirty="0"/>
          </a:p>
          <a:p>
            <a:pPr lvl="1" defTabSz="450850">
              <a:lnSpc>
                <a:spcPct val="150000"/>
              </a:lnSpc>
              <a:tabLst>
                <a:tab pos="266700" algn="l"/>
              </a:tabLst>
            </a:pPr>
            <a:r>
              <a:rPr lang="en-US" sz="1400" dirty="0"/>
              <a:t>Roman Buckow</a:t>
            </a:r>
            <a:br>
              <a:rPr lang="en-US" sz="1400" dirty="0"/>
            </a:br>
            <a:r>
              <a:rPr lang="en-US" sz="1400" dirty="0"/>
              <a:t>+61 3 9731 3270</a:t>
            </a:r>
          </a:p>
          <a:p>
            <a:pPr lvl="1" defTabSz="450850">
              <a:lnSpc>
                <a:spcPct val="150000"/>
              </a:lnSpc>
              <a:tabLst>
                <a:tab pos="266700" algn="l"/>
              </a:tabLst>
            </a:pPr>
            <a:r>
              <a:rPr lang="en-US" sz="1400" dirty="0">
                <a:hlinkClick r:id="rId3"/>
              </a:rPr>
              <a:t>Roman.buckow@csiro.au</a:t>
            </a:r>
            <a:endParaRPr lang="en-US" sz="14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 defTabSz="450850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  <a:p>
            <a:pPr lvl="2">
              <a:lnSpc>
                <a:spcPct val="100000"/>
              </a:lnSpc>
              <a:spcAft>
                <a:spcPct val="0"/>
              </a:spcAft>
            </a:pPr>
            <a:endParaRPr lang="en-US" sz="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F4D55-EE95-458C-A66F-B794589F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5D18A-6B01-4B7C-A453-9AD9B7ED3B3F}"/>
              </a:ext>
            </a:extLst>
          </p:cNvPr>
          <p:cNvSpPr txBox="1"/>
          <p:nvPr/>
        </p:nvSpPr>
        <p:spPr>
          <a:xfrm>
            <a:off x="3573016" y="195486"/>
            <a:ext cx="3096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dirty="0">
                <a:solidFill>
                  <a:schemeClr val="bg1"/>
                </a:solidFill>
                <a:cs typeface="Arial" panose="020B0604020202020204" pitchFamily="34" charset="0"/>
              </a:rPr>
              <a:t>Conclusions</a:t>
            </a:r>
            <a:r>
              <a:rPr lang="en-AU" sz="1000" b="1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err="1">
                <a:solidFill>
                  <a:schemeClr val="bg1"/>
                </a:solidFill>
                <a:cs typeface="Arial" panose="020B0604020202020204" pitchFamily="34" charset="0"/>
              </a:rPr>
              <a:t>Faba</a:t>
            </a:r>
            <a:r>
              <a:rPr lang="en-AU" sz="1400" dirty="0">
                <a:solidFill>
                  <a:schemeClr val="bg1"/>
                </a:solidFill>
                <a:cs typeface="Arial" panose="020B0604020202020204" pitchFamily="34" charset="0"/>
              </a:rPr>
              <a:t> bean has similar protein like soybean and can be used as soy replica in plant-based milk alternatives.</a:t>
            </a:r>
          </a:p>
          <a:p>
            <a:endParaRPr lang="en-AU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cs typeface="Arial" panose="020B0604020202020204" pitchFamily="34" charset="0"/>
              </a:rPr>
              <a:t>Protein emulsions with 8 % protein showed induced </a:t>
            </a:r>
            <a:r>
              <a:rPr lang="en-AU" sz="1400">
                <a:solidFill>
                  <a:schemeClr val="bg1"/>
                </a:solidFill>
                <a:cs typeface="Arial" panose="020B0604020202020204" pitchFamily="34" charset="0"/>
              </a:rPr>
              <a:t>gelation after UHT. </a:t>
            </a:r>
            <a:r>
              <a:rPr lang="en-AU" sz="1400" dirty="0">
                <a:solidFill>
                  <a:schemeClr val="bg1"/>
                </a:solidFill>
                <a:cs typeface="Arial" panose="020B0604020202020204" pitchFamily="34" charset="0"/>
              </a:rPr>
              <a:t>Therefore, further research is planned to overcome this challenge.</a:t>
            </a:r>
          </a:p>
          <a:p>
            <a:pPr algn="just">
              <a:lnSpc>
                <a:spcPct val="100000"/>
              </a:lnSpc>
            </a:pPr>
            <a:endParaRPr lang="en-A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4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18DA-C452-4BC3-AE9A-BA8F61E0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12" y="210641"/>
            <a:ext cx="5832648" cy="639365"/>
          </a:xfrm>
        </p:spPr>
        <p:txBody>
          <a:bodyPr anchor="t">
            <a:normAutofit/>
          </a:bodyPr>
          <a:lstStyle/>
          <a:p>
            <a:r>
              <a:rPr lang="en-AU" dirty="0"/>
              <a:t>Plant-based milk alternatives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E2EFE-1608-4D6A-9C0D-86DE058DF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52" y="1059582"/>
            <a:ext cx="3418263" cy="3359174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/>
              <a:t>Plant-based milk alternatives are more environmentally friendly than dairy</a:t>
            </a:r>
          </a:p>
          <a:p>
            <a:r>
              <a:rPr lang="en-US" sz="1500" dirty="0"/>
              <a:t>Nut-milks have a higher eco-impact than grain or legume-based milks</a:t>
            </a:r>
          </a:p>
          <a:p>
            <a:r>
              <a:rPr lang="en-US" sz="1500" dirty="0"/>
              <a:t>Most common plant-based milk is soy milk</a:t>
            </a:r>
          </a:p>
          <a:p>
            <a:r>
              <a:rPr lang="en-US" sz="1500" dirty="0"/>
              <a:t>Health risk associated to soybean e.g. soy allergy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500" dirty="0"/>
              <a:t>Food Science Challenge:</a:t>
            </a:r>
          </a:p>
          <a:p>
            <a:r>
              <a:rPr lang="en-US" sz="1500" dirty="0"/>
              <a:t>Soy protein substitute </a:t>
            </a:r>
          </a:p>
          <a:p>
            <a:r>
              <a:rPr lang="en-US" sz="1500" dirty="0"/>
              <a:t>Off (beany, oxidation) </a:t>
            </a:r>
            <a:r>
              <a:rPr lang="en-US" sz="1500" dirty="0" err="1"/>
              <a:t>flavour</a:t>
            </a:r>
            <a:endParaRPr lang="en-US" sz="1500" dirty="0"/>
          </a:p>
          <a:p>
            <a:r>
              <a:rPr lang="en-US" sz="1500" dirty="0"/>
              <a:t>Watery mouthfeel</a:t>
            </a:r>
          </a:p>
          <a:p>
            <a:r>
              <a:rPr lang="en-US" sz="1500" dirty="0"/>
              <a:t>Colloidal instability over shelf life</a:t>
            </a:r>
          </a:p>
          <a:p>
            <a:r>
              <a:rPr lang="en-US" sz="1500" dirty="0"/>
              <a:t>Nutritional benefits (</a:t>
            </a:r>
            <a:r>
              <a:rPr lang="en-US" sz="1500" dirty="0" err="1"/>
              <a:t>eg</a:t>
            </a:r>
            <a:r>
              <a:rPr lang="en-US" sz="1500" dirty="0"/>
              <a:t> phenols)</a:t>
            </a:r>
          </a:p>
          <a:p>
            <a:r>
              <a:rPr lang="en-US" sz="1500" dirty="0"/>
              <a:t>Mineral fortification</a:t>
            </a:r>
          </a:p>
          <a:p>
            <a:r>
              <a:rPr lang="en-US" sz="1500" dirty="0"/>
              <a:t>Presence of anti-nutritionals and allergens</a:t>
            </a:r>
          </a:p>
          <a:p>
            <a:endParaRPr lang="en-US" sz="1400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81BBE18-9D8A-4576-928B-6E128D244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9132" y="1131590"/>
            <a:ext cx="2780228" cy="316835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41EBBE-4AA1-4805-8B4C-33D1D83EC428}"/>
              </a:ext>
            </a:extLst>
          </p:cNvPr>
          <p:cNvSpPr txBox="1"/>
          <p:nvPr/>
        </p:nvSpPr>
        <p:spPr>
          <a:xfrm>
            <a:off x="462509" y="4301683"/>
            <a:ext cx="59330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 err="1">
                <a:solidFill>
                  <a:srgbClr val="00A9CE"/>
                </a:solidFill>
                <a:latin typeface="Calibri"/>
              </a:rPr>
              <a:t>Faba</a:t>
            </a:r>
            <a:r>
              <a:rPr lang="en-AU" sz="1600" dirty="0">
                <a:solidFill>
                  <a:srgbClr val="00A9CE"/>
                </a:solidFill>
                <a:latin typeface="Calibri"/>
              </a:rPr>
              <a:t> beans protein has a huge potential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 due to higher protein contents and less anti-nutritional components</a:t>
            </a:r>
            <a:r>
              <a:rPr lang="en-AU" dirty="0">
                <a:solidFill>
                  <a:srgbClr val="00A9CE"/>
                </a:solidFill>
                <a:latin typeface="Calibri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A9C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F99F-F364-414E-8B9A-34297E05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12" y="180353"/>
            <a:ext cx="3240360" cy="639365"/>
          </a:xfrm>
        </p:spPr>
        <p:txBody>
          <a:bodyPr/>
          <a:lstStyle/>
          <a:p>
            <a:r>
              <a:rPr lang="en-AU" dirty="0" err="1"/>
              <a:t>Faba</a:t>
            </a:r>
            <a:r>
              <a:rPr lang="en-AU" dirty="0"/>
              <a:t> bean protein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341EAA-A685-477B-85F5-636A6557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02" y="1275606"/>
            <a:ext cx="4179074" cy="22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9CBAD1-3061-4F51-A857-504802225B57}"/>
              </a:ext>
            </a:extLst>
          </p:cNvPr>
          <p:cNvSpPr txBox="1"/>
          <p:nvPr/>
        </p:nvSpPr>
        <p:spPr>
          <a:xfrm>
            <a:off x="44625" y="4519999"/>
            <a:ext cx="676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Faba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bean protein bands are similar to soy, showing it’s potential to be used soy protein alternative in legume based beverages </a:t>
            </a:r>
          </a:p>
        </p:txBody>
      </p:sp>
      <p:pic>
        <p:nvPicPr>
          <p:cNvPr id="5" name="Picture 4" descr="A picture containing fruit, nut, food, table&#10;&#10;Description automatically generated">
            <a:extLst>
              <a:ext uri="{FF2B5EF4-FFF2-40B4-BE49-F238E27FC236}">
                <a16:creationId xmlns:a16="http://schemas.microsoft.com/office/drawing/2014/main" id="{B2E3B5FA-29E4-4462-8FEE-D7ED9FA0B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059582"/>
            <a:ext cx="1666451" cy="1188000"/>
          </a:xfrm>
          <a:prstGeom prst="rect">
            <a:avLst/>
          </a:prstGeom>
        </p:spPr>
      </p:pic>
      <p:pic>
        <p:nvPicPr>
          <p:cNvPr id="7" name="Picture 6" descr="A piece of bread&#10;&#10;Description automatically generated">
            <a:extLst>
              <a:ext uri="{FF2B5EF4-FFF2-40B4-BE49-F238E27FC236}">
                <a16:creationId xmlns:a16="http://schemas.microsoft.com/office/drawing/2014/main" id="{7CB80F7B-245C-4965-8014-C961A6051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14644"/>
          <a:stretch/>
        </p:blipFill>
        <p:spPr>
          <a:xfrm>
            <a:off x="37902" y="2711234"/>
            <a:ext cx="28803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D6E7-FFA2-4894-96B0-E601B1497D3C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Model </a:t>
            </a:r>
            <a:r>
              <a:rPr lang="en-AU" dirty="0" err="1"/>
              <a:t>faba</a:t>
            </a:r>
            <a:r>
              <a:rPr lang="en-AU" dirty="0"/>
              <a:t> protein-based beverage with high protein (5-8 %) and functional components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645471AA-AC42-4D38-BC6D-121A743CBC5A}"/>
              </a:ext>
            </a:extLst>
          </p:cNvPr>
          <p:cNvGraphicFramePr/>
          <p:nvPr/>
        </p:nvGraphicFramePr>
        <p:xfrm>
          <a:off x="1143000" y="104775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3844A8B-3E31-4E29-B22D-29EFCD0175A1}"/>
              </a:ext>
            </a:extLst>
          </p:cNvPr>
          <p:cNvSpPr txBox="1"/>
          <p:nvPr/>
        </p:nvSpPr>
        <p:spPr>
          <a:xfrm>
            <a:off x="44625" y="4519999"/>
            <a:ext cx="676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Faba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bean concentrate used in this study</a:t>
            </a:r>
          </a:p>
        </p:txBody>
      </p:sp>
    </p:spTree>
    <p:extLst>
      <p:ext uri="{BB962C8B-B14F-4D97-AF65-F5344CB8AC3E}">
        <p14:creationId xmlns:p14="http://schemas.microsoft.com/office/powerpoint/2010/main" val="10914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BF7C-58D1-44DC-88FF-E94ECDCC3A2D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Experimental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FF30F-6512-4519-B60F-F433562C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94" y="850310"/>
            <a:ext cx="3377611" cy="4248000"/>
          </a:xfrm>
          <a:prstGeom prst="rect">
            <a:avLst/>
          </a:prstGeom>
        </p:spPr>
      </p:pic>
      <p:pic>
        <p:nvPicPr>
          <p:cNvPr id="7" name="Picture 6" descr="A picture containing sitting, table, standing, room&#10;&#10;Description automatically generated">
            <a:extLst>
              <a:ext uri="{FF2B5EF4-FFF2-40B4-BE49-F238E27FC236}">
                <a16:creationId xmlns:a16="http://schemas.microsoft.com/office/drawing/2014/main" id="{4B3DCAA6-820A-4C4B-A992-4E5F068E6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1" y="1131590"/>
            <a:ext cx="702849" cy="1512000"/>
          </a:xfrm>
          <a:prstGeom prst="rect">
            <a:avLst/>
          </a:prstGeom>
        </p:spPr>
      </p:pic>
      <p:pic>
        <p:nvPicPr>
          <p:cNvPr id="9" name="Picture 8" descr="A clock on a table&#10;&#10;Description automatically generated">
            <a:extLst>
              <a:ext uri="{FF2B5EF4-FFF2-40B4-BE49-F238E27FC236}">
                <a16:creationId xmlns:a16="http://schemas.microsoft.com/office/drawing/2014/main" id="{924EB376-9032-4FE8-B20B-CF2740C717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92" y="2989958"/>
            <a:ext cx="1422896" cy="1152000"/>
          </a:xfrm>
          <a:prstGeom prst="rect">
            <a:avLst/>
          </a:prstGeom>
        </p:spPr>
      </p:pic>
      <p:pic>
        <p:nvPicPr>
          <p:cNvPr id="11" name="Picture 10" descr="A picture containing indoor, small, sitting, kitchen&#10;&#10;Description automatically generated">
            <a:extLst>
              <a:ext uri="{FF2B5EF4-FFF2-40B4-BE49-F238E27FC236}">
                <a16:creationId xmlns:a16="http://schemas.microsoft.com/office/drawing/2014/main" id="{FE62C0B6-D727-4006-B5D0-56CD037A1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9" y="3608114"/>
            <a:ext cx="998151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D0068-82B0-4619-A743-9368A30976D6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Particle size distribution</a:t>
            </a:r>
          </a:p>
        </p:txBody>
      </p:sp>
      <p:pic>
        <p:nvPicPr>
          <p:cNvPr id="5" name="Picture 4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53CDCA0E-F39D-4373-979F-3D13FF195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0" y="699542"/>
            <a:ext cx="4014319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CB363-7070-4134-B3B8-C046B4524156}"/>
              </a:ext>
            </a:extLst>
          </p:cNvPr>
          <p:cNvSpPr txBox="1"/>
          <p:nvPr/>
        </p:nvSpPr>
        <p:spPr>
          <a:xfrm>
            <a:off x="116632" y="429954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UHT resulted in bigger size particles possibly due flocculation and coalescence  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A9C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8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453D-818A-427E-AC15-1FF6AE876D9F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Confocal micrographs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BF3B5-FBAC-450F-89B5-B265F970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42"/>
            <a:ext cx="6858000" cy="3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7190-AA9E-4F42-84AF-2C50D5EF858C}"/>
              </a:ext>
            </a:extLst>
          </p:cNvPr>
          <p:cNvSpPr txBox="1">
            <a:spLocks/>
          </p:cNvSpPr>
          <p:nvPr/>
        </p:nvSpPr>
        <p:spPr>
          <a:xfrm>
            <a:off x="799801" y="210945"/>
            <a:ext cx="5653535" cy="6393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ʑ-potential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01F1F-22AF-4450-A7F8-564239901631}"/>
              </a:ext>
            </a:extLst>
          </p:cNvPr>
          <p:cNvSpPr txBox="1"/>
          <p:nvPr/>
        </p:nvSpPr>
        <p:spPr>
          <a:xfrm>
            <a:off x="912658" y="4227934"/>
            <a:ext cx="5032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ʑ-potential is an indication of emulsion stability. </a:t>
            </a:r>
          </a:p>
          <a:p>
            <a:pPr lvl="0" algn="ctr"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Emulsions 7 and 8 % protein easily flocculate or coagulate </a:t>
            </a:r>
          </a:p>
          <a:p>
            <a:pPr lvl="0" algn="ctr"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due </a:t>
            </a:r>
            <a:r>
              <a:rPr lang="en-AU" sz="1600" dirty="0">
                <a:solidFill>
                  <a:srgbClr val="00A9CE"/>
                </a:solidFill>
              </a:rPr>
              <a:t>to ʑ-potential value near 0.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A9C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3B23C-EDC7-478A-BA63-37F50644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771550"/>
            <a:ext cx="5490754" cy="331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062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72BF-1586-4705-A2D8-CB3072ED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21" y="184606"/>
            <a:ext cx="5653535" cy="639365"/>
          </a:xfrm>
        </p:spPr>
        <p:txBody>
          <a:bodyPr>
            <a:normAutofit/>
          </a:bodyPr>
          <a:lstStyle/>
          <a:p>
            <a:r>
              <a:rPr lang="en-AU" dirty="0"/>
              <a:t>Thermal induced gelation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E12E43-499A-4EA9-9F5B-39D7BE34740F}"/>
              </a:ext>
            </a:extLst>
          </p:cNvPr>
          <p:cNvSpPr txBox="1"/>
          <p:nvPr/>
        </p:nvSpPr>
        <p:spPr>
          <a:xfrm>
            <a:off x="413302" y="4227934"/>
            <a:ext cx="6031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Thermal induced gelation occurred in shelf stable beverage samples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dirty="0">
                <a:solidFill>
                  <a:srgbClr val="00A9CE"/>
                </a:solidFill>
                <a:latin typeface="Calibri"/>
              </a:rPr>
              <a:t>possibly due to protein denaturation and unfolding hydrophobic chains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A9C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9B3D1F-C3C6-4B31-B049-11555AB7BBBB}"/>
              </a:ext>
            </a:extLst>
          </p:cNvPr>
          <p:cNvGrpSpPr/>
          <p:nvPr/>
        </p:nvGrpSpPr>
        <p:grpSpPr>
          <a:xfrm>
            <a:off x="1412776" y="1707654"/>
            <a:ext cx="1418324" cy="1841640"/>
            <a:chOff x="1412776" y="1707654"/>
            <a:chExt cx="1418324" cy="1841640"/>
          </a:xfrm>
        </p:grpSpPr>
        <p:pic>
          <p:nvPicPr>
            <p:cNvPr id="14" name="Picture 13" descr="A picture containing cup, coffee, table, indoor&#10;&#10;Description automatically generated">
              <a:extLst>
                <a:ext uri="{FF2B5EF4-FFF2-40B4-BE49-F238E27FC236}">
                  <a16:creationId xmlns:a16="http://schemas.microsoft.com/office/drawing/2014/main" id="{6FF77B53-68EC-46CB-AA55-6EA7A8B9D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0" t="19200" r="23831" b="10801"/>
            <a:stretch/>
          </p:blipFill>
          <p:spPr>
            <a:xfrm>
              <a:off x="1412776" y="1707654"/>
              <a:ext cx="1418324" cy="1440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9BF182-C8B5-4690-AC43-F7B59CFC7905}"/>
                </a:ext>
              </a:extLst>
            </p:cNvPr>
            <p:cNvSpPr txBox="1"/>
            <p:nvPr/>
          </p:nvSpPr>
          <p:spPr>
            <a:xfrm>
              <a:off x="1706824" y="3272295"/>
              <a:ext cx="830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Fresh UHT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7D9DCB7-0B54-483F-9323-EBF0F55C80BC}"/>
              </a:ext>
            </a:extLst>
          </p:cNvPr>
          <p:cNvGrpSpPr/>
          <p:nvPr/>
        </p:nvGrpSpPr>
        <p:grpSpPr>
          <a:xfrm>
            <a:off x="3962434" y="1708293"/>
            <a:ext cx="1964577" cy="1841001"/>
            <a:chOff x="3962434" y="1708293"/>
            <a:chExt cx="1964577" cy="1841001"/>
          </a:xfrm>
        </p:grpSpPr>
        <p:pic>
          <p:nvPicPr>
            <p:cNvPr id="22" name="Picture 21" descr="A cup of coffee&#10;&#10;Description automatically generated">
              <a:extLst>
                <a:ext uri="{FF2B5EF4-FFF2-40B4-BE49-F238E27FC236}">
                  <a16:creationId xmlns:a16="http://schemas.microsoft.com/office/drawing/2014/main" id="{71BD9655-3D42-4E35-8A98-73F1CF9D3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3" t="16400" r="26507" b="15001"/>
            <a:stretch/>
          </p:blipFill>
          <p:spPr>
            <a:xfrm>
              <a:off x="4221088" y="1708293"/>
              <a:ext cx="1447271" cy="1440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7E2E64-48B6-4E77-A07B-71440BC5057B}"/>
                </a:ext>
              </a:extLst>
            </p:cNvPr>
            <p:cNvSpPr txBox="1"/>
            <p:nvPr/>
          </p:nvSpPr>
          <p:spPr>
            <a:xfrm>
              <a:off x="3962434" y="3272295"/>
              <a:ext cx="1964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/>
                <a:t>UHT  (24 hour storage at 4°C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688B40A6-6BF6-4ABF-B36F-03A82F8F89E3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2EDCD348-62D3-485B-929C-947B875EEED5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ED3C716A-7A69-4C25-92DC-E32353259ED8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B73D8699-A979-4947-9713-2AB846B1A260}"/>
    </a:ext>
  </a:extLst>
</a:theme>
</file>

<file path=ppt/theme/theme5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3140DB8F-7337-4BA5-AF2F-7064ED4F7224}"/>
    </a:ext>
  </a:extLst>
</a:theme>
</file>

<file path=ppt/theme/theme6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2347AA7A-89E0-4C2E-9A3C-C17B47A3A4D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28104</TotalTime>
  <Words>351</Words>
  <Application>Microsoft Office PowerPoint</Application>
  <PresentationFormat>Custom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CSIRO vertical</vt:lpstr>
      <vt:lpstr>CSIRO horizontal</vt:lpstr>
      <vt:lpstr>Data61 vertical</vt:lpstr>
      <vt:lpstr>Data61 horizontal</vt:lpstr>
      <vt:lpstr>US Lockup vertical</vt:lpstr>
      <vt:lpstr>US Lockup horizontal</vt:lpstr>
      <vt:lpstr>UHT treatment on the stability of faba bean protein emulsion </vt:lpstr>
      <vt:lpstr>Plant-based milk alternatives</vt:lpstr>
      <vt:lpstr>Faba bean protein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Thermal induced gelation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processing of grains/legumes</dc:title>
  <dc:creator>Malik, Adil (A&amp;F, Werribee SnydRd)</dc:creator>
  <cp:lastModifiedBy>Malik, Adil (A&amp;F, Werribee SnydRd)</cp:lastModifiedBy>
  <cp:revision>109</cp:revision>
  <cp:lastPrinted>2020-10-21T00:16:04Z</cp:lastPrinted>
  <dcterms:created xsi:type="dcterms:W3CDTF">2020-06-18T10:02:52Z</dcterms:created>
  <dcterms:modified xsi:type="dcterms:W3CDTF">2020-10-21T00:35:25Z</dcterms:modified>
</cp:coreProperties>
</file>