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EBAS\Tesis%20Paula\1.Publicaciones\Digestiones%20Bimi\Digestiones%20bimi_cuantificacio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EBAS\Tesis%20Paula\1.Publicaciones\Digestiones%20Bimi\Digestiones%20bimi_cuantificaci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6660688189405"/>
          <c:y val="0.10677502516756816"/>
          <c:w val="0.86800171274101146"/>
          <c:h val="0.71319947390865657"/>
        </c:manualLayout>
      </c:layout>
      <c:lineChart>
        <c:grouping val="standard"/>
        <c:varyColors val="0"/>
        <c:ser>
          <c:idx val="0"/>
          <c:order val="0"/>
          <c:tx>
            <c:strRef>
              <c:f>'curvas de digestión'!$A$7</c:f>
              <c:strCache>
                <c:ptCount val="1"/>
                <c:pt idx="0">
                  <c:v>Free extract 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'curvas de digestión'!$B$8:$H$8</c:f>
                <c:numCache>
                  <c:formatCode>General</c:formatCode>
                  <c:ptCount val="7"/>
                  <c:pt idx="0">
                    <c:v>0.1</c:v>
                  </c:pt>
                  <c:pt idx="1">
                    <c:v>8.3374599352180001E-2</c:v>
                  </c:pt>
                  <c:pt idx="2">
                    <c:v>1.31532891E-2</c:v>
                  </c:pt>
                  <c:pt idx="3">
                    <c:v>8.8651279999999999E-3</c:v>
                  </c:pt>
                  <c:pt idx="4">
                    <c:v>8.0139739179999996E-3</c:v>
                  </c:pt>
                  <c:pt idx="5">
                    <c:v>5.483914732E-3</c:v>
                  </c:pt>
                  <c:pt idx="6">
                    <c:v>1.5739311818500001E-3</c:v>
                  </c:pt>
                </c:numCache>
              </c:numRef>
            </c:plus>
            <c:minus>
              <c:numRef>
                <c:f>'curvas de digestión'!$B$8:$H$8</c:f>
                <c:numCache>
                  <c:formatCode>General</c:formatCode>
                  <c:ptCount val="7"/>
                  <c:pt idx="0">
                    <c:v>0.1</c:v>
                  </c:pt>
                  <c:pt idx="1">
                    <c:v>8.3374599352180001E-2</c:v>
                  </c:pt>
                  <c:pt idx="2">
                    <c:v>1.31532891E-2</c:v>
                  </c:pt>
                  <c:pt idx="3">
                    <c:v>8.8651279999999999E-3</c:v>
                  </c:pt>
                  <c:pt idx="4">
                    <c:v>8.0139739179999996E-3</c:v>
                  </c:pt>
                  <c:pt idx="5">
                    <c:v>5.483914732E-3</c:v>
                  </c:pt>
                  <c:pt idx="6">
                    <c:v>1.5739311818500001E-3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'curvas de digestión'!$B$2:$H$2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cat>
          <c:val>
            <c:numRef>
              <c:f>'curvas de digestión'!$B$7:$H$7</c:f>
              <c:numCache>
                <c:formatCode>General</c:formatCode>
                <c:ptCount val="7"/>
                <c:pt idx="0">
                  <c:v>1.26</c:v>
                </c:pt>
                <c:pt idx="1">
                  <c:v>0.23</c:v>
                </c:pt>
                <c:pt idx="2">
                  <c:v>8.8999999999999996E-2</c:v>
                </c:pt>
                <c:pt idx="3">
                  <c:v>2.76E-2</c:v>
                </c:pt>
                <c:pt idx="4">
                  <c:v>1.243E-2</c:v>
                </c:pt>
                <c:pt idx="5">
                  <c:v>1.389E-2</c:v>
                </c:pt>
                <c:pt idx="6">
                  <c:v>1.0699999999999999E-2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00-4A37-8775-D10AE5F7925C}"/>
            </c:ext>
          </c:extLst>
        </c:ser>
        <c:ser>
          <c:idx val="1"/>
          <c:order val="1"/>
          <c:tx>
            <c:strRef>
              <c:f>'curvas de digestión'!$A$9</c:f>
              <c:strCache>
                <c:ptCount val="1"/>
                <c:pt idx="0">
                  <c:v>Microencapsulated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'curvas de digestión'!$B$10:$H$10</c:f>
                <c:numCache>
                  <c:formatCode>General</c:formatCode>
                  <c:ptCount val="7"/>
                  <c:pt idx="0">
                    <c:v>0.1</c:v>
                  </c:pt>
                  <c:pt idx="1">
                    <c:v>9.3808401309000006E-2</c:v>
                  </c:pt>
                  <c:pt idx="2">
                    <c:v>4.3490000000000001E-2</c:v>
                  </c:pt>
                  <c:pt idx="3">
                    <c:v>5.4544067020499999E-2</c:v>
                  </c:pt>
                  <c:pt idx="4">
                    <c:v>1.8888530873199999E-2</c:v>
                  </c:pt>
                  <c:pt idx="5">
                    <c:v>7.7158000000000001E-3</c:v>
                  </c:pt>
                  <c:pt idx="6">
                    <c:v>9.4530839283000004E-3</c:v>
                  </c:pt>
                </c:numCache>
              </c:numRef>
            </c:plus>
            <c:minus>
              <c:numRef>
                <c:f>'curvas de digestión'!$B$10:$H$10</c:f>
                <c:numCache>
                  <c:formatCode>General</c:formatCode>
                  <c:ptCount val="7"/>
                  <c:pt idx="0">
                    <c:v>0.1</c:v>
                  </c:pt>
                  <c:pt idx="1">
                    <c:v>9.3808401309000006E-2</c:v>
                  </c:pt>
                  <c:pt idx="2">
                    <c:v>4.3490000000000001E-2</c:v>
                  </c:pt>
                  <c:pt idx="3">
                    <c:v>5.4544067020499999E-2</c:v>
                  </c:pt>
                  <c:pt idx="4">
                    <c:v>1.8888530873199999E-2</c:v>
                  </c:pt>
                  <c:pt idx="5">
                    <c:v>7.7158000000000001E-3</c:v>
                  </c:pt>
                  <c:pt idx="6">
                    <c:v>9.4530839283000004E-3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'curvas de digestión'!$B$2:$H$2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cat>
          <c:val>
            <c:numRef>
              <c:f>'curvas de digestión'!$B$9:$H$9</c:f>
              <c:numCache>
                <c:formatCode>General</c:formatCode>
                <c:ptCount val="7"/>
                <c:pt idx="0">
                  <c:v>1.26</c:v>
                </c:pt>
                <c:pt idx="1">
                  <c:v>0.53</c:v>
                </c:pt>
                <c:pt idx="2">
                  <c:v>0.21</c:v>
                </c:pt>
                <c:pt idx="3">
                  <c:v>0.11</c:v>
                </c:pt>
                <c:pt idx="4">
                  <c:v>6.8599999999999994E-2</c:v>
                </c:pt>
                <c:pt idx="5">
                  <c:v>2.5883E-2</c:v>
                </c:pt>
                <c:pt idx="6">
                  <c:v>2.1739999999999999E-2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00-4A37-8775-D10AE5F79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393824"/>
        <c:axId val="802397568"/>
      </c:lineChart>
      <c:catAx>
        <c:axId val="8023938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dirty="0"/>
                  <a:t>Time (min)</a:t>
                </a:r>
              </a:p>
            </c:rich>
          </c:tx>
          <c:layout>
            <c:manualLayout>
              <c:xMode val="edge"/>
              <c:yMode val="edge"/>
              <c:x val="0.83860313585261681"/>
              <c:y val="0.91260797736306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802397568"/>
        <c:crosses val="autoZero"/>
        <c:auto val="1"/>
        <c:lblAlgn val="ctr"/>
        <c:lblOffset val="100"/>
        <c:noMultiLvlLbl val="0"/>
      </c:catAx>
      <c:valAx>
        <c:axId val="80239756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/>
                  <a:t>µM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80239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43116959320883"/>
          <c:y val="7.3086179299116011E-2"/>
          <c:w val="0.84762844522193093"/>
          <c:h val="0.85382764140176803"/>
        </c:manualLayout>
      </c:layout>
      <c:lineChart>
        <c:grouping val="standard"/>
        <c:varyColors val="0"/>
        <c:ser>
          <c:idx val="0"/>
          <c:order val="0"/>
          <c:tx>
            <c:strRef>
              <c:f>'curvas de digestión'!$A$3</c:f>
              <c:strCache>
                <c:ptCount val="1"/>
                <c:pt idx="0">
                  <c:v>Free extract </c:v>
                </c:pt>
              </c:strCache>
            </c:strRef>
          </c:tx>
          <c:spPr>
            <a:ln w="127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'curvas de digestión'!$B$6:$H$6</c:f>
                <c:numCache>
                  <c:formatCode>General</c:formatCode>
                  <c:ptCount val="7"/>
                  <c:pt idx="0">
                    <c:v>7.0000000000000007E-2</c:v>
                  </c:pt>
                  <c:pt idx="1">
                    <c:v>2.6738684349000001E-2</c:v>
                  </c:pt>
                  <c:pt idx="2">
                    <c:v>1.3657299845700001E-2</c:v>
                  </c:pt>
                  <c:pt idx="3">
                    <c:v>1.09695253277E-2</c:v>
                  </c:pt>
                  <c:pt idx="4">
                    <c:v>3.8096732070479998E-3</c:v>
                  </c:pt>
                  <c:pt idx="5">
                    <c:v>9.9421710449999999E-3</c:v>
                  </c:pt>
                  <c:pt idx="6">
                    <c:v>7.1207620000000001E-3</c:v>
                  </c:pt>
                </c:numCache>
              </c:numRef>
            </c:plus>
            <c:minus>
              <c:numRef>
                <c:f>'curvas de digestión'!$B$6:$H$6</c:f>
                <c:numCache>
                  <c:formatCode>General</c:formatCode>
                  <c:ptCount val="7"/>
                  <c:pt idx="0">
                    <c:v>7.0000000000000007E-2</c:v>
                  </c:pt>
                  <c:pt idx="1">
                    <c:v>2.6738684349000001E-2</c:v>
                  </c:pt>
                  <c:pt idx="2">
                    <c:v>1.3657299845700001E-2</c:v>
                  </c:pt>
                  <c:pt idx="3">
                    <c:v>1.09695253277E-2</c:v>
                  </c:pt>
                  <c:pt idx="4">
                    <c:v>3.8096732070479998E-3</c:v>
                  </c:pt>
                  <c:pt idx="5">
                    <c:v>9.9421710449999999E-3</c:v>
                  </c:pt>
                  <c:pt idx="6">
                    <c:v>7.1207620000000001E-3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'curvas de digestión'!$B$2:$H$2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cat>
          <c:val>
            <c:numRef>
              <c:f>'curvas de digestión'!$B$3:$H$3</c:f>
              <c:numCache>
                <c:formatCode>General</c:formatCode>
                <c:ptCount val="7"/>
                <c:pt idx="0">
                  <c:v>0.56000000000000005</c:v>
                </c:pt>
                <c:pt idx="1">
                  <c:v>0.14499999999999999</c:v>
                </c:pt>
                <c:pt idx="2">
                  <c:v>0.129</c:v>
                </c:pt>
                <c:pt idx="3">
                  <c:v>5.1999999999999998E-2</c:v>
                </c:pt>
                <c:pt idx="4">
                  <c:v>5.0999999999999997E-2</c:v>
                </c:pt>
                <c:pt idx="5">
                  <c:v>4.0800000000000003E-2</c:v>
                </c:pt>
                <c:pt idx="6">
                  <c:v>1.9400000000000001E-2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0B-4DA2-B607-3CCE4546F755}"/>
            </c:ext>
          </c:extLst>
        </c:ser>
        <c:ser>
          <c:idx val="1"/>
          <c:order val="1"/>
          <c:tx>
            <c:strRef>
              <c:f>'curvas de digestión'!$A$5</c:f>
              <c:strCache>
                <c:ptCount val="1"/>
                <c:pt idx="0">
                  <c:v>Microencapsulated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'curvas de digestión'!$B$4:$H$4</c:f>
                <c:numCache>
                  <c:formatCode>General</c:formatCode>
                  <c:ptCount val="7"/>
                  <c:pt idx="0">
                    <c:v>7.0000000000000007E-2</c:v>
                  </c:pt>
                  <c:pt idx="1">
                    <c:v>2.7E-2</c:v>
                  </c:pt>
                  <c:pt idx="2">
                    <c:v>4.784540506E-3</c:v>
                  </c:pt>
                  <c:pt idx="3">
                    <c:v>1.16065E-2</c:v>
                  </c:pt>
                  <c:pt idx="4">
                    <c:v>7.8052130852849996E-3</c:v>
                  </c:pt>
                  <c:pt idx="5">
                    <c:v>7.9207014093000006E-3</c:v>
                  </c:pt>
                  <c:pt idx="6">
                    <c:v>9.1834415859700005E-3</c:v>
                  </c:pt>
                </c:numCache>
              </c:numRef>
            </c:plus>
            <c:minus>
              <c:numRef>
                <c:f>'curvas de digestión'!$B$4:$H$4</c:f>
                <c:numCache>
                  <c:formatCode>General</c:formatCode>
                  <c:ptCount val="7"/>
                  <c:pt idx="0">
                    <c:v>7.0000000000000007E-2</c:v>
                  </c:pt>
                  <c:pt idx="1">
                    <c:v>2.7E-2</c:v>
                  </c:pt>
                  <c:pt idx="2">
                    <c:v>4.784540506E-3</c:v>
                  </c:pt>
                  <c:pt idx="3">
                    <c:v>1.16065E-2</c:v>
                  </c:pt>
                  <c:pt idx="4">
                    <c:v>7.8052130852849996E-3</c:v>
                  </c:pt>
                  <c:pt idx="5">
                    <c:v>7.9207014093000006E-3</c:v>
                  </c:pt>
                  <c:pt idx="6">
                    <c:v>9.1834415859700005E-3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'curvas de digestión'!$B$2:$H$2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30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150</c:v>
                </c:pt>
              </c:numCache>
            </c:numRef>
          </c:cat>
          <c:val>
            <c:numRef>
              <c:f>'curvas de digestión'!$B$5:$H$5</c:f>
              <c:numCache>
                <c:formatCode>General</c:formatCode>
                <c:ptCount val="7"/>
                <c:pt idx="0">
                  <c:v>0.56000000000000005</c:v>
                </c:pt>
                <c:pt idx="1">
                  <c:v>0.21</c:v>
                </c:pt>
                <c:pt idx="2">
                  <c:v>0.15</c:v>
                </c:pt>
                <c:pt idx="3">
                  <c:v>9.74E-2</c:v>
                </c:pt>
                <c:pt idx="4">
                  <c:v>6.8000000000000005E-2</c:v>
                </c:pt>
                <c:pt idx="5">
                  <c:v>6.2300000000000001E-2</c:v>
                </c:pt>
                <c:pt idx="6">
                  <c:v>6.5000000000000002E-2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0B-4DA2-B607-3CCE4546F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6215728"/>
        <c:axId val="806216560"/>
      </c:lineChart>
      <c:catAx>
        <c:axId val="80621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806216560"/>
        <c:crosses val="autoZero"/>
        <c:auto val="1"/>
        <c:lblAlgn val="ctr"/>
        <c:lblOffset val="100"/>
        <c:noMultiLvlLbl val="0"/>
      </c:catAx>
      <c:valAx>
        <c:axId val="806216560"/>
        <c:scaling>
          <c:orientation val="minMax"/>
          <c:max val="1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s-ES"/>
                  <a:t>µM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4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ES"/>
          </a:p>
        </c:txPr>
        <c:crossAx val="80621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E3F25-01D6-4F31-9457-7EDFB86469FC}" type="doc">
      <dgm:prSet loTypeId="urn:microsoft.com/office/officeart/2005/8/layout/matrix1" loCatId="matrix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ES"/>
        </a:p>
      </dgm:t>
    </dgm:pt>
    <dgm:pt modelId="{C2B5118E-7A89-4551-BB08-369209D73D5E}">
      <dgm:prSet phldrT="[Texto]" custT="1"/>
      <dgm:spPr/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Non-comunicable </a:t>
          </a:r>
          <a:r>
            <a:rPr lang="es-E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diseases</a:t>
          </a:r>
          <a:endParaRPr lang="es-E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AAB01-0C98-4D36-99AA-C0627E9BAB5E}" type="parTrans" cxnId="{D0586A52-7F39-454D-B080-32F29951EEA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ED7A67-B662-4F42-9F54-9061BA8FBE0D}" type="sibTrans" cxnId="{D0586A52-7F39-454D-B080-32F29951EEA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89610F-FA2C-4B47-9DAA-D5EA11CD04A9}">
      <dgm:prSet phldrT="[Texto]"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2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Cancer</a:t>
          </a:r>
          <a:endParaRPr lang="es-E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D71F65-2BD6-4548-9557-639559013534}" type="parTrans" cxnId="{739AC266-0DBD-486D-9591-C9468DF00B0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6497F4-E6FE-4C61-975E-97F8C47830BD}" type="sibTrans" cxnId="{739AC266-0DBD-486D-9591-C9468DF00B06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CD17C-9246-45F7-A7A7-9FB1357199E1}">
      <dgm:prSet phldrT="[Texto]"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2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Chronic</a:t>
          </a:r>
          <a:r>
            <a:rPr lang="es-ES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inflammation</a:t>
          </a:r>
          <a:endParaRPr lang="es-E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731648-21A5-4312-8A28-AAFB4D1C32B5}" type="parTrans" cxnId="{93C3C0BF-AED8-44B5-9440-417E69768E5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A20A1-DDEC-4553-9CAE-8A2783B2C97F}" type="sibTrans" cxnId="{93C3C0BF-AED8-44B5-9440-417E69768E54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16DEC7-EF88-4A90-8EA2-58EDB90FAA2D}">
      <dgm:prSet phldrT="[Texto]"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21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Obesity</a:t>
          </a:r>
          <a:endParaRPr lang="es-E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0B130-0670-4459-A21B-724A34DA5415}" type="parTrans" cxnId="{CBBB90F7-82BD-4FAB-B205-024BEC35016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D6D6E-5C49-46FD-8234-A81C97F64278}" type="sibTrans" cxnId="{CBBB90F7-82BD-4FAB-B205-024BEC350163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D99596-53E2-4013-840A-1EEBE257D63C}">
      <dgm:prSet phldrT="[Texto]" custT="1"/>
      <dgm:spPr>
        <a:ln w="1905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2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Diabetes</a:t>
          </a:r>
          <a:endParaRPr lang="es-E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7B485-31F5-45BE-BF09-4EA5B9F9A7E4}" type="parTrans" cxnId="{184D428F-B017-4E35-8495-B031FD5DC3C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C1C97-A6F3-444D-8DD1-D9F8465F23F8}" type="sibTrans" cxnId="{184D428F-B017-4E35-8495-B031FD5DC3C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9B88A-23F3-44A3-B812-092E9742BEFF}" type="pres">
      <dgm:prSet presAssocID="{29CE3F25-01D6-4F31-9457-7EDFB86469F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FEBF2E6-8F17-44F8-8B1F-B87D18A5ABCD}" type="pres">
      <dgm:prSet presAssocID="{29CE3F25-01D6-4F31-9457-7EDFB86469FC}" presName="matrix" presStyleCnt="0"/>
      <dgm:spPr/>
    </dgm:pt>
    <dgm:pt modelId="{7227D36E-815D-457A-8495-6A8FD3404146}" type="pres">
      <dgm:prSet presAssocID="{29CE3F25-01D6-4F31-9457-7EDFB86469FC}" presName="tile1" presStyleLbl="node1" presStyleIdx="0" presStyleCnt="4"/>
      <dgm:spPr/>
      <dgm:t>
        <a:bodyPr/>
        <a:lstStyle/>
        <a:p>
          <a:endParaRPr lang="es-ES"/>
        </a:p>
      </dgm:t>
    </dgm:pt>
    <dgm:pt modelId="{700286AA-0C32-40AC-B954-777320CEF3EA}" type="pres">
      <dgm:prSet presAssocID="{29CE3F25-01D6-4F31-9457-7EDFB86469F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C2E609-02ED-4797-B2E1-8448FF74AD88}" type="pres">
      <dgm:prSet presAssocID="{29CE3F25-01D6-4F31-9457-7EDFB86469FC}" presName="tile2" presStyleLbl="node1" presStyleIdx="1" presStyleCnt="4"/>
      <dgm:spPr/>
      <dgm:t>
        <a:bodyPr/>
        <a:lstStyle/>
        <a:p>
          <a:endParaRPr lang="es-ES"/>
        </a:p>
      </dgm:t>
    </dgm:pt>
    <dgm:pt modelId="{B8465AB5-11A4-4DDE-A2CF-7CE0A377D7E9}" type="pres">
      <dgm:prSet presAssocID="{29CE3F25-01D6-4F31-9457-7EDFB86469F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723F5D-A6AB-4BC2-A044-5C7EBFA98883}" type="pres">
      <dgm:prSet presAssocID="{29CE3F25-01D6-4F31-9457-7EDFB86469FC}" presName="tile3" presStyleLbl="node1" presStyleIdx="2" presStyleCnt="4"/>
      <dgm:spPr/>
      <dgm:t>
        <a:bodyPr/>
        <a:lstStyle/>
        <a:p>
          <a:endParaRPr lang="es-ES"/>
        </a:p>
      </dgm:t>
    </dgm:pt>
    <dgm:pt modelId="{4E9453C9-60DC-4C6E-B9B6-59AA46F4F5EC}" type="pres">
      <dgm:prSet presAssocID="{29CE3F25-01D6-4F31-9457-7EDFB86469F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D69659-9F78-48CF-8154-9542A44800D6}" type="pres">
      <dgm:prSet presAssocID="{29CE3F25-01D6-4F31-9457-7EDFB86469FC}" presName="tile4" presStyleLbl="node1" presStyleIdx="3" presStyleCnt="4"/>
      <dgm:spPr/>
      <dgm:t>
        <a:bodyPr/>
        <a:lstStyle/>
        <a:p>
          <a:endParaRPr lang="es-ES"/>
        </a:p>
      </dgm:t>
    </dgm:pt>
    <dgm:pt modelId="{72D2935F-A7A8-4A84-885E-62F6ED1C3FC3}" type="pres">
      <dgm:prSet presAssocID="{29CE3F25-01D6-4F31-9457-7EDFB86469F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E08F4C-12FF-4925-870B-C5723B25685C}" type="pres">
      <dgm:prSet presAssocID="{29CE3F25-01D6-4F31-9457-7EDFB86469FC}" presName="centerTile" presStyleLbl="fgShp" presStyleIdx="0" presStyleCnt="1" custScaleX="185606" custScaleY="106554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D7CA5408-6A80-4761-9CB9-01CC50DA00B6}" type="presOf" srcId="{018CD17C-9246-45F7-A7A7-9FB1357199E1}" destId="{EDC2E609-02ED-4797-B2E1-8448FF74AD88}" srcOrd="0" destOrd="0" presId="urn:microsoft.com/office/officeart/2005/8/layout/matrix1"/>
    <dgm:cxn modelId="{F49F4EBB-4F9A-4D88-941D-589311661CEB}" type="presOf" srcId="{018CD17C-9246-45F7-A7A7-9FB1357199E1}" destId="{B8465AB5-11A4-4DDE-A2CF-7CE0A377D7E9}" srcOrd="1" destOrd="0" presId="urn:microsoft.com/office/officeart/2005/8/layout/matrix1"/>
    <dgm:cxn modelId="{0331282F-02B1-4EFF-B13A-B80F876A2324}" type="presOf" srcId="{59D99596-53E2-4013-840A-1EEBE257D63C}" destId="{71723F5D-A6AB-4BC2-A044-5C7EBFA98883}" srcOrd="0" destOrd="0" presId="urn:microsoft.com/office/officeart/2005/8/layout/matrix1"/>
    <dgm:cxn modelId="{739AC266-0DBD-486D-9591-C9468DF00B06}" srcId="{C2B5118E-7A89-4551-BB08-369209D73D5E}" destId="{2A89610F-FA2C-4B47-9DAA-D5EA11CD04A9}" srcOrd="0" destOrd="0" parTransId="{F2D71F65-2BD6-4548-9557-639559013534}" sibTransId="{E26497F4-E6FE-4C61-975E-97F8C47830BD}"/>
    <dgm:cxn modelId="{93C3C0BF-AED8-44B5-9440-417E69768E54}" srcId="{C2B5118E-7A89-4551-BB08-369209D73D5E}" destId="{018CD17C-9246-45F7-A7A7-9FB1357199E1}" srcOrd="1" destOrd="0" parTransId="{2C731648-21A5-4312-8A28-AAFB4D1C32B5}" sibTransId="{40CA20A1-DDEC-4553-9CAE-8A2783B2C97F}"/>
    <dgm:cxn modelId="{32B15204-E0F8-4DDD-B2E2-19BBFBA028AE}" type="presOf" srcId="{29CE3F25-01D6-4F31-9457-7EDFB86469FC}" destId="{3BE9B88A-23F3-44A3-B812-092E9742BEFF}" srcOrd="0" destOrd="0" presId="urn:microsoft.com/office/officeart/2005/8/layout/matrix1"/>
    <dgm:cxn modelId="{6FF2D494-C764-4264-8FA9-1774074EA1BC}" type="presOf" srcId="{EA16DEC7-EF88-4A90-8EA2-58EDB90FAA2D}" destId="{72D2935F-A7A8-4A84-885E-62F6ED1C3FC3}" srcOrd="1" destOrd="0" presId="urn:microsoft.com/office/officeart/2005/8/layout/matrix1"/>
    <dgm:cxn modelId="{D0586A52-7F39-454D-B080-32F29951EEA8}" srcId="{29CE3F25-01D6-4F31-9457-7EDFB86469FC}" destId="{C2B5118E-7A89-4551-BB08-369209D73D5E}" srcOrd="0" destOrd="0" parTransId="{C5CAAB01-0C98-4D36-99AA-C0627E9BAB5E}" sibTransId="{C4ED7A67-B662-4F42-9F54-9061BA8FBE0D}"/>
    <dgm:cxn modelId="{77327D4F-ECE7-41F8-B643-1CC20CF9F01C}" type="presOf" srcId="{EA16DEC7-EF88-4A90-8EA2-58EDB90FAA2D}" destId="{F5D69659-9F78-48CF-8154-9542A44800D6}" srcOrd="0" destOrd="0" presId="urn:microsoft.com/office/officeart/2005/8/layout/matrix1"/>
    <dgm:cxn modelId="{59BBBB17-1A2D-450A-8381-5529944F1C7D}" type="presOf" srcId="{59D99596-53E2-4013-840A-1EEBE257D63C}" destId="{4E9453C9-60DC-4C6E-B9B6-59AA46F4F5EC}" srcOrd="1" destOrd="0" presId="urn:microsoft.com/office/officeart/2005/8/layout/matrix1"/>
    <dgm:cxn modelId="{CBBB90F7-82BD-4FAB-B205-024BEC350163}" srcId="{C2B5118E-7A89-4551-BB08-369209D73D5E}" destId="{EA16DEC7-EF88-4A90-8EA2-58EDB90FAA2D}" srcOrd="3" destOrd="0" parTransId="{2910B130-0670-4459-A21B-724A34DA5415}" sibTransId="{1CAD6D6E-5C49-46FD-8234-A81C97F64278}"/>
    <dgm:cxn modelId="{04F15730-12E0-40C2-B80C-5BF7C2133455}" type="presOf" srcId="{2A89610F-FA2C-4B47-9DAA-D5EA11CD04A9}" destId="{7227D36E-815D-457A-8495-6A8FD3404146}" srcOrd="0" destOrd="0" presId="urn:microsoft.com/office/officeart/2005/8/layout/matrix1"/>
    <dgm:cxn modelId="{EA92C350-0E99-473D-9E2D-3CBE2224705E}" type="presOf" srcId="{C2B5118E-7A89-4551-BB08-369209D73D5E}" destId="{D4E08F4C-12FF-4925-870B-C5723B25685C}" srcOrd="0" destOrd="0" presId="urn:microsoft.com/office/officeart/2005/8/layout/matrix1"/>
    <dgm:cxn modelId="{0F810E3B-0E1D-4525-BF54-BA917B56CEF3}" type="presOf" srcId="{2A89610F-FA2C-4B47-9DAA-D5EA11CD04A9}" destId="{700286AA-0C32-40AC-B954-777320CEF3EA}" srcOrd="1" destOrd="0" presId="urn:microsoft.com/office/officeart/2005/8/layout/matrix1"/>
    <dgm:cxn modelId="{184D428F-B017-4E35-8495-B031FD5DC3CD}" srcId="{C2B5118E-7A89-4551-BB08-369209D73D5E}" destId="{59D99596-53E2-4013-840A-1EEBE257D63C}" srcOrd="2" destOrd="0" parTransId="{C4F7B485-31F5-45BE-BF09-4EA5B9F9A7E4}" sibTransId="{B81C1C97-A6F3-444D-8DD1-D9F8465F23F8}"/>
    <dgm:cxn modelId="{583B023D-42FB-496D-BFAA-60D16731F3F4}" type="presParOf" srcId="{3BE9B88A-23F3-44A3-B812-092E9742BEFF}" destId="{3FEBF2E6-8F17-44F8-8B1F-B87D18A5ABCD}" srcOrd="0" destOrd="0" presId="urn:microsoft.com/office/officeart/2005/8/layout/matrix1"/>
    <dgm:cxn modelId="{2674B53D-5211-4649-8B90-70BBE8CB3459}" type="presParOf" srcId="{3FEBF2E6-8F17-44F8-8B1F-B87D18A5ABCD}" destId="{7227D36E-815D-457A-8495-6A8FD3404146}" srcOrd="0" destOrd="0" presId="urn:microsoft.com/office/officeart/2005/8/layout/matrix1"/>
    <dgm:cxn modelId="{39D5A0DE-6189-4153-A743-0739646B32EB}" type="presParOf" srcId="{3FEBF2E6-8F17-44F8-8B1F-B87D18A5ABCD}" destId="{700286AA-0C32-40AC-B954-777320CEF3EA}" srcOrd="1" destOrd="0" presId="urn:microsoft.com/office/officeart/2005/8/layout/matrix1"/>
    <dgm:cxn modelId="{A93DCF3C-B710-465D-B7AA-46B3A615DD95}" type="presParOf" srcId="{3FEBF2E6-8F17-44F8-8B1F-B87D18A5ABCD}" destId="{EDC2E609-02ED-4797-B2E1-8448FF74AD88}" srcOrd="2" destOrd="0" presId="urn:microsoft.com/office/officeart/2005/8/layout/matrix1"/>
    <dgm:cxn modelId="{CAB6C99E-4312-4F13-B99F-427011271B06}" type="presParOf" srcId="{3FEBF2E6-8F17-44F8-8B1F-B87D18A5ABCD}" destId="{B8465AB5-11A4-4DDE-A2CF-7CE0A377D7E9}" srcOrd="3" destOrd="0" presId="urn:microsoft.com/office/officeart/2005/8/layout/matrix1"/>
    <dgm:cxn modelId="{40FD7F26-077E-46EB-B2A9-8870725C9F63}" type="presParOf" srcId="{3FEBF2E6-8F17-44F8-8B1F-B87D18A5ABCD}" destId="{71723F5D-A6AB-4BC2-A044-5C7EBFA98883}" srcOrd="4" destOrd="0" presId="urn:microsoft.com/office/officeart/2005/8/layout/matrix1"/>
    <dgm:cxn modelId="{6FEA0958-FB66-4BCB-A84C-EBB14A39056E}" type="presParOf" srcId="{3FEBF2E6-8F17-44F8-8B1F-B87D18A5ABCD}" destId="{4E9453C9-60DC-4C6E-B9B6-59AA46F4F5EC}" srcOrd="5" destOrd="0" presId="urn:microsoft.com/office/officeart/2005/8/layout/matrix1"/>
    <dgm:cxn modelId="{90749BFD-5CCD-4CC1-AD4D-58A06EA3DA45}" type="presParOf" srcId="{3FEBF2E6-8F17-44F8-8B1F-B87D18A5ABCD}" destId="{F5D69659-9F78-48CF-8154-9542A44800D6}" srcOrd="6" destOrd="0" presId="urn:microsoft.com/office/officeart/2005/8/layout/matrix1"/>
    <dgm:cxn modelId="{D92370CF-12F0-4D1D-B395-4B9B769CFA5D}" type="presParOf" srcId="{3FEBF2E6-8F17-44F8-8B1F-B87D18A5ABCD}" destId="{72D2935F-A7A8-4A84-885E-62F6ED1C3FC3}" srcOrd="7" destOrd="0" presId="urn:microsoft.com/office/officeart/2005/8/layout/matrix1"/>
    <dgm:cxn modelId="{5E1AAF2F-94FB-4F51-AFE2-EBA99B9530FC}" type="presParOf" srcId="{3BE9B88A-23F3-44A3-B812-092E9742BEFF}" destId="{D4E08F4C-12FF-4925-870B-C5723B25685C}" srcOrd="1" destOrd="0" presId="urn:microsoft.com/office/officeart/2005/8/layout/matrix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27D36E-815D-457A-8495-6A8FD3404146}">
      <dsp:nvSpPr>
        <dsp:cNvPr id="0" name=""/>
        <dsp:cNvSpPr/>
      </dsp:nvSpPr>
      <dsp:spPr>
        <a:xfrm rot="16200000">
          <a:off x="396426" y="-396426"/>
          <a:ext cx="1088162" cy="188101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Cancer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1" y="1"/>
        <a:ext cx="1881015" cy="816121"/>
      </dsp:txXfrm>
    </dsp:sp>
    <dsp:sp modelId="{EDC2E609-02ED-4797-B2E1-8448FF74AD88}">
      <dsp:nvSpPr>
        <dsp:cNvPr id="0" name=""/>
        <dsp:cNvSpPr/>
      </dsp:nvSpPr>
      <dsp:spPr>
        <a:xfrm>
          <a:off x="1881015" y="0"/>
          <a:ext cx="1881015" cy="108816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Chronic</a:t>
          </a:r>
          <a:r>
            <a:rPr lang="es-E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inflammation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1015" y="0"/>
        <a:ext cx="1881015" cy="816121"/>
      </dsp:txXfrm>
    </dsp:sp>
    <dsp:sp modelId="{71723F5D-A6AB-4BC2-A044-5C7EBFA98883}">
      <dsp:nvSpPr>
        <dsp:cNvPr id="0" name=""/>
        <dsp:cNvSpPr/>
      </dsp:nvSpPr>
      <dsp:spPr>
        <a:xfrm rot="10800000">
          <a:off x="0" y="1088162"/>
          <a:ext cx="1881015" cy="1088162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Diabetes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1360203"/>
        <a:ext cx="1881015" cy="816121"/>
      </dsp:txXfrm>
    </dsp:sp>
    <dsp:sp modelId="{F5D69659-9F78-48CF-8154-9542A44800D6}">
      <dsp:nvSpPr>
        <dsp:cNvPr id="0" name=""/>
        <dsp:cNvSpPr/>
      </dsp:nvSpPr>
      <dsp:spPr>
        <a:xfrm rot="5400000">
          <a:off x="2277441" y="691736"/>
          <a:ext cx="1088162" cy="1881015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Obesity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1014" y="1360203"/>
        <a:ext cx="1881015" cy="816121"/>
      </dsp:txXfrm>
    </dsp:sp>
    <dsp:sp modelId="{D4E08F4C-12FF-4925-870B-C5723B25685C}">
      <dsp:nvSpPr>
        <dsp:cNvPr id="0" name=""/>
        <dsp:cNvSpPr/>
      </dsp:nvSpPr>
      <dsp:spPr>
        <a:xfrm>
          <a:off x="833631" y="798292"/>
          <a:ext cx="2094766" cy="579740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Non-comunicable </a:t>
          </a:r>
          <a:r>
            <a:rPr lang="es-ES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diseases</a:t>
          </a:r>
          <a:endParaRPr lang="es-E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1932" y="826593"/>
        <a:ext cx="2038164" cy="523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0.04842</cdr:x>
      <cdr:y>0.06367</cdr:y>
    </cdr:from>
    <cdr:to>
      <cdr:x>0.10682</cdr:x>
      <cdr:y>0.14134</cdr:y>
    </cdr:to>
    <cdr:sp macro="" textlink="">
      <cdr:nvSpPr>
        <cdr:cNvPr id="2" name="Proceso 1"/>
        <cdr:cNvSpPr/>
      </cdr:nvSpPr>
      <cdr:spPr>
        <a:xfrm xmlns:a="http://schemas.openxmlformats.org/drawingml/2006/main">
          <a:off x="292427" y="204234"/>
          <a:ext cx="352698" cy="249108"/>
        </a:xfrm>
        <a:prstGeom xmlns:a="http://schemas.openxmlformats.org/drawingml/2006/main" prst="flowChartProcess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0.13379</cdr:x>
      <cdr:y>0.06851</cdr:y>
    </cdr:from>
    <cdr:to>
      <cdr:x>0.21522</cdr:x>
      <cdr:y>0.21901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26307" y="186622"/>
          <a:ext cx="502920" cy="409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endParaRPr lang="es-E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023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73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30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167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49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8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31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22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55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1B71D-0310-4BAB-A425-0EAE3657A196}" type="datetimeFigureOut">
              <a:rPr lang="es-ES" smtClean="0"/>
              <a:t>25/10/2020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A025-C305-4B85-B0D9-28C3CBAEBE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13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microsoft.com/office/2007/relationships/diagramDrawing" Target="../diagrams/drawing1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tiff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1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chart" Target="../charts/chart2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7.wdp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8.jpeg"/><Relationship Id="rId4" Type="http://schemas.openxmlformats.org/officeDocument/2006/relationships/image" Target="../media/image16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microsoft.com/office/2007/relationships/hdphoto" Target="../media/hdphoto6.wdp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34" b="97494" l="8185" r="98577"/>
                    </a14:imgEffect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83916">
            <a:off x="2859866" y="-891164"/>
            <a:ext cx="6337258" cy="983672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16396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stability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Bimi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glucosinolates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bioencapsulation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6436" y="4442547"/>
            <a:ext cx="8719127" cy="461962"/>
          </a:xfrm>
        </p:spPr>
        <p:txBody>
          <a:bodyPr/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Paula </a:t>
            </a:r>
            <a:r>
              <a:rPr lang="es-E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Garcia-Ibañez</a:t>
            </a:r>
            <a:r>
              <a:rPr lang="es-E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Diego 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Moreno</a:t>
            </a:r>
            <a:r>
              <a:rPr lang="es-E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Micaela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Carvajal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1078" y="280425"/>
            <a:ext cx="11794836" cy="6530109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89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017" y="4429808"/>
            <a:ext cx="2153192" cy="154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ángulo 3"/>
          <p:cNvSpPr/>
          <p:nvPr/>
        </p:nvSpPr>
        <p:spPr>
          <a:xfrm>
            <a:off x="1" y="932876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48046" y="137520"/>
            <a:ext cx="3605261" cy="80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1" name="Picture 2" descr="Resultado de imagen de ministerio de ciencia innovaciÃ³n y universidad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0843" y="1247709"/>
            <a:ext cx="3944923" cy="1026296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32" y="1278806"/>
            <a:ext cx="1944855" cy="19448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665368" y="2426429"/>
            <a:ext cx="4565243" cy="81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work was funded by the CDTI, Spain (BIOTAGUT) and by the Spanish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Ministerio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Ciencia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Innovación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Universidades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(AGL2016-80247-C2-1-R). </a:t>
            </a:r>
            <a:endParaRPr lang="es-E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8831781" y="4485677"/>
            <a:ext cx="2836792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P. García-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Ibañez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was funded by a grant from the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Séneca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-CARM, Spain (21273/FPI/19).</a:t>
            </a: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La Fundación Séneca de Murcia destina un millón de euros a formación  predoctoral y postdoctoral - Nova Cienc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781" y="3167117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" name="Imagen 204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7824" r="37474"/>
          <a:stretch/>
        </p:blipFill>
        <p:spPr>
          <a:xfrm>
            <a:off x="2903962" y="1646526"/>
            <a:ext cx="4100361" cy="4279432"/>
          </a:xfrm>
          <a:prstGeom prst="rect">
            <a:avLst/>
          </a:prstGeom>
        </p:spPr>
      </p:pic>
      <p:sp>
        <p:nvSpPr>
          <p:cNvPr id="125" name="TextBox 9"/>
          <p:cNvSpPr txBox="1"/>
          <p:nvPr/>
        </p:nvSpPr>
        <p:spPr>
          <a:xfrm>
            <a:off x="2644077" y="6079579"/>
            <a:ext cx="452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Aquaporins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Vegetal </a:t>
            </a:r>
            <a:r>
              <a:rPr lang="es-E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CEBAS-CSIC (IG @</a:t>
            </a:r>
            <a:r>
              <a:rPr lang="es-E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aqpteam</a:t>
            </a:r>
            <a:r>
              <a:rPr lang="es-E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Imagen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5403" y="5573027"/>
            <a:ext cx="1166404" cy="1180686"/>
          </a:xfrm>
          <a:prstGeom prst="rect">
            <a:avLst/>
          </a:prstGeom>
        </p:spPr>
      </p:pic>
      <p:sp>
        <p:nvSpPr>
          <p:cNvPr id="128" name="Rectángulo 127"/>
          <p:cNvSpPr/>
          <p:nvPr/>
        </p:nvSpPr>
        <p:spPr>
          <a:xfrm>
            <a:off x="7843156" y="5970304"/>
            <a:ext cx="229224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Sakata</a:t>
            </a:r>
            <a:r>
              <a:rPr lang="es-E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es-E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iberica</a:t>
            </a:r>
            <a:r>
              <a:rPr lang="es-E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S.L.U. </a:t>
            </a:r>
            <a:r>
              <a:rPr lang="es-E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es-E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seeds</a:t>
            </a:r>
            <a:endParaRPr lang="es-ES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05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Study Finds Obesity Itself Raises Risk of Diabetes and Cardiovascular  Disease – Health Essentials from Cleveland Cli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679" y="4745656"/>
            <a:ext cx="2419003" cy="1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☆ Una de cada 3 personas con diabetes tipo 1 no se siente preparada ante un  episodio de hipoglucemia gr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2" y="4751135"/>
            <a:ext cx="2560238" cy="17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uando el cáncer se pueda prevenir con años de antelación | Ciencia | EL  PAÍ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0" y="1671226"/>
            <a:ext cx="2147243" cy="132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lh3.googleusercontent.com/ueK5Z2W73ZmpyE4mLbp3PGd61jrVvr0Xlj-ykcgao1KeXZswVgI1q5OnCH4LEpepO_BuaOoSrv-DsNGla8d30ZCgynBOnKqXmqluiy_SWpmwLp4z1aBdsebDH5FhNl95DCXD7in5ddHgtlQ86HKxjgfNpAAn2Rd5d8BCmaDzkYGuwtl_0q3DUC7bIv4EseAsN8tD40GBbU6f47uv9kFkOHeZCVCcHbCZ32m2RyH5GkbqXRKRDxzc_rof6RXqII-zaScJj5ybgmL8kxQplYNYkLstIMEeLJRzlBHVpDSmMpqAu1N6-QUa1ku8qwKtEQ6Rn4-oh2AYEWH0cHNv9jm2hkXdniMOqbmTSMh8cnYQejDJoyjDmQre_S69K2jVO6ydIrqZXeUOdlneU33n0Jq3hqSgCgiKzH5P7mlUcb6RNRZl1KDF2Vemjxf7y6g2OMETtWKI8ceQ-VD02yomZK5jv0RbfQ_-6faLlhCk9OTQd9afA7mpQa5kayFQj8Lm_rxnyKWSHk5Q982YUo3ScYOwnTgYjPrA9rRe-fDmll0sAr1hFZO_UcXSx0RhhPRLidWXbLNnWLSNMNy1FM0AuUEmLqfPexxN1pt-mrp843nw4fLNhOJkld58QwwJg1ti0vSojcCxP_yqR-vfh6AkcqaUBW7PlKl6kGV6dyut_5UEGlhZqjYtEDZ7EFQAK7TO=w1157-h867-no?authuser=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t="21104" r="32756" b="21967"/>
          <a:stretch/>
        </p:blipFill>
        <p:spPr bwMode="auto">
          <a:xfrm>
            <a:off x="3462580" y="1530523"/>
            <a:ext cx="2043071" cy="18570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apanese Teijin pharma enters the functional foods mar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14" y="2331831"/>
            <a:ext cx="3970393" cy="223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73" y="115744"/>
            <a:ext cx="2533072" cy="80789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" y="951349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19558226"/>
              </p:ext>
            </p:extLst>
          </p:nvPr>
        </p:nvGraphicFramePr>
        <p:xfrm>
          <a:off x="1008695" y="2780149"/>
          <a:ext cx="3762030" cy="2176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8" name="Picture 4" descr="Increase Arrow Digital Art by Zaira Dzhaubaev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89" b="96111" l="9199" r="96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1920" flipH="1">
            <a:off x="2675671" y="3144183"/>
            <a:ext cx="1526854" cy="20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Flecha derecha 1024"/>
          <p:cNvSpPr/>
          <p:nvPr/>
        </p:nvSpPr>
        <p:spPr>
          <a:xfrm>
            <a:off x="5645772" y="3574094"/>
            <a:ext cx="1941442" cy="520408"/>
          </a:xfrm>
          <a:prstGeom prst="rightArrow">
            <a:avLst>
              <a:gd name="adj1" fmla="val 50000"/>
              <a:gd name="adj2" fmla="val 8884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7" name="CuadroTexto 1026"/>
          <p:cNvSpPr txBox="1"/>
          <p:nvPr/>
        </p:nvSpPr>
        <p:spPr>
          <a:xfrm>
            <a:off x="8221699" y="4993708"/>
            <a:ext cx="2701422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/>
              <a:t>Bioactive-enriched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foods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functional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ingredients</a:t>
            </a:r>
            <a:r>
              <a:rPr lang="es-ES" sz="2000" b="1" dirty="0" smtClean="0"/>
              <a:t> emerge as </a:t>
            </a:r>
            <a:r>
              <a:rPr lang="es-ES" sz="2000" b="1" dirty="0" err="1" smtClean="0"/>
              <a:t>coadjuvants</a:t>
            </a:r>
            <a:r>
              <a:rPr lang="es-ES" sz="2000" b="1" dirty="0" smtClean="0"/>
              <a:t> in </a:t>
            </a:r>
            <a:r>
              <a:rPr lang="es-ES" sz="2000" b="1" dirty="0" err="1" smtClean="0"/>
              <a:t>diets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521757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🥑 ▷ ¿Es Keto el Bimi? - ¿Es keto esto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98470" y="4214427"/>
            <a:ext cx="2841378" cy="152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919">
            <a:off x="1732382" y="4018744"/>
            <a:ext cx="1883962" cy="1997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7073" y="115744"/>
            <a:ext cx="2533072" cy="80789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" y="951349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311728" y="1844062"/>
            <a:ext cx="2089728" cy="1871081"/>
            <a:chOff x="789334" y="4633447"/>
            <a:chExt cx="2089728" cy="1871081"/>
          </a:xfrm>
        </p:grpSpPr>
        <p:grpSp>
          <p:nvGrpSpPr>
            <p:cNvPr id="5" name="Grupo 4"/>
            <p:cNvGrpSpPr/>
            <p:nvPr/>
          </p:nvGrpSpPr>
          <p:grpSpPr>
            <a:xfrm>
              <a:off x="789334" y="4633447"/>
              <a:ext cx="2089728" cy="1871081"/>
              <a:chOff x="789334" y="4633447"/>
              <a:chExt cx="2089728" cy="1871081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789334" y="4633447"/>
                <a:ext cx="2089728" cy="1871081"/>
                <a:chOff x="2229708" y="1791855"/>
                <a:chExt cx="3265928" cy="2833697"/>
              </a:xfrm>
            </p:grpSpPr>
            <p:grpSp>
              <p:nvGrpSpPr>
                <p:cNvPr id="28" name="Grupo 27"/>
                <p:cNvGrpSpPr/>
                <p:nvPr/>
              </p:nvGrpSpPr>
              <p:grpSpPr>
                <a:xfrm>
                  <a:off x="2229708" y="1791855"/>
                  <a:ext cx="3265928" cy="2833697"/>
                  <a:chOff x="916461" y="503832"/>
                  <a:chExt cx="2214816" cy="2306544"/>
                </a:xfrm>
              </p:grpSpPr>
              <p:sp>
                <p:nvSpPr>
                  <p:cNvPr id="30" name="Trapecio 29"/>
                  <p:cNvSpPr/>
                  <p:nvPr/>
                </p:nvSpPr>
                <p:spPr>
                  <a:xfrm rot="2180130">
                    <a:off x="2212099" y="1610647"/>
                    <a:ext cx="187413" cy="684898"/>
                  </a:xfrm>
                  <a:prstGeom prst="trapezoid">
                    <a:avLst>
                      <a:gd name="adj" fmla="val 20834"/>
                    </a:avLst>
                  </a:prstGeom>
                  <a:ln>
                    <a:noFill/>
                  </a:ln>
                  <a:effectLst>
                    <a:softEdge rad="0"/>
                  </a:effectLst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1" name="Nube 30"/>
                  <p:cNvSpPr/>
                  <p:nvPr/>
                </p:nvSpPr>
                <p:spPr>
                  <a:xfrm rot="863485">
                    <a:off x="1463901" y="1075728"/>
                    <a:ext cx="992671" cy="878716"/>
                  </a:xfrm>
                  <a:prstGeom prst="cloud">
                    <a:avLst/>
                  </a:prstGeom>
                  <a:gradFill>
                    <a:gsLst>
                      <a:gs pos="21000">
                        <a:schemeClr val="accent6">
                          <a:lumMod val="40000"/>
                          <a:lumOff val="60000"/>
                        </a:schemeClr>
                      </a:gs>
                      <a:gs pos="63000">
                        <a:schemeClr val="accent6">
                          <a:lumMod val="75000"/>
                        </a:schemeClr>
                      </a:gs>
                      <a:gs pos="82000">
                        <a:srgbClr val="075D15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solidFill>
                      <a:srgbClr val="075D15">
                        <a:alpha val="3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2" name="Trapecio 31"/>
                  <p:cNvSpPr/>
                  <p:nvPr/>
                </p:nvSpPr>
                <p:spPr>
                  <a:xfrm rot="18579769">
                    <a:off x="1748033" y="1625774"/>
                    <a:ext cx="185992" cy="421355"/>
                  </a:xfrm>
                  <a:prstGeom prst="trapezoid">
                    <a:avLst>
                      <a:gd name="adj" fmla="val 20834"/>
                    </a:avLst>
                  </a:prstGeom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3" name="Nube 32"/>
                  <p:cNvSpPr/>
                  <p:nvPr/>
                </p:nvSpPr>
                <p:spPr>
                  <a:xfrm rot="829229">
                    <a:off x="1898242" y="503832"/>
                    <a:ext cx="972774" cy="672396"/>
                  </a:xfrm>
                  <a:prstGeom prst="cloud">
                    <a:avLst/>
                  </a:prstGeom>
                  <a:gradFill>
                    <a:gsLst>
                      <a:gs pos="21000">
                        <a:schemeClr val="accent6">
                          <a:lumMod val="40000"/>
                          <a:lumOff val="60000"/>
                        </a:schemeClr>
                      </a:gs>
                      <a:gs pos="63000">
                        <a:schemeClr val="accent6">
                          <a:lumMod val="75000"/>
                        </a:schemeClr>
                      </a:gs>
                      <a:gs pos="82000">
                        <a:srgbClr val="075D15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solidFill>
                      <a:srgbClr val="075D15">
                        <a:alpha val="3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4" name="Nube 33"/>
                  <p:cNvSpPr/>
                  <p:nvPr/>
                </p:nvSpPr>
                <p:spPr>
                  <a:xfrm rot="21316778">
                    <a:off x="2138606" y="1088519"/>
                    <a:ext cx="992671" cy="878716"/>
                  </a:xfrm>
                  <a:prstGeom prst="cloud">
                    <a:avLst/>
                  </a:prstGeom>
                  <a:gradFill>
                    <a:gsLst>
                      <a:gs pos="21000">
                        <a:schemeClr val="accent6">
                          <a:lumMod val="40000"/>
                          <a:lumOff val="60000"/>
                        </a:schemeClr>
                      </a:gs>
                      <a:gs pos="63000">
                        <a:schemeClr val="accent6">
                          <a:lumMod val="75000"/>
                        </a:schemeClr>
                      </a:gs>
                      <a:gs pos="82000">
                        <a:srgbClr val="075D15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solidFill>
                      <a:srgbClr val="075D15">
                        <a:alpha val="3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5" name="Nube 34"/>
                  <p:cNvSpPr/>
                  <p:nvPr/>
                </p:nvSpPr>
                <p:spPr>
                  <a:xfrm rot="863485">
                    <a:off x="916461" y="1023979"/>
                    <a:ext cx="992671" cy="878716"/>
                  </a:xfrm>
                  <a:prstGeom prst="cloud">
                    <a:avLst/>
                  </a:prstGeom>
                  <a:gradFill>
                    <a:gsLst>
                      <a:gs pos="21000">
                        <a:schemeClr val="accent6">
                          <a:lumMod val="40000"/>
                          <a:lumOff val="60000"/>
                        </a:schemeClr>
                      </a:gs>
                      <a:gs pos="63000">
                        <a:schemeClr val="accent6">
                          <a:lumMod val="75000"/>
                        </a:schemeClr>
                      </a:gs>
                      <a:gs pos="82000">
                        <a:srgbClr val="075D15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solidFill>
                      <a:srgbClr val="075D15">
                        <a:alpha val="3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6" name="Nube 35"/>
                  <p:cNvSpPr/>
                  <p:nvPr/>
                </p:nvSpPr>
                <p:spPr>
                  <a:xfrm rot="2619530">
                    <a:off x="2081462" y="858392"/>
                    <a:ext cx="992671" cy="878716"/>
                  </a:xfrm>
                  <a:prstGeom prst="cloud">
                    <a:avLst/>
                  </a:prstGeom>
                  <a:gradFill>
                    <a:gsLst>
                      <a:gs pos="21000">
                        <a:schemeClr val="accent6">
                          <a:lumMod val="40000"/>
                          <a:lumOff val="60000"/>
                        </a:schemeClr>
                      </a:gs>
                      <a:gs pos="63000">
                        <a:schemeClr val="accent6">
                          <a:lumMod val="75000"/>
                        </a:schemeClr>
                      </a:gs>
                      <a:gs pos="82000">
                        <a:srgbClr val="075D15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solidFill>
                      <a:srgbClr val="075D15">
                        <a:alpha val="3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7" name="Nube 36"/>
                  <p:cNvSpPr/>
                  <p:nvPr/>
                </p:nvSpPr>
                <p:spPr>
                  <a:xfrm rot="343693">
                    <a:off x="1114164" y="526795"/>
                    <a:ext cx="992671" cy="878716"/>
                  </a:xfrm>
                  <a:prstGeom prst="cloud">
                    <a:avLst/>
                  </a:prstGeom>
                  <a:gradFill>
                    <a:gsLst>
                      <a:gs pos="21000">
                        <a:schemeClr val="accent6">
                          <a:lumMod val="40000"/>
                          <a:lumOff val="60000"/>
                        </a:schemeClr>
                      </a:gs>
                      <a:gs pos="63000">
                        <a:schemeClr val="accent6">
                          <a:lumMod val="75000"/>
                        </a:schemeClr>
                      </a:gs>
                      <a:gs pos="82000">
                        <a:srgbClr val="075D15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solidFill>
                      <a:srgbClr val="075D15">
                        <a:alpha val="3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8" name="Nube 37"/>
                  <p:cNvSpPr/>
                  <p:nvPr/>
                </p:nvSpPr>
                <p:spPr>
                  <a:xfrm rot="2080506">
                    <a:off x="1780140" y="644934"/>
                    <a:ext cx="992671" cy="878716"/>
                  </a:xfrm>
                  <a:prstGeom prst="cloud">
                    <a:avLst/>
                  </a:prstGeom>
                  <a:gradFill flip="none" rotWithShape="1">
                    <a:gsLst>
                      <a:gs pos="21000">
                        <a:schemeClr val="accent6">
                          <a:lumMod val="40000"/>
                          <a:lumOff val="60000"/>
                        </a:schemeClr>
                      </a:gs>
                      <a:gs pos="63000">
                        <a:schemeClr val="accent6">
                          <a:lumMod val="75000"/>
                        </a:schemeClr>
                      </a:gs>
                      <a:gs pos="82000">
                        <a:srgbClr val="075D15"/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  <a:ln>
                    <a:solidFill>
                      <a:srgbClr val="075D15">
                        <a:alpha val="3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39" name="Trapecio 38"/>
                  <p:cNvSpPr/>
                  <p:nvPr/>
                </p:nvSpPr>
                <p:spPr>
                  <a:xfrm>
                    <a:off x="1784845" y="1534898"/>
                    <a:ext cx="544242" cy="1275478"/>
                  </a:xfrm>
                  <a:prstGeom prst="trapezoid">
                    <a:avLst>
                      <a:gd name="adj" fmla="val 17709"/>
                    </a:avLst>
                  </a:prstGeom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  <p:sp>
                <p:nvSpPr>
                  <p:cNvPr id="40" name="Nube 39"/>
                  <p:cNvSpPr/>
                  <p:nvPr/>
                </p:nvSpPr>
                <p:spPr>
                  <a:xfrm rot="829229">
                    <a:off x="1692427" y="997271"/>
                    <a:ext cx="737431" cy="672396"/>
                  </a:xfrm>
                  <a:prstGeom prst="cloud">
                    <a:avLst/>
                  </a:prstGeom>
                  <a:gradFill>
                    <a:gsLst>
                      <a:gs pos="21000">
                        <a:schemeClr val="accent6">
                          <a:lumMod val="40000"/>
                          <a:lumOff val="60000"/>
                        </a:schemeClr>
                      </a:gs>
                      <a:gs pos="63000">
                        <a:schemeClr val="accent6">
                          <a:lumMod val="75000"/>
                        </a:schemeClr>
                      </a:gs>
                      <a:gs pos="82000">
                        <a:srgbClr val="075D15"/>
                      </a:gs>
                    </a:gsLst>
                    <a:path path="circle">
                      <a:fillToRect l="50000" t="130000" r="50000" b="-30000"/>
                    </a:path>
                  </a:gradFill>
                  <a:ln>
                    <a:solidFill>
                      <a:srgbClr val="075D15">
                        <a:alpha val="38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sz="1070"/>
                  </a:p>
                </p:txBody>
              </p:sp>
            </p:grpSp>
            <p:sp>
              <p:nvSpPr>
                <p:cNvPr id="29" name="Luna 28"/>
                <p:cNvSpPr/>
                <p:nvPr/>
              </p:nvSpPr>
              <p:spPr>
                <a:xfrm rot="16200000">
                  <a:off x="3819719" y="3590618"/>
                  <a:ext cx="206474" cy="436883"/>
                </a:xfrm>
                <a:prstGeom prst="moon">
                  <a:avLst>
                    <a:gd name="adj" fmla="val 47704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" name="Grupo 16"/>
              <p:cNvGrpSpPr/>
              <p:nvPr/>
            </p:nvGrpSpPr>
            <p:grpSpPr>
              <a:xfrm>
                <a:off x="1588645" y="5479526"/>
                <a:ext cx="269333" cy="279855"/>
                <a:chOff x="698200" y="2787086"/>
                <a:chExt cx="1007585" cy="864426"/>
              </a:xfrm>
            </p:grpSpPr>
            <p:sp>
              <p:nvSpPr>
                <p:cNvPr id="24" name="Conector 23"/>
                <p:cNvSpPr/>
                <p:nvPr/>
              </p:nvSpPr>
              <p:spPr>
                <a:xfrm>
                  <a:off x="698200" y="2787090"/>
                  <a:ext cx="1007583" cy="86442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5" name="Grupo 24"/>
                <p:cNvGrpSpPr/>
                <p:nvPr/>
              </p:nvGrpSpPr>
              <p:grpSpPr>
                <a:xfrm>
                  <a:off x="710662" y="2787086"/>
                  <a:ext cx="995123" cy="864422"/>
                  <a:chOff x="1117062" y="2584136"/>
                  <a:chExt cx="995123" cy="864422"/>
                </a:xfrm>
              </p:grpSpPr>
              <p:sp>
                <p:nvSpPr>
                  <p:cNvPr id="26" name="Anillo 25"/>
                  <p:cNvSpPr/>
                  <p:nvPr/>
                </p:nvSpPr>
                <p:spPr>
                  <a:xfrm>
                    <a:off x="1117062" y="2584136"/>
                    <a:ext cx="995123" cy="864422"/>
                  </a:xfrm>
                  <a:prstGeom prst="donut">
                    <a:avLst>
                      <a:gd name="adj" fmla="val 1145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Conector 26"/>
                  <p:cNvSpPr/>
                  <p:nvPr/>
                </p:nvSpPr>
                <p:spPr>
                  <a:xfrm>
                    <a:off x="1437522" y="2841685"/>
                    <a:ext cx="341744" cy="341747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18" name="Grupo 17"/>
              <p:cNvGrpSpPr/>
              <p:nvPr/>
            </p:nvGrpSpPr>
            <p:grpSpPr>
              <a:xfrm>
                <a:off x="1893272" y="5479880"/>
                <a:ext cx="269333" cy="279855"/>
                <a:chOff x="698200" y="2787086"/>
                <a:chExt cx="1007585" cy="864426"/>
              </a:xfrm>
            </p:grpSpPr>
            <p:sp>
              <p:nvSpPr>
                <p:cNvPr id="20" name="Conector 19"/>
                <p:cNvSpPr/>
                <p:nvPr/>
              </p:nvSpPr>
              <p:spPr>
                <a:xfrm>
                  <a:off x="698200" y="2787090"/>
                  <a:ext cx="1007583" cy="864422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grpSp>
              <p:nvGrpSpPr>
                <p:cNvPr id="21" name="Grupo 20"/>
                <p:cNvGrpSpPr/>
                <p:nvPr/>
              </p:nvGrpSpPr>
              <p:grpSpPr>
                <a:xfrm>
                  <a:off x="710662" y="2787086"/>
                  <a:ext cx="995123" cy="864422"/>
                  <a:chOff x="1117062" y="2584136"/>
                  <a:chExt cx="995123" cy="864422"/>
                </a:xfrm>
              </p:grpSpPr>
              <p:sp>
                <p:nvSpPr>
                  <p:cNvPr id="22" name="Anillo 21"/>
                  <p:cNvSpPr/>
                  <p:nvPr/>
                </p:nvSpPr>
                <p:spPr>
                  <a:xfrm>
                    <a:off x="1117062" y="2584136"/>
                    <a:ext cx="995123" cy="864422"/>
                  </a:xfrm>
                  <a:prstGeom prst="donut">
                    <a:avLst>
                      <a:gd name="adj" fmla="val 1145"/>
                    </a:avLst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Conector 22"/>
                  <p:cNvSpPr/>
                  <p:nvPr/>
                </p:nvSpPr>
                <p:spPr>
                  <a:xfrm>
                    <a:off x="1437522" y="2841685"/>
                    <a:ext cx="341744" cy="341747"/>
                  </a:xfrm>
                  <a:prstGeom prst="flowChartConnector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9" name="Conector 18"/>
              <p:cNvSpPr/>
              <p:nvPr/>
            </p:nvSpPr>
            <p:spPr>
              <a:xfrm>
                <a:off x="1799830" y="5759380"/>
                <a:ext cx="145883" cy="114043"/>
              </a:xfrm>
              <a:prstGeom prst="flowChartConnector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6" name="Conector 5"/>
            <p:cNvSpPr/>
            <p:nvPr/>
          </p:nvSpPr>
          <p:spPr>
            <a:xfrm flipV="1">
              <a:off x="1714815" y="5563733"/>
              <a:ext cx="55673" cy="5764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Conector 6"/>
            <p:cNvSpPr/>
            <p:nvPr/>
          </p:nvSpPr>
          <p:spPr>
            <a:xfrm flipV="1">
              <a:off x="2011980" y="5564785"/>
              <a:ext cx="55673" cy="57647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Luna 7"/>
            <p:cNvSpPr/>
            <p:nvPr/>
          </p:nvSpPr>
          <p:spPr>
            <a:xfrm rot="5400000">
              <a:off x="1645748" y="5423690"/>
              <a:ext cx="144296" cy="246479"/>
            </a:xfrm>
            <a:prstGeom prst="moon">
              <a:avLst>
                <a:gd name="adj" fmla="val 39948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Luna 8"/>
            <p:cNvSpPr/>
            <p:nvPr/>
          </p:nvSpPr>
          <p:spPr>
            <a:xfrm rot="5400000">
              <a:off x="1953708" y="5422171"/>
              <a:ext cx="144296" cy="246479"/>
            </a:xfrm>
            <a:prstGeom prst="moon">
              <a:avLst>
                <a:gd name="adj" fmla="val 39948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Arco 9"/>
            <p:cNvSpPr/>
            <p:nvPr/>
          </p:nvSpPr>
          <p:spPr>
            <a:xfrm rot="13343018">
              <a:off x="1533215" y="5392482"/>
              <a:ext cx="326003" cy="207059"/>
            </a:xfrm>
            <a:prstGeom prst="arc">
              <a:avLst>
                <a:gd name="adj1" fmla="val 16200000"/>
                <a:gd name="adj2" fmla="val 19467947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Arco 10"/>
            <p:cNvSpPr/>
            <p:nvPr/>
          </p:nvSpPr>
          <p:spPr>
            <a:xfrm rot="13343018">
              <a:off x="1581834" y="5353875"/>
              <a:ext cx="326003" cy="207059"/>
            </a:xfrm>
            <a:prstGeom prst="arc">
              <a:avLst>
                <a:gd name="adj1" fmla="val 16200000"/>
                <a:gd name="adj2" fmla="val 19467947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Arco 11"/>
            <p:cNvSpPr/>
            <p:nvPr/>
          </p:nvSpPr>
          <p:spPr>
            <a:xfrm rot="13343018">
              <a:off x="1496341" y="5430893"/>
              <a:ext cx="326003" cy="207059"/>
            </a:xfrm>
            <a:prstGeom prst="arc">
              <a:avLst>
                <a:gd name="adj1" fmla="val 16200000"/>
                <a:gd name="adj2" fmla="val 19467947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Arco 12"/>
            <p:cNvSpPr/>
            <p:nvPr/>
          </p:nvSpPr>
          <p:spPr>
            <a:xfrm rot="6599125">
              <a:off x="1947106" y="5356667"/>
              <a:ext cx="326003" cy="207059"/>
            </a:xfrm>
            <a:prstGeom prst="arc">
              <a:avLst>
                <a:gd name="adj1" fmla="val 16200000"/>
                <a:gd name="adj2" fmla="val 19467947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Arco 13"/>
            <p:cNvSpPr/>
            <p:nvPr/>
          </p:nvSpPr>
          <p:spPr>
            <a:xfrm rot="6599125">
              <a:off x="1910611" y="5317006"/>
              <a:ext cx="326003" cy="207059"/>
            </a:xfrm>
            <a:prstGeom prst="arc">
              <a:avLst>
                <a:gd name="adj1" fmla="val 16200000"/>
                <a:gd name="adj2" fmla="val 19467947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Arco 14"/>
            <p:cNvSpPr/>
            <p:nvPr/>
          </p:nvSpPr>
          <p:spPr>
            <a:xfrm rot="6599125">
              <a:off x="1850660" y="5306327"/>
              <a:ext cx="326003" cy="207059"/>
            </a:xfrm>
            <a:prstGeom prst="arc">
              <a:avLst>
                <a:gd name="adj1" fmla="val 16200000"/>
                <a:gd name="adj2" fmla="val 19467947"/>
              </a:avLst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2598342" y="1173019"/>
            <a:ext cx="1226803" cy="1166415"/>
            <a:chOff x="3620655" y="4189334"/>
            <a:chExt cx="1819011" cy="1419772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929" y="4348983"/>
              <a:ext cx="1633813" cy="1057174"/>
            </a:xfrm>
            <a:prstGeom prst="rect">
              <a:avLst/>
            </a:prstGeom>
          </p:spPr>
        </p:pic>
        <p:sp>
          <p:nvSpPr>
            <p:cNvPr id="43" name="Conector 42"/>
            <p:cNvSpPr/>
            <p:nvPr/>
          </p:nvSpPr>
          <p:spPr>
            <a:xfrm>
              <a:off x="3620655" y="4189334"/>
              <a:ext cx="1819011" cy="1419772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4" name="Picture 12" descr="Lupa Icono PNG transparente - Stick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39" y="2174421"/>
            <a:ext cx="1381161" cy="13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ector recto 44"/>
          <p:cNvCxnSpPr/>
          <p:nvPr/>
        </p:nvCxnSpPr>
        <p:spPr>
          <a:xfrm flipV="1">
            <a:off x="2046966" y="1697826"/>
            <a:ext cx="562116" cy="5299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 flipV="1">
            <a:off x="2602530" y="2323540"/>
            <a:ext cx="585066" cy="4924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3166247" y="2294398"/>
            <a:ext cx="1700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Glucosinolates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Isothiocyanates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Abrir llave 47"/>
          <p:cNvSpPr/>
          <p:nvPr/>
        </p:nvSpPr>
        <p:spPr>
          <a:xfrm>
            <a:off x="4866609" y="1523170"/>
            <a:ext cx="689274" cy="2190649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245233" y="1480126"/>
            <a:ext cx="4459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detoxification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inducers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Anti-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tumorigenic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Nrf2 transcriptor factor 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inductor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Gut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microbiome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modulators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Flecha curvada hacia la derecha 54"/>
          <p:cNvSpPr/>
          <p:nvPr/>
        </p:nvSpPr>
        <p:spPr>
          <a:xfrm rot="20061799">
            <a:off x="493447" y="3439377"/>
            <a:ext cx="759677" cy="1511445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6" name="Flecha derecha 55"/>
          <p:cNvSpPr/>
          <p:nvPr/>
        </p:nvSpPr>
        <p:spPr>
          <a:xfrm>
            <a:off x="3575227" y="4767941"/>
            <a:ext cx="572655" cy="498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asty Steamed Broccoli | Recipes | Cook for Your Lif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72" y="4456509"/>
            <a:ext cx="1592520" cy="118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HINESE KALE or KAILAAN | Vegetables, Fresh vegetables, Organic recip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9397">
            <a:off x="6547140" y="4326568"/>
            <a:ext cx="1716279" cy="114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ruz 56"/>
          <p:cNvSpPr/>
          <p:nvPr/>
        </p:nvSpPr>
        <p:spPr>
          <a:xfrm rot="19033688">
            <a:off x="6106769" y="4716620"/>
            <a:ext cx="568664" cy="547807"/>
          </a:xfrm>
          <a:prstGeom prst="plus">
            <a:avLst>
              <a:gd name="adj" fmla="val 393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Igual que 57"/>
          <p:cNvSpPr/>
          <p:nvPr/>
        </p:nvSpPr>
        <p:spPr>
          <a:xfrm>
            <a:off x="8263419" y="4829892"/>
            <a:ext cx="1052945" cy="374703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4431372" y="5569836"/>
            <a:ext cx="1754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Brassica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italica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6429278" y="5549001"/>
            <a:ext cx="1754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Brassica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oleracea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var.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alboglabra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8941839" y="6187598"/>
            <a:ext cx="175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Bimi ®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Vector Like Icon, Like Icons, Hand, Like PNG and Vector with Transparent  Background for Free Download in 2020 | Like icon, Best icons, Icon  illustr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0228" y="4474853"/>
            <a:ext cx="1256726" cy="125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CuadroTexto 2047"/>
          <p:cNvSpPr txBox="1"/>
          <p:nvPr/>
        </p:nvSpPr>
        <p:spPr>
          <a:xfrm>
            <a:off x="9057315" y="3038442"/>
            <a:ext cx="28983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Mitsiogianni</a:t>
            </a:r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2019, </a:t>
            </a:r>
            <a:r>
              <a:rPr lang="es-ES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Antioxidants</a:t>
            </a:r>
            <a:r>
              <a:rPr lang="es-E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Kaczmarek</a:t>
            </a: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2019,</a:t>
            </a:r>
            <a:r>
              <a:rPr lang="es-E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es-E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nutritional</a:t>
            </a:r>
            <a:r>
              <a:rPr lang="es-E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</a:t>
            </a:r>
            <a:endParaRPr lang="es-E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55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47073" y="97271"/>
            <a:ext cx="3949542" cy="80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" y="932876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97" b="22121"/>
          <a:stretch/>
        </p:blipFill>
        <p:spPr>
          <a:xfrm>
            <a:off x="2957746" y="2811578"/>
            <a:ext cx="2537459" cy="2691333"/>
          </a:xfrm>
          <a:prstGeom prst="rect">
            <a:avLst/>
          </a:prstGeom>
        </p:spPr>
      </p:pic>
      <p:pic>
        <p:nvPicPr>
          <p:cNvPr id="3074" name="Picture 2" descr="Limpiando herramienta pulverizador | Icono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3840" flipH="1">
            <a:off x="2422993" y="2240349"/>
            <a:ext cx="1401495" cy="14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errar llave 8"/>
          <p:cNvSpPr/>
          <p:nvPr/>
        </p:nvSpPr>
        <p:spPr>
          <a:xfrm>
            <a:off x="1891457" y="1890131"/>
            <a:ext cx="544139" cy="1445353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2" name="CuadroTexto 11"/>
          <p:cNvSpPr txBox="1"/>
          <p:nvPr/>
        </p:nvSpPr>
        <p:spPr>
          <a:xfrm>
            <a:off x="7813887" y="3331602"/>
            <a:ext cx="258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HPLC-DAD-ESI-Msn analysis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5262627" y="1951390"/>
            <a:ext cx="1226803" cy="1166415"/>
            <a:chOff x="3620655" y="4189334"/>
            <a:chExt cx="1819011" cy="1419772"/>
          </a:xfrm>
        </p:grpSpPr>
        <p:pic>
          <p:nvPicPr>
            <p:cNvPr id="72" name="Imagen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929" y="4348983"/>
              <a:ext cx="1633813" cy="1057174"/>
            </a:xfrm>
            <a:prstGeom prst="rect">
              <a:avLst/>
            </a:prstGeom>
          </p:spPr>
        </p:pic>
        <p:sp>
          <p:nvSpPr>
            <p:cNvPr id="73" name="Conector 72"/>
            <p:cNvSpPr/>
            <p:nvPr/>
          </p:nvSpPr>
          <p:spPr>
            <a:xfrm>
              <a:off x="3620655" y="4189334"/>
              <a:ext cx="1819011" cy="1419772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4" name="Picture 12" descr="Lupa Icono PNG transparente - Stick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24" y="2952792"/>
            <a:ext cx="1381161" cy="13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Conector recto 74"/>
          <p:cNvCxnSpPr/>
          <p:nvPr/>
        </p:nvCxnSpPr>
        <p:spPr>
          <a:xfrm flipV="1">
            <a:off x="4711251" y="2476197"/>
            <a:ext cx="562116" cy="5299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ctor recto 75"/>
          <p:cNvCxnSpPr/>
          <p:nvPr/>
        </p:nvCxnSpPr>
        <p:spPr>
          <a:xfrm flipV="1">
            <a:off x="5266815" y="3101911"/>
            <a:ext cx="585066" cy="4924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Flecha derecha 76"/>
          <p:cNvSpPr/>
          <p:nvPr/>
        </p:nvSpPr>
        <p:spPr>
          <a:xfrm>
            <a:off x="6168813" y="3864427"/>
            <a:ext cx="1449340" cy="311502"/>
          </a:xfrm>
          <a:prstGeom prst="rightArrow">
            <a:avLst>
              <a:gd name="adj1" fmla="val 35714"/>
              <a:gd name="adj2" fmla="val 96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497433" y="1932125"/>
            <a:ext cx="1660982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-200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µM SA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-100 µM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SA+MeJA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990" y="4877548"/>
            <a:ext cx="3944369" cy="187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 r="2599" b="9574"/>
          <a:stretch/>
        </p:blipFill>
        <p:spPr bwMode="auto">
          <a:xfrm>
            <a:off x="7618153" y="1729656"/>
            <a:ext cx="2677731" cy="14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50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Imagen 1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510" y="4581954"/>
            <a:ext cx="2578115" cy="2149270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 rot="15471520">
            <a:off x="4362952" y="4759864"/>
            <a:ext cx="372685" cy="385985"/>
            <a:chOff x="3268133" y="2328332"/>
            <a:chExt cx="1015392" cy="999068"/>
          </a:xfrm>
        </p:grpSpPr>
        <p:sp>
          <p:nvSpPr>
            <p:cNvPr id="25" name="Anillo 24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6" name="Grupo 25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31" name="Terminador 30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2" name="Cilindro 31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3" name="Cilindro 32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8" name="Terminador 27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Cilindro 28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Cilindro 29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34" name="Grupo 33"/>
          <p:cNvGrpSpPr/>
          <p:nvPr/>
        </p:nvGrpSpPr>
        <p:grpSpPr>
          <a:xfrm rot="11785366">
            <a:off x="5134860" y="4297105"/>
            <a:ext cx="295310" cy="291742"/>
            <a:chOff x="3268133" y="2328332"/>
            <a:chExt cx="1015392" cy="999068"/>
          </a:xfrm>
        </p:grpSpPr>
        <p:sp>
          <p:nvSpPr>
            <p:cNvPr id="35" name="Anillo 34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41" name="Terminador 40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2" name="Cilindro 41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Cilindro 42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7" name="Grupo 36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38" name="Terminador 37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9" name="Cilindro 38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0" name="Cilindro 39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65" name="CuadroTexto 64"/>
          <p:cNvSpPr txBox="1"/>
          <p:nvPr/>
        </p:nvSpPr>
        <p:spPr>
          <a:xfrm>
            <a:off x="3036220" y="2398159"/>
            <a:ext cx="1726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SFN-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rich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extract</a:t>
            </a:r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9386993" y="2398159"/>
            <a:ext cx="172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Gastric </a:t>
            </a:r>
            <a:r>
              <a:rPr lang="en-GB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vitro 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digestion (3h)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 rot="19520359">
            <a:off x="3258373" y="4040795"/>
            <a:ext cx="237399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Microencapsulation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0" name="Picture 2" descr="Resultado de imagen de centrifuge tube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5785" y="1946419"/>
            <a:ext cx="650089" cy="1678674"/>
          </a:xfrm>
          <a:prstGeom prst="rect">
            <a:avLst/>
          </a:prstGeom>
          <a:noFill/>
        </p:spPr>
      </p:pic>
      <p:grpSp>
        <p:nvGrpSpPr>
          <p:cNvPr id="131" name="Grupo 130"/>
          <p:cNvGrpSpPr/>
          <p:nvPr/>
        </p:nvGrpSpPr>
        <p:grpSpPr>
          <a:xfrm>
            <a:off x="5547718" y="1946419"/>
            <a:ext cx="650089" cy="1678674"/>
            <a:chOff x="852505" y="1689116"/>
            <a:chExt cx="650089" cy="1678674"/>
          </a:xfrm>
        </p:grpSpPr>
        <p:pic>
          <p:nvPicPr>
            <p:cNvPr id="132" name="Picture 2" descr="Resultado de imagen de centrifuge tube clipar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505" y="1689116"/>
              <a:ext cx="650089" cy="1678674"/>
            </a:xfrm>
            <a:prstGeom prst="rect">
              <a:avLst/>
            </a:prstGeom>
            <a:noFill/>
          </p:spPr>
        </p:pic>
        <p:grpSp>
          <p:nvGrpSpPr>
            <p:cNvPr id="133" name="Grupo 132"/>
            <p:cNvGrpSpPr/>
            <p:nvPr/>
          </p:nvGrpSpPr>
          <p:grpSpPr>
            <a:xfrm rot="11785366">
              <a:off x="1257602" y="2599534"/>
              <a:ext cx="148717" cy="192048"/>
              <a:chOff x="3268133" y="2328332"/>
              <a:chExt cx="1015392" cy="999068"/>
            </a:xfrm>
          </p:grpSpPr>
          <p:sp>
            <p:nvSpPr>
              <p:cNvPr id="174" name="Anillo 173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5" name="Grupo 174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80" name="Terminador 179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1" name="Cilindro 180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2" name="Cilindro 181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76" name="Grupo 175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177" name="Terminador 176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8" name="Cilindro 177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9" name="Cilindro 178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34" name="Grupo 133"/>
            <p:cNvGrpSpPr/>
            <p:nvPr/>
          </p:nvGrpSpPr>
          <p:grpSpPr>
            <a:xfrm rot="10274739">
              <a:off x="1006984" y="3059143"/>
              <a:ext cx="191891" cy="212650"/>
              <a:chOff x="3268133" y="2328332"/>
              <a:chExt cx="1015392" cy="999068"/>
            </a:xfrm>
          </p:grpSpPr>
          <p:sp>
            <p:nvSpPr>
              <p:cNvPr id="165" name="Anillo 164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6" name="Grupo 165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71" name="Terminador 170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2" name="Cilindro 171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3" name="Cilindro 172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67" name="Grupo 166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168" name="Terminador 167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9" name="Cilindro 168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0" name="Cilindro 169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35" name="Grupo 134"/>
            <p:cNvGrpSpPr/>
            <p:nvPr/>
          </p:nvGrpSpPr>
          <p:grpSpPr>
            <a:xfrm rot="20541458">
              <a:off x="1233411" y="2910305"/>
              <a:ext cx="191371" cy="179871"/>
              <a:chOff x="3268133" y="2328332"/>
              <a:chExt cx="1015392" cy="999068"/>
            </a:xfrm>
          </p:grpSpPr>
          <p:sp>
            <p:nvSpPr>
              <p:cNvPr id="156" name="Anillo 155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7" name="Grupo 156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62" name="Terminador 161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3" name="Cilindro 162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4" name="Cilindro 163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58" name="Grupo 157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159" name="Terminador 158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0" name="Cilindro 159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1" name="Cilindro 160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36" name="Grupo 135"/>
            <p:cNvGrpSpPr/>
            <p:nvPr/>
          </p:nvGrpSpPr>
          <p:grpSpPr>
            <a:xfrm rot="16200000">
              <a:off x="977061" y="2621402"/>
              <a:ext cx="138298" cy="180071"/>
              <a:chOff x="3268133" y="2328332"/>
              <a:chExt cx="1015392" cy="999068"/>
            </a:xfrm>
          </p:grpSpPr>
          <p:sp>
            <p:nvSpPr>
              <p:cNvPr id="147" name="Anillo 146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48" name="Grupo 147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53" name="Terminador 152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4" name="Cilindro 153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5" name="Cilindro 154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9" name="Grupo 148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150" name="Terminador 149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1" name="Cilindro 150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52" name="Cilindro 151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37" name="Grupo 136"/>
            <p:cNvGrpSpPr/>
            <p:nvPr/>
          </p:nvGrpSpPr>
          <p:grpSpPr>
            <a:xfrm rot="16200000">
              <a:off x="1021635" y="2816445"/>
              <a:ext cx="138298" cy="180071"/>
              <a:chOff x="3268133" y="2328332"/>
              <a:chExt cx="1015392" cy="999068"/>
            </a:xfrm>
          </p:grpSpPr>
          <p:sp>
            <p:nvSpPr>
              <p:cNvPr id="138" name="Anillo 137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9" name="Grupo 138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44" name="Terminador 143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5" name="Cilindro 144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6" name="Cilindro 145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40" name="Grupo 139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141" name="Terminador 140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2" name="Cilindro 141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3" name="Cilindro 142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183" name="Picture 4" descr="El bimi: así es la superverdura de moda en Mercadona y en los mejores  restaurantes de Españ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7773">
            <a:off x="1525263" y="1426434"/>
            <a:ext cx="1668875" cy="93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" descr="Resultado de imagen de broccoli leav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3" b="96806" l="4922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93595">
            <a:off x="1176772" y="3201577"/>
            <a:ext cx="1601492" cy="9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" name="Flecha derecha 186"/>
          <p:cNvSpPr/>
          <p:nvPr/>
        </p:nvSpPr>
        <p:spPr>
          <a:xfrm flipV="1">
            <a:off x="6510706" y="2586698"/>
            <a:ext cx="1034768" cy="310120"/>
          </a:xfrm>
          <a:prstGeom prst="rightArrow">
            <a:avLst>
              <a:gd name="adj1" fmla="val 35714"/>
              <a:gd name="adj2" fmla="val 96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" name="Picture 2" descr="The Journey of Food in the Stomach | Anatomy Snippets | Complete Anatom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8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541" y="1689109"/>
            <a:ext cx="2184124" cy="21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CuadroTexto 188"/>
          <p:cNvSpPr txBox="1"/>
          <p:nvPr/>
        </p:nvSpPr>
        <p:spPr>
          <a:xfrm>
            <a:off x="-143367" y="1666391"/>
            <a:ext cx="2466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Bimi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edible part </a:t>
            </a: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elicitated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the combination treatment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0" name="Picture 2" descr="Resultado de imagen de broccoli leav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83" b="96806" l="4922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6770">
            <a:off x="1474230" y="3269209"/>
            <a:ext cx="1601492" cy="9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" name="CuadroTexto 190"/>
          <p:cNvSpPr txBox="1"/>
          <p:nvPr/>
        </p:nvSpPr>
        <p:spPr>
          <a:xfrm>
            <a:off x="134666" y="3437495"/>
            <a:ext cx="1469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Bimi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leaves </a:t>
            </a: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elicitated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µM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2807624" y="1192648"/>
            <a:ext cx="336256" cy="325333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Fresh Cauliflower at Rs 46.8/kilogram | Habsiguda | Hyderabad| ID:  197877742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0479" y="4971513"/>
            <a:ext cx="1612908" cy="14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7073" y="97271"/>
            <a:ext cx="3190394" cy="80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" y="932876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/>
          <p:cNvGrpSpPr/>
          <p:nvPr/>
        </p:nvGrpSpPr>
        <p:grpSpPr>
          <a:xfrm>
            <a:off x="3822484" y="5510964"/>
            <a:ext cx="352350" cy="447074"/>
            <a:chOff x="3268133" y="2328332"/>
            <a:chExt cx="1015392" cy="999068"/>
          </a:xfrm>
        </p:grpSpPr>
        <p:sp>
          <p:nvSpPr>
            <p:cNvPr id="15" name="Anillo 14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16" name="Grupo 15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1" name="Terminador 20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Cilindro 21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Cilindro 22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7" name="Grupo 16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18" name="Terminador 17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9" name="Cilindro 18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" name="Cilindro 19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54" name="Grupo 53"/>
          <p:cNvGrpSpPr/>
          <p:nvPr/>
        </p:nvGrpSpPr>
        <p:grpSpPr>
          <a:xfrm rot="11785366">
            <a:off x="3904898" y="5149293"/>
            <a:ext cx="226495" cy="213653"/>
            <a:chOff x="3268133" y="2328332"/>
            <a:chExt cx="1015392" cy="999068"/>
          </a:xfrm>
        </p:grpSpPr>
        <p:sp>
          <p:nvSpPr>
            <p:cNvPr id="55" name="Anillo 54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56" name="Grupo 55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61" name="Terminador 60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2" name="Cilindro 61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Cilindro 62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7" name="Grupo 56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58" name="Terminador 57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9" name="Cilindro 58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0" name="Cilindro 59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64" name="CuadroTexto 63"/>
          <p:cNvSpPr txBox="1"/>
          <p:nvPr/>
        </p:nvSpPr>
        <p:spPr>
          <a:xfrm>
            <a:off x="-31634" y="5456851"/>
            <a:ext cx="2632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Cauliflower plasma membrane vesicles extraction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Flecha derecha 197"/>
          <p:cNvSpPr/>
          <p:nvPr/>
        </p:nvSpPr>
        <p:spPr>
          <a:xfrm rot="19567360" flipV="1">
            <a:off x="3596359" y="4294783"/>
            <a:ext cx="2315530" cy="282657"/>
          </a:xfrm>
          <a:prstGeom prst="rightArrow">
            <a:avLst>
              <a:gd name="adj1" fmla="val 25784"/>
              <a:gd name="adj2" fmla="val 882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9" name="Grupo 198"/>
          <p:cNvGrpSpPr/>
          <p:nvPr/>
        </p:nvGrpSpPr>
        <p:grpSpPr>
          <a:xfrm>
            <a:off x="4848520" y="5284693"/>
            <a:ext cx="296602" cy="279220"/>
            <a:chOff x="3268133" y="2328332"/>
            <a:chExt cx="1015392" cy="999068"/>
          </a:xfrm>
        </p:grpSpPr>
        <p:sp>
          <p:nvSpPr>
            <p:cNvPr id="200" name="Anillo 199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01" name="Grupo 200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06" name="Terminador 205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7" name="Cilindro 206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8" name="Cilindro 207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2" name="Grupo 201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03" name="Terminador 202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4" name="Cilindro 203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05" name="Cilindro 204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09" name="Grupo 208"/>
          <p:cNvGrpSpPr/>
          <p:nvPr/>
        </p:nvGrpSpPr>
        <p:grpSpPr>
          <a:xfrm rot="10274739">
            <a:off x="4297457" y="5380014"/>
            <a:ext cx="380445" cy="449182"/>
            <a:chOff x="3268133" y="2328332"/>
            <a:chExt cx="1015392" cy="999068"/>
          </a:xfrm>
        </p:grpSpPr>
        <p:sp>
          <p:nvSpPr>
            <p:cNvPr id="210" name="Anillo 209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11" name="Grupo 210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16" name="Terminador 215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7" name="Cilindro 216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8" name="Cilindro 217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12" name="Grupo 211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13" name="Terminador 212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4" name="Cilindro 213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15" name="Cilindro 214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19" name="Grupo 218"/>
          <p:cNvGrpSpPr/>
          <p:nvPr/>
        </p:nvGrpSpPr>
        <p:grpSpPr>
          <a:xfrm rot="4068394">
            <a:off x="5375709" y="4109046"/>
            <a:ext cx="221522" cy="185200"/>
            <a:chOff x="3268133" y="2328332"/>
            <a:chExt cx="1015392" cy="999068"/>
          </a:xfrm>
        </p:grpSpPr>
        <p:sp>
          <p:nvSpPr>
            <p:cNvPr id="220" name="Anillo 219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21" name="Grupo 220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26" name="Terminador 225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7" name="Cilindro 226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8" name="Cilindro 227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22" name="Grupo 221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23" name="Terminador 222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4" name="Cilindro 223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5" name="Cilindro 224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29" name="Grupo 228"/>
          <p:cNvGrpSpPr/>
          <p:nvPr/>
        </p:nvGrpSpPr>
        <p:grpSpPr>
          <a:xfrm rot="4068394">
            <a:off x="4815006" y="4444571"/>
            <a:ext cx="221522" cy="185200"/>
            <a:chOff x="3268133" y="2328332"/>
            <a:chExt cx="1015392" cy="999068"/>
          </a:xfrm>
        </p:grpSpPr>
        <p:sp>
          <p:nvSpPr>
            <p:cNvPr id="230" name="Anillo 229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31" name="Grupo 230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36" name="Terminador 235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7" name="Cilindro 236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8" name="Cilindro 237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32" name="Grupo 231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33" name="Terminador 232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4" name="Cilindro 233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5" name="Cilindro 234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39" name="Grupo 238"/>
          <p:cNvGrpSpPr/>
          <p:nvPr/>
        </p:nvGrpSpPr>
        <p:grpSpPr>
          <a:xfrm>
            <a:off x="4805690" y="4916280"/>
            <a:ext cx="213422" cy="240929"/>
            <a:chOff x="3268133" y="2328332"/>
            <a:chExt cx="1015392" cy="999068"/>
          </a:xfrm>
        </p:grpSpPr>
        <p:sp>
          <p:nvSpPr>
            <p:cNvPr id="240" name="Anillo 239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41" name="Grupo 240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46" name="Terminador 245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7" name="Cilindro 246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8" name="Cilindro 247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42" name="Grupo 241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43" name="Terminador 242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4" name="Cilindro 243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5" name="Cilindro 244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49" name="Grupo 248"/>
          <p:cNvGrpSpPr/>
          <p:nvPr/>
        </p:nvGrpSpPr>
        <p:grpSpPr>
          <a:xfrm rot="10274739">
            <a:off x="3638435" y="5280153"/>
            <a:ext cx="178295" cy="231170"/>
            <a:chOff x="3268133" y="2328332"/>
            <a:chExt cx="1015392" cy="999068"/>
          </a:xfrm>
        </p:grpSpPr>
        <p:sp>
          <p:nvSpPr>
            <p:cNvPr id="250" name="Anillo 249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51" name="Grupo 250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56" name="Terminador 255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7" name="Cilindro 256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8" name="Cilindro 257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52" name="Grupo 251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53" name="Terminador 252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4" name="Cilindro 253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5" name="Cilindro 254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259" name="Grupo 258"/>
          <p:cNvGrpSpPr/>
          <p:nvPr/>
        </p:nvGrpSpPr>
        <p:grpSpPr>
          <a:xfrm rot="4068394">
            <a:off x="5071831" y="4797949"/>
            <a:ext cx="221522" cy="185200"/>
            <a:chOff x="3268133" y="2328332"/>
            <a:chExt cx="1015392" cy="999068"/>
          </a:xfrm>
        </p:grpSpPr>
        <p:sp>
          <p:nvSpPr>
            <p:cNvPr id="260" name="Anillo 259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61" name="Grupo 260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66" name="Terminador 265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7" name="Cilindro 266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8" name="Cilindro 267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62" name="Grupo 261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63" name="Terminador 262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4" name="Cilindro 263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5" name="Cilindro 264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sp>
        <p:nvSpPr>
          <p:cNvPr id="269" name="Flecha derecha 268"/>
          <p:cNvSpPr/>
          <p:nvPr/>
        </p:nvSpPr>
        <p:spPr>
          <a:xfrm rot="5400000" flipV="1">
            <a:off x="7967787" y="4061163"/>
            <a:ext cx="785632" cy="529898"/>
          </a:xfrm>
          <a:prstGeom prst="rightArrow">
            <a:avLst>
              <a:gd name="adj1" fmla="val 35714"/>
              <a:gd name="adj2" fmla="val 6736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Rectángulo 1029"/>
          <p:cNvSpPr/>
          <p:nvPr/>
        </p:nvSpPr>
        <p:spPr>
          <a:xfrm>
            <a:off x="8360603" y="4982600"/>
            <a:ext cx="312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UHPLC-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QqQ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MS/MS Metabolite analysis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6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97" b="22121"/>
          <a:stretch/>
        </p:blipFill>
        <p:spPr>
          <a:xfrm>
            <a:off x="10234892" y="4876800"/>
            <a:ext cx="1706323" cy="1809796"/>
          </a:xfrm>
          <a:prstGeom prst="rect">
            <a:avLst/>
          </a:prstGeom>
        </p:spPr>
      </p:pic>
      <p:pic>
        <p:nvPicPr>
          <p:cNvPr id="21" name="Picture 2" descr="Limpiando herramienta pulverizador | Icono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3840" flipH="1">
            <a:off x="9425929" y="4851517"/>
            <a:ext cx="1219944" cy="12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1" y="932876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47072" y="97271"/>
            <a:ext cx="4011029" cy="80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14911"/>
              </p:ext>
            </p:extLst>
          </p:nvPr>
        </p:nvGraphicFramePr>
        <p:xfrm>
          <a:off x="736598" y="1338995"/>
          <a:ext cx="9584270" cy="36324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48687">
                  <a:extLst>
                    <a:ext uri="{9D8B030D-6E8A-4147-A177-3AD203B41FA5}">
                      <a16:colId xmlns:a16="http://schemas.microsoft.com/office/drawing/2014/main" val="602857414"/>
                    </a:ext>
                  </a:extLst>
                </a:gridCol>
                <a:gridCol w="949998">
                  <a:extLst>
                    <a:ext uri="{9D8B030D-6E8A-4147-A177-3AD203B41FA5}">
                      <a16:colId xmlns:a16="http://schemas.microsoft.com/office/drawing/2014/main" val="2114251076"/>
                    </a:ext>
                  </a:extLst>
                </a:gridCol>
                <a:gridCol w="957939">
                  <a:extLst>
                    <a:ext uri="{9D8B030D-6E8A-4147-A177-3AD203B41FA5}">
                      <a16:colId xmlns:a16="http://schemas.microsoft.com/office/drawing/2014/main" val="1985319909"/>
                    </a:ext>
                  </a:extLst>
                </a:gridCol>
                <a:gridCol w="1101311">
                  <a:extLst>
                    <a:ext uri="{9D8B030D-6E8A-4147-A177-3AD203B41FA5}">
                      <a16:colId xmlns:a16="http://schemas.microsoft.com/office/drawing/2014/main" val="2539408755"/>
                    </a:ext>
                  </a:extLst>
                </a:gridCol>
                <a:gridCol w="1103432">
                  <a:extLst>
                    <a:ext uri="{9D8B030D-6E8A-4147-A177-3AD203B41FA5}">
                      <a16:colId xmlns:a16="http://schemas.microsoft.com/office/drawing/2014/main" val="3143268366"/>
                    </a:ext>
                  </a:extLst>
                </a:gridCol>
                <a:gridCol w="1101311">
                  <a:extLst>
                    <a:ext uri="{9D8B030D-6E8A-4147-A177-3AD203B41FA5}">
                      <a16:colId xmlns:a16="http://schemas.microsoft.com/office/drawing/2014/main" val="3749643281"/>
                    </a:ext>
                  </a:extLst>
                </a:gridCol>
                <a:gridCol w="1101311">
                  <a:extLst>
                    <a:ext uri="{9D8B030D-6E8A-4147-A177-3AD203B41FA5}">
                      <a16:colId xmlns:a16="http://schemas.microsoft.com/office/drawing/2014/main" val="3506884490"/>
                    </a:ext>
                  </a:extLst>
                </a:gridCol>
                <a:gridCol w="1112971">
                  <a:extLst>
                    <a:ext uri="{9D8B030D-6E8A-4147-A177-3AD203B41FA5}">
                      <a16:colId xmlns:a16="http://schemas.microsoft.com/office/drawing/2014/main" val="3107418540"/>
                    </a:ext>
                  </a:extLst>
                </a:gridCol>
                <a:gridCol w="1207310">
                  <a:extLst>
                    <a:ext uri="{9D8B030D-6E8A-4147-A177-3AD203B41FA5}">
                      <a16:colId xmlns:a16="http://schemas.microsoft.com/office/drawing/2014/main" val="1686881286"/>
                    </a:ext>
                  </a:extLst>
                </a:gridCol>
              </a:tblGrid>
              <a:tr h="5768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 D.W.</a:t>
                      </a:r>
                      <a:r>
                        <a:rPr lang="en-US" sz="140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Edible part</a:t>
                      </a:r>
                      <a:endParaRPr lang="es-ES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Leaves</a:t>
                      </a:r>
                      <a:endParaRPr lang="es-ES" sz="15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753885"/>
                  </a:ext>
                </a:extLst>
              </a:tr>
              <a:tr h="613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GLS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µM SA 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µM MeJA 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SA+MeJA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µM SA 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µM MeJA 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SA+MeJA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2113225570"/>
                  </a:ext>
                </a:extLst>
              </a:tr>
              <a:tr h="402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4.06±0.12a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3.95±0.06b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4.13±0.08a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3.98±0.04b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1.4±0.04ab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1.67±0.07a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1.10±0.07b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1.52±0.01ab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198513275"/>
                  </a:ext>
                </a:extLst>
              </a:tr>
              <a:tr h="3067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HGB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1.76±0.19a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1.56±0.21a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1.27±0.05a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2061039068"/>
                  </a:ext>
                </a:extLst>
              </a:tr>
              <a:tr h="613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0.94±0.04d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3.73±0.</a:t>
                      </a: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14c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4.79±0.1b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5.63±0.07a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0.72±0.03c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0.75±0.12c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3.9±0.04a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2.26±0.09b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2471201261"/>
                  </a:ext>
                </a:extLst>
              </a:tr>
              <a:tr h="613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1.72±0.08b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2.2±0.11a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1.8±0.05b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2.35±0.08a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1±0.01a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0.71±0.07b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855235224"/>
                  </a:ext>
                </a:extLst>
              </a:tr>
              <a:tr h="402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0.74±0.05c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0.18±0.04d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2.44±0.1b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3.01±0.16a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0.19±0.02c </a:t>
                      </a:r>
                      <a:endParaRPr lang="es-ES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1.63±0.03a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0.5±0.003b</a:t>
                      </a:r>
                      <a:endParaRPr lang="es-E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90" marR="40290" marT="0" marB="0" anchor="ctr"/>
                </a:tc>
                <a:extLst>
                  <a:ext uri="{0D108BD9-81ED-4DB2-BD59-A6C34878D82A}">
                    <a16:rowId xmlns:a16="http://schemas.microsoft.com/office/drawing/2014/main" val="2911697223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872065" y="5130800"/>
            <a:ext cx="7425268" cy="757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*The presence of the GLSs was under limit of quantification by HPLC-DAD-ESI-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(&lt; 0.02 mg/ g D.W.).</a:t>
            </a:r>
            <a:endParaRPr lang="es-E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SA: salicylic acid,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methyl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jasmonate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GLS: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glucosinolate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GRA: glucoraphanin, HGB: 4-hydroxy-glucobrassicin, GB: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glucobrassicin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MGB: 4-metoxy-glucobrassicin; NGB: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neoglucobrassicin</a:t>
            </a:r>
            <a:endParaRPr lang="es-ES" sz="1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oceso 23"/>
          <p:cNvSpPr/>
          <p:nvPr/>
        </p:nvSpPr>
        <p:spPr>
          <a:xfrm>
            <a:off x="2650067" y="3039533"/>
            <a:ext cx="3158066" cy="293486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Proceso 24"/>
          <p:cNvSpPr/>
          <p:nvPr/>
        </p:nvSpPr>
        <p:spPr>
          <a:xfrm>
            <a:off x="4673601" y="3492376"/>
            <a:ext cx="1109132" cy="309157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Proceso 25"/>
          <p:cNvSpPr/>
          <p:nvPr/>
        </p:nvSpPr>
        <p:spPr>
          <a:xfrm>
            <a:off x="4699001" y="4054109"/>
            <a:ext cx="1083732" cy="355600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Proceso 26"/>
          <p:cNvSpPr/>
          <p:nvPr/>
        </p:nvSpPr>
        <p:spPr>
          <a:xfrm>
            <a:off x="2650067" y="4078344"/>
            <a:ext cx="931333" cy="331366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Proceso 27"/>
          <p:cNvSpPr/>
          <p:nvPr/>
        </p:nvSpPr>
        <p:spPr>
          <a:xfrm>
            <a:off x="2650067" y="3498326"/>
            <a:ext cx="931333" cy="303207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Proceso 29"/>
          <p:cNvSpPr/>
          <p:nvPr/>
        </p:nvSpPr>
        <p:spPr>
          <a:xfrm>
            <a:off x="4686301" y="4624817"/>
            <a:ext cx="1109132" cy="309157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Proceso 30"/>
          <p:cNvSpPr/>
          <p:nvPr/>
        </p:nvSpPr>
        <p:spPr>
          <a:xfrm>
            <a:off x="7996767" y="3505707"/>
            <a:ext cx="1109132" cy="309157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Proceso 31"/>
          <p:cNvSpPr/>
          <p:nvPr/>
        </p:nvSpPr>
        <p:spPr>
          <a:xfrm>
            <a:off x="7996767" y="4131476"/>
            <a:ext cx="1109132" cy="309157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Proceso 32"/>
          <p:cNvSpPr/>
          <p:nvPr/>
        </p:nvSpPr>
        <p:spPr>
          <a:xfrm>
            <a:off x="7996767" y="4624816"/>
            <a:ext cx="1109132" cy="309157"/>
          </a:xfrm>
          <a:prstGeom prst="flowChartProcess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547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932876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47072" y="97271"/>
            <a:ext cx="3605261" cy="80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E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Resultado de imagen de centrifuge tub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505" y="1689116"/>
            <a:ext cx="650089" cy="1678674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 rot="11785366">
            <a:off x="1257602" y="2599534"/>
            <a:ext cx="148717" cy="192048"/>
            <a:chOff x="3268133" y="2328332"/>
            <a:chExt cx="1015392" cy="999068"/>
          </a:xfrm>
        </p:grpSpPr>
        <p:sp>
          <p:nvSpPr>
            <p:cNvPr id="9" name="Anillo 8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10" name="Grupo 9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15" name="Terminador 14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Cilindro 15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Cilindro 16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12" name="Terminador 11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Cilindro 12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Cilindro 13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18" name="Grupo 17"/>
          <p:cNvGrpSpPr/>
          <p:nvPr/>
        </p:nvGrpSpPr>
        <p:grpSpPr>
          <a:xfrm rot="10274739">
            <a:off x="1006984" y="3059143"/>
            <a:ext cx="191891" cy="212650"/>
            <a:chOff x="3268133" y="2328332"/>
            <a:chExt cx="1015392" cy="999068"/>
          </a:xfrm>
        </p:grpSpPr>
        <p:sp>
          <p:nvSpPr>
            <p:cNvPr id="19" name="Anillo 18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25" name="Terminador 24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Cilindro 25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Cilindro 26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1" name="Grupo 20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22" name="Terminador 21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Cilindro 22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Cilindro 23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pic>
        <p:nvPicPr>
          <p:cNvPr id="28" name="Picture 2" descr="Resultado de imagen de centrifuge tub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220" y="1689116"/>
            <a:ext cx="650089" cy="1678674"/>
          </a:xfrm>
          <a:prstGeom prst="rect">
            <a:avLst/>
          </a:prstGeom>
          <a:noFill/>
        </p:spPr>
      </p:pic>
      <p:pic>
        <p:nvPicPr>
          <p:cNvPr id="3076" name="Picture 4" descr="El bimi: así es la superverdura de moda en Mercadona y en los mejores  restaurantes de Espa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7773">
            <a:off x="7988628" y="1667974"/>
            <a:ext cx="1527156" cy="85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sultado de imagen de broccoli leav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06" l="4922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300" y="4052876"/>
            <a:ext cx="1786014" cy="100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9063332" y="1937024"/>
            <a:ext cx="185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Bimi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edible part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9560115" y="4555192"/>
            <a:ext cx="1726629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Bimi</a:t>
            </a:r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leaves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657557" y="1166438"/>
            <a:ext cx="6176072" cy="5545258"/>
            <a:chOff x="2657557" y="1166438"/>
            <a:chExt cx="6176072" cy="5545258"/>
          </a:xfrm>
        </p:grpSpPr>
        <p:grpSp>
          <p:nvGrpSpPr>
            <p:cNvPr id="2" name="Grupo 1"/>
            <p:cNvGrpSpPr/>
            <p:nvPr/>
          </p:nvGrpSpPr>
          <p:grpSpPr>
            <a:xfrm>
              <a:off x="2657557" y="1166438"/>
              <a:ext cx="6176072" cy="5545258"/>
              <a:chOff x="2657557" y="1166438"/>
              <a:chExt cx="6176072" cy="5545258"/>
            </a:xfrm>
          </p:grpSpPr>
          <p:graphicFrame>
            <p:nvGraphicFramePr>
              <p:cNvPr id="31" name="Gráfico 3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2937004"/>
                  </p:ext>
                </p:extLst>
              </p:nvPr>
            </p:nvGraphicFramePr>
            <p:xfrm>
              <a:off x="2794187" y="3367790"/>
              <a:ext cx="6039442" cy="334390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2" name="Gráfico 31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07211737"/>
                  </p:ext>
                </p:extLst>
              </p:nvPr>
            </p:nvGraphicFramePr>
            <p:xfrm>
              <a:off x="2657557" y="1166438"/>
              <a:ext cx="6176072" cy="272402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</p:grpSp>
        <p:sp>
          <p:nvSpPr>
            <p:cNvPr id="37" name="CuadroTexto 1"/>
            <p:cNvSpPr txBox="1"/>
            <p:nvPr/>
          </p:nvSpPr>
          <p:spPr>
            <a:xfrm>
              <a:off x="3531108" y="3789732"/>
              <a:ext cx="502920" cy="409976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s-E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upo 37"/>
          <p:cNvGrpSpPr/>
          <p:nvPr/>
        </p:nvGrpSpPr>
        <p:grpSpPr>
          <a:xfrm rot="20541458">
            <a:off x="1233411" y="2910305"/>
            <a:ext cx="191371" cy="179871"/>
            <a:chOff x="3268133" y="2328332"/>
            <a:chExt cx="1015392" cy="999068"/>
          </a:xfrm>
        </p:grpSpPr>
        <p:sp>
          <p:nvSpPr>
            <p:cNvPr id="39" name="Anillo 38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40" name="Grupo 39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45" name="Terminador 44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Cilindro 45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Cilindro 46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42" name="Terminador 41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Cilindro 42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4" name="Cilindro 43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48" name="Grupo 47"/>
          <p:cNvGrpSpPr/>
          <p:nvPr/>
        </p:nvGrpSpPr>
        <p:grpSpPr>
          <a:xfrm rot="16200000">
            <a:off x="977061" y="2621402"/>
            <a:ext cx="138298" cy="180071"/>
            <a:chOff x="3268133" y="2328332"/>
            <a:chExt cx="1015392" cy="999068"/>
          </a:xfrm>
        </p:grpSpPr>
        <p:sp>
          <p:nvSpPr>
            <p:cNvPr id="49" name="Anillo 48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50" name="Grupo 49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55" name="Terminador 54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6" name="Cilindro 55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Cilindro 56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51" name="Grupo 50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52" name="Terminador 51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3" name="Cilindro 52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" name="Cilindro 53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58" name="Grupo 57"/>
          <p:cNvGrpSpPr/>
          <p:nvPr/>
        </p:nvGrpSpPr>
        <p:grpSpPr>
          <a:xfrm rot="16200000">
            <a:off x="1021635" y="2816445"/>
            <a:ext cx="138298" cy="180071"/>
            <a:chOff x="3268133" y="2328332"/>
            <a:chExt cx="1015392" cy="999068"/>
          </a:xfrm>
        </p:grpSpPr>
        <p:sp>
          <p:nvSpPr>
            <p:cNvPr id="59" name="Anillo 58"/>
            <p:cNvSpPr/>
            <p:nvPr/>
          </p:nvSpPr>
          <p:spPr>
            <a:xfrm>
              <a:off x="3268133" y="2480733"/>
              <a:ext cx="897467" cy="846667"/>
            </a:xfrm>
            <a:prstGeom prst="donut">
              <a:avLst>
                <a:gd name="adj" fmla="val 6128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grpSp>
          <p:nvGrpSpPr>
            <p:cNvPr id="60" name="Grupo 59"/>
            <p:cNvGrpSpPr/>
            <p:nvPr/>
          </p:nvGrpSpPr>
          <p:grpSpPr>
            <a:xfrm>
              <a:off x="3551766" y="2328332"/>
              <a:ext cx="198968" cy="516467"/>
              <a:chOff x="5003799" y="3327400"/>
              <a:chExt cx="330201" cy="728134"/>
            </a:xfrm>
          </p:grpSpPr>
          <p:sp>
            <p:nvSpPr>
              <p:cNvPr id="65" name="Terminador 64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6" name="Cilindro 65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7" name="Cilindro 66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61" name="Grupo 60"/>
            <p:cNvGrpSpPr/>
            <p:nvPr/>
          </p:nvGrpSpPr>
          <p:grpSpPr>
            <a:xfrm rot="7342196">
              <a:off x="3958292" y="2890267"/>
              <a:ext cx="180162" cy="470305"/>
              <a:chOff x="5003799" y="3327400"/>
              <a:chExt cx="330201" cy="728134"/>
            </a:xfrm>
          </p:grpSpPr>
          <p:sp>
            <p:nvSpPr>
              <p:cNvPr id="62" name="Terminador 61"/>
              <p:cNvSpPr/>
              <p:nvPr/>
            </p:nvSpPr>
            <p:spPr>
              <a:xfrm>
                <a:off x="5029200" y="3327400"/>
                <a:ext cx="304800" cy="728134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3" name="Cilindro 62"/>
              <p:cNvSpPr/>
              <p:nvPr/>
            </p:nvSpPr>
            <p:spPr>
              <a:xfrm>
                <a:off x="5215466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4" name="Cilindro 63"/>
              <p:cNvSpPr/>
              <p:nvPr/>
            </p:nvSpPr>
            <p:spPr>
              <a:xfrm>
                <a:off x="5003799" y="3327400"/>
                <a:ext cx="118534" cy="728134"/>
              </a:xfrm>
              <a:prstGeom prst="can">
                <a:avLst>
                  <a:gd name="adj" fmla="val 30526"/>
                </a:avLst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724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97" b="22121"/>
          <a:stretch/>
        </p:blipFill>
        <p:spPr>
          <a:xfrm>
            <a:off x="2645954" y="3798946"/>
            <a:ext cx="2148309" cy="227858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" y="932876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47072" y="97271"/>
            <a:ext cx="3605261" cy="80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412872" y="1665144"/>
            <a:ext cx="9190182" cy="1845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Elicitors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(200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µM SA, 100 µM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MeJA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their combination) favored an enrichments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glucosinolates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edible part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® and their leaves.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200000"/>
              </a:lnSpc>
            </a:pPr>
            <a:endPara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Limpiando herramienta pulverizador | Icono Grat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3840" flipH="1">
            <a:off x="1833635" y="3603745"/>
            <a:ext cx="1219944" cy="121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derecha 8"/>
          <p:cNvSpPr/>
          <p:nvPr/>
        </p:nvSpPr>
        <p:spPr>
          <a:xfrm>
            <a:off x="4906459" y="4523527"/>
            <a:ext cx="572655" cy="4987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8" descr="🥑 ▷ ¿Es Keto el Bimi? - ¿Es keto esto?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14" y="3971052"/>
            <a:ext cx="3468656" cy="186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8293622" y="3330307"/>
            <a:ext cx="1226803" cy="1166415"/>
            <a:chOff x="3620655" y="4189334"/>
            <a:chExt cx="1819011" cy="1419772"/>
          </a:xfrm>
        </p:grpSpPr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929" y="4348983"/>
              <a:ext cx="1633813" cy="1057174"/>
            </a:xfrm>
            <a:prstGeom prst="rect">
              <a:avLst/>
            </a:prstGeom>
          </p:spPr>
        </p:pic>
        <p:sp>
          <p:nvSpPr>
            <p:cNvPr id="14" name="Conector 13"/>
            <p:cNvSpPr/>
            <p:nvPr/>
          </p:nvSpPr>
          <p:spPr>
            <a:xfrm>
              <a:off x="3620655" y="4189334"/>
              <a:ext cx="1819011" cy="1419772"/>
            </a:xfrm>
            <a:prstGeom prst="flowChartConnec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5" name="Picture 12" descr="Lupa Icono PNG transparente - Stick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19" y="4331709"/>
            <a:ext cx="1381161" cy="138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/>
          <p:cNvCxnSpPr/>
          <p:nvPr/>
        </p:nvCxnSpPr>
        <p:spPr>
          <a:xfrm flipV="1">
            <a:off x="7742246" y="3855114"/>
            <a:ext cx="562116" cy="52990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8297810" y="4480828"/>
            <a:ext cx="585066" cy="4924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Up Arrow Best Panda Free Images Bag - Increasing Arrow Clipart - Png  Download (#106644) - PinClip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07" b="93324" l="5909" r="917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615" y="3551282"/>
            <a:ext cx="1747116" cy="14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58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932876"/>
            <a:ext cx="12192000" cy="12930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48046" y="137520"/>
            <a:ext cx="3605261" cy="807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417783" y="1305020"/>
            <a:ext cx="9356436" cy="1845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Bimi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plant material was used for a SFN-rich extract for an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gastric digestion, higher concentrations of SFN were found in the microencapsulated samples, in both the edible part and leaves.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 descr="Resultado de imagen de centrifuge tube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903" y="4123971"/>
            <a:ext cx="650089" cy="1678674"/>
          </a:xfrm>
          <a:prstGeom prst="rect">
            <a:avLst/>
          </a:prstGeom>
          <a:noFill/>
        </p:spPr>
      </p:pic>
      <p:grpSp>
        <p:nvGrpSpPr>
          <p:cNvPr id="59" name="Grupo 58"/>
          <p:cNvGrpSpPr/>
          <p:nvPr/>
        </p:nvGrpSpPr>
        <p:grpSpPr>
          <a:xfrm>
            <a:off x="3404320" y="4123971"/>
            <a:ext cx="650089" cy="1678674"/>
            <a:chOff x="852505" y="1689116"/>
            <a:chExt cx="650089" cy="1678674"/>
          </a:xfrm>
        </p:grpSpPr>
        <p:pic>
          <p:nvPicPr>
            <p:cNvPr id="7" name="Picture 2" descr="Resultado de imagen de centrifuge tube clip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2505" y="1689116"/>
              <a:ext cx="650089" cy="1678674"/>
            </a:xfrm>
            <a:prstGeom prst="rect">
              <a:avLst/>
            </a:prstGeom>
            <a:noFill/>
          </p:spPr>
        </p:pic>
        <p:grpSp>
          <p:nvGrpSpPr>
            <p:cNvPr id="8" name="Grupo 7"/>
            <p:cNvGrpSpPr/>
            <p:nvPr/>
          </p:nvGrpSpPr>
          <p:grpSpPr>
            <a:xfrm rot="11785366">
              <a:off x="1257602" y="2599534"/>
              <a:ext cx="148717" cy="192048"/>
              <a:chOff x="3268133" y="2328332"/>
              <a:chExt cx="1015392" cy="999068"/>
            </a:xfrm>
          </p:grpSpPr>
          <p:sp>
            <p:nvSpPr>
              <p:cNvPr id="9" name="Anillo 8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upo 9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5" name="Terminador 14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6" name="Cilindro 15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7" name="Cilindro 16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" name="Grupo 10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12" name="Terminador 11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3" name="Cilindro 12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4" name="Cilindro 13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18" name="Grupo 17"/>
            <p:cNvGrpSpPr/>
            <p:nvPr/>
          </p:nvGrpSpPr>
          <p:grpSpPr>
            <a:xfrm rot="10274739">
              <a:off x="1006984" y="3059143"/>
              <a:ext cx="191891" cy="212650"/>
              <a:chOff x="3268133" y="2328332"/>
              <a:chExt cx="1015392" cy="999068"/>
            </a:xfrm>
          </p:grpSpPr>
          <p:sp>
            <p:nvSpPr>
              <p:cNvPr id="19" name="Anillo 18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0" name="Grupo 19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25" name="Terminador 24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6" name="Cilindro 25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7" name="Cilindro 26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21" name="Grupo 20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22" name="Terminador 21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3" name="Cilindro 22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4" name="Cilindro 23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29" name="Grupo 28"/>
            <p:cNvGrpSpPr/>
            <p:nvPr/>
          </p:nvGrpSpPr>
          <p:grpSpPr>
            <a:xfrm rot="20541458">
              <a:off x="1233411" y="2910305"/>
              <a:ext cx="191371" cy="179871"/>
              <a:chOff x="3268133" y="2328332"/>
              <a:chExt cx="1015392" cy="999068"/>
            </a:xfrm>
          </p:grpSpPr>
          <p:sp>
            <p:nvSpPr>
              <p:cNvPr id="30" name="Anillo 29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Grupo 30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36" name="Terminador 35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7" name="Cilindro 36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8" name="Cilindro 37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32" name="Grupo 31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33" name="Terminador 32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4" name="Cilindro 33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35" name="Cilindro 34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39" name="Grupo 38"/>
            <p:cNvGrpSpPr/>
            <p:nvPr/>
          </p:nvGrpSpPr>
          <p:grpSpPr>
            <a:xfrm rot="16200000">
              <a:off x="977061" y="2621402"/>
              <a:ext cx="138298" cy="180071"/>
              <a:chOff x="3268133" y="2328332"/>
              <a:chExt cx="1015392" cy="999068"/>
            </a:xfrm>
          </p:grpSpPr>
          <p:sp>
            <p:nvSpPr>
              <p:cNvPr id="40" name="Anillo 39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" name="Grupo 40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46" name="Terminador 45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7" name="Cilindro 46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8" name="Cilindro 47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42" name="Grupo 41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43" name="Terminador 42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4" name="Cilindro 43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Cilindro 44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49" name="Grupo 48"/>
            <p:cNvGrpSpPr/>
            <p:nvPr/>
          </p:nvGrpSpPr>
          <p:grpSpPr>
            <a:xfrm rot="16200000">
              <a:off x="1021635" y="2816445"/>
              <a:ext cx="138298" cy="180071"/>
              <a:chOff x="3268133" y="2328332"/>
              <a:chExt cx="1015392" cy="999068"/>
            </a:xfrm>
          </p:grpSpPr>
          <p:sp>
            <p:nvSpPr>
              <p:cNvPr id="50" name="Anillo 49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" name="Grupo 50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56" name="Terminador 55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7" name="Cilindro 56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Cilindro 57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52" name="Grupo 51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53" name="Terminador 52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4" name="Cilindro 53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5" name="Cilindro 54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60" name="Picture 4" descr="El bimi: así es la superverdura de moda en Mercadona y en los mejores  restaurantes de Españ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7773">
            <a:off x="503861" y="3312893"/>
            <a:ext cx="1459981" cy="8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Resultado de imagen de broccoli leav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06" l="4922" r="8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7" y="5484590"/>
            <a:ext cx="1601492" cy="9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Flecha derecha 63"/>
          <p:cNvSpPr/>
          <p:nvPr/>
        </p:nvSpPr>
        <p:spPr>
          <a:xfrm rot="1591317" flipV="1">
            <a:off x="1956092" y="4385409"/>
            <a:ext cx="1034768" cy="310120"/>
          </a:xfrm>
          <a:prstGeom prst="rightArrow">
            <a:avLst>
              <a:gd name="adj1" fmla="val 35714"/>
              <a:gd name="adj2" fmla="val 96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lecha derecha 64"/>
          <p:cNvSpPr/>
          <p:nvPr/>
        </p:nvSpPr>
        <p:spPr>
          <a:xfrm rot="20575456" flipV="1">
            <a:off x="2001844" y="5249393"/>
            <a:ext cx="1034768" cy="310120"/>
          </a:xfrm>
          <a:prstGeom prst="rightArrow">
            <a:avLst>
              <a:gd name="adj1" fmla="val 35714"/>
              <a:gd name="adj2" fmla="val 96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Flecha derecha 65"/>
          <p:cNvSpPr/>
          <p:nvPr/>
        </p:nvSpPr>
        <p:spPr>
          <a:xfrm flipV="1">
            <a:off x="5059486" y="4844202"/>
            <a:ext cx="1034768" cy="310120"/>
          </a:xfrm>
          <a:prstGeom prst="rightArrow">
            <a:avLst>
              <a:gd name="adj1" fmla="val 35714"/>
              <a:gd name="adj2" fmla="val 96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Picture 2" descr="The Journey of Food in the Stomach | Anatomy Snippets | Complete Anatom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10000" r="8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605" y="3907200"/>
            <a:ext cx="2184124" cy="21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lecha derecha 67"/>
          <p:cNvSpPr/>
          <p:nvPr/>
        </p:nvSpPr>
        <p:spPr>
          <a:xfrm flipV="1">
            <a:off x="7772450" y="4869626"/>
            <a:ext cx="1034768" cy="310120"/>
          </a:xfrm>
          <a:prstGeom prst="rightArrow">
            <a:avLst>
              <a:gd name="adj1" fmla="val 35714"/>
              <a:gd name="adj2" fmla="val 964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Grupo 68"/>
          <p:cNvGrpSpPr/>
          <p:nvPr/>
        </p:nvGrpSpPr>
        <p:grpSpPr>
          <a:xfrm>
            <a:off x="9098537" y="4182829"/>
            <a:ext cx="650089" cy="1678674"/>
            <a:chOff x="852505" y="1689116"/>
            <a:chExt cx="650089" cy="1678674"/>
          </a:xfrm>
        </p:grpSpPr>
        <p:pic>
          <p:nvPicPr>
            <p:cNvPr id="70" name="Picture 2" descr="Resultado de imagen de centrifuge tube clip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52505" y="1689116"/>
              <a:ext cx="650089" cy="1678674"/>
            </a:xfrm>
            <a:prstGeom prst="rect">
              <a:avLst/>
            </a:prstGeom>
            <a:noFill/>
          </p:spPr>
        </p:pic>
        <p:grpSp>
          <p:nvGrpSpPr>
            <p:cNvPr id="71" name="Grupo 70"/>
            <p:cNvGrpSpPr/>
            <p:nvPr/>
          </p:nvGrpSpPr>
          <p:grpSpPr>
            <a:xfrm rot="11785366">
              <a:off x="1257602" y="2599534"/>
              <a:ext cx="148717" cy="192048"/>
              <a:chOff x="3268133" y="2328332"/>
              <a:chExt cx="1015392" cy="999068"/>
            </a:xfrm>
          </p:grpSpPr>
          <p:sp>
            <p:nvSpPr>
              <p:cNvPr id="112" name="Anillo 111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3" name="Grupo 112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18" name="Terminador 117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9" name="Cilindro 118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20" name="Cilindro 119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14" name="Grupo 113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115" name="Terminador 114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6" name="Cilindro 115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7" name="Cilindro 116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2" name="Grupo 71"/>
            <p:cNvGrpSpPr/>
            <p:nvPr/>
          </p:nvGrpSpPr>
          <p:grpSpPr>
            <a:xfrm rot="10274739">
              <a:off x="1006984" y="3059143"/>
              <a:ext cx="191891" cy="212650"/>
              <a:chOff x="3268133" y="2328332"/>
              <a:chExt cx="1015392" cy="999068"/>
            </a:xfrm>
          </p:grpSpPr>
          <p:sp>
            <p:nvSpPr>
              <p:cNvPr id="103" name="Anillo 102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4" name="Grupo 103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09" name="Terminador 108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0" name="Cilindro 109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11" name="Cilindro 110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105" name="Grupo 104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106" name="Terminador 105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7" name="Cilindro 106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8" name="Cilindro 107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3" name="Grupo 72"/>
            <p:cNvGrpSpPr/>
            <p:nvPr/>
          </p:nvGrpSpPr>
          <p:grpSpPr>
            <a:xfrm rot="20541458">
              <a:off x="1233411" y="2910305"/>
              <a:ext cx="191371" cy="179871"/>
              <a:chOff x="3268133" y="2328332"/>
              <a:chExt cx="1015392" cy="999068"/>
            </a:xfrm>
          </p:grpSpPr>
          <p:sp>
            <p:nvSpPr>
              <p:cNvPr id="94" name="Anillo 93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5" name="Grupo 94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100" name="Terminador 99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1" name="Cilindro 100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02" name="Cilindro 101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96" name="Grupo 95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97" name="Terminador 96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8" name="Cilindro 97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9" name="Cilindro 98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4" name="Grupo 73"/>
            <p:cNvGrpSpPr/>
            <p:nvPr/>
          </p:nvGrpSpPr>
          <p:grpSpPr>
            <a:xfrm rot="16200000">
              <a:off x="977061" y="2621402"/>
              <a:ext cx="138298" cy="180071"/>
              <a:chOff x="3268133" y="2328332"/>
              <a:chExt cx="1015392" cy="999068"/>
            </a:xfrm>
          </p:grpSpPr>
          <p:sp>
            <p:nvSpPr>
              <p:cNvPr id="85" name="Anillo 84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86" name="Grupo 85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91" name="Terminador 90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2" name="Cilindro 91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3" name="Cilindro 92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87" name="Grupo 86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88" name="Terminador 87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9" name="Cilindro 88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90" name="Cilindro 89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grpSp>
          <p:nvGrpSpPr>
            <p:cNvPr id="75" name="Grupo 74"/>
            <p:cNvGrpSpPr/>
            <p:nvPr/>
          </p:nvGrpSpPr>
          <p:grpSpPr>
            <a:xfrm rot="16200000">
              <a:off x="1021635" y="2816445"/>
              <a:ext cx="138298" cy="180071"/>
              <a:chOff x="3268133" y="2328332"/>
              <a:chExt cx="1015392" cy="999068"/>
            </a:xfrm>
          </p:grpSpPr>
          <p:sp>
            <p:nvSpPr>
              <p:cNvPr id="76" name="Anillo 75"/>
              <p:cNvSpPr/>
              <p:nvPr/>
            </p:nvSpPr>
            <p:spPr>
              <a:xfrm>
                <a:off x="3268133" y="2480733"/>
                <a:ext cx="897467" cy="846667"/>
              </a:xfrm>
              <a:prstGeom prst="donut">
                <a:avLst>
                  <a:gd name="adj" fmla="val 612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7" name="Grupo 76"/>
              <p:cNvGrpSpPr/>
              <p:nvPr/>
            </p:nvGrpSpPr>
            <p:grpSpPr>
              <a:xfrm>
                <a:off x="3551766" y="2328332"/>
                <a:ext cx="198968" cy="516467"/>
                <a:chOff x="5003799" y="3327400"/>
                <a:chExt cx="330201" cy="728134"/>
              </a:xfrm>
            </p:grpSpPr>
            <p:sp>
              <p:nvSpPr>
                <p:cNvPr id="82" name="Terminador 81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3" name="Cilindro 82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4" name="Cilindro 83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grpSp>
            <p:nvGrpSpPr>
              <p:cNvPr id="78" name="Grupo 77"/>
              <p:cNvGrpSpPr/>
              <p:nvPr/>
            </p:nvGrpSpPr>
            <p:grpSpPr>
              <a:xfrm rot="7342196">
                <a:off x="3958292" y="2890267"/>
                <a:ext cx="180162" cy="470305"/>
                <a:chOff x="5003799" y="3327400"/>
                <a:chExt cx="330201" cy="728134"/>
              </a:xfrm>
            </p:grpSpPr>
            <p:sp>
              <p:nvSpPr>
                <p:cNvPr id="79" name="Terminador 78"/>
                <p:cNvSpPr/>
                <p:nvPr/>
              </p:nvSpPr>
              <p:spPr>
                <a:xfrm>
                  <a:off x="5029200" y="3327400"/>
                  <a:ext cx="304800" cy="728134"/>
                </a:xfrm>
                <a:prstGeom prst="flowChartTermina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0" name="Cilindro 79"/>
                <p:cNvSpPr/>
                <p:nvPr/>
              </p:nvSpPr>
              <p:spPr>
                <a:xfrm>
                  <a:off x="5215466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81" name="Cilindro 80"/>
                <p:cNvSpPr/>
                <p:nvPr/>
              </p:nvSpPr>
              <p:spPr>
                <a:xfrm>
                  <a:off x="5003799" y="3327400"/>
                  <a:ext cx="118534" cy="728134"/>
                </a:xfrm>
                <a:prstGeom prst="can">
                  <a:avLst>
                    <a:gd name="adj" fmla="val 30526"/>
                  </a:avLst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</p:grpSp>
      <p:pic>
        <p:nvPicPr>
          <p:cNvPr id="1026" name="Picture 2" descr="Check mark Symbol, Black Check Mark, angle, text png | PNGEg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" b="99281" l="10000" r="90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249" y="3898728"/>
            <a:ext cx="1428146" cy="8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52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413</Words>
  <Application>Microsoft Office PowerPoint</Application>
  <PresentationFormat>Panorámica</PresentationFormat>
  <Paragraphs>110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de Office</vt:lpstr>
      <vt:lpstr>Increased stability of Bimi® glucosinolates by bioencapsulation </vt:lpstr>
      <vt:lpstr>Introduction </vt:lpstr>
      <vt:lpstr>Introduction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stability of Bimi® glucosinolates by bioencapsulation</dc:title>
  <dc:creator>Paula García Ibáñez</dc:creator>
  <cp:lastModifiedBy>Paula García Ibáñez</cp:lastModifiedBy>
  <cp:revision>60</cp:revision>
  <dcterms:created xsi:type="dcterms:W3CDTF">2020-10-23T11:27:13Z</dcterms:created>
  <dcterms:modified xsi:type="dcterms:W3CDTF">2020-10-25T12:13:36Z</dcterms:modified>
</cp:coreProperties>
</file>