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</p:sldMasterIdLst>
  <p:notesMasterIdLst>
    <p:notesMasterId r:id="rId22"/>
  </p:notesMasterIdLst>
  <p:sldIdLst>
    <p:sldId id="289" r:id="rId3"/>
    <p:sldId id="350" r:id="rId4"/>
    <p:sldId id="365" r:id="rId5"/>
    <p:sldId id="351" r:id="rId6"/>
    <p:sldId id="313" r:id="rId7"/>
    <p:sldId id="316" r:id="rId8"/>
    <p:sldId id="315" r:id="rId9"/>
    <p:sldId id="340" r:id="rId10"/>
    <p:sldId id="297" r:id="rId11"/>
    <p:sldId id="363" r:id="rId12"/>
    <p:sldId id="298" r:id="rId13"/>
    <p:sldId id="362" r:id="rId14"/>
    <p:sldId id="364" r:id="rId15"/>
    <p:sldId id="360" r:id="rId16"/>
    <p:sldId id="368" r:id="rId17"/>
    <p:sldId id="341" r:id="rId18"/>
    <p:sldId id="369" r:id="rId19"/>
    <p:sldId id="348" r:id="rId20"/>
    <p:sldId id="36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dinando Silva" initials="FS" lastIdx="5" clrIdx="0"/>
  <p:cmAuthor id="2" name="Sofia Faria" initials="SF" lastIdx="7" clrIdx="1"/>
  <p:cmAuthor id="3" name="Gisela" initials="G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AD45"/>
    <a:srgbClr val="FEC200"/>
    <a:srgbClr val="007446"/>
    <a:srgbClr val="4B8217"/>
    <a:srgbClr val="B08E55"/>
    <a:srgbClr val="DABD9B"/>
    <a:srgbClr val="71481F"/>
    <a:srgbClr val="FF0000"/>
    <a:srgbClr val="B6793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com Tema 1 - Destaqu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Estilo Claro 1 - Destaqu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Destaqu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édio 2 - Destaqu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Destaqu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Estilo Médio 3 - 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Estilo Escuro 2 - Destaque 5/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Estilo Médio 4 - Destaqu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Estilo com Tema 1 - Destaqu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Destaqu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21" autoAdjust="0"/>
    <p:restoredTop sz="87563" autoAdjust="0"/>
  </p:normalViewPr>
  <p:slideViewPr>
    <p:cSldViewPr snapToGrid="0">
      <p:cViewPr varScale="1">
        <p:scale>
          <a:sx n="72" d="100"/>
          <a:sy n="72" d="100"/>
        </p:scale>
        <p:origin x="12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1E2D8-DDA2-4EAD-82E3-7454D37D11D9}" type="doc">
      <dgm:prSet loTypeId="urn:microsoft.com/office/officeart/2008/layout/VerticalCurvedList" loCatId="list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5A6B8D0A-0417-4B1C-A851-E94D6E50C707}">
      <dgm:prSet custT="1"/>
      <dgm:spPr/>
      <dgm:t>
        <a:bodyPr/>
        <a:lstStyle/>
        <a:p>
          <a:r>
            <a:rPr lang="pt-PT" sz="3600" dirty="0" err="1"/>
            <a:t>Introduction</a:t>
          </a:r>
          <a:endParaRPr lang="en-US" sz="3600" dirty="0"/>
        </a:p>
      </dgm:t>
    </dgm:pt>
    <dgm:pt modelId="{6D2865AF-C9E9-44A1-96E6-89AB55024CA5}" type="parTrans" cxnId="{FA8DBF93-3234-4AAB-A0CB-00EFDD058DD4}">
      <dgm:prSet/>
      <dgm:spPr/>
      <dgm:t>
        <a:bodyPr/>
        <a:lstStyle/>
        <a:p>
          <a:endParaRPr lang="en-US" sz="1600"/>
        </a:p>
      </dgm:t>
    </dgm:pt>
    <dgm:pt modelId="{CA62713A-CB3A-4A27-80AB-1D0E6F02EC6E}" type="sibTrans" cxnId="{FA8DBF93-3234-4AAB-A0CB-00EFDD058DD4}">
      <dgm:prSet/>
      <dgm:spPr/>
      <dgm:t>
        <a:bodyPr/>
        <a:lstStyle/>
        <a:p>
          <a:endParaRPr lang="en-US" sz="1600"/>
        </a:p>
      </dgm:t>
    </dgm:pt>
    <dgm:pt modelId="{72C1E8B5-5619-46FD-8496-57869AB5AAEA}">
      <dgm:prSet custT="1"/>
      <dgm:spPr/>
      <dgm:t>
        <a:bodyPr/>
        <a:lstStyle/>
        <a:p>
          <a:r>
            <a:rPr lang="pt-PT" sz="3600" dirty="0" err="1"/>
            <a:t>Objectives</a:t>
          </a:r>
          <a:endParaRPr lang="en-US" sz="3600" dirty="0"/>
        </a:p>
      </dgm:t>
    </dgm:pt>
    <dgm:pt modelId="{12B3C38C-7D13-477A-9931-D6131E13A376}" type="parTrans" cxnId="{72A4B29B-9931-4886-B612-B5BF9F48990E}">
      <dgm:prSet/>
      <dgm:spPr/>
      <dgm:t>
        <a:bodyPr/>
        <a:lstStyle/>
        <a:p>
          <a:endParaRPr lang="en-US" sz="1600"/>
        </a:p>
      </dgm:t>
    </dgm:pt>
    <dgm:pt modelId="{BA2D51DE-D4A8-4D63-A409-82CF77A03356}" type="sibTrans" cxnId="{72A4B29B-9931-4886-B612-B5BF9F48990E}">
      <dgm:prSet/>
      <dgm:spPr/>
      <dgm:t>
        <a:bodyPr/>
        <a:lstStyle/>
        <a:p>
          <a:endParaRPr lang="en-US" sz="1600"/>
        </a:p>
      </dgm:t>
    </dgm:pt>
    <dgm:pt modelId="{723459DC-A2B1-4A1D-9FE1-5325B8B63D15}">
      <dgm:prSet custT="1"/>
      <dgm:spPr/>
      <dgm:t>
        <a:bodyPr/>
        <a:lstStyle/>
        <a:p>
          <a:r>
            <a:rPr lang="pt-PT" sz="3600"/>
            <a:t>Materials and methods </a:t>
          </a:r>
          <a:endParaRPr lang="en-US" sz="3600"/>
        </a:p>
      </dgm:t>
    </dgm:pt>
    <dgm:pt modelId="{D9B03707-93BD-4BC0-9AFF-1EEC58FA8CCC}" type="parTrans" cxnId="{84F47DF8-489E-4747-9DB1-72A2B5897D13}">
      <dgm:prSet/>
      <dgm:spPr/>
      <dgm:t>
        <a:bodyPr/>
        <a:lstStyle/>
        <a:p>
          <a:endParaRPr lang="en-US" sz="1600"/>
        </a:p>
      </dgm:t>
    </dgm:pt>
    <dgm:pt modelId="{6BA31785-92D2-4E67-8EC3-23CFD713FD9D}" type="sibTrans" cxnId="{84F47DF8-489E-4747-9DB1-72A2B5897D13}">
      <dgm:prSet/>
      <dgm:spPr/>
      <dgm:t>
        <a:bodyPr/>
        <a:lstStyle/>
        <a:p>
          <a:endParaRPr lang="en-US" sz="1600"/>
        </a:p>
      </dgm:t>
    </dgm:pt>
    <dgm:pt modelId="{7C38723D-8831-45DA-80EC-380073C5EE99}">
      <dgm:prSet custT="1"/>
      <dgm:spPr/>
      <dgm:t>
        <a:bodyPr/>
        <a:lstStyle/>
        <a:p>
          <a:r>
            <a:rPr lang="pt-PT" sz="3600"/>
            <a:t>Results and discussion</a:t>
          </a:r>
          <a:endParaRPr lang="en-US" sz="3600"/>
        </a:p>
      </dgm:t>
    </dgm:pt>
    <dgm:pt modelId="{96E9D946-7782-4E61-BC83-767EE1C1D3DA}" type="parTrans" cxnId="{D7BF0CF5-3FBF-40E4-AA7B-2DF751429B44}">
      <dgm:prSet/>
      <dgm:spPr/>
      <dgm:t>
        <a:bodyPr/>
        <a:lstStyle/>
        <a:p>
          <a:endParaRPr lang="en-US" sz="1600"/>
        </a:p>
      </dgm:t>
    </dgm:pt>
    <dgm:pt modelId="{7DC5AECE-0FEF-46DC-B5E6-D0C8684C8E25}" type="sibTrans" cxnId="{D7BF0CF5-3FBF-40E4-AA7B-2DF751429B44}">
      <dgm:prSet/>
      <dgm:spPr/>
      <dgm:t>
        <a:bodyPr/>
        <a:lstStyle/>
        <a:p>
          <a:endParaRPr lang="en-US" sz="1600"/>
        </a:p>
      </dgm:t>
    </dgm:pt>
    <dgm:pt modelId="{F2606B6C-0DFF-4B40-A41D-E4FD0BFA6D36}">
      <dgm:prSet custT="1"/>
      <dgm:spPr/>
      <dgm:t>
        <a:bodyPr/>
        <a:lstStyle/>
        <a:p>
          <a:r>
            <a:rPr lang="pt-PT" sz="3600" dirty="0" err="1"/>
            <a:t>Conclusion</a:t>
          </a:r>
          <a:endParaRPr lang="en-US" sz="3600" dirty="0"/>
        </a:p>
      </dgm:t>
    </dgm:pt>
    <dgm:pt modelId="{51F98365-EE74-4518-A90E-3128A81230AE}" type="parTrans" cxnId="{7D06ED97-CE83-4146-BD69-042AAECA89B6}">
      <dgm:prSet/>
      <dgm:spPr/>
      <dgm:t>
        <a:bodyPr/>
        <a:lstStyle/>
        <a:p>
          <a:endParaRPr lang="en-US" sz="1600"/>
        </a:p>
      </dgm:t>
    </dgm:pt>
    <dgm:pt modelId="{EBE66F24-44D2-400E-BB9D-C494E6B48E62}" type="sibTrans" cxnId="{7D06ED97-CE83-4146-BD69-042AAECA89B6}">
      <dgm:prSet/>
      <dgm:spPr/>
      <dgm:t>
        <a:bodyPr/>
        <a:lstStyle/>
        <a:p>
          <a:endParaRPr lang="en-US" sz="1600"/>
        </a:p>
      </dgm:t>
    </dgm:pt>
    <dgm:pt modelId="{BC89D6FE-C0E1-4F45-BC7E-FB7BCA0870A7}" type="pres">
      <dgm:prSet presAssocID="{75E1E2D8-DDA2-4EAD-82E3-7454D37D11D9}" presName="Name0" presStyleCnt="0">
        <dgm:presLayoutVars>
          <dgm:chMax val="7"/>
          <dgm:chPref val="7"/>
          <dgm:dir/>
        </dgm:presLayoutVars>
      </dgm:prSet>
      <dgm:spPr/>
    </dgm:pt>
    <dgm:pt modelId="{D92FB8AE-C8F2-424E-BCAC-3D8459003960}" type="pres">
      <dgm:prSet presAssocID="{75E1E2D8-DDA2-4EAD-82E3-7454D37D11D9}" presName="Name1" presStyleCnt="0"/>
      <dgm:spPr/>
    </dgm:pt>
    <dgm:pt modelId="{099C1329-1839-4878-A2EC-FD708BC1087B}" type="pres">
      <dgm:prSet presAssocID="{75E1E2D8-DDA2-4EAD-82E3-7454D37D11D9}" presName="cycle" presStyleCnt="0"/>
      <dgm:spPr/>
    </dgm:pt>
    <dgm:pt modelId="{1104DE42-9228-49E7-84A5-70D0830B215F}" type="pres">
      <dgm:prSet presAssocID="{75E1E2D8-DDA2-4EAD-82E3-7454D37D11D9}" presName="srcNode" presStyleLbl="node1" presStyleIdx="0" presStyleCnt="5"/>
      <dgm:spPr/>
    </dgm:pt>
    <dgm:pt modelId="{31403C14-D9EA-423C-9A85-C26DF32281AC}" type="pres">
      <dgm:prSet presAssocID="{75E1E2D8-DDA2-4EAD-82E3-7454D37D11D9}" presName="conn" presStyleLbl="parChTrans1D2" presStyleIdx="0" presStyleCnt="1"/>
      <dgm:spPr/>
    </dgm:pt>
    <dgm:pt modelId="{0FDC33DF-5170-4AFE-A44C-F4D8C22CDF9D}" type="pres">
      <dgm:prSet presAssocID="{75E1E2D8-DDA2-4EAD-82E3-7454D37D11D9}" presName="extraNode" presStyleLbl="node1" presStyleIdx="0" presStyleCnt="5"/>
      <dgm:spPr/>
    </dgm:pt>
    <dgm:pt modelId="{B6B236CB-FA3E-4783-B711-4E0B318413E3}" type="pres">
      <dgm:prSet presAssocID="{75E1E2D8-DDA2-4EAD-82E3-7454D37D11D9}" presName="dstNode" presStyleLbl="node1" presStyleIdx="0" presStyleCnt="5"/>
      <dgm:spPr/>
    </dgm:pt>
    <dgm:pt modelId="{9CA8403C-4CDC-4AED-AD64-5734167759E1}" type="pres">
      <dgm:prSet presAssocID="{5A6B8D0A-0417-4B1C-A851-E94D6E50C707}" presName="text_1" presStyleLbl="node1" presStyleIdx="0" presStyleCnt="5">
        <dgm:presLayoutVars>
          <dgm:bulletEnabled val="1"/>
        </dgm:presLayoutVars>
      </dgm:prSet>
      <dgm:spPr/>
    </dgm:pt>
    <dgm:pt modelId="{3033D7A0-38A2-4AAF-A501-1B67E0284A7A}" type="pres">
      <dgm:prSet presAssocID="{5A6B8D0A-0417-4B1C-A851-E94D6E50C707}" presName="accent_1" presStyleCnt="0"/>
      <dgm:spPr/>
    </dgm:pt>
    <dgm:pt modelId="{7D98609E-144F-4082-99FB-C04E5029793B}" type="pres">
      <dgm:prSet presAssocID="{5A6B8D0A-0417-4B1C-A851-E94D6E50C707}" presName="accentRepeatNode" presStyleLbl="solidFgAcc1" presStyleIdx="0" presStyleCnt="5"/>
      <dgm:spPr/>
    </dgm:pt>
    <dgm:pt modelId="{EE47F7AA-2458-4A26-9F5A-418FD1FBA164}" type="pres">
      <dgm:prSet presAssocID="{72C1E8B5-5619-46FD-8496-57869AB5AAEA}" presName="text_2" presStyleLbl="node1" presStyleIdx="1" presStyleCnt="5">
        <dgm:presLayoutVars>
          <dgm:bulletEnabled val="1"/>
        </dgm:presLayoutVars>
      </dgm:prSet>
      <dgm:spPr/>
    </dgm:pt>
    <dgm:pt modelId="{869EDA8F-AFCB-42AC-9BFC-B6E221CA3A8F}" type="pres">
      <dgm:prSet presAssocID="{72C1E8B5-5619-46FD-8496-57869AB5AAEA}" presName="accent_2" presStyleCnt="0"/>
      <dgm:spPr/>
    </dgm:pt>
    <dgm:pt modelId="{C3F0501D-E90D-47B0-BF7D-5DD5A44ECB1B}" type="pres">
      <dgm:prSet presAssocID="{72C1E8B5-5619-46FD-8496-57869AB5AAEA}" presName="accentRepeatNode" presStyleLbl="solidFgAcc1" presStyleIdx="1" presStyleCnt="5"/>
      <dgm:spPr/>
    </dgm:pt>
    <dgm:pt modelId="{107712E7-05EB-4CD0-933E-F054AA69BCD2}" type="pres">
      <dgm:prSet presAssocID="{723459DC-A2B1-4A1D-9FE1-5325B8B63D15}" presName="text_3" presStyleLbl="node1" presStyleIdx="2" presStyleCnt="5">
        <dgm:presLayoutVars>
          <dgm:bulletEnabled val="1"/>
        </dgm:presLayoutVars>
      </dgm:prSet>
      <dgm:spPr/>
    </dgm:pt>
    <dgm:pt modelId="{668203FC-F923-4ACF-B77E-E74475AA9D28}" type="pres">
      <dgm:prSet presAssocID="{723459DC-A2B1-4A1D-9FE1-5325B8B63D15}" presName="accent_3" presStyleCnt="0"/>
      <dgm:spPr/>
    </dgm:pt>
    <dgm:pt modelId="{3C8EAFD6-EB8B-440B-8870-3D28EEC75DB7}" type="pres">
      <dgm:prSet presAssocID="{723459DC-A2B1-4A1D-9FE1-5325B8B63D15}" presName="accentRepeatNode" presStyleLbl="solidFgAcc1" presStyleIdx="2" presStyleCnt="5"/>
      <dgm:spPr/>
    </dgm:pt>
    <dgm:pt modelId="{F0B8947F-6EA9-43C2-AD45-0BD7C5F2C557}" type="pres">
      <dgm:prSet presAssocID="{7C38723D-8831-45DA-80EC-380073C5EE99}" presName="text_4" presStyleLbl="node1" presStyleIdx="3" presStyleCnt="5">
        <dgm:presLayoutVars>
          <dgm:bulletEnabled val="1"/>
        </dgm:presLayoutVars>
      </dgm:prSet>
      <dgm:spPr/>
    </dgm:pt>
    <dgm:pt modelId="{CB2A51C1-832E-403C-8F87-4A1E382B200C}" type="pres">
      <dgm:prSet presAssocID="{7C38723D-8831-45DA-80EC-380073C5EE99}" presName="accent_4" presStyleCnt="0"/>
      <dgm:spPr/>
    </dgm:pt>
    <dgm:pt modelId="{1F073C06-49A8-495D-AB64-5249F4DE9E5F}" type="pres">
      <dgm:prSet presAssocID="{7C38723D-8831-45DA-80EC-380073C5EE99}" presName="accentRepeatNode" presStyleLbl="solidFgAcc1" presStyleIdx="3" presStyleCnt="5"/>
      <dgm:spPr/>
    </dgm:pt>
    <dgm:pt modelId="{B2FBC149-76B5-43A5-8718-83ABC7CCC286}" type="pres">
      <dgm:prSet presAssocID="{F2606B6C-0DFF-4B40-A41D-E4FD0BFA6D36}" presName="text_5" presStyleLbl="node1" presStyleIdx="4" presStyleCnt="5">
        <dgm:presLayoutVars>
          <dgm:bulletEnabled val="1"/>
        </dgm:presLayoutVars>
      </dgm:prSet>
      <dgm:spPr/>
    </dgm:pt>
    <dgm:pt modelId="{47474E90-F3DB-4D13-978A-A7B60990E85A}" type="pres">
      <dgm:prSet presAssocID="{F2606B6C-0DFF-4B40-A41D-E4FD0BFA6D36}" presName="accent_5" presStyleCnt="0"/>
      <dgm:spPr/>
    </dgm:pt>
    <dgm:pt modelId="{04FE0057-43A1-4F20-95D7-9BD1FAF80AC7}" type="pres">
      <dgm:prSet presAssocID="{F2606B6C-0DFF-4B40-A41D-E4FD0BFA6D36}" presName="accentRepeatNode" presStyleLbl="solidFgAcc1" presStyleIdx="4" presStyleCnt="5"/>
      <dgm:spPr/>
    </dgm:pt>
  </dgm:ptLst>
  <dgm:cxnLst>
    <dgm:cxn modelId="{23B64B0C-6B0F-4F89-9D2E-305C81853C2F}" type="presOf" srcId="{72C1E8B5-5619-46FD-8496-57869AB5AAEA}" destId="{EE47F7AA-2458-4A26-9F5A-418FD1FBA164}" srcOrd="0" destOrd="0" presId="urn:microsoft.com/office/officeart/2008/layout/VerticalCurvedList"/>
    <dgm:cxn modelId="{435E3917-B770-432A-8BA4-6EC297CE491B}" type="presOf" srcId="{7C38723D-8831-45DA-80EC-380073C5EE99}" destId="{F0B8947F-6EA9-43C2-AD45-0BD7C5F2C557}" srcOrd="0" destOrd="0" presId="urn:microsoft.com/office/officeart/2008/layout/VerticalCurvedList"/>
    <dgm:cxn modelId="{E13E3334-BDE3-404D-A10E-AA51152D9E85}" type="presOf" srcId="{5A6B8D0A-0417-4B1C-A851-E94D6E50C707}" destId="{9CA8403C-4CDC-4AED-AD64-5734167759E1}" srcOrd="0" destOrd="0" presId="urn:microsoft.com/office/officeart/2008/layout/VerticalCurvedList"/>
    <dgm:cxn modelId="{89BB906D-4B9C-4FAE-8B6E-78F4A6B09DA1}" type="presOf" srcId="{CA62713A-CB3A-4A27-80AB-1D0E6F02EC6E}" destId="{31403C14-D9EA-423C-9A85-C26DF32281AC}" srcOrd="0" destOrd="0" presId="urn:microsoft.com/office/officeart/2008/layout/VerticalCurvedList"/>
    <dgm:cxn modelId="{BC0EF150-7227-4E29-84FB-7BFB3EAF4AE3}" type="presOf" srcId="{723459DC-A2B1-4A1D-9FE1-5325B8B63D15}" destId="{107712E7-05EB-4CD0-933E-F054AA69BCD2}" srcOrd="0" destOrd="0" presId="urn:microsoft.com/office/officeart/2008/layout/VerticalCurvedList"/>
    <dgm:cxn modelId="{DD618492-E299-4790-ABBA-828BC11CF30E}" type="presOf" srcId="{75E1E2D8-DDA2-4EAD-82E3-7454D37D11D9}" destId="{BC89D6FE-C0E1-4F45-BC7E-FB7BCA0870A7}" srcOrd="0" destOrd="0" presId="urn:microsoft.com/office/officeart/2008/layout/VerticalCurvedList"/>
    <dgm:cxn modelId="{FA8DBF93-3234-4AAB-A0CB-00EFDD058DD4}" srcId="{75E1E2D8-DDA2-4EAD-82E3-7454D37D11D9}" destId="{5A6B8D0A-0417-4B1C-A851-E94D6E50C707}" srcOrd="0" destOrd="0" parTransId="{6D2865AF-C9E9-44A1-96E6-89AB55024CA5}" sibTransId="{CA62713A-CB3A-4A27-80AB-1D0E6F02EC6E}"/>
    <dgm:cxn modelId="{7D06ED97-CE83-4146-BD69-042AAECA89B6}" srcId="{75E1E2D8-DDA2-4EAD-82E3-7454D37D11D9}" destId="{F2606B6C-0DFF-4B40-A41D-E4FD0BFA6D36}" srcOrd="4" destOrd="0" parTransId="{51F98365-EE74-4518-A90E-3128A81230AE}" sibTransId="{EBE66F24-44D2-400E-BB9D-C494E6B48E62}"/>
    <dgm:cxn modelId="{72A4B29B-9931-4886-B612-B5BF9F48990E}" srcId="{75E1E2D8-DDA2-4EAD-82E3-7454D37D11D9}" destId="{72C1E8B5-5619-46FD-8496-57869AB5AAEA}" srcOrd="1" destOrd="0" parTransId="{12B3C38C-7D13-477A-9931-D6131E13A376}" sibTransId="{BA2D51DE-D4A8-4D63-A409-82CF77A03356}"/>
    <dgm:cxn modelId="{871E38D5-B404-44C0-BABD-B23250554760}" type="presOf" srcId="{F2606B6C-0DFF-4B40-A41D-E4FD0BFA6D36}" destId="{B2FBC149-76B5-43A5-8718-83ABC7CCC286}" srcOrd="0" destOrd="0" presId="urn:microsoft.com/office/officeart/2008/layout/VerticalCurvedList"/>
    <dgm:cxn modelId="{D7BF0CF5-3FBF-40E4-AA7B-2DF751429B44}" srcId="{75E1E2D8-DDA2-4EAD-82E3-7454D37D11D9}" destId="{7C38723D-8831-45DA-80EC-380073C5EE99}" srcOrd="3" destOrd="0" parTransId="{96E9D946-7782-4E61-BC83-767EE1C1D3DA}" sibTransId="{7DC5AECE-0FEF-46DC-B5E6-D0C8684C8E25}"/>
    <dgm:cxn modelId="{84F47DF8-489E-4747-9DB1-72A2B5897D13}" srcId="{75E1E2D8-DDA2-4EAD-82E3-7454D37D11D9}" destId="{723459DC-A2B1-4A1D-9FE1-5325B8B63D15}" srcOrd="2" destOrd="0" parTransId="{D9B03707-93BD-4BC0-9AFF-1EEC58FA8CCC}" sibTransId="{6BA31785-92D2-4E67-8EC3-23CFD713FD9D}"/>
    <dgm:cxn modelId="{F938FF3E-7F01-4AA9-A904-4E0F5F336FEC}" type="presParOf" srcId="{BC89D6FE-C0E1-4F45-BC7E-FB7BCA0870A7}" destId="{D92FB8AE-C8F2-424E-BCAC-3D8459003960}" srcOrd="0" destOrd="0" presId="urn:microsoft.com/office/officeart/2008/layout/VerticalCurvedList"/>
    <dgm:cxn modelId="{4B1547D8-E5A8-4DAB-9E49-778FD43D1432}" type="presParOf" srcId="{D92FB8AE-C8F2-424E-BCAC-3D8459003960}" destId="{099C1329-1839-4878-A2EC-FD708BC1087B}" srcOrd="0" destOrd="0" presId="urn:microsoft.com/office/officeart/2008/layout/VerticalCurvedList"/>
    <dgm:cxn modelId="{5CC0569C-299E-4C7A-8444-D89717CA82D1}" type="presParOf" srcId="{099C1329-1839-4878-A2EC-FD708BC1087B}" destId="{1104DE42-9228-49E7-84A5-70D0830B215F}" srcOrd="0" destOrd="0" presId="urn:microsoft.com/office/officeart/2008/layout/VerticalCurvedList"/>
    <dgm:cxn modelId="{D213799C-11CB-46A6-8F25-AA07BFBCA3CB}" type="presParOf" srcId="{099C1329-1839-4878-A2EC-FD708BC1087B}" destId="{31403C14-D9EA-423C-9A85-C26DF32281AC}" srcOrd="1" destOrd="0" presId="urn:microsoft.com/office/officeart/2008/layout/VerticalCurvedList"/>
    <dgm:cxn modelId="{4FB68342-EB64-4DDD-B4C0-E39E3F4BAE60}" type="presParOf" srcId="{099C1329-1839-4878-A2EC-FD708BC1087B}" destId="{0FDC33DF-5170-4AFE-A44C-F4D8C22CDF9D}" srcOrd="2" destOrd="0" presId="urn:microsoft.com/office/officeart/2008/layout/VerticalCurvedList"/>
    <dgm:cxn modelId="{9F66029F-2A27-4374-BA11-9EACAB7D7ADC}" type="presParOf" srcId="{099C1329-1839-4878-A2EC-FD708BC1087B}" destId="{B6B236CB-FA3E-4783-B711-4E0B318413E3}" srcOrd="3" destOrd="0" presId="urn:microsoft.com/office/officeart/2008/layout/VerticalCurvedList"/>
    <dgm:cxn modelId="{713D9122-3726-48B9-AB58-00C4581C3821}" type="presParOf" srcId="{D92FB8AE-C8F2-424E-BCAC-3D8459003960}" destId="{9CA8403C-4CDC-4AED-AD64-5734167759E1}" srcOrd="1" destOrd="0" presId="urn:microsoft.com/office/officeart/2008/layout/VerticalCurvedList"/>
    <dgm:cxn modelId="{244DCCAB-F250-41F2-9936-81DC2BFF7CD9}" type="presParOf" srcId="{D92FB8AE-C8F2-424E-BCAC-3D8459003960}" destId="{3033D7A0-38A2-4AAF-A501-1B67E0284A7A}" srcOrd="2" destOrd="0" presId="urn:microsoft.com/office/officeart/2008/layout/VerticalCurvedList"/>
    <dgm:cxn modelId="{7110AFAA-2C26-4408-BE95-0A3055618DE7}" type="presParOf" srcId="{3033D7A0-38A2-4AAF-A501-1B67E0284A7A}" destId="{7D98609E-144F-4082-99FB-C04E5029793B}" srcOrd="0" destOrd="0" presId="urn:microsoft.com/office/officeart/2008/layout/VerticalCurvedList"/>
    <dgm:cxn modelId="{6BEE7E7C-273C-433D-AB9E-D3968A5DD2B0}" type="presParOf" srcId="{D92FB8AE-C8F2-424E-BCAC-3D8459003960}" destId="{EE47F7AA-2458-4A26-9F5A-418FD1FBA164}" srcOrd="3" destOrd="0" presId="urn:microsoft.com/office/officeart/2008/layout/VerticalCurvedList"/>
    <dgm:cxn modelId="{212ECDCC-40EF-46A8-A3EA-CA52B4342398}" type="presParOf" srcId="{D92FB8AE-C8F2-424E-BCAC-3D8459003960}" destId="{869EDA8F-AFCB-42AC-9BFC-B6E221CA3A8F}" srcOrd="4" destOrd="0" presId="urn:microsoft.com/office/officeart/2008/layout/VerticalCurvedList"/>
    <dgm:cxn modelId="{0248EAEA-E512-474D-8C05-EA56EB480DA3}" type="presParOf" srcId="{869EDA8F-AFCB-42AC-9BFC-B6E221CA3A8F}" destId="{C3F0501D-E90D-47B0-BF7D-5DD5A44ECB1B}" srcOrd="0" destOrd="0" presId="urn:microsoft.com/office/officeart/2008/layout/VerticalCurvedList"/>
    <dgm:cxn modelId="{A88A621E-5077-466B-A072-23D3F3A26C2B}" type="presParOf" srcId="{D92FB8AE-C8F2-424E-BCAC-3D8459003960}" destId="{107712E7-05EB-4CD0-933E-F054AA69BCD2}" srcOrd="5" destOrd="0" presId="urn:microsoft.com/office/officeart/2008/layout/VerticalCurvedList"/>
    <dgm:cxn modelId="{370D13C4-B965-4E13-BE6E-E2573696C4CA}" type="presParOf" srcId="{D92FB8AE-C8F2-424E-BCAC-3D8459003960}" destId="{668203FC-F923-4ACF-B77E-E74475AA9D28}" srcOrd="6" destOrd="0" presId="urn:microsoft.com/office/officeart/2008/layout/VerticalCurvedList"/>
    <dgm:cxn modelId="{D3F9AC66-3A5D-448C-8A28-8EBC24E840C8}" type="presParOf" srcId="{668203FC-F923-4ACF-B77E-E74475AA9D28}" destId="{3C8EAFD6-EB8B-440B-8870-3D28EEC75DB7}" srcOrd="0" destOrd="0" presId="urn:microsoft.com/office/officeart/2008/layout/VerticalCurvedList"/>
    <dgm:cxn modelId="{DA0C8587-01AA-4D8D-B34B-F50A0D08B7D9}" type="presParOf" srcId="{D92FB8AE-C8F2-424E-BCAC-3D8459003960}" destId="{F0B8947F-6EA9-43C2-AD45-0BD7C5F2C557}" srcOrd="7" destOrd="0" presId="urn:microsoft.com/office/officeart/2008/layout/VerticalCurvedList"/>
    <dgm:cxn modelId="{2B68A8B8-BC7D-4FA0-A1C3-8C00B5887F63}" type="presParOf" srcId="{D92FB8AE-C8F2-424E-BCAC-3D8459003960}" destId="{CB2A51C1-832E-403C-8F87-4A1E382B200C}" srcOrd="8" destOrd="0" presId="urn:microsoft.com/office/officeart/2008/layout/VerticalCurvedList"/>
    <dgm:cxn modelId="{7CAFA9D2-10B7-42F1-98C4-897357EF3F93}" type="presParOf" srcId="{CB2A51C1-832E-403C-8F87-4A1E382B200C}" destId="{1F073C06-49A8-495D-AB64-5249F4DE9E5F}" srcOrd="0" destOrd="0" presId="urn:microsoft.com/office/officeart/2008/layout/VerticalCurvedList"/>
    <dgm:cxn modelId="{61E6CEA5-B502-4E34-BC8B-6B5DE526C7C7}" type="presParOf" srcId="{D92FB8AE-C8F2-424E-BCAC-3D8459003960}" destId="{B2FBC149-76B5-43A5-8718-83ABC7CCC286}" srcOrd="9" destOrd="0" presId="urn:microsoft.com/office/officeart/2008/layout/VerticalCurvedList"/>
    <dgm:cxn modelId="{4B7B9516-DE92-4383-8A0F-4CFD09825C32}" type="presParOf" srcId="{D92FB8AE-C8F2-424E-BCAC-3D8459003960}" destId="{47474E90-F3DB-4D13-978A-A7B60990E85A}" srcOrd="10" destOrd="0" presId="urn:microsoft.com/office/officeart/2008/layout/VerticalCurvedList"/>
    <dgm:cxn modelId="{4C07AC7B-E5CD-41FB-B351-B271B3E7D136}" type="presParOf" srcId="{47474E90-F3DB-4D13-978A-A7B60990E85A}" destId="{04FE0057-43A1-4F20-95D7-9BD1FAF80A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2C7351-A436-417F-8D95-EC73B2ED39E7}" type="doc">
      <dgm:prSet loTypeId="urn:microsoft.com/office/officeart/2008/layout/LinedList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t-PT"/>
        </a:p>
      </dgm:t>
    </dgm:pt>
    <dgm:pt modelId="{4C087C33-33B8-4A48-A626-F3C59E7354F7}">
      <dgm:prSet custT="1"/>
      <dgm:spPr/>
      <dgm:t>
        <a:bodyPr/>
        <a:lstStyle/>
        <a:p>
          <a:pPr algn="just"/>
          <a:r>
            <a:rPr lang="en-GB" sz="2400" dirty="0" err="1">
              <a:effectLst/>
              <a:latin typeface="+mj-lt"/>
              <a:ea typeface="Times New Roman" panose="02020603050405020304" pitchFamily="18" charset="0"/>
            </a:rPr>
            <a:t>i</a:t>
          </a:r>
          <a:r>
            <a:rPr lang="en-GB" sz="2400" dirty="0">
              <a:effectLst/>
              <a:latin typeface="+mj-lt"/>
              <a:ea typeface="Times New Roman" panose="02020603050405020304" pitchFamily="18" charset="0"/>
            </a:rPr>
            <a:t>)  To evaluate the evolution of spoilage indicator microorganisms in refrigerated vacuum-packed (VP) lamb meat from two Portuguese breeds, </a:t>
          </a:r>
          <a:r>
            <a:rPr lang="en-GB" sz="2400" dirty="0" err="1">
              <a:effectLst/>
              <a:latin typeface="+mj-lt"/>
              <a:ea typeface="Times New Roman" panose="02020603050405020304" pitchFamily="18" charset="0"/>
            </a:rPr>
            <a:t>Churra-Galega-Bragançana</a:t>
          </a:r>
          <a:r>
            <a:rPr lang="en-GB" sz="2400" dirty="0">
              <a:effectLst/>
              <a:latin typeface="+mj-lt"/>
              <a:ea typeface="Times New Roman" panose="02020603050405020304" pitchFamily="18" charset="0"/>
            </a:rPr>
            <a:t> (CGB) and </a:t>
          </a:r>
          <a:r>
            <a:rPr lang="en-GB" sz="2400" dirty="0" err="1">
              <a:effectLst/>
              <a:latin typeface="+mj-lt"/>
              <a:ea typeface="Times New Roman" panose="02020603050405020304" pitchFamily="18" charset="0"/>
            </a:rPr>
            <a:t>Bordaleira</a:t>
          </a:r>
          <a:r>
            <a:rPr lang="en-GB" sz="2400" dirty="0">
              <a:effectLst/>
              <a:latin typeface="+mj-lt"/>
              <a:ea typeface="Times New Roman" panose="02020603050405020304" pitchFamily="18" charset="0"/>
            </a:rPr>
            <a:t>-de-Entre-Douro-e-Minho (BEDM)</a:t>
          </a:r>
          <a:endParaRPr lang="pt-PT" sz="2400" dirty="0">
            <a:latin typeface="+mj-lt"/>
          </a:endParaRPr>
        </a:p>
      </dgm:t>
    </dgm:pt>
    <dgm:pt modelId="{013045B9-47C8-4737-8E74-1BBD4FB75894}" type="parTrans" cxnId="{48E559CF-F578-40C7-9078-6A91FF56743E}">
      <dgm:prSet/>
      <dgm:spPr/>
      <dgm:t>
        <a:bodyPr/>
        <a:lstStyle/>
        <a:p>
          <a:pPr algn="just"/>
          <a:endParaRPr lang="pt-PT" sz="2400"/>
        </a:p>
      </dgm:t>
    </dgm:pt>
    <dgm:pt modelId="{F3EA6A41-EE70-43A9-B5D7-34E574334AFE}" type="sibTrans" cxnId="{48E559CF-F578-40C7-9078-6A91FF56743E}">
      <dgm:prSet/>
      <dgm:spPr/>
      <dgm:t>
        <a:bodyPr/>
        <a:lstStyle/>
        <a:p>
          <a:pPr algn="just"/>
          <a:endParaRPr lang="pt-PT" sz="2400"/>
        </a:p>
      </dgm:t>
    </dgm:pt>
    <dgm:pt modelId="{CB034EF6-3677-4DF7-8AD5-7EDB7397FF12}">
      <dgm:prSet custT="1"/>
      <dgm:spPr/>
      <dgm:t>
        <a:bodyPr/>
        <a:lstStyle/>
        <a:p>
          <a:pPr algn="just"/>
          <a:r>
            <a:rPr lang="en-GB" sz="2400" dirty="0">
              <a:effectLst/>
              <a:latin typeface="+mj-lt"/>
              <a:ea typeface="Times New Roman" panose="02020603050405020304" pitchFamily="18" charset="0"/>
            </a:rPr>
            <a:t>ii) To elucidate any interrelationship between meat’s intrinsic properties (i.e., pH, water activity and proximate composition) and microbial growth</a:t>
          </a:r>
          <a:endParaRPr lang="pt-PT" sz="2400" dirty="0">
            <a:latin typeface="+mj-lt"/>
          </a:endParaRPr>
        </a:p>
      </dgm:t>
    </dgm:pt>
    <dgm:pt modelId="{3CB3CEA2-FD31-41D0-BF13-72EEFCD826C7}" type="parTrans" cxnId="{9AE9223A-877E-48BC-8694-A6B09B4BE712}">
      <dgm:prSet/>
      <dgm:spPr/>
      <dgm:t>
        <a:bodyPr/>
        <a:lstStyle/>
        <a:p>
          <a:pPr algn="just"/>
          <a:endParaRPr lang="pt-PT" sz="2400"/>
        </a:p>
      </dgm:t>
    </dgm:pt>
    <dgm:pt modelId="{3CCE9C61-B087-44C3-81F3-7F2CF4857B92}" type="sibTrans" cxnId="{9AE9223A-877E-48BC-8694-A6B09B4BE712}">
      <dgm:prSet/>
      <dgm:spPr/>
      <dgm:t>
        <a:bodyPr/>
        <a:lstStyle/>
        <a:p>
          <a:pPr algn="just"/>
          <a:endParaRPr lang="pt-PT" sz="2400"/>
        </a:p>
      </dgm:t>
    </dgm:pt>
    <dgm:pt modelId="{357E633E-FE2C-446C-8332-AEA05F52B9E0}" type="pres">
      <dgm:prSet presAssocID="{2D2C7351-A436-417F-8D95-EC73B2ED39E7}" presName="vert0" presStyleCnt="0">
        <dgm:presLayoutVars>
          <dgm:dir/>
          <dgm:animOne val="branch"/>
          <dgm:animLvl val="lvl"/>
        </dgm:presLayoutVars>
      </dgm:prSet>
      <dgm:spPr/>
    </dgm:pt>
    <dgm:pt modelId="{D0860736-6289-402C-A831-DAB45F2F269E}" type="pres">
      <dgm:prSet presAssocID="{4C087C33-33B8-4A48-A626-F3C59E7354F7}" presName="thickLine" presStyleLbl="alignNode1" presStyleIdx="0" presStyleCnt="2"/>
      <dgm:spPr/>
    </dgm:pt>
    <dgm:pt modelId="{360C63AA-B6E7-48BC-AD80-9F2139424239}" type="pres">
      <dgm:prSet presAssocID="{4C087C33-33B8-4A48-A626-F3C59E7354F7}" presName="horz1" presStyleCnt="0"/>
      <dgm:spPr/>
    </dgm:pt>
    <dgm:pt modelId="{F5D888DE-60CD-4300-9EF0-125E7B72A412}" type="pres">
      <dgm:prSet presAssocID="{4C087C33-33B8-4A48-A626-F3C59E7354F7}" presName="tx1" presStyleLbl="revTx" presStyleIdx="0" presStyleCnt="2"/>
      <dgm:spPr/>
    </dgm:pt>
    <dgm:pt modelId="{CEDDC9F0-C5B3-4615-A449-BCC3AE443956}" type="pres">
      <dgm:prSet presAssocID="{4C087C33-33B8-4A48-A626-F3C59E7354F7}" presName="vert1" presStyleCnt="0"/>
      <dgm:spPr/>
    </dgm:pt>
    <dgm:pt modelId="{217414EC-4B55-4EFE-9454-CC341C767E86}" type="pres">
      <dgm:prSet presAssocID="{CB034EF6-3677-4DF7-8AD5-7EDB7397FF12}" presName="thickLine" presStyleLbl="alignNode1" presStyleIdx="1" presStyleCnt="2"/>
      <dgm:spPr/>
    </dgm:pt>
    <dgm:pt modelId="{301F6E34-BA99-49C3-903E-9742D2845B66}" type="pres">
      <dgm:prSet presAssocID="{CB034EF6-3677-4DF7-8AD5-7EDB7397FF12}" presName="horz1" presStyleCnt="0"/>
      <dgm:spPr/>
    </dgm:pt>
    <dgm:pt modelId="{898990BD-41C6-4129-A2F1-B903B2872DB4}" type="pres">
      <dgm:prSet presAssocID="{CB034EF6-3677-4DF7-8AD5-7EDB7397FF12}" presName="tx1" presStyleLbl="revTx" presStyleIdx="1" presStyleCnt="2"/>
      <dgm:spPr/>
    </dgm:pt>
    <dgm:pt modelId="{4A708C55-F362-458A-89EC-90F1CE253736}" type="pres">
      <dgm:prSet presAssocID="{CB034EF6-3677-4DF7-8AD5-7EDB7397FF12}" presName="vert1" presStyleCnt="0"/>
      <dgm:spPr/>
    </dgm:pt>
  </dgm:ptLst>
  <dgm:cxnLst>
    <dgm:cxn modelId="{9AE9223A-877E-48BC-8694-A6B09B4BE712}" srcId="{2D2C7351-A436-417F-8D95-EC73B2ED39E7}" destId="{CB034EF6-3677-4DF7-8AD5-7EDB7397FF12}" srcOrd="1" destOrd="0" parTransId="{3CB3CEA2-FD31-41D0-BF13-72EEFCD826C7}" sibTransId="{3CCE9C61-B087-44C3-81F3-7F2CF4857B92}"/>
    <dgm:cxn modelId="{29E73061-F20F-4A7D-A464-0D1F8AB60C99}" type="presOf" srcId="{CB034EF6-3677-4DF7-8AD5-7EDB7397FF12}" destId="{898990BD-41C6-4129-A2F1-B903B2872DB4}" srcOrd="0" destOrd="0" presId="urn:microsoft.com/office/officeart/2008/layout/LinedList"/>
    <dgm:cxn modelId="{E53EA54A-60BC-43A3-BAFA-DA55233FB4C1}" type="presOf" srcId="{4C087C33-33B8-4A48-A626-F3C59E7354F7}" destId="{F5D888DE-60CD-4300-9EF0-125E7B72A412}" srcOrd="0" destOrd="0" presId="urn:microsoft.com/office/officeart/2008/layout/LinedList"/>
    <dgm:cxn modelId="{48E559CF-F578-40C7-9078-6A91FF56743E}" srcId="{2D2C7351-A436-417F-8D95-EC73B2ED39E7}" destId="{4C087C33-33B8-4A48-A626-F3C59E7354F7}" srcOrd="0" destOrd="0" parTransId="{013045B9-47C8-4737-8E74-1BBD4FB75894}" sibTransId="{F3EA6A41-EE70-43A9-B5D7-34E574334AFE}"/>
    <dgm:cxn modelId="{A10BDDF4-6855-48DE-988D-CFD4A9960E3E}" type="presOf" srcId="{2D2C7351-A436-417F-8D95-EC73B2ED39E7}" destId="{357E633E-FE2C-446C-8332-AEA05F52B9E0}" srcOrd="0" destOrd="0" presId="urn:microsoft.com/office/officeart/2008/layout/LinedList"/>
    <dgm:cxn modelId="{E938714A-7F0C-48B0-82C1-1AB6F44A63F6}" type="presParOf" srcId="{357E633E-FE2C-446C-8332-AEA05F52B9E0}" destId="{D0860736-6289-402C-A831-DAB45F2F269E}" srcOrd="0" destOrd="0" presId="urn:microsoft.com/office/officeart/2008/layout/LinedList"/>
    <dgm:cxn modelId="{83DE6A03-442F-4E02-AFD7-C672A1C900D7}" type="presParOf" srcId="{357E633E-FE2C-446C-8332-AEA05F52B9E0}" destId="{360C63AA-B6E7-48BC-AD80-9F2139424239}" srcOrd="1" destOrd="0" presId="urn:microsoft.com/office/officeart/2008/layout/LinedList"/>
    <dgm:cxn modelId="{58C14CF8-2DE6-4A41-BCE3-3C329A87843F}" type="presParOf" srcId="{360C63AA-B6E7-48BC-AD80-9F2139424239}" destId="{F5D888DE-60CD-4300-9EF0-125E7B72A412}" srcOrd="0" destOrd="0" presId="urn:microsoft.com/office/officeart/2008/layout/LinedList"/>
    <dgm:cxn modelId="{5AF5A804-7CDB-4088-9A3E-F5197B9AA661}" type="presParOf" srcId="{360C63AA-B6E7-48BC-AD80-9F2139424239}" destId="{CEDDC9F0-C5B3-4615-A449-BCC3AE443956}" srcOrd="1" destOrd="0" presId="urn:microsoft.com/office/officeart/2008/layout/LinedList"/>
    <dgm:cxn modelId="{3AE10197-F616-45AE-8CD3-34B708C7F267}" type="presParOf" srcId="{357E633E-FE2C-446C-8332-AEA05F52B9E0}" destId="{217414EC-4B55-4EFE-9454-CC341C767E86}" srcOrd="2" destOrd="0" presId="urn:microsoft.com/office/officeart/2008/layout/LinedList"/>
    <dgm:cxn modelId="{8AA81580-CB37-4CBA-8E6C-94811B6ACA50}" type="presParOf" srcId="{357E633E-FE2C-446C-8332-AEA05F52B9E0}" destId="{301F6E34-BA99-49C3-903E-9742D2845B66}" srcOrd="3" destOrd="0" presId="urn:microsoft.com/office/officeart/2008/layout/LinedList"/>
    <dgm:cxn modelId="{86154A78-7EF4-4DA1-A474-4D73FD4108C0}" type="presParOf" srcId="{301F6E34-BA99-49C3-903E-9742D2845B66}" destId="{898990BD-41C6-4129-A2F1-B903B2872DB4}" srcOrd="0" destOrd="0" presId="urn:microsoft.com/office/officeart/2008/layout/LinedList"/>
    <dgm:cxn modelId="{0AA0E7C6-133A-47F5-B884-FB2BA280BA55}" type="presParOf" srcId="{301F6E34-BA99-49C3-903E-9742D2845B66}" destId="{4A708C55-F362-458A-89EC-90F1CE2537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03C14-D9EA-423C-9A85-C26DF32281AC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8403C-4CDC-4AED-AD64-5734167759E1}">
      <dsp:nvSpPr>
        <dsp:cNvPr id="0" name=""/>
        <dsp:cNvSpPr/>
      </dsp:nvSpPr>
      <dsp:spPr>
        <a:xfrm>
          <a:off x="411090" y="271871"/>
          <a:ext cx="8618756" cy="544091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7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 err="1"/>
            <a:t>Introduction</a:t>
          </a:r>
          <a:endParaRPr lang="en-US" sz="3600" kern="1200" dirty="0"/>
        </a:p>
      </dsp:txBody>
      <dsp:txXfrm>
        <a:off x="411090" y="271871"/>
        <a:ext cx="8618756" cy="544091"/>
      </dsp:txXfrm>
    </dsp:sp>
    <dsp:sp modelId="{7D98609E-144F-4082-99FB-C04E5029793B}">
      <dsp:nvSpPr>
        <dsp:cNvPr id="0" name=""/>
        <dsp:cNvSpPr/>
      </dsp:nvSpPr>
      <dsp:spPr>
        <a:xfrm>
          <a:off x="71032" y="203860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7F7AA-2458-4A26-9F5A-418FD1FBA164}">
      <dsp:nvSpPr>
        <dsp:cNvPr id="0" name=""/>
        <dsp:cNvSpPr/>
      </dsp:nvSpPr>
      <dsp:spPr>
        <a:xfrm>
          <a:off x="800969" y="1087747"/>
          <a:ext cx="8228876" cy="544091"/>
        </a:xfrm>
        <a:prstGeom prst="rect">
          <a:avLst/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7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 err="1"/>
            <a:t>Objectives</a:t>
          </a:r>
          <a:endParaRPr lang="en-US" sz="3600" kern="1200" dirty="0"/>
        </a:p>
      </dsp:txBody>
      <dsp:txXfrm>
        <a:off x="800969" y="1087747"/>
        <a:ext cx="8228876" cy="544091"/>
      </dsp:txXfrm>
    </dsp:sp>
    <dsp:sp modelId="{C3F0501D-E90D-47B0-BF7D-5DD5A44ECB1B}">
      <dsp:nvSpPr>
        <dsp:cNvPr id="0" name=""/>
        <dsp:cNvSpPr/>
      </dsp:nvSpPr>
      <dsp:spPr>
        <a:xfrm>
          <a:off x="460912" y="1019736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712E7-05EB-4CD0-933E-F054AA69BCD2}">
      <dsp:nvSpPr>
        <dsp:cNvPr id="0" name=""/>
        <dsp:cNvSpPr/>
      </dsp:nvSpPr>
      <dsp:spPr>
        <a:xfrm>
          <a:off x="920631" y="1903623"/>
          <a:ext cx="8109214" cy="544091"/>
        </a:xfrm>
        <a:prstGeom prst="rect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7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/>
            <a:t>Materials and methods </a:t>
          </a:r>
          <a:endParaRPr lang="en-US" sz="3600" kern="1200"/>
        </a:p>
      </dsp:txBody>
      <dsp:txXfrm>
        <a:off x="920631" y="1903623"/>
        <a:ext cx="8109214" cy="544091"/>
      </dsp:txXfrm>
    </dsp:sp>
    <dsp:sp modelId="{3C8EAFD6-EB8B-440B-8870-3D28EEC75DB7}">
      <dsp:nvSpPr>
        <dsp:cNvPr id="0" name=""/>
        <dsp:cNvSpPr/>
      </dsp:nvSpPr>
      <dsp:spPr>
        <a:xfrm>
          <a:off x="580574" y="1835611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8947F-6EA9-43C2-AD45-0BD7C5F2C557}">
      <dsp:nvSpPr>
        <dsp:cNvPr id="0" name=""/>
        <dsp:cNvSpPr/>
      </dsp:nvSpPr>
      <dsp:spPr>
        <a:xfrm>
          <a:off x="800969" y="2719499"/>
          <a:ext cx="8228876" cy="544091"/>
        </a:xfrm>
        <a:prstGeom prst="rect">
          <a:avLst/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7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/>
            <a:t>Results and discussion</a:t>
          </a:r>
          <a:endParaRPr lang="en-US" sz="3600" kern="1200"/>
        </a:p>
      </dsp:txBody>
      <dsp:txXfrm>
        <a:off x="800969" y="2719499"/>
        <a:ext cx="8228876" cy="544091"/>
      </dsp:txXfrm>
    </dsp:sp>
    <dsp:sp modelId="{1F073C06-49A8-495D-AB64-5249F4DE9E5F}">
      <dsp:nvSpPr>
        <dsp:cNvPr id="0" name=""/>
        <dsp:cNvSpPr/>
      </dsp:nvSpPr>
      <dsp:spPr>
        <a:xfrm>
          <a:off x="460912" y="2651487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BC149-76B5-43A5-8718-83ABC7CCC286}">
      <dsp:nvSpPr>
        <dsp:cNvPr id="0" name=""/>
        <dsp:cNvSpPr/>
      </dsp:nvSpPr>
      <dsp:spPr>
        <a:xfrm>
          <a:off x="411090" y="3535375"/>
          <a:ext cx="8618756" cy="544091"/>
        </a:xfrm>
        <a:prstGeom prst="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7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 err="1"/>
            <a:t>Conclusion</a:t>
          </a:r>
          <a:endParaRPr lang="en-US" sz="3600" kern="1200" dirty="0"/>
        </a:p>
      </dsp:txBody>
      <dsp:txXfrm>
        <a:off x="411090" y="3535375"/>
        <a:ext cx="8618756" cy="544091"/>
      </dsp:txXfrm>
    </dsp:sp>
    <dsp:sp modelId="{04FE0057-43A1-4F20-95D7-9BD1FAF80AC7}">
      <dsp:nvSpPr>
        <dsp:cNvPr id="0" name=""/>
        <dsp:cNvSpPr/>
      </dsp:nvSpPr>
      <dsp:spPr>
        <a:xfrm>
          <a:off x="71032" y="3467363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60736-6289-402C-A831-DAB45F2F269E}">
      <dsp:nvSpPr>
        <dsp:cNvPr id="0" name=""/>
        <dsp:cNvSpPr/>
      </dsp:nvSpPr>
      <dsp:spPr>
        <a:xfrm>
          <a:off x="0" y="0"/>
          <a:ext cx="10127231" cy="0"/>
        </a:xfrm>
        <a:prstGeom prst="lin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D888DE-60CD-4300-9EF0-125E7B72A412}">
      <dsp:nvSpPr>
        <dsp:cNvPr id="0" name=""/>
        <dsp:cNvSpPr/>
      </dsp:nvSpPr>
      <dsp:spPr>
        <a:xfrm>
          <a:off x="0" y="0"/>
          <a:ext cx="10127231" cy="1712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effectLst/>
              <a:latin typeface="+mj-lt"/>
              <a:ea typeface="Times New Roman" panose="02020603050405020304" pitchFamily="18" charset="0"/>
            </a:rPr>
            <a:t>i</a:t>
          </a:r>
          <a:r>
            <a:rPr lang="en-GB" sz="2400" kern="1200" dirty="0">
              <a:effectLst/>
              <a:latin typeface="+mj-lt"/>
              <a:ea typeface="Times New Roman" panose="02020603050405020304" pitchFamily="18" charset="0"/>
            </a:rPr>
            <a:t>)  To evaluate the evolution of spoilage indicator microorganisms in refrigerated vacuum-packed (VP) lamb meat from two Portuguese breeds, </a:t>
          </a:r>
          <a:r>
            <a:rPr lang="en-GB" sz="2400" kern="1200" dirty="0" err="1">
              <a:effectLst/>
              <a:latin typeface="+mj-lt"/>
              <a:ea typeface="Times New Roman" panose="02020603050405020304" pitchFamily="18" charset="0"/>
            </a:rPr>
            <a:t>Churra-Galega-Bragançana</a:t>
          </a:r>
          <a:r>
            <a:rPr lang="en-GB" sz="2400" kern="1200" dirty="0">
              <a:effectLst/>
              <a:latin typeface="+mj-lt"/>
              <a:ea typeface="Times New Roman" panose="02020603050405020304" pitchFamily="18" charset="0"/>
            </a:rPr>
            <a:t> (CGB) and </a:t>
          </a:r>
          <a:r>
            <a:rPr lang="en-GB" sz="2400" kern="1200" dirty="0" err="1">
              <a:effectLst/>
              <a:latin typeface="+mj-lt"/>
              <a:ea typeface="Times New Roman" panose="02020603050405020304" pitchFamily="18" charset="0"/>
            </a:rPr>
            <a:t>Bordaleira</a:t>
          </a:r>
          <a:r>
            <a:rPr lang="en-GB" sz="2400" kern="1200" dirty="0">
              <a:effectLst/>
              <a:latin typeface="+mj-lt"/>
              <a:ea typeface="Times New Roman" panose="02020603050405020304" pitchFamily="18" charset="0"/>
            </a:rPr>
            <a:t>-de-Entre-Douro-e-Minho (BEDM)</a:t>
          </a:r>
          <a:endParaRPr lang="pt-PT" sz="2400" kern="1200" dirty="0">
            <a:latin typeface="+mj-lt"/>
          </a:endParaRPr>
        </a:p>
      </dsp:txBody>
      <dsp:txXfrm>
        <a:off x="0" y="0"/>
        <a:ext cx="10127231" cy="1712798"/>
      </dsp:txXfrm>
    </dsp:sp>
    <dsp:sp modelId="{217414EC-4B55-4EFE-9454-CC341C767E86}">
      <dsp:nvSpPr>
        <dsp:cNvPr id="0" name=""/>
        <dsp:cNvSpPr/>
      </dsp:nvSpPr>
      <dsp:spPr>
        <a:xfrm>
          <a:off x="0" y="1712798"/>
          <a:ext cx="10127231" cy="0"/>
        </a:xfrm>
        <a:prstGeom prst="line">
          <a:avLst/>
        </a:prstGeom>
        <a:gradFill rotWithShape="0">
          <a:gsLst>
            <a:gs pos="0">
              <a:schemeClr val="accent6">
                <a:shade val="50000"/>
                <a:hueOff val="368424"/>
                <a:satOff val="-16105"/>
                <a:lumOff val="43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368424"/>
                <a:satOff val="-16105"/>
                <a:lumOff val="43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368424"/>
                <a:satOff val="-16105"/>
                <a:lumOff val="43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50000"/>
              <a:hueOff val="368424"/>
              <a:satOff val="-16105"/>
              <a:lumOff val="43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8990BD-41C6-4129-A2F1-B903B2872DB4}">
      <dsp:nvSpPr>
        <dsp:cNvPr id="0" name=""/>
        <dsp:cNvSpPr/>
      </dsp:nvSpPr>
      <dsp:spPr>
        <a:xfrm>
          <a:off x="0" y="1712798"/>
          <a:ext cx="10127231" cy="1712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effectLst/>
              <a:latin typeface="+mj-lt"/>
              <a:ea typeface="Times New Roman" panose="02020603050405020304" pitchFamily="18" charset="0"/>
            </a:rPr>
            <a:t>ii) To elucidate any interrelationship between meat’s intrinsic properties (i.e., pH, water activity and proximate composition) and microbial growth</a:t>
          </a:r>
          <a:endParaRPr lang="pt-PT" sz="2400" kern="1200" dirty="0">
            <a:latin typeface="+mj-lt"/>
          </a:endParaRPr>
        </a:p>
      </dsp:txBody>
      <dsp:txXfrm>
        <a:off x="0" y="1712798"/>
        <a:ext cx="10127231" cy="1712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57CF9-CE5C-4EE7-B0AA-7798B199819F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9657D-7F29-495D-ADEC-4A37C56FFB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113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Hello</a:t>
            </a:r>
            <a:r>
              <a:rPr lang="pt-PT" dirty="0"/>
              <a:t> </a:t>
            </a:r>
            <a:r>
              <a:rPr lang="pt-PT" dirty="0" err="1"/>
              <a:t>everyone</a:t>
            </a:r>
            <a:r>
              <a:rPr lang="pt-PT" dirty="0"/>
              <a:t>, </a:t>
            </a:r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for </a:t>
            </a:r>
            <a:r>
              <a:rPr lang="pt-PT" dirty="0" err="1"/>
              <a:t>being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. </a:t>
            </a:r>
            <a:r>
              <a:rPr lang="pt-PT" dirty="0" err="1"/>
              <a:t>My</a:t>
            </a:r>
            <a:r>
              <a:rPr lang="pt-PT" dirty="0"/>
              <a:t> </a:t>
            </a:r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Gisela Rodrigues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I’d</a:t>
            </a:r>
            <a:r>
              <a:rPr lang="pt-PT" dirty="0"/>
              <a:t> </a:t>
            </a:r>
            <a:r>
              <a:rPr lang="pt-PT" dirty="0" err="1"/>
              <a:t>like</a:t>
            </a:r>
            <a:r>
              <a:rPr lang="pt-PT" dirty="0"/>
              <a:t> to </a:t>
            </a:r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opportunity</a:t>
            </a:r>
            <a:r>
              <a:rPr lang="pt-PT" dirty="0"/>
              <a:t> for </a:t>
            </a:r>
            <a:r>
              <a:rPr lang="pt-PT" dirty="0" err="1"/>
              <a:t>prisenting</a:t>
            </a:r>
            <a:r>
              <a:rPr lang="pt-PT" dirty="0"/>
              <a:t>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study</a:t>
            </a:r>
            <a:r>
              <a:rPr lang="pt-PT" dirty="0"/>
              <a:t>, </a:t>
            </a:r>
            <a:r>
              <a:rPr lang="pt-PT" dirty="0" err="1"/>
              <a:t>titled</a:t>
            </a:r>
            <a:r>
              <a:rPr lang="pt-PT" dirty="0"/>
              <a:t> </a:t>
            </a:r>
            <a:r>
              <a:rPr lang="en-US" sz="1200" b="1" kern="100" dirty="0">
                <a:solidFill>
                  <a:schemeClr val="bg1"/>
                </a:solidFill>
                <a:ea typeface="AR PL SungtiL GB"/>
                <a:cs typeface="Lohit Devanagari"/>
              </a:rPr>
              <a:t>MICROBIAL DETERIORATION OF LAMB MEAT OF PORTUGUESE ORIGIN AS AFFECTED BY ITS INTRINSIC PROPERTIES, with results stemming from the </a:t>
            </a:r>
            <a:r>
              <a:rPr lang="en-US" sz="1200" b="1" kern="100" dirty="0" err="1">
                <a:solidFill>
                  <a:schemeClr val="bg1"/>
                </a:solidFill>
                <a:ea typeface="AR PL SungtiL GB"/>
                <a:cs typeface="Lohit Devanagari"/>
              </a:rPr>
              <a:t>EcoLamb</a:t>
            </a:r>
            <a:r>
              <a:rPr lang="en-US" sz="1200" b="1" kern="100" dirty="0">
                <a:solidFill>
                  <a:schemeClr val="bg1"/>
                </a:solidFill>
                <a:ea typeface="AR PL SungtiL GB"/>
                <a:cs typeface="Lohit Devanagari"/>
              </a:rPr>
              <a:t> project.</a:t>
            </a:r>
          </a:p>
          <a:p>
            <a:r>
              <a:rPr lang="en-US" sz="1200" b="1" dirty="0">
                <a:solidFill>
                  <a:srgbClr val="361608"/>
                </a:solidFill>
                <a:cs typeface="Times New Roman" panose="02020603050405020304" pitchFamily="18" charset="0"/>
              </a:rPr>
              <a:t>I work at Centro de </a:t>
            </a:r>
            <a:r>
              <a:rPr lang="en-US" sz="1200" b="1" dirty="0" err="1">
                <a:solidFill>
                  <a:srgbClr val="361608"/>
                </a:solidFill>
                <a:cs typeface="Times New Roman" panose="02020603050405020304" pitchFamily="18" charset="0"/>
              </a:rPr>
              <a:t>Investigação</a:t>
            </a:r>
            <a:r>
              <a:rPr lang="en-US" sz="1200" b="1" dirty="0">
                <a:solidFill>
                  <a:srgbClr val="361608"/>
                </a:solidFill>
                <a:cs typeface="Times New Roman" panose="02020603050405020304" pitchFamily="18" charset="0"/>
              </a:rPr>
              <a:t> de </a:t>
            </a:r>
            <a:r>
              <a:rPr lang="en-US" sz="1200" b="1" dirty="0" err="1">
                <a:solidFill>
                  <a:srgbClr val="361608"/>
                </a:solidFill>
                <a:cs typeface="Times New Roman" panose="02020603050405020304" pitchFamily="18" charset="0"/>
              </a:rPr>
              <a:t>Montanha</a:t>
            </a:r>
            <a:r>
              <a:rPr lang="en-US" sz="1200" b="1" dirty="0">
                <a:solidFill>
                  <a:srgbClr val="361608"/>
                </a:solidFill>
                <a:cs typeface="Times New Roman" panose="02020603050405020304" pitchFamily="18" charset="0"/>
              </a:rPr>
              <a:t> in Bragança, Portugal.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8179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Water activity of meat had no effect on microbial growth</a:t>
            </a: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as seen by the non-significance of water activity times Day (marked in yellow)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On the other hand, </a:t>
            </a: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US" sz="12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detioreiting</a:t>
            </a: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bacteria was exacerbated by the moisture content of meat</a:t>
            </a: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 value under 0 point 0001</a:t>
            </a: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1200" b="1" dirty="0">
                <a:effectLst/>
              </a:rPr>
              <a:t>Moisture times Day, marked in green)</a:t>
            </a:r>
            <a:endParaRPr lang="pt-PT" sz="1200" b="1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996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4555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Although protein content of lamb meat presented a wide range of variation, protein content was not found to regulate the growth of spoilage bacteria in VP lamb meat (interaction Protein times Day was non-significant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in all bacterial groups, as seen in yellow)</a:t>
            </a:r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On the contrary, lamb meat samples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áiér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ashes content tended to have a faster microbial spoilage (values marked in green)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4030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Áier</a:t>
            </a:r>
            <a:endParaRPr lang="pt-PT" dirty="0"/>
          </a:p>
          <a:p>
            <a:r>
              <a:rPr lang="pt-PT" dirty="0" err="1"/>
              <a:t>aiiiiiiiiiiiii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3378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dilei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8593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</a:t>
            </a:r>
            <a:r>
              <a:rPr lang="pt-PT" dirty="0" err="1"/>
              <a:t>so</a:t>
            </a:r>
            <a:r>
              <a:rPr lang="pt-PT" dirty="0"/>
              <a:t> </a:t>
            </a:r>
            <a:r>
              <a:rPr lang="pt-PT" dirty="0" err="1"/>
              <a:t>much</a:t>
            </a:r>
            <a:r>
              <a:rPr lang="pt-PT" dirty="0"/>
              <a:t> for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attention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please</a:t>
            </a:r>
            <a:r>
              <a:rPr lang="pt-PT" dirty="0"/>
              <a:t> </a:t>
            </a:r>
            <a:r>
              <a:rPr lang="pt-PT" dirty="0" err="1"/>
              <a:t>excuse</a:t>
            </a:r>
            <a:r>
              <a:rPr lang="pt-PT" dirty="0"/>
              <a:t> </a:t>
            </a:r>
            <a:r>
              <a:rPr lang="pt-PT" dirty="0" err="1"/>
              <a:t>my</a:t>
            </a:r>
            <a:r>
              <a:rPr lang="pt-PT" dirty="0"/>
              <a:t> </a:t>
            </a:r>
            <a:r>
              <a:rPr lang="pt-PT" dirty="0" err="1"/>
              <a:t>english</a:t>
            </a:r>
            <a:r>
              <a:rPr lang="pt-PT" dirty="0"/>
              <a:t>! </a:t>
            </a:r>
            <a:r>
              <a:rPr lang="pt-PT" dirty="0" err="1"/>
              <a:t>Hehe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2827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Sheep and gout meat production constitutes 2.8% of Portugal’s meat production 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342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39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5838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821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685800" y="4567335"/>
            <a:ext cx="5486400" cy="3600450"/>
          </a:xfrm>
        </p:spPr>
        <p:txBody>
          <a:bodyPr/>
          <a:lstStyle/>
          <a:p>
            <a:pPr algn="l"/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statistical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fitting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series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mixed-effects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microbial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independent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GB" sz="3200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Breed, Time, Time squared and the interaction of the property with time were also added as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independent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77186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controlled hygiene process of the abattoir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enchure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relatively low bacterial counts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in meat,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iven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on day 3 post-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sloterd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lowest initial microbial populations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our found for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and LAB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Microbial populations of CGB meat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uor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significantly lower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for all microbial groups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than in BEDM meat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4141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There is a significant effect of the variable ‘Breed’ on mesophiles, Lactic Acid Bacteria, </a:t>
            </a:r>
            <a:r>
              <a:rPr lang="en-US" sz="1200" b="1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2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psychrotrophic</a:t>
            </a: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bacteria counts</a:t>
            </a:r>
          </a:p>
          <a:p>
            <a:pPr algn="just"/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effect of pH on microbial growth</a:t>
            </a: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significant for all bacterial groups</a:t>
            </a: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as observed in the interaction pH times Day. 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This implies that a </a:t>
            </a:r>
            <a:r>
              <a:rPr lang="en-US" sz="1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aiér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 ultimate pH of meat tend to accelerate microbial growth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392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 this graph we can see that </a:t>
            </a:r>
            <a:r>
              <a:rPr lang="en-US" sz="1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CGB </a:t>
            </a:r>
            <a:r>
              <a:rPr lang="en-US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breed definitely presents </a:t>
            </a:r>
            <a:r>
              <a:rPr lang="en-US" sz="1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lower pH levels than BEDM.</a:t>
            </a:r>
          </a:p>
          <a:p>
            <a:r>
              <a:rPr lang="en-US" sz="1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12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valius</a:t>
            </a:r>
            <a:r>
              <a:rPr lang="en-US" sz="1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show that the BEDM breed, at </a:t>
            </a:r>
            <a:r>
              <a:rPr lang="en-US" sz="12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sloterd</a:t>
            </a:r>
            <a:r>
              <a:rPr lang="en-US" sz="1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had lower </a:t>
            </a:r>
            <a:r>
              <a:rPr lang="en-US" sz="1200" dirty="0">
                <a:cs typeface="Times New Roman" panose="02020603050405020304" pitchFamily="18" charset="0"/>
              </a:rPr>
              <a:t>glycogen levels, fruit of </a:t>
            </a:r>
            <a:r>
              <a:rPr lang="en-US" sz="1200" dirty="0" err="1">
                <a:cs typeface="Times New Roman" panose="02020603050405020304" pitchFamily="18" charset="0"/>
              </a:rPr>
              <a:t>dieatary</a:t>
            </a:r>
            <a:r>
              <a:rPr lang="en-US" sz="1200" dirty="0">
                <a:cs typeface="Times New Roman" panose="02020603050405020304" pitchFamily="18" charset="0"/>
              </a:rPr>
              <a:t>  restrictions. This led to a lower production of lactic acid, and therefore a smaller pH drop.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9657D-7F29-495D-ADEC-4A37C56FFBED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947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687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901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7976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F88AE-35D0-479A-A8B9-432E2A6E8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190355-E195-4CA3-BDDB-3F3FB77A6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E9378E4-FAD8-45DC-B06D-C9379B3E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A9062D6-C7EF-4931-A1BF-BE6443709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0C4967A-D2D5-4525-A271-CC7304172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1217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6ACAC-1445-4FA7-9A1F-6E7EC6833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879C189-905D-4EF9-8500-80DC9B095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63F6A41-37BA-4E72-9792-423EC470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DD253E8-F704-434C-9FBB-CD90E9E0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B85A475-6A4D-4645-BF2C-0507D171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5629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15D2E-DA11-49D7-873F-80F3271F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B468EAB-CBA3-44DD-A38D-722BFA609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AB541F2-9BAD-4B84-8F31-873E58857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965DD0B-E14A-41E5-BD5C-C905E625F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9C557F-CD05-4715-B890-792B2589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4322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6BCCDC-FDA6-43DA-A23C-D6AC42662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490DDEE-9A40-43BA-96ED-F14AD9E35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0A81657-6B2D-4784-95FB-B65A5D786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C5B4E97-59DE-4955-8337-FE8114C5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3AC2D1A-F1F0-4268-8FD8-1A09F980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2FF3811-C9DF-473B-80A7-4D056C9A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645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579CC-9EE7-49A2-97CC-D241FE9BA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C1ECBFC-3A7B-4849-A999-ACAB64885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DE3C6D2-AB7F-4FCA-874B-4F27260C5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D317610-0A6B-46D5-8395-E25A93D26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F63552B6-228C-4891-B576-A940296CB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81D6D79-E16B-456C-BA45-14ACC71E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407C0351-103F-4C1E-A4B3-AB9F121C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5BE58F8F-DF4B-4E1A-9539-EFA8A64A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2927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6C431-BA1A-4D05-A4AD-C1182C81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509724B-AE37-4083-ACF5-4E2E28C0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B958D6B-87A9-4077-AB3F-DB80D384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3F21037-2BDE-4AA7-A509-39895026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2750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35D422A5-D517-4074-99FD-06BAC5D3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3F09E8A-C0C0-4B7A-8037-919A5B07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B772EF8-1612-4D7C-ACC5-F2A94621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674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D25FF-E4E8-4472-94BC-EEB56EFC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5F07DC-0A44-4768-B772-7316AC6B4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0EB5D08-9FD1-4A46-A66E-F955296D0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192CF34-290E-4A26-B220-B5CF096E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1BCEED7-0FE2-4603-8326-BF1D58EE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F1387E6-67DD-4A4F-86D6-0D30F3EA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903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7094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2DED8-571D-440D-8A63-2AD784F4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2164C5F3-1373-48BA-A676-B96A35859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36DB015-0B1B-4553-96EA-40B2D750B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F3FB3DC-6475-4D3D-8469-1C6F92AA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3D85F96-19D9-4F45-9DC8-99A2CD01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EDF75CD-4E9A-4B82-A1FF-885E489F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9512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16202C-C11B-417A-9269-D9DC1750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812F593-466E-427F-8185-82215C99C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CB59E05-7DF4-4E90-A347-D8CB9B89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A1830C3-5F2C-43E3-8052-9D259A39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A823532-CD34-4385-80BE-C0BAB998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347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209A5A-EDC4-4FF5-B55E-AC1FCE659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6773E6A-5AFA-464F-9121-D4F545313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C06AF50-7EC4-4E5D-9089-CF1347A2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33642E2-0BB2-4869-AB0F-D2F639D1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E81FEDD-1F84-41FB-8337-E4B85FC1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6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059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132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508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762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156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844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740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056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F2B917C-A2D2-43F7-BB50-08B27CA4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10CE59A-20CB-4AD3-B35C-C0EF4D7B6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BE51444-C1BC-4673-AA66-D761F1CDE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17E81-C08D-42B3-A6A9-2B9C65C1FFF5}" type="datetimeFigureOut">
              <a:rPr lang="pt-PT" smtClean="0"/>
              <a:t>27/10/2020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AF66F1F-05B3-4545-8701-4B6D142DB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5C74470-8973-4CB1-B556-B303E7B3A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31E4-EA87-4F6E-BA22-D2E46F9B7FA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316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17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2.xml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9FBAB51-6715-4CEF-989B-FE5337C9CCC2}"/>
              </a:ext>
            </a:extLst>
          </p:cNvPr>
          <p:cNvGrpSpPr/>
          <p:nvPr/>
        </p:nvGrpSpPr>
        <p:grpSpPr>
          <a:xfrm>
            <a:off x="0" y="1703830"/>
            <a:ext cx="12195559" cy="3053365"/>
            <a:chOff x="2090116" y="2012359"/>
            <a:chExt cx="10007468" cy="2611818"/>
          </a:xfrm>
        </p:grpSpPr>
        <p:pic>
          <p:nvPicPr>
            <p:cNvPr id="7" name="Imagem 6" descr="Uma imagem com vedação, ovelha, relva, mamífero&#10;&#10;Descrição gerada automaticamente">
              <a:extLst>
                <a:ext uri="{FF2B5EF4-FFF2-40B4-BE49-F238E27FC236}">
                  <a16:creationId xmlns:a16="http://schemas.microsoft.com/office/drawing/2014/main" id="{DCC6A211-83EC-40FB-99DF-67CCC0ABB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8" b="15874"/>
            <a:stretch/>
          </p:blipFill>
          <p:spPr>
            <a:xfrm>
              <a:off x="2090116" y="2012359"/>
              <a:ext cx="5012020" cy="2611817"/>
            </a:xfrm>
            <a:prstGeom prst="rect">
              <a:avLst/>
            </a:prstGeom>
          </p:spPr>
        </p:pic>
        <p:pic>
          <p:nvPicPr>
            <p:cNvPr id="26" name="Imagem 25" descr="Uma imagem com ovelha, relva, mamífero, feno&#10;&#10;Descrição gerada automaticamente">
              <a:extLst>
                <a:ext uri="{FF2B5EF4-FFF2-40B4-BE49-F238E27FC236}">
                  <a16:creationId xmlns:a16="http://schemas.microsoft.com/office/drawing/2014/main" id="{82C7C455-7948-4976-888D-4D5A39002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59" b="14227"/>
            <a:stretch/>
          </p:blipFill>
          <p:spPr>
            <a:xfrm>
              <a:off x="7102135" y="2012361"/>
              <a:ext cx="4995449" cy="2611816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44CA456C-F0DC-4704-A042-6493A0575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A4E081-3760-4AB6-A217-44296C5C8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443" y="4757195"/>
            <a:ext cx="12206442" cy="2100806"/>
          </a:xfrm>
          <a:prstGeom prst="rect">
            <a:avLst/>
          </a:prstGeom>
          <a:solidFill>
            <a:srgbClr val="00744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en-US" sz="2400" b="1" kern="100" dirty="0">
                <a:solidFill>
                  <a:schemeClr val="bg1"/>
                </a:solidFill>
                <a:ea typeface="AR PL SungtiL GB"/>
                <a:cs typeface="Lohit Devanagari"/>
              </a:rPr>
              <a:t>MICROBIAL DETERIORATION OF LAMB MEAT OF PORTUGUESE ORIGIN</a:t>
            </a:r>
            <a:br>
              <a:rPr lang="en-US" sz="2400" b="1" kern="100" dirty="0">
                <a:solidFill>
                  <a:schemeClr val="bg1"/>
                </a:solidFill>
                <a:ea typeface="AR PL SungtiL GB"/>
                <a:cs typeface="Lohit Devanagari"/>
              </a:rPr>
            </a:br>
            <a:r>
              <a:rPr lang="en-US" sz="2400" b="1" kern="100" dirty="0">
                <a:solidFill>
                  <a:schemeClr val="bg1"/>
                </a:solidFill>
                <a:ea typeface="AR PL SungtiL GB"/>
                <a:cs typeface="Lohit Devanagari"/>
              </a:rPr>
              <a:t>AS AFFECTED BY ITS INTRINSIC PROPERTIES</a:t>
            </a:r>
            <a:br>
              <a:rPr lang="pt-PT" sz="1200" u="sng" kern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PT" sz="1100" u="sng" kern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1800" u="sng" kern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Gisela Rodrigues</a:t>
            </a:r>
            <a:r>
              <a:rPr lang="pt-PT" sz="1800" u="sng" kern="0" baseline="30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PT" sz="1800" kern="1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, </a:t>
            </a:r>
            <a:r>
              <a:rPr lang="pt-PT" sz="1800" kern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Sara Coelho-Fernandes</a:t>
            </a:r>
            <a:r>
              <a:rPr lang="pt-PT" sz="1800" kern="0" baseline="30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PT" sz="1800" kern="1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, José M. Lorenzo</a:t>
            </a:r>
            <a:r>
              <a:rPr lang="pt-PT" sz="1800" kern="100" baseline="300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2</a:t>
            </a:r>
            <a:r>
              <a:rPr lang="pt-PT" sz="1800" kern="1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, </a:t>
            </a:r>
            <a:r>
              <a:rPr lang="pt-PT" sz="1800" kern="100" dirty="0" err="1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Ursula</a:t>
            </a:r>
            <a:r>
              <a:rPr lang="pt-PT" sz="1800" kern="1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 Gonzales-Barron</a:t>
            </a:r>
            <a:r>
              <a:rPr lang="pt-PT" sz="1800" kern="100" baseline="300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1</a:t>
            </a:r>
            <a:r>
              <a:rPr lang="pt-PT" sz="1800" kern="1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,and </a:t>
            </a:r>
            <a:r>
              <a:rPr lang="pt-PT" sz="1800" kern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Vasco Cadavez</a:t>
            </a:r>
            <a:r>
              <a:rPr lang="pt-PT" sz="1800" kern="100" baseline="300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  <a:t>1</a:t>
            </a:r>
            <a:br>
              <a:rPr lang="pt-PT" sz="1800" kern="100" baseline="30000" dirty="0">
                <a:solidFill>
                  <a:schemeClr val="bg1"/>
                </a:solidFill>
                <a:ea typeface="AR PL SungtiL GB"/>
                <a:cs typeface="Times New Roman" panose="02020603050405020304" pitchFamily="18" charset="0"/>
              </a:rPr>
            </a:br>
            <a:br>
              <a:rPr lang="pt-PT" sz="14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400" kern="0" baseline="30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PT" sz="14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Centro de Investigação de Montanha (CIMO), Instituto Politécnico de Bragança, Portugal</a:t>
            </a:r>
            <a:br>
              <a:rPr lang="pt-PT" sz="1400" kern="1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400" kern="0" baseline="30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Fundación Centro </a:t>
            </a:r>
            <a:r>
              <a:rPr lang="en-US" sz="1400" kern="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Tecnolóxico</a:t>
            </a:r>
            <a:r>
              <a:rPr lang="en-US" sz="14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da Carne, Parque </a:t>
            </a:r>
            <a:r>
              <a:rPr lang="en-US" sz="1400" kern="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Tecnolóxico</a:t>
            </a:r>
            <a:r>
              <a:rPr lang="en-US" sz="14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de Galicia, Spain</a:t>
            </a:r>
            <a:endParaRPr lang="pt-PT" sz="1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0824B41-A242-4725-971C-E53B10F69A7A}"/>
              </a:ext>
            </a:extLst>
          </p:cNvPr>
          <p:cNvSpPr txBox="1"/>
          <p:nvPr/>
        </p:nvSpPr>
        <p:spPr>
          <a:xfrm>
            <a:off x="816738" y="904720"/>
            <a:ext cx="1058227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b="1" i="0" dirty="0">
                <a:effectLst/>
                <a:latin typeface="Source Sans Pro" panose="020B0503030403020204" pitchFamily="34" charset="0"/>
              </a:rPr>
              <a:t>1st International Electronic Conference on Food Science and Functional Food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49CDCAE-57B5-41D1-9899-BFBBF9CC1058}"/>
              </a:ext>
            </a:extLst>
          </p:cNvPr>
          <p:cNvGrpSpPr/>
          <p:nvPr/>
        </p:nvGrpSpPr>
        <p:grpSpPr>
          <a:xfrm>
            <a:off x="144387" y="96597"/>
            <a:ext cx="6183340" cy="792000"/>
            <a:chOff x="-605515" y="103955"/>
            <a:chExt cx="6183340" cy="792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65AE3A5-CE3F-4B26-A5C4-49FE305C4B74}"/>
                </a:ext>
              </a:extLst>
            </p:cNvPr>
            <p:cNvGrpSpPr/>
            <p:nvPr/>
          </p:nvGrpSpPr>
          <p:grpSpPr>
            <a:xfrm>
              <a:off x="872069" y="103955"/>
              <a:ext cx="4705756" cy="792000"/>
              <a:chOff x="872069" y="103955"/>
              <a:chExt cx="4705756" cy="792000"/>
            </a:xfrm>
          </p:grpSpPr>
          <p:pic>
            <p:nvPicPr>
              <p:cNvPr id="43" name="Imagem 42">
                <a:extLst>
                  <a:ext uri="{FF2B5EF4-FFF2-40B4-BE49-F238E27FC236}">
                    <a16:creationId xmlns:a16="http://schemas.microsoft.com/office/drawing/2014/main" id="{63CBA6E7-AC0A-4931-A195-1CB053C8D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069" y="108253"/>
                <a:ext cx="1684973" cy="783404"/>
              </a:xfrm>
              <a:prstGeom prst="rect">
                <a:avLst/>
              </a:prstGeom>
            </p:spPr>
          </p:pic>
          <p:pic>
            <p:nvPicPr>
              <p:cNvPr id="44" name="Imagem 43">
                <a:extLst>
                  <a:ext uri="{FF2B5EF4-FFF2-40B4-BE49-F238E27FC236}">
                    <a16:creationId xmlns:a16="http://schemas.microsoft.com/office/drawing/2014/main" id="{8B3B5CF9-253D-4C9A-AB7C-7EDEF03B0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5209" y="103955"/>
                <a:ext cx="3112616" cy="792000"/>
              </a:xfrm>
              <a:prstGeom prst="rect">
                <a:avLst/>
              </a:prstGeom>
            </p:spPr>
          </p:pic>
        </p:grp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383A1C48-455A-4A80-9882-D344CF3E7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5515" y="164475"/>
              <a:ext cx="1477584" cy="65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60B63CA-134C-45E7-A4F7-4AB11905A815}"/>
              </a:ext>
            </a:extLst>
          </p:cNvPr>
          <p:cNvGrpSpPr/>
          <p:nvPr/>
        </p:nvGrpSpPr>
        <p:grpSpPr>
          <a:xfrm>
            <a:off x="6160474" y="128119"/>
            <a:ext cx="4101126" cy="728956"/>
            <a:chOff x="3918252" y="2390185"/>
            <a:chExt cx="5265963" cy="936000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08019A95-7660-45BF-8408-ECEACB57E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195" y="2390185"/>
              <a:ext cx="1380020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CC5C6AC1-7079-4E15-9F32-59FEF1972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0" t="16934" r="13190" b="20971"/>
            <a:stretch/>
          </p:blipFill>
          <p:spPr>
            <a:xfrm>
              <a:off x="3918252" y="2390185"/>
              <a:ext cx="3893856" cy="936000"/>
            </a:xfrm>
            <a:prstGeom prst="rect">
              <a:avLst/>
            </a:prstGeom>
          </p:spPr>
        </p:pic>
      </p:grpSp>
      <p:pic>
        <p:nvPicPr>
          <p:cNvPr id="5" name="slide1">
            <a:hlinkClick r:id="" action="ppaction://media"/>
            <a:extLst>
              <a:ext uri="{FF2B5EF4-FFF2-40B4-BE49-F238E27FC236}">
                <a16:creationId xmlns:a16="http://schemas.microsoft.com/office/drawing/2014/main" id="{3E6BEB86-A0FC-4FEC-BF57-95B3D5C4E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29800" y="6395801"/>
            <a:ext cx="462199" cy="4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26C197F-62B7-4AD5-BBC2-0481013AF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C6F0DA2-1B7C-4B0D-A93B-619663EE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t-PT" b="1" dirty="0" err="1"/>
              <a:t>Results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discussion</a:t>
            </a:r>
            <a:endParaRPr lang="pt-PT" b="1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B40939-7661-4423-B66C-A63A93B09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025"/>
            <a:ext cx="10807700" cy="218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controlled hygiene process of the abattoir ensured relatively low bacterial counts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in meat, even on day 3 post-slaughter</a:t>
            </a:r>
          </a:p>
          <a:p>
            <a:pPr algn="just">
              <a:spcAft>
                <a:spcPts val="1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lowest initial microbial populations 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were found for </a:t>
            </a:r>
            <a:r>
              <a:rPr lang="en-US" sz="2200" b="1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n-US" sz="2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and LAB</a:t>
            </a:r>
          </a:p>
          <a:p>
            <a:pPr algn="just">
              <a:spcAft>
                <a:spcPts val="1200"/>
              </a:spcAft>
            </a:pPr>
            <a:r>
              <a:rPr lang="en-US" sz="2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icrobial populations of CGB meat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were </a:t>
            </a:r>
            <a:r>
              <a:rPr lang="en-US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significantly lower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for all microbial groups </a:t>
            </a:r>
            <a:r>
              <a:rPr lang="en-US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than in BEDM meat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2D664233-B995-42E5-9E73-5B2EE96C99C1}"/>
              </a:ext>
            </a:extLst>
          </p:cNvPr>
          <p:cNvGrpSpPr/>
          <p:nvPr/>
        </p:nvGrpSpPr>
        <p:grpSpPr>
          <a:xfrm>
            <a:off x="800683" y="3733800"/>
            <a:ext cx="5066504" cy="2822624"/>
            <a:chOff x="24299" y="3055180"/>
            <a:chExt cx="5654626" cy="3150275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EEB38BA1-0998-45AC-9F62-F29055601A58}"/>
                </a:ext>
              </a:extLst>
            </p:cNvPr>
            <p:cNvGrpSpPr/>
            <p:nvPr/>
          </p:nvGrpSpPr>
          <p:grpSpPr>
            <a:xfrm>
              <a:off x="24299" y="3055180"/>
              <a:ext cx="5654626" cy="2871835"/>
              <a:chOff x="24299" y="3055180"/>
              <a:chExt cx="5654626" cy="2871835"/>
            </a:xfrm>
          </p:grpSpPr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F8FB6EFE-6839-4458-B2AF-86F885A39D8D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99" y="3078768"/>
                <a:ext cx="2732525" cy="28246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C021F9FA-23C1-4C6F-A64E-32CBE6036677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199" y="3055180"/>
                <a:ext cx="2861726" cy="28718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F30B663-B500-486E-811E-E5BBFD1C2EEF}"/>
                </a:ext>
              </a:extLst>
            </p:cNvPr>
            <p:cNvSpPr/>
            <p:nvPr/>
          </p:nvSpPr>
          <p:spPr>
            <a:xfrm>
              <a:off x="24299" y="5916340"/>
              <a:ext cx="5654626" cy="289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269875" algn="just">
                <a:lnSpc>
                  <a:spcPts val="13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GB" sz="1400" b="1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Figure 7.</a:t>
              </a:r>
              <a:r>
                <a:rPr lang="en-GB" sz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Increase in mesophiles and lactic acid bacteria</a:t>
              </a:r>
              <a:endParaRPr lang="pt-PT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456F6AF-B5B2-4761-86B3-1C938C888A69}"/>
              </a:ext>
            </a:extLst>
          </p:cNvPr>
          <p:cNvGrpSpPr/>
          <p:nvPr/>
        </p:nvGrpSpPr>
        <p:grpSpPr>
          <a:xfrm>
            <a:off x="6244174" y="3733800"/>
            <a:ext cx="5147143" cy="2838651"/>
            <a:chOff x="6447374" y="3068096"/>
            <a:chExt cx="5744626" cy="3168163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B47542F3-79FD-4D9E-9C95-B587B2FC6211}"/>
                </a:ext>
              </a:extLst>
            </p:cNvPr>
            <p:cNvGrpSpPr/>
            <p:nvPr/>
          </p:nvGrpSpPr>
          <p:grpSpPr>
            <a:xfrm>
              <a:off x="6447374" y="3068096"/>
              <a:ext cx="5720327" cy="2848245"/>
              <a:chOff x="6447374" y="3068096"/>
              <a:chExt cx="5720327" cy="2848245"/>
            </a:xfrm>
          </p:grpSpPr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E3A01C80-D8C1-4BDA-8F45-123A44C42974}"/>
                  </a:ext>
                </a:extLst>
              </p:cNvPr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7374" y="3068096"/>
                <a:ext cx="2861726" cy="28482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Imagem 21">
                <a:extLst>
                  <a:ext uri="{FF2B5EF4-FFF2-40B4-BE49-F238E27FC236}">
                    <a16:creationId xmlns:a16="http://schemas.microsoft.com/office/drawing/2014/main" id="{EBE13433-DC34-42B1-8A21-F416AB20B52B}"/>
                  </a:ext>
                </a:extLst>
              </p:cNvPr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5975" y="3068097"/>
                <a:ext cx="2861726" cy="28246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B97AC6E4-7FE9-4FC9-83B3-C3BEE0237159}"/>
                </a:ext>
              </a:extLst>
            </p:cNvPr>
            <p:cNvSpPr/>
            <p:nvPr/>
          </p:nvSpPr>
          <p:spPr>
            <a:xfrm>
              <a:off x="6447374" y="5892755"/>
              <a:ext cx="5744626" cy="343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400" b="1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Figure 8.</a:t>
              </a:r>
              <a:r>
                <a:rPr lang="en-GB" sz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Increase in </a:t>
              </a:r>
              <a:r>
                <a:rPr lang="en-GB" sz="1400" i="1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Pseudomonas</a:t>
              </a:r>
              <a:r>
                <a:rPr lang="en-GB" sz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spp. and psychrotrophic bacteria</a:t>
              </a:r>
              <a:endParaRPr lang="pt-PT" sz="14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DEBCEC9E-02CE-44AF-9CD3-817B6E3EA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FB054896-1A5E-418A-AEDD-CB18FC389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111051"/>
              </p:ext>
            </p:extLst>
          </p:nvPr>
        </p:nvGraphicFramePr>
        <p:xfrm>
          <a:off x="304800" y="3307735"/>
          <a:ext cx="8877985" cy="33617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24433">
                  <a:extLst>
                    <a:ext uri="{9D8B030D-6E8A-4147-A177-3AD203B41FA5}">
                      <a16:colId xmlns:a16="http://schemas.microsoft.com/office/drawing/2014/main" val="3512123204"/>
                    </a:ext>
                  </a:extLst>
                </a:gridCol>
                <a:gridCol w="1366778">
                  <a:extLst>
                    <a:ext uri="{9D8B030D-6E8A-4147-A177-3AD203B41FA5}">
                      <a16:colId xmlns:a16="http://schemas.microsoft.com/office/drawing/2014/main" val="3031683262"/>
                    </a:ext>
                  </a:extLst>
                </a:gridCol>
                <a:gridCol w="1600542">
                  <a:extLst>
                    <a:ext uri="{9D8B030D-6E8A-4147-A177-3AD203B41FA5}">
                      <a16:colId xmlns:a16="http://schemas.microsoft.com/office/drawing/2014/main" val="3436723639"/>
                    </a:ext>
                  </a:extLst>
                </a:gridCol>
                <a:gridCol w="1483022">
                  <a:extLst>
                    <a:ext uri="{9D8B030D-6E8A-4147-A177-3AD203B41FA5}">
                      <a16:colId xmlns:a16="http://schemas.microsoft.com/office/drawing/2014/main" val="3921924526"/>
                    </a:ext>
                  </a:extLst>
                </a:gridCol>
                <a:gridCol w="1630487">
                  <a:extLst>
                    <a:ext uri="{9D8B030D-6E8A-4147-A177-3AD203B41FA5}">
                      <a16:colId xmlns:a16="http://schemas.microsoft.com/office/drawing/2014/main" val="943450100"/>
                    </a:ext>
                  </a:extLst>
                </a:gridCol>
                <a:gridCol w="1772723">
                  <a:extLst>
                    <a:ext uri="{9D8B030D-6E8A-4147-A177-3AD203B41FA5}">
                      <a16:colId xmlns:a16="http://schemas.microsoft.com/office/drawing/2014/main" val="2377209461"/>
                    </a:ext>
                  </a:extLst>
                </a:gridCol>
              </a:tblGrid>
              <a:tr h="33617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Model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Variable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Mesophiles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LAB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Pseudomonas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Psychrotrophic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505214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pH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Breed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7.503 (0.008)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17.70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8.147 (0.006)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6.100 (0.017)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75040693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168.4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56.99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32.15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159.1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extLst>
                  <a:ext uri="{0D108BD9-81ED-4DB2-BD59-A6C34878D82A}">
                    <a16:rowId xmlns:a16="http://schemas.microsoft.com/office/drawing/2014/main" val="2314580246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pH×Day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7.951 </a:t>
                      </a:r>
                      <a:r>
                        <a:rPr lang="en-US" sz="1600" b="1" dirty="0">
                          <a:effectLst/>
                        </a:rPr>
                        <a:t>(0.006)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12.24 </a:t>
                      </a:r>
                      <a:r>
                        <a:rPr lang="en-US" sz="1600" b="1" dirty="0">
                          <a:effectLst/>
                        </a:rPr>
                        <a:t>(0.001)</a:t>
                      </a:r>
                      <a:endParaRPr lang="pt-PT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3.795 </a:t>
                      </a:r>
                      <a:r>
                        <a:rPr lang="en-US" sz="1600" b="1" dirty="0">
                          <a:effectLst/>
                        </a:rPr>
                        <a:t>(0.050)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6.893 </a:t>
                      </a:r>
                      <a:r>
                        <a:rPr lang="en-US" sz="1600" b="1" dirty="0">
                          <a:effectLst/>
                        </a:rPr>
                        <a:t>(0.010)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583183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r>
                        <a:rPr lang="en-US" sz="1600" b="1" baseline="-25000" dirty="0">
                          <a:effectLst/>
                        </a:rPr>
                        <a:t>w</a:t>
                      </a: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7.259 (0.009)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18.32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8.520 (0.005)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6.308 (0.015)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25649644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159.9 (&lt;.0001)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50.79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31.28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148.7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extLst>
                  <a:ext uri="{0D108BD9-81ED-4DB2-BD59-A6C34878D82A}">
                    <a16:rowId xmlns:a16="http://schemas.microsoft.com/office/drawing/2014/main" val="2003873342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effectLst/>
                        </a:rPr>
                        <a:t>a</a:t>
                      </a:r>
                      <a:r>
                        <a:rPr lang="en-US" sz="1600" b="1" baseline="-25000" dirty="0" err="1">
                          <a:effectLst/>
                        </a:rPr>
                        <a:t>w</a:t>
                      </a:r>
                      <a:r>
                        <a:rPr lang="en-US" sz="1600" b="1" dirty="0" err="1">
                          <a:effectLst/>
                        </a:rPr>
                        <a:t>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0.050 (0.823)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0.211 (0.646)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3.082 (0.082)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1.019 (0.315)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364137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Moisture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10.16 (0.002)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20.02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8.854 (0.004)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7.141 (0.009)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89448485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169.5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53.86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35.53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178.5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extLst>
                  <a:ext uri="{0D108BD9-81ED-4DB2-BD59-A6C34878D82A}">
                    <a16:rowId xmlns:a16="http://schemas.microsoft.com/office/drawing/2014/main" val="3134647315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Moisture×Day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28.97 </a:t>
                      </a:r>
                      <a:r>
                        <a:rPr lang="en-US" sz="1600" b="1" dirty="0">
                          <a:effectLst/>
                        </a:rPr>
                        <a:t>(&lt;.0001)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12.23 </a:t>
                      </a:r>
                      <a:r>
                        <a:rPr lang="en-US" sz="1600" b="1" dirty="0">
                          <a:effectLst/>
                        </a:rPr>
                        <a:t>(&lt;.0001)</a:t>
                      </a:r>
                      <a:endParaRPr lang="pt-PT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21.00 </a:t>
                      </a:r>
                      <a:r>
                        <a:rPr lang="en-US" sz="1600" b="1" dirty="0">
                          <a:effectLst/>
                        </a:rPr>
                        <a:t>(&lt;.0001)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30.76 </a:t>
                      </a:r>
                      <a:r>
                        <a:rPr lang="en-US" sz="1600" b="1" dirty="0">
                          <a:effectLst/>
                        </a:rPr>
                        <a:t>(&lt;.0001)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384475"/>
                  </a:ext>
                </a:extLst>
              </a:tr>
            </a:tbl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93CEC187-9343-4B7F-A437-FD7D0D8CB3D6}"/>
              </a:ext>
            </a:extLst>
          </p:cNvPr>
          <p:cNvSpPr/>
          <p:nvPr/>
        </p:nvSpPr>
        <p:spPr>
          <a:xfrm>
            <a:off x="9385300" y="3925819"/>
            <a:ext cx="3009900" cy="1431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 algn="just" defTabSz="463550">
              <a:lnSpc>
                <a:spcPts val="1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Table 1.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Effects of lamb breed and initial intrinsic factors of meat on the concentration of spoilage microorganisms in refrigerated vacuum-packed meat as quantified by mixed models (F-values and p-values from analysis of variance are shown.</a:t>
            </a:r>
            <a:endParaRPr lang="pt-PT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A9982D6-60E4-4A31-854F-EE4E2066F1C8}"/>
              </a:ext>
            </a:extLst>
          </p:cNvPr>
          <p:cNvSpPr/>
          <p:nvPr/>
        </p:nvSpPr>
        <p:spPr>
          <a:xfrm>
            <a:off x="2881083" y="4317689"/>
            <a:ext cx="6022987" cy="324000"/>
          </a:xfrm>
          <a:prstGeom prst="rect">
            <a:avLst/>
          </a:prstGeom>
          <a:noFill/>
          <a:ln w="28575">
            <a:solidFill>
              <a:srgbClr val="67A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6C197F-62B7-4AD5-BBC2-0481013AF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C6F0DA2-1B7C-4B0D-A93B-619663EE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313"/>
          </a:xfrm>
        </p:spPr>
        <p:txBody>
          <a:bodyPr anchor="t"/>
          <a:lstStyle/>
          <a:p>
            <a:r>
              <a:rPr lang="pt-PT" b="1" dirty="0" err="1"/>
              <a:t>Results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discussion</a:t>
            </a:r>
            <a:endParaRPr lang="pt-PT" b="1" dirty="0"/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B2D58F6A-5C02-495F-87E5-903100E5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549"/>
            <a:ext cx="10515600" cy="1557251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Significant effect of ‘Breed’ on mesophiles, LAB, </a:t>
            </a:r>
            <a:r>
              <a:rPr lang="en-US" sz="2000" b="1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psychrotrophic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bacteria counts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effect of pH on microbial growth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significant for all bacterial groups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as observed in the interaction term 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pH×Day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mesophiles, p=0.006; LAB, p=0.001; </a:t>
            </a:r>
            <a:r>
              <a:rPr lang="en-US" sz="2000" b="1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p=0.050;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psychrotrophic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bacteria, p=0.010)</a:t>
            </a:r>
            <a:endParaRPr lang="pt-PT" sz="2000" dirty="0"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36CF3100-F294-4B27-BF55-24944BCB6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3518" y="63449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D60115C-8289-412E-9FB3-AB0D3B460F3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/>
          <a:stretch/>
        </p:blipFill>
        <p:spPr bwMode="auto">
          <a:xfrm>
            <a:off x="647700" y="1568623"/>
            <a:ext cx="4570242" cy="4099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355A84A-25DF-4D31-8E8B-08E17DA4956E}"/>
              </a:ext>
            </a:extLst>
          </p:cNvPr>
          <p:cNvSpPr/>
          <p:nvPr/>
        </p:nvSpPr>
        <p:spPr>
          <a:xfrm>
            <a:off x="647700" y="5667764"/>
            <a:ext cx="4876800" cy="59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 algn="just">
              <a:lnSpc>
                <a:spcPts val="13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sz="1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Figure 9.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Box plots of lamb </a:t>
            </a:r>
            <a:r>
              <a:rPr lang="en-GB" sz="14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Longissimus dorsi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pH measured 24 </a:t>
            </a:r>
            <a:r>
              <a:rPr lang="en-GB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hourspost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-slaughter, by breed, </a:t>
            </a:r>
            <a:r>
              <a:rPr lang="en-GB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Churra-Galega-Bragançana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(CGB) and </a:t>
            </a:r>
            <a:r>
              <a:rPr lang="en-GB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Bordaleira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-entre-Douro-e-Minho (BEDM)</a:t>
            </a:r>
            <a:endParaRPr lang="pt-PT" sz="1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8753C6-6B39-42F0-8777-C2AA22C54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190185B-8E78-4AC4-867A-357B65EE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t-PT" b="1" dirty="0" err="1"/>
              <a:t>Results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Discussion</a:t>
            </a:r>
            <a:endParaRPr lang="pt-PT" b="1" dirty="0"/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60EFE937-ABDB-4AB3-AC52-8A2F4E754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3842139"/>
          </a:xfrm>
        </p:spPr>
        <p:txBody>
          <a:bodyPr anchor="ctr"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en-US" sz="2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Lower microbial populations in </a:t>
            </a:r>
            <a:r>
              <a:rPr lang="en-US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CGB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lamb meat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is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linked to </a:t>
            </a:r>
            <a:r>
              <a:rPr lang="en-US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lower ultimate pH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(5.58 for CGB vs. 5.77 for BEDM)</a:t>
            </a:r>
          </a:p>
          <a:p>
            <a:pPr algn="just">
              <a:spcAft>
                <a:spcPts val="1200"/>
              </a:spcAft>
            </a:pPr>
            <a:r>
              <a:rPr lang="en-US" sz="2200" dirty="0">
                <a:cs typeface="Times New Roman" panose="02020603050405020304" pitchFamily="18" charset="0"/>
              </a:rPr>
              <a:t>The rapid depletion of glycogen levels, prompted by stress, prevents the normal drop in pH to optimal levels. As a result, meat of higher pH (&gt;5.7) has better conditions for microbial growth, ultimately leading to a reduction of shelf-life in refrigerated conditions even when vacuum-packaging is applied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6392255-D1A7-42AE-A821-226C912FF5A6}"/>
              </a:ext>
            </a:extLst>
          </p:cNvPr>
          <p:cNvSpPr/>
          <p:nvPr/>
        </p:nvSpPr>
        <p:spPr>
          <a:xfrm>
            <a:off x="3225800" y="2247900"/>
            <a:ext cx="1625600" cy="2781300"/>
          </a:xfrm>
          <a:prstGeom prst="rect">
            <a:avLst/>
          </a:prstGeom>
          <a:noFill/>
          <a:ln w="38100">
            <a:solidFill>
              <a:srgbClr val="67A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D0F46EE9-61DC-4D6A-BB9D-E6ACB4D99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FB054896-1A5E-418A-AEDD-CB18FC389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831094"/>
              </p:ext>
            </p:extLst>
          </p:nvPr>
        </p:nvGraphicFramePr>
        <p:xfrm>
          <a:off x="397397" y="2856322"/>
          <a:ext cx="8877985" cy="33617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24433">
                  <a:extLst>
                    <a:ext uri="{9D8B030D-6E8A-4147-A177-3AD203B41FA5}">
                      <a16:colId xmlns:a16="http://schemas.microsoft.com/office/drawing/2014/main" val="3512123204"/>
                    </a:ext>
                  </a:extLst>
                </a:gridCol>
                <a:gridCol w="1366778">
                  <a:extLst>
                    <a:ext uri="{9D8B030D-6E8A-4147-A177-3AD203B41FA5}">
                      <a16:colId xmlns:a16="http://schemas.microsoft.com/office/drawing/2014/main" val="3031683262"/>
                    </a:ext>
                  </a:extLst>
                </a:gridCol>
                <a:gridCol w="1600542">
                  <a:extLst>
                    <a:ext uri="{9D8B030D-6E8A-4147-A177-3AD203B41FA5}">
                      <a16:colId xmlns:a16="http://schemas.microsoft.com/office/drawing/2014/main" val="3436723639"/>
                    </a:ext>
                  </a:extLst>
                </a:gridCol>
                <a:gridCol w="1483022">
                  <a:extLst>
                    <a:ext uri="{9D8B030D-6E8A-4147-A177-3AD203B41FA5}">
                      <a16:colId xmlns:a16="http://schemas.microsoft.com/office/drawing/2014/main" val="3921924526"/>
                    </a:ext>
                  </a:extLst>
                </a:gridCol>
                <a:gridCol w="1630487">
                  <a:extLst>
                    <a:ext uri="{9D8B030D-6E8A-4147-A177-3AD203B41FA5}">
                      <a16:colId xmlns:a16="http://schemas.microsoft.com/office/drawing/2014/main" val="943450100"/>
                    </a:ext>
                  </a:extLst>
                </a:gridCol>
                <a:gridCol w="1772723">
                  <a:extLst>
                    <a:ext uri="{9D8B030D-6E8A-4147-A177-3AD203B41FA5}">
                      <a16:colId xmlns:a16="http://schemas.microsoft.com/office/drawing/2014/main" val="2377209461"/>
                    </a:ext>
                  </a:extLst>
                </a:gridCol>
              </a:tblGrid>
              <a:tr h="33617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Model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Variable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Mesophiles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LAB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Pseudomonas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Psychrotrophic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505214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pH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Breed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7.503 (0.008)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17.70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8.147 (0.006)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6.100 (0.017)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75040693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168.4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56.99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32.15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159.1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extLst>
                  <a:ext uri="{0D108BD9-81ED-4DB2-BD59-A6C34878D82A}">
                    <a16:rowId xmlns:a16="http://schemas.microsoft.com/office/drawing/2014/main" val="2314580246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pH×Day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7.951 </a:t>
                      </a:r>
                      <a:r>
                        <a:rPr lang="en-US" sz="1600" b="1" dirty="0">
                          <a:effectLst/>
                        </a:rPr>
                        <a:t>(0.006)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12.24 </a:t>
                      </a:r>
                      <a:r>
                        <a:rPr lang="en-US" sz="1600" b="1" dirty="0">
                          <a:effectLst/>
                        </a:rPr>
                        <a:t>(0.001)</a:t>
                      </a:r>
                      <a:endParaRPr lang="pt-PT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3.795 </a:t>
                      </a:r>
                      <a:r>
                        <a:rPr lang="en-US" sz="1600" b="1" dirty="0">
                          <a:effectLst/>
                        </a:rPr>
                        <a:t>(0.050)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6.893 </a:t>
                      </a:r>
                      <a:r>
                        <a:rPr lang="en-US" sz="1600" b="1" dirty="0">
                          <a:effectLst/>
                        </a:rPr>
                        <a:t>(0.010)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583183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r>
                        <a:rPr lang="en-US" sz="1600" b="1" baseline="-25000" dirty="0">
                          <a:effectLst/>
                        </a:rPr>
                        <a:t>w</a:t>
                      </a: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7.259 (0.009)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18.32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8.520 (0.005)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6.308 (0.015)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25649644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159.9 (&lt;.0001)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50.79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31.28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148.7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extLst>
                  <a:ext uri="{0D108BD9-81ED-4DB2-BD59-A6C34878D82A}">
                    <a16:rowId xmlns:a16="http://schemas.microsoft.com/office/drawing/2014/main" val="2003873342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effectLst/>
                        </a:rPr>
                        <a:t>a</a:t>
                      </a:r>
                      <a:r>
                        <a:rPr lang="en-US" sz="1600" b="1" baseline="-25000" dirty="0" err="1">
                          <a:effectLst/>
                        </a:rPr>
                        <a:t>w</a:t>
                      </a:r>
                      <a:r>
                        <a:rPr lang="en-US" sz="1600" b="1" dirty="0" err="1">
                          <a:effectLst/>
                        </a:rPr>
                        <a:t>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0.050 (0.823)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0.211 (0.646)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3.082 (0.082)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1.019 (0.315)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364137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Moisture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10.16 (0.002)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20.02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8.854 (0.004)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7.141 (0.009)</a:t>
                      </a:r>
                      <a:endParaRPr lang="pt-PT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89448485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169.5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53.86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35.53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178.5 (&lt;.0001)</a:t>
                      </a:r>
                      <a:endParaRPr lang="pt-PT" sz="18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extLst>
                  <a:ext uri="{0D108BD9-81ED-4DB2-BD59-A6C34878D82A}">
                    <a16:rowId xmlns:a16="http://schemas.microsoft.com/office/drawing/2014/main" val="3134647315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Moisture×Day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28.97 </a:t>
                      </a:r>
                      <a:r>
                        <a:rPr lang="en-US" sz="1600" b="1" dirty="0">
                          <a:effectLst/>
                        </a:rPr>
                        <a:t>(&lt;.0001)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12.23 </a:t>
                      </a:r>
                      <a:r>
                        <a:rPr lang="en-US" sz="1600" b="1" dirty="0">
                          <a:effectLst/>
                        </a:rPr>
                        <a:t>(&lt;.0001)</a:t>
                      </a:r>
                      <a:endParaRPr lang="pt-PT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21.00 </a:t>
                      </a:r>
                      <a:r>
                        <a:rPr lang="en-US" sz="1600" b="1" dirty="0">
                          <a:effectLst/>
                        </a:rPr>
                        <a:t>(&lt;.0001)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30.76 </a:t>
                      </a:r>
                      <a:r>
                        <a:rPr lang="en-US" sz="1600" b="1" dirty="0">
                          <a:effectLst/>
                        </a:rPr>
                        <a:t>(&lt;.0001)</a:t>
                      </a:r>
                      <a:endParaRPr lang="pt-PT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384475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426C197F-62B7-4AD5-BBC2-0481013AF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C6F0DA2-1B7C-4B0D-A93B-619663EE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313"/>
          </a:xfrm>
        </p:spPr>
        <p:txBody>
          <a:bodyPr anchor="t"/>
          <a:lstStyle/>
          <a:p>
            <a:r>
              <a:rPr lang="pt-PT" b="1" dirty="0" err="1"/>
              <a:t>Results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discussion</a:t>
            </a:r>
            <a:endParaRPr lang="pt-PT" b="1" dirty="0"/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B2D58F6A-5C02-495F-87E5-903100E5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297"/>
            <a:ext cx="10515600" cy="1762857"/>
          </a:xfrm>
        </p:spPr>
        <p:txBody>
          <a:bodyPr>
            <a:noAutofit/>
          </a:bodyPr>
          <a:lstStyle/>
          <a:p>
            <a:pPr lvl="0" algn="just"/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Water activity of meat had no effect on microbial growth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as seen by the non-significance of 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-25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×Day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(p values from 0.082 to 0.823)</a:t>
            </a:r>
            <a:endParaRPr lang="en-US" sz="2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0" algn="just"/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development of deteriorating bacteria was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found to be 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exacerbated by the moisture content of meat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p&lt;.0001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for all interactions </a:t>
            </a: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Moisture×Day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7317E59-3F6D-4E8D-8749-A162BBC3CC49}"/>
              </a:ext>
            </a:extLst>
          </p:cNvPr>
          <p:cNvSpPr/>
          <p:nvPr/>
        </p:nvSpPr>
        <p:spPr>
          <a:xfrm>
            <a:off x="2985254" y="5858263"/>
            <a:ext cx="6022987" cy="324000"/>
          </a:xfrm>
          <a:prstGeom prst="rect">
            <a:avLst/>
          </a:prstGeom>
          <a:noFill/>
          <a:ln w="28575">
            <a:solidFill>
              <a:srgbClr val="67A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2DE60C-B8A4-498A-8767-FA41FBB50289}"/>
              </a:ext>
            </a:extLst>
          </p:cNvPr>
          <p:cNvSpPr/>
          <p:nvPr/>
        </p:nvSpPr>
        <p:spPr>
          <a:xfrm>
            <a:off x="2985255" y="4865038"/>
            <a:ext cx="6022987" cy="324000"/>
          </a:xfrm>
          <a:prstGeom prst="rect">
            <a:avLst/>
          </a:prstGeom>
          <a:noFill/>
          <a:ln w="28575">
            <a:solidFill>
              <a:srgbClr val="FE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DCB65F6-E1C0-487C-9F39-80D054B0BBD2}"/>
              </a:ext>
            </a:extLst>
          </p:cNvPr>
          <p:cNvSpPr/>
          <p:nvPr/>
        </p:nvSpPr>
        <p:spPr>
          <a:xfrm>
            <a:off x="9385300" y="3925819"/>
            <a:ext cx="3009900" cy="1431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 algn="just" defTabSz="463550">
              <a:lnSpc>
                <a:spcPts val="1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Table 1.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Effects of lamb breed and initial intrinsic factors of meat on the concentration of spoilage microorganisms in refrigerated vacuum-packed meat as quantified by mixed models (F-values and p-values from analysis of variance are shown.</a:t>
            </a:r>
            <a:endParaRPr lang="pt-PT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FA959162-50BD-4B7E-802D-32CE13DA9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FB054896-1A5E-418A-AEDD-CB18FC389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777452"/>
              </p:ext>
            </p:extLst>
          </p:nvPr>
        </p:nvGraphicFramePr>
        <p:xfrm>
          <a:off x="453173" y="3171773"/>
          <a:ext cx="8593291" cy="33617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38784">
                  <a:extLst>
                    <a:ext uri="{9D8B030D-6E8A-4147-A177-3AD203B41FA5}">
                      <a16:colId xmlns:a16="http://schemas.microsoft.com/office/drawing/2014/main" val="3512123204"/>
                    </a:ext>
                  </a:extLst>
                </a:gridCol>
                <a:gridCol w="1251043">
                  <a:extLst>
                    <a:ext uri="{9D8B030D-6E8A-4147-A177-3AD203B41FA5}">
                      <a16:colId xmlns:a16="http://schemas.microsoft.com/office/drawing/2014/main" val="3031683262"/>
                    </a:ext>
                  </a:extLst>
                </a:gridCol>
                <a:gridCol w="1528733">
                  <a:extLst>
                    <a:ext uri="{9D8B030D-6E8A-4147-A177-3AD203B41FA5}">
                      <a16:colId xmlns:a16="http://schemas.microsoft.com/office/drawing/2014/main" val="3436723639"/>
                    </a:ext>
                  </a:extLst>
                </a:gridCol>
                <a:gridCol w="1560576">
                  <a:extLst>
                    <a:ext uri="{9D8B030D-6E8A-4147-A177-3AD203B41FA5}">
                      <a16:colId xmlns:a16="http://schemas.microsoft.com/office/drawing/2014/main" val="3921924526"/>
                    </a:ext>
                  </a:extLst>
                </a:gridCol>
                <a:gridCol w="1536192">
                  <a:extLst>
                    <a:ext uri="{9D8B030D-6E8A-4147-A177-3AD203B41FA5}">
                      <a16:colId xmlns:a16="http://schemas.microsoft.com/office/drawing/2014/main" val="943450100"/>
                    </a:ext>
                  </a:extLst>
                </a:gridCol>
                <a:gridCol w="1777963">
                  <a:extLst>
                    <a:ext uri="{9D8B030D-6E8A-4147-A177-3AD203B41FA5}">
                      <a16:colId xmlns:a16="http://schemas.microsoft.com/office/drawing/2014/main" val="2377209461"/>
                    </a:ext>
                  </a:extLst>
                </a:gridCol>
              </a:tblGrid>
              <a:tr h="33617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Model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Variable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Mesophiles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LAB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Pseudomonas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Psychrotrophic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505214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Fat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9.314 (0.004)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19.75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8.754 (0.005)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6.973 (0.011)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75040693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184.67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56.73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36.00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185.5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4580246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Fat×Day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33.30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17.84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22.01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34.51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583183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Protein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7.243 (0.009)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18.32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8.196 (0.006)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6.192 (0.016)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25649644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161.9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52.31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31.59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152.2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3873342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Protein×Day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1.392 (0.241)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3.612 (0.060)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2.085 (0.151)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2.576 (0.111)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364137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Ashes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9.047 (0.004)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18.74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8.591 (0.005)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6.629 (0.013)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89448485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172.0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56.67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33.11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166.1 (&lt;.0001)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647315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Ash×Day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22.25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14.67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(0.001)</a:t>
                      </a:r>
                      <a:endParaRPr lang="pt-PT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10.32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(0.002)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16.87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(0.001)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0384475"/>
                  </a:ext>
                </a:extLst>
              </a:tr>
            </a:tbl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93CEC187-9343-4B7F-A437-FD7D0D8CB3D6}"/>
              </a:ext>
            </a:extLst>
          </p:cNvPr>
          <p:cNvSpPr/>
          <p:nvPr/>
        </p:nvSpPr>
        <p:spPr>
          <a:xfrm>
            <a:off x="9267443" y="3171773"/>
            <a:ext cx="2924557" cy="1431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 algn="just">
              <a:lnSpc>
                <a:spcPts val="1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Table 1 (</a:t>
            </a:r>
            <a:r>
              <a:rPr lang="en-US" sz="1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Effects of lamb breed and initial intrinsic factors of meat on the concentration of spoilage microorganisms in refrigerated vacuum-packed meat as quantified by mixed models (F-values and p-values from analysis of variance are shown.</a:t>
            </a:r>
            <a:endParaRPr lang="pt-PT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A9982D6-60E4-4A31-854F-EE4E2066F1C8}"/>
              </a:ext>
            </a:extLst>
          </p:cNvPr>
          <p:cNvSpPr/>
          <p:nvPr/>
        </p:nvSpPr>
        <p:spPr>
          <a:xfrm>
            <a:off x="2724259" y="4155685"/>
            <a:ext cx="6114942" cy="309005"/>
          </a:xfrm>
          <a:prstGeom prst="rect">
            <a:avLst/>
          </a:prstGeom>
          <a:noFill/>
          <a:ln w="28575">
            <a:solidFill>
              <a:srgbClr val="67A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6C197F-62B7-4AD5-BBC2-0481013AF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C6F0DA2-1B7C-4B0D-A93B-619663EE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/>
              <a:t>Results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discussion</a:t>
            </a:r>
            <a:endParaRPr lang="pt-PT" b="1" dirty="0"/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EC66A28F-BC92-4A7D-9120-4651C18F8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7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Lamb meat samples of higher intramuscular fat content underwent a slower microbial deterioration, as implied by the negative interaction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Fat×Day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(not shown) that was significant for all microbial groups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(p&lt;.0001)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AD7F4630-57EF-49AE-9EA4-0E1A26FE9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3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FB054896-1A5E-418A-AEDD-CB18FC389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067264"/>
              </p:ext>
            </p:extLst>
          </p:nvPr>
        </p:nvGraphicFramePr>
        <p:xfrm>
          <a:off x="453173" y="3420290"/>
          <a:ext cx="8593291" cy="33617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38784">
                  <a:extLst>
                    <a:ext uri="{9D8B030D-6E8A-4147-A177-3AD203B41FA5}">
                      <a16:colId xmlns:a16="http://schemas.microsoft.com/office/drawing/2014/main" val="3512123204"/>
                    </a:ext>
                  </a:extLst>
                </a:gridCol>
                <a:gridCol w="1251043">
                  <a:extLst>
                    <a:ext uri="{9D8B030D-6E8A-4147-A177-3AD203B41FA5}">
                      <a16:colId xmlns:a16="http://schemas.microsoft.com/office/drawing/2014/main" val="3031683262"/>
                    </a:ext>
                  </a:extLst>
                </a:gridCol>
                <a:gridCol w="1528733">
                  <a:extLst>
                    <a:ext uri="{9D8B030D-6E8A-4147-A177-3AD203B41FA5}">
                      <a16:colId xmlns:a16="http://schemas.microsoft.com/office/drawing/2014/main" val="3436723639"/>
                    </a:ext>
                  </a:extLst>
                </a:gridCol>
                <a:gridCol w="1560576">
                  <a:extLst>
                    <a:ext uri="{9D8B030D-6E8A-4147-A177-3AD203B41FA5}">
                      <a16:colId xmlns:a16="http://schemas.microsoft.com/office/drawing/2014/main" val="3921924526"/>
                    </a:ext>
                  </a:extLst>
                </a:gridCol>
                <a:gridCol w="1536192">
                  <a:extLst>
                    <a:ext uri="{9D8B030D-6E8A-4147-A177-3AD203B41FA5}">
                      <a16:colId xmlns:a16="http://schemas.microsoft.com/office/drawing/2014/main" val="943450100"/>
                    </a:ext>
                  </a:extLst>
                </a:gridCol>
                <a:gridCol w="1777963">
                  <a:extLst>
                    <a:ext uri="{9D8B030D-6E8A-4147-A177-3AD203B41FA5}">
                      <a16:colId xmlns:a16="http://schemas.microsoft.com/office/drawing/2014/main" val="2377209461"/>
                    </a:ext>
                  </a:extLst>
                </a:gridCol>
              </a:tblGrid>
              <a:tr h="33617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Model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Variable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Mesophiles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LAB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Pseudomonas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Psychrotrophic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3" marR="8005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505214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Fat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9.314 (0.004)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19.75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8.754 (0.005)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6.973 (0.011)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75040693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Day</a:t>
                      </a:r>
                      <a:endParaRPr lang="pt-PT" sz="1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184.67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56.73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36.00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185.5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4580246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Fat×Day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33.30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17.84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22.01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34.51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583183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Protein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7.243 (0.009)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18.32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8.196 (0.006)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6.192 (0.016)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25649644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161.9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52.31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31.59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152.2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3873342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Protein×Day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1.392 (0.241)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3.612 (0.060)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2.085 (0.151)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2.576 (0.111)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364137"/>
                  </a:ext>
                </a:extLst>
              </a:tr>
              <a:tr h="336179">
                <a:tc row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Ashes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Breed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9.047 (0.004)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18.74 (&lt;.0001)</a:t>
                      </a:r>
                      <a:endParaRPr lang="pt-PT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8.591 (0.005)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6.629 (0.013)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89448485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172.0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56.67 (&lt;.0001)</a:t>
                      </a:r>
                      <a:endParaRPr lang="pt-PT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33.11 (&lt;.0001)</a:t>
                      </a:r>
                      <a:endParaRPr lang="pt-PT" sz="16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166.1 (&lt;.0001)</a:t>
                      </a: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647315"/>
                  </a:ext>
                </a:extLst>
              </a:tr>
              <a:tr h="336179">
                <a:tc v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Ash×Day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22.25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(&lt;.0001)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14.67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(0.001)</a:t>
                      </a:r>
                      <a:endParaRPr lang="pt-PT" sz="16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10.32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(0.002)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16.87 </a:t>
                      </a: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(0.001)</a:t>
                      </a:r>
                      <a:endParaRPr lang="pt-PT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0384475"/>
                  </a:ext>
                </a:extLst>
              </a:tr>
            </a:tbl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93CEC187-9343-4B7F-A437-FD7D0D8CB3D6}"/>
              </a:ext>
            </a:extLst>
          </p:cNvPr>
          <p:cNvSpPr/>
          <p:nvPr/>
        </p:nvSpPr>
        <p:spPr>
          <a:xfrm>
            <a:off x="9267443" y="3452189"/>
            <a:ext cx="2924557" cy="1431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 algn="just">
              <a:lnSpc>
                <a:spcPts val="1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Table 1 (</a:t>
            </a:r>
            <a:r>
              <a:rPr lang="en-US" sz="1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Effects of lamb breed and initial intrinsic factors of meat on the concentration of spoilage microorganisms in refrigerated vacuum-packed meat as quantified by mixed models (F-values and p-values from analysis of variance are shown.</a:t>
            </a:r>
            <a:endParaRPr lang="pt-PT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6C197F-62B7-4AD5-BBC2-0481013AF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C6F0DA2-1B7C-4B0D-A93B-619663EE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t-PT" b="1" dirty="0" err="1"/>
              <a:t>Results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discussion</a:t>
            </a:r>
            <a:endParaRPr lang="pt-PT" b="1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7317E59-3F6D-4E8D-8749-A162BBC3CC49}"/>
              </a:ext>
            </a:extLst>
          </p:cNvPr>
          <p:cNvSpPr/>
          <p:nvPr/>
        </p:nvSpPr>
        <p:spPr>
          <a:xfrm>
            <a:off x="2724259" y="6419338"/>
            <a:ext cx="6114942" cy="309005"/>
          </a:xfrm>
          <a:prstGeom prst="rect">
            <a:avLst/>
          </a:prstGeom>
          <a:noFill/>
          <a:ln w="28575">
            <a:solidFill>
              <a:srgbClr val="67A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6FD34B2-E4A4-49D0-8916-F3C1288D9E9C}"/>
              </a:ext>
            </a:extLst>
          </p:cNvPr>
          <p:cNvSpPr/>
          <p:nvPr/>
        </p:nvSpPr>
        <p:spPr>
          <a:xfrm>
            <a:off x="2724259" y="5411770"/>
            <a:ext cx="6114942" cy="309005"/>
          </a:xfrm>
          <a:prstGeom prst="rect">
            <a:avLst/>
          </a:prstGeom>
          <a:noFill/>
          <a:ln w="28575">
            <a:solidFill>
              <a:srgbClr val="FE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Marcador de Posição de Conteúdo 2">
            <a:extLst>
              <a:ext uri="{FF2B5EF4-FFF2-40B4-BE49-F238E27FC236}">
                <a16:creationId xmlns:a16="http://schemas.microsoft.com/office/drawing/2014/main" id="{2256A305-DB23-41AA-BD1D-593E6130D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73" y="1404856"/>
            <a:ext cx="1119272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Although protein content of lamb meat presented a wide range of variation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80.97-91.34%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)), protein content was not found to regulate the growth of spoilage bacteria in VP lamb meat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Protein×Day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was non-significant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in all bacterial groups)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On the contrary, lamb meat samples of higher content of metal salts and trace minerals (ashes) tended to have a faster microbial spoilage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(p of at least 0.001)</a:t>
            </a:r>
          </a:p>
        </p:txBody>
      </p:sp>
      <p:pic>
        <p:nvPicPr>
          <p:cNvPr id="9" name="Som Gravado">
            <a:hlinkClick r:id="" action="ppaction://media"/>
            <a:extLst>
              <a:ext uri="{FF2B5EF4-FFF2-40B4-BE49-F238E27FC236}">
                <a16:creationId xmlns:a16="http://schemas.microsoft.com/office/drawing/2014/main" id="{FBD0BB21-B539-4FDF-A050-A4DB08B46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42176BE-B0F6-4E03-BAC0-75691ED8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605505"/>
            <a:ext cx="6586489" cy="4433119"/>
          </a:xfrm>
        </p:spPr>
        <p:txBody>
          <a:bodyPr anchor="ctr">
            <a:noAutofit/>
          </a:bodyPr>
          <a:lstStyle/>
          <a:p>
            <a:pPr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cs typeface="Times New Roman" panose="02020603050405020304" pitchFamily="18" charset="0"/>
              </a:rPr>
              <a:t>Populations of spoilage bacterial groups were higher in VP lamb meat from BEDM breed than in that of CGB breed</a:t>
            </a:r>
          </a:p>
          <a:p>
            <a:pPr lvl="1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cs typeface="Times New Roman" panose="02020603050405020304" pitchFamily="18" charset="0"/>
              </a:rPr>
              <a:t>Because pH was significantly higher in BEDM lamb meat. 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GB" sz="2200" dirty="0">
                <a:cs typeface="Times New Roman" panose="02020603050405020304" pitchFamily="18" charset="0"/>
              </a:rPr>
              <a:t>A high </a:t>
            </a:r>
            <a:r>
              <a:rPr lang="en-GB" sz="2200" b="1" dirty="0">
                <a:cs typeface="Times New Roman" panose="02020603050405020304" pitchFamily="18" charset="0"/>
              </a:rPr>
              <a:t>ultimate pH </a:t>
            </a:r>
            <a:r>
              <a:rPr lang="en-GB" sz="2200" dirty="0">
                <a:cs typeface="Times New Roman" panose="02020603050405020304" pitchFamily="18" charset="0"/>
              </a:rPr>
              <a:t>was demonstrated to increase the rate of microbial deterioration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cs typeface="Times New Roman" panose="02020603050405020304" pitchFamily="18" charset="0"/>
              </a:rPr>
              <a:t>High </a:t>
            </a:r>
            <a:r>
              <a:rPr lang="en-US" sz="2200" b="1" dirty="0">
                <a:cs typeface="Times New Roman" panose="02020603050405020304" pitchFamily="18" charset="0"/>
              </a:rPr>
              <a:t>moisture</a:t>
            </a:r>
            <a:r>
              <a:rPr lang="en-US" sz="2200" dirty="0">
                <a:cs typeface="Times New Roman" panose="02020603050405020304" pitchFamily="18" charset="0"/>
              </a:rPr>
              <a:t> and </a:t>
            </a:r>
            <a:r>
              <a:rPr lang="en-US" sz="2200" b="1" dirty="0">
                <a:cs typeface="Times New Roman" panose="02020603050405020304" pitchFamily="18" charset="0"/>
              </a:rPr>
              <a:t>ash content </a:t>
            </a:r>
            <a:r>
              <a:rPr lang="en-US" sz="2200" dirty="0">
                <a:cs typeface="Times New Roman" panose="02020603050405020304" pitchFamily="18" charset="0"/>
              </a:rPr>
              <a:t>in meat also increased the rate of microbial spoilage</a:t>
            </a:r>
            <a:endParaRPr lang="pt-PT" sz="22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Redução do número de ovelhas ameaça queijo da serra certificado">
            <a:extLst>
              <a:ext uri="{FF2B5EF4-FFF2-40B4-BE49-F238E27FC236}">
                <a16:creationId xmlns:a16="http://schemas.microsoft.com/office/drawing/2014/main" id="{CC26E306-AEE6-4D2C-B301-6AFF794A3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4228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66E0BD0-3938-48AC-A216-AA0B0752B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A6E51FE8-249D-48CD-9036-56AEF59D4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365125"/>
            <a:ext cx="6388369" cy="1325563"/>
          </a:xfrm>
        </p:spPr>
        <p:txBody>
          <a:bodyPr anchor="t"/>
          <a:lstStyle/>
          <a:p>
            <a:r>
              <a:rPr lang="en-US" b="1" dirty="0">
                <a:ea typeface="Times New Roman" panose="02020603050405020304" pitchFamily="18" charset="0"/>
              </a:rPr>
              <a:t>Conclusions</a:t>
            </a:r>
            <a:endParaRPr lang="pt-PT" b="1" dirty="0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63DFB8EE-4DBF-44AA-9953-5D073D366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6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42176BE-B0F6-4E03-BAC0-75691ED8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605505"/>
            <a:ext cx="6586489" cy="4433119"/>
          </a:xfrm>
        </p:spPr>
        <p:txBody>
          <a:bodyPr anchor="ctr">
            <a:noAutofit/>
          </a:bodyPr>
          <a:lstStyle/>
          <a:p>
            <a:pPr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cs typeface="Times New Roman" panose="02020603050405020304" pitchFamily="18" charset="0"/>
              </a:rPr>
              <a:t>A higher </a:t>
            </a:r>
            <a:r>
              <a:rPr lang="en-US" sz="2200" b="1" dirty="0">
                <a:cs typeface="Times New Roman" panose="02020603050405020304" pitchFamily="18" charset="0"/>
              </a:rPr>
              <a:t>intramuscular fat content </a:t>
            </a:r>
            <a:r>
              <a:rPr lang="en-US" sz="2200" dirty="0">
                <a:cs typeface="Times New Roman" panose="02020603050405020304" pitchFamily="18" charset="0"/>
              </a:rPr>
              <a:t>tended to delay microbial spoilage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cs typeface="Times New Roman" panose="02020603050405020304" pitchFamily="18" charset="0"/>
              </a:rPr>
              <a:t>In order to extend the shelf-life of Portuguese-origin lamb meat, animal handling and carcass classification can be improved towards the selection of fatter animals and chilled carcasses of optimal ultimate pH</a:t>
            </a:r>
            <a:endParaRPr lang="pt-PT" sz="22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Redução do número de ovelhas ameaça queijo da serra certificado">
            <a:extLst>
              <a:ext uri="{FF2B5EF4-FFF2-40B4-BE49-F238E27FC236}">
                <a16:creationId xmlns:a16="http://schemas.microsoft.com/office/drawing/2014/main" id="{CC26E306-AEE6-4D2C-B301-6AFF794A3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r="4228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66E0BD0-3938-48AC-A216-AA0B0752B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A6E51FE8-249D-48CD-9036-56AEF59D4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365125"/>
            <a:ext cx="6388369" cy="1325563"/>
          </a:xfrm>
        </p:spPr>
        <p:txBody>
          <a:bodyPr anchor="t"/>
          <a:lstStyle/>
          <a:p>
            <a:r>
              <a:rPr lang="en-US" b="1" dirty="0">
                <a:ea typeface="Times New Roman" panose="02020603050405020304" pitchFamily="18" charset="0"/>
              </a:rPr>
              <a:t>Conclusions</a:t>
            </a:r>
            <a:endParaRPr lang="pt-PT" b="1" dirty="0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D578CDFF-087F-4AF5-B400-7AF29560F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EC154FEB-73B2-49B3-850B-0508D7590B29}"/>
              </a:ext>
            </a:extLst>
          </p:cNvPr>
          <p:cNvSpPr/>
          <p:nvPr/>
        </p:nvSpPr>
        <p:spPr>
          <a:xfrm>
            <a:off x="341085" y="5295817"/>
            <a:ext cx="1150982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cs typeface="Times New Roman" panose="02020603050405020304" pitchFamily="18" charset="0"/>
              </a:rPr>
              <a:t>The authors are grateful to EU ERA-NET </a:t>
            </a:r>
            <a:r>
              <a:rPr lang="en-US" sz="1500" dirty="0" err="1">
                <a:cs typeface="Times New Roman" panose="02020603050405020304" pitchFamily="18" charset="0"/>
              </a:rPr>
              <a:t>programme</a:t>
            </a:r>
            <a:r>
              <a:rPr lang="en-US" sz="1500" dirty="0">
                <a:cs typeface="Times New Roman" panose="02020603050405020304" pitchFamily="18" charset="0"/>
              </a:rPr>
              <a:t> and the Portuguese Foundation for Science and Technology (FCT) for funding the project “EcoLamb–Holistic Production to Reduce the Ecological Footprint of Meat (</a:t>
            </a:r>
            <a:r>
              <a:rPr lang="en-US" sz="1500" dirty="0" err="1">
                <a:cs typeface="Times New Roman" panose="02020603050405020304" pitchFamily="18" charset="0"/>
              </a:rPr>
              <a:t>SusAn</a:t>
            </a:r>
            <a:r>
              <a:rPr lang="en-US" sz="1500" dirty="0">
                <a:cs typeface="Times New Roman" panose="02020603050405020304" pitchFamily="18" charset="0"/>
              </a:rPr>
              <a:t>/0002/2016). The authors are also grateful to FCT and FEDER under </a:t>
            </a:r>
            <a:r>
              <a:rPr lang="en-US" sz="1500" dirty="0" err="1">
                <a:cs typeface="Times New Roman" panose="02020603050405020304" pitchFamily="18" charset="0"/>
              </a:rPr>
              <a:t>Programme</a:t>
            </a:r>
            <a:r>
              <a:rPr lang="en-US" sz="1500" dirty="0">
                <a:cs typeface="Times New Roman" panose="02020603050405020304" pitchFamily="18" charset="0"/>
              </a:rPr>
              <a:t> PT2020 for financial support to CIMO (UIDB/00690/2020). Dr. Gonzales-Barron acknowledges the national funding by FCT, P.I., through the Institutional  Scientific  Employment </a:t>
            </a:r>
            <a:r>
              <a:rPr lang="en-US" sz="1500" dirty="0" err="1">
                <a:cs typeface="Times New Roman" panose="02020603050405020304" pitchFamily="18" charset="0"/>
              </a:rPr>
              <a:t>Programme</a:t>
            </a:r>
            <a:r>
              <a:rPr lang="en-US" sz="1500" dirty="0">
                <a:cs typeface="Times New Roman" panose="02020603050405020304" pitchFamily="18" charset="0"/>
              </a:rPr>
              <a:t> contract. José M. Lorenzo is member of the Healthy Meat network, funded by CYTED (ref. 119RT0568).</a:t>
            </a:r>
            <a:endParaRPr lang="pt-PT" sz="1500" dirty="0"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DD00CA-B0EB-433E-A58F-85FA508F0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B5C4EF2A-FBD6-440D-8EC5-EF6EE0E7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b="1" dirty="0"/>
              <a:t>Acknowledgements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4DC09C9-8E24-4866-BBB9-E5F805EA7426}"/>
              </a:ext>
            </a:extLst>
          </p:cNvPr>
          <p:cNvGrpSpPr/>
          <p:nvPr/>
        </p:nvGrpSpPr>
        <p:grpSpPr>
          <a:xfrm>
            <a:off x="2919852" y="2668269"/>
            <a:ext cx="6072893" cy="1017212"/>
            <a:chOff x="872069" y="103955"/>
            <a:chExt cx="4718456" cy="79200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C15C2E2E-A5F3-438A-BB74-C6B6C8227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069" y="108253"/>
              <a:ext cx="1684973" cy="783404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0F89A64-7846-436B-9023-C9ABBA95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909" y="103955"/>
              <a:ext cx="3112616" cy="7920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F00695B-09CB-4D46-B83F-5EC6EA7D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22" y="1635335"/>
            <a:ext cx="2263247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2816B60F-D54A-47E8-8EDC-C7F9728DAB25}"/>
              </a:ext>
            </a:extLst>
          </p:cNvPr>
          <p:cNvGrpSpPr/>
          <p:nvPr/>
        </p:nvGrpSpPr>
        <p:grpSpPr>
          <a:xfrm>
            <a:off x="3231715" y="3836516"/>
            <a:ext cx="5449167" cy="936000"/>
            <a:chOff x="3918252" y="2390185"/>
            <a:chExt cx="5449167" cy="9360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2C0DE3D5-2AFC-4EC7-B02F-506EBB459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399" y="2390185"/>
              <a:ext cx="1380020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157E6382-DE6C-478E-929D-535D26B02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0" t="16934" r="13190" b="20971"/>
            <a:stretch/>
          </p:blipFill>
          <p:spPr>
            <a:xfrm>
              <a:off x="3918252" y="2390185"/>
              <a:ext cx="3893856" cy="93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074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ovelha, relva, animal, rebanho&#10;&#10;Descrição gerada com confiança muito alta">
            <a:extLst>
              <a:ext uri="{FF2B5EF4-FFF2-40B4-BE49-F238E27FC236}">
                <a16:creationId xmlns:a16="http://schemas.microsoft.com/office/drawing/2014/main" id="{83BF5449-06E2-4F5F-84EA-2DE4AC495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6" b="15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6D3332-D594-41FC-A56B-B497D705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Thanks for your attention!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FC21D7A0-FC5E-421C-A4FF-1CB1099E8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73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8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2">
            <a:extLst>
              <a:ext uri="{FF2B5EF4-FFF2-40B4-BE49-F238E27FC236}">
                <a16:creationId xmlns:a16="http://schemas.microsoft.com/office/drawing/2014/main" id="{086B4941-B753-489C-BC7E-45171BA56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575060"/>
              </p:ext>
            </p:extLst>
          </p:nvPr>
        </p:nvGraphicFramePr>
        <p:xfrm>
          <a:off x="1551215" y="1825625"/>
          <a:ext cx="908957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07F15CA-47B4-414C-8718-3B07A5E50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F4B8DCE5-5056-425B-ADFE-3C682082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t-PT" b="1" dirty="0" err="1"/>
              <a:t>Content</a:t>
            </a:r>
            <a:endParaRPr lang="pt-PT" b="1" dirty="0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5D08FA30-73C3-46F1-ACCD-5F6663B5E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>
            <a:extLst>
              <a:ext uri="{FF2B5EF4-FFF2-40B4-BE49-F238E27FC236}">
                <a16:creationId xmlns:a16="http://schemas.microsoft.com/office/drawing/2014/main" id="{17E47037-5B04-4B3E-A268-3484212B4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53" b="19014"/>
          <a:stretch/>
        </p:blipFill>
        <p:spPr>
          <a:xfrm>
            <a:off x="0" y="1"/>
            <a:ext cx="7201786" cy="6858000"/>
          </a:xfrm>
          <a:prstGeom prst="rect">
            <a:avLst/>
          </a:prstGeom>
        </p:spPr>
      </p:pic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6AA42A30-4061-417D-ACC8-3180940F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0313" cy="4172404"/>
          </a:xfrm>
        </p:spPr>
        <p:txBody>
          <a:bodyPr anchor="t">
            <a:normAutofit/>
          </a:bodyPr>
          <a:lstStyle/>
          <a:p>
            <a:pPr algn="just">
              <a:spcAft>
                <a:spcPts val="1800"/>
              </a:spcAft>
            </a:pPr>
            <a:r>
              <a:rPr lang="en-US" sz="2400" dirty="0">
                <a:cs typeface="Times New Roman" panose="02020603050405020304" pitchFamily="18" charset="0"/>
              </a:rPr>
              <a:t>In Portugal, there are 15 autochthonous sheep breeds</a:t>
            </a:r>
          </a:p>
          <a:p>
            <a:pPr algn="just">
              <a:spcAft>
                <a:spcPts val="1800"/>
              </a:spcAft>
            </a:pPr>
            <a:r>
              <a:rPr lang="en-US" sz="2400" dirty="0">
                <a:cs typeface="Times New Roman" panose="02020603050405020304" pitchFamily="18" charset="0"/>
              </a:rPr>
              <a:t>The main autochthonous sheep breeds exploited for meat production are </a:t>
            </a:r>
            <a:r>
              <a:rPr lang="en-US" sz="2400" dirty="0" err="1">
                <a:cs typeface="Times New Roman" panose="02020603050405020304" pitchFamily="18" charset="0"/>
              </a:rPr>
              <a:t>Churra-Galega-Bragançana</a:t>
            </a:r>
            <a:r>
              <a:rPr lang="en-US" sz="2400" dirty="0">
                <a:cs typeface="Times New Roman" panose="02020603050405020304" pitchFamily="18" charset="0"/>
              </a:rPr>
              <a:t> (CGB) and </a:t>
            </a:r>
            <a:r>
              <a:rPr lang="en-US" sz="2400" dirty="0" err="1">
                <a:cs typeface="Times New Roman" panose="02020603050405020304" pitchFamily="18" charset="0"/>
              </a:rPr>
              <a:t>Bordaleira</a:t>
            </a:r>
            <a:r>
              <a:rPr lang="en-US" sz="2400" dirty="0">
                <a:cs typeface="Times New Roman" panose="02020603050405020304" pitchFamily="18" charset="0"/>
              </a:rPr>
              <a:t>-de-Entre-Douro-e-Minho (BEDM)</a:t>
            </a:r>
          </a:p>
          <a:p>
            <a:pPr algn="just">
              <a:spcAft>
                <a:spcPts val="1800"/>
              </a:spcAft>
            </a:pPr>
            <a:r>
              <a:rPr lang="en-US" sz="2400" dirty="0">
                <a:cs typeface="Times New Roman" panose="02020603050405020304" pitchFamily="18" charset="0"/>
              </a:rPr>
              <a:t>Sheep and goat meat production constitutes 2.8% of Portugal’s meat production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A39B655-03AF-4324-AD05-20B637B5F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4FBEF7D-0A84-4AC3-ACAE-E84C6A91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/>
          <a:lstStyle/>
          <a:p>
            <a:r>
              <a:rPr lang="pt-PT" b="1" dirty="0" err="1">
                <a:cs typeface="Times New Roman" panose="02020603050405020304" pitchFamily="18" charset="0"/>
              </a:rPr>
              <a:t>Introduction</a:t>
            </a:r>
            <a:endParaRPr lang="pt-PT" b="1" dirty="0">
              <a:cs typeface="Times New Roman" panose="02020603050405020304" pitchFamily="18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1ECE3F-9714-4F78-832B-C5A4F3772B41}"/>
              </a:ext>
            </a:extLst>
          </p:cNvPr>
          <p:cNvGrpSpPr/>
          <p:nvPr/>
        </p:nvGrpSpPr>
        <p:grpSpPr>
          <a:xfrm>
            <a:off x="7895599" y="3838455"/>
            <a:ext cx="3915401" cy="2867626"/>
            <a:chOff x="7895599" y="3749555"/>
            <a:chExt cx="3915401" cy="2867626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F663DFDD-6D82-4B32-8075-C4AA0A0ABED0}"/>
                </a:ext>
              </a:extLst>
            </p:cNvPr>
            <p:cNvSpPr txBox="1"/>
            <p:nvPr/>
          </p:nvSpPr>
          <p:spPr>
            <a:xfrm>
              <a:off x="7895599" y="6093961"/>
              <a:ext cx="3915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>
                  <a:cs typeface="Times New Roman" panose="02020603050405020304" pitchFamily="18" charset="0"/>
                </a:rPr>
                <a:t>Figure 2. </a:t>
              </a:r>
              <a:r>
                <a:rPr lang="pt-PT" sz="1400" dirty="0" err="1">
                  <a:cs typeface="Times New Roman" panose="02020603050405020304" pitchFamily="18" charset="0"/>
                </a:rPr>
                <a:t>Bordaleira</a:t>
              </a:r>
              <a:r>
                <a:rPr lang="pt-PT" sz="1400" dirty="0">
                  <a:cs typeface="Times New Roman" panose="02020603050405020304" pitchFamily="18" charset="0"/>
                </a:rPr>
                <a:t>-entre-Douro-E-Minho Atlântica (Ponte de Lima)</a:t>
              </a:r>
            </a:p>
          </p:txBody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D03347EC-3C69-496F-8037-A9D1881E279D}"/>
                </a:ext>
              </a:extLst>
            </p:cNvPr>
            <p:cNvGrpSpPr/>
            <p:nvPr/>
          </p:nvGrpSpPr>
          <p:grpSpPr>
            <a:xfrm>
              <a:off x="8039986" y="3749555"/>
              <a:ext cx="3604831" cy="2403762"/>
              <a:chOff x="11108825" y="1166899"/>
              <a:chExt cx="4427186" cy="2952122"/>
            </a:xfrm>
          </p:grpSpPr>
          <p:pic>
            <p:nvPicPr>
              <p:cNvPr id="21" name="Imagem 20" descr="Uma imagem com ovelha, relva, mamífero, feno&#10;&#10;Descrição gerada automaticamente">
                <a:extLst>
                  <a:ext uri="{FF2B5EF4-FFF2-40B4-BE49-F238E27FC236}">
                    <a16:creationId xmlns:a16="http://schemas.microsoft.com/office/drawing/2014/main" id="{0E91B6D1-9170-4F57-988B-1167AFF9DA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50" b="6150"/>
              <a:stretch/>
            </p:blipFill>
            <p:spPr>
              <a:xfrm>
                <a:off x="11108825" y="1166899"/>
                <a:ext cx="3950450" cy="2482799"/>
              </a:xfrm>
              <a:prstGeom prst="rect">
                <a:avLst/>
              </a:prstGeom>
            </p:spPr>
          </p:pic>
          <p:pic>
            <p:nvPicPr>
              <p:cNvPr id="22" name="Imagem 21" descr="Uma imagem com mamífero, ovelha&#10;&#10;Descrição gerada automaticamente">
                <a:extLst>
                  <a:ext uri="{FF2B5EF4-FFF2-40B4-BE49-F238E27FC236}">
                    <a16:creationId xmlns:a16="http://schemas.microsoft.com/office/drawing/2014/main" id="{044E3069-A506-4617-B573-03B014B41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5183" y="2388193"/>
                <a:ext cx="1730828" cy="1730828"/>
              </a:xfrm>
              <a:prstGeom prst="rect">
                <a:avLst/>
              </a:prstGeom>
            </p:spPr>
          </p:pic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6F2C0F0-3674-4BAF-AC8B-CC1DA7189916}"/>
              </a:ext>
            </a:extLst>
          </p:cNvPr>
          <p:cNvGrpSpPr/>
          <p:nvPr/>
        </p:nvGrpSpPr>
        <p:grpSpPr>
          <a:xfrm>
            <a:off x="7909185" y="738297"/>
            <a:ext cx="3915401" cy="2894153"/>
            <a:chOff x="7764798" y="852597"/>
            <a:chExt cx="3915401" cy="2894153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D0731ED0-1F83-46FC-9BEF-4523889EDC5D}"/>
                </a:ext>
              </a:extLst>
            </p:cNvPr>
            <p:cNvSpPr txBox="1"/>
            <p:nvPr/>
          </p:nvSpPr>
          <p:spPr>
            <a:xfrm>
              <a:off x="7764798" y="3223530"/>
              <a:ext cx="3915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>
                  <a:cs typeface="Times New Roman" panose="02020603050405020304" pitchFamily="18" charset="0"/>
                </a:rPr>
                <a:t>Figure 1. </a:t>
              </a:r>
              <a:r>
                <a:rPr lang="pt-PT" sz="1400" dirty="0">
                  <a:cs typeface="Times New Roman" panose="02020603050405020304" pitchFamily="18" charset="0"/>
                </a:rPr>
                <a:t>Churra Galega Bragançana Mediterrânea (Bragança)</a:t>
              </a:r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64E074E-A57F-4D3E-A77F-6265E998D25C}"/>
                </a:ext>
              </a:extLst>
            </p:cNvPr>
            <p:cNvGrpSpPr/>
            <p:nvPr/>
          </p:nvGrpSpPr>
          <p:grpSpPr>
            <a:xfrm>
              <a:off x="7895599" y="852597"/>
              <a:ext cx="3604830" cy="2420131"/>
              <a:chOff x="505642" y="3552102"/>
              <a:chExt cx="4427186" cy="2972227"/>
            </a:xfrm>
          </p:grpSpPr>
          <p:pic>
            <p:nvPicPr>
              <p:cNvPr id="19" name="Imagem 18" descr="Uma imagem com vedação, ovelha, relva, mamífero&#10;&#10;Descrição gerada automaticamente">
                <a:extLst>
                  <a:ext uri="{FF2B5EF4-FFF2-40B4-BE49-F238E27FC236}">
                    <a16:creationId xmlns:a16="http://schemas.microsoft.com/office/drawing/2014/main" id="{E26B32F4-09FD-4DA4-9F30-18FDE1955F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57" b="6863"/>
              <a:stretch/>
            </p:blipFill>
            <p:spPr>
              <a:xfrm>
                <a:off x="505642" y="3552102"/>
                <a:ext cx="3963554" cy="2482802"/>
              </a:xfrm>
              <a:prstGeom prst="rect">
                <a:avLst/>
              </a:prstGeom>
            </p:spPr>
          </p:pic>
          <p:pic>
            <p:nvPicPr>
              <p:cNvPr id="20" name="Imagem 19" descr="Uma imagem com cisne, pássaro&#10;&#10;Descrição gerada automaticamente">
                <a:extLst>
                  <a:ext uri="{FF2B5EF4-FFF2-40B4-BE49-F238E27FC236}">
                    <a16:creationId xmlns:a16="http://schemas.microsoft.com/office/drawing/2014/main" id="{4BBB21E4-C106-41BD-A99A-B00563A6B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2000" y="4793501"/>
                <a:ext cx="1730828" cy="1730828"/>
              </a:xfrm>
              <a:prstGeom prst="rect">
                <a:avLst/>
              </a:prstGeom>
            </p:spPr>
          </p:pic>
        </p:grpSp>
      </p:grp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8F128B3D-E059-4B7D-A1BA-71EB54FEF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415F1EB-7825-4E5E-9E23-962183E892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8753" b="19014"/>
          <a:stretch/>
        </p:blipFill>
        <p:spPr>
          <a:xfrm flipH="1">
            <a:off x="7979228" y="0"/>
            <a:ext cx="4212769" cy="6858000"/>
          </a:xfrm>
          <a:prstGeom prst="rect">
            <a:avLst/>
          </a:prstGeom>
        </p:spPr>
      </p:pic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6AA42A30-4061-417D-ACC8-3180940F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534"/>
            <a:ext cx="6878413" cy="4538618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en-US" sz="2200" dirty="0">
                <a:cs typeface="Times New Roman" panose="02020603050405020304" pitchFamily="18" charset="0"/>
              </a:rPr>
              <a:t>Lamb meat achieves ~80% of its maximum tenderness potential after 7 days of cold maturation</a:t>
            </a:r>
          </a:p>
          <a:p>
            <a:pPr algn="just">
              <a:spcAft>
                <a:spcPts val="1200"/>
              </a:spcAft>
            </a:pPr>
            <a:r>
              <a:rPr lang="en-US" sz="2200" dirty="0">
                <a:cs typeface="Times New Roman" panose="02020603050405020304" pitchFamily="18" charset="0"/>
              </a:rPr>
              <a:t>During maturation, microbial deterioration takes place due to the proliferation of </a:t>
            </a:r>
            <a:r>
              <a:rPr lang="en-US" sz="2200" dirty="0" err="1">
                <a:cs typeface="Times New Roman" panose="02020603050405020304" pitchFamily="18" charset="0"/>
              </a:rPr>
              <a:t>psychrotrophic</a:t>
            </a:r>
            <a:r>
              <a:rPr lang="en-US" sz="2200" dirty="0">
                <a:cs typeface="Times New Roman" panose="02020603050405020304" pitchFamily="18" charset="0"/>
              </a:rPr>
              <a:t> bacteria, lactic acid bacteria, </a:t>
            </a:r>
            <a:r>
              <a:rPr lang="en-US" sz="2200" i="1" dirty="0">
                <a:cs typeface="Times New Roman" panose="02020603050405020304" pitchFamily="18" charset="0"/>
              </a:rPr>
              <a:t>Pseudomonas</a:t>
            </a:r>
            <a:r>
              <a:rPr lang="en-US" sz="2200" dirty="0">
                <a:cs typeface="Times New Roman" panose="02020603050405020304" pitchFamily="18" charset="0"/>
              </a:rPr>
              <a:t> spp., </a:t>
            </a:r>
            <a:r>
              <a:rPr lang="en-US" sz="2200" i="1" dirty="0">
                <a:cs typeface="Times New Roman" panose="02020603050405020304" pitchFamily="18" charset="0"/>
              </a:rPr>
              <a:t>Clostridium</a:t>
            </a:r>
            <a:r>
              <a:rPr lang="en-US" sz="2200" dirty="0">
                <a:cs typeface="Times New Roman" panose="02020603050405020304" pitchFamily="18" charset="0"/>
              </a:rPr>
              <a:t> spp., etc.</a:t>
            </a:r>
          </a:p>
          <a:p>
            <a:pPr algn="just">
              <a:spcAft>
                <a:spcPts val="1200"/>
              </a:spcAft>
            </a:pPr>
            <a:r>
              <a:rPr lang="en-US" sz="2200" dirty="0">
                <a:cs typeface="Times New Roman" panose="02020603050405020304" pitchFamily="18" charset="0"/>
              </a:rPr>
              <a:t>Vacuum packaging (VP) is well-known to prolong the life of the meat, by retarding microbial deterioration. It depends on: </a:t>
            </a:r>
          </a:p>
          <a:p>
            <a:pPr lvl="1" algn="just">
              <a:spcAft>
                <a:spcPts val="1200"/>
              </a:spcAft>
            </a:pPr>
            <a:r>
              <a:rPr lang="en-US" sz="1800" b="1" dirty="0">
                <a:solidFill>
                  <a:srgbClr val="7030A0"/>
                </a:solidFill>
                <a:cs typeface="Times New Roman" panose="02020603050405020304" pitchFamily="18" charset="0"/>
              </a:rPr>
              <a:t>chilling system/profile</a:t>
            </a:r>
          </a:p>
          <a:p>
            <a:pPr lvl="1" algn="just">
              <a:spcAft>
                <a:spcPts val="1200"/>
              </a:spcAft>
            </a:pPr>
            <a:r>
              <a:rPr lang="en-US" sz="1800" b="1" dirty="0">
                <a:solidFill>
                  <a:srgbClr val="7030A0"/>
                </a:solidFill>
                <a:cs typeface="Times New Roman" panose="02020603050405020304" pitchFamily="18" charset="0"/>
              </a:rPr>
              <a:t>initial microbial contamination</a:t>
            </a:r>
          </a:p>
          <a:p>
            <a:pPr lvl="1" algn="just">
              <a:spcAft>
                <a:spcPts val="1200"/>
              </a:spcAft>
            </a:pPr>
            <a:r>
              <a:rPr lang="en-US" sz="1800" b="1" dirty="0">
                <a:solidFill>
                  <a:srgbClr val="7030A0"/>
                </a:solidFill>
                <a:cs typeface="Times New Roman" panose="02020603050405020304" pitchFamily="18" charset="0"/>
              </a:rPr>
              <a:t>physicochemical or intrinsic properties of the meat</a:t>
            </a:r>
            <a:endParaRPr lang="pt-PT" sz="1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A39B655-03AF-4324-AD05-20B637B5F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4FBEF7D-0A84-4AC3-ACAE-E84C6A91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/>
          <a:lstStyle/>
          <a:p>
            <a:r>
              <a:rPr lang="pt-PT" b="1" dirty="0"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AB0679-8E71-44E2-B6EF-BB42C786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686" y="4049650"/>
            <a:ext cx="3231696" cy="231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666D3C-541B-4F1C-877C-17E8EB990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686" y="1121458"/>
            <a:ext cx="3231696" cy="24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1A5AF56-4504-4331-8243-03C4699C5394}"/>
              </a:ext>
            </a:extLst>
          </p:cNvPr>
          <p:cNvSpPr txBox="1"/>
          <p:nvPr/>
        </p:nvSpPr>
        <p:spPr>
          <a:xfrm>
            <a:off x="8697686" y="3567066"/>
            <a:ext cx="3719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cs typeface="Times New Roman" panose="02020603050405020304" pitchFamily="18" charset="0"/>
              </a:rPr>
              <a:t>Figure 3. </a:t>
            </a:r>
            <a:r>
              <a:rPr lang="pt-PT" sz="1400" dirty="0" err="1">
                <a:cs typeface="Times New Roman" panose="02020603050405020304" pitchFamily="18" charset="0"/>
              </a:rPr>
              <a:t>Lamb</a:t>
            </a:r>
            <a:r>
              <a:rPr lang="pt-PT" sz="1400" dirty="0"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cs typeface="Times New Roman" panose="02020603050405020304" pitchFamily="18" charset="0"/>
              </a:rPr>
              <a:t>carcasses</a:t>
            </a:r>
            <a:endParaRPr lang="pt-PT" sz="1400" dirty="0"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FECBB3F-CCFE-423C-AA3D-457A9E771157}"/>
              </a:ext>
            </a:extLst>
          </p:cNvPr>
          <p:cNvSpPr txBox="1"/>
          <p:nvPr/>
        </p:nvSpPr>
        <p:spPr>
          <a:xfrm>
            <a:off x="8697686" y="6358541"/>
            <a:ext cx="323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cs typeface="Times New Roman" panose="02020603050405020304" pitchFamily="18" charset="0"/>
              </a:rPr>
              <a:t>Figure 4. </a:t>
            </a:r>
            <a:r>
              <a:rPr lang="pt-PT" sz="1400" dirty="0" err="1">
                <a:cs typeface="Times New Roman" panose="02020603050405020304" pitchFamily="18" charset="0"/>
              </a:rPr>
              <a:t>Vaccum-packed</a:t>
            </a:r>
            <a:r>
              <a:rPr lang="pt-PT" sz="1400" dirty="0"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cs typeface="Times New Roman" panose="02020603050405020304" pitchFamily="18" charset="0"/>
              </a:rPr>
              <a:t>lamb</a:t>
            </a:r>
            <a:r>
              <a:rPr lang="pt-PT" sz="1400" dirty="0"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cs typeface="Times New Roman" panose="02020603050405020304" pitchFamily="18" charset="0"/>
              </a:rPr>
              <a:t>meat</a:t>
            </a:r>
            <a:endParaRPr lang="pt-PT" sz="1400" dirty="0">
              <a:cs typeface="Times New Roman" panose="02020603050405020304" pitchFamily="18" charset="0"/>
            </a:endParaRP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42A0D469-4C5E-4E2D-B066-89EF43558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7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C71C562-5237-4328-A521-BFBC04E38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93ABEEBA-1B9A-4B85-BD62-CF4D92749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t-PT" b="1" dirty="0" err="1">
                <a:cs typeface="Times New Roman" panose="02020603050405020304" pitchFamily="18" charset="0"/>
              </a:rPr>
              <a:t>Objectives</a:t>
            </a:r>
            <a:endParaRPr lang="pt-PT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62611A1-62AE-4EA7-9923-2D74361D1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2156180"/>
              </p:ext>
            </p:extLst>
          </p:nvPr>
        </p:nvGraphicFramePr>
        <p:xfrm>
          <a:off x="1032384" y="2158774"/>
          <a:ext cx="10127231" cy="3425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0A3D1C7F-6767-4E5B-B216-DD4649394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5D20F9-8D11-4E53-BEC8-228920595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A02FD4AF-4F19-4466-AE7B-12D1351DE615}"/>
              </a:ext>
            </a:extLst>
          </p:cNvPr>
          <p:cNvGrpSpPr/>
          <p:nvPr/>
        </p:nvGrpSpPr>
        <p:grpSpPr>
          <a:xfrm>
            <a:off x="2028211" y="4093765"/>
            <a:ext cx="8135579" cy="2420131"/>
            <a:chOff x="2010573" y="4245428"/>
            <a:chExt cx="8564072" cy="2547597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1C1A3144-B499-4862-B717-7325DF8BB075}"/>
                </a:ext>
              </a:extLst>
            </p:cNvPr>
            <p:cNvGrpSpPr/>
            <p:nvPr/>
          </p:nvGrpSpPr>
          <p:grpSpPr>
            <a:xfrm>
              <a:off x="6779951" y="4245428"/>
              <a:ext cx="3794694" cy="2530366"/>
              <a:chOff x="11108825" y="1166899"/>
              <a:chExt cx="4427186" cy="2952122"/>
            </a:xfrm>
          </p:grpSpPr>
          <p:pic>
            <p:nvPicPr>
              <p:cNvPr id="23" name="Imagem 22" descr="Uma imagem com ovelha, relva, mamífero, feno&#10;&#10;Descrição gerada automaticamente">
                <a:extLst>
                  <a:ext uri="{FF2B5EF4-FFF2-40B4-BE49-F238E27FC236}">
                    <a16:creationId xmlns:a16="http://schemas.microsoft.com/office/drawing/2014/main" id="{13A3273B-0C79-4FB9-AE22-37B44E9D4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50" b="6150"/>
              <a:stretch/>
            </p:blipFill>
            <p:spPr>
              <a:xfrm>
                <a:off x="11108825" y="1166899"/>
                <a:ext cx="3950450" cy="2482799"/>
              </a:xfrm>
              <a:prstGeom prst="rect">
                <a:avLst/>
              </a:prstGeom>
            </p:spPr>
          </p:pic>
          <p:pic>
            <p:nvPicPr>
              <p:cNvPr id="24" name="Imagem 23" descr="Uma imagem com mamífero, ovelha&#10;&#10;Descrição gerada automaticamente">
                <a:extLst>
                  <a:ext uri="{FF2B5EF4-FFF2-40B4-BE49-F238E27FC236}">
                    <a16:creationId xmlns:a16="http://schemas.microsoft.com/office/drawing/2014/main" id="{887542DE-35F8-46A7-8DF7-55CBC095B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5183" y="2388193"/>
                <a:ext cx="1730828" cy="1730828"/>
              </a:xfrm>
              <a:prstGeom prst="rect">
                <a:avLst/>
              </a:prstGeom>
            </p:spPr>
          </p:pic>
        </p:grp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5B34198C-823A-4FF0-AE53-212355408D11}"/>
                </a:ext>
              </a:extLst>
            </p:cNvPr>
            <p:cNvGrpSpPr/>
            <p:nvPr/>
          </p:nvGrpSpPr>
          <p:grpSpPr>
            <a:xfrm>
              <a:off x="2010573" y="4245428"/>
              <a:ext cx="3794693" cy="2547597"/>
              <a:chOff x="505642" y="3552102"/>
              <a:chExt cx="4427186" cy="2972227"/>
            </a:xfrm>
          </p:grpSpPr>
          <p:pic>
            <p:nvPicPr>
              <p:cNvPr id="26" name="Imagem 25" descr="Uma imagem com vedação, ovelha, relva, mamífero&#10;&#10;Descrição gerada automaticamente">
                <a:extLst>
                  <a:ext uri="{FF2B5EF4-FFF2-40B4-BE49-F238E27FC236}">
                    <a16:creationId xmlns:a16="http://schemas.microsoft.com/office/drawing/2014/main" id="{5C9EEFB8-F307-4652-A855-5861E0ED43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57" b="6863"/>
              <a:stretch/>
            </p:blipFill>
            <p:spPr>
              <a:xfrm>
                <a:off x="505642" y="3552102"/>
                <a:ext cx="3963554" cy="2482802"/>
              </a:xfrm>
              <a:prstGeom prst="rect">
                <a:avLst/>
              </a:prstGeom>
            </p:spPr>
          </p:pic>
          <p:pic>
            <p:nvPicPr>
              <p:cNvPr id="27" name="Imagem 26" descr="Uma imagem com cisne, pássaro&#10;&#10;Descrição gerada automaticamente">
                <a:extLst>
                  <a:ext uri="{FF2B5EF4-FFF2-40B4-BE49-F238E27FC236}">
                    <a16:creationId xmlns:a16="http://schemas.microsoft.com/office/drawing/2014/main" id="{7916C080-47C0-4FD4-8D40-D5AD8CA6C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2000" y="4793501"/>
                <a:ext cx="1730828" cy="1730828"/>
              </a:xfrm>
              <a:prstGeom prst="rect">
                <a:avLst/>
              </a:prstGeom>
            </p:spPr>
          </p:pic>
        </p:grpSp>
      </p:grpSp>
      <p:sp>
        <p:nvSpPr>
          <p:cNvPr id="9" name="Título 8">
            <a:extLst>
              <a:ext uri="{FF2B5EF4-FFF2-40B4-BE49-F238E27FC236}">
                <a16:creationId xmlns:a16="http://schemas.microsoft.com/office/drawing/2014/main" id="{23ACBB23-2DF6-408E-BD3E-8FF41262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t-PT" b="1" dirty="0" err="1">
                <a:latin typeface="+mn-lt"/>
                <a:cs typeface="Times New Roman" panose="02020603050405020304" pitchFamily="18" charset="0"/>
              </a:rPr>
              <a:t>Materials</a:t>
            </a:r>
            <a:r>
              <a:rPr lang="pt-PT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t-PT" b="1" dirty="0" err="1">
                <a:latin typeface="+mn-lt"/>
                <a:cs typeface="Times New Roman" panose="02020603050405020304" pitchFamily="18" charset="0"/>
              </a:rPr>
              <a:t>and</a:t>
            </a:r>
            <a:r>
              <a:rPr lang="pt-PT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t-PT" b="1" dirty="0" err="1">
                <a:latin typeface="+mn-lt"/>
                <a:cs typeface="Times New Roman" panose="02020603050405020304" pitchFamily="18" charset="0"/>
              </a:rPr>
              <a:t>methods</a:t>
            </a:r>
            <a:endParaRPr lang="pt-PT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3" name="Marcador de Posição de Conteúdo 29">
            <a:extLst>
              <a:ext uri="{FF2B5EF4-FFF2-40B4-BE49-F238E27FC236}">
                <a16:creationId xmlns:a16="http://schemas.microsoft.com/office/drawing/2014/main" id="{6BDEC143-F5EA-4845-9FEB-D77440ECF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57" y="1605706"/>
            <a:ext cx="10515600" cy="2419803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r>
              <a:rPr lang="en-US" sz="2800" u="sng" dirty="0">
                <a:cs typeface="Times New Roman" panose="02020603050405020304" pitchFamily="18" charset="0"/>
              </a:rPr>
              <a:t>Sample population</a:t>
            </a:r>
          </a:p>
          <a:p>
            <a:pPr algn="just">
              <a:spcAft>
                <a:spcPts val="600"/>
              </a:spcAft>
            </a:pPr>
            <a:r>
              <a:rPr lang="en-US" dirty="0">
                <a:cs typeface="Times New Roman" panose="02020603050405020304" pitchFamily="18" charset="0"/>
              </a:rPr>
              <a:t>30 CBG and 30 </a:t>
            </a:r>
            <a:r>
              <a:rPr lang="en-US" sz="2800" dirty="0">
                <a:cs typeface="Times New Roman" panose="02020603050405020304" pitchFamily="18" charset="0"/>
              </a:rPr>
              <a:t>BDEM lambs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cs typeface="Times New Roman" panose="02020603050405020304" pitchFamily="18" charset="0"/>
              </a:rPr>
              <a:t>Lambs reared in autumn 2018 and spring 2019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cs typeface="Times New Roman" panose="02020603050405020304" pitchFamily="18" charset="0"/>
              </a:rPr>
              <a:t>Slaughtered at 4 months of age</a:t>
            </a:r>
            <a:endParaRPr lang="pt-PT" dirty="0"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4F52B54E-CAD3-490D-A3C3-BA7DEFE5D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4FDB709-64AD-432B-827B-F3A5D5D9A6B2}"/>
              </a:ext>
            </a:extLst>
          </p:cNvPr>
          <p:cNvGrpSpPr/>
          <p:nvPr/>
        </p:nvGrpSpPr>
        <p:grpSpPr>
          <a:xfrm>
            <a:off x="8119163" y="3675279"/>
            <a:ext cx="3653527" cy="3000065"/>
            <a:chOff x="8900921" y="3696777"/>
            <a:chExt cx="3653527" cy="3000065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3BF2F14-16C4-4597-95FB-6E8F586B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00921" y="3696777"/>
              <a:ext cx="2916405" cy="251177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E4529BC-7347-46FB-BE6E-2E5FBF5C1FD3}"/>
                </a:ext>
              </a:extLst>
            </p:cNvPr>
            <p:cNvSpPr/>
            <p:nvPr/>
          </p:nvSpPr>
          <p:spPr>
            <a:xfrm>
              <a:off x="8969455" y="6173622"/>
              <a:ext cx="35849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1" dirty="0">
                  <a:ea typeface="Times New Roman" panose="02020603050405020304" pitchFamily="18" charset="0"/>
                </a:rPr>
                <a:t>Figure 6.</a:t>
              </a:r>
              <a:r>
                <a:rPr lang="en-US" sz="1400" dirty="0">
                  <a:ea typeface="Times New Roman" panose="02020603050405020304" pitchFamily="18" charset="0"/>
                </a:rPr>
                <a:t> Scheme of the division of the </a:t>
              </a:r>
              <a:r>
                <a:rPr lang="en-US" sz="1400" i="1" dirty="0">
                  <a:ea typeface="Times New Roman" panose="02020603050405020304" pitchFamily="18" charset="0"/>
                </a:rPr>
                <a:t>L. thoracis</a:t>
              </a:r>
              <a:r>
                <a:rPr lang="en-US" sz="1400" dirty="0">
                  <a:ea typeface="Times New Roman" panose="02020603050405020304" pitchFamily="18" charset="0"/>
                </a:rPr>
                <a:t> and </a:t>
              </a:r>
              <a:r>
                <a:rPr lang="en-US" sz="1400" i="1" dirty="0">
                  <a:ea typeface="Times New Roman" panose="02020603050405020304" pitchFamily="18" charset="0"/>
                </a:rPr>
                <a:t>L. lumborum</a:t>
              </a:r>
              <a:r>
                <a:rPr lang="en-US" sz="1400" dirty="0">
                  <a:ea typeface="Times New Roman" panose="02020603050405020304" pitchFamily="18" charset="0"/>
                </a:rPr>
                <a:t> muscles for analysis</a:t>
              </a:r>
              <a:endParaRPr lang="pt-PT" sz="1400" dirty="0"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1A72167A-DF76-4777-A67C-A75E95FAF61F}"/>
              </a:ext>
            </a:extLst>
          </p:cNvPr>
          <p:cNvSpPr/>
          <p:nvPr/>
        </p:nvSpPr>
        <p:spPr>
          <a:xfrm>
            <a:off x="3646616" y="1338023"/>
            <a:ext cx="6096000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914400">
              <a:lnSpc>
                <a:spcPct val="90000"/>
              </a:lnSpc>
              <a:spcAft>
                <a:spcPts val="839"/>
              </a:spcAft>
            </a:pPr>
            <a:endParaRPr lang="es-ES" sz="24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DBCA15F-5B38-46CF-9A6E-A7D5E3F41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A210E2FC-6DC8-44B1-9862-D3BDE196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t-PT" b="1" dirty="0" err="1"/>
              <a:t>Materials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methods</a:t>
            </a:r>
            <a:endParaRPr lang="pt-PT" b="1" dirty="0"/>
          </a:p>
        </p:txBody>
      </p:sp>
      <p:sp>
        <p:nvSpPr>
          <p:cNvPr id="13" name="Marcador de Posição de Conteúdo 12">
            <a:extLst>
              <a:ext uri="{FF2B5EF4-FFF2-40B4-BE49-F238E27FC236}">
                <a16:creationId xmlns:a16="http://schemas.microsoft.com/office/drawing/2014/main" id="{6BEDFF7F-7F20-4C94-8A3C-5BF90CED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0"/>
            <a:ext cx="6622369" cy="4351338"/>
          </a:xfrm>
        </p:spPr>
        <p:txBody>
          <a:bodyPr anchor="ctr">
            <a:normAutofit/>
          </a:bodyPr>
          <a:lstStyle/>
          <a:p>
            <a:pPr algn="just"/>
            <a:r>
              <a:rPr lang="en-US" sz="2400" dirty="0"/>
              <a:t>After carcass splitting, the left side of the </a:t>
            </a:r>
            <a:r>
              <a:rPr lang="en-US" sz="2400" i="1" dirty="0"/>
              <a:t>Longissimus dorsi</a:t>
            </a:r>
            <a:r>
              <a:rPr lang="en-US" sz="2400" dirty="0"/>
              <a:t> muscle was removed from the 6th to the 13th vertebra under aseptic conditions, and was vacuum-packed for microbiological analysis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The right half of the muscle was kept for physicochemical analyses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5C8E629-C544-4987-B2C5-DA0BED5144EC}"/>
              </a:ext>
            </a:extLst>
          </p:cNvPr>
          <p:cNvGrpSpPr/>
          <p:nvPr/>
        </p:nvGrpSpPr>
        <p:grpSpPr>
          <a:xfrm>
            <a:off x="8400353" y="679377"/>
            <a:ext cx="2684525" cy="2749623"/>
            <a:chOff x="8342705" y="799109"/>
            <a:chExt cx="2684525" cy="2749623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5E81E374-3E26-46F1-9389-0914C99FB59A}"/>
                </a:ext>
              </a:extLst>
            </p:cNvPr>
            <p:cNvSpPr txBox="1"/>
            <p:nvPr/>
          </p:nvSpPr>
          <p:spPr>
            <a:xfrm>
              <a:off x="8342706" y="3240955"/>
              <a:ext cx="26845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Figure 5.</a:t>
              </a:r>
              <a:r>
                <a:rPr lang="en-US" sz="14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40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Longissimus dorsi </a:t>
              </a:r>
              <a:r>
                <a:rPr lang="en-US" sz="14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muscle</a:t>
              </a:r>
              <a:endParaRPr lang="pt-PT" sz="1400" i="1" dirty="0">
                <a:cs typeface="Times New Roman" panose="02020603050405020304" pitchFamily="18" charset="0"/>
              </a:endParaRP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74C40F11-F36F-4771-8025-24B18177C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31" t="5265" r="5609" b="4906"/>
            <a:stretch/>
          </p:blipFill>
          <p:spPr>
            <a:xfrm>
              <a:off x="8342705" y="799109"/>
              <a:ext cx="2339965" cy="2441845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7C3817B5-998E-4438-B3BE-9FD61F586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5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6">
            <a:extLst>
              <a:ext uri="{FF2B5EF4-FFF2-40B4-BE49-F238E27FC236}">
                <a16:creationId xmlns:a16="http://schemas.microsoft.com/office/drawing/2014/main" id="{A49133FE-9CEB-474B-B52A-33B698112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t-PT" b="1" dirty="0" err="1"/>
              <a:t>Materials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methods</a:t>
            </a:r>
            <a:endParaRPr lang="pt-PT" b="1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8BAD642-96B4-48D7-A1F4-CBA10787A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3339"/>
            <a:ext cx="5181600" cy="3660775"/>
          </a:xfrm>
        </p:spPr>
        <p:txBody>
          <a:bodyPr anchor="t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Physicochemical analysis: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7030A0"/>
                </a:solidFill>
              </a:rPr>
              <a:t>On Day 1</a:t>
            </a:r>
            <a:endParaRPr lang="pt-PT" sz="2600" b="1" dirty="0">
              <a:solidFill>
                <a:srgbClr val="7030A0"/>
              </a:solidFill>
            </a:endParaRPr>
          </a:p>
          <a:p>
            <a:pPr marL="628650" lvl="1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pH </a:t>
            </a:r>
          </a:p>
          <a:p>
            <a:pPr marL="628650" lvl="1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Water activity (a</a:t>
            </a:r>
            <a:r>
              <a:rPr lang="en-US" spc="-1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w</a:t>
            </a: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</a:p>
          <a:p>
            <a:pPr marL="628650" lvl="1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Moisture content</a:t>
            </a:r>
          </a:p>
          <a:p>
            <a:pPr marL="628650" lvl="1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Fat content</a:t>
            </a:r>
          </a:p>
          <a:p>
            <a:pPr marL="628650" lvl="1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Protein content</a:t>
            </a:r>
          </a:p>
          <a:p>
            <a:pPr marL="628650" lvl="1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Ash content</a:t>
            </a:r>
            <a:endParaRPr lang="pt-PT" u="sng" dirty="0"/>
          </a:p>
        </p:txBody>
      </p:sp>
      <p:sp>
        <p:nvSpPr>
          <p:cNvPr id="12" name="Marcador de Posição de Conteúdo 11">
            <a:extLst>
              <a:ext uri="{FF2B5EF4-FFF2-40B4-BE49-F238E27FC236}">
                <a16:creationId xmlns:a16="http://schemas.microsoft.com/office/drawing/2014/main" id="{6A004D72-D692-4151-994C-AAB0BA570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43340"/>
            <a:ext cx="5181600" cy="332331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Microbiological analysis: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7030A0"/>
                </a:solidFill>
              </a:rPr>
              <a:t>On Days 3, 9 and 15</a:t>
            </a:r>
            <a:endParaRPr lang="pt-PT" sz="2600" b="1" dirty="0">
              <a:solidFill>
                <a:srgbClr val="7030A0"/>
              </a:solidFill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Total viable counts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pc="-10" dirty="0" err="1">
                <a:solidFill>
                  <a:srgbClr val="000000"/>
                </a:solidFill>
                <a:ea typeface="Times New Roman" panose="02020603050405020304" pitchFamily="18" charset="0"/>
              </a:rPr>
              <a:t>Psychrotrophic</a:t>
            </a: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bacteria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Lactic acid bacteria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i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Pseudomonas</a:t>
            </a: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spp.</a:t>
            </a:r>
            <a:endParaRPr lang="pt-PT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33CCEDD-384C-4AB5-911C-808CAFCEE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8FD2BC08-76F7-4290-B8BF-E2B2CDD3A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2F6A2A7-ED65-483F-A8B4-69E86A4E7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149" r="85287" b="63893"/>
          <a:stretch/>
        </p:blipFill>
        <p:spPr bwMode="auto">
          <a:xfrm>
            <a:off x="11330557" y="132597"/>
            <a:ext cx="7170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6">
            <a:extLst>
              <a:ext uri="{FF2B5EF4-FFF2-40B4-BE49-F238E27FC236}">
                <a16:creationId xmlns:a16="http://schemas.microsoft.com/office/drawing/2014/main" id="{2015887F-50DE-4830-8885-6DE9885B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t-PT" b="1" dirty="0" err="1"/>
              <a:t>Materials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methods</a:t>
            </a:r>
            <a:endParaRPr lang="pt-PT" b="1" dirty="0"/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2274BA0E-84D3-422C-96A2-1F7C2E37D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722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u="sng" dirty="0"/>
              <a:t>Statistical analysis</a:t>
            </a:r>
            <a:endParaRPr lang="en-US" dirty="0"/>
          </a:p>
          <a:p>
            <a:pPr algn="just"/>
            <a:r>
              <a:rPr lang="en-US" sz="2400" dirty="0"/>
              <a:t>Mixed effects models: Aimed to understand to what extent the intrinsic or physicochemical properties of meat (i.e., pH, aw and proximate composition) can affect the growth of </a:t>
            </a:r>
            <a:r>
              <a:rPr lang="en-US" sz="2400" dirty="0" err="1"/>
              <a:t>mesophiles</a:t>
            </a:r>
            <a:r>
              <a:rPr lang="en-US" sz="2400" dirty="0"/>
              <a:t>, lactic acid bacteria, psychrotrophic bacteria and </a:t>
            </a:r>
            <a:r>
              <a:rPr lang="en-US" sz="2400" i="1" dirty="0"/>
              <a:t>Pseudomonas</a:t>
            </a:r>
            <a:r>
              <a:rPr lang="en-US" sz="2400" dirty="0"/>
              <a:t> spp.</a:t>
            </a:r>
          </a:p>
          <a:p>
            <a:pPr marL="0" indent="0" algn="just">
              <a:buNone/>
            </a:pPr>
            <a:endParaRPr lang="pt-PT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71E80B5-3A14-4D49-B758-849052ADFA91}"/>
              </a:ext>
            </a:extLst>
          </p:cNvPr>
          <p:cNvGrpSpPr/>
          <p:nvPr/>
        </p:nvGrpSpPr>
        <p:grpSpPr>
          <a:xfrm>
            <a:off x="1412243" y="3881153"/>
            <a:ext cx="9502684" cy="2134407"/>
            <a:chOff x="1770771" y="4383176"/>
            <a:chExt cx="8066949" cy="1457146"/>
          </a:xfrm>
        </p:grpSpPr>
        <p:sp>
          <p:nvSpPr>
            <p:cNvPr id="6" name="Seta: Em Ângulo Reto Para Cima 5">
              <a:extLst>
                <a:ext uri="{FF2B5EF4-FFF2-40B4-BE49-F238E27FC236}">
                  <a16:creationId xmlns:a16="http://schemas.microsoft.com/office/drawing/2014/main" id="{CF1AB461-4D6E-428E-9A6D-764A8A456AE7}"/>
                </a:ext>
              </a:extLst>
            </p:cNvPr>
            <p:cNvSpPr/>
            <p:nvPr/>
          </p:nvSpPr>
          <p:spPr>
            <a:xfrm rot="5400000">
              <a:off x="1983545" y="4170402"/>
              <a:ext cx="1069144" cy="1494692"/>
            </a:xfrm>
            <a:prstGeom prst="bentUpArrow">
              <a:avLst/>
            </a:prstGeom>
            <a:solidFill>
              <a:srgbClr val="67AD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>
                <a:solidFill>
                  <a:schemeClr val="tx1"/>
                </a:solidFill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04B31444-027F-4A3D-84AD-1CBAF4A1FF0A}"/>
                </a:ext>
              </a:extLst>
            </p:cNvPr>
            <p:cNvSpPr/>
            <p:nvPr/>
          </p:nvSpPr>
          <p:spPr>
            <a:xfrm>
              <a:off x="7372312" y="4831760"/>
              <a:ext cx="2465408" cy="1008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Intrinsic property (Z)</a:t>
              </a:r>
            </a:p>
            <a:p>
              <a:r>
                <a:rPr lang="en-GB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Breed</a:t>
              </a:r>
            </a:p>
            <a:p>
              <a:r>
                <a:rPr lang="en-GB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Time</a:t>
              </a:r>
            </a:p>
            <a:p>
              <a:r>
                <a:rPr lang="en-GB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Time</a:t>
              </a:r>
              <a:r>
                <a:rPr lang="en-GB" spc="-10" baseline="300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2</a:t>
              </a:r>
              <a:r>
                <a:rPr lang="en-GB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</a:p>
            <a:p>
              <a:r>
                <a:rPr lang="en-GB" spc="-1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Z×Time</a:t>
              </a:r>
              <a:r>
                <a:rPr lang="en-GB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(interaction)</a:t>
              </a:r>
              <a:endParaRPr lang="pt-PT" dirty="0"/>
            </a:p>
          </p:txBody>
        </p:sp>
      </p:grpSp>
      <p:sp>
        <p:nvSpPr>
          <p:cNvPr id="11" name="Retângulo 8">
            <a:extLst>
              <a:ext uri="{FF2B5EF4-FFF2-40B4-BE49-F238E27FC236}">
                <a16:creationId xmlns:a16="http://schemas.microsoft.com/office/drawing/2014/main" id="{04B31444-027F-4A3D-84AD-1CBAF4A1FF0A}"/>
              </a:ext>
            </a:extLst>
          </p:cNvPr>
          <p:cNvSpPr/>
          <p:nvPr/>
        </p:nvSpPr>
        <p:spPr>
          <a:xfrm>
            <a:off x="8010732" y="3943227"/>
            <a:ext cx="2465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Independent variables:</a:t>
            </a:r>
            <a:endParaRPr lang="pt-PT" b="1" dirty="0"/>
          </a:p>
        </p:txBody>
      </p:sp>
      <p:sp>
        <p:nvSpPr>
          <p:cNvPr id="13" name="Retângulo 8">
            <a:extLst>
              <a:ext uri="{FF2B5EF4-FFF2-40B4-BE49-F238E27FC236}">
                <a16:creationId xmlns:a16="http://schemas.microsoft.com/office/drawing/2014/main" id="{04B31444-027F-4A3D-84AD-1CBAF4A1FF0A}"/>
              </a:ext>
            </a:extLst>
          </p:cNvPr>
          <p:cNvSpPr/>
          <p:nvPr/>
        </p:nvSpPr>
        <p:spPr>
          <a:xfrm>
            <a:off x="3333508" y="4538643"/>
            <a:ext cx="2465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Each microbial group </a:t>
            </a:r>
            <a:endParaRPr lang="pt-PT" dirty="0"/>
          </a:p>
        </p:txBody>
      </p:sp>
      <p:sp>
        <p:nvSpPr>
          <p:cNvPr id="3" name="Seta de movimento para a direita 2"/>
          <p:cNvSpPr/>
          <p:nvPr/>
        </p:nvSpPr>
        <p:spPr>
          <a:xfrm>
            <a:off x="5521123" y="4322998"/>
            <a:ext cx="2350712" cy="8006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As a </a:t>
            </a:r>
            <a:r>
              <a:rPr lang="pt-PT" dirty="0" err="1"/>
              <a:t>function</a:t>
            </a:r>
            <a:r>
              <a:rPr lang="pt-PT" dirty="0"/>
              <a:t> </a:t>
            </a:r>
            <a:r>
              <a:rPr lang="pt-PT" dirty="0" err="1"/>
              <a:t>of</a:t>
            </a:r>
            <a:endParaRPr lang="en-GB" dirty="0"/>
          </a:p>
        </p:txBody>
      </p:sp>
      <p:sp>
        <p:nvSpPr>
          <p:cNvPr id="14" name="Retângulo 8">
            <a:extLst>
              <a:ext uri="{FF2B5EF4-FFF2-40B4-BE49-F238E27FC236}">
                <a16:creationId xmlns:a16="http://schemas.microsoft.com/office/drawing/2014/main" id="{04B31444-027F-4A3D-84AD-1CBAF4A1FF0A}"/>
              </a:ext>
            </a:extLst>
          </p:cNvPr>
          <p:cNvSpPr/>
          <p:nvPr/>
        </p:nvSpPr>
        <p:spPr>
          <a:xfrm>
            <a:off x="3194612" y="3953666"/>
            <a:ext cx="2465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Dependent variables:</a:t>
            </a:r>
            <a:endParaRPr lang="pt-PT" b="1" dirty="0"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87934891-8F44-47EF-A9CD-82EC8DD7A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908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2441</Words>
  <Application>Microsoft Office PowerPoint</Application>
  <PresentationFormat>Ecrã Panorâmico</PresentationFormat>
  <Paragraphs>351</Paragraphs>
  <Slides>19</Slides>
  <Notes>15</Notes>
  <HiddenSlides>0</HiddenSlides>
  <MMClips>18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Source Sans Pro</vt:lpstr>
      <vt:lpstr>Times New Roman</vt:lpstr>
      <vt:lpstr>Wingdings</vt:lpstr>
      <vt:lpstr>Office Theme</vt:lpstr>
      <vt:lpstr>Tema do Office</vt:lpstr>
      <vt:lpstr>MICROBIAL DETERIORATION OF LAMB MEAT OF PORTUGUESE ORIGIN AS AFFECTED BY ITS INTRINSIC PROPERTIES  Gisela Rodrigues1, Sara Coelho-Fernandes1, José M. Lorenzo2, Ursula Gonzales-Barron1,and Vasco Cadavez1  1Centro de Investigação de Montanha (CIMO), Instituto Politécnico de Bragança, Portugal 2Fundación Centro Tecnolóxico da Carne, Parque Tecnolóxico de Galicia, Spain</vt:lpstr>
      <vt:lpstr>Content</vt:lpstr>
      <vt:lpstr>Introduction</vt:lpstr>
      <vt:lpstr>Introduction</vt:lpstr>
      <vt:lpstr>Objectives</vt:lpstr>
      <vt:lpstr>Materials and methods</vt:lpstr>
      <vt:lpstr>Materials and methods</vt:lpstr>
      <vt:lpstr>Materials and methods</vt:lpstr>
      <vt:lpstr>Materials and methods</vt:lpstr>
      <vt:lpstr>Results and discussion</vt:lpstr>
      <vt:lpstr>Results and discussion</vt:lpstr>
      <vt:lpstr>Results and Discussion</vt:lpstr>
      <vt:lpstr>Results and discussion</vt:lpstr>
      <vt:lpstr>Results and discussion</vt:lpstr>
      <vt:lpstr>Results and discussion</vt:lpstr>
      <vt:lpstr>Conclusions</vt:lpstr>
      <vt:lpstr>Conclusions</vt:lpstr>
      <vt:lpstr>Acknowledgements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MICROBIAL DETERIORATION OF LAMB MEAT OF PORTUGUESE ORIGIN AS AFFECTED BY ITS INTRINSIC PROPERTIES  Gisela Rodrigues1, Sara Coelho-Fernandes1, José M. Lorenzo2, Ursula Gonzales-Barron1,and Vasco Cadavez1  1Centro de Investigação de Montanha (CIMO), Instituto Politécnico de Bragança, 5300-253 Bragança, Portugal; 2Fundación Centro Tecnolóxico da Carne, Parque Tecnolóxico de Galicia, 3200 San Cibrao das Viñas, Spain</dc:title>
  <dc:creator>Gisela</dc:creator>
  <cp:lastModifiedBy>Sofia Faria</cp:lastModifiedBy>
  <cp:revision>39</cp:revision>
  <dcterms:created xsi:type="dcterms:W3CDTF">2020-10-26T17:17:35Z</dcterms:created>
  <dcterms:modified xsi:type="dcterms:W3CDTF">2020-10-27T23:51:23Z</dcterms:modified>
</cp:coreProperties>
</file>