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6" r:id="rId4"/>
    <p:sldId id="274" r:id="rId5"/>
    <p:sldId id="275" r:id="rId6"/>
    <p:sldId id="281" r:id="rId7"/>
    <p:sldId id="278" r:id="rId8"/>
    <p:sldId id="272" r:id="rId9"/>
    <p:sldId id="284" r:id="rId10"/>
    <p:sldId id="285" r:id="rId11"/>
    <p:sldId id="291" r:id="rId12"/>
    <p:sldId id="286" r:id="rId13"/>
    <p:sldId id="292" r:id="rId14"/>
    <p:sldId id="287" r:id="rId15"/>
    <p:sldId id="289" r:id="rId16"/>
    <p:sldId id="288" r:id="rId17"/>
    <p:sldId id="293" r:id="rId18"/>
    <p:sldId id="270" r:id="rId19"/>
    <p:sldId id="279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B2F0-86D8-4F48-B3DF-A963527CE15C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61EE-8F2E-4B53-8B1F-AA8DF4F5946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301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0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08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65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74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2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76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1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6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8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3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CC53-0ADE-41EA-9054-624243559B9B}" type="datetimeFigureOut">
              <a:rPr lang="es-ES" smtClean="0"/>
              <a:t>10/11/2020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0FA8-77DF-4FEA-8DEE-B82525C104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8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ste@uvigo.es" TargetMode="External"/><Relationship Id="rId2" Type="http://schemas.openxmlformats.org/officeDocument/2006/relationships/hyperlink" Target="mailto:jsimal@uvigo.e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83167" y="3852134"/>
            <a:ext cx="12192000" cy="1718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aseline="30000" dirty="0"/>
              <a:t> </a:t>
            </a:r>
            <a:endParaRPr lang="es-ES" sz="2600" i="1" dirty="0"/>
          </a:p>
          <a:p>
            <a:r>
              <a:rPr lang="en-GB" sz="2600" b="1" i="1" dirty="0"/>
              <a:t>                                                      </a:t>
            </a:r>
            <a:r>
              <a:rPr lang="en-GB" sz="2600" b="1" i="1" dirty="0">
                <a:hlinkClick r:id="rId2"/>
              </a:rPr>
              <a:t>jsimal@uvigo.es</a:t>
            </a:r>
            <a:r>
              <a:rPr lang="en-GB" sz="2600" b="1" i="1" dirty="0"/>
              <a:t>     </a:t>
            </a:r>
            <a:r>
              <a:rPr lang="en-GB" sz="2600" b="1" i="1" dirty="0">
                <a:hlinkClick r:id="rId3"/>
              </a:rPr>
              <a:t>juste@uvigo.es</a:t>
            </a:r>
            <a:r>
              <a:rPr lang="en-GB" sz="2600" b="1" i="1" dirty="0"/>
              <a:t> </a:t>
            </a:r>
            <a:endParaRPr lang="es-ES" sz="2600" b="1" i="1" dirty="0"/>
          </a:p>
          <a:p>
            <a:pPr algn="ctr" defTabSz="914377">
              <a:lnSpc>
                <a:spcPct val="100000"/>
              </a:lnSpc>
              <a:defRPr/>
            </a:pPr>
            <a:endParaRPr lang="es-ES" sz="2000" b="1" spc="-51" dirty="0">
              <a:solidFill>
                <a:prstClr val="black">
                  <a:lumMod val="85000"/>
                  <a:lumOff val="15000"/>
                </a:prst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0" y="878367"/>
            <a:ext cx="11452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dirty="0"/>
              <a:t>Multiple SERS detection of phenol derivatives in tap water</a:t>
            </a:r>
            <a:endParaRPr lang="es-ES_tradnl" sz="48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73158" y="2492767"/>
            <a:ext cx="11475432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600" b="1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A. Carreira-Casais</a:t>
            </a:r>
            <a:r>
              <a:rPr lang="pt-PT" sz="2600" b="1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pt-PT" sz="2600" b="1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,V. Montes-García</a:t>
            </a:r>
            <a:r>
              <a:rPr lang="pt-PT" sz="2600" b="1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PT" sz="2600" b="1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 , I. Pastoriza-Santos</a:t>
            </a:r>
            <a:r>
              <a:rPr lang="pt-PT" sz="2600" b="1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pt-PT" sz="2600" b="1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, M. Prieto</a:t>
            </a:r>
            <a:r>
              <a:rPr lang="pt-PT" sz="2600" b="1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pt-PT" sz="2600" b="1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, J</a:t>
            </a:r>
            <a:r>
              <a:rPr lang="pt-PT" sz="2600" b="1" u="sng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. Simal-Gándara</a:t>
            </a:r>
            <a:r>
              <a:rPr lang="pt-PT" sz="2600" b="1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pt-PT" sz="2600" b="1" u="sng" spc="-5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 J. Pérez-Juste</a:t>
            </a:r>
            <a:r>
              <a:rPr lang="pt-PT" sz="2600" b="1" u="sng" spc="-50" baseline="30000" dirty="0">
                <a:solidFill>
                  <a:srgbClr val="474747"/>
                </a:solidFill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2</a:t>
            </a:r>
            <a:endParaRPr lang="es-ES" sz="2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396" y="5375274"/>
            <a:ext cx="3421933" cy="139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77" y="4992483"/>
            <a:ext cx="1774377" cy="177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28468" y="3543076"/>
            <a:ext cx="10123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 </a:t>
            </a:r>
            <a:r>
              <a:rPr lang="en-GB" baseline="30000" dirty="0"/>
              <a:t>1</a:t>
            </a:r>
            <a:r>
              <a:rPr lang="en-GB" dirty="0"/>
              <a:t>Nutrition and </a:t>
            </a:r>
            <a:r>
              <a:rPr lang="en-GB" dirty="0" err="1"/>
              <a:t>Bromatology</a:t>
            </a:r>
            <a:r>
              <a:rPr lang="en-GB" dirty="0"/>
              <a:t> Group, Department of Analytical and Food Chemistry, Faculty of Science, University of </a:t>
            </a:r>
            <a:r>
              <a:rPr lang="en-GB" dirty="0" err="1"/>
              <a:t>Vigo</a:t>
            </a:r>
            <a:r>
              <a:rPr lang="en-GB" dirty="0"/>
              <a:t>, </a:t>
            </a:r>
            <a:r>
              <a:rPr lang="en-GB" dirty="0" err="1"/>
              <a:t>Vigo</a:t>
            </a:r>
            <a:r>
              <a:rPr lang="en-GB" dirty="0"/>
              <a:t>, Spain.</a:t>
            </a:r>
            <a:endParaRPr lang="es-ES" dirty="0"/>
          </a:p>
          <a:p>
            <a:pPr algn="ctr"/>
            <a:r>
              <a:rPr lang="en-GB" baseline="30000" dirty="0"/>
              <a:t>2</a:t>
            </a:r>
            <a:r>
              <a:rPr lang="en-GB" dirty="0"/>
              <a:t>Department of Physical Chemistry, </a:t>
            </a:r>
            <a:r>
              <a:rPr lang="en-GB" dirty="0" err="1"/>
              <a:t>Biomedic</a:t>
            </a:r>
            <a:r>
              <a:rPr lang="en-GB" dirty="0"/>
              <a:t> Research </a:t>
            </a:r>
            <a:r>
              <a:rPr lang="en-GB" dirty="0" err="1"/>
              <a:t>Center</a:t>
            </a:r>
            <a:r>
              <a:rPr lang="en-GB" dirty="0"/>
              <a:t> of Galicia (CINBIO) University of </a:t>
            </a:r>
            <a:r>
              <a:rPr lang="en-GB" dirty="0" err="1"/>
              <a:t>Vigo</a:t>
            </a:r>
            <a:r>
              <a:rPr lang="en-GB" dirty="0"/>
              <a:t>, </a:t>
            </a:r>
            <a:r>
              <a:rPr lang="en-GB" dirty="0" err="1"/>
              <a:t>Vigo</a:t>
            </a:r>
            <a:r>
              <a:rPr lang="en-GB" dirty="0"/>
              <a:t>, Spain.</a:t>
            </a:r>
            <a:endParaRPr lang="es-ES" dirty="0"/>
          </a:p>
        </p:txBody>
      </p:sp>
      <p:pic>
        <p:nvPicPr>
          <p:cNvPr id="9" name="Picture 2" descr="Grupo de Investigacións Agro-Ambientáis e Agroalimentarias - Home |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8" y="4896259"/>
            <a:ext cx="1966823" cy="19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597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6651" y="2184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First Step for Multiplex detection</a:t>
            </a:r>
            <a:endParaRPr lang="es-ES" dirty="0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75516" y="3091326"/>
            <a:ext cx="2066925" cy="1381125"/>
          </a:xfrm>
          <a:prstGeom prst="rect">
            <a:avLst/>
          </a:prstGeom>
        </p:spPr>
      </p:pic>
      <p:pic>
        <p:nvPicPr>
          <p:cNvPr id="8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61" y="4701141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11" y="1748277"/>
            <a:ext cx="1594003" cy="14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uz 10"/>
          <p:cNvSpPr/>
          <p:nvPr/>
        </p:nvSpPr>
        <p:spPr>
          <a:xfrm>
            <a:off x="2616994" y="4001294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ruz 12"/>
          <p:cNvSpPr/>
          <p:nvPr/>
        </p:nvSpPr>
        <p:spPr>
          <a:xfrm>
            <a:off x="2610003" y="2600655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ruz 13"/>
          <p:cNvSpPr/>
          <p:nvPr/>
        </p:nvSpPr>
        <p:spPr>
          <a:xfrm>
            <a:off x="2658841" y="5310472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 descr="Resultado de imagen de 1 NAPHTH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35" y="3366356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033462" y="6106694"/>
            <a:ext cx="53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WE COMPARE 3 SAMPLES AT THE SAME CONCENTRATION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5236251" y="3902098"/>
            <a:ext cx="838200" cy="391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0250891" y="3269758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phenol</a:t>
            </a:r>
            <a:r>
              <a:rPr lang="es-ES" dirty="0"/>
              <a:t> 5 µM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696838" y="2415989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1-naphthol 5 µM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840756" y="4941140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o-</a:t>
            </a:r>
            <a:r>
              <a:rPr lang="es-ES" dirty="0" err="1"/>
              <a:t>cresol</a:t>
            </a:r>
            <a:r>
              <a:rPr lang="es-ES" dirty="0"/>
              <a:t> 5 µM</a:t>
            </a: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833301"/>
              </p:ext>
            </p:extLst>
          </p:nvPr>
        </p:nvGraphicFramePr>
        <p:xfrm>
          <a:off x="5956919" y="1529457"/>
          <a:ext cx="6724638" cy="485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Graph" r:id="rId7" imgW="4066560" imgH="2936160" progId="Origin50.Graph">
                  <p:embed/>
                </p:oleObj>
              </mc:Choice>
              <mc:Fallback>
                <p:oleObj name="Graph" r:id="rId7" imgW="4066560" imgH="2936160" progId="Origin50.Graph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56919" y="1529457"/>
                        <a:ext cx="6724638" cy="4855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First Step for Multiplex detection</a:t>
            </a:r>
            <a:endParaRPr lang="es-ES" dirty="0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3277" y="3310731"/>
            <a:ext cx="2066925" cy="1381125"/>
          </a:xfrm>
          <a:prstGeom prst="rect">
            <a:avLst/>
          </a:prstGeom>
        </p:spPr>
      </p:pic>
      <p:pic>
        <p:nvPicPr>
          <p:cNvPr id="8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61" y="4701141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11" y="1748277"/>
            <a:ext cx="1594003" cy="14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ruz 10"/>
          <p:cNvSpPr/>
          <p:nvPr/>
        </p:nvSpPr>
        <p:spPr>
          <a:xfrm>
            <a:off x="2616994" y="4001294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ruz 12"/>
          <p:cNvSpPr/>
          <p:nvPr/>
        </p:nvSpPr>
        <p:spPr>
          <a:xfrm>
            <a:off x="2610003" y="2600655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ruz 13"/>
          <p:cNvSpPr/>
          <p:nvPr/>
        </p:nvSpPr>
        <p:spPr>
          <a:xfrm>
            <a:off x="2658841" y="5310472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4" descr="Resultado de imagen de 1 NAPHTH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35" y="3366356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033462" y="6106694"/>
            <a:ext cx="53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WE COMPARE 3 SAMPLES AT THE SAME CONCENTRATION</a:t>
            </a:r>
          </a:p>
        </p:txBody>
      </p:sp>
      <p:graphicFrame>
        <p:nvGraphicFramePr>
          <p:cNvPr id="18" name="Marcador de contenido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606983"/>
              </p:ext>
            </p:extLst>
          </p:nvPr>
        </p:nvGraphicFramePr>
        <p:xfrm>
          <a:off x="6050545" y="1996239"/>
          <a:ext cx="5648976" cy="4079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Graph" r:id="rId7" imgW="4066560" imgH="2936160" progId="Origin50.Graph">
                  <p:embed/>
                </p:oleObj>
              </mc:Choice>
              <mc:Fallback>
                <p:oleObj name="Graph" r:id="rId7" imgW="4066560" imgH="2936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0545" y="1996239"/>
                        <a:ext cx="5648976" cy="4079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echa derecha 18"/>
          <p:cNvSpPr/>
          <p:nvPr/>
        </p:nvSpPr>
        <p:spPr>
          <a:xfrm>
            <a:off x="5236251" y="3902098"/>
            <a:ext cx="838200" cy="391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7533570" y="4293208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phenol</a:t>
            </a:r>
            <a:r>
              <a:rPr lang="es-ES" dirty="0"/>
              <a:t> 5 µM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108716" y="3388012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1-naphthol 5 µM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283595" y="2679874"/>
            <a:ext cx="147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o-</a:t>
            </a:r>
            <a:r>
              <a:rPr lang="es-ES" dirty="0" err="1"/>
              <a:t>cresol</a:t>
            </a:r>
            <a:r>
              <a:rPr lang="es-ES" dirty="0"/>
              <a:t> 5 µM</a:t>
            </a:r>
          </a:p>
        </p:txBody>
      </p:sp>
    </p:spTree>
    <p:extLst>
      <p:ext uri="{BB962C8B-B14F-4D97-AF65-F5344CB8AC3E}">
        <p14:creationId xmlns:p14="http://schemas.microsoft.com/office/powerpoint/2010/main" val="41184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6625" y="1690688"/>
            <a:ext cx="5238750" cy="4619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1-naphthol/o-</a:t>
            </a:r>
            <a:r>
              <a:rPr lang="es-ES" dirty="0" err="1"/>
              <a:t>cresol</a:t>
            </a:r>
            <a:r>
              <a:rPr lang="es-ES" dirty="0"/>
              <a:t> </a:t>
            </a:r>
            <a:r>
              <a:rPr lang="es-ES" dirty="0" err="1"/>
              <a:t>Binary</a:t>
            </a:r>
            <a:r>
              <a:rPr lang="es-ES" dirty="0"/>
              <a:t> Mixture</a:t>
            </a: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734" y="3091326"/>
            <a:ext cx="2066925" cy="1381125"/>
          </a:xfrm>
          <a:prstGeom prst="rect">
            <a:avLst/>
          </a:prstGeom>
        </p:spPr>
      </p:pic>
      <p:sp>
        <p:nvSpPr>
          <p:cNvPr id="6" name="Cruz 5"/>
          <p:cNvSpPr/>
          <p:nvPr/>
        </p:nvSpPr>
        <p:spPr>
          <a:xfrm>
            <a:off x="2964774" y="3781888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 descr="Resultado de imagen de 1 NAPH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04" y="4765649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3619500" y="4703557"/>
            <a:ext cx="952500" cy="62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07" y="3291646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793956"/>
              </p:ext>
            </p:extLst>
          </p:nvPr>
        </p:nvGraphicFramePr>
        <p:xfrm>
          <a:off x="7339896" y="1800226"/>
          <a:ext cx="5519310" cy="398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Graph" r:id="rId6" imgW="4066560" imgH="2936160" progId="Origin50.Graph">
                  <p:embed/>
                </p:oleObj>
              </mc:Choice>
              <mc:Fallback>
                <p:oleObj name="Graph" r:id="rId6" imgW="4066560" imgH="2936160" progId="Origin50.Graph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39896" y="1800226"/>
                        <a:ext cx="5519310" cy="398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ector recto 17"/>
          <p:cNvCxnSpPr/>
          <p:nvPr/>
        </p:nvCxnSpPr>
        <p:spPr>
          <a:xfrm>
            <a:off x="3619500" y="4027223"/>
            <a:ext cx="1128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3476625" y="2781300"/>
            <a:ext cx="942975" cy="7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Resultado de imagen de 1 NAPH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1" y="2147699"/>
            <a:ext cx="1760465" cy="10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88" y="2096222"/>
            <a:ext cx="1425493" cy="13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5763804" y="2569022"/>
            <a:ext cx="63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8437326" y="2513228"/>
            <a:ext cx="2470997" cy="2190329"/>
            <a:chOff x="8437326" y="2513228"/>
            <a:chExt cx="2470997" cy="2190329"/>
          </a:xfrm>
        </p:grpSpPr>
        <p:sp>
          <p:nvSpPr>
            <p:cNvPr id="15" name="CuadroTexto 14"/>
            <p:cNvSpPr txBox="1"/>
            <p:nvPr/>
          </p:nvSpPr>
          <p:spPr>
            <a:xfrm>
              <a:off x="8506542" y="4334225"/>
              <a:ext cx="1926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1-naphthol 5 µM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621069" y="3546476"/>
              <a:ext cx="1478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o-</a:t>
              </a:r>
              <a:r>
                <a:rPr lang="es-ES" dirty="0" err="1"/>
                <a:t>cresol</a:t>
              </a:r>
              <a:r>
                <a:rPr lang="es-ES" dirty="0"/>
                <a:t> 5 µM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8437326" y="2513228"/>
              <a:ext cx="2470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/>
                <a:t>Binary</a:t>
              </a:r>
              <a:r>
                <a:rPr lang="es-ES" dirty="0"/>
                <a:t> Mixture 1:1 5 µM</a:t>
              </a:r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2669781" y="6291528"/>
            <a:ext cx="74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Semi-quantitative</a:t>
            </a:r>
            <a:r>
              <a:rPr lang="es-ES" dirty="0"/>
              <a:t> </a:t>
            </a:r>
            <a:r>
              <a:rPr lang="es-ES" dirty="0" err="1"/>
              <a:t>detection</a:t>
            </a:r>
            <a:r>
              <a:rPr lang="es-ES" dirty="0"/>
              <a:t> </a:t>
            </a:r>
            <a:r>
              <a:rPr lang="es-ES" dirty="0" err="1"/>
              <a:t>performed</a:t>
            </a:r>
            <a:r>
              <a:rPr lang="es-ES" dirty="0"/>
              <a:t> as </a:t>
            </a:r>
            <a:r>
              <a:rPr lang="es-ES" dirty="0" err="1"/>
              <a:t>Zou</a:t>
            </a:r>
            <a:r>
              <a:rPr lang="es-ES" dirty="0"/>
              <a:t>, S. et </a:t>
            </a:r>
            <a:r>
              <a:rPr lang="es-ES" i="1" dirty="0"/>
              <a:t>al</a:t>
            </a:r>
            <a:r>
              <a:rPr lang="es-ES" dirty="0"/>
              <a:t>., </a:t>
            </a:r>
            <a:r>
              <a:rPr lang="es-ES" dirty="0" err="1"/>
              <a:t>Sci</a:t>
            </a:r>
            <a:r>
              <a:rPr lang="es-ES" dirty="0"/>
              <a:t>. Rep. 2017, 7.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6625" y="1690688"/>
            <a:ext cx="5238750" cy="4619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/>
              <a:t>1-naphthol/o-</a:t>
            </a:r>
            <a:r>
              <a:rPr lang="es-ES" dirty="0" err="1"/>
              <a:t>cresol</a:t>
            </a:r>
            <a:r>
              <a:rPr lang="es-ES" dirty="0"/>
              <a:t> </a:t>
            </a:r>
            <a:r>
              <a:rPr lang="es-ES" dirty="0" err="1"/>
              <a:t>Binary</a:t>
            </a:r>
            <a:r>
              <a:rPr lang="es-ES" dirty="0"/>
              <a:t> Mixture</a:t>
            </a: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734" y="3091326"/>
            <a:ext cx="2066925" cy="1381125"/>
          </a:xfrm>
          <a:prstGeom prst="rect">
            <a:avLst/>
          </a:prstGeom>
        </p:spPr>
      </p:pic>
      <p:sp>
        <p:nvSpPr>
          <p:cNvPr id="6" name="Cruz 5"/>
          <p:cNvSpPr/>
          <p:nvPr/>
        </p:nvSpPr>
        <p:spPr>
          <a:xfrm>
            <a:off x="2964774" y="3781888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 descr="Resultado de imagen de 1 NAPH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04" y="4765649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3619500" y="4703557"/>
            <a:ext cx="952500" cy="623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07" y="3291646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>
            <a:off x="3619500" y="4027223"/>
            <a:ext cx="1128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3476625" y="2781300"/>
            <a:ext cx="942975" cy="7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Resultado de imagen de 1 NAPH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1" y="2147699"/>
            <a:ext cx="1760465" cy="10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88" y="2096222"/>
            <a:ext cx="1425493" cy="13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5763804" y="2569022"/>
            <a:ext cx="63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graphicFrame>
        <p:nvGraphicFramePr>
          <p:cNvPr id="26" name="Marcador de contenido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3025800"/>
              </p:ext>
            </p:extLst>
          </p:nvPr>
        </p:nvGraphicFramePr>
        <p:xfrm>
          <a:off x="7194828" y="2400882"/>
          <a:ext cx="5359059" cy="374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4828" y="2400882"/>
                        <a:ext cx="5359059" cy="374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ector recto 26"/>
          <p:cNvCxnSpPr/>
          <p:nvPr/>
        </p:nvCxnSpPr>
        <p:spPr>
          <a:xfrm flipV="1">
            <a:off x="8079823" y="2882560"/>
            <a:ext cx="3709841" cy="266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2669781" y="6291528"/>
            <a:ext cx="744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Semi-quantitative</a:t>
            </a:r>
            <a:r>
              <a:rPr lang="es-ES" dirty="0"/>
              <a:t> </a:t>
            </a:r>
            <a:r>
              <a:rPr lang="es-ES" dirty="0" err="1"/>
              <a:t>detection</a:t>
            </a:r>
            <a:r>
              <a:rPr lang="es-ES" dirty="0"/>
              <a:t> </a:t>
            </a:r>
            <a:r>
              <a:rPr lang="es-ES" dirty="0" err="1"/>
              <a:t>performed</a:t>
            </a:r>
            <a:r>
              <a:rPr lang="es-ES" dirty="0"/>
              <a:t> as </a:t>
            </a:r>
            <a:r>
              <a:rPr lang="es-ES" dirty="0" err="1"/>
              <a:t>Zou</a:t>
            </a:r>
            <a:r>
              <a:rPr lang="es-ES" dirty="0"/>
              <a:t>, S. et </a:t>
            </a:r>
            <a:r>
              <a:rPr lang="es-ES" i="1" dirty="0"/>
              <a:t>al</a:t>
            </a:r>
            <a:r>
              <a:rPr lang="es-ES" dirty="0"/>
              <a:t>., </a:t>
            </a:r>
            <a:r>
              <a:rPr lang="es-ES" dirty="0" err="1"/>
              <a:t>Sci</a:t>
            </a:r>
            <a:r>
              <a:rPr lang="es-ES" dirty="0"/>
              <a:t>. Rep. 2017, 7.</a:t>
            </a:r>
          </a:p>
        </p:txBody>
      </p:sp>
    </p:spTree>
    <p:extLst>
      <p:ext uri="{BB962C8B-B14F-4D97-AF65-F5344CB8AC3E}">
        <p14:creationId xmlns:p14="http://schemas.microsoft.com/office/powerpoint/2010/main" val="10123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56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440529" y="1429078"/>
            <a:ext cx="5776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phenol</a:t>
            </a:r>
            <a:r>
              <a:rPr lang="es-ES" sz="2800" dirty="0"/>
              <a:t> / 1-naphthol </a:t>
            </a:r>
            <a:r>
              <a:rPr lang="es-ES" sz="2800" dirty="0" err="1"/>
              <a:t>Binary</a:t>
            </a:r>
            <a:r>
              <a:rPr lang="es-ES" sz="2800" dirty="0"/>
              <a:t> Mixture</a:t>
            </a:r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734" y="3091326"/>
            <a:ext cx="2066925" cy="138112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2619375" y="2975979"/>
            <a:ext cx="97155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619375" y="4557712"/>
            <a:ext cx="1371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18" y="5000186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de 1 NAPHT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53" y="3527157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78" y="2159813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de 1 NAPHT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79" y="2298632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906439" y="2706827"/>
            <a:ext cx="59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8668"/>
              </p:ext>
            </p:extLst>
          </p:nvPr>
        </p:nvGraphicFramePr>
        <p:xfrm>
          <a:off x="6648486" y="1952298"/>
          <a:ext cx="6297833" cy="454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Graph" r:id="rId6" imgW="4066560" imgH="2936160" progId="Origin50.Graph">
                  <p:embed/>
                </p:oleObj>
              </mc:Choice>
              <mc:Fallback>
                <p:oleObj name="Graph" r:id="rId6" imgW="4066560" imgH="2936160" progId="Origin50.Graph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48486" y="1952298"/>
                        <a:ext cx="6297833" cy="454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ángulo 19"/>
          <p:cNvSpPr/>
          <p:nvPr/>
        </p:nvSpPr>
        <p:spPr>
          <a:xfrm>
            <a:off x="8526741" y="4677846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phenol</a:t>
            </a:r>
            <a:r>
              <a:rPr lang="es-ES" dirty="0"/>
              <a:t> 5 µM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396987" y="3796702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1-naphthol 5 µM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8176942" y="2775970"/>
            <a:ext cx="245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Binary</a:t>
            </a:r>
            <a:r>
              <a:rPr lang="es-ES" dirty="0"/>
              <a:t> mixture 1:1 5 µM</a:t>
            </a:r>
          </a:p>
        </p:txBody>
      </p:sp>
      <p:sp>
        <p:nvSpPr>
          <p:cNvPr id="31" name="Cruz 30"/>
          <p:cNvSpPr/>
          <p:nvPr/>
        </p:nvSpPr>
        <p:spPr>
          <a:xfrm>
            <a:off x="2467659" y="3798681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105150" y="4044016"/>
            <a:ext cx="908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5568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440529" y="1429078"/>
            <a:ext cx="5776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phenol</a:t>
            </a:r>
            <a:r>
              <a:rPr lang="es-ES" sz="2800" dirty="0"/>
              <a:t> / 1-naphthol </a:t>
            </a:r>
            <a:r>
              <a:rPr lang="es-ES" sz="2800" dirty="0" err="1"/>
              <a:t>Binary</a:t>
            </a:r>
            <a:r>
              <a:rPr lang="es-ES" sz="2800" dirty="0"/>
              <a:t> Mixture</a:t>
            </a:r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734" y="3091326"/>
            <a:ext cx="2066925" cy="138112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2619375" y="2889637"/>
            <a:ext cx="97155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619375" y="4557712"/>
            <a:ext cx="13716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18" y="5000186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de 1 NAPHT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353" y="3527157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78" y="2159813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de 1 NAPHT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79" y="2298632"/>
            <a:ext cx="1970015" cy="118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906439" y="2706827"/>
            <a:ext cx="59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61628"/>
              </p:ext>
            </p:extLst>
          </p:nvPr>
        </p:nvGraphicFramePr>
        <p:xfrm>
          <a:off x="6951657" y="2566705"/>
          <a:ext cx="5316543" cy="383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Graph" r:id="rId6" imgW="4066560" imgH="2936160" progId="Origin50.Graph">
                  <p:embed/>
                </p:oleObj>
              </mc:Choice>
              <mc:Fallback>
                <p:oleObj name="Graph" r:id="rId6" imgW="4066560" imgH="2936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51657" y="2566705"/>
                        <a:ext cx="5316543" cy="3839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ruz 30"/>
          <p:cNvSpPr/>
          <p:nvPr/>
        </p:nvSpPr>
        <p:spPr>
          <a:xfrm>
            <a:off x="2467659" y="3798681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105150" y="4044016"/>
            <a:ext cx="908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7893170" y="3076159"/>
            <a:ext cx="3631721" cy="268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85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76700" y="1690688"/>
            <a:ext cx="506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phenol</a:t>
            </a:r>
            <a:r>
              <a:rPr lang="es-ES" sz="2800" dirty="0"/>
              <a:t>/ o-</a:t>
            </a:r>
            <a:r>
              <a:rPr lang="es-ES" sz="2800" dirty="0" err="1"/>
              <a:t>cresol</a:t>
            </a:r>
            <a:r>
              <a:rPr lang="es-ES" sz="2800" dirty="0"/>
              <a:t>  </a:t>
            </a:r>
            <a:r>
              <a:rPr lang="es-ES" sz="2800" dirty="0" err="1"/>
              <a:t>Binary</a:t>
            </a:r>
            <a:r>
              <a:rPr lang="es-ES" sz="2800" dirty="0"/>
              <a:t> Mixture</a:t>
            </a:r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363" y="3268002"/>
            <a:ext cx="2066925" cy="1381125"/>
          </a:xfrm>
          <a:prstGeom prst="rect">
            <a:avLst/>
          </a:prstGeom>
        </p:spPr>
      </p:pic>
      <p:sp>
        <p:nvSpPr>
          <p:cNvPr id="7" name="Cruz 6"/>
          <p:cNvSpPr/>
          <p:nvPr/>
        </p:nvSpPr>
        <p:spPr>
          <a:xfrm>
            <a:off x="2451940" y="3892902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105294" y="3114600"/>
            <a:ext cx="97155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23" y="5359788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15" y="3563420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4" y="2291484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/>
          <p:cNvCxnSpPr/>
          <p:nvPr/>
        </p:nvCxnSpPr>
        <p:spPr>
          <a:xfrm>
            <a:off x="3253492" y="4138236"/>
            <a:ext cx="1076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5174004" y="3040200"/>
            <a:ext cx="7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pic>
        <p:nvPicPr>
          <p:cNvPr id="21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3" y="2384136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10724"/>
              </p:ext>
            </p:extLst>
          </p:nvPr>
        </p:nvGraphicFramePr>
        <p:xfrm>
          <a:off x="7223123" y="1678992"/>
          <a:ext cx="6297833" cy="454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Graph" r:id="rId6" imgW="4066560" imgH="2936160" progId="Origin50.Graph">
                  <p:embed/>
                </p:oleObj>
              </mc:Choice>
              <mc:Fallback>
                <p:oleObj name="Graph" r:id="rId6" imgW="4066560" imgH="2936160" progId="Origin50.Graph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3123" y="1678992"/>
                        <a:ext cx="6297833" cy="454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22"/>
          <p:cNvSpPr/>
          <p:nvPr/>
        </p:nvSpPr>
        <p:spPr>
          <a:xfrm>
            <a:off x="9099421" y="4392722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phenol</a:t>
            </a:r>
            <a:r>
              <a:rPr lang="es-ES" dirty="0"/>
              <a:t> 5 µM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020681" y="3527775"/>
            <a:ext cx="146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o-</a:t>
            </a:r>
            <a:r>
              <a:rPr lang="es-ES" dirty="0" err="1"/>
              <a:t>cresol</a:t>
            </a:r>
            <a:r>
              <a:rPr lang="es-ES" dirty="0"/>
              <a:t> 5 µm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563794" y="2479588"/>
            <a:ext cx="245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Binary</a:t>
            </a:r>
            <a:r>
              <a:rPr lang="es-ES" dirty="0"/>
              <a:t> mixture 1:1 5 µM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963791" y="4649127"/>
            <a:ext cx="1112909" cy="131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85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Semiquantitative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detection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076700" y="1690688"/>
            <a:ext cx="506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phenol</a:t>
            </a:r>
            <a:r>
              <a:rPr lang="es-ES" sz="2800" dirty="0"/>
              <a:t>/ o-</a:t>
            </a:r>
            <a:r>
              <a:rPr lang="es-ES" sz="2800" dirty="0" err="1"/>
              <a:t>cresol</a:t>
            </a:r>
            <a:r>
              <a:rPr lang="es-ES" sz="2800" dirty="0"/>
              <a:t>  </a:t>
            </a:r>
            <a:r>
              <a:rPr lang="es-ES" sz="2800" dirty="0" err="1"/>
              <a:t>Binary</a:t>
            </a:r>
            <a:r>
              <a:rPr lang="es-ES" sz="2800" dirty="0"/>
              <a:t> Mixture</a:t>
            </a:r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2363" y="3268002"/>
            <a:ext cx="2066925" cy="1381125"/>
          </a:xfrm>
          <a:prstGeom prst="rect">
            <a:avLst/>
          </a:prstGeom>
        </p:spPr>
      </p:pic>
      <p:sp>
        <p:nvSpPr>
          <p:cNvPr id="7" name="Cruz 6"/>
          <p:cNvSpPr/>
          <p:nvPr/>
        </p:nvSpPr>
        <p:spPr>
          <a:xfrm>
            <a:off x="2451940" y="3892902"/>
            <a:ext cx="511851" cy="490671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105294" y="3114600"/>
            <a:ext cx="97155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23" y="5359788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15" y="3563420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04" y="2291484"/>
            <a:ext cx="801164" cy="1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/>
          <p:cNvCxnSpPr/>
          <p:nvPr/>
        </p:nvCxnSpPr>
        <p:spPr>
          <a:xfrm>
            <a:off x="3253492" y="4138236"/>
            <a:ext cx="1076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5174004" y="3040200"/>
            <a:ext cx="73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and</a:t>
            </a:r>
          </a:p>
        </p:txBody>
      </p:sp>
      <p:pic>
        <p:nvPicPr>
          <p:cNvPr id="21" name="Picture 2" descr="o-Cresol â¥99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33" y="2384136"/>
            <a:ext cx="1521944" cy="1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31393"/>
              </p:ext>
            </p:extLst>
          </p:nvPr>
        </p:nvGraphicFramePr>
        <p:xfrm>
          <a:off x="7366957" y="2503596"/>
          <a:ext cx="5385303" cy="388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Graph" r:id="rId6" imgW="4066560" imgH="2936160" progId="Origin50.Graph">
                  <p:embed/>
                </p:oleObj>
              </mc:Choice>
              <mc:Fallback>
                <p:oleObj name="Graph" r:id="rId6" imgW="4066560" imgH="2936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6957" y="2503596"/>
                        <a:ext cx="5385303" cy="388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de flecha 3"/>
          <p:cNvCxnSpPr/>
          <p:nvPr/>
        </p:nvCxnSpPr>
        <p:spPr>
          <a:xfrm>
            <a:off x="2963791" y="4649127"/>
            <a:ext cx="1112909" cy="1312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8333117" y="2994260"/>
            <a:ext cx="3666226" cy="2733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1) </a:t>
            </a:r>
            <a:r>
              <a:rPr lang="es-ES" b="1" dirty="0" err="1"/>
              <a:t>This</a:t>
            </a:r>
            <a:r>
              <a:rPr lang="es-ES" b="1" dirty="0"/>
              <a:t> </a:t>
            </a:r>
            <a:r>
              <a:rPr lang="es-ES" b="1" dirty="0" err="1"/>
              <a:t>method</a:t>
            </a:r>
            <a:r>
              <a:rPr lang="es-ES" b="1" dirty="0"/>
              <a:t> </a:t>
            </a:r>
            <a:r>
              <a:rPr lang="es-ES" b="1" dirty="0" err="1"/>
              <a:t>allow</a:t>
            </a:r>
            <a:r>
              <a:rPr lang="es-ES" b="1" dirty="0"/>
              <a:t> to </a:t>
            </a:r>
            <a:r>
              <a:rPr lang="es-ES" b="1" dirty="0" err="1"/>
              <a:t>quantify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amount</a:t>
            </a:r>
            <a:r>
              <a:rPr lang="es-ES" b="1" dirty="0"/>
              <a:t> of </a:t>
            </a:r>
            <a:r>
              <a:rPr lang="es-ES" b="1" dirty="0" err="1"/>
              <a:t>this</a:t>
            </a:r>
            <a:r>
              <a:rPr lang="es-ES" b="1" dirty="0"/>
              <a:t> 3 </a:t>
            </a:r>
            <a:r>
              <a:rPr lang="es-ES" b="1" dirty="0" err="1"/>
              <a:t>phenol</a:t>
            </a:r>
            <a:r>
              <a:rPr lang="es-ES" b="1" dirty="0"/>
              <a:t> </a:t>
            </a:r>
            <a:r>
              <a:rPr lang="es-ES" b="1" dirty="0" err="1"/>
              <a:t>derivatives</a:t>
            </a:r>
            <a:r>
              <a:rPr lang="es-ES" b="1" dirty="0"/>
              <a:t>, and to </a:t>
            </a:r>
            <a:r>
              <a:rPr lang="es-ES" b="1" dirty="0" err="1"/>
              <a:t>differenciate</a:t>
            </a:r>
            <a:r>
              <a:rPr lang="es-ES" b="1" dirty="0"/>
              <a:t> </a:t>
            </a:r>
            <a:r>
              <a:rPr lang="es-ES" b="1" dirty="0" err="1"/>
              <a:t>between</a:t>
            </a:r>
            <a:r>
              <a:rPr lang="es-ES" b="1" dirty="0"/>
              <a:t> </a:t>
            </a:r>
            <a:r>
              <a:rPr lang="es-ES" b="1" dirty="0" err="1"/>
              <a:t>them</a:t>
            </a:r>
            <a:r>
              <a:rPr lang="es-ES" b="1" dirty="0"/>
              <a:t>.</a:t>
            </a:r>
          </a:p>
          <a:p>
            <a:pPr marL="0" indent="0" algn="just">
              <a:buNone/>
            </a:pPr>
            <a:r>
              <a:rPr lang="es-ES" b="1" dirty="0"/>
              <a:t>2) </a:t>
            </a:r>
            <a:r>
              <a:rPr lang="es-ES" b="1" dirty="0" err="1"/>
              <a:t>This</a:t>
            </a:r>
            <a:r>
              <a:rPr lang="es-ES" b="1" dirty="0"/>
              <a:t> </a:t>
            </a:r>
            <a:r>
              <a:rPr lang="es-ES" b="1" dirty="0" err="1"/>
              <a:t>method</a:t>
            </a:r>
            <a:r>
              <a:rPr lang="es-ES" b="1" dirty="0"/>
              <a:t> </a:t>
            </a:r>
            <a:r>
              <a:rPr lang="es-ES" b="1" dirty="0" err="1"/>
              <a:t>allow</a:t>
            </a:r>
            <a:r>
              <a:rPr lang="es-ES" b="1" dirty="0"/>
              <a:t> to </a:t>
            </a:r>
            <a:r>
              <a:rPr lang="es-ES" b="1" dirty="0" err="1"/>
              <a:t>perform</a:t>
            </a:r>
            <a:r>
              <a:rPr lang="es-ES" b="1" dirty="0"/>
              <a:t> a </a:t>
            </a:r>
            <a:r>
              <a:rPr lang="es-ES" b="1" dirty="0" err="1"/>
              <a:t>semi-quantitative</a:t>
            </a:r>
            <a:r>
              <a:rPr lang="es-ES" b="1" dirty="0"/>
              <a:t> </a:t>
            </a:r>
            <a:r>
              <a:rPr lang="es-ES" b="1" dirty="0" err="1"/>
              <a:t>determination</a:t>
            </a:r>
            <a:r>
              <a:rPr lang="es-ES" b="1" dirty="0"/>
              <a:t> of </a:t>
            </a:r>
            <a:r>
              <a:rPr lang="es-ES" b="1" dirty="0" err="1"/>
              <a:t>binary</a:t>
            </a:r>
            <a:r>
              <a:rPr lang="es-ES" b="1" dirty="0"/>
              <a:t> mixtures.</a:t>
            </a:r>
          </a:p>
          <a:p>
            <a:pPr marL="0" indent="0" algn="just">
              <a:buNone/>
            </a:pPr>
            <a:r>
              <a:rPr lang="es-ES" b="1" dirty="0"/>
              <a:t>3) </a:t>
            </a:r>
            <a:r>
              <a:rPr lang="es-ES" b="1" dirty="0" err="1"/>
              <a:t>We</a:t>
            </a:r>
            <a:r>
              <a:rPr lang="es-ES" b="1" dirty="0"/>
              <a:t> </a:t>
            </a:r>
            <a:r>
              <a:rPr lang="es-ES" b="1" dirty="0" err="1"/>
              <a:t>purpose</a:t>
            </a:r>
            <a:r>
              <a:rPr lang="es-ES" b="1" dirty="0"/>
              <a:t>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this</a:t>
            </a:r>
            <a:r>
              <a:rPr lang="es-ES" b="1" dirty="0"/>
              <a:t> </a:t>
            </a:r>
            <a:r>
              <a:rPr lang="es-ES" b="1" dirty="0" err="1"/>
              <a:t>experiment</a:t>
            </a:r>
            <a:r>
              <a:rPr lang="es-ES" b="1" dirty="0"/>
              <a:t> </a:t>
            </a:r>
            <a:r>
              <a:rPr lang="es-ES" b="1" dirty="0" err="1"/>
              <a:t>could</a:t>
            </a:r>
            <a:r>
              <a:rPr lang="es-ES" b="1" dirty="0"/>
              <a:t> be a new </a:t>
            </a:r>
            <a:r>
              <a:rPr lang="es-ES" b="1" dirty="0" err="1"/>
              <a:t>step</a:t>
            </a:r>
            <a:r>
              <a:rPr lang="es-ES" b="1" dirty="0"/>
              <a:t> in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rapid-screening</a:t>
            </a:r>
            <a:r>
              <a:rPr lang="es-ES" b="1" dirty="0"/>
              <a:t> of </a:t>
            </a:r>
            <a:r>
              <a:rPr lang="es-ES" b="1" dirty="0" err="1"/>
              <a:t>contamination</a:t>
            </a:r>
            <a:r>
              <a:rPr lang="es-ES" b="1" dirty="0"/>
              <a:t> in </a:t>
            </a:r>
            <a:r>
              <a:rPr lang="es-ES" b="1" dirty="0" err="1"/>
              <a:t>water</a:t>
            </a:r>
            <a:r>
              <a:rPr lang="es-ES" b="1" dirty="0"/>
              <a:t>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</a:t>
            </a:r>
          </a:p>
          <a:p>
            <a:pPr marL="0" indent="0" algn="just">
              <a:buNone/>
            </a:pPr>
            <a:r>
              <a:rPr lang="es-ES" dirty="0"/>
              <a:t>-</a:t>
            </a:r>
            <a:r>
              <a:rPr lang="es-ES" dirty="0" err="1"/>
              <a:t>Semiquantitative</a:t>
            </a:r>
            <a:r>
              <a:rPr lang="es-ES" dirty="0"/>
              <a:t> </a:t>
            </a:r>
            <a:r>
              <a:rPr lang="es-ES" dirty="0" err="1"/>
              <a:t>detection</a:t>
            </a:r>
            <a:r>
              <a:rPr lang="es-ES" dirty="0"/>
              <a:t> of </a:t>
            </a:r>
            <a:r>
              <a:rPr lang="es-ES" dirty="0" err="1"/>
              <a:t>ternary</a:t>
            </a:r>
            <a:r>
              <a:rPr lang="es-ES" dirty="0"/>
              <a:t> mixtures.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0706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15788" y="5589511"/>
            <a:ext cx="10538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GB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Anxo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Carreira-Casais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thanks the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Ministerio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CIencia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Innovación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FPU 16/06135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fellowship.</a:t>
            </a:r>
            <a:endParaRPr lang="es-ES" sz="3600" dirty="0"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Imagen que contiene música&#10;&#10;Descripción generada con confianza muy alta">
            <a:extLst>
              <a:ext uri="{FF2B5EF4-FFF2-40B4-BE49-F238E27FC236}">
                <a16:creationId xmlns:a16="http://schemas.microsoft.com/office/drawing/2014/main" id="{C3E0B810-D6B5-4F49-AD8F-5D3E9A7E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02" y="1960770"/>
            <a:ext cx="2329615" cy="10490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679960-A29A-48F6-9735-F85F7CFF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343" y="1690688"/>
            <a:ext cx="3121485" cy="981039"/>
          </a:xfrm>
          <a:prstGeom prst="rect">
            <a:avLst/>
          </a:prstGeom>
        </p:spPr>
      </p:pic>
      <p:pic>
        <p:nvPicPr>
          <p:cNvPr id="16388" name="Picture 4" descr="Resultado de imagen de MINISTERIO INNOVAC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6" y="4699191"/>
            <a:ext cx="2885396" cy="7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sultado de imagen de UNIVERSIDADE DE VI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75" y="4813360"/>
            <a:ext cx="3644653" cy="80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esultado de imagen de CINB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89" y="2904285"/>
            <a:ext cx="1753596" cy="17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Grupo de Investigacións Agro-Ambientáis e Agroalimentarias - Home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97479"/>
            <a:ext cx="4192032" cy="419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err="1"/>
              <a:t>Introduction</a:t>
            </a:r>
            <a:endParaRPr lang="es-ES" sz="4000" dirty="0"/>
          </a:p>
          <a:p>
            <a:pPr lvl="1"/>
            <a:r>
              <a:rPr lang="es-ES" sz="2800" dirty="0" err="1"/>
              <a:t>Why</a:t>
            </a:r>
            <a:r>
              <a:rPr lang="es-ES" sz="2800" dirty="0"/>
              <a:t> </a:t>
            </a:r>
            <a:r>
              <a:rPr lang="es-ES" sz="2800" dirty="0" err="1"/>
              <a:t>phenols</a:t>
            </a:r>
            <a:r>
              <a:rPr lang="es-ES" sz="2800" dirty="0"/>
              <a:t> are </a:t>
            </a:r>
            <a:r>
              <a:rPr lang="es-ES" sz="2800" dirty="0" err="1"/>
              <a:t>important</a:t>
            </a:r>
            <a:r>
              <a:rPr lang="es-ES" sz="2800" dirty="0"/>
              <a:t>?</a:t>
            </a:r>
          </a:p>
          <a:p>
            <a:pPr lvl="1"/>
            <a:r>
              <a:rPr lang="es-ES" sz="2800" dirty="0" err="1"/>
              <a:t>Phenols</a:t>
            </a:r>
            <a:r>
              <a:rPr lang="es-ES" sz="2800" dirty="0"/>
              <a:t> </a:t>
            </a:r>
            <a:r>
              <a:rPr lang="es-ES" sz="2800" dirty="0" err="1"/>
              <a:t>detection</a:t>
            </a:r>
            <a:endParaRPr lang="es-ES" sz="2800" dirty="0"/>
          </a:p>
          <a:p>
            <a:pPr lvl="1"/>
            <a:r>
              <a:rPr lang="es-ES" sz="2800" dirty="0" err="1"/>
              <a:t>Why</a:t>
            </a:r>
            <a:r>
              <a:rPr lang="es-ES" sz="2800" dirty="0"/>
              <a:t> </a:t>
            </a:r>
            <a:r>
              <a:rPr lang="es-ES" sz="2800" dirty="0" err="1"/>
              <a:t>we</a:t>
            </a:r>
            <a:r>
              <a:rPr lang="es-ES" sz="2800" dirty="0"/>
              <a:t> </a:t>
            </a:r>
            <a:r>
              <a:rPr lang="es-ES" sz="2800" dirty="0" err="1"/>
              <a:t>had</a:t>
            </a:r>
            <a:r>
              <a:rPr lang="es-ES" sz="2800" dirty="0"/>
              <a:t> </a:t>
            </a:r>
            <a:r>
              <a:rPr lang="es-ES" sz="2800" dirty="0" err="1"/>
              <a:t>employed</a:t>
            </a:r>
            <a:r>
              <a:rPr lang="es-ES" sz="2800" dirty="0"/>
              <a:t> SERS?</a:t>
            </a:r>
          </a:p>
          <a:p>
            <a:r>
              <a:rPr lang="es-ES" sz="4000" dirty="0" err="1"/>
              <a:t>Aim</a:t>
            </a:r>
            <a:endParaRPr lang="es-ES" sz="4000" dirty="0"/>
          </a:p>
          <a:p>
            <a:r>
              <a:rPr lang="es-ES" sz="4000" dirty="0" err="1"/>
              <a:t>Results</a:t>
            </a:r>
            <a:endParaRPr lang="es-ES" sz="4000" dirty="0"/>
          </a:p>
          <a:p>
            <a:r>
              <a:rPr lang="es-ES" sz="4000" dirty="0" err="1"/>
              <a:t>Conclusion</a:t>
            </a:r>
            <a:endParaRPr lang="es-ES" sz="4000" dirty="0"/>
          </a:p>
        </p:txBody>
      </p:sp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838200" y="580897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s-ES_tradnl" sz="54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INDEX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67" y="5466414"/>
            <a:ext cx="3421933" cy="139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2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INTRODUCTION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4917141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600" b="1" dirty="0"/>
              <a:t>WHY ARE PHENOL DERIVATIVES IMPORTANT FOR US</a:t>
            </a:r>
            <a:r>
              <a:rPr lang="es-ES" sz="3500" b="1" dirty="0"/>
              <a:t>? </a:t>
            </a:r>
          </a:p>
          <a:p>
            <a:pPr marL="0" indent="0" algn="ctr">
              <a:buNone/>
            </a:pPr>
            <a:r>
              <a:rPr lang="es-ES" dirty="0"/>
              <a:t>a)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phenol</a:t>
            </a:r>
            <a:r>
              <a:rPr lang="es-ES" dirty="0"/>
              <a:t> </a:t>
            </a:r>
            <a:r>
              <a:rPr lang="es-ES" dirty="0" err="1"/>
              <a:t>derivatives</a:t>
            </a:r>
            <a:r>
              <a:rPr lang="es-ES" dirty="0"/>
              <a:t> are </a:t>
            </a:r>
            <a:r>
              <a:rPr lang="es-ES" dirty="0" err="1"/>
              <a:t>employed</a:t>
            </a:r>
            <a:r>
              <a:rPr lang="es-ES" dirty="0"/>
              <a:t> as </a:t>
            </a:r>
            <a:r>
              <a:rPr lang="es-ES" b="1" dirty="0" err="1"/>
              <a:t>pesticides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are </a:t>
            </a:r>
            <a:r>
              <a:rPr lang="es-ES" b="1" dirty="0" err="1"/>
              <a:t>metabolites</a:t>
            </a:r>
            <a:r>
              <a:rPr lang="es-ES" b="1" dirty="0"/>
              <a:t> of </a:t>
            </a:r>
            <a:r>
              <a:rPr lang="es-ES" b="1" dirty="0" err="1"/>
              <a:t>pollutants</a:t>
            </a:r>
            <a:r>
              <a:rPr lang="es-ES" dirty="0"/>
              <a:t>.</a:t>
            </a:r>
          </a:p>
          <a:p>
            <a:pPr marL="0" indent="0" algn="ctr">
              <a:buNone/>
            </a:pPr>
            <a:r>
              <a:rPr lang="es-ES" dirty="0"/>
              <a:t>b) </a:t>
            </a:r>
            <a:r>
              <a:rPr lang="es-ES" dirty="0" err="1"/>
              <a:t>They</a:t>
            </a:r>
            <a:r>
              <a:rPr lang="es-ES" dirty="0"/>
              <a:t> are </a:t>
            </a:r>
            <a:r>
              <a:rPr lang="es-ES" dirty="0" err="1"/>
              <a:t>produced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oil</a:t>
            </a:r>
            <a:r>
              <a:rPr lang="es-ES" dirty="0"/>
              <a:t> </a:t>
            </a:r>
            <a:r>
              <a:rPr lang="es-ES" dirty="0" err="1"/>
              <a:t>industry</a:t>
            </a:r>
            <a:r>
              <a:rPr lang="es-ES" dirty="0"/>
              <a:t> and are </a:t>
            </a:r>
            <a:r>
              <a:rPr lang="es-ES" b="1" dirty="0" err="1"/>
              <a:t>widely</a:t>
            </a:r>
            <a:r>
              <a:rPr lang="es-ES" b="1" dirty="0"/>
              <a:t> </a:t>
            </a:r>
            <a:r>
              <a:rPr lang="es-ES" b="1" dirty="0" err="1"/>
              <a:t>distributed</a:t>
            </a:r>
            <a:r>
              <a:rPr lang="es-ES" b="1" dirty="0"/>
              <a:t> in </a:t>
            </a:r>
            <a:r>
              <a:rPr lang="es-ES" b="1" dirty="0" err="1"/>
              <a:t>soils</a:t>
            </a:r>
            <a:r>
              <a:rPr lang="es-ES" b="1" dirty="0"/>
              <a:t> and </a:t>
            </a:r>
            <a:r>
              <a:rPr lang="es-ES" b="1" dirty="0" err="1"/>
              <a:t>water</a:t>
            </a:r>
            <a:r>
              <a:rPr lang="es-ES" dirty="0"/>
              <a:t>.</a:t>
            </a:r>
          </a:p>
          <a:p>
            <a:pPr marL="0" indent="0" algn="ctr">
              <a:buNone/>
            </a:pPr>
            <a:r>
              <a:rPr lang="es-ES" dirty="0"/>
              <a:t>c) </a:t>
            </a:r>
            <a:r>
              <a:rPr lang="es-ES" dirty="0" err="1"/>
              <a:t>Many</a:t>
            </a:r>
            <a:r>
              <a:rPr lang="es-ES" dirty="0"/>
              <a:t> of </a:t>
            </a:r>
            <a:r>
              <a:rPr lang="es-ES" dirty="0" err="1"/>
              <a:t>them</a:t>
            </a:r>
            <a:r>
              <a:rPr lang="es-ES" dirty="0"/>
              <a:t> are </a:t>
            </a:r>
            <a:r>
              <a:rPr lang="es-ES" dirty="0" err="1"/>
              <a:t>really</a:t>
            </a:r>
            <a:r>
              <a:rPr lang="es-ES" dirty="0"/>
              <a:t>    </a:t>
            </a:r>
            <a:r>
              <a:rPr lang="es-ES" b="1" dirty="0" err="1"/>
              <a:t>noxious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human </a:t>
            </a:r>
            <a:r>
              <a:rPr lang="es-ES" b="1" dirty="0" err="1"/>
              <a:t>health</a:t>
            </a:r>
            <a:r>
              <a:rPr lang="es-ES" dirty="0"/>
              <a:t>.</a:t>
            </a:r>
          </a:p>
        </p:txBody>
      </p:sp>
      <p:sp>
        <p:nvSpPr>
          <p:cNvPr id="5" name="AutoShape 4" descr="Resultado de imagen de PHEN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72" name="Picture 8" descr="Resultado de imagen de PHEN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49" y="2018834"/>
            <a:ext cx="2209047" cy="376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70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INTRODUCTION</a:t>
            </a:r>
            <a:endParaRPr lang="es-ES" dirty="0"/>
          </a:p>
        </p:txBody>
      </p:sp>
      <p:pic>
        <p:nvPicPr>
          <p:cNvPr id="10242" name="Picture 2" descr="Resultado de imagen de INDUSTRIA PETROLE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3" y="2059393"/>
            <a:ext cx="2434092" cy="32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2931504" y="3119727"/>
            <a:ext cx="1761564" cy="1465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utoShape 4" descr="Resultado de imagen de SOILS"/>
          <p:cNvSpPr>
            <a:spLocks noChangeAspect="1" noChangeArrowheads="1"/>
          </p:cNvSpPr>
          <p:nvPr/>
        </p:nvSpPr>
        <p:spPr bwMode="auto">
          <a:xfrm>
            <a:off x="155574" y="-144463"/>
            <a:ext cx="3125507" cy="31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6" name="Picture 6" descr="Resultado de imagen de SO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96" y="4188765"/>
            <a:ext cx="2570069" cy="19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n de AGU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96" y="16906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curvada hacia arriba 7"/>
          <p:cNvSpPr/>
          <p:nvPr/>
        </p:nvSpPr>
        <p:spPr>
          <a:xfrm>
            <a:off x="7815325" y="4753520"/>
            <a:ext cx="954741" cy="11026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>
            <a:off x="7883939" y="1937935"/>
            <a:ext cx="837079" cy="12485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AutoShape 2" descr="Tendencias de consumo: Beber agua del grifo puede ser perjudicial, pero ¿y  cocinar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18" y="3045125"/>
            <a:ext cx="3220526" cy="181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00233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INTRODUCTION</a:t>
            </a:r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721659" y="1411944"/>
            <a:ext cx="10748682" cy="1673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b="1" dirty="0"/>
              <a:t>PHENOLS DETECTION</a:t>
            </a:r>
          </a:p>
          <a:p>
            <a:pPr algn="just"/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prove</a:t>
            </a:r>
            <a:r>
              <a:rPr lang="es-ES" dirty="0"/>
              <a:t> a </a:t>
            </a:r>
            <a:r>
              <a:rPr lang="es-ES" dirty="0" err="1"/>
              <a:t>method</a:t>
            </a:r>
            <a:r>
              <a:rPr lang="es-ES" dirty="0"/>
              <a:t> to </a:t>
            </a:r>
            <a:r>
              <a:rPr lang="es-ES" dirty="0" err="1"/>
              <a:t>demonstrate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able</a:t>
            </a:r>
            <a:r>
              <a:rPr lang="es-ES" dirty="0"/>
              <a:t> to </a:t>
            </a:r>
            <a:r>
              <a:rPr lang="es-ES" dirty="0" err="1"/>
              <a:t>detect</a:t>
            </a:r>
            <a:r>
              <a:rPr lang="es-ES" dirty="0"/>
              <a:t>  PHENOL, O-CRESOL AND 1-NAPHTHOL in </a:t>
            </a:r>
            <a:r>
              <a:rPr lang="es-ES" dirty="0" err="1"/>
              <a:t>tap</a:t>
            </a:r>
            <a:r>
              <a:rPr lang="es-ES" dirty="0"/>
              <a:t> </a:t>
            </a:r>
            <a:r>
              <a:rPr lang="es-ES" dirty="0" err="1"/>
              <a:t>water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Surface-enhanced</a:t>
            </a:r>
            <a:r>
              <a:rPr lang="es-ES" dirty="0"/>
              <a:t> </a:t>
            </a:r>
            <a:r>
              <a:rPr lang="es-ES" dirty="0" err="1"/>
              <a:t>Raman</a:t>
            </a:r>
            <a:r>
              <a:rPr lang="es-ES" dirty="0"/>
              <a:t> </a:t>
            </a:r>
            <a:r>
              <a:rPr lang="es-ES" dirty="0" err="1"/>
              <a:t>spectroscopy</a:t>
            </a:r>
            <a:r>
              <a:rPr lang="es-ES" dirty="0"/>
              <a:t> (SERS).</a:t>
            </a:r>
          </a:p>
        </p:txBody>
      </p:sp>
      <p:pic>
        <p:nvPicPr>
          <p:cNvPr id="5" name="Picture 8" descr="Resultado de imagen de PHEN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2" y="3607174"/>
            <a:ext cx="1088043" cy="18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o-Cresol â¥99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607174"/>
            <a:ext cx="20383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de 1 NAPHT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62" y="3581027"/>
            <a:ext cx="3087839" cy="18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6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INTRODUCTION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b="1" dirty="0"/>
              <a:t>WHY WE HAD EMPLOY SERS?</a:t>
            </a:r>
          </a:p>
          <a:p>
            <a:pPr algn="just"/>
            <a:r>
              <a:rPr lang="es-ES" dirty="0"/>
              <a:t>SERS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really</a:t>
            </a:r>
            <a:r>
              <a:rPr lang="es-ES" dirty="0"/>
              <a:t> </a:t>
            </a:r>
            <a:r>
              <a:rPr lang="es-ES" dirty="0" err="1"/>
              <a:t>powerful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allow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to </a:t>
            </a:r>
            <a:r>
              <a:rPr lang="es-ES" dirty="0" err="1"/>
              <a:t>detect</a:t>
            </a:r>
            <a:r>
              <a:rPr lang="es-ES" dirty="0"/>
              <a:t> </a:t>
            </a:r>
            <a:r>
              <a:rPr lang="es-ES" dirty="0" err="1"/>
              <a:t>pollutants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a </a:t>
            </a:r>
            <a:r>
              <a:rPr lang="es-ES" dirty="0" err="1"/>
              <a:t>great</a:t>
            </a:r>
            <a:r>
              <a:rPr lang="es-ES" dirty="0"/>
              <a:t> </a:t>
            </a:r>
            <a:r>
              <a:rPr lang="es-ES" dirty="0" err="1"/>
              <a:t>preparation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sample</a:t>
            </a:r>
            <a:r>
              <a:rPr lang="es-ES" dirty="0"/>
              <a:t>.</a:t>
            </a:r>
          </a:p>
        </p:txBody>
      </p:sp>
      <p:pic>
        <p:nvPicPr>
          <p:cNvPr id="18434" name="Picture 2" descr="Resultado de imagen de SERS SPECT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50" y="3295292"/>
            <a:ext cx="5582178" cy="31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241541" y="5818900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Zhao</a:t>
            </a:r>
            <a:r>
              <a:rPr lang="es-ES" dirty="0"/>
              <a:t> </a:t>
            </a:r>
            <a:r>
              <a:rPr lang="es-ES" i="1" dirty="0"/>
              <a:t>et al., </a:t>
            </a:r>
            <a:r>
              <a:rPr lang="es-ES" dirty="0"/>
              <a:t>Front. </a:t>
            </a:r>
            <a:r>
              <a:rPr lang="es-ES" dirty="0" err="1"/>
              <a:t>Microbiol</a:t>
            </a:r>
            <a:r>
              <a:rPr lang="es-E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20004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929" y="5094"/>
            <a:ext cx="10515600" cy="1325563"/>
          </a:xfrm>
        </p:spPr>
        <p:txBody>
          <a:bodyPr/>
          <a:lstStyle/>
          <a:p>
            <a:pPr algn="ctr"/>
            <a:r>
              <a:rPr lang="es-ES_tradnl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INTRODUCTION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29" y="967586"/>
            <a:ext cx="10972800" cy="4846306"/>
          </a:xfrm>
        </p:spPr>
        <p:txBody>
          <a:bodyPr/>
          <a:lstStyle/>
          <a:p>
            <a:pPr algn="just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colorimetric</a:t>
            </a:r>
            <a:r>
              <a:rPr lang="es-ES" dirty="0"/>
              <a:t> </a:t>
            </a:r>
            <a:r>
              <a:rPr lang="es-ES" dirty="0" err="1"/>
              <a:t>reaction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a </a:t>
            </a:r>
            <a:r>
              <a:rPr lang="es-ES" dirty="0" err="1"/>
              <a:t>phenol</a:t>
            </a:r>
            <a:r>
              <a:rPr lang="es-ES" dirty="0"/>
              <a:t> and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indophenol</a:t>
            </a:r>
            <a:r>
              <a:rPr lang="es-ES" dirty="0"/>
              <a:t> (</a:t>
            </a:r>
            <a:r>
              <a:rPr lang="es-ES" dirty="0" err="1"/>
              <a:t>Gibbs</a:t>
            </a:r>
            <a:r>
              <a:rPr lang="es-ES" dirty="0"/>
              <a:t> reactive) to </a:t>
            </a:r>
            <a:r>
              <a:rPr lang="es-ES" dirty="0" err="1"/>
              <a:t>form</a:t>
            </a:r>
            <a:r>
              <a:rPr lang="es-ES" dirty="0"/>
              <a:t> and </a:t>
            </a:r>
            <a:r>
              <a:rPr lang="es-ES" dirty="0" err="1"/>
              <a:t>indophenolate</a:t>
            </a:r>
            <a:r>
              <a:rPr lang="es-ES" dirty="0"/>
              <a:t>.</a:t>
            </a:r>
            <a:r>
              <a:rPr lang="es-ES" b="1" dirty="0"/>
              <a:t> </a:t>
            </a:r>
            <a:r>
              <a:rPr lang="es-ES" b="1" dirty="0" err="1"/>
              <a:t>Our</a:t>
            </a:r>
            <a:r>
              <a:rPr lang="es-ES" b="1" dirty="0"/>
              <a:t> </a:t>
            </a:r>
            <a:r>
              <a:rPr lang="es-ES" b="1" dirty="0" err="1"/>
              <a:t>aim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determitate</a:t>
            </a:r>
            <a:r>
              <a:rPr lang="es-ES" b="1" dirty="0"/>
              <a:t> </a:t>
            </a:r>
            <a:r>
              <a:rPr lang="es-ES" b="1" dirty="0" err="1"/>
              <a:t>phenols</a:t>
            </a:r>
            <a:r>
              <a:rPr lang="es-ES" b="1" dirty="0"/>
              <a:t> </a:t>
            </a:r>
            <a:r>
              <a:rPr lang="es-ES" b="1" dirty="0" err="1"/>
              <a:t>simultaneously</a:t>
            </a:r>
            <a:endParaRPr lang="es-ES" b="1" dirty="0"/>
          </a:p>
        </p:txBody>
      </p:sp>
      <p:graphicFrame>
        <p:nvGraphicFramePr>
          <p:cNvPr id="4" name="Marcador de contenid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5871"/>
              </p:ext>
            </p:extLst>
          </p:nvPr>
        </p:nvGraphicFramePr>
        <p:xfrm>
          <a:off x="848867" y="2187249"/>
          <a:ext cx="3442447" cy="367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5" name="CS ChemDraw Drawing" r:id="rId3" imgW="5118980" imgH="5464530" progId="ChemDraw.Document.6.0">
                  <p:embed/>
                </p:oleObj>
              </mc:Choice>
              <mc:Fallback>
                <p:oleObj name="CS ChemDraw Drawing" r:id="rId3" imgW="5118980" imgH="5464530" progId="ChemDraw.Document.6.0">
                  <p:embed/>
                  <p:pic>
                    <p:nvPicPr>
                      <p:cNvPr id="8" name="Marcador de contenido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8867" y="2187249"/>
                        <a:ext cx="3442447" cy="367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ipse 4"/>
          <p:cNvSpPr/>
          <p:nvPr/>
        </p:nvSpPr>
        <p:spPr>
          <a:xfrm>
            <a:off x="428813" y="6095412"/>
            <a:ext cx="1815536" cy="6809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Colorless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2902962" y="6021813"/>
            <a:ext cx="2243328" cy="7071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Green-</a:t>
            </a:r>
            <a:r>
              <a:rPr lang="es-ES" dirty="0" err="1"/>
              <a:t>colored</a:t>
            </a:r>
            <a:r>
              <a:rPr lang="es-ES" dirty="0"/>
              <a:t> </a:t>
            </a:r>
            <a:r>
              <a:rPr lang="es-ES" dirty="0" err="1"/>
              <a:t>product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70408" y="5861327"/>
            <a:ext cx="6821592" cy="915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/>
              <a:t> </a:t>
            </a:r>
            <a:r>
              <a:rPr lang="es-ES" dirty="0" err="1"/>
              <a:t>Conditions</a:t>
            </a:r>
            <a:r>
              <a:rPr lang="es-ES" dirty="0"/>
              <a:t>: t: 2500 s ; </a:t>
            </a:r>
            <a:r>
              <a:rPr lang="es-ES" dirty="0" err="1"/>
              <a:t>Gibss</a:t>
            </a:r>
            <a:r>
              <a:rPr lang="es-ES" dirty="0"/>
              <a:t> </a:t>
            </a:r>
            <a:r>
              <a:rPr lang="es-ES" dirty="0" err="1"/>
              <a:t>Reagent</a:t>
            </a:r>
            <a:r>
              <a:rPr lang="es-ES" dirty="0"/>
              <a:t> </a:t>
            </a:r>
            <a:r>
              <a:rPr lang="es-ES" dirty="0" err="1"/>
              <a:t>Concentration</a:t>
            </a:r>
            <a:r>
              <a:rPr lang="es-ES" dirty="0"/>
              <a:t> (DBQC) 5X10</a:t>
            </a:r>
            <a:r>
              <a:rPr lang="es-ES" baseline="30000" dirty="0"/>
              <a:t>-5  </a:t>
            </a:r>
            <a:r>
              <a:rPr lang="es-ES" dirty="0"/>
              <a:t>M</a:t>
            </a:r>
            <a:endParaRPr lang="es-ES" baseline="30000" dirty="0"/>
          </a:p>
        </p:txBody>
      </p:sp>
      <p:graphicFrame>
        <p:nvGraphicFramePr>
          <p:cNvPr id="8" name="Marcador de contenid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73675"/>
              </p:ext>
            </p:extLst>
          </p:nvPr>
        </p:nvGraphicFramePr>
        <p:xfrm>
          <a:off x="6039849" y="1810876"/>
          <a:ext cx="5484280" cy="383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6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4" name="Marcador de contenid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9849" y="1810876"/>
                        <a:ext cx="5484280" cy="3830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554345" y="3482406"/>
            <a:ext cx="685800" cy="323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489213" y="2904691"/>
            <a:ext cx="92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UV-VIS</a:t>
            </a:r>
          </a:p>
        </p:txBody>
      </p:sp>
    </p:spTree>
    <p:extLst>
      <p:ext uri="{BB962C8B-B14F-4D97-AF65-F5344CB8AC3E}">
        <p14:creationId xmlns:p14="http://schemas.microsoft.com/office/powerpoint/2010/main" val="321099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Plasmonic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Substrates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955" t="54868" r="26086" b="33475"/>
          <a:stretch/>
        </p:blipFill>
        <p:spPr>
          <a:xfrm>
            <a:off x="964325" y="2115435"/>
            <a:ext cx="3893808" cy="1878385"/>
          </a:xfrm>
          <a:prstGeom prst="rect">
            <a:avLst/>
          </a:prstGeom>
        </p:spPr>
      </p:pic>
      <p:sp>
        <p:nvSpPr>
          <p:cNvPr id="5" name="AutoShape 2" descr="Resultado de imagen de micropipeta 0.5 microlitros"/>
          <p:cNvSpPr>
            <a:spLocks noChangeAspect="1" noChangeArrowheads="1"/>
          </p:cNvSpPr>
          <p:nvPr/>
        </p:nvSpPr>
        <p:spPr bwMode="auto">
          <a:xfrm>
            <a:off x="155574" y="-144463"/>
            <a:ext cx="3050219" cy="30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0" name="Picture 4" descr="Resultado de imagen de micropipeta 0.5 microlitro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-1765" r="-16941" b="1765"/>
          <a:stretch/>
        </p:blipFill>
        <p:spPr bwMode="auto">
          <a:xfrm>
            <a:off x="10002751" y="2044474"/>
            <a:ext cx="2702097" cy="27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374924" y="5201064"/>
            <a:ext cx="587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/>
              <a:t> </a:t>
            </a:r>
            <a:r>
              <a:rPr lang="es-ES" sz="2700" dirty="0" err="1"/>
              <a:t>Plasmonic</a:t>
            </a:r>
            <a:r>
              <a:rPr lang="es-ES" sz="2700" dirty="0"/>
              <a:t> </a:t>
            </a:r>
            <a:r>
              <a:rPr lang="es-ES" sz="2700" dirty="0" err="1"/>
              <a:t>substrates</a:t>
            </a:r>
            <a:r>
              <a:rPr lang="es-ES" sz="2700" dirty="0"/>
              <a:t> </a:t>
            </a:r>
            <a:r>
              <a:rPr lang="es-ES" sz="2700" dirty="0" err="1"/>
              <a:t>were</a:t>
            </a:r>
            <a:r>
              <a:rPr lang="es-ES" sz="2700" dirty="0"/>
              <a:t> </a:t>
            </a:r>
            <a:r>
              <a:rPr lang="es-ES" sz="2700" dirty="0" err="1"/>
              <a:t>made</a:t>
            </a:r>
            <a:r>
              <a:rPr lang="es-ES" sz="2700" dirty="0"/>
              <a:t> with 60 </a:t>
            </a:r>
            <a:r>
              <a:rPr lang="es-ES" sz="2700" dirty="0" err="1"/>
              <a:t>nm</a:t>
            </a:r>
            <a:r>
              <a:rPr lang="es-ES" sz="2700" dirty="0"/>
              <a:t> </a:t>
            </a:r>
            <a:r>
              <a:rPr lang="es-ES" sz="2700" dirty="0" err="1"/>
              <a:t>Au@Nps</a:t>
            </a:r>
            <a:r>
              <a:rPr lang="es-ES" sz="2700" dirty="0"/>
              <a:t>  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84163"/>
              </p:ext>
            </p:extLst>
          </p:nvPr>
        </p:nvGraphicFramePr>
        <p:xfrm>
          <a:off x="5374924" y="1690688"/>
          <a:ext cx="4627828" cy="323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4924" y="1690688"/>
                        <a:ext cx="4627828" cy="3232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26" y="3984503"/>
            <a:ext cx="3893807" cy="18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6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5548" y="16850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Phenol calibration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967" y="1496174"/>
            <a:ext cx="2014500" cy="1346094"/>
          </a:xfrm>
          <a:prstGeom prst="rect">
            <a:avLst/>
          </a:prstGeom>
        </p:spPr>
      </p:pic>
      <p:sp>
        <p:nvSpPr>
          <p:cNvPr id="5" name="Cruz 4"/>
          <p:cNvSpPr/>
          <p:nvPr/>
        </p:nvSpPr>
        <p:spPr>
          <a:xfrm>
            <a:off x="2875885" y="2095869"/>
            <a:ext cx="342900" cy="31471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Phenol2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71" y="1670464"/>
            <a:ext cx="664350" cy="11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4847175" y="2253228"/>
            <a:ext cx="616335" cy="408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064" y="1511818"/>
            <a:ext cx="1927890" cy="189152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387019" y="5990454"/>
            <a:ext cx="4197116" cy="551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Each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spectra</a:t>
            </a:r>
            <a:r>
              <a:rPr lang="es-ES" dirty="0">
                <a:solidFill>
                  <a:schemeClr val="tx1"/>
                </a:solidFill>
              </a:rPr>
              <a:t> and  </a:t>
            </a:r>
            <a:r>
              <a:rPr lang="es-ES" dirty="0" err="1">
                <a:solidFill>
                  <a:schemeClr val="tx1"/>
                </a:solidFill>
              </a:rPr>
              <a:t>point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average</a:t>
            </a:r>
            <a:r>
              <a:rPr lang="es-ES" dirty="0">
                <a:solidFill>
                  <a:schemeClr val="tx1"/>
                </a:solidFill>
              </a:rPr>
              <a:t> of 16 single </a:t>
            </a:r>
            <a:r>
              <a:rPr lang="es-ES" dirty="0" err="1">
                <a:solidFill>
                  <a:schemeClr val="tx1"/>
                </a:solidFill>
              </a:rPr>
              <a:t>spectra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777722" y="1083770"/>
            <a:ext cx="6427764" cy="4641438"/>
            <a:chOff x="6777722" y="1083770"/>
            <a:chExt cx="6427764" cy="4641438"/>
          </a:xfrm>
        </p:grpSpPr>
        <p:graphicFrame>
          <p:nvGraphicFramePr>
            <p:cNvPr id="11" name="Marcador de contenid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8886392"/>
                </p:ext>
              </p:extLst>
            </p:nvPr>
          </p:nvGraphicFramePr>
          <p:xfrm>
            <a:off x="6777722" y="1083770"/>
            <a:ext cx="6427764" cy="4641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6" name="Graph" r:id="rId6" imgW="4066560" imgH="2936160" progId="Origin50.Graph">
                    <p:embed/>
                  </p:oleObj>
                </mc:Choice>
                <mc:Fallback>
                  <p:oleObj name="Graph" r:id="rId6" imgW="4066560" imgH="2936160" progId="Origin50.Graph">
                    <p:embed/>
                    <p:pic>
                      <p:nvPicPr>
                        <p:cNvPr id="4" name="Marcador de contenido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77722" y="1083770"/>
                          <a:ext cx="6427764" cy="4641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uadroTexto 12"/>
            <p:cNvSpPr txBox="1"/>
            <p:nvPr/>
          </p:nvSpPr>
          <p:spPr>
            <a:xfrm>
              <a:off x="9199124" y="4209809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/>
                <a:t>dbqc</a:t>
              </a:r>
              <a:endParaRPr lang="es-ES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729582" y="3565015"/>
              <a:ext cx="17315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/>
                <a:t> </a:t>
              </a:r>
              <a:r>
                <a:rPr lang="es-ES" dirty="0" err="1"/>
                <a:t>phenol</a:t>
              </a:r>
              <a:r>
                <a:rPr lang="es-ES" dirty="0"/>
                <a:t> 0.25 µM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901905" y="2756565"/>
              <a:ext cx="1386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/>
                <a:t>phenol</a:t>
              </a:r>
              <a:r>
                <a:rPr lang="es-ES" dirty="0"/>
                <a:t> 1 µM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928354" y="1883897"/>
              <a:ext cx="13869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/>
                <a:t>phenol</a:t>
              </a:r>
              <a:r>
                <a:rPr lang="es-ES" dirty="0"/>
                <a:t> 5 µM</a:t>
              </a:r>
            </a:p>
          </p:txBody>
        </p:sp>
      </p:grpSp>
      <p:graphicFrame>
        <p:nvGraphicFramePr>
          <p:cNvPr id="18" name="Marcador de contenid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03089"/>
              </p:ext>
            </p:extLst>
          </p:nvPr>
        </p:nvGraphicFramePr>
        <p:xfrm>
          <a:off x="815511" y="2916056"/>
          <a:ext cx="4892832" cy="3417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" name="Graph" r:id="rId8" imgW="4154400" imgH="2901600" progId="Origin50.Graph">
                  <p:embed/>
                </p:oleObj>
              </mc:Choice>
              <mc:Fallback>
                <p:oleObj name="Graph" r:id="rId8" imgW="4154400" imgH="2901600" progId="Origin50.Graph">
                  <p:embed/>
                  <p:pic>
                    <p:nvPicPr>
                      <p:cNvPr id="5" name="Marcador de contenido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511" y="2916056"/>
                        <a:ext cx="4892832" cy="3417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958788" y="6266119"/>
            <a:ext cx="512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Fitted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Hill-</a:t>
            </a:r>
            <a:r>
              <a:rPr lang="es-ES" dirty="0" err="1"/>
              <a:t>Langmuir</a:t>
            </a:r>
            <a:r>
              <a:rPr lang="es-ES" dirty="0"/>
              <a:t> </a:t>
            </a:r>
            <a:r>
              <a:rPr lang="es-ES" dirty="0" err="1"/>
              <a:t>equation</a:t>
            </a:r>
            <a:r>
              <a:rPr lang="es-ES" dirty="0"/>
              <a:t> y = A1 x (</a:t>
            </a:r>
            <a:r>
              <a:rPr lang="es-ES" dirty="0" err="1"/>
              <a:t>exp</a:t>
            </a:r>
            <a:r>
              <a:rPr lang="es-ES" dirty="0"/>
              <a:t>) (-x/t1) +y0</a:t>
            </a:r>
          </a:p>
        </p:txBody>
      </p:sp>
    </p:spTree>
    <p:extLst>
      <p:ext uri="{BB962C8B-B14F-4D97-AF65-F5344CB8AC3E}">
        <p14:creationId xmlns:p14="http://schemas.microsoft.com/office/powerpoint/2010/main" val="17411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11895</TotalTime>
  <Words>604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Liberation Serif</vt:lpstr>
      <vt:lpstr>Arial</vt:lpstr>
      <vt:lpstr>Calibri</vt:lpstr>
      <vt:lpstr>Calibri Light</vt:lpstr>
      <vt:lpstr>Helvetica</vt:lpstr>
      <vt:lpstr>Times</vt:lpstr>
      <vt:lpstr>Tema de Office</vt:lpstr>
      <vt:lpstr>CS ChemDraw Drawing</vt:lpstr>
      <vt:lpstr>Graph</vt:lpstr>
      <vt:lpstr>PowerPoint Presentation</vt:lpstr>
      <vt:lpstr>INDEX</vt:lpstr>
      <vt:lpstr>INTRODUCTION</vt:lpstr>
      <vt:lpstr>INTRODUCTION</vt:lpstr>
      <vt:lpstr>INTRODUCTION</vt:lpstr>
      <vt:lpstr>INTRODUCTION</vt:lpstr>
      <vt:lpstr>INTRODUCTION</vt:lpstr>
      <vt:lpstr>RESULTS  Plasmonic Substrates</vt:lpstr>
      <vt:lpstr>RESULTS  Phenol calibration</vt:lpstr>
      <vt:lpstr>RESULTS  First Step for Multiplex detection</vt:lpstr>
      <vt:lpstr>RESULTS  First Step for Multiplex detection</vt:lpstr>
      <vt:lpstr>RESULTS Semiquantitative detection</vt:lpstr>
      <vt:lpstr>RESULTS Semiquantitative detection</vt:lpstr>
      <vt:lpstr>RESULTS Semiquantitative detection</vt:lpstr>
      <vt:lpstr>RESULTS Semiquantitative detection</vt:lpstr>
      <vt:lpstr>RESULTS Semiquantitative detection</vt:lpstr>
      <vt:lpstr>RESULTS Semiquantitative detection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Anxo Carreira Casais</dc:creator>
  <cp:lastModifiedBy>MDPI</cp:lastModifiedBy>
  <cp:revision>122</cp:revision>
  <dcterms:created xsi:type="dcterms:W3CDTF">2019-06-13T16:31:54Z</dcterms:created>
  <dcterms:modified xsi:type="dcterms:W3CDTF">2020-11-10T08:02:20Z</dcterms:modified>
</cp:coreProperties>
</file>