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30275213" cy="42803763"/>
  <p:notesSz cx="6858000" cy="9144000"/>
  <p:defaultTextStyle>
    <a:defPPr>
      <a:defRPr lang="pl-PL"/>
    </a:defPPr>
    <a:lvl1pPr marL="0" algn="l" defTabSz="4175766" rtl="0" eaLnBrk="1" latinLnBrk="0" hangingPunct="1">
      <a:defRPr sz="8204" kern="1200">
        <a:solidFill>
          <a:schemeClr val="tx1"/>
        </a:solidFill>
        <a:latin typeface="+mn-lt"/>
        <a:ea typeface="+mn-ea"/>
        <a:cs typeface="+mn-cs"/>
      </a:defRPr>
    </a:lvl1pPr>
    <a:lvl2pPr marL="2087884" algn="l" defTabSz="4175766" rtl="0" eaLnBrk="1" latinLnBrk="0" hangingPunct="1">
      <a:defRPr sz="8204" kern="1200">
        <a:solidFill>
          <a:schemeClr val="tx1"/>
        </a:solidFill>
        <a:latin typeface="+mn-lt"/>
        <a:ea typeface="+mn-ea"/>
        <a:cs typeface="+mn-cs"/>
      </a:defRPr>
    </a:lvl2pPr>
    <a:lvl3pPr marL="4175766" algn="l" defTabSz="4175766" rtl="0" eaLnBrk="1" latinLnBrk="0" hangingPunct="1">
      <a:defRPr sz="8204" kern="1200">
        <a:solidFill>
          <a:schemeClr val="tx1"/>
        </a:solidFill>
        <a:latin typeface="+mn-lt"/>
        <a:ea typeface="+mn-ea"/>
        <a:cs typeface="+mn-cs"/>
      </a:defRPr>
    </a:lvl3pPr>
    <a:lvl4pPr marL="6263649" algn="l" defTabSz="4175766" rtl="0" eaLnBrk="1" latinLnBrk="0" hangingPunct="1">
      <a:defRPr sz="8204" kern="1200">
        <a:solidFill>
          <a:schemeClr val="tx1"/>
        </a:solidFill>
        <a:latin typeface="+mn-lt"/>
        <a:ea typeface="+mn-ea"/>
        <a:cs typeface="+mn-cs"/>
      </a:defRPr>
    </a:lvl4pPr>
    <a:lvl5pPr marL="8351533" algn="l" defTabSz="4175766" rtl="0" eaLnBrk="1" latinLnBrk="0" hangingPunct="1">
      <a:defRPr sz="8204" kern="1200">
        <a:solidFill>
          <a:schemeClr val="tx1"/>
        </a:solidFill>
        <a:latin typeface="+mn-lt"/>
        <a:ea typeface="+mn-ea"/>
        <a:cs typeface="+mn-cs"/>
      </a:defRPr>
    </a:lvl5pPr>
    <a:lvl6pPr marL="10439415" algn="l" defTabSz="4175766" rtl="0" eaLnBrk="1" latinLnBrk="0" hangingPunct="1">
      <a:defRPr sz="8204" kern="1200">
        <a:solidFill>
          <a:schemeClr val="tx1"/>
        </a:solidFill>
        <a:latin typeface="+mn-lt"/>
        <a:ea typeface="+mn-ea"/>
        <a:cs typeface="+mn-cs"/>
      </a:defRPr>
    </a:lvl6pPr>
    <a:lvl7pPr marL="12527298" algn="l" defTabSz="4175766" rtl="0" eaLnBrk="1" latinLnBrk="0" hangingPunct="1">
      <a:defRPr sz="8204" kern="1200">
        <a:solidFill>
          <a:schemeClr val="tx1"/>
        </a:solidFill>
        <a:latin typeface="+mn-lt"/>
        <a:ea typeface="+mn-ea"/>
        <a:cs typeface="+mn-cs"/>
      </a:defRPr>
    </a:lvl7pPr>
    <a:lvl8pPr marL="14615180" algn="l" defTabSz="4175766" rtl="0" eaLnBrk="1" latinLnBrk="0" hangingPunct="1">
      <a:defRPr sz="8204" kern="1200">
        <a:solidFill>
          <a:schemeClr val="tx1"/>
        </a:solidFill>
        <a:latin typeface="+mn-lt"/>
        <a:ea typeface="+mn-ea"/>
        <a:cs typeface="+mn-cs"/>
      </a:defRPr>
    </a:lvl8pPr>
    <a:lvl9pPr marL="16703064" algn="l" defTabSz="4175766" rtl="0" eaLnBrk="1" latinLnBrk="0" hangingPunct="1">
      <a:defRPr sz="82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2" userDrawn="1">
          <p15:clr>
            <a:srgbClr val="A4A3A4"/>
          </p15:clr>
        </p15:guide>
        <p15:guide id="2" pos="95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132" y="-5514"/>
      </p:cViewPr>
      <p:guideLst>
        <p:guide orient="horz" pos="13482"/>
        <p:guide pos="95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Arkusz_programu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Arkusz_programu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Arkusz_programu_Microsoft_Excel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10167161211582666"/>
          <c:y val="0.13244909436348803"/>
          <c:w val="0.88367629634663791"/>
          <c:h val="0.66056978566668023"/>
        </c:manualLayout>
      </c:layout>
      <c:bar3DChart>
        <c:barDir val="col"/>
        <c:grouping val="clustered"/>
        <c:varyColors val="0"/>
        <c:ser>
          <c:idx val="0"/>
          <c:order val="0"/>
          <c:tx>
            <c:strRef>
              <c:f>Arkusz1!$AA$37</c:f>
              <c:strCache>
                <c:ptCount val="1"/>
                <c:pt idx="0">
                  <c:v>scots pine</c:v>
                </c:pt>
              </c:strCache>
            </c:strRef>
          </c:tx>
          <c:invertIfNegative val="0"/>
          <c:cat>
            <c:strRef>
              <c:f>Arkusz1!$Y$38:$Z$44</c:f>
              <c:strCache>
                <c:ptCount val="7"/>
                <c:pt idx="0">
                  <c:v>0 – 3.15</c:v>
                </c:pt>
                <c:pt idx="1">
                  <c:v>3.15 – 8</c:v>
                </c:pt>
                <c:pt idx="2">
                  <c:v>8 – 16</c:v>
                </c:pt>
                <c:pt idx="3">
                  <c:v>16 – 31.5</c:v>
                </c:pt>
                <c:pt idx="4">
                  <c:v>31.5 – 45</c:v>
                </c:pt>
                <c:pt idx="5">
                  <c:v>45 – 63</c:v>
                </c:pt>
                <c:pt idx="6">
                  <c:v>&gt; 63</c:v>
                </c:pt>
              </c:strCache>
            </c:strRef>
          </c:cat>
          <c:val>
            <c:numRef>
              <c:f>Arkusz1!$AA$38:$AA$44</c:f>
              <c:numCache>
                <c:formatCode>General</c:formatCode>
                <c:ptCount val="7"/>
                <c:pt idx="0">
                  <c:v>2.77</c:v>
                </c:pt>
                <c:pt idx="1">
                  <c:v>9.33</c:v>
                </c:pt>
                <c:pt idx="2">
                  <c:v>21.45</c:v>
                </c:pt>
                <c:pt idx="3">
                  <c:v>45.76</c:v>
                </c:pt>
                <c:pt idx="4">
                  <c:v>14.12</c:v>
                </c:pt>
                <c:pt idx="5">
                  <c:v>5.3</c:v>
                </c:pt>
                <c:pt idx="6">
                  <c:v>1.27</c:v>
                </c:pt>
              </c:numCache>
            </c:numRef>
          </c:val>
        </c:ser>
        <c:ser>
          <c:idx val="1"/>
          <c:order val="1"/>
          <c:tx>
            <c:strRef>
              <c:f>Arkusz1!$AB$37</c:f>
              <c:strCache>
                <c:ptCount val="1"/>
                <c:pt idx="0">
                  <c:v>silver birch</c:v>
                </c:pt>
              </c:strCache>
            </c:strRef>
          </c:tx>
          <c:invertIfNegative val="0"/>
          <c:cat>
            <c:strRef>
              <c:f>Arkusz1!$Y$38:$Z$44</c:f>
              <c:strCache>
                <c:ptCount val="7"/>
                <c:pt idx="0">
                  <c:v>0 – 3.15</c:v>
                </c:pt>
                <c:pt idx="1">
                  <c:v>3.15 – 8</c:v>
                </c:pt>
                <c:pt idx="2">
                  <c:v>8 – 16</c:v>
                </c:pt>
                <c:pt idx="3">
                  <c:v>16 – 31.5</c:v>
                </c:pt>
                <c:pt idx="4">
                  <c:v>31.5 – 45</c:v>
                </c:pt>
                <c:pt idx="5">
                  <c:v>45 – 63</c:v>
                </c:pt>
                <c:pt idx="6">
                  <c:v>&gt; 63</c:v>
                </c:pt>
              </c:strCache>
            </c:strRef>
          </c:cat>
          <c:val>
            <c:numRef>
              <c:f>Arkusz1!$AB$38:$AB$44</c:f>
              <c:numCache>
                <c:formatCode>General</c:formatCode>
                <c:ptCount val="7"/>
                <c:pt idx="0">
                  <c:v>5.0599999999999996</c:v>
                </c:pt>
                <c:pt idx="1">
                  <c:v>29.45</c:v>
                </c:pt>
                <c:pt idx="2">
                  <c:v>51.12</c:v>
                </c:pt>
                <c:pt idx="3">
                  <c:v>12.32</c:v>
                </c:pt>
                <c:pt idx="4">
                  <c:v>1.06</c:v>
                </c:pt>
                <c:pt idx="5">
                  <c:v>0.75</c:v>
                </c:pt>
                <c:pt idx="6">
                  <c:v>0.24</c:v>
                </c:pt>
              </c:numCache>
            </c:numRef>
          </c:val>
        </c:ser>
        <c:ser>
          <c:idx val="2"/>
          <c:order val="2"/>
          <c:tx>
            <c:strRef>
              <c:f>Arkusz1!$AC$37</c:f>
              <c:strCache>
                <c:ptCount val="1"/>
                <c:pt idx="0">
                  <c:v>shiny cotoneaster</c:v>
                </c:pt>
              </c:strCache>
            </c:strRef>
          </c:tx>
          <c:invertIfNegative val="0"/>
          <c:cat>
            <c:strRef>
              <c:f>Arkusz1!$Y$38:$Z$44</c:f>
              <c:strCache>
                <c:ptCount val="7"/>
                <c:pt idx="0">
                  <c:v>0 – 3.15</c:v>
                </c:pt>
                <c:pt idx="1">
                  <c:v>3.15 – 8</c:v>
                </c:pt>
                <c:pt idx="2">
                  <c:v>8 – 16</c:v>
                </c:pt>
                <c:pt idx="3">
                  <c:v>16 – 31.5</c:v>
                </c:pt>
                <c:pt idx="4">
                  <c:v>31.5 – 45</c:v>
                </c:pt>
                <c:pt idx="5">
                  <c:v>45 – 63</c:v>
                </c:pt>
                <c:pt idx="6">
                  <c:v>&gt; 63</c:v>
                </c:pt>
              </c:strCache>
            </c:strRef>
          </c:cat>
          <c:val>
            <c:numRef>
              <c:f>Arkusz1!$AC$38:$AC$44</c:f>
              <c:numCache>
                <c:formatCode>General</c:formatCode>
                <c:ptCount val="7"/>
                <c:pt idx="0">
                  <c:v>15.19</c:v>
                </c:pt>
                <c:pt idx="1">
                  <c:v>52.37</c:v>
                </c:pt>
                <c:pt idx="2">
                  <c:v>26.54</c:v>
                </c:pt>
                <c:pt idx="3">
                  <c:v>4.71</c:v>
                </c:pt>
                <c:pt idx="4">
                  <c:v>0.92</c:v>
                </c:pt>
                <c:pt idx="5">
                  <c:v>0.02</c:v>
                </c:pt>
                <c:pt idx="6">
                  <c:v>0.26</c:v>
                </c:pt>
              </c:numCache>
            </c:numRef>
          </c:val>
        </c:ser>
        <c:dLbls>
          <c:showLegendKey val="0"/>
          <c:showVal val="0"/>
          <c:showCatName val="0"/>
          <c:showSerName val="0"/>
          <c:showPercent val="0"/>
          <c:showBubbleSize val="0"/>
        </c:dLbls>
        <c:gapWidth val="150"/>
        <c:shape val="box"/>
        <c:axId val="456173856"/>
        <c:axId val="456174400"/>
        <c:axId val="0"/>
      </c:bar3DChart>
      <c:catAx>
        <c:axId val="456173856"/>
        <c:scaling>
          <c:orientation val="minMax"/>
        </c:scaling>
        <c:delete val="0"/>
        <c:axPos val="b"/>
        <c:numFmt formatCode="General" sourceLinked="0"/>
        <c:majorTickMark val="out"/>
        <c:minorTickMark val="none"/>
        <c:tickLblPos val="nextTo"/>
        <c:crossAx val="456174400"/>
        <c:crosses val="autoZero"/>
        <c:auto val="1"/>
        <c:lblAlgn val="ctr"/>
        <c:lblOffset val="100"/>
        <c:noMultiLvlLbl val="0"/>
      </c:catAx>
      <c:valAx>
        <c:axId val="456174400"/>
        <c:scaling>
          <c:orientation val="minMax"/>
        </c:scaling>
        <c:delete val="0"/>
        <c:axPos val="l"/>
        <c:majorGridlines/>
        <c:title>
          <c:tx>
            <c:rich>
              <a:bodyPr rot="-5400000" vert="horz"/>
              <a:lstStyle/>
              <a:p>
                <a:pPr>
                  <a:defRPr/>
                </a:pPr>
                <a:r>
                  <a:rPr lang="pl-PL" dirty="0" err="1" smtClean="0"/>
                  <a:t>size</a:t>
                </a:r>
                <a:r>
                  <a:rPr lang="pl-PL" dirty="0" smtClean="0"/>
                  <a:t> </a:t>
                </a:r>
                <a:r>
                  <a:rPr lang="pl-PL" dirty="0" err="1" smtClean="0"/>
                  <a:t>distribution</a:t>
                </a:r>
                <a:r>
                  <a:rPr lang="pl-PL" dirty="0" smtClean="0"/>
                  <a:t> of chips, </a:t>
                </a:r>
                <a:r>
                  <a:rPr lang="en-US" dirty="0" smtClean="0"/>
                  <a:t>%</a:t>
                </a:r>
                <a:endParaRPr lang="en-US" dirty="0"/>
              </a:p>
            </c:rich>
          </c:tx>
          <c:layout>
            <c:manualLayout>
              <c:xMode val="edge"/>
              <c:yMode val="edge"/>
              <c:x val="4.4679586570132782E-3"/>
              <c:y val="0.22805547066447557"/>
            </c:manualLayout>
          </c:layout>
          <c:overlay val="0"/>
        </c:title>
        <c:numFmt formatCode="General" sourceLinked="1"/>
        <c:majorTickMark val="out"/>
        <c:minorTickMark val="none"/>
        <c:tickLblPos val="nextTo"/>
        <c:crossAx val="456173856"/>
        <c:crosses val="autoZero"/>
        <c:crossBetween val="between"/>
      </c:valAx>
    </c:plotArea>
    <c:legend>
      <c:legendPos val="t"/>
      <c:layout/>
      <c:overlay val="0"/>
    </c:legend>
    <c:plotVisOnly val="1"/>
    <c:dispBlanksAs val="gap"/>
    <c:showDLblsOverMax val="0"/>
  </c:chart>
  <c:txPr>
    <a:bodyPr/>
    <a:lstStyle/>
    <a:p>
      <a:pPr>
        <a:defRPr sz="2200" baseline="0"/>
      </a:pPr>
      <a:endParaRPr lang="pl-PL"/>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Arkusz1!$U$122</c:f>
              <c:strCache>
                <c:ptCount val="1"/>
                <c:pt idx="0">
                  <c:v>scots pine</c:v>
                </c:pt>
              </c:strCache>
            </c:strRef>
          </c:tx>
          <c:invertIfNegative val="0"/>
          <c:cat>
            <c:multiLvlStrRef>
              <c:f>Arkusz1!$S$123:$T$132</c:f>
              <c:multiLvlStrCache>
                <c:ptCount val="10"/>
                <c:lvl>
                  <c:pt idx="0">
                    <c:v>30</c:v>
                  </c:pt>
                  <c:pt idx="1">
                    <c:v>60</c:v>
                  </c:pt>
                  <c:pt idx="2">
                    <c:v>30</c:v>
                  </c:pt>
                  <c:pt idx="3">
                    <c:v>60</c:v>
                  </c:pt>
                  <c:pt idx="4">
                    <c:v>30</c:v>
                  </c:pt>
                  <c:pt idx="5">
                    <c:v>60</c:v>
                  </c:pt>
                  <c:pt idx="6">
                    <c:v>90</c:v>
                  </c:pt>
                  <c:pt idx="7">
                    <c:v>30</c:v>
                  </c:pt>
                  <c:pt idx="8">
                    <c:v>60</c:v>
                  </c:pt>
                  <c:pt idx="9">
                    <c:v>90</c:v>
                  </c:pt>
                </c:lvl>
                <c:lvl>
                  <c:pt idx="0">
                    <c:v>16</c:v>
                  </c:pt>
                  <c:pt idx="2">
                    <c:v>8</c:v>
                  </c:pt>
                  <c:pt idx="4">
                    <c:v>3,15</c:v>
                  </c:pt>
                  <c:pt idx="7">
                    <c:v>bottom</c:v>
                  </c:pt>
                </c:lvl>
              </c:multiLvlStrCache>
            </c:multiLvlStrRef>
          </c:cat>
          <c:val>
            <c:numRef>
              <c:f>Arkusz1!$U$123:$U$132</c:f>
              <c:numCache>
                <c:formatCode>General</c:formatCode>
                <c:ptCount val="10"/>
                <c:pt idx="0">
                  <c:v>84.34</c:v>
                </c:pt>
                <c:pt idx="1">
                  <c:v>118.4</c:v>
                </c:pt>
                <c:pt idx="2">
                  <c:v>82.11</c:v>
                </c:pt>
                <c:pt idx="3">
                  <c:v>94.56</c:v>
                </c:pt>
                <c:pt idx="4">
                  <c:v>79</c:v>
                </c:pt>
                <c:pt idx="5">
                  <c:v>86.5</c:v>
                </c:pt>
                <c:pt idx="6">
                  <c:v>91</c:v>
                </c:pt>
                <c:pt idx="7">
                  <c:v>97</c:v>
                </c:pt>
                <c:pt idx="8">
                  <c:v>124</c:v>
                </c:pt>
                <c:pt idx="9">
                  <c:v>145</c:v>
                </c:pt>
              </c:numCache>
            </c:numRef>
          </c:val>
        </c:ser>
        <c:ser>
          <c:idx val="1"/>
          <c:order val="1"/>
          <c:tx>
            <c:strRef>
              <c:f>Arkusz1!$V$122</c:f>
              <c:strCache>
                <c:ptCount val="1"/>
                <c:pt idx="0">
                  <c:v>silver birch</c:v>
                </c:pt>
              </c:strCache>
            </c:strRef>
          </c:tx>
          <c:invertIfNegative val="0"/>
          <c:cat>
            <c:multiLvlStrRef>
              <c:f>Arkusz1!$S$123:$T$132</c:f>
              <c:multiLvlStrCache>
                <c:ptCount val="10"/>
                <c:lvl>
                  <c:pt idx="0">
                    <c:v>30</c:v>
                  </c:pt>
                  <c:pt idx="1">
                    <c:v>60</c:v>
                  </c:pt>
                  <c:pt idx="2">
                    <c:v>30</c:v>
                  </c:pt>
                  <c:pt idx="3">
                    <c:v>60</c:v>
                  </c:pt>
                  <c:pt idx="4">
                    <c:v>30</c:v>
                  </c:pt>
                  <c:pt idx="5">
                    <c:v>60</c:v>
                  </c:pt>
                  <c:pt idx="6">
                    <c:v>90</c:v>
                  </c:pt>
                  <c:pt idx="7">
                    <c:v>30</c:v>
                  </c:pt>
                  <c:pt idx="8">
                    <c:v>60</c:v>
                  </c:pt>
                  <c:pt idx="9">
                    <c:v>90</c:v>
                  </c:pt>
                </c:lvl>
                <c:lvl>
                  <c:pt idx="0">
                    <c:v>16</c:v>
                  </c:pt>
                  <c:pt idx="2">
                    <c:v>8</c:v>
                  </c:pt>
                  <c:pt idx="4">
                    <c:v>3,15</c:v>
                  </c:pt>
                  <c:pt idx="7">
                    <c:v>bottom</c:v>
                  </c:pt>
                </c:lvl>
              </c:multiLvlStrCache>
            </c:multiLvlStrRef>
          </c:cat>
          <c:val>
            <c:numRef>
              <c:f>Arkusz1!$V$123:$V$132</c:f>
              <c:numCache>
                <c:formatCode>General</c:formatCode>
                <c:ptCount val="10"/>
                <c:pt idx="0">
                  <c:v>93</c:v>
                </c:pt>
                <c:pt idx="1">
                  <c:v>136</c:v>
                </c:pt>
                <c:pt idx="2">
                  <c:v>93</c:v>
                </c:pt>
                <c:pt idx="3">
                  <c:v>103</c:v>
                </c:pt>
                <c:pt idx="4">
                  <c:v>84</c:v>
                </c:pt>
                <c:pt idx="5">
                  <c:v>93</c:v>
                </c:pt>
                <c:pt idx="6">
                  <c:v>99</c:v>
                </c:pt>
                <c:pt idx="7">
                  <c:v>75</c:v>
                </c:pt>
                <c:pt idx="8">
                  <c:v>91</c:v>
                </c:pt>
                <c:pt idx="9">
                  <c:v>123</c:v>
                </c:pt>
              </c:numCache>
            </c:numRef>
          </c:val>
        </c:ser>
        <c:ser>
          <c:idx val="2"/>
          <c:order val="2"/>
          <c:tx>
            <c:strRef>
              <c:f>Arkusz1!$W$122</c:f>
              <c:strCache>
                <c:ptCount val="1"/>
                <c:pt idx="0">
                  <c:v>shiny cotoneaster</c:v>
                </c:pt>
              </c:strCache>
            </c:strRef>
          </c:tx>
          <c:invertIfNegative val="0"/>
          <c:cat>
            <c:multiLvlStrRef>
              <c:f>Arkusz1!$S$123:$T$132</c:f>
              <c:multiLvlStrCache>
                <c:ptCount val="10"/>
                <c:lvl>
                  <c:pt idx="0">
                    <c:v>30</c:v>
                  </c:pt>
                  <c:pt idx="1">
                    <c:v>60</c:v>
                  </c:pt>
                  <c:pt idx="2">
                    <c:v>30</c:v>
                  </c:pt>
                  <c:pt idx="3">
                    <c:v>60</c:v>
                  </c:pt>
                  <c:pt idx="4">
                    <c:v>30</c:v>
                  </c:pt>
                  <c:pt idx="5">
                    <c:v>60</c:v>
                  </c:pt>
                  <c:pt idx="6">
                    <c:v>90</c:v>
                  </c:pt>
                  <c:pt idx="7">
                    <c:v>30</c:v>
                  </c:pt>
                  <c:pt idx="8">
                    <c:v>60</c:v>
                  </c:pt>
                  <c:pt idx="9">
                    <c:v>90</c:v>
                  </c:pt>
                </c:lvl>
                <c:lvl>
                  <c:pt idx="0">
                    <c:v>16</c:v>
                  </c:pt>
                  <c:pt idx="2">
                    <c:v>8</c:v>
                  </c:pt>
                  <c:pt idx="4">
                    <c:v>3,15</c:v>
                  </c:pt>
                  <c:pt idx="7">
                    <c:v>bottom</c:v>
                  </c:pt>
                </c:lvl>
              </c:multiLvlStrCache>
            </c:multiLvlStrRef>
          </c:cat>
          <c:val>
            <c:numRef>
              <c:f>Arkusz1!$W$123:$W$132</c:f>
              <c:numCache>
                <c:formatCode>General</c:formatCode>
                <c:ptCount val="10"/>
                <c:pt idx="0">
                  <c:v>105</c:v>
                </c:pt>
                <c:pt idx="1">
                  <c:v>123</c:v>
                </c:pt>
                <c:pt idx="2">
                  <c:v>94</c:v>
                </c:pt>
                <c:pt idx="3">
                  <c:v>112</c:v>
                </c:pt>
                <c:pt idx="4">
                  <c:v>88</c:v>
                </c:pt>
                <c:pt idx="5">
                  <c:v>99</c:v>
                </c:pt>
                <c:pt idx="6">
                  <c:v>128</c:v>
                </c:pt>
                <c:pt idx="7">
                  <c:v>79</c:v>
                </c:pt>
                <c:pt idx="8">
                  <c:v>85</c:v>
                </c:pt>
                <c:pt idx="9">
                  <c:v>92</c:v>
                </c:pt>
              </c:numCache>
            </c:numRef>
          </c:val>
        </c:ser>
        <c:dLbls>
          <c:showLegendKey val="0"/>
          <c:showVal val="0"/>
          <c:showCatName val="0"/>
          <c:showSerName val="0"/>
          <c:showPercent val="0"/>
          <c:showBubbleSize val="0"/>
        </c:dLbls>
        <c:gapWidth val="150"/>
        <c:shape val="box"/>
        <c:axId val="456162976"/>
        <c:axId val="456178208"/>
        <c:axId val="0"/>
      </c:bar3DChart>
      <c:catAx>
        <c:axId val="456162976"/>
        <c:scaling>
          <c:orientation val="minMax"/>
        </c:scaling>
        <c:delete val="0"/>
        <c:axPos val="b"/>
        <c:numFmt formatCode="General" sourceLinked="0"/>
        <c:majorTickMark val="out"/>
        <c:minorTickMark val="none"/>
        <c:tickLblPos val="nextTo"/>
        <c:crossAx val="456178208"/>
        <c:crosses val="autoZero"/>
        <c:auto val="1"/>
        <c:lblAlgn val="ctr"/>
        <c:lblOffset val="100"/>
        <c:noMultiLvlLbl val="0"/>
      </c:catAx>
      <c:valAx>
        <c:axId val="456178208"/>
        <c:scaling>
          <c:orientation val="minMax"/>
        </c:scaling>
        <c:delete val="0"/>
        <c:axPos val="l"/>
        <c:majorGridlines/>
        <c:title>
          <c:tx>
            <c:rich>
              <a:bodyPr rot="-5400000" vert="horz"/>
              <a:lstStyle/>
              <a:p>
                <a:pPr algn="ctr" rtl="0">
                  <a:defRPr/>
                </a:pPr>
                <a:r>
                  <a:rPr lang="pl-PL" dirty="0" err="1"/>
                  <a:t>temperature</a:t>
                </a:r>
                <a:r>
                  <a:rPr lang="pl-PL" dirty="0"/>
                  <a:t> of </a:t>
                </a:r>
                <a:r>
                  <a:rPr lang="pl-PL" dirty="0" err="1"/>
                  <a:t>wood</a:t>
                </a:r>
                <a:r>
                  <a:rPr lang="pl-PL" dirty="0"/>
                  <a:t> chips </a:t>
                </a:r>
                <a:r>
                  <a:rPr lang="pl-PL" dirty="0" err="1"/>
                  <a:t>after</a:t>
                </a:r>
                <a:r>
                  <a:rPr lang="pl-PL" dirty="0"/>
                  <a:t> </a:t>
                </a:r>
                <a:r>
                  <a:rPr lang="pl-PL" dirty="0" err="1"/>
                  <a:t>radiation</a:t>
                </a:r>
                <a:r>
                  <a:rPr lang="pl-PL" dirty="0"/>
                  <a:t>, </a:t>
                </a:r>
                <a:r>
                  <a:rPr lang="en-US" dirty="0"/>
                  <a:t> </a:t>
                </a:r>
                <a:r>
                  <a:rPr lang="en-US" baseline="30000" dirty="0" err="1"/>
                  <a:t>o</a:t>
                </a:r>
                <a:r>
                  <a:rPr lang="en-US" dirty="0" err="1"/>
                  <a:t>C</a:t>
                </a:r>
                <a:endParaRPr lang="en-US" dirty="0"/>
              </a:p>
            </c:rich>
          </c:tx>
          <c:layout/>
          <c:overlay val="0"/>
        </c:title>
        <c:numFmt formatCode="General" sourceLinked="1"/>
        <c:majorTickMark val="out"/>
        <c:minorTickMark val="none"/>
        <c:tickLblPos val="nextTo"/>
        <c:crossAx val="456162976"/>
        <c:crosses val="autoZero"/>
        <c:crossBetween val="between"/>
      </c:valAx>
    </c:plotArea>
    <c:legend>
      <c:legendPos val="t"/>
      <c:layout/>
      <c:overlay val="0"/>
    </c:legend>
    <c:plotVisOnly val="1"/>
    <c:dispBlanksAs val="gap"/>
    <c:showDLblsOverMax val="0"/>
  </c:chart>
  <c:txPr>
    <a:bodyPr/>
    <a:lstStyle/>
    <a:p>
      <a:pPr>
        <a:defRPr sz="2200" baseline="0"/>
      </a:pPr>
      <a:endParaRPr lang="pl-PL"/>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Arkusz1!$Q$97:$Q$98</c:f>
              <c:strCache>
                <c:ptCount val="2"/>
                <c:pt idx="0">
                  <c:v>scots pine</c:v>
                </c:pt>
              </c:strCache>
            </c:strRef>
          </c:tx>
          <c:invertIfNegative val="0"/>
          <c:cat>
            <c:multiLvlStrRef>
              <c:f>Arkusz1!$O$99:$P$108</c:f>
              <c:multiLvlStrCache>
                <c:ptCount val="10"/>
                <c:lvl>
                  <c:pt idx="0">
                    <c:v>30</c:v>
                  </c:pt>
                  <c:pt idx="1">
                    <c:v>60</c:v>
                  </c:pt>
                  <c:pt idx="2">
                    <c:v>30</c:v>
                  </c:pt>
                  <c:pt idx="3">
                    <c:v>60</c:v>
                  </c:pt>
                  <c:pt idx="4">
                    <c:v>30</c:v>
                  </c:pt>
                  <c:pt idx="5">
                    <c:v>60</c:v>
                  </c:pt>
                  <c:pt idx="6">
                    <c:v>90</c:v>
                  </c:pt>
                  <c:pt idx="7">
                    <c:v>30</c:v>
                  </c:pt>
                  <c:pt idx="8">
                    <c:v>60</c:v>
                  </c:pt>
                  <c:pt idx="9">
                    <c:v>90</c:v>
                  </c:pt>
                </c:lvl>
                <c:lvl>
                  <c:pt idx="0">
                    <c:v>16</c:v>
                  </c:pt>
                  <c:pt idx="2">
                    <c:v>8</c:v>
                  </c:pt>
                  <c:pt idx="4">
                    <c:v>3,15</c:v>
                  </c:pt>
                  <c:pt idx="7">
                    <c:v>dno</c:v>
                  </c:pt>
                </c:lvl>
              </c:multiLvlStrCache>
            </c:multiLvlStrRef>
          </c:cat>
          <c:val>
            <c:numRef>
              <c:f>Arkusz1!$Q$99:$Q$108</c:f>
              <c:numCache>
                <c:formatCode>General</c:formatCode>
                <c:ptCount val="10"/>
                <c:pt idx="0">
                  <c:v>4.2</c:v>
                </c:pt>
                <c:pt idx="1">
                  <c:v>21.2</c:v>
                </c:pt>
                <c:pt idx="2">
                  <c:v>4.0999999999999996</c:v>
                </c:pt>
                <c:pt idx="3">
                  <c:v>18.260000000000002</c:v>
                </c:pt>
                <c:pt idx="4">
                  <c:v>2.5</c:v>
                </c:pt>
                <c:pt idx="5">
                  <c:v>20.399999999999999</c:v>
                </c:pt>
                <c:pt idx="6">
                  <c:v>35.1</c:v>
                </c:pt>
                <c:pt idx="7">
                  <c:v>2.2000000000000002</c:v>
                </c:pt>
                <c:pt idx="8">
                  <c:v>20.6</c:v>
                </c:pt>
                <c:pt idx="9">
                  <c:v>31.6</c:v>
                </c:pt>
              </c:numCache>
            </c:numRef>
          </c:val>
        </c:ser>
        <c:ser>
          <c:idx val="1"/>
          <c:order val="1"/>
          <c:tx>
            <c:strRef>
              <c:f>Arkusz1!$R$97:$R$98</c:f>
              <c:strCache>
                <c:ptCount val="2"/>
                <c:pt idx="0">
                  <c:v>silver birch</c:v>
                </c:pt>
              </c:strCache>
            </c:strRef>
          </c:tx>
          <c:invertIfNegative val="0"/>
          <c:cat>
            <c:multiLvlStrRef>
              <c:f>Arkusz1!$O$99:$P$108</c:f>
              <c:multiLvlStrCache>
                <c:ptCount val="10"/>
                <c:lvl>
                  <c:pt idx="0">
                    <c:v>30</c:v>
                  </c:pt>
                  <c:pt idx="1">
                    <c:v>60</c:v>
                  </c:pt>
                  <c:pt idx="2">
                    <c:v>30</c:v>
                  </c:pt>
                  <c:pt idx="3">
                    <c:v>60</c:v>
                  </c:pt>
                  <c:pt idx="4">
                    <c:v>30</c:v>
                  </c:pt>
                  <c:pt idx="5">
                    <c:v>60</c:v>
                  </c:pt>
                  <c:pt idx="6">
                    <c:v>90</c:v>
                  </c:pt>
                  <c:pt idx="7">
                    <c:v>30</c:v>
                  </c:pt>
                  <c:pt idx="8">
                    <c:v>60</c:v>
                  </c:pt>
                  <c:pt idx="9">
                    <c:v>90</c:v>
                  </c:pt>
                </c:lvl>
                <c:lvl>
                  <c:pt idx="0">
                    <c:v>16</c:v>
                  </c:pt>
                  <c:pt idx="2">
                    <c:v>8</c:v>
                  </c:pt>
                  <c:pt idx="4">
                    <c:v>3,15</c:v>
                  </c:pt>
                  <c:pt idx="7">
                    <c:v>dno</c:v>
                  </c:pt>
                </c:lvl>
              </c:multiLvlStrCache>
            </c:multiLvlStrRef>
          </c:cat>
          <c:val>
            <c:numRef>
              <c:f>Arkusz1!$R$99:$R$108</c:f>
              <c:numCache>
                <c:formatCode>General</c:formatCode>
                <c:ptCount val="10"/>
                <c:pt idx="0">
                  <c:v>3.2</c:v>
                </c:pt>
                <c:pt idx="1">
                  <c:v>12.6</c:v>
                </c:pt>
                <c:pt idx="2">
                  <c:v>2.6</c:v>
                </c:pt>
                <c:pt idx="3">
                  <c:v>13.3</c:v>
                </c:pt>
                <c:pt idx="4">
                  <c:v>2.2999999999999998</c:v>
                </c:pt>
                <c:pt idx="5">
                  <c:v>9.4</c:v>
                </c:pt>
                <c:pt idx="6">
                  <c:v>21.6</c:v>
                </c:pt>
                <c:pt idx="7">
                  <c:v>0.9</c:v>
                </c:pt>
                <c:pt idx="8">
                  <c:v>9.9</c:v>
                </c:pt>
                <c:pt idx="9">
                  <c:v>18.2</c:v>
                </c:pt>
              </c:numCache>
            </c:numRef>
          </c:val>
        </c:ser>
        <c:ser>
          <c:idx val="2"/>
          <c:order val="2"/>
          <c:tx>
            <c:strRef>
              <c:f>Arkusz1!$S$97:$S$98</c:f>
              <c:strCache>
                <c:ptCount val="2"/>
                <c:pt idx="0">
                  <c:v>shiny cotoneasters</c:v>
                </c:pt>
              </c:strCache>
            </c:strRef>
          </c:tx>
          <c:invertIfNegative val="0"/>
          <c:cat>
            <c:multiLvlStrRef>
              <c:f>Arkusz1!$O$99:$P$108</c:f>
              <c:multiLvlStrCache>
                <c:ptCount val="10"/>
                <c:lvl>
                  <c:pt idx="0">
                    <c:v>30</c:v>
                  </c:pt>
                  <c:pt idx="1">
                    <c:v>60</c:v>
                  </c:pt>
                  <c:pt idx="2">
                    <c:v>30</c:v>
                  </c:pt>
                  <c:pt idx="3">
                    <c:v>60</c:v>
                  </c:pt>
                  <c:pt idx="4">
                    <c:v>30</c:v>
                  </c:pt>
                  <c:pt idx="5">
                    <c:v>60</c:v>
                  </c:pt>
                  <c:pt idx="6">
                    <c:v>90</c:v>
                  </c:pt>
                  <c:pt idx="7">
                    <c:v>30</c:v>
                  </c:pt>
                  <c:pt idx="8">
                    <c:v>60</c:v>
                  </c:pt>
                  <c:pt idx="9">
                    <c:v>90</c:v>
                  </c:pt>
                </c:lvl>
                <c:lvl>
                  <c:pt idx="0">
                    <c:v>16</c:v>
                  </c:pt>
                  <c:pt idx="2">
                    <c:v>8</c:v>
                  </c:pt>
                  <c:pt idx="4">
                    <c:v>3,15</c:v>
                  </c:pt>
                  <c:pt idx="7">
                    <c:v>dno</c:v>
                  </c:pt>
                </c:lvl>
              </c:multiLvlStrCache>
            </c:multiLvlStrRef>
          </c:cat>
          <c:val>
            <c:numRef>
              <c:f>Arkusz1!$S$99:$S$108</c:f>
              <c:numCache>
                <c:formatCode>General</c:formatCode>
                <c:ptCount val="10"/>
                <c:pt idx="0">
                  <c:v>9.3000000000000007</c:v>
                </c:pt>
                <c:pt idx="1">
                  <c:v>11.9</c:v>
                </c:pt>
                <c:pt idx="2">
                  <c:v>2.4</c:v>
                </c:pt>
                <c:pt idx="3">
                  <c:v>13.1</c:v>
                </c:pt>
                <c:pt idx="4">
                  <c:v>1.8</c:v>
                </c:pt>
                <c:pt idx="5">
                  <c:v>11.7</c:v>
                </c:pt>
                <c:pt idx="6">
                  <c:v>23.4</c:v>
                </c:pt>
                <c:pt idx="7">
                  <c:v>1.4</c:v>
                </c:pt>
                <c:pt idx="8">
                  <c:v>10.5</c:v>
                </c:pt>
                <c:pt idx="9">
                  <c:v>23.2</c:v>
                </c:pt>
              </c:numCache>
            </c:numRef>
          </c:val>
        </c:ser>
        <c:dLbls>
          <c:showLegendKey val="0"/>
          <c:showVal val="0"/>
          <c:showCatName val="0"/>
          <c:showSerName val="0"/>
          <c:showPercent val="0"/>
          <c:showBubbleSize val="0"/>
        </c:dLbls>
        <c:gapWidth val="150"/>
        <c:shape val="box"/>
        <c:axId val="456164608"/>
        <c:axId val="456167328"/>
        <c:axId val="0"/>
      </c:bar3DChart>
      <c:catAx>
        <c:axId val="456164608"/>
        <c:scaling>
          <c:orientation val="minMax"/>
        </c:scaling>
        <c:delete val="0"/>
        <c:axPos val="b"/>
        <c:numFmt formatCode="General" sourceLinked="0"/>
        <c:majorTickMark val="out"/>
        <c:minorTickMark val="none"/>
        <c:tickLblPos val="nextTo"/>
        <c:crossAx val="456167328"/>
        <c:crosses val="autoZero"/>
        <c:auto val="1"/>
        <c:lblAlgn val="ctr"/>
        <c:lblOffset val="100"/>
        <c:noMultiLvlLbl val="0"/>
      </c:catAx>
      <c:valAx>
        <c:axId val="456167328"/>
        <c:scaling>
          <c:orientation val="minMax"/>
        </c:scaling>
        <c:delete val="0"/>
        <c:axPos val="l"/>
        <c:majorGridlines/>
        <c:title>
          <c:tx>
            <c:rich>
              <a:bodyPr rot="-5400000" vert="horz"/>
              <a:lstStyle/>
              <a:p>
                <a:pPr>
                  <a:defRPr/>
                </a:pPr>
                <a:r>
                  <a:rPr lang="en-US"/>
                  <a:t>moisture content, %</a:t>
                </a:r>
              </a:p>
            </c:rich>
          </c:tx>
          <c:layout/>
          <c:overlay val="0"/>
        </c:title>
        <c:numFmt formatCode="General" sourceLinked="1"/>
        <c:majorTickMark val="out"/>
        <c:minorTickMark val="none"/>
        <c:tickLblPos val="nextTo"/>
        <c:crossAx val="456164608"/>
        <c:crosses val="autoZero"/>
        <c:crossBetween val="between"/>
      </c:valAx>
    </c:plotArea>
    <c:legend>
      <c:legendPos val="t"/>
      <c:layout/>
      <c:overlay val="0"/>
    </c:legend>
    <c:plotVisOnly val="1"/>
    <c:dispBlanksAs val="gap"/>
    <c:showDLblsOverMax val="0"/>
  </c:chart>
  <c:txPr>
    <a:bodyPr/>
    <a:lstStyle/>
    <a:p>
      <a:pPr>
        <a:defRPr sz="2200" baseline="0"/>
      </a:pPr>
      <a:endParaRPr lang="pl-PL"/>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D76B00-F947-4915-A92C-660954086A47}" type="datetimeFigureOut">
              <a:rPr lang="pl-PL" smtClean="0"/>
              <a:t>2020-10-29</a:t>
            </a:fld>
            <a:endParaRPr lang="pl-PL"/>
          </a:p>
        </p:txBody>
      </p:sp>
      <p:sp>
        <p:nvSpPr>
          <p:cNvPr id="4" name="Symbol zastępczy obrazu slajdu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430CF1-9393-4D12-89F0-A576B29DB518}" type="slidenum">
              <a:rPr lang="pl-PL" smtClean="0"/>
              <a:t>‹#›</a:t>
            </a:fld>
            <a:endParaRPr lang="pl-PL"/>
          </a:p>
        </p:txBody>
      </p:sp>
    </p:spTree>
    <p:extLst>
      <p:ext uri="{BB962C8B-B14F-4D97-AF65-F5344CB8AC3E}">
        <p14:creationId xmlns:p14="http://schemas.microsoft.com/office/powerpoint/2010/main" val="4243951009"/>
      </p:ext>
    </p:extLst>
  </p:cSld>
  <p:clrMap bg1="lt1" tx1="dk1" bg2="lt2" tx2="dk2" accent1="accent1" accent2="accent2" accent3="accent3" accent4="accent4" accent5="accent5" accent6="accent6" hlink="hlink" folHlink="folHlink"/>
  <p:notesStyle>
    <a:lvl1pPr marL="0" algn="l" defTabSz="1293327" rtl="0" eaLnBrk="1" latinLnBrk="0" hangingPunct="1">
      <a:defRPr sz="1697" kern="1200">
        <a:solidFill>
          <a:schemeClr val="tx1"/>
        </a:solidFill>
        <a:latin typeface="+mn-lt"/>
        <a:ea typeface="+mn-ea"/>
        <a:cs typeface="+mn-cs"/>
      </a:defRPr>
    </a:lvl1pPr>
    <a:lvl2pPr marL="646664" algn="l" defTabSz="1293327" rtl="0" eaLnBrk="1" latinLnBrk="0" hangingPunct="1">
      <a:defRPr sz="1697" kern="1200">
        <a:solidFill>
          <a:schemeClr val="tx1"/>
        </a:solidFill>
        <a:latin typeface="+mn-lt"/>
        <a:ea typeface="+mn-ea"/>
        <a:cs typeface="+mn-cs"/>
      </a:defRPr>
    </a:lvl2pPr>
    <a:lvl3pPr marL="1293327" algn="l" defTabSz="1293327" rtl="0" eaLnBrk="1" latinLnBrk="0" hangingPunct="1">
      <a:defRPr sz="1697" kern="1200">
        <a:solidFill>
          <a:schemeClr val="tx1"/>
        </a:solidFill>
        <a:latin typeface="+mn-lt"/>
        <a:ea typeface="+mn-ea"/>
        <a:cs typeface="+mn-cs"/>
      </a:defRPr>
    </a:lvl3pPr>
    <a:lvl4pPr marL="1939991" algn="l" defTabSz="1293327" rtl="0" eaLnBrk="1" latinLnBrk="0" hangingPunct="1">
      <a:defRPr sz="1697" kern="1200">
        <a:solidFill>
          <a:schemeClr val="tx1"/>
        </a:solidFill>
        <a:latin typeface="+mn-lt"/>
        <a:ea typeface="+mn-ea"/>
        <a:cs typeface="+mn-cs"/>
      </a:defRPr>
    </a:lvl4pPr>
    <a:lvl5pPr marL="2586655" algn="l" defTabSz="1293327" rtl="0" eaLnBrk="1" latinLnBrk="0" hangingPunct="1">
      <a:defRPr sz="1697" kern="1200">
        <a:solidFill>
          <a:schemeClr val="tx1"/>
        </a:solidFill>
        <a:latin typeface="+mn-lt"/>
        <a:ea typeface="+mn-ea"/>
        <a:cs typeface="+mn-cs"/>
      </a:defRPr>
    </a:lvl5pPr>
    <a:lvl6pPr marL="3233318" algn="l" defTabSz="1293327" rtl="0" eaLnBrk="1" latinLnBrk="0" hangingPunct="1">
      <a:defRPr sz="1697" kern="1200">
        <a:solidFill>
          <a:schemeClr val="tx1"/>
        </a:solidFill>
        <a:latin typeface="+mn-lt"/>
        <a:ea typeface="+mn-ea"/>
        <a:cs typeface="+mn-cs"/>
      </a:defRPr>
    </a:lvl6pPr>
    <a:lvl7pPr marL="3879982" algn="l" defTabSz="1293327" rtl="0" eaLnBrk="1" latinLnBrk="0" hangingPunct="1">
      <a:defRPr sz="1697" kern="1200">
        <a:solidFill>
          <a:schemeClr val="tx1"/>
        </a:solidFill>
        <a:latin typeface="+mn-lt"/>
        <a:ea typeface="+mn-ea"/>
        <a:cs typeface="+mn-cs"/>
      </a:defRPr>
    </a:lvl7pPr>
    <a:lvl8pPr marL="4526646" algn="l" defTabSz="1293327" rtl="0" eaLnBrk="1" latinLnBrk="0" hangingPunct="1">
      <a:defRPr sz="1697" kern="1200">
        <a:solidFill>
          <a:schemeClr val="tx1"/>
        </a:solidFill>
        <a:latin typeface="+mn-lt"/>
        <a:ea typeface="+mn-ea"/>
        <a:cs typeface="+mn-cs"/>
      </a:defRPr>
    </a:lvl8pPr>
    <a:lvl9pPr marL="5173309" algn="l" defTabSz="1293327" rtl="0" eaLnBrk="1" latinLnBrk="0" hangingPunct="1">
      <a:defRPr sz="169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93430CF1-9393-4D12-89F0-A576B29DB518}" type="slidenum">
              <a:rPr lang="pl-PL" smtClean="0"/>
              <a:t>1</a:t>
            </a:fld>
            <a:endParaRPr lang="pl-PL"/>
          </a:p>
        </p:txBody>
      </p:sp>
    </p:spTree>
    <p:extLst>
      <p:ext uri="{BB962C8B-B14F-4D97-AF65-F5344CB8AC3E}">
        <p14:creationId xmlns:p14="http://schemas.microsoft.com/office/powerpoint/2010/main" val="88928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2270641" y="13296918"/>
            <a:ext cx="25733931" cy="9175065"/>
          </a:xfrm>
        </p:spPr>
        <p:txBody>
          <a:bodyPr/>
          <a:lstStyle/>
          <a:p>
            <a:r>
              <a:rPr lang="pl-PL" smtClean="0"/>
              <a:t>Kliknij, aby edytować styl</a:t>
            </a:r>
            <a:endParaRPr lang="pl-PL"/>
          </a:p>
        </p:txBody>
      </p:sp>
      <p:sp>
        <p:nvSpPr>
          <p:cNvPr id="3" name="Podtytuł 2"/>
          <p:cNvSpPr>
            <a:spLocks noGrp="1"/>
          </p:cNvSpPr>
          <p:nvPr>
            <p:ph type="subTitle" idx="1"/>
          </p:nvPr>
        </p:nvSpPr>
        <p:spPr>
          <a:xfrm>
            <a:off x="4541282" y="24255465"/>
            <a:ext cx="21192649" cy="10938740"/>
          </a:xfrm>
        </p:spPr>
        <p:txBody>
          <a:bodyPr/>
          <a:lstStyle>
            <a:lvl1pPr marL="0" indent="0" algn="ctr">
              <a:buNone/>
              <a:defRPr>
                <a:solidFill>
                  <a:schemeClr val="tx1">
                    <a:tint val="75000"/>
                  </a:schemeClr>
                </a:solidFill>
              </a:defRPr>
            </a:lvl1pPr>
            <a:lvl2pPr marL="1476162" indent="0" algn="ctr">
              <a:buNone/>
              <a:defRPr>
                <a:solidFill>
                  <a:schemeClr val="tx1">
                    <a:tint val="75000"/>
                  </a:schemeClr>
                </a:solidFill>
              </a:defRPr>
            </a:lvl2pPr>
            <a:lvl3pPr marL="2952323" indent="0" algn="ctr">
              <a:buNone/>
              <a:defRPr>
                <a:solidFill>
                  <a:schemeClr val="tx1">
                    <a:tint val="75000"/>
                  </a:schemeClr>
                </a:solidFill>
              </a:defRPr>
            </a:lvl3pPr>
            <a:lvl4pPr marL="4428485" indent="0" algn="ctr">
              <a:buNone/>
              <a:defRPr>
                <a:solidFill>
                  <a:schemeClr val="tx1">
                    <a:tint val="75000"/>
                  </a:schemeClr>
                </a:solidFill>
              </a:defRPr>
            </a:lvl4pPr>
            <a:lvl5pPr marL="5904647" indent="0" algn="ctr">
              <a:buNone/>
              <a:defRPr>
                <a:solidFill>
                  <a:schemeClr val="tx1">
                    <a:tint val="75000"/>
                  </a:schemeClr>
                </a:solidFill>
              </a:defRPr>
            </a:lvl5pPr>
            <a:lvl6pPr marL="7380808" indent="0" algn="ctr">
              <a:buNone/>
              <a:defRPr>
                <a:solidFill>
                  <a:schemeClr val="tx1">
                    <a:tint val="75000"/>
                  </a:schemeClr>
                </a:solidFill>
              </a:defRPr>
            </a:lvl6pPr>
            <a:lvl7pPr marL="8856970" indent="0" algn="ctr">
              <a:buNone/>
              <a:defRPr>
                <a:solidFill>
                  <a:schemeClr val="tx1">
                    <a:tint val="75000"/>
                  </a:schemeClr>
                </a:solidFill>
              </a:defRPr>
            </a:lvl7pPr>
            <a:lvl8pPr marL="10333131" indent="0" algn="ctr">
              <a:buNone/>
              <a:defRPr>
                <a:solidFill>
                  <a:schemeClr val="tx1">
                    <a:tint val="75000"/>
                  </a:schemeClr>
                </a:solidFill>
              </a:defRPr>
            </a:lvl8pPr>
            <a:lvl9pPr marL="11809293"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EEA3C948-B0E0-48D0-897E-8D8C33CF9EFA}" type="datetimeFigureOut">
              <a:rPr lang="pl-PL" smtClean="0"/>
              <a:pPr/>
              <a:t>2020-10-29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4645848-B4C8-4E98-A3C6-E77F2D7D4EE7}"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EA3C948-B0E0-48D0-897E-8D8C33CF9EFA}" type="datetimeFigureOut">
              <a:rPr lang="pl-PL" smtClean="0"/>
              <a:pPr/>
              <a:t>2020-10-29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4645848-B4C8-4E98-A3C6-E77F2D7D4EE7}"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21949529" y="1714143"/>
            <a:ext cx="6811923" cy="36521913"/>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1513762" y="1714143"/>
            <a:ext cx="19931181" cy="36521913"/>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EA3C948-B0E0-48D0-897E-8D8C33CF9EFA}" type="datetimeFigureOut">
              <a:rPr lang="pl-PL" smtClean="0"/>
              <a:pPr/>
              <a:t>2020-10-29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4645848-B4C8-4E98-A3C6-E77F2D7D4EE7}"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EA3C948-B0E0-48D0-897E-8D8C33CF9EFA}" type="datetimeFigureOut">
              <a:rPr lang="pl-PL" smtClean="0"/>
              <a:pPr/>
              <a:t>2020-10-29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4645848-B4C8-4E98-A3C6-E77F2D7D4EE7}"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2391535" y="27505384"/>
            <a:ext cx="25733931" cy="8501302"/>
          </a:xfrm>
        </p:spPr>
        <p:txBody>
          <a:bodyPr anchor="t"/>
          <a:lstStyle>
            <a:lvl1pPr algn="l">
              <a:defRPr sz="12900" b="1" cap="all"/>
            </a:lvl1pPr>
          </a:lstStyle>
          <a:p>
            <a:r>
              <a:rPr lang="pl-PL" smtClean="0"/>
              <a:t>Kliknij, aby edytować styl</a:t>
            </a:r>
            <a:endParaRPr lang="pl-PL"/>
          </a:p>
        </p:txBody>
      </p:sp>
      <p:sp>
        <p:nvSpPr>
          <p:cNvPr id="3" name="Symbol zastępczy tekstu 2"/>
          <p:cNvSpPr>
            <a:spLocks noGrp="1"/>
          </p:cNvSpPr>
          <p:nvPr>
            <p:ph type="body" idx="1"/>
          </p:nvPr>
        </p:nvSpPr>
        <p:spPr>
          <a:xfrm>
            <a:off x="2391535" y="18142067"/>
            <a:ext cx="25733931" cy="9363318"/>
          </a:xfrm>
        </p:spPr>
        <p:txBody>
          <a:bodyPr anchor="b"/>
          <a:lstStyle>
            <a:lvl1pPr marL="0" indent="0">
              <a:buNone/>
              <a:defRPr sz="6500">
                <a:solidFill>
                  <a:schemeClr val="tx1">
                    <a:tint val="75000"/>
                  </a:schemeClr>
                </a:solidFill>
              </a:defRPr>
            </a:lvl1pPr>
            <a:lvl2pPr marL="1476162" indent="0">
              <a:buNone/>
              <a:defRPr sz="5800">
                <a:solidFill>
                  <a:schemeClr val="tx1">
                    <a:tint val="75000"/>
                  </a:schemeClr>
                </a:solidFill>
              </a:defRPr>
            </a:lvl2pPr>
            <a:lvl3pPr marL="2952323" indent="0">
              <a:buNone/>
              <a:defRPr sz="5200">
                <a:solidFill>
                  <a:schemeClr val="tx1">
                    <a:tint val="75000"/>
                  </a:schemeClr>
                </a:solidFill>
              </a:defRPr>
            </a:lvl3pPr>
            <a:lvl4pPr marL="4428485" indent="0">
              <a:buNone/>
              <a:defRPr sz="4500">
                <a:solidFill>
                  <a:schemeClr val="tx1">
                    <a:tint val="75000"/>
                  </a:schemeClr>
                </a:solidFill>
              </a:defRPr>
            </a:lvl4pPr>
            <a:lvl5pPr marL="5904647" indent="0">
              <a:buNone/>
              <a:defRPr sz="4500">
                <a:solidFill>
                  <a:schemeClr val="tx1">
                    <a:tint val="75000"/>
                  </a:schemeClr>
                </a:solidFill>
              </a:defRPr>
            </a:lvl5pPr>
            <a:lvl6pPr marL="7380808" indent="0">
              <a:buNone/>
              <a:defRPr sz="4500">
                <a:solidFill>
                  <a:schemeClr val="tx1">
                    <a:tint val="75000"/>
                  </a:schemeClr>
                </a:solidFill>
              </a:defRPr>
            </a:lvl6pPr>
            <a:lvl7pPr marL="8856970" indent="0">
              <a:buNone/>
              <a:defRPr sz="4500">
                <a:solidFill>
                  <a:schemeClr val="tx1">
                    <a:tint val="75000"/>
                  </a:schemeClr>
                </a:solidFill>
              </a:defRPr>
            </a:lvl7pPr>
            <a:lvl8pPr marL="10333131" indent="0">
              <a:buNone/>
              <a:defRPr sz="4500">
                <a:solidFill>
                  <a:schemeClr val="tx1">
                    <a:tint val="75000"/>
                  </a:schemeClr>
                </a:solidFill>
              </a:defRPr>
            </a:lvl8pPr>
            <a:lvl9pPr marL="11809293" indent="0">
              <a:buNone/>
              <a:defRPr sz="45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EEA3C948-B0E0-48D0-897E-8D8C33CF9EFA}" type="datetimeFigureOut">
              <a:rPr lang="pl-PL" smtClean="0"/>
              <a:pPr/>
              <a:t>2020-10-29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4645848-B4C8-4E98-A3C6-E77F2D7D4EE7}"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1513761" y="9987552"/>
            <a:ext cx="13371553" cy="28248504"/>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15389900" y="9987552"/>
            <a:ext cx="13371553" cy="28248504"/>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EEA3C948-B0E0-48D0-897E-8D8C33CF9EFA}" type="datetimeFigureOut">
              <a:rPr lang="pl-PL" smtClean="0"/>
              <a:pPr/>
              <a:t>2020-10-29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4645848-B4C8-4E98-A3C6-E77F2D7D4EE7}"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1513763" y="9581307"/>
            <a:ext cx="13376810" cy="3993033"/>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pl-PL" smtClean="0"/>
              <a:t>Kliknij, aby edytować style wzorca tekstu</a:t>
            </a:r>
          </a:p>
        </p:txBody>
      </p:sp>
      <p:sp>
        <p:nvSpPr>
          <p:cNvPr id="4" name="Symbol zastępczy zawartości 3"/>
          <p:cNvSpPr>
            <a:spLocks noGrp="1"/>
          </p:cNvSpPr>
          <p:nvPr>
            <p:ph sz="half" idx="2"/>
          </p:nvPr>
        </p:nvSpPr>
        <p:spPr>
          <a:xfrm>
            <a:off x="1513763" y="13574340"/>
            <a:ext cx="13376810" cy="24661708"/>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15379391" y="9581307"/>
            <a:ext cx="13382064" cy="3993033"/>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pl-PL" smtClean="0"/>
              <a:t>Kliknij, aby edytować style wzorca tekstu</a:t>
            </a:r>
          </a:p>
        </p:txBody>
      </p:sp>
      <p:sp>
        <p:nvSpPr>
          <p:cNvPr id="6" name="Symbol zastępczy zawartości 5"/>
          <p:cNvSpPr>
            <a:spLocks noGrp="1"/>
          </p:cNvSpPr>
          <p:nvPr>
            <p:ph sz="quarter" idx="4"/>
          </p:nvPr>
        </p:nvSpPr>
        <p:spPr>
          <a:xfrm>
            <a:off x="15379391" y="13574340"/>
            <a:ext cx="13382064" cy="24661708"/>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EEA3C948-B0E0-48D0-897E-8D8C33CF9EFA}" type="datetimeFigureOut">
              <a:rPr lang="pl-PL" smtClean="0"/>
              <a:pPr/>
              <a:t>2020-10-29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14645848-B4C8-4E98-A3C6-E77F2D7D4EE7}"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EEA3C948-B0E0-48D0-897E-8D8C33CF9EFA}" type="datetimeFigureOut">
              <a:rPr lang="pl-PL" smtClean="0"/>
              <a:pPr/>
              <a:t>2020-10-29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14645848-B4C8-4E98-A3C6-E77F2D7D4EE7}"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EA3C948-B0E0-48D0-897E-8D8C33CF9EFA}" type="datetimeFigureOut">
              <a:rPr lang="pl-PL" smtClean="0"/>
              <a:pPr/>
              <a:t>2020-10-29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14645848-B4C8-4E98-A3C6-E77F2D7D4EE7}"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513763" y="1704225"/>
            <a:ext cx="9960338" cy="7252860"/>
          </a:xfrm>
        </p:spPr>
        <p:txBody>
          <a:bodyPr anchor="b"/>
          <a:lstStyle>
            <a:lvl1pPr algn="l">
              <a:defRPr sz="6500" b="1"/>
            </a:lvl1pPr>
          </a:lstStyle>
          <a:p>
            <a:r>
              <a:rPr lang="pl-PL" smtClean="0"/>
              <a:t>Kliknij, aby edytować styl</a:t>
            </a:r>
            <a:endParaRPr lang="pl-PL"/>
          </a:p>
        </p:txBody>
      </p:sp>
      <p:sp>
        <p:nvSpPr>
          <p:cNvPr id="3" name="Symbol zastępczy zawartości 2"/>
          <p:cNvSpPr>
            <a:spLocks noGrp="1"/>
          </p:cNvSpPr>
          <p:nvPr>
            <p:ph idx="1"/>
          </p:nvPr>
        </p:nvSpPr>
        <p:spPr>
          <a:xfrm>
            <a:off x="11836769" y="1704228"/>
            <a:ext cx="16924687" cy="36531828"/>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1513763" y="8957089"/>
            <a:ext cx="9960338" cy="29278967"/>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EA3C948-B0E0-48D0-897E-8D8C33CF9EFA}" type="datetimeFigureOut">
              <a:rPr lang="pl-PL" smtClean="0"/>
              <a:pPr/>
              <a:t>2020-10-29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4645848-B4C8-4E98-A3C6-E77F2D7D4EE7}"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934153" y="29962637"/>
            <a:ext cx="18165128" cy="3537260"/>
          </a:xfrm>
        </p:spPr>
        <p:txBody>
          <a:bodyPr anchor="b"/>
          <a:lstStyle>
            <a:lvl1pPr algn="l">
              <a:defRPr sz="6500" b="1"/>
            </a:lvl1pPr>
          </a:lstStyle>
          <a:p>
            <a:r>
              <a:rPr lang="pl-PL" smtClean="0"/>
              <a:t>Kliknij, aby edytować styl</a:t>
            </a:r>
            <a:endParaRPr lang="pl-PL"/>
          </a:p>
        </p:txBody>
      </p:sp>
      <p:sp>
        <p:nvSpPr>
          <p:cNvPr id="3" name="Symbol zastępczy obrazu 2"/>
          <p:cNvSpPr>
            <a:spLocks noGrp="1"/>
          </p:cNvSpPr>
          <p:nvPr>
            <p:ph type="pic" idx="1"/>
          </p:nvPr>
        </p:nvSpPr>
        <p:spPr>
          <a:xfrm>
            <a:off x="5934153" y="3824595"/>
            <a:ext cx="18165128" cy="25682258"/>
          </a:xfrm>
        </p:spPr>
        <p:txBody>
          <a:bodyPr/>
          <a:lstStyle>
            <a:lvl1pPr marL="0" indent="0">
              <a:buNone/>
              <a:defRPr sz="10300"/>
            </a:lvl1pPr>
            <a:lvl2pPr marL="1476162" indent="0">
              <a:buNone/>
              <a:defRPr sz="9000"/>
            </a:lvl2pPr>
            <a:lvl3pPr marL="2952323" indent="0">
              <a:buNone/>
              <a:defRPr sz="7700"/>
            </a:lvl3pPr>
            <a:lvl4pPr marL="4428485" indent="0">
              <a:buNone/>
              <a:defRPr sz="6500"/>
            </a:lvl4pPr>
            <a:lvl5pPr marL="5904647" indent="0">
              <a:buNone/>
              <a:defRPr sz="6500"/>
            </a:lvl5pPr>
            <a:lvl6pPr marL="7380808" indent="0">
              <a:buNone/>
              <a:defRPr sz="6500"/>
            </a:lvl6pPr>
            <a:lvl7pPr marL="8856970" indent="0">
              <a:buNone/>
              <a:defRPr sz="6500"/>
            </a:lvl7pPr>
            <a:lvl8pPr marL="10333131" indent="0">
              <a:buNone/>
              <a:defRPr sz="6500"/>
            </a:lvl8pPr>
            <a:lvl9pPr marL="11809293" indent="0">
              <a:buNone/>
              <a:defRPr sz="6500"/>
            </a:lvl9pPr>
          </a:lstStyle>
          <a:p>
            <a:endParaRPr lang="pl-PL"/>
          </a:p>
        </p:txBody>
      </p:sp>
      <p:sp>
        <p:nvSpPr>
          <p:cNvPr id="4" name="Symbol zastępczy tekstu 3"/>
          <p:cNvSpPr>
            <a:spLocks noGrp="1"/>
          </p:cNvSpPr>
          <p:nvPr>
            <p:ph type="body" sz="half" idx="2"/>
          </p:nvPr>
        </p:nvSpPr>
        <p:spPr>
          <a:xfrm>
            <a:off x="5934153" y="33499897"/>
            <a:ext cx="18165128" cy="5023492"/>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EA3C948-B0E0-48D0-897E-8D8C33CF9EFA}" type="datetimeFigureOut">
              <a:rPr lang="pl-PL" smtClean="0"/>
              <a:pPr/>
              <a:t>2020-10-29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4645848-B4C8-4E98-A3C6-E77F2D7D4EE7}"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1513761" y="1714136"/>
            <a:ext cx="27247692" cy="7133961"/>
          </a:xfrm>
          <a:prstGeom prst="rect">
            <a:avLst/>
          </a:prstGeom>
        </p:spPr>
        <p:txBody>
          <a:bodyPr vert="horz" lIns="295232" tIns="147616" rIns="295232" bIns="147616"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1513761" y="9987552"/>
            <a:ext cx="27247692" cy="28248504"/>
          </a:xfrm>
          <a:prstGeom prst="rect">
            <a:avLst/>
          </a:prstGeom>
        </p:spPr>
        <p:txBody>
          <a:bodyPr vert="horz" lIns="295232" tIns="147616" rIns="295232" bIns="147616"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1513761" y="39672754"/>
            <a:ext cx="7064216" cy="2278902"/>
          </a:xfrm>
          <a:prstGeom prst="rect">
            <a:avLst/>
          </a:prstGeom>
        </p:spPr>
        <p:txBody>
          <a:bodyPr vert="horz" lIns="295232" tIns="147616" rIns="295232" bIns="147616" rtlCol="0" anchor="ctr"/>
          <a:lstStyle>
            <a:lvl1pPr algn="l">
              <a:defRPr sz="3900">
                <a:solidFill>
                  <a:schemeClr val="tx1">
                    <a:tint val="75000"/>
                  </a:schemeClr>
                </a:solidFill>
              </a:defRPr>
            </a:lvl1pPr>
          </a:lstStyle>
          <a:p>
            <a:fld id="{EEA3C948-B0E0-48D0-897E-8D8C33CF9EFA}" type="datetimeFigureOut">
              <a:rPr lang="pl-PL" smtClean="0"/>
              <a:pPr/>
              <a:t>2020-10-29</a:t>
            </a:fld>
            <a:endParaRPr lang="pl-PL"/>
          </a:p>
        </p:txBody>
      </p:sp>
      <p:sp>
        <p:nvSpPr>
          <p:cNvPr id="5" name="Symbol zastępczy stopki 4"/>
          <p:cNvSpPr>
            <a:spLocks noGrp="1"/>
          </p:cNvSpPr>
          <p:nvPr>
            <p:ph type="ftr" sz="quarter" idx="3"/>
          </p:nvPr>
        </p:nvSpPr>
        <p:spPr>
          <a:xfrm>
            <a:off x="10344032" y="39672754"/>
            <a:ext cx="9587151" cy="2278902"/>
          </a:xfrm>
          <a:prstGeom prst="rect">
            <a:avLst/>
          </a:prstGeom>
        </p:spPr>
        <p:txBody>
          <a:bodyPr vert="horz" lIns="295232" tIns="147616" rIns="295232" bIns="147616" rtlCol="0" anchor="ctr"/>
          <a:lstStyle>
            <a:lvl1pPr algn="ctr">
              <a:defRPr sz="39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21697237" y="39672754"/>
            <a:ext cx="7064216" cy="2278902"/>
          </a:xfrm>
          <a:prstGeom prst="rect">
            <a:avLst/>
          </a:prstGeom>
        </p:spPr>
        <p:txBody>
          <a:bodyPr vert="horz" lIns="295232" tIns="147616" rIns="295232" bIns="147616" rtlCol="0" anchor="ctr"/>
          <a:lstStyle>
            <a:lvl1pPr algn="r">
              <a:defRPr sz="3900">
                <a:solidFill>
                  <a:schemeClr val="tx1">
                    <a:tint val="75000"/>
                  </a:schemeClr>
                </a:solidFill>
              </a:defRPr>
            </a:lvl1pPr>
          </a:lstStyle>
          <a:p>
            <a:fld id="{14645848-B4C8-4E98-A3C6-E77F2D7D4EE7}"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323" rtl="0" eaLnBrk="1" latinLnBrk="0" hangingPunct="1">
        <a:spcBef>
          <a:spcPct val="0"/>
        </a:spcBef>
        <a:buNone/>
        <a:defRPr sz="14200" kern="1200">
          <a:solidFill>
            <a:schemeClr val="tx1"/>
          </a:solidFill>
          <a:latin typeface="+mj-lt"/>
          <a:ea typeface="+mj-ea"/>
          <a:cs typeface="+mj-cs"/>
        </a:defRPr>
      </a:lvl1pPr>
    </p:titleStyle>
    <p:bodyStyle>
      <a:lvl1pPr marL="1107121" indent="-1107121" algn="l" defTabSz="2952323" rtl="0" eaLnBrk="1" latinLnBrk="0" hangingPunct="1">
        <a:spcBef>
          <a:spcPct val="20000"/>
        </a:spcBef>
        <a:buFont typeface="Arial" pitchFamily="34" charset="0"/>
        <a:buChar char="•"/>
        <a:defRPr sz="10300" kern="1200">
          <a:solidFill>
            <a:schemeClr val="tx1"/>
          </a:solidFill>
          <a:latin typeface="+mn-lt"/>
          <a:ea typeface="+mn-ea"/>
          <a:cs typeface="+mn-cs"/>
        </a:defRPr>
      </a:lvl1pPr>
      <a:lvl2pPr marL="2398763" indent="-922601" algn="l" defTabSz="2952323" rtl="0" eaLnBrk="1" latinLnBrk="0" hangingPunct="1">
        <a:spcBef>
          <a:spcPct val="20000"/>
        </a:spcBef>
        <a:buFont typeface="Arial" pitchFamily="34" charset="0"/>
        <a:buChar char="–"/>
        <a:defRPr sz="9000" kern="1200">
          <a:solidFill>
            <a:schemeClr val="tx1"/>
          </a:solidFill>
          <a:latin typeface="+mn-lt"/>
          <a:ea typeface="+mn-ea"/>
          <a:cs typeface="+mn-cs"/>
        </a:defRPr>
      </a:lvl2pPr>
      <a:lvl3pPr marL="3690404" indent="-738081" algn="l" defTabSz="2952323" rtl="0" eaLnBrk="1" latinLnBrk="0" hangingPunct="1">
        <a:spcBef>
          <a:spcPct val="20000"/>
        </a:spcBef>
        <a:buFont typeface="Arial" pitchFamily="34" charset="0"/>
        <a:buChar char="•"/>
        <a:defRPr sz="7700" kern="1200">
          <a:solidFill>
            <a:schemeClr val="tx1"/>
          </a:solidFill>
          <a:latin typeface="+mn-lt"/>
          <a:ea typeface="+mn-ea"/>
          <a:cs typeface="+mn-cs"/>
        </a:defRPr>
      </a:lvl3pPr>
      <a:lvl4pPr marL="5166566"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4pPr>
      <a:lvl5pPr marL="6642727"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5pPr>
      <a:lvl6pPr marL="8118889"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595051"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071212"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547374"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pl-PL"/>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chart" Target="../charts/chart3.xml"/><Relationship Id="rId4" Type="http://schemas.openxmlformats.org/officeDocument/2006/relationships/image" Target="../media/image2.jpeg"/><Relationship Id="rId9"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248174" y="2695992"/>
            <a:ext cx="25994888" cy="913668"/>
          </a:xfrm>
          <a:prstGeom prst="rect">
            <a:avLst/>
          </a:prstGeom>
        </p:spPr>
        <p:txBody>
          <a:bodyPr wrap="square" lIns="295232" tIns="147616" rIns="295232" bIns="147616">
            <a:spAutoFit/>
          </a:bodyPr>
          <a:lstStyle/>
          <a:p>
            <a:pPr algn="ctr"/>
            <a:r>
              <a:rPr lang="en-US" sz="4000" b="1" dirty="0"/>
              <a:t>Effects of microwave drying on moisture content depending on wood chip size distribution</a:t>
            </a:r>
            <a:endParaRPr lang="pl-PL" sz="4000" b="1" dirty="0"/>
          </a:p>
        </p:txBody>
      </p:sp>
      <p:sp>
        <p:nvSpPr>
          <p:cNvPr id="3" name="Prostokąt 2"/>
          <p:cNvSpPr/>
          <p:nvPr/>
        </p:nvSpPr>
        <p:spPr>
          <a:xfrm>
            <a:off x="1025610" y="8847115"/>
            <a:ext cx="17164052" cy="2021664"/>
          </a:xfrm>
          <a:prstGeom prst="rect">
            <a:avLst/>
          </a:prstGeom>
        </p:spPr>
        <p:txBody>
          <a:bodyPr wrap="square" lIns="295232" tIns="147616" rIns="295232" bIns="147616">
            <a:spAutoFit/>
          </a:bodyPr>
          <a:lstStyle/>
          <a:p>
            <a:r>
              <a:rPr lang="en-US" sz="2800" dirty="0"/>
              <a:t>The objective of the study was to determine the drying effects of microwave radiation on wood chips. Investigations encompassed the characterization of wood chips including size distribution, as well as the determination of their initial moisture content, surface temperature during microwave irradiation, and final moisture content. </a:t>
            </a:r>
            <a:endParaRPr lang="pl-PL" sz="2800" dirty="0"/>
          </a:p>
        </p:txBody>
      </p:sp>
      <p:sp>
        <p:nvSpPr>
          <p:cNvPr id="7" name="Prostokąt 6"/>
          <p:cNvSpPr/>
          <p:nvPr/>
        </p:nvSpPr>
        <p:spPr>
          <a:xfrm>
            <a:off x="2020517" y="22956434"/>
            <a:ext cx="4828145" cy="729002"/>
          </a:xfrm>
          <a:prstGeom prst="rect">
            <a:avLst/>
          </a:prstGeom>
        </p:spPr>
        <p:txBody>
          <a:bodyPr wrap="square" lIns="295232" tIns="147616" rIns="295232" bIns="147616">
            <a:spAutoFit/>
          </a:bodyPr>
          <a:lstStyle/>
          <a:p>
            <a:r>
              <a:rPr lang="en-US" sz="2800" i="1" dirty="0" err="1"/>
              <a:t>Łukomet</a:t>
            </a:r>
            <a:r>
              <a:rPr lang="en-US" sz="2800" i="1" dirty="0"/>
              <a:t> separator </a:t>
            </a:r>
            <a:endParaRPr lang="pl-PL" sz="2800" i="1" dirty="0"/>
          </a:p>
        </p:txBody>
      </p:sp>
      <p:sp>
        <p:nvSpPr>
          <p:cNvPr id="8" name="Prostokąt 7"/>
          <p:cNvSpPr/>
          <p:nvPr/>
        </p:nvSpPr>
        <p:spPr>
          <a:xfrm>
            <a:off x="920353" y="12601925"/>
            <a:ext cx="28077267" cy="4176100"/>
          </a:xfrm>
          <a:prstGeom prst="rect">
            <a:avLst/>
          </a:prstGeom>
        </p:spPr>
        <p:txBody>
          <a:bodyPr wrap="square" lIns="295232" tIns="147616" rIns="295232" bIns="147616">
            <a:spAutoFit/>
          </a:bodyPr>
          <a:lstStyle/>
          <a:p>
            <a:r>
              <a:rPr lang="en-US" sz="2800" b="1" dirty="0"/>
              <a:t>Materials and Methods</a:t>
            </a:r>
            <a:endParaRPr lang="pl-PL" sz="2800" b="1" dirty="0"/>
          </a:p>
          <a:p>
            <a:pPr algn="just"/>
            <a:r>
              <a:rPr lang="en-US" sz="2800" dirty="0"/>
              <a:t>The study involved wood chips produced from scots pine, silver birch, and shiny cotoneaster using a Vermeer BC150 chipper coupled to a farm tractor. The obtained chips were then separated into size fractions using a </a:t>
            </a:r>
            <a:r>
              <a:rPr lang="en-US" sz="2800" dirty="0" err="1"/>
              <a:t>Łukomet</a:t>
            </a:r>
            <a:r>
              <a:rPr lang="en-US" sz="2800" dirty="0"/>
              <a:t> separator (</a:t>
            </a:r>
            <a:r>
              <a:rPr lang="en-US" sz="2800" dirty="0" err="1"/>
              <a:t>Łukomet</a:t>
            </a:r>
            <a:r>
              <a:rPr lang="en-US" sz="2800" dirty="0"/>
              <a:t>, </a:t>
            </a:r>
            <a:r>
              <a:rPr lang="en-US" sz="2800" dirty="0" err="1"/>
              <a:t>Całowno</a:t>
            </a:r>
            <a:r>
              <a:rPr lang="en-US" sz="2800" dirty="0"/>
              <a:t>, Poland) [4</a:t>
            </a:r>
            <a:r>
              <a:rPr lang="en-US" sz="2800" dirty="0" smtClean="0"/>
              <a:t>]</a:t>
            </a:r>
            <a:r>
              <a:rPr lang="pl-PL" sz="2800" dirty="0" smtClean="0"/>
              <a:t>.</a:t>
            </a:r>
            <a:endParaRPr lang="pl-PL" sz="2800" dirty="0"/>
          </a:p>
          <a:p>
            <a:pPr algn="just"/>
            <a:r>
              <a:rPr lang="en-US" sz="2800" dirty="0"/>
              <a:t>The wood chips were separated into size fractions using screens with 3.15 mm, 8 mm, 16 mm, 31.5 mm, 45 mm, and 63 mm round openings consistent with the standards PN-ISO 565:2000 and PN-ISO 3310-2:2013 (the bottom fraction was also used). Five 10 L batches of wood chips were separated for each species over 120 s with an accuracy of 1 s. Individual fractions were weighed on a RADWAG WPS 600/C balance. The 16 mm, 8 mm, 3.15 mm, and bottom fractions were exposed to 800 W microwave radiation for 30 s, 60 s, and 90 s in a SHARP R-200 oven. After each irradiation, the wood chips were weighed, and at the end of the experiment they were placed in a </a:t>
            </a:r>
            <a:r>
              <a:rPr lang="en-US" sz="2800" dirty="0" err="1"/>
              <a:t>Heraeus</a:t>
            </a:r>
            <a:r>
              <a:rPr lang="en-US" sz="2800" dirty="0"/>
              <a:t> UT 6120 circulating air oven and dried at 105°C for 24 h to determine dry weight. The recorded weights of wood chips were used to calculate their moisture content. Selected samples were photographed using a </a:t>
            </a:r>
            <a:r>
              <a:rPr lang="en-US" sz="2800" dirty="0" err="1"/>
              <a:t>VIGOcam</a:t>
            </a:r>
            <a:r>
              <a:rPr lang="en-US" sz="2800" dirty="0"/>
              <a:t> v50 thermographic camera to determine their temperature (±0.1°C) during exposure to microwaves. The resulting images were processed with VIGO System Thermal software.</a:t>
            </a:r>
            <a:endParaRPr lang="pl-PL" sz="2800" dirty="0"/>
          </a:p>
        </p:txBody>
      </p:sp>
      <p:pic>
        <p:nvPicPr>
          <p:cNvPr id="9" name="Obraz 8" descr="C:\Users\Seba\Pictures\zlewka na wadz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71290" y="18757568"/>
            <a:ext cx="4964860" cy="4297937"/>
          </a:xfrm>
          <a:prstGeom prst="rect">
            <a:avLst/>
          </a:prstGeom>
          <a:noFill/>
          <a:ln>
            <a:noFill/>
          </a:ln>
        </p:spPr>
      </p:pic>
      <p:pic>
        <p:nvPicPr>
          <p:cNvPr id="15" name="Obraz 14"/>
          <p:cNvPicPr/>
          <p:nvPr/>
        </p:nvPicPr>
        <p:blipFill>
          <a:blip r:embed="rId4" cstate="print">
            <a:extLst>
              <a:ext uri="{28A0092B-C50C-407E-A947-70E740481C1C}">
                <a14:useLocalDpi xmlns:a14="http://schemas.microsoft.com/office/drawing/2010/main" val="0"/>
              </a:ext>
            </a:extLst>
          </a:blip>
          <a:stretch>
            <a:fillRect/>
          </a:stretch>
        </p:blipFill>
        <p:spPr>
          <a:xfrm>
            <a:off x="14777566" y="16778025"/>
            <a:ext cx="4983562" cy="6224751"/>
          </a:xfrm>
          <a:prstGeom prst="rect">
            <a:avLst/>
          </a:prstGeom>
        </p:spPr>
      </p:pic>
      <p:sp>
        <p:nvSpPr>
          <p:cNvPr id="22" name="Prostokąt 21"/>
          <p:cNvSpPr/>
          <p:nvPr/>
        </p:nvSpPr>
        <p:spPr>
          <a:xfrm>
            <a:off x="1114174" y="34989681"/>
            <a:ext cx="28011112" cy="2246769"/>
          </a:xfrm>
          <a:prstGeom prst="rect">
            <a:avLst/>
          </a:prstGeom>
        </p:spPr>
        <p:txBody>
          <a:bodyPr wrap="square">
            <a:spAutoFit/>
          </a:bodyPr>
          <a:lstStyle/>
          <a:p>
            <a:pPr lvl="0"/>
            <a:r>
              <a:rPr lang="en-US" sz="2800" b="1" dirty="0"/>
              <a:t>Conclusions</a:t>
            </a:r>
            <a:endParaRPr lang="pl-PL" sz="2800" b="1" dirty="0"/>
          </a:p>
          <a:p>
            <a:pPr algn="just"/>
            <a:r>
              <a:rPr lang="en-US" sz="2800" dirty="0"/>
              <a:t>The overall percentage share of wood chip fractions from screens no. 1–4 ranged from 79% (pine) to 99% (cotoneaster) of total wood chips by weight. The study indicates that due to the selective nature of the process, the duration of microwave irradiation should be adjusted taking into account the size fraction of wood chips, with some fractions heating up to over 100°C. Importantly, the finer fractions lose moisture more slowly. A comparison of images recorded with a thermographic camera showed that temperature differences within individual samples decreased with increasing sample homogeneity.</a:t>
            </a:r>
            <a:endParaRPr lang="pl-PL" sz="2800" dirty="0"/>
          </a:p>
        </p:txBody>
      </p:sp>
      <p:sp>
        <p:nvSpPr>
          <p:cNvPr id="1027" name="Rectangle 3"/>
          <p:cNvSpPr>
            <a:spLocks noChangeArrowheads="1"/>
          </p:cNvSpPr>
          <p:nvPr/>
        </p:nvSpPr>
        <p:spPr bwMode="auto">
          <a:xfrm>
            <a:off x="1320432" y="4080284"/>
            <a:ext cx="27346657"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r>
              <a:rPr lang="pl-PL" sz="2800" b="1" dirty="0">
                <a:latin typeface="+mj-lt"/>
                <a:ea typeface="Times New Roman" pitchFamily="18" charset="0"/>
                <a:cs typeface="Calibri" pitchFamily="34" charset="0"/>
              </a:rPr>
              <a:t>Monika Aniszewska</a:t>
            </a:r>
            <a:r>
              <a:rPr lang="pl-PL" sz="2800" b="1" baseline="30000" dirty="0">
                <a:latin typeface="+mj-lt"/>
                <a:ea typeface="Times New Roman" pitchFamily="18" charset="0"/>
                <a:cs typeface="Calibri" pitchFamily="34" charset="0"/>
              </a:rPr>
              <a:t>1,*</a:t>
            </a:r>
            <a:r>
              <a:rPr lang="pl-PL" sz="2800" b="1" dirty="0">
                <a:latin typeface="+mj-lt"/>
                <a:ea typeface="Times New Roman" pitchFamily="18" charset="0"/>
                <a:cs typeface="Calibri" pitchFamily="34" charset="0"/>
              </a:rPr>
              <a:t>, Arkadiusz Gendek</a:t>
            </a:r>
            <a:r>
              <a:rPr lang="pl-PL" sz="2800" b="1" baseline="30000" dirty="0">
                <a:latin typeface="+mj-lt"/>
                <a:ea typeface="Times New Roman" pitchFamily="18" charset="0"/>
                <a:cs typeface="Calibri" pitchFamily="34" charset="0"/>
              </a:rPr>
              <a:t>1</a:t>
            </a:r>
            <a:r>
              <a:rPr lang="pl-PL" sz="2800" b="1" dirty="0">
                <a:latin typeface="+mj-lt"/>
                <a:ea typeface="Times New Roman" pitchFamily="18" charset="0"/>
                <a:cs typeface="Calibri" pitchFamily="34" charset="0"/>
              </a:rPr>
              <a:t>, </a:t>
            </a:r>
            <a:r>
              <a:rPr lang="de-DE" sz="2800" b="1" dirty="0">
                <a:latin typeface="+mj-lt"/>
                <a:ea typeface="Times New Roman" pitchFamily="18" charset="0"/>
                <a:cs typeface="Arial" pitchFamily="34" charset="0"/>
              </a:rPr>
              <a:t>Jan Malaťák</a:t>
            </a:r>
            <a:r>
              <a:rPr lang="de-DE" sz="2800" b="1" baseline="30000" dirty="0">
                <a:latin typeface="+mj-lt"/>
                <a:ea typeface="Times New Roman" pitchFamily="18" charset="0"/>
                <a:cs typeface="Arial" pitchFamily="34" charset="0"/>
              </a:rPr>
              <a:t>2</a:t>
            </a:r>
            <a:r>
              <a:rPr lang="de-DE" sz="2800" b="1" dirty="0">
                <a:latin typeface="+mj-lt"/>
                <a:ea typeface="Times New Roman" pitchFamily="18" charset="0"/>
                <a:cs typeface="Arial" pitchFamily="34" charset="0"/>
              </a:rPr>
              <a:t>, </a:t>
            </a:r>
            <a:r>
              <a:rPr lang="de-DE" sz="2800" b="1" dirty="0" err="1">
                <a:latin typeface="+mj-lt"/>
                <a:ea typeface="Times New Roman" pitchFamily="18" charset="0"/>
                <a:cs typeface="Arial" pitchFamily="34" charset="0"/>
              </a:rPr>
              <a:t>Barbora</a:t>
            </a:r>
            <a:r>
              <a:rPr lang="de-DE" sz="2800" b="1" dirty="0">
                <a:latin typeface="+mj-lt"/>
                <a:ea typeface="Times New Roman" pitchFamily="18" charset="0"/>
                <a:cs typeface="Arial" pitchFamily="34" charset="0"/>
              </a:rPr>
              <a:t> Tamelová</a:t>
            </a:r>
            <a:r>
              <a:rPr lang="de-DE" sz="2800" b="1" baseline="30000" dirty="0">
                <a:latin typeface="+mj-lt"/>
                <a:ea typeface="Times New Roman" pitchFamily="18" charset="0"/>
                <a:cs typeface="Arial" pitchFamily="34" charset="0"/>
              </a:rPr>
              <a:t>2</a:t>
            </a:r>
            <a:r>
              <a:rPr lang="de-DE" sz="2800" b="1" dirty="0">
                <a:latin typeface="+mj-lt"/>
                <a:ea typeface="Times New Roman" pitchFamily="18" charset="0"/>
                <a:cs typeface="Arial" pitchFamily="34" charset="0"/>
              </a:rPr>
              <a:t>, </a:t>
            </a:r>
            <a:r>
              <a:rPr lang="pl-PL" sz="2800" b="1" dirty="0">
                <a:latin typeface="+mj-lt"/>
                <a:ea typeface="Times New Roman" pitchFamily="18" charset="0"/>
                <a:cs typeface="Calibri" pitchFamily="34" charset="0"/>
              </a:rPr>
              <a:t>Sebastian Smyl</a:t>
            </a:r>
            <a:r>
              <a:rPr lang="pl-PL" sz="2800" b="1" baseline="30000" dirty="0">
                <a:latin typeface="+mj-lt"/>
                <a:ea typeface="Times New Roman" pitchFamily="18" charset="0"/>
                <a:cs typeface="Calibri" pitchFamily="34" charset="0"/>
              </a:rPr>
              <a:t>1</a:t>
            </a:r>
            <a:r>
              <a:rPr lang="pl-PL" sz="2800" b="1" dirty="0">
                <a:latin typeface="+mj-lt"/>
                <a:ea typeface="Times New Roman" pitchFamily="18" charset="0"/>
                <a:cs typeface="Calibri" pitchFamily="34" charset="0"/>
              </a:rPr>
              <a:t> </a:t>
            </a:r>
            <a:endParaRPr lang="pl-PL" sz="2800" dirty="0">
              <a:latin typeface="+mj-lt"/>
              <a:cs typeface="Arial" pitchFamily="34" charset="0"/>
            </a:endParaRPr>
          </a:p>
          <a:p>
            <a:pPr defTabSz="914400" eaLnBrk="0" fontAlgn="base" hangingPunct="0">
              <a:spcBef>
                <a:spcPct val="0"/>
              </a:spcBef>
              <a:spcAft>
                <a:spcPct val="0"/>
              </a:spcAft>
            </a:pPr>
            <a:r>
              <a:rPr lang="en-BZ" sz="2600" baseline="30000" dirty="0">
                <a:latin typeface="+mj-lt"/>
                <a:ea typeface="Times New Roman" pitchFamily="18" charset="0"/>
                <a:cs typeface="Calibri" pitchFamily="34" charset="0"/>
              </a:rPr>
              <a:t>1</a:t>
            </a:r>
            <a:r>
              <a:rPr lang="en-US" sz="2600" dirty="0">
                <a:latin typeface="+mj-lt"/>
                <a:ea typeface="Times New Roman" pitchFamily="18" charset="0"/>
                <a:cs typeface="Calibri" pitchFamily="34" charset="0"/>
              </a:rPr>
              <a:t>Department of  </a:t>
            </a:r>
            <a:r>
              <a:rPr lang="en-US" sz="2600" dirty="0" err="1">
                <a:latin typeface="+mj-lt"/>
                <a:ea typeface="Times New Roman" pitchFamily="18" charset="0"/>
                <a:cs typeface="Calibri" pitchFamily="34" charset="0"/>
              </a:rPr>
              <a:t>Biosystems</a:t>
            </a:r>
            <a:r>
              <a:rPr lang="en-US" sz="2600" dirty="0">
                <a:latin typeface="+mj-lt"/>
                <a:ea typeface="Times New Roman" pitchFamily="18" charset="0"/>
                <a:cs typeface="Calibri" pitchFamily="34" charset="0"/>
              </a:rPr>
              <a:t> Engineering, Institute of Mechanical Engineering, Warsaw University of Life Sciences – SGGW, </a:t>
            </a:r>
            <a:r>
              <a:rPr lang="it-IT" sz="2600" dirty="0">
                <a:latin typeface="+mj-lt"/>
                <a:ea typeface="Times New Roman" pitchFamily="18" charset="0"/>
                <a:cs typeface="Calibri" pitchFamily="34" charset="0"/>
              </a:rPr>
              <a:t>Nowoursynowska 164, 02-787 Warsaw, Poland</a:t>
            </a:r>
            <a:endParaRPr lang="pl-PL" sz="2600" dirty="0">
              <a:latin typeface="+mj-lt"/>
              <a:cs typeface="Arial" pitchFamily="34" charset="0"/>
            </a:endParaRPr>
          </a:p>
          <a:p>
            <a:pPr defTabSz="914400" eaLnBrk="0" fontAlgn="base" hangingPunct="0">
              <a:spcBef>
                <a:spcPct val="0"/>
              </a:spcBef>
              <a:spcAft>
                <a:spcPct val="0"/>
              </a:spcAft>
            </a:pPr>
            <a:r>
              <a:rPr lang="it-IT" sz="2600" baseline="30000" dirty="0">
                <a:latin typeface="+mj-lt"/>
                <a:ea typeface="Times New Roman" pitchFamily="18" charset="0"/>
                <a:cs typeface="Calibri" pitchFamily="34" charset="0"/>
              </a:rPr>
              <a:t>2</a:t>
            </a:r>
            <a:r>
              <a:rPr lang="en-US" sz="2600" dirty="0">
                <a:latin typeface="+mj-lt"/>
                <a:ea typeface="Times New Roman" pitchFamily="18" charset="0"/>
                <a:cs typeface="Arial" pitchFamily="34" charset="0"/>
              </a:rPr>
              <a:t>Faculty of  Engineering, Czech University of Life Sciences Prague, </a:t>
            </a:r>
            <a:r>
              <a:rPr lang="en-US" sz="2600" dirty="0" err="1">
                <a:latin typeface="+mj-lt"/>
                <a:ea typeface="Times New Roman" pitchFamily="18" charset="0"/>
                <a:cs typeface="Arial" pitchFamily="34" charset="0"/>
              </a:rPr>
              <a:t>Kamycka</a:t>
            </a:r>
            <a:r>
              <a:rPr lang="en-US" sz="2600" dirty="0">
                <a:latin typeface="+mj-lt"/>
                <a:ea typeface="Times New Roman" pitchFamily="18" charset="0"/>
                <a:cs typeface="Arial" pitchFamily="34" charset="0"/>
              </a:rPr>
              <a:t> 129, 165 21 Prague 6, Czech Republic</a:t>
            </a:r>
            <a:endParaRPr lang="en-US" sz="2600" dirty="0">
              <a:latin typeface="+mj-lt"/>
              <a:cs typeface="Arial" pitchFamily="34" charset="0"/>
            </a:endParaRPr>
          </a:p>
        </p:txBody>
      </p:sp>
      <p:sp>
        <p:nvSpPr>
          <p:cNvPr id="1028" name="Rectangle 4"/>
          <p:cNvSpPr>
            <a:spLocks noChangeArrowheads="1"/>
          </p:cNvSpPr>
          <p:nvPr/>
        </p:nvSpPr>
        <p:spPr bwMode="auto">
          <a:xfrm>
            <a:off x="9351013" y="1119418"/>
            <a:ext cx="11430310" cy="138499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ctr" defTabSz="914400" fontAlgn="base">
              <a:spcBef>
                <a:spcPct val="0"/>
              </a:spcBef>
              <a:spcAft>
                <a:spcPct val="0"/>
              </a:spcAft>
            </a:pPr>
            <a:r>
              <a:rPr lang="en-US" sz="2800" dirty="0">
                <a:latin typeface="Arial" pitchFamily="34" charset="0"/>
                <a:ea typeface="Times New Roman" pitchFamily="18" charset="0"/>
                <a:cs typeface="Arial" pitchFamily="34" charset="0"/>
              </a:rPr>
              <a:t>The 1st International Electronic Conference on Forests</a:t>
            </a:r>
            <a:endParaRPr lang="pl-PL" sz="2800" dirty="0">
              <a:latin typeface="Arial" pitchFamily="34" charset="0"/>
              <a:cs typeface="Arial" pitchFamily="34" charset="0"/>
            </a:endParaRPr>
          </a:p>
          <a:p>
            <a:pPr algn="ctr" defTabSz="914400" eaLnBrk="0" fontAlgn="base" hangingPunct="0">
              <a:spcBef>
                <a:spcPct val="0"/>
              </a:spcBef>
              <a:spcAft>
                <a:spcPct val="0"/>
              </a:spcAft>
            </a:pPr>
            <a:r>
              <a:rPr lang="en-US" sz="2800" i="1" dirty="0">
                <a:latin typeface="Arial" pitchFamily="34" charset="0"/>
                <a:ea typeface="Times New Roman" pitchFamily="18" charset="0"/>
                <a:cs typeface="Arial" pitchFamily="34" charset="0"/>
              </a:rPr>
              <a:t>Forests for a Better Future: Sustainability, Innovation, </a:t>
            </a:r>
            <a:r>
              <a:rPr lang="en-US" sz="2800" i="1" dirty="0" err="1">
                <a:latin typeface="Arial" pitchFamily="34" charset="0"/>
                <a:ea typeface="Times New Roman" pitchFamily="18" charset="0"/>
                <a:cs typeface="Arial" pitchFamily="34" charset="0"/>
              </a:rPr>
              <a:t>Interdisciplinarity</a:t>
            </a:r>
            <a:endParaRPr lang="pl-PL" sz="2800" dirty="0">
              <a:latin typeface="Arial" pitchFamily="34" charset="0"/>
              <a:cs typeface="Arial" pitchFamily="34" charset="0"/>
            </a:endParaRPr>
          </a:p>
          <a:p>
            <a:pPr algn="ctr" defTabSz="914400" eaLnBrk="0" fontAlgn="base" hangingPunct="0">
              <a:spcBef>
                <a:spcPct val="0"/>
              </a:spcBef>
              <a:spcAft>
                <a:spcPct val="0"/>
              </a:spcAft>
            </a:pPr>
            <a:r>
              <a:rPr lang="pl-PL" sz="2800" dirty="0">
                <a:latin typeface="Arial" pitchFamily="34" charset="0"/>
                <a:ea typeface="Times New Roman" pitchFamily="18" charset="0"/>
                <a:cs typeface="Arial" pitchFamily="34" charset="0"/>
              </a:rPr>
              <a:t>15-30 </a:t>
            </a:r>
            <a:r>
              <a:rPr lang="pl-PL" sz="2800" dirty="0" err="1">
                <a:latin typeface="Arial" pitchFamily="34" charset="0"/>
                <a:ea typeface="Times New Roman" pitchFamily="18" charset="0"/>
                <a:cs typeface="Arial" pitchFamily="34" charset="0"/>
              </a:rPr>
              <a:t>November</a:t>
            </a:r>
            <a:r>
              <a:rPr lang="pl-PL" sz="2800" dirty="0">
                <a:latin typeface="Arial" pitchFamily="34" charset="0"/>
                <a:ea typeface="Times New Roman" pitchFamily="18" charset="0"/>
                <a:cs typeface="Arial" pitchFamily="34" charset="0"/>
              </a:rPr>
              <a:t> 2020</a:t>
            </a:r>
            <a:endParaRPr lang="pl-PL" sz="2800" dirty="0">
              <a:latin typeface="Arial" pitchFamily="34" charset="0"/>
              <a:cs typeface="Arial" pitchFamily="34" charset="0"/>
            </a:endParaRPr>
          </a:p>
        </p:txBody>
      </p:sp>
      <p:sp>
        <p:nvSpPr>
          <p:cNvPr id="24" name="pole tekstowe 23"/>
          <p:cNvSpPr txBox="1"/>
          <p:nvPr/>
        </p:nvSpPr>
        <p:spPr>
          <a:xfrm>
            <a:off x="1320431" y="5976333"/>
            <a:ext cx="27561890" cy="3539430"/>
          </a:xfrm>
          <a:prstGeom prst="rect">
            <a:avLst/>
          </a:prstGeom>
          <a:noFill/>
        </p:spPr>
        <p:txBody>
          <a:bodyPr wrap="square" rtlCol="0">
            <a:spAutoFit/>
          </a:bodyPr>
          <a:lstStyle/>
          <a:p>
            <a:r>
              <a:rPr lang="en-US" sz="2800" b="1" dirty="0"/>
              <a:t>Introduction</a:t>
            </a:r>
            <a:endParaRPr lang="pl-PL" sz="2800" b="1" dirty="0"/>
          </a:p>
          <a:p>
            <a:pPr algn="just"/>
            <a:r>
              <a:rPr lang="en-US" sz="2800" dirty="0"/>
              <a:t>In its guidelines on renewable energy sources, the European Union makes it obligatory to implement sustainable biomass management. Biomass is the only renewable energy resource that can be utilized in three ways: via combustion, pyrolysis, and gasification. Woody biomass can be converted into wood chips, which constitute an excellent fuel for furnaces and boilers. However, their utilization for energy purposes can be hindered by their moisture content, which mostly depends on the harvest period and storage conditions. The moisture content of fresh biomass may exceed 100% [1], practically preventing combustion. Currently, the most widespread biomass drying technologies include rotary, conveying, fluidized bed, and pneumatic dryers, while microwave drying has been less popular [2</a:t>
            </a:r>
            <a:r>
              <a:rPr lang="pl-PL" sz="2800" dirty="0"/>
              <a:t>, 3</a:t>
            </a:r>
            <a:r>
              <a:rPr lang="en-US" sz="2800" dirty="0"/>
              <a:t>].</a:t>
            </a:r>
            <a:endParaRPr lang="pl-PL" sz="2800" dirty="0"/>
          </a:p>
          <a:p>
            <a:pPr algn="just"/>
            <a:endParaRPr lang="pl-PL" sz="2800" dirty="0"/>
          </a:p>
          <a:p>
            <a:endParaRPr lang="pl-PL" sz="2800" dirty="0"/>
          </a:p>
        </p:txBody>
      </p:sp>
      <p:pic>
        <p:nvPicPr>
          <p:cNvPr id="25" name="Obraz 24" descr="IMG_6252.JPG"/>
          <p:cNvPicPr/>
          <p:nvPr/>
        </p:nvPicPr>
        <p:blipFill>
          <a:blip r:embed="rId5" cstate="print"/>
          <a:stretch>
            <a:fillRect/>
          </a:stretch>
        </p:blipFill>
        <p:spPr>
          <a:xfrm rot="5400000">
            <a:off x="1022333" y="17126190"/>
            <a:ext cx="6124426" cy="5528231"/>
          </a:xfrm>
          <a:prstGeom prst="rect">
            <a:avLst/>
          </a:prstGeom>
        </p:spPr>
      </p:pic>
      <p:sp>
        <p:nvSpPr>
          <p:cNvPr id="26" name="Prostokąt 25"/>
          <p:cNvSpPr/>
          <p:nvPr/>
        </p:nvSpPr>
        <p:spPr>
          <a:xfrm>
            <a:off x="7014221" y="23122988"/>
            <a:ext cx="5921929" cy="729002"/>
          </a:xfrm>
          <a:prstGeom prst="rect">
            <a:avLst/>
          </a:prstGeom>
        </p:spPr>
        <p:txBody>
          <a:bodyPr wrap="square" lIns="295232" tIns="147616" rIns="295232" bIns="147616">
            <a:spAutoFit/>
          </a:bodyPr>
          <a:lstStyle/>
          <a:p>
            <a:r>
              <a:rPr lang="pl-PL" sz="2800" dirty="0"/>
              <a:t> </a:t>
            </a:r>
            <a:r>
              <a:rPr lang="en-US" sz="2800" i="1" dirty="0"/>
              <a:t>RADWAG WPS 600/C balance</a:t>
            </a:r>
            <a:endParaRPr lang="pl-PL" sz="2800" i="1" dirty="0"/>
          </a:p>
        </p:txBody>
      </p:sp>
      <p:sp>
        <p:nvSpPr>
          <p:cNvPr id="27" name="Prostokąt 26"/>
          <p:cNvSpPr/>
          <p:nvPr/>
        </p:nvSpPr>
        <p:spPr>
          <a:xfrm>
            <a:off x="13697446" y="23130697"/>
            <a:ext cx="6372986" cy="729002"/>
          </a:xfrm>
          <a:prstGeom prst="rect">
            <a:avLst/>
          </a:prstGeom>
        </p:spPr>
        <p:txBody>
          <a:bodyPr wrap="square" lIns="295232" tIns="147616" rIns="295232" bIns="147616">
            <a:spAutoFit/>
          </a:bodyPr>
          <a:lstStyle/>
          <a:p>
            <a:r>
              <a:rPr lang="en-US" sz="2800" dirty="0"/>
              <a:t> </a:t>
            </a:r>
            <a:r>
              <a:rPr lang="en-US" sz="2800" i="1" dirty="0" err="1"/>
              <a:t>VIGOcam</a:t>
            </a:r>
            <a:r>
              <a:rPr lang="en-US" sz="2800" i="1" dirty="0"/>
              <a:t> v50 thermographic camera </a:t>
            </a:r>
            <a:endParaRPr lang="pl-PL" sz="2800" i="1" dirty="0"/>
          </a:p>
        </p:txBody>
      </p:sp>
      <p:sp>
        <p:nvSpPr>
          <p:cNvPr id="29" name="Prostokąt 28"/>
          <p:cNvSpPr/>
          <p:nvPr/>
        </p:nvSpPr>
        <p:spPr>
          <a:xfrm>
            <a:off x="15119730" y="11871842"/>
            <a:ext cx="2789546" cy="523220"/>
          </a:xfrm>
          <a:prstGeom prst="rect">
            <a:avLst/>
          </a:prstGeom>
        </p:spPr>
        <p:txBody>
          <a:bodyPr wrap="none">
            <a:spAutoFit/>
          </a:bodyPr>
          <a:lstStyle/>
          <a:p>
            <a:r>
              <a:rPr lang="en-US" sz="2800" i="1" dirty="0"/>
              <a:t>Forest wood chips</a:t>
            </a:r>
            <a:endParaRPr lang="pl-PL" sz="2800" i="1" dirty="0"/>
          </a:p>
        </p:txBody>
      </p:sp>
      <p:pic>
        <p:nvPicPr>
          <p:cNvPr id="30" name="Obraz 29" descr="C:\Users\Monika Aniszewska\Desktop\artykuły 26.1.2019\zrębki i mikrofale\Nowy folder\IMG_20181204_091650 (2).jpg"/>
          <p:cNvPicPr/>
          <p:nvPr/>
        </p:nvPicPr>
        <p:blipFill rotWithShape="1">
          <a:blip r:embed="rId6" cstate="print">
            <a:extLst>
              <a:ext uri="{28A0092B-C50C-407E-A947-70E740481C1C}">
                <a14:useLocalDpi xmlns:a14="http://schemas.microsoft.com/office/drawing/2010/main" val="0"/>
              </a:ext>
            </a:extLst>
          </a:blip>
          <a:srcRect l="409" t="-911" r="341" b="3574"/>
          <a:stretch/>
        </p:blipFill>
        <p:spPr bwMode="auto">
          <a:xfrm>
            <a:off x="18072743" y="8485676"/>
            <a:ext cx="10594346" cy="4549331"/>
          </a:xfrm>
          <a:prstGeom prst="rect">
            <a:avLst/>
          </a:prstGeom>
          <a:noFill/>
          <a:ln>
            <a:noFill/>
          </a:ln>
          <a:extLst>
            <a:ext uri="{53640926-AAD7-44D8-BBD7-CCE9431645EC}">
              <a14:shadowObscured xmlns:a14="http://schemas.microsoft.com/office/drawing/2010/main"/>
            </a:ext>
          </a:extLst>
        </p:spPr>
      </p:pic>
      <p:pic>
        <p:nvPicPr>
          <p:cNvPr id="32" name="Obraz 31"/>
          <p:cNvPicPr/>
          <p:nvPr/>
        </p:nvPicPr>
        <p:blipFill>
          <a:blip r:embed="rId7" cstate="print">
            <a:extLst>
              <a:ext uri="{28A0092B-C50C-407E-A947-70E740481C1C}">
                <a14:useLocalDpi xmlns:a14="http://schemas.microsoft.com/office/drawing/2010/main" val="0"/>
              </a:ext>
            </a:extLst>
          </a:blip>
          <a:stretch>
            <a:fillRect/>
          </a:stretch>
        </p:blipFill>
        <p:spPr>
          <a:xfrm>
            <a:off x="21211541" y="17631482"/>
            <a:ext cx="7455548" cy="5227335"/>
          </a:xfrm>
          <a:prstGeom prst="rect">
            <a:avLst/>
          </a:prstGeom>
        </p:spPr>
      </p:pic>
      <p:sp>
        <p:nvSpPr>
          <p:cNvPr id="33" name="Prostokąt 32"/>
          <p:cNvSpPr/>
          <p:nvPr/>
        </p:nvSpPr>
        <p:spPr>
          <a:xfrm>
            <a:off x="21249669" y="22986738"/>
            <a:ext cx="5998072" cy="729002"/>
          </a:xfrm>
          <a:prstGeom prst="rect">
            <a:avLst/>
          </a:prstGeom>
        </p:spPr>
        <p:txBody>
          <a:bodyPr wrap="square" lIns="295232" tIns="147616" rIns="295232" bIns="147616">
            <a:spAutoFit/>
          </a:bodyPr>
          <a:lstStyle/>
          <a:p>
            <a:r>
              <a:rPr lang="en-US" sz="2800" i="1" dirty="0" err="1"/>
              <a:t>Heraeus</a:t>
            </a:r>
            <a:r>
              <a:rPr lang="en-US" sz="2800" i="1" dirty="0"/>
              <a:t> UT 6120 circulating air oven </a:t>
            </a:r>
            <a:endParaRPr lang="pl-PL" sz="2800" i="1" dirty="0"/>
          </a:p>
        </p:txBody>
      </p:sp>
      <p:sp>
        <p:nvSpPr>
          <p:cNvPr id="34" name="pole tekstowe 33"/>
          <p:cNvSpPr txBox="1"/>
          <p:nvPr/>
        </p:nvSpPr>
        <p:spPr>
          <a:xfrm>
            <a:off x="1100411" y="23822461"/>
            <a:ext cx="1335174" cy="523220"/>
          </a:xfrm>
          <a:prstGeom prst="rect">
            <a:avLst/>
          </a:prstGeom>
          <a:noFill/>
        </p:spPr>
        <p:txBody>
          <a:bodyPr wrap="none" rtlCol="0">
            <a:spAutoFit/>
          </a:bodyPr>
          <a:lstStyle/>
          <a:p>
            <a:r>
              <a:rPr lang="pl-PL" sz="2800" b="1" dirty="0" err="1"/>
              <a:t>Results</a:t>
            </a:r>
            <a:r>
              <a:rPr lang="pl-PL" sz="2800" b="1" dirty="0"/>
              <a:t> </a:t>
            </a:r>
          </a:p>
        </p:txBody>
      </p:sp>
      <p:sp>
        <p:nvSpPr>
          <p:cNvPr id="41" name="pole tekstowe 40"/>
          <p:cNvSpPr txBox="1"/>
          <p:nvPr/>
        </p:nvSpPr>
        <p:spPr>
          <a:xfrm>
            <a:off x="1114174" y="32193107"/>
            <a:ext cx="28011112" cy="3108543"/>
          </a:xfrm>
          <a:prstGeom prst="rect">
            <a:avLst/>
          </a:prstGeom>
          <a:noFill/>
        </p:spPr>
        <p:txBody>
          <a:bodyPr wrap="square" rtlCol="0">
            <a:spAutoFit/>
          </a:bodyPr>
          <a:lstStyle/>
          <a:p>
            <a:pPr algn="just"/>
            <a:r>
              <a:rPr lang="en-US" sz="2800" dirty="0" smtClean="0"/>
              <a:t>Following </a:t>
            </a:r>
            <a:r>
              <a:rPr lang="en-US" sz="2800" dirty="0"/>
              <a:t>the microwave irradiation of 8–16 mm and 3.15–8 mm fractions for 30 s no significant differences in moisture content were found between pine and birch chips, while cotoneaster chips did differ significantly from the other two species. The 3.15 mm and bottom fractions revealed lower moisture content as compared to the 16 mm fraction. A 60 s exposure of 16 mm, 8 mm, and 3.15 mm fractions did not lead to any significant differences in moisture content between the studied species. The greatest loss of moisture was obtained for 90 s exposure of 3.15–8 mm and bottom fractions of pine chips.</a:t>
            </a:r>
            <a:r>
              <a:rPr lang="pl-PL" sz="2800" dirty="0"/>
              <a:t> </a:t>
            </a:r>
            <a:r>
              <a:rPr lang="en-US" sz="2800" dirty="0"/>
              <a:t>The &gt;16 mm fractions were heated up to approx. 90°C after 30 s of exposure and to approx. 120°C after 60 s, with the corresponding average values for the finer fractions being 70°C and 80°C. Finally, the bottom fraction of pine chips (&lt;3.15 mm) heated up to over 130°C</a:t>
            </a:r>
            <a:endParaRPr lang="pl-PL" sz="2800" dirty="0"/>
          </a:p>
          <a:p>
            <a:endParaRPr lang="pl-PL" sz="2800" dirty="0"/>
          </a:p>
          <a:p>
            <a:endParaRPr lang="pl-PL" sz="2800" dirty="0"/>
          </a:p>
        </p:txBody>
      </p:sp>
      <p:sp>
        <p:nvSpPr>
          <p:cNvPr id="42" name="pole tekstowe 41"/>
          <p:cNvSpPr txBox="1"/>
          <p:nvPr/>
        </p:nvSpPr>
        <p:spPr>
          <a:xfrm>
            <a:off x="1091765" y="37528410"/>
            <a:ext cx="28011112" cy="4047262"/>
          </a:xfrm>
          <a:prstGeom prst="rect">
            <a:avLst/>
          </a:prstGeom>
          <a:noFill/>
        </p:spPr>
        <p:txBody>
          <a:bodyPr wrap="square" rtlCol="0">
            <a:spAutoFit/>
          </a:bodyPr>
          <a:lstStyle/>
          <a:p>
            <a:pPr>
              <a:spcBef>
                <a:spcPts val="600"/>
              </a:spcBef>
              <a:spcAft>
                <a:spcPts val="600"/>
              </a:spcAft>
            </a:pPr>
            <a:r>
              <a:rPr lang="pl-PL" sz="2800" b="1" dirty="0" err="1"/>
              <a:t>References</a:t>
            </a:r>
            <a:endParaRPr lang="pl-PL" sz="2800" dirty="0"/>
          </a:p>
          <a:p>
            <a:r>
              <a:rPr lang="pl-PL" sz="2800" dirty="0"/>
              <a:t>1. </a:t>
            </a:r>
            <a:r>
              <a:rPr lang="pl-PL" sz="2800" dirty="0" err="1"/>
              <a:t>Picchio</a:t>
            </a:r>
            <a:r>
              <a:rPr lang="pl-PL" sz="2800" dirty="0"/>
              <a:t> R, Spina R, </a:t>
            </a:r>
            <a:r>
              <a:rPr lang="pl-PL" sz="2800" dirty="0" err="1"/>
              <a:t>Sirna</a:t>
            </a:r>
            <a:r>
              <a:rPr lang="pl-PL" sz="2800" dirty="0"/>
              <a:t> A, Monaco AL, </a:t>
            </a:r>
            <a:r>
              <a:rPr lang="pl-PL" sz="2800" dirty="0" err="1"/>
              <a:t>Civitarese</a:t>
            </a:r>
            <a:r>
              <a:rPr lang="pl-PL" sz="2800" dirty="0"/>
              <a:t> V, </a:t>
            </a:r>
            <a:r>
              <a:rPr lang="pl-PL" sz="2800" dirty="0" err="1"/>
              <a:t>Giudice</a:t>
            </a:r>
            <a:r>
              <a:rPr lang="pl-PL" sz="2800" dirty="0"/>
              <a:t> AD, </a:t>
            </a:r>
            <a:r>
              <a:rPr lang="pl-PL" sz="2800" dirty="0" err="1"/>
              <a:t>Suardi</a:t>
            </a:r>
            <a:r>
              <a:rPr lang="pl-PL" sz="2800" dirty="0"/>
              <a:t> A, </a:t>
            </a:r>
            <a:r>
              <a:rPr lang="pl-PL" sz="2800" dirty="0" err="1"/>
              <a:t>Pari</a:t>
            </a:r>
            <a:r>
              <a:rPr lang="pl-PL" sz="2800" dirty="0"/>
              <a:t> L (2012) </a:t>
            </a:r>
            <a:r>
              <a:rPr lang="pl-PL" sz="2800" dirty="0" err="1"/>
              <a:t>Characterization</a:t>
            </a:r>
            <a:r>
              <a:rPr lang="pl-PL" sz="2800" dirty="0"/>
              <a:t> of </a:t>
            </a:r>
            <a:r>
              <a:rPr lang="pl-PL" sz="2800" dirty="0" err="1"/>
              <a:t>Woodchips</a:t>
            </a:r>
            <a:r>
              <a:rPr lang="pl-PL" sz="2800" dirty="0"/>
              <a:t> for Energy from </a:t>
            </a:r>
            <a:r>
              <a:rPr lang="pl-PL" sz="2800" dirty="0" err="1"/>
              <a:t>Forestry</a:t>
            </a:r>
            <a:r>
              <a:rPr lang="pl-PL" sz="2800" dirty="0"/>
              <a:t> and </a:t>
            </a:r>
            <a:r>
              <a:rPr lang="pl-PL" sz="2800" dirty="0" err="1" smtClean="0"/>
              <a:t>Agroforestry</a:t>
            </a:r>
            <a:r>
              <a:rPr lang="pl-PL" sz="2800" dirty="0" smtClean="0"/>
              <a:t> </a:t>
            </a:r>
            <a:r>
              <a:rPr lang="pl-PL" sz="2800" dirty="0" err="1" smtClean="0"/>
              <a:t>Production</a:t>
            </a:r>
            <a:r>
              <a:rPr lang="pl-PL" sz="2800" dirty="0"/>
              <a:t>. </a:t>
            </a:r>
            <a:r>
              <a:rPr lang="pl-PL" sz="2800" dirty="0" err="1"/>
              <a:t>Energies</a:t>
            </a:r>
            <a:r>
              <a:rPr lang="pl-PL" sz="2800" dirty="0"/>
              <a:t> 5:3803–3816 . https://doi.org/10.3390/en5103803</a:t>
            </a:r>
            <a:br>
              <a:rPr lang="pl-PL" sz="2800" dirty="0"/>
            </a:br>
            <a:r>
              <a:rPr lang="pl-PL" sz="2800" dirty="0"/>
              <a:t>2. Li X, </a:t>
            </a:r>
            <a:r>
              <a:rPr lang="pl-PL" sz="2800" dirty="0" err="1"/>
              <a:t>Zhang</a:t>
            </a:r>
            <a:r>
              <a:rPr lang="pl-PL" sz="2800" dirty="0"/>
              <a:t> B, Li W, Li Y (2005) </a:t>
            </a:r>
            <a:r>
              <a:rPr lang="pl-PL" sz="2800" dirty="0" err="1"/>
              <a:t>Research</a:t>
            </a:r>
            <a:r>
              <a:rPr lang="pl-PL" sz="2800" dirty="0"/>
              <a:t> on </a:t>
            </a:r>
            <a:r>
              <a:rPr lang="pl-PL" sz="2800" dirty="0" err="1"/>
              <a:t>the</a:t>
            </a:r>
            <a:r>
              <a:rPr lang="pl-PL" sz="2800" dirty="0"/>
              <a:t> </a:t>
            </a:r>
            <a:r>
              <a:rPr lang="pl-PL" sz="2800" dirty="0" err="1"/>
              <a:t>effect</a:t>
            </a:r>
            <a:r>
              <a:rPr lang="pl-PL" sz="2800" dirty="0"/>
              <a:t> of </a:t>
            </a:r>
            <a:r>
              <a:rPr lang="pl-PL" sz="2800" dirty="0" err="1"/>
              <a:t>microwave</a:t>
            </a:r>
            <a:r>
              <a:rPr lang="pl-PL" sz="2800" dirty="0"/>
              <a:t> </a:t>
            </a:r>
            <a:r>
              <a:rPr lang="pl-PL" sz="2800" dirty="0" err="1"/>
              <a:t>pretreatment</a:t>
            </a:r>
            <a:r>
              <a:rPr lang="pl-PL" sz="2800" dirty="0"/>
              <a:t> on </a:t>
            </a:r>
            <a:r>
              <a:rPr lang="pl-PL" sz="2800" dirty="0" err="1"/>
              <a:t>moisture</a:t>
            </a:r>
            <a:r>
              <a:rPr lang="pl-PL" sz="2800" dirty="0"/>
              <a:t> </a:t>
            </a:r>
            <a:r>
              <a:rPr lang="pl-PL" sz="2800" dirty="0" err="1"/>
              <a:t>diffusion</a:t>
            </a:r>
            <a:r>
              <a:rPr lang="pl-PL" sz="2800" dirty="0"/>
              <a:t> </a:t>
            </a:r>
            <a:r>
              <a:rPr lang="pl-PL" sz="2800" dirty="0" err="1"/>
              <a:t>coefficient</a:t>
            </a:r>
            <a:r>
              <a:rPr lang="pl-PL" sz="2800" dirty="0"/>
              <a:t> of </a:t>
            </a:r>
            <a:r>
              <a:rPr lang="pl-PL" sz="2800" dirty="0" err="1"/>
              <a:t>wood</a:t>
            </a:r>
            <a:r>
              <a:rPr lang="pl-PL" sz="2800" dirty="0"/>
              <a:t>. Wood </a:t>
            </a:r>
            <a:r>
              <a:rPr lang="pl-PL" sz="2800" dirty="0" err="1"/>
              <a:t>Sci</a:t>
            </a:r>
            <a:r>
              <a:rPr lang="pl-PL" sz="2800" dirty="0"/>
              <a:t> </a:t>
            </a:r>
            <a:r>
              <a:rPr lang="pl-PL" sz="2800" dirty="0" err="1"/>
              <a:t>Technol</a:t>
            </a:r>
            <a:r>
              <a:rPr lang="pl-PL" sz="2800" dirty="0"/>
              <a:t> </a:t>
            </a:r>
            <a:r>
              <a:rPr lang="pl-PL" sz="2800" dirty="0" smtClean="0"/>
              <a:t>39:521–528. https</a:t>
            </a:r>
            <a:r>
              <a:rPr lang="pl-PL" sz="2800" dirty="0"/>
              <a:t>://doi.org/10.1007/s00226-005-0007-z</a:t>
            </a:r>
            <a:br>
              <a:rPr lang="pl-PL" sz="2800" dirty="0"/>
            </a:br>
            <a:r>
              <a:rPr lang="pl-PL" sz="2800" dirty="0"/>
              <a:t>3. He X, </a:t>
            </a:r>
            <a:r>
              <a:rPr lang="pl-PL" sz="2800" dirty="0" err="1"/>
              <a:t>Xiong</a:t>
            </a:r>
            <a:r>
              <a:rPr lang="pl-PL" sz="2800" dirty="0"/>
              <a:t> X, </a:t>
            </a:r>
            <a:r>
              <a:rPr lang="pl-PL" sz="2800" dirty="0" err="1"/>
              <a:t>Xie</a:t>
            </a:r>
            <a:r>
              <a:rPr lang="pl-PL" sz="2800" dirty="0"/>
              <a:t> J, Li Y, </a:t>
            </a:r>
            <a:r>
              <a:rPr lang="pl-PL" sz="2800" dirty="0" err="1"/>
              <a:t>Wei</a:t>
            </a:r>
            <a:r>
              <a:rPr lang="pl-PL" sz="2800" dirty="0"/>
              <a:t> Y, </a:t>
            </a:r>
            <a:r>
              <a:rPr lang="pl-PL" sz="2800" dirty="0" err="1"/>
              <a:t>Quan</a:t>
            </a:r>
            <a:r>
              <a:rPr lang="pl-PL" sz="2800" dirty="0"/>
              <a:t> P, </a:t>
            </a:r>
            <a:r>
              <a:rPr lang="pl-PL" sz="2800" dirty="0" err="1"/>
              <a:t>Mou</a:t>
            </a:r>
            <a:r>
              <a:rPr lang="pl-PL" sz="2800" dirty="0"/>
              <a:t> Q, Li X (2017) </a:t>
            </a:r>
            <a:r>
              <a:rPr lang="pl-PL" sz="2800" dirty="0" err="1"/>
              <a:t>Effect</a:t>
            </a:r>
            <a:r>
              <a:rPr lang="pl-PL" sz="2800" dirty="0"/>
              <a:t> of </a:t>
            </a:r>
            <a:r>
              <a:rPr lang="pl-PL" sz="2800" dirty="0" err="1"/>
              <a:t>Microwave</a:t>
            </a:r>
            <a:r>
              <a:rPr lang="pl-PL" sz="2800" dirty="0"/>
              <a:t> </a:t>
            </a:r>
            <a:r>
              <a:rPr lang="pl-PL" sz="2800" dirty="0" err="1"/>
              <a:t>Pretreatment</a:t>
            </a:r>
            <a:r>
              <a:rPr lang="pl-PL" sz="2800" dirty="0"/>
              <a:t> on </a:t>
            </a:r>
            <a:r>
              <a:rPr lang="pl-PL" sz="2800" dirty="0" err="1"/>
              <a:t>Permeability</a:t>
            </a:r>
            <a:r>
              <a:rPr lang="pl-PL" sz="2800" dirty="0"/>
              <a:t> and </a:t>
            </a:r>
            <a:r>
              <a:rPr lang="pl-PL" sz="2800" dirty="0" err="1"/>
              <a:t>Drying</a:t>
            </a:r>
            <a:r>
              <a:rPr lang="pl-PL" sz="2800" dirty="0"/>
              <a:t> </a:t>
            </a:r>
            <a:r>
              <a:rPr lang="pl-PL" sz="2800" dirty="0" err="1"/>
              <a:t>Properties</a:t>
            </a:r>
            <a:r>
              <a:rPr lang="pl-PL" sz="2800" dirty="0"/>
              <a:t> of Wood. </a:t>
            </a:r>
            <a:r>
              <a:rPr lang="pl-PL" sz="2800" dirty="0" err="1"/>
              <a:t>BioResources</a:t>
            </a:r>
            <a:r>
              <a:rPr lang="pl-PL" sz="2800" dirty="0"/>
              <a:t> </a:t>
            </a:r>
            <a:r>
              <a:rPr lang="pl-PL" sz="2800" dirty="0" smtClean="0"/>
              <a:t>12:3850-3863–3863 </a:t>
            </a:r>
            <a:r>
              <a:rPr lang="pl-PL" sz="2800" dirty="0"/>
              <a:t>. https://doi.org/10.15376/biores.12.2.3850-3863</a:t>
            </a:r>
          </a:p>
          <a:p>
            <a:r>
              <a:rPr lang="pl-PL" sz="2800" dirty="0"/>
              <a:t>4.  Lisowski A, Sar Ł, Świątek K, Kostyra K (2008) </a:t>
            </a:r>
            <a:r>
              <a:rPr lang="pl-PL" sz="2800" dirty="0" err="1"/>
              <a:t>Sieve</a:t>
            </a:r>
            <a:r>
              <a:rPr lang="pl-PL" sz="2800" dirty="0"/>
              <a:t> separator to </a:t>
            </a:r>
            <a:r>
              <a:rPr lang="pl-PL" sz="2800" dirty="0" err="1"/>
              <a:t>analysis</a:t>
            </a:r>
            <a:r>
              <a:rPr lang="pl-PL" sz="2800" dirty="0"/>
              <a:t> of </a:t>
            </a:r>
            <a:r>
              <a:rPr lang="pl-PL" sz="2800" dirty="0" err="1"/>
              <a:t>chaff</a:t>
            </a:r>
            <a:r>
              <a:rPr lang="pl-PL" sz="2800" dirty="0"/>
              <a:t> </a:t>
            </a:r>
            <a:r>
              <a:rPr lang="pl-PL" sz="2800" dirty="0" err="1"/>
              <a:t>length</a:t>
            </a:r>
            <a:r>
              <a:rPr lang="pl-PL" sz="2800" dirty="0"/>
              <a:t> </a:t>
            </a:r>
            <a:r>
              <a:rPr lang="pl-PL" sz="2800" dirty="0" err="1"/>
              <a:t>distribution</a:t>
            </a:r>
            <a:r>
              <a:rPr lang="pl-PL" sz="2800" dirty="0"/>
              <a:t>. Technika Rolnicza Ogrodnicza Leśna 2:17–19</a:t>
            </a:r>
          </a:p>
          <a:p>
            <a:endParaRPr lang="pl-PL" sz="2800" dirty="0"/>
          </a:p>
        </p:txBody>
      </p:sp>
      <p:graphicFrame>
        <p:nvGraphicFramePr>
          <p:cNvPr id="31" name="Wykres 30"/>
          <p:cNvGraphicFramePr>
            <a:graphicFrameLocks/>
          </p:cNvGraphicFramePr>
          <p:nvPr>
            <p:extLst>
              <p:ext uri="{D42A27DB-BD31-4B8C-83A1-F6EECF244321}">
                <p14:modId xmlns:p14="http://schemas.microsoft.com/office/powerpoint/2010/main" val="3761416833"/>
              </p:ext>
            </p:extLst>
          </p:nvPr>
        </p:nvGraphicFramePr>
        <p:xfrm>
          <a:off x="920353" y="25920852"/>
          <a:ext cx="9464725" cy="6001154"/>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39" name="Wykres 38"/>
          <p:cNvGraphicFramePr>
            <a:graphicFrameLocks/>
          </p:cNvGraphicFramePr>
          <p:nvPr>
            <p:extLst>
              <p:ext uri="{D42A27DB-BD31-4B8C-83A1-F6EECF244321}">
                <p14:modId xmlns:p14="http://schemas.microsoft.com/office/powerpoint/2010/main" val="4022186574"/>
              </p:ext>
            </p:extLst>
          </p:nvPr>
        </p:nvGraphicFramePr>
        <p:xfrm>
          <a:off x="18698564" y="25920852"/>
          <a:ext cx="10216323" cy="5922527"/>
        </p:xfrm>
        <a:graphic>
          <a:graphicData uri="http://schemas.openxmlformats.org/drawingml/2006/chart">
            <c:chart xmlns:c="http://schemas.openxmlformats.org/drawingml/2006/chart" xmlns:r="http://schemas.openxmlformats.org/officeDocument/2006/relationships" r:id="rId9"/>
          </a:graphicData>
        </a:graphic>
      </p:graphicFrame>
      <p:sp>
        <p:nvSpPr>
          <p:cNvPr id="4" name="pole tekstowe 3"/>
          <p:cNvSpPr txBox="1"/>
          <p:nvPr/>
        </p:nvSpPr>
        <p:spPr>
          <a:xfrm>
            <a:off x="1141905" y="24571671"/>
            <a:ext cx="27525184" cy="1384995"/>
          </a:xfrm>
          <a:prstGeom prst="rect">
            <a:avLst/>
          </a:prstGeom>
          <a:noFill/>
        </p:spPr>
        <p:txBody>
          <a:bodyPr wrap="square" rtlCol="0">
            <a:spAutoFit/>
          </a:bodyPr>
          <a:lstStyle/>
          <a:p>
            <a:r>
              <a:rPr lang="en-US" sz="2800" dirty="0"/>
              <a:t>The percentage share of the &gt;63 mm fraction was the lowest for all species (from </a:t>
            </a:r>
            <a:r>
              <a:rPr lang="en-US" sz="2800" dirty="0" smtClean="0"/>
              <a:t>0.2% </a:t>
            </a:r>
            <a:r>
              <a:rPr lang="en-US" sz="2800" dirty="0"/>
              <a:t>to </a:t>
            </a:r>
            <a:r>
              <a:rPr lang="en-US" sz="2800" dirty="0" smtClean="0"/>
              <a:t>1.</a:t>
            </a:r>
            <a:r>
              <a:rPr lang="pl-PL" sz="2800" dirty="0" smtClean="0"/>
              <a:t>3</a:t>
            </a:r>
            <a:r>
              <a:rPr lang="en-US" sz="2800" dirty="0" smtClean="0"/>
              <a:t>%), </a:t>
            </a:r>
            <a:r>
              <a:rPr lang="en-US" sz="2800" dirty="0"/>
              <a:t>while the fractions with the highest shares were 16–31.5 mm for pine chips (45.7%), </a:t>
            </a:r>
            <a:endParaRPr lang="pl-PL" sz="2800" dirty="0" smtClean="0"/>
          </a:p>
          <a:p>
            <a:r>
              <a:rPr lang="en-US" sz="2800" dirty="0" smtClean="0"/>
              <a:t>8–16 mm </a:t>
            </a:r>
            <a:r>
              <a:rPr lang="en-US" sz="2800" dirty="0"/>
              <a:t>for birch chips (</a:t>
            </a:r>
            <a:r>
              <a:rPr lang="en-US" sz="2800" dirty="0" smtClean="0"/>
              <a:t>51.1%), </a:t>
            </a:r>
            <a:r>
              <a:rPr lang="en-US" sz="2800" dirty="0"/>
              <a:t>and 3.15–8 mm for cotoneaster chips (</a:t>
            </a:r>
            <a:r>
              <a:rPr lang="en-US" sz="2800" dirty="0" smtClean="0"/>
              <a:t>52</a:t>
            </a:r>
            <a:r>
              <a:rPr lang="pl-PL" sz="2800" dirty="0" smtClean="0"/>
              <a:t>.4</a:t>
            </a:r>
            <a:r>
              <a:rPr lang="en-US" sz="2800" dirty="0" smtClean="0"/>
              <a:t>%).</a:t>
            </a:r>
            <a:r>
              <a:rPr lang="pl-PL" sz="2800" dirty="0" smtClean="0"/>
              <a:t> </a:t>
            </a:r>
            <a:r>
              <a:rPr lang="en-US" sz="2800" dirty="0"/>
              <a:t>The mean initial moisture content of was </a:t>
            </a:r>
            <a:r>
              <a:rPr lang="en-US" sz="2800" dirty="0" smtClean="0"/>
              <a:t>70.8% </a:t>
            </a:r>
            <a:r>
              <a:rPr lang="en-US" sz="2800" dirty="0"/>
              <a:t>for pine chips, </a:t>
            </a:r>
            <a:r>
              <a:rPr lang="en-US" sz="2800" dirty="0" smtClean="0"/>
              <a:t>37.3% </a:t>
            </a:r>
            <a:r>
              <a:rPr lang="en-US" sz="2800" dirty="0"/>
              <a:t>for birch chips, and </a:t>
            </a:r>
            <a:r>
              <a:rPr lang="en-US" sz="2800" dirty="0" smtClean="0"/>
              <a:t>39.</a:t>
            </a:r>
            <a:r>
              <a:rPr lang="pl-PL" sz="2800" dirty="0" smtClean="0"/>
              <a:t>7</a:t>
            </a:r>
            <a:r>
              <a:rPr lang="en-US" sz="2800" dirty="0" smtClean="0"/>
              <a:t>% </a:t>
            </a:r>
            <a:r>
              <a:rPr lang="en-US" sz="2800" dirty="0"/>
              <a:t>for cotoneaster chips. </a:t>
            </a:r>
            <a:endParaRPr lang="pl-PL" sz="2800" dirty="0"/>
          </a:p>
        </p:txBody>
      </p:sp>
      <p:graphicFrame>
        <p:nvGraphicFramePr>
          <p:cNvPr id="36" name="Wykres 35"/>
          <p:cNvGraphicFramePr>
            <a:graphicFrameLocks/>
          </p:cNvGraphicFramePr>
          <p:nvPr>
            <p:extLst>
              <p:ext uri="{D42A27DB-BD31-4B8C-83A1-F6EECF244321}">
                <p14:modId xmlns:p14="http://schemas.microsoft.com/office/powerpoint/2010/main" val="134628674"/>
              </p:ext>
            </p:extLst>
          </p:nvPr>
        </p:nvGraphicFramePr>
        <p:xfrm>
          <a:off x="9953030" y="25956666"/>
          <a:ext cx="8745534" cy="5815376"/>
        </p:xfrm>
        <a:graphic>
          <a:graphicData uri="http://schemas.openxmlformats.org/drawingml/2006/chart">
            <c:chart xmlns:c="http://schemas.openxmlformats.org/drawingml/2006/chart" xmlns:r="http://schemas.openxmlformats.org/officeDocument/2006/relationships" r:id="rId10"/>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724</TotalTime>
  <Words>781</Words>
  <Application>Microsoft Office PowerPoint</Application>
  <PresentationFormat>Niestandardowy</PresentationFormat>
  <Paragraphs>31</Paragraphs>
  <Slides>1</Slides>
  <Notes>1</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vt:i4>
      </vt:variant>
    </vt:vector>
  </HeadingPairs>
  <TitlesOfParts>
    <vt:vector size="5" baseType="lpstr">
      <vt:lpstr>Arial</vt:lpstr>
      <vt:lpstr>Calibri</vt:lpstr>
      <vt:lpstr>Times New Roman</vt:lpstr>
      <vt:lpstr>Motyw pakietu Office</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recenzent</dc:creator>
  <cp:lastModifiedBy>Monika Aniszewska</cp:lastModifiedBy>
  <cp:revision>35</cp:revision>
  <dcterms:created xsi:type="dcterms:W3CDTF">2020-09-02T10:07:29Z</dcterms:created>
  <dcterms:modified xsi:type="dcterms:W3CDTF">2020-10-29T17:48:06Z</dcterms:modified>
</cp:coreProperties>
</file>