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797675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0375" indent="-4763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20750" indent="-9525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87475" indent="-142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52613" indent="-25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6508">
          <p15:clr>
            <a:srgbClr val="A4A3A4"/>
          </p15:clr>
        </p15:guide>
        <p15:guide id="2" pos="8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986qR6kQM@idethz.onmicrosoft.com" initials="b" lastIdx="2" clrIdx="0">
    <p:extLst>
      <p:ext uri="{19B8F6BF-5375-455C-9EA6-DF929625EA0E}">
        <p15:presenceInfo xmlns:p15="http://schemas.microsoft.com/office/powerpoint/2012/main" userId="S::b986qr6kqm@student.ethz.ch::2149fef3-cfed-47f0-8be4-1b8e08add25f" providerId="AD"/>
      </p:ext>
    </p:extLst>
  </p:cmAuthor>
  <p:cmAuthor id="2" name="Janine Schweier" initials="JS" lastIdx="1" clrIdx="1">
    <p:extLst>
      <p:ext uri="{19B8F6BF-5375-455C-9EA6-DF929625EA0E}">
        <p15:presenceInfo xmlns:p15="http://schemas.microsoft.com/office/powerpoint/2012/main" userId="S-1-5-21-117834902-1680570947-325593677-33414" providerId="AD"/>
      </p:ext>
    </p:extLst>
  </p:cmAuthor>
  <p:cmAuthor id="3" name="Laura Ramstein" initials="LR" lastIdx="2" clrIdx="2">
    <p:extLst>
      <p:ext uri="{19B8F6BF-5375-455C-9EA6-DF929625EA0E}">
        <p15:presenceInfo xmlns:p15="http://schemas.microsoft.com/office/powerpoint/2012/main" userId="S-1-5-21-117834902-1680570947-325593677-31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60"/>
    <a:srgbClr val="3E7D80"/>
    <a:srgbClr val="FF40FF"/>
    <a:srgbClr val="33CCCC"/>
    <a:srgbClr val="FFFFCC"/>
    <a:srgbClr val="009999"/>
    <a:srgbClr val="41852B"/>
    <a:srgbClr val="0083BB"/>
    <a:srgbClr val="008EC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000" autoAdjust="0"/>
    <p:restoredTop sz="96074" autoAdjust="0"/>
  </p:normalViewPr>
  <p:slideViewPr>
    <p:cSldViewPr showGuides="1">
      <p:cViewPr varScale="1">
        <p:scale>
          <a:sx n="18" d="100"/>
          <a:sy n="18" d="100"/>
        </p:scale>
        <p:origin x="1494" y="84"/>
      </p:cViewPr>
      <p:guideLst>
        <p:guide orient="horz" pos="26508"/>
        <p:guide pos="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5" d="100"/>
        <a:sy n="65" d="100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312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ED2163-B0F6-B347-883C-7CA40D08225F}" type="datetime1">
              <a:rPr lang="de-CH"/>
              <a:pPr>
                <a:defRPr/>
              </a:pPr>
              <a:t>29.10.2020</a:t>
            </a:fld>
            <a:endParaRPr lang="de-C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87DBC5-1F64-F54B-B1CF-BB1A3CDE9878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1348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2325" y="741363"/>
            <a:ext cx="26162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A2DFB1-8ACB-B249-A7C0-C15B3443309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981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03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207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874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52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319377" algn="l" defTabSz="4638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83249" algn="l" defTabSz="4638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47125" algn="l" defTabSz="4638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11001" algn="l" defTabSz="4638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A2DFB1-8ACB-B249-A7C0-C15B3443309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34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160000" y="0"/>
            <a:ext cx="27000000" cy="41384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6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-1"/>
            <a:ext cx="30275213" cy="7792369"/>
          </a:xfrm>
          <a:prstGeom prst="rect">
            <a:avLst/>
          </a:prstGeom>
          <a:solidFill>
            <a:srgbClr val="0066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8346" tIns="199171" rIns="398346" bIns="199171" anchor="ctr"/>
          <a:lstStyle/>
          <a:p>
            <a:pPr defTabSz="3983038" eaLnBrk="1" hangingPunct="1">
              <a:lnSpc>
                <a:spcPct val="80000"/>
              </a:lnSpc>
            </a:pPr>
            <a:r>
              <a:rPr lang="de-DE" sz="13000">
                <a:solidFill>
                  <a:schemeClr val="bg1"/>
                </a:solidFill>
                <a:latin typeface="ITC Franklin Gothic Book" charset="0"/>
              </a:rPr>
              <a:t> </a:t>
            </a:r>
          </a:p>
          <a:p>
            <a:pPr defTabSz="3983038"/>
            <a:endParaRPr lang="de-DE" sz="10400"/>
          </a:p>
        </p:txBody>
      </p:sp>
      <p:pic>
        <p:nvPicPr>
          <p:cNvPr id="1027" name="Bild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5506758" y="1921163"/>
            <a:ext cx="3960142" cy="395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hteck 1"/>
          <p:cNvSpPr>
            <a:spLocks noChangeArrowheads="1"/>
          </p:cNvSpPr>
          <p:nvPr userDrawn="1"/>
        </p:nvSpPr>
        <p:spPr bwMode="auto">
          <a:xfrm>
            <a:off x="0" y="42392600"/>
            <a:ext cx="30275213" cy="468313"/>
          </a:xfrm>
          <a:prstGeom prst="rect">
            <a:avLst/>
          </a:prstGeom>
          <a:solidFill>
            <a:srgbClr val="005D60"/>
          </a:solidFill>
          <a:ln>
            <a:noFill/>
          </a:ln>
        </p:spPr>
        <p:txBody>
          <a:bodyPr/>
          <a:lstStyle/>
          <a:p>
            <a:endParaRPr lang="de-DE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981450" rtl="0" eaLnBrk="0" fontAlgn="base" hangingPunct="0">
        <a:spcBef>
          <a:spcPct val="0"/>
        </a:spcBef>
        <a:spcAft>
          <a:spcPct val="0"/>
        </a:spcAft>
        <a:defRPr sz="13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3981450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2pPr>
      <a:lvl3pPr algn="l" defTabSz="3981450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3pPr>
      <a:lvl4pPr algn="l" defTabSz="3981450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4pPr>
      <a:lvl5pPr algn="l" defTabSz="3981450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5pPr>
      <a:lvl6pPr marL="463876" algn="l" defTabSz="3984817" rtl="0" fontAlgn="base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6pPr>
      <a:lvl7pPr marL="927749" algn="l" defTabSz="3984817" rtl="0" fontAlgn="base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7pPr>
      <a:lvl8pPr marL="1391625" algn="l" defTabSz="3984817" rtl="0" fontAlgn="base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8pPr>
      <a:lvl9pPr marL="1855501" algn="l" defTabSz="3984817" rtl="0" fontAlgn="base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ITC Franklin Gothic Demi" charset="0"/>
          <a:ea typeface="ＭＳ Ｐゴシック" charset="-128"/>
          <a:cs typeface="ＭＳ Ｐゴシック" charset="-128"/>
        </a:defRPr>
      </a:lvl9pPr>
    </p:titleStyle>
    <p:bodyStyle>
      <a:lvl1pPr marL="1490663" indent="-1490663" algn="l" defTabSz="3981450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+mn-cs"/>
        </a:defRPr>
      </a:lvl1pPr>
      <a:lvl2pPr marL="3230563" indent="-1241425" algn="l" defTabSz="3981450" rtl="0" eaLnBrk="0" fontAlgn="base" hangingPunct="0">
        <a:spcBef>
          <a:spcPct val="20000"/>
        </a:spcBef>
        <a:spcAft>
          <a:spcPct val="0"/>
        </a:spcAft>
        <a:buChar char="–"/>
        <a:defRPr sz="12100">
          <a:solidFill>
            <a:schemeClr val="tx1"/>
          </a:solidFill>
          <a:latin typeface="+mn-lt"/>
          <a:ea typeface="+mn-ea"/>
        </a:defRPr>
      </a:lvl2pPr>
      <a:lvl3pPr marL="4975225" indent="-993775" algn="l" defTabSz="3981450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</a:defRPr>
      </a:lvl3pPr>
      <a:lvl4pPr marL="6969125" indent="-993775" algn="l" defTabSz="3981450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  <a:ea typeface="+mn-ea"/>
        </a:defRPr>
      </a:lvl4pPr>
      <a:lvl5pPr marL="8963025" indent="-993775" algn="l" defTabSz="3981450" rtl="0" eaLnBrk="0" fontAlgn="base" hangingPunct="0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  <a:ea typeface="+mn-ea"/>
        </a:defRPr>
      </a:lvl5pPr>
      <a:lvl6pPr marL="9428906" indent="-997011" algn="l" defTabSz="3984817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  <a:ea typeface="+mn-ea"/>
        </a:defRPr>
      </a:lvl6pPr>
      <a:lvl7pPr marL="9892782" indent="-997011" algn="l" defTabSz="3984817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  <a:ea typeface="+mn-ea"/>
        </a:defRPr>
      </a:lvl7pPr>
      <a:lvl8pPr marL="10356658" indent="-997011" algn="l" defTabSz="3984817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  <a:ea typeface="+mn-ea"/>
        </a:defRPr>
      </a:lvl8pPr>
      <a:lvl9pPr marL="10820534" indent="-997011" algn="l" defTabSz="3984817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3876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27749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91625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501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377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3249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47125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11001" algn="l" defTabSz="4638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>
            <a:extLst>
              <a:ext uri="{FF2B5EF4-FFF2-40B4-BE49-F238E27FC236}">
                <a16:creationId xmlns:a16="http://schemas.microsoft.com/office/drawing/2014/main" id="{FEF96C57-B74C-0148-AC49-BBAA9B082BC5}"/>
              </a:ext>
            </a:extLst>
          </p:cNvPr>
          <p:cNvSpPr/>
          <p:nvPr/>
        </p:nvSpPr>
        <p:spPr bwMode="auto">
          <a:xfrm>
            <a:off x="14244713" y="19910265"/>
            <a:ext cx="14730998" cy="19349600"/>
          </a:xfrm>
          <a:prstGeom prst="rect">
            <a:avLst/>
          </a:prstGeom>
          <a:solidFill>
            <a:srgbClr val="3E7D80">
              <a:alpha val="10000"/>
            </a:srgb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148FF5-BF25-324B-B6CF-19846AEBE036}"/>
              </a:ext>
            </a:extLst>
          </p:cNvPr>
          <p:cNvGrpSpPr/>
          <p:nvPr/>
        </p:nvGrpSpPr>
        <p:grpSpPr>
          <a:xfrm>
            <a:off x="1205045" y="20139897"/>
            <a:ext cx="27548336" cy="19119968"/>
            <a:chOff x="1386707" y="4484092"/>
            <a:chExt cx="27548336" cy="24387017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F4C2D40D-2894-B94B-A821-3D3277409034}"/>
                </a:ext>
              </a:extLst>
            </p:cNvPr>
            <p:cNvSpPr/>
            <p:nvPr/>
          </p:nvSpPr>
          <p:spPr bwMode="auto">
            <a:xfrm>
              <a:off x="14734006" y="4484092"/>
              <a:ext cx="14201037" cy="23980395"/>
            </a:xfrm>
            <a:prstGeom prst="roundRect">
              <a:avLst>
                <a:gd name="adj" fmla="val 0"/>
              </a:avLst>
            </a:prstGeom>
            <a:solidFill>
              <a:srgbClr val="005D60">
                <a:alpha val="80000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5BC0FCC-9A39-744B-A467-55A9E4D2B929}"/>
                </a:ext>
              </a:extLst>
            </p:cNvPr>
            <p:cNvSpPr/>
            <p:nvPr/>
          </p:nvSpPr>
          <p:spPr bwMode="auto">
            <a:xfrm>
              <a:off x="1386707" y="16069854"/>
              <a:ext cx="12783687" cy="12801255"/>
            </a:xfrm>
            <a:prstGeom prst="rect">
              <a:avLst/>
            </a:prstGeom>
            <a:solidFill>
              <a:srgbClr val="005D60">
                <a:alpha val="10000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388" name="Rounded Rectangle 387">
            <a:extLst>
              <a:ext uri="{FF2B5EF4-FFF2-40B4-BE49-F238E27FC236}">
                <a16:creationId xmlns:a16="http://schemas.microsoft.com/office/drawing/2014/main" id="{3E0C85DE-80E5-6C4D-AC47-0E26E43D75EE}"/>
              </a:ext>
            </a:extLst>
          </p:cNvPr>
          <p:cNvSpPr/>
          <p:nvPr/>
        </p:nvSpPr>
        <p:spPr bwMode="auto">
          <a:xfrm>
            <a:off x="1418638" y="29410353"/>
            <a:ext cx="12322718" cy="9569528"/>
          </a:xfrm>
          <a:prstGeom prst="roundRect">
            <a:avLst>
              <a:gd name="adj" fmla="val 0"/>
            </a:avLst>
          </a:prstGeom>
          <a:solidFill>
            <a:srgbClr val="3E7D8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352D42E-B024-AC47-9F3B-3EB38FEAE233}"/>
              </a:ext>
            </a:extLst>
          </p:cNvPr>
          <p:cNvSpPr/>
          <p:nvPr/>
        </p:nvSpPr>
        <p:spPr bwMode="auto">
          <a:xfrm>
            <a:off x="1146947" y="19918679"/>
            <a:ext cx="12841786" cy="9045582"/>
          </a:xfrm>
          <a:prstGeom prst="rect">
            <a:avLst/>
          </a:prstGeom>
          <a:solidFill>
            <a:srgbClr val="005D60">
              <a:alpha val="10000"/>
            </a:srgb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4" name="Rounded Rectangle 303">
            <a:extLst>
              <a:ext uri="{FF2B5EF4-FFF2-40B4-BE49-F238E27FC236}">
                <a16:creationId xmlns:a16="http://schemas.microsoft.com/office/drawing/2014/main" id="{A7B004EC-1BF4-C04C-A4CE-DF8B6922D4AD}"/>
              </a:ext>
            </a:extLst>
          </p:cNvPr>
          <p:cNvSpPr/>
          <p:nvPr/>
        </p:nvSpPr>
        <p:spPr bwMode="auto">
          <a:xfrm>
            <a:off x="1418638" y="20139898"/>
            <a:ext cx="12322718" cy="8615662"/>
          </a:xfrm>
          <a:prstGeom prst="roundRect">
            <a:avLst>
              <a:gd name="adj" fmla="val 0"/>
            </a:avLst>
          </a:prstGeom>
          <a:solidFill>
            <a:srgbClr val="3E7D8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7" name="Textfeld 248">
            <a:extLst>
              <a:ext uri="{FF2B5EF4-FFF2-40B4-BE49-F238E27FC236}">
                <a16:creationId xmlns:a16="http://schemas.microsoft.com/office/drawing/2014/main" id="{920AB231-4F21-5143-9C07-47AA2067430A}"/>
              </a:ext>
            </a:extLst>
          </p:cNvPr>
          <p:cNvSpPr txBox="1"/>
          <p:nvPr/>
        </p:nvSpPr>
        <p:spPr>
          <a:xfrm>
            <a:off x="14862722" y="20387869"/>
            <a:ext cx="13481845" cy="832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500" b="1" dirty="0">
                <a:solidFill>
                  <a:schemeClr val="bg1"/>
                </a:solidFill>
                <a:latin typeface="+mn-lt"/>
              </a:rPr>
              <a:t>#2 Identifying support and anchor trees from remote sensing data</a:t>
            </a:r>
            <a:endParaRPr lang="en-GB" sz="4500" dirty="0">
              <a:solidFill>
                <a:schemeClr val="bg1"/>
              </a:solidFill>
              <a:latin typeface="+mn-lt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bg1"/>
                </a:solidFill>
                <a:latin typeface="+mn-lt"/>
              </a:rPr>
              <a:t>Objective: Predicting Tree Height and DBH from available Remote Sensing data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bg1"/>
                </a:solidFill>
                <a:latin typeface="+mn-lt"/>
              </a:rPr>
              <a:t>72 method combinations were evaluated  (3 Types of CHM x 8 Filter Methods x 3 Tree detection algorithms)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bg1"/>
                </a:solidFill>
                <a:latin typeface="+mn-lt"/>
              </a:rPr>
              <a:t>Best results were achieved based on ALS Data - resolution dependent Gauss Filter - local maxima tree detection algorithm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500" dirty="0">
                <a:solidFill>
                  <a:schemeClr val="bg1"/>
                </a:solidFill>
                <a:latin typeface="+mn-lt"/>
              </a:rPr>
              <a:t>Tree position and tree height of the correctly detected trees show useful accuracies for cable line planning.</a:t>
            </a:r>
          </a:p>
        </p:txBody>
      </p:sp>
      <p:pic>
        <p:nvPicPr>
          <p:cNvPr id="287" name="Picture 2">
            <a:extLst>
              <a:ext uri="{FF2B5EF4-FFF2-40B4-BE49-F238E27FC236}">
                <a16:creationId xmlns:a16="http://schemas.microsoft.com/office/drawing/2014/main" id="{615681A7-9C4A-D446-8FFE-A150D6422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726" y="29490609"/>
            <a:ext cx="11089232" cy="9293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" name="Textfeld 202">
            <a:extLst>
              <a:ext uri="{FF2B5EF4-FFF2-40B4-BE49-F238E27FC236}">
                <a16:creationId xmlns:a16="http://schemas.microsoft.com/office/drawing/2014/main" id="{392F1B76-39F0-3C4D-972C-B3E8C0360C3A}"/>
              </a:ext>
            </a:extLst>
          </p:cNvPr>
          <p:cNvSpPr txBox="1"/>
          <p:nvPr/>
        </p:nvSpPr>
        <p:spPr>
          <a:xfrm>
            <a:off x="16494783" y="29463153"/>
            <a:ext cx="104631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dirty="0">
                <a:solidFill>
                  <a:schemeClr val="bg1"/>
                </a:solidFill>
                <a:latin typeface="+mn-lt"/>
              </a:rPr>
              <a:t>Fig.: Result of a single tree detection</a:t>
            </a:r>
          </a:p>
        </p:txBody>
      </p:sp>
      <p:sp>
        <p:nvSpPr>
          <p:cNvPr id="289" name="Textfeld 10">
            <a:extLst>
              <a:ext uri="{FF2B5EF4-FFF2-40B4-BE49-F238E27FC236}">
                <a16:creationId xmlns:a16="http://schemas.microsoft.com/office/drawing/2014/main" id="{0F002635-412E-374D-8B19-AEEA98B0F37F}"/>
              </a:ext>
            </a:extLst>
          </p:cNvPr>
          <p:cNvSpPr txBox="1"/>
          <p:nvPr/>
        </p:nvSpPr>
        <p:spPr>
          <a:xfrm>
            <a:off x="18935692" y="36748538"/>
            <a:ext cx="2962416" cy="784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de-CH" sz="4500" dirty="0">
                <a:latin typeface="+mn-lt"/>
              </a:rPr>
              <a:t>  </a:t>
            </a:r>
            <a:r>
              <a:rPr lang="de-CH" sz="4500" dirty="0" err="1">
                <a:latin typeface="+mn-lt"/>
              </a:rPr>
              <a:t>Inventory</a:t>
            </a:r>
            <a:endParaRPr lang="de-CH" sz="4500" dirty="0">
              <a:latin typeface="+mn-lt"/>
            </a:endParaRPr>
          </a:p>
        </p:txBody>
      </p:sp>
      <p:sp>
        <p:nvSpPr>
          <p:cNvPr id="290" name="Textfeld 207">
            <a:extLst>
              <a:ext uri="{FF2B5EF4-FFF2-40B4-BE49-F238E27FC236}">
                <a16:creationId xmlns:a16="http://schemas.microsoft.com/office/drawing/2014/main" id="{30AC5B48-815B-5044-A745-0065CCEE2CD7}"/>
              </a:ext>
            </a:extLst>
          </p:cNvPr>
          <p:cNvSpPr txBox="1"/>
          <p:nvPr/>
        </p:nvSpPr>
        <p:spPr>
          <a:xfrm>
            <a:off x="18935693" y="37533368"/>
            <a:ext cx="2962416" cy="784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de-CH" sz="4500" dirty="0" err="1">
                <a:latin typeface="+mn-lt"/>
              </a:rPr>
              <a:t>Detected</a:t>
            </a:r>
            <a:endParaRPr lang="de-CH" sz="4500" dirty="0">
              <a:latin typeface="+mn-lt"/>
            </a:endParaRPr>
          </a:p>
        </p:txBody>
      </p:sp>
      <p:sp>
        <p:nvSpPr>
          <p:cNvPr id="293" name="Textfeld 4">
            <a:extLst>
              <a:ext uri="{FF2B5EF4-FFF2-40B4-BE49-F238E27FC236}">
                <a16:creationId xmlns:a16="http://schemas.microsoft.com/office/drawing/2014/main" id="{4C84D586-2036-6843-907F-605AC5760829}"/>
              </a:ext>
            </a:extLst>
          </p:cNvPr>
          <p:cNvSpPr txBox="1"/>
          <p:nvPr/>
        </p:nvSpPr>
        <p:spPr>
          <a:xfrm>
            <a:off x="23159070" y="35957167"/>
            <a:ext cx="38777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500" dirty="0">
                <a:solidFill>
                  <a:schemeClr val="bg1"/>
                </a:solidFill>
                <a:latin typeface="+mn-lt"/>
              </a:rPr>
              <a:t>Canopy </a:t>
            </a:r>
          </a:p>
          <a:p>
            <a:pPr algn="r"/>
            <a:r>
              <a:rPr lang="en-GB" sz="4500" dirty="0">
                <a:solidFill>
                  <a:schemeClr val="bg1"/>
                </a:solidFill>
                <a:latin typeface="+mn-lt"/>
              </a:rPr>
              <a:t>Height Model</a:t>
            </a:r>
          </a:p>
        </p:txBody>
      </p:sp>
      <p:sp>
        <p:nvSpPr>
          <p:cNvPr id="295" name="Ellipse 9">
            <a:extLst>
              <a:ext uri="{FF2B5EF4-FFF2-40B4-BE49-F238E27FC236}">
                <a16:creationId xmlns:a16="http://schemas.microsoft.com/office/drawing/2014/main" id="{70543D8C-8550-6542-961F-D1524B7989D6}"/>
              </a:ext>
            </a:extLst>
          </p:cNvPr>
          <p:cNvSpPr/>
          <p:nvPr/>
        </p:nvSpPr>
        <p:spPr>
          <a:xfrm>
            <a:off x="19049049" y="37686716"/>
            <a:ext cx="392478" cy="390547"/>
          </a:xfrm>
          <a:prstGeom prst="ellipse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4500"/>
          </a:p>
        </p:txBody>
      </p:sp>
      <p:sp>
        <p:nvSpPr>
          <p:cNvPr id="299" name="Textfeld 223">
            <a:extLst>
              <a:ext uri="{FF2B5EF4-FFF2-40B4-BE49-F238E27FC236}">
                <a16:creationId xmlns:a16="http://schemas.microsoft.com/office/drawing/2014/main" id="{7ADACDC4-E103-D84A-B8C2-D25180EFDEE4}"/>
              </a:ext>
            </a:extLst>
          </p:cNvPr>
          <p:cNvSpPr txBox="1"/>
          <p:nvPr/>
        </p:nvSpPr>
        <p:spPr>
          <a:xfrm>
            <a:off x="1644789" y="29654496"/>
            <a:ext cx="36410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+mn-lt"/>
              </a:rPr>
              <a:t>#3 Manual </a:t>
            </a:r>
          </a:p>
          <a:p>
            <a:r>
              <a:rPr lang="en-GB" sz="4400" b="1" dirty="0">
                <a:solidFill>
                  <a:schemeClr val="bg1"/>
                </a:solidFill>
                <a:latin typeface="+mn-lt"/>
              </a:rPr>
              <a:t>Editing</a:t>
            </a:r>
          </a:p>
        </p:txBody>
      </p:sp>
      <p:grpSp>
        <p:nvGrpSpPr>
          <p:cNvPr id="159" name="Gruppieren 8">
            <a:extLst>
              <a:ext uri="{FF2B5EF4-FFF2-40B4-BE49-F238E27FC236}">
                <a16:creationId xmlns:a16="http://schemas.microsoft.com/office/drawing/2014/main" id="{7A92DADD-A0A4-D14E-9E60-6633399387BE}"/>
              </a:ext>
            </a:extLst>
          </p:cNvPr>
          <p:cNvGrpSpPr/>
          <p:nvPr/>
        </p:nvGrpSpPr>
        <p:grpSpPr>
          <a:xfrm>
            <a:off x="1651724" y="20413339"/>
            <a:ext cx="12352631" cy="8227700"/>
            <a:chOff x="9618902" y="3420141"/>
            <a:chExt cx="12352631" cy="8227700"/>
          </a:xfrm>
        </p:grpSpPr>
        <p:sp>
          <p:nvSpPr>
            <p:cNvPr id="160" name="Textfeld 5">
              <a:extLst>
                <a:ext uri="{FF2B5EF4-FFF2-40B4-BE49-F238E27FC236}">
                  <a16:creationId xmlns:a16="http://schemas.microsoft.com/office/drawing/2014/main" id="{4460CFCD-7A60-5342-8194-7228DFAC2B59}"/>
                </a:ext>
              </a:extLst>
            </p:cNvPr>
            <p:cNvSpPr txBox="1"/>
            <p:nvPr/>
          </p:nvSpPr>
          <p:spPr>
            <a:xfrm>
              <a:off x="9618902" y="3420141"/>
              <a:ext cx="8447296" cy="7848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4500" b="1" dirty="0">
                  <a:solidFill>
                    <a:schemeClr val="bg1"/>
                  </a:solidFill>
                  <a:latin typeface="+mn-lt"/>
                </a:rPr>
                <a:t>#1 Optimize cable road layout</a:t>
              </a:r>
            </a:p>
          </p:txBody>
        </p:sp>
        <p:grpSp>
          <p:nvGrpSpPr>
            <p:cNvPr id="161" name="Gruppieren 106">
              <a:extLst>
                <a:ext uri="{FF2B5EF4-FFF2-40B4-BE49-F238E27FC236}">
                  <a16:creationId xmlns:a16="http://schemas.microsoft.com/office/drawing/2014/main" id="{0524196C-E2FC-CF43-8799-D20F815E111B}"/>
                </a:ext>
              </a:extLst>
            </p:cNvPr>
            <p:cNvGrpSpPr/>
            <p:nvPr/>
          </p:nvGrpSpPr>
          <p:grpSpPr>
            <a:xfrm>
              <a:off x="9624878" y="4431663"/>
              <a:ext cx="11861306" cy="6880642"/>
              <a:chOff x="720522" y="1460863"/>
              <a:chExt cx="7993094" cy="4636725"/>
            </a:xfrm>
          </p:grpSpPr>
          <p:sp>
            <p:nvSpPr>
              <p:cNvPr id="165" name="Oval 88">
                <a:extLst>
                  <a:ext uri="{FF2B5EF4-FFF2-40B4-BE49-F238E27FC236}">
                    <a16:creationId xmlns:a16="http://schemas.microsoft.com/office/drawing/2014/main" id="{D5F38E91-0A78-344E-AE04-3B41B94386E9}"/>
                  </a:ext>
                </a:extLst>
              </p:cNvPr>
              <p:cNvSpPr/>
              <p:nvPr/>
            </p:nvSpPr>
            <p:spPr>
              <a:xfrm>
                <a:off x="4398963" y="3098800"/>
                <a:ext cx="450850" cy="126364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166" name="Oval 87">
                <a:extLst>
                  <a:ext uri="{FF2B5EF4-FFF2-40B4-BE49-F238E27FC236}">
                    <a16:creationId xmlns:a16="http://schemas.microsoft.com/office/drawing/2014/main" id="{C45A4232-B314-1A4E-9425-A5729643EC21}"/>
                  </a:ext>
                </a:extLst>
              </p:cNvPr>
              <p:cNvSpPr/>
              <p:nvPr/>
            </p:nvSpPr>
            <p:spPr>
              <a:xfrm>
                <a:off x="2714625" y="4194176"/>
                <a:ext cx="450850" cy="126364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  <a:alpha val="4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grpSp>
            <p:nvGrpSpPr>
              <p:cNvPr id="167" name="Group 77">
                <a:extLst>
                  <a:ext uri="{FF2B5EF4-FFF2-40B4-BE49-F238E27FC236}">
                    <a16:creationId xmlns:a16="http://schemas.microsoft.com/office/drawing/2014/main" id="{5D94BA13-8916-DB40-963D-7D47B37BC48C}"/>
                  </a:ext>
                </a:extLst>
              </p:cNvPr>
              <p:cNvGrpSpPr/>
              <p:nvPr/>
            </p:nvGrpSpPr>
            <p:grpSpPr>
              <a:xfrm>
                <a:off x="5297487" y="2986881"/>
                <a:ext cx="120650" cy="433388"/>
                <a:chOff x="5532438" y="2654300"/>
                <a:chExt cx="120650" cy="433388"/>
              </a:xfrm>
            </p:grpSpPr>
            <p:grpSp>
              <p:nvGrpSpPr>
                <p:cNvPr id="245" name="Gruppieren 22">
                  <a:extLst>
                    <a:ext uri="{FF2B5EF4-FFF2-40B4-BE49-F238E27FC236}">
                      <a16:creationId xmlns:a16="http://schemas.microsoft.com/office/drawing/2014/main" id="{86234F62-299C-9745-93D3-176E8D5DF65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32438" y="2773363"/>
                  <a:ext cx="68262" cy="314325"/>
                  <a:chOff x="6423852" y="2923776"/>
                  <a:chExt cx="1372760" cy="3529532"/>
                </a:xfrm>
              </p:grpSpPr>
              <p:sp>
                <p:nvSpPr>
                  <p:cNvPr id="254" name="Ellipse 14">
                    <a:extLst>
                      <a:ext uri="{FF2B5EF4-FFF2-40B4-BE49-F238E27FC236}">
                        <a16:creationId xmlns:a16="http://schemas.microsoft.com/office/drawing/2014/main" id="{92327BF3-BF1E-E74F-9E73-5F1C6DCF448B}"/>
                      </a:ext>
                    </a:extLst>
                  </p:cNvPr>
                  <p:cNvSpPr/>
                  <p:nvPr/>
                </p:nvSpPr>
                <p:spPr>
                  <a:xfrm>
                    <a:off x="6423852" y="5900699"/>
                    <a:ext cx="1372760" cy="552609"/>
                  </a:xfrm>
                  <a:prstGeom prst="ellipse">
                    <a:avLst/>
                  </a:prstGeom>
                  <a:solidFill>
                    <a:srgbClr val="AE785A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 sz="1600" dirty="0"/>
                  </a:p>
                </p:txBody>
              </p:sp>
              <p:sp>
                <p:nvSpPr>
                  <p:cNvPr id="255" name="Rechteck 15">
                    <a:extLst>
                      <a:ext uri="{FF2B5EF4-FFF2-40B4-BE49-F238E27FC236}">
                        <a16:creationId xmlns:a16="http://schemas.microsoft.com/office/drawing/2014/main" id="{8CA8EAB8-2F43-3447-A589-BFA0A907A3D8}"/>
                      </a:ext>
                    </a:extLst>
                  </p:cNvPr>
                  <p:cNvSpPr/>
                  <p:nvPr/>
                </p:nvSpPr>
                <p:spPr>
                  <a:xfrm>
                    <a:off x="6423852" y="3191159"/>
                    <a:ext cx="1372760" cy="3012586"/>
                  </a:xfrm>
                  <a:prstGeom prst="rect">
                    <a:avLst/>
                  </a:prstGeom>
                  <a:solidFill>
                    <a:srgbClr val="AE785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 sz="1600" dirty="0"/>
                  </a:p>
                </p:txBody>
              </p:sp>
              <p:sp>
                <p:nvSpPr>
                  <p:cNvPr id="256" name="Ellipse 13">
                    <a:extLst>
                      <a:ext uri="{FF2B5EF4-FFF2-40B4-BE49-F238E27FC236}">
                        <a16:creationId xmlns:a16="http://schemas.microsoft.com/office/drawing/2014/main" id="{ABE6F546-FA9F-A94D-9B6F-0CEBD687AAA0}"/>
                      </a:ext>
                    </a:extLst>
                  </p:cNvPr>
                  <p:cNvSpPr/>
                  <p:nvPr/>
                </p:nvSpPr>
                <p:spPr>
                  <a:xfrm>
                    <a:off x="6423852" y="2923776"/>
                    <a:ext cx="1372760" cy="552598"/>
                  </a:xfrm>
                  <a:prstGeom prst="ellipse">
                    <a:avLst/>
                  </a:prstGeom>
                  <a:solidFill>
                    <a:srgbClr val="CFAF9D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 sz="1600" dirty="0"/>
                  </a:p>
                </p:txBody>
              </p:sp>
              <p:cxnSp>
                <p:nvCxnSpPr>
                  <p:cNvPr id="257" name="Gerade Verbindung 17">
                    <a:extLst>
                      <a:ext uri="{FF2B5EF4-FFF2-40B4-BE49-F238E27FC236}">
                        <a16:creationId xmlns:a16="http://schemas.microsoft.com/office/drawing/2014/main" id="{957CEED9-DE70-D44C-8BAE-5C30E67BD860}"/>
                      </a:ext>
                    </a:extLst>
                  </p:cNvPr>
                  <p:cNvCxnSpPr/>
                  <p:nvPr/>
                </p:nvCxnSpPr>
                <p:spPr>
                  <a:xfrm>
                    <a:off x="6423852" y="3226811"/>
                    <a:ext cx="0" cy="2976934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Gerade Verbindung 19">
                    <a:extLst>
                      <a:ext uri="{FF2B5EF4-FFF2-40B4-BE49-F238E27FC236}">
                        <a16:creationId xmlns:a16="http://schemas.microsoft.com/office/drawing/2014/main" id="{66642152-0065-D14B-8064-57E8A61924AE}"/>
                      </a:ext>
                    </a:extLst>
                  </p:cNvPr>
                  <p:cNvCxnSpPr>
                    <a:stCxn id="256" idx="6"/>
                    <a:endCxn id="254" idx="6"/>
                  </p:cNvCxnSpPr>
                  <p:nvPr/>
                </p:nvCxnSpPr>
                <p:spPr>
                  <a:xfrm>
                    <a:off x="7796612" y="3191159"/>
                    <a:ext cx="0" cy="2994754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6" name="Gruppieren 29">
                  <a:extLst>
                    <a:ext uri="{FF2B5EF4-FFF2-40B4-BE49-F238E27FC236}">
                      <a16:creationId xmlns:a16="http://schemas.microsoft.com/office/drawing/2014/main" id="{A568FE32-4135-BF41-BA02-DD3918F346A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84825" y="2741613"/>
                  <a:ext cx="68263" cy="314325"/>
                  <a:chOff x="6423852" y="2923776"/>
                  <a:chExt cx="1372760" cy="3529532"/>
                </a:xfrm>
              </p:grpSpPr>
              <p:sp>
                <p:nvSpPr>
                  <p:cNvPr id="249" name="Ellipse 30">
                    <a:extLst>
                      <a:ext uri="{FF2B5EF4-FFF2-40B4-BE49-F238E27FC236}">
                        <a16:creationId xmlns:a16="http://schemas.microsoft.com/office/drawing/2014/main" id="{A3BFE4A8-DEA2-5D46-B737-4966795C3BAF}"/>
                      </a:ext>
                    </a:extLst>
                  </p:cNvPr>
                  <p:cNvSpPr/>
                  <p:nvPr/>
                </p:nvSpPr>
                <p:spPr>
                  <a:xfrm>
                    <a:off x="6423852" y="5900699"/>
                    <a:ext cx="1372760" cy="552609"/>
                  </a:xfrm>
                  <a:prstGeom prst="ellipse">
                    <a:avLst/>
                  </a:prstGeom>
                  <a:solidFill>
                    <a:srgbClr val="AE785A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 sz="1600" dirty="0"/>
                  </a:p>
                </p:txBody>
              </p:sp>
              <p:sp>
                <p:nvSpPr>
                  <p:cNvPr id="250" name="Rechteck 31">
                    <a:extLst>
                      <a:ext uri="{FF2B5EF4-FFF2-40B4-BE49-F238E27FC236}">
                        <a16:creationId xmlns:a16="http://schemas.microsoft.com/office/drawing/2014/main" id="{23A75779-AFC3-F04A-B82A-C8D019F1AFD1}"/>
                      </a:ext>
                    </a:extLst>
                  </p:cNvPr>
                  <p:cNvSpPr/>
                  <p:nvPr/>
                </p:nvSpPr>
                <p:spPr>
                  <a:xfrm>
                    <a:off x="6423852" y="3191159"/>
                    <a:ext cx="1372760" cy="3012586"/>
                  </a:xfrm>
                  <a:prstGeom prst="rect">
                    <a:avLst/>
                  </a:prstGeom>
                  <a:solidFill>
                    <a:srgbClr val="AE785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 sz="1600" dirty="0"/>
                  </a:p>
                </p:txBody>
              </p:sp>
              <p:sp>
                <p:nvSpPr>
                  <p:cNvPr id="251" name="Ellipse 32">
                    <a:extLst>
                      <a:ext uri="{FF2B5EF4-FFF2-40B4-BE49-F238E27FC236}">
                        <a16:creationId xmlns:a16="http://schemas.microsoft.com/office/drawing/2014/main" id="{5EC04463-507A-5E49-9501-D1890204DBA6}"/>
                      </a:ext>
                    </a:extLst>
                  </p:cNvPr>
                  <p:cNvSpPr/>
                  <p:nvPr/>
                </p:nvSpPr>
                <p:spPr>
                  <a:xfrm>
                    <a:off x="6423852" y="2923776"/>
                    <a:ext cx="1372760" cy="552598"/>
                  </a:xfrm>
                  <a:prstGeom prst="ellipse">
                    <a:avLst/>
                  </a:prstGeom>
                  <a:solidFill>
                    <a:srgbClr val="CFAF9D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 sz="1600" dirty="0"/>
                  </a:p>
                </p:txBody>
              </p:sp>
              <p:cxnSp>
                <p:nvCxnSpPr>
                  <p:cNvPr id="252" name="Gerade Verbindung 33">
                    <a:extLst>
                      <a:ext uri="{FF2B5EF4-FFF2-40B4-BE49-F238E27FC236}">
                        <a16:creationId xmlns:a16="http://schemas.microsoft.com/office/drawing/2014/main" id="{FB864095-61D3-B647-A976-EB950C60AFA9}"/>
                      </a:ext>
                    </a:extLst>
                  </p:cNvPr>
                  <p:cNvCxnSpPr/>
                  <p:nvPr/>
                </p:nvCxnSpPr>
                <p:spPr>
                  <a:xfrm>
                    <a:off x="6423852" y="3226811"/>
                    <a:ext cx="0" cy="2976934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Gerade Verbindung 34">
                    <a:extLst>
                      <a:ext uri="{FF2B5EF4-FFF2-40B4-BE49-F238E27FC236}">
                        <a16:creationId xmlns:a16="http://schemas.microsoft.com/office/drawing/2014/main" id="{BBB34866-81EA-0B45-BB54-CFFCA0CB27A7}"/>
                      </a:ext>
                    </a:extLst>
                  </p:cNvPr>
                  <p:cNvCxnSpPr>
                    <a:stCxn id="251" idx="6"/>
                    <a:endCxn id="249" idx="6"/>
                  </p:cNvCxnSpPr>
                  <p:nvPr/>
                </p:nvCxnSpPr>
                <p:spPr>
                  <a:xfrm>
                    <a:off x="7796612" y="3191159"/>
                    <a:ext cx="0" cy="2994754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7" name="Gerade Verbindung 36">
                  <a:extLst>
                    <a:ext uri="{FF2B5EF4-FFF2-40B4-BE49-F238E27FC236}">
                      <a16:creationId xmlns:a16="http://schemas.microsoft.com/office/drawing/2014/main" id="{D0F5896D-CF45-7F47-9FF0-7BE54B91304F}"/>
                    </a:ext>
                  </a:extLst>
                </p:cNvPr>
                <p:cNvCxnSpPr>
                  <a:stCxn id="251" idx="0"/>
                </p:cNvCxnSpPr>
                <p:nvPr/>
              </p:nvCxnSpPr>
              <p:spPr>
                <a:xfrm flipH="1" flipV="1">
                  <a:off x="5592763" y="2657475"/>
                  <a:ext cx="25400" cy="841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Gerade Verbindung 38">
                  <a:extLst>
                    <a:ext uri="{FF2B5EF4-FFF2-40B4-BE49-F238E27FC236}">
                      <a16:creationId xmlns:a16="http://schemas.microsoft.com/office/drawing/2014/main" id="{9C0ABA48-8BF1-A542-A224-11728E6B855E}"/>
                    </a:ext>
                  </a:extLst>
                </p:cNvPr>
                <p:cNvCxnSpPr>
                  <a:stCxn id="256" idx="0"/>
                </p:cNvCxnSpPr>
                <p:nvPr/>
              </p:nvCxnSpPr>
              <p:spPr>
                <a:xfrm flipV="1">
                  <a:off x="5565775" y="2654300"/>
                  <a:ext cx="26988" cy="1190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8" name="Gerade Verbindung 43">
                <a:extLst>
                  <a:ext uri="{FF2B5EF4-FFF2-40B4-BE49-F238E27FC236}">
                    <a16:creationId xmlns:a16="http://schemas.microsoft.com/office/drawing/2014/main" id="{31643DA7-5982-4343-8F97-8CA10ABDF7F6}"/>
                  </a:ext>
                </a:extLst>
              </p:cNvPr>
              <p:cNvCxnSpPr/>
              <p:nvPr/>
            </p:nvCxnSpPr>
            <p:spPr>
              <a:xfrm flipV="1">
                <a:off x="2940050" y="4448175"/>
                <a:ext cx="0" cy="70643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9" name="Group 78">
                <a:extLst>
                  <a:ext uri="{FF2B5EF4-FFF2-40B4-BE49-F238E27FC236}">
                    <a16:creationId xmlns:a16="http://schemas.microsoft.com/office/drawing/2014/main" id="{251089EF-C2D1-A044-8A72-E47EDDF9C515}"/>
                  </a:ext>
                </a:extLst>
              </p:cNvPr>
              <p:cNvGrpSpPr/>
              <p:nvPr/>
            </p:nvGrpSpPr>
            <p:grpSpPr>
              <a:xfrm>
                <a:off x="1244600" y="2466975"/>
                <a:ext cx="5318125" cy="3630613"/>
                <a:chOff x="1244600" y="2466975"/>
                <a:chExt cx="5318125" cy="3630613"/>
              </a:xfrm>
            </p:grpSpPr>
            <p:cxnSp>
              <p:nvCxnSpPr>
                <p:cNvPr id="198" name="Gerade Verbindung 53">
                  <a:extLst>
                    <a:ext uri="{FF2B5EF4-FFF2-40B4-BE49-F238E27FC236}">
                      <a16:creationId xmlns:a16="http://schemas.microsoft.com/office/drawing/2014/main" id="{493602DE-A9DC-B24A-885F-C2DD50E929C9}"/>
                    </a:ext>
                  </a:extLst>
                </p:cNvPr>
                <p:cNvCxnSpPr/>
                <p:nvPr/>
              </p:nvCxnSpPr>
              <p:spPr>
                <a:xfrm>
                  <a:off x="1363663" y="5937250"/>
                  <a:ext cx="0" cy="160338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Gerade Verbindung 54">
                  <a:extLst>
                    <a:ext uri="{FF2B5EF4-FFF2-40B4-BE49-F238E27FC236}">
                      <a16:creationId xmlns:a16="http://schemas.microsoft.com/office/drawing/2014/main" id="{119DA355-98BC-5546-8D58-0658CBD666F4}"/>
                    </a:ext>
                  </a:extLst>
                </p:cNvPr>
                <p:cNvCxnSpPr/>
                <p:nvPr/>
              </p:nvCxnSpPr>
              <p:spPr>
                <a:xfrm>
                  <a:off x="1476375" y="5883275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Gerade Verbindung 55">
                  <a:extLst>
                    <a:ext uri="{FF2B5EF4-FFF2-40B4-BE49-F238E27FC236}">
                      <a16:creationId xmlns:a16="http://schemas.microsoft.com/office/drawing/2014/main" id="{C4263A41-EE38-C942-8222-C02D5C771F2C}"/>
                    </a:ext>
                  </a:extLst>
                </p:cNvPr>
                <p:cNvCxnSpPr/>
                <p:nvPr/>
              </p:nvCxnSpPr>
              <p:spPr>
                <a:xfrm>
                  <a:off x="1589088" y="583565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Gerade Verbindung 56">
                  <a:extLst>
                    <a:ext uri="{FF2B5EF4-FFF2-40B4-BE49-F238E27FC236}">
                      <a16:creationId xmlns:a16="http://schemas.microsoft.com/office/drawing/2014/main" id="{12CF9373-1390-9A40-97B2-6451B0FF78DC}"/>
                    </a:ext>
                  </a:extLst>
                </p:cNvPr>
                <p:cNvCxnSpPr/>
                <p:nvPr/>
              </p:nvCxnSpPr>
              <p:spPr>
                <a:xfrm>
                  <a:off x="1701800" y="5781675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Gerade Verbindung 57">
                  <a:extLst>
                    <a:ext uri="{FF2B5EF4-FFF2-40B4-BE49-F238E27FC236}">
                      <a16:creationId xmlns:a16="http://schemas.microsoft.com/office/drawing/2014/main" id="{7D8D7138-9CB5-B04D-9054-AA6BED718EA1}"/>
                    </a:ext>
                  </a:extLst>
                </p:cNvPr>
                <p:cNvCxnSpPr/>
                <p:nvPr/>
              </p:nvCxnSpPr>
              <p:spPr>
                <a:xfrm>
                  <a:off x="1814513" y="572770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Gerade Verbindung 58">
                  <a:extLst>
                    <a:ext uri="{FF2B5EF4-FFF2-40B4-BE49-F238E27FC236}">
                      <a16:creationId xmlns:a16="http://schemas.microsoft.com/office/drawing/2014/main" id="{1C23948E-B683-794C-9D1D-8197750B6B26}"/>
                    </a:ext>
                  </a:extLst>
                </p:cNvPr>
                <p:cNvCxnSpPr/>
                <p:nvPr/>
              </p:nvCxnSpPr>
              <p:spPr>
                <a:xfrm>
                  <a:off x="1927225" y="567213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Gerade Verbindung 59">
                  <a:extLst>
                    <a:ext uri="{FF2B5EF4-FFF2-40B4-BE49-F238E27FC236}">
                      <a16:creationId xmlns:a16="http://schemas.microsoft.com/office/drawing/2014/main" id="{B21A6DA1-A394-DF40-AAE9-C9E807F8D0E7}"/>
                    </a:ext>
                  </a:extLst>
                </p:cNvPr>
                <p:cNvCxnSpPr/>
                <p:nvPr/>
              </p:nvCxnSpPr>
              <p:spPr>
                <a:xfrm>
                  <a:off x="2039938" y="561816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Gerade Verbindung 60">
                  <a:extLst>
                    <a:ext uri="{FF2B5EF4-FFF2-40B4-BE49-F238E27FC236}">
                      <a16:creationId xmlns:a16="http://schemas.microsoft.com/office/drawing/2014/main" id="{3E7CF655-D727-914A-A54C-25F3698F8C25}"/>
                    </a:ext>
                  </a:extLst>
                </p:cNvPr>
                <p:cNvCxnSpPr/>
                <p:nvPr/>
              </p:nvCxnSpPr>
              <p:spPr>
                <a:xfrm>
                  <a:off x="2152650" y="5578475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Gerade Verbindung 61">
                  <a:extLst>
                    <a:ext uri="{FF2B5EF4-FFF2-40B4-BE49-F238E27FC236}">
                      <a16:creationId xmlns:a16="http://schemas.microsoft.com/office/drawing/2014/main" id="{2222B8A4-DD72-E347-9B6C-B14FA0C6E316}"/>
                    </a:ext>
                  </a:extLst>
                </p:cNvPr>
                <p:cNvCxnSpPr/>
                <p:nvPr/>
              </p:nvCxnSpPr>
              <p:spPr>
                <a:xfrm>
                  <a:off x="2265363" y="552450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Gerade Verbindung 62">
                  <a:extLst>
                    <a:ext uri="{FF2B5EF4-FFF2-40B4-BE49-F238E27FC236}">
                      <a16:creationId xmlns:a16="http://schemas.microsoft.com/office/drawing/2014/main" id="{6FC2CB6F-BC94-D840-A13A-37F1AA3D7B1C}"/>
                    </a:ext>
                  </a:extLst>
                </p:cNvPr>
                <p:cNvCxnSpPr/>
                <p:nvPr/>
              </p:nvCxnSpPr>
              <p:spPr>
                <a:xfrm>
                  <a:off x="2378075" y="5476875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 Verbindung 63">
                  <a:extLst>
                    <a:ext uri="{FF2B5EF4-FFF2-40B4-BE49-F238E27FC236}">
                      <a16:creationId xmlns:a16="http://schemas.microsoft.com/office/drawing/2014/main" id="{E46207E0-E7F6-F84F-AAF1-B833D71CD81F}"/>
                    </a:ext>
                  </a:extLst>
                </p:cNvPr>
                <p:cNvCxnSpPr/>
                <p:nvPr/>
              </p:nvCxnSpPr>
              <p:spPr>
                <a:xfrm>
                  <a:off x="2490788" y="541655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 Verbindung 64">
                  <a:extLst>
                    <a:ext uri="{FF2B5EF4-FFF2-40B4-BE49-F238E27FC236}">
                      <a16:creationId xmlns:a16="http://schemas.microsoft.com/office/drawing/2014/main" id="{951C6D5D-4A79-BC47-B4BB-0437DDC59015}"/>
                    </a:ext>
                  </a:extLst>
                </p:cNvPr>
                <p:cNvCxnSpPr/>
                <p:nvPr/>
              </p:nvCxnSpPr>
              <p:spPr>
                <a:xfrm>
                  <a:off x="2603500" y="5362575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 Verbindung 65">
                  <a:extLst>
                    <a:ext uri="{FF2B5EF4-FFF2-40B4-BE49-F238E27FC236}">
                      <a16:creationId xmlns:a16="http://schemas.microsoft.com/office/drawing/2014/main" id="{734285F1-8E13-D54E-A95C-4A57F26003BE}"/>
                    </a:ext>
                  </a:extLst>
                </p:cNvPr>
                <p:cNvCxnSpPr/>
                <p:nvPr/>
              </p:nvCxnSpPr>
              <p:spPr>
                <a:xfrm>
                  <a:off x="2714625" y="529590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 Verbindung 66">
                  <a:extLst>
                    <a:ext uri="{FF2B5EF4-FFF2-40B4-BE49-F238E27FC236}">
                      <a16:creationId xmlns:a16="http://schemas.microsoft.com/office/drawing/2014/main" id="{329B6F99-C653-0543-8830-4943AFB73301}"/>
                    </a:ext>
                  </a:extLst>
                </p:cNvPr>
                <p:cNvCxnSpPr/>
                <p:nvPr/>
              </p:nvCxnSpPr>
              <p:spPr>
                <a:xfrm>
                  <a:off x="2827338" y="522128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Gerade Verbindung 67">
                  <a:extLst>
                    <a:ext uri="{FF2B5EF4-FFF2-40B4-BE49-F238E27FC236}">
                      <a16:creationId xmlns:a16="http://schemas.microsoft.com/office/drawing/2014/main" id="{C47BDEDE-37FF-DB4E-A71F-5178B10BC6B7}"/>
                    </a:ext>
                  </a:extLst>
                </p:cNvPr>
                <p:cNvCxnSpPr/>
                <p:nvPr/>
              </p:nvCxnSpPr>
              <p:spPr>
                <a:xfrm>
                  <a:off x="2940050" y="515461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Gerade Verbindung 68">
                  <a:extLst>
                    <a:ext uri="{FF2B5EF4-FFF2-40B4-BE49-F238E27FC236}">
                      <a16:creationId xmlns:a16="http://schemas.microsoft.com/office/drawing/2014/main" id="{28763226-35BB-DB49-9389-E04C6B09797D}"/>
                    </a:ext>
                  </a:extLst>
                </p:cNvPr>
                <p:cNvCxnSpPr/>
                <p:nvPr/>
              </p:nvCxnSpPr>
              <p:spPr>
                <a:xfrm>
                  <a:off x="3052763" y="509428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Gerade Verbindung 69">
                  <a:extLst>
                    <a:ext uri="{FF2B5EF4-FFF2-40B4-BE49-F238E27FC236}">
                      <a16:creationId xmlns:a16="http://schemas.microsoft.com/office/drawing/2014/main" id="{E86B3C01-A97B-E64B-BB28-BF90533A90F4}"/>
                    </a:ext>
                  </a:extLst>
                </p:cNvPr>
                <p:cNvCxnSpPr/>
                <p:nvPr/>
              </p:nvCxnSpPr>
              <p:spPr>
                <a:xfrm>
                  <a:off x="3165475" y="504666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Gerade Verbindung 70">
                  <a:extLst>
                    <a:ext uri="{FF2B5EF4-FFF2-40B4-BE49-F238E27FC236}">
                      <a16:creationId xmlns:a16="http://schemas.microsoft.com/office/drawing/2014/main" id="{6F1048BC-DE1C-6A4E-89E2-2AF18E0E1008}"/>
                    </a:ext>
                  </a:extLst>
                </p:cNvPr>
                <p:cNvCxnSpPr/>
                <p:nvPr/>
              </p:nvCxnSpPr>
              <p:spPr>
                <a:xfrm>
                  <a:off x="3278188" y="498633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Gerade Verbindung 71">
                  <a:extLst>
                    <a:ext uri="{FF2B5EF4-FFF2-40B4-BE49-F238E27FC236}">
                      <a16:creationId xmlns:a16="http://schemas.microsoft.com/office/drawing/2014/main" id="{43A1CF55-B4CC-1144-AE94-A865026DF8D0}"/>
                    </a:ext>
                  </a:extLst>
                </p:cNvPr>
                <p:cNvCxnSpPr/>
                <p:nvPr/>
              </p:nvCxnSpPr>
              <p:spPr>
                <a:xfrm>
                  <a:off x="3390900" y="4905375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Gerade Verbindung 72">
                  <a:extLst>
                    <a:ext uri="{FF2B5EF4-FFF2-40B4-BE49-F238E27FC236}">
                      <a16:creationId xmlns:a16="http://schemas.microsoft.com/office/drawing/2014/main" id="{9AEA4A62-2E7C-6447-B860-F5D7765F4373}"/>
                    </a:ext>
                  </a:extLst>
                </p:cNvPr>
                <p:cNvCxnSpPr/>
                <p:nvPr/>
              </p:nvCxnSpPr>
              <p:spPr>
                <a:xfrm>
                  <a:off x="3616325" y="4718050"/>
                  <a:ext cx="0" cy="160338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Gerade Verbindung 73">
                  <a:extLst>
                    <a:ext uri="{FF2B5EF4-FFF2-40B4-BE49-F238E27FC236}">
                      <a16:creationId xmlns:a16="http://schemas.microsoft.com/office/drawing/2014/main" id="{FCE2FCDA-6E76-9842-A34A-EF8B299DCDED}"/>
                    </a:ext>
                  </a:extLst>
                </p:cNvPr>
                <p:cNvCxnSpPr/>
                <p:nvPr/>
              </p:nvCxnSpPr>
              <p:spPr>
                <a:xfrm>
                  <a:off x="3841750" y="458946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Gerade Verbindung 74">
                  <a:extLst>
                    <a:ext uri="{FF2B5EF4-FFF2-40B4-BE49-F238E27FC236}">
                      <a16:creationId xmlns:a16="http://schemas.microsoft.com/office/drawing/2014/main" id="{9D267313-0A90-784C-857C-F2D9E52F53D2}"/>
                    </a:ext>
                  </a:extLst>
                </p:cNvPr>
                <p:cNvCxnSpPr/>
                <p:nvPr/>
              </p:nvCxnSpPr>
              <p:spPr>
                <a:xfrm>
                  <a:off x="4067175" y="438785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Gerade Verbindung 75">
                  <a:extLst>
                    <a:ext uri="{FF2B5EF4-FFF2-40B4-BE49-F238E27FC236}">
                      <a16:creationId xmlns:a16="http://schemas.microsoft.com/office/drawing/2014/main" id="{0A244F0C-603B-3841-BA2C-517550622CC6}"/>
                    </a:ext>
                  </a:extLst>
                </p:cNvPr>
                <p:cNvCxnSpPr/>
                <p:nvPr/>
              </p:nvCxnSpPr>
              <p:spPr>
                <a:xfrm>
                  <a:off x="4292600" y="4260850"/>
                  <a:ext cx="0" cy="160338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Gerade Verbindung 76">
                  <a:extLst>
                    <a:ext uri="{FF2B5EF4-FFF2-40B4-BE49-F238E27FC236}">
                      <a16:creationId xmlns:a16="http://schemas.microsoft.com/office/drawing/2014/main" id="{441763BF-2D6B-5B4C-9F52-977B5115AB7A}"/>
                    </a:ext>
                  </a:extLst>
                </p:cNvPr>
                <p:cNvCxnSpPr/>
                <p:nvPr/>
              </p:nvCxnSpPr>
              <p:spPr>
                <a:xfrm>
                  <a:off x="3503613" y="481171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Gerade Verbindung 77">
                  <a:extLst>
                    <a:ext uri="{FF2B5EF4-FFF2-40B4-BE49-F238E27FC236}">
                      <a16:creationId xmlns:a16="http://schemas.microsoft.com/office/drawing/2014/main" id="{2BE145A3-5E08-6846-B1BE-65F5CB45DD95}"/>
                    </a:ext>
                  </a:extLst>
                </p:cNvPr>
                <p:cNvCxnSpPr/>
                <p:nvPr/>
              </p:nvCxnSpPr>
              <p:spPr>
                <a:xfrm>
                  <a:off x="3729038" y="4630738"/>
                  <a:ext cx="0" cy="160337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Gerade Verbindung 78">
                  <a:extLst>
                    <a:ext uri="{FF2B5EF4-FFF2-40B4-BE49-F238E27FC236}">
                      <a16:creationId xmlns:a16="http://schemas.microsoft.com/office/drawing/2014/main" id="{C975F3FA-7D66-274F-8995-83A6788F167F}"/>
                    </a:ext>
                  </a:extLst>
                </p:cNvPr>
                <p:cNvCxnSpPr/>
                <p:nvPr/>
              </p:nvCxnSpPr>
              <p:spPr>
                <a:xfrm>
                  <a:off x="3954463" y="4570413"/>
                  <a:ext cx="0" cy="160337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Gerade Verbindung 79">
                  <a:extLst>
                    <a:ext uri="{FF2B5EF4-FFF2-40B4-BE49-F238E27FC236}">
                      <a16:creationId xmlns:a16="http://schemas.microsoft.com/office/drawing/2014/main" id="{F393046A-7801-6E4B-96FC-528327A18F53}"/>
                    </a:ext>
                  </a:extLst>
                </p:cNvPr>
                <p:cNvCxnSpPr/>
                <p:nvPr/>
              </p:nvCxnSpPr>
              <p:spPr>
                <a:xfrm>
                  <a:off x="4179888" y="4321175"/>
                  <a:ext cx="0" cy="160338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Gerade Verbindung 80">
                  <a:extLst>
                    <a:ext uri="{FF2B5EF4-FFF2-40B4-BE49-F238E27FC236}">
                      <a16:creationId xmlns:a16="http://schemas.microsoft.com/office/drawing/2014/main" id="{F49756B8-A741-6947-B525-7AEF2AFCA23A}"/>
                    </a:ext>
                  </a:extLst>
                </p:cNvPr>
                <p:cNvCxnSpPr/>
                <p:nvPr/>
              </p:nvCxnSpPr>
              <p:spPr>
                <a:xfrm>
                  <a:off x="4405313" y="417988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Gerade Verbindung 81">
                  <a:extLst>
                    <a:ext uri="{FF2B5EF4-FFF2-40B4-BE49-F238E27FC236}">
                      <a16:creationId xmlns:a16="http://schemas.microsoft.com/office/drawing/2014/main" id="{6B378EF2-10BA-CE4B-A6DA-D50966627D07}"/>
                    </a:ext>
                  </a:extLst>
                </p:cNvPr>
                <p:cNvCxnSpPr/>
                <p:nvPr/>
              </p:nvCxnSpPr>
              <p:spPr>
                <a:xfrm>
                  <a:off x="4518025" y="4113213"/>
                  <a:ext cx="0" cy="160337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Gerade Verbindung 82">
                  <a:extLst>
                    <a:ext uri="{FF2B5EF4-FFF2-40B4-BE49-F238E27FC236}">
                      <a16:creationId xmlns:a16="http://schemas.microsoft.com/office/drawing/2014/main" id="{505186ED-60D9-6848-98C6-80C3202E17C8}"/>
                    </a:ext>
                  </a:extLst>
                </p:cNvPr>
                <p:cNvCxnSpPr/>
                <p:nvPr/>
              </p:nvCxnSpPr>
              <p:spPr>
                <a:xfrm>
                  <a:off x="4630738" y="4033838"/>
                  <a:ext cx="0" cy="160337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Gerade Verbindung 83">
                  <a:extLst>
                    <a:ext uri="{FF2B5EF4-FFF2-40B4-BE49-F238E27FC236}">
                      <a16:creationId xmlns:a16="http://schemas.microsoft.com/office/drawing/2014/main" id="{CE841408-C197-524C-A4C2-093E62409272}"/>
                    </a:ext>
                  </a:extLst>
                </p:cNvPr>
                <p:cNvCxnSpPr/>
                <p:nvPr/>
              </p:nvCxnSpPr>
              <p:spPr>
                <a:xfrm>
                  <a:off x="4743450" y="396875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Gerade Verbindung 84">
                  <a:extLst>
                    <a:ext uri="{FF2B5EF4-FFF2-40B4-BE49-F238E27FC236}">
                      <a16:creationId xmlns:a16="http://schemas.microsoft.com/office/drawing/2014/main" id="{99F81E01-3C30-0943-83D8-82C46FB54673}"/>
                    </a:ext>
                  </a:extLst>
                </p:cNvPr>
                <p:cNvCxnSpPr/>
                <p:nvPr/>
              </p:nvCxnSpPr>
              <p:spPr>
                <a:xfrm>
                  <a:off x="4968875" y="382428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Gerade Verbindung 85">
                  <a:extLst>
                    <a:ext uri="{FF2B5EF4-FFF2-40B4-BE49-F238E27FC236}">
                      <a16:creationId xmlns:a16="http://schemas.microsoft.com/office/drawing/2014/main" id="{ED28EE1A-25D1-2346-A80F-9D45E31B1597}"/>
                    </a:ext>
                  </a:extLst>
                </p:cNvPr>
                <p:cNvCxnSpPr/>
                <p:nvPr/>
              </p:nvCxnSpPr>
              <p:spPr>
                <a:xfrm>
                  <a:off x="5194300" y="3673475"/>
                  <a:ext cx="0" cy="160338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Gerade Verbindung 86">
                  <a:extLst>
                    <a:ext uri="{FF2B5EF4-FFF2-40B4-BE49-F238E27FC236}">
                      <a16:creationId xmlns:a16="http://schemas.microsoft.com/office/drawing/2014/main" id="{8136E816-B52E-AA44-B7F5-4C598746AF4C}"/>
                    </a:ext>
                  </a:extLst>
                </p:cNvPr>
                <p:cNvCxnSpPr/>
                <p:nvPr/>
              </p:nvCxnSpPr>
              <p:spPr>
                <a:xfrm>
                  <a:off x="5419725" y="349408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Gerade Verbindung 87">
                  <a:extLst>
                    <a:ext uri="{FF2B5EF4-FFF2-40B4-BE49-F238E27FC236}">
                      <a16:creationId xmlns:a16="http://schemas.microsoft.com/office/drawing/2014/main" id="{30D9559D-224F-B349-A082-5D1AA64734E8}"/>
                    </a:ext>
                  </a:extLst>
                </p:cNvPr>
                <p:cNvCxnSpPr/>
                <p:nvPr/>
              </p:nvCxnSpPr>
              <p:spPr>
                <a:xfrm>
                  <a:off x="5645150" y="327501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Gerade Verbindung 88">
                  <a:extLst>
                    <a:ext uri="{FF2B5EF4-FFF2-40B4-BE49-F238E27FC236}">
                      <a16:creationId xmlns:a16="http://schemas.microsoft.com/office/drawing/2014/main" id="{C7FD739D-C3C3-3749-BB55-A5F73EA20645}"/>
                    </a:ext>
                  </a:extLst>
                </p:cNvPr>
                <p:cNvCxnSpPr/>
                <p:nvPr/>
              </p:nvCxnSpPr>
              <p:spPr>
                <a:xfrm>
                  <a:off x="5870575" y="304165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Gerade Verbindung 89">
                  <a:extLst>
                    <a:ext uri="{FF2B5EF4-FFF2-40B4-BE49-F238E27FC236}">
                      <a16:creationId xmlns:a16="http://schemas.microsoft.com/office/drawing/2014/main" id="{DC5F6C5C-B272-FB48-B267-D169838098B1}"/>
                    </a:ext>
                  </a:extLst>
                </p:cNvPr>
                <p:cNvCxnSpPr/>
                <p:nvPr/>
              </p:nvCxnSpPr>
              <p:spPr>
                <a:xfrm>
                  <a:off x="4856163" y="389096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Gerade Verbindung 90">
                  <a:extLst>
                    <a:ext uri="{FF2B5EF4-FFF2-40B4-BE49-F238E27FC236}">
                      <a16:creationId xmlns:a16="http://schemas.microsoft.com/office/drawing/2014/main" id="{154EA220-1EA5-8446-9F2C-68AFEFD18269}"/>
                    </a:ext>
                  </a:extLst>
                </p:cNvPr>
                <p:cNvCxnSpPr/>
                <p:nvPr/>
              </p:nvCxnSpPr>
              <p:spPr>
                <a:xfrm>
                  <a:off x="5081588" y="3746500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Gerade Verbindung 91">
                  <a:extLst>
                    <a:ext uri="{FF2B5EF4-FFF2-40B4-BE49-F238E27FC236}">
                      <a16:creationId xmlns:a16="http://schemas.microsoft.com/office/drawing/2014/main" id="{C7A19E30-D50A-7B40-BE76-CC125B5D56D2}"/>
                    </a:ext>
                  </a:extLst>
                </p:cNvPr>
                <p:cNvCxnSpPr/>
                <p:nvPr/>
              </p:nvCxnSpPr>
              <p:spPr>
                <a:xfrm>
                  <a:off x="5307013" y="360203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Gerade Verbindung 92">
                  <a:extLst>
                    <a:ext uri="{FF2B5EF4-FFF2-40B4-BE49-F238E27FC236}">
                      <a16:creationId xmlns:a16="http://schemas.microsoft.com/office/drawing/2014/main" id="{86833694-1433-9B42-9A5C-DA9F6BB75E80}"/>
                    </a:ext>
                  </a:extLst>
                </p:cNvPr>
                <p:cNvCxnSpPr/>
                <p:nvPr/>
              </p:nvCxnSpPr>
              <p:spPr>
                <a:xfrm>
                  <a:off x="5532438" y="338296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Gerade Verbindung 93">
                  <a:extLst>
                    <a:ext uri="{FF2B5EF4-FFF2-40B4-BE49-F238E27FC236}">
                      <a16:creationId xmlns:a16="http://schemas.microsoft.com/office/drawing/2014/main" id="{0F3DDBFC-DF8D-C04E-8E45-931733B76CDE}"/>
                    </a:ext>
                  </a:extLst>
                </p:cNvPr>
                <p:cNvCxnSpPr/>
                <p:nvPr/>
              </p:nvCxnSpPr>
              <p:spPr>
                <a:xfrm>
                  <a:off x="5757863" y="316388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Gerade Verbindung 94">
                  <a:extLst>
                    <a:ext uri="{FF2B5EF4-FFF2-40B4-BE49-F238E27FC236}">
                      <a16:creationId xmlns:a16="http://schemas.microsoft.com/office/drawing/2014/main" id="{B417D980-F5FD-EF41-916D-9DB0A7065775}"/>
                    </a:ext>
                  </a:extLst>
                </p:cNvPr>
                <p:cNvCxnSpPr/>
                <p:nvPr/>
              </p:nvCxnSpPr>
              <p:spPr>
                <a:xfrm>
                  <a:off x="5983288" y="294481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Gerade Verbindung 95">
                  <a:extLst>
                    <a:ext uri="{FF2B5EF4-FFF2-40B4-BE49-F238E27FC236}">
                      <a16:creationId xmlns:a16="http://schemas.microsoft.com/office/drawing/2014/main" id="{0C52DE1C-5A0A-7C4B-B674-C29B79529366}"/>
                    </a:ext>
                  </a:extLst>
                </p:cNvPr>
                <p:cNvCxnSpPr/>
                <p:nvPr/>
              </p:nvCxnSpPr>
              <p:spPr>
                <a:xfrm>
                  <a:off x="6096000" y="282733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Gerade Verbindung 96">
                  <a:extLst>
                    <a:ext uri="{FF2B5EF4-FFF2-40B4-BE49-F238E27FC236}">
                      <a16:creationId xmlns:a16="http://schemas.microsoft.com/office/drawing/2014/main" id="{42581378-880C-474C-8E30-4977959E079D}"/>
                    </a:ext>
                  </a:extLst>
                </p:cNvPr>
                <p:cNvCxnSpPr/>
                <p:nvPr/>
              </p:nvCxnSpPr>
              <p:spPr>
                <a:xfrm>
                  <a:off x="6208713" y="2722563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Gerade Verbindung 97">
                  <a:extLst>
                    <a:ext uri="{FF2B5EF4-FFF2-40B4-BE49-F238E27FC236}">
                      <a16:creationId xmlns:a16="http://schemas.microsoft.com/office/drawing/2014/main" id="{26EFAEC6-856B-744F-855C-8A5C03449073}"/>
                    </a:ext>
                  </a:extLst>
                </p:cNvPr>
                <p:cNvCxnSpPr/>
                <p:nvPr/>
              </p:nvCxnSpPr>
              <p:spPr>
                <a:xfrm>
                  <a:off x="6321425" y="2619375"/>
                  <a:ext cx="0" cy="160338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Gerade Verbindung 98">
                  <a:extLst>
                    <a:ext uri="{FF2B5EF4-FFF2-40B4-BE49-F238E27FC236}">
                      <a16:creationId xmlns:a16="http://schemas.microsoft.com/office/drawing/2014/main" id="{2748F53F-B712-944D-80BA-8C0DDBF74C78}"/>
                    </a:ext>
                  </a:extLst>
                </p:cNvPr>
                <p:cNvCxnSpPr/>
                <p:nvPr/>
              </p:nvCxnSpPr>
              <p:spPr>
                <a:xfrm>
                  <a:off x="6434138" y="2547938"/>
                  <a:ext cx="0" cy="161925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4" name="Freihandform 46">
                  <a:extLst>
                    <a:ext uri="{FF2B5EF4-FFF2-40B4-BE49-F238E27FC236}">
                      <a16:creationId xmlns:a16="http://schemas.microsoft.com/office/drawing/2014/main" id="{D92AED3D-57A7-8148-8C7A-D8D83A2AB6B1}"/>
                    </a:ext>
                  </a:extLst>
                </p:cNvPr>
                <p:cNvSpPr/>
                <p:nvPr/>
              </p:nvSpPr>
              <p:spPr>
                <a:xfrm>
                  <a:off x="1244600" y="2466975"/>
                  <a:ext cx="5318125" cy="3516313"/>
                </a:xfrm>
                <a:custGeom>
                  <a:avLst/>
                  <a:gdLst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  <a:gd name="connsiteX0" fmla="*/ 0 w 5318312"/>
                    <a:gd name="connsiteY0" fmla="*/ 3516406 h 3516406"/>
                    <a:gd name="connsiteX1" fmla="*/ 1190065 w 5318312"/>
                    <a:gd name="connsiteY1" fmla="*/ 2978524 h 3516406"/>
                    <a:gd name="connsiteX2" fmla="*/ 1761565 w 5318312"/>
                    <a:gd name="connsiteY2" fmla="*/ 2649071 h 3516406"/>
                    <a:gd name="connsiteX3" fmla="*/ 2030506 w 5318312"/>
                    <a:gd name="connsiteY3" fmla="*/ 2521324 h 3516406"/>
                    <a:gd name="connsiteX4" fmla="*/ 2494429 w 5318312"/>
                    <a:gd name="connsiteY4" fmla="*/ 2151530 h 3516406"/>
                    <a:gd name="connsiteX5" fmla="*/ 2622176 w 5318312"/>
                    <a:gd name="connsiteY5" fmla="*/ 2117912 h 3516406"/>
                    <a:gd name="connsiteX6" fmla="*/ 2736476 w 5318312"/>
                    <a:gd name="connsiteY6" fmla="*/ 2084294 h 3516406"/>
                    <a:gd name="connsiteX7" fmla="*/ 2803712 w 5318312"/>
                    <a:gd name="connsiteY7" fmla="*/ 1949824 h 3516406"/>
                    <a:gd name="connsiteX8" fmla="*/ 3866029 w 5318312"/>
                    <a:gd name="connsiteY8" fmla="*/ 1257300 h 3516406"/>
                    <a:gd name="connsiteX9" fmla="*/ 4141694 w 5318312"/>
                    <a:gd name="connsiteY9" fmla="*/ 1055594 h 3516406"/>
                    <a:gd name="connsiteX10" fmla="*/ 5002306 w 5318312"/>
                    <a:gd name="connsiteY10" fmla="*/ 215153 h 3516406"/>
                    <a:gd name="connsiteX11" fmla="*/ 5170394 w 5318312"/>
                    <a:gd name="connsiteY11" fmla="*/ 87406 h 3516406"/>
                    <a:gd name="connsiteX12" fmla="*/ 5318312 w 5318312"/>
                    <a:gd name="connsiteY12" fmla="*/ 0 h 3516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318312" h="3516406">
                      <a:moveTo>
                        <a:pt x="0" y="3516406"/>
                      </a:moveTo>
                      <a:lnTo>
                        <a:pt x="1190065" y="2978524"/>
                      </a:lnTo>
                      <a:cubicBezTo>
                        <a:pt x="1483659" y="2833968"/>
                        <a:pt x="1621492" y="2725271"/>
                        <a:pt x="1761565" y="2649071"/>
                      </a:cubicBezTo>
                      <a:cubicBezTo>
                        <a:pt x="1901638" y="2572871"/>
                        <a:pt x="1908362" y="2604248"/>
                        <a:pt x="2030506" y="2521324"/>
                      </a:cubicBezTo>
                      <a:cubicBezTo>
                        <a:pt x="2152650" y="2438401"/>
                        <a:pt x="2395817" y="2218765"/>
                        <a:pt x="2494429" y="2151530"/>
                      </a:cubicBezTo>
                      <a:cubicBezTo>
                        <a:pt x="2593041" y="2084295"/>
                        <a:pt x="2581835" y="2129118"/>
                        <a:pt x="2622176" y="2117912"/>
                      </a:cubicBezTo>
                      <a:cubicBezTo>
                        <a:pt x="2662517" y="2106706"/>
                        <a:pt x="2706220" y="2112309"/>
                        <a:pt x="2736476" y="2084294"/>
                      </a:cubicBezTo>
                      <a:lnTo>
                        <a:pt x="2803712" y="1949824"/>
                      </a:lnTo>
                      <a:cubicBezTo>
                        <a:pt x="2991971" y="1811992"/>
                        <a:pt x="3643032" y="1406338"/>
                        <a:pt x="3866029" y="1257300"/>
                      </a:cubicBezTo>
                      <a:cubicBezTo>
                        <a:pt x="4089026" y="1108262"/>
                        <a:pt x="3952315" y="1229285"/>
                        <a:pt x="4141694" y="1055594"/>
                      </a:cubicBezTo>
                      <a:cubicBezTo>
                        <a:pt x="4331073" y="881903"/>
                        <a:pt x="4830856" y="376518"/>
                        <a:pt x="5002306" y="215153"/>
                      </a:cubicBezTo>
                      <a:cubicBezTo>
                        <a:pt x="5173756" y="53788"/>
                        <a:pt x="5117726" y="123265"/>
                        <a:pt x="5170394" y="87406"/>
                      </a:cubicBezTo>
                      <a:lnTo>
                        <a:pt x="5318312" y="0"/>
                      </a:lnTo>
                    </a:path>
                  </a:pathLst>
                </a:custGeom>
                <a:no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600" dirty="0"/>
                </a:p>
              </p:txBody>
            </p:sp>
          </p:grpSp>
          <p:cxnSp>
            <p:nvCxnSpPr>
              <p:cNvPr id="170" name="Gerade Verbindung mit Pfeil 104">
                <a:extLst>
                  <a:ext uri="{FF2B5EF4-FFF2-40B4-BE49-F238E27FC236}">
                    <a16:creationId xmlns:a16="http://schemas.microsoft.com/office/drawing/2014/main" id="{F858CF12-D4FA-CD4B-9B03-0969A3F63F53}"/>
                  </a:ext>
                </a:extLst>
              </p:cNvPr>
              <p:cNvCxnSpPr/>
              <p:nvPr/>
            </p:nvCxnSpPr>
            <p:spPr>
              <a:xfrm>
                <a:off x="4703763" y="3444876"/>
                <a:ext cx="490537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mit Pfeil 105">
                <a:extLst>
                  <a:ext uri="{FF2B5EF4-FFF2-40B4-BE49-F238E27FC236}">
                    <a16:creationId xmlns:a16="http://schemas.microsoft.com/office/drawing/2014/main" id="{0748052F-E144-6543-AFB4-FF0C9716C578}"/>
                  </a:ext>
                </a:extLst>
              </p:cNvPr>
              <p:cNvCxnSpPr/>
              <p:nvPr/>
            </p:nvCxnSpPr>
            <p:spPr>
              <a:xfrm flipH="1">
                <a:off x="4084637" y="3452813"/>
                <a:ext cx="490538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 Verbindung mit Pfeil 106">
                <a:extLst>
                  <a:ext uri="{FF2B5EF4-FFF2-40B4-BE49-F238E27FC236}">
                    <a16:creationId xmlns:a16="http://schemas.microsoft.com/office/drawing/2014/main" id="{BC33B096-D685-B849-AA10-94D58EEF5814}"/>
                  </a:ext>
                </a:extLst>
              </p:cNvPr>
              <p:cNvCxnSpPr/>
              <p:nvPr/>
            </p:nvCxnSpPr>
            <p:spPr>
              <a:xfrm>
                <a:off x="3013075" y="4549775"/>
                <a:ext cx="490538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 Verbindung mit Pfeil 107">
                <a:extLst>
                  <a:ext uri="{FF2B5EF4-FFF2-40B4-BE49-F238E27FC236}">
                    <a16:creationId xmlns:a16="http://schemas.microsoft.com/office/drawing/2014/main" id="{6750DD44-93A0-8449-B3B9-28BC91390AB4}"/>
                  </a:ext>
                </a:extLst>
              </p:cNvPr>
              <p:cNvCxnSpPr/>
              <p:nvPr/>
            </p:nvCxnSpPr>
            <p:spPr>
              <a:xfrm flipH="1">
                <a:off x="2378075" y="4560889"/>
                <a:ext cx="490537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prstDash val="sysDot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4" name="Gruppieren 116">
                <a:extLst>
                  <a:ext uri="{FF2B5EF4-FFF2-40B4-BE49-F238E27FC236}">
                    <a16:creationId xmlns:a16="http://schemas.microsoft.com/office/drawing/2014/main" id="{460CFE71-A8FE-7B49-ABB3-54A760393F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16325" y="4194176"/>
                <a:ext cx="276226" cy="395288"/>
                <a:chOff x="3965763" y="2944906"/>
                <a:chExt cx="114300" cy="497542"/>
              </a:xfrm>
            </p:grpSpPr>
            <p:cxnSp>
              <p:nvCxnSpPr>
                <p:cNvPr id="195" name="Gerade Verbindung 111">
                  <a:extLst>
                    <a:ext uri="{FF2B5EF4-FFF2-40B4-BE49-F238E27FC236}">
                      <a16:creationId xmlns:a16="http://schemas.microsoft.com/office/drawing/2014/main" id="{FCD4CEFD-DFAD-834B-9394-6F933AFC0ED6}"/>
                    </a:ext>
                  </a:extLst>
                </p:cNvPr>
                <p:cNvCxnSpPr/>
                <p:nvPr/>
              </p:nvCxnSpPr>
              <p:spPr>
                <a:xfrm>
                  <a:off x="4022914" y="2944906"/>
                  <a:ext cx="0" cy="4975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Gerade Verbindung 113">
                  <a:extLst>
                    <a:ext uri="{FF2B5EF4-FFF2-40B4-BE49-F238E27FC236}">
                      <a16:creationId xmlns:a16="http://schemas.microsoft.com/office/drawing/2014/main" id="{E4A40317-C5A3-244A-8D19-0F8F0059C2C5}"/>
                    </a:ext>
                  </a:extLst>
                </p:cNvPr>
                <p:cNvCxnSpPr/>
                <p:nvPr/>
              </p:nvCxnSpPr>
              <p:spPr>
                <a:xfrm>
                  <a:off x="3965763" y="2944906"/>
                  <a:ext cx="1143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Gerade Verbindung 114">
                  <a:extLst>
                    <a:ext uri="{FF2B5EF4-FFF2-40B4-BE49-F238E27FC236}">
                      <a16:creationId xmlns:a16="http://schemas.microsoft.com/office/drawing/2014/main" id="{E7874D94-46F1-1145-BC0B-47C7B3229D5D}"/>
                    </a:ext>
                  </a:extLst>
                </p:cNvPr>
                <p:cNvCxnSpPr/>
                <p:nvPr/>
              </p:nvCxnSpPr>
              <p:spPr>
                <a:xfrm>
                  <a:off x="3965763" y="3438994"/>
                  <a:ext cx="1143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5" name="Textfeld 117">
                <a:extLst>
                  <a:ext uri="{FF2B5EF4-FFF2-40B4-BE49-F238E27FC236}">
                    <a16:creationId xmlns:a16="http://schemas.microsoft.com/office/drawing/2014/main" id="{FA31ECED-DCC2-B947-89CA-1E35071D8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3601" y="3660437"/>
                <a:ext cx="450850" cy="394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9pPr>
              </a:lstStyle>
              <a:p>
                <a:pPr algn="r" eaLnBrk="1" hangingPunct="1"/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[II]</a:t>
                </a:r>
              </a:p>
            </p:txBody>
          </p:sp>
          <p:cxnSp>
            <p:nvCxnSpPr>
              <p:cNvPr id="176" name="Gerade Verbindung 122">
                <a:extLst>
                  <a:ext uri="{FF2B5EF4-FFF2-40B4-BE49-F238E27FC236}">
                    <a16:creationId xmlns:a16="http://schemas.microsoft.com/office/drawing/2014/main" id="{E0A34640-2043-3247-A117-B78FBB8006DD}"/>
                  </a:ext>
                </a:extLst>
              </p:cNvPr>
              <p:cNvCxnSpPr>
                <a:stCxn id="181" idx="1"/>
                <a:endCxn id="191" idx="1"/>
              </p:cNvCxnSpPr>
              <p:nvPr/>
            </p:nvCxnSpPr>
            <p:spPr>
              <a:xfrm>
                <a:off x="5619750" y="2781300"/>
                <a:ext cx="850273" cy="54745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Textfeld 123">
                <a:extLst>
                  <a:ext uri="{FF2B5EF4-FFF2-40B4-BE49-F238E27FC236}">
                    <a16:creationId xmlns:a16="http://schemas.microsoft.com/office/drawing/2014/main" id="{1F66718D-BCD0-C541-9F02-A3B38B0CBF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16959" y="4254269"/>
                <a:ext cx="3454277" cy="13896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9pPr>
              </a:lstStyle>
              <a:p>
                <a:pPr eaLnBrk="1" hangingPunct="1"/>
                <a:r>
                  <a:rPr lang="en-GB" sz="3200" b="1" dirty="0">
                    <a:solidFill>
                      <a:schemeClr val="bg1"/>
                    </a:solidFill>
                    <a:latin typeface="+mn-lt"/>
                  </a:rPr>
                  <a:t>Decisions:</a:t>
                </a:r>
              </a:p>
              <a:p>
                <a:pPr eaLnBrk="1" hangingPunct="1"/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Locate Intermediate Supports</a:t>
                </a:r>
              </a:p>
              <a:p>
                <a:pPr marL="285750" indent="-285750" eaLnBrk="1" hangingPunct="1">
                  <a:buFontTx/>
                  <a:buChar char="-"/>
                </a:pPr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Location?</a:t>
                </a:r>
              </a:p>
              <a:p>
                <a:pPr marL="285750" indent="-285750" eaLnBrk="1" hangingPunct="1">
                  <a:buFontTx/>
                  <a:buChar char="-"/>
                </a:pPr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Height?</a:t>
                </a:r>
              </a:p>
            </p:txBody>
          </p:sp>
          <p:cxnSp>
            <p:nvCxnSpPr>
              <p:cNvPr id="178" name="Gerade Verbindung 43">
                <a:extLst>
                  <a:ext uri="{FF2B5EF4-FFF2-40B4-BE49-F238E27FC236}">
                    <a16:creationId xmlns:a16="http://schemas.microsoft.com/office/drawing/2014/main" id="{6AF5B4C4-A74B-8D44-A372-611638EA50EF}"/>
                  </a:ext>
                </a:extLst>
              </p:cNvPr>
              <p:cNvCxnSpPr/>
              <p:nvPr/>
            </p:nvCxnSpPr>
            <p:spPr>
              <a:xfrm flipV="1">
                <a:off x="1244600" y="5275263"/>
                <a:ext cx="0" cy="70643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 Verbindung 43">
                <a:extLst>
                  <a:ext uri="{FF2B5EF4-FFF2-40B4-BE49-F238E27FC236}">
                    <a16:creationId xmlns:a16="http://schemas.microsoft.com/office/drawing/2014/main" id="{40B1D6C8-C715-A34B-85E8-218D90FD2A8B}"/>
                  </a:ext>
                </a:extLst>
              </p:cNvPr>
              <p:cNvCxnSpPr/>
              <p:nvPr/>
            </p:nvCxnSpPr>
            <p:spPr>
              <a:xfrm flipV="1">
                <a:off x="6553200" y="1760537"/>
                <a:ext cx="0" cy="70643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 Verbindung 43">
                <a:extLst>
                  <a:ext uri="{FF2B5EF4-FFF2-40B4-BE49-F238E27FC236}">
                    <a16:creationId xmlns:a16="http://schemas.microsoft.com/office/drawing/2014/main" id="{87D96C11-D4FE-7642-BA32-3493F49885D7}"/>
                  </a:ext>
                </a:extLst>
              </p:cNvPr>
              <p:cNvCxnSpPr/>
              <p:nvPr/>
            </p:nvCxnSpPr>
            <p:spPr>
              <a:xfrm flipV="1">
                <a:off x="4630738" y="3343274"/>
                <a:ext cx="0" cy="70643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Freeform 84">
                <a:extLst>
                  <a:ext uri="{FF2B5EF4-FFF2-40B4-BE49-F238E27FC236}">
                    <a16:creationId xmlns:a16="http://schemas.microsoft.com/office/drawing/2014/main" id="{7CD6B641-67C7-E249-BA00-920624B3415D}"/>
                  </a:ext>
                </a:extLst>
              </p:cNvPr>
              <p:cNvSpPr/>
              <p:nvPr/>
            </p:nvSpPr>
            <p:spPr>
              <a:xfrm>
                <a:off x="4629150" y="1790700"/>
                <a:ext cx="1914525" cy="1571625"/>
              </a:xfrm>
              <a:custGeom>
                <a:avLst/>
                <a:gdLst>
                  <a:gd name="connsiteX0" fmla="*/ 1914525 w 1914525"/>
                  <a:gd name="connsiteY0" fmla="*/ 0 h 1571625"/>
                  <a:gd name="connsiteX1" fmla="*/ 990600 w 1914525"/>
                  <a:gd name="connsiteY1" fmla="*/ 990600 h 1571625"/>
                  <a:gd name="connsiteX2" fmla="*/ 0 w 1914525"/>
                  <a:gd name="connsiteY2" fmla="*/ 1571625 h 1571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4525" h="1571625">
                    <a:moveTo>
                      <a:pt x="1914525" y="0"/>
                    </a:moveTo>
                    <a:cubicBezTo>
                      <a:pt x="1612106" y="364331"/>
                      <a:pt x="1309687" y="728663"/>
                      <a:pt x="990600" y="990600"/>
                    </a:cubicBezTo>
                    <a:cubicBezTo>
                      <a:pt x="671513" y="1252537"/>
                      <a:pt x="335756" y="1412081"/>
                      <a:pt x="0" y="157162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182" name="Freeform 85">
                <a:extLst>
                  <a:ext uri="{FF2B5EF4-FFF2-40B4-BE49-F238E27FC236}">
                    <a16:creationId xmlns:a16="http://schemas.microsoft.com/office/drawing/2014/main" id="{BD7136F4-D13A-134C-B17D-9A169E401040}"/>
                  </a:ext>
                </a:extLst>
              </p:cNvPr>
              <p:cNvSpPr/>
              <p:nvPr/>
            </p:nvSpPr>
            <p:spPr>
              <a:xfrm>
                <a:off x="2933700" y="3362325"/>
                <a:ext cx="1704975" cy="1104900"/>
              </a:xfrm>
              <a:custGeom>
                <a:avLst/>
                <a:gdLst>
                  <a:gd name="connsiteX0" fmla="*/ 0 w 1704975"/>
                  <a:gd name="connsiteY0" fmla="*/ 1104900 h 1104900"/>
                  <a:gd name="connsiteX1" fmla="*/ 819150 w 1704975"/>
                  <a:gd name="connsiteY1" fmla="*/ 828675 h 1104900"/>
                  <a:gd name="connsiteX2" fmla="*/ 1704975 w 1704975"/>
                  <a:gd name="connsiteY2" fmla="*/ 0 h 1104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04975" h="1104900">
                    <a:moveTo>
                      <a:pt x="0" y="1104900"/>
                    </a:moveTo>
                    <a:cubicBezTo>
                      <a:pt x="267494" y="1058862"/>
                      <a:pt x="534988" y="1012825"/>
                      <a:pt x="819150" y="828675"/>
                    </a:cubicBezTo>
                    <a:cubicBezTo>
                      <a:pt x="1103313" y="644525"/>
                      <a:pt x="1404144" y="322262"/>
                      <a:pt x="1704975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183" name="Freeform 86">
                <a:extLst>
                  <a:ext uri="{FF2B5EF4-FFF2-40B4-BE49-F238E27FC236}">
                    <a16:creationId xmlns:a16="http://schemas.microsoft.com/office/drawing/2014/main" id="{EA43B0EA-9C58-C847-86C2-733C8392C74D}"/>
                  </a:ext>
                </a:extLst>
              </p:cNvPr>
              <p:cNvSpPr/>
              <p:nvPr/>
            </p:nvSpPr>
            <p:spPr>
              <a:xfrm>
                <a:off x="1238250" y="4467225"/>
                <a:ext cx="1704975" cy="819150"/>
              </a:xfrm>
              <a:custGeom>
                <a:avLst/>
                <a:gdLst>
                  <a:gd name="connsiteX0" fmla="*/ 0 w 1704975"/>
                  <a:gd name="connsiteY0" fmla="*/ 819150 h 819150"/>
                  <a:gd name="connsiteX1" fmla="*/ 857250 w 1704975"/>
                  <a:gd name="connsiteY1" fmla="*/ 533400 h 819150"/>
                  <a:gd name="connsiteX2" fmla="*/ 1704975 w 1704975"/>
                  <a:gd name="connsiteY2" fmla="*/ 0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04975" h="819150">
                    <a:moveTo>
                      <a:pt x="0" y="819150"/>
                    </a:moveTo>
                    <a:cubicBezTo>
                      <a:pt x="286544" y="744537"/>
                      <a:pt x="573088" y="669925"/>
                      <a:pt x="857250" y="533400"/>
                    </a:cubicBezTo>
                    <a:cubicBezTo>
                      <a:pt x="1141413" y="396875"/>
                      <a:pt x="1423194" y="198437"/>
                      <a:pt x="1704975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cxnSp>
            <p:nvCxnSpPr>
              <p:cNvPr id="184" name="Straight Arrow Connector 92">
                <a:extLst>
                  <a:ext uri="{FF2B5EF4-FFF2-40B4-BE49-F238E27FC236}">
                    <a16:creationId xmlns:a16="http://schemas.microsoft.com/office/drawing/2014/main" id="{FED6CFD8-3FA9-604A-88E2-3B8580C81E5E}"/>
                  </a:ext>
                </a:extLst>
              </p:cNvPr>
              <p:cNvCxnSpPr/>
              <p:nvPr/>
            </p:nvCxnSpPr>
            <p:spPr>
              <a:xfrm flipH="1">
                <a:off x="5983288" y="1760537"/>
                <a:ext cx="438150" cy="531813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feld 117">
                <a:extLst>
                  <a:ext uri="{FF2B5EF4-FFF2-40B4-BE49-F238E27FC236}">
                    <a16:creationId xmlns:a16="http://schemas.microsoft.com/office/drawing/2014/main" id="{5017893E-BAFF-5A43-A46F-FB319CA830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1313" y="1672067"/>
                <a:ext cx="445489" cy="394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9pPr>
              </a:lstStyle>
              <a:p>
                <a:pPr algn="r" eaLnBrk="1" hangingPunct="1"/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[I]</a:t>
                </a:r>
              </a:p>
            </p:txBody>
          </p:sp>
          <p:cxnSp>
            <p:nvCxnSpPr>
              <p:cNvPr id="186" name="Straight Connector 98">
                <a:extLst>
                  <a:ext uri="{FF2B5EF4-FFF2-40B4-BE49-F238E27FC236}">
                    <a16:creationId xmlns:a16="http://schemas.microsoft.com/office/drawing/2014/main" id="{85783335-77CC-8240-B9FD-2C989B713046}"/>
                  </a:ext>
                </a:extLst>
              </p:cNvPr>
              <p:cNvCxnSpPr>
                <a:endCxn id="189" idx="0"/>
              </p:cNvCxnSpPr>
              <p:nvPr/>
            </p:nvCxnSpPr>
            <p:spPr>
              <a:xfrm flipV="1">
                <a:off x="1296603" y="4986338"/>
                <a:ext cx="888714" cy="325439"/>
              </a:xfrm>
              <a:prstGeom prst="line">
                <a:avLst/>
              </a:prstGeom>
              <a:ln w="127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TextBox 105">
                <a:extLst>
                  <a:ext uri="{FF2B5EF4-FFF2-40B4-BE49-F238E27FC236}">
                    <a16:creationId xmlns:a16="http://schemas.microsoft.com/office/drawing/2014/main" id="{B59E133D-B271-A546-B8B7-1A9EAE1B2840}"/>
                  </a:ext>
                </a:extLst>
              </p:cNvPr>
              <p:cNvSpPr txBox="1"/>
              <p:nvPr/>
            </p:nvSpPr>
            <p:spPr>
              <a:xfrm>
                <a:off x="1733896" y="5023922"/>
                <a:ext cx="281077" cy="394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solidFill>
                      <a:srgbClr val="FF0000"/>
                    </a:solidFill>
                    <a:latin typeface="+mn-lt"/>
                  </a:rPr>
                  <a:t>α</a:t>
                </a:r>
              </a:p>
            </p:txBody>
          </p:sp>
          <p:cxnSp>
            <p:nvCxnSpPr>
              <p:cNvPr id="188" name="Straight Connector 106">
                <a:extLst>
                  <a:ext uri="{FF2B5EF4-FFF2-40B4-BE49-F238E27FC236}">
                    <a16:creationId xmlns:a16="http://schemas.microsoft.com/office/drawing/2014/main" id="{A95B43BF-8089-D64C-BC9E-2BCFA58A0F7B}"/>
                  </a:ext>
                </a:extLst>
              </p:cNvPr>
              <p:cNvCxnSpPr/>
              <p:nvPr/>
            </p:nvCxnSpPr>
            <p:spPr>
              <a:xfrm flipV="1">
                <a:off x="1296603" y="5316539"/>
                <a:ext cx="973770" cy="1"/>
              </a:xfrm>
              <a:prstGeom prst="line">
                <a:avLst/>
              </a:prstGeom>
              <a:ln w="127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Arc 111">
                <a:extLst>
                  <a:ext uri="{FF2B5EF4-FFF2-40B4-BE49-F238E27FC236}">
                    <a16:creationId xmlns:a16="http://schemas.microsoft.com/office/drawing/2014/main" id="{450E6A0B-C8CB-8E44-BF9F-946BA043DEAB}"/>
                  </a:ext>
                </a:extLst>
              </p:cNvPr>
              <p:cNvSpPr/>
              <p:nvPr/>
            </p:nvSpPr>
            <p:spPr>
              <a:xfrm>
                <a:off x="2090737" y="4986338"/>
                <a:ext cx="189161" cy="611188"/>
              </a:xfrm>
              <a:prstGeom prst="arc">
                <a:avLst/>
              </a:prstGeom>
              <a:ln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190" name="Textfeld 117">
                <a:extLst>
                  <a:ext uri="{FF2B5EF4-FFF2-40B4-BE49-F238E27FC236}">
                    <a16:creationId xmlns:a16="http://schemas.microsoft.com/office/drawing/2014/main" id="{83624F59-A9AE-9D45-8F06-693C07D6CD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5802" y="4740190"/>
                <a:ext cx="563563" cy="394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utura BdCn BT" pitchFamily="34" charset="0"/>
                  </a:defRPr>
                </a:lvl9pPr>
              </a:lstStyle>
              <a:p>
                <a:pPr algn="r" eaLnBrk="1" hangingPunct="1"/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[III]</a:t>
                </a:r>
              </a:p>
            </p:txBody>
          </p:sp>
          <p:sp>
            <p:nvSpPr>
              <p:cNvPr id="191" name="Textfeld 118">
                <a:extLst>
                  <a:ext uri="{FF2B5EF4-FFF2-40B4-BE49-F238E27FC236}">
                    <a16:creationId xmlns:a16="http://schemas.microsoft.com/office/drawing/2014/main" id="{49A57DD1-A0AB-CA41-ADC1-604B1F84DD72}"/>
                  </a:ext>
                </a:extLst>
              </p:cNvPr>
              <p:cNvSpPr txBox="1"/>
              <p:nvPr/>
            </p:nvSpPr>
            <p:spPr>
              <a:xfrm>
                <a:off x="6470023" y="2799871"/>
                <a:ext cx="2243593" cy="105776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Load Path</a:t>
                </a:r>
              </a:p>
              <a:p>
                <a:pPr>
                  <a:defRPr/>
                </a:pPr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Standing Skyline [Catenary]</a:t>
                </a:r>
              </a:p>
            </p:txBody>
          </p:sp>
          <p:sp>
            <p:nvSpPr>
              <p:cNvPr id="192" name="Right Triangle 116">
                <a:extLst>
                  <a:ext uri="{FF2B5EF4-FFF2-40B4-BE49-F238E27FC236}">
                    <a16:creationId xmlns:a16="http://schemas.microsoft.com/office/drawing/2014/main" id="{D72E4175-B450-6247-AD32-3BC8A22C9771}"/>
                  </a:ext>
                </a:extLst>
              </p:cNvPr>
              <p:cNvSpPr/>
              <p:nvPr/>
            </p:nvSpPr>
            <p:spPr>
              <a:xfrm rot="2700000">
                <a:off x="6474222" y="1807873"/>
                <a:ext cx="193539" cy="193539"/>
              </a:xfrm>
              <a:prstGeom prst="rtTriangle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193" name="Right Triangle 117">
                <a:extLst>
                  <a:ext uri="{FF2B5EF4-FFF2-40B4-BE49-F238E27FC236}">
                    <a16:creationId xmlns:a16="http://schemas.microsoft.com/office/drawing/2014/main" id="{773A7C0D-4905-CA42-AD47-A1C70DA4C043}"/>
                  </a:ext>
                </a:extLst>
              </p:cNvPr>
              <p:cNvSpPr/>
              <p:nvPr/>
            </p:nvSpPr>
            <p:spPr>
              <a:xfrm rot="2700000" flipH="1" flipV="1">
                <a:off x="1154468" y="5166080"/>
                <a:ext cx="180264" cy="180264"/>
              </a:xfrm>
              <a:prstGeom prst="rtTriangle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194" name="Textfeld 125">
                <a:extLst>
                  <a:ext uri="{FF2B5EF4-FFF2-40B4-BE49-F238E27FC236}">
                    <a16:creationId xmlns:a16="http://schemas.microsoft.com/office/drawing/2014/main" id="{BB2B2924-F73A-5B44-AD07-0CF72A59E716}"/>
                  </a:ext>
                </a:extLst>
              </p:cNvPr>
              <p:cNvSpPr txBox="1"/>
              <p:nvPr/>
            </p:nvSpPr>
            <p:spPr>
              <a:xfrm>
                <a:off x="720522" y="1460863"/>
                <a:ext cx="4699203" cy="725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3200" b="1" dirty="0">
                    <a:solidFill>
                      <a:schemeClr val="bg1"/>
                    </a:solidFill>
                    <a:latin typeface="+mn-lt"/>
                  </a:rPr>
                  <a:t>Objective: </a:t>
                </a:r>
                <a:r>
                  <a:rPr lang="en-GB" sz="3200" dirty="0">
                    <a:solidFill>
                      <a:schemeClr val="bg1"/>
                    </a:solidFill>
                    <a:latin typeface="+mn-lt"/>
                  </a:rPr>
                  <a:t>Minimize number and height of intermediate supports</a:t>
                </a:r>
              </a:p>
            </p:txBody>
          </p:sp>
        </p:grpSp>
        <p:sp>
          <p:nvSpPr>
            <p:cNvPr id="163" name="Rechteck 1047">
              <a:extLst>
                <a:ext uri="{FF2B5EF4-FFF2-40B4-BE49-F238E27FC236}">
                  <a16:creationId xmlns:a16="http://schemas.microsoft.com/office/drawing/2014/main" id="{F0E8A1B0-29FB-2846-A27C-A6344A32AE43}"/>
                </a:ext>
              </a:extLst>
            </p:cNvPr>
            <p:cNvSpPr/>
            <p:nvPr/>
          </p:nvSpPr>
          <p:spPr>
            <a:xfrm>
              <a:off x="16845588" y="11063066"/>
              <a:ext cx="512594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CH" sz="3200" dirty="0">
                  <a:solidFill>
                    <a:schemeClr val="bg1"/>
                  </a:solidFill>
                  <a:latin typeface="+mn-lt"/>
                </a:rPr>
                <a:t>[</a:t>
              </a:r>
              <a:r>
                <a:rPr lang="de-CH" sz="3200" dirty="0" err="1">
                  <a:solidFill>
                    <a:schemeClr val="bg1"/>
                  </a:solidFill>
                  <a:latin typeface="+mn-lt"/>
                </a:rPr>
                <a:t>Bont</a:t>
              </a:r>
              <a:r>
                <a:rPr lang="de-CH" sz="32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e-CH" sz="3200" dirty="0" err="1">
                  <a:solidFill>
                    <a:schemeClr val="bg1"/>
                  </a:solidFill>
                  <a:latin typeface="+mn-lt"/>
                </a:rPr>
                <a:t>and</a:t>
              </a:r>
              <a:r>
                <a:rPr lang="de-CH" sz="3200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e-CH" sz="3200" dirty="0" err="1">
                  <a:solidFill>
                    <a:schemeClr val="bg1"/>
                  </a:solidFill>
                  <a:latin typeface="+mn-lt"/>
                </a:rPr>
                <a:t>Heinimann</a:t>
              </a:r>
              <a:r>
                <a:rPr lang="de-CH" sz="3200" dirty="0">
                  <a:solidFill>
                    <a:schemeClr val="bg1"/>
                  </a:solidFill>
                  <a:latin typeface="+mn-lt"/>
                </a:rPr>
                <a:t> 2012]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2953" y="338243"/>
            <a:ext cx="28207810" cy="4003583"/>
          </a:xfrm>
        </p:spPr>
        <p:txBody>
          <a:bodyPr>
            <a:normAutofit/>
          </a:bodyPr>
          <a:lstStyle/>
          <a:p>
            <a:r>
              <a:rPr lang="en-US" sz="12000" dirty="0">
                <a:latin typeface="+mn-lt"/>
              </a:rPr>
              <a:t>A QGIS based workflow for optimized </a:t>
            </a:r>
            <a:br>
              <a:rPr lang="en-US" sz="12000" dirty="0">
                <a:latin typeface="+mn-lt"/>
              </a:rPr>
            </a:br>
            <a:r>
              <a:rPr lang="en-US" sz="12000" dirty="0">
                <a:latin typeface="+mn-lt"/>
              </a:rPr>
              <a:t>cable road layout planning</a:t>
            </a:r>
            <a:endParaRPr lang="en-US" sz="12000" b="0" dirty="0">
              <a:latin typeface="+mn-lt"/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1244089" y="8008393"/>
            <a:ext cx="27952351" cy="3095084"/>
          </a:xfrm>
          <a:prstGeom prst="rect">
            <a:avLst/>
          </a:prstGeom>
          <a:ln w="38100">
            <a:noFill/>
          </a:ln>
        </p:spPr>
        <p:txBody>
          <a:bodyPr lIns="0" tIns="0" rIns="0" bIns="0"/>
          <a:lstStyle>
            <a:lvl1pPr marL="1490663" indent="-1490663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30563" indent="-124142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100">
                <a:solidFill>
                  <a:schemeClr val="tx1"/>
                </a:solidFill>
                <a:latin typeface="+mn-lt"/>
                <a:ea typeface="+mn-ea"/>
              </a:defRPr>
            </a:lvl2pPr>
            <a:lvl3pPr marL="49752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400">
                <a:solidFill>
                  <a:schemeClr val="tx1"/>
                </a:solidFill>
                <a:latin typeface="+mn-lt"/>
                <a:ea typeface="+mn-ea"/>
              </a:defRPr>
            </a:lvl3pPr>
            <a:lvl4pPr marL="69691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  <a:ea typeface="+mn-ea"/>
              </a:defRPr>
            </a:lvl4pPr>
            <a:lvl5pPr marL="89630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5pPr>
            <a:lvl6pPr marL="9428906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6pPr>
            <a:lvl7pPr marL="9892782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7pPr>
            <a:lvl8pPr marL="10356658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8pPr>
            <a:lvl9pPr marL="10820534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4500" b="1" dirty="0"/>
              <a:t>Context: </a:t>
            </a:r>
            <a:r>
              <a:rPr lang="en-US" sz="4500" b="1" dirty="0" smtClean="0"/>
              <a:t>Cable logging is the principal wood extraction method in steep terrain. </a:t>
            </a:r>
            <a:endParaRPr lang="en-GB" sz="4800" dirty="0" smtClean="0"/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Planning of a cable road is a complex </a:t>
            </a:r>
            <a:r>
              <a:rPr lang="en-US" sz="4800" dirty="0" smtClean="0"/>
              <a:t>task</a:t>
            </a:r>
            <a:endParaRPr lang="en-GB" sz="4800" dirty="0" smtClean="0"/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4800" dirty="0" smtClean="0"/>
              <a:t>Available </a:t>
            </a:r>
            <a:r>
              <a:rPr lang="en-GB" sz="4800" dirty="0"/>
              <a:t>planning tools do not fulfil the requirements of the practice </a:t>
            </a:r>
            <a:r>
              <a:rPr lang="en-GB" sz="4800" dirty="0" smtClean="0"/>
              <a:t>(</a:t>
            </a:r>
            <a:r>
              <a:rPr lang="en-GB" sz="4800" dirty="0" err="1" smtClean="0"/>
              <a:t>unprecise</a:t>
            </a:r>
            <a:r>
              <a:rPr lang="en-GB" sz="4800" dirty="0" smtClean="0"/>
              <a:t> </a:t>
            </a:r>
            <a:r>
              <a:rPr lang="en-GB" sz="4800" dirty="0"/>
              <a:t>or unknown method to compute skyline properties / not integrated in a GIS / do not optimize the </a:t>
            </a:r>
            <a:r>
              <a:rPr lang="en-GB" sz="4800" dirty="0" smtClean="0"/>
              <a:t>solution)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500" dirty="0" smtClean="0"/>
              <a:t>Solution </a:t>
            </a:r>
            <a:r>
              <a:rPr lang="en-US" sz="4500" dirty="0"/>
              <a:t>may not be feasible as not matched with existing trees (for supports)</a:t>
            </a:r>
            <a:endParaRPr lang="en-US" sz="4500" b="1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207404" y="13524283"/>
            <a:ext cx="27760143" cy="892822"/>
          </a:xfrm>
          <a:prstGeom prst="rect">
            <a:avLst/>
          </a:prstGeom>
        </p:spPr>
        <p:txBody>
          <a:bodyPr lIns="0" tIns="0" rIns="0" bIns="0"/>
          <a:lstStyle>
            <a:lvl1pPr marL="1490663" indent="-1490663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30563" indent="-124142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100">
                <a:solidFill>
                  <a:schemeClr val="tx1"/>
                </a:solidFill>
                <a:latin typeface="+mn-lt"/>
                <a:ea typeface="+mn-ea"/>
              </a:defRPr>
            </a:lvl2pPr>
            <a:lvl3pPr marL="49752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400">
                <a:solidFill>
                  <a:schemeClr val="tx1"/>
                </a:solidFill>
                <a:latin typeface="+mn-lt"/>
                <a:ea typeface="+mn-ea"/>
              </a:defRPr>
            </a:lvl3pPr>
            <a:lvl4pPr marL="69691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  <a:ea typeface="+mn-ea"/>
              </a:defRPr>
            </a:lvl4pPr>
            <a:lvl5pPr marL="89630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5pPr>
            <a:lvl6pPr marL="9428906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6pPr>
            <a:lvl7pPr marL="9892782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7pPr>
            <a:lvl8pPr marL="10356658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8pPr>
            <a:lvl9pPr marL="10820534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4500" b="1" dirty="0"/>
              <a:t>Results: Workflow in QGIS</a:t>
            </a:r>
          </a:p>
          <a:p>
            <a:pPr marL="0" indent="0">
              <a:buNone/>
            </a:pPr>
            <a:r>
              <a:rPr lang="en-US" sz="4500" dirty="0"/>
              <a:t> 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31C8E6-7F86-4B68-AEDD-86C567E99611}"/>
              </a:ext>
            </a:extLst>
          </p:cNvPr>
          <p:cNvSpPr/>
          <p:nvPr/>
        </p:nvSpPr>
        <p:spPr bwMode="auto">
          <a:xfrm>
            <a:off x="1177717" y="14497976"/>
            <a:ext cx="27789830" cy="5094102"/>
          </a:xfrm>
          <a:prstGeom prst="rect">
            <a:avLst/>
          </a:prstGeom>
          <a:solidFill>
            <a:srgbClr val="005D60">
              <a:alpha val="10000"/>
            </a:srgb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4F3ECFFA-6210-244D-B9DF-0072C5BA033A}"/>
              </a:ext>
            </a:extLst>
          </p:cNvPr>
          <p:cNvSpPr txBox="1">
            <a:spLocks/>
          </p:cNvSpPr>
          <p:nvPr/>
        </p:nvSpPr>
        <p:spPr>
          <a:xfrm>
            <a:off x="1343206" y="4019322"/>
            <a:ext cx="28207810" cy="381208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3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2pPr>
            <a:lvl3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3pPr>
            <a:lvl4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4pPr>
            <a:lvl5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5pPr>
            <a:lvl6pPr marL="463876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6pPr>
            <a:lvl7pPr marL="927749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7pPr>
            <a:lvl8pPr marL="1391625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8pPr>
            <a:lvl9pPr marL="1855501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4500" b="0" kern="0" dirty="0">
                <a:latin typeface="+mn-lt"/>
              </a:rPr>
              <a:t>L. </a:t>
            </a:r>
            <a:r>
              <a:rPr lang="en-US" sz="4500" b="0" kern="0" dirty="0" err="1">
                <a:latin typeface="+mn-lt"/>
              </a:rPr>
              <a:t>Bont</a:t>
            </a:r>
            <a:r>
              <a:rPr lang="en-US" sz="4500" b="0" kern="0" dirty="0">
                <a:latin typeface="+mn-lt"/>
              </a:rPr>
              <a:t>, L. Ramstein, F. </a:t>
            </a:r>
            <a:r>
              <a:rPr lang="en-US" sz="4500" b="0" kern="0" dirty="0" err="1">
                <a:latin typeface="+mn-lt"/>
              </a:rPr>
              <a:t>Frutig</a:t>
            </a:r>
            <a:r>
              <a:rPr lang="en-US" sz="4500" b="0" kern="0" dirty="0">
                <a:latin typeface="+mn-lt"/>
              </a:rPr>
              <a:t>, P. Moll, H. </a:t>
            </a:r>
            <a:r>
              <a:rPr lang="en-US" sz="4500" b="0" kern="0" dirty="0" err="1">
                <a:latin typeface="+mn-lt"/>
              </a:rPr>
              <a:t>Heinimann</a:t>
            </a:r>
            <a:r>
              <a:rPr lang="en-US" sz="4500" b="0" kern="0" dirty="0">
                <a:latin typeface="+mn-lt"/>
              </a:rPr>
              <a:t> and J. </a:t>
            </a:r>
            <a:r>
              <a:rPr lang="en-US" sz="4500" b="0" kern="0" dirty="0" err="1">
                <a:latin typeface="+mn-lt"/>
              </a:rPr>
              <a:t>Schweier</a:t>
            </a:r>
            <a:r>
              <a:rPr lang="en-US" sz="4500" b="0" kern="0" dirty="0">
                <a:latin typeface="+mn-lt"/>
              </a:rPr>
              <a:t/>
            </a:r>
            <a:br>
              <a:rPr lang="en-US" sz="4500" b="0" kern="0" dirty="0">
                <a:latin typeface="+mn-lt"/>
              </a:rPr>
            </a:br>
            <a:r>
              <a:rPr lang="en-US" sz="4500" b="0" kern="0" dirty="0">
                <a:latin typeface="+mn-lt"/>
              </a:rPr>
              <a:t>Swiss Federal Institute for Forest, Snow and Landscape </a:t>
            </a:r>
            <a:r>
              <a:rPr lang="en-US" sz="4500" b="0" kern="0" dirty="0" smtClean="0">
                <a:latin typeface="+mn-lt"/>
              </a:rPr>
              <a:t>Research / ETH Zurich</a:t>
            </a:r>
            <a:r>
              <a:rPr lang="en-US" sz="4500" b="0" kern="0" dirty="0">
                <a:latin typeface="+mn-lt"/>
              </a:rPr>
              <a:t/>
            </a:r>
            <a:br>
              <a:rPr lang="en-US" sz="4500" b="0" kern="0" dirty="0">
                <a:latin typeface="+mn-lt"/>
              </a:rPr>
            </a:br>
            <a:r>
              <a:rPr lang="en-US" sz="4500" b="0" kern="0" dirty="0">
                <a:latin typeface="+mn-lt"/>
              </a:rPr>
              <a:t>Contact: leo.bont@wsl.ch</a:t>
            </a:r>
            <a:br>
              <a:rPr lang="en-US" sz="4500" b="0" kern="0" dirty="0">
                <a:latin typeface="+mn-lt"/>
              </a:rPr>
            </a:br>
            <a:r>
              <a:rPr lang="en-US" sz="4500" b="0" kern="0" dirty="0">
                <a:latin typeface="+mn-lt"/>
              </a:rPr>
              <a:t>1</a:t>
            </a:r>
            <a:r>
              <a:rPr lang="en-US" sz="4500" b="0" kern="0" baseline="30000" dirty="0">
                <a:latin typeface="+mn-lt"/>
              </a:rPr>
              <a:t>st</a:t>
            </a:r>
            <a:r>
              <a:rPr lang="en-US" sz="4500" b="0" kern="0" dirty="0">
                <a:latin typeface="+mn-lt"/>
              </a:rPr>
              <a:t> International Electronic Conference on Forests, 15–30 November 2020 </a:t>
            </a:r>
          </a:p>
        </p:txBody>
      </p:sp>
      <p:grpSp>
        <p:nvGrpSpPr>
          <p:cNvPr id="29" name="Gruppieren 79">
            <a:extLst>
              <a:ext uri="{FF2B5EF4-FFF2-40B4-BE49-F238E27FC236}">
                <a16:creationId xmlns:a16="http://schemas.microsoft.com/office/drawing/2014/main" id="{A05D76C1-6120-944B-9583-A3B84A31C28D}"/>
              </a:ext>
            </a:extLst>
          </p:cNvPr>
          <p:cNvGrpSpPr/>
          <p:nvPr/>
        </p:nvGrpSpPr>
        <p:grpSpPr>
          <a:xfrm>
            <a:off x="1720582" y="14714000"/>
            <a:ext cx="21359633" cy="4125871"/>
            <a:chOff x="1477328" y="7769490"/>
            <a:chExt cx="13230331" cy="4125871"/>
          </a:xfrm>
        </p:grpSpPr>
        <p:sp>
          <p:nvSpPr>
            <p:cNvPr id="34" name="Textfeld 6">
              <a:extLst>
                <a:ext uri="{FF2B5EF4-FFF2-40B4-BE49-F238E27FC236}">
                  <a16:creationId xmlns:a16="http://schemas.microsoft.com/office/drawing/2014/main" id="{3CD59609-ECAC-924D-8B55-8A942BAB57B7}"/>
                </a:ext>
              </a:extLst>
            </p:cNvPr>
            <p:cNvSpPr txBox="1"/>
            <p:nvPr/>
          </p:nvSpPr>
          <p:spPr>
            <a:xfrm>
              <a:off x="8441937" y="10320652"/>
              <a:ext cx="2794409" cy="784830"/>
            </a:xfrm>
            <a:prstGeom prst="rect">
              <a:avLst/>
            </a:prstGeom>
            <a:solidFill>
              <a:srgbClr val="3E7D8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CH" sz="4500" dirty="0">
                  <a:solidFill>
                    <a:schemeClr val="bg1"/>
                  </a:solidFill>
                  <a:latin typeface="+mn-lt"/>
                </a:rPr>
                <a:t>#3 Manual </a:t>
              </a:r>
              <a:r>
                <a:rPr lang="de-CH" sz="4500" dirty="0" err="1">
                  <a:solidFill>
                    <a:schemeClr val="bg1"/>
                  </a:solidFill>
                  <a:latin typeface="+mn-lt"/>
                </a:rPr>
                <a:t>editing</a:t>
              </a:r>
              <a:endParaRPr lang="de-CH" sz="45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5" name="Rechteck 204">
              <a:extLst>
                <a:ext uri="{FF2B5EF4-FFF2-40B4-BE49-F238E27FC236}">
                  <a16:creationId xmlns:a16="http://schemas.microsoft.com/office/drawing/2014/main" id="{96DBAF18-538D-D347-90CD-D10F880833DC}"/>
                </a:ext>
              </a:extLst>
            </p:cNvPr>
            <p:cNvSpPr/>
            <p:nvPr/>
          </p:nvSpPr>
          <p:spPr>
            <a:xfrm>
              <a:off x="1477329" y="7769490"/>
              <a:ext cx="2904982" cy="1752600"/>
            </a:xfrm>
            <a:prstGeom prst="rect">
              <a:avLst/>
            </a:prstGeom>
            <a:noFill/>
            <a:ln>
              <a:solidFill>
                <a:srgbClr val="005D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4500" dirty="0" err="1">
                  <a:solidFill>
                    <a:schemeClr val="tx1"/>
                  </a:solidFill>
                </a:rPr>
                <a:t>Geodata</a:t>
              </a:r>
              <a:r>
                <a:rPr lang="de-CH" sz="4500" dirty="0">
                  <a:solidFill>
                    <a:schemeClr val="tx1"/>
                  </a:solidFill>
                </a:rPr>
                <a:t> (DEM, Start &amp; </a:t>
              </a:r>
              <a:r>
                <a:rPr lang="de-CH" sz="4500" dirty="0" err="1">
                  <a:solidFill>
                    <a:schemeClr val="tx1"/>
                  </a:solidFill>
                </a:rPr>
                <a:t>Endpoint</a:t>
              </a:r>
              <a:r>
                <a:rPr lang="de-CH" sz="45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7" name="Rechteck 213">
              <a:extLst>
                <a:ext uri="{FF2B5EF4-FFF2-40B4-BE49-F238E27FC236}">
                  <a16:creationId xmlns:a16="http://schemas.microsoft.com/office/drawing/2014/main" id="{3203AEEB-C792-CB49-95A9-7C9955E13E37}"/>
                </a:ext>
              </a:extLst>
            </p:cNvPr>
            <p:cNvSpPr/>
            <p:nvPr/>
          </p:nvSpPr>
          <p:spPr>
            <a:xfrm>
              <a:off x="1477328" y="9760522"/>
              <a:ext cx="2876676" cy="2134839"/>
            </a:xfrm>
            <a:prstGeom prst="rect">
              <a:avLst/>
            </a:prstGeom>
            <a:noFill/>
            <a:ln>
              <a:solidFill>
                <a:srgbClr val="005D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4500" dirty="0" err="1">
                  <a:solidFill>
                    <a:schemeClr val="tx1"/>
                  </a:solidFill>
                </a:rPr>
                <a:t>Mechanical</a:t>
              </a:r>
              <a:r>
                <a:rPr lang="de-CH" sz="4500" dirty="0">
                  <a:solidFill>
                    <a:schemeClr val="tx1"/>
                  </a:solidFill>
                </a:rPr>
                <a:t> Properties  Cable Road</a:t>
              </a:r>
            </a:p>
          </p:txBody>
        </p:sp>
        <p:sp>
          <p:nvSpPr>
            <p:cNvPr id="38" name="Rechteck 214">
              <a:extLst>
                <a:ext uri="{FF2B5EF4-FFF2-40B4-BE49-F238E27FC236}">
                  <a16:creationId xmlns:a16="http://schemas.microsoft.com/office/drawing/2014/main" id="{EC57C5AE-DF11-3D48-A2F9-5AC5AF6B82E4}"/>
                </a:ext>
              </a:extLst>
            </p:cNvPr>
            <p:cNvSpPr/>
            <p:nvPr/>
          </p:nvSpPr>
          <p:spPr>
            <a:xfrm>
              <a:off x="8238352" y="7917292"/>
              <a:ext cx="3169003" cy="1477328"/>
            </a:xfrm>
            <a:prstGeom prst="rect">
              <a:avLst/>
            </a:prstGeom>
            <a:noFill/>
            <a:ln>
              <a:solidFill>
                <a:srgbClr val="005D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4500" dirty="0" err="1">
                  <a:solidFill>
                    <a:schemeClr val="tx1"/>
                  </a:solidFill>
                </a:rPr>
                <a:t>Optimized</a:t>
              </a:r>
              <a:r>
                <a:rPr lang="de-CH" sz="4500" dirty="0">
                  <a:solidFill>
                    <a:schemeClr val="tx1"/>
                  </a:solidFill>
                </a:rPr>
                <a:t> </a:t>
              </a:r>
              <a:r>
                <a:rPr lang="de-CH" sz="4500" dirty="0" err="1">
                  <a:solidFill>
                    <a:schemeClr val="tx1"/>
                  </a:solidFill>
                </a:rPr>
                <a:t>theoretical</a:t>
              </a:r>
              <a:r>
                <a:rPr lang="de-CH" sz="4500" dirty="0">
                  <a:solidFill>
                    <a:schemeClr val="tx1"/>
                  </a:solidFill>
                </a:rPr>
                <a:t> </a:t>
              </a:r>
              <a:r>
                <a:rPr lang="de-CH" sz="4500" dirty="0" err="1">
                  <a:solidFill>
                    <a:schemeClr val="tx1"/>
                  </a:solidFill>
                </a:rPr>
                <a:t>solution</a:t>
              </a:r>
              <a:endParaRPr lang="de-CH" sz="45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hteck 215">
              <a:extLst>
                <a:ext uri="{FF2B5EF4-FFF2-40B4-BE49-F238E27FC236}">
                  <a16:creationId xmlns:a16="http://schemas.microsoft.com/office/drawing/2014/main" id="{0DA1F5F9-696E-C845-962F-C5F6BC5F9AC4}"/>
                </a:ext>
              </a:extLst>
            </p:cNvPr>
            <p:cNvSpPr/>
            <p:nvPr/>
          </p:nvSpPr>
          <p:spPr>
            <a:xfrm>
              <a:off x="12169596" y="7917291"/>
              <a:ext cx="2538063" cy="1510847"/>
            </a:xfrm>
            <a:prstGeom prst="rect">
              <a:avLst/>
            </a:prstGeom>
            <a:noFill/>
            <a:ln>
              <a:solidFill>
                <a:srgbClr val="005D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4500" dirty="0" err="1">
                  <a:solidFill>
                    <a:schemeClr val="tx1"/>
                  </a:solidFill>
                </a:rPr>
                <a:t>Feasible</a:t>
              </a:r>
              <a:r>
                <a:rPr lang="de-CH" sz="4500" dirty="0">
                  <a:solidFill>
                    <a:schemeClr val="tx1"/>
                  </a:solidFill>
                </a:rPr>
                <a:t> </a:t>
              </a:r>
              <a:r>
                <a:rPr lang="de-CH" sz="4500" dirty="0" err="1">
                  <a:solidFill>
                    <a:schemeClr val="tx1"/>
                  </a:solidFill>
                </a:rPr>
                <a:t>solution</a:t>
              </a:r>
              <a:endParaRPr lang="de-CH" sz="45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Gewinkelte Verbindung 219">
              <a:extLst>
                <a:ext uri="{FF2B5EF4-FFF2-40B4-BE49-F238E27FC236}">
                  <a16:creationId xmlns:a16="http://schemas.microsoft.com/office/drawing/2014/main" id="{2D8B72C0-BFBF-6E42-BB3E-4C267D37CC73}"/>
                </a:ext>
              </a:extLst>
            </p:cNvPr>
            <p:cNvCxnSpPr>
              <a:cxnSpLocks/>
              <a:stCxn id="37" idx="3"/>
              <a:endCxn id="47" idx="1"/>
            </p:cNvCxnSpPr>
            <p:nvPr/>
          </p:nvCxnSpPr>
          <p:spPr>
            <a:xfrm flipV="1">
              <a:off x="4354004" y="8655956"/>
              <a:ext cx="780339" cy="2171986"/>
            </a:xfrm>
            <a:prstGeom prst="bentConnector3">
              <a:avLst>
                <a:gd name="adj1" fmla="val 50000"/>
              </a:avLst>
            </a:prstGeom>
            <a:ln w="76200">
              <a:solidFill>
                <a:srgbClr val="3E7D8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253">
              <a:extLst>
                <a:ext uri="{FF2B5EF4-FFF2-40B4-BE49-F238E27FC236}">
                  <a16:creationId xmlns:a16="http://schemas.microsoft.com/office/drawing/2014/main" id="{C4AF1E56-6ADB-8E46-8605-083C386FEDFD}"/>
                </a:ext>
              </a:extLst>
            </p:cNvPr>
            <p:cNvCxnSpPr>
              <a:cxnSpLocks/>
              <a:stCxn id="38" idx="3"/>
              <a:endCxn id="39" idx="1"/>
            </p:cNvCxnSpPr>
            <p:nvPr/>
          </p:nvCxnSpPr>
          <p:spPr>
            <a:xfrm>
              <a:off x="11407355" y="8655956"/>
              <a:ext cx="762241" cy="16759"/>
            </a:xfrm>
            <a:prstGeom prst="straightConnector1">
              <a:avLst/>
            </a:prstGeom>
            <a:ln w="76200">
              <a:solidFill>
                <a:srgbClr val="3E7D8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217">
              <a:extLst>
                <a:ext uri="{FF2B5EF4-FFF2-40B4-BE49-F238E27FC236}">
                  <a16:creationId xmlns:a16="http://schemas.microsoft.com/office/drawing/2014/main" id="{3D2F3312-2297-1F43-98F0-8DC0DD998B3F}"/>
                </a:ext>
              </a:extLst>
            </p:cNvPr>
            <p:cNvSpPr txBox="1"/>
            <p:nvPr/>
          </p:nvSpPr>
          <p:spPr>
            <a:xfrm>
              <a:off x="5386094" y="10275432"/>
              <a:ext cx="1826891" cy="1477328"/>
            </a:xfrm>
            <a:prstGeom prst="rect">
              <a:avLst/>
            </a:prstGeom>
            <a:solidFill>
              <a:srgbClr val="3E7D8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4500" dirty="0">
                  <a:solidFill>
                    <a:schemeClr val="bg1"/>
                  </a:solidFill>
                  <a:latin typeface="+mn-lt"/>
                </a:rPr>
                <a:t>#2 Support </a:t>
              </a:r>
              <a:r>
                <a:rPr lang="de-CH" sz="4500" dirty="0" err="1">
                  <a:solidFill>
                    <a:schemeClr val="bg1"/>
                  </a:solidFill>
                  <a:latin typeface="+mn-lt"/>
                </a:rPr>
                <a:t>trees</a:t>
              </a:r>
              <a:endParaRPr lang="de-CH" sz="45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7" name="Textfeld 212">
              <a:extLst>
                <a:ext uri="{FF2B5EF4-FFF2-40B4-BE49-F238E27FC236}">
                  <a16:creationId xmlns:a16="http://schemas.microsoft.com/office/drawing/2014/main" id="{EEACEDA7-950D-324C-A6B5-8AFB2C29DBF2}"/>
                </a:ext>
              </a:extLst>
            </p:cNvPr>
            <p:cNvSpPr txBox="1"/>
            <p:nvPr/>
          </p:nvSpPr>
          <p:spPr>
            <a:xfrm>
              <a:off x="5134343" y="7917292"/>
              <a:ext cx="2341768" cy="1477328"/>
            </a:xfrm>
            <a:prstGeom prst="rect">
              <a:avLst/>
            </a:prstGeom>
            <a:solidFill>
              <a:srgbClr val="3E7D8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4500" dirty="0">
                  <a:solidFill>
                    <a:schemeClr val="bg1"/>
                  </a:solidFill>
                  <a:latin typeface="+mn-lt"/>
                </a:rPr>
                <a:t>#1 Layout </a:t>
              </a:r>
              <a:r>
                <a:rPr lang="de-CH" sz="4500" dirty="0" err="1">
                  <a:solidFill>
                    <a:schemeClr val="bg1"/>
                  </a:solidFill>
                  <a:latin typeface="+mn-lt"/>
                </a:rPr>
                <a:t>Optimization</a:t>
              </a:r>
              <a:endParaRPr lang="de-CH" sz="4500" dirty="0">
                <a:solidFill>
                  <a:schemeClr val="bg1"/>
                </a:solidFill>
                <a:latin typeface="+mn-lt"/>
              </a:endParaRPr>
            </a:p>
          </p:txBody>
        </p:sp>
        <p:cxnSp>
          <p:nvCxnSpPr>
            <p:cNvPr id="50" name="Gerade Verbindung mit Pfeil 222">
              <a:extLst>
                <a:ext uri="{FF2B5EF4-FFF2-40B4-BE49-F238E27FC236}">
                  <a16:creationId xmlns:a16="http://schemas.microsoft.com/office/drawing/2014/main" id="{E35882FB-0D9A-384B-AF59-CA122FDEC708}"/>
                </a:ext>
              </a:extLst>
            </p:cNvPr>
            <p:cNvCxnSpPr>
              <a:cxnSpLocks/>
              <a:stCxn id="34" idx="0"/>
              <a:endCxn id="38" idx="2"/>
            </p:cNvCxnSpPr>
            <p:nvPr/>
          </p:nvCxnSpPr>
          <p:spPr>
            <a:xfrm flipH="1" flipV="1">
              <a:off x="9822854" y="9394620"/>
              <a:ext cx="16288" cy="926032"/>
            </a:xfrm>
            <a:prstGeom prst="straightConnector1">
              <a:avLst/>
            </a:prstGeom>
            <a:ln w="76200">
              <a:solidFill>
                <a:srgbClr val="3E7D8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21D33C1-2A03-DA47-945D-509E73D3D8A9}"/>
              </a:ext>
            </a:extLst>
          </p:cNvPr>
          <p:cNvSpPr txBox="1"/>
          <p:nvPr/>
        </p:nvSpPr>
        <p:spPr>
          <a:xfrm>
            <a:off x="21474310" y="17917225"/>
            <a:ext cx="7272808" cy="1477328"/>
          </a:xfrm>
          <a:prstGeom prst="rect">
            <a:avLst/>
          </a:prstGeom>
          <a:noFill/>
          <a:ln>
            <a:solidFill>
              <a:srgbClr val="005D6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CH" sz="4500" dirty="0">
                <a:latin typeface="+mn-lt"/>
              </a:rPr>
              <a:t>Download </a:t>
            </a:r>
            <a:r>
              <a:rPr lang="de-CH" sz="4500" dirty="0" err="1">
                <a:latin typeface="+mn-lt"/>
              </a:rPr>
              <a:t>available</a:t>
            </a:r>
            <a:r>
              <a:rPr lang="de-CH" sz="4500" dirty="0">
                <a:latin typeface="+mn-lt"/>
              </a:rPr>
              <a:t> on </a:t>
            </a:r>
            <a:r>
              <a:rPr lang="de-CH" sz="4500" dirty="0" err="1">
                <a:latin typeface="+mn-lt"/>
              </a:rPr>
              <a:t>github</a:t>
            </a:r>
            <a:r>
              <a:rPr lang="de-CH" sz="4500" dirty="0">
                <a:latin typeface="+mn-lt"/>
              </a:rPr>
              <a:t>:</a:t>
            </a:r>
          </a:p>
          <a:p>
            <a:pPr algn="r"/>
            <a:r>
              <a:rPr lang="de-CH" sz="4500" dirty="0" err="1">
                <a:latin typeface="+mn-lt"/>
              </a:rPr>
              <a:t>piMoll</a:t>
            </a:r>
            <a:r>
              <a:rPr lang="de-CH" sz="4500" dirty="0">
                <a:latin typeface="+mn-lt"/>
              </a:rPr>
              <a:t>/SEILAPLAN</a:t>
            </a:r>
          </a:p>
        </p:txBody>
      </p:sp>
      <p:cxnSp>
        <p:nvCxnSpPr>
          <p:cNvPr id="344" name="Gerade Verbindung mit Pfeil 222">
            <a:extLst>
              <a:ext uri="{FF2B5EF4-FFF2-40B4-BE49-F238E27FC236}">
                <a16:creationId xmlns:a16="http://schemas.microsoft.com/office/drawing/2014/main" id="{42F39F75-6D10-D04F-8A55-AACAA49D32F3}"/>
              </a:ext>
            </a:extLst>
          </p:cNvPr>
          <p:cNvCxnSpPr>
            <a:cxnSpLocks/>
          </p:cNvCxnSpPr>
          <p:nvPr/>
        </p:nvCxnSpPr>
        <p:spPr>
          <a:xfrm flipV="1">
            <a:off x="9505774" y="16358812"/>
            <a:ext cx="9182" cy="880812"/>
          </a:xfrm>
          <a:prstGeom prst="straightConnector1">
            <a:avLst/>
          </a:prstGeom>
          <a:ln w="76200">
            <a:solidFill>
              <a:srgbClr val="3E7D8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Gerade Verbindung mit Pfeil 222">
            <a:extLst>
              <a:ext uri="{FF2B5EF4-FFF2-40B4-BE49-F238E27FC236}">
                <a16:creationId xmlns:a16="http://schemas.microsoft.com/office/drawing/2014/main" id="{EF2ADACB-28EC-8D41-90EA-A8D95B3F914C}"/>
              </a:ext>
            </a:extLst>
          </p:cNvPr>
          <p:cNvCxnSpPr>
            <a:cxnSpLocks/>
          </p:cNvCxnSpPr>
          <p:nvPr/>
        </p:nvCxnSpPr>
        <p:spPr>
          <a:xfrm>
            <a:off x="6410516" y="15609982"/>
            <a:ext cx="1214113" cy="10166"/>
          </a:xfrm>
          <a:prstGeom prst="straightConnector1">
            <a:avLst/>
          </a:prstGeom>
          <a:ln w="76200">
            <a:solidFill>
              <a:srgbClr val="3E7D8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Gerade Verbindung mit Pfeil 222">
            <a:extLst>
              <a:ext uri="{FF2B5EF4-FFF2-40B4-BE49-F238E27FC236}">
                <a16:creationId xmlns:a16="http://schemas.microsoft.com/office/drawing/2014/main" id="{D5E1BFAF-C338-4044-B419-87DAC0060E63}"/>
              </a:ext>
            </a:extLst>
          </p:cNvPr>
          <p:cNvCxnSpPr>
            <a:cxnSpLocks/>
          </p:cNvCxnSpPr>
          <p:nvPr/>
        </p:nvCxnSpPr>
        <p:spPr>
          <a:xfrm>
            <a:off x="11421766" y="15604899"/>
            <a:ext cx="1214113" cy="10166"/>
          </a:xfrm>
          <a:prstGeom prst="straightConnector1">
            <a:avLst/>
          </a:prstGeom>
          <a:ln w="76200">
            <a:solidFill>
              <a:srgbClr val="3E7D8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Gewinkelte Verbindung 221">
            <a:extLst>
              <a:ext uri="{FF2B5EF4-FFF2-40B4-BE49-F238E27FC236}">
                <a16:creationId xmlns:a16="http://schemas.microsoft.com/office/drawing/2014/main" id="{931D12F5-9445-4645-ADD3-D7605EF797F0}"/>
              </a:ext>
            </a:extLst>
          </p:cNvPr>
          <p:cNvCxnSpPr>
            <a:cxnSpLocks/>
          </p:cNvCxnSpPr>
          <p:nvPr/>
        </p:nvCxnSpPr>
        <p:spPr>
          <a:xfrm flipV="1">
            <a:off x="17475974" y="16392330"/>
            <a:ext cx="3555461" cy="1284929"/>
          </a:xfrm>
          <a:prstGeom prst="bentConnector2">
            <a:avLst/>
          </a:prstGeom>
          <a:ln w="76200">
            <a:solidFill>
              <a:srgbClr val="3E7D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Textfeld 80">
            <a:extLst>
              <a:ext uri="{FF2B5EF4-FFF2-40B4-BE49-F238E27FC236}">
                <a16:creationId xmlns:a16="http://schemas.microsoft.com/office/drawing/2014/main" id="{A8CF1624-A068-9745-A994-2803726D0B6B}"/>
              </a:ext>
            </a:extLst>
          </p:cNvPr>
          <p:cNvSpPr txBox="1"/>
          <p:nvPr/>
        </p:nvSpPr>
        <p:spPr>
          <a:xfrm>
            <a:off x="18141172" y="14798877"/>
            <a:ext cx="45236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500" b="1" dirty="0">
                <a:latin typeface="+mn-lt"/>
              </a:rPr>
              <a:t>?</a:t>
            </a:r>
          </a:p>
        </p:txBody>
      </p:sp>
      <p:sp>
        <p:nvSpPr>
          <p:cNvPr id="384" name="Inhaltsplatzhalter 2">
            <a:extLst>
              <a:ext uri="{FF2B5EF4-FFF2-40B4-BE49-F238E27FC236}">
                <a16:creationId xmlns:a16="http://schemas.microsoft.com/office/drawing/2014/main" id="{61670AA1-64FC-3847-8675-4778D20ADD65}"/>
              </a:ext>
            </a:extLst>
          </p:cNvPr>
          <p:cNvSpPr txBox="1">
            <a:spLocks/>
          </p:cNvSpPr>
          <p:nvPr/>
        </p:nvSpPr>
        <p:spPr>
          <a:xfrm>
            <a:off x="1185881" y="12472889"/>
            <a:ext cx="27952351" cy="925000"/>
          </a:xfrm>
          <a:prstGeom prst="rect">
            <a:avLst/>
          </a:prstGeom>
          <a:ln w="38100">
            <a:noFill/>
          </a:ln>
        </p:spPr>
        <p:txBody>
          <a:bodyPr lIns="0" tIns="0" rIns="0" bIns="0"/>
          <a:lstStyle>
            <a:lvl1pPr marL="1490663" indent="-1490663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30563" indent="-124142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100">
                <a:solidFill>
                  <a:schemeClr val="tx1"/>
                </a:solidFill>
                <a:latin typeface="+mn-lt"/>
                <a:ea typeface="+mn-ea"/>
              </a:defRPr>
            </a:lvl2pPr>
            <a:lvl3pPr marL="49752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400">
                <a:solidFill>
                  <a:schemeClr val="tx1"/>
                </a:solidFill>
                <a:latin typeface="+mn-lt"/>
                <a:ea typeface="+mn-ea"/>
              </a:defRPr>
            </a:lvl3pPr>
            <a:lvl4pPr marL="69691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  <a:ea typeface="+mn-ea"/>
              </a:defRPr>
            </a:lvl4pPr>
            <a:lvl5pPr marL="89630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5pPr>
            <a:lvl6pPr marL="9428906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6pPr>
            <a:lvl7pPr marL="9892782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7pPr>
            <a:lvl8pPr marL="10356658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8pPr>
            <a:lvl9pPr marL="10820534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005D60"/>
              </a:buClr>
              <a:buNone/>
            </a:pPr>
            <a:r>
              <a:rPr lang="en-US" sz="4500" b="1" dirty="0">
                <a:sym typeface="Wingdings" pitchFamily="2" charset="2"/>
              </a:rPr>
              <a:t>Aim: </a:t>
            </a:r>
            <a:r>
              <a:rPr lang="en-US" sz="4500" b="1" dirty="0"/>
              <a:t>User friendly QGIS plugin, containing an optimization algorithm based on catenary and detecting support trees</a:t>
            </a:r>
          </a:p>
        </p:txBody>
      </p:sp>
      <p:pic>
        <p:nvPicPr>
          <p:cNvPr id="386" name="Picture 385">
            <a:extLst>
              <a:ext uri="{FF2B5EF4-FFF2-40B4-BE49-F238E27FC236}">
                <a16:creationId xmlns:a16="http://schemas.microsoft.com/office/drawing/2014/main" id="{5F640600-5B24-AB4D-9E79-7534446E6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08314" y="4134220"/>
            <a:ext cx="6914689" cy="2551409"/>
          </a:xfrm>
          <a:prstGeom prst="rect">
            <a:avLst/>
          </a:prstGeom>
        </p:spPr>
      </p:pic>
      <p:sp>
        <p:nvSpPr>
          <p:cNvPr id="387" name="Titel 1">
            <a:extLst>
              <a:ext uri="{FF2B5EF4-FFF2-40B4-BE49-F238E27FC236}">
                <a16:creationId xmlns:a16="http://schemas.microsoft.com/office/drawing/2014/main" id="{B89B74A2-066D-9947-96B3-1D657142A2A9}"/>
              </a:ext>
            </a:extLst>
          </p:cNvPr>
          <p:cNvSpPr txBox="1">
            <a:spLocks/>
          </p:cNvSpPr>
          <p:nvPr/>
        </p:nvSpPr>
        <p:spPr>
          <a:xfrm>
            <a:off x="22970183" y="6031299"/>
            <a:ext cx="5326560" cy="173439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3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2pPr>
            <a:lvl3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3pPr>
            <a:lvl4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4pPr>
            <a:lvl5pPr algn="l" defTabSz="3981450" rtl="0" eaLnBrk="0" fontAlgn="base" hangingPunct="0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5pPr>
            <a:lvl6pPr marL="463876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6pPr>
            <a:lvl7pPr marL="927749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7pPr>
            <a:lvl8pPr marL="1391625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8pPr>
            <a:lvl9pPr marL="1855501" algn="l" defTabSz="3984817" rtl="0" fontAlgn="base">
              <a:spcBef>
                <a:spcPct val="0"/>
              </a:spcBef>
              <a:spcAft>
                <a:spcPct val="0"/>
              </a:spcAft>
              <a:defRPr sz="14000">
                <a:solidFill>
                  <a:schemeClr val="tx1"/>
                </a:solidFill>
                <a:latin typeface="ITC Franklin Gothic Dem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9500" b="0" kern="0" dirty="0">
                <a:latin typeface="+mn-lt"/>
              </a:rPr>
              <a:t>WHFF-CH</a:t>
            </a:r>
          </a:p>
        </p:txBody>
      </p:sp>
      <p:sp>
        <p:nvSpPr>
          <p:cNvPr id="298" name="Ellipse 9">
            <a:extLst>
              <a:ext uri="{FF2B5EF4-FFF2-40B4-BE49-F238E27FC236}">
                <a16:creationId xmlns:a16="http://schemas.microsoft.com/office/drawing/2014/main" id="{716822F6-599B-B242-AAE8-C5176CE449DB}"/>
              </a:ext>
            </a:extLst>
          </p:cNvPr>
          <p:cNvSpPr/>
          <p:nvPr/>
        </p:nvSpPr>
        <p:spPr>
          <a:xfrm>
            <a:off x="19049049" y="36932757"/>
            <a:ext cx="392478" cy="39054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4500"/>
          </a:p>
        </p:txBody>
      </p:sp>
      <p:pic>
        <p:nvPicPr>
          <p:cNvPr id="390" name="Picture 389" descr="A picture containing chart&#10;&#10;Description automatically generated">
            <a:extLst>
              <a:ext uri="{FF2B5EF4-FFF2-40B4-BE49-F238E27FC236}">
                <a16:creationId xmlns:a16="http://schemas.microsoft.com/office/drawing/2014/main" id="{1DF33E58-6C49-884B-9FCA-2E5A7292E5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9934" y="29583825"/>
            <a:ext cx="6843496" cy="9238720"/>
          </a:xfrm>
          <a:prstGeom prst="rect">
            <a:avLst/>
          </a:prstGeom>
        </p:spPr>
      </p:pic>
      <p:sp>
        <p:nvSpPr>
          <p:cNvPr id="392" name="Inhaltsplatzhalter 2">
            <a:extLst>
              <a:ext uri="{FF2B5EF4-FFF2-40B4-BE49-F238E27FC236}">
                <a16:creationId xmlns:a16="http://schemas.microsoft.com/office/drawing/2014/main" id="{87FAA752-DB2E-D144-BF59-D5549AB2D895}"/>
              </a:ext>
            </a:extLst>
          </p:cNvPr>
          <p:cNvSpPr txBox="1">
            <a:spLocks/>
          </p:cNvSpPr>
          <p:nvPr/>
        </p:nvSpPr>
        <p:spPr>
          <a:xfrm>
            <a:off x="1185881" y="39678350"/>
            <a:ext cx="27789830" cy="2461835"/>
          </a:xfrm>
          <a:prstGeom prst="rect">
            <a:avLst/>
          </a:prstGeom>
          <a:ln w="38100">
            <a:noFill/>
          </a:ln>
        </p:spPr>
        <p:txBody>
          <a:bodyPr lIns="0" tIns="0" rIns="0" bIns="0"/>
          <a:lstStyle>
            <a:lvl1pPr marL="1490663" indent="-1490663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30563" indent="-124142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100">
                <a:solidFill>
                  <a:schemeClr val="tx1"/>
                </a:solidFill>
                <a:latin typeface="+mn-lt"/>
                <a:ea typeface="+mn-ea"/>
              </a:defRPr>
            </a:lvl2pPr>
            <a:lvl3pPr marL="49752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400">
                <a:solidFill>
                  <a:schemeClr val="tx1"/>
                </a:solidFill>
                <a:latin typeface="+mn-lt"/>
                <a:ea typeface="+mn-ea"/>
              </a:defRPr>
            </a:lvl3pPr>
            <a:lvl4pPr marL="69691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  <a:ea typeface="+mn-ea"/>
              </a:defRPr>
            </a:lvl4pPr>
            <a:lvl5pPr marL="8963025" indent="-993775" algn="l" defTabSz="39814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5pPr>
            <a:lvl6pPr marL="9428906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6pPr>
            <a:lvl7pPr marL="9892782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7pPr>
            <a:lvl8pPr marL="10356658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8pPr>
            <a:lvl9pPr marL="10820534" indent="-997011" algn="l" defTabSz="3984817" rtl="0" fontAlgn="base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GB" sz="4500" b="1" dirty="0"/>
              <a:t>Conclusions &amp; Outlook: Workflow simplifies Cable Road planning and calculates more efficient solutions</a:t>
            </a:r>
          </a:p>
          <a:p>
            <a:pPr>
              <a:buClr>
                <a:srgbClr val="005D60"/>
              </a:buClr>
              <a:buFont typeface="Arial" panose="020B0604020202020204" pitchFamily="34" charset="0"/>
              <a:buChar char="•"/>
            </a:pPr>
            <a:r>
              <a:rPr lang="en-US" sz="4500" dirty="0" smtClean="0"/>
              <a:t>Master version available</a:t>
            </a:r>
            <a:endParaRPr lang="en-US" sz="4500" dirty="0"/>
          </a:p>
          <a:p>
            <a:pPr>
              <a:buClr>
                <a:srgbClr val="005D60"/>
              </a:buClr>
              <a:buFont typeface="Arial" panose="020B0604020202020204" pitchFamily="34" charset="0"/>
              <a:buChar char="•"/>
            </a:pPr>
            <a:r>
              <a:rPr lang="en-US" sz="4500" dirty="0"/>
              <a:t>Ability for manual editing remains necessary</a:t>
            </a:r>
          </a:p>
        </p:txBody>
      </p:sp>
      <p:sp>
        <p:nvSpPr>
          <p:cNvPr id="393" name="Textfeld 125">
            <a:extLst>
              <a:ext uri="{FF2B5EF4-FFF2-40B4-BE49-F238E27FC236}">
                <a16:creationId xmlns:a16="http://schemas.microsoft.com/office/drawing/2014/main" id="{3FF60952-8B08-D941-9CD0-32B25455C9BB}"/>
              </a:ext>
            </a:extLst>
          </p:cNvPr>
          <p:cNvSpPr txBox="1"/>
          <p:nvPr/>
        </p:nvSpPr>
        <p:spPr>
          <a:xfrm>
            <a:off x="1615235" y="22818574"/>
            <a:ext cx="612534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chemeClr val="bg1"/>
                </a:solidFill>
                <a:latin typeface="+mn-lt"/>
              </a:rPr>
              <a:t>Constraints: </a:t>
            </a:r>
          </a:p>
          <a:p>
            <a:pPr>
              <a:defRPr/>
            </a:pPr>
            <a:r>
              <a:rPr lang="en-GB" sz="3200" dirty="0">
                <a:solidFill>
                  <a:schemeClr val="bg1"/>
                </a:solidFill>
                <a:latin typeface="+mn-lt"/>
              </a:rPr>
              <a:t>[I] Stresses &amp; strains within limits</a:t>
            </a:r>
          </a:p>
          <a:p>
            <a:pPr>
              <a:defRPr/>
            </a:pPr>
            <a:r>
              <a:rPr lang="en-GB" sz="3200" dirty="0">
                <a:solidFill>
                  <a:schemeClr val="bg1"/>
                </a:solidFill>
                <a:latin typeface="+mn-lt"/>
              </a:rPr>
              <a:t>[II] Min. clearance </a:t>
            </a:r>
          </a:p>
          <a:p>
            <a:pPr>
              <a:defRPr/>
            </a:pPr>
            <a:r>
              <a:rPr lang="en-GB" sz="3200" dirty="0">
                <a:solidFill>
                  <a:schemeClr val="bg1"/>
                </a:solidFill>
                <a:latin typeface="+mn-lt"/>
              </a:rPr>
              <a:t>[III] Min. gradient</a:t>
            </a:r>
          </a:p>
        </p:txBody>
      </p:sp>
    </p:spTree>
    <p:extLst>
      <p:ext uri="{BB962C8B-B14F-4D97-AF65-F5344CB8AC3E}">
        <p14:creationId xmlns:p14="http://schemas.microsoft.com/office/powerpoint/2010/main" val="696872736"/>
      </p:ext>
    </p:extLst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ITC Franklin Gothic Book</vt:lpstr>
      <vt:lpstr>ITC Franklin Gothic Demi</vt:lpstr>
      <vt:lpstr>Wingdings</vt:lpstr>
      <vt:lpstr>Leere Präsentation</vt:lpstr>
      <vt:lpstr>A QGIS based workflow for optimized  cable road layout planning</vt:lpstr>
    </vt:vector>
  </TitlesOfParts>
  <Company>Abt. Informatik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Abt. Informatik</dc:creator>
  <cp:lastModifiedBy>Leo Bont</cp:lastModifiedBy>
  <cp:revision>283</cp:revision>
  <cp:lastPrinted>2013-01-16T09:11:08Z</cp:lastPrinted>
  <dcterms:created xsi:type="dcterms:W3CDTF">2010-06-29T06:01:06Z</dcterms:created>
  <dcterms:modified xsi:type="dcterms:W3CDTF">2020-10-29T14:42:29Z</dcterms:modified>
</cp:coreProperties>
</file>