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51" r:id="rId5"/>
  </p:sldMasterIdLst>
  <p:notesMasterIdLst>
    <p:notesMasterId r:id="rId16"/>
  </p:notesMasterIdLst>
  <p:sldIdLst>
    <p:sldId id="314" r:id="rId6"/>
    <p:sldId id="360" r:id="rId7"/>
    <p:sldId id="361" r:id="rId8"/>
    <p:sldId id="362" r:id="rId9"/>
    <p:sldId id="363" r:id="rId10"/>
    <p:sldId id="366" r:id="rId11"/>
    <p:sldId id="368" r:id="rId12"/>
    <p:sldId id="364" r:id="rId13"/>
    <p:sldId id="369" r:id="rId14"/>
    <p:sldId id="365" r:id="rId15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EAB"/>
    <a:srgbClr val="4B9021"/>
    <a:srgbClr val="94B570"/>
    <a:srgbClr val="000000"/>
    <a:srgbClr val="3366CC"/>
    <a:srgbClr val="006699"/>
    <a:srgbClr val="E2EDDB"/>
    <a:srgbClr val="969696"/>
    <a:srgbClr val="E6E3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8D7B58-6EF2-4B8F-AC38-73E33818AE6F}" v="33" dt="2020-11-05T09:44:36.9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6374" autoAdjust="0"/>
  </p:normalViewPr>
  <p:slideViewPr>
    <p:cSldViewPr>
      <p:cViewPr>
        <p:scale>
          <a:sx n="60" d="100"/>
          <a:sy n="60" d="100"/>
        </p:scale>
        <p:origin x="1644" y="1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4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554F2F-E3DC-434F-9F6F-B2D0E726363B}" type="datetimeFigureOut">
              <a:rPr lang="it-IT"/>
              <a:pPr>
                <a:defRPr/>
              </a:pPr>
              <a:t>05/11/2020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CDFCAD-7D08-4E25-B2EE-2D1782FAB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932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1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12C826-48A6-48A6-9287-F768801728CA}" type="slidenum">
              <a:rPr lang="it-IT" altLang="it-IT" smtClean="0"/>
              <a:pPr>
                <a:spcBef>
                  <a:spcPct val="0"/>
                </a:spcBef>
              </a:pPr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457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443663" y="6551613"/>
            <a:ext cx="1619250" cy="333375"/>
          </a:xfrm>
          <a:prstGeom prst="rect">
            <a:avLst/>
          </a:prstGeom>
          <a:solidFill>
            <a:srgbClr val="4B902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172450" y="6551613"/>
            <a:ext cx="971550" cy="333375"/>
          </a:xfrm>
          <a:prstGeom prst="rect">
            <a:avLst/>
          </a:prstGeom>
          <a:solidFill>
            <a:srgbClr val="006EA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51613"/>
            <a:ext cx="3995738" cy="333375"/>
          </a:xfrm>
          <a:prstGeom prst="rect">
            <a:avLst/>
          </a:prstGeom>
          <a:solidFill>
            <a:srgbClr val="4B902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4095750" y="6551613"/>
            <a:ext cx="2247900" cy="333375"/>
          </a:xfrm>
          <a:prstGeom prst="rect">
            <a:avLst/>
          </a:prstGeom>
          <a:solidFill>
            <a:srgbClr val="006EA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Segnaposto data 3"/>
          <p:cNvSpPr>
            <a:spLocks noGrp="1"/>
          </p:cNvSpPr>
          <p:nvPr/>
        </p:nvSpPr>
        <p:spPr>
          <a:xfrm>
            <a:off x="6804025" y="6532563"/>
            <a:ext cx="936625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7001E7D-F0EE-4D1F-A49F-4F26A0A7FC87}" type="datetime1">
              <a:rPr lang="it-IT" b="1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05/11/2020</a:t>
            </a:fld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1" name="Segnaposto numero diapositiva 5"/>
          <p:cNvSpPr>
            <a:spLocks noGrp="1"/>
          </p:cNvSpPr>
          <p:nvPr/>
        </p:nvSpPr>
        <p:spPr>
          <a:xfrm>
            <a:off x="8267700" y="6519863"/>
            <a:ext cx="549275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46736747-4DA1-44A1-AEEF-68CA9090764F}" type="slidenum">
              <a:rPr lang="it-IT" sz="1200" b="1">
                <a:solidFill>
                  <a:schemeClr val="bg1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‹N›</a:t>
            </a:fld>
            <a:endParaRPr lang="it-IT" sz="12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Connettore 1 19"/>
          <p:cNvCxnSpPr/>
          <p:nvPr/>
        </p:nvCxnSpPr>
        <p:spPr>
          <a:xfrm>
            <a:off x="2016125" y="661988"/>
            <a:ext cx="716438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5" descr="A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74688"/>
            <a:ext cx="2195512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6" descr="B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2484438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36525"/>
            <a:ext cx="1728787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testo 5"/>
          <p:cNvSpPr>
            <a:spLocks noGrp="1"/>
          </p:cNvSpPr>
          <p:nvPr>
            <p:ph type="body" sz="quarter" idx="16"/>
          </p:nvPr>
        </p:nvSpPr>
        <p:spPr>
          <a:xfrm>
            <a:off x="250825" y="1125538"/>
            <a:ext cx="8641655" cy="5111750"/>
          </a:xfrm>
          <a:prstGeom prst="rect">
            <a:avLst/>
          </a:prstGeom>
        </p:spPr>
        <p:txBody>
          <a:bodyPr/>
          <a:lstStyle>
            <a:lvl1pPr>
              <a:buNone/>
              <a:defRPr sz="3000" b="0" baseline="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1979612" y="188640"/>
            <a:ext cx="6984875" cy="431800"/>
          </a:xfrm>
          <a:prstGeom prst="rect">
            <a:avLst/>
          </a:prstGeom>
        </p:spPr>
        <p:txBody>
          <a:bodyPr/>
          <a:lstStyle>
            <a:lvl1pPr>
              <a:buNone/>
              <a:defRPr sz="3000" b="1" i="1" baseline="0">
                <a:solidFill>
                  <a:srgbClr val="4B9021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95025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C2B31-9209-4028-A1DC-E8633184E5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660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771C8-AD74-4224-8DF8-DF001DDA23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4676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10C11-3466-4260-B716-E6F645A266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155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4BD15-056A-4C7E-9C3C-73891664BF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610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823A0-E3AD-46B3-91E0-1BCC7A8262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92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685A3-2085-4739-9E36-2C594CAE10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193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38F29-B7D1-41C2-A35A-0A992E6D46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49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E1245-7740-453F-94D7-4CE1D7F426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16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8B153-BD94-4F4E-A8DF-9A9A6C96F0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7223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5C88D-79F2-4F30-B6B7-9CE137A007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32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3AAA2-3704-4C49-A15C-B62568EDBA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47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443663" y="6551613"/>
            <a:ext cx="1619250" cy="333375"/>
          </a:xfrm>
          <a:prstGeom prst="rect">
            <a:avLst/>
          </a:prstGeom>
          <a:solidFill>
            <a:srgbClr val="4B902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172450" y="6551613"/>
            <a:ext cx="971550" cy="333375"/>
          </a:xfrm>
          <a:prstGeom prst="rect">
            <a:avLst/>
          </a:prstGeom>
          <a:solidFill>
            <a:srgbClr val="006EA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51613"/>
            <a:ext cx="3995738" cy="333375"/>
          </a:xfrm>
          <a:prstGeom prst="rect">
            <a:avLst/>
          </a:prstGeom>
          <a:solidFill>
            <a:srgbClr val="4B902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095750" y="6551613"/>
            <a:ext cx="2247900" cy="333375"/>
          </a:xfrm>
          <a:prstGeom prst="rect">
            <a:avLst/>
          </a:prstGeom>
          <a:solidFill>
            <a:srgbClr val="006EA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Segnaposto data 3"/>
          <p:cNvSpPr>
            <a:spLocks noGrp="1"/>
          </p:cNvSpPr>
          <p:nvPr/>
        </p:nvSpPr>
        <p:spPr>
          <a:xfrm>
            <a:off x="6804025" y="6532563"/>
            <a:ext cx="936625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7001E7D-F0EE-4D1F-A49F-4F26A0A7FC87}" type="datetime1">
              <a:rPr lang="it-IT" b="1" smtClean="0">
                <a:solidFill>
                  <a:schemeClr val="bg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05/11/2020</a:t>
            </a:fld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2" name="Segnaposto numero diapositiva 5"/>
          <p:cNvSpPr>
            <a:spLocks noGrp="1"/>
          </p:cNvSpPr>
          <p:nvPr/>
        </p:nvSpPr>
        <p:spPr>
          <a:xfrm>
            <a:off x="8267700" y="6519863"/>
            <a:ext cx="549275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AD2519FD-65F7-4849-9462-E6874326CACF}" type="slidenum">
              <a:rPr lang="it-IT" sz="1200" b="1">
                <a:solidFill>
                  <a:schemeClr val="bg1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‹N›</a:t>
            </a:fld>
            <a:endParaRPr lang="it-IT" sz="12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016125" y="661988"/>
            <a:ext cx="716438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Immagine 15" descr="A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74688"/>
            <a:ext cx="2195512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Immagine 16" descr="B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2484438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Segnaposto titolo 12"/>
          <p:cNvSpPr>
            <a:spLocks noGrp="1"/>
          </p:cNvSpPr>
          <p:nvPr>
            <p:ph type="title"/>
          </p:nvPr>
        </p:nvSpPr>
        <p:spPr bwMode="auto">
          <a:xfrm>
            <a:off x="468313" y="2133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pic>
        <p:nvPicPr>
          <p:cNvPr id="1036" name="Picture 13" descr="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36525"/>
            <a:ext cx="1728787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4D14E7E-9534-4831-9345-639EC5B703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B590222-2AB2-4EC5-AA8E-C7869DE82BCE}"/>
              </a:ext>
            </a:extLst>
          </p:cNvPr>
          <p:cNvSpPr/>
          <p:nvPr/>
        </p:nvSpPr>
        <p:spPr>
          <a:xfrm>
            <a:off x="0" y="292494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6EAB"/>
                </a:solidFill>
              </a:rPr>
              <a:t>A survey on rope-based ascending techniques and materials of professional arborists in Italy</a:t>
            </a:r>
            <a:endParaRPr lang="it-IT" sz="2700" b="1" dirty="0">
              <a:solidFill>
                <a:srgbClr val="006EAB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B07F1E-EE12-423A-B0AC-19F88A78E40A}"/>
              </a:ext>
            </a:extLst>
          </p:cNvPr>
          <p:cNvSpPr txBox="1"/>
          <p:nvPr/>
        </p:nvSpPr>
        <p:spPr>
          <a:xfrm>
            <a:off x="179512" y="3905761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4B9021"/>
                </a:solidFill>
              </a:rPr>
              <a:t>Leonardo Bianchini</a:t>
            </a:r>
            <a:r>
              <a:rPr lang="it-IT" sz="2000" b="1" baseline="30000" dirty="0">
                <a:solidFill>
                  <a:srgbClr val="4B9021"/>
                </a:solidFill>
              </a:rPr>
              <a:t>1</a:t>
            </a:r>
          </a:p>
          <a:p>
            <a:r>
              <a:rPr lang="it-IT" sz="2000" b="1" dirty="0">
                <a:solidFill>
                  <a:srgbClr val="4B9021"/>
                </a:solidFill>
              </a:rPr>
              <a:t>Massimo Cecchini</a:t>
            </a:r>
            <a:r>
              <a:rPr lang="it-IT" sz="2000" b="1" baseline="30000" dirty="0">
                <a:solidFill>
                  <a:srgbClr val="4B9021"/>
                </a:solidFill>
              </a:rPr>
              <a:t>1</a:t>
            </a:r>
          </a:p>
          <a:p>
            <a:r>
              <a:rPr lang="it-IT" sz="2000" b="1" dirty="0">
                <a:solidFill>
                  <a:srgbClr val="4B9021"/>
                </a:solidFill>
              </a:rPr>
              <a:t>Pietro Gallo</a:t>
            </a:r>
            <a:r>
              <a:rPr lang="it-IT" sz="2000" b="1" baseline="30000" dirty="0">
                <a:solidFill>
                  <a:srgbClr val="4B9021"/>
                </a:solidFill>
              </a:rPr>
              <a:t>2</a:t>
            </a:r>
          </a:p>
          <a:p>
            <a:r>
              <a:rPr lang="it-IT" sz="2000" b="1" dirty="0">
                <a:solidFill>
                  <a:srgbClr val="4B9021"/>
                </a:solidFill>
              </a:rPr>
              <a:t>Marcello Biocca</a:t>
            </a:r>
            <a:r>
              <a:rPr lang="it-IT" sz="2000" b="1" baseline="30000" dirty="0">
                <a:solidFill>
                  <a:srgbClr val="4B9021"/>
                </a:solidFill>
              </a:rPr>
              <a:t>2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491D7C8-1A7C-4C9A-B4E4-1446BCA7E780}"/>
              </a:ext>
            </a:extLst>
          </p:cNvPr>
          <p:cNvSpPr/>
          <p:nvPr/>
        </p:nvSpPr>
        <p:spPr>
          <a:xfrm>
            <a:off x="194241" y="5373216"/>
            <a:ext cx="66680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baseline="30000" dirty="0">
                <a:solidFill>
                  <a:srgbClr val="006EAB"/>
                </a:solidFill>
              </a:rPr>
              <a:t>1</a:t>
            </a:r>
            <a:r>
              <a:rPr lang="en-US" b="1" dirty="0">
                <a:solidFill>
                  <a:srgbClr val="006EAB"/>
                </a:solidFill>
              </a:rPr>
              <a:t>Tuscia University – Department of Agriculture and Forestry Science (UNITUS-DAFNE)</a:t>
            </a:r>
            <a:endParaRPr lang="it-IT" b="1" dirty="0">
              <a:solidFill>
                <a:srgbClr val="006EAB"/>
              </a:solidFill>
            </a:endParaRPr>
          </a:p>
          <a:p>
            <a:r>
              <a:rPr lang="it-IT" b="1" baseline="30000" dirty="0">
                <a:solidFill>
                  <a:srgbClr val="006EAB"/>
                </a:solidFill>
              </a:rPr>
              <a:t>2</a:t>
            </a:r>
            <a:r>
              <a:rPr lang="it-IT" b="1" dirty="0">
                <a:solidFill>
                  <a:srgbClr val="006EAB"/>
                </a:solidFill>
              </a:rPr>
              <a:t>CREA Centro Ingegneria e Trasformazioni Agroalimentari </a:t>
            </a:r>
          </a:p>
          <a:p>
            <a:endParaRPr lang="it-IT" b="1" dirty="0">
              <a:solidFill>
                <a:srgbClr val="006EAB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9D035DD-38C1-4BBE-8C48-92BD8F333D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74"/>
          <a:stretch/>
        </p:blipFill>
        <p:spPr>
          <a:xfrm>
            <a:off x="0" y="1124744"/>
            <a:ext cx="9144000" cy="163816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7424BE1-0C84-4CE2-9AD7-00BB989AD0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600" y="4147362"/>
            <a:ext cx="839795" cy="84023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6895CCB-D219-48BD-9C49-DAD1B866FA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788" y="4149080"/>
            <a:ext cx="791495" cy="84023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2" name="Immagine 21" descr="Immagine che contiene esterni, sega, erba, albero&#10;&#10;Descrizione generata automaticamente">
            <a:extLst>
              <a:ext uri="{FF2B5EF4-FFF2-40B4-BE49-F238E27FC236}">
                <a16:creationId xmlns:a16="http://schemas.microsoft.com/office/drawing/2014/main" id="{B2DC3406-B574-447A-A233-F1D831F36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3023" y="4232278"/>
            <a:ext cx="2554055" cy="1915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96BBA310-FFFB-4B3A-BC1A-2D940FE9B9A6}"/>
              </a:ext>
            </a:extLst>
          </p:cNvPr>
          <p:cNvSpPr/>
          <p:nvPr/>
        </p:nvSpPr>
        <p:spPr>
          <a:xfrm>
            <a:off x="8748464" y="0"/>
            <a:ext cx="395536" cy="1067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D0FA257-F7D0-4462-A4B7-83182675A3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861" y="4149080"/>
            <a:ext cx="840235" cy="84023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Immagine 7" descr="Immagine che contiene persona, interni, uomo, portatile&#10;&#10;Descrizione generata automaticamente">
            <a:extLst>
              <a:ext uri="{FF2B5EF4-FFF2-40B4-BE49-F238E27FC236}">
                <a16:creationId xmlns:a16="http://schemas.microsoft.com/office/drawing/2014/main" id="{E39070CD-D71D-4A27-A1F6-23F0177568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50" y="4149080"/>
            <a:ext cx="782783" cy="84023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C82B42F-A8C2-415C-939D-C86F610E0E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006" t="20354" r="6213" b="17160"/>
          <a:stretch/>
        </p:blipFill>
        <p:spPr>
          <a:xfrm>
            <a:off x="6777395" y="-27384"/>
            <a:ext cx="2343074" cy="1124744"/>
          </a:xfrm>
          <a:prstGeom prst="rect">
            <a:avLst/>
          </a:prstGeom>
          <a:solidFill>
            <a:srgbClr val="FFFFFF"/>
          </a:solidFill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3151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20"/>
    </mc:Choice>
    <mc:Fallback>
      <p:transition spd="slow" advTm="2192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862B884-E93C-4175-A9A0-34B4BC5FC0F8}"/>
              </a:ext>
            </a:extLst>
          </p:cNvPr>
          <p:cNvSpPr/>
          <p:nvPr/>
        </p:nvSpPr>
        <p:spPr>
          <a:xfrm>
            <a:off x="395536" y="1375023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authors are grateful to the professional arborists of the following companies who have contributed to the development of the questionnaire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Ecologistica</a:t>
            </a:r>
            <a:r>
              <a:rPr lang="en-US" dirty="0"/>
              <a:t> </a:t>
            </a:r>
            <a:r>
              <a:rPr lang="en-US" dirty="0" err="1"/>
              <a:t>Srl</a:t>
            </a:r>
            <a:r>
              <a:rPr lang="en-US" dirty="0"/>
              <a:t> (Viterbo)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UTM Soc. Coop. (</a:t>
            </a:r>
            <a:r>
              <a:rPr lang="en-US" dirty="0" err="1"/>
              <a:t>Oriolo</a:t>
            </a:r>
            <a:r>
              <a:rPr lang="en-US" dirty="0"/>
              <a:t> Romano, VT)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Vitarborea</a:t>
            </a:r>
            <a:r>
              <a:rPr lang="en-US" dirty="0"/>
              <a:t> (</a:t>
            </a:r>
            <a:r>
              <a:rPr lang="en-US" dirty="0" err="1"/>
              <a:t>Palombara</a:t>
            </a:r>
            <a:r>
              <a:rPr lang="en-US" dirty="0"/>
              <a:t> Sabina, RM)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u="sng" dirty="0"/>
              <a:t>l.bianchini@unitus.it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7CC660A-B022-4278-A9D9-FA891D93ED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5083" y="2060848"/>
            <a:ext cx="1550937" cy="90729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1D67BE4-5909-4E7A-A52B-1CDABF1211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23"/>
          <a:stretch/>
        </p:blipFill>
        <p:spPr>
          <a:xfrm>
            <a:off x="5400620" y="3624321"/>
            <a:ext cx="1919861" cy="72368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7E2BC5D-AEAC-4637-8BC6-A8AEB72014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0069" y="4578631"/>
            <a:ext cx="2280961" cy="1608255"/>
          </a:xfrm>
          <a:prstGeom prst="rect">
            <a:avLst/>
          </a:prstGeom>
        </p:spPr>
      </p:pic>
      <p:sp>
        <p:nvSpPr>
          <p:cNvPr id="4" name="Titolo 10">
            <a:extLst>
              <a:ext uri="{FF2B5EF4-FFF2-40B4-BE49-F238E27FC236}">
                <a16:creationId xmlns:a16="http://schemas.microsoft.com/office/drawing/2014/main" id="{7F41E202-B916-4A89-80A7-6F70863472D1}"/>
              </a:ext>
            </a:extLst>
          </p:cNvPr>
          <p:cNvSpPr txBox="1">
            <a:spLocks/>
          </p:cNvSpPr>
          <p:nvPr/>
        </p:nvSpPr>
        <p:spPr bwMode="auto">
          <a:xfrm>
            <a:off x="3851921" y="141379"/>
            <a:ext cx="5198641" cy="419127"/>
          </a:xfrm>
          <a:prstGeom prst="rect">
            <a:avLst/>
          </a:prstGeom>
          <a:solidFill>
            <a:srgbClr val="4B902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endParaRPr lang="en-MY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620851E-370A-4819-B4C9-4FA86BF8DA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006" t="20354" r="6213" b="17160"/>
          <a:stretch/>
        </p:blipFill>
        <p:spPr>
          <a:xfrm>
            <a:off x="1979712" y="203155"/>
            <a:ext cx="1759322" cy="844526"/>
          </a:xfrm>
          <a:prstGeom prst="rect">
            <a:avLst/>
          </a:prstGeom>
          <a:solidFill>
            <a:srgbClr val="FFFFFF"/>
          </a:solidFill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447266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0">
            <a:extLst>
              <a:ext uri="{FF2B5EF4-FFF2-40B4-BE49-F238E27FC236}">
                <a16:creationId xmlns:a16="http://schemas.microsoft.com/office/drawing/2014/main" id="{7F41E202-B916-4A89-80A7-6F70863472D1}"/>
              </a:ext>
            </a:extLst>
          </p:cNvPr>
          <p:cNvSpPr txBox="1">
            <a:spLocks/>
          </p:cNvSpPr>
          <p:nvPr/>
        </p:nvSpPr>
        <p:spPr bwMode="auto">
          <a:xfrm>
            <a:off x="4114787" y="141379"/>
            <a:ext cx="4935775" cy="419127"/>
          </a:xfrm>
          <a:prstGeom prst="rect">
            <a:avLst/>
          </a:prstGeom>
          <a:solidFill>
            <a:srgbClr val="4B902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618DF28-87BF-4228-A7BB-2BDA9B4312C7}"/>
              </a:ext>
            </a:extLst>
          </p:cNvPr>
          <p:cNvSpPr/>
          <p:nvPr/>
        </p:nvSpPr>
        <p:spPr>
          <a:xfrm>
            <a:off x="252536" y="1281534"/>
            <a:ext cx="4932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Urban forestry and green areas are increasingly important but require workforce and professionality to manage trees.</a:t>
            </a: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A2B713A-B04C-407F-B1F6-4DE7385B3501}"/>
              </a:ext>
            </a:extLst>
          </p:cNvPr>
          <p:cNvSpPr/>
          <p:nvPr/>
        </p:nvSpPr>
        <p:spPr>
          <a:xfrm>
            <a:off x="252536" y="2466762"/>
            <a:ext cx="4716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Tree-climbing (</a:t>
            </a:r>
            <a:r>
              <a:rPr lang="it-IT" dirty="0" err="1"/>
              <a:t>rope-based</a:t>
            </a:r>
            <a:r>
              <a:rPr lang="it-IT" dirty="0"/>
              <a:t> access </a:t>
            </a:r>
            <a:r>
              <a:rPr lang="it-IT" dirty="0" err="1"/>
              <a:t>methods</a:t>
            </a:r>
            <a:r>
              <a:rPr lang="it-IT" dirty="0"/>
              <a:t>):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pruning,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felling of trees,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cabling,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phytosanitary inspections,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others.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794CB34-EA01-46E8-A01C-10619F92C717}"/>
              </a:ext>
            </a:extLst>
          </p:cNvPr>
          <p:cNvSpPr/>
          <p:nvPr/>
        </p:nvSpPr>
        <p:spPr>
          <a:xfrm>
            <a:off x="251520" y="4454942"/>
            <a:ext cx="9145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Advantages: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targeted and selective interventions on tree branches,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reaching internal portions of the canopy,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accessing to trees located in confined areas where machinery cannot enter. 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20AEC90-BCA9-4CF3-90F3-C3B3154F92D3}"/>
              </a:ext>
            </a:extLst>
          </p:cNvPr>
          <p:cNvSpPr/>
          <p:nvPr/>
        </p:nvSpPr>
        <p:spPr>
          <a:xfrm>
            <a:off x="-1015" y="5836082"/>
            <a:ext cx="9145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scientific literature about the technical and economic evaluation of maintenance operation performed by tree-climbing appears rather poor.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89148E0-75BE-4EA6-92E1-BEBF71DFA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65" y="844545"/>
            <a:ext cx="3023244" cy="20773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9F3E984-4359-4AFE-A064-B857EAAF95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0" b="2943"/>
          <a:stretch/>
        </p:blipFill>
        <p:spPr>
          <a:xfrm>
            <a:off x="7511881" y="3754882"/>
            <a:ext cx="1379583" cy="130335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45B354D-E52A-4302-B88E-B03F5C4674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/>
          <a:stretch/>
        </p:blipFill>
        <p:spPr>
          <a:xfrm>
            <a:off x="7128792" y="3102755"/>
            <a:ext cx="1049916" cy="99190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27F601B-CDC4-4B82-AD05-CF1F233B1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8919" y="3068961"/>
            <a:ext cx="809306" cy="107907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Picture 2" descr="Risultati immagini per consolidamenti alberi">
            <a:extLst>
              <a:ext uri="{FF2B5EF4-FFF2-40B4-BE49-F238E27FC236}">
                <a16:creationId xmlns:a16="http://schemas.microsoft.com/office/drawing/2014/main" id="{8D51E2CB-091E-401F-A870-46F8DE20B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20" y="3745754"/>
            <a:ext cx="1313341" cy="98500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715002D-5F96-4A3D-A882-59EAAD3A0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3106055"/>
            <a:ext cx="1722625" cy="129196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0913815-9ADC-4299-A73F-E51C2D1AD9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006" t="20354" r="6213" b="17160"/>
          <a:stretch/>
        </p:blipFill>
        <p:spPr>
          <a:xfrm>
            <a:off x="1979712" y="203155"/>
            <a:ext cx="1759322" cy="844526"/>
          </a:xfrm>
          <a:prstGeom prst="rect">
            <a:avLst/>
          </a:prstGeom>
          <a:solidFill>
            <a:srgbClr val="FFFFFF"/>
          </a:solidFill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92459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0">
            <a:extLst>
              <a:ext uri="{FF2B5EF4-FFF2-40B4-BE49-F238E27FC236}">
                <a16:creationId xmlns:a16="http://schemas.microsoft.com/office/drawing/2014/main" id="{7F41E202-B916-4A89-80A7-6F70863472D1}"/>
              </a:ext>
            </a:extLst>
          </p:cNvPr>
          <p:cNvSpPr txBox="1">
            <a:spLocks/>
          </p:cNvSpPr>
          <p:nvPr/>
        </p:nvSpPr>
        <p:spPr bwMode="auto">
          <a:xfrm>
            <a:off x="3923928" y="141379"/>
            <a:ext cx="5126634" cy="419127"/>
          </a:xfrm>
          <a:prstGeom prst="rect">
            <a:avLst/>
          </a:prstGeom>
          <a:solidFill>
            <a:srgbClr val="4B902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4F5F230-7AAF-4784-8BA8-F7699EDE78DE}"/>
              </a:ext>
            </a:extLst>
          </p:cNvPr>
          <p:cNvSpPr/>
          <p:nvPr/>
        </p:nvSpPr>
        <p:spPr>
          <a:xfrm>
            <a:off x="3908826" y="4742825"/>
            <a:ext cx="1512969" cy="369332"/>
          </a:xfrm>
          <a:prstGeom prst="rect">
            <a:avLst/>
          </a:prstGeom>
          <a:ln>
            <a:solidFill>
              <a:srgbClr val="4B902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48</a:t>
            </a:r>
            <a:r>
              <a:rPr lang="en-US" dirty="0"/>
              <a:t> questions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C0ECF1D-6323-4B56-BA93-D249878069D3}"/>
              </a:ext>
            </a:extLst>
          </p:cNvPr>
          <p:cNvSpPr/>
          <p:nvPr/>
        </p:nvSpPr>
        <p:spPr>
          <a:xfrm>
            <a:off x="989852" y="6021288"/>
            <a:ext cx="7164288" cy="369332"/>
          </a:xfrm>
          <a:prstGeom prst="rect">
            <a:avLst/>
          </a:prstGeom>
          <a:ln>
            <a:solidFill>
              <a:srgbClr val="4B902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 In this paper we analyze technical information related to </a:t>
            </a:r>
            <a:r>
              <a:rPr lang="en-US" b="1" dirty="0"/>
              <a:t>26</a:t>
            </a:r>
            <a:r>
              <a:rPr lang="en-US" dirty="0"/>
              <a:t> answers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48B56AF-B3B3-4BEF-B4BC-39D89DCE288A}"/>
              </a:ext>
            </a:extLst>
          </p:cNvPr>
          <p:cNvSpPr/>
          <p:nvPr/>
        </p:nvSpPr>
        <p:spPr>
          <a:xfrm>
            <a:off x="3408689" y="2749570"/>
            <a:ext cx="2531462" cy="369332"/>
          </a:xfrm>
          <a:prstGeom prst="rect">
            <a:avLst/>
          </a:prstGeom>
          <a:ln>
            <a:solidFill>
              <a:srgbClr val="4B902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Questionnaire sections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3EE2049-8EAE-4DEE-8B76-B276F4902D35}"/>
              </a:ext>
            </a:extLst>
          </p:cNvPr>
          <p:cNvSpPr/>
          <p:nvPr/>
        </p:nvSpPr>
        <p:spPr>
          <a:xfrm>
            <a:off x="359773" y="3815306"/>
            <a:ext cx="1582484" cy="369332"/>
          </a:xfrm>
          <a:prstGeom prst="rect">
            <a:avLst/>
          </a:prstGeom>
          <a:ln>
            <a:solidFill>
              <a:srgbClr val="4B902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personal data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95800EE-6C17-4AE8-B924-1E739C8345D5}"/>
              </a:ext>
            </a:extLst>
          </p:cNvPr>
          <p:cNvSpPr/>
          <p:nvPr/>
        </p:nvSpPr>
        <p:spPr>
          <a:xfrm>
            <a:off x="2561436" y="3814530"/>
            <a:ext cx="1146468" cy="369332"/>
          </a:xfrm>
          <a:prstGeom prst="rect">
            <a:avLst/>
          </a:prstGeom>
          <a:ln>
            <a:solidFill>
              <a:srgbClr val="4B902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formation</a:t>
            </a:r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A8D4539-BA3A-468C-8C78-B2238957DC7A}"/>
              </a:ext>
            </a:extLst>
          </p:cNvPr>
          <p:cNvSpPr/>
          <p:nvPr/>
        </p:nvSpPr>
        <p:spPr>
          <a:xfrm>
            <a:off x="4275837" y="3783172"/>
            <a:ext cx="800219" cy="369332"/>
          </a:xfrm>
          <a:prstGeom prst="rect">
            <a:avLst/>
          </a:prstGeom>
          <a:ln>
            <a:solidFill>
              <a:srgbClr val="4B902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safety</a:t>
            </a:r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0FCBE91-2E29-40AC-B304-936C87E0B01F}"/>
              </a:ext>
            </a:extLst>
          </p:cNvPr>
          <p:cNvSpPr/>
          <p:nvPr/>
        </p:nvSpPr>
        <p:spPr>
          <a:xfrm>
            <a:off x="5395807" y="3814530"/>
            <a:ext cx="1992853" cy="369332"/>
          </a:xfrm>
          <a:prstGeom prst="rect">
            <a:avLst/>
          </a:prstGeom>
          <a:ln>
            <a:solidFill>
              <a:srgbClr val="4B902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work organization</a:t>
            </a:r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B099E1D-F4E7-4F8F-BE27-ABE1ECCA1A95}"/>
              </a:ext>
            </a:extLst>
          </p:cNvPr>
          <p:cNvSpPr/>
          <p:nvPr/>
        </p:nvSpPr>
        <p:spPr>
          <a:xfrm>
            <a:off x="7812360" y="3814530"/>
            <a:ext cx="1043876" cy="369332"/>
          </a:xfrm>
          <a:prstGeom prst="rect">
            <a:avLst/>
          </a:prstGeom>
          <a:ln>
            <a:solidFill>
              <a:srgbClr val="4B902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opinions</a:t>
            </a:r>
            <a:endParaRPr lang="it-IT" dirty="0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1FC41C5-B124-49BE-8414-AA2FAD1638BE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151015" y="3118902"/>
            <a:ext cx="3523405" cy="696404"/>
          </a:xfrm>
          <a:prstGeom prst="straightConnector1">
            <a:avLst/>
          </a:prstGeom>
          <a:ln>
            <a:solidFill>
              <a:srgbClr val="4B9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2995B80-D9DE-41A4-9B7E-DDD354EC447F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3134670" y="3118902"/>
            <a:ext cx="1539750" cy="695628"/>
          </a:xfrm>
          <a:prstGeom prst="straightConnector1">
            <a:avLst/>
          </a:prstGeom>
          <a:ln>
            <a:solidFill>
              <a:srgbClr val="4B9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1824B27-ED2C-463B-8027-1F6FAC580D3A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4674420" y="3118902"/>
            <a:ext cx="1527" cy="664270"/>
          </a:xfrm>
          <a:prstGeom prst="straightConnector1">
            <a:avLst/>
          </a:prstGeom>
          <a:ln>
            <a:solidFill>
              <a:srgbClr val="4B9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9565BD8-B130-4CFD-A47F-261D5C3896C1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4674420" y="3118902"/>
            <a:ext cx="1717814" cy="695628"/>
          </a:xfrm>
          <a:prstGeom prst="straightConnector1">
            <a:avLst/>
          </a:prstGeom>
          <a:ln>
            <a:solidFill>
              <a:srgbClr val="4B9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413DC1E5-E625-4033-A883-132D51CC767B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>
            <a:off x="4674420" y="3118902"/>
            <a:ext cx="3659878" cy="695628"/>
          </a:xfrm>
          <a:prstGeom prst="straightConnector1">
            <a:avLst/>
          </a:prstGeom>
          <a:ln>
            <a:solidFill>
              <a:srgbClr val="4B9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44047703-F353-4B86-863A-4EE72D0A799A}"/>
              </a:ext>
            </a:extLst>
          </p:cNvPr>
          <p:cNvCxnSpPr>
            <a:cxnSpLocks/>
            <a:stCxn id="9" idx="2"/>
            <a:endCxn id="3" idx="0"/>
          </p:cNvCxnSpPr>
          <p:nvPr/>
        </p:nvCxnSpPr>
        <p:spPr>
          <a:xfrm flipH="1">
            <a:off x="4665311" y="4152504"/>
            <a:ext cx="10636" cy="590321"/>
          </a:xfrm>
          <a:prstGeom prst="straightConnector1">
            <a:avLst/>
          </a:prstGeom>
          <a:ln>
            <a:solidFill>
              <a:srgbClr val="4B9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210903EC-E385-44A6-9342-D8523382B61A}"/>
              </a:ext>
            </a:extLst>
          </p:cNvPr>
          <p:cNvCxnSpPr>
            <a:cxnSpLocks/>
            <a:stCxn id="10" idx="2"/>
            <a:endCxn id="3" idx="0"/>
          </p:cNvCxnSpPr>
          <p:nvPr/>
        </p:nvCxnSpPr>
        <p:spPr>
          <a:xfrm flipH="1">
            <a:off x="4665311" y="4183862"/>
            <a:ext cx="1726923" cy="558963"/>
          </a:xfrm>
          <a:prstGeom prst="straightConnector1">
            <a:avLst/>
          </a:prstGeom>
          <a:ln>
            <a:solidFill>
              <a:srgbClr val="4B9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71BC7933-F2E5-446D-B400-9A7F87B0AB07}"/>
              </a:ext>
            </a:extLst>
          </p:cNvPr>
          <p:cNvCxnSpPr>
            <a:cxnSpLocks/>
            <a:stCxn id="8" idx="2"/>
            <a:endCxn id="3" idx="0"/>
          </p:cNvCxnSpPr>
          <p:nvPr/>
        </p:nvCxnSpPr>
        <p:spPr>
          <a:xfrm>
            <a:off x="3134670" y="4183862"/>
            <a:ext cx="1530641" cy="558963"/>
          </a:xfrm>
          <a:prstGeom prst="straightConnector1">
            <a:avLst/>
          </a:prstGeom>
          <a:ln>
            <a:solidFill>
              <a:srgbClr val="4B9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2DC86E71-622E-4FC6-B067-20FF0A5A3B7C}"/>
              </a:ext>
            </a:extLst>
          </p:cNvPr>
          <p:cNvCxnSpPr>
            <a:cxnSpLocks/>
            <a:stCxn id="11" idx="2"/>
            <a:endCxn id="3" idx="0"/>
          </p:cNvCxnSpPr>
          <p:nvPr/>
        </p:nvCxnSpPr>
        <p:spPr>
          <a:xfrm flipH="1">
            <a:off x="4665311" y="4183862"/>
            <a:ext cx="3668987" cy="558963"/>
          </a:xfrm>
          <a:prstGeom prst="straightConnector1">
            <a:avLst/>
          </a:prstGeom>
          <a:ln>
            <a:solidFill>
              <a:srgbClr val="4B9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F8351602-E83B-411E-B444-93203E5430D7}"/>
              </a:ext>
            </a:extLst>
          </p:cNvPr>
          <p:cNvCxnSpPr>
            <a:cxnSpLocks/>
            <a:stCxn id="7" idx="2"/>
            <a:endCxn id="3" idx="0"/>
          </p:cNvCxnSpPr>
          <p:nvPr/>
        </p:nvCxnSpPr>
        <p:spPr>
          <a:xfrm>
            <a:off x="1151015" y="4184638"/>
            <a:ext cx="3514296" cy="558187"/>
          </a:xfrm>
          <a:prstGeom prst="straightConnector1">
            <a:avLst/>
          </a:prstGeom>
          <a:ln>
            <a:solidFill>
              <a:srgbClr val="4B9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ttangolo 70">
            <a:extLst>
              <a:ext uri="{FF2B5EF4-FFF2-40B4-BE49-F238E27FC236}">
                <a16:creationId xmlns:a16="http://schemas.microsoft.com/office/drawing/2014/main" id="{4725CAC0-1531-4878-B8DE-03C168DFF0BA}"/>
              </a:ext>
            </a:extLst>
          </p:cNvPr>
          <p:cNvSpPr/>
          <p:nvPr/>
        </p:nvSpPr>
        <p:spPr>
          <a:xfrm>
            <a:off x="3970544" y="854976"/>
            <a:ext cx="1907895" cy="400110"/>
          </a:xfrm>
          <a:prstGeom prst="rect">
            <a:avLst/>
          </a:prstGeom>
          <a:ln>
            <a:solidFill>
              <a:srgbClr val="4B9021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/>
              <a:t>Questionnaire</a:t>
            </a:r>
            <a:endParaRPr lang="it-IT" b="1" dirty="0"/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D018BEEB-98AD-4706-9322-B5005EA2E908}"/>
              </a:ext>
            </a:extLst>
          </p:cNvPr>
          <p:cNvSpPr/>
          <p:nvPr/>
        </p:nvSpPr>
        <p:spPr>
          <a:xfrm>
            <a:off x="3908826" y="1409821"/>
            <a:ext cx="2031325" cy="369332"/>
          </a:xfrm>
          <a:prstGeom prst="rect">
            <a:avLst/>
          </a:prstGeom>
          <a:ln>
            <a:solidFill>
              <a:srgbClr val="4B902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objective contents </a:t>
            </a:r>
            <a:endParaRPr lang="it-IT" dirty="0"/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BB018BB3-4556-434B-9B44-93C009B7BA8C}"/>
              </a:ext>
            </a:extLst>
          </p:cNvPr>
          <p:cNvSpPr/>
          <p:nvPr/>
        </p:nvSpPr>
        <p:spPr>
          <a:xfrm>
            <a:off x="359773" y="1681749"/>
            <a:ext cx="2518638" cy="369332"/>
          </a:xfrm>
          <a:prstGeom prst="rect">
            <a:avLst/>
          </a:prstGeom>
          <a:ln>
            <a:solidFill>
              <a:srgbClr val="4B902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Close-ended structure </a:t>
            </a:r>
            <a:endParaRPr lang="it-IT" dirty="0"/>
          </a:p>
        </p:txBody>
      </p: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84446EC0-14CB-42DF-9379-ACCC0353BA99}"/>
              </a:ext>
            </a:extLst>
          </p:cNvPr>
          <p:cNvCxnSpPr>
            <a:cxnSpLocks/>
            <a:stCxn id="73" idx="3"/>
            <a:endCxn id="72" idx="1"/>
          </p:cNvCxnSpPr>
          <p:nvPr/>
        </p:nvCxnSpPr>
        <p:spPr>
          <a:xfrm flipV="1">
            <a:off x="2878411" y="1594487"/>
            <a:ext cx="1030415" cy="271928"/>
          </a:xfrm>
          <a:prstGeom prst="straightConnector1">
            <a:avLst/>
          </a:prstGeom>
          <a:ln>
            <a:solidFill>
              <a:srgbClr val="4B9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ttangolo 79">
            <a:extLst>
              <a:ext uri="{FF2B5EF4-FFF2-40B4-BE49-F238E27FC236}">
                <a16:creationId xmlns:a16="http://schemas.microsoft.com/office/drawing/2014/main" id="{9DE42917-C1B0-4431-A20B-F90E5B254408}"/>
              </a:ext>
            </a:extLst>
          </p:cNvPr>
          <p:cNvSpPr/>
          <p:nvPr/>
        </p:nvSpPr>
        <p:spPr>
          <a:xfrm>
            <a:off x="3908827" y="2195572"/>
            <a:ext cx="2031325" cy="369332"/>
          </a:xfrm>
          <a:prstGeom prst="rect">
            <a:avLst/>
          </a:prstGeom>
          <a:ln>
            <a:solidFill>
              <a:srgbClr val="4B902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subjective content</a:t>
            </a:r>
            <a:endParaRPr lang="it-IT" dirty="0"/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99F347CB-66AF-4697-8A87-A4B742704B24}"/>
              </a:ext>
            </a:extLst>
          </p:cNvPr>
          <p:cNvCxnSpPr>
            <a:cxnSpLocks/>
            <a:stCxn id="73" idx="3"/>
            <a:endCxn id="80" idx="1"/>
          </p:cNvCxnSpPr>
          <p:nvPr/>
        </p:nvCxnSpPr>
        <p:spPr>
          <a:xfrm>
            <a:off x="2878411" y="1866415"/>
            <a:ext cx="1030416" cy="513823"/>
          </a:xfrm>
          <a:prstGeom prst="straightConnector1">
            <a:avLst/>
          </a:prstGeom>
          <a:ln>
            <a:solidFill>
              <a:srgbClr val="4B9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ttangolo 87">
            <a:extLst>
              <a:ext uri="{FF2B5EF4-FFF2-40B4-BE49-F238E27FC236}">
                <a16:creationId xmlns:a16="http://schemas.microsoft.com/office/drawing/2014/main" id="{072881EF-4B78-43C3-9DBE-4922D53C5A2F}"/>
              </a:ext>
            </a:extLst>
          </p:cNvPr>
          <p:cNvSpPr/>
          <p:nvPr/>
        </p:nvSpPr>
        <p:spPr>
          <a:xfrm>
            <a:off x="6372200" y="2195572"/>
            <a:ext cx="2351926" cy="369332"/>
          </a:xfrm>
          <a:prstGeom prst="rect">
            <a:avLst/>
          </a:prstGeom>
          <a:ln>
            <a:solidFill>
              <a:srgbClr val="4B902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five-point Likert scale</a:t>
            </a:r>
            <a:endParaRPr lang="it-IT" dirty="0"/>
          </a:p>
        </p:txBody>
      </p:sp>
      <p:cxnSp>
        <p:nvCxnSpPr>
          <p:cNvPr id="92" name="Connettore 2 91">
            <a:extLst>
              <a:ext uri="{FF2B5EF4-FFF2-40B4-BE49-F238E27FC236}">
                <a16:creationId xmlns:a16="http://schemas.microsoft.com/office/drawing/2014/main" id="{E6D7303B-54F0-40B3-9135-2B35FF26DA64}"/>
              </a:ext>
            </a:extLst>
          </p:cNvPr>
          <p:cNvCxnSpPr>
            <a:cxnSpLocks/>
            <a:stCxn id="80" idx="3"/>
            <a:endCxn id="88" idx="1"/>
          </p:cNvCxnSpPr>
          <p:nvPr/>
        </p:nvCxnSpPr>
        <p:spPr>
          <a:xfrm>
            <a:off x="5940152" y="2380238"/>
            <a:ext cx="432048" cy="0"/>
          </a:xfrm>
          <a:prstGeom prst="straightConnector1">
            <a:avLst/>
          </a:prstGeom>
          <a:ln>
            <a:solidFill>
              <a:srgbClr val="4B9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ttangolo 101">
            <a:extLst>
              <a:ext uri="{FF2B5EF4-FFF2-40B4-BE49-F238E27FC236}">
                <a16:creationId xmlns:a16="http://schemas.microsoft.com/office/drawing/2014/main" id="{82B004AA-EAB4-44A2-B81A-7A31BA8984CA}"/>
              </a:ext>
            </a:extLst>
          </p:cNvPr>
          <p:cNvSpPr/>
          <p:nvPr/>
        </p:nvSpPr>
        <p:spPr>
          <a:xfrm>
            <a:off x="3917935" y="5435932"/>
            <a:ext cx="1512969" cy="369332"/>
          </a:xfrm>
          <a:prstGeom prst="rect">
            <a:avLst/>
          </a:prstGeom>
          <a:ln>
            <a:solidFill>
              <a:srgbClr val="4B902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86</a:t>
            </a:r>
            <a:r>
              <a:rPr lang="en-US" dirty="0"/>
              <a:t> operators</a:t>
            </a: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62350BE1-0D06-4E89-A4E4-16EAE48F0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006" t="20354" r="6213" b="17160"/>
          <a:stretch/>
        </p:blipFill>
        <p:spPr>
          <a:xfrm>
            <a:off x="1979712" y="203155"/>
            <a:ext cx="1759322" cy="844526"/>
          </a:xfrm>
          <a:prstGeom prst="rect">
            <a:avLst/>
          </a:prstGeom>
          <a:solidFill>
            <a:srgbClr val="FFFFFF"/>
          </a:solidFill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99135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72" grpId="0" animBg="1"/>
      <p:bldP spid="73" grpId="0" animBg="1"/>
      <p:bldP spid="80" grpId="0" animBg="1"/>
      <p:bldP spid="88" grpId="0" animBg="1"/>
      <p:bldP spid="10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0">
            <a:extLst>
              <a:ext uri="{FF2B5EF4-FFF2-40B4-BE49-F238E27FC236}">
                <a16:creationId xmlns:a16="http://schemas.microsoft.com/office/drawing/2014/main" id="{7F41E202-B916-4A89-80A7-6F70863472D1}"/>
              </a:ext>
            </a:extLst>
          </p:cNvPr>
          <p:cNvSpPr txBox="1">
            <a:spLocks/>
          </p:cNvSpPr>
          <p:nvPr/>
        </p:nvSpPr>
        <p:spPr bwMode="auto">
          <a:xfrm>
            <a:off x="3923928" y="141379"/>
            <a:ext cx="5126634" cy="419127"/>
          </a:xfrm>
          <a:prstGeom prst="rect">
            <a:avLst/>
          </a:prstGeom>
          <a:solidFill>
            <a:srgbClr val="4B902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8E47B58-DA62-4B00-815D-A0D479B958E0}"/>
              </a:ext>
            </a:extLst>
          </p:cNvPr>
          <p:cNvSpPr/>
          <p:nvPr/>
        </p:nvSpPr>
        <p:spPr>
          <a:xfrm>
            <a:off x="3950122" y="758608"/>
            <a:ext cx="2234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The </a:t>
            </a:r>
            <a:r>
              <a:rPr lang="it-IT" sz="2000" b="1" dirty="0" err="1"/>
              <a:t>participants</a:t>
            </a:r>
            <a:r>
              <a:rPr lang="it-IT" sz="2000" b="1" dirty="0"/>
              <a:t>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6290A38-A8E6-4DD7-86D8-AA418FFAD692}"/>
              </a:ext>
            </a:extLst>
          </p:cNvPr>
          <p:cNvSpPr/>
          <p:nvPr/>
        </p:nvSpPr>
        <p:spPr>
          <a:xfrm>
            <a:off x="1003841" y="1268760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males</a:t>
            </a:r>
            <a:endParaRPr lang="it-IT" dirty="0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58CD294F-6F99-429F-AD15-3D6A03E45398}"/>
              </a:ext>
            </a:extLst>
          </p:cNvPr>
          <p:cNvGrpSpPr/>
          <p:nvPr/>
        </p:nvGrpSpPr>
        <p:grpSpPr>
          <a:xfrm>
            <a:off x="6029714" y="1268760"/>
            <a:ext cx="3084400" cy="3020144"/>
            <a:chOff x="3784263" y="1427638"/>
            <a:chExt cx="4473600" cy="4316288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2206C34-D497-4424-BB2C-918542F7BC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4B9021">
                  <a:tint val="45000"/>
                  <a:satMod val="400000"/>
                </a:srgbClr>
              </a:duotone>
            </a:blip>
            <a:srcRect t="10857" b="9080"/>
            <a:stretch/>
          </p:blipFill>
          <p:spPr>
            <a:xfrm>
              <a:off x="4447864" y="1427638"/>
              <a:ext cx="3809999" cy="4316288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30FBD50E-2DBB-41F1-9FFC-7A1C977C617D}"/>
                </a:ext>
              </a:extLst>
            </p:cNvPr>
            <p:cNvSpPr/>
            <p:nvPr/>
          </p:nvSpPr>
          <p:spPr>
            <a:xfrm>
              <a:off x="5275666" y="3232559"/>
              <a:ext cx="1697707" cy="439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Central 40%</a:t>
              </a:r>
              <a:endParaRPr lang="it-IT" sz="1400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B967BB63-BC23-46B2-80D9-A7EEE94BD082}"/>
                </a:ext>
              </a:extLst>
            </p:cNvPr>
            <p:cNvSpPr/>
            <p:nvPr/>
          </p:nvSpPr>
          <p:spPr>
            <a:xfrm>
              <a:off x="3784263" y="2308705"/>
              <a:ext cx="2602034" cy="439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North Western 31% </a:t>
              </a:r>
              <a:endParaRPr lang="it-IT" sz="140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4A4B5D48-83A0-457C-AF5E-3D4D3CF9AD6A}"/>
                </a:ext>
              </a:extLst>
            </p:cNvPr>
            <p:cNvSpPr/>
            <p:nvPr/>
          </p:nvSpPr>
          <p:spPr>
            <a:xfrm>
              <a:off x="5154984" y="1846533"/>
              <a:ext cx="2462628" cy="439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North Eastern 21%</a:t>
              </a:r>
              <a:endParaRPr lang="it-IT" sz="1400" dirty="0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F767B0B1-9A1E-4C8A-9CA6-50598D18103D}"/>
                </a:ext>
              </a:extLst>
            </p:cNvPr>
            <p:cNvSpPr/>
            <p:nvPr/>
          </p:nvSpPr>
          <p:spPr>
            <a:xfrm>
              <a:off x="4489883" y="4482907"/>
              <a:ext cx="2795102" cy="439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South and Islands 8%</a:t>
              </a:r>
              <a:endParaRPr lang="it-IT" sz="1400" dirty="0"/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6E373AD5-32C7-4593-B9CA-D900F71B26C9}"/>
              </a:ext>
            </a:extLst>
          </p:cNvPr>
          <p:cNvSpPr/>
          <p:nvPr/>
        </p:nvSpPr>
        <p:spPr>
          <a:xfrm>
            <a:off x="107504" y="17768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Age: 62.8% were less than 40 years</a:t>
            </a:r>
            <a:endParaRPr lang="it-IT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0B76D28-2C24-4C98-B165-8DE14C728B49}"/>
              </a:ext>
            </a:extLst>
          </p:cNvPr>
          <p:cNvSpPr/>
          <p:nvPr/>
        </p:nvSpPr>
        <p:spPr>
          <a:xfrm>
            <a:off x="265339" y="2273225"/>
            <a:ext cx="6099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Level of </a:t>
            </a:r>
            <a:r>
              <a:rPr lang="it-IT" dirty="0" err="1"/>
              <a:t>education</a:t>
            </a:r>
            <a:r>
              <a:rPr lang="it-IT" dirty="0"/>
              <a:t>: </a:t>
            </a:r>
          </a:p>
          <a:p>
            <a:pPr lvl="1" algn="just"/>
            <a:r>
              <a:rPr lang="en-US" dirty="0"/>
              <a:t>59% high school diploma, </a:t>
            </a:r>
          </a:p>
          <a:p>
            <a:pPr lvl="1" algn="just"/>
            <a:r>
              <a:rPr lang="en-US" dirty="0"/>
              <a:t>17% Master degree or post graduate degree, i.e. PhD </a:t>
            </a:r>
            <a:endParaRPr lang="it-IT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858DD2C-5403-4B8C-B19F-6A1B0F9A082E}"/>
              </a:ext>
            </a:extLst>
          </p:cNvPr>
          <p:cNvSpPr/>
          <p:nvPr/>
        </p:nvSpPr>
        <p:spPr>
          <a:xfrm>
            <a:off x="170066" y="3789040"/>
            <a:ext cx="20976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degree of education significantly differs (p-value = 0.01242 Pearson’s Chi-squared test) according to area of work</a:t>
            </a:r>
            <a:endParaRPr lang="it-IT" sz="16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0B615F5-C4DB-4F4D-BFF5-36EBB3758AEE}"/>
              </a:ext>
            </a:extLst>
          </p:cNvPr>
          <p:cNvSpPr/>
          <p:nvPr/>
        </p:nvSpPr>
        <p:spPr>
          <a:xfrm>
            <a:off x="6243072" y="1000062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Geographical</a:t>
            </a:r>
            <a:r>
              <a:rPr lang="it-IT" dirty="0"/>
              <a:t> work </a:t>
            </a:r>
            <a:r>
              <a:rPr lang="it-IT" dirty="0" err="1"/>
              <a:t>areas</a:t>
            </a:r>
            <a:endParaRPr lang="it-IT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B75EDE98-4814-43EF-ADDC-FFFD41288152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401781"/>
            <a:ext cx="4386199" cy="3116253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225D9DB3-115C-4DB8-8B42-5832BDFB3912}"/>
              </a:ext>
            </a:extLst>
          </p:cNvPr>
          <p:cNvSpPr/>
          <p:nvPr/>
        </p:nvSpPr>
        <p:spPr>
          <a:xfrm>
            <a:off x="6639001" y="4557602"/>
            <a:ext cx="24900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Working positions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/>
              <a:t>were freelance (44%),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/>
              <a:t>company owners (34%),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/>
              <a:t>employee (17%),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/>
              <a:t>contractor (2%)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/>
              <a:t>member of cooperative (2%).</a:t>
            </a:r>
            <a:endParaRPr lang="it-IT" sz="1400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42473FE6-CBE4-4B24-AF65-405000BF1F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006" t="20354" r="6213" b="17160"/>
          <a:stretch/>
        </p:blipFill>
        <p:spPr>
          <a:xfrm>
            <a:off x="1979712" y="203155"/>
            <a:ext cx="1759322" cy="844526"/>
          </a:xfrm>
          <a:prstGeom prst="rect">
            <a:avLst/>
          </a:prstGeom>
          <a:solidFill>
            <a:srgbClr val="FFFFFF"/>
          </a:solidFill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919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9" grpId="0"/>
      <p:bldP spid="21" grpId="0"/>
      <p:bldP spid="22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0">
            <a:extLst>
              <a:ext uri="{FF2B5EF4-FFF2-40B4-BE49-F238E27FC236}">
                <a16:creationId xmlns:a16="http://schemas.microsoft.com/office/drawing/2014/main" id="{7F41E202-B916-4A89-80A7-6F70863472D1}"/>
              </a:ext>
            </a:extLst>
          </p:cNvPr>
          <p:cNvSpPr txBox="1">
            <a:spLocks/>
          </p:cNvSpPr>
          <p:nvPr/>
        </p:nvSpPr>
        <p:spPr bwMode="auto">
          <a:xfrm>
            <a:off x="3923928" y="141379"/>
            <a:ext cx="5126634" cy="419127"/>
          </a:xfrm>
          <a:prstGeom prst="rect">
            <a:avLst/>
          </a:prstGeom>
          <a:solidFill>
            <a:srgbClr val="4B902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6502A86-F2EB-4363-A687-6E8AF1974F74}"/>
              </a:ext>
            </a:extLst>
          </p:cNvPr>
          <p:cNvSpPr/>
          <p:nvPr/>
        </p:nvSpPr>
        <p:spPr>
          <a:xfrm>
            <a:off x="90910" y="1142560"/>
            <a:ext cx="8962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Compulsory course: specific module on rope work on trees </a:t>
            </a:r>
          </a:p>
          <a:p>
            <a:pPr algn="ctr"/>
            <a:r>
              <a:rPr lang="en-US" dirty="0"/>
              <a:t>Art.116 - annex XXI </a:t>
            </a:r>
            <a:r>
              <a:rPr lang="en-US" dirty="0" err="1"/>
              <a:t>D.Lgs</a:t>
            </a:r>
            <a:r>
              <a:rPr lang="en-US" dirty="0"/>
              <a:t>. 81/08.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76AEE19-089C-4726-B96D-0AAB1FDE3813}"/>
              </a:ext>
            </a:extLst>
          </p:cNvPr>
          <p:cNvSpPr/>
          <p:nvPr/>
        </p:nvSpPr>
        <p:spPr>
          <a:xfrm>
            <a:off x="90910" y="297547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The other courses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basic courses for Health &amp; safety Manager (Directive 89/391/EEC) (68.6%),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mobile aerial platforms (64%),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chainsaw (59.3%),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first rescue (51.2%)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anti-fire (39.5%),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supervisor (36.0%),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gardener (14.0%).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58228EE-4518-4EC8-A488-649513549CB6}"/>
              </a:ext>
            </a:extLst>
          </p:cNvPr>
          <p:cNvSpPr/>
          <p:nvPr/>
        </p:nvSpPr>
        <p:spPr>
          <a:xfrm>
            <a:off x="4571999" y="29754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Other qualification courses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other courses related to the profession (40.7%),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voluntary certification courses (European Tree Worker - ETW) (32.6%). 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37D1D1-60A6-428F-8EEA-0C8087246AEF}"/>
              </a:ext>
            </a:extLst>
          </p:cNvPr>
          <p:cNvSpPr/>
          <p:nvPr/>
        </p:nvSpPr>
        <p:spPr>
          <a:xfrm>
            <a:off x="4459486" y="753688"/>
            <a:ext cx="2733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Professional training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E6FCBD1-EFD6-484B-AABB-EA2BA67E2F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4509120"/>
            <a:ext cx="1872208" cy="187220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3692819-E6E3-43D4-BDEB-8CC4B4BDF284}"/>
              </a:ext>
            </a:extLst>
          </p:cNvPr>
          <p:cNvSpPr/>
          <p:nvPr/>
        </p:nvSpPr>
        <p:spPr>
          <a:xfrm>
            <a:off x="2363702" y="1844824"/>
            <a:ext cx="4621778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8 out of 86 (9.3%) did not attend the course</a:t>
            </a: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834792B-9CAC-478E-89A9-D7AB908441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006" t="20354" r="6213" b="17160"/>
          <a:stretch/>
        </p:blipFill>
        <p:spPr>
          <a:xfrm>
            <a:off x="1979712" y="203155"/>
            <a:ext cx="1759322" cy="844526"/>
          </a:xfrm>
          <a:prstGeom prst="rect">
            <a:avLst/>
          </a:prstGeom>
          <a:solidFill>
            <a:srgbClr val="FFFFFF"/>
          </a:solidFill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7083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0">
            <a:extLst>
              <a:ext uri="{FF2B5EF4-FFF2-40B4-BE49-F238E27FC236}">
                <a16:creationId xmlns:a16="http://schemas.microsoft.com/office/drawing/2014/main" id="{7F41E202-B916-4A89-80A7-6F70863472D1}"/>
              </a:ext>
            </a:extLst>
          </p:cNvPr>
          <p:cNvSpPr txBox="1">
            <a:spLocks/>
          </p:cNvSpPr>
          <p:nvPr/>
        </p:nvSpPr>
        <p:spPr bwMode="auto">
          <a:xfrm>
            <a:off x="3851921" y="141379"/>
            <a:ext cx="5198641" cy="419127"/>
          </a:xfrm>
          <a:prstGeom prst="rect">
            <a:avLst/>
          </a:prstGeom>
          <a:solidFill>
            <a:srgbClr val="4B902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86F75A8-492A-4DC4-AF83-B237838F90F8}"/>
              </a:ext>
            </a:extLst>
          </p:cNvPr>
          <p:cNvSpPr/>
          <p:nvPr/>
        </p:nvSpPr>
        <p:spPr>
          <a:xfrm>
            <a:off x="4218041" y="723712"/>
            <a:ext cx="159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Techniques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0EDB848-2EF5-427C-915C-2B0073B68330}"/>
              </a:ext>
            </a:extLst>
          </p:cNvPr>
          <p:cNvSpPr/>
          <p:nvPr/>
        </p:nvSpPr>
        <p:spPr>
          <a:xfrm>
            <a:off x="4979917" y="1124675"/>
            <a:ext cx="4021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Doubled Rope Technique (</a:t>
            </a:r>
            <a:r>
              <a:rPr lang="en-US" dirty="0" err="1"/>
              <a:t>DdRT</a:t>
            </a:r>
            <a:r>
              <a:rPr lang="en-US" dirty="0"/>
              <a:t>)17%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84DF092-4A51-47C0-97BD-688850CB5B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1493527"/>
            <a:ext cx="1318630" cy="21273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2DEE84B-9B06-4E5A-92DD-4588528CE1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4307" y="1471151"/>
            <a:ext cx="1587031" cy="226787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CC334E6-DEA2-4E42-8B35-8334BAAE22FC}"/>
              </a:ext>
            </a:extLst>
          </p:cNvPr>
          <p:cNvSpPr/>
          <p:nvPr/>
        </p:nvSpPr>
        <p:spPr>
          <a:xfrm>
            <a:off x="4979917" y="3861573"/>
            <a:ext cx="3922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Climbing spike and adjustable lanyard 5% </a:t>
            </a:r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544D06B-FCAC-4E3C-BE62-01A45654C12F}"/>
              </a:ext>
            </a:extLst>
          </p:cNvPr>
          <p:cNvSpPr/>
          <p:nvPr/>
        </p:nvSpPr>
        <p:spPr>
          <a:xfrm>
            <a:off x="409788" y="1124675"/>
            <a:ext cx="3754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Single Rope Technique (SRT) 70%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F52A443-D4D5-4279-B15E-506FCC6D7893}"/>
              </a:ext>
            </a:extLst>
          </p:cNvPr>
          <p:cNvSpPr/>
          <p:nvPr/>
        </p:nvSpPr>
        <p:spPr>
          <a:xfrm>
            <a:off x="409788" y="3861573"/>
            <a:ext cx="3880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DdRT</a:t>
            </a:r>
            <a:r>
              <a:rPr lang="en-US" dirty="0"/>
              <a:t> with handled rope clamp and prusik 8%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19609AB-5A52-4A67-85CD-3778265B6E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43860" t="-1" r="24534" b="54726"/>
          <a:stretch/>
        </p:blipFill>
        <p:spPr>
          <a:xfrm>
            <a:off x="2422287" y="4630455"/>
            <a:ext cx="1331069" cy="19067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F071928-2D7F-43F4-ABDF-126688005A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61609" b="34250"/>
          <a:stretch/>
        </p:blipFill>
        <p:spPr>
          <a:xfrm>
            <a:off x="6042804" y="4595155"/>
            <a:ext cx="1113325" cy="19067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43E420E-6389-4F71-9BA1-8146E7BC0F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006" t="20354" r="6213" b="17160"/>
          <a:stretch/>
        </p:blipFill>
        <p:spPr>
          <a:xfrm>
            <a:off x="1979712" y="203155"/>
            <a:ext cx="1759322" cy="844526"/>
          </a:xfrm>
          <a:prstGeom prst="rect">
            <a:avLst/>
          </a:prstGeom>
          <a:solidFill>
            <a:srgbClr val="FFFFFF"/>
          </a:solidFill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3758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0">
            <a:extLst>
              <a:ext uri="{FF2B5EF4-FFF2-40B4-BE49-F238E27FC236}">
                <a16:creationId xmlns:a16="http://schemas.microsoft.com/office/drawing/2014/main" id="{7F41E202-B916-4A89-80A7-6F70863472D1}"/>
              </a:ext>
            </a:extLst>
          </p:cNvPr>
          <p:cNvSpPr txBox="1">
            <a:spLocks/>
          </p:cNvSpPr>
          <p:nvPr/>
        </p:nvSpPr>
        <p:spPr bwMode="auto">
          <a:xfrm>
            <a:off x="3901474" y="141379"/>
            <a:ext cx="5149088" cy="419127"/>
          </a:xfrm>
          <a:prstGeom prst="rect">
            <a:avLst/>
          </a:prstGeom>
          <a:solidFill>
            <a:srgbClr val="4B902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FCF4356-C2AD-4F13-A47D-EFD652CC7162}"/>
              </a:ext>
            </a:extLst>
          </p:cNvPr>
          <p:cNvSpPr/>
          <p:nvPr/>
        </p:nvSpPr>
        <p:spPr>
          <a:xfrm>
            <a:off x="0" y="4509120"/>
            <a:ext cx="3419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Friction hitches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Valdotain</a:t>
            </a:r>
            <a:r>
              <a:rPr lang="en-US" dirty="0"/>
              <a:t> </a:t>
            </a:r>
            <a:r>
              <a:rPr lang="en-US" dirty="0" err="1"/>
              <a:t>tresse</a:t>
            </a:r>
            <a:r>
              <a:rPr lang="en-US" dirty="0"/>
              <a:t> 58.3%</a:t>
            </a:r>
          </a:p>
          <a:p>
            <a:pPr algn="ctr"/>
            <a:endParaRPr lang="en-US" dirty="0"/>
          </a:p>
          <a:p>
            <a:pPr algn="ctr" eaLnBrk="1" fontAlgn="ctr" hangingPunct="1"/>
            <a:r>
              <a:rPr lang="en-US" dirty="0"/>
              <a:t>Blake’s hitch</a:t>
            </a:r>
            <a:r>
              <a:rPr lang="it-IT" dirty="0"/>
              <a:t> </a:t>
            </a:r>
            <a:r>
              <a:rPr lang="en-US" dirty="0"/>
              <a:t>45.8%</a:t>
            </a:r>
            <a:endParaRPr lang="it-IT" dirty="0"/>
          </a:p>
          <a:p>
            <a:pPr algn="ctr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CF35025-9246-4E42-93EF-DC2CC2BBA2E0}"/>
              </a:ext>
            </a:extLst>
          </p:cNvPr>
          <p:cNvSpPr/>
          <p:nvPr/>
        </p:nvSpPr>
        <p:spPr>
          <a:xfrm>
            <a:off x="2267744" y="1106370"/>
            <a:ext cx="52966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Mechanical descenders or friction hitches</a:t>
            </a:r>
            <a:endParaRPr lang="it-IT" sz="2000" b="1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5096CAC-2B78-4797-A8AE-BA22BB5143EA}"/>
              </a:ext>
            </a:extLst>
          </p:cNvPr>
          <p:cNvSpPr/>
          <p:nvPr/>
        </p:nvSpPr>
        <p:spPr>
          <a:xfrm>
            <a:off x="5508104" y="1610216"/>
            <a:ext cx="3419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Mechanical descender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Zig zag 71.8% 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ea typeface="Times New Roman" panose="02020603050405020304" pitchFamily="18" charset="0"/>
              </a:rPr>
              <a:t>Rig 30.8%</a:t>
            </a:r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23F0A71-238C-4FC1-ADAE-9F6F084389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5937" y="3861047"/>
            <a:ext cx="1165090" cy="249295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1C8B820-03FE-4627-98BE-94EAEBBE0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26460" t="9450" r="20621" b="7392"/>
          <a:stretch/>
        </p:blipFill>
        <p:spPr>
          <a:xfrm>
            <a:off x="5292080" y="3861047"/>
            <a:ext cx="1596610" cy="250895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4A354C9-E3B7-4077-B90E-953B3A77FA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809" t="9086" r="15315"/>
          <a:stretch/>
        </p:blipFill>
        <p:spPr>
          <a:xfrm>
            <a:off x="3203848" y="1726627"/>
            <a:ext cx="1476113" cy="194840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1622C9A-2B8D-4AC0-BAAE-C0C9FE86F5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826" b="-972"/>
          <a:stretch/>
        </p:blipFill>
        <p:spPr>
          <a:xfrm>
            <a:off x="1403648" y="1726627"/>
            <a:ext cx="1082733" cy="19484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5272C26-0FA9-42AE-9325-D611C58BB3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006" t="20354" r="6213" b="17160"/>
          <a:stretch/>
        </p:blipFill>
        <p:spPr>
          <a:xfrm>
            <a:off x="1979712" y="203155"/>
            <a:ext cx="1759322" cy="844526"/>
          </a:xfrm>
          <a:prstGeom prst="rect">
            <a:avLst/>
          </a:prstGeom>
          <a:solidFill>
            <a:srgbClr val="FFFFFF"/>
          </a:solidFill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66592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0">
            <a:extLst>
              <a:ext uri="{FF2B5EF4-FFF2-40B4-BE49-F238E27FC236}">
                <a16:creationId xmlns:a16="http://schemas.microsoft.com/office/drawing/2014/main" id="{7F41E202-B916-4A89-80A7-6F70863472D1}"/>
              </a:ext>
            </a:extLst>
          </p:cNvPr>
          <p:cNvSpPr txBox="1">
            <a:spLocks/>
          </p:cNvSpPr>
          <p:nvPr/>
        </p:nvSpPr>
        <p:spPr bwMode="auto">
          <a:xfrm>
            <a:off x="3923928" y="141379"/>
            <a:ext cx="5126634" cy="419127"/>
          </a:xfrm>
          <a:prstGeom prst="rect">
            <a:avLst/>
          </a:prstGeom>
          <a:solidFill>
            <a:srgbClr val="4B902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A9CF96F-5532-4C3C-B64E-1C89B990EDC7}"/>
              </a:ext>
            </a:extLst>
          </p:cNvPr>
          <p:cNvSpPr/>
          <p:nvPr/>
        </p:nvSpPr>
        <p:spPr>
          <a:xfrm>
            <a:off x="136475" y="908720"/>
            <a:ext cx="887105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0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/>
              <a:t>The sector is characterized by a high level of operator education, training and a high degree of technological innovation both in terms of techniques and tools and equipment.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/>
              <a:t>We have compared the results with a previous survey carried out by </a:t>
            </a:r>
            <a:r>
              <a:rPr lang="en-US" sz="2000" dirty="0" err="1"/>
              <a:t>Mazzocchi</a:t>
            </a:r>
            <a:r>
              <a:rPr lang="en-US" sz="2000" dirty="0"/>
              <a:t> in 2017. 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n-US" sz="2000" dirty="0"/>
              <a:t>A reduction of self-employed workers was observed (44% versus 63%).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n-US" sz="2000" dirty="0"/>
              <a:t>An increase in employers and employees (respectively 34% and 17% against 20% and 5%).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n-US" sz="2000" dirty="0"/>
              <a:t>An increase in the use of mechanical descenders (</a:t>
            </a:r>
            <a:r>
              <a:rPr lang="en-US" sz="2000" dirty="0" err="1"/>
              <a:t>ZigZag</a:t>
            </a:r>
            <a:r>
              <a:rPr lang="en-US" sz="2000" dirty="0"/>
              <a:t> 71.8%) which in the past was around 31%. 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n-US" sz="2000" dirty="0"/>
              <a:t>A change was observed is the increase in the number of operators having got voluntary ETW certification, which increase from 27% to 32.6%, 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n-US" sz="2000" dirty="0"/>
              <a:t>An increase in the use SRT techniques is clearly preferred (70% versus 50%).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endParaRPr lang="en-US" sz="2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C5272C6-8B0C-4A32-BB62-2E0509CA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006" t="20354" r="6213" b="17160"/>
          <a:stretch/>
        </p:blipFill>
        <p:spPr>
          <a:xfrm>
            <a:off x="1979712" y="203155"/>
            <a:ext cx="1759322" cy="844526"/>
          </a:xfrm>
          <a:prstGeom prst="rect">
            <a:avLst/>
          </a:prstGeom>
          <a:solidFill>
            <a:srgbClr val="FFFFFF"/>
          </a:solidFill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541777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0">
            <a:extLst>
              <a:ext uri="{FF2B5EF4-FFF2-40B4-BE49-F238E27FC236}">
                <a16:creationId xmlns:a16="http://schemas.microsoft.com/office/drawing/2014/main" id="{7F41E202-B916-4A89-80A7-6F70863472D1}"/>
              </a:ext>
            </a:extLst>
          </p:cNvPr>
          <p:cNvSpPr txBox="1">
            <a:spLocks/>
          </p:cNvSpPr>
          <p:nvPr/>
        </p:nvSpPr>
        <p:spPr bwMode="auto">
          <a:xfrm>
            <a:off x="3923928" y="141379"/>
            <a:ext cx="5126634" cy="419127"/>
          </a:xfrm>
          <a:prstGeom prst="rect">
            <a:avLst/>
          </a:prstGeom>
          <a:solidFill>
            <a:srgbClr val="4B902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A9CF96F-5532-4C3C-B64E-1C89B990EDC7}"/>
              </a:ext>
            </a:extLst>
          </p:cNvPr>
          <p:cNvSpPr/>
          <p:nvPr/>
        </p:nvSpPr>
        <p:spPr>
          <a:xfrm>
            <a:off x="136475" y="1843950"/>
            <a:ext cx="887105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In the present study, technical and work conditions of professional arborists operating in tree care and maintenance were indagated by means of a survey carried out at national level.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The role of the professional arborist has gone beyond being only a pruner, as training and continuing specialization allow operators to provide tree management services from many domains.</a:t>
            </a:r>
          </a:p>
          <a:p>
            <a:pPr algn="just"/>
            <a:r>
              <a:rPr lang="en-US" sz="2000" dirty="0"/>
              <a:t>However, further in-depth studies are desirable to improve productivity and safety of this type of emerging work dedicated to the correct management of urban green areas.</a:t>
            </a:r>
            <a:endParaRPr lang="it-IT" sz="2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8DDC6A8-B09C-4D19-8CB4-BDA02505B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006" t="20354" r="6213" b="17160"/>
          <a:stretch/>
        </p:blipFill>
        <p:spPr>
          <a:xfrm>
            <a:off x="1979712" y="203155"/>
            <a:ext cx="1759322" cy="844526"/>
          </a:xfrm>
          <a:prstGeom prst="rect">
            <a:avLst/>
          </a:prstGeom>
          <a:solidFill>
            <a:srgbClr val="FFFFFF"/>
          </a:solidFill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05710789"/>
      </p:ext>
    </p:extLst>
  </p:cSld>
  <p:clrMapOvr>
    <a:masterClrMapping/>
  </p:clrMapOvr>
</p:sld>
</file>

<file path=ppt/theme/theme1.xml><?xml version="1.0" encoding="utf-8"?>
<a:theme xmlns:a="http://schemas.openxmlformats.org/drawingml/2006/main" name="Rev. 1 proposta modello presentazione CRE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8FAEE2DE902534BB62CE9DA1EC1D3A9" ma:contentTypeVersion="9" ma:contentTypeDescription="Creare un nuovo documento." ma:contentTypeScope="" ma:versionID="0ed4785aa8197806eca87d7646164d2f">
  <xsd:schema xmlns:xsd="http://www.w3.org/2001/XMLSchema" xmlns:xs="http://www.w3.org/2001/XMLSchema" xmlns:p="http://schemas.microsoft.com/office/2006/metadata/properties" xmlns:ns3="99492f42-6679-4ecd-8f12-897a050bad5f" targetNamespace="http://schemas.microsoft.com/office/2006/metadata/properties" ma:root="true" ma:fieldsID="5ea7bb613f5094c9ee5dc9a267f9da35" ns3:_="">
    <xsd:import namespace="99492f42-6679-4ecd-8f12-897a050bad5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492f42-6679-4ecd-8f12-897a050bad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EE7042-8C8D-4075-A954-E777DC7A7381}">
  <ds:schemaRefs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99492f42-6679-4ecd-8f12-897a050bad5f"/>
  </ds:schemaRefs>
</ds:datastoreItem>
</file>

<file path=customXml/itemProps2.xml><?xml version="1.0" encoding="utf-8"?>
<ds:datastoreItem xmlns:ds="http://schemas.openxmlformats.org/officeDocument/2006/customXml" ds:itemID="{EAE6BEB3-7B12-45C2-9FF0-8C38821E44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D5C8AE-2A67-43F2-A3BF-C1F40604D6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492f42-6679-4ecd-8f12-897a050bad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Modello%20PowerPoint%20CREA</Template>
  <TotalTime>7900</TotalTime>
  <Words>713</Words>
  <Application>Microsoft Office PowerPoint</Application>
  <PresentationFormat>Presentazione su schermo (4:3)</PresentationFormat>
  <Paragraphs>122</Paragraphs>
  <Slides>10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Rev. 1 proposta modello presentazione CREA</vt:lpstr>
      <vt:lpstr>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Luigi Amorese</dc:creator>
  <cp:lastModifiedBy>Leonardo Bianchini</cp:lastModifiedBy>
  <cp:revision>424</cp:revision>
  <dcterms:created xsi:type="dcterms:W3CDTF">2016-05-04T15:13:22Z</dcterms:created>
  <dcterms:modified xsi:type="dcterms:W3CDTF">2020-11-05T09:44:41Z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0x01010008FAEE2DE902534BB62CE9DA1EC1D3A9</vt:lpwstr>
  </property>
</Properties>
</file>