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71" r:id="rId8"/>
    <p:sldId id="272" r:id="rId9"/>
    <p:sldId id="268" r:id="rId10"/>
    <p:sldId id="273" r:id="rId11"/>
    <p:sldId id="274" r:id="rId12"/>
    <p:sldId id="276" r:id="rId13"/>
    <p:sldId id="277" r:id="rId14"/>
    <p:sldId id="266" r:id="rId15"/>
    <p:sldId id="269" r:id="rId16"/>
    <p:sldId id="265"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BA7B-8AF0-4F90-B582-D76CCA3987DC}" v="898" dt="2020-04-28T17:48:24.6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81" d="100"/>
          <a:sy n="81" d="100"/>
        </p:scale>
        <p:origin x="1435"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Maximum Stress vs Temperature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Results1!$B$9</c:f>
              <c:strCache>
                <c:ptCount val="1"/>
                <c:pt idx="0">
                  <c:v>DF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Results1!$A$2:$A$7</c:f>
              <c:numCache>
                <c:formatCode>General</c:formatCode>
                <c:ptCount val="6"/>
                <c:pt idx="0">
                  <c:v>20</c:v>
                </c:pt>
                <c:pt idx="1">
                  <c:v>100</c:v>
                </c:pt>
                <c:pt idx="2">
                  <c:v>140</c:v>
                </c:pt>
                <c:pt idx="3">
                  <c:v>180</c:v>
                </c:pt>
                <c:pt idx="4">
                  <c:v>220</c:v>
                </c:pt>
                <c:pt idx="5">
                  <c:v>260</c:v>
                </c:pt>
              </c:numCache>
            </c:numRef>
          </c:xVal>
          <c:yVal>
            <c:numRef>
              <c:f>Results1!$B$2:$B$7</c:f>
              <c:numCache>
                <c:formatCode>General</c:formatCode>
                <c:ptCount val="6"/>
                <c:pt idx="0">
                  <c:v>102.17</c:v>
                </c:pt>
                <c:pt idx="1">
                  <c:v>83.67</c:v>
                </c:pt>
                <c:pt idx="2">
                  <c:v>74.391999999999996</c:v>
                </c:pt>
                <c:pt idx="3">
                  <c:v>65.096000000000004</c:v>
                </c:pt>
                <c:pt idx="4">
                  <c:v>55.783999999999999</c:v>
                </c:pt>
                <c:pt idx="5">
                  <c:v>46.456000000000003</c:v>
                </c:pt>
              </c:numCache>
            </c:numRef>
          </c:yVal>
          <c:smooth val="0"/>
          <c:extLst>
            <c:ext xmlns:c16="http://schemas.microsoft.com/office/drawing/2014/chart" uri="{C3380CC4-5D6E-409C-BE32-E72D297353CC}">
              <c16:uniqueId val="{00000000-8C6E-4ED3-B97A-08881101196C}"/>
            </c:ext>
          </c:extLst>
        </c:ser>
        <c:ser>
          <c:idx val="1"/>
          <c:order val="1"/>
          <c:tx>
            <c:strRef>
              <c:f>Results1!$F$9</c:f>
              <c:strCache>
                <c:ptCount val="1"/>
                <c:pt idx="0">
                  <c:v>SYP</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Results1!$E$2:$E$7</c:f>
              <c:numCache>
                <c:formatCode>General</c:formatCode>
                <c:ptCount val="6"/>
                <c:pt idx="0">
                  <c:v>20</c:v>
                </c:pt>
                <c:pt idx="1">
                  <c:v>100</c:v>
                </c:pt>
                <c:pt idx="2">
                  <c:v>140</c:v>
                </c:pt>
                <c:pt idx="3">
                  <c:v>180</c:v>
                </c:pt>
                <c:pt idx="4">
                  <c:v>220</c:v>
                </c:pt>
                <c:pt idx="5">
                  <c:v>260</c:v>
                </c:pt>
              </c:numCache>
            </c:numRef>
          </c:xVal>
          <c:yVal>
            <c:numRef>
              <c:f>Results1!$F$2:$F$7</c:f>
              <c:numCache>
                <c:formatCode>General</c:formatCode>
                <c:ptCount val="6"/>
                <c:pt idx="0">
                  <c:v>105.9</c:v>
                </c:pt>
                <c:pt idx="1">
                  <c:v>85.710999999999999</c:v>
                </c:pt>
                <c:pt idx="2">
                  <c:v>75.582999999999998</c:v>
                </c:pt>
                <c:pt idx="3">
                  <c:v>65.432000000000002</c:v>
                </c:pt>
                <c:pt idx="4">
                  <c:v>55.259</c:v>
                </c:pt>
                <c:pt idx="5">
                  <c:v>45.064</c:v>
                </c:pt>
              </c:numCache>
            </c:numRef>
          </c:yVal>
          <c:smooth val="0"/>
          <c:extLst>
            <c:ext xmlns:c16="http://schemas.microsoft.com/office/drawing/2014/chart" uri="{C3380CC4-5D6E-409C-BE32-E72D297353CC}">
              <c16:uniqueId val="{00000001-8C6E-4ED3-B97A-08881101196C}"/>
            </c:ext>
          </c:extLst>
        </c:ser>
        <c:ser>
          <c:idx val="2"/>
          <c:order val="2"/>
          <c:tx>
            <c:strRef>
              <c:f>Results1!$J$9</c:f>
              <c:strCache>
                <c:ptCount val="1"/>
                <c:pt idx="0">
                  <c:v>SPF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Results1!$I$2:$I$7</c:f>
              <c:numCache>
                <c:formatCode>General</c:formatCode>
                <c:ptCount val="6"/>
                <c:pt idx="0">
                  <c:v>20</c:v>
                </c:pt>
                <c:pt idx="1">
                  <c:v>100</c:v>
                </c:pt>
                <c:pt idx="2">
                  <c:v>140</c:v>
                </c:pt>
                <c:pt idx="3">
                  <c:v>180</c:v>
                </c:pt>
                <c:pt idx="4">
                  <c:v>220</c:v>
                </c:pt>
                <c:pt idx="5">
                  <c:v>260</c:v>
                </c:pt>
              </c:numCache>
            </c:numRef>
          </c:xVal>
          <c:yVal>
            <c:numRef>
              <c:f>Results1!$J$2:$J$7</c:f>
              <c:numCache>
                <c:formatCode>General</c:formatCode>
                <c:ptCount val="6"/>
                <c:pt idx="0">
                  <c:v>82.736000000000004</c:v>
                </c:pt>
                <c:pt idx="1">
                  <c:v>66.713999999999999</c:v>
                </c:pt>
                <c:pt idx="2">
                  <c:v>58.685000000000002</c:v>
                </c:pt>
                <c:pt idx="3">
                  <c:v>50.645000000000003</c:v>
                </c:pt>
                <c:pt idx="4">
                  <c:v>42.593000000000004</c:v>
                </c:pt>
                <c:pt idx="5">
                  <c:v>34.530999999999999</c:v>
                </c:pt>
              </c:numCache>
            </c:numRef>
          </c:yVal>
          <c:smooth val="0"/>
          <c:extLst>
            <c:ext xmlns:c16="http://schemas.microsoft.com/office/drawing/2014/chart" uri="{C3380CC4-5D6E-409C-BE32-E72D297353CC}">
              <c16:uniqueId val="{00000002-8C6E-4ED3-B97A-08881101196C}"/>
            </c:ext>
          </c:extLst>
        </c:ser>
        <c:dLbls>
          <c:showLegendKey val="0"/>
          <c:showVal val="0"/>
          <c:showCatName val="0"/>
          <c:showSerName val="0"/>
          <c:showPercent val="0"/>
          <c:showBubbleSize val="0"/>
        </c:dLbls>
        <c:axId val="1756998112"/>
        <c:axId val="1594665952"/>
      </c:scatterChart>
      <c:valAx>
        <c:axId val="175699811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Temperature (°C)</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665952"/>
        <c:crosses val="autoZero"/>
        <c:crossBetween val="midCat"/>
      </c:valAx>
      <c:valAx>
        <c:axId val="159466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Maximum Stress (MPa)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99811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Maximum Strain vs Temperature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Results1!$B$9</c:f>
              <c:strCache>
                <c:ptCount val="1"/>
                <c:pt idx="0">
                  <c:v>DF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Results1!$A$2:$A$7</c:f>
              <c:numCache>
                <c:formatCode>General</c:formatCode>
                <c:ptCount val="6"/>
                <c:pt idx="0">
                  <c:v>20</c:v>
                </c:pt>
                <c:pt idx="1">
                  <c:v>100</c:v>
                </c:pt>
                <c:pt idx="2">
                  <c:v>140</c:v>
                </c:pt>
                <c:pt idx="3">
                  <c:v>180</c:v>
                </c:pt>
                <c:pt idx="4">
                  <c:v>220</c:v>
                </c:pt>
                <c:pt idx="5">
                  <c:v>260</c:v>
                </c:pt>
              </c:numCache>
            </c:numRef>
          </c:xVal>
          <c:yVal>
            <c:numRef>
              <c:f>Results1!$C$2:$C$7</c:f>
              <c:numCache>
                <c:formatCode>General</c:formatCode>
                <c:ptCount val="6"/>
                <c:pt idx="0">
                  <c:v>2.7764E-2</c:v>
                </c:pt>
                <c:pt idx="1">
                  <c:v>1.9817000000000001E-2</c:v>
                </c:pt>
                <c:pt idx="2">
                  <c:v>1.5873999999999999E-2</c:v>
                </c:pt>
                <c:pt idx="3">
                  <c:v>1.1951E-2</c:v>
                </c:pt>
                <c:pt idx="4">
                  <c:v>8.0496999999999999E-3</c:v>
                </c:pt>
                <c:pt idx="5">
                  <c:v>7.2363999999999996E-3</c:v>
                </c:pt>
              </c:numCache>
            </c:numRef>
          </c:yVal>
          <c:smooth val="0"/>
          <c:extLst>
            <c:ext xmlns:c16="http://schemas.microsoft.com/office/drawing/2014/chart" uri="{C3380CC4-5D6E-409C-BE32-E72D297353CC}">
              <c16:uniqueId val="{00000000-AC58-4D7E-AE9D-8A9CD28FD545}"/>
            </c:ext>
          </c:extLst>
        </c:ser>
        <c:ser>
          <c:idx val="1"/>
          <c:order val="1"/>
          <c:tx>
            <c:strRef>
              <c:f>Results1!$F$9</c:f>
              <c:strCache>
                <c:ptCount val="1"/>
                <c:pt idx="0">
                  <c:v>SYP</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Results1!$E$2:$E$7</c:f>
              <c:numCache>
                <c:formatCode>General</c:formatCode>
                <c:ptCount val="6"/>
                <c:pt idx="0">
                  <c:v>20</c:v>
                </c:pt>
                <c:pt idx="1">
                  <c:v>100</c:v>
                </c:pt>
                <c:pt idx="2">
                  <c:v>140</c:v>
                </c:pt>
                <c:pt idx="3">
                  <c:v>180</c:v>
                </c:pt>
                <c:pt idx="4">
                  <c:v>220</c:v>
                </c:pt>
                <c:pt idx="5">
                  <c:v>260</c:v>
                </c:pt>
              </c:numCache>
            </c:numRef>
          </c:xVal>
          <c:yVal>
            <c:numRef>
              <c:f>Results1!$G$2:$G$7</c:f>
              <c:numCache>
                <c:formatCode>General</c:formatCode>
                <c:ptCount val="6"/>
                <c:pt idx="0">
                  <c:v>2.6053E-2</c:v>
                </c:pt>
                <c:pt idx="1">
                  <c:v>1.8606000000000001E-2</c:v>
                </c:pt>
                <c:pt idx="2">
                  <c:v>1.4909E-2</c:v>
                </c:pt>
                <c:pt idx="3">
                  <c:v>1.1231E-2</c:v>
                </c:pt>
                <c:pt idx="4">
                  <c:v>7.8300999999999996E-3</c:v>
                </c:pt>
                <c:pt idx="5">
                  <c:v>7.0902999999999999E-3</c:v>
                </c:pt>
              </c:numCache>
            </c:numRef>
          </c:yVal>
          <c:smooth val="0"/>
          <c:extLst>
            <c:ext xmlns:c16="http://schemas.microsoft.com/office/drawing/2014/chart" uri="{C3380CC4-5D6E-409C-BE32-E72D297353CC}">
              <c16:uniqueId val="{00000001-AC58-4D7E-AE9D-8A9CD28FD545}"/>
            </c:ext>
          </c:extLst>
        </c:ser>
        <c:ser>
          <c:idx val="2"/>
          <c:order val="2"/>
          <c:tx>
            <c:strRef>
              <c:f>Results1!$J$9</c:f>
              <c:strCache>
                <c:ptCount val="1"/>
                <c:pt idx="0">
                  <c:v>SPF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Results1!$I$2:$I$7</c:f>
              <c:numCache>
                <c:formatCode>General</c:formatCode>
                <c:ptCount val="6"/>
                <c:pt idx="0">
                  <c:v>20</c:v>
                </c:pt>
                <c:pt idx="1">
                  <c:v>100</c:v>
                </c:pt>
                <c:pt idx="2">
                  <c:v>140</c:v>
                </c:pt>
                <c:pt idx="3">
                  <c:v>180</c:v>
                </c:pt>
                <c:pt idx="4">
                  <c:v>220</c:v>
                </c:pt>
                <c:pt idx="5">
                  <c:v>260</c:v>
                </c:pt>
              </c:numCache>
            </c:numRef>
          </c:xVal>
          <c:yVal>
            <c:numRef>
              <c:f>Results1!$K$2:$K$7</c:f>
              <c:numCache>
                <c:formatCode>General</c:formatCode>
                <c:ptCount val="6"/>
                <c:pt idx="0">
                  <c:v>3.4930999999999997E-2</c:v>
                </c:pt>
                <c:pt idx="1">
                  <c:v>2.5218999999999998E-2</c:v>
                </c:pt>
                <c:pt idx="2">
                  <c:v>2.0365000000000001E-2</c:v>
                </c:pt>
                <c:pt idx="3">
                  <c:v>1.5513000000000001E-2</c:v>
                </c:pt>
                <c:pt idx="4">
                  <c:v>1.0662E-2</c:v>
                </c:pt>
                <c:pt idx="5">
                  <c:v>7.6407000000000003E-3</c:v>
                </c:pt>
              </c:numCache>
            </c:numRef>
          </c:yVal>
          <c:smooth val="0"/>
          <c:extLst>
            <c:ext xmlns:c16="http://schemas.microsoft.com/office/drawing/2014/chart" uri="{C3380CC4-5D6E-409C-BE32-E72D297353CC}">
              <c16:uniqueId val="{00000002-AC58-4D7E-AE9D-8A9CD28FD545}"/>
            </c:ext>
          </c:extLst>
        </c:ser>
        <c:dLbls>
          <c:showLegendKey val="0"/>
          <c:showVal val="0"/>
          <c:showCatName val="0"/>
          <c:showSerName val="0"/>
          <c:showPercent val="0"/>
          <c:showBubbleSize val="0"/>
        </c:dLbls>
        <c:axId val="1763691040"/>
        <c:axId val="1641073232"/>
      </c:scatterChart>
      <c:valAx>
        <c:axId val="17636910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Temperature (°C)</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1073232"/>
        <c:crosses val="autoZero"/>
        <c:crossBetween val="midCat"/>
      </c:valAx>
      <c:valAx>
        <c:axId val="164107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a:latin typeface="Arial" panose="020B0604020202020204" pitchFamily="34" charset="0"/>
                    <a:cs typeface="Arial" panose="020B0604020202020204" pitchFamily="34" charset="0"/>
                  </a:rPr>
                  <a:t>Maximum Strain</a:t>
                </a:r>
                <a:r>
                  <a:rPr lang="en-GB" sz="1200" baseline="0">
                    <a:latin typeface="Arial" panose="020B0604020202020204" pitchFamily="34" charset="0"/>
                    <a:cs typeface="Arial" panose="020B0604020202020204" pitchFamily="34" charset="0"/>
                  </a:rPr>
                  <a:t> (mm/mm)</a:t>
                </a:r>
                <a:endParaRPr lang="en-GB" sz="120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69104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a:latin typeface="Arial" panose="020B0604020202020204" pitchFamily="34" charset="0"/>
                <a:cs typeface="Arial" panose="020B0604020202020204" pitchFamily="34" charset="0"/>
              </a:rPr>
              <a:t>Maximum Stress against Temperature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Adhesives!$B$8</c:f>
              <c:strCache>
                <c:ptCount val="1"/>
                <c:pt idx="0">
                  <c:v>PRF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Adhesives!$A$2:$A$7</c:f>
              <c:numCache>
                <c:formatCode>General</c:formatCode>
                <c:ptCount val="6"/>
                <c:pt idx="0">
                  <c:v>20</c:v>
                </c:pt>
                <c:pt idx="1">
                  <c:v>100</c:v>
                </c:pt>
                <c:pt idx="2">
                  <c:v>140</c:v>
                </c:pt>
                <c:pt idx="3">
                  <c:v>180</c:v>
                </c:pt>
                <c:pt idx="4">
                  <c:v>220</c:v>
                </c:pt>
                <c:pt idx="5">
                  <c:v>260</c:v>
                </c:pt>
              </c:numCache>
            </c:numRef>
          </c:xVal>
          <c:yVal>
            <c:numRef>
              <c:f>Adhesives!$B$2:$B$7</c:f>
              <c:numCache>
                <c:formatCode>General</c:formatCode>
                <c:ptCount val="6"/>
                <c:pt idx="0">
                  <c:v>131.94999999999999</c:v>
                </c:pt>
                <c:pt idx="1">
                  <c:v>106.83</c:v>
                </c:pt>
                <c:pt idx="2">
                  <c:v>94.215000000000003</c:v>
                </c:pt>
                <c:pt idx="3">
                  <c:v>81.561999999999998</c:v>
                </c:pt>
                <c:pt idx="4">
                  <c:v>68.872</c:v>
                </c:pt>
                <c:pt idx="5">
                  <c:v>56.145000000000003</c:v>
                </c:pt>
              </c:numCache>
            </c:numRef>
          </c:yVal>
          <c:smooth val="0"/>
          <c:extLst>
            <c:ext xmlns:c16="http://schemas.microsoft.com/office/drawing/2014/chart" uri="{C3380CC4-5D6E-409C-BE32-E72D297353CC}">
              <c16:uniqueId val="{00000000-D608-4AAE-B23D-204D77A80E97}"/>
            </c:ext>
          </c:extLst>
        </c:ser>
        <c:ser>
          <c:idx val="1"/>
          <c:order val="1"/>
          <c:tx>
            <c:strRef>
              <c:f>Adhesives!$G$8</c:f>
              <c:strCache>
                <c:ptCount val="1"/>
                <c:pt idx="0">
                  <c:v>MF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Adhesives!$F$2:$F$7</c:f>
              <c:numCache>
                <c:formatCode>General</c:formatCode>
                <c:ptCount val="6"/>
                <c:pt idx="0">
                  <c:v>20</c:v>
                </c:pt>
                <c:pt idx="1">
                  <c:v>100</c:v>
                </c:pt>
                <c:pt idx="2">
                  <c:v>140</c:v>
                </c:pt>
                <c:pt idx="3">
                  <c:v>180</c:v>
                </c:pt>
                <c:pt idx="4">
                  <c:v>220</c:v>
                </c:pt>
                <c:pt idx="5">
                  <c:v>260</c:v>
                </c:pt>
              </c:numCache>
            </c:numRef>
          </c:xVal>
          <c:yVal>
            <c:numRef>
              <c:f>Adhesives!$G$2:$G$7</c:f>
              <c:numCache>
                <c:formatCode>General</c:formatCode>
                <c:ptCount val="6"/>
                <c:pt idx="0">
                  <c:v>128.37</c:v>
                </c:pt>
                <c:pt idx="1">
                  <c:v>104.28</c:v>
                </c:pt>
                <c:pt idx="2">
                  <c:v>92.2</c:v>
                </c:pt>
                <c:pt idx="3">
                  <c:v>80.094999999999999</c:v>
                </c:pt>
                <c:pt idx="4">
                  <c:v>67.966999999999999</c:v>
                </c:pt>
                <c:pt idx="5">
                  <c:v>55.814999999999998</c:v>
                </c:pt>
              </c:numCache>
            </c:numRef>
          </c:yVal>
          <c:smooth val="0"/>
          <c:extLst>
            <c:ext xmlns:c16="http://schemas.microsoft.com/office/drawing/2014/chart" uri="{C3380CC4-5D6E-409C-BE32-E72D297353CC}">
              <c16:uniqueId val="{00000001-D608-4AAE-B23D-204D77A80E97}"/>
            </c:ext>
          </c:extLst>
        </c:ser>
        <c:ser>
          <c:idx val="2"/>
          <c:order val="2"/>
          <c:tx>
            <c:strRef>
              <c:f>Adhesives!$L$8</c:f>
              <c:strCache>
                <c:ptCount val="1"/>
                <c:pt idx="0">
                  <c:v>PUR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Adhesives!$K$2:$K$7</c:f>
              <c:numCache>
                <c:formatCode>General</c:formatCode>
                <c:ptCount val="6"/>
                <c:pt idx="0">
                  <c:v>20</c:v>
                </c:pt>
                <c:pt idx="1">
                  <c:v>100</c:v>
                </c:pt>
                <c:pt idx="2">
                  <c:v>140</c:v>
                </c:pt>
                <c:pt idx="3">
                  <c:v>180</c:v>
                </c:pt>
                <c:pt idx="4">
                  <c:v>220</c:v>
                </c:pt>
                <c:pt idx="5">
                  <c:v>260</c:v>
                </c:pt>
              </c:numCache>
            </c:numRef>
          </c:xVal>
          <c:yVal>
            <c:numRef>
              <c:f>Adhesives!$L$2:$L$7</c:f>
              <c:numCache>
                <c:formatCode>General</c:formatCode>
                <c:ptCount val="6"/>
                <c:pt idx="0">
                  <c:v>115.67</c:v>
                </c:pt>
                <c:pt idx="1">
                  <c:v>94.253</c:v>
                </c:pt>
                <c:pt idx="2">
                  <c:v>83.515000000000001</c:v>
                </c:pt>
                <c:pt idx="3">
                  <c:v>72.756</c:v>
                </c:pt>
                <c:pt idx="4">
                  <c:v>61.975999999999999</c:v>
                </c:pt>
                <c:pt idx="5">
                  <c:v>51.174999999999997</c:v>
                </c:pt>
              </c:numCache>
            </c:numRef>
          </c:yVal>
          <c:smooth val="0"/>
          <c:extLst>
            <c:ext xmlns:c16="http://schemas.microsoft.com/office/drawing/2014/chart" uri="{C3380CC4-5D6E-409C-BE32-E72D297353CC}">
              <c16:uniqueId val="{00000002-D608-4AAE-B23D-204D77A80E97}"/>
            </c:ext>
          </c:extLst>
        </c:ser>
        <c:ser>
          <c:idx val="3"/>
          <c:order val="3"/>
          <c:tx>
            <c:strRef>
              <c:f>Adhesives!$Q$8</c:f>
              <c:strCache>
                <c:ptCount val="1"/>
                <c:pt idx="0">
                  <c:v>DF</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Adhesives!$P$2:$P$7</c:f>
              <c:numCache>
                <c:formatCode>General</c:formatCode>
                <c:ptCount val="6"/>
                <c:pt idx="0">
                  <c:v>20</c:v>
                </c:pt>
                <c:pt idx="1">
                  <c:v>100</c:v>
                </c:pt>
                <c:pt idx="2">
                  <c:v>140</c:v>
                </c:pt>
                <c:pt idx="3">
                  <c:v>180</c:v>
                </c:pt>
                <c:pt idx="4">
                  <c:v>220</c:v>
                </c:pt>
                <c:pt idx="5">
                  <c:v>260</c:v>
                </c:pt>
              </c:numCache>
            </c:numRef>
          </c:xVal>
          <c:yVal>
            <c:numRef>
              <c:f>Adhesives!$Q$2:$Q$7</c:f>
              <c:numCache>
                <c:formatCode>General</c:formatCode>
                <c:ptCount val="6"/>
                <c:pt idx="0">
                  <c:v>102.17</c:v>
                </c:pt>
                <c:pt idx="1">
                  <c:v>83.67</c:v>
                </c:pt>
                <c:pt idx="2">
                  <c:v>74.391999999999996</c:v>
                </c:pt>
                <c:pt idx="3">
                  <c:v>65.096000000000004</c:v>
                </c:pt>
                <c:pt idx="4">
                  <c:v>55.783999999999999</c:v>
                </c:pt>
                <c:pt idx="5">
                  <c:v>46.456000000000003</c:v>
                </c:pt>
              </c:numCache>
            </c:numRef>
          </c:yVal>
          <c:smooth val="0"/>
          <c:extLst>
            <c:ext xmlns:c16="http://schemas.microsoft.com/office/drawing/2014/chart" uri="{C3380CC4-5D6E-409C-BE32-E72D297353CC}">
              <c16:uniqueId val="{00000003-D608-4AAE-B23D-204D77A80E97}"/>
            </c:ext>
          </c:extLst>
        </c:ser>
        <c:dLbls>
          <c:showLegendKey val="0"/>
          <c:showVal val="0"/>
          <c:showCatName val="0"/>
          <c:showSerName val="0"/>
          <c:showPercent val="0"/>
          <c:showBubbleSize val="0"/>
        </c:dLbls>
        <c:axId val="1970542623"/>
        <c:axId val="1965205855"/>
      </c:scatterChart>
      <c:valAx>
        <c:axId val="1970542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Temperature (°C)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5205855"/>
        <c:crosses val="autoZero"/>
        <c:crossBetween val="midCat"/>
      </c:valAx>
      <c:valAx>
        <c:axId val="1965205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Maximum Stress (MPa)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0542623"/>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1" i="0" baseline="0">
                <a:effectLst/>
                <a:latin typeface="Arial" panose="020B0604020202020204" pitchFamily="34" charset="0"/>
                <a:cs typeface="Arial" panose="020B0604020202020204" pitchFamily="34" charset="0"/>
              </a:rPr>
              <a:t>Maximum Strain against Temperature</a:t>
            </a:r>
            <a:endParaRPr lang="en-GB" sz="1200" b="1">
              <a:effectLst/>
              <a:latin typeface="Arial" panose="020B0604020202020204" pitchFamily="34" charset="0"/>
              <a:cs typeface="Arial" panose="020B0604020202020204" pitchFamily="34" charset="0"/>
            </a:endParaRPr>
          </a:p>
        </c:rich>
      </c:tx>
      <c:layout>
        <c:manualLayout>
          <c:xMode val="edge"/>
          <c:yMode val="edge"/>
          <c:x val="0.24470132107628356"/>
          <c:y val="4.946821667078902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Adhesives!$G$8</c:f>
              <c:strCache>
                <c:ptCount val="1"/>
                <c:pt idx="0">
                  <c:v>MF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Adhesives!$F$2:$F$7</c:f>
              <c:numCache>
                <c:formatCode>General</c:formatCode>
                <c:ptCount val="6"/>
                <c:pt idx="0">
                  <c:v>20</c:v>
                </c:pt>
                <c:pt idx="1">
                  <c:v>100</c:v>
                </c:pt>
                <c:pt idx="2">
                  <c:v>140</c:v>
                </c:pt>
                <c:pt idx="3">
                  <c:v>180</c:v>
                </c:pt>
                <c:pt idx="4">
                  <c:v>220</c:v>
                </c:pt>
                <c:pt idx="5">
                  <c:v>260</c:v>
                </c:pt>
              </c:numCache>
            </c:numRef>
          </c:xVal>
          <c:yVal>
            <c:numRef>
              <c:f>Adhesives!$H$2:$H$7</c:f>
              <c:numCache>
                <c:formatCode>General</c:formatCode>
                <c:ptCount val="6"/>
                <c:pt idx="0">
                  <c:v>5.2469000000000002E-2</c:v>
                </c:pt>
                <c:pt idx="1">
                  <c:v>3.9939000000000002E-2</c:v>
                </c:pt>
                <c:pt idx="2">
                  <c:v>3.3707000000000001E-2</c:v>
                </c:pt>
                <c:pt idx="3">
                  <c:v>2.7505999999999999E-2</c:v>
                </c:pt>
                <c:pt idx="4">
                  <c:v>2.1351999999999999E-2</c:v>
                </c:pt>
                <c:pt idx="5">
                  <c:v>1.5285999999999999E-2</c:v>
                </c:pt>
              </c:numCache>
            </c:numRef>
          </c:yVal>
          <c:smooth val="0"/>
          <c:extLst>
            <c:ext xmlns:c16="http://schemas.microsoft.com/office/drawing/2014/chart" uri="{C3380CC4-5D6E-409C-BE32-E72D297353CC}">
              <c16:uniqueId val="{00000000-F8C9-4137-BA06-D12C38FC8D8E}"/>
            </c:ext>
          </c:extLst>
        </c:ser>
        <c:ser>
          <c:idx val="1"/>
          <c:order val="1"/>
          <c:tx>
            <c:strRef>
              <c:f>Adhesives!$B$8</c:f>
              <c:strCache>
                <c:ptCount val="1"/>
                <c:pt idx="0">
                  <c:v>PRF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Adhesives!$A$2:$A$7</c:f>
              <c:numCache>
                <c:formatCode>General</c:formatCode>
                <c:ptCount val="6"/>
                <c:pt idx="0">
                  <c:v>20</c:v>
                </c:pt>
                <c:pt idx="1">
                  <c:v>100</c:v>
                </c:pt>
                <c:pt idx="2">
                  <c:v>140</c:v>
                </c:pt>
                <c:pt idx="3">
                  <c:v>180</c:v>
                </c:pt>
                <c:pt idx="4">
                  <c:v>220</c:v>
                </c:pt>
                <c:pt idx="5">
                  <c:v>260</c:v>
                </c:pt>
              </c:numCache>
            </c:numRef>
          </c:xVal>
          <c:yVal>
            <c:numRef>
              <c:f>Adhesives!$C$2:$C$7</c:f>
              <c:numCache>
                <c:formatCode>General</c:formatCode>
                <c:ptCount val="6"/>
                <c:pt idx="0">
                  <c:v>6.9581000000000004E-2</c:v>
                </c:pt>
                <c:pt idx="1">
                  <c:v>5.2427000000000001E-2</c:v>
                </c:pt>
                <c:pt idx="2">
                  <c:v>4.3894000000000002E-2</c:v>
                </c:pt>
                <c:pt idx="3">
                  <c:v>3.5399E-2</c:v>
                </c:pt>
                <c:pt idx="4">
                  <c:v>2.6957999999999999E-2</c:v>
                </c:pt>
                <c:pt idx="5">
                  <c:v>1.8615E-2</c:v>
                </c:pt>
              </c:numCache>
            </c:numRef>
          </c:yVal>
          <c:smooth val="0"/>
          <c:extLst>
            <c:ext xmlns:c16="http://schemas.microsoft.com/office/drawing/2014/chart" uri="{C3380CC4-5D6E-409C-BE32-E72D297353CC}">
              <c16:uniqueId val="{00000001-F8C9-4137-BA06-D12C38FC8D8E}"/>
            </c:ext>
          </c:extLst>
        </c:ser>
        <c:ser>
          <c:idx val="2"/>
          <c:order val="2"/>
          <c:tx>
            <c:strRef>
              <c:f>Adhesives!$L$8</c:f>
              <c:strCache>
                <c:ptCount val="1"/>
                <c:pt idx="0">
                  <c:v>PUR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Adhesives!$K$2:$K$7</c:f>
              <c:numCache>
                <c:formatCode>General</c:formatCode>
                <c:ptCount val="6"/>
                <c:pt idx="0">
                  <c:v>20</c:v>
                </c:pt>
                <c:pt idx="1">
                  <c:v>100</c:v>
                </c:pt>
                <c:pt idx="2">
                  <c:v>140</c:v>
                </c:pt>
                <c:pt idx="3">
                  <c:v>180</c:v>
                </c:pt>
                <c:pt idx="4">
                  <c:v>220</c:v>
                </c:pt>
                <c:pt idx="5">
                  <c:v>260</c:v>
                </c:pt>
              </c:numCache>
            </c:numRef>
          </c:xVal>
          <c:yVal>
            <c:numRef>
              <c:f>Adhesives!$M$2:$M$7</c:f>
              <c:numCache>
                <c:formatCode>General</c:formatCode>
                <c:ptCount val="6"/>
                <c:pt idx="0">
                  <c:v>0.15237000000000001</c:v>
                </c:pt>
                <c:pt idx="1">
                  <c:v>0.11391999999999999</c:v>
                </c:pt>
                <c:pt idx="2">
                  <c:v>9.4933000000000003E-2</c:v>
                </c:pt>
                <c:pt idx="3">
                  <c:v>7.6201000000000005E-2</c:v>
                </c:pt>
                <c:pt idx="4">
                  <c:v>5.7928E-2</c:v>
                </c:pt>
                <c:pt idx="5">
                  <c:v>4.0660000000000002E-2</c:v>
                </c:pt>
              </c:numCache>
            </c:numRef>
          </c:yVal>
          <c:smooth val="0"/>
          <c:extLst>
            <c:ext xmlns:c16="http://schemas.microsoft.com/office/drawing/2014/chart" uri="{C3380CC4-5D6E-409C-BE32-E72D297353CC}">
              <c16:uniqueId val="{00000002-F8C9-4137-BA06-D12C38FC8D8E}"/>
            </c:ext>
          </c:extLst>
        </c:ser>
        <c:ser>
          <c:idx val="3"/>
          <c:order val="3"/>
          <c:tx>
            <c:strRef>
              <c:f>Adhesives!$Q$8</c:f>
              <c:strCache>
                <c:ptCount val="1"/>
                <c:pt idx="0">
                  <c:v>DF</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Adhesives!$P$2:$P$7</c:f>
              <c:numCache>
                <c:formatCode>General</c:formatCode>
                <c:ptCount val="6"/>
                <c:pt idx="0">
                  <c:v>20</c:v>
                </c:pt>
                <c:pt idx="1">
                  <c:v>100</c:v>
                </c:pt>
                <c:pt idx="2">
                  <c:v>140</c:v>
                </c:pt>
                <c:pt idx="3">
                  <c:v>180</c:v>
                </c:pt>
                <c:pt idx="4">
                  <c:v>220</c:v>
                </c:pt>
                <c:pt idx="5">
                  <c:v>260</c:v>
                </c:pt>
              </c:numCache>
            </c:numRef>
          </c:xVal>
          <c:yVal>
            <c:numRef>
              <c:f>Adhesives!$R$2:$R$7</c:f>
              <c:numCache>
                <c:formatCode>General</c:formatCode>
                <c:ptCount val="6"/>
                <c:pt idx="0">
                  <c:v>2.7764E-2</c:v>
                </c:pt>
                <c:pt idx="1">
                  <c:v>1.9817000000000001E-2</c:v>
                </c:pt>
                <c:pt idx="2">
                  <c:v>1.5873999999999999E-2</c:v>
                </c:pt>
                <c:pt idx="3">
                  <c:v>1.1951E-2</c:v>
                </c:pt>
                <c:pt idx="4">
                  <c:v>8.0496999999999999E-3</c:v>
                </c:pt>
                <c:pt idx="5">
                  <c:v>7.2363999999999996E-3</c:v>
                </c:pt>
              </c:numCache>
            </c:numRef>
          </c:yVal>
          <c:smooth val="0"/>
          <c:extLst>
            <c:ext xmlns:c16="http://schemas.microsoft.com/office/drawing/2014/chart" uri="{C3380CC4-5D6E-409C-BE32-E72D297353CC}">
              <c16:uniqueId val="{00000003-F8C9-4137-BA06-D12C38FC8D8E}"/>
            </c:ext>
          </c:extLst>
        </c:ser>
        <c:dLbls>
          <c:showLegendKey val="0"/>
          <c:showVal val="0"/>
          <c:showCatName val="0"/>
          <c:showSerName val="0"/>
          <c:showPercent val="0"/>
          <c:showBubbleSize val="0"/>
        </c:dLbls>
        <c:axId val="1966332031"/>
        <c:axId val="1971350015"/>
      </c:scatterChart>
      <c:valAx>
        <c:axId val="196633203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0" i="0" baseline="0">
                    <a:effectLst/>
                  </a:rPr>
                  <a:t>Temperature (°C)</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350015"/>
        <c:crosses val="autoZero"/>
        <c:crossBetween val="midCat"/>
      </c:valAx>
      <c:valAx>
        <c:axId val="1971350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Maximum Strain (mm/mm)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6332031"/>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DD799-3745-40D1-A63F-737C0FFF7BB0}"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878D942C-3292-491D-BB86-87736A2F5E41}">
      <dgm:prSet/>
      <dgm:spPr/>
      <dgm:t>
        <a:bodyPr/>
        <a:lstStyle/>
        <a:p>
          <a:pPr algn="l"/>
          <a:r>
            <a:rPr lang="en-US" dirty="0">
              <a:latin typeface="Arial" panose="020B0604020202020204" pitchFamily="34" charset="0"/>
              <a:cs typeface="Arial" panose="020B0604020202020204" pitchFamily="34" charset="0"/>
            </a:rPr>
            <a:t>Introduction</a:t>
          </a:r>
        </a:p>
      </dgm:t>
    </dgm:pt>
    <dgm:pt modelId="{30B95CCC-9628-4BDE-9419-66A38D852B65}" type="parTrans" cxnId="{DD5200DD-8A69-4EF6-AA86-57F89B17EEE1}">
      <dgm:prSet/>
      <dgm:spPr/>
      <dgm:t>
        <a:bodyPr/>
        <a:lstStyle/>
        <a:p>
          <a:pPr algn="l"/>
          <a:endParaRPr lang="en-US"/>
        </a:p>
      </dgm:t>
    </dgm:pt>
    <dgm:pt modelId="{B1DDFFC5-EFD8-43D3-8C6D-F5A637E8FFBA}" type="sibTrans" cxnId="{DD5200DD-8A69-4EF6-AA86-57F89B17EEE1}">
      <dgm:prSet/>
      <dgm:spPr/>
      <dgm:t>
        <a:bodyPr/>
        <a:lstStyle/>
        <a:p>
          <a:pPr algn="l"/>
          <a:endParaRPr lang="en-US"/>
        </a:p>
      </dgm:t>
    </dgm:pt>
    <dgm:pt modelId="{C51A70BB-2EC3-4163-8510-91DC1418D65F}">
      <dgm:prSet/>
      <dgm:spPr/>
      <dgm:t>
        <a:bodyPr/>
        <a:lstStyle/>
        <a:p>
          <a:pPr algn="l"/>
          <a:r>
            <a:rPr lang="en-US" dirty="0">
              <a:latin typeface="Arial" panose="020B0604020202020204" pitchFamily="34" charset="0"/>
              <a:cs typeface="Arial" panose="020B0604020202020204" pitchFamily="34" charset="0"/>
            </a:rPr>
            <a:t>Methodology</a:t>
          </a:r>
        </a:p>
      </dgm:t>
    </dgm:pt>
    <dgm:pt modelId="{9580BB47-5138-413F-98DD-82D78FE7A246}" type="parTrans" cxnId="{996CD343-4C88-4216-93C6-BF45BA33A981}">
      <dgm:prSet/>
      <dgm:spPr/>
      <dgm:t>
        <a:bodyPr/>
        <a:lstStyle/>
        <a:p>
          <a:pPr algn="l"/>
          <a:endParaRPr lang="en-GB"/>
        </a:p>
      </dgm:t>
    </dgm:pt>
    <dgm:pt modelId="{67147F32-FDE7-407D-B67E-5FA94517E35F}" type="sibTrans" cxnId="{996CD343-4C88-4216-93C6-BF45BA33A981}">
      <dgm:prSet/>
      <dgm:spPr/>
      <dgm:t>
        <a:bodyPr/>
        <a:lstStyle/>
        <a:p>
          <a:pPr algn="l"/>
          <a:endParaRPr lang="en-GB"/>
        </a:p>
      </dgm:t>
    </dgm:pt>
    <dgm:pt modelId="{2E6D0648-E05C-496B-B19A-E2A94256572D}">
      <dgm:prSet/>
      <dgm:spPr/>
      <dgm:t>
        <a:bodyPr/>
        <a:lstStyle/>
        <a:p>
          <a:pPr algn="l"/>
          <a:r>
            <a:rPr lang="en-US" dirty="0">
              <a:latin typeface="Arial" panose="020B0604020202020204" pitchFamily="34" charset="0"/>
              <a:cs typeface="Arial" panose="020B0604020202020204" pitchFamily="34" charset="0"/>
            </a:rPr>
            <a:t>Results and Analysis</a:t>
          </a:r>
        </a:p>
      </dgm:t>
    </dgm:pt>
    <dgm:pt modelId="{D143D53E-9E12-43B7-A02D-8B471A5F41AB}" type="parTrans" cxnId="{6402298C-F247-4B1E-BCC6-C120A9220A7E}">
      <dgm:prSet/>
      <dgm:spPr/>
      <dgm:t>
        <a:bodyPr/>
        <a:lstStyle/>
        <a:p>
          <a:pPr algn="l"/>
          <a:endParaRPr lang="en-GB"/>
        </a:p>
      </dgm:t>
    </dgm:pt>
    <dgm:pt modelId="{70EB5C1B-3371-45A1-B989-B9792C705B34}" type="sibTrans" cxnId="{6402298C-F247-4B1E-BCC6-C120A9220A7E}">
      <dgm:prSet/>
      <dgm:spPr/>
      <dgm:t>
        <a:bodyPr/>
        <a:lstStyle/>
        <a:p>
          <a:pPr algn="l"/>
          <a:endParaRPr lang="en-GB"/>
        </a:p>
      </dgm:t>
    </dgm:pt>
    <dgm:pt modelId="{B079C32E-D783-4DC2-8890-0067AF04B871}">
      <dgm:prSet/>
      <dgm:spPr/>
      <dgm:t>
        <a:bodyPr/>
        <a:lstStyle/>
        <a:p>
          <a:pPr algn="l"/>
          <a:r>
            <a:rPr lang="en-US" dirty="0">
              <a:latin typeface="Arial" panose="020B0604020202020204" pitchFamily="34" charset="0"/>
              <a:cs typeface="Arial" panose="020B0604020202020204" pitchFamily="34" charset="0"/>
            </a:rPr>
            <a:t>Conclusion</a:t>
          </a:r>
        </a:p>
      </dgm:t>
    </dgm:pt>
    <dgm:pt modelId="{912AD0B2-7E53-4A57-8284-1B420BF18E1F}" type="parTrans" cxnId="{DD6127AE-D875-431B-8794-BD0417E7EBDE}">
      <dgm:prSet/>
      <dgm:spPr/>
      <dgm:t>
        <a:bodyPr/>
        <a:lstStyle/>
        <a:p>
          <a:pPr algn="l"/>
          <a:endParaRPr lang="en-GB"/>
        </a:p>
      </dgm:t>
    </dgm:pt>
    <dgm:pt modelId="{D86E8A06-2420-4B41-B3F9-33E5F3C4C38C}" type="sibTrans" cxnId="{DD6127AE-D875-431B-8794-BD0417E7EBDE}">
      <dgm:prSet/>
      <dgm:spPr/>
      <dgm:t>
        <a:bodyPr/>
        <a:lstStyle/>
        <a:p>
          <a:pPr algn="l"/>
          <a:endParaRPr lang="en-GB"/>
        </a:p>
      </dgm:t>
    </dgm:pt>
    <dgm:pt modelId="{59055CAC-C00E-45A0-816F-AC6A1BA21DE5}">
      <dgm:prSet/>
      <dgm:spPr/>
      <dgm:t>
        <a:bodyPr/>
        <a:lstStyle/>
        <a:p>
          <a:pPr algn="l"/>
          <a:r>
            <a:rPr lang="en-US" dirty="0">
              <a:latin typeface="Arial" panose="020B0604020202020204" pitchFamily="34" charset="0"/>
              <a:cs typeface="Arial" panose="020B0604020202020204" pitchFamily="34" charset="0"/>
            </a:rPr>
            <a:t>Future Research</a:t>
          </a:r>
        </a:p>
      </dgm:t>
    </dgm:pt>
    <dgm:pt modelId="{36448C81-BA04-4992-9C69-667CF8EBB163}" type="parTrans" cxnId="{98206F7E-1A4E-4007-A351-C4EB3B63963B}">
      <dgm:prSet/>
      <dgm:spPr/>
      <dgm:t>
        <a:bodyPr/>
        <a:lstStyle/>
        <a:p>
          <a:pPr algn="l"/>
          <a:endParaRPr lang="en-GB"/>
        </a:p>
      </dgm:t>
    </dgm:pt>
    <dgm:pt modelId="{D0CB0836-5BBD-40C6-9D96-E1BFCCF19859}" type="sibTrans" cxnId="{98206F7E-1A4E-4007-A351-C4EB3B63963B}">
      <dgm:prSet/>
      <dgm:spPr/>
      <dgm:t>
        <a:bodyPr/>
        <a:lstStyle/>
        <a:p>
          <a:pPr algn="l"/>
          <a:endParaRPr lang="en-GB"/>
        </a:p>
      </dgm:t>
    </dgm:pt>
    <dgm:pt modelId="{A42FA383-6470-4CF4-88D0-10C2577513E6}" type="pres">
      <dgm:prSet presAssocID="{A1ADD799-3745-40D1-A63F-737C0FFF7BB0}" presName="outerComposite" presStyleCnt="0">
        <dgm:presLayoutVars>
          <dgm:chMax val="5"/>
          <dgm:dir/>
          <dgm:resizeHandles val="exact"/>
        </dgm:presLayoutVars>
      </dgm:prSet>
      <dgm:spPr/>
    </dgm:pt>
    <dgm:pt modelId="{3FBC6EF0-FAA1-4A45-857C-134F12485E73}" type="pres">
      <dgm:prSet presAssocID="{A1ADD799-3745-40D1-A63F-737C0FFF7BB0}" presName="dummyMaxCanvas" presStyleCnt="0">
        <dgm:presLayoutVars/>
      </dgm:prSet>
      <dgm:spPr/>
    </dgm:pt>
    <dgm:pt modelId="{41DFAF2E-C367-4DB9-907B-E7CBC59021B2}" type="pres">
      <dgm:prSet presAssocID="{A1ADD799-3745-40D1-A63F-737C0FFF7BB0}" presName="FiveNodes_1" presStyleLbl="node1" presStyleIdx="0" presStyleCnt="5">
        <dgm:presLayoutVars>
          <dgm:bulletEnabled val="1"/>
        </dgm:presLayoutVars>
      </dgm:prSet>
      <dgm:spPr/>
    </dgm:pt>
    <dgm:pt modelId="{04E71E32-0EEB-4469-9E6E-6C1FE66478A5}" type="pres">
      <dgm:prSet presAssocID="{A1ADD799-3745-40D1-A63F-737C0FFF7BB0}" presName="FiveNodes_2" presStyleLbl="node1" presStyleIdx="1" presStyleCnt="5">
        <dgm:presLayoutVars>
          <dgm:bulletEnabled val="1"/>
        </dgm:presLayoutVars>
      </dgm:prSet>
      <dgm:spPr/>
    </dgm:pt>
    <dgm:pt modelId="{C89F198A-0BE3-42B3-ADF5-C9C3079B66B0}" type="pres">
      <dgm:prSet presAssocID="{A1ADD799-3745-40D1-A63F-737C0FFF7BB0}" presName="FiveNodes_3" presStyleLbl="node1" presStyleIdx="2" presStyleCnt="5">
        <dgm:presLayoutVars>
          <dgm:bulletEnabled val="1"/>
        </dgm:presLayoutVars>
      </dgm:prSet>
      <dgm:spPr/>
    </dgm:pt>
    <dgm:pt modelId="{F2F91877-3F97-4F0F-899F-939E366424E4}" type="pres">
      <dgm:prSet presAssocID="{A1ADD799-3745-40D1-A63F-737C0FFF7BB0}" presName="FiveNodes_4" presStyleLbl="node1" presStyleIdx="3" presStyleCnt="5">
        <dgm:presLayoutVars>
          <dgm:bulletEnabled val="1"/>
        </dgm:presLayoutVars>
      </dgm:prSet>
      <dgm:spPr/>
    </dgm:pt>
    <dgm:pt modelId="{B509C426-CD2E-4993-80BC-FA71AA29613F}" type="pres">
      <dgm:prSet presAssocID="{A1ADD799-3745-40D1-A63F-737C0FFF7BB0}" presName="FiveNodes_5" presStyleLbl="node1" presStyleIdx="4" presStyleCnt="5">
        <dgm:presLayoutVars>
          <dgm:bulletEnabled val="1"/>
        </dgm:presLayoutVars>
      </dgm:prSet>
      <dgm:spPr/>
    </dgm:pt>
    <dgm:pt modelId="{266FDDAF-EF13-45A3-8CAA-C7C86CE6B404}" type="pres">
      <dgm:prSet presAssocID="{A1ADD799-3745-40D1-A63F-737C0FFF7BB0}" presName="FiveConn_1-2" presStyleLbl="fgAccFollowNode1" presStyleIdx="0" presStyleCnt="4">
        <dgm:presLayoutVars>
          <dgm:bulletEnabled val="1"/>
        </dgm:presLayoutVars>
      </dgm:prSet>
      <dgm:spPr/>
    </dgm:pt>
    <dgm:pt modelId="{A9CD2B12-0097-4E86-B0C1-74F2C8C44660}" type="pres">
      <dgm:prSet presAssocID="{A1ADD799-3745-40D1-A63F-737C0FFF7BB0}" presName="FiveConn_2-3" presStyleLbl="fgAccFollowNode1" presStyleIdx="1" presStyleCnt="4">
        <dgm:presLayoutVars>
          <dgm:bulletEnabled val="1"/>
        </dgm:presLayoutVars>
      </dgm:prSet>
      <dgm:spPr/>
    </dgm:pt>
    <dgm:pt modelId="{1913703F-2375-430C-894C-98CABDCEBEB4}" type="pres">
      <dgm:prSet presAssocID="{A1ADD799-3745-40D1-A63F-737C0FFF7BB0}" presName="FiveConn_3-4" presStyleLbl="fgAccFollowNode1" presStyleIdx="2" presStyleCnt="4">
        <dgm:presLayoutVars>
          <dgm:bulletEnabled val="1"/>
        </dgm:presLayoutVars>
      </dgm:prSet>
      <dgm:spPr/>
    </dgm:pt>
    <dgm:pt modelId="{37767BBB-C6C0-41DD-AB5D-7C91F2FB760D}" type="pres">
      <dgm:prSet presAssocID="{A1ADD799-3745-40D1-A63F-737C0FFF7BB0}" presName="FiveConn_4-5" presStyleLbl="fgAccFollowNode1" presStyleIdx="3" presStyleCnt="4">
        <dgm:presLayoutVars>
          <dgm:bulletEnabled val="1"/>
        </dgm:presLayoutVars>
      </dgm:prSet>
      <dgm:spPr/>
    </dgm:pt>
    <dgm:pt modelId="{D6098F72-0FEB-49A9-A546-9DD00AE17217}" type="pres">
      <dgm:prSet presAssocID="{A1ADD799-3745-40D1-A63F-737C0FFF7BB0}" presName="FiveNodes_1_text" presStyleLbl="node1" presStyleIdx="4" presStyleCnt="5">
        <dgm:presLayoutVars>
          <dgm:bulletEnabled val="1"/>
        </dgm:presLayoutVars>
      </dgm:prSet>
      <dgm:spPr/>
    </dgm:pt>
    <dgm:pt modelId="{5BF18779-F80A-42DB-9A46-BE5B904DF78C}" type="pres">
      <dgm:prSet presAssocID="{A1ADD799-3745-40D1-A63F-737C0FFF7BB0}" presName="FiveNodes_2_text" presStyleLbl="node1" presStyleIdx="4" presStyleCnt="5">
        <dgm:presLayoutVars>
          <dgm:bulletEnabled val="1"/>
        </dgm:presLayoutVars>
      </dgm:prSet>
      <dgm:spPr/>
    </dgm:pt>
    <dgm:pt modelId="{C11E94DD-26B2-48E4-BD4B-152AE71476B2}" type="pres">
      <dgm:prSet presAssocID="{A1ADD799-3745-40D1-A63F-737C0FFF7BB0}" presName="FiveNodes_3_text" presStyleLbl="node1" presStyleIdx="4" presStyleCnt="5">
        <dgm:presLayoutVars>
          <dgm:bulletEnabled val="1"/>
        </dgm:presLayoutVars>
      </dgm:prSet>
      <dgm:spPr/>
    </dgm:pt>
    <dgm:pt modelId="{16532D86-5E86-4FE3-A102-4E619BD0B17A}" type="pres">
      <dgm:prSet presAssocID="{A1ADD799-3745-40D1-A63F-737C0FFF7BB0}" presName="FiveNodes_4_text" presStyleLbl="node1" presStyleIdx="4" presStyleCnt="5">
        <dgm:presLayoutVars>
          <dgm:bulletEnabled val="1"/>
        </dgm:presLayoutVars>
      </dgm:prSet>
      <dgm:spPr/>
    </dgm:pt>
    <dgm:pt modelId="{B668DFB8-A963-44C1-8584-86825A90F516}" type="pres">
      <dgm:prSet presAssocID="{A1ADD799-3745-40D1-A63F-737C0FFF7BB0}" presName="FiveNodes_5_text" presStyleLbl="node1" presStyleIdx="4" presStyleCnt="5">
        <dgm:presLayoutVars>
          <dgm:bulletEnabled val="1"/>
        </dgm:presLayoutVars>
      </dgm:prSet>
      <dgm:spPr/>
    </dgm:pt>
  </dgm:ptLst>
  <dgm:cxnLst>
    <dgm:cxn modelId="{15187C06-0A28-43C0-99DA-D51905418E0B}" type="presOf" srcId="{D86E8A06-2420-4B41-B3F9-33E5F3C4C38C}" destId="{37767BBB-C6C0-41DD-AB5D-7C91F2FB760D}" srcOrd="0" destOrd="0" presId="urn:microsoft.com/office/officeart/2005/8/layout/vProcess5"/>
    <dgm:cxn modelId="{26D41C25-3A98-46F5-96AF-2875DE09827B}" type="presOf" srcId="{67147F32-FDE7-407D-B67E-5FA94517E35F}" destId="{A9CD2B12-0097-4E86-B0C1-74F2C8C44660}" srcOrd="0" destOrd="0" presId="urn:microsoft.com/office/officeart/2005/8/layout/vProcess5"/>
    <dgm:cxn modelId="{78BF6A27-08B2-435F-A79F-D66731DAAD06}" type="presOf" srcId="{B079C32E-D783-4DC2-8890-0067AF04B871}" destId="{16532D86-5E86-4FE3-A102-4E619BD0B17A}" srcOrd="1" destOrd="0" presId="urn:microsoft.com/office/officeart/2005/8/layout/vProcess5"/>
    <dgm:cxn modelId="{996CD343-4C88-4216-93C6-BF45BA33A981}" srcId="{A1ADD799-3745-40D1-A63F-737C0FFF7BB0}" destId="{C51A70BB-2EC3-4163-8510-91DC1418D65F}" srcOrd="1" destOrd="0" parTransId="{9580BB47-5138-413F-98DD-82D78FE7A246}" sibTransId="{67147F32-FDE7-407D-B67E-5FA94517E35F}"/>
    <dgm:cxn modelId="{9B1EF645-7815-40BC-8490-6B3E79680324}" type="presOf" srcId="{2E6D0648-E05C-496B-B19A-E2A94256572D}" destId="{C11E94DD-26B2-48E4-BD4B-152AE71476B2}" srcOrd="1" destOrd="0" presId="urn:microsoft.com/office/officeart/2005/8/layout/vProcess5"/>
    <dgm:cxn modelId="{130FE547-60A4-4E0F-9E57-A86D633DABCD}" type="presOf" srcId="{2E6D0648-E05C-496B-B19A-E2A94256572D}" destId="{C89F198A-0BE3-42B3-ADF5-C9C3079B66B0}" srcOrd="0" destOrd="0" presId="urn:microsoft.com/office/officeart/2005/8/layout/vProcess5"/>
    <dgm:cxn modelId="{68439B4C-76BB-49E9-892E-5028BEBDAF24}" type="presOf" srcId="{A1ADD799-3745-40D1-A63F-737C0FFF7BB0}" destId="{A42FA383-6470-4CF4-88D0-10C2577513E6}" srcOrd="0" destOrd="0" presId="urn:microsoft.com/office/officeart/2005/8/layout/vProcess5"/>
    <dgm:cxn modelId="{0E73A64C-1709-47DD-BB69-D1D437EBFA1C}" type="presOf" srcId="{70EB5C1B-3371-45A1-B989-B9792C705B34}" destId="{1913703F-2375-430C-894C-98CABDCEBEB4}" srcOrd="0" destOrd="0" presId="urn:microsoft.com/office/officeart/2005/8/layout/vProcess5"/>
    <dgm:cxn modelId="{98206F7E-1A4E-4007-A351-C4EB3B63963B}" srcId="{A1ADD799-3745-40D1-A63F-737C0FFF7BB0}" destId="{59055CAC-C00E-45A0-816F-AC6A1BA21DE5}" srcOrd="4" destOrd="0" parTransId="{36448C81-BA04-4992-9C69-667CF8EBB163}" sibTransId="{D0CB0836-5BBD-40C6-9D96-E1BFCCF19859}"/>
    <dgm:cxn modelId="{6402298C-F247-4B1E-BCC6-C120A9220A7E}" srcId="{A1ADD799-3745-40D1-A63F-737C0FFF7BB0}" destId="{2E6D0648-E05C-496B-B19A-E2A94256572D}" srcOrd="2" destOrd="0" parTransId="{D143D53E-9E12-43B7-A02D-8B471A5F41AB}" sibTransId="{70EB5C1B-3371-45A1-B989-B9792C705B34}"/>
    <dgm:cxn modelId="{F3240E8F-A18F-4384-8B3B-7DD9264CBFF7}" type="presOf" srcId="{59055CAC-C00E-45A0-816F-AC6A1BA21DE5}" destId="{B668DFB8-A963-44C1-8584-86825A90F516}" srcOrd="1" destOrd="0" presId="urn:microsoft.com/office/officeart/2005/8/layout/vProcess5"/>
    <dgm:cxn modelId="{E1AC8998-379F-41E0-A01D-120264309E29}" type="presOf" srcId="{C51A70BB-2EC3-4163-8510-91DC1418D65F}" destId="{04E71E32-0EEB-4469-9E6E-6C1FE66478A5}" srcOrd="0" destOrd="0" presId="urn:microsoft.com/office/officeart/2005/8/layout/vProcess5"/>
    <dgm:cxn modelId="{DD6127AE-D875-431B-8794-BD0417E7EBDE}" srcId="{A1ADD799-3745-40D1-A63F-737C0FFF7BB0}" destId="{B079C32E-D783-4DC2-8890-0067AF04B871}" srcOrd="3" destOrd="0" parTransId="{912AD0B2-7E53-4A57-8284-1B420BF18E1F}" sibTransId="{D86E8A06-2420-4B41-B3F9-33E5F3C4C38C}"/>
    <dgm:cxn modelId="{AC63DEB0-9226-4C95-8F1D-D6088B7D2953}" type="presOf" srcId="{878D942C-3292-491D-BB86-87736A2F5E41}" destId="{D6098F72-0FEB-49A9-A546-9DD00AE17217}" srcOrd="1" destOrd="0" presId="urn:microsoft.com/office/officeart/2005/8/layout/vProcess5"/>
    <dgm:cxn modelId="{3AFB6FBC-EEF9-445B-8A97-A770D865162A}" type="presOf" srcId="{878D942C-3292-491D-BB86-87736A2F5E41}" destId="{41DFAF2E-C367-4DB9-907B-E7CBC59021B2}" srcOrd="0" destOrd="0" presId="urn:microsoft.com/office/officeart/2005/8/layout/vProcess5"/>
    <dgm:cxn modelId="{9160F6C0-8092-41BC-9E96-5E14702275FD}" type="presOf" srcId="{B1DDFFC5-EFD8-43D3-8C6D-F5A637E8FFBA}" destId="{266FDDAF-EF13-45A3-8CAA-C7C86CE6B404}" srcOrd="0" destOrd="0" presId="urn:microsoft.com/office/officeart/2005/8/layout/vProcess5"/>
    <dgm:cxn modelId="{3B0C61CF-DA85-4FB3-A9B4-52A92210BF2D}" type="presOf" srcId="{B079C32E-D783-4DC2-8890-0067AF04B871}" destId="{F2F91877-3F97-4F0F-899F-939E366424E4}" srcOrd="0" destOrd="0" presId="urn:microsoft.com/office/officeart/2005/8/layout/vProcess5"/>
    <dgm:cxn modelId="{DD5200DD-8A69-4EF6-AA86-57F89B17EEE1}" srcId="{A1ADD799-3745-40D1-A63F-737C0FFF7BB0}" destId="{878D942C-3292-491D-BB86-87736A2F5E41}" srcOrd="0" destOrd="0" parTransId="{30B95CCC-9628-4BDE-9419-66A38D852B65}" sibTransId="{B1DDFFC5-EFD8-43D3-8C6D-F5A637E8FFBA}"/>
    <dgm:cxn modelId="{BF7A08EF-2919-4141-B63F-432A82BD9BA2}" type="presOf" srcId="{59055CAC-C00E-45A0-816F-AC6A1BA21DE5}" destId="{B509C426-CD2E-4993-80BC-FA71AA29613F}" srcOrd="0" destOrd="0" presId="urn:microsoft.com/office/officeart/2005/8/layout/vProcess5"/>
    <dgm:cxn modelId="{650C01FA-2DBC-4EFA-A5D1-17730B15D5D5}" type="presOf" srcId="{C51A70BB-2EC3-4163-8510-91DC1418D65F}" destId="{5BF18779-F80A-42DB-9A46-BE5B904DF78C}" srcOrd="1" destOrd="0" presId="urn:microsoft.com/office/officeart/2005/8/layout/vProcess5"/>
    <dgm:cxn modelId="{E8603A77-0E5D-41DE-8E32-6D00F2A18634}" type="presParOf" srcId="{A42FA383-6470-4CF4-88D0-10C2577513E6}" destId="{3FBC6EF0-FAA1-4A45-857C-134F12485E73}" srcOrd="0" destOrd="0" presId="urn:microsoft.com/office/officeart/2005/8/layout/vProcess5"/>
    <dgm:cxn modelId="{6915770C-C518-4012-A07E-BAB5B868EDC1}" type="presParOf" srcId="{A42FA383-6470-4CF4-88D0-10C2577513E6}" destId="{41DFAF2E-C367-4DB9-907B-E7CBC59021B2}" srcOrd="1" destOrd="0" presId="urn:microsoft.com/office/officeart/2005/8/layout/vProcess5"/>
    <dgm:cxn modelId="{B4D11D0D-ABBB-4964-AFBA-99656E28C77B}" type="presParOf" srcId="{A42FA383-6470-4CF4-88D0-10C2577513E6}" destId="{04E71E32-0EEB-4469-9E6E-6C1FE66478A5}" srcOrd="2" destOrd="0" presId="urn:microsoft.com/office/officeart/2005/8/layout/vProcess5"/>
    <dgm:cxn modelId="{C2085A99-8950-4592-A1FD-D756F7B27599}" type="presParOf" srcId="{A42FA383-6470-4CF4-88D0-10C2577513E6}" destId="{C89F198A-0BE3-42B3-ADF5-C9C3079B66B0}" srcOrd="3" destOrd="0" presId="urn:microsoft.com/office/officeart/2005/8/layout/vProcess5"/>
    <dgm:cxn modelId="{850E78D6-D010-4EE8-AE5D-3C0270873704}" type="presParOf" srcId="{A42FA383-6470-4CF4-88D0-10C2577513E6}" destId="{F2F91877-3F97-4F0F-899F-939E366424E4}" srcOrd="4" destOrd="0" presId="urn:microsoft.com/office/officeart/2005/8/layout/vProcess5"/>
    <dgm:cxn modelId="{F76FD4AD-A4A7-49AD-9A7B-69E01B258F92}" type="presParOf" srcId="{A42FA383-6470-4CF4-88D0-10C2577513E6}" destId="{B509C426-CD2E-4993-80BC-FA71AA29613F}" srcOrd="5" destOrd="0" presId="urn:microsoft.com/office/officeart/2005/8/layout/vProcess5"/>
    <dgm:cxn modelId="{5047F451-8A9B-4C47-9847-001187888F57}" type="presParOf" srcId="{A42FA383-6470-4CF4-88D0-10C2577513E6}" destId="{266FDDAF-EF13-45A3-8CAA-C7C86CE6B404}" srcOrd="6" destOrd="0" presId="urn:microsoft.com/office/officeart/2005/8/layout/vProcess5"/>
    <dgm:cxn modelId="{E2839C90-4B67-475E-A490-15F7CD931E44}" type="presParOf" srcId="{A42FA383-6470-4CF4-88D0-10C2577513E6}" destId="{A9CD2B12-0097-4E86-B0C1-74F2C8C44660}" srcOrd="7" destOrd="0" presId="urn:microsoft.com/office/officeart/2005/8/layout/vProcess5"/>
    <dgm:cxn modelId="{149F4B89-D7E5-4036-A23E-CC2CF4D5A87F}" type="presParOf" srcId="{A42FA383-6470-4CF4-88D0-10C2577513E6}" destId="{1913703F-2375-430C-894C-98CABDCEBEB4}" srcOrd="8" destOrd="0" presId="urn:microsoft.com/office/officeart/2005/8/layout/vProcess5"/>
    <dgm:cxn modelId="{86AD81B2-8CA3-48E1-8C1E-DF8F5126C83E}" type="presParOf" srcId="{A42FA383-6470-4CF4-88D0-10C2577513E6}" destId="{37767BBB-C6C0-41DD-AB5D-7C91F2FB760D}" srcOrd="9" destOrd="0" presId="urn:microsoft.com/office/officeart/2005/8/layout/vProcess5"/>
    <dgm:cxn modelId="{04B4288E-140B-4B7D-914B-2C7A152439D3}" type="presParOf" srcId="{A42FA383-6470-4CF4-88D0-10C2577513E6}" destId="{D6098F72-0FEB-49A9-A546-9DD00AE17217}" srcOrd="10" destOrd="0" presId="urn:microsoft.com/office/officeart/2005/8/layout/vProcess5"/>
    <dgm:cxn modelId="{19E1EBBA-B259-4BC9-9EAB-A609F8ED1C90}" type="presParOf" srcId="{A42FA383-6470-4CF4-88D0-10C2577513E6}" destId="{5BF18779-F80A-42DB-9A46-BE5B904DF78C}" srcOrd="11" destOrd="0" presId="urn:microsoft.com/office/officeart/2005/8/layout/vProcess5"/>
    <dgm:cxn modelId="{E4B33CCC-AFA8-439F-B69B-54FDA07B221D}" type="presParOf" srcId="{A42FA383-6470-4CF4-88D0-10C2577513E6}" destId="{C11E94DD-26B2-48E4-BD4B-152AE71476B2}" srcOrd="12" destOrd="0" presId="urn:microsoft.com/office/officeart/2005/8/layout/vProcess5"/>
    <dgm:cxn modelId="{BF7D0649-107F-456B-A75F-7D4B53DB1E5F}" type="presParOf" srcId="{A42FA383-6470-4CF4-88D0-10C2577513E6}" destId="{16532D86-5E86-4FE3-A102-4E619BD0B17A}" srcOrd="13" destOrd="0" presId="urn:microsoft.com/office/officeart/2005/8/layout/vProcess5"/>
    <dgm:cxn modelId="{88E9AC0A-D9CA-4F79-868D-C21A31A8D446}" type="presParOf" srcId="{A42FA383-6470-4CF4-88D0-10C2577513E6}" destId="{B668DFB8-A963-44C1-8584-86825A90F51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763DA-B5EA-4522-B5FB-6DF670F96B1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2853027-D548-4A63-812F-0F916330EAC6}">
      <dgm:prSet custT="1"/>
      <dgm:spPr/>
      <dgm:t>
        <a:bodyPr/>
        <a:lstStyle/>
        <a:p>
          <a:pPr algn="just"/>
          <a:r>
            <a:rPr lang="en-US" sz="1400" dirty="0">
              <a:latin typeface="Arial" panose="020B0604020202020204" pitchFamily="34" charset="0"/>
              <a:cs typeface="Arial" panose="020B0604020202020204" pitchFamily="34" charset="0"/>
            </a:rPr>
            <a:t>Increasing use of CLT from 610,000 cubic meters in 2015 to 821,270 cubic meters in 2019 in Europe for building construction</a:t>
          </a:r>
          <a:endParaRPr lang="en-GB" sz="1400" dirty="0">
            <a:latin typeface="Arial" panose="020B0604020202020204" pitchFamily="34" charset="0"/>
            <a:cs typeface="Arial" panose="020B0604020202020204" pitchFamily="34" charset="0"/>
          </a:endParaRPr>
        </a:p>
      </dgm:t>
    </dgm:pt>
    <dgm:pt modelId="{0842C47B-DE45-483D-AA83-E1B7C6AA3AF9}" type="parTrans" cxnId="{F145B72F-C989-4D9D-894F-7C29FE82DC55}">
      <dgm:prSet/>
      <dgm:spPr/>
      <dgm:t>
        <a:bodyPr/>
        <a:lstStyle/>
        <a:p>
          <a:endParaRPr lang="en-GB"/>
        </a:p>
      </dgm:t>
    </dgm:pt>
    <dgm:pt modelId="{9BCDD93F-C2DB-4A1F-A1AC-13509A5B7988}" type="sibTrans" cxnId="{F145B72F-C989-4D9D-894F-7C29FE82DC55}">
      <dgm:prSet/>
      <dgm:spPr/>
      <dgm:t>
        <a:bodyPr/>
        <a:lstStyle/>
        <a:p>
          <a:endParaRPr lang="en-GB"/>
        </a:p>
      </dgm:t>
    </dgm:pt>
    <dgm:pt modelId="{690804A9-E8A6-4D03-A97D-3524A3B241C6}">
      <dgm:prSet custT="1"/>
      <dgm:spPr/>
      <dgm:t>
        <a:bodyPr/>
        <a:lstStyle/>
        <a:p>
          <a:pPr algn="just"/>
          <a:r>
            <a:rPr lang="en-US" sz="1400" dirty="0">
              <a:latin typeface="Arial" panose="020B0604020202020204" pitchFamily="34" charset="0"/>
              <a:cs typeface="Arial" panose="020B0604020202020204" pitchFamily="34" charset="0"/>
            </a:rPr>
            <a:t>CLT traps approximately 1500 kilograms of carbon dioxide per ton</a:t>
          </a:r>
          <a:endParaRPr lang="en-GB" sz="1400" dirty="0">
            <a:latin typeface="Arial" panose="020B0604020202020204" pitchFamily="34" charset="0"/>
            <a:cs typeface="Arial" panose="020B0604020202020204" pitchFamily="34" charset="0"/>
          </a:endParaRPr>
        </a:p>
      </dgm:t>
    </dgm:pt>
    <dgm:pt modelId="{AA85B89D-0F1D-4CBD-90BF-768D7E3626CD}" type="parTrans" cxnId="{6044C224-2147-440F-A997-B2440E1D1194}">
      <dgm:prSet/>
      <dgm:spPr/>
      <dgm:t>
        <a:bodyPr/>
        <a:lstStyle/>
        <a:p>
          <a:endParaRPr lang="en-GB"/>
        </a:p>
      </dgm:t>
    </dgm:pt>
    <dgm:pt modelId="{1822984F-3A57-4E69-88FC-5494F877AFF1}" type="sibTrans" cxnId="{6044C224-2147-440F-A997-B2440E1D1194}">
      <dgm:prSet/>
      <dgm:spPr/>
      <dgm:t>
        <a:bodyPr/>
        <a:lstStyle/>
        <a:p>
          <a:endParaRPr lang="en-GB"/>
        </a:p>
      </dgm:t>
    </dgm:pt>
    <dgm:pt modelId="{71763B0C-CD7F-47B6-A28A-CE0DC072C805}">
      <dgm:prSet custT="1"/>
      <dgm:spPr/>
      <dgm:t>
        <a:bodyPr/>
        <a:lstStyle/>
        <a:p>
          <a:pPr algn="just"/>
          <a:r>
            <a:rPr lang="en-US" sz="1400" dirty="0">
              <a:latin typeface="Arial" panose="020B0604020202020204" pitchFamily="34" charset="0"/>
              <a:cs typeface="Arial" panose="020B0604020202020204" pitchFamily="34" charset="0"/>
            </a:rPr>
            <a:t>CLT combustibility and flammability limits its use</a:t>
          </a:r>
          <a:endParaRPr lang="en-GB" sz="1400" dirty="0">
            <a:latin typeface="Arial" panose="020B0604020202020204" pitchFamily="34" charset="0"/>
            <a:cs typeface="Arial" panose="020B0604020202020204" pitchFamily="34" charset="0"/>
          </a:endParaRPr>
        </a:p>
      </dgm:t>
    </dgm:pt>
    <dgm:pt modelId="{62425BBF-3579-48CE-A26E-1613E68F8D12}" type="parTrans" cxnId="{CA8B22B0-59F3-4223-8410-4B919A76C357}">
      <dgm:prSet/>
      <dgm:spPr/>
      <dgm:t>
        <a:bodyPr/>
        <a:lstStyle/>
        <a:p>
          <a:endParaRPr lang="en-GB"/>
        </a:p>
      </dgm:t>
    </dgm:pt>
    <dgm:pt modelId="{A00286DF-477D-414C-95BF-8251A9C5E92A}" type="sibTrans" cxnId="{CA8B22B0-59F3-4223-8410-4B919A76C357}">
      <dgm:prSet/>
      <dgm:spPr/>
      <dgm:t>
        <a:bodyPr/>
        <a:lstStyle/>
        <a:p>
          <a:endParaRPr lang="en-GB"/>
        </a:p>
      </dgm:t>
    </dgm:pt>
    <dgm:pt modelId="{9F622C47-1EF0-4BE0-B393-89ECC97760EB}">
      <dgm:prSet custT="1"/>
      <dgm:spPr/>
      <dgm:t>
        <a:bodyPr/>
        <a:lstStyle/>
        <a:p>
          <a:pPr algn="just"/>
          <a:r>
            <a:rPr lang="en-US" sz="1400" dirty="0">
              <a:latin typeface="Arial" panose="020B0604020202020204" pitchFamily="34" charset="0"/>
              <a:cs typeface="Arial" panose="020B0604020202020204" pitchFamily="34" charset="0"/>
            </a:rPr>
            <a:t>While under fire CLT undergoes charring and delamination</a:t>
          </a:r>
          <a:endParaRPr lang="en-GB" sz="1400" dirty="0">
            <a:latin typeface="Arial" panose="020B0604020202020204" pitchFamily="34" charset="0"/>
            <a:cs typeface="Arial" panose="020B0604020202020204" pitchFamily="34" charset="0"/>
          </a:endParaRPr>
        </a:p>
      </dgm:t>
    </dgm:pt>
    <dgm:pt modelId="{7F336132-4D4C-4E0D-BC88-4FA07FBEAF91}" type="parTrans" cxnId="{E47560A0-533A-4EB7-B510-95DAB2423521}">
      <dgm:prSet/>
      <dgm:spPr/>
      <dgm:t>
        <a:bodyPr/>
        <a:lstStyle/>
        <a:p>
          <a:endParaRPr lang="en-GB"/>
        </a:p>
      </dgm:t>
    </dgm:pt>
    <dgm:pt modelId="{2BBD9375-C478-4845-AE82-77BA2729FD2E}" type="sibTrans" cxnId="{E47560A0-533A-4EB7-B510-95DAB2423521}">
      <dgm:prSet/>
      <dgm:spPr/>
      <dgm:t>
        <a:bodyPr/>
        <a:lstStyle/>
        <a:p>
          <a:endParaRPr lang="en-GB"/>
        </a:p>
      </dgm:t>
    </dgm:pt>
    <dgm:pt modelId="{76C59AD0-E0D1-4591-9E54-44A82D4A443B}">
      <dgm:prSet custT="1"/>
      <dgm:spPr/>
      <dgm:t>
        <a:bodyPr/>
        <a:lstStyle/>
        <a:p>
          <a:pPr algn="just"/>
          <a:r>
            <a:rPr lang="en-US" sz="1400" dirty="0">
              <a:latin typeface="Arial" panose="020B0604020202020204" pitchFamily="34" charset="0"/>
              <a:cs typeface="Arial" panose="020B0604020202020204" pitchFamily="34" charset="0"/>
            </a:rPr>
            <a:t> 1% reduction in moisture content influences CLT’s structural properties by between 2% to 6%</a:t>
          </a:r>
          <a:endParaRPr lang="en-GB" sz="1400" dirty="0">
            <a:latin typeface="Arial" panose="020B0604020202020204" pitchFamily="34" charset="0"/>
            <a:cs typeface="Arial" panose="020B0604020202020204" pitchFamily="34" charset="0"/>
          </a:endParaRPr>
        </a:p>
      </dgm:t>
    </dgm:pt>
    <dgm:pt modelId="{0F1A7B13-3399-4E92-83B1-134C25B32180}" type="parTrans" cxnId="{AA940E1C-57D9-4645-9B5E-8700363164FC}">
      <dgm:prSet/>
      <dgm:spPr/>
      <dgm:t>
        <a:bodyPr/>
        <a:lstStyle/>
        <a:p>
          <a:endParaRPr lang="en-GB"/>
        </a:p>
      </dgm:t>
    </dgm:pt>
    <dgm:pt modelId="{96205A2D-A764-4671-A82A-27B705A015A7}" type="sibTrans" cxnId="{AA940E1C-57D9-4645-9B5E-8700363164FC}">
      <dgm:prSet/>
      <dgm:spPr/>
      <dgm:t>
        <a:bodyPr/>
        <a:lstStyle/>
        <a:p>
          <a:endParaRPr lang="en-GB"/>
        </a:p>
      </dgm:t>
    </dgm:pt>
    <dgm:pt modelId="{48C4ADFA-7A6A-45D2-ACA2-85062405353C}">
      <dgm:prSet custT="1"/>
      <dgm:spPr/>
      <dgm:t>
        <a:bodyPr/>
        <a:lstStyle/>
        <a:p>
          <a:pPr algn="just"/>
          <a:r>
            <a:rPr lang="en-GB" sz="1400" dirty="0">
              <a:latin typeface="Arial" panose="020B0604020202020204" pitchFamily="34" charset="0"/>
              <a:cs typeface="Arial" panose="020B0604020202020204" pitchFamily="34" charset="0"/>
            </a:rPr>
            <a:t>CLT is produced by bonding wood lamellas together with wood glue</a:t>
          </a:r>
        </a:p>
      </dgm:t>
    </dgm:pt>
    <dgm:pt modelId="{6E09BE7D-8AC1-400C-BE08-DB0981B6B180}" type="parTrans" cxnId="{6B175A5C-F9BF-4251-9DD7-6E1F75AF5A41}">
      <dgm:prSet/>
      <dgm:spPr/>
      <dgm:t>
        <a:bodyPr/>
        <a:lstStyle/>
        <a:p>
          <a:endParaRPr lang="en-GB"/>
        </a:p>
      </dgm:t>
    </dgm:pt>
    <dgm:pt modelId="{1DC3D90E-E5E0-4585-8905-CC8C5181DADC}" type="sibTrans" cxnId="{6B175A5C-F9BF-4251-9DD7-6E1F75AF5A41}">
      <dgm:prSet/>
      <dgm:spPr/>
      <dgm:t>
        <a:bodyPr/>
        <a:lstStyle/>
        <a:p>
          <a:endParaRPr lang="en-GB"/>
        </a:p>
      </dgm:t>
    </dgm:pt>
    <dgm:pt modelId="{10EFB078-2B79-40A3-B876-34D5A42C543F}">
      <dgm:prSet custT="1"/>
      <dgm:spPr/>
      <dgm:t>
        <a:bodyPr/>
        <a:lstStyle/>
        <a:p>
          <a:pPr algn="just"/>
          <a:r>
            <a:rPr lang="en-US" sz="1400" dirty="0">
              <a:latin typeface="Arial" panose="020B0604020202020204" pitchFamily="34" charset="0"/>
              <a:cs typeface="Arial" panose="020B0604020202020204" pitchFamily="34" charset="0"/>
            </a:rPr>
            <a:t>CLT is used as wall panels, flooring panels, roofing slabs, and so on</a:t>
          </a:r>
          <a:endParaRPr lang="en-GB" sz="1400" dirty="0">
            <a:latin typeface="Arial" panose="020B0604020202020204" pitchFamily="34" charset="0"/>
            <a:cs typeface="Arial" panose="020B0604020202020204" pitchFamily="34" charset="0"/>
          </a:endParaRPr>
        </a:p>
      </dgm:t>
    </dgm:pt>
    <dgm:pt modelId="{434BA349-2E66-4F3A-9812-457B2B9E37E6}" type="parTrans" cxnId="{D1784585-BC02-4B30-9942-26FB4AA72402}">
      <dgm:prSet/>
      <dgm:spPr/>
      <dgm:t>
        <a:bodyPr/>
        <a:lstStyle/>
        <a:p>
          <a:endParaRPr lang="en-GB"/>
        </a:p>
      </dgm:t>
    </dgm:pt>
    <dgm:pt modelId="{E8A4D4C4-610F-4FCF-8765-12B9544E1B6A}" type="sibTrans" cxnId="{D1784585-BC02-4B30-9942-26FB4AA72402}">
      <dgm:prSet/>
      <dgm:spPr/>
      <dgm:t>
        <a:bodyPr/>
        <a:lstStyle/>
        <a:p>
          <a:endParaRPr lang="en-GB"/>
        </a:p>
      </dgm:t>
    </dgm:pt>
    <dgm:pt modelId="{21056AFC-C9B5-49E0-96E7-E534593D0F9B}" type="pres">
      <dgm:prSet presAssocID="{479763DA-B5EA-4522-B5FB-6DF670F96B14}" presName="linear" presStyleCnt="0">
        <dgm:presLayoutVars>
          <dgm:animLvl val="lvl"/>
          <dgm:resizeHandles val="exact"/>
        </dgm:presLayoutVars>
      </dgm:prSet>
      <dgm:spPr/>
    </dgm:pt>
    <dgm:pt modelId="{613D8A26-F275-481C-B4F3-08D12830FB6A}" type="pres">
      <dgm:prSet presAssocID="{B2853027-D548-4A63-812F-0F916330EAC6}" presName="parentText" presStyleLbl="node1" presStyleIdx="0" presStyleCnt="7" custScaleY="150761" custLinFactY="-77537" custLinFactNeighborY="-100000">
        <dgm:presLayoutVars>
          <dgm:chMax val="0"/>
          <dgm:bulletEnabled val="1"/>
        </dgm:presLayoutVars>
      </dgm:prSet>
      <dgm:spPr/>
    </dgm:pt>
    <dgm:pt modelId="{D9B9EEF2-69A8-4791-915F-CD8F32205507}" type="pres">
      <dgm:prSet presAssocID="{9BCDD93F-C2DB-4A1F-A1AC-13509A5B7988}" presName="spacer" presStyleCnt="0"/>
      <dgm:spPr/>
    </dgm:pt>
    <dgm:pt modelId="{76B1EA76-AC76-4C3A-A406-8FEF9364D43D}" type="pres">
      <dgm:prSet presAssocID="{10EFB078-2B79-40A3-B876-34D5A42C543F}" presName="parentText" presStyleLbl="node1" presStyleIdx="1" presStyleCnt="7" custLinFactY="-63106" custLinFactNeighborY="-100000">
        <dgm:presLayoutVars>
          <dgm:chMax val="0"/>
          <dgm:bulletEnabled val="1"/>
        </dgm:presLayoutVars>
      </dgm:prSet>
      <dgm:spPr/>
    </dgm:pt>
    <dgm:pt modelId="{5BC75845-9756-4D06-8C3B-6D5764C5A5F4}" type="pres">
      <dgm:prSet presAssocID="{E8A4D4C4-610F-4FCF-8765-12B9544E1B6A}" presName="spacer" presStyleCnt="0"/>
      <dgm:spPr/>
    </dgm:pt>
    <dgm:pt modelId="{4BC0ED2F-558A-4E2C-9612-8C327237E38E}" type="pres">
      <dgm:prSet presAssocID="{48C4ADFA-7A6A-45D2-ACA2-85062405353C}" presName="parentText" presStyleLbl="node1" presStyleIdx="2" presStyleCnt="7" custLinFactY="-44623" custLinFactNeighborY="-100000">
        <dgm:presLayoutVars>
          <dgm:chMax val="0"/>
          <dgm:bulletEnabled val="1"/>
        </dgm:presLayoutVars>
      </dgm:prSet>
      <dgm:spPr/>
    </dgm:pt>
    <dgm:pt modelId="{99F6A0D8-606D-4EAF-BB90-B13634D824B0}" type="pres">
      <dgm:prSet presAssocID="{1DC3D90E-E5E0-4585-8905-CC8C5181DADC}" presName="spacer" presStyleCnt="0"/>
      <dgm:spPr/>
    </dgm:pt>
    <dgm:pt modelId="{60464EF0-EA4E-4737-8E52-F12DD5E45F27}" type="pres">
      <dgm:prSet presAssocID="{690804A9-E8A6-4D03-A97D-3524A3B241C6}" presName="parentText" presStyleLbl="node1" presStyleIdx="3" presStyleCnt="7" custLinFactY="-30192" custLinFactNeighborY="-100000">
        <dgm:presLayoutVars>
          <dgm:chMax val="0"/>
          <dgm:bulletEnabled val="1"/>
        </dgm:presLayoutVars>
      </dgm:prSet>
      <dgm:spPr/>
    </dgm:pt>
    <dgm:pt modelId="{E9778BDC-8EDD-475E-9398-15ECE0669D9C}" type="pres">
      <dgm:prSet presAssocID="{1822984F-3A57-4E69-88FC-5494F877AFF1}" presName="spacer" presStyleCnt="0"/>
      <dgm:spPr/>
    </dgm:pt>
    <dgm:pt modelId="{94DC572D-2456-454E-B238-E32344E8165D}" type="pres">
      <dgm:prSet presAssocID="{71763B0C-CD7F-47B6-A28A-CE0DC072C805}" presName="parentText" presStyleLbl="node1" presStyleIdx="4" presStyleCnt="7" custLinFactY="-13735" custLinFactNeighborY="-100000">
        <dgm:presLayoutVars>
          <dgm:chMax val="0"/>
          <dgm:bulletEnabled val="1"/>
        </dgm:presLayoutVars>
      </dgm:prSet>
      <dgm:spPr/>
    </dgm:pt>
    <dgm:pt modelId="{355D1BC3-E052-4071-BC88-29A9A32A9905}" type="pres">
      <dgm:prSet presAssocID="{A00286DF-477D-414C-95BF-8251A9C5E92A}" presName="spacer" presStyleCnt="0"/>
      <dgm:spPr/>
    </dgm:pt>
    <dgm:pt modelId="{D6058DED-DE6D-4015-BFD7-68F60485B6F1}" type="pres">
      <dgm:prSet presAssocID="{9F622C47-1EF0-4BE0-B393-89ECC97760EB}" presName="parentText" presStyleLbl="node1" presStyleIdx="5" presStyleCnt="7" custLinFactNeighborY="84497">
        <dgm:presLayoutVars>
          <dgm:chMax val="0"/>
          <dgm:bulletEnabled val="1"/>
        </dgm:presLayoutVars>
      </dgm:prSet>
      <dgm:spPr/>
    </dgm:pt>
    <dgm:pt modelId="{C0D7A712-C07E-43D7-9D85-D9FA972F7D07}" type="pres">
      <dgm:prSet presAssocID="{2BBD9375-C478-4845-AE82-77BA2729FD2E}" presName="spacer" presStyleCnt="0"/>
      <dgm:spPr/>
    </dgm:pt>
    <dgm:pt modelId="{5A3EA892-4DA0-49A4-B34A-D94815F59D76}" type="pres">
      <dgm:prSet presAssocID="{76C59AD0-E0D1-4591-9E54-44A82D4A443B}" presName="parentText" presStyleLbl="node1" presStyleIdx="6" presStyleCnt="7" custScaleY="121264" custLinFactY="14032" custLinFactNeighborY="100000">
        <dgm:presLayoutVars>
          <dgm:chMax val="0"/>
          <dgm:bulletEnabled val="1"/>
        </dgm:presLayoutVars>
      </dgm:prSet>
      <dgm:spPr/>
    </dgm:pt>
  </dgm:ptLst>
  <dgm:cxnLst>
    <dgm:cxn modelId="{017CF401-68F3-4F7F-84F0-CC0DB532FC00}" type="presOf" srcId="{71763B0C-CD7F-47B6-A28A-CE0DC072C805}" destId="{94DC572D-2456-454E-B238-E32344E8165D}" srcOrd="0" destOrd="0" presId="urn:microsoft.com/office/officeart/2005/8/layout/vList2"/>
    <dgm:cxn modelId="{AA940E1C-57D9-4645-9B5E-8700363164FC}" srcId="{479763DA-B5EA-4522-B5FB-6DF670F96B14}" destId="{76C59AD0-E0D1-4591-9E54-44A82D4A443B}" srcOrd="6" destOrd="0" parTransId="{0F1A7B13-3399-4E92-83B1-134C25B32180}" sibTransId="{96205A2D-A764-4671-A82A-27B705A015A7}"/>
    <dgm:cxn modelId="{6044C224-2147-440F-A997-B2440E1D1194}" srcId="{479763DA-B5EA-4522-B5FB-6DF670F96B14}" destId="{690804A9-E8A6-4D03-A97D-3524A3B241C6}" srcOrd="3" destOrd="0" parTransId="{AA85B89D-0F1D-4CBD-90BF-768D7E3626CD}" sibTransId="{1822984F-3A57-4E69-88FC-5494F877AFF1}"/>
    <dgm:cxn modelId="{F145B72F-C989-4D9D-894F-7C29FE82DC55}" srcId="{479763DA-B5EA-4522-B5FB-6DF670F96B14}" destId="{B2853027-D548-4A63-812F-0F916330EAC6}" srcOrd="0" destOrd="0" parTransId="{0842C47B-DE45-483D-AA83-E1B7C6AA3AF9}" sibTransId="{9BCDD93F-C2DB-4A1F-A1AC-13509A5B7988}"/>
    <dgm:cxn modelId="{6B175A5C-F9BF-4251-9DD7-6E1F75AF5A41}" srcId="{479763DA-B5EA-4522-B5FB-6DF670F96B14}" destId="{48C4ADFA-7A6A-45D2-ACA2-85062405353C}" srcOrd="2" destOrd="0" parTransId="{6E09BE7D-8AC1-400C-BE08-DB0981B6B180}" sibTransId="{1DC3D90E-E5E0-4585-8905-CC8C5181DADC}"/>
    <dgm:cxn modelId="{D7B18C79-5362-461C-9F30-5F226CCF0706}" type="presOf" srcId="{9F622C47-1EF0-4BE0-B393-89ECC97760EB}" destId="{D6058DED-DE6D-4015-BFD7-68F60485B6F1}" srcOrd="0" destOrd="0" presId="urn:microsoft.com/office/officeart/2005/8/layout/vList2"/>
    <dgm:cxn modelId="{2A96627A-2405-4868-9190-3241D85A428B}" type="presOf" srcId="{10EFB078-2B79-40A3-B876-34D5A42C543F}" destId="{76B1EA76-AC76-4C3A-A406-8FEF9364D43D}" srcOrd="0" destOrd="0" presId="urn:microsoft.com/office/officeart/2005/8/layout/vList2"/>
    <dgm:cxn modelId="{381ECE81-88BB-4896-A0C8-39FBCEFA4499}" type="presOf" srcId="{76C59AD0-E0D1-4591-9E54-44A82D4A443B}" destId="{5A3EA892-4DA0-49A4-B34A-D94815F59D76}" srcOrd="0" destOrd="0" presId="urn:microsoft.com/office/officeart/2005/8/layout/vList2"/>
    <dgm:cxn modelId="{D1784585-BC02-4B30-9942-26FB4AA72402}" srcId="{479763DA-B5EA-4522-B5FB-6DF670F96B14}" destId="{10EFB078-2B79-40A3-B876-34D5A42C543F}" srcOrd="1" destOrd="0" parTransId="{434BA349-2E66-4F3A-9812-457B2B9E37E6}" sibTransId="{E8A4D4C4-610F-4FCF-8765-12B9544E1B6A}"/>
    <dgm:cxn modelId="{E47560A0-533A-4EB7-B510-95DAB2423521}" srcId="{479763DA-B5EA-4522-B5FB-6DF670F96B14}" destId="{9F622C47-1EF0-4BE0-B393-89ECC97760EB}" srcOrd="5" destOrd="0" parTransId="{7F336132-4D4C-4E0D-BC88-4FA07FBEAF91}" sibTransId="{2BBD9375-C478-4845-AE82-77BA2729FD2E}"/>
    <dgm:cxn modelId="{CA8B22B0-59F3-4223-8410-4B919A76C357}" srcId="{479763DA-B5EA-4522-B5FB-6DF670F96B14}" destId="{71763B0C-CD7F-47B6-A28A-CE0DC072C805}" srcOrd="4" destOrd="0" parTransId="{62425BBF-3579-48CE-A26E-1613E68F8D12}" sibTransId="{A00286DF-477D-414C-95BF-8251A9C5E92A}"/>
    <dgm:cxn modelId="{334B98B4-6B7E-4D4E-BEF8-398148AA72CF}" type="presOf" srcId="{48C4ADFA-7A6A-45D2-ACA2-85062405353C}" destId="{4BC0ED2F-558A-4E2C-9612-8C327237E38E}" srcOrd="0" destOrd="0" presId="urn:microsoft.com/office/officeart/2005/8/layout/vList2"/>
    <dgm:cxn modelId="{B708D5BA-4493-4485-970F-70A2259FBA93}" type="presOf" srcId="{B2853027-D548-4A63-812F-0F916330EAC6}" destId="{613D8A26-F275-481C-B4F3-08D12830FB6A}" srcOrd="0" destOrd="0" presId="urn:microsoft.com/office/officeart/2005/8/layout/vList2"/>
    <dgm:cxn modelId="{8124CCE2-A1C0-4140-AA46-A30A06A09448}" type="presOf" srcId="{690804A9-E8A6-4D03-A97D-3524A3B241C6}" destId="{60464EF0-EA4E-4737-8E52-F12DD5E45F27}" srcOrd="0" destOrd="0" presId="urn:microsoft.com/office/officeart/2005/8/layout/vList2"/>
    <dgm:cxn modelId="{3B9963F4-B6AB-4B83-A185-77AABDAA30AF}" type="presOf" srcId="{479763DA-B5EA-4522-B5FB-6DF670F96B14}" destId="{21056AFC-C9B5-49E0-96E7-E534593D0F9B}" srcOrd="0" destOrd="0" presId="urn:microsoft.com/office/officeart/2005/8/layout/vList2"/>
    <dgm:cxn modelId="{700898AD-C82A-46B8-9330-053C69D1588E}" type="presParOf" srcId="{21056AFC-C9B5-49E0-96E7-E534593D0F9B}" destId="{613D8A26-F275-481C-B4F3-08D12830FB6A}" srcOrd="0" destOrd="0" presId="urn:microsoft.com/office/officeart/2005/8/layout/vList2"/>
    <dgm:cxn modelId="{5A338589-EB73-4F56-B680-21A0B208AD68}" type="presParOf" srcId="{21056AFC-C9B5-49E0-96E7-E534593D0F9B}" destId="{D9B9EEF2-69A8-4791-915F-CD8F32205507}" srcOrd="1" destOrd="0" presId="urn:microsoft.com/office/officeart/2005/8/layout/vList2"/>
    <dgm:cxn modelId="{2D7D5028-8CB3-4ABA-804C-5D17AB9AE6C1}" type="presParOf" srcId="{21056AFC-C9B5-49E0-96E7-E534593D0F9B}" destId="{76B1EA76-AC76-4C3A-A406-8FEF9364D43D}" srcOrd="2" destOrd="0" presId="urn:microsoft.com/office/officeart/2005/8/layout/vList2"/>
    <dgm:cxn modelId="{90B6071F-DEEB-4FBA-BD1E-48569F85EFA3}" type="presParOf" srcId="{21056AFC-C9B5-49E0-96E7-E534593D0F9B}" destId="{5BC75845-9756-4D06-8C3B-6D5764C5A5F4}" srcOrd="3" destOrd="0" presId="urn:microsoft.com/office/officeart/2005/8/layout/vList2"/>
    <dgm:cxn modelId="{B3161027-656F-4B70-8261-137B701416BC}" type="presParOf" srcId="{21056AFC-C9B5-49E0-96E7-E534593D0F9B}" destId="{4BC0ED2F-558A-4E2C-9612-8C327237E38E}" srcOrd="4" destOrd="0" presId="urn:microsoft.com/office/officeart/2005/8/layout/vList2"/>
    <dgm:cxn modelId="{0FABDBBF-5539-40A8-8214-F24FE36F54EE}" type="presParOf" srcId="{21056AFC-C9B5-49E0-96E7-E534593D0F9B}" destId="{99F6A0D8-606D-4EAF-BB90-B13634D824B0}" srcOrd="5" destOrd="0" presId="urn:microsoft.com/office/officeart/2005/8/layout/vList2"/>
    <dgm:cxn modelId="{5940E21F-3262-40DA-B87C-D6C3F93E3BA4}" type="presParOf" srcId="{21056AFC-C9B5-49E0-96E7-E534593D0F9B}" destId="{60464EF0-EA4E-4737-8E52-F12DD5E45F27}" srcOrd="6" destOrd="0" presId="urn:microsoft.com/office/officeart/2005/8/layout/vList2"/>
    <dgm:cxn modelId="{5CB35400-1A52-454E-B946-6C46E9CB3ECD}" type="presParOf" srcId="{21056AFC-C9B5-49E0-96E7-E534593D0F9B}" destId="{E9778BDC-8EDD-475E-9398-15ECE0669D9C}" srcOrd="7" destOrd="0" presId="urn:microsoft.com/office/officeart/2005/8/layout/vList2"/>
    <dgm:cxn modelId="{575C11DB-D2EF-4A22-94B1-00FEFE54675E}" type="presParOf" srcId="{21056AFC-C9B5-49E0-96E7-E534593D0F9B}" destId="{94DC572D-2456-454E-B238-E32344E8165D}" srcOrd="8" destOrd="0" presId="urn:microsoft.com/office/officeart/2005/8/layout/vList2"/>
    <dgm:cxn modelId="{7439F752-4474-477C-9151-EA68E27D32D4}" type="presParOf" srcId="{21056AFC-C9B5-49E0-96E7-E534593D0F9B}" destId="{355D1BC3-E052-4071-BC88-29A9A32A9905}" srcOrd="9" destOrd="0" presId="urn:microsoft.com/office/officeart/2005/8/layout/vList2"/>
    <dgm:cxn modelId="{D1EC64B1-4880-4795-87A6-930199B0E528}" type="presParOf" srcId="{21056AFC-C9B5-49E0-96E7-E534593D0F9B}" destId="{D6058DED-DE6D-4015-BFD7-68F60485B6F1}" srcOrd="10" destOrd="0" presId="urn:microsoft.com/office/officeart/2005/8/layout/vList2"/>
    <dgm:cxn modelId="{FC692AA9-324D-4C3B-99C7-F9B66F6CCD5D}" type="presParOf" srcId="{21056AFC-C9B5-49E0-96E7-E534593D0F9B}" destId="{C0D7A712-C07E-43D7-9D85-D9FA972F7D07}" srcOrd="11" destOrd="0" presId="urn:microsoft.com/office/officeart/2005/8/layout/vList2"/>
    <dgm:cxn modelId="{6A44A5D8-E9AE-4744-8001-1BB62E79980F}" type="presParOf" srcId="{21056AFC-C9B5-49E0-96E7-E534593D0F9B}" destId="{5A3EA892-4DA0-49A4-B34A-D94815F59D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763DA-B5EA-4522-B5FB-6DF670F96B1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49C879AB-4385-4BCE-903D-ECD6C95366F9}">
      <dgm:prSet/>
      <dgm:spPr/>
      <dgm:t>
        <a:bodyPr/>
        <a:lstStyle/>
        <a:p>
          <a:r>
            <a:rPr lang="en-US" dirty="0">
              <a:latin typeface="Arial" panose="020B0604020202020204" pitchFamily="34" charset="0"/>
              <a:cs typeface="Arial" panose="020B0604020202020204" pitchFamily="34" charset="0"/>
            </a:rPr>
            <a:t>Difficulty in accurately modelling adhesive influence</a:t>
          </a:r>
          <a:r>
            <a:rPr lang="en-GB" dirty="0">
              <a:latin typeface="Arial" panose="020B0604020202020204" pitchFamily="34" charset="0"/>
              <a:cs typeface="Arial" panose="020B0604020202020204" pitchFamily="34" charset="0"/>
            </a:rPr>
            <a:t> in structural performance of CLT</a:t>
          </a:r>
        </a:p>
      </dgm:t>
    </dgm:pt>
    <dgm:pt modelId="{4F8B3BBF-8435-4707-BECF-07B108D8B1DA}" type="parTrans" cxnId="{4452E976-74F5-43E2-AC80-EECC47DB9D61}">
      <dgm:prSet/>
      <dgm:spPr/>
      <dgm:t>
        <a:bodyPr/>
        <a:lstStyle/>
        <a:p>
          <a:endParaRPr lang="en-GB"/>
        </a:p>
      </dgm:t>
    </dgm:pt>
    <dgm:pt modelId="{B1CB4FEB-DE9B-4A5E-A83F-C02D7DCB77AF}" type="sibTrans" cxnId="{4452E976-74F5-43E2-AC80-EECC47DB9D61}">
      <dgm:prSet/>
      <dgm:spPr/>
      <dgm:t>
        <a:bodyPr/>
        <a:lstStyle/>
        <a:p>
          <a:endParaRPr lang="en-GB"/>
        </a:p>
      </dgm:t>
    </dgm:pt>
    <dgm:pt modelId="{2BA0625E-FBCD-4C54-B1C1-57E366AC2673}">
      <dgm:prSet/>
      <dgm:spPr/>
      <dgm:t>
        <a:bodyPr/>
        <a:lstStyle/>
        <a:p>
          <a:r>
            <a:rPr lang="en-US" dirty="0">
              <a:latin typeface="Arial" panose="020B0604020202020204" pitchFamily="34" charset="0"/>
              <a:cs typeface="Arial" panose="020B0604020202020204" pitchFamily="34" charset="0"/>
            </a:rPr>
            <a:t>Lack of available knowledge on the heat performance of adhesives</a:t>
          </a:r>
          <a:endParaRPr lang="en-GB" dirty="0">
            <a:latin typeface="Arial" panose="020B0604020202020204" pitchFamily="34" charset="0"/>
            <a:cs typeface="Arial" panose="020B0604020202020204" pitchFamily="34" charset="0"/>
          </a:endParaRPr>
        </a:p>
      </dgm:t>
    </dgm:pt>
    <dgm:pt modelId="{32F668EE-B180-4516-B69E-00BAF07245F1}" type="parTrans" cxnId="{BED2807F-A245-4FB6-9E03-B808B6EDCEFF}">
      <dgm:prSet/>
      <dgm:spPr/>
      <dgm:t>
        <a:bodyPr/>
        <a:lstStyle/>
        <a:p>
          <a:endParaRPr lang="en-GB"/>
        </a:p>
      </dgm:t>
    </dgm:pt>
    <dgm:pt modelId="{ED6E5CA4-DBE3-4743-94FE-9D3E91957D0A}" type="sibTrans" cxnId="{BED2807F-A245-4FB6-9E03-B808B6EDCEFF}">
      <dgm:prSet/>
      <dgm:spPr/>
      <dgm:t>
        <a:bodyPr/>
        <a:lstStyle/>
        <a:p>
          <a:endParaRPr lang="en-GB"/>
        </a:p>
      </dgm:t>
    </dgm:pt>
    <dgm:pt modelId="{9078E853-4E98-4843-9439-261264643A8D}">
      <dgm:prSet/>
      <dgm:spPr/>
      <dgm:t>
        <a:bodyPr/>
        <a:lstStyle/>
        <a:p>
          <a:r>
            <a:rPr lang="en-GB" dirty="0">
              <a:latin typeface="Arial" panose="020B0604020202020204" pitchFamily="34" charset="0"/>
              <a:cs typeface="Arial" panose="020B0604020202020204" pitchFamily="34" charset="0"/>
            </a:rPr>
            <a:t>Shortfalls with small scale tests or large-scale tests</a:t>
          </a:r>
        </a:p>
      </dgm:t>
    </dgm:pt>
    <dgm:pt modelId="{C2D4EB03-B76B-408E-A6E4-8947C042AE07}" type="parTrans" cxnId="{CA61CE19-9C57-4B72-BE3E-3E03B47DBC54}">
      <dgm:prSet/>
      <dgm:spPr/>
      <dgm:t>
        <a:bodyPr/>
        <a:lstStyle/>
        <a:p>
          <a:endParaRPr lang="en-GB"/>
        </a:p>
      </dgm:t>
    </dgm:pt>
    <dgm:pt modelId="{4525BE9D-7DCF-4E5F-BA51-A4FCD0C7A11C}" type="sibTrans" cxnId="{CA61CE19-9C57-4B72-BE3E-3E03B47DBC54}">
      <dgm:prSet/>
      <dgm:spPr/>
      <dgm:t>
        <a:bodyPr/>
        <a:lstStyle/>
        <a:p>
          <a:endParaRPr lang="en-GB"/>
        </a:p>
      </dgm:t>
    </dgm:pt>
    <dgm:pt modelId="{C3B3440F-A251-4EBE-8392-BD815F54A90D}">
      <dgm:prSet/>
      <dgm:spPr/>
      <dgm:t>
        <a:bodyPr/>
        <a:lstStyle/>
        <a:p>
          <a:r>
            <a:rPr lang="en-GB" dirty="0">
              <a:latin typeface="Arial" panose="020B0604020202020204" pitchFamily="34" charset="0"/>
              <a:cs typeface="Arial" panose="020B0604020202020204" pitchFamily="34" charset="0"/>
            </a:rPr>
            <a:t>Robustness of numerical tools, especially ANSYS software</a:t>
          </a:r>
        </a:p>
      </dgm:t>
    </dgm:pt>
    <dgm:pt modelId="{11E16FF5-0F4D-4400-83DF-EAF858FA0352}" type="parTrans" cxnId="{FEC17E46-52C9-4186-BDE5-7EBC10A10843}">
      <dgm:prSet/>
      <dgm:spPr/>
      <dgm:t>
        <a:bodyPr/>
        <a:lstStyle/>
        <a:p>
          <a:endParaRPr lang="en-GB"/>
        </a:p>
      </dgm:t>
    </dgm:pt>
    <dgm:pt modelId="{DCF0E037-9B64-48CF-8E49-C1BF3A8B9249}" type="sibTrans" cxnId="{FEC17E46-52C9-4186-BDE5-7EBC10A10843}">
      <dgm:prSet/>
      <dgm:spPr/>
      <dgm:t>
        <a:bodyPr/>
        <a:lstStyle/>
        <a:p>
          <a:endParaRPr lang="en-GB"/>
        </a:p>
      </dgm:t>
    </dgm:pt>
    <dgm:pt modelId="{21056AFC-C9B5-49E0-96E7-E534593D0F9B}" type="pres">
      <dgm:prSet presAssocID="{479763DA-B5EA-4522-B5FB-6DF670F96B14}" presName="linear" presStyleCnt="0">
        <dgm:presLayoutVars>
          <dgm:animLvl val="lvl"/>
          <dgm:resizeHandles val="exact"/>
        </dgm:presLayoutVars>
      </dgm:prSet>
      <dgm:spPr/>
    </dgm:pt>
    <dgm:pt modelId="{63A3C7A0-6D64-4DCB-A6E3-E058D43BD33F}" type="pres">
      <dgm:prSet presAssocID="{49C879AB-4385-4BCE-903D-ECD6C95366F9}" presName="parentText" presStyleLbl="node1" presStyleIdx="0" presStyleCnt="4">
        <dgm:presLayoutVars>
          <dgm:chMax val="0"/>
          <dgm:bulletEnabled val="1"/>
        </dgm:presLayoutVars>
      </dgm:prSet>
      <dgm:spPr/>
    </dgm:pt>
    <dgm:pt modelId="{C805036A-052F-43E6-B377-7D8ACCCEFA7D}" type="pres">
      <dgm:prSet presAssocID="{B1CB4FEB-DE9B-4A5E-A83F-C02D7DCB77AF}" presName="spacer" presStyleCnt="0"/>
      <dgm:spPr/>
    </dgm:pt>
    <dgm:pt modelId="{50B0912C-E884-4E70-B24F-4A8D50CE6A93}" type="pres">
      <dgm:prSet presAssocID="{2BA0625E-FBCD-4C54-B1C1-57E366AC2673}" presName="parentText" presStyleLbl="node1" presStyleIdx="1" presStyleCnt="4">
        <dgm:presLayoutVars>
          <dgm:chMax val="0"/>
          <dgm:bulletEnabled val="1"/>
        </dgm:presLayoutVars>
      </dgm:prSet>
      <dgm:spPr/>
    </dgm:pt>
    <dgm:pt modelId="{280659C7-F088-446C-90F6-2F0F5D09CBCC}" type="pres">
      <dgm:prSet presAssocID="{ED6E5CA4-DBE3-4743-94FE-9D3E91957D0A}" presName="spacer" presStyleCnt="0"/>
      <dgm:spPr/>
    </dgm:pt>
    <dgm:pt modelId="{53263AEE-06B3-4C32-8722-62D37D239CC6}" type="pres">
      <dgm:prSet presAssocID="{9078E853-4E98-4843-9439-261264643A8D}" presName="parentText" presStyleLbl="node1" presStyleIdx="2" presStyleCnt="4">
        <dgm:presLayoutVars>
          <dgm:chMax val="0"/>
          <dgm:bulletEnabled val="1"/>
        </dgm:presLayoutVars>
      </dgm:prSet>
      <dgm:spPr/>
    </dgm:pt>
    <dgm:pt modelId="{3B532962-DD34-4F1F-B58B-5A51F2B80E3F}" type="pres">
      <dgm:prSet presAssocID="{4525BE9D-7DCF-4E5F-BA51-A4FCD0C7A11C}" presName="spacer" presStyleCnt="0"/>
      <dgm:spPr/>
    </dgm:pt>
    <dgm:pt modelId="{65B08806-8EC4-43B7-8517-A60C09D478AC}" type="pres">
      <dgm:prSet presAssocID="{C3B3440F-A251-4EBE-8392-BD815F54A90D}" presName="parentText" presStyleLbl="node1" presStyleIdx="3" presStyleCnt="4">
        <dgm:presLayoutVars>
          <dgm:chMax val="0"/>
          <dgm:bulletEnabled val="1"/>
        </dgm:presLayoutVars>
      </dgm:prSet>
      <dgm:spPr/>
    </dgm:pt>
  </dgm:ptLst>
  <dgm:cxnLst>
    <dgm:cxn modelId="{B077D800-4209-41F4-8263-86273408D9CB}" type="presOf" srcId="{49C879AB-4385-4BCE-903D-ECD6C95366F9}" destId="{63A3C7A0-6D64-4DCB-A6E3-E058D43BD33F}" srcOrd="0" destOrd="0" presId="urn:microsoft.com/office/officeart/2005/8/layout/vList2"/>
    <dgm:cxn modelId="{3C54D114-3D56-4036-A487-BD6D3584D3E2}" type="presOf" srcId="{9078E853-4E98-4843-9439-261264643A8D}" destId="{53263AEE-06B3-4C32-8722-62D37D239CC6}" srcOrd="0" destOrd="0" presId="urn:microsoft.com/office/officeart/2005/8/layout/vList2"/>
    <dgm:cxn modelId="{CA61CE19-9C57-4B72-BE3E-3E03B47DBC54}" srcId="{479763DA-B5EA-4522-B5FB-6DF670F96B14}" destId="{9078E853-4E98-4843-9439-261264643A8D}" srcOrd="2" destOrd="0" parTransId="{C2D4EB03-B76B-408E-A6E4-8947C042AE07}" sibTransId="{4525BE9D-7DCF-4E5F-BA51-A4FCD0C7A11C}"/>
    <dgm:cxn modelId="{FEC17E46-52C9-4186-BDE5-7EBC10A10843}" srcId="{479763DA-B5EA-4522-B5FB-6DF670F96B14}" destId="{C3B3440F-A251-4EBE-8392-BD815F54A90D}" srcOrd="3" destOrd="0" parTransId="{11E16FF5-0F4D-4400-83DF-EAF858FA0352}" sibTransId="{DCF0E037-9B64-48CF-8E49-C1BF3A8B9249}"/>
    <dgm:cxn modelId="{4452E976-74F5-43E2-AC80-EECC47DB9D61}" srcId="{479763DA-B5EA-4522-B5FB-6DF670F96B14}" destId="{49C879AB-4385-4BCE-903D-ECD6C95366F9}" srcOrd="0" destOrd="0" parTransId="{4F8B3BBF-8435-4707-BECF-07B108D8B1DA}" sibTransId="{B1CB4FEB-DE9B-4A5E-A83F-C02D7DCB77AF}"/>
    <dgm:cxn modelId="{BED2807F-A245-4FB6-9E03-B808B6EDCEFF}" srcId="{479763DA-B5EA-4522-B5FB-6DF670F96B14}" destId="{2BA0625E-FBCD-4C54-B1C1-57E366AC2673}" srcOrd="1" destOrd="0" parTransId="{32F668EE-B180-4516-B69E-00BAF07245F1}" sibTransId="{ED6E5CA4-DBE3-4743-94FE-9D3E91957D0A}"/>
    <dgm:cxn modelId="{56362983-74A3-468E-AC4A-589533DE6565}" type="presOf" srcId="{C3B3440F-A251-4EBE-8392-BD815F54A90D}" destId="{65B08806-8EC4-43B7-8517-A60C09D478AC}" srcOrd="0" destOrd="0" presId="urn:microsoft.com/office/officeart/2005/8/layout/vList2"/>
    <dgm:cxn modelId="{3175F28E-2410-4539-B6C4-B5D0D80F5430}" type="presOf" srcId="{2BA0625E-FBCD-4C54-B1C1-57E366AC2673}" destId="{50B0912C-E884-4E70-B24F-4A8D50CE6A93}" srcOrd="0" destOrd="0" presId="urn:microsoft.com/office/officeart/2005/8/layout/vList2"/>
    <dgm:cxn modelId="{3B9963F4-B6AB-4B83-A185-77AABDAA30AF}" type="presOf" srcId="{479763DA-B5EA-4522-B5FB-6DF670F96B14}" destId="{21056AFC-C9B5-49E0-96E7-E534593D0F9B}" srcOrd="0" destOrd="0" presId="urn:microsoft.com/office/officeart/2005/8/layout/vList2"/>
    <dgm:cxn modelId="{D182BC53-4309-4AF4-9F3D-3B625B3736C6}" type="presParOf" srcId="{21056AFC-C9B5-49E0-96E7-E534593D0F9B}" destId="{63A3C7A0-6D64-4DCB-A6E3-E058D43BD33F}" srcOrd="0" destOrd="0" presId="urn:microsoft.com/office/officeart/2005/8/layout/vList2"/>
    <dgm:cxn modelId="{6FBB5AAF-0B4A-417B-BCD3-C21008F015CD}" type="presParOf" srcId="{21056AFC-C9B5-49E0-96E7-E534593D0F9B}" destId="{C805036A-052F-43E6-B377-7D8ACCCEFA7D}" srcOrd="1" destOrd="0" presId="urn:microsoft.com/office/officeart/2005/8/layout/vList2"/>
    <dgm:cxn modelId="{61E417E9-3B1A-488C-A432-06ADC7869ECA}" type="presParOf" srcId="{21056AFC-C9B5-49E0-96E7-E534593D0F9B}" destId="{50B0912C-E884-4E70-B24F-4A8D50CE6A93}" srcOrd="2" destOrd="0" presId="urn:microsoft.com/office/officeart/2005/8/layout/vList2"/>
    <dgm:cxn modelId="{8A25E8D4-F3E2-4291-88FC-13F372D2046D}" type="presParOf" srcId="{21056AFC-C9B5-49E0-96E7-E534593D0F9B}" destId="{280659C7-F088-446C-90F6-2F0F5D09CBCC}" srcOrd="3" destOrd="0" presId="urn:microsoft.com/office/officeart/2005/8/layout/vList2"/>
    <dgm:cxn modelId="{17507F73-F188-4442-B444-76D1EDE2F972}" type="presParOf" srcId="{21056AFC-C9B5-49E0-96E7-E534593D0F9B}" destId="{53263AEE-06B3-4C32-8722-62D37D239CC6}" srcOrd="4" destOrd="0" presId="urn:microsoft.com/office/officeart/2005/8/layout/vList2"/>
    <dgm:cxn modelId="{6A66FC5C-B85C-4698-A806-74B3738623AD}" type="presParOf" srcId="{21056AFC-C9B5-49E0-96E7-E534593D0F9B}" destId="{3B532962-DD34-4F1F-B58B-5A51F2B80E3F}" srcOrd="5" destOrd="0" presId="urn:microsoft.com/office/officeart/2005/8/layout/vList2"/>
    <dgm:cxn modelId="{7DF3AF16-1A7E-4D7F-96CB-B75F6A20B59F}" type="presParOf" srcId="{21056AFC-C9B5-49E0-96E7-E534593D0F9B}" destId="{65B08806-8EC4-43B7-8517-A60C09D478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318C6-BAFF-44D2-A051-F938B6B3E875}"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6A7DBE85-7D9C-4BC9-8E9B-98890A46ACDC}">
      <dgm:prSet custT="1"/>
      <dgm:spPr/>
      <dgm:t>
        <a:bodyPr/>
        <a:lstStyle/>
        <a:p>
          <a:pPr algn="just"/>
          <a:r>
            <a:rPr lang="en-GB" sz="2400" dirty="0">
              <a:latin typeface="Arial" panose="020B0604020202020204" pitchFamily="34" charset="0"/>
              <a:cs typeface="Arial" panose="020B0604020202020204" pitchFamily="34" charset="0"/>
            </a:rPr>
            <a:t>To determine the influence of the adhesive layer on thermal behaviour of CLT</a:t>
          </a:r>
        </a:p>
      </dgm:t>
    </dgm:pt>
    <dgm:pt modelId="{16C678A9-99BE-42B0-B95A-DD273C35148A}" type="parTrans" cxnId="{DBEA782A-CD86-4721-815B-DB4F1748546A}">
      <dgm:prSet/>
      <dgm:spPr/>
      <dgm:t>
        <a:bodyPr/>
        <a:lstStyle/>
        <a:p>
          <a:endParaRPr lang="en-GB"/>
        </a:p>
      </dgm:t>
    </dgm:pt>
    <dgm:pt modelId="{2480A6EB-DDD6-47FD-B768-5F6DE3D57563}" type="sibTrans" cxnId="{DBEA782A-CD86-4721-815B-DB4F1748546A}">
      <dgm:prSet/>
      <dgm:spPr/>
      <dgm:t>
        <a:bodyPr/>
        <a:lstStyle/>
        <a:p>
          <a:endParaRPr lang="en-GB"/>
        </a:p>
      </dgm:t>
    </dgm:pt>
    <dgm:pt modelId="{A3D3D2A6-D1A7-4278-950D-09FDBD8A4ECF}">
      <dgm:prSet custT="1"/>
      <dgm:spPr/>
      <dgm:t>
        <a:bodyPr/>
        <a:lstStyle/>
        <a:p>
          <a:pPr algn="just"/>
          <a:r>
            <a:rPr lang="en-GB" sz="2400" dirty="0">
              <a:latin typeface="Arial" panose="020B0604020202020204" pitchFamily="34" charset="0"/>
              <a:cs typeface="Arial" panose="020B0604020202020204" pitchFamily="34" charset="0"/>
            </a:rPr>
            <a:t>To model the thermal behaviour of solid wood</a:t>
          </a:r>
        </a:p>
      </dgm:t>
    </dgm:pt>
    <dgm:pt modelId="{A711B35A-C544-4406-B817-98B2A09A2E17}" type="parTrans" cxnId="{8E877BFA-A6E4-4E6B-8853-E887E62764A6}">
      <dgm:prSet/>
      <dgm:spPr/>
      <dgm:t>
        <a:bodyPr/>
        <a:lstStyle/>
        <a:p>
          <a:endParaRPr lang="en-GB"/>
        </a:p>
      </dgm:t>
    </dgm:pt>
    <dgm:pt modelId="{A93E3F4B-6564-4175-B5F4-996A302CA782}" type="sibTrans" cxnId="{8E877BFA-A6E4-4E6B-8853-E887E62764A6}">
      <dgm:prSet/>
      <dgm:spPr/>
      <dgm:t>
        <a:bodyPr/>
        <a:lstStyle/>
        <a:p>
          <a:endParaRPr lang="en-GB"/>
        </a:p>
      </dgm:t>
    </dgm:pt>
    <dgm:pt modelId="{B4971850-0727-44F2-B743-A86E6D8FBB7B}">
      <dgm:prSet custT="1"/>
      <dgm:spPr/>
      <dgm:t>
        <a:bodyPr/>
        <a:lstStyle/>
        <a:p>
          <a:pPr algn="just"/>
          <a:r>
            <a:rPr lang="en-GB" sz="2400" dirty="0">
              <a:latin typeface="Arial" panose="020B0604020202020204" pitchFamily="34" charset="0"/>
              <a:cs typeface="Arial" panose="020B0604020202020204" pitchFamily="34" charset="0"/>
            </a:rPr>
            <a:t>To determine the mechanical properties of wood adhesives, especially loss in the adhesive bond strength due to rise in temperature</a:t>
          </a:r>
        </a:p>
      </dgm:t>
    </dgm:pt>
    <dgm:pt modelId="{C9EAC631-0C34-491E-93C6-3AEFC96FF9F7}" type="parTrans" cxnId="{54632695-4D91-440C-A62F-CC6C8FD09B72}">
      <dgm:prSet/>
      <dgm:spPr/>
      <dgm:t>
        <a:bodyPr/>
        <a:lstStyle/>
        <a:p>
          <a:endParaRPr lang="en-GB"/>
        </a:p>
      </dgm:t>
    </dgm:pt>
    <dgm:pt modelId="{5010F1F1-9C1A-4B1C-826F-88E5F5CF9957}" type="sibTrans" cxnId="{54632695-4D91-440C-A62F-CC6C8FD09B72}">
      <dgm:prSet/>
      <dgm:spPr/>
      <dgm:t>
        <a:bodyPr/>
        <a:lstStyle/>
        <a:p>
          <a:endParaRPr lang="en-GB"/>
        </a:p>
      </dgm:t>
    </dgm:pt>
    <dgm:pt modelId="{845CAC4D-68E7-4B80-A218-7CA1D591AF26}" type="pres">
      <dgm:prSet presAssocID="{C72318C6-BAFF-44D2-A051-F938B6B3E875}" presName="linear" presStyleCnt="0">
        <dgm:presLayoutVars>
          <dgm:animLvl val="lvl"/>
          <dgm:resizeHandles val="exact"/>
        </dgm:presLayoutVars>
      </dgm:prSet>
      <dgm:spPr/>
    </dgm:pt>
    <dgm:pt modelId="{E83189AF-7637-414B-A32F-B4A737ABDA25}" type="pres">
      <dgm:prSet presAssocID="{6A7DBE85-7D9C-4BC9-8E9B-98890A46ACDC}" presName="parentText" presStyleLbl="node1" presStyleIdx="0" presStyleCnt="3">
        <dgm:presLayoutVars>
          <dgm:chMax val="0"/>
          <dgm:bulletEnabled val="1"/>
        </dgm:presLayoutVars>
      </dgm:prSet>
      <dgm:spPr/>
    </dgm:pt>
    <dgm:pt modelId="{634FA61C-7AA2-4050-A434-2988DC3BD3A1}" type="pres">
      <dgm:prSet presAssocID="{2480A6EB-DDD6-47FD-B768-5F6DE3D57563}" presName="spacer" presStyleCnt="0"/>
      <dgm:spPr/>
    </dgm:pt>
    <dgm:pt modelId="{2EE24566-497C-4F0F-9D96-D82861AFEB6B}" type="pres">
      <dgm:prSet presAssocID="{A3D3D2A6-D1A7-4278-950D-09FDBD8A4ECF}" presName="parentText" presStyleLbl="node1" presStyleIdx="1" presStyleCnt="3">
        <dgm:presLayoutVars>
          <dgm:chMax val="0"/>
          <dgm:bulletEnabled val="1"/>
        </dgm:presLayoutVars>
      </dgm:prSet>
      <dgm:spPr/>
    </dgm:pt>
    <dgm:pt modelId="{C9BE4B63-BE43-4307-8BE4-EB58DE79C0D7}" type="pres">
      <dgm:prSet presAssocID="{A93E3F4B-6564-4175-B5F4-996A302CA782}" presName="spacer" presStyleCnt="0"/>
      <dgm:spPr/>
    </dgm:pt>
    <dgm:pt modelId="{00120BBE-D5A2-4E50-82A2-BB8CCD216C07}" type="pres">
      <dgm:prSet presAssocID="{B4971850-0727-44F2-B743-A86E6D8FBB7B}" presName="parentText" presStyleLbl="node1" presStyleIdx="2" presStyleCnt="3">
        <dgm:presLayoutVars>
          <dgm:chMax val="0"/>
          <dgm:bulletEnabled val="1"/>
        </dgm:presLayoutVars>
      </dgm:prSet>
      <dgm:spPr/>
    </dgm:pt>
  </dgm:ptLst>
  <dgm:cxnLst>
    <dgm:cxn modelId="{34D7CA00-CF51-49D1-8FA9-860BA8C26FCD}" type="presOf" srcId="{C72318C6-BAFF-44D2-A051-F938B6B3E875}" destId="{845CAC4D-68E7-4B80-A218-7CA1D591AF26}" srcOrd="0" destOrd="0" presId="urn:microsoft.com/office/officeart/2005/8/layout/vList2"/>
    <dgm:cxn modelId="{DBEA782A-CD86-4721-815B-DB4F1748546A}" srcId="{C72318C6-BAFF-44D2-A051-F938B6B3E875}" destId="{6A7DBE85-7D9C-4BC9-8E9B-98890A46ACDC}" srcOrd="0" destOrd="0" parTransId="{16C678A9-99BE-42B0-B95A-DD273C35148A}" sibTransId="{2480A6EB-DDD6-47FD-B768-5F6DE3D57563}"/>
    <dgm:cxn modelId="{3064B142-6116-4B29-A472-D205FAE78B24}" type="presOf" srcId="{B4971850-0727-44F2-B743-A86E6D8FBB7B}" destId="{00120BBE-D5A2-4E50-82A2-BB8CCD216C07}" srcOrd="0" destOrd="0" presId="urn:microsoft.com/office/officeart/2005/8/layout/vList2"/>
    <dgm:cxn modelId="{34D43D7A-64D9-4726-9321-0771E38E51D1}" type="presOf" srcId="{6A7DBE85-7D9C-4BC9-8E9B-98890A46ACDC}" destId="{E83189AF-7637-414B-A32F-B4A737ABDA25}" srcOrd="0" destOrd="0" presId="urn:microsoft.com/office/officeart/2005/8/layout/vList2"/>
    <dgm:cxn modelId="{7274A981-4DA1-404A-8F75-664C5BF57CE9}" type="presOf" srcId="{A3D3D2A6-D1A7-4278-950D-09FDBD8A4ECF}" destId="{2EE24566-497C-4F0F-9D96-D82861AFEB6B}" srcOrd="0" destOrd="0" presId="urn:microsoft.com/office/officeart/2005/8/layout/vList2"/>
    <dgm:cxn modelId="{54632695-4D91-440C-A62F-CC6C8FD09B72}" srcId="{C72318C6-BAFF-44D2-A051-F938B6B3E875}" destId="{B4971850-0727-44F2-B743-A86E6D8FBB7B}" srcOrd="2" destOrd="0" parTransId="{C9EAC631-0C34-491E-93C6-3AEFC96FF9F7}" sibTransId="{5010F1F1-9C1A-4B1C-826F-88E5F5CF9957}"/>
    <dgm:cxn modelId="{8E877BFA-A6E4-4E6B-8853-E887E62764A6}" srcId="{C72318C6-BAFF-44D2-A051-F938B6B3E875}" destId="{A3D3D2A6-D1A7-4278-950D-09FDBD8A4ECF}" srcOrd="1" destOrd="0" parTransId="{A711B35A-C544-4406-B817-98B2A09A2E17}" sibTransId="{A93E3F4B-6564-4175-B5F4-996A302CA782}"/>
    <dgm:cxn modelId="{60F6CC5E-03A9-4771-9D2A-641AA80542F2}" type="presParOf" srcId="{845CAC4D-68E7-4B80-A218-7CA1D591AF26}" destId="{E83189AF-7637-414B-A32F-B4A737ABDA25}" srcOrd="0" destOrd="0" presId="urn:microsoft.com/office/officeart/2005/8/layout/vList2"/>
    <dgm:cxn modelId="{2BCB6F80-3E5E-4293-90C6-C1348E66096B}" type="presParOf" srcId="{845CAC4D-68E7-4B80-A218-7CA1D591AF26}" destId="{634FA61C-7AA2-4050-A434-2988DC3BD3A1}" srcOrd="1" destOrd="0" presId="urn:microsoft.com/office/officeart/2005/8/layout/vList2"/>
    <dgm:cxn modelId="{22CEAF84-BF99-4265-B5C2-1711DAE9D9E8}" type="presParOf" srcId="{845CAC4D-68E7-4B80-A218-7CA1D591AF26}" destId="{2EE24566-497C-4F0F-9D96-D82861AFEB6B}" srcOrd="2" destOrd="0" presId="urn:microsoft.com/office/officeart/2005/8/layout/vList2"/>
    <dgm:cxn modelId="{40223E01-4701-4C5C-BDD4-EE020054C122}" type="presParOf" srcId="{845CAC4D-68E7-4B80-A218-7CA1D591AF26}" destId="{C9BE4B63-BE43-4307-8BE4-EB58DE79C0D7}" srcOrd="3" destOrd="0" presId="urn:microsoft.com/office/officeart/2005/8/layout/vList2"/>
    <dgm:cxn modelId="{EEADA0A9-B888-43D3-A67C-B8E8D91C8135}" type="presParOf" srcId="{845CAC4D-68E7-4B80-A218-7CA1D591AF26}" destId="{00120BBE-D5A2-4E50-82A2-BB8CCD216C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216AE6-8AC0-409E-BA0E-84CA5FAB09B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6FB5A28-FA68-4382-803C-024DF43D6CAC}">
      <dgm:prSet custT="1"/>
      <dgm:spPr/>
      <dgm:t>
        <a:bodyPr/>
        <a:lstStyle/>
        <a:p>
          <a:pPr algn="ctr"/>
          <a:r>
            <a:rPr lang="en-GB" sz="1800" dirty="0">
              <a:latin typeface="Arial" panose="020B0604020202020204" pitchFamily="34" charset="0"/>
              <a:cs typeface="Arial" panose="020B0604020202020204" pitchFamily="34" charset="0"/>
            </a:rPr>
            <a:t>The thermal properties of glued timber are the same as for solid timber</a:t>
          </a:r>
          <a:endParaRPr lang="en-US" sz="1800" dirty="0">
            <a:latin typeface="Arial" panose="020B0604020202020204" pitchFamily="34" charset="0"/>
            <a:cs typeface="Arial" panose="020B0604020202020204" pitchFamily="34" charset="0"/>
          </a:endParaRPr>
        </a:p>
      </dgm:t>
    </dgm:pt>
    <dgm:pt modelId="{490479BC-F2EA-42C0-BEA1-F660D63C5ADF}" type="parTrans" cxnId="{3AC26EDE-ED6C-4749-B4A5-D8C29E8DCA18}">
      <dgm:prSet/>
      <dgm:spPr/>
      <dgm:t>
        <a:bodyPr/>
        <a:lstStyle/>
        <a:p>
          <a:endParaRPr lang="en-US" sz="1000">
            <a:latin typeface="Arial" panose="020B0604020202020204" pitchFamily="34" charset="0"/>
            <a:cs typeface="Arial" panose="020B0604020202020204" pitchFamily="34" charset="0"/>
          </a:endParaRPr>
        </a:p>
      </dgm:t>
    </dgm:pt>
    <dgm:pt modelId="{04E67E1E-3F5C-4D30-8084-25ED8675C1C5}" type="sibTrans" cxnId="{3AC26EDE-ED6C-4749-B4A5-D8C29E8DCA18}">
      <dgm:prSet/>
      <dgm:spPr/>
      <dgm:t>
        <a:bodyPr/>
        <a:lstStyle/>
        <a:p>
          <a:endParaRPr lang="en-US" sz="1000">
            <a:latin typeface="Arial" panose="020B0604020202020204" pitchFamily="34" charset="0"/>
            <a:cs typeface="Arial" panose="020B0604020202020204" pitchFamily="34" charset="0"/>
          </a:endParaRPr>
        </a:p>
      </dgm:t>
    </dgm:pt>
    <dgm:pt modelId="{8AE591B0-64BC-44E7-AD0B-3DC18DFE77C7}">
      <dgm:prSet custT="1"/>
      <dgm:spPr/>
      <dgm:t>
        <a:bodyPr/>
        <a:lstStyle/>
        <a:p>
          <a:pPr algn="ctr"/>
          <a:r>
            <a:rPr lang="en-GB" sz="1800" dirty="0">
              <a:latin typeface="Arial" panose="020B0604020202020204" pitchFamily="34" charset="0"/>
              <a:cs typeface="Arial" panose="020B0604020202020204" pitchFamily="34" charset="0"/>
            </a:rPr>
            <a:t>Wood adhesives have a significant influence on the structural properties of CLT</a:t>
          </a:r>
          <a:endParaRPr lang="en-US" sz="1800" dirty="0">
            <a:latin typeface="Arial" panose="020B0604020202020204" pitchFamily="34" charset="0"/>
            <a:cs typeface="Arial" panose="020B0604020202020204" pitchFamily="34" charset="0"/>
          </a:endParaRPr>
        </a:p>
      </dgm:t>
    </dgm:pt>
    <dgm:pt modelId="{7BEB9B5F-8A78-4130-BE15-03E0869DCF3F}" type="parTrans" cxnId="{5BB689FF-E623-45AE-AD41-D3CB55A9FE48}">
      <dgm:prSet/>
      <dgm:spPr/>
      <dgm:t>
        <a:bodyPr/>
        <a:lstStyle/>
        <a:p>
          <a:endParaRPr lang="en-GB"/>
        </a:p>
      </dgm:t>
    </dgm:pt>
    <dgm:pt modelId="{79BE209E-CB3E-45F3-8B87-EC8D6D2A2F77}" type="sibTrans" cxnId="{5BB689FF-E623-45AE-AD41-D3CB55A9FE48}">
      <dgm:prSet/>
      <dgm:spPr/>
      <dgm:t>
        <a:bodyPr/>
        <a:lstStyle/>
        <a:p>
          <a:endParaRPr lang="en-GB"/>
        </a:p>
      </dgm:t>
    </dgm:pt>
    <dgm:pt modelId="{8658A542-B8D0-4EAB-ADE1-04B6E18615E9}">
      <dgm:prSet custT="1"/>
      <dgm:spPr/>
      <dgm:t>
        <a:bodyPr/>
        <a:lstStyle/>
        <a:p>
          <a:pPr algn="ctr"/>
          <a:r>
            <a:rPr lang="en-GB" sz="1800" dirty="0">
              <a:latin typeface="Arial" panose="020B0604020202020204" pitchFamily="34" charset="0"/>
              <a:cs typeface="Arial" panose="020B0604020202020204" pitchFamily="34" charset="0"/>
            </a:rPr>
            <a:t>The stresses and strains of wood species decreased with increase in temperature</a:t>
          </a:r>
          <a:endParaRPr lang="en-US" sz="1800" dirty="0">
            <a:latin typeface="Arial" panose="020B0604020202020204" pitchFamily="34" charset="0"/>
            <a:cs typeface="Arial" panose="020B0604020202020204" pitchFamily="34" charset="0"/>
          </a:endParaRPr>
        </a:p>
      </dgm:t>
    </dgm:pt>
    <dgm:pt modelId="{D978F389-B7FE-4A6E-9F95-331065888FF8}" type="parTrans" cxnId="{72B6DA95-74AC-4D4F-BDD0-512D66D6CAC8}">
      <dgm:prSet/>
      <dgm:spPr/>
      <dgm:t>
        <a:bodyPr/>
        <a:lstStyle/>
        <a:p>
          <a:endParaRPr lang="en-GB"/>
        </a:p>
      </dgm:t>
    </dgm:pt>
    <dgm:pt modelId="{15DBD3ED-C772-4EF1-8D40-D83999C85626}" type="sibTrans" cxnId="{72B6DA95-74AC-4D4F-BDD0-512D66D6CAC8}">
      <dgm:prSet/>
      <dgm:spPr/>
      <dgm:t>
        <a:bodyPr/>
        <a:lstStyle/>
        <a:p>
          <a:endParaRPr lang="en-GB"/>
        </a:p>
      </dgm:t>
    </dgm:pt>
    <dgm:pt modelId="{DF52B9AA-0239-4009-8B5A-291960E58058}">
      <dgm:prSet custT="1"/>
      <dgm:spPr/>
      <dgm:t>
        <a:bodyPr/>
        <a:lstStyle/>
        <a:p>
          <a:pPr algn="ctr"/>
          <a:r>
            <a:rPr lang="en-GB" sz="1800" dirty="0">
              <a:latin typeface="Arial" panose="020B0604020202020204" pitchFamily="34" charset="0"/>
              <a:cs typeface="Arial" panose="020B0604020202020204" pitchFamily="34" charset="0"/>
            </a:rPr>
            <a:t>The stresses and strains of wood adhesives reduced with increase in temperature</a:t>
          </a:r>
          <a:endParaRPr lang="en-US" sz="1800" dirty="0">
            <a:latin typeface="Arial" panose="020B0604020202020204" pitchFamily="34" charset="0"/>
            <a:cs typeface="Arial" panose="020B0604020202020204" pitchFamily="34" charset="0"/>
          </a:endParaRPr>
        </a:p>
      </dgm:t>
    </dgm:pt>
    <dgm:pt modelId="{39F44059-1B3E-4389-9588-0F165101BFF6}" type="parTrans" cxnId="{E81F2A11-E4F4-4C9A-B184-F51955ADC565}">
      <dgm:prSet/>
      <dgm:spPr/>
      <dgm:t>
        <a:bodyPr/>
        <a:lstStyle/>
        <a:p>
          <a:endParaRPr lang="en-GB"/>
        </a:p>
      </dgm:t>
    </dgm:pt>
    <dgm:pt modelId="{98968F6B-8B36-4D03-824C-B07A8059A1F1}" type="sibTrans" cxnId="{E81F2A11-E4F4-4C9A-B184-F51955ADC565}">
      <dgm:prSet/>
      <dgm:spPr/>
      <dgm:t>
        <a:bodyPr/>
        <a:lstStyle/>
        <a:p>
          <a:endParaRPr lang="en-GB"/>
        </a:p>
      </dgm:t>
    </dgm:pt>
    <dgm:pt modelId="{6B704D36-E3C8-4B10-8202-4B250CD787B2}">
      <dgm:prSet custT="1"/>
      <dgm:spPr/>
      <dgm:t>
        <a:bodyPr/>
        <a:lstStyle/>
        <a:p>
          <a:pPr algn="ctr"/>
          <a:r>
            <a:rPr lang="en-GB" sz="1800" dirty="0">
              <a:latin typeface="Arial" panose="020B0604020202020204" pitchFamily="34" charset="0"/>
              <a:cs typeface="Arial" panose="020B0604020202020204" pitchFamily="34" charset="0"/>
            </a:rPr>
            <a:t>PRF and MF are better structural adhesives than PUR</a:t>
          </a:r>
          <a:endParaRPr lang="en-US" sz="1800" dirty="0">
            <a:latin typeface="Arial" panose="020B0604020202020204" pitchFamily="34" charset="0"/>
            <a:cs typeface="Arial" panose="020B0604020202020204" pitchFamily="34" charset="0"/>
          </a:endParaRPr>
        </a:p>
      </dgm:t>
    </dgm:pt>
    <dgm:pt modelId="{E11500B5-8698-4F6D-85C3-7E3C8927F458}" type="parTrans" cxnId="{0C0F2218-E379-4635-844C-5CACEC07FC16}">
      <dgm:prSet/>
      <dgm:spPr/>
      <dgm:t>
        <a:bodyPr/>
        <a:lstStyle/>
        <a:p>
          <a:endParaRPr lang="en-GB"/>
        </a:p>
      </dgm:t>
    </dgm:pt>
    <dgm:pt modelId="{B7505678-7C30-4DD4-9150-AE7A15E4DDC6}" type="sibTrans" cxnId="{0C0F2218-E379-4635-844C-5CACEC07FC16}">
      <dgm:prSet/>
      <dgm:spPr/>
      <dgm:t>
        <a:bodyPr/>
        <a:lstStyle/>
        <a:p>
          <a:endParaRPr lang="en-GB"/>
        </a:p>
      </dgm:t>
    </dgm:pt>
    <dgm:pt modelId="{D496F18F-EFF7-4A87-AC16-E7870D347952}" type="pres">
      <dgm:prSet presAssocID="{2C216AE6-8AC0-409E-BA0E-84CA5FAB09B6}" presName="linear" presStyleCnt="0">
        <dgm:presLayoutVars>
          <dgm:animLvl val="lvl"/>
          <dgm:resizeHandles val="exact"/>
        </dgm:presLayoutVars>
      </dgm:prSet>
      <dgm:spPr/>
    </dgm:pt>
    <dgm:pt modelId="{40552115-784F-4FD0-83AE-47DA713F100B}" type="pres">
      <dgm:prSet presAssocID="{26FB5A28-FA68-4382-803C-024DF43D6CAC}" presName="parentText" presStyleLbl="node1" presStyleIdx="0" presStyleCnt="5" custScaleY="210071">
        <dgm:presLayoutVars>
          <dgm:chMax val="0"/>
          <dgm:bulletEnabled val="1"/>
        </dgm:presLayoutVars>
      </dgm:prSet>
      <dgm:spPr/>
    </dgm:pt>
    <dgm:pt modelId="{EEFCAF47-A6FB-4AFA-A463-767319E8F839}" type="pres">
      <dgm:prSet presAssocID="{04E67E1E-3F5C-4D30-8084-25ED8675C1C5}" presName="spacer" presStyleCnt="0"/>
      <dgm:spPr/>
    </dgm:pt>
    <dgm:pt modelId="{33AD2B88-925D-4D95-8F0F-D2E02A3E32F7}" type="pres">
      <dgm:prSet presAssocID="{8AE591B0-64BC-44E7-AD0B-3DC18DFE77C7}" presName="parentText" presStyleLbl="node1" presStyleIdx="1" presStyleCnt="5">
        <dgm:presLayoutVars>
          <dgm:chMax val="0"/>
          <dgm:bulletEnabled val="1"/>
        </dgm:presLayoutVars>
      </dgm:prSet>
      <dgm:spPr/>
    </dgm:pt>
    <dgm:pt modelId="{B76FC726-3D14-473B-89BC-8AC61E8D9774}" type="pres">
      <dgm:prSet presAssocID="{79BE209E-CB3E-45F3-8B87-EC8D6D2A2F77}" presName="spacer" presStyleCnt="0"/>
      <dgm:spPr/>
    </dgm:pt>
    <dgm:pt modelId="{8BA98D84-5B9D-4592-BBA6-29F3582F9C4D}" type="pres">
      <dgm:prSet presAssocID="{8658A542-B8D0-4EAB-ADE1-04B6E18615E9}" presName="parentText" presStyleLbl="node1" presStyleIdx="2" presStyleCnt="5">
        <dgm:presLayoutVars>
          <dgm:chMax val="0"/>
          <dgm:bulletEnabled val="1"/>
        </dgm:presLayoutVars>
      </dgm:prSet>
      <dgm:spPr/>
    </dgm:pt>
    <dgm:pt modelId="{F24BC66B-F24E-46F1-A622-328B6F217B2D}" type="pres">
      <dgm:prSet presAssocID="{15DBD3ED-C772-4EF1-8D40-D83999C85626}" presName="spacer" presStyleCnt="0"/>
      <dgm:spPr/>
    </dgm:pt>
    <dgm:pt modelId="{BC3955FC-8183-4844-B539-54312182DE62}" type="pres">
      <dgm:prSet presAssocID="{DF52B9AA-0239-4009-8B5A-291960E58058}" presName="parentText" presStyleLbl="node1" presStyleIdx="3" presStyleCnt="5">
        <dgm:presLayoutVars>
          <dgm:chMax val="0"/>
          <dgm:bulletEnabled val="1"/>
        </dgm:presLayoutVars>
      </dgm:prSet>
      <dgm:spPr/>
    </dgm:pt>
    <dgm:pt modelId="{CB4BC20A-54AF-4F01-9BBD-8020C8DEB037}" type="pres">
      <dgm:prSet presAssocID="{98968F6B-8B36-4D03-824C-B07A8059A1F1}" presName="spacer" presStyleCnt="0"/>
      <dgm:spPr/>
    </dgm:pt>
    <dgm:pt modelId="{157BBA1E-3460-4251-BDD5-1EA7149359A7}" type="pres">
      <dgm:prSet presAssocID="{6B704D36-E3C8-4B10-8202-4B250CD787B2}" presName="parentText" presStyleLbl="node1" presStyleIdx="4" presStyleCnt="5">
        <dgm:presLayoutVars>
          <dgm:chMax val="0"/>
          <dgm:bulletEnabled val="1"/>
        </dgm:presLayoutVars>
      </dgm:prSet>
      <dgm:spPr/>
    </dgm:pt>
  </dgm:ptLst>
  <dgm:cxnLst>
    <dgm:cxn modelId="{7DED3404-618E-4AEA-8412-70A1DAEB77D2}" type="presOf" srcId="{26FB5A28-FA68-4382-803C-024DF43D6CAC}" destId="{40552115-784F-4FD0-83AE-47DA713F100B}" srcOrd="0" destOrd="0" presId="urn:microsoft.com/office/officeart/2005/8/layout/vList2"/>
    <dgm:cxn modelId="{0B27BB06-6EEE-4E15-A296-699F04468554}" type="presOf" srcId="{6B704D36-E3C8-4B10-8202-4B250CD787B2}" destId="{157BBA1E-3460-4251-BDD5-1EA7149359A7}" srcOrd="0" destOrd="0" presId="urn:microsoft.com/office/officeart/2005/8/layout/vList2"/>
    <dgm:cxn modelId="{E81F2A11-E4F4-4C9A-B184-F51955ADC565}" srcId="{2C216AE6-8AC0-409E-BA0E-84CA5FAB09B6}" destId="{DF52B9AA-0239-4009-8B5A-291960E58058}" srcOrd="3" destOrd="0" parTransId="{39F44059-1B3E-4389-9588-0F165101BFF6}" sibTransId="{98968F6B-8B36-4D03-824C-B07A8059A1F1}"/>
    <dgm:cxn modelId="{0C0F2218-E379-4635-844C-5CACEC07FC16}" srcId="{2C216AE6-8AC0-409E-BA0E-84CA5FAB09B6}" destId="{6B704D36-E3C8-4B10-8202-4B250CD787B2}" srcOrd="4" destOrd="0" parTransId="{E11500B5-8698-4F6D-85C3-7E3C8927F458}" sibTransId="{B7505678-7C30-4DD4-9150-AE7A15E4DDC6}"/>
    <dgm:cxn modelId="{E1D0EF6E-03C0-41B6-AEE6-9CB044C15209}" type="presOf" srcId="{DF52B9AA-0239-4009-8B5A-291960E58058}" destId="{BC3955FC-8183-4844-B539-54312182DE62}" srcOrd="0" destOrd="0" presId="urn:microsoft.com/office/officeart/2005/8/layout/vList2"/>
    <dgm:cxn modelId="{72B6DA95-74AC-4D4F-BDD0-512D66D6CAC8}" srcId="{2C216AE6-8AC0-409E-BA0E-84CA5FAB09B6}" destId="{8658A542-B8D0-4EAB-ADE1-04B6E18615E9}" srcOrd="2" destOrd="0" parTransId="{D978F389-B7FE-4A6E-9F95-331065888FF8}" sibTransId="{15DBD3ED-C772-4EF1-8D40-D83999C85626}"/>
    <dgm:cxn modelId="{3039E5BA-872D-4EC9-9576-659CFCCEF814}" type="presOf" srcId="{2C216AE6-8AC0-409E-BA0E-84CA5FAB09B6}" destId="{D496F18F-EFF7-4A87-AC16-E7870D347952}" srcOrd="0" destOrd="0" presId="urn:microsoft.com/office/officeart/2005/8/layout/vList2"/>
    <dgm:cxn modelId="{BF2460D0-0AC8-4671-B168-BEB054DC2092}" type="presOf" srcId="{8658A542-B8D0-4EAB-ADE1-04B6E18615E9}" destId="{8BA98D84-5B9D-4592-BBA6-29F3582F9C4D}" srcOrd="0" destOrd="0" presId="urn:microsoft.com/office/officeart/2005/8/layout/vList2"/>
    <dgm:cxn modelId="{3AC26EDE-ED6C-4749-B4A5-D8C29E8DCA18}" srcId="{2C216AE6-8AC0-409E-BA0E-84CA5FAB09B6}" destId="{26FB5A28-FA68-4382-803C-024DF43D6CAC}" srcOrd="0" destOrd="0" parTransId="{490479BC-F2EA-42C0-BEA1-F660D63C5ADF}" sibTransId="{04E67E1E-3F5C-4D30-8084-25ED8675C1C5}"/>
    <dgm:cxn modelId="{51E7B3E4-F96F-42BC-8034-33E38B96E7E5}" type="presOf" srcId="{8AE591B0-64BC-44E7-AD0B-3DC18DFE77C7}" destId="{33AD2B88-925D-4D95-8F0F-D2E02A3E32F7}" srcOrd="0" destOrd="0" presId="urn:microsoft.com/office/officeart/2005/8/layout/vList2"/>
    <dgm:cxn modelId="{5BB689FF-E623-45AE-AD41-D3CB55A9FE48}" srcId="{2C216AE6-8AC0-409E-BA0E-84CA5FAB09B6}" destId="{8AE591B0-64BC-44E7-AD0B-3DC18DFE77C7}" srcOrd="1" destOrd="0" parTransId="{7BEB9B5F-8A78-4130-BE15-03E0869DCF3F}" sibTransId="{79BE209E-CB3E-45F3-8B87-EC8D6D2A2F77}"/>
    <dgm:cxn modelId="{CD75661B-4D31-4649-9213-A3C0C6E78AE1}" type="presParOf" srcId="{D496F18F-EFF7-4A87-AC16-E7870D347952}" destId="{40552115-784F-4FD0-83AE-47DA713F100B}" srcOrd="0" destOrd="0" presId="urn:microsoft.com/office/officeart/2005/8/layout/vList2"/>
    <dgm:cxn modelId="{8EEFF4AF-6642-4545-89B9-1EC69888AAA2}" type="presParOf" srcId="{D496F18F-EFF7-4A87-AC16-E7870D347952}" destId="{EEFCAF47-A6FB-4AFA-A463-767319E8F839}" srcOrd="1" destOrd="0" presId="urn:microsoft.com/office/officeart/2005/8/layout/vList2"/>
    <dgm:cxn modelId="{8B4EADFE-F7EE-4287-AACA-8666EBAC4A7C}" type="presParOf" srcId="{D496F18F-EFF7-4A87-AC16-E7870D347952}" destId="{33AD2B88-925D-4D95-8F0F-D2E02A3E32F7}" srcOrd="2" destOrd="0" presId="urn:microsoft.com/office/officeart/2005/8/layout/vList2"/>
    <dgm:cxn modelId="{818C234D-3B38-47D7-98CF-E700B40EB1B4}" type="presParOf" srcId="{D496F18F-EFF7-4A87-AC16-E7870D347952}" destId="{B76FC726-3D14-473B-89BC-8AC61E8D9774}" srcOrd="3" destOrd="0" presId="urn:microsoft.com/office/officeart/2005/8/layout/vList2"/>
    <dgm:cxn modelId="{04BD146A-87C1-4158-B809-E2B972ECFBD4}" type="presParOf" srcId="{D496F18F-EFF7-4A87-AC16-E7870D347952}" destId="{8BA98D84-5B9D-4592-BBA6-29F3582F9C4D}" srcOrd="4" destOrd="0" presId="urn:microsoft.com/office/officeart/2005/8/layout/vList2"/>
    <dgm:cxn modelId="{4362FA31-B000-4F00-94B4-6B9525969F11}" type="presParOf" srcId="{D496F18F-EFF7-4A87-AC16-E7870D347952}" destId="{F24BC66B-F24E-46F1-A622-328B6F217B2D}" srcOrd="5" destOrd="0" presId="urn:microsoft.com/office/officeart/2005/8/layout/vList2"/>
    <dgm:cxn modelId="{EE882B61-3118-45A1-8384-C83D77CF4727}" type="presParOf" srcId="{D496F18F-EFF7-4A87-AC16-E7870D347952}" destId="{BC3955FC-8183-4844-B539-54312182DE62}" srcOrd="6" destOrd="0" presId="urn:microsoft.com/office/officeart/2005/8/layout/vList2"/>
    <dgm:cxn modelId="{B411813B-28D7-4592-9D87-85584A1B538A}" type="presParOf" srcId="{D496F18F-EFF7-4A87-AC16-E7870D347952}" destId="{CB4BC20A-54AF-4F01-9BBD-8020C8DEB037}" srcOrd="7" destOrd="0" presId="urn:microsoft.com/office/officeart/2005/8/layout/vList2"/>
    <dgm:cxn modelId="{63E14A90-4ED0-4E9D-9DC4-E8D2F908768C}" type="presParOf" srcId="{D496F18F-EFF7-4A87-AC16-E7870D347952}" destId="{157BBA1E-3460-4251-BDD5-1EA7149359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216AE6-8AC0-409E-BA0E-84CA5FAB09B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69CB947-1280-44DF-B048-6C9C314F378C}">
      <dgm:prSet/>
      <dgm:spPr/>
      <dgm:t>
        <a:bodyPr/>
        <a:lstStyle/>
        <a:p>
          <a:r>
            <a:rPr lang="en-GB" dirty="0"/>
            <a:t>There needs to be a study of assemblies rather than rectangular slabs and for higher temperatures and perhaps defects such as ducting also need more study</a:t>
          </a:r>
        </a:p>
      </dgm:t>
    </dgm:pt>
    <dgm:pt modelId="{516649CE-3CFF-43A3-BF96-3F48719E4932}" type="parTrans" cxnId="{1A561981-94E6-463C-A3D1-D1FE16D9A30B}">
      <dgm:prSet/>
      <dgm:spPr/>
      <dgm:t>
        <a:bodyPr/>
        <a:lstStyle/>
        <a:p>
          <a:endParaRPr lang="en-GB"/>
        </a:p>
      </dgm:t>
    </dgm:pt>
    <dgm:pt modelId="{DEB7B724-9E4E-4FE1-883D-A5B5679E41B9}" type="sibTrans" cxnId="{1A561981-94E6-463C-A3D1-D1FE16D9A30B}">
      <dgm:prSet/>
      <dgm:spPr/>
      <dgm:t>
        <a:bodyPr/>
        <a:lstStyle/>
        <a:p>
          <a:endParaRPr lang="en-GB"/>
        </a:p>
      </dgm:t>
    </dgm:pt>
    <dgm:pt modelId="{3271A41F-1C2C-47B5-A0E2-6D26DCAEF87F}">
      <dgm:prSet/>
      <dgm:spPr/>
      <dgm:t>
        <a:bodyPr/>
        <a:lstStyle/>
        <a:p>
          <a:r>
            <a:rPr lang="en-GB" dirty="0"/>
            <a:t>There needs to be an extensive study on CLT with more than two glue layers</a:t>
          </a:r>
        </a:p>
      </dgm:t>
    </dgm:pt>
    <dgm:pt modelId="{D363E4BD-B388-431B-AC25-3BC29AA8F7CE}" type="parTrans" cxnId="{AA2C86D4-7192-4E7C-9B88-C8250ED7DCDF}">
      <dgm:prSet/>
      <dgm:spPr/>
      <dgm:t>
        <a:bodyPr/>
        <a:lstStyle/>
        <a:p>
          <a:endParaRPr lang="en-GB"/>
        </a:p>
      </dgm:t>
    </dgm:pt>
    <dgm:pt modelId="{DF23873C-FE6F-464D-90C1-20041A66F951}" type="sibTrans" cxnId="{AA2C86D4-7192-4E7C-9B88-C8250ED7DCDF}">
      <dgm:prSet/>
      <dgm:spPr/>
      <dgm:t>
        <a:bodyPr/>
        <a:lstStyle/>
        <a:p>
          <a:endParaRPr lang="en-GB"/>
        </a:p>
      </dgm:t>
    </dgm:pt>
    <dgm:pt modelId="{D496F18F-EFF7-4A87-AC16-E7870D347952}" type="pres">
      <dgm:prSet presAssocID="{2C216AE6-8AC0-409E-BA0E-84CA5FAB09B6}" presName="linear" presStyleCnt="0">
        <dgm:presLayoutVars>
          <dgm:animLvl val="lvl"/>
          <dgm:resizeHandles val="exact"/>
        </dgm:presLayoutVars>
      </dgm:prSet>
      <dgm:spPr/>
    </dgm:pt>
    <dgm:pt modelId="{C0E6F9DC-3F12-4CE6-B5BC-E1ADA3B807EB}" type="pres">
      <dgm:prSet presAssocID="{369CB947-1280-44DF-B048-6C9C314F378C}" presName="parentText" presStyleLbl="node1" presStyleIdx="0" presStyleCnt="2">
        <dgm:presLayoutVars>
          <dgm:chMax val="0"/>
          <dgm:bulletEnabled val="1"/>
        </dgm:presLayoutVars>
      </dgm:prSet>
      <dgm:spPr/>
    </dgm:pt>
    <dgm:pt modelId="{908DBF73-9AAF-4495-ADB6-3ED39D0F51AF}" type="pres">
      <dgm:prSet presAssocID="{DEB7B724-9E4E-4FE1-883D-A5B5679E41B9}" presName="spacer" presStyleCnt="0"/>
      <dgm:spPr/>
    </dgm:pt>
    <dgm:pt modelId="{C625D660-B294-4D7B-9B21-738CBA603B0D}" type="pres">
      <dgm:prSet presAssocID="{3271A41F-1C2C-47B5-A0E2-6D26DCAEF87F}" presName="parentText" presStyleLbl="node1" presStyleIdx="1" presStyleCnt="2">
        <dgm:presLayoutVars>
          <dgm:chMax val="0"/>
          <dgm:bulletEnabled val="1"/>
        </dgm:presLayoutVars>
      </dgm:prSet>
      <dgm:spPr/>
    </dgm:pt>
  </dgm:ptLst>
  <dgm:cxnLst>
    <dgm:cxn modelId="{1A561981-94E6-463C-A3D1-D1FE16D9A30B}" srcId="{2C216AE6-8AC0-409E-BA0E-84CA5FAB09B6}" destId="{369CB947-1280-44DF-B048-6C9C314F378C}" srcOrd="0" destOrd="0" parTransId="{516649CE-3CFF-43A3-BF96-3F48719E4932}" sibTransId="{DEB7B724-9E4E-4FE1-883D-A5B5679E41B9}"/>
    <dgm:cxn modelId="{D569CD95-05D0-4D68-8BF9-EB849BC3215B}" type="presOf" srcId="{369CB947-1280-44DF-B048-6C9C314F378C}" destId="{C0E6F9DC-3F12-4CE6-B5BC-E1ADA3B807EB}" srcOrd="0" destOrd="0" presId="urn:microsoft.com/office/officeart/2005/8/layout/vList2"/>
    <dgm:cxn modelId="{3039E5BA-872D-4EC9-9576-659CFCCEF814}" type="presOf" srcId="{2C216AE6-8AC0-409E-BA0E-84CA5FAB09B6}" destId="{D496F18F-EFF7-4A87-AC16-E7870D347952}" srcOrd="0" destOrd="0" presId="urn:microsoft.com/office/officeart/2005/8/layout/vList2"/>
    <dgm:cxn modelId="{84B264D0-E3B5-49B4-BBBC-CBD49E52E286}" type="presOf" srcId="{3271A41F-1C2C-47B5-A0E2-6D26DCAEF87F}" destId="{C625D660-B294-4D7B-9B21-738CBA603B0D}" srcOrd="0" destOrd="0" presId="urn:microsoft.com/office/officeart/2005/8/layout/vList2"/>
    <dgm:cxn modelId="{AA2C86D4-7192-4E7C-9B88-C8250ED7DCDF}" srcId="{2C216AE6-8AC0-409E-BA0E-84CA5FAB09B6}" destId="{3271A41F-1C2C-47B5-A0E2-6D26DCAEF87F}" srcOrd="1" destOrd="0" parTransId="{D363E4BD-B388-431B-AC25-3BC29AA8F7CE}" sibTransId="{DF23873C-FE6F-464D-90C1-20041A66F951}"/>
    <dgm:cxn modelId="{063D1D03-6316-47C4-B847-58F4B80169D2}" type="presParOf" srcId="{D496F18F-EFF7-4A87-AC16-E7870D347952}" destId="{C0E6F9DC-3F12-4CE6-B5BC-E1ADA3B807EB}" srcOrd="0" destOrd="0" presId="urn:microsoft.com/office/officeart/2005/8/layout/vList2"/>
    <dgm:cxn modelId="{6C1607B6-49BA-4BC7-A84F-948E48176701}" type="presParOf" srcId="{D496F18F-EFF7-4A87-AC16-E7870D347952}" destId="{908DBF73-9AAF-4495-ADB6-3ED39D0F51AF}" srcOrd="1" destOrd="0" presId="urn:microsoft.com/office/officeart/2005/8/layout/vList2"/>
    <dgm:cxn modelId="{5BE73879-831E-4F0E-888E-75BD367AAB77}" type="presParOf" srcId="{D496F18F-EFF7-4A87-AC16-E7870D347952}" destId="{C625D660-B294-4D7B-9B21-738CBA603B0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FAF2E-C367-4DB9-907B-E7CBC59021B2}">
      <dsp:nvSpPr>
        <dsp:cNvPr id="0" name=""/>
        <dsp:cNvSpPr/>
      </dsp:nvSpPr>
      <dsp:spPr>
        <a:xfrm>
          <a:off x="0" y="0"/>
          <a:ext cx="3062782" cy="814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Introduction</a:t>
          </a:r>
        </a:p>
      </dsp:txBody>
      <dsp:txXfrm>
        <a:off x="23863" y="23863"/>
        <a:ext cx="2088300" cy="767004"/>
      </dsp:txXfrm>
    </dsp:sp>
    <dsp:sp modelId="{04E71E32-0EEB-4469-9E6E-6C1FE66478A5}">
      <dsp:nvSpPr>
        <dsp:cNvPr id="0" name=""/>
        <dsp:cNvSpPr/>
      </dsp:nvSpPr>
      <dsp:spPr>
        <a:xfrm>
          <a:off x="228714" y="927887"/>
          <a:ext cx="3062782" cy="814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Methodology</a:t>
          </a:r>
        </a:p>
      </dsp:txBody>
      <dsp:txXfrm>
        <a:off x="252577" y="951750"/>
        <a:ext cx="2256767" cy="767004"/>
      </dsp:txXfrm>
    </dsp:sp>
    <dsp:sp modelId="{C89F198A-0BE3-42B3-ADF5-C9C3079B66B0}">
      <dsp:nvSpPr>
        <dsp:cNvPr id="0" name=""/>
        <dsp:cNvSpPr/>
      </dsp:nvSpPr>
      <dsp:spPr>
        <a:xfrm>
          <a:off x="457428" y="1855774"/>
          <a:ext cx="3062782" cy="814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Results and Analysis</a:t>
          </a:r>
        </a:p>
      </dsp:txBody>
      <dsp:txXfrm>
        <a:off x="481291" y="1879637"/>
        <a:ext cx="2256767" cy="767004"/>
      </dsp:txXfrm>
    </dsp:sp>
    <dsp:sp modelId="{F2F91877-3F97-4F0F-899F-939E366424E4}">
      <dsp:nvSpPr>
        <dsp:cNvPr id="0" name=""/>
        <dsp:cNvSpPr/>
      </dsp:nvSpPr>
      <dsp:spPr>
        <a:xfrm>
          <a:off x="686142" y="2783662"/>
          <a:ext cx="3062782" cy="814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Conclusion</a:t>
          </a:r>
        </a:p>
      </dsp:txBody>
      <dsp:txXfrm>
        <a:off x="710005" y="2807525"/>
        <a:ext cx="2256767" cy="767004"/>
      </dsp:txXfrm>
    </dsp:sp>
    <dsp:sp modelId="{B509C426-CD2E-4993-80BC-FA71AA29613F}">
      <dsp:nvSpPr>
        <dsp:cNvPr id="0" name=""/>
        <dsp:cNvSpPr/>
      </dsp:nvSpPr>
      <dsp:spPr>
        <a:xfrm>
          <a:off x="914857" y="3711549"/>
          <a:ext cx="3062782" cy="81473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Future Research</a:t>
          </a:r>
        </a:p>
      </dsp:txBody>
      <dsp:txXfrm>
        <a:off x="938720" y="3735412"/>
        <a:ext cx="2256767" cy="767004"/>
      </dsp:txXfrm>
    </dsp:sp>
    <dsp:sp modelId="{266FDDAF-EF13-45A3-8CAA-C7C86CE6B404}">
      <dsp:nvSpPr>
        <dsp:cNvPr id="0" name=""/>
        <dsp:cNvSpPr/>
      </dsp:nvSpPr>
      <dsp:spPr>
        <a:xfrm>
          <a:off x="2533208" y="595205"/>
          <a:ext cx="529574" cy="52957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US" sz="2400" kern="1200"/>
        </a:p>
      </dsp:txBody>
      <dsp:txXfrm>
        <a:off x="2652362" y="595205"/>
        <a:ext cx="291266" cy="398504"/>
      </dsp:txXfrm>
    </dsp:sp>
    <dsp:sp modelId="{A9CD2B12-0097-4E86-B0C1-74F2C8C44660}">
      <dsp:nvSpPr>
        <dsp:cNvPr id="0" name=""/>
        <dsp:cNvSpPr/>
      </dsp:nvSpPr>
      <dsp:spPr>
        <a:xfrm>
          <a:off x="2761922" y="1523093"/>
          <a:ext cx="529574" cy="52957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GB" sz="2400" kern="1200"/>
        </a:p>
      </dsp:txBody>
      <dsp:txXfrm>
        <a:off x="2881076" y="1523093"/>
        <a:ext cx="291266" cy="398504"/>
      </dsp:txXfrm>
    </dsp:sp>
    <dsp:sp modelId="{1913703F-2375-430C-894C-98CABDCEBEB4}">
      <dsp:nvSpPr>
        <dsp:cNvPr id="0" name=""/>
        <dsp:cNvSpPr/>
      </dsp:nvSpPr>
      <dsp:spPr>
        <a:xfrm>
          <a:off x="2990636" y="2437401"/>
          <a:ext cx="529574" cy="52957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GB" sz="2400" kern="1200"/>
        </a:p>
      </dsp:txBody>
      <dsp:txXfrm>
        <a:off x="3109790" y="2437401"/>
        <a:ext cx="291266" cy="398504"/>
      </dsp:txXfrm>
    </dsp:sp>
    <dsp:sp modelId="{37767BBB-C6C0-41DD-AB5D-7C91F2FB760D}">
      <dsp:nvSpPr>
        <dsp:cNvPr id="0" name=""/>
        <dsp:cNvSpPr/>
      </dsp:nvSpPr>
      <dsp:spPr>
        <a:xfrm>
          <a:off x="3219350" y="3374341"/>
          <a:ext cx="529574" cy="529574"/>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en-GB" sz="2400" kern="1200"/>
        </a:p>
      </dsp:txBody>
      <dsp:txXfrm>
        <a:off x="3338504" y="3374341"/>
        <a:ext cx="291266" cy="39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D8A26-F275-481C-B4F3-08D12830FB6A}">
      <dsp:nvSpPr>
        <dsp:cNvPr id="0" name=""/>
        <dsp:cNvSpPr/>
      </dsp:nvSpPr>
      <dsp:spPr>
        <a:xfrm>
          <a:off x="0" y="10839"/>
          <a:ext cx="4831079" cy="6765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Increasing use of CLT from 610,000 cubic meters in 2015 to 821,270 cubic meters in 2019 in Europe for building construction</a:t>
          </a:r>
          <a:endParaRPr lang="en-GB" sz="1400" kern="1200" dirty="0">
            <a:latin typeface="Arial" panose="020B0604020202020204" pitchFamily="34" charset="0"/>
            <a:cs typeface="Arial" panose="020B0604020202020204" pitchFamily="34" charset="0"/>
          </a:endParaRPr>
        </a:p>
      </dsp:txBody>
      <dsp:txXfrm>
        <a:off x="33027" y="43866"/>
        <a:ext cx="4765025" cy="610504"/>
      </dsp:txXfrm>
    </dsp:sp>
    <dsp:sp modelId="{76B1EA76-AC76-4C3A-A406-8FEF9364D43D}">
      <dsp:nvSpPr>
        <dsp:cNvPr id="0" name=""/>
        <dsp:cNvSpPr/>
      </dsp:nvSpPr>
      <dsp:spPr>
        <a:xfrm>
          <a:off x="0" y="762790"/>
          <a:ext cx="4831079" cy="4487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CLT is used as wall panels, flooring panels, roofing slabs, and so on</a:t>
          </a:r>
          <a:endParaRPr lang="en-GB" sz="1400" kern="1200" dirty="0">
            <a:latin typeface="Arial" panose="020B0604020202020204" pitchFamily="34" charset="0"/>
            <a:cs typeface="Arial" panose="020B0604020202020204" pitchFamily="34" charset="0"/>
          </a:endParaRPr>
        </a:p>
      </dsp:txBody>
      <dsp:txXfrm>
        <a:off x="21907" y="784697"/>
        <a:ext cx="4787265" cy="404948"/>
      </dsp:txXfrm>
    </dsp:sp>
    <dsp:sp modelId="{4BC0ED2F-558A-4E2C-9612-8C327237E38E}">
      <dsp:nvSpPr>
        <dsp:cNvPr id="0" name=""/>
        <dsp:cNvSpPr/>
      </dsp:nvSpPr>
      <dsp:spPr>
        <a:xfrm>
          <a:off x="0" y="1305128"/>
          <a:ext cx="4831079" cy="4487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CLT is produced by bonding wood lamellas together with wood glue</a:t>
          </a:r>
        </a:p>
      </dsp:txBody>
      <dsp:txXfrm>
        <a:off x="21907" y="1327035"/>
        <a:ext cx="4787265" cy="404948"/>
      </dsp:txXfrm>
    </dsp:sp>
    <dsp:sp modelId="{60464EF0-EA4E-4737-8E52-F12DD5E45F27}">
      <dsp:nvSpPr>
        <dsp:cNvPr id="0" name=""/>
        <dsp:cNvSpPr/>
      </dsp:nvSpPr>
      <dsp:spPr>
        <a:xfrm>
          <a:off x="0" y="1829282"/>
          <a:ext cx="4831079" cy="4487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CLT traps approximately 1500 kilograms of carbon dioxide per ton</a:t>
          </a:r>
          <a:endParaRPr lang="en-GB" sz="1400" kern="1200" dirty="0">
            <a:latin typeface="Arial" panose="020B0604020202020204" pitchFamily="34" charset="0"/>
            <a:cs typeface="Arial" panose="020B0604020202020204" pitchFamily="34" charset="0"/>
          </a:endParaRPr>
        </a:p>
      </dsp:txBody>
      <dsp:txXfrm>
        <a:off x="21907" y="1851189"/>
        <a:ext cx="4787265" cy="404948"/>
      </dsp:txXfrm>
    </dsp:sp>
    <dsp:sp modelId="{94DC572D-2456-454E-B238-E32344E8165D}">
      <dsp:nvSpPr>
        <dsp:cNvPr id="0" name=""/>
        <dsp:cNvSpPr/>
      </dsp:nvSpPr>
      <dsp:spPr>
        <a:xfrm>
          <a:off x="0" y="2362529"/>
          <a:ext cx="4831079" cy="4487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CLT combustibility and flammability limits its use</a:t>
          </a:r>
          <a:endParaRPr lang="en-GB" sz="1400" kern="1200" dirty="0">
            <a:latin typeface="Arial" panose="020B0604020202020204" pitchFamily="34" charset="0"/>
            <a:cs typeface="Arial" panose="020B0604020202020204" pitchFamily="34" charset="0"/>
          </a:endParaRPr>
        </a:p>
      </dsp:txBody>
      <dsp:txXfrm>
        <a:off x="21907" y="2384436"/>
        <a:ext cx="4787265" cy="404948"/>
      </dsp:txXfrm>
    </dsp:sp>
    <dsp:sp modelId="{D6058DED-DE6D-4015-BFD7-68F60485B6F1}">
      <dsp:nvSpPr>
        <dsp:cNvPr id="0" name=""/>
        <dsp:cNvSpPr/>
      </dsp:nvSpPr>
      <dsp:spPr>
        <a:xfrm>
          <a:off x="0" y="2903174"/>
          <a:ext cx="4831079" cy="4487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While under fire CLT undergoes charring and delamination</a:t>
          </a:r>
          <a:endParaRPr lang="en-GB" sz="1400" kern="1200" dirty="0">
            <a:latin typeface="Arial" panose="020B0604020202020204" pitchFamily="34" charset="0"/>
            <a:cs typeface="Arial" panose="020B0604020202020204" pitchFamily="34" charset="0"/>
          </a:endParaRPr>
        </a:p>
      </dsp:txBody>
      <dsp:txXfrm>
        <a:off x="21907" y="2925081"/>
        <a:ext cx="4787265" cy="404948"/>
      </dsp:txXfrm>
    </dsp:sp>
    <dsp:sp modelId="{5A3EA892-4DA0-49A4-B34A-D94815F59D76}">
      <dsp:nvSpPr>
        <dsp:cNvPr id="0" name=""/>
        <dsp:cNvSpPr/>
      </dsp:nvSpPr>
      <dsp:spPr>
        <a:xfrm>
          <a:off x="0" y="3427186"/>
          <a:ext cx="4831079" cy="54418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 1% reduction in moisture content influences CLT’s structural properties by between 2% to 6%</a:t>
          </a:r>
          <a:endParaRPr lang="en-GB" sz="1400" kern="1200" dirty="0">
            <a:latin typeface="Arial" panose="020B0604020202020204" pitchFamily="34" charset="0"/>
            <a:cs typeface="Arial" panose="020B0604020202020204" pitchFamily="34" charset="0"/>
          </a:endParaRPr>
        </a:p>
      </dsp:txBody>
      <dsp:txXfrm>
        <a:off x="26565" y="3453751"/>
        <a:ext cx="4777949" cy="491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3C7A0-6D64-4DCB-A6E3-E058D43BD33F}">
      <dsp:nvSpPr>
        <dsp:cNvPr id="0" name=""/>
        <dsp:cNvSpPr/>
      </dsp:nvSpPr>
      <dsp:spPr>
        <a:xfrm>
          <a:off x="0" y="13559"/>
          <a:ext cx="8578850" cy="10038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Difficulty in accurately modelling adhesive influence</a:t>
          </a:r>
          <a:r>
            <a:rPr lang="en-GB" sz="2600" kern="1200" dirty="0">
              <a:latin typeface="Arial" panose="020B0604020202020204" pitchFamily="34" charset="0"/>
              <a:cs typeface="Arial" panose="020B0604020202020204" pitchFamily="34" charset="0"/>
            </a:rPr>
            <a:t> in structural performance of CLT</a:t>
          </a:r>
        </a:p>
      </dsp:txBody>
      <dsp:txXfrm>
        <a:off x="49004" y="62563"/>
        <a:ext cx="8480842" cy="905852"/>
      </dsp:txXfrm>
    </dsp:sp>
    <dsp:sp modelId="{50B0912C-E884-4E70-B24F-4A8D50CE6A93}">
      <dsp:nvSpPr>
        <dsp:cNvPr id="0" name=""/>
        <dsp:cNvSpPr/>
      </dsp:nvSpPr>
      <dsp:spPr>
        <a:xfrm>
          <a:off x="0" y="1092300"/>
          <a:ext cx="8578850" cy="10038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Lack of available knowledge on the heat performance of adhesives</a:t>
          </a:r>
          <a:endParaRPr lang="en-GB" sz="2600" kern="1200" dirty="0">
            <a:latin typeface="Arial" panose="020B0604020202020204" pitchFamily="34" charset="0"/>
            <a:cs typeface="Arial" panose="020B0604020202020204" pitchFamily="34" charset="0"/>
          </a:endParaRPr>
        </a:p>
      </dsp:txBody>
      <dsp:txXfrm>
        <a:off x="49004" y="1141304"/>
        <a:ext cx="8480842" cy="905852"/>
      </dsp:txXfrm>
    </dsp:sp>
    <dsp:sp modelId="{53263AEE-06B3-4C32-8722-62D37D239CC6}">
      <dsp:nvSpPr>
        <dsp:cNvPr id="0" name=""/>
        <dsp:cNvSpPr/>
      </dsp:nvSpPr>
      <dsp:spPr>
        <a:xfrm>
          <a:off x="0" y="2171040"/>
          <a:ext cx="8578850" cy="10038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Shortfalls with small scale tests or large-scale tests</a:t>
          </a:r>
        </a:p>
      </dsp:txBody>
      <dsp:txXfrm>
        <a:off x="49004" y="2220044"/>
        <a:ext cx="8480842" cy="905852"/>
      </dsp:txXfrm>
    </dsp:sp>
    <dsp:sp modelId="{65B08806-8EC4-43B7-8517-A60C09D478AC}">
      <dsp:nvSpPr>
        <dsp:cNvPr id="0" name=""/>
        <dsp:cNvSpPr/>
      </dsp:nvSpPr>
      <dsp:spPr>
        <a:xfrm>
          <a:off x="0" y="3249780"/>
          <a:ext cx="8578850" cy="10038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Robustness of numerical tools, especially ANSYS software</a:t>
          </a:r>
        </a:p>
      </dsp:txBody>
      <dsp:txXfrm>
        <a:off x="49004" y="3298784"/>
        <a:ext cx="8480842" cy="90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189AF-7637-414B-A32F-B4A737ABDA25}">
      <dsp:nvSpPr>
        <dsp:cNvPr id="0" name=""/>
        <dsp:cNvSpPr/>
      </dsp:nvSpPr>
      <dsp:spPr>
        <a:xfrm>
          <a:off x="0" y="11539"/>
          <a:ext cx="8305800" cy="1253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To determine the influence of the adhesive layer on thermal behaviour of CLT</a:t>
          </a:r>
        </a:p>
      </dsp:txBody>
      <dsp:txXfrm>
        <a:off x="61170" y="72709"/>
        <a:ext cx="8183460" cy="1130730"/>
      </dsp:txXfrm>
    </dsp:sp>
    <dsp:sp modelId="{2EE24566-497C-4F0F-9D96-D82861AFEB6B}">
      <dsp:nvSpPr>
        <dsp:cNvPr id="0" name=""/>
        <dsp:cNvSpPr/>
      </dsp:nvSpPr>
      <dsp:spPr>
        <a:xfrm>
          <a:off x="0" y="1411489"/>
          <a:ext cx="8305800" cy="1253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To model the thermal behaviour of solid wood</a:t>
          </a:r>
        </a:p>
      </dsp:txBody>
      <dsp:txXfrm>
        <a:off x="61170" y="1472659"/>
        <a:ext cx="8183460" cy="1130730"/>
      </dsp:txXfrm>
    </dsp:sp>
    <dsp:sp modelId="{00120BBE-D5A2-4E50-82A2-BB8CCD216C07}">
      <dsp:nvSpPr>
        <dsp:cNvPr id="0" name=""/>
        <dsp:cNvSpPr/>
      </dsp:nvSpPr>
      <dsp:spPr>
        <a:xfrm>
          <a:off x="0" y="2811439"/>
          <a:ext cx="8305800" cy="12530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To determine the mechanical properties of wood adhesives, especially loss in the adhesive bond strength due to rise in temperature</a:t>
          </a:r>
        </a:p>
      </dsp:txBody>
      <dsp:txXfrm>
        <a:off x="61170" y="2872609"/>
        <a:ext cx="8183460" cy="11307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52115-784F-4FD0-83AE-47DA713F100B}">
      <dsp:nvSpPr>
        <dsp:cNvPr id="0" name=""/>
        <dsp:cNvSpPr/>
      </dsp:nvSpPr>
      <dsp:spPr>
        <a:xfrm>
          <a:off x="0" y="20642"/>
          <a:ext cx="7924800" cy="14258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The thermal properties of glued timber are the same as for solid timber</a:t>
          </a:r>
          <a:endParaRPr lang="en-US" sz="1800" kern="1200" dirty="0">
            <a:latin typeface="Arial" panose="020B0604020202020204" pitchFamily="34" charset="0"/>
            <a:cs typeface="Arial" panose="020B0604020202020204" pitchFamily="34" charset="0"/>
          </a:endParaRPr>
        </a:p>
      </dsp:txBody>
      <dsp:txXfrm>
        <a:off x="69604" y="90246"/>
        <a:ext cx="7785592" cy="1286641"/>
      </dsp:txXfrm>
    </dsp:sp>
    <dsp:sp modelId="{33AD2B88-925D-4D95-8F0F-D2E02A3E32F7}">
      <dsp:nvSpPr>
        <dsp:cNvPr id="0" name=""/>
        <dsp:cNvSpPr/>
      </dsp:nvSpPr>
      <dsp:spPr>
        <a:xfrm>
          <a:off x="0" y="1486812"/>
          <a:ext cx="7924800" cy="67874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Wood adhesives have a significant influence on the structural properties of CLT</a:t>
          </a:r>
          <a:endParaRPr lang="en-US" sz="1800" kern="1200" dirty="0">
            <a:latin typeface="Arial" panose="020B0604020202020204" pitchFamily="34" charset="0"/>
            <a:cs typeface="Arial" panose="020B0604020202020204" pitchFamily="34" charset="0"/>
          </a:endParaRPr>
        </a:p>
      </dsp:txBody>
      <dsp:txXfrm>
        <a:off x="33134" y="1519946"/>
        <a:ext cx="7858532" cy="612478"/>
      </dsp:txXfrm>
    </dsp:sp>
    <dsp:sp modelId="{8BA98D84-5B9D-4592-BBA6-29F3582F9C4D}">
      <dsp:nvSpPr>
        <dsp:cNvPr id="0" name=""/>
        <dsp:cNvSpPr/>
      </dsp:nvSpPr>
      <dsp:spPr>
        <a:xfrm>
          <a:off x="0" y="2205878"/>
          <a:ext cx="7924800" cy="67874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The stresses and strains of wood species decreased with increase in temperature</a:t>
          </a:r>
          <a:endParaRPr lang="en-US" sz="1800" kern="1200" dirty="0">
            <a:latin typeface="Arial" panose="020B0604020202020204" pitchFamily="34" charset="0"/>
            <a:cs typeface="Arial" panose="020B0604020202020204" pitchFamily="34" charset="0"/>
          </a:endParaRPr>
        </a:p>
      </dsp:txBody>
      <dsp:txXfrm>
        <a:off x="33134" y="2239012"/>
        <a:ext cx="7858532" cy="612478"/>
      </dsp:txXfrm>
    </dsp:sp>
    <dsp:sp modelId="{BC3955FC-8183-4844-B539-54312182DE62}">
      <dsp:nvSpPr>
        <dsp:cNvPr id="0" name=""/>
        <dsp:cNvSpPr/>
      </dsp:nvSpPr>
      <dsp:spPr>
        <a:xfrm>
          <a:off x="0" y="2924944"/>
          <a:ext cx="7924800" cy="67874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The stresses and strains of wood adhesives reduced with increase in temperature</a:t>
          </a:r>
          <a:endParaRPr lang="en-US" sz="1800" kern="1200" dirty="0">
            <a:latin typeface="Arial" panose="020B0604020202020204" pitchFamily="34" charset="0"/>
            <a:cs typeface="Arial" panose="020B0604020202020204" pitchFamily="34" charset="0"/>
          </a:endParaRPr>
        </a:p>
      </dsp:txBody>
      <dsp:txXfrm>
        <a:off x="33134" y="2958078"/>
        <a:ext cx="7858532" cy="612478"/>
      </dsp:txXfrm>
    </dsp:sp>
    <dsp:sp modelId="{157BBA1E-3460-4251-BDD5-1EA7149359A7}">
      <dsp:nvSpPr>
        <dsp:cNvPr id="0" name=""/>
        <dsp:cNvSpPr/>
      </dsp:nvSpPr>
      <dsp:spPr>
        <a:xfrm>
          <a:off x="0" y="3644010"/>
          <a:ext cx="7924800" cy="67874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PRF and MF are better structural adhesives than PUR</a:t>
          </a:r>
          <a:endParaRPr lang="en-US" sz="1800" kern="1200" dirty="0">
            <a:latin typeface="Arial" panose="020B0604020202020204" pitchFamily="34" charset="0"/>
            <a:cs typeface="Arial" panose="020B0604020202020204" pitchFamily="34" charset="0"/>
          </a:endParaRPr>
        </a:p>
      </dsp:txBody>
      <dsp:txXfrm>
        <a:off x="33134" y="3677144"/>
        <a:ext cx="7858532" cy="612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6F9DC-3F12-4CE6-B5BC-E1ADA3B807EB}">
      <dsp:nvSpPr>
        <dsp:cNvPr id="0" name=""/>
        <dsp:cNvSpPr/>
      </dsp:nvSpPr>
      <dsp:spPr>
        <a:xfrm>
          <a:off x="0" y="28889"/>
          <a:ext cx="8229600" cy="22124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There needs to be a study of assemblies rather than rectangular slabs and for higher temperatures and perhaps defects such as ducting also need more study</a:t>
          </a:r>
        </a:p>
      </dsp:txBody>
      <dsp:txXfrm>
        <a:off x="108004" y="136893"/>
        <a:ext cx="8013592" cy="1996462"/>
      </dsp:txXfrm>
    </dsp:sp>
    <dsp:sp modelId="{C625D660-B294-4D7B-9B21-738CBA603B0D}">
      <dsp:nvSpPr>
        <dsp:cNvPr id="0" name=""/>
        <dsp:cNvSpPr/>
      </dsp:nvSpPr>
      <dsp:spPr>
        <a:xfrm>
          <a:off x="0" y="2330640"/>
          <a:ext cx="8229600" cy="22124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There needs to be an extensive study on CLT with more than two glue layers</a:t>
          </a:r>
        </a:p>
      </dsp:txBody>
      <dsp:txXfrm>
        <a:off x="108004" y="2438644"/>
        <a:ext cx="8013592" cy="19964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DEC4F5E-1643-4B46-8FDE-8DBC0EA5AB83}" type="datetimeFigureOut">
              <a:rPr lang="en-GB" smtClean="0"/>
              <a:t>12/09/2020</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041C2A1-D7F1-4AC3-B4F5-0B7959D800AF}" type="slidenum">
              <a:rPr lang="en-GB" smtClean="0"/>
              <a:t>‹#›</a:t>
            </a:fld>
            <a:endParaRPr lang="en-GB"/>
          </a:p>
        </p:txBody>
      </p:sp>
    </p:spTree>
    <p:extLst>
      <p:ext uri="{BB962C8B-B14F-4D97-AF65-F5344CB8AC3E}">
        <p14:creationId xmlns:p14="http://schemas.microsoft.com/office/powerpoint/2010/main" val="43836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From steady state thermal simulations, the adhesive layer lies in the region between 10.2 to 10.5 mm, which is within the green region. For solid wood specimen, the green region lies between temperatures of about 238 to 256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for wood bonded with PRF, the green region lies between temperatures of 244 to 263</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Calibri" panose="020F0502020204030204" pitchFamily="34" charset="0"/>
                <a:cs typeface="Times New Roman" panose="02020603050405020304" pitchFamily="18" charset="0"/>
              </a:rPr>
              <a:t>C, for wood bonded with MF,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and finally for solid wood bonded with PUR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41C2A1-D7F1-4AC3-B4F5-0B7959D800AF}" type="slidenum">
              <a:rPr lang="en-GB" smtClean="0"/>
              <a:t>9</a:t>
            </a:fld>
            <a:endParaRPr lang="en-GB"/>
          </a:p>
        </p:txBody>
      </p:sp>
    </p:spTree>
    <p:extLst>
      <p:ext uri="{BB962C8B-B14F-4D97-AF65-F5344CB8AC3E}">
        <p14:creationId xmlns:p14="http://schemas.microsoft.com/office/powerpoint/2010/main" val="397085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From steady state thermal simulations, the adhesive layer lies in the region between 10.2 to 10.5 mm, which is within the green region. For solid wood specimen, the green region lies between temperatures of about 238 to 256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for wood bonded with PRF, the green region lies between temperatures of 244 to 263</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Calibri" panose="020F0502020204030204" pitchFamily="34" charset="0"/>
                <a:cs typeface="Times New Roman" panose="02020603050405020304" pitchFamily="18" charset="0"/>
              </a:rPr>
              <a:t>C, for wood bonded with MF,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and finally for solid wood bonded with PUR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41C2A1-D7F1-4AC3-B4F5-0B7959D800AF}" type="slidenum">
              <a:rPr lang="en-GB" smtClean="0"/>
              <a:t>10</a:t>
            </a:fld>
            <a:endParaRPr lang="en-GB"/>
          </a:p>
        </p:txBody>
      </p:sp>
    </p:spTree>
    <p:extLst>
      <p:ext uri="{BB962C8B-B14F-4D97-AF65-F5344CB8AC3E}">
        <p14:creationId xmlns:p14="http://schemas.microsoft.com/office/powerpoint/2010/main" val="406347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From steady state thermal simulations, the adhesive layer lies in the region between 10.2 to 10.5 mm, which is within the green region. For solid wood specimen, the green region lies between temperatures of about 238 to 256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for wood bonded with PRF, the green region lies between temperatures of 244 to 263</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Calibri" panose="020F0502020204030204" pitchFamily="34" charset="0"/>
                <a:cs typeface="Times New Roman" panose="02020603050405020304" pitchFamily="18" charset="0"/>
              </a:rPr>
              <a:t>C, for wood bonded with MF,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and finally for solid wood bonded with PUR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41C2A1-D7F1-4AC3-B4F5-0B7959D800AF}" type="slidenum">
              <a:rPr lang="en-GB" smtClean="0"/>
              <a:t>11</a:t>
            </a:fld>
            <a:endParaRPr lang="en-GB"/>
          </a:p>
        </p:txBody>
      </p:sp>
    </p:spTree>
    <p:extLst>
      <p:ext uri="{BB962C8B-B14F-4D97-AF65-F5344CB8AC3E}">
        <p14:creationId xmlns:p14="http://schemas.microsoft.com/office/powerpoint/2010/main" val="261880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From steady state thermal simulations, the adhesive layer lies in the region between 10.2 to 10.5 mm, which is within the green region. For solid wood specimen, the green region lies between temperatures of about 238 to 256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for wood bonded with PRF, the green region lies between temperatures of 244 to 263</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Calibri" panose="020F0502020204030204" pitchFamily="34" charset="0"/>
                <a:cs typeface="Times New Roman" panose="02020603050405020304" pitchFamily="18" charset="0"/>
              </a:rPr>
              <a:t>C, for wood bonded with MF,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and finally for solid wood bonded with PUR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41C2A1-D7F1-4AC3-B4F5-0B7959D800AF}" type="slidenum">
              <a:rPr lang="en-GB" smtClean="0"/>
              <a:t>12</a:t>
            </a:fld>
            <a:endParaRPr lang="en-GB"/>
          </a:p>
        </p:txBody>
      </p:sp>
    </p:spTree>
    <p:extLst>
      <p:ext uri="{BB962C8B-B14F-4D97-AF65-F5344CB8AC3E}">
        <p14:creationId xmlns:p14="http://schemas.microsoft.com/office/powerpoint/2010/main" val="120069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From steady state thermal simulations, the adhesive layer lies in the region between 10.2 to 10.5 mm, which is within the green region. For solid wood specimen, the green region lies between temperatures of about 238 to 256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for wood bonded with PRF, the green region lies between temperatures of 244 to 263</a:t>
            </a:r>
            <a:r>
              <a:rPr lang="en-GB" sz="1800" baseline="30000" dirty="0">
                <a:effectLst/>
                <a:latin typeface="Arial" panose="020B0604020202020204" pitchFamily="34" charset="0"/>
                <a:ea typeface="Calibri" panose="020F0502020204030204" pitchFamily="34" charset="0"/>
                <a:cs typeface="Times New Roman" panose="02020603050405020304" pitchFamily="18" charset="0"/>
              </a:rPr>
              <a:t>o</a:t>
            </a:r>
            <a:r>
              <a:rPr lang="en-GB" sz="1800" dirty="0">
                <a:effectLst/>
                <a:latin typeface="Arial" panose="020B0604020202020204" pitchFamily="34" charset="0"/>
                <a:ea typeface="Calibri" panose="020F0502020204030204" pitchFamily="34" charset="0"/>
                <a:cs typeface="Times New Roman" panose="02020603050405020304" pitchFamily="18" charset="0"/>
              </a:rPr>
              <a:t>C, for wood bonded with MF,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r>
              <a:rPr lang="en-GB" sz="1800" dirty="0">
                <a:effectLst/>
                <a:latin typeface="Arial" panose="020B0604020202020204" pitchFamily="34" charset="0"/>
                <a:ea typeface="Calibri" panose="020F0502020204030204" pitchFamily="34" charset="0"/>
                <a:cs typeface="Times New Roman" panose="02020603050405020304" pitchFamily="18" charset="0"/>
              </a:rPr>
              <a:t> and finally for solid wood bonded with PUR the green region lies between temperatures of 244 to 262 </a:t>
            </a:r>
            <a:r>
              <a:rPr lang="en-GB" sz="1800" baseline="30000" dirty="0" err="1">
                <a:effectLst/>
                <a:latin typeface="Arial" panose="020B0604020202020204" pitchFamily="34" charset="0"/>
                <a:ea typeface="Calibri" panose="020F0502020204030204" pitchFamily="34" charset="0"/>
                <a:cs typeface="Times New Roman" panose="02020603050405020304" pitchFamily="18" charset="0"/>
              </a:rPr>
              <a:t>o</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041C2A1-D7F1-4AC3-B4F5-0B7959D800AF}" type="slidenum">
              <a:rPr lang="en-GB" smtClean="0"/>
              <a:t>13</a:t>
            </a:fld>
            <a:endParaRPr lang="en-GB"/>
          </a:p>
        </p:txBody>
      </p:sp>
    </p:spTree>
    <p:extLst>
      <p:ext uri="{BB962C8B-B14F-4D97-AF65-F5344CB8AC3E}">
        <p14:creationId xmlns:p14="http://schemas.microsoft.com/office/powerpoint/2010/main" val="169410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GB"/>
              <a:t>1</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1F4039E-4F36-4E33-9119-C5E301CDCF8C}" type="datetime1">
              <a:rPr lang="en-US" smtClean="0"/>
              <a:t>9/12/2020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GB"/>
              <a:t>1</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3B1FFC-910B-4A31-9B29-2AF92D365EB4}" type="datetime1">
              <a:rPr lang="en-US" smtClean="0"/>
              <a:t>9/12/2020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GB"/>
              <a:t>1</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358BC15-3202-4167-A426-F2B7B9147E4B}" type="datetime1">
              <a:rPr lang="en-US" smtClean="0"/>
              <a:t>9/12/2020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GB"/>
              <a:t>1</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CCBF48D-3F60-4667-B59A-E63702CE4CE3}" type="datetime1">
              <a:rPr lang="en-US" smtClean="0"/>
              <a:t>9/12/2020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GB"/>
              <a:t>1</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4DEE1D3-D326-42AD-914F-8A068E6AD915}" type="datetime1">
              <a:rPr lang="en-US" smtClean="0"/>
              <a:t>9/12/2020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en.wikipedia.org/wiki/train_accidents_2009"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837473B0-CC2E-450A-ABE3-18F120FF3D39}">
                <a1611:picAttrSrcUrl xmlns:a1611="http://schemas.microsoft.com/office/drawing/2016/11/main" r:id="rId8"/>
              </a:ext>
            </a:extLst>
          </a:blip>
          <a:srcRect/>
          <a:stretch>
            <a:fillRect/>
          </a:stretch>
        </a:blip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9" cstate="print"/>
            <a:stretch>
              <a:fillRect/>
            </a:stretch>
          </a:blipFill>
        </p:spPr>
        <p:txBody>
          <a:bodyPr wrap="square" lIns="0" tIns="0" rIns="0" bIns="0" rtlCol="0"/>
          <a:lstStyle/>
          <a:p>
            <a:endParaRPr/>
          </a:p>
        </p:txBody>
      </p:sp>
      <p:sp>
        <p:nvSpPr>
          <p:cNvPr id="17" name="bk object 17"/>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2EFE0"/>
          </a:solidFill>
        </p:spPr>
        <p:txBody>
          <a:bodyPr wrap="square" lIns="0" tIns="0" rIns="0" bIns="0" rtlCol="0"/>
          <a:lstStyle/>
          <a:p>
            <a:endParaRPr/>
          </a:p>
        </p:txBody>
      </p:sp>
      <p:sp>
        <p:nvSpPr>
          <p:cNvPr id="18" name="bk object 18"/>
          <p:cNvSpPr/>
          <p:nvPr/>
        </p:nvSpPr>
        <p:spPr>
          <a:xfrm>
            <a:off x="7639134" y="5821974"/>
            <a:ext cx="1139325" cy="644930"/>
          </a:xfrm>
          <a:prstGeom prst="rect">
            <a:avLst/>
          </a:prstGeom>
          <a:blipFill>
            <a:blip r:embed="rId10" cstate="print"/>
            <a:stretch>
              <a:fillRect/>
            </a:stretch>
          </a:blipFill>
        </p:spPr>
        <p:txBody>
          <a:bodyPr wrap="square" lIns="0" tIns="0" rIns="0" bIns="0" rtlCol="0"/>
          <a:lstStyle/>
          <a:p>
            <a:endParaRPr/>
          </a:p>
        </p:txBody>
      </p:sp>
      <p:sp>
        <p:nvSpPr>
          <p:cNvPr id="19" name="bk object 19"/>
          <p:cNvSpPr/>
          <p:nvPr/>
        </p:nvSpPr>
        <p:spPr>
          <a:xfrm>
            <a:off x="7563611" y="6533646"/>
            <a:ext cx="1288517" cy="97330"/>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title"/>
          </p:nvPr>
        </p:nvSpPr>
        <p:spPr>
          <a:xfrm>
            <a:off x="274320" y="274320"/>
            <a:ext cx="8595359" cy="1346200"/>
          </a:xfrm>
          <a:prstGeom prst="rect">
            <a:avLst/>
          </a:prstGeom>
        </p:spPr>
        <p:txBody>
          <a:bodyPr wrap="square" lIns="0" tIns="0" rIns="0" bIns="0">
            <a:spAutoFit/>
          </a:bodyPr>
          <a:lstStyle>
            <a:lvl1pPr>
              <a:defRPr sz="32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353377" y="1714387"/>
            <a:ext cx="8437244" cy="24428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GB"/>
              <a:t>1</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DCA98A94-97E6-469C-814B-8A6444852A25}" type="datetime1">
              <a:rPr lang="en-US" smtClean="0"/>
              <a:t>9/12/2020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07/s10694-018-0787-y" TargetMode="External"/><Relationship Id="rId2" Type="http://schemas.openxmlformats.org/officeDocument/2006/relationships/hyperlink" Target="https://doi.org/10.1016/j.ijadhadh.2019.102436" TargetMode="External"/><Relationship Id="rId1" Type="http://schemas.openxmlformats.org/officeDocument/2006/relationships/slideLayout" Target="../slideLayouts/slideLayout2.xml"/><Relationship Id="rId5" Type="http://schemas.openxmlformats.org/officeDocument/2006/relationships/hyperlink" Target="https://doi.org/10.1016/j.ijadhadh.2013.03.013" TargetMode="External"/><Relationship Id="rId4" Type="http://schemas.openxmlformats.org/officeDocument/2006/relationships/hyperlink" Target="http://hdl.handle.net/20.500.11850/94679"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148071"/>
            <a:ext cx="7272655" cy="1483360"/>
          </a:xfrm>
          <a:custGeom>
            <a:avLst/>
            <a:gdLst/>
            <a:ahLst/>
            <a:cxnLst/>
            <a:rect l="l" t="t" r="r" b="b"/>
            <a:pathLst>
              <a:path w="7272655" h="1483359">
                <a:moveTo>
                  <a:pt x="0" y="1482852"/>
                </a:moveTo>
                <a:lnTo>
                  <a:pt x="7272528" y="1482852"/>
                </a:lnTo>
                <a:lnTo>
                  <a:pt x="7272528" y="0"/>
                </a:lnTo>
                <a:lnTo>
                  <a:pt x="0" y="0"/>
                </a:lnTo>
                <a:lnTo>
                  <a:pt x="0" y="1482852"/>
                </a:lnTo>
                <a:close/>
              </a:path>
            </a:pathLst>
          </a:custGeom>
          <a:solidFill>
            <a:srgbClr val="192D4B">
              <a:alpha val="92156"/>
            </a:srgbClr>
          </a:solidFill>
        </p:spPr>
        <p:txBody>
          <a:bodyPr wrap="square" lIns="0" tIns="0" rIns="0" bIns="0" rtlCol="0"/>
          <a:lstStyle/>
          <a:p>
            <a:endParaRPr/>
          </a:p>
        </p:txBody>
      </p:sp>
      <p:sp>
        <p:nvSpPr>
          <p:cNvPr id="3" name="object 3"/>
          <p:cNvSpPr txBox="1"/>
          <p:nvPr/>
        </p:nvSpPr>
        <p:spPr>
          <a:xfrm>
            <a:off x="438404" y="5725946"/>
            <a:ext cx="44831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Black"/>
                <a:cs typeface="Arial Black"/>
              </a:rPr>
              <a:t>TRANSFORMING LIVES SINCE</a:t>
            </a:r>
            <a:r>
              <a:rPr sz="1800" spc="-20" dirty="0">
                <a:solidFill>
                  <a:srgbClr val="FFFFFF"/>
                </a:solidFill>
                <a:latin typeface="Arial Black"/>
                <a:cs typeface="Arial Black"/>
              </a:rPr>
              <a:t> </a:t>
            </a:r>
            <a:r>
              <a:rPr sz="1800" dirty="0">
                <a:solidFill>
                  <a:srgbClr val="FFFFFF"/>
                </a:solidFill>
                <a:latin typeface="Arial Black"/>
                <a:cs typeface="Arial Black"/>
              </a:rPr>
              <a:t>1828</a:t>
            </a:r>
            <a:endParaRPr sz="1800" dirty="0">
              <a:latin typeface="Arial Black"/>
              <a:cs typeface="Arial Black"/>
            </a:endParaRPr>
          </a:p>
        </p:txBody>
      </p:sp>
      <p:sp>
        <p:nvSpPr>
          <p:cNvPr id="4" name="object 4"/>
          <p:cNvSpPr txBox="1">
            <a:spLocks noGrp="1"/>
          </p:cNvSpPr>
          <p:nvPr>
            <p:ph type="title"/>
          </p:nvPr>
        </p:nvSpPr>
        <p:spPr>
          <a:xfrm>
            <a:off x="848262" y="537452"/>
            <a:ext cx="7447475" cy="1859483"/>
          </a:xfrm>
          <a:prstGeom prst="rect">
            <a:avLst/>
          </a:prstGeom>
        </p:spPr>
        <p:txBody>
          <a:bodyPr vert="horz" wrap="square" lIns="0" tIns="12700" rIns="0" bIns="0" rtlCol="0">
            <a:spAutoFit/>
          </a:bodyPr>
          <a:lstStyle/>
          <a:p>
            <a:pPr algn="ctr">
              <a:spcAft>
                <a:spcPts val="800"/>
              </a:spcAft>
            </a:pPr>
            <a:r>
              <a:rPr lang="en-US" sz="2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MODELLING OF ELEVATED TEMPERATURE PERFORMANCE OF ADHESIVES USED IN CROSS LAMINATED TIMBER: AN APPLICATION OF ANSYS MECHANICAL 2020 R1 STRUCTURAL ANALYSIS SOFTWARE</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7FC15277-0568-4F3D-91B1-9A4134C9BE59}"/>
              </a:ext>
            </a:extLst>
          </p:cNvPr>
          <p:cNvSpPr>
            <a:spLocks noGrp="1"/>
          </p:cNvSpPr>
          <p:nvPr>
            <p:ph type="sldNum" sz="quarter" idx="7"/>
          </p:nvPr>
        </p:nvSpPr>
        <p:spPr>
          <a:xfrm>
            <a:off x="7040880" y="6515100"/>
            <a:ext cx="2103120" cy="342900"/>
          </a:xfrm>
        </p:spPr>
        <p:txBody>
          <a:bodyPr/>
          <a:lstStyle/>
          <a:p>
            <a:fld id="{B6F15528-21DE-4FAA-801E-634DDDAF4B2B}" type="slidenum">
              <a:rPr lang="en-GB" smtClean="0"/>
              <a:t>1</a:t>
            </a:fld>
            <a:endParaRPr lang="en-GB" dirty="0"/>
          </a:p>
        </p:txBody>
      </p:sp>
      <p:sp>
        <p:nvSpPr>
          <p:cNvPr id="7" name="TextBox 6">
            <a:extLst>
              <a:ext uri="{FF2B5EF4-FFF2-40B4-BE49-F238E27FC236}">
                <a16:creationId xmlns:a16="http://schemas.microsoft.com/office/drawing/2014/main" id="{AF8F3048-AF77-4D66-A86A-F168CBE57F02}"/>
              </a:ext>
            </a:extLst>
          </p:cNvPr>
          <p:cNvSpPr txBox="1"/>
          <p:nvPr/>
        </p:nvSpPr>
        <p:spPr>
          <a:xfrm>
            <a:off x="3388838" y="2598003"/>
            <a:ext cx="2363147" cy="707886"/>
          </a:xfrm>
          <a:prstGeom prst="rect">
            <a:avLst/>
          </a:prstGeom>
          <a:noFill/>
        </p:spPr>
        <p:txBody>
          <a:bodyPr wrap="none" rtlCol="0">
            <a:spAutoFit/>
          </a:bodyPr>
          <a:lstStyle/>
          <a:p>
            <a:pPr algn="ctr"/>
            <a:r>
              <a:rPr lang="en-GB" sz="2000" b="1" dirty="0">
                <a:solidFill>
                  <a:schemeClr val="tx2"/>
                </a:solidFill>
                <a:latin typeface="Arial" panose="020B0604020202020204" pitchFamily="34" charset="0"/>
                <a:cs typeface="Arial" panose="020B0604020202020204" pitchFamily="34" charset="0"/>
              </a:rPr>
              <a:t>Presented by:</a:t>
            </a:r>
          </a:p>
          <a:p>
            <a:pPr algn="ctr"/>
            <a:r>
              <a:rPr lang="en-GB" sz="2000" b="1" dirty="0">
                <a:solidFill>
                  <a:schemeClr val="tx2"/>
                </a:solidFill>
                <a:latin typeface="Arial" panose="020B0604020202020204" pitchFamily="34" charset="0"/>
                <a:cs typeface="Arial" panose="020B0604020202020204" pitchFamily="34" charset="0"/>
              </a:rPr>
              <a:t>Ivan Moses Okuni</a:t>
            </a:r>
          </a:p>
        </p:txBody>
      </p:sp>
      <p:sp>
        <p:nvSpPr>
          <p:cNvPr id="9" name="TextBox 8">
            <a:extLst>
              <a:ext uri="{FF2B5EF4-FFF2-40B4-BE49-F238E27FC236}">
                <a16:creationId xmlns:a16="http://schemas.microsoft.com/office/drawing/2014/main" id="{2702C776-0B2F-418B-9EC0-1F82BDF44DF4}"/>
              </a:ext>
            </a:extLst>
          </p:cNvPr>
          <p:cNvSpPr txBox="1"/>
          <p:nvPr/>
        </p:nvSpPr>
        <p:spPr>
          <a:xfrm>
            <a:off x="1048385" y="3900990"/>
            <a:ext cx="7044055" cy="707886"/>
          </a:xfrm>
          <a:prstGeom prst="rect">
            <a:avLst/>
          </a:prstGeom>
          <a:noFill/>
        </p:spPr>
        <p:txBody>
          <a:bodyPr wrap="square" rtlCol="0">
            <a:spAutoFit/>
          </a:bodyPr>
          <a:lstStyle/>
          <a:p>
            <a:pPr algn="ctr"/>
            <a:r>
              <a:rPr lang="en-GB" sz="2000" b="1" dirty="0">
                <a:solidFill>
                  <a:srgbClr val="00B050"/>
                </a:solidFill>
                <a:latin typeface="Arial" panose="020B0604020202020204" pitchFamily="34" charset="0"/>
                <a:cs typeface="Arial" panose="020B0604020202020204" pitchFamily="34" charset="0"/>
              </a:rPr>
              <a:t>Supervised by:</a:t>
            </a:r>
          </a:p>
          <a:p>
            <a:pPr algn="ctr"/>
            <a:r>
              <a:rPr lang="en-GB" sz="2000" b="1" dirty="0">
                <a:solidFill>
                  <a:srgbClr val="00B050"/>
                </a:solidFill>
                <a:latin typeface="Arial" panose="020B0604020202020204" pitchFamily="34" charset="0"/>
                <a:cs typeface="Arial" panose="020B0604020202020204" pitchFamily="34" charset="0"/>
              </a:rPr>
              <a:t>Tracy Ellen Bradford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sz="2800" b="1" dirty="0">
                <a:effectLst/>
                <a:latin typeface="Arial" panose="020B0604020202020204" pitchFamily="34" charset="0"/>
                <a:ea typeface="Calibri" panose="020F0502020204030204" pitchFamily="34" charset="0"/>
                <a:cs typeface="Arial" panose="020B0604020202020204" pitchFamily="34" charset="0"/>
              </a:rPr>
              <a:t>RESULTS AND ANALYSIS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latin typeface="Arial" panose="020B0604020202020204" pitchFamily="34" charset="0"/>
                <a:cs typeface="Arial" panose="020B0604020202020204" pitchFamily="34" charset="0"/>
              </a:rPr>
              <a:t>Analytical Model</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38AA49D-6797-4099-9A0C-73714140D6A0}"/>
              </a:ext>
            </a:extLst>
          </p:cNvPr>
          <p:cNvSpPr>
            <a:spLocks noGrp="1"/>
          </p:cNvSpPr>
          <p:nvPr>
            <p:ph type="sldNum" sz="quarter" idx="7"/>
          </p:nvPr>
        </p:nvSpPr>
        <p:spPr/>
        <p:txBody>
          <a:bodyPr/>
          <a:lstStyle/>
          <a:p>
            <a:fld id="{B6F15528-21DE-4FAA-801E-634DDDAF4B2B}" type="slidenum">
              <a:rPr lang="en-GB" smtClean="0"/>
              <a:t>10</a:t>
            </a:fld>
            <a:endParaRPr lang="en-GB"/>
          </a:p>
        </p:txBody>
      </p:sp>
      <p:graphicFrame>
        <p:nvGraphicFramePr>
          <p:cNvPr id="10" name="Content Placeholder 9">
            <a:extLst>
              <a:ext uri="{FF2B5EF4-FFF2-40B4-BE49-F238E27FC236}">
                <a16:creationId xmlns:a16="http://schemas.microsoft.com/office/drawing/2014/main" id="{D59FA68A-44C1-427C-88E0-282787B370BC}"/>
              </a:ext>
            </a:extLst>
          </p:cNvPr>
          <p:cNvGraphicFramePr>
            <a:graphicFrameLocks noGrp="1"/>
          </p:cNvGraphicFramePr>
          <p:nvPr>
            <p:ph sz="half" idx="4294967295"/>
            <p:extLst>
              <p:ext uri="{D42A27DB-BD31-4B8C-83A1-F6EECF244321}">
                <p14:modId xmlns:p14="http://schemas.microsoft.com/office/powerpoint/2010/main" val="4020272357"/>
              </p:ext>
            </p:extLst>
          </p:nvPr>
        </p:nvGraphicFramePr>
        <p:xfrm>
          <a:off x="2065020" y="2178802"/>
          <a:ext cx="5078611" cy="2882887"/>
        </p:xfrm>
        <a:graphic>
          <a:graphicData uri="http://schemas.openxmlformats.org/drawingml/2006/table">
            <a:tbl>
              <a:tblPr firstRow="1" firstCol="1" bandRow="1">
                <a:tableStyleId>{C4B1156A-380E-4F78-BDF5-A606A8083BF9}</a:tableStyleId>
              </a:tblPr>
              <a:tblGrid>
                <a:gridCol w="1415560">
                  <a:extLst>
                    <a:ext uri="{9D8B030D-6E8A-4147-A177-3AD203B41FA5}">
                      <a16:colId xmlns:a16="http://schemas.microsoft.com/office/drawing/2014/main" val="2116746"/>
                    </a:ext>
                  </a:extLst>
                </a:gridCol>
                <a:gridCol w="753631">
                  <a:extLst>
                    <a:ext uri="{9D8B030D-6E8A-4147-A177-3AD203B41FA5}">
                      <a16:colId xmlns:a16="http://schemas.microsoft.com/office/drawing/2014/main" val="2602079391"/>
                    </a:ext>
                  </a:extLst>
                </a:gridCol>
                <a:gridCol w="1829995">
                  <a:extLst>
                    <a:ext uri="{9D8B030D-6E8A-4147-A177-3AD203B41FA5}">
                      <a16:colId xmlns:a16="http://schemas.microsoft.com/office/drawing/2014/main" val="1163858303"/>
                    </a:ext>
                  </a:extLst>
                </a:gridCol>
                <a:gridCol w="515545">
                  <a:extLst>
                    <a:ext uri="{9D8B030D-6E8A-4147-A177-3AD203B41FA5}">
                      <a16:colId xmlns:a16="http://schemas.microsoft.com/office/drawing/2014/main" val="3969125563"/>
                    </a:ext>
                  </a:extLst>
                </a:gridCol>
                <a:gridCol w="563880">
                  <a:extLst>
                    <a:ext uri="{9D8B030D-6E8A-4147-A177-3AD203B41FA5}">
                      <a16:colId xmlns:a16="http://schemas.microsoft.com/office/drawing/2014/main" val="3532932725"/>
                    </a:ext>
                  </a:extLst>
                </a:gridCol>
              </a:tblGrid>
              <a:tr h="549122">
                <a:tc>
                  <a:txBody>
                    <a:bodyPr/>
                    <a:lstStyle/>
                    <a:p>
                      <a:r>
                        <a:rPr lang="en-GB" sz="900">
                          <a:effectLst/>
                          <a:latin typeface="Arial" panose="020B0604020202020204" pitchFamily="34" charset="0"/>
                          <a:cs typeface="Arial" panose="020B0604020202020204" pitchFamily="34" charset="0"/>
                        </a:rPr>
                        <a:t>Material</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Heat Flux (W/m</a:t>
                      </a:r>
                      <a:r>
                        <a:rPr lang="en-GB" sz="900" baseline="30000">
                          <a:effectLst/>
                          <a:latin typeface="Arial" panose="020B0604020202020204" pitchFamily="34" charset="0"/>
                          <a:cs typeface="Arial" panose="020B0604020202020204" pitchFamily="34" charset="0"/>
                        </a:rPr>
                        <a:t>2</a:t>
                      </a:r>
                      <a:r>
                        <a:rPr lang="en-GB" sz="900">
                          <a:effectLst/>
                          <a:latin typeface="Arial" panose="020B0604020202020204" pitchFamily="34" charset="0"/>
                          <a:cs typeface="Arial" panose="020B0604020202020204" pitchFamily="34" charset="0"/>
                        </a:rPr>
                        <a:t>)</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Thermal conductivity (Wm</a:t>
                      </a:r>
                      <a:r>
                        <a:rPr lang="en-GB" sz="900" baseline="30000">
                          <a:effectLst/>
                          <a:latin typeface="Arial" panose="020B0604020202020204" pitchFamily="34" charset="0"/>
                          <a:cs typeface="Arial" panose="020B0604020202020204" pitchFamily="34" charset="0"/>
                        </a:rPr>
                        <a:t>-1</a:t>
                      </a:r>
                      <a:r>
                        <a:rPr lang="en-GB" sz="900">
                          <a:effectLst/>
                          <a:latin typeface="Arial" panose="020B0604020202020204" pitchFamily="34" charset="0"/>
                          <a:cs typeface="Arial" panose="020B0604020202020204" pitchFamily="34" charset="0"/>
                        </a:rPr>
                        <a:t>K</a:t>
                      </a:r>
                      <a:r>
                        <a:rPr lang="en-GB" sz="900" baseline="30000">
                          <a:effectLst/>
                          <a:latin typeface="Arial" panose="020B0604020202020204" pitchFamily="34" charset="0"/>
                          <a:cs typeface="Arial" panose="020B0604020202020204" pitchFamily="34" charset="0"/>
                        </a:rPr>
                        <a:t>-1</a:t>
                      </a:r>
                      <a:r>
                        <a:rPr lang="en-GB" sz="900">
                          <a:effectLst/>
                          <a:latin typeface="Arial" panose="020B0604020202020204" pitchFamily="34" charset="0"/>
                          <a:cs typeface="Arial" panose="020B0604020202020204" pitchFamily="34" charset="0"/>
                        </a:rPr>
                        <a:t>)</a:t>
                      </a:r>
                    </a:p>
                    <a:p>
                      <a:r>
                        <a:rPr lang="en-GB" sz="900">
                          <a:effectLst/>
                          <a:latin typeface="Arial" panose="020B060402020202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dirty="0">
                          <a:effectLst/>
                          <a:latin typeface="Arial" panose="020B0604020202020204" pitchFamily="34" charset="0"/>
                          <a:cs typeface="Arial" panose="020B0604020202020204" pitchFamily="34" charset="0"/>
                        </a:rPr>
                        <a:t>T</a:t>
                      </a:r>
                      <a:r>
                        <a:rPr lang="en-GB" sz="900" baseline="-25000" dirty="0">
                          <a:effectLst/>
                          <a:latin typeface="Arial" panose="020B0604020202020204" pitchFamily="34" charset="0"/>
                          <a:cs typeface="Arial" panose="020B0604020202020204" pitchFamily="34" charset="0"/>
                        </a:rPr>
                        <a:t>B </a:t>
                      </a:r>
                      <a:r>
                        <a:rPr lang="en-GB" sz="900" dirty="0">
                          <a:effectLst/>
                          <a:latin typeface="Arial" panose="020B0604020202020204" pitchFamily="34" charset="0"/>
                          <a:cs typeface="Arial" panose="020B0604020202020204" pitchFamily="34" charset="0"/>
                        </a:rPr>
                        <a:t>(</a:t>
                      </a:r>
                      <a:r>
                        <a:rPr lang="en-GB" sz="900" baseline="-25000" dirty="0">
                          <a:effectLst/>
                          <a:latin typeface="Arial" panose="020B0604020202020204" pitchFamily="34" charset="0"/>
                          <a:cs typeface="Arial" panose="020B0604020202020204" pitchFamily="34" charset="0"/>
                        </a:rPr>
                        <a:t> </a:t>
                      </a:r>
                      <a:r>
                        <a:rPr lang="en-GB" sz="900" baseline="30000" dirty="0" err="1">
                          <a:effectLst/>
                          <a:latin typeface="Arial" panose="020B0604020202020204" pitchFamily="34" charset="0"/>
                          <a:cs typeface="Arial" panose="020B0604020202020204" pitchFamily="34" charset="0"/>
                        </a:rPr>
                        <a:t>o</a:t>
                      </a:r>
                      <a:r>
                        <a:rPr lang="en-GB" sz="900" dirty="0" err="1">
                          <a:effectLst/>
                          <a:latin typeface="Arial" panose="020B0604020202020204" pitchFamily="34" charset="0"/>
                          <a:cs typeface="Arial" panose="020B0604020202020204" pitchFamily="34" charset="0"/>
                        </a:rPr>
                        <a:t>C</a:t>
                      </a:r>
                      <a:r>
                        <a:rPr lang="en-GB" sz="900" dirty="0">
                          <a:effectLst/>
                          <a:latin typeface="Arial" panose="020B0604020202020204" pitchFamily="34" charset="0"/>
                          <a:cs typeface="Arial" panose="020B0604020202020204" pitchFamily="34" charset="0"/>
                        </a:rPr>
                        <a:t>)</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T</a:t>
                      </a:r>
                      <a:r>
                        <a:rPr lang="en-GB" sz="900" baseline="-25000">
                          <a:effectLst/>
                          <a:latin typeface="Arial" panose="020B0604020202020204" pitchFamily="34" charset="0"/>
                          <a:cs typeface="Arial" panose="020B0604020202020204" pitchFamily="34" charset="0"/>
                        </a:rPr>
                        <a:t>C </a:t>
                      </a:r>
                      <a:r>
                        <a:rPr lang="en-GB" sz="900">
                          <a:effectLst/>
                          <a:latin typeface="Arial" panose="020B0604020202020204" pitchFamily="34" charset="0"/>
                          <a:cs typeface="Arial" panose="020B0604020202020204" pitchFamily="34" charset="0"/>
                        </a:rPr>
                        <a:t>(</a:t>
                      </a:r>
                      <a:r>
                        <a:rPr lang="en-GB" sz="900" baseline="30000">
                          <a:effectLst/>
                          <a:latin typeface="Arial" panose="020B0604020202020204" pitchFamily="34" charset="0"/>
                          <a:cs typeface="Arial" panose="020B0604020202020204" pitchFamily="34" charset="0"/>
                        </a:rPr>
                        <a:t>o</a:t>
                      </a:r>
                      <a:r>
                        <a:rPr lang="en-GB" sz="900">
                          <a:effectLst/>
                          <a:latin typeface="Arial" panose="020B0604020202020204" pitchFamily="34" charset="0"/>
                          <a:cs typeface="Arial" panose="020B0604020202020204" pitchFamily="34" charset="0"/>
                        </a:rPr>
                        <a:t>C)</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2359690658"/>
                  </a:ext>
                </a:extLst>
              </a:tr>
              <a:tr h="137280">
                <a:tc gridSpan="5">
                  <a:txBody>
                    <a:bodyPr/>
                    <a:lstStyle/>
                    <a:p>
                      <a:pPr algn="ctr"/>
                      <a:r>
                        <a:rPr lang="en-GB" sz="900" dirty="0">
                          <a:effectLst/>
                          <a:latin typeface="Arial" panose="020B0604020202020204" pitchFamily="34" charset="0"/>
                          <a:cs typeface="Arial" panose="020B0604020202020204" pitchFamily="34" charset="0"/>
                        </a:rPr>
                        <a:t>Eurocode 5 Equation (Eq1) </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308265478"/>
                  </a:ext>
                </a:extLst>
              </a:tr>
              <a:tr h="411841">
                <a:tc>
                  <a:txBody>
                    <a:bodyPr/>
                    <a:lstStyle/>
                    <a:p>
                      <a:r>
                        <a:rPr lang="en-GB" sz="900" b="0" dirty="0">
                          <a:effectLst/>
                          <a:latin typeface="Arial" panose="020B0604020202020204" pitchFamily="34" charset="0"/>
                          <a:cs typeface="Arial" panose="020B0604020202020204" pitchFamily="34" charset="0"/>
                        </a:rPr>
                        <a:t>Solid Wood - DF</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 </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dirty="0">
                          <a:effectLst/>
                          <a:latin typeface="Arial" panose="020B0604020202020204" pitchFamily="34" charset="0"/>
                          <a:cs typeface="Arial" panose="020B0604020202020204" pitchFamily="34" charset="0"/>
                        </a:rPr>
                        <a:t> </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dirty="0">
                          <a:effectLst/>
                          <a:latin typeface="Arial" panose="020B0604020202020204" pitchFamily="34" charset="0"/>
                          <a:cs typeface="Arial" panose="020B0604020202020204" pitchFamily="34" charset="0"/>
                        </a:rPr>
                        <a:t>175</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dirty="0">
                          <a:effectLst/>
                          <a:latin typeface="Arial" panose="020B0604020202020204" pitchFamily="34" charset="0"/>
                          <a:cs typeface="Arial" panose="020B0604020202020204" pitchFamily="34" charset="0"/>
                        </a:rPr>
                        <a:t>172</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166150437"/>
                  </a:ext>
                </a:extLst>
              </a:tr>
              <a:tr h="137280">
                <a:tc gridSpan="5">
                  <a:txBody>
                    <a:bodyPr/>
                    <a:lstStyle/>
                    <a:p>
                      <a:pPr algn="ctr"/>
                      <a:r>
                        <a:rPr lang="en-GB" sz="900" dirty="0">
                          <a:effectLst/>
                          <a:latin typeface="Arial" panose="020B0604020202020204" pitchFamily="34" charset="0"/>
                          <a:cs typeface="Arial" panose="020B0604020202020204" pitchFamily="34" charset="0"/>
                        </a:rPr>
                        <a:t>Thermal Conductivity Equation (Eq4)</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23661057"/>
                  </a:ext>
                </a:extLst>
              </a:tr>
              <a:tr h="411841">
                <a:tc>
                  <a:txBody>
                    <a:bodyPr/>
                    <a:lstStyle/>
                    <a:p>
                      <a:r>
                        <a:rPr lang="en-GB" sz="900" b="0" dirty="0">
                          <a:effectLst/>
                          <a:latin typeface="Arial" panose="020B0604020202020204" pitchFamily="34" charset="0"/>
                          <a:cs typeface="Arial" panose="020B0604020202020204" pitchFamily="34" charset="0"/>
                        </a:rPr>
                        <a:t>Solid Wood - DF</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10020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1.01</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235</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232</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2693183789"/>
                  </a:ext>
                </a:extLst>
              </a:tr>
              <a:tr h="411841">
                <a:tc>
                  <a:txBody>
                    <a:bodyPr/>
                    <a:lstStyle/>
                    <a:p>
                      <a:r>
                        <a:rPr lang="en-GB" sz="900" b="0" dirty="0">
                          <a:effectLst/>
                          <a:latin typeface="Arial" panose="020B0604020202020204" pitchFamily="34" charset="0"/>
                          <a:cs typeface="Arial" panose="020B0604020202020204" pitchFamily="34" charset="0"/>
                        </a:rPr>
                        <a:t>Adhesive layer - PRF</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10020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0.146</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235</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214</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3714558338"/>
                  </a:ext>
                </a:extLst>
              </a:tr>
              <a:tr h="411841">
                <a:tc>
                  <a:txBody>
                    <a:bodyPr/>
                    <a:lstStyle/>
                    <a:p>
                      <a:r>
                        <a:rPr lang="en-GB" sz="900" b="0" dirty="0">
                          <a:effectLst/>
                          <a:latin typeface="Arial" panose="020B0604020202020204" pitchFamily="34" charset="0"/>
                          <a:cs typeface="Arial" panose="020B0604020202020204" pitchFamily="34" charset="0"/>
                        </a:rPr>
                        <a:t>Adhesive layer - MF</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10020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0.5</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235</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229</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2639859357"/>
                  </a:ext>
                </a:extLst>
              </a:tr>
              <a:tr h="411841">
                <a:tc>
                  <a:txBody>
                    <a:bodyPr/>
                    <a:lstStyle/>
                    <a:p>
                      <a:r>
                        <a:rPr lang="en-GB" sz="900" b="0" dirty="0">
                          <a:effectLst/>
                          <a:latin typeface="Arial" panose="020B0604020202020204" pitchFamily="34" charset="0"/>
                          <a:cs typeface="Arial" panose="020B0604020202020204" pitchFamily="34" charset="0"/>
                        </a:rPr>
                        <a:t>Adhesive layer - PUR</a:t>
                      </a:r>
                      <a:endParaRPr lang="en-GB" sz="900" b="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10020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a:effectLst/>
                          <a:latin typeface="Arial" panose="020B0604020202020204" pitchFamily="34" charset="0"/>
                          <a:cs typeface="Arial" panose="020B0604020202020204" pitchFamily="34" charset="0"/>
                        </a:rPr>
                        <a:t>0.209</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dirty="0">
                          <a:effectLst/>
                          <a:latin typeface="Arial" panose="020B0604020202020204" pitchFamily="34" charset="0"/>
                          <a:cs typeface="Arial" panose="020B0604020202020204" pitchFamily="34" charset="0"/>
                        </a:rPr>
                        <a:t>235</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tc>
                  <a:txBody>
                    <a:bodyPr/>
                    <a:lstStyle/>
                    <a:p>
                      <a:r>
                        <a:rPr lang="en-GB" sz="900" dirty="0">
                          <a:effectLst/>
                          <a:latin typeface="Arial" panose="020B0604020202020204" pitchFamily="34" charset="0"/>
                          <a:cs typeface="Arial" panose="020B0604020202020204" pitchFamily="34" charset="0"/>
                        </a:rPr>
                        <a:t>220</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56160" marR="56160" marT="0" marB="0"/>
                </a:tc>
                <a:extLst>
                  <a:ext uri="{0D108BD9-81ED-4DB2-BD59-A6C34878D82A}">
                    <a16:rowId xmlns:a16="http://schemas.microsoft.com/office/drawing/2014/main" val="2066397444"/>
                  </a:ext>
                </a:extLst>
              </a:tr>
            </a:tbl>
          </a:graphicData>
        </a:graphic>
      </p:graphicFrame>
      <p:sp>
        <p:nvSpPr>
          <p:cNvPr id="18" name="TextBox 17">
            <a:extLst>
              <a:ext uri="{FF2B5EF4-FFF2-40B4-BE49-F238E27FC236}">
                <a16:creationId xmlns:a16="http://schemas.microsoft.com/office/drawing/2014/main" id="{DAEDD2BE-916E-4C23-94EB-294941BD0635}"/>
              </a:ext>
            </a:extLst>
          </p:cNvPr>
          <p:cNvSpPr txBox="1"/>
          <p:nvPr/>
        </p:nvSpPr>
        <p:spPr>
          <a:xfrm>
            <a:off x="1905000" y="1752600"/>
            <a:ext cx="457200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a:t>
            </a:r>
            <a:r>
              <a:rPr lang="en-GB" sz="1100" b="1" i="1" dirty="0">
                <a:latin typeface="Arial" panose="020B0604020202020204" pitchFamily="34" charset="0"/>
                <a:ea typeface="Calibri" panose="020F0502020204030204" pitchFamily="34" charset="0"/>
                <a:cs typeface="Times New Roman" panose="02020603050405020304" pitchFamily="18" charset="0"/>
              </a:rPr>
              <a:t>5</a:t>
            </a:r>
            <a:r>
              <a:rPr lang="en-GB" sz="1100" b="1" i="1" dirty="0">
                <a:effectLst/>
                <a:latin typeface="Arial" panose="020B0604020202020204" pitchFamily="34" charset="0"/>
                <a:ea typeface="Calibri" panose="020F0502020204030204" pitchFamily="34" charset="0"/>
                <a:cs typeface="Times New Roman" panose="02020603050405020304" pitchFamily="18" charset="0"/>
              </a:rPr>
              <a:t>: Summary of Analytical Results</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160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sz="2800" b="1" dirty="0">
                <a:effectLst/>
                <a:latin typeface="Arial" panose="020B0604020202020204" pitchFamily="34" charset="0"/>
                <a:ea typeface="Calibri" panose="020F0502020204030204" pitchFamily="34" charset="0"/>
                <a:cs typeface="Arial" panose="020B0604020202020204" pitchFamily="34" charset="0"/>
              </a:rPr>
              <a:t>RESULTS AND ANALYSIS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Thermal - Structural Behaviour of Wood</a:t>
            </a:r>
            <a:endParaRPr lang="en-GB" b="1"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52884D4F-4933-4777-B870-EA7FAA02A8BC}"/>
              </a:ext>
            </a:extLst>
          </p:cNvPr>
          <p:cNvGraphicFramePr>
            <a:graphicFrameLocks noGrp="1"/>
          </p:cNvGraphicFramePr>
          <p:nvPr>
            <p:ph sz="half" idx="3"/>
            <p:extLst>
              <p:ext uri="{D42A27DB-BD31-4B8C-83A1-F6EECF244321}">
                <p14:modId xmlns:p14="http://schemas.microsoft.com/office/powerpoint/2010/main" val="1787384158"/>
              </p:ext>
            </p:extLst>
          </p:nvPr>
        </p:nvGraphicFramePr>
        <p:xfrm>
          <a:off x="274320" y="3490585"/>
          <a:ext cx="3978275" cy="1358392"/>
        </p:xfrm>
        <a:graphic>
          <a:graphicData uri="http://schemas.openxmlformats.org/drawingml/2006/table">
            <a:tbl>
              <a:tblPr firstRow="1" firstCol="1" bandRow="1">
                <a:tableStyleId>{5C22544A-7EE6-4342-B048-85BDC9FD1C3A}</a:tableStyleId>
              </a:tblPr>
              <a:tblGrid>
                <a:gridCol w="1501059">
                  <a:extLst>
                    <a:ext uri="{9D8B030D-6E8A-4147-A177-3AD203B41FA5}">
                      <a16:colId xmlns:a16="http://schemas.microsoft.com/office/drawing/2014/main" val="3716020050"/>
                    </a:ext>
                  </a:extLst>
                </a:gridCol>
                <a:gridCol w="1150292">
                  <a:extLst>
                    <a:ext uri="{9D8B030D-6E8A-4147-A177-3AD203B41FA5}">
                      <a16:colId xmlns:a16="http://schemas.microsoft.com/office/drawing/2014/main" val="3670599294"/>
                    </a:ext>
                  </a:extLst>
                </a:gridCol>
                <a:gridCol w="1326924">
                  <a:extLst>
                    <a:ext uri="{9D8B030D-6E8A-4147-A177-3AD203B41FA5}">
                      <a16:colId xmlns:a16="http://schemas.microsoft.com/office/drawing/2014/main" val="2485430796"/>
                    </a:ext>
                  </a:extLst>
                </a:gridCol>
              </a:tblGrid>
              <a:tr h="138999">
                <a:tc>
                  <a:txBody>
                    <a:bodyPr/>
                    <a:lstStyle/>
                    <a:p>
                      <a:pPr>
                        <a:lnSpc>
                          <a:spcPct val="125000"/>
                        </a:lnSpc>
                      </a:pPr>
                      <a:r>
                        <a:rPr lang="en-GB" sz="1100" dirty="0">
                          <a:effectLst/>
                        </a:rPr>
                        <a:t>Temperature (</a:t>
                      </a:r>
                      <a:r>
                        <a:rPr lang="en-GB" sz="1100" baseline="30000" dirty="0" err="1">
                          <a:effectLst/>
                        </a:rPr>
                        <a:t>o</a:t>
                      </a:r>
                      <a:r>
                        <a:rPr lang="en-GB" sz="1100" dirty="0" err="1">
                          <a:effectLst/>
                        </a:rPr>
                        <a:t>C</a:t>
                      </a: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dirty="0">
                          <a:effectLst/>
                        </a:rPr>
                        <a:t>Stress (MPa)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Strain (mm/mm)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1919460689"/>
                  </a:ext>
                </a:extLst>
              </a:tr>
              <a:tr h="138999">
                <a:tc>
                  <a:txBody>
                    <a:bodyPr/>
                    <a:lstStyle/>
                    <a:p>
                      <a:pPr>
                        <a:lnSpc>
                          <a:spcPct val="125000"/>
                        </a:lnSpc>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106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0.0261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1344277917"/>
                  </a:ext>
                </a:extLst>
              </a:tr>
              <a:tr h="138999">
                <a:tc>
                  <a:txBody>
                    <a:bodyPr/>
                    <a:lstStyle/>
                    <a:p>
                      <a:pPr>
                        <a:lnSpc>
                          <a:spcPct val="125000"/>
                        </a:lnSpc>
                      </a:pPr>
                      <a:r>
                        <a:rPr lang="en-GB" sz="11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85.7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0.0186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1708879192"/>
                  </a:ext>
                </a:extLst>
              </a:tr>
              <a:tr h="138999">
                <a:tc>
                  <a:txBody>
                    <a:bodyPr/>
                    <a:lstStyle/>
                    <a:p>
                      <a:pPr>
                        <a:lnSpc>
                          <a:spcPct val="125000"/>
                        </a:lnSpc>
                      </a:pPr>
                      <a:r>
                        <a:rPr lang="en-GB" sz="11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75.6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0.0149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2949163979"/>
                  </a:ext>
                </a:extLst>
              </a:tr>
              <a:tr h="138999">
                <a:tc>
                  <a:txBody>
                    <a:bodyPr/>
                    <a:lstStyle/>
                    <a:p>
                      <a:pPr>
                        <a:lnSpc>
                          <a:spcPct val="125000"/>
                        </a:lnSpc>
                      </a:pPr>
                      <a:r>
                        <a:rPr lang="en-GB" sz="1100">
                          <a:effectLst/>
                        </a:rPr>
                        <a:t>180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65.4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2761231874"/>
                  </a:ext>
                </a:extLst>
              </a:tr>
              <a:tr h="138999">
                <a:tc>
                  <a:txBody>
                    <a:bodyPr/>
                    <a:lstStyle/>
                    <a:p>
                      <a:pPr>
                        <a:lnSpc>
                          <a:spcPct val="125000"/>
                        </a:lnSpc>
                      </a:pPr>
                      <a:r>
                        <a:rPr lang="en-GB" sz="1100">
                          <a:effectLst/>
                        </a:rPr>
                        <a:t>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dirty="0">
                          <a:effectLst/>
                        </a:rPr>
                        <a:t>55.3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0.00783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2769384476"/>
                  </a:ext>
                </a:extLst>
              </a:tr>
              <a:tr h="138999">
                <a:tc>
                  <a:txBody>
                    <a:bodyPr/>
                    <a:lstStyle/>
                    <a:p>
                      <a:pPr>
                        <a:lnSpc>
                          <a:spcPct val="125000"/>
                        </a:lnSpc>
                      </a:pPr>
                      <a:r>
                        <a:rPr lang="en-GB" sz="1100">
                          <a:effectLst/>
                        </a:rPr>
                        <a:t>260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45.1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dirty="0">
                          <a:effectLst/>
                        </a:rPr>
                        <a:t>0.00709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814257797"/>
                  </a:ext>
                </a:extLst>
              </a:tr>
            </a:tbl>
          </a:graphicData>
        </a:graphic>
      </p:graphicFrame>
      <p:sp>
        <p:nvSpPr>
          <p:cNvPr id="5" name="Slide Number Placeholder 4">
            <a:extLst>
              <a:ext uri="{FF2B5EF4-FFF2-40B4-BE49-F238E27FC236}">
                <a16:creationId xmlns:a16="http://schemas.microsoft.com/office/drawing/2014/main" id="{C38AA49D-6797-4099-9A0C-73714140D6A0}"/>
              </a:ext>
            </a:extLst>
          </p:cNvPr>
          <p:cNvSpPr>
            <a:spLocks noGrp="1"/>
          </p:cNvSpPr>
          <p:nvPr>
            <p:ph type="sldNum" sz="quarter" idx="7"/>
          </p:nvPr>
        </p:nvSpPr>
        <p:spPr/>
        <p:txBody>
          <a:bodyPr/>
          <a:lstStyle/>
          <a:p>
            <a:fld id="{B6F15528-21DE-4FAA-801E-634DDDAF4B2B}" type="slidenum">
              <a:rPr lang="en-GB" smtClean="0"/>
              <a:t>11</a:t>
            </a:fld>
            <a:endParaRPr lang="en-GB"/>
          </a:p>
        </p:txBody>
      </p:sp>
      <p:graphicFrame>
        <p:nvGraphicFramePr>
          <p:cNvPr id="7" name="Content Placeholder 6">
            <a:extLst>
              <a:ext uri="{FF2B5EF4-FFF2-40B4-BE49-F238E27FC236}">
                <a16:creationId xmlns:a16="http://schemas.microsoft.com/office/drawing/2014/main" id="{D9EF5A14-640C-40CC-90CB-B70169139204}"/>
              </a:ext>
            </a:extLst>
          </p:cNvPr>
          <p:cNvGraphicFramePr>
            <a:graphicFrameLocks noGrp="1"/>
          </p:cNvGraphicFramePr>
          <p:nvPr>
            <p:ph sz="half" idx="2"/>
            <p:extLst>
              <p:ext uri="{D42A27DB-BD31-4B8C-83A1-F6EECF244321}">
                <p14:modId xmlns:p14="http://schemas.microsoft.com/office/powerpoint/2010/main" val="2563867381"/>
              </p:ext>
            </p:extLst>
          </p:nvPr>
        </p:nvGraphicFramePr>
        <p:xfrm>
          <a:off x="274320" y="1839405"/>
          <a:ext cx="3978275" cy="1358392"/>
        </p:xfrm>
        <a:graphic>
          <a:graphicData uri="http://schemas.openxmlformats.org/drawingml/2006/table">
            <a:tbl>
              <a:tblPr firstRow="1" firstCol="1" bandRow="1">
                <a:tableStyleId>{5C22544A-7EE6-4342-B048-85BDC9FD1C3A}</a:tableStyleId>
              </a:tblPr>
              <a:tblGrid>
                <a:gridCol w="1412431">
                  <a:extLst>
                    <a:ext uri="{9D8B030D-6E8A-4147-A177-3AD203B41FA5}">
                      <a16:colId xmlns:a16="http://schemas.microsoft.com/office/drawing/2014/main" val="2538538956"/>
                    </a:ext>
                  </a:extLst>
                </a:gridCol>
                <a:gridCol w="1238920">
                  <a:extLst>
                    <a:ext uri="{9D8B030D-6E8A-4147-A177-3AD203B41FA5}">
                      <a16:colId xmlns:a16="http://schemas.microsoft.com/office/drawing/2014/main" val="860262524"/>
                    </a:ext>
                  </a:extLst>
                </a:gridCol>
                <a:gridCol w="1326924">
                  <a:extLst>
                    <a:ext uri="{9D8B030D-6E8A-4147-A177-3AD203B41FA5}">
                      <a16:colId xmlns:a16="http://schemas.microsoft.com/office/drawing/2014/main" val="63873480"/>
                    </a:ext>
                  </a:extLst>
                </a:gridCol>
              </a:tblGrid>
              <a:tr h="116003">
                <a:tc>
                  <a:txBody>
                    <a:bodyPr/>
                    <a:lstStyle/>
                    <a:p>
                      <a:pPr>
                        <a:lnSpc>
                          <a:spcPct val="125000"/>
                        </a:lnSpc>
                      </a:pPr>
                      <a:r>
                        <a:rPr lang="en-GB" sz="1100">
                          <a:effectLst/>
                        </a:rPr>
                        <a:t>Temperature (</a:t>
                      </a:r>
                      <a:r>
                        <a:rPr lang="en-GB" sz="1100" baseline="30000">
                          <a:effectLst/>
                        </a:rPr>
                        <a:t>o</a:t>
                      </a:r>
                      <a:r>
                        <a:rPr lang="en-GB" sz="11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Stress (MPa)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Strain (mm/mm)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1563161562"/>
                  </a:ext>
                </a:extLst>
              </a:tr>
              <a:tr h="116003">
                <a:tc>
                  <a:txBody>
                    <a:bodyPr/>
                    <a:lstStyle/>
                    <a:p>
                      <a:pPr>
                        <a:lnSpc>
                          <a:spcPct val="125000"/>
                        </a:lnSpc>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102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0.0278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1311602843"/>
                  </a:ext>
                </a:extLst>
              </a:tr>
              <a:tr h="116003">
                <a:tc>
                  <a:txBody>
                    <a:bodyPr/>
                    <a:lstStyle/>
                    <a:p>
                      <a:pPr>
                        <a:lnSpc>
                          <a:spcPct val="125000"/>
                        </a:lnSpc>
                      </a:pPr>
                      <a:r>
                        <a:rPr lang="en-GB" sz="11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83.7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0.0198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2758286901"/>
                  </a:ext>
                </a:extLst>
              </a:tr>
              <a:tr h="116003">
                <a:tc>
                  <a:txBody>
                    <a:bodyPr/>
                    <a:lstStyle/>
                    <a:p>
                      <a:pPr>
                        <a:lnSpc>
                          <a:spcPct val="125000"/>
                        </a:lnSpc>
                      </a:pPr>
                      <a:r>
                        <a:rPr lang="en-GB" sz="11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74.4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0.0159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1139438609"/>
                  </a:ext>
                </a:extLst>
              </a:tr>
              <a:tr h="116003">
                <a:tc>
                  <a:txBody>
                    <a:bodyPr/>
                    <a:lstStyle/>
                    <a:p>
                      <a:pPr>
                        <a:lnSpc>
                          <a:spcPct val="125000"/>
                        </a:lnSpc>
                      </a:pPr>
                      <a:r>
                        <a:rPr lang="en-GB" sz="1100">
                          <a:effectLst/>
                        </a:rPr>
                        <a:t>180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65.1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0.0120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2587158415"/>
                  </a:ext>
                </a:extLst>
              </a:tr>
              <a:tr h="116003">
                <a:tc>
                  <a:txBody>
                    <a:bodyPr/>
                    <a:lstStyle/>
                    <a:p>
                      <a:pPr>
                        <a:lnSpc>
                          <a:spcPct val="125000"/>
                        </a:lnSpc>
                      </a:pPr>
                      <a:r>
                        <a:rPr lang="en-GB" sz="1100">
                          <a:effectLst/>
                        </a:rPr>
                        <a:t>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dirty="0">
                          <a:effectLst/>
                        </a:rPr>
                        <a:t>55.8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0.00805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2211517395"/>
                  </a:ext>
                </a:extLst>
              </a:tr>
              <a:tr h="116003">
                <a:tc>
                  <a:txBody>
                    <a:bodyPr/>
                    <a:lstStyle/>
                    <a:p>
                      <a:pPr>
                        <a:lnSpc>
                          <a:spcPct val="125000"/>
                        </a:lnSpc>
                      </a:pPr>
                      <a:r>
                        <a:rPr lang="en-GB" sz="1100">
                          <a:effectLst/>
                        </a:rPr>
                        <a:t>260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a:effectLst/>
                        </a:rPr>
                        <a:t>46.5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tc>
                  <a:txBody>
                    <a:bodyPr/>
                    <a:lstStyle/>
                    <a:p>
                      <a:pPr>
                        <a:lnSpc>
                          <a:spcPct val="125000"/>
                        </a:lnSpc>
                      </a:pPr>
                      <a:r>
                        <a:rPr lang="en-GB" sz="1100" dirty="0">
                          <a:effectLst/>
                        </a:rPr>
                        <a:t>0.00724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450845107"/>
                  </a:ext>
                </a:extLst>
              </a:tr>
            </a:tbl>
          </a:graphicData>
        </a:graphic>
      </p:graphicFrame>
      <p:graphicFrame>
        <p:nvGraphicFramePr>
          <p:cNvPr id="9" name="Table 8">
            <a:extLst>
              <a:ext uri="{FF2B5EF4-FFF2-40B4-BE49-F238E27FC236}">
                <a16:creationId xmlns:a16="http://schemas.microsoft.com/office/drawing/2014/main" id="{E1F7E07B-34DF-4168-AEFE-3B23221B15AF}"/>
              </a:ext>
            </a:extLst>
          </p:cNvPr>
          <p:cNvGraphicFramePr>
            <a:graphicFrameLocks noGrp="1"/>
          </p:cNvGraphicFramePr>
          <p:nvPr>
            <p:extLst>
              <p:ext uri="{D42A27DB-BD31-4B8C-83A1-F6EECF244321}">
                <p14:modId xmlns:p14="http://schemas.microsoft.com/office/powerpoint/2010/main" val="2863090259"/>
              </p:ext>
            </p:extLst>
          </p:nvPr>
        </p:nvGraphicFramePr>
        <p:xfrm>
          <a:off x="251460" y="5203209"/>
          <a:ext cx="4077018" cy="1358392"/>
        </p:xfrm>
        <a:graphic>
          <a:graphicData uri="http://schemas.openxmlformats.org/drawingml/2006/table">
            <a:tbl>
              <a:tblPr firstRow="1" firstCol="1" bandRow="1">
                <a:tableStyleId>{5C22544A-7EE6-4342-B048-85BDC9FD1C3A}</a:tableStyleId>
              </a:tblPr>
              <a:tblGrid>
                <a:gridCol w="1698820">
                  <a:extLst>
                    <a:ext uri="{9D8B030D-6E8A-4147-A177-3AD203B41FA5}">
                      <a16:colId xmlns:a16="http://schemas.microsoft.com/office/drawing/2014/main" val="2462186067"/>
                    </a:ext>
                  </a:extLst>
                </a:gridCol>
                <a:gridCol w="1017941">
                  <a:extLst>
                    <a:ext uri="{9D8B030D-6E8A-4147-A177-3AD203B41FA5}">
                      <a16:colId xmlns:a16="http://schemas.microsoft.com/office/drawing/2014/main" val="4249051049"/>
                    </a:ext>
                  </a:extLst>
                </a:gridCol>
                <a:gridCol w="1360257">
                  <a:extLst>
                    <a:ext uri="{9D8B030D-6E8A-4147-A177-3AD203B41FA5}">
                      <a16:colId xmlns:a16="http://schemas.microsoft.com/office/drawing/2014/main" val="2972782486"/>
                    </a:ext>
                  </a:extLst>
                </a:gridCol>
              </a:tblGrid>
              <a:tr h="121334">
                <a:tc>
                  <a:txBody>
                    <a:bodyPr/>
                    <a:lstStyle/>
                    <a:p>
                      <a:pPr>
                        <a:lnSpc>
                          <a:spcPct val="125000"/>
                        </a:lnSpc>
                      </a:pPr>
                      <a:r>
                        <a:rPr lang="en-GB" sz="1100" dirty="0">
                          <a:effectLst/>
                        </a:rPr>
                        <a:t>Temperature (</a:t>
                      </a:r>
                      <a:r>
                        <a:rPr lang="en-GB" sz="1100" baseline="30000" dirty="0" err="1">
                          <a:effectLst/>
                        </a:rPr>
                        <a:t>o</a:t>
                      </a:r>
                      <a:r>
                        <a:rPr lang="en-GB" sz="1100" dirty="0" err="1">
                          <a:effectLst/>
                        </a:rPr>
                        <a:t>C</a:t>
                      </a: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Stress (MPa)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Strain (mm/mm)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8597990"/>
                  </a:ext>
                </a:extLst>
              </a:tr>
              <a:tr h="121334">
                <a:tc>
                  <a:txBody>
                    <a:bodyPr/>
                    <a:lstStyle/>
                    <a:p>
                      <a:pPr>
                        <a:lnSpc>
                          <a:spcPct val="125000"/>
                        </a:lnSpc>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82.7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0.0349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7297372"/>
                  </a:ext>
                </a:extLst>
              </a:tr>
              <a:tr h="121334">
                <a:tc>
                  <a:txBody>
                    <a:bodyPr/>
                    <a:lstStyle/>
                    <a:p>
                      <a:pPr>
                        <a:lnSpc>
                          <a:spcPct val="125000"/>
                        </a:lnSpc>
                      </a:pPr>
                      <a:r>
                        <a:rPr lang="en-GB" sz="11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66.7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0.0252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1810531"/>
                  </a:ext>
                </a:extLst>
              </a:tr>
              <a:tr h="121334">
                <a:tc>
                  <a:txBody>
                    <a:bodyPr/>
                    <a:lstStyle/>
                    <a:p>
                      <a:pPr>
                        <a:lnSpc>
                          <a:spcPct val="125000"/>
                        </a:lnSpc>
                      </a:pPr>
                      <a:r>
                        <a:rPr lang="en-GB" sz="11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58.7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0.0204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0076971"/>
                  </a:ext>
                </a:extLst>
              </a:tr>
              <a:tr h="121334">
                <a:tc>
                  <a:txBody>
                    <a:bodyPr/>
                    <a:lstStyle/>
                    <a:p>
                      <a:pPr>
                        <a:lnSpc>
                          <a:spcPct val="125000"/>
                        </a:lnSpc>
                      </a:pPr>
                      <a:r>
                        <a:rPr lang="en-GB" sz="1100">
                          <a:effectLst/>
                        </a:rPr>
                        <a:t>180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50.6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0.0155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6628116"/>
                  </a:ext>
                </a:extLst>
              </a:tr>
              <a:tr h="121334">
                <a:tc>
                  <a:txBody>
                    <a:bodyPr/>
                    <a:lstStyle/>
                    <a:p>
                      <a:pPr>
                        <a:lnSpc>
                          <a:spcPct val="125000"/>
                        </a:lnSpc>
                      </a:pPr>
                      <a:r>
                        <a:rPr lang="en-GB" sz="1100">
                          <a:effectLst/>
                        </a:rPr>
                        <a:t>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42.6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0.0107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4489702"/>
                  </a:ext>
                </a:extLst>
              </a:tr>
              <a:tr h="121334">
                <a:tc>
                  <a:txBody>
                    <a:bodyPr/>
                    <a:lstStyle/>
                    <a:p>
                      <a:pPr>
                        <a:lnSpc>
                          <a:spcPct val="125000"/>
                        </a:lnSpc>
                      </a:pPr>
                      <a:r>
                        <a:rPr lang="en-GB" sz="1100">
                          <a:effectLst/>
                        </a:rPr>
                        <a:t>260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34.5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dirty="0">
                          <a:effectLst/>
                        </a:rPr>
                        <a:t>0.00764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4708847"/>
                  </a:ext>
                </a:extLst>
              </a:tr>
            </a:tbl>
          </a:graphicData>
        </a:graphic>
      </p:graphicFrame>
      <p:sp>
        <p:nvSpPr>
          <p:cNvPr id="14" name="TextBox 13">
            <a:extLst>
              <a:ext uri="{FF2B5EF4-FFF2-40B4-BE49-F238E27FC236}">
                <a16:creationId xmlns:a16="http://schemas.microsoft.com/office/drawing/2014/main" id="{2D8DAD85-FB12-4327-AE16-4B717DDA4EC8}"/>
              </a:ext>
            </a:extLst>
          </p:cNvPr>
          <p:cNvSpPr txBox="1"/>
          <p:nvPr/>
        </p:nvSpPr>
        <p:spPr>
          <a:xfrm>
            <a:off x="274320" y="1599419"/>
            <a:ext cx="323088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a:t>
            </a:r>
            <a:r>
              <a:rPr lang="en-GB" sz="1100" b="1" i="1" dirty="0">
                <a:latin typeface="Arial" panose="020B0604020202020204" pitchFamily="34" charset="0"/>
                <a:ea typeface="Calibri" panose="020F0502020204030204" pitchFamily="34" charset="0"/>
                <a:cs typeface="Times New Roman" panose="02020603050405020304" pitchFamily="18" charset="0"/>
              </a:rPr>
              <a:t>6</a:t>
            </a:r>
            <a:r>
              <a:rPr lang="en-GB" sz="1100" b="1" i="1" dirty="0">
                <a:effectLst/>
                <a:latin typeface="Arial" panose="020B0604020202020204" pitchFamily="34" charset="0"/>
                <a:ea typeface="Calibri" panose="020F0502020204030204" pitchFamily="34" charset="0"/>
                <a:cs typeface="Times New Roman" panose="02020603050405020304" pitchFamily="18" charset="0"/>
              </a:rPr>
              <a:t>: Douglas Fir (DF)</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7679570-2FBB-4809-9801-0333FF880785}"/>
              </a:ext>
            </a:extLst>
          </p:cNvPr>
          <p:cNvSpPr txBox="1"/>
          <p:nvPr/>
        </p:nvSpPr>
        <p:spPr>
          <a:xfrm>
            <a:off x="251460" y="3224491"/>
            <a:ext cx="384048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a:t>
            </a:r>
            <a:r>
              <a:rPr lang="en-GB" sz="1100" b="1" i="1" dirty="0">
                <a:latin typeface="Arial" panose="020B0604020202020204" pitchFamily="34" charset="0"/>
                <a:ea typeface="Calibri" panose="020F0502020204030204" pitchFamily="34" charset="0"/>
                <a:cs typeface="Times New Roman" panose="02020603050405020304" pitchFamily="18" charset="0"/>
              </a:rPr>
              <a:t>7</a:t>
            </a:r>
            <a:r>
              <a:rPr lang="en-GB" sz="1100" b="1" i="1" dirty="0">
                <a:effectLst/>
                <a:latin typeface="Arial" panose="020B0604020202020204" pitchFamily="34" charset="0"/>
                <a:ea typeface="Calibri" panose="020F0502020204030204" pitchFamily="34" charset="0"/>
                <a:cs typeface="Times New Roman" panose="02020603050405020304" pitchFamily="18" charset="0"/>
              </a:rPr>
              <a:t>: Southern Yellow Pine (SYP)</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7608508-7FE9-4027-A6CE-BB9D19144091}"/>
              </a:ext>
            </a:extLst>
          </p:cNvPr>
          <p:cNvSpPr txBox="1"/>
          <p:nvPr/>
        </p:nvSpPr>
        <p:spPr>
          <a:xfrm>
            <a:off x="274320" y="4932774"/>
            <a:ext cx="344170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a:t>
            </a:r>
            <a:r>
              <a:rPr lang="en-GB" sz="1100" b="1" i="1" dirty="0">
                <a:latin typeface="Arial" panose="020B0604020202020204" pitchFamily="34" charset="0"/>
                <a:ea typeface="Calibri" panose="020F0502020204030204" pitchFamily="34" charset="0"/>
                <a:cs typeface="Times New Roman" panose="02020603050405020304" pitchFamily="18" charset="0"/>
              </a:rPr>
              <a:t>8</a:t>
            </a:r>
            <a:r>
              <a:rPr lang="en-GB" sz="1100" b="1" i="1" dirty="0">
                <a:effectLst/>
                <a:latin typeface="Arial" panose="020B0604020202020204" pitchFamily="34" charset="0"/>
                <a:ea typeface="Calibri" panose="020F0502020204030204" pitchFamily="34" charset="0"/>
                <a:cs typeface="Times New Roman" panose="02020603050405020304" pitchFamily="18" charset="0"/>
              </a:rPr>
              <a:t>: Spruce Pine Fir (SPF)</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Chart 20">
            <a:extLst>
              <a:ext uri="{FF2B5EF4-FFF2-40B4-BE49-F238E27FC236}">
                <a16:creationId xmlns:a16="http://schemas.microsoft.com/office/drawing/2014/main" id="{873F6D08-09ED-4553-959E-ADE8B76C4EA0}"/>
              </a:ext>
            </a:extLst>
          </p:cNvPr>
          <p:cNvGraphicFramePr/>
          <p:nvPr>
            <p:extLst>
              <p:ext uri="{D42A27DB-BD31-4B8C-83A1-F6EECF244321}">
                <p14:modId xmlns:p14="http://schemas.microsoft.com/office/powerpoint/2010/main" val="1615497970"/>
              </p:ext>
            </p:extLst>
          </p:nvPr>
        </p:nvGraphicFramePr>
        <p:xfrm>
          <a:off x="4571999" y="1805987"/>
          <a:ext cx="4297680" cy="2156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CC4C95CB-8C98-4736-91B0-A7DF6A5043DA}"/>
              </a:ext>
            </a:extLst>
          </p:cNvPr>
          <p:cNvGraphicFramePr/>
          <p:nvPr>
            <p:extLst>
              <p:ext uri="{D42A27DB-BD31-4B8C-83A1-F6EECF244321}">
                <p14:modId xmlns:p14="http://schemas.microsoft.com/office/powerpoint/2010/main" val="1509486891"/>
              </p:ext>
            </p:extLst>
          </p:nvPr>
        </p:nvGraphicFramePr>
        <p:xfrm>
          <a:off x="4805045" y="4036061"/>
          <a:ext cx="4077018" cy="20599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818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sz="2800" b="1" dirty="0">
                <a:effectLst/>
                <a:latin typeface="Arial" panose="020B0604020202020204" pitchFamily="34" charset="0"/>
                <a:ea typeface="Calibri" panose="020F0502020204030204" pitchFamily="34" charset="0"/>
                <a:cs typeface="Arial" panose="020B0604020202020204" pitchFamily="34" charset="0"/>
              </a:rPr>
              <a:t>RESULTS AND ANALYSIS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Thermal - Structural Behaviour of Adhesives</a:t>
            </a:r>
            <a:endParaRPr lang="en-GB" b="1"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25D0250-6C1C-4FF7-9E26-58870F93AE81}"/>
              </a:ext>
            </a:extLst>
          </p:cNvPr>
          <p:cNvGraphicFramePr>
            <a:graphicFrameLocks noGrp="1"/>
          </p:cNvGraphicFramePr>
          <p:nvPr>
            <p:ph sz="half" idx="2"/>
            <p:extLst>
              <p:ext uri="{D42A27DB-BD31-4B8C-83A1-F6EECF244321}">
                <p14:modId xmlns:p14="http://schemas.microsoft.com/office/powerpoint/2010/main" val="3396130084"/>
              </p:ext>
            </p:extLst>
          </p:nvPr>
        </p:nvGraphicFramePr>
        <p:xfrm>
          <a:off x="274320" y="1876045"/>
          <a:ext cx="3957320" cy="1202376"/>
        </p:xfrm>
        <a:graphic>
          <a:graphicData uri="http://schemas.openxmlformats.org/drawingml/2006/table">
            <a:tbl>
              <a:tblPr firstRow="1" firstCol="1" bandRow="1">
                <a:tableStyleId>{5C22544A-7EE6-4342-B048-85BDC9FD1C3A}</a:tableStyleId>
              </a:tblPr>
              <a:tblGrid>
                <a:gridCol w="1648944">
                  <a:extLst>
                    <a:ext uri="{9D8B030D-6E8A-4147-A177-3AD203B41FA5}">
                      <a16:colId xmlns:a16="http://schemas.microsoft.com/office/drawing/2014/main" val="3130861269"/>
                    </a:ext>
                  </a:extLst>
                </a:gridCol>
                <a:gridCol w="988055">
                  <a:extLst>
                    <a:ext uri="{9D8B030D-6E8A-4147-A177-3AD203B41FA5}">
                      <a16:colId xmlns:a16="http://schemas.microsoft.com/office/drawing/2014/main" val="3000452623"/>
                    </a:ext>
                  </a:extLst>
                </a:gridCol>
                <a:gridCol w="1320321">
                  <a:extLst>
                    <a:ext uri="{9D8B030D-6E8A-4147-A177-3AD203B41FA5}">
                      <a16:colId xmlns:a16="http://schemas.microsoft.com/office/drawing/2014/main" val="1498548932"/>
                    </a:ext>
                  </a:extLst>
                </a:gridCol>
              </a:tblGrid>
              <a:tr h="167422">
                <a:tc>
                  <a:txBody>
                    <a:bodyPr/>
                    <a:lstStyle/>
                    <a:p>
                      <a:pPr>
                        <a:lnSpc>
                          <a:spcPct val="125000"/>
                        </a:lnSpc>
                      </a:pPr>
                      <a:r>
                        <a:rPr lang="en-GB" sz="1000" dirty="0">
                          <a:effectLst/>
                          <a:latin typeface="Arial" panose="020B0604020202020204" pitchFamily="34" charset="0"/>
                          <a:cs typeface="Arial" panose="020B0604020202020204" pitchFamily="34" charset="0"/>
                        </a:rPr>
                        <a:t>Temperature (</a:t>
                      </a:r>
                      <a:r>
                        <a:rPr lang="en-GB" sz="1000" baseline="30000" dirty="0" err="1">
                          <a:effectLst/>
                          <a:latin typeface="Arial" panose="020B0604020202020204" pitchFamily="34" charset="0"/>
                          <a:cs typeface="Arial" panose="020B0604020202020204" pitchFamily="34" charset="0"/>
                        </a:rPr>
                        <a:t>o</a:t>
                      </a:r>
                      <a:r>
                        <a:rPr lang="en-GB" sz="1000" dirty="0" err="1">
                          <a:effectLst/>
                          <a:latin typeface="Arial" panose="020B0604020202020204" pitchFamily="34" charset="0"/>
                          <a:cs typeface="Arial" panose="020B0604020202020204" pitchFamily="34" charset="0"/>
                        </a:rPr>
                        <a:t>C</a:t>
                      </a:r>
                      <a:r>
                        <a:rPr lang="en-GB" sz="1000" dirty="0">
                          <a:effectLst/>
                          <a:latin typeface="Arial" panose="020B0604020202020204" pitchFamily="34" charset="0"/>
                          <a:cs typeface="Arial" panose="020B0604020202020204" pitchFamily="34" charset="0"/>
                        </a:rPr>
                        <a: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Stress (MPa)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Strain (mm/mm)</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4791814"/>
                  </a:ext>
                </a:extLst>
              </a:tr>
              <a:tr h="167422">
                <a:tc>
                  <a:txBody>
                    <a:bodyPr/>
                    <a:lstStyle/>
                    <a:p>
                      <a:pPr>
                        <a:lnSpc>
                          <a:spcPct val="125000"/>
                        </a:lnSpc>
                      </a:pPr>
                      <a:r>
                        <a:rPr lang="en-GB" sz="1000">
                          <a:effectLst/>
                          <a:latin typeface="Arial" panose="020B0604020202020204" pitchFamily="34" charset="0"/>
                          <a:cs typeface="Arial" panose="020B0604020202020204" pitchFamily="34" charset="0"/>
                        </a:rPr>
                        <a:t>20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132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0.0696</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1805108"/>
                  </a:ext>
                </a:extLst>
              </a:tr>
              <a:tr h="167422">
                <a:tc>
                  <a:txBody>
                    <a:bodyPr/>
                    <a:lstStyle/>
                    <a:p>
                      <a:pPr>
                        <a:lnSpc>
                          <a:spcPct val="125000"/>
                        </a:lnSpc>
                      </a:pPr>
                      <a:r>
                        <a:rPr lang="en-GB" sz="1000">
                          <a:effectLst/>
                          <a:latin typeface="Arial" panose="020B0604020202020204" pitchFamily="34" charset="0"/>
                          <a:cs typeface="Arial" panose="020B0604020202020204" pitchFamily="34" charset="0"/>
                        </a:rPr>
                        <a:t>100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107</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0.0524</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1463189"/>
                  </a:ext>
                </a:extLst>
              </a:tr>
              <a:tr h="167422">
                <a:tc>
                  <a:txBody>
                    <a:bodyPr/>
                    <a:lstStyle/>
                    <a:p>
                      <a:pPr>
                        <a:lnSpc>
                          <a:spcPct val="125000"/>
                        </a:lnSpc>
                      </a:pPr>
                      <a:r>
                        <a:rPr lang="en-GB" sz="1000">
                          <a:effectLst/>
                          <a:latin typeface="Arial" panose="020B0604020202020204" pitchFamily="34" charset="0"/>
                          <a:cs typeface="Arial" panose="020B0604020202020204" pitchFamily="34" charset="0"/>
                        </a:rPr>
                        <a:t>140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94.2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0.0439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8939179"/>
                  </a:ext>
                </a:extLst>
              </a:tr>
              <a:tr h="167422">
                <a:tc>
                  <a:txBody>
                    <a:bodyPr/>
                    <a:lstStyle/>
                    <a:p>
                      <a:pPr>
                        <a:lnSpc>
                          <a:spcPct val="125000"/>
                        </a:lnSpc>
                      </a:pPr>
                      <a:r>
                        <a:rPr lang="en-GB" sz="1000">
                          <a:effectLst/>
                          <a:latin typeface="Arial" panose="020B0604020202020204" pitchFamily="34" charset="0"/>
                          <a:cs typeface="Arial" panose="020B0604020202020204" pitchFamily="34" charset="0"/>
                        </a:rPr>
                        <a:t>180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81.6</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0.0354</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5227598"/>
                  </a:ext>
                </a:extLst>
              </a:tr>
              <a:tr h="167422">
                <a:tc>
                  <a:txBody>
                    <a:bodyPr/>
                    <a:lstStyle/>
                    <a:p>
                      <a:pPr>
                        <a:lnSpc>
                          <a:spcPct val="125000"/>
                        </a:lnSpc>
                      </a:pPr>
                      <a:r>
                        <a:rPr lang="en-GB" sz="1000" dirty="0">
                          <a:effectLst/>
                          <a:latin typeface="Arial" panose="020B0604020202020204" pitchFamily="34" charset="0"/>
                          <a:cs typeface="Arial" panose="020B0604020202020204" pitchFamily="34" charset="0"/>
                        </a:rPr>
                        <a:t>220</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68.9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0.0270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0712536"/>
                  </a:ext>
                </a:extLst>
              </a:tr>
              <a:tr h="167422">
                <a:tc>
                  <a:txBody>
                    <a:bodyPr/>
                    <a:lstStyle/>
                    <a:p>
                      <a:pPr>
                        <a:lnSpc>
                          <a:spcPct val="125000"/>
                        </a:lnSpc>
                      </a:pPr>
                      <a:r>
                        <a:rPr lang="en-GB" sz="1000">
                          <a:effectLst/>
                          <a:latin typeface="Arial" panose="020B0604020202020204" pitchFamily="34" charset="0"/>
                          <a:cs typeface="Arial" panose="020B0604020202020204" pitchFamily="34" charset="0"/>
                        </a:rPr>
                        <a:t>260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a:effectLst/>
                          <a:latin typeface="Arial" panose="020B0604020202020204" pitchFamily="34" charset="0"/>
                          <a:cs typeface="Arial" panose="020B0604020202020204" pitchFamily="34" charset="0"/>
                        </a:rPr>
                        <a:t>56.1</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000" dirty="0">
                          <a:effectLst/>
                          <a:latin typeface="Arial" panose="020B0604020202020204" pitchFamily="34" charset="0"/>
                          <a:cs typeface="Arial" panose="020B0604020202020204" pitchFamily="34" charset="0"/>
                        </a:rPr>
                        <a:t>0.0186</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9229230"/>
                  </a:ext>
                </a:extLst>
              </a:tr>
            </a:tbl>
          </a:graphicData>
        </a:graphic>
      </p:graphicFrame>
      <p:graphicFrame>
        <p:nvGraphicFramePr>
          <p:cNvPr id="7" name="Content Placeholder 6">
            <a:extLst>
              <a:ext uri="{FF2B5EF4-FFF2-40B4-BE49-F238E27FC236}">
                <a16:creationId xmlns:a16="http://schemas.microsoft.com/office/drawing/2014/main" id="{AF89B4A4-4380-47C0-ACBE-A54AC5F5352A}"/>
              </a:ext>
            </a:extLst>
          </p:cNvPr>
          <p:cNvGraphicFramePr>
            <a:graphicFrameLocks noGrp="1"/>
          </p:cNvGraphicFramePr>
          <p:nvPr>
            <p:ph sz="half" idx="3"/>
            <p:extLst>
              <p:ext uri="{D42A27DB-BD31-4B8C-83A1-F6EECF244321}">
                <p14:modId xmlns:p14="http://schemas.microsoft.com/office/powerpoint/2010/main" val="2661081498"/>
              </p:ext>
            </p:extLst>
          </p:nvPr>
        </p:nvGraphicFramePr>
        <p:xfrm>
          <a:off x="274320" y="3383280"/>
          <a:ext cx="3957320" cy="1532382"/>
        </p:xfrm>
        <a:graphic>
          <a:graphicData uri="http://schemas.openxmlformats.org/drawingml/2006/table">
            <a:tbl>
              <a:tblPr firstRow="1" firstCol="1" bandRow="1">
                <a:tableStyleId>{5C22544A-7EE6-4342-B048-85BDC9FD1C3A}</a:tableStyleId>
              </a:tblPr>
              <a:tblGrid>
                <a:gridCol w="1616673">
                  <a:extLst>
                    <a:ext uri="{9D8B030D-6E8A-4147-A177-3AD203B41FA5}">
                      <a16:colId xmlns:a16="http://schemas.microsoft.com/office/drawing/2014/main" val="2912539643"/>
                    </a:ext>
                  </a:extLst>
                </a:gridCol>
                <a:gridCol w="911521">
                  <a:extLst>
                    <a:ext uri="{9D8B030D-6E8A-4147-A177-3AD203B41FA5}">
                      <a16:colId xmlns:a16="http://schemas.microsoft.com/office/drawing/2014/main" val="3595557440"/>
                    </a:ext>
                  </a:extLst>
                </a:gridCol>
                <a:gridCol w="1429126">
                  <a:extLst>
                    <a:ext uri="{9D8B030D-6E8A-4147-A177-3AD203B41FA5}">
                      <a16:colId xmlns:a16="http://schemas.microsoft.com/office/drawing/2014/main" val="1337270462"/>
                    </a:ext>
                  </a:extLst>
                </a:gridCol>
              </a:tblGrid>
              <a:tr h="353276">
                <a:tc>
                  <a:txBody>
                    <a:bodyPr/>
                    <a:lstStyle/>
                    <a:p>
                      <a:pPr>
                        <a:lnSpc>
                          <a:spcPct val="125000"/>
                        </a:lnSpc>
                      </a:pPr>
                      <a:r>
                        <a:rPr lang="en-GB" sz="1000" dirty="0">
                          <a:effectLst/>
                          <a:latin typeface="Arial" panose="020B0604020202020204" pitchFamily="34" charset="0"/>
                          <a:cs typeface="Arial" panose="020B0604020202020204" pitchFamily="34" charset="0"/>
                        </a:rPr>
                        <a:t>Temperature</a:t>
                      </a:r>
                      <a:r>
                        <a:rPr lang="en-GB" sz="1100" dirty="0">
                          <a:effectLst/>
                          <a:latin typeface="Arial" panose="020B0604020202020204" pitchFamily="34" charset="0"/>
                          <a:cs typeface="Arial" panose="020B0604020202020204" pitchFamily="34" charset="0"/>
                        </a:rPr>
                        <a:t> (</a:t>
                      </a:r>
                      <a:r>
                        <a:rPr lang="en-GB" sz="1100" baseline="30000" dirty="0" err="1">
                          <a:effectLst/>
                          <a:latin typeface="Arial" panose="020B0604020202020204" pitchFamily="34" charset="0"/>
                          <a:cs typeface="Arial" panose="020B0604020202020204" pitchFamily="34" charset="0"/>
                        </a:rPr>
                        <a:t>o</a:t>
                      </a:r>
                      <a:r>
                        <a:rPr lang="en-GB" sz="1100" dirty="0" err="1">
                          <a:effectLst/>
                          <a:latin typeface="Arial" panose="020B0604020202020204" pitchFamily="34" charset="0"/>
                          <a:cs typeface="Arial" panose="020B0604020202020204" pitchFamily="34" charset="0"/>
                        </a:rPr>
                        <a:t>C</a:t>
                      </a:r>
                      <a:r>
                        <a:rPr lang="en-GB" sz="1100" dirty="0">
                          <a:effectLst/>
                          <a:latin typeface="Arial" panose="020B0604020202020204" pitchFamily="34" charset="0"/>
                          <a:cs typeface="Arial" panose="020B0604020202020204" pitchFamily="34" charset="0"/>
                        </a:rPr>
                        <a:t>)</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Stress (MPa)</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Strain (mm/mm)</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47891192"/>
                  </a:ext>
                </a:extLst>
              </a:tr>
              <a:tr h="167519">
                <a:tc>
                  <a:txBody>
                    <a:bodyPr/>
                    <a:lstStyle/>
                    <a:p>
                      <a:pPr>
                        <a:lnSpc>
                          <a:spcPct val="125000"/>
                        </a:lnSpc>
                      </a:pPr>
                      <a:r>
                        <a:rPr lang="en-GB" sz="1100">
                          <a:effectLst/>
                          <a:latin typeface="Arial" panose="020B0604020202020204" pitchFamily="34" charset="0"/>
                          <a:cs typeface="Arial" panose="020B0604020202020204" pitchFamily="34" charset="0"/>
                        </a:rPr>
                        <a:t>20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128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0.0525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29264459"/>
                  </a:ext>
                </a:extLst>
              </a:tr>
              <a:tr h="167519">
                <a:tc>
                  <a:txBody>
                    <a:bodyPr/>
                    <a:lstStyle/>
                    <a:p>
                      <a:pPr>
                        <a:lnSpc>
                          <a:spcPct val="125000"/>
                        </a:lnSpc>
                      </a:pPr>
                      <a:r>
                        <a:rPr lang="en-GB" sz="11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104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0.0400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1507807"/>
                  </a:ext>
                </a:extLst>
              </a:tr>
              <a:tr h="167519">
                <a:tc>
                  <a:txBody>
                    <a:bodyPr/>
                    <a:lstStyle/>
                    <a:p>
                      <a:pPr>
                        <a:lnSpc>
                          <a:spcPct val="125000"/>
                        </a:lnSpc>
                      </a:pPr>
                      <a:r>
                        <a:rPr lang="en-GB" sz="1100">
                          <a:effectLst/>
                          <a:latin typeface="Arial" panose="020B0604020202020204" pitchFamily="34" charset="0"/>
                          <a:cs typeface="Arial" panose="020B0604020202020204" pitchFamily="34" charset="0"/>
                        </a:rPr>
                        <a:t>140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92.2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0.0337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0435662"/>
                  </a:ext>
                </a:extLst>
              </a:tr>
              <a:tr h="167519">
                <a:tc>
                  <a:txBody>
                    <a:bodyPr/>
                    <a:lstStyle/>
                    <a:p>
                      <a:pPr>
                        <a:lnSpc>
                          <a:spcPct val="125000"/>
                        </a:lnSpc>
                      </a:pPr>
                      <a:r>
                        <a:rPr lang="en-GB" sz="1100">
                          <a:effectLst/>
                          <a:latin typeface="Arial" panose="020B0604020202020204" pitchFamily="34" charset="0"/>
                          <a:cs typeface="Arial" panose="020B0604020202020204" pitchFamily="34" charset="0"/>
                        </a:rPr>
                        <a:t>180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80.1</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0.0275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08614952"/>
                  </a:ext>
                </a:extLst>
              </a:tr>
              <a:tr h="167519">
                <a:tc>
                  <a:txBody>
                    <a:bodyPr/>
                    <a:lstStyle/>
                    <a:p>
                      <a:pPr>
                        <a:lnSpc>
                          <a:spcPct val="125000"/>
                        </a:lnSpc>
                      </a:pPr>
                      <a:r>
                        <a:rPr lang="en-GB" sz="1100">
                          <a:effectLst/>
                          <a:latin typeface="Arial" panose="020B0604020202020204" pitchFamily="34" charset="0"/>
                          <a:cs typeface="Arial" panose="020B0604020202020204" pitchFamily="34" charset="0"/>
                        </a:rPr>
                        <a:t>220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68.0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0.0214</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52021138"/>
                  </a:ext>
                </a:extLst>
              </a:tr>
              <a:tr h="167519">
                <a:tc>
                  <a:txBody>
                    <a:bodyPr/>
                    <a:lstStyle/>
                    <a:p>
                      <a:pPr>
                        <a:lnSpc>
                          <a:spcPct val="125000"/>
                        </a:lnSpc>
                      </a:pPr>
                      <a:r>
                        <a:rPr lang="en-GB" sz="1100">
                          <a:effectLst/>
                          <a:latin typeface="Arial" panose="020B0604020202020204" pitchFamily="34" charset="0"/>
                          <a:cs typeface="Arial" panose="020B0604020202020204" pitchFamily="34" charset="0"/>
                        </a:rPr>
                        <a:t>260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a:effectLst/>
                          <a:latin typeface="Arial" panose="020B0604020202020204" pitchFamily="34" charset="0"/>
                          <a:cs typeface="Arial" panose="020B0604020202020204" pitchFamily="34" charset="0"/>
                        </a:rPr>
                        <a:t>55.8</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25000"/>
                        </a:lnSpc>
                      </a:pPr>
                      <a:r>
                        <a:rPr lang="en-GB" sz="1100" dirty="0">
                          <a:effectLst/>
                          <a:latin typeface="Arial" panose="020B0604020202020204" pitchFamily="34" charset="0"/>
                          <a:cs typeface="Arial" panose="020B0604020202020204" pitchFamily="34" charset="0"/>
                        </a:rPr>
                        <a:t>0.0153</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1365767"/>
                  </a:ext>
                </a:extLst>
              </a:tr>
            </a:tbl>
          </a:graphicData>
        </a:graphic>
      </p:graphicFrame>
      <p:sp>
        <p:nvSpPr>
          <p:cNvPr id="5" name="Slide Number Placeholder 4">
            <a:extLst>
              <a:ext uri="{FF2B5EF4-FFF2-40B4-BE49-F238E27FC236}">
                <a16:creationId xmlns:a16="http://schemas.microsoft.com/office/drawing/2014/main" id="{C38AA49D-6797-4099-9A0C-73714140D6A0}"/>
              </a:ext>
            </a:extLst>
          </p:cNvPr>
          <p:cNvSpPr>
            <a:spLocks noGrp="1"/>
          </p:cNvSpPr>
          <p:nvPr>
            <p:ph type="sldNum" sz="quarter" idx="7"/>
          </p:nvPr>
        </p:nvSpPr>
        <p:spPr/>
        <p:txBody>
          <a:bodyPr/>
          <a:lstStyle/>
          <a:p>
            <a:fld id="{B6F15528-21DE-4FAA-801E-634DDDAF4B2B}" type="slidenum">
              <a:rPr lang="en-GB" smtClean="0"/>
              <a:t>12</a:t>
            </a:fld>
            <a:endParaRPr lang="en-GB"/>
          </a:p>
        </p:txBody>
      </p:sp>
      <p:graphicFrame>
        <p:nvGraphicFramePr>
          <p:cNvPr id="8" name="Table 7">
            <a:extLst>
              <a:ext uri="{FF2B5EF4-FFF2-40B4-BE49-F238E27FC236}">
                <a16:creationId xmlns:a16="http://schemas.microsoft.com/office/drawing/2014/main" id="{81AF7519-361E-4F38-AE5A-44CEACBC2D73}"/>
              </a:ext>
            </a:extLst>
          </p:cNvPr>
          <p:cNvGraphicFramePr>
            <a:graphicFrameLocks noGrp="1"/>
          </p:cNvGraphicFramePr>
          <p:nvPr>
            <p:extLst>
              <p:ext uri="{D42A27DB-BD31-4B8C-83A1-F6EECF244321}">
                <p14:modId xmlns:p14="http://schemas.microsoft.com/office/powerpoint/2010/main" val="160971891"/>
              </p:ext>
            </p:extLst>
          </p:nvPr>
        </p:nvGraphicFramePr>
        <p:xfrm>
          <a:off x="274320" y="5166999"/>
          <a:ext cx="3957320" cy="1358392"/>
        </p:xfrm>
        <a:graphic>
          <a:graphicData uri="http://schemas.openxmlformats.org/drawingml/2006/table">
            <a:tbl>
              <a:tblPr firstRow="1" firstCol="1" bandRow="1">
                <a:tableStyleId>{5C22544A-7EE6-4342-B048-85BDC9FD1C3A}</a:tableStyleId>
              </a:tblPr>
              <a:tblGrid>
                <a:gridCol w="1648944">
                  <a:extLst>
                    <a:ext uri="{9D8B030D-6E8A-4147-A177-3AD203B41FA5}">
                      <a16:colId xmlns:a16="http://schemas.microsoft.com/office/drawing/2014/main" val="1494841853"/>
                    </a:ext>
                  </a:extLst>
                </a:gridCol>
                <a:gridCol w="988055">
                  <a:extLst>
                    <a:ext uri="{9D8B030D-6E8A-4147-A177-3AD203B41FA5}">
                      <a16:colId xmlns:a16="http://schemas.microsoft.com/office/drawing/2014/main" val="1936410535"/>
                    </a:ext>
                  </a:extLst>
                </a:gridCol>
                <a:gridCol w="1320321">
                  <a:extLst>
                    <a:ext uri="{9D8B030D-6E8A-4147-A177-3AD203B41FA5}">
                      <a16:colId xmlns:a16="http://schemas.microsoft.com/office/drawing/2014/main" val="2182196446"/>
                    </a:ext>
                  </a:extLst>
                </a:gridCol>
              </a:tblGrid>
              <a:tr h="154486">
                <a:tc>
                  <a:txBody>
                    <a:bodyPr/>
                    <a:lstStyle/>
                    <a:p>
                      <a:pPr>
                        <a:lnSpc>
                          <a:spcPct val="125000"/>
                        </a:lnSpc>
                      </a:pPr>
                      <a:r>
                        <a:rPr lang="en-GB" sz="1100">
                          <a:effectLst/>
                        </a:rPr>
                        <a:t>Temperature (</a:t>
                      </a:r>
                      <a:r>
                        <a:rPr lang="en-GB" sz="1100" baseline="30000">
                          <a:effectLst/>
                        </a:rPr>
                        <a:t>o</a:t>
                      </a:r>
                      <a:r>
                        <a:rPr lang="en-GB" sz="11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Stress (MPa)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Strain (mm/mm)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8687102"/>
                  </a:ext>
                </a:extLst>
              </a:tr>
              <a:tr h="154486">
                <a:tc>
                  <a:txBody>
                    <a:bodyPr/>
                    <a:lstStyle/>
                    <a:p>
                      <a:pPr>
                        <a:lnSpc>
                          <a:spcPct val="125000"/>
                        </a:lnSpc>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0.152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8064645"/>
                  </a:ext>
                </a:extLst>
              </a:tr>
              <a:tr h="154486">
                <a:tc>
                  <a:txBody>
                    <a:bodyPr/>
                    <a:lstStyle/>
                    <a:p>
                      <a:pPr>
                        <a:lnSpc>
                          <a:spcPct val="125000"/>
                        </a:lnSpc>
                      </a:pPr>
                      <a:r>
                        <a:rPr lang="en-GB" sz="11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94.3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0.114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3791197"/>
                  </a:ext>
                </a:extLst>
              </a:tr>
              <a:tr h="154486">
                <a:tc>
                  <a:txBody>
                    <a:bodyPr/>
                    <a:lstStyle/>
                    <a:p>
                      <a:pPr>
                        <a:lnSpc>
                          <a:spcPct val="125000"/>
                        </a:lnSpc>
                      </a:pPr>
                      <a:r>
                        <a:rPr lang="en-GB" sz="1100">
                          <a:effectLst/>
                        </a:rPr>
                        <a:t>140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83.5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0.0949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4158322"/>
                  </a:ext>
                </a:extLst>
              </a:tr>
              <a:tr h="154486">
                <a:tc>
                  <a:txBody>
                    <a:bodyPr/>
                    <a:lstStyle/>
                    <a:p>
                      <a:pPr>
                        <a:lnSpc>
                          <a:spcPct val="125000"/>
                        </a:lnSpc>
                      </a:pPr>
                      <a:r>
                        <a:rPr lang="en-GB" sz="1100">
                          <a:effectLst/>
                        </a:rPr>
                        <a:t>180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72.8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0.0762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1926946"/>
                  </a:ext>
                </a:extLst>
              </a:tr>
              <a:tr h="154486">
                <a:tc>
                  <a:txBody>
                    <a:bodyPr/>
                    <a:lstStyle/>
                    <a:p>
                      <a:pPr>
                        <a:lnSpc>
                          <a:spcPct val="125000"/>
                        </a:lnSpc>
                      </a:pPr>
                      <a:r>
                        <a:rPr lang="en-GB" sz="1100">
                          <a:effectLst/>
                        </a:rPr>
                        <a:t>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62.0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0.0580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6738061"/>
                  </a:ext>
                </a:extLst>
              </a:tr>
              <a:tr h="154486">
                <a:tc>
                  <a:txBody>
                    <a:bodyPr/>
                    <a:lstStyle/>
                    <a:p>
                      <a:pPr>
                        <a:lnSpc>
                          <a:spcPct val="125000"/>
                        </a:lnSpc>
                      </a:pPr>
                      <a:r>
                        <a:rPr lang="en-GB" sz="1100">
                          <a:effectLst/>
                        </a:rPr>
                        <a:t>260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a:effectLst/>
                        </a:rPr>
                        <a:t>51.2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25000"/>
                        </a:lnSpc>
                      </a:pPr>
                      <a:r>
                        <a:rPr lang="en-GB" sz="1100" dirty="0">
                          <a:effectLst/>
                        </a:rPr>
                        <a:t>0.0407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1150011"/>
                  </a:ext>
                </a:extLst>
              </a:tr>
            </a:tbl>
          </a:graphicData>
        </a:graphic>
      </p:graphicFrame>
      <p:graphicFrame>
        <p:nvGraphicFramePr>
          <p:cNvPr id="11" name="Chart 10">
            <a:extLst>
              <a:ext uri="{FF2B5EF4-FFF2-40B4-BE49-F238E27FC236}">
                <a16:creationId xmlns:a16="http://schemas.microsoft.com/office/drawing/2014/main" id="{80518D5D-E551-40C3-9E59-64B6AD51892A}"/>
              </a:ext>
            </a:extLst>
          </p:cNvPr>
          <p:cNvGraphicFramePr/>
          <p:nvPr>
            <p:extLst>
              <p:ext uri="{D42A27DB-BD31-4B8C-83A1-F6EECF244321}">
                <p14:modId xmlns:p14="http://schemas.microsoft.com/office/powerpoint/2010/main" val="2258748601"/>
              </p:ext>
            </p:extLst>
          </p:nvPr>
        </p:nvGraphicFramePr>
        <p:xfrm>
          <a:off x="4572000" y="1752600"/>
          <a:ext cx="395732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5F19A01-A640-4844-A315-E7CD347FE839}"/>
              </a:ext>
            </a:extLst>
          </p:cNvPr>
          <p:cNvGraphicFramePr/>
          <p:nvPr>
            <p:extLst>
              <p:ext uri="{D42A27DB-BD31-4B8C-83A1-F6EECF244321}">
                <p14:modId xmlns:p14="http://schemas.microsoft.com/office/powerpoint/2010/main" val="2479730801"/>
              </p:ext>
            </p:extLst>
          </p:nvPr>
        </p:nvGraphicFramePr>
        <p:xfrm>
          <a:off x="4653280" y="3886201"/>
          <a:ext cx="395732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6B6DE16-78DD-463F-B6C5-940959DB6C8D}"/>
              </a:ext>
            </a:extLst>
          </p:cNvPr>
          <p:cNvSpPr txBox="1"/>
          <p:nvPr/>
        </p:nvSpPr>
        <p:spPr>
          <a:xfrm>
            <a:off x="533400" y="1609002"/>
            <a:ext cx="320040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a:t>
            </a:r>
            <a:r>
              <a:rPr lang="en-GB" sz="1100" b="1" i="1" dirty="0">
                <a:latin typeface="Arial" panose="020B0604020202020204" pitchFamily="34" charset="0"/>
                <a:ea typeface="Calibri" panose="020F0502020204030204" pitchFamily="34" charset="0"/>
                <a:cs typeface="Times New Roman" panose="02020603050405020304" pitchFamily="18" charset="0"/>
              </a:rPr>
              <a:t>9</a:t>
            </a:r>
            <a:r>
              <a:rPr lang="en-GB" sz="1100" b="1" i="1" dirty="0">
                <a:effectLst/>
                <a:latin typeface="Arial" panose="020B0604020202020204" pitchFamily="34" charset="0"/>
                <a:ea typeface="Calibri" panose="020F0502020204030204" pitchFamily="34" charset="0"/>
                <a:cs typeface="Times New Roman" panose="02020603050405020304" pitchFamily="18" charset="0"/>
              </a:rPr>
              <a:t>: PRF Adhesive</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25E24DD-2142-4044-991C-AE6CC4A14D46}"/>
              </a:ext>
            </a:extLst>
          </p:cNvPr>
          <p:cNvSpPr txBox="1"/>
          <p:nvPr/>
        </p:nvSpPr>
        <p:spPr>
          <a:xfrm>
            <a:off x="-33020" y="3131943"/>
            <a:ext cx="457200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10: MF Adhesive</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BA4763F-D0F6-4075-B5B7-1D9B31B1622D}"/>
              </a:ext>
            </a:extLst>
          </p:cNvPr>
          <p:cNvSpPr txBox="1"/>
          <p:nvPr/>
        </p:nvSpPr>
        <p:spPr>
          <a:xfrm>
            <a:off x="-228600" y="4919533"/>
            <a:ext cx="4587240" cy="287195"/>
          </a:xfrm>
          <a:prstGeom prst="rect">
            <a:avLst/>
          </a:prstGeom>
          <a:noFill/>
        </p:spPr>
        <p:txBody>
          <a:bodyPr wrap="square">
            <a:spAutoFit/>
          </a:bodyPr>
          <a:lstStyle/>
          <a:p>
            <a:pPr algn="ct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Table 11: PUR Adhesive</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219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74320"/>
            <a:ext cx="8595359" cy="1115690"/>
          </a:xfrm>
          <a:solidFill>
            <a:srgbClr val="921E42"/>
          </a:solidFill>
        </p:spPr>
        <p:txBody>
          <a:bodyPr vert="horz" wrap="square" lIns="0" tIns="403860" rIns="0" bIns="0" rtlCol="0">
            <a:spAutoFit/>
          </a:bodyPr>
          <a:lstStyle/>
          <a:p>
            <a:pPr marL="271780" algn="ctr">
              <a:spcBef>
                <a:spcPts val="3180"/>
              </a:spcBef>
            </a:pPr>
            <a:r>
              <a:rPr lang="en-GB" sz="2800" b="1" dirty="0">
                <a:effectLst/>
                <a:latin typeface="Arial" panose="020B0604020202020204" pitchFamily="34" charset="0"/>
                <a:ea typeface="Calibri" panose="020F0502020204030204" pitchFamily="34" charset="0"/>
                <a:cs typeface="Arial" panose="020B0604020202020204" pitchFamily="34" charset="0"/>
              </a:rPr>
              <a:t>RESULTS AND ANALYSIS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Results from Zelinka’s Experiment</a:t>
            </a:r>
            <a:endParaRPr lang="en-GB"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38AA49D-6797-4099-9A0C-73714140D6A0}"/>
              </a:ext>
            </a:extLst>
          </p:cNvPr>
          <p:cNvSpPr>
            <a:spLocks noGrp="1"/>
          </p:cNvSpPr>
          <p:nvPr>
            <p:ph type="sldNum" sz="quarter" idx="7"/>
          </p:nvPr>
        </p:nvSpPr>
        <p:spPr/>
        <p:txBody>
          <a:bodyPr/>
          <a:lstStyle/>
          <a:p>
            <a:fld id="{B6F15528-21DE-4FAA-801E-634DDDAF4B2B}" type="slidenum">
              <a:rPr lang="en-GB" smtClean="0"/>
              <a:t>13</a:t>
            </a:fld>
            <a:endParaRPr lang="en-GB"/>
          </a:p>
        </p:txBody>
      </p:sp>
      <p:pic>
        <p:nvPicPr>
          <p:cNvPr id="12" name="Content Placeholder 11">
            <a:extLst>
              <a:ext uri="{FF2B5EF4-FFF2-40B4-BE49-F238E27FC236}">
                <a16:creationId xmlns:a16="http://schemas.microsoft.com/office/drawing/2014/main" id="{63ACF085-936F-4115-B6B1-5370F2D219A5}"/>
              </a:ext>
            </a:extLst>
          </p:cNvPr>
          <p:cNvPicPr>
            <a:picLocks noGrp="1" noChangeAspect="1"/>
          </p:cNvPicPr>
          <p:nvPr>
            <p:ph sz="half" idx="2"/>
          </p:nvPr>
        </p:nvPicPr>
        <p:blipFill>
          <a:blip r:embed="rId3"/>
          <a:stretch>
            <a:fillRect/>
          </a:stretch>
        </p:blipFill>
        <p:spPr>
          <a:xfrm>
            <a:off x="274320" y="1752600"/>
            <a:ext cx="3535680" cy="2209801"/>
          </a:xfrm>
          <a:prstGeom prst="rect">
            <a:avLst/>
          </a:prstGeom>
        </p:spPr>
      </p:pic>
      <p:pic>
        <p:nvPicPr>
          <p:cNvPr id="22" name="Content Placeholder 21">
            <a:extLst>
              <a:ext uri="{FF2B5EF4-FFF2-40B4-BE49-F238E27FC236}">
                <a16:creationId xmlns:a16="http://schemas.microsoft.com/office/drawing/2014/main" id="{7DA36FA7-C3A1-4C41-BCBA-A717A05AC203}"/>
              </a:ext>
            </a:extLst>
          </p:cNvPr>
          <p:cNvPicPr>
            <a:picLocks noGrp="1" noChangeAspect="1"/>
          </p:cNvPicPr>
          <p:nvPr>
            <p:ph sz="half" idx="3"/>
          </p:nvPr>
        </p:nvPicPr>
        <p:blipFill>
          <a:blip r:embed="rId4"/>
          <a:stretch>
            <a:fillRect/>
          </a:stretch>
        </p:blipFill>
        <p:spPr>
          <a:xfrm>
            <a:off x="4495800" y="2209800"/>
            <a:ext cx="3976688" cy="3505200"/>
          </a:xfrm>
          <a:prstGeom prst="rect">
            <a:avLst/>
          </a:prstGeom>
        </p:spPr>
      </p:pic>
      <p:sp>
        <p:nvSpPr>
          <p:cNvPr id="18" name="TextBox 17">
            <a:extLst>
              <a:ext uri="{FF2B5EF4-FFF2-40B4-BE49-F238E27FC236}">
                <a16:creationId xmlns:a16="http://schemas.microsoft.com/office/drawing/2014/main" id="{A2B8A99B-9410-432A-8921-6D58ACB521B9}"/>
              </a:ext>
            </a:extLst>
          </p:cNvPr>
          <p:cNvSpPr txBox="1"/>
          <p:nvPr/>
        </p:nvSpPr>
        <p:spPr>
          <a:xfrm>
            <a:off x="274320" y="1447800"/>
            <a:ext cx="4572000" cy="261610"/>
          </a:xfrm>
          <a:prstGeom prst="rect">
            <a:avLst/>
          </a:prstGeom>
          <a:noFill/>
        </p:spPr>
        <p:txBody>
          <a:bodyPr wrap="square">
            <a:spAutoFit/>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STRESS VS TEMPERATURE FOR SOLID WOOD</a:t>
            </a:r>
            <a:endParaRPr lang="en-GB"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2108AC7-1C25-4264-B07B-BC69ED7E0957}"/>
              </a:ext>
            </a:extLst>
          </p:cNvPr>
          <p:cNvPicPr>
            <a:picLocks noChangeAspect="1"/>
          </p:cNvPicPr>
          <p:nvPr/>
        </p:nvPicPr>
        <p:blipFill>
          <a:blip r:embed="rId5"/>
          <a:stretch>
            <a:fillRect/>
          </a:stretch>
        </p:blipFill>
        <p:spPr>
          <a:xfrm>
            <a:off x="274320" y="4309665"/>
            <a:ext cx="3535679" cy="2411175"/>
          </a:xfrm>
          <a:prstGeom prst="rect">
            <a:avLst/>
          </a:prstGeom>
        </p:spPr>
      </p:pic>
      <p:sp>
        <p:nvSpPr>
          <p:cNvPr id="21" name="TextBox 20">
            <a:extLst>
              <a:ext uri="{FF2B5EF4-FFF2-40B4-BE49-F238E27FC236}">
                <a16:creationId xmlns:a16="http://schemas.microsoft.com/office/drawing/2014/main" id="{1C5C54B0-C1AE-4B8B-B131-84837FAF319A}"/>
              </a:ext>
            </a:extLst>
          </p:cNvPr>
          <p:cNvSpPr txBox="1"/>
          <p:nvPr/>
        </p:nvSpPr>
        <p:spPr>
          <a:xfrm>
            <a:off x="271963" y="4048055"/>
            <a:ext cx="4572000" cy="261610"/>
          </a:xfrm>
          <a:prstGeom prst="rect">
            <a:avLst/>
          </a:prstGeom>
          <a:noFill/>
        </p:spPr>
        <p:txBody>
          <a:bodyPr wrap="square">
            <a:spAutoFit/>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STRAIN VS TEMPERATURE FOR SOLID WOOD </a:t>
            </a:r>
            <a:endParaRPr lang="en-GB"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220219D-FFB4-4D7E-88B6-4C74F3DC584A}"/>
              </a:ext>
            </a:extLst>
          </p:cNvPr>
          <p:cNvSpPr txBox="1"/>
          <p:nvPr/>
        </p:nvSpPr>
        <p:spPr>
          <a:xfrm>
            <a:off x="4419600" y="1828800"/>
            <a:ext cx="4724400" cy="261610"/>
          </a:xfrm>
          <a:prstGeom prst="rect">
            <a:avLst/>
          </a:prstGeom>
          <a:noFill/>
        </p:spPr>
        <p:txBody>
          <a:bodyPr wrap="square">
            <a:spAutoFit/>
          </a:bodyPr>
          <a:lstStyle/>
          <a:p>
            <a:r>
              <a:rPr lang="en-GB" sz="1100" b="1" dirty="0">
                <a:effectLst/>
                <a:latin typeface="Arial" panose="020B0604020202020204" pitchFamily="34" charset="0"/>
                <a:ea typeface="Calibri" panose="020F0502020204030204" pitchFamily="34" charset="0"/>
                <a:cs typeface="Arial" panose="020B0604020202020204" pitchFamily="34" charset="0"/>
              </a:rPr>
              <a:t>ERROR GRAPH OF STRESS VS TEMPERATURE FOR ADHESIVES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90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28600"/>
            <a:ext cx="8595359" cy="1392689"/>
          </a:xfrm>
          <a:solidFill>
            <a:srgbClr val="921E42"/>
          </a:solidFill>
        </p:spPr>
        <p:txBody>
          <a:bodyPr vert="horz" wrap="square" lIns="0" tIns="403860" rIns="0" bIns="0" rtlCol="0">
            <a:spAutoFit/>
          </a:bodyPr>
          <a:lstStyle/>
          <a:p>
            <a:pPr marL="271780" algn="ctr">
              <a:spcBef>
                <a:spcPts val="3180"/>
              </a:spcBef>
            </a:pPr>
            <a:r>
              <a:rPr lang="en-GB" b="1" dirty="0">
                <a:latin typeface="Arial" panose="020B0604020202020204" pitchFamily="34" charset="0"/>
                <a:cs typeface="Arial" panose="020B0604020202020204" pitchFamily="34" charset="0"/>
              </a:rPr>
              <a:t>Conclusion</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graphicFrame>
        <p:nvGraphicFramePr>
          <p:cNvPr id="5" name="object 2">
            <a:extLst>
              <a:ext uri="{FF2B5EF4-FFF2-40B4-BE49-F238E27FC236}">
                <a16:creationId xmlns:a16="http://schemas.microsoft.com/office/drawing/2014/main" id="{907300B2-DA23-4AB7-9478-D764B375E1E1}"/>
              </a:ext>
            </a:extLst>
          </p:cNvPr>
          <p:cNvGraphicFramePr/>
          <p:nvPr>
            <p:extLst>
              <p:ext uri="{D42A27DB-BD31-4B8C-83A1-F6EECF244321}">
                <p14:modId xmlns:p14="http://schemas.microsoft.com/office/powerpoint/2010/main" val="4110431510"/>
              </p:ext>
            </p:extLst>
          </p:nvPr>
        </p:nvGraphicFramePr>
        <p:xfrm>
          <a:off x="228600" y="1676400"/>
          <a:ext cx="7924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062BBA24-62A5-4B6A-B379-942D3D5AC026}"/>
              </a:ext>
            </a:extLst>
          </p:cNvPr>
          <p:cNvSpPr>
            <a:spLocks noGrp="1"/>
          </p:cNvSpPr>
          <p:nvPr>
            <p:ph type="sldNum" sz="quarter" idx="7"/>
          </p:nvPr>
        </p:nvSpPr>
        <p:spPr>
          <a:xfrm>
            <a:off x="7040880" y="6515100"/>
            <a:ext cx="2103120" cy="342900"/>
          </a:xfrm>
        </p:spPr>
        <p:txBody>
          <a:bodyPr/>
          <a:lstStyle/>
          <a:p>
            <a:fld id="{B6F15528-21DE-4FAA-801E-634DDDAF4B2B}" type="slidenum">
              <a:rPr lang="en-GB" smtClean="0"/>
              <a:t>14</a:t>
            </a:fld>
            <a:endParaRPr lang="en-GB"/>
          </a:p>
        </p:txBody>
      </p:sp>
    </p:spTree>
    <p:extLst>
      <p:ext uri="{BB962C8B-B14F-4D97-AF65-F5344CB8AC3E}">
        <p14:creationId xmlns:p14="http://schemas.microsoft.com/office/powerpoint/2010/main" val="278935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74320"/>
            <a:ext cx="8595359" cy="1392689"/>
          </a:xfrm>
          <a:solidFill>
            <a:srgbClr val="921E42"/>
          </a:solidFill>
        </p:spPr>
        <p:txBody>
          <a:bodyPr vert="horz" wrap="square" lIns="0" tIns="403860" rIns="0" bIns="0" rtlCol="0">
            <a:spAutoFit/>
          </a:bodyPr>
          <a:lstStyle/>
          <a:p>
            <a:pPr marL="271780" algn="ctr">
              <a:spcBef>
                <a:spcPts val="3180"/>
              </a:spcBef>
            </a:pPr>
            <a:r>
              <a:rPr lang="en-GB" b="1" dirty="0">
                <a:latin typeface="Arial" panose="020B0604020202020204" pitchFamily="34" charset="0"/>
                <a:cs typeface="Arial" panose="020B0604020202020204" pitchFamily="34" charset="0"/>
              </a:rPr>
              <a:t>Future Research</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graphicFrame>
        <p:nvGraphicFramePr>
          <p:cNvPr id="5" name="object 2">
            <a:extLst>
              <a:ext uri="{FF2B5EF4-FFF2-40B4-BE49-F238E27FC236}">
                <a16:creationId xmlns:a16="http://schemas.microsoft.com/office/drawing/2014/main" id="{907300B2-DA23-4AB7-9478-D764B375E1E1}"/>
              </a:ext>
            </a:extLst>
          </p:cNvPr>
          <p:cNvGraphicFramePr/>
          <p:nvPr>
            <p:extLst>
              <p:ext uri="{D42A27DB-BD31-4B8C-83A1-F6EECF244321}">
                <p14:modId xmlns:p14="http://schemas.microsoft.com/office/powerpoint/2010/main" val="1172273917"/>
              </p:ext>
            </p:extLst>
          </p:nvPr>
        </p:nvGraphicFramePr>
        <p:xfrm>
          <a:off x="2286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CDDA4DB8-1E69-4B49-8952-1D38AED8B78F}"/>
              </a:ext>
            </a:extLst>
          </p:cNvPr>
          <p:cNvSpPr>
            <a:spLocks noGrp="1"/>
          </p:cNvSpPr>
          <p:nvPr>
            <p:ph type="sldNum" sz="quarter" idx="7"/>
          </p:nvPr>
        </p:nvSpPr>
        <p:spPr>
          <a:xfrm>
            <a:off x="7027525" y="6515100"/>
            <a:ext cx="2103120" cy="342900"/>
          </a:xfrm>
        </p:spPr>
        <p:txBody>
          <a:bodyPr/>
          <a:lstStyle/>
          <a:p>
            <a:fld id="{B6F15528-21DE-4FAA-801E-634DDDAF4B2B}" type="slidenum">
              <a:rPr lang="en-GB" smtClean="0"/>
              <a:t>15</a:t>
            </a:fld>
            <a:endParaRPr lang="en-GB"/>
          </a:p>
        </p:txBody>
      </p:sp>
    </p:spTree>
    <p:extLst>
      <p:ext uri="{BB962C8B-B14F-4D97-AF65-F5344CB8AC3E}">
        <p14:creationId xmlns:p14="http://schemas.microsoft.com/office/powerpoint/2010/main" val="114442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20" y="1752600"/>
            <a:ext cx="8578850" cy="4436471"/>
          </a:xfrm>
          <a:prstGeom prst="rect">
            <a:avLst/>
          </a:prstGeom>
        </p:spPr>
        <p:txBody>
          <a:bodyPr vert="horz" wrap="square" lIns="0" tIns="12065" rIns="0" bIns="0" numCol="1" rtlCol="0">
            <a:spAutoFit/>
          </a:bodyPr>
          <a:lstStyle/>
          <a:p>
            <a:pPr marL="342900" lvl="0" indent="-342900" algn="just">
              <a:spcAft>
                <a:spcPts val="500"/>
              </a:spcAft>
              <a:buFont typeface="+mj-lt"/>
              <a:buAutoNum type="arabicPeriod"/>
            </a:pPr>
            <a:r>
              <a:rPr lang="en-GB" sz="1200" dirty="0" err="1">
                <a:effectLst/>
                <a:latin typeface="Arial" panose="020B0604020202020204" pitchFamily="34" charset="0"/>
                <a:ea typeface="Times New Roman" panose="02020603050405020304" pitchFamily="18" charset="0"/>
                <a:cs typeface="Arial" panose="020B0604020202020204" pitchFamily="34" charset="0"/>
              </a:rPr>
              <a:t>Zelinka</a:t>
            </a:r>
            <a:r>
              <a:rPr lang="en-GB" sz="1200" dirty="0">
                <a:effectLst/>
                <a:latin typeface="Arial" panose="020B0604020202020204" pitchFamily="34" charset="0"/>
                <a:ea typeface="Times New Roman" panose="02020603050405020304" pitchFamily="18" charset="0"/>
                <a:cs typeface="Arial" panose="020B0604020202020204" pitchFamily="34" charset="0"/>
              </a:rPr>
              <a:t>, S. L., Sullivan, K., Pei, S., </a:t>
            </a:r>
            <a:r>
              <a:rPr lang="en-GB" sz="1200" dirty="0" err="1">
                <a:effectLst/>
                <a:latin typeface="Arial" panose="020B0604020202020204" pitchFamily="34" charset="0"/>
                <a:ea typeface="Times New Roman" panose="02020603050405020304" pitchFamily="18" charset="0"/>
                <a:cs typeface="Arial" panose="020B0604020202020204" pitchFamily="34" charset="0"/>
              </a:rPr>
              <a:t>Ottum</a:t>
            </a:r>
            <a:r>
              <a:rPr lang="en-GB" sz="1200" dirty="0">
                <a:effectLst/>
                <a:latin typeface="Arial" panose="020B0604020202020204" pitchFamily="34" charset="0"/>
                <a:ea typeface="Times New Roman" panose="02020603050405020304" pitchFamily="18" charset="0"/>
                <a:cs typeface="Arial" panose="020B0604020202020204" pitchFamily="34" charset="0"/>
              </a:rPr>
              <a:t>, N., </a:t>
            </a:r>
            <a:r>
              <a:rPr lang="en-GB" sz="1200" dirty="0" err="1">
                <a:effectLst/>
                <a:latin typeface="Arial" panose="020B0604020202020204" pitchFamily="34" charset="0"/>
                <a:ea typeface="Times New Roman" panose="02020603050405020304" pitchFamily="18" charset="0"/>
                <a:cs typeface="Arial" panose="020B0604020202020204" pitchFamily="34" charset="0"/>
              </a:rPr>
              <a:t>Bechle</a:t>
            </a:r>
            <a:r>
              <a:rPr lang="en-GB" sz="1200" dirty="0">
                <a:effectLst/>
                <a:latin typeface="Arial" panose="020B0604020202020204" pitchFamily="34" charset="0"/>
                <a:ea typeface="Times New Roman" panose="02020603050405020304" pitchFamily="18" charset="0"/>
                <a:cs typeface="Arial" panose="020B0604020202020204" pitchFamily="34" charset="0"/>
              </a:rPr>
              <a:t>, N. J., Rammer, D. R., &amp; </a:t>
            </a:r>
            <a:r>
              <a:rPr lang="en-GB" sz="1200" dirty="0" err="1">
                <a:effectLst/>
                <a:latin typeface="Arial" panose="020B0604020202020204" pitchFamily="34" charset="0"/>
                <a:ea typeface="Times New Roman" panose="02020603050405020304" pitchFamily="18" charset="0"/>
                <a:cs typeface="Arial" panose="020B0604020202020204" pitchFamily="34" charset="0"/>
              </a:rPr>
              <a:t>Hasburgh</a:t>
            </a:r>
            <a:r>
              <a:rPr lang="en-GB" sz="1200" dirty="0">
                <a:effectLst/>
                <a:latin typeface="Arial" panose="020B0604020202020204" pitchFamily="34" charset="0"/>
                <a:ea typeface="Times New Roman" panose="02020603050405020304" pitchFamily="18" charset="0"/>
                <a:cs typeface="Arial" panose="020B0604020202020204" pitchFamily="34" charset="0"/>
              </a:rPr>
              <a:t>, L. E. (2019). Small scale tests on the performance of adhesives used in cross laminated timber (CLT) at elevated temperatures.</a:t>
            </a:r>
            <a:r>
              <a:rPr lang="en-GB" sz="1200" i="1" dirty="0">
                <a:effectLst/>
                <a:latin typeface="Arial" panose="020B0604020202020204" pitchFamily="34" charset="0"/>
                <a:ea typeface="Times New Roman" panose="02020603050405020304" pitchFamily="18" charset="0"/>
                <a:cs typeface="Arial" panose="020B0604020202020204" pitchFamily="34" charset="0"/>
              </a:rPr>
              <a:t> International Journal of Adhesion and Adhesives, 95</a:t>
            </a:r>
            <a:r>
              <a:rPr lang="en-GB" sz="1200" dirty="0">
                <a:effectLst/>
                <a:latin typeface="Arial" panose="020B0604020202020204" pitchFamily="34" charset="0"/>
                <a:ea typeface="Times New Roman" panose="02020603050405020304" pitchFamily="18" charset="0"/>
                <a:cs typeface="Arial" panose="020B0604020202020204" pitchFamily="34" charset="0"/>
              </a:rPr>
              <a:t>, 102436.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https://doi.org/10.1016/j.ijadhadh.2019.102436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Bartlett, A.I., Hadden, R.M. &amp;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Bisby</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L.A. (2019). A Review of Factors Affecting the Burning Behaviour of Wood for Application to Tall Timber Construction. </a:t>
            </a:r>
            <a:r>
              <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Fire Technology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 1–49.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https://doi.org/10.1007/s10694-018-0787-y</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Wood handbook (1999): wood as an engineering material. Madison, </a:t>
            </a:r>
            <a:r>
              <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WI : USDA Forest Service, Forest Products Laboratory. General technical report FPL; GTR-113</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Pages 4.1-4.45.</a:t>
            </a:r>
            <a:endParaRPr lang="en-GB" sz="1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Klippel, M. (2014). Fire safety of bonded structural timber elements.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ETH Zürich</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Available at: </a:t>
            </a:r>
            <a:r>
              <a:rPr lang="en-GB" sz="1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http://hdl.handle.net/20.500.11850/94679</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500"/>
              </a:spcBef>
              <a:spcAft>
                <a:spcPts val="500"/>
              </a:spcAft>
              <a:buFont typeface="+mj-lt"/>
              <a:buAutoNum type="arabicPeriod"/>
            </a:pPr>
            <a:r>
              <a:rPr lang="en-GB"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Frihart</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CR. (2005). Handbook of wood chemistry and wood composites.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Rowell Roger M, editor. Wood adhesion and adhesives. Boca Raton, Florida: CRC press</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p.215–78.</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500"/>
              </a:spcBef>
              <a:spcAft>
                <a:spcPts val="500"/>
              </a:spcAft>
              <a:buFont typeface="+mj-lt"/>
              <a:buAutoNum type="arabicPeriod"/>
            </a:pPr>
            <a:r>
              <a:rPr lang="en-GB"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Stoeckel</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 </a:t>
            </a:r>
            <a:r>
              <a:rPr lang="en-GB"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Konnerth</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J. and </a:t>
            </a:r>
            <a:r>
              <a:rPr lang="en-GB"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Gindl-Altmutter</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 (2013). Mechanical properties of adhesives for bonding wood—A review.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 Journal of Adhesion and Adhesives, 45)</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https://doi.org/10.1016/j.ijadhadh.2013.03.013</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Charles A. Harper (2002). Handbook of Plastics, Elastomers, and Composites, </a:t>
            </a:r>
            <a:r>
              <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Fourth Edition (</a:t>
            </a:r>
            <a:r>
              <a:rPr lang="en-GB" sz="12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McGRAW-HILL</a:t>
            </a:r>
            <a:r>
              <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buFont typeface="+mj-lt"/>
              <a:buAutoNum type="arabicPeriod"/>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Sun, G., &amp; Zhang, Z. (2001). Mechanical properties of melamine-formaldehyde microcapsules. </a:t>
            </a:r>
            <a:r>
              <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Journal of Microencapsulation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18(5), 593 - 602.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Font typeface="+mj-lt"/>
              <a:buAutoNum type="arabicPeriod"/>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Thompson, M. K., &amp; Thompson, J. M. (2017). ANSYS Mechanical APDL for Finite Element Analysis. </a:t>
            </a:r>
            <a:r>
              <a:rPr lang="en-GB"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Elsevier Inc</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800"/>
              </a:spcAft>
              <a:buFont typeface="+mj-lt"/>
              <a:buAutoNum type="arabicPeriod"/>
            </a:pP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Kosky</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 Balmer, R.,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Keat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 and Wise, G. (2013). </a:t>
            </a:r>
            <a:r>
              <a:rPr lang="en-GB" sz="12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Exploring Engineering (Third Edition)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Elsevier/AP.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marL="457200" indent="-457200" algn="just">
              <a:buFont typeface="+mj-lt"/>
              <a:buAutoNum type="arabicPeriod"/>
            </a:pPr>
            <a:endParaRPr lang="en-US" sz="1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74320" y="274320"/>
            <a:ext cx="8578850" cy="1392689"/>
          </a:xfrm>
          <a:prstGeom prst="rect">
            <a:avLst/>
          </a:prstGeom>
          <a:solidFill>
            <a:srgbClr val="921E42"/>
          </a:solidFill>
        </p:spPr>
        <p:txBody>
          <a:bodyPr vert="horz" wrap="square" lIns="0" tIns="403860" rIns="0" bIns="0" rtlCol="0">
            <a:spAutoFit/>
          </a:bodyPr>
          <a:lstStyle/>
          <a:p>
            <a:pPr marL="271780" algn="ctr">
              <a:lnSpc>
                <a:spcPct val="100000"/>
              </a:lnSpc>
              <a:spcBef>
                <a:spcPts val="3180"/>
              </a:spcBef>
            </a:pPr>
            <a:r>
              <a:rPr lang="en-GB" b="1" spc="20" dirty="0">
                <a:latin typeface="Arial" panose="020B0604020202020204" pitchFamily="34" charset="0"/>
                <a:cs typeface="Arial" panose="020B0604020202020204" pitchFamily="34" charset="0"/>
              </a:rPr>
              <a:t>References</a:t>
            </a:r>
            <a:r>
              <a:rPr lang="en-GB" spc="20" dirty="0"/>
              <a:t> </a:t>
            </a:r>
            <a:br>
              <a:rPr lang="en-GB" spc="20" dirty="0"/>
            </a:br>
            <a:endParaRPr spc="20" dirty="0"/>
          </a:p>
        </p:txBody>
      </p:sp>
      <p:sp>
        <p:nvSpPr>
          <p:cNvPr id="5" name="Slide Number Placeholder 4">
            <a:extLst>
              <a:ext uri="{FF2B5EF4-FFF2-40B4-BE49-F238E27FC236}">
                <a16:creationId xmlns:a16="http://schemas.microsoft.com/office/drawing/2014/main" id="{23DF7BD3-1EBB-4F8B-BD80-4BAE6BC23384}"/>
              </a:ext>
            </a:extLst>
          </p:cNvPr>
          <p:cNvSpPr>
            <a:spLocks noGrp="1"/>
          </p:cNvSpPr>
          <p:nvPr>
            <p:ph type="sldNum" sz="quarter" idx="7"/>
          </p:nvPr>
        </p:nvSpPr>
        <p:spPr>
          <a:xfrm>
            <a:off x="7040880" y="6515100"/>
            <a:ext cx="2103120" cy="342900"/>
          </a:xfrm>
        </p:spPr>
        <p:txBody>
          <a:bodyPr/>
          <a:lstStyle/>
          <a:p>
            <a:fld id="{B6F15528-21DE-4FAA-801E-634DDDAF4B2B}" type="slidenum">
              <a:rPr lang="en-GB" smtClean="0"/>
              <a:t>16</a:t>
            </a:fld>
            <a:endParaRPr lang="en-GB"/>
          </a:p>
        </p:txBody>
      </p:sp>
    </p:spTree>
    <p:extLst>
      <p:ext uri="{BB962C8B-B14F-4D97-AF65-F5344CB8AC3E}">
        <p14:creationId xmlns:p14="http://schemas.microsoft.com/office/powerpoint/2010/main" val="424189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74320"/>
            <a:ext cx="8595359" cy="1346200"/>
          </a:xfrm>
          <a:solidFill>
            <a:schemeClr val="accent2"/>
          </a:solidFill>
        </p:spPr>
        <p:txBody>
          <a:bodyPr vert="horz" wrap="square" lIns="0" tIns="0" rIns="0" bIns="0" rtlCol="0">
            <a:normAutofit fontScale="90000"/>
          </a:bodyPr>
          <a:lstStyle/>
          <a:p>
            <a:pPr marL="271780" algn="ctr">
              <a:spcBef>
                <a:spcPts val="3180"/>
              </a:spcBef>
            </a:pPr>
            <a:br>
              <a:rPr lang="en-US" b="1" i="0" dirty="0">
                <a:latin typeface="Arial "/>
              </a:rPr>
            </a:br>
            <a:r>
              <a:rPr lang="en-US" b="1" i="0" dirty="0">
                <a:latin typeface="Arial "/>
              </a:rPr>
              <a:t>Outline </a:t>
            </a:r>
            <a:br>
              <a:rPr lang="en-US" b="1" i="0" dirty="0">
                <a:latin typeface="Arial "/>
              </a:rPr>
            </a:br>
            <a:endParaRPr lang="en-US" b="1" i="0" dirty="0">
              <a:latin typeface="Arial "/>
            </a:endParaRPr>
          </a:p>
        </p:txBody>
      </p:sp>
      <p:graphicFrame>
        <p:nvGraphicFramePr>
          <p:cNvPr id="7" name="object 2">
            <a:extLst>
              <a:ext uri="{FF2B5EF4-FFF2-40B4-BE49-F238E27FC236}">
                <a16:creationId xmlns:a16="http://schemas.microsoft.com/office/drawing/2014/main" id="{4DD580C4-F3BA-40A6-8F75-315C9B7C5BB1}"/>
              </a:ext>
            </a:extLst>
          </p:cNvPr>
          <p:cNvGraphicFramePr/>
          <p:nvPr>
            <p:extLst>
              <p:ext uri="{D42A27DB-BD31-4B8C-83A1-F6EECF244321}">
                <p14:modId xmlns:p14="http://schemas.microsoft.com/office/powerpoint/2010/main" val="2691026415"/>
              </p:ext>
            </p:extLst>
          </p:nvPr>
        </p:nvGraphicFramePr>
        <p:xfrm>
          <a:off x="457200" y="1577340"/>
          <a:ext cx="397764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7B7142E-4F2A-4623-A8E8-FDD55384A525}"/>
              </a:ext>
            </a:extLst>
          </p:cNvPr>
          <p:cNvSpPr txBox="1"/>
          <p:nvPr/>
        </p:nvSpPr>
        <p:spPr>
          <a:xfrm>
            <a:off x="4710350" y="5486399"/>
            <a:ext cx="4159329" cy="276999"/>
          </a:xfrm>
          <a:prstGeom prst="rect">
            <a:avLst/>
          </a:prstGeom>
          <a:noFill/>
        </p:spPr>
        <p:txBody>
          <a:bodyPr wrap="square" rtlCol="0">
            <a:spAutoFit/>
          </a:bodyPr>
          <a:lstStyle/>
          <a:p>
            <a:r>
              <a:rPr lang="en-GB" sz="1200" b="1" dirty="0">
                <a:effectLst/>
                <a:latin typeface="Arial" panose="020B0604020202020204" pitchFamily="34" charset="0"/>
                <a:ea typeface="Calibri" panose="020F0502020204030204" pitchFamily="34" charset="0"/>
              </a:rPr>
              <a:t>A mass timber building in London, UK  </a:t>
            </a:r>
            <a:endParaRPr lang="en-GB" sz="1200" dirty="0"/>
          </a:p>
        </p:txBody>
      </p:sp>
      <p:sp>
        <p:nvSpPr>
          <p:cNvPr id="5" name="Slide Number Placeholder 4">
            <a:extLst>
              <a:ext uri="{FF2B5EF4-FFF2-40B4-BE49-F238E27FC236}">
                <a16:creationId xmlns:a16="http://schemas.microsoft.com/office/drawing/2014/main" id="{4D179B90-A566-475C-9F00-6A57E86E55A4}"/>
              </a:ext>
            </a:extLst>
          </p:cNvPr>
          <p:cNvSpPr>
            <a:spLocks noGrp="1"/>
          </p:cNvSpPr>
          <p:nvPr>
            <p:ph type="sldNum" sz="quarter" idx="7"/>
          </p:nvPr>
        </p:nvSpPr>
        <p:spPr>
          <a:xfrm>
            <a:off x="7040880" y="6515100"/>
            <a:ext cx="2103120" cy="342900"/>
          </a:xfrm>
        </p:spPr>
        <p:txBody>
          <a:bodyPr/>
          <a:lstStyle/>
          <a:p>
            <a:fld id="{B6F15528-21DE-4FAA-801E-634DDDAF4B2B}" type="slidenum">
              <a:rPr lang="en-GB" smtClean="0"/>
              <a:t>2</a:t>
            </a:fld>
            <a:endParaRPr lang="en-GB" dirty="0"/>
          </a:p>
        </p:txBody>
      </p:sp>
      <p:pic>
        <p:nvPicPr>
          <p:cNvPr id="10" name="Content Placeholder 9">
            <a:extLst>
              <a:ext uri="{FF2B5EF4-FFF2-40B4-BE49-F238E27FC236}">
                <a16:creationId xmlns:a16="http://schemas.microsoft.com/office/drawing/2014/main" id="{8F2733F0-EA0E-4F7D-87CE-37BBA590C387}"/>
              </a:ext>
            </a:extLst>
          </p:cNvPr>
          <p:cNvPicPr>
            <a:picLocks noGrp="1"/>
          </p:cNvPicPr>
          <p:nvPr>
            <p:ph sz="half" idx="3"/>
          </p:nvPr>
        </p:nvPicPr>
        <p:blipFill>
          <a:blip r:embed="rId7">
            <a:extLst>
              <a:ext uri="{28A0092B-C50C-407E-A947-70E740481C1C}">
                <a14:useLocalDpi xmlns:a14="http://schemas.microsoft.com/office/drawing/2010/main" val="0"/>
              </a:ext>
            </a:extLst>
          </a:blip>
          <a:srcRect/>
          <a:stretch>
            <a:fillRect/>
          </a:stretch>
        </p:blipFill>
        <p:spPr bwMode="auto">
          <a:xfrm>
            <a:off x="4708525" y="1905000"/>
            <a:ext cx="3978275" cy="3581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74320"/>
            <a:ext cx="8595359" cy="1346200"/>
          </a:xfrm>
          <a:solidFill>
            <a:schemeClr val="accent2"/>
          </a:solidFill>
        </p:spPr>
        <p:txBody>
          <a:bodyPr vert="horz" wrap="square" lIns="0" tIns="0" rIns="0" bIns="0" rtlCol="0">
            <a:normAutofit fontScale="90000"/>
          </a:bodyPr>
          <a:lstStyle/>
          <a:p>
            <a:pPr marL="271780" algn="ctr">
              <a:spcBef>
                <a:spcPts val="3180"/>
              </a:spcBef>
            </a:pPr>
            <a:br>
              <a:rPr lang="en-US" b="1" i="0" dirty="0">
                <a:latin typeface="Arial "/>
              </a:rPr>
            </a:br>
            <a:r>
              <a:rPr lang="en-US" b="1" i="0" dirty="0">
                <a:latin typeface="Arial "/>
              </a:rPr>
              <a:t>Introduction </a:t>
            </a:r>
            <a:br>
              <a:rPr lang="en-US" b="1" i="0" dirty="0">
                <a:latin typeface="Arial "/>
              </a:rPr>
            </a:br>
            <a:endParaRPr lang="en-US" b="1" i="0" dirty="0">
              <a:latin typeface="Arial "/>
            </a:endParaRPr>
          </a:p>
        </p:txBody>
      </p:sp>
      <p:graphicFrame>
        <p:nvGraphicFramePr>
          <p:cNvPr id="5" name="object 2">
            <a:extLst>
              <a:ext uri="{FF2B5EF4-FFF2-40B4-BE49-F238E27FC236}">
                <a16:creationId xmlns:a16="http://schemas.microsoft.com/office/drawing/2014/main" id="{1479137B-8C5A-455C-A766-CE9BF133DFB8}"/>
              </a:ext>
            </a:extLst>
          </p:cNvPr>
          <p:cNvGraphicFramePr/>
          <p:nvPr>
            <p:extLst>
              <p:ext uri="{D42A27DB-BD31-4B8C-83A1-F6EECF244321}">
                <p14:modId xmlns:p14="http://schemas.microsoft.com/office/powerpoint/2010/main" val="3319716223"/>
              </p:ext>
            </p:extLst>
          </p:nvPr>
        </p:nvGraphicFramePr>
        <p:xfrm>
          <a:off x="4038600" y="1676400"/>
          <a:ext cx="4831079"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C56705E4-6FA5-441C-9681-42BD25BA6A63}"/>
              </a:ext>
            </a:extLst>
          </p:cNvPr>
          <p:cNvSpPr>
            <a:spLocks noGrp="1"/>
          </p:cNvSpPr>
          <p:nvPr>
            <p:ph type="sldNum" sz="quarter" idx="7"/>
          </p:nvPr>
        </p:nvSpPr>
        <p:spPr>
          <a:xfrm>
            <a:off x="7040880" y="6515100"/>
            <a:ext cx="2103120" cy="342900"/>
          </a:xfrm>
        </p:spPr>
        <p:txBody>
          <a:bodyPr/>
          <a:lstStyle/>
          <a:p>
            <a:fld id="{B6F15528-21DE-4FAA-801E-634DDDAF4B2B}" type="slidenum">
              <a:rPr lang="en-GB" smtClean="0"/>
              <a:t>3</a:t>
            </a:fld>
            <a:endParaRPr lang="en-GB" dirty="0"/>
          </a:p>
        </p:txBody>
      </p:sp>
      <p:pic>
        <p:nvPicPr>
          <p:cNvPr id="13" name="Content Placeholder 12" descr="A wooden box&#10;&#10;Description automatically generated">
            <a:extLst>
              <a:ext uri="{FF2B5EF4-FFF2-40B4-BE49-F238E27FC236}">
                <a16:creationId xmlns:a16="http://schemas.microsoft.com/office/drawing/2014/main" id="{99BB7F80-4C6F-4D21-AC62-23FF5BF809DA}"/>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274321" y="1620519"/>
            <a:ext cx="3611880" cy="4029156"/>
          </a:xfrm>
        </p:spPr>
      </p:pic>
      <p:sp>
        <p:nvSpPr>
          <p:cNvPr id="14" name="TextBox 13">
            <a:extLst>
              <a:ext uri="{FF2B5EF4-FFF2-40B4-BE49-F238E27FC236}">
                <a16:creationId xmlns:a16="http://schemas.microsoft.com/office/drawing/2014/main" id="{92BCD6CE-7E8D-4702-BC41-CFD40AE279B4}"/>
              </a:ext>
            </a:extLst>
          </p:cNvPr>
          <p:cNvSpPr txBox="1"/>
          <p:nvPr/>
        </p:nvSpPr>
        <p:spPr>
          <a:xfrm>
            <a:off x="253895" y="5718454"/>
            <a:ext cx="4144947" cy="369332"/>
          </a:xfrm>
          <a:prstGeom prst="rect">
            <a:avLst/>
          </a:prstGeom>
          <a:noFill/>
        </p:spPr>
        <p:txBody>
          <a:bodyPr wrap="square" rtlCol="0">
            <a:spAutoFit/>
          </a:bodyPr>
          <a:lstStyle/>
          <a:p>
            <a:r>
              <a:rPr lang="en-GB" b="1" dirty="0"/>
              <a:t>Cross Laminated Timber (CLT) Slab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28600"/>
            <a:ext cx="8578850" cy="1392689"/>
          </a:xfrm>
          <a:prstGeom prst="rect">
            <a:avLst/>
          </a:prstGeom>
          <a:solidFill>
            <a:srgbClr val="921E42"/>
          </a:solidFill>
        </p:spPr>
        <p:txBody>
          <a:bodyPr vert="horz" wrap="square" lIns="0" tIns="403860" rIns="0" bIns="0" rtlCol="0">
            <a:spAutoFit/>
          </a:bodyPr>
          <a:lstStyle/>
          <a:p>
            <a:pPr marL="271780" algn="ctr">
              <a:lnSpc>
                <a:spcPct val="100000"/>
              </a:lnSpc>
              <a:spcBef>
                <a:spcPts val="3180"/>
              </a:spcBef>
            </a:pPr>
            <a:r>
              <a:rPr lang="en-GB" b="1" dirty="0">
                <a:latin typeface="Arial "/>
              </a:rPr>
              <a:t>Problem Statement</a:t>
            </a:r>
            <a:br>
              <a:rPr lang="en-GB" b="1" dirty="0">
                <a:latin typeface="Arial "/>
              </a:rPr>
            </a:br>
            <a:endParaRPr b="1" dirty="0">
              <a:latin typeface="Arial "/>
            </a:endParaRPr>
          </a:p>
        </p:txBody>
      </p:sp>
      <p:sp>
        <p:nvSpPr>
          <p:cNvPr id="6" name="Slide Number Placeholder 5">
            <a:extLst>
              <a:ext uri="{FF2B5EF4-FFF2-40B4-BE49-F238E27FC236}">
                <a16:creationId xmlns:a16="http://schemas.microsoft.com/office/drawing/2014/main" id="{B1F1303F-035D-48BD-B087-90B657F3280D}"/>
              </a:ext>
            </a:extLst>
          </p:cNvPr>
          <p:cNvSpPr>
            <a:spLocks noGrp="1"/>
          </p:cNvSpPr>
          <p:nvPr>
            <p:ph type="sldNum" sz="quarter" idx="7"/>
          </p:nvPr>
        </p:nvSpPr>
        <p:spPr>
          <a:xfrm>
            <a:off x="7040880" y="6511172"/>
            <a:ext cx="2103120" cy="342900"/>
          </a:xfrm>
        </p:spPr>
        <p:txBody>
          <a:bodyPr/>
          <a:lstStyle/>
          <a:p>
            <a:fld id="{B6F15528-21DE-4FAA-801E-634DDDAF4B2B}" type="slidenum">
              <a:rPr lang="en-GB" smtClean="0"/>
              <a:t>4</a:t>
            </a:fld>
            <a:endParaRPr lang="en-GB" dirty="0"/>
          </a:p>
        </p:txBody>
      </p:sp>
      <p:graphicFrame>
        <p:nvGraphicFramePr>
          <p:cNvPr id="5" name="object 2">
            <a:extLst>
              <a:ext uri="{FF2B5EF4-FFF2-40B4-BE49-F238E27FC236}">
                <a16:creationId xmlns:a16="http://schemas.microsoft.com/office/drawing/2014/main" id="{393823D8-3F58-452C-A438-84845FAC26D5}"/>
              </a:ext>
            </a:extLst>
          </p:cNvPr>
          <p:cNvGraphicFramePr/>
          <p:nvPr>
            <p:extLst>
              <p:ext uri="{D42A27DB-BD31-4B8C-83A1-F6EECF244321}">
                <p14:modId xmlns:p14="http://schemas.microsoft.com/office/powerpoint/2010/main" val="1247127573"/>
              </p:ext>
            </p:extLst>
          </p:nvPr>
        </p:nvGraphicFramePr>
        <p:xfrm>
          <a:off x="274320" y="1621289"/>
          <a:ext cx="857885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4320" y="274320"/>
            <a:ext cx="8595359" cy="1269578"/>
          </a:xfrm>
          <a:solidFill>
            <a:srgbClr val="921E42"/>
          </a:solidFill>
        </p:spPr>
        <p:txBody>
          <a:bodyPr vert="horz" wrap="square" lIns="0" tIns="403860" rIns="0" bIns="0" rtlCol="0">
            <a:spAutoFit/>
          </a:bodyPr>
          <a:lstStyle/>
          <a:p>
            <a:pPr marL="271780" algn="ctr">
              <a:spcBef>
                <a:spcPts val="3180"/>
              </a:spcBef>
            </a:pPr>
            <a:r>
              <a:rPr lang="en-US" sz="2800" b="1" dirty="0">
                <a:latin typeface="Arial" panose="020B0604020202020204" pitchFamily="34" charset="0"/>
                <a:cs typeface="Arial" panose="020B0604020202020204" pitchFamily="34" charset="0"/>
              </a:rPr>
              <a:t>Objectives</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graphicFrame>
        <p:nvGraphicFramePr>
          <p:cNvPr id="6" name="TextBox 3">
            <a:extLst>
              <a:ext uri="{FF2B5EF4-FFF2-40B4-BE49-F238E27FC236}">
                <a16:creationId xmlns:a16="http://schemas.microsoft.com/office/drawing/2014/main" id="{27BF4B8D-2C4B-4846-ACC5-8B297F324A4A}"/>
              </a:ext>
            </a:extLst>
          </p:cNvPr>
          <p:cNvGraphicFramePr/>
          <p:nvPr>
            <p:extLst>
              <p:ext uri="{D42A27DB-BD31-4B8C-83A1-F6EECF244321}">
                <p14:modId xmlns:p14="http://schemas.microsoft.com/office/powerpoint/2010/main" val="1532615269"/>
              </p:ext>
            </p:extLst>
          </p:nvPr>
        </p:nvGraphicFramePr>
        <p:xfrm>
          <a:off x="419099" y="1562752"/>
          <a:ext cx="8305800" cy="407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8D0048-104F-486E-8788-BCDADDE3DD4A}"/>
              </a:ext>
            </a:extLst>
          </p:cNvPr>
          <p:cNvSpPr>
            <a:spLocks noGrp="1"/>
          </p:cNvSpPr>
          <p:nvPr>
            <p:ph type="sldNum" sz="quarter" idx="7"/>
          </p:nvPr>
        </p:nvSpPr>
        <p:spPr>
          <a:xfrm>
            <a:off x="7028311" y="6515100"/>
            <a:ext cx="2103120" cy="342900"/>
          </a:xfrm>
        </p:spPr>
        <p:txBody>
          <a:bodyPr/>
          <a:lstStyle/>
          <a:p>
            <a:fld id="{B6F15528-21DE-4FAA-801E-634DDDAF4B2B}"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b="1" dirty="0">
                <a:latin typeface="Arial" panose="020B0604020202020204" pitchFamily="34" charset="0"/>
                <a:cs typeface="Arial" panose="020B0604020202020204" pitchFamily="34" charset="0"/>
              </a:rPr>
              <a:t>Methodology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graphicFrame>
        <p:nvGraphicFramePr>
          <p:cNvPr id="22" name="Content Placeholder 21">
            <a:extLst>
              <a:ext uri="{FF2B5EF4-FFF2-40B4-BE49-F238E27FC236}">
                <a16:creationId xmlns:a16="http://schemas.microsoft.com/office/drawing/2014/main" id="{58012264-4770-46C5-8B1E-7548503BF61E}"/>
              </a:ext>
            </a:extLst>
          </p:cNvPr>
          <p:cNvGraphicFramePr>
            <a:graphicFrameLocks noGrp="1"/>
          </p:cNvGraphicFramePr>
          <p:nvPr>
            <p:ph sz="half" idx="3"/>
            <p:extLst>
              <p:ext uri="{D42A27DB-BD31-4B8C-83A1-F6EECF244321}">
                <p14:modId xmlns:p14="http://schemas.microsoft.com/office/powerpoint/2010/main" val="1158365741"/>
              </p:ext>
            </p:extLst>
          </p:nvPr>
        </p:nvGraphicFramePr>
        <p:xfrm>
          <a:off x="4594542" y="2133600"/>
          <a:ext cx="4275137" cy="3352800"/>
        </p:xfrm>
        <a:graphic>
          <a:graphicData uri="http://schemas.openxmlformats.org/drawingml/2006/table">
            <a:tbl>
              <a:tblPr firstRow="1" firstCol="1" bandRow="1">
                <a:tableStyleId>{21E4AEA4-8DFA-4A89-87EB-49C32662AFE0}</a:tableStyleId>
              </a:tblPr>
              <a:tblGrid>
                <a:gridCol w="1577658">
                  <a:extLst>
                    <a:ext uri="{9D8B030D-6E8A-4147-A177-3AD203B41FA5}">
                      <a16:colId xmlns:a16="http://schemas.microsoft.com/office/drawing/2014/main" val="624090246"/>
                    </a:ext>
                  </a:extLst>
                </a:gridCol>
                <a:gridCol w="685800">
                  <a:extLst>
                    <a:ext uri="{9D8B030D-6E8A-4147-A177-3AD203B41FA5}">
                      <a16:colId xmlns:a16="http://schemas.microsoft.com/office/drawing/2014/main" val="2406808028"/>
                    </a:ext>
                  </a:extLst>
                </a:gridCol>
                <a:gridCol w="1143000">
                  <a:extLst>
                    <a:ext uri="{9D8B030D-6E8A-4147-A177-3AD203B41FA5}">
                      <a16:colId xmlns:a16="http://schemas.microsoft.com/office/drawing/2014/main" val="2726334284"/>
                    </a:ext>
                  </a:extLst>
                </a:gridCol>
                <a:gridCol w="868679">
                  <a:extLst>
                    <a:ext uri="{9D8B030D-6E8A-4147-A177-3AD203B41FA5}">
                      <a16:colId xmlns:a16="http://schemas.microsoft.com/office/drawing/2014/main" val="653554925"/>
                    </a:ext>
                  </a:extLst>
                </a:gridCol>
              </a:tblGrid>
              <a:tr h="381000">
                <a:tc>
                  <a:txBody>
                    <a:bodyPr/>
                    <a:lstStyle/>
                    <a:p>
                      <a:r>
                        <a:rPr lang="en-GB" sz="1000">
                          <a:effectLst/>
                        </a:rPr>
                        <a:t>Parameter</a:t>
                      </a:r>
                    </a:p>
                    <a:p>
                      <a:r>
                        <a:rPr lang="en-GB" sz="1000">
                          <a:effectLst/>
                        </a:rPr>
                        <a:t> </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Douglas Fir (DF)</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Southern Yellow Pine (SYP)</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Spruce Pine Fir (SPF)</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1385857769"/>
                  </a:ext>
                </a:extLst>
              </a:tr>
              <a:tr h="228600">
                <a:tc>
                  <a:txBody>
                    <a:bodyPr/>
                    <a:lstStyle/>
                    <a:p>
                      <a:r>
                        <a:rPr lang="en-GB" sz="1000">
                          <a:effectLst/>
                        </a:rPr>
                        <a:t>E</a:t>
                      </a:r>
                      <a:r>
                        <a:rPr lang="en-GB" sz="1000" baseline="-25000">
                          <a:effectLst/>
                        </a:rPr>
                        <a:t>L </a:t>
                      </a:r>
                      <a:r>
                        <a:rPr lang="en-GB" sz="1000">
                          <a:effectLst/>
                        </a:rPr>
                        <a:t>(MPa)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14740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13530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9790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4194172313"/>
                  </a:ext>
                </a:extLst>
              </a:tr>
              <a:tr h="228600">
                <a:tc>
                  <a:txBody>
                    <a:bodyPr/>
                    <a:lstStyle/>
                    <a:p>
                      <a:r>
                        <a:rPr lang="en-GB" sz="1000">
                          <a:effectLst/>
                        </a:rPr>
                        <a:t>E</a:t>
                      </a:r>
                      <a:r>
                        <a:rPr lang="en-GB" sz="1000" baseline="-25000">
                          <a:effectLst/>
                        </a:rPr>
                        <a:t>T </a:t>
                      </a:r>
                      <a:r>
                        <a:rPr lang="en-GB" sz="1000">
                          <a:effectLst/>
                        </a:rPr>
                        <a:t>(MPa)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737</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1055.34</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577.61</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4105685330"/>
                  </a:ext>
                </a:extLst>
              </a:tr>
              <a:tr h="228600">
                <a:tc>
                  <a:txBody>
                    <a:bodyPr/>
                    <a:lstStyle/>
                    <a:p>
                      <a:r>
                        <a:rPr lang="en-GB" sz="1000">
                          <a:effectLst/>
                        </a:rPr>
                        <a:t>E</a:t>
                      </a:r>
                      <a:r>
                        <a:rPr lang="en-GB" sz="1000" baseline="-25000">
                          <a:effectLst/>
                        </a:rPr>
                        <a:t>R </a:t>
                      </a:r>
                      <a:r>
                        <a:rPr lang="en-GB" sz="1000">
                          <a:effectLst/>
                        </a:rPr>
                        <a:t>(MPa)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1002.32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1528.89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1253.12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67338416"/>
                  </a:ext>
                </a:extLst>
              </a:tr>
              <a:tr h="228600">
                <a:tc>
                  <a:txBody>
                    <a:bodyPr/>
                    <a:lstStyle/>
                    <a:p>
                      <a:r>
                        <a:rPr lang="en-GB" sz="1000">
                          <a:effectLst/>
                        </a:rPr>
                        <a:t>V</a:t>
                      </a:r>
                      <a:r>
                        <a:rPr lang="en-GB" sz="1000" baseline="-25000">
                          <a:effectLst/>
                        </a:rPr>
                        <a:t>LR</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0.292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0.328</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0.422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615337160"/>
                  </a:ext>
                </a:extLst>
              </a:tr>
              <a:tr h="228600">
                <a:tc>
                  <a:txBody>
                    <a:bodyPr/>
                    <a:lstStyle/>
                    <a:p>
                      <a:r>
                        <a:rPr lang="en-GB" sz="1000">
                          <a:effectLst/>
                        </a:rPr>
                        <a:t>V</a:t>
                      </a:r>
                      <a:r>
                        <a:rPr lang="en-GB" sz="1000" baseline="-25000">
                          <a:effectLst/>
                        </a:rPr>
                        <a:t>LT</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0.449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0.292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0.462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3450653540"/>
                  </a:ext>
                </a:extLst>
              </a:tr>
              <a:tr h="228600">
                <a:tc>
                  <a:txBody>
                    <a:bodyPr/>
                    <a:lstStyle/>
                    <a:p>
                      <a:r>
                        <a:rPr lang="en-GB" sz="1000">
                          <a:effectLst/>
                        </a:rPr>
                        <a:t>V</a:t>
                      </a:r>
                      <a:r>
                        <a:rPr lang="en-GB" sz="1000" baseline="-25000">
                          <a:effectLst/>
                        </a:rPr>
                        <a:t>RT</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0.390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0.382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0.53</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2391351680"/>
                  </a:ext>
                </a:extLst>
              </a:tr>
              <a:tr h="228600">
                <a:tc>
                  <a:txBody>
                    <a:bodyPr/>
                    <a:lstStyle/>
                    <a:p>
                      <a:r>
                        <a:rPr lang="en-GB" sz="1000">
                          <a:effectLst/>
                        </a:rPr>
                        <a:t>G</a:t>
                      </a:r>
                      <a:r>
                        <a:rPr lang="en-GB" sz="1000" baseline="-25000">
                          <a:effectLst/>
                        </a:rPr>
                        <a:t>LR </a:t>
                      </a:r>
                      <a:r>
                        <a:rPr lang="en-GB" sz="1000">
                          <a:effectLst/>
                        </a:rPr>
                        <a:t>(MPa)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943.36</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1109.46</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1213.96</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2438030656"/>
                  </a:ext>
                </a:extLst>
              </a:tr>
              <a:tr h="228600">
                <a:tc>
                  <a:txBody>
                    <a:bodyPr/>
                    <a:lstStyle/>
                    <a:p>
                      <a:r>
                        <a:rPr lang="en-GB" sz="1000">
                          <a:effectLst/>
                        </a:rPr>
                        <a:t>G</a:t>
                      </a:r>
                      <a:r>
                        <a:rPr lang="en-GB" sz="1000" baseline="-25000">
                          <a:effectLst/>
                        </a:rPr>
                        <a:t>LT </a:t>
                      </a:r>
                      <a:r>
                        <a:rPr lang="en-GB" sz="1000">
                          <a:effectLst/>
                        </a:rPr>
                        <a:t>(MPa)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1149.72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1095.93</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1174.8</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3864289498"/>
                  </a:ext>
                </a:extLst>
              </a:tr>
              <a:tr h="228600">
                <a:tc>
                  <a:txBody>
                    <a:bodyPr/>
                    <a:lstStyle/>
                    <a:p>
                      <a:r>
                        <a:rPr lang="en-GB" sz="1000">
                          <a:effectLst/>
                        </a:rPr>
                        <a:t>G</a:t>
                      </a:r>
                      <a:r>
                        <a:rPr lang="en-GB" sz="1000" baseline="-25000">
                          <a:effectLst/>
                        </a:rPr>
                        <a:t>RT </a:t>
                      </a:r>
                      <a:r>
                        <a:rPr lang="en-GB" sz="1000">
                          <a:effectLst/>
                        </a:rPr>
                        <a:t>(MPa)</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103.18</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175.89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97.9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4105494137"/>
                  </a:ext>
                </a:extLst>
              </a:tr>
              <a:tr h="914400">
                <a:tc>
                  <a:txBody>
                    <a:bodyPr/>
                    <a:lstStyle/>
                    <a:p>
                      <a:r>
                        <a:rPr lang="en-GB" sz="1000" dirty="0">
                          <a:effectLst/>
                        </a:rPr>
                        <a:t>Thermal Conductivity, W/(m°C)</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dirty="0">
                          <a:effectLst/>
                        </a:rPr>
                        <a:t>1.01</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a:effectLst/>
                        </a:rPr>
                        <a:t>1.12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tc>
                  <a:txBody>
                    <a:bodyPr/>
                    <a:lstStyle/>
                    <a:p>
                      <a:r>
                        <a:rPr lang="en-GB" sz="1000" dirty="0">
                          <a:effectLst/>
                        </a:rPr>
                        <a:t>0.90</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0853" marR="50853" marT="0" marB="0"/>
                </a:tc>
                <a:extLst>
                  <a:ext uri="{0D108BD9-81ED-4DB2-BD59-A6C34878D82A}">
                    <a16:rowId xmlns:a16="http://schemas.microsoft.com/office/drawing/2014/main" val="193787654"/>
                  </a:ext>
                </a:extLst>
              </a:tr>
            </a:tbl>
          </a:graphicData>
        </a:graphic>
      </p:graphicFrame>
      <p:sp>
        <p:nvSpPr>
          <p:cNvPr id="5" name="Slide Number Placeholder 4">
            <a:extLst>
              <a:ext uri="{FF2B5EF4-FFF2-40B4-BE49-F238E27FC236}">
                <a16:creationId xmlns:a16="http://schemas.microsoft.com/office/drawing/2014/main" id="{F0FB25EE-9A84-44D9-9379-E76373AD1428}"/>
              </a:ext>
            </a:extLst>
          </p:cNvPr>
          <p:cNvSpPr>
            <a:spLocks noGrp="1"/>
          </p:cNvSpPr>
          <p:nvPr>
            <p:ph type="sldNum" sz="quarter" idx="7"/>
          </p:nvPr>
        </p:nvSpPr>
        <p:spPr/>
        <p:txBody>
          <a:bodyPr/>
          <a:lstStyle/>
          <a:p>
            <a:fld id="{B6F15528-21DE-4FAA-801E-634DDDAF4B2B}" type="slidenum">
              <a:rPr lang="en-GB" smtClean="0"/>
              <a:t>6</a:t>
            </a:fld>
            <a:endParaRPr lang="en-GB"/>
          </a:p>
        </p:txBody>
      </p:sp>
      <p:sp>
        <p:nvSpPr>
          <p:cNvPr id="7" name="TextBox 6">
            <a:extLst>
              <a:ext uri="{FF2B5EF4-FFF2-40B4-BE49-F238E27FC236}">
                <a16:creationId xmlns:a16="http://schemas.microsoft.com/office/drawing/2014/main" id="{DD7AAB9C-30B8-4BDA-8655-878B3CF979EA}"/>
              </a:ext>
            </a:extLst>
          </p:cNvPr>
          <p:cNvSpPr txBox="1"/>
          <p:nvPr/>
        </p:nvSpPr>
        <p:spPr>
          <a:xfrm>
            <a:off x="2392680" y="1066800"/>
            <a:ext cx="4633274" cy="369332"/>
          </a:xfrm>
          <a:prstGeom prst="rect">
            <a:avLst/>
          </a:prstGeom>
          <a:noFill/>
        </p:spPr>
        <p:txBody>
          <a:bodyPr wrap="square">
            <a:spAutoFit/>
          </a:bodyPr>
          <a:lstStyle/>
          <a:p>
            <a:pPr algn="ct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Introduction and Materials</a:t>
            </a:r>
            <a:endParaRPr lang="en-GB" b="1" dirty="0">
              <a:solidFill>
                <a:schemeClr val="bg1"/>
              </a:solidFill>
              <a:latin typeface="Arial" panose="020B060402020202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id="{70D997F6-2B81-4AA6-B90D-C36A2CCEEA1A}"/>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13592"/>
            <a:ext cx="3978275" cy="3854728"/>
          </a:xfrm>
          <a:prstGeom prst="rect">
            <a:avLst/>
          </a:prstGeom>
          <a:noFill/>
          <a:ln>
            <a:noFill/>
          </a:ln>
        </p:spPr>
      </p:pic>
      <p:sp>
        <p:nvSpPr>
          <p:cNvPr id="12" name="TextBox 11">
            <a:extLst>
              <a:ext uri="{FF2B5EF4-FFF2-40B4-BE49-F238E27FC236}">
                <a16:creationId xmlns:a16="http://schemas.microsoft.com/office/drawing/2014/main" id="{2968A4F8-3CFA-4A3F-B2AB-85B53BCC8EA6}"/>
              </a:ext>
            </a:extLst>
          </p:cNvPr>
          <p:cNvSpPr txBox="1"/>
          <p:nvPr/>
        </p:nvSpPr>
        <p:spPr>
          <a:xfrm>
            <a:off x="457200" y="5834390"/>
            <a:ext cx="3727930"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Figure 1: Geometry of the specimen used by Zelinka </a:t>
            </a:r>
            <a:endParaRPr lang="en-GB" sz="11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1BF17AF-C43E-4297-BA9C-894948904697}"/>
              </a:ext>
            </a:extLst>
          </p:cNvPr>
          <p:cNvSpPr txBox="1"/>
          <p:nvPr/>
        </p:nvSpPr>
        <p:spPr>
          <a:xfrm>
            <a:off x="4495800" y="1828800"/>
            <a:ext cx="4373879" cy="253916"/>
          </a:xfrm>
          <a:prstGeom prst="rect">
            <a:avLst/>
          </a:prstGeom>
          <a:noFill/>
        </p:spPr>
        <p:txBody>
          <a:bodyPr wrap="square">
            <a:spAutoFit/>
          </a:bodyPr>
          <a:lstStyle/>
          <a:p>
            <a:r>
              <a:rPr lang="en-US" sz="1050" b="1" dirty="0">
                <a:latin typeface="Arial" panose="020B0604020202020204" pitchFamily="34" charset="0"/>
                <a:cs typeface="Arial" panose="020B0604020202020204" pitchFamily="34" charset="0"/>
              </a:rPr>
              <a:t>Table 1: Properties of wood used in Finite Element Analysis (FEA)</a:t>
            </a:r>
            <a:endParaRPr lang="en-GB"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14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b="1" dirty="0">
                <a:latin typeface="Arial" panose="020B0604020202020204" pitchFamily="34" charset="0"/>
                <a:cs typeface="Arial" panose="020B0604020202020204" pitchFamily="34" charset="0"/>
              </a:rPr>
              <a:t>Methodology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graphicFrame>
        <p:nvGraphicFramePr>
          <p:cNvPr id="9" name="Content Placeholder 8">
            <a:extLst>
              <a:ext uri="{FF2B5EF4-FFF2-40B4-BE49-F238E27FC236}">
                <a16:creationId xmlns:a16="http://schemas.microsoft.com/office/drawing/2014/main" id="{AB2CD18E-F4B2-43E2-B180-65461059678B}"/>
              </a:ext>
            </a:extLst>
          </p:cNvPr>
          <p:cNvGraphicFramePr>
            <a:graphicFrameLocks noGrp="1"/>
          </p:cNvGraphicFramePr>
          <p:nvPr>
            <p:ph sz="half" idx="2"/>
            <p:extLst>
              <p:ext uri="{D42A27DB-BD31-4B8C-83A1-F6EECF244321}">
                <p14:modId xmlns:p14="http://schemas.microsoft.com/office/powerpoint/2010/main" val="848581570"/>
              </p:ext>
            </p:extLst>
          </p:nvPr>
        </p:nvGraphicFramePr>
        <p:xfrm>
          <a:off x="457200" y="2108200"/>
          <a:ext cx="3978276" cy="1219200"/>
        </p:xfrm>
        <a:graphic>
          <a:graphicData uri="http://schemas.openxmlformats.org/drawingml/2006/table">
            <a:tbl>
              <a:tblPr firstRow="1" firstCol="1" bandRow="1">
                <a:tableStyleId>{93296810-A885-4BE3-A3E7-6D5BEEA58F35}</a:tableStyleId>
              </a:tblPr>
              <a:tblGrid>
                <a:gridCol w="1186511">
                  <a:extLst>
                    <a:ext uri="{9D8B030D-6E8A-4147-A177-3AD203B41FA5}">
                      <a16:colId xmlns:a16="http://schemas.microsoft.com/office/drawing/2014/main" val="2671036695"/>
                    </a:ext>
                  </a:extLst>
                </a:gridCol>
                <a:gridCol w="1125619">
                  <a:extLst>
                    <a:ext uri="{9D8B030D-6E8A-4147-A177-3AD203B41FA5}">
                      <a16:colId xmlns:a16="http://schemas.microsoft.com/office/drawing/2014/main" val="191087056"/>
                    </a:ext>
                  </a:extLst>
                </a:gridCol>
                <a:gridCol w="813217">
                  <a:extLst>
                    <a:ext uri="{9D8B030D-6E8A-4147-A177-3AD203B41FA5}">
                      <a16:colId xmlns:a16="http://schemas.microsoft.com/office/drawing/2014/main" val="4222564681"/>
                    </a:ext>
                  </a:extLst>
                </a:gridCol>
                <a:gridCol w="852929">
                  <a:extLst>
                    <a:ext uri="{9D8B030D-6E8A-4147-A177-3AD203B41FA5}">
                      <a16:colId xmlns:a16="http://schemas.microsoft.com/office/drawing/2014/main" val="3259420858"/>
                    </a:ext>
                  </a:extLst>
                </a:gridCol>
              </a:tblGrid>
              <a:tr h="232978">
                <a:tc>
                  <a:txBody>
                    <a:bodyPr/>
                    <a:lstStyle/>
                    <a:p>
                      <a:r>
                        <a:rPr lang="en-GB" sz="1000" dirty="0">
                          <a:effectLst/>
                          <a:latin typeface="Arial" panose="020B0604020202020204" pitchFamily="34" charset="0"/>
                          <a:cs typeface="Arial" panose="020B0604020202020204" pitchFamily="34" charset="0"/>
                        </a:rPr>
                        <a:t>Species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Radial (10</a:t>
                      </a:r>
                      <a:r>
                        <a:rPr lang="en-GB" sz="1000" baseline="30000">
                          <a:effectLst/>
                          <a:latin typeface="Arial" panose="020B0604020202020204" pitchFamily="34" charset="0"/>
                          <a:cs typeface="Arial" panose="020B0604020202020204" pitchFamily="34" charset="0"/>
                        </a:rPr>
                        <a:t>-6 </a:t>
                      </a:r>
                      <a:r>
                        <a:rPr lang="en-GB" sz="1000">
                          <a:effectLst/>
                          <a:latin typeface="Arial" panose="020B0604020202020204" pitchFamily="34" charset="0"/>
                          <a:cs typeface="Arial" panose="020B0604020202020204" pitchFamily="34" charset="0"/>
                        </a:rPr>
                        <a:t>in/in/</a:t>
                      </a:r>
                      <a:r>
                        <a:rPr lang="en-GB" sz="1000" baseline="30000">
                          <a:effectLst/>
                          <a:latin typeface="Arial" panose="020B0604020202020204" pitchFamily="34" charset="0"/>
                          <a:cs typeface="Arial" panose="020B0604020202020204" pitchFamily="34" charset="0"/>
                        </a:rPr>
                        <a:t> o</a:t>
                      </a:r>
                      <a:r>
                        <a:rPr lang="en-GB" sz="1000">
                          <a:effectLst/>
                          <a:latin typeface="Arial" panose="020B0604020202020204" pitchFamily="34" charset="0"/>
                          <a:cs typeface="Arial" panose="020B0604020202020204" pitchFamily="34" charset="0"/>
                        </a:rPr>
                        <a:t>F)</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Tangential (10</a:t>
                      </a:r>
                      <a:r>
                        <a:rPr lang="en-GB" sz="1000" baseline="30000">
                          <a:effectLst/>
                          <a:latin typeface="Arial" panose="020B0604020202020204" pitchFamily="34" charset="0"/>
                          <a:cs typeface="Arial" panose="020B0604020202020204" pitchFamily="34" charset="0"/>
                        </a:rPr>
                        <a:t>-6  </a:t>
                      </a:r>
                      <a:r>
                        <a:rPr lang="en-GB" sz="1000">
                          <a:effectLst/>
                          <a:latin typeface="Arial" panose="020B0604020202020204" pitchFamily="34" charset="0"/>
                          <a:cs typeface="Arial" panose="020B0604020202020204" pitchFamily="34" charset="0"/>
                        </a:rPr>
                        <a:t>in/in/</a:t>
                      </a:r>
                      <a:r>
                        <a:rPr lang="en-GB" sz="1000" baseline="30000">
                          <a:effectLst/>
                          <a:latin typeface="Arial" panose="020B0604020202020204" pitchFamily="34" charset="0"/>
                          <a:cs typeface="Arial" panose="020B0604020202020204" pitchFamily="34" charset="0"/>
                        </a:rPr>
                        <a:t> o</a:t>
                      </a:r>
                      <a:r>
                        <a:rPr lang="en-GB" sz="1000">
                          <a:effectLst/>
                          <a:latin typeface="Arial" panose="020B0604020202020204" pitchFamily="34" charset="0"/>
                          <a:cs typeface="Arial" panose="020B0604020202020204" pitchFamily="34" charset="0"/>
                        </a:rPr>
                        <a:t>F)</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dirty="0">
                          <a:effectLst/>
                          <a:latin typeface="Arial" panose="020B0604020202020204" pitchFamily="34" charset="0"/>
                          <a:cs typeface="Arial" panose="020B0604020202020204" pitchFamily="34" charset="0"/>
                        </a:rPr>
                        <a:t> Parallel (10</a:t>
                      </a:r>
                      <a:r>
                        <a:rPr lang="en-GB" sz="1000" baseline="30000" dirty="0">
                          <a:effectLst/>
                          <a:latin typeface="Arial" panose="020B0604020202020204" pitchFamily="34" charset="0"/>
                          <a:cs typeface="Arial" panose="020B0604020202020204" pitchFamily="34" charset="0"/>
                        </a:rPr>
                        <a:t>-6  </a:t>
                      </a:r>
                      <a:r>
                        <a:rPr lang="en-GB" sz="1000" dirty="0">
                          <a:effectLst/>
                          <a:latin typeface="Arial" panose="020B0604020202020204" pitchFamily="34" charset="0"/>
                          <a:cs typeface="Arial" panose="020B0604020202020204" pitchFamily="34" charset="0"/>
                        </a:rPr>
                        <a:t>in/in/</a:t>
                      </a:r>
                      <a:r>
                        <a:rPr lang="en-GB" sz="1000" baseline="30000" dirty="0">
                          <a:effectLst/>
                          <a:latin typeface="Arial" panose="020B0604020202020204" pitchFamily="34" charset="0"/>
                          <a:cs typeface="Arial" panose="020B0604020202020204" pitchFamily="34" charset="0"/>
                        </a:rPr>
                        <a:t> </a:t>
                      </a:r>
                      <a:r>
                        <a:rPr lang="en-GB" sz="1000" baseline="30000" dirty="0" err="1">
                          <a:effectLst/>
                          <a:latin typeface="Arial" panose="020B0604020202020204" pitchFamily="34" charset="0"/>
                          <a:cs typeface="Arial" panose="020B0604020202020204" pitchFamily="34" charset="0"/>
                        </a:rPr>
                        <a:t>o</a:t>
                      </a:r>
                      <a:r>
                        <a:rPr lang="en-GB" sz="1000" dirty="0" err="1">
                          <a:effectLst/>
                          <a:latin typeface="Arial" panose="020B0604020202020204" pitchFamily="34" charset="0"/>
                          <a:cs typeface="Arial" panose="020B0604020202020204" pitchFamily="34" charset="0"/>
                        </a:rPr>
                        <a:t>F</a:t>
                      </a:r>
                      <a:r>
                        <a:rPr lang="en-GB" sz="1000" dirty="0">
                          <a:effectLst/>
                          <a:latin typeface="Arial" panose="020B0604020202020204" pitchFamily="34" charset="0"/>
                          <a:cs typeface="Arial" panose="020B0604020202020204" pitchFamily="34" charset="0"/>
                        </a:rPr>
                        <a: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extLst>
                  <a:ext uri="{0D108BD9-81ED-4DB2-BD59-A6C34878D82A}">
                    <a16:rowId xmlns:a16="http://schemas.microsoft.com/office/drawing/2014/main" val="3689532386"/>
                  </a:ext>
                </a:extLst>
              </a:tr>
              <a:tr h="116489">
                <a:tc>
                  <a:txBody>
                    <a:bodyPr/>
                    <a:lstStyle/>
                    <a:p>
                      <a:r>
                        <a:rPr lang="en-GB" sz="1000">
                          <a:effectLst/>
                          <a:latin typeface="Arial" panose="020B0604020202020204" pitchFamily="34" charset="0"/>
                          <a:cs typeface="Arial" panose="020B0604020202020204" pitchFamily="34" charset="0"/>
                        </a:rPr>
                        <a:t>Douglas Fir - South</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14</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19</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dirty="0">
                          <a:effectLst/>
                          <a:latin typeface="Arial" panose="020B0604020202020204" pitchFamily="34" charset="0"/>
                          <a:cs typeface="Arial" panose="020B0604020202020204" pitchFamily="34" charset="0"/>
                        </a:rPr>
                        <a:t>1.9</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extLst>
                  <a:ext uri="{0D108BD9-81ED-4DB2-BD59-A6C34878D82A}">
                    <a16:rowId xmlns:a16="http://schemas.microsoft.com/office/drawing/2014/main" val="3217210830"/>
                  </a:ext>
                </a:extLst>
              </a:tr>
              <a:tr h="116489">
                <a:tc>
                  <a:txBody>
                    <a:bodyPr/>
                    <a:lstStyle/>
                    <a:p>
                      <a:r>
                        <a:rPr lang="en-GB" sz="1000">
                          <a:effectLst/>
                          <a:latin typeface="Arial" panose="020B0604020202020204" pitchFamily="34" charset="0"/>
                          <a:cs typeface="Arial" panose="020B0604020202020204" pitchFamily="34" charset="0"/>
                        </a:rPr>
                        <a:t>Southern Yellow Pine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15</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20</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dirty="0">
                          <a:effectLst/>
                          <a:latin typeface="Arial" panose="020B0604020202020204" pitchFamily="34" charset="0"/>
                          <a:cs typeface="Arial" panose="020B0604020202020204" pitchFamily="34" charset="0"/>
                        </a:rPr>
                        <a:t>2.0</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extLst>
                  <a:ext uri="{0D108BD9-81ED-4DB2-BD59-A6C34878D82A}">
                    <a16:rowId xmlns:a16="http://schemas.microsoft.com/office/drawing/2014/main" val="3069141430"/>
                  </a:ext>
                </a:extLst>
              </a:tr>
              <a:tr h="116489">
                <a:tc>
                  <a:txBody>
                    <a:bodyPr/>
                    <a:lstStyle/>
                    <a:p>
                      <a:r>
                        <a:rPr lang="en-GB" sz="1000" dirty="0">
                          <a:effectLst/>
                          <a:latin typeface="Arial" panose="020B0604020202020204" pitchFamily="34" charset="0"/>
                          <a:cs typeface="Arial" panose="020B0604020202020204" pitchFamily="34" charset="0"/>
                        </a:rPr>
                        <a:t>Spruce Pine Fir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13</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a:effectLst/>
                          <a:latin typeface="Arial" panose="020B0604020202020204" pitchFamily="34" charset="0"/>
                          <a:cs typeface="Arial" panose="020B0604020202020204" pitchFamily="34" charset="0"/>
                        </a:rPr>
                        <a:t>18</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tc>
                  <a:txBody>
                    <a:bodyPr/>
                    <a:lstStyle/>
                    <a:p>
                      <a:r>
                        <a:rPr lang="en-GB" sz="1000" dirty="0">
                          <a:effectLst/>
                          <a:latin typeface="Arial" panose="020B0604020202020204" pitchFamily="34" charset="0"/>
                          <a:cs typeface="Arial" panose="020B0604020202020204" pitchFamily="34" charset="0"/>
                        </a:rPr>
                        <a:t>1.8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47655" marR="47655" marT="0" marB="0"/>
                </a:tc>
                <a:extLst>
                  <a:ext uri="{0D108BD9-81ED-4DB2-BD59-A6C34878D82A}">
                    <a16:rowId xmlns:a16="http://schemas.microsoft.com/office/drawing/2014/main" val="1680410717"/>
                  </a:ext>
                </a:extLst>
              </a:tr>
            </a:tbl>
          </a:graphicData>
        </a:graphic>
      </p:graphicFrame>
      <p:graphicFrame>
        <p:nvGraphicFramePr>
          <p:cNvPr id="10" name="Content Placeholder 9">
            <a:extLst>
              <a:ext uri="{FF2B5EF4-FFF2-40B4-BE49-F238E27FC236}">
                <a16:creationId xmlns:a16="http://schemas.microsoft.com/office/drawing/2014/main" id="{B8B79DA8-676B-428C-ABF0-62A7E7CCBFA9}"/>
              </a:ext>
            </a:extLst>
          </p:cNvPr>
          <p:cNvGraphicFramePr>
            <a:graphicFrameLocks noGrp="1"/>
          </p:cNvGraphicFramePr>
          <p:nvPr>
            <p:ph sz="half" idx="3"/>
            <p:extLst>
              <p:ext uri="{D42A27DB-BD31-4B8C-83A1-F6EECF244321}">
                <p14:modId xmlns:p14="http://schemas.microsoft.com/office/powerpoint/2010/main" val="830239064"/>
              </p:ext>
            </p:extLst>
          </p:nvPr>
        </p:nvGraphicFramePr>
        <p:xfrm>
          <a:off x="441325" y="4038600"/>
          <a:ext cx="3978275" cy="1783080"/>
        </p:xfrm>
        <a:graphic>
          <a:graphicData uri="http://schemas.openxmlformats.org/drawingml/2006/table">
            <a:tbl>
              <a:tblPr firstRow="1" firstCol="1" bandRow="1">
                <a:tableStyleId>{00A15C55-8517-42AA-B614-E9B94910E393}</a:tableStyleId>
              </a:tblPr>
              <a:tblGrid>
                <a:gridCol w="1005113">
                  <a:extLst>
                    <a:ext uri="{9D8B030D-6E8A-4147-A177-3AD203B41FA5}">
                      <a16:colId xmlns:a16="http://schemas.microsoft.com/office/drawing/2014/main" val="2606013783"/>
                    </a:ext>
                  </a:extLst>
                </a:gridCol>
                <a:gridCol w="1009888">
                  <a:extLst>
                    <a:ext uri="{9D8B030D-6E8A-4147-A177-3AD203B41FA5}">
                      <a16:colId xmlns:a16="http://schemas.microsoft.com/office/drawing/2014/main" val="2303557458"/>
                    </a:ext>
                  </a:extLst>
                </a:gridCol>
                <a:gridCol w="1135627">
                  <a:extLst>
                    <a:ext uri="{9D8B030D-6E8A-4147-A177-3AD203B41FA5}">
                      <a16:colId xmlns:a16="http://schemas.microsoft.com/office/drawing/2014/main" val="3917472860"/>
                    </a:ext>
                  </a:extLst>
                </a:gridCol>
                <a:gridCol w="827647">
                  <a:extLst>
                    <a:ext uri="{9D8B030D-6E8A-4147-A177-3AD203B41FA5}">
                      <a16:colId xmlns:a16="http://schemas.microsoft.com/office/drawing/2014/main" val="3109379516"/>
                    </a:ext>
                  </a:extLst>
                </a:gridCol>
              </a:tblGrid>
              <a:tr h="307841">
                <a:tc>
                  <a:txBody>
                    <a:bodyPr/>
                    <a:lstStyle/>
                    <a:p>
                      <a:r>
                        <a:rPr lang="en-GB" sz="900">
                          <a:effectLst/>
                          <a:latin typeface="Arial" panose="020B0604020202020204" pitchFamily="34" charset="0"/>
                          <a:cs typeface="Arial" panose="020B0604020202020204" pitchFamily="34" charset="0"/>
                        </a:rPr>
                        <a:t>Elastic Properties</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Melamine Formaldehyde (MF) </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Phenol Resorcinol Formaldehyde (PRF)</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dirty="0">
                          <a:effectLst/>
                          <a:latin typeface="Arial" panose="020B0604020202020204" pitchFamily="34" charset="0"/>
                          <a:cs typeface="Arial" panose="020B0604020202020204" pitchFamily="34" charset="0"/>
                        </a:rPr>
                        <a:t>Polyurethane (PUR)</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extLst>
                  <a:ext uri="{0D108BD9-81ED-4DB2-BD59-A6C34878D82A}">
                    <a16:rowId xmlns:a16="http://schemas.microsoft.com/office/drawing/2014/main" val="2100077617"/>
                  </a:ext>
                </a:extLst>
              </a:tr>
              <a:tr h="79056">
                <a:tc>
                  <a:txBody>
                    <a:bodyPr/>
                    <a:lstStyle/>
                    <a:p>
                      <a:r>
                        <a:rPr lang="en-GB" sz="900" dirty="0">
                          <a:effectLst/>
                          <a:latin typeface="Arial" panose="020B0604020202020204" pitchFamily="34" charset="0"/>
                          <a:cs typeface="Arial" panose="020B0604020202020204" pitchFamily="34" charset="0"/>
                        </a:rPr>
                        <a:t>Young’s Modulus (MPa)</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3200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3540</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559</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extLst>
                  <a:ext uri="{0D108BD9-81ED-4DB2-BD59-A6C34878D82A}">
                    <a16:rowId xmlns:a16="http://schemas.microsoft.com/office/drawing/2014/main" val="299123350"/>
                  </a:ext>
                </a:extLst>
              </a:tr>
              <a:tr h="79056">
                <a:tc>
                  <a:txBody>
                    <a:bodyPr/>
                    <a:lstStyle/>
                    <a:p>
                      <a:r>
                        <a:rPr lang="en-GB" sz="900">
                          <a:effectLst/>
                          <a:latin typeface="Arial" panose="020B0604020202020204" pitchFamily="34" charset="0"/>
                          <a:cs typeface="Arial" panose="020B0604020202020204" pitchFamily="34" charset="0"/>
                        </a:rPr>
                        <a:t>Possion’s Ratio</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0.33</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0.443</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0.351</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extLst>
                  <a:ext uri="{0D108BD9-81ED-4DB2-BD59-A6C34878D82A}">
                    <a16:rowId xmlns:a16="http://schemas.microsoft.com/office/drawing/2014/main" val="2488840382"/>
                  </a:ext>
                </a:extLst>
              </a:tr>
              <a:tr h="158113">
                <a:tc>
                  <a:txBody>
                    <a:bodyPr/>
                    <a:lstStyle/>
                    <a:p>
                      <a:r>
                        <a:rPr lang="en-GB" sz="900">
                          <a:effectLst/>
                          <a:latin typeface="Arial" panose="020B0604020202020204" pitchFamily="34" charset="0"/>
                          <a:cs typeface="Arial" panose="020B0604020202020204" pitchFamily="34" charset="0"/>
                        </a:rPr>
                        <a:t>Coefficient of thermal expansion (CTE) (/</a:t>
                      </a:r>
                      <a:r>
                        <a:rPr lang="en-GB" sz="900" baseline="30000">
                          <a:effectLst/>
                          <a:latin typeface="Arial" panose="020B0604020202020204" pitchFamily="34" charset="0"/>
                          <a:cs typeface="Arial" panose="020B0604020202020204" pitchFamily="34" charset="0"/>
                        </a:rPr>
                        <a:t>o</a:t>
                      </a:r>
                      <a:r>
                        <a:rPr lang="en-GB" sz="900">
                          <a:effectLst/>
                          <a:latin typeface="Arial" panose="020B0604020202020204" pitchFamily="34" charset="0"/>
                          <a:cs typeface="Arial" panose="020B0604020202020204" pitchFamily="34" charset="0"/>
                        </a:rPr>
                        <a:t>F,K)</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60 x 10</a:t>
                      </a:r>
                      <a:r>
                        <a:rPr lang="en-GB" sz="900" baseline="30000">
                          <a:effectLst/>
                          <a:latin typeface="Arial" panose="020B0604020202020204" pitchFamily="34" charset="0"/>
                          <a:cs typeface="Arial" panose="020B0604020202020204" pitchFamily="34" charset="0"/>
                        </a:rPr>
                        <a:t>-6</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68 x 10</a:t>
                      </a:r>
                      <a:r>
                        <a:rPr lang="en-GB" sz="900" baseline="30000">
                          <a:effectLst/>
                          <a:latin typeface="Arial" panose="020B0604020202020204" pitchFamily="34" charset="0"/>
                          <a:cs typeface="Arial" panose="020B0604020202020204" pitchFamily="34" charset="0"/>
                        </a:rPr>
                        <a:t>-6</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200 x 10</a:t>
                      </a:r>
                      <a:r>
                        <a:rPr lang="en-GB" sz="900" baseline="30000">
                          <a:effectLst/>
                          <a:latin typeface="Arial" panose="020B0604020202020204" pitchFamily="34" charset="0"/>
                          <a:cs typeface="Arial" panose="020B0604020202020204" pitchFamily="34" charset="0"/>
                        </a:rPr>
                        <a:t>-6</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extLst>
                  <a:ext uri="{0D108BD9-81ED-4DB2-BD59-A6C34878D82A}">
                    <a16:rowId xmlns:a16="http://schemas.microsoft.com/office/drawing/2014/main" val="78565952"/>
                  </a:ext>
                </a:extLst>
              </a:tr>
              <a:tr h="79056">
                <a:tc>
                  <a:txBody>
                    <a:bodyPr/>
                    <a:lstStyle/>
                    <a:p>
                      <a:r>
                        <a:rPr lang="en-GB" sz="900">
                          <a:effectLst/>
                          <a:latin typeface="Arial" panose="020B0604020202020204" pitchFamily="34" charset="0"/>
                          <a:cs typeface="Arial" panose="020B0604020202020204" pitchFamily="34" charset="0"/>
                        </a:rPr>
                        <a:t>Thermal Conductivity (W/m.K)</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0.5</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a:effectLst/>
                          <a:latin typeface="Arial" panose="020B0604020202020204" pitchFamily="34" charset="0"/>
                          <a:cs typeface="Arial" panose="020B0604020202020204" pitchFamily="34" charset="0"/>
                        </a:rPr>
                        <a:t>0.146</a:t>
                      </a:r>
                      <a:endParaRPr lang="en-GB" sz="90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tc>
                  <a:txBody>
                    <a:bodyPr/>
                    <a:lstStyle/>
                    <a:p>
                      <a:r>
                        <a:rPr lang="en-GB" sz="900" dirty="0">
                          <a:effectLst/>
                          <a:latin typeface="Arial" panose="020B0604020202020204" pitchFamily="34" charset="0"/>
                          <a:cs typeface="Arial" panose="020B0604020202020204" pitchFamily="34" charset="0"/>
                        </a:rPr>
                        <a:t>0.209</a:t>
                      </a:r>
                      <a:endParaRPr lang="en-GB" sz="900" dirty="0">
                        <a:effectLst/>
                        <a:latin typeface="Arial" panose="020B0604020202020204" pitchFamily="34" charset="0"/>
                        <a:ea typeface="Calibri" panose="020F0502020204030204" pitchFamily="34" charset="0"/>
                        <a:cs typeface="Arial" panose="020B0604020202020204" pitchFamily="34" charset="0"/>
                      </a:endParaRPr>
                    </a:p>
                  </a:txBody>
                  <a:tcPr marL="32341" marR="32341" marT="0" marB="0"/>
                </a:tc>
                <a:extLst>
                  <a:ext uri="{0D108BD9-81ED-4DB2-BD59-A6C34878D82A}">
                    <a16:rowId xmlns:a16="http://schemas.microsoft.com/office/drawing/2014/main" val="3261420294"/>
                  </a:ext>
                </a:extLst>
              </a:tr>
            </a:tbl>
          </a:graphicData>
        </a:graphic>
      </p:graphicFrame>
      <p:sp>
        <p:nvSpPr>
          <p:cNvPr id="5" name="Slide Number Placeholder 4">
            <a:extLst>
              <a:ext uri="{FF2B5EF4-FFF2-40B4-BE49-F238E27FC236}">
                <a16:creationId xmlns:a16="http://schemas.microsoft.com/office/drawing/2014/main" id="{F0FB25EE-9A84-44D9-9379-E76373AD1428}"/>
              </a:ext>
            </a:extLst>
          </p:cNvPr>
          <p:cNvSpPr>
            <a:spLocks noGrp="1"/>
          </p:cNvSpPr>
          <p:nvPr>
            <p:ph type="sldNum" sz="quarter" idx="7"/>
          </p:nvPr>
        </p:nvSpPr>
        <p:spPr/>
        <p:txBody>
          <a:bodyPr/>
          <a:lstStyle/>
          <a:p>
            <a:fld id="{B6F15528-21DE-4FAA-801E-634DDDAF4B2B}" type="slidenum">
              <a:rPr lang="en-GB" smtClean="0"/>
              <a:t>7</a:t>
            </a:fld>
            <a:endParaRPr lang="en-GB"/>
          </a:p>
        </p:txBody>
      </p:sp>
      <p:sp>
        <p:nvSpPr>
          <p:cNvPr id="7" name="TextBox 6">
            <a:extLst>
              <a:ext uri="{FF2B5EF4-FFF2-40B4-BE49-F238E27FC236}">
                <a16:creationId xmlns:a16="http://schemas.microsoft.com/office/drawing/2014/main" id="{DD7AAB9C-30B8-4BDA-8655-878B3CF979EA}"/>
              </a:ext>
            </a:extLst>
          </p:cNvPr>
          <p:cNvSpPr txBox="1"/>
          <p:nvPr/>
        </p:nvSpPr>
        <p:spPr>
          <a:xfrm>
            <a:off x="1447800" y="1066800"/>
            <a:ext cx="5943600" cy="369332"/>
          </a:xfrm>
          <a:prstGeom prst="rect">
            <a:avLst/>
          </a:prstGeom>
          <a:noFill/>
        </p:spPr>
        <p:txBody>
          <a:bodyPr wrap="square">
            <a:spAutoFit/>
          </a:bodyPr>
          <a:lstStyle/>
          <a:p>
            <a:pPr algn="ct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Introduction and Materials Cont’d</a:t>
            </a:r>
            <a:endParaRPr lang="en-GB"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8042684-5B37-401B-8337-55C985377835}"/>
              </a:ext>
            </a:extLst>
          </p:cNvPr>
          <p:cNvSpPr txBox="1"/>
          <p:nvPr/>
        </p:nvSpPr>
        <p:spPr>
          <a:xfrm>
            <a:off x="259394" y="1846590"/>
            <a:ext cx="4572000" cy="261610"/>
          </a:xfrm>
          <a:prstGeom prst="rect">
            <a:avLst/>
          </a:prstGeom>
          <a:noFill/>
        </p:spPr>
        <p:txBody>
          <a:bodyPr wrap="square">
            <a:spAutoFit/>
          </a:bodyPr>
          <a:lstStyle/>
          <a:p>
            <a:r>
              <a:rPr lang="en-GB" sz="1100" b="1" dirty="0">
                <a:effectLst/>
                <a:latin typeface="Arial" panose="020B0604020202020204" pitchFamily="34" charset="0"/>
                <a:ea typeface="Calibri" panose="020F0502020204030204" pitchFamily="34" charset="0"/>
              </a:rPr>
              <a:t>Table 2: Coefficient of Thermal Expansion of DF, SYP &amp; SPF</a:t>
            </a:r>
            <a:endParaRPr lang="en-GB" dirty="0"/>
          </a:p>
        </p:txBody>
      </p:sp>
      <p:sp>
        <p:nvSpPr>
          <p:cNvPr id="20" name="TextBox 19">
            <a:extLst>
              <a:ext uri="{FF2B5EF4-FFF2-40B4-BE49-F238E27FC236}">
                <a16:creationId xmlns:a16="http://schemas.microsoft.com/office/drawing/2014/main" id="{87326EEC-8C7C-4B5E-8390-790C621E6E46}"/>
              </a:ext>
            </a:extLst>
          </p:cNvPr>
          <p:cNvSpPr txBox="1"/>
          <p:nvPr/>
        </p:nvSpPr>
        <p:spPr>
          <a:xfrm>
            <a:off x="274320" y="3776990"/>
            <a:ext cx="4572000" cy="261610"/>
          </a:xfrm>
          <a:prstGeom prst="rect">
            <a:avLst/>
          </a:prstGeom>
          <a:noFill/>
        </p:spPr>
        <p:txBody>
          <a:bodyPr wrap="square">
            <a:spAutoFit/>
          </a:bodyPr>
          <a:lstStyle/>
          <a:p>
            <a:r>
              <a:rPr lang="en-GB" sz="1100" b="1" dirty="0">
                <a:effectLst/>
                <a:latin typeface="Arial" panose="020B0604020202020204" pitchFamily="34" charset="0"/>
                <a:ea typeface="Calibri" panose="020F0502020204030204" pitchFamily="34" charset="0"/>
              </a:rPr>
              <a:t>Table 3:Properties of wood adhesives </a:t>
            </a:r>
            <a:endParaRPr lang="en-GB" dirty="0"/>
          </a:p>
        </p:txBody>
      </p:sp>
      <p:pic>
        <p:nvPicPr>
          <p:cNvPr id="22" name="Picture 21">
            <a:extLst>
              <a:ext uri="{FF2B5EF4-FFF2-40B4-BE49-F238E27FC236}">
                <a16:creationId xmlns:a16="http://schemas.microsoft.com/office/drawing/2014/main" id="{250E473D-4F43-4C79-9478-9C5763CACF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08526" y="1897380"/>
            <a:ext cx="4176080" cy="1531620"/>
          </a:xfrm>
          <a:prstGeom prst="rect">
            <a:avLst/>
          </a:prstGeom>
          <a:noFill/>
          <a:ln>
            <a:noFill/>
          </a:ln>
        </p:spPr>
      </p:pic>
      <p:pic>
        <p:nvPicPr>
          <p:cNvPr id="23" name="Picture 22">
            <a:extLst>
              <a:ext uri="{FF2B5EF4-FFF2-40B4-BE49-F238E27FC236}">
                <a16:creationId xmlns:a16="http://schemas.microsoft.com/office/drawing/2014/main" id="{195137E8-F341-4207-B0C4-E0D1EE4AF1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24402" y="4038600"/>
            <a:ext cx="4145277" cy="1440180"/>
          </a:xfrm>
          <a:prstGeom prst="rect">
            <a:avLst/>
          </a:prstGeom>
          <a:noFill/>
          <a:ln>
            <a:noFill/>
          </a:ln>
        </p:spPr>
      </p:pic>
      <p:sp>
        <p:nvSpPr>
          <p:cNvPr id="24" name="TextBox 23">
            <a:extLst>
              <a:ext uri="{FF2B5EF4-FFF2-40B4-BE49-F238E27FC236}">
                <a16:creationId xmlns:a16="http://schemas.microsoft.com/office/drawing/2014/main" id="{55750135-7CE4-4744-B334-C291CE4B3118}"/>
              </a:ext>
            </a:extLst>
          </p:cNvPr>
          <p:cNvSpPr txBox="1"/>
          <p:nvPr/>
        </p:nvSpPr>
        <p:spPr>
          <a:xfrm>
            <a:off x="4572000" y="3446605"/>
            <a:ext cx="4572000" cy="287195"/>
          </a:xfrm>
          <a:prstGeom prst="rect">
            <a:avLst/>
          </a:prstGeom>
          <a:noFill/>
        </p:spPr>
        <p:txBody>
          <a:bodyPr wrap="square">
            <a:spAutoFit/>
          </a:bodyPr>
          <a:lstStyle/>
          <a:p>
            <a:pPr algn="just">
              <a:lnSpc>
                <a:spcPct val="125000"/>
              </a:lnSpc>
              <a:spcAft>
                <a:spcPts val="1000"/>
              </a:spcAft>
            </a:pPr>
            <a:r>
              <a:rPr lang="en-GB" sz="1100" b="1" i="0" dirty="0">
                <a:effectLst/>
                <a:latin typeface="Arial" panose="020B0604020202020204" pitchFamily="34" charset="0"/>
                <a:ea typeface="Calibri" panose="020F0502020204030204" pitchFamily="34" charset="0"/>
                <a:cs typeface="Times New Roman" panose="02020603050405020304" pitchFamily="18" charset="0"/>
              </a:rPr>
              <a:t>Figure 2: Geometry for solid wood used in thermal analysis</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F6E37DC7-9D09-4C3A-96D7-8AD8F2A549BF}"/>
              </a:ext>
            </a:extLst>
          </p:cNvPr>
          <p:cNvSpPr txBox="1"/>
          <p:nvPr/>
        </p:nvSpPr>
        <p:spPr>
          <a:xfrm>
            <a:off x="4586605" y="5440201"/>
            <a:ext cx="4572000" cy="287195"/>
          </a:xfrm>
          <a:prstGeom prst="rect">
            <a:avLst/>
          </a:prstGeom>
          <a:noFill/>
        </p:spPr>
        <p:txBody>
          <a:bodyPr wrap="square">
            <a:spAutoFit/>
          </a:bodyPr>
          <a:lstStyle/>
          <a:p>
            <a:pPr algn="just">
              <a:lnSpc>
                <a:spcPct val="125000"/>
              </a:lnSpc>
              <a:spcAft>
                <a:spcPts val="1000"/>
              </a:spcAft>
            </a:pPr>
            <a:r>
              <a:rPr lang="en-GB" sz="1100" b="1" i="0" dirty="0">
                <a:effectLst/>
                <a:latin typeface="Arial" panose="020B0604020202020204" pitchFamily="34" charset="0"/>
                <a:ea typeface="Calibri" panose="020F0502020204030204" pitchFamily="34" charset="0"/>
                <a:cs typeface="Times New Roman" panose="02020603050405020304" pitchFamily="18" charset="0"/>
              </a:rPr>
              <a:t>Figure 3: Geometry for wood with a glued lap joint</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32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b="1" dirty="0">
                <a:latin typeface="Arial" panose="020B0604020202020204" pitchFamily="34" charset="0"/>
                <a:cs typeface="Arial" panose="020B0604020202020204" pitchFamily="34" charset="0"/>
              </a:rPr>
              <a:t>Methodology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0FB25EE-9A84-44D9-9379-E76373AD1428}"/>
              </a:ext>
            </a:extLst>
          </p:cNvPr>
          <p:cNvSpPr>
            <a:spLocks noGrp="1"/>
          </p:cNvSpPr>
          <p:nvPr>
            <p:ph type="sldNum" sz="quarter" idx="7"/>
          </p:nvPr>
        </p:nvSpPr>
        <p:spPr/>
        <p:txBody>
          <a:bodyPr/>
          <a:lstStyle/>
          <a:p>
            <a:fld id="{B6F15528-21DE-4FAA-801E-634DDDAF4B2B}" type="slidenum">
              <a:rPr lang="en-GB" smtClean="0"/>
              <a:t>8</a:t>
            </a:fld>
            <a:endParaRPr lang="en-GB"/>
          </a:p>
        </p:txBody>
      </p:sp>
      <p:sp>
        <p:nvSpPr>
          <p:cNvPr id="7" name="TextBox 6">
            <a:extLst>
              <a:ext uri="{FF2B5EF4-FFF2-40B4-BE49-F238E27FC236}">
                <a16:creationId xmlns:a16="http://schemas.microsoft.com/office/drawing/2014/main" id="{DD7AAB9C-30B8-4BDA-8655-878B3CF979EA}"/>
              </a:ext>
            </a:extLst>
          </p:cNvPr>
          <p:cNvSpPr txBox="1"/>
          <p:nvPr/>
        </p:nvSpPr>
        <p:spPr>
          <a:xfrm>
            <a:off x="1447800" y="1066800"/>
            <a:ext cx="5943600" cy="369332"/>
          </a:xfrm>
          <a:prstGeom prst="rect">
            <a:avLst/>
          </a:prstGeom>
          <a:noFill/>
        </p:spPr>
        <p:txBody>
          <a:bodyPr wrap="square">
            <a:spAutoFit/>
          </a:bodyPr>
          <a:lstStyle/>
          <a:p>
            <a:pPr algn="ct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Introduction and Materials Cont’d</a:t>
            </a:r>
            <a:endParaRPr lang="en-GB" b="1" dirty="0">
              <a:solidFill>
                <a:schemeClr val="bg1"/>
              </a:solidFill>
              <a:latin typeface="Arial" panose="020B0604020202020204" pitchFamily="34" charset="0"/>
              <a:cs typeface="Arial" panose="020B0604020202020204" pitchFamily="34" charset="0"/>
            </a:endParaRPr>
          </a:p>
        </p:txBody>
      </p:sp>
      <p:pic>
        <p:nvPicPr>
          <p:cNvPr id="17" name="Content Placeholder 16">
            <a:extLst>
              <a:ext uri="{FF2B5EF4-FFF2-40B4-BE49-F238E27FC236}">
                <a16:creationId xmlns:a16="http://schemas.microsoft.com/office/drawing/2014/main" id="{103653D1-896D-45D9-B037-9A7A37BB234F}"/>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4320" y="4038600"/>
            <a:ext cx="3840480" cy="1676399"/>
          </a:xfrm>
          <a:prstGeom prst="rect">
            <a:avLst/>
          </a:prstGeom>
          <a:noFill/>
          <a:ln>
            <a:noFill/>
          </a:ln>
        </p:spPr>
      </p:pic>
      <p:pic>
        <p:nvPicPr>
          <p:cNvPr id="19" name="Content Placeholder 18">
            <a:extLst>
              <a:ext uri="{FF2B5EF4-FFF2-40B4-BE49-F238E27FC236}">
                <a16:creationId xmlns:a16="http://schemas.microsoft.com/office/drawing/2014/main" id="{D9E2400A-C87F-462E-9AF3-3548F57ED572}"/>
              </a:ext>
            </a:extLst>
          </p:cNvPr>
          <p:cNvPicPr>
            <a:picLocks noGrp="1"/>
          </p:cNvPicPr>
          <p:nvPr>
            <p:ph sz="half" idx="3"/>
          </p:nvPr>
        </p:nvPicPr>
        <p:blipFill>
          <a:blip r:embed="rId3">
            <a:extLst>
              <a:ext uri="{28A0092B-C50C-407E-A947-70E740481C1C}">
                <a14:useLocalDpi xmlns:a14="http://schemas.microsoft.com/office/drawing/2010/main" val="0"/>
              </a:ext>
            </a:extLst>
          </a:blip>
          <a:srcRect/>
          <a:stretch>
            <a:fillRect/>
          </a:stretch>
        </p:blipFill>
        <p:spPr bwMode="auto">
          <a:xfrm>
            <a:off x="4683387" y="1752600"/>
            <a:ext cx="4186292" cy="1676400"/>
          </a:xfrm>
          <a:prstGeom prst="rect">
            <a:avLst/>
          </a:prstGeom>
          <a:noFill/>
          <a:ln>
            <a:noFill/>
          </a:ln>
        </p:spPr>
      </p:pic>
      <p:pic>
        <p:nvPicPr>
          <p:cNvPr id="21" name="Picture 20">
            <a:extLst>
              <a:ext uri="{FF2B5EF4-FFF2-40B4-BE49-F238E27FC236}">
                <a16:creationId xmlns:a16="http://schemas.microsoft.com/office/drawing/2014/main" id="{278D8FCD-CD2B-46C7-B031-CC434DF974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83387" y="4038600"/>
            <a:ext cx="4186292" cy="1600200"/>
          </a:xfrm>
          <a:prstGeom prst="rect">
            <a:avLst/>
          </a:prstGeom>
          <a:noFill/>
          <a:ln>
            <a:noFill/>
          </a:ln>
        </p:spPr>
      </p:pic>
      <p:sp>
        <p:nvSpPr>
          <p:cNvPr id="25" name="TextBox 24">
            <a:extLst>
              <a:ext uri="{FF2B5EF4-FFF2-40B4-BE49-F238E27FC236}">
                <a16:creationId xmlns:a16="http://schemas.microsoft.com/office/drawing/2014/main" id="{067ED14B-09BA-40CE-B396-E2BA0EBFC42B}"/>
              </a:ext>
            </a:extLst>
          </p:cNvPr>
          <p:cNvSpPr txBox="1"/>
          <p:nvPr/>
        </p:nvSpPr>
        <p:spPr>
          <a:xfrm>
            <a:off x="111387" y="5656405"/>
            <a:ext cx="4572000" cy="287195"/>
          </a:xfrm>
          <a:prstGeom prst="rect">
            <a:avLst/>
          </a:prstGeom>
          <a:noFill/>
        </p:spPr>
        <p:txBody>
          <a:bodyPr wrap="square">
            <a:spAutoFit/>
          </a:bodyPr>
          <a:lstStyle/>
          <a:p>
            <a:pP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Figure 4: Specimen Dimensions for Analytical Calculations</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F43DDE73-E233-4D00-84D9-BB67CDC3AA88}"/>
              </a:ext>
            </a:extLst>
          </p:cNvPr>
          <p:cNvSpPr txBox="1"/>
          <p:nvPr/>
        </p:nvSpPr>
        <p:spPr>
          <a:xfrm>
            <a:off x="4574357" y="3429000"/>
            <a:ext cx="4572000" cy="287195"/>
          </a:xfrm>
          <a:prstGeom prst="rect">
            <a:avLst/>
          </a:prstGeom>
          <a:noFill/>
        </p:spPr>
        <p:txBody>
          <a:bodyPr wrap="square">
            <a:spAutoFit/>
          </a:bodyPr>
          <a:lstStyle/>
          <a:p>
            <a:pPr>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Figure 5: ANSYS set up for tensile test of wood</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BE306D8-8224-4BAC-9794-9394DD0013FA}"/>
              </a:ext>
            </a:extLst>
          </p:cNvPr>
          <p:cNvSpPr txBox="1"/>
          <p:nvPr/>
        </p:nvSpPr>
        <p:spPr>
          <a:xfrm>
            <a:off x="4683387" y="5626793"/>
            <a:ext cx="4572000" cy="287195"/>
          </a:xfrm>
          <a:prstGeom prst="rect">
            <a:avLst/>
          </a:prstGeom>
          <a:noFill/>
        </p:spPr>
        <p:txBody>
          <a:bodyPr wrap="square">
            <a:spAutoFit/>
          </a:bodyPr>
          <a:lstStyle/>
          <a:p>
            <a:pPr algn="just">
              <a:lnSpc>
                <a:spcPct val="125000"/>
              </a:lnSpc>
              <a:spcAft>
                <a:spcPts val="1000"/>
              </a:spcAft>
            </a:pPr>
            <a:r>
              <a:rPr lang="en-GB" sz="1100" b="1" i="1" dirty="0">
                <a:effectLst/>
                <a:latin typeface="Arial" panose="020B0604020202020204" pitchFamily="34" charset="0"/>
                <a:ea typeface="Calibri" panose="020F0502020204030204" pitchFamily="34" charset="0"/>
                <a:cs typeface="Times New Roman" panose="02020603050405020304" pitchFamily="18" charset="0"/>
              </a:rPr>
              <a:t>Figure 6: ANSYS set up for tensile test of Adhesive</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A88E9798-7E53-469B-ABB4-D0D4DAF39AD7}"/>
              </a:ext>
            </a:extLst>
          </p:cNvPr>
          <p:cNvSpPr txBox="1"/>
          <p:nvPr/>
        </p:nvSpPr>
        <p:spPr>
          <a:xfrm>
            <a:off x="152400" y="1676400"/>
            <a:ext cx="4409067" cy="261610"/>
          </a:xfrm>
          <a:prstGeom prst="rect">
            <a:avLst/>
          </a:prstGeom>
          <a:noFill/>
        </p:spPr>
        <p:txBody>
          <a:bodyPr wrap="square">
            <a:spAutoFit/>
          </a:bodyPr>
          <a:lstStyle/>
          <a:p>
            <a:r>
              <a:rPr lang="en-GB" sz="1100" b="1" dirty="0">
                <a:effectLst/>
                <a:latin typeface="Arial" panose="020B0604020202020204" pitchFamily="34" charset="0"/>
                <a:ea typeface="Calibri" panose="020F0502020204030204" pitchFamily="34" charset="0"/>
              </a:rPr>
              <a:t>Table 4: Temperatures and Heat Flux used in the Simulations </a:t>
            </a:r>
            <a:endParaRPr lang="en-GB" dirty="0"/>
          </a:p>
        </p:txBody>
      </p:sp>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7B1E1B19-4076-4A08-ABFF-8F1BC63B59B9}"/>
                  </a:ext>
                </a:extLst>
              </p:cNvPr>
              <p:cNvGraphicFramePr>
                <a:graphicFrameLocks noGrp="1"/>
              </p:cNvGraphicFramePr>
              <p:nvPr>
                <p:extLst>
                  <p:ext uri="{D42A27DB-BD31-4B8C-83A1-F6EECF244321}">
                    <p14:modId xmlns:p14="http://schemas.microsoft.com/office/powerpoint/2010/main" val="2794709485"/>
                  </p:ext>
                </p:extLst>
              </p:nvPr>
            </p:nvGraphicFramePr>
            <p:xfrm>
              <a:off x="279400" y="1981200"/>
              <a:ext cx="3835400" cy="1905635"/>
            </p:xfrm>
            <a:graphic>
              <a:graphicData uri="http://schemas.openxmlformats.org/drawingml/2006/table">
                <a:tbl>
                  <a:tblPr firstRow="1" firstCol="1" bandRow="1">
                    <a:tableStyleId>{16D9F66E-5EB9-4882-86FB-DCBF35E3C3E4}</a:tableStyleId>
                  </a:tblPr>
                  <a:tblGrid>
                    <a:gridCol w="987218">
                      <a:extLst>
                        <a:ext uri="{9D8B030D-6E8A-4147-A177-3AD203B41FA5}">
                          <a16:colId xmlns:a16="http://schemas.microsoft.com/office/drawing/2014/main" val="3421427656"/>
                        </a:ext>
                      </a:extLst>
                    </a:gridCol>
                    <a:gridCol w="2848182">
                      <a:extLst>
                        <a:ext uri="{9D8B030D-6E8A-4147-A177-3AD203B41FA5}">
                          <a16:colId xmlns:a16="http://schemas.microsoft.com/office/drawing/2014/main" val="2073772575"/>
                        </a:ext>
                      </a:extLst>
                    </a:gridCol>
                  </a:tblGrid>
                  <a:tr h="143524">
                    <a:tc>
                      <a:txBody>
                        <a:bodyPr/>
                        <a:lstStyle/>
                        <a:p>
                          <a:pPr>
                            <a:lnSpc>
                              <a:spcPct val="107000"/>
                            </a:lnSpc>
                            <a:spcAft>
                              <a:spcPts val="800"/>
                            </a:spcAft>
                          </a:pPr>
                          <a:r>
                            <a:rPr lang="en-GB" sz="1000">
                              <a:effectLst/>
                            </a:rPr>
                            <a:t>Temperature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a:effectLst/>
                            </a:rPr>
                            <a:t>20 </a:t>
                          </a:r>
                          <a:r>
                            <a:rPr lang="en-GB" sz="1000" baseline="30000">
                              <a:effectLst/>
                            </a:rPr>
                            <a:t>o</a:t>
                          </a:r>
                          <a:r>
                            <a:rPr lang="en-GB" sz="1000">
                              <a:effectLst/>
                            </a:rPr>
                            <a:t>C, 100 </a:t>
                          </a:r>
                          <a:r>
                            <a:rPr lang="en-GB" sz="1000" baseline="30000">
                              <a:effectLst/>
                            </a:rPr>
                            <a:t>o</a:t>
                          </a:r>
                          <a:r>
                            <a:rPr lang="en-GB" sz="1000">
                              <a:effectLst/>
                            </a:rPr>
                            <a:t>C, 140 </a:t>
                          </a:r>
                          <a:r>
                            <a:rPr lang="en-GB" sz="1000" baseline="30000">
                              <a:effectLst/>
                            </a:rPr>
                            <a:t>o</a:t>
                          </a:r>
                          <a:r>
                            <a:rPr lang="en-GB" sz="1000">
                              <a:effectLst/>
                            </a:rPr>
                            <a:t>C, 180 </a:t>
                          </a:r>
                          <a:r>
                            <a:rPr lang="en-GB" sz="1000" baseline="30000">
                              <a:effectLst/>
                            </a:rPr>
                            <a:t>o</a:t>
                          </a:r>
                          <a:r>
                            <a:rPr lang="en-GB" sz="1000">
                              <a:effectLst/>
                            </a:rPr>
                            <a:t>C, 220 </a:t>
                          </a:r>
                          <a:r>
                            <a:rPr lang="en-GB" sz="1000" baseline="30000">
                              <a:effectLst/>
                            </a:rPr>
                            <a:t>o</a:t>
                          </a:r>
                          <a:r>
                            <a:rPr lang="en-GB" sz="1000">
                              <a:effectLst/>
                            </a:rPr>
                            <a:t>C, and 260 </a:t>
                          </a:r>
                          <a:r>
                            <a:rPr lang="en-GB" sz="1000" baseline="30000">
                              <a:effectLst/>
                            </a:rPr>
                            <a:t>o</a:t>
                          </a:r>
                          <a:r>
                            <a:rPr lang="en-GB" sz="1000">
                              <a:effectLst/>
                            </a:rPr>
                            <a:t>C</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639811450"/>
                      </a:ext>
                    </a:extLst>
                  </a:tr>
                  <a:tr h="143524">
                    <a:tc>
                      <a:txBody>
                        <a:bodyPr/>
                        <a:lstStyle/>
                        <a:p>
                          <a:pPr>
                            <a:lnSpc>
                              <a:spcPct val="107000"/>
                            </a:lnSpc>
                            <a:spcAft>
                              <a:spcPts val="800"/>
                            </a:spcAft>
                          </a:pPr>
                          <a:r>
                            <a:rPr lang="en-GB" sz="1000">
                              <a:effectLst/>
                            </a:rPr>
                            <a:t>Heat Flux</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a:effectLst/>
                            </a:rPr>
                            <a:t>10020 W.m</a:t>
                          </a:r>
                          <a:r>
                            <a:rPr lang="en-GB" sz="1000" baseline="30000">
                              <a:effectLst/>
                            </a:rPr>
                            <a:t>-2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437327262"/>
                      </a:ext>
                    </a:extLst>
                  </a:tr>
                  <a:tr h="143524">
                    <a:tc>
                      <a:txBody>
                        <a:bodyPr/>
                        <a:lstStyle/>
                        <a:p>
                          <a:pPr>
                            <a:lnSpc>
                              <a:spcPct val="107000"/>
                            </a:lnSpc>
                            <a:spcAft>
                              <a:spcPts val="800"/>
                            </a:spcAft>
                          </a:pPr>
                          <a:r>
                            <a:rPr lang="en-GB" sz="1000">
                              <a:effectLst/>
                            </a:rPr>
                            <a:t>Heat</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a:effectLst/>
                            </a:rPr>
                            <a:t>5.65 W</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831236935"/>
                      </a:ext>
                    </a:extLst>
                  </a:tr>
                  <a:tr h="428353">
                    <a:tc>
                      <a:txBody>
                        <a:bodyPr/>
                        <a:lstStyle/>
                        <a:p>
                          <a:pPr>
                            <a:lnSpc>
                              <a:spcPct val="107000"/>
                            </a:lnSpc>
                            <a:spcAft>
                              <a:spcPts val="800"/>
                            </a:spcAft>
                          </a:pPr>
                          <a:r>
                            <a:rPr lang="en-GB" sz="1000">
                              <a:effectLst/>
                            </a:rPr>
                            <a:t>convective heat transfer coefficient  </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dirty="0">
                              <a:effectLst/>
                            </a:rPr>
                            <a:t>2.5 x 10</a:t>
                          </a:r>
                          <a:r>
                            <a:rPr lang="en-GB" sz="1000" baseline="30000" dirty="0">
                              <a:effectLst/>
                            </a:rPr>
                            <a:t>-6</a:t>
                          </a:r>
                          <a:r>
                            <a:rPr lang="en-GB" sz="1000" dirty="0">
                              <a:effectLst/>
                            </a:rPr>
                            <a:t> W/(mm</a:t>
                          </a:r>
                          <a:r>
                            <a:rPr lang="en-GB" sz="1000" baseline="30000" dirty="0">
                              <a:effectLst/>
                            </a:rPr>
                            <a:t>2</a:t>
                          </a:r>
                          <a:r>
                            <a:rPr lang="en-GB" sz="1000" dirty="0">
                              <a:effectLst/>
                            </a:rPr>
                            <a:t>.K)</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472723627"/>
                      </a:ext>
                    </a:extLst>
                  </a:tr>
                  <a:tr h="385686">
                    <a:tc>
                      <a:txBody>
                        <a:bodyPr/>
                        <a:lstStyle/>
                        <a:p>
                          <a:pPr>
                            <a:lnSpc>
                              <a:spcPct val="107000"/>
                            </a:lnSpc>
                            <a:spcAft>
                              <a:spcPts val="800"/>
                            </a:spcAft>
                          </a:pPr>
                          <a:r>
                            <a:rPr lang="en-GB" sz="1000">
                              <a:effectLst/>
                            </a:rPr>
                            <a:t>Eurocode 5 Equation (Eq1)</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GB" sz="1000">
                                    <a:effectLst/>
                                    <a:latin typeface="Cambria Math" panose="02040503050406030204" pitchFamily="18" charset="0"/>
                                  </a:rPr>
                                  <m:t>𝑇</m:t>
                                </m:r>
                                <m:r>
                                  <a:rPr lang="en-GB" sz="1000">
                                    <a:effectLst/>
                                    <a:latin typeface="Cambria Math" panose="02040503050406030204" pitchFamily="18" charset="0"/>
                                  </a:rPr>
                                  <m:t>=</m:t>
                                </m:r>
                                <m:sSub>
                                  <m:sSubPr>
                                    <m:ctrlPr>
                                      <a:rPr lang="en-GB" sz="1000" i="1">
                                        <a:effectLst/>
                                        <a:latin typeface="Cambria Math" panose="02040503050406030204" pitchFamily="18" charset="0"/>
                                      </a:rPr>
                                    </m:ctrlPr>
                                  </m:sSubPr>
                                  <m:e>
                                    <m:r>
                                      <a:rPr lang="en-GB" sz="1000">
                                        <a:effectLst/>
                                        <a:latin typeface="Cambria Math" panose="02040503050406030204" pitchFamily="18" charset="0"/>
                                      </a:rPr>
                                      <m:t>𝑇</m:t>
                                    </m:r>
                                  </m:e>
                                  <m:sub>
                                    <m:r>
                                      <a:rPr lang="en-GB" sz="1000">
                                        <a:effectLst/>
                                        <a:latin typeface="Cambria Math" panose="02040503050406030204" pitchFamily="18" charset="0"/>
                                      </a:rPr>
                                      <m:t>𝑖</m:t>
                                    </m:r>
                                  </m:sub>
                                </m:sSub>
                                <m:r>
                                  <a:rPr lang="en-GB" sz="1000">
                                    <a:effectLst/>
                                    <a:latin typeface="Cambria Math" panose="02040503050406030204" pitchFamily="18" charset="0"/>
                                  </a:rPr>
                                  <m:t>+</m:t>
                                </m:r>
                                <m:d>
                                  <m:dPr>
                                    <m:ctrlPr>
                                      <a:rPr lang="en-GB" sz="1000" i="1">
                                        <a:effectLst/>
                                        <a:latin typeface="Cambria Math" panose="02040503050406030204" pitchFamily="18" charset="0"/>
                                      </a:rPr>
                                    </m:ctrlPr>
                                  </m:dPr>
                                  <m:e>
                                    <m:sSub>
                                      <m:sSubPr>
                                        <m:ctrlPr>
                                          <a:rPr lang="en-GB" sz="1000" i="1">
                                            <a:effectLst/>
                                            <a:latin typeface="Cambria Math" panose="02040503050406030204" pitchFamily="18" charset="0"/>
                                          </a:rPr>
                                        </m:ctrlPr>
                                      </m:sSubPr>
                                      <m:e>
                                        <m:r>
                                          <a:rPr lang="en-GB" sz="1000">
                                            <a:effectLst/>
                                            <a:latin typeface="Cambria Math" panose="02040503050406030204" pitchFamily="18" charset="0"/>
                                          </a:rPr>
                                          <m:t>𝑇</m:t>
                                        </m:r>
                                      </m:e>
                                      <m:sub>
                                        <m:r>
                                          <a:rPr lang="en-GB" sz="1000">
                                            <a:effectLst/>
                                            <a:latin typeface="Cambria Math" panose="02040503050406030204" pitchFamily="18" charset="0"/>
                                          </a:rPr>
                                          <m:t>𝑝</m:t>
                                        </m:r>
                                      </m:sub>
                                    </m:sSub>
                                    <m:r>
                                      <a:rPr lang="en-GB" sz="1000">
                                        <a:effectLst/>
                                        <a:latin typeface="Cambria Math" panose="02040503050406030204" pitchFamily="18" charset="0"/>
                                      </a:rPr>
                                      <m:t>−</m:t>
                                    </m:r>
                                    <m:sSub>
                                      <m:sSubPr>
                                        <m:ctrlPr>
                                          <a:rPr lang="en-GB" sz="1000" i="1">
                                            <a:effectLst/>
                                            <a:latin typeface="Cambria Math" panose="02040503050406030204" pitchFamily="18" charset="0"/>
                                          </a:rPr>
                                        </m:ctrlPr>
                                      </m:sSubPr>
                                      <m:e>
                                        <m:r>
                                          <a:rPr lang="en-GB" sz="1000">
                                            <a:effectLst/>
                                            <a:latin typeface="Cambria Math" panose="02040503050406030204" pitchFamily="18" charset="0"/>
                                          </a:rPr>
                                          <m:t>𝑇</m:t>
                                        </m:r>
                                      </m:e>
                                      <m:sub>
                                        <m:r>
                                          <a:rPr lang="en-GB" sz="1000">
                                            <a:effectLst/>
                                            <a:latin typeface="Cambria Math" panose="02040503050406030204" pitchFamily="18" charset="0"/>
                                          </a:rPr>
                                          <m:t>𝑖</m:t>
                                        </m:r>
                                      </m:sub>
                                    </m:sSub>
                                  </m:e>
                                </m:d>
                                <m:sSup>
                                  <m:sSupPr>
                                    <m:ctrlPr>
                                      <a:rPr lang="en-GB" sz="1000" i="1">
                                        <a:effectLst/>
                                        <a:latin typeface="Cambria Math" panose="02040503050406030204" pitchFamily="18" charset="0"/>
                                      </a:rPr>
                                    </m:ctrlPr>
                                  </m:sSupPr>
                                  <m:e>
                                    <m:d>
                                      <m:dPr>
                                        <m:ctrlPr>
                                          <a:rPr lang="en-GB" sz="1000" i="1">
                                            <a:effectLst/>
                                            <a:latin typeface="Cambria Math" panose="02040503050406030204" pitchFamily="18" charset="0"/>
                                          </a:rPr>
                                        </m:ctrlPr>
                                      </m:dPr>
                                      <m:e>
                                        <m:r>
                                          <a:rPr lang="en-GB" sz="1000">
                                            <a:effectLst/>
                                            <a:latin typeface="Cambria Math" panose="02040503050406030204" pitchFamily="18" charset="0"/>
                                          </a:rPr>
                                          <m:t>1−</m:t>
                                        </m:r>
                                        <m:f>
                                          <m:fPr>
                                            <m:ctrlPr>
                                              <a:rPr lang="en-GB" sz="1000" i="1">
                                                <a:effectLst/>
                                                <a:latin typeface="Cambria Math" panose="02040503050406030204" pitchFamily="18" charset="0"/>
                                              </a:rPr>
                                            </m:ctrlPr>
                                          </m:fPr>
                                          <m:num>
                                            <m:r>
                                              <a:rPr lang="en-GB" sz="1000">
                                                <a:effectLst/>
                                                <a:latin typeface="Cambria Math" panose="02040503050406030204" pitchFamily="18" charset="0"/>
                                              </a:rPr>
                                              <m:t>𝑥</m:t>
                                            </m:r>
                                          </m:num>
                                          <m:den>
                                            <m:r>
                                              <a:rPr lang="en-GB" sz="1000">
                                                <a:effectLst/>
                                                <a:latin typeface="Cambria Math" panose="02040503050406030204" pitchFamily="18" charset="0"/>
                                              </a:rPr>
                                              <m:t>𝑎</m:t>
                                            </m:r>
                                          </m:den>
                                        </m:f>
                                      </m:e>
                                    </m:d>
                                  </m:e>
                                  <m:sup>
                                    <m:r>
                                      <a:rPr lang="en-GB" sz="1000">
                                        <a:effectLst/>
                                        <a:latin typeface="Cambria Math" panose="02040503050406030204" pitchFamily="18" charset="0"/>
                                      </a:rPr>
                                      <m:t>2</m:t>
                                    </m:r>
                                  </m:sup>
                                </m:sSup>
                              </m:oMath>
                            </m:oMathPara>
                          </a14:m>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278316944"/>
                      </a:ext>
                    </a:extLst>
                  </a:tr>
                  <a:tr h="431790">
                    <a:tc>
                      <a:txBody>
                        <a:bodyPr/>
                        <a:lstStyle/>
                        <a:p>
                          <a:pPr>
                            <a:lnSpc>
                              <a:spcPct val="107000"/>
                            </a:lnSpc>
                            <a:spcAft>
                              <a:spcPts val="800"/>
                            </a:spcAft>
                          </a:pPr>
                          <a:r>
                            <a:rPr lang="en-GB" sz="1000" dirty="0">
                              <a:effectLst/>
                            </a:rPr>
                            <a:t>Thermal Conductivity Equation (Eq4)</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GB" sz="1000" i="1">
                                        <a:effectLst/>
                                        <a:latin typeface="Cambria Math" panose="02040503050406030204" pitchFamily="18" charset="0"/>
                                      </a:rPr>
                                    </m:ctrlPr>
                                  </m:sSubPr>
                                  <m:e>
                                    <m:r>
                                      <a:rPr lang="en-GB" sz="1000">
                                        <a:effectLst/>
                                        <a:latin typeface="Cambria Math" panose="02040503050406030204" pitchFamily="18" charset="0"/>
                                      </a:rPr>
                                      <m:t>𝑇</m:t>
                                    </m:r>
                                  </m:e>
                                  <m:sub>
                                    <m:r>
                                      <a:rPr lang="en-GB" sz="1000">
                                        <a:effectLst/>
                                        <a:latin typeface="Cambria Math" panose="02040503050406030204" pitchFamily="18" charset="0"/>
                                      </a:rPr>
                                      <m:t>𝑜𝑢𝑡</m:t>
                                    </m:r>
                                  </m:sub>
                                </m:sSub>
                                <m:r>
                                  <a:rPr lang="en-GB" sz="1000">
                                    <a:effectLst/>
                                    <a:latin typeface="Cambria Math" panose="02040503050406030204" pitchFamily="18" charset="0"/>
                                  </a:rPr>
                                  <m:t>=</m:t>
                                </m:r>
                                <m:sSub>
                                  <m:sSubPr>
                                    <m:ctrlPr>
                                      <a:rPr lang="en-GB" sz="1000" i="1">
                                        <a:effectLst/>
                                        <a:latin typeface="Cambria Math" panose="02040503050406030204" pitchFamily="18" charset="0"/>
                                      </a:rPr>
                                    </m:ctrlPr>
                                  </m:sSubPr>
                                  <m:e>
                                    <m:r>
                                      <a:rPr lang="en-GB" sz="1000">
                                        <a:effectLst/>
                                        <a:latin typeface="Cambria Math" panose="02040503050406030204" pitchFamily="18" charset="0"/>
                                      </a:rPr>
                                      <m:t>𝑇</m:t>
                                    </m:r>
                                  </m:e>
                                  <m:sub>
                                    <m:r>
                                      <a:rPr lang="en-GB" sz="1000">
                                        <a:effectLst/>
                                        <a:latin typeface="Cambria Math" panose="02040503050406030204" pitchFamily="18" charset="0"/>
                                      </a:rPr>
                                      <m:t>𝑖𝑛</m:t>
                                    </m:r>
                                  </m:sub>
                                </m:sSub>
                                <m:r>
                                  <a:rPr lang="en-GB" sz="1000">
                                    <a:effectLst/>
                                    <a:latin typeface="Cambria Math" panose="02040503050406030204" pitchFamily="18" charset="0"/>
                                  </a:rPr>
                                  <m:t>−</m:t>
                                </m:r>
                                <m:acc>
                                  <m:accPr>
                                    <m:chr m:val="̇"/>
                                    <m:ctrlPr>
                                      <a:rPr lang="en-GB" sz="1000" i="1">
                                        <a:effectLst/>
                                        <a:latin typeface="Cambria Math" panose="02040503050406030204" pitchFamily="18" charset="0"/>
                                      </a:rPr>
                                    </m:ctrlPr>
                                  </m:accPr>
                                  <m:e>
                                    <m:sSup>
                                      <m:sSupPr>
                                        <m:ctrlPr>
                                          <a:rPr lang="en-GB" sz="1000" i="1">
                                            <a:effectLst/>
                                            <a:latin typeface="Cambria Math" panose="02040503050406030204" pitchFamily="18" charset="0"/>
                                          </a:rPr>
                                        </m:ctrlPr>
                                      </m:sSupPr>
                                      <m:e>
                                        <m:r>
                                          <a:rPr lang="en-GB" sz="1000">
                                            <a:effectLst/>
                                            <a:latin typeface="Cambria Math" panose="02040503050406030204" pitchFamily="18" charset="0"/>
                                          </a:rPr>
                                          <m:t>𝑄</m:t>
                                        </m:r>
                                      </m:e>
                                      <m:sup>
                                        <m:r>
                                          <a:rPr lang="en-GB" sz="1000">
                                            <a:effectLst/>
                                            <a:latin typeface="Cambria Math" panose="02040503050406030204" pitchFamily="18" charset="0"/>
                                          </a:rPr>
                                          <m:t>′′</m:t>
                                        </m:r>
                                      </m:sup>
                                    </m:sSup>
                                    <m:f>
                                      <m:fPr>
                                        <m:ctrlPr>
                                          <a:rPr lang="en-GB" sz="1000" i="1">
                                            <a:effectLst/>
                                            <a:latin typeface="Cambria Math" panose="02040503050406030204" pitchFamily="18" charset="0"/>
                                          </a:rPr>
                                        </m:ctrlPr>
                                      </m:fPr>
                                      <m:num>
                                        <m:r>
                                          <a:rPr lang="en-GB" sz="1000">
                                            <a:effectLst/>
                                            <a:latin typeface="Cambria Math" panose="02040503050406030204" pitchFamily="18" charset="0"/>
                                          </a:rPr>
                                          <m:t>𝑑𝑥</m:t>
                                        </m:r>
                                      </m:num>
                                      <m:den>
                                        <m:r>
                                          <a:rPr lang="en-GB" sz="1000">
                                            <a:effectLst/>
                                            <a:latin typeface="Cambria Math" panose="02040503050406030204" pitchFamily="18" charset="0"/>
                                          </a:rPr>
                                          <m:t>𝑘</m:t>
                                        </m:r>
                                      </m:den>
                                    </m:f>
                                  </m:e>
                                </m:acc>
                              </m:oMath>
                            </m:oMathPara>
                          </a14:m>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525591502"/>
                      </a:ext>
                    </a:extLst>
                  </a:tr>
                </a:tbl>
              </a:graphicData>
            </a:graphic>
          </p:graphicFrame>
        </mc:Choice>
        <mc:Fallback xmlns="">
          <p:graphicFrame>
            <p:nvGraphicFramePr>
              <p:cNvPr id="30" name="Table 29">
                <a:extLst>
                  <a:ext uri="{FF2B5EF4-FFF2-40B4-BE49-F238E27FC236}">
                    <a16:creationId xmlns:a16="http://schemas.microsoft.com/office/drawing/2014/main" id="{7B1E1B19-4076-4A08-ABFF-8F1BC63B59B9}"/>
                  </a:ext>
                </a:extLst>
              </p:cNvPr>
              <p:cNvGraphicFramePr>
                <a:graphicFrameLocks noGrp="1"/>
              </p:cNvGraphicFramePr>
              <p:nvPr>
                <p:extLst>
                  <p:ext uri="{D42A27DB-BD31-4B8C-83A1-F6EECF244321}">
                    <p14:modId xmlns:p14="http://schemas.microsoft.com/office/powerpoint/2010/main" val="2794709485"/>
                  </p:ext>
                </p:extLst>
              </p:nvPr>
            </p:nvGraphicFramePr>
            <p:xfrm>
              <a:off x="279400" y="1981200"/>
              <a:ext cx="3835400" cy="1909890"/>
            </p:xfrm>
            <a:graphic>
              <a:graphicData uri="http://schemas.openxmlformats.org/drawingml/2006/table">
                <a:tbl>
                  <a:tblPr firstRow="1" firstCol="1" bandRow="1">
                    <a:tableStyleId>{16D9F66E-5EB9-4882-86FB-DCBF35E3C3E4}</a:tableStyleId>
                  </a:tblPr>
                  <a:tblGrid>
                    <a:gridCol w="987218">
                      <a:extLst>
                        <a:ext uri="{9D8B030D-6E8A-4147-A177-3AD203B41FA5}">
                          <a16:colId xmlns:a16="http://schemas.microsoft.com/office/drawing/2014/main" val="3421427656"/>
                        </a:ext>
                      </a:extLst>
                    </a:gridCol>
                    <a:gridCol w="2848182">
                      <a:extLst>
                        <a:ext uri="{9D8B030D-6E8A-4147-A177-3AD203B41FA5}">
                          <a16:colId xmlns:a16="http://schemas.microsoft.com/office/drawing/2014/main" val="2073772575"/>
                        </a:ext>
                      </a:extLst>
                    </a:gridCol>
                  </a:tblGrid>
                  <a:tr h="164338">
                    <a:tc>
                      <a:txBody>
                        <a:bodyPr/>
                        <a:lstStyle/>
                        <a:p>
                          <a:pPr>
                            <a:lnSpc>
                              <a:spcPct val="107000"/>
                            </a:lnSpc>
                            <a:spcAft>
                              <a:spcPts val="800"/>
                            </a:spcAft>
                          </a:pPr>
                          <a:r>
                            <a:rPr lang="en-GB" sz="1000">
                              <a:effectLst/>
                            </a:rPr>
                            <a:t>Temperature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a:effectLst/>
                            </a:rPr>
                            <a:t>20 </a:t>
                          </a:r>
                          <a:r>
                            <a:rPr lang="en-GB" sz="1000" baseline="30000">
                              <a:effectLst/>
                            </a:rPr>
                            <a:t>o</a:t>
                          </a:r>
                          <a:r>
                            <a:rPr lang="en-GB" sz="1000">
                              <a:effectLst/>
                            </a:rPr>
                            <a:t>C, 100 </a:t>
                          </a:r>
                          <a:r>
                            <a:rPr lang="en-GB" sz="1000" baseline="30000">
                              <a:effectLst/>
                            </a:rPr>
                            <a:t>o</a:t>
                          </a:r>
                          <a:r>
                            <a:rPr lang="en-GB" sz="1000">
                              <a:effectLst/>
                            </a:rPr>
                            <a:t>C, 140 </a:t>
                          </a:r>
                          <a:r>
                            <a:rPr lang="en-GB" sz="1000" baseline="30000">
                              <a:effectLst/>
                            </a:rPr>
                            <a:t>o</a:t>
                          </a:r>
                          <a:r>
                            <a:rPr lang="en-GB" sz="1000">
                              <a:effectLst/>
                            </a:rPr>
                            <a:t>C, 180 </a:t>
                          </a:r>
                          <a:r>
                            <a:rPr lang="en-GB" sz="1000" baseline="30000">
                              <a:effectLst/>
                            </a:rPr>
                            <a:t>o</a:t>
                          </a:r>
                          <a:r>
                            <a:rPr lang="en-GB" sz="1000">
                              <a:effectLst/>
                            </a:rPr>
                            <a:t>C, 220 </a:t>
                          </a:r>
                          <a:r>
                            <a:rPr lang="en-GB" sz="1000" baseline="30000">
                              <a:effectLst/>
                            </a:rPr>
                            <a:t>o</a:t>
                          </a:r>
                          <a:r>
                            <a:rPr lang="en-GB" sz="1000">
                              <a:effectLst/>
                            </a:rPr>
                            <a:t>C, and 260 </a:t>
                          </a:r>
                          <a:r>
                            <a:rPr lang="en-GB" sz="1000" baseline="30000">
                              <a:effectLst/>
                            </a:rPr>
                            <a:t>o</a:t>
                          </a:r>
                          <a:r>
                            <a:rPr lang="en-GB" sz="1000">
                              <a:effectLst/>
                            </a:rPr>
                            <a:t>C</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639811450"/>
                      </a:ext>
                    </a:extLst>
                  </a:tr>
                  <a:tr h="164338">
                    <a:tc>
                      <a:txBody>
                        <a:bodyPr/>
                        <a:lstStyle/>
                        <a:p>
                          <a:pPr>
                            <a:lnSpc>
                              <a:spcPct val="107000"/>
                            </a:lnSpc>
                            <a:spcAft>
                              <a:spcPts val="800"/>
                            </a:spcAft>
                          </a:pPr>
                          <a:r>
                            <a:rPr lang="en-GB" sz="1000">
                              <a:effectLst/>
                            </a:rPr>
                            <a:t>Heat Flux</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a:effectLst/>
                            </a:rPr>
                            <a:t>10020 W.m</a:t>
                          </a:r>
                          <a:r>
                            <a:rPr lang="en-GB" sz="1000" baseline="30000">
                              <a:effectLst/>
                            </a:rPr>
                            <a:t>-2</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437327262"/>
                      </a:ext>
                    </a:extLst>
                  </a:tr>
                  <a:tr h="164338">
                    <a:tc>
                      <a:txBody>
                        <a:bodyPr/>
                        <a:lstStyle/>
                        <a:p>
                          <a:pPr>
                            <a:lnSpc>
                              <a:spcPct val="107000"/>
                            </a:lnSpc>
                            <a:spcAft>
                              <a:spcPts val="800"/>
                            </a:spcAft>
                          </a:pPr>
                          <a:r>
                            <a:rPr lang="en-GB" sz="1000">
                              <a:effectLst/>
                            </a:rPr>
                            <a:t>Heat</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a:effectLst/>
                            </a:rPr>
                            <a:t>5.65 W</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831236935"/>
                      </a:ext>
                    </a:extLst>
                  </a:tr>
                  <a:tr h="490474">
                    <a:tc>
                      <a:txBody>
                        <a:bodyPr/>
                        <a:lstStyle/>
                        <a:p>
                          <a:pPr>
                            <a:lnSpc>
                              <a:spcPct val="107000"/>
                            </a:lnSpc>
                            <a:spcAft>
                              <a:spcPts val="800"/>
                            </a:spcAft>
                          </a:pPr>
                          <a:r>
                            <a:rPr lang="en-GB" sz="1000">
                              <a:effectLst/>
                            </a:rPr>
                            <a:t>convective heat transfer coefficient  </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1000" dirty="0">
                              <a:effectLst/>
                            </a:rPr>
                            <a:t>2.5 x 10</a:t>
                          </a:r>
                          <a:r>
                            <a:rPr lang="en-GB" sz="1000" baseline="30000" dirty="0">
                              <a:effectLst/>
                            </a:rPr>
                            <a:t>-6</a:t>
                          </a:r>
                          <a:r>
                            <a:rPr lang="en-GB" sz="1000" dirty="0">
                              <a:effectLst/>
                            </a:rPr>
                            <a:t> W/(mm</a:t>
                          </a:r>
                          <a:r>
                            <a:rPr lang="en-GB" sz="1000" baseline="30000" dirty="0">
                              <a:effectLst/>
                            </a:rPr>
                            <a:t>2</a:t>
                          </a:r>
                          <a:r>
                            <a:rPr lang="en-GB" sz="1000" dirty="0">
                              <a:effectLst/>
                            </a:rPr>
                            <a:t>.K)</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472723627"/>
                      </a:ext>
                    </a:extLst>
                  </a:tr>
                  <a:tr h="435928">
                    <a:tc>
                      <a:txBody>
                        <a:bodyPr/>
                        <a:lstStyle/>
                        <a:p>
                          <a:pPr>
                            <a:lnSpc>
                              <a:spcPct val="107000"/>
                            </a:lnSpc>
                            <a:spcAft>
                              <a:spcPts val="800"/>
                            </a:spcAft>
                          </a:pPr>
                          <a:r>
                            <a:rPr lang="en-GB" sz="1000">
                              <a:effectLst/>
                            </a:rPr>
                            <a:t>Eurocode 5 Equation (Eq1)</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endParaRPr lang="en-US"/>
                        </a:p>
                      </a:txBody>
                      <a:tcPr marL="68580" marR="68580" marT="9525" marB="0">
                        <a:blipFill>
                          <a:blip r:embed="rId7"/>
                          <a:stretch>
                            <a:fillRect l="-34829" t="-233803" r="-641" b="-132394"/>
                          </a:stretch>
                        </a:blipFill>
                      </a:tcPr>
                    </a:tc>
                    <a:extLst>
                      <a:ext uri="{0D108BD9-81ED-4DB2-BD59-A6C34878D82A}">
                        <a16:rowId xmlns:a16="http://schemas.microsoft.com/office/drawing/2014/main" val="2278316944"/>
                      </a:ext>
                    </a:extLst>
                  </a:tr>
                  <a:tr h="490474">
                    <a:tc>
                      <a:txBody>
                        <a:bodyPr/>
                        <a:lstStyle/>
                        <a:p>
                          <a:pPr>
                            <a:lnSpc>
                              <a:spcPct val="107000"/>
                            </a:lnSpc>
                            <a:spcAft>
                              <a:spcPts val="800"/>
                            </a:spcAft>
                          </a:pPr>
                          <a:r>
                            <a:rPr lang="en-GB" sz="1000" dirty="0">
                              <a:effectLst/>
                            </a:rPr>
                            <a:t>Thermal Conductivity Equation (Eq4)</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tc>
                    <a:tc>
                      <a:txBody>
                        <a:bodyPr/>
                        <a:lstStyle/>
                        <a:p>
                          <a:endParaRPr lang="en-US"/>
                        </a:p>
                      </a:txBody>
                      <a:tcPr marL="68580" marR="68580" marT="9525" marB="0">
                        <a:blipFill>
                          <a:blip r:embed="rId7"/>
                          <a:stretch>
                            <a:fillRect l="-34829" t="-292593" r="-641" b="-16049"/>
                          </a:stretch>
                        </a:blipFill>
                      </a:tcPr>
                    </a:tc>
                    <a:extLst>
                      <a:ext uri="{0D108BD9-81ED-4DB2-BD59-A6C34878D82A}">
                        <a16:rowId xmlns:a16="http://schemas.microsoft.com/office/drawing/2014/main" val="3525591502"/>
                      </a:ext>
                    </a:extLst>
                  </a:tr>
                </a:tbl>
              </a:graphicData>
            </a:graphic>
          </p:graphicFrame>
        </mc:Fallback>
      </mc:AlternateContent>
    </p:spTree>
    <p:extLst>
      <p:ext uri="{BB962C8B-B14F-4D97-AF65-F5344CB8AC3E}">
        <p14:creationId xmlns:p14="http://schemas.microsoft.com/office/powerpoint/2010/main" val="334906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solidFill>
            <a:srgbClr val="921E42"/>
          </a:solidFill>
        </p:spPr>
        <p:txBody>
          <a:bodyPr vert="horz" wrap="square" lIns="0" tIns="403860" rIns="0" bIns="0" rtlCol="0">
            <a:spAutoFit/>
          </a:bodyPr>
          <a:lstStyle/>
          <a:p>
            <a:pPr marL="271780" algn="ctr">
              <a:spcBef>
                <a:spcPts val="3180"/>
              </a:spcBef>
            </a:pPr>
            <a:r>
              <a:rPr lang="en-GB" b="1" dirty="0">
                <a:effectLst/>
                <a:latin typeface="Arial" panose="020B0604020202020204" pitchFamily="34" charset="0"/>
                <a:ea typeface="Calibri" panose="020F0502020204030204" pitchFamily="34" charset="0"/>
                <a:cs typeface="Arial" panose="020B0604020202020204" pitchFamily="34" charset="0"/>
              </a:rPr>
              <a:t>RESULTS AND ANALYSIS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Arial" panose="020B0604020202020204" pitchFamily="34" charset="0"/>
                <a:ea typeface="Calibri" panose="020F0502020204030204" pitchFamily="34" charset="0"/>
                <a:cs typeface="Arial" panose="020B0604020202020204" pitchFamily="34" charset="0"/>
              </a:rPr>
              <a:t>Steady State Thermal Model</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38AA49D-6797-4099-9A0C-73714140D6A0}"/>
              </a:ext>
            </a:extLst>
          </p:cNvPr>
          <p:cNvSpPr>
            <a:spLocks noGrp="1"/>
          </p:cNvSpPr>
          <p:nvPr>
            <p:ph type="sldNum" sz="quarter" idx="7"/>
          </p:nvPr>
        </p:nvSpPr>
        <p:spPr/>
        <p:txBody>
          <a:bodyPr/>
          <a:lstStyle/>
          <a:p>
            <a:fld id="{B6F15528-21DE-4FAA-801E-634DDDAF4B2B}" type="slidenum">
              <a:rPr lang="en-GB" smtClean="0"/>
              <a:t>9</a:t>
            </a:fld>
            <a:endParaRPr lang="en-GB"/>
          </a:p>
        </p:txBody>
      </p:sp>
      <p:pic>
        <p:nvPicPr>
          <p:cNvPr id="8" name="Content Placeholder 7">
            <a:extLst>
              <a:ext uri="{FF2B5EF4-FFF2-40B4-BE49-F238E27FC236}">
                <a16:creationId xmlns:a16="http://schemas.microsoft.com/office/drawing/2014/main" id="{22FD0A62-D823-43DC-91A2-FEEBFDB9D2D2}"/>
              </a:ext>
            </a:extLst>
          </p:cNvPr>
          <p:cNvPicPr>
            <a:picLocks noGrp="1"/>
          </p:cNvPicPr>
          <p:nvPr>
            <p:ph sz="half" idx="2"/>
          </p:nvPr>
        </p:nvPicPr>
        <p:blipFill>
          <a:blip r:embed="rId3"/>
          <a:stretch>
            <a:fillRect/>
          </a:stretch>
        </p:blipFill>
        <p:spPr>
          <a:xfrm>
            <a:off x="275106" y="1774596"/>
            <a:ext cx="3978275" cy="1499848"/>
          </a:xfrm>
          <a:prstGeom prst="rect">
            <a:avLst/>
          </a:prstGeom>
        </p:spPr>
      </p:pic>
      <p:pic>
        <p:nvPicPr>
          <p:cNvPr id="9" name="Picture 8">
            <a:extLst>
              <a:ext uri="{FF2B5EF4-FFF2-40B4-BE49-F238E27FC236}">
                <a16:creationId xmlns:a16="http://schemas.microsoft.com/office/drawing/2014/main" id="{07D63B2A-A87F-4BC0-939C-A3A4FC36E44D}"/>
              </a:ext>
            </a:extLst>
          </p:cNvPr>
          <p:cNvPicPr/>
          <p:nvPr/>
        </p:nvPicPr>
        <p:blipFill>
          <a:blip r:embed="rId4"/>
          <a:stretch>
            <a:fillRect/>
          </a:stretch>
        </p:blipFill>
        <p:spPr>
          <a:xfrm>
            <a:off x="274320" y="3888357"/>
            <a:ext cx="3979061" cy="1826643"/>
          </a:xfrm>
          <a:prstGeom prst="rect">
            <a:avLst/>
          </a:prstGeom>
        </p:spPr>
      </p:pic>
      <p:sp>
        <p:nvSpPr>
          <p:cNvPr id="13" name="TextBox 12">
            <a:extLst>
              <a:ext uri="{FF2B5EF4-FFF2-40B4-BE49-F238E27FC236}">
                <a16:creationId xmlns:a16="http://schemas.microsoft.com/office/drawing/2014/main" id="{2958FD08-D6E8-4C35-BCAA-681AF000A624}"/>
              </a:ext>
            </a:extLst>
          </p:cNvPr>
          <p:cNvSpPr txBox="1"/>
          <p:nvPr/>
        </p:nvSpPr>
        <p:spPr>
          <a:xfrm>
            <a:off x="274320" y="3326842"/>
            <a:ext cx="4572000" cy="251736"/>
          </a:xfrm>
          <a:prstGeom prst="rect">
            <a:avLst/>
          </a:prstGeom>
          <a:noFill/>
        </p:spPr>
        <p:txBody>
          <a:bodyPr wrap="square">
            <a:spAutoFit/>
          </a:bodyPr>
          <a:lstStyle/>
          <a:p>
            <a:pPr algn="just">
              <a:lnSpc>
                <a:spcPct val="125000"/>
              </a:lnSpc>
              <a:spcAft>
                <a:spcPts val="1000"/>
              </a:spcAft>
            </a:pPr>
            <a:r>
              <a:rPr lang="en-GB" sz="900" b="1" i="1" dirty="0">
                <a:effectLst/>
                <a:latin typeface="Arial" panose="020B0604020202020204" pitchFamily="34" charset="0"/>
                <a:ea typeface="Calibri" panose="020F0502020204030204" pitchFamily="34" charset="0"/>
                <a:cs typeface="Times New Roman" panose="02020603050405020304" pitchFamily="18" charset="0"/>
              </a:rPr>
              <a:t>Figure 7: Temperature distribution in solid wood (DF)</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E8DCB33-395B-4C92-AF78-329D55FB89E5}"/>
              </a:ext>
            </a:extLst>
          </p:cNvPr>
          <p:cNvSpPr txBox="1"/>
          <p:nvPr/>
        </p:nvSpPr>
        <p:spPr>
          <a:xfrm>
            <a:off x="41031" y="5748941"/>
            <a:ext cx="4572000" cy="251736"/>
          </a:xfrm>
          <a:prstGeom prst="rect">
            <a:avLst/>
          </a:prstGeom>
          <a:noFill/>
        </p:spPr>
        <p:txBody>
          <a:bodyPr wrap="square">
            <a:spAutoFit/>
          </a:bodyPr>
          <a:lstStyle/>
          <a:p>
            <a:pPr>
              <a:lnSpc>
                <a:spcPct val="125000"/>
              </a:lnSpc>
              <a:spcAft>
                <a:spcPts val="1000"/>
              </a:spcAft>
            </a:pPr>
            <a:r>
              <a:rPr lang="en-GB" sz="900" b="1" i="1" dirty="0">
                <a:effectLst/>
                <a:latin typeface="Arial" panose="020B0604020202020204" pitchFamily="34" charset="0"/>
                <a:ea typeface="Calibri" panose="020F0502020204030204" pitchFamily="34" charset="0"/>
                <a:cs typeface="Times New Roman" panose="02020603050405020304" pitchFamily="18" charset="0"/>
              </a:rPr>
              <a:t>Figure </a:t>
            </a:r>
            <a:r>
              <a:rPr lang="en-GB" sz="900" b="1" i="1" dirty="0">
                <a:latin typeface="Arial" panose="020B0604020202020204" pitchFamily="34" charset="0"/>
                <a:ea typeface="Calibri" panose="020F0502020204030204" pitchFamily="34" charset="0"/>
                <a:cs typeface="Times New Roman" panose="02020603050405020304" pitchFamily="18" charset="0"/>
              </a:rPr>
              <a:t>8</a:t>
            </a:r>
            <a:r>
              <a:rPr lang="en-GB" sz="900" b="1" i="1" dirty="0">
                <a:effectLst/>
                <a:latin typeface="Arial" panose="020B0604020202020204" pitchFamily="34" charset="0"/>
                <a:ea typeface="Calibri" panose="020F0502020204030204" pitchFamily="34" charset="0"/>
                <a:cs typeface="Times New Roman" panose="02020603050405020304" pitchFamily="18" charset="0"/>
              </a:rPr>
              <a:t>: Temperature distribution  in a composite of DF and PRF</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Content Placeholder 15">
            <a:extLst>
              <a:ext uri="{FF2B5EF4-FFF2-40B4-BE49-F238E27FC236}">
                <a16:creationId xmlns:a16="http://schemas.microsoft.com/office/drawing/2014/main" id="{D92CD65D-4BEF-43D7-B41A-C7207D6F73F9}"/>
              </a:ext>
            </a:extLst>
          </p:cNvPr>
          <p:cNvPicPr>
            <a:picLocks noGrp="1"/>
          </p:cNvPicPr>
          <p:nvPr>
            <p:ph sz="half" idx="3"/>
          </p:nvPr>
        </p:nvPicPr>
        <p:blipFill>
          <a:blip r:embed="rId5"/>
          <a:stretch>
            <a:fillRect/>
          </a:stretch>
        </p:blipFill>
        <p:spPr>
          <a:xfrm>
            <a:off x="4571998" y="1774596"/>
            <a:ext cx="4296895" cy="1499848"/>
          </a:xfrm>
          <a:prstGeom prst="rect">
            <a:avLst/>
          </a:prstGeom>
        </p:spPr>
      </p:pic>
      <p:sp>
        <p:nvSpPr>
          <p:cNvPr id="19" name="TextBox 18">
            <a:extLst>
              <a:ext uri="{FF2B5EF4-FFF2-40B4-BE49-F238E27FC236}">
                <a16:creationId xmlns:a16="http://schemas.microsoft.com/office/drawing/2014/main" id="{5BA57038-C03C-4122-8569-C02B5F936D6A}"/>
              </a:ext>
            </a:extLst>
          </p:cNvPr>
          <p:cNvSpPr txBox="1"/>
          <p:nvPr/>
        </p:nvSpPr>
        <p:spPr>
          <a:xfrm>
            <a:off x="4434445" y="3261923"/>
            <a:ext cx="4572000" cy="251736"/>
          </a:xfrm>
          <a:prstGeom prst="rect">
            <a:avLst/>
          </a:prstGeom>
          <a:noFill/>
        </p:spPr>
        <p:txBody>
          <a:bodyPr wrap="square">
            <a:spAutoFit/>
          </a:bodyPr>
          <a:lstStyle/>
          <a:p>
            <a:pPr algn="just">
              <a:lnSpc>
                <a:spcPct val="125000"/>
              </a:lnSpc>
              <a:spcAft>
                <a:spcPts val="1000"/>
              </a:spcAft>
            </a:pPr>
            <a:r>
              <a:rPr lang="en-GB" sz="900" b="1" i="1" dirty="0">
                <a:effectLst/>
                <a:latin typeface="Arial" panose="020B0604020202020204" pitchFamily="34" charset="0"/>
                <a:ea typeface="Calibri" panose="020F0502020204030204" pitchFamily="34" charset="0"/>
                <a:cs typeface="Times New Roman" panose="02020603050405020304" pitchFamily="18" charset="0"/>
              </a:rPr>
              <a:t>Figure </a:t>
            </a:r>
            <a:r>
              <a:rPr lang="en-GB" sz="900" b="1" i="1" dirty="0">
                <a:latin typeface="Arial" panose="020B0604020202020204" pitchFamily="34" charset="0"/>
                <a:ea typeface="Calibri" panose="020F0502020204030204" pitchFamily="34" charset="0"/>
                <a:cs typeface="Times New Roman" panose="02020603050405020304" pitchFamily="18" charset="0"/>
              </a:rPr>
              <a:t>9</a:t>
            </a:r>
            <a:r>
              <a:rPr lang="en-GB" sz="900" b="1" i="1" dirty="0">
                <a:effectLst/>
                <a:latin typeface="Arial" panose="020B0604020202020204" pitchFamily="34" charset="0"/>
                <a:ea typeface="Calibri" panose="020F0502020204030204" pitchFamily="34" charset="0"/>
                <a:cs typeface="Times New Roman" panose="02020603050405020304" pitchFamily="18" charset="0"/>
              </a:rPr>
              <a:t>: Temperature distribution  in a composite of DF and MF</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AFABF185-ABE1-45D8-9C54-BF5FCE414422}"/>
              </a:ext>
            </a:extLst>
          </p:cNvPr>
          <p:cNvPicPr/>
          <p:nvPr/>
        </p:nvPicPr>
        <p:blipFill>
          <a:blip r:embed="rId6"/>
          <a:stretch>
            <a:fillRect/>
          </a:stretch>
        </p:blipFill>
        <p:spPr>
          <a:xfrm>
            <a:off x="4571997" y="3864641"/>
            <a:ext cx="4296895" cy="1850359"/>
          </a:xfrm>
          <a:prstGeom prst="rect">
            <a:avLst/>
          </a:prstGeom>
        </p:spPr>
      </p:pic>
      <p:sp>
        <p:nvSpPr>
          <p:cNvPr id="21" name="TextBox 20">
            <a:extLst>
              <a:ext uri="{FF2B5EF4-FFF2-40B4-BE49-F238E27FC236}">
                <a16:creationId xmlns:a16="http://schemas.microsoft.com/office/drawing/2014/main" id="{FA070C6F-D4F3-4D0B-8E43-69D61C225F8C}"/>
              </a:ext>
            </a:extLst>
          </p:cNvPr>
          <p:cNvSpPr txBox="1"/>
          <p:nvPr/>
        </p:nvSpPr>
        <p:spPr>
          <a:xfrm>
            <a:off x="4495800" y="5761202"/>
            <a:ext cx="4572000" cy="251736"/>
          </a:xfrm>
          <a:prstGeom prst="rect">
            <a:avLst/>
          </a:prstGeom>
          <a:noFill/>
        </p:spPr>
        <p:txBody>
          <a:bodyPr wrap="square">
            <a:spAutoFit/>
          </a:bodyPr>
          <a:lstStyle/>
          <a:p>
            <a:pPr algn="just">
              <a:lnSpc>
                <a:spcPct val="125000"/>
              </a:lnSpc>
              <a:spcAft>
                <a:spcPts val="1000"/>
              </a:spcAft>
            </a:pPr>
            <a:r>
              <a:rPr lang="en-GB" sz="900" b="1" i="1" dirty="0">
                <a:effectLst/>
                <a:latin typeface="Arial" panose="020B0604020202020204" pitchFamily="34" charset="0"/>
                <a:ea typeface="Calibri" panose="020F0502020204030204" pitchFamily="34" charset="0"/>
                <a:cs typeface="Times New Roman" panose="02020603050405020304" pitchFamily="18" charset="0"/>
              </a:rPr>
              <a:t>Figure 10: Temperature distribution  in a composite of DF and PUR</a:t>
            </a:r>
            <a:endParaRPr lang="en-GB" sz="9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809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3185</TotalTime>
  <Words>2121</Words>
  <Application>Microsoft Office PowerPoint</Application>
  <PresentationFormat>On-screen Show (4:3)</PresentationFormat>
  <Paragraphs>376</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vt:lpstr>
      <vt:lpstr>Arial Black</vt:lpstr>
      <vt:lpstr>Calibri</vt:lpstr>
      <vt:lpstr>Cambria Math</vt:lpstr>
      <vt:lpstr>Office Theme</vt:lpstr>
      <vt:lpstr>MODELLING OF ELEVATED TEMPERATURE PERFORMANCE OF ADHESIVES USED IN CROSS LAMINATED TIMBER: AN APPLICATION OF ANSYS MECHANICAL 2020 R1 STRUCTURAL ANALYSIS SOFTWARE</vt:lpstr>
      <vt:lpstr> Outline  </vt:lpstr>
      <vt:lpstr> Introduction  </vt:lpstr>
      <vt:lpstr>Problem Statement </vt:lpstr>
      <vt:lpstr>Objectives </vt:lpstr>
      <vt:lpstr>Methodology </vt:lpstr>
      <vt:lpstr>Methodology </vt:lpstr>
      <vt:lpstr>Methodology </vt:lpstr>
      <vt:lpstr>RESULTS AND ANALYSIS Steady State Thermal Model </vt:lpstr>
      <vt:lpstr>RESULTS AND ANALYSIS Analytical Model </vt:lpstr>
      <vt:lpstr>RESULTS AND ANALYSIS Thermal - Structural Behaviour of Wood</vt:lpstr>
      <vt:lpstr>RESULTS AND ANALYSIS Thermal - Structural Behaviour of Adhesives</vt:lpstr>
      <vt:lpstr>RESULTS AND ANALYSIS Results from Zelinka’s Experiment</vt:lpstr>
      <vt:lpstr>Conclusion </vt:lpstr>
      <vt:lpstr>Future Research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Amagasaki derailment</dc:title>
  <dc:creator>Ivan Moses Okuni</dc:creator>
  <cp:lastModifiedBy>Ivan Moses Okuni</cp:lastModifiedBy>
  <cp:revision>95</cp:revision>
  <dcterms:created xsi:type="dcterms:W3CDTF">2020-04-25T12:33:51Z</dcterms:created>
  <dcterms:modified xsi:type="dcterms:W3CDTF">2020-09-12T13:05:15Z</dcterms:modified>
</cp:coreProperties>
</file>