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6" r:id="rId2"/>
    <p:sldId id="327" r:id="rId3"/>
    <p:sldId id="328" r:id="rId4"/>
    <p:sldId id="283" r:id="rId5"/>
    <p:sldId id="329" r:id="rId6"/>
    <p:sldId id="316" r:id="rId7"/>
    <p:sldId id="337" r:id="rId8"/>
    <p:sldId id="336" r:id="rId9"/>
    <p:sldId id="302" r:id="rId10"/>
    <p:sldId id="331" r:id="rId11"/>
    <p:sldId id="332" r:id="rId12"/>
    <p:sldId id="320" r:id="rId13"/>
    <p:sldId id="321" r:id="rId14"/>
    <p:sldId id="334" r:id="rId15"/>
    <p:sldId id="335" r:id="rId16"/>
    <p:sldId id="3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issertation%20and%20Published%20papers\Paper%20folder\Estimating%20recharge%20components\Ladakh%20GW%20Data%20for%20recharge%20estim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434775632424815E-2"/>
          <c:y val="3.3753737304576058E-2"/>
          <c:w val="0.93024155554289134"/>
          <c:h val="0.67046285518657989"/>
        </c:manualLayout>
      </c:layout>
      <c:barChart>
        <c:barDir val="col"/>
        <c:grouping val="clustered"/>
        <c:varyColors val="0"/>
        <c:ser>
          <c:idx val="0"/>
          <c:order val="0"/>
          <c:tx>
            <c:v>Dras</c:v>
          </c:tx>
          <c:spPr>
            <a:solidFill>
              <a:schemeClr val="accent1"/>
            </a:solidFill>
            <a:ln w="15875">
              <a:noFill/>
            </a:ln>
            <a:effectLst/>
          </c:spPr>
          <c:invertIfNegative val="0"/>
          <c:cat>
            <c:multiLvlStrRef>
              <c:f>'Estimation of recharge componen'!$C$111:$N$112</c:f>
              <c:multiLvlStrCache>
                <c:ptCount val="12"/>
                <c:lvl>
                  <c:pt idx="0">
                    <c:v>Rain</c:v>
                  </c:pt>
                  <c:pt idx="1">
                    <c:v>Snow </c:v>
                  </c:pt>
                  <c:pt idx="2">
                    <c:v>Glacier</c:v>
                  </c:pt>
                  <c:pt idx="3">
                    <c:v>Groundwater</c:v>
                  </c:pt>
                  <c:pt idx="4">
                    <c:v>Rain </c:v>
                  </c:pt>
                  <c:pt idx="5">
                    <c:v>Snow</c:v>
                  </c:pt>
                  <c:pt idx="6">
                    <c:v>Glacier </c:v>
                  </c:pt>
                  <c:pt idx="7">
                    <c:v>Groundwater </c:v>
                  </c:pt>
                  <c:pt idx="8">
                    <c:v>Rain </c:v>
                  </c:pt>
                  <c:pt idx="9">
                    <c:v>Snow </c:v>
                  </c:pt>
                  <c:pt idx="10">
                    <c:v>Glacier</c:v>
                  </c:pt>
                  <c:pt idx="11">
                    <c:v>Groundwater</c:v>
                  </c:pt>
                </c:lvl>
                <c:lvl>
                  <c:pt idx="0">
                    <c:v>Spring</c:v>
                  </c:pt>
                  <c:pt idx="4">
                    <c:v>Summer</c:v>
                  </c:pt>
                  <c:pt idx="8">
                    <c:v>Autumn</c:v>
                  </c:pt>
                </c:lvl>
              </c:multiLvlStrCache>
            </c:multiLvlStrRef>
          </c:cat>
          <c:val>
            <c:numRef>
              <c:f>'Estimation of recharge componen'!$C$113:$N$113</c:f>
              <c:numCache>
                <c:formatCode>General</c:formatCode>
                <c:ptCount val="12"/>
                <c:pt idx="0">
                  <c:v>12</c:v>
                </c:pt>
                <c:pt idx="1">
                  <c:v>41</c:v>
                </c:pt>
                <c:pt idx="2">
                  <c:v>30</c:v>
                </c:pt>
                <c:pt idx="3">
                  <c:v>18</c:v>
                </c:pt>
                <c:pt idx="4">
                  <c:v>22</c:v>
                </c:pt>
                <c:pt idx="5">
                  <c:v>36</c:v>
                </c:pt>
                <c:pt idx="6">
                  <c:v>31</c:v>
                </c:pt>
                <c:pt idx="7">
                  <c:v>11</c:v>
                </c:pt>
                <c:pt idx="8">
                  <c:v>18</c:v>
                </c:pt>
                <c:pt idx="9">
                  <c:v>25</c:v>
                </c:pt>
                <c:pt idx="10">
                  <c:v>41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F0-4B5E-8E87-D2FE9B652EE5}"/>
            </c:ext>
          </c:extLst>
        </c:ser>
        <c:ser>
          <c:idx val="1"/>
          <c:order val="1"/>
          <c:tx>
            <c:v>Suru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'Estimation of recharge componen'!$C$111:$N$112</c:f>
              <c:multiLvlStrCache>
                <c:ptCount val="12"/>
                <c:lvl>
                  <c:pt idx="0">
                    <c:v>Rain</c:v>
                  </c:pt>
                  <c:pt idx="1">
                    <c:v>Snow </c:v>
                  </c:pt>
                  <c:pt idx="2">
                    <c:v>Glacier</c:v>
                  </c:pt>
                  <c:pt idx="3">
                    <c:v>Groundwater</c:v>
                  </c:pt>
                  <c:pt idx="4">
                    <c:v>Rain </c:v>
                  </c:pt>
                  <c:pt idx="5">
                    <c:v>Snow</c:v>
                  </c:pt>
                  <c:pt idx="6">
                    <c:v>Glacier </c:v>
                  </c:pt>
                  <c:pt idx="7">
                    <c:v>Groundwater </c:v>
                  </c:pt>
                  <c:pt idx="8">
                    <c:v>Rain </c:v>
                  </c:pt>
                  <c:pt idx="9">
                    <c:v>Snow </c:v>
                  </c:pt>
                  <c:pt idx="10">
                    <c:v>Glacier</c:v>
                  </c:pt>
                  <c:pt idx="11">
                    <c:v>Groundwater</c:v>
                  </c:pt>
                </c:lvl>
                <c:lvl>
                  <c:pt idx="0">
                    <c:v>Spring</c:v>
                  </c:pt>
                  <c:pt idx="4">
                    <c:v>Summer</c:v>
                  </c:pt>
                  <c:pt idx="8">
                    <c:v>Autumn</c:v>
                  </c:pt>
                </c:lvl>
              </c:multiLvlStrCache>
            </c:multiLvlStrRef>
          </c:cat>
          <c:val>
            <c:numRef>
              <c:f>'Estimation of recharge componen'!$C$114:$N$114</c:f>
              <c:numCache>
                <c:formatCode>General</c:formatCode>
                <c:ptCount val="12"/>
                <c:pt idx="0">
                  <c:v>14</c:v>
                </c:pt>
                <c:pt idx="1">
                  <c:v>39</c:v>
                </c:pt>
                <c:pt idx="2">
                  <c:v>32</c:v>
                </c:pt>
                <c:pt idx="3">
                  <c:v>15</c:v>
                </c:pt>
                <c:pt idx="4">
                  <c:v>19</c:v>
                </c:pt>
                <c:pt idx="5">
                  <c:v>33</c:v>
                </c:pt>
                <c:pt idx="6">
                  <c:v>26</c:v>
                </c:pt>
                <c:pt idx="7">
                  <c:v>12</c:v>
                </c:pt>
                <c:pt idx="8">
                  <c:v>10</c:v>
                </c:pt>
                <c:pt idx="9">
                  <c:v>21</c:v>
                </c:pt>
                <c:pt idx="10">
                  <c:v>49</c:v>
                </c:pt>
                <c:pt idx="1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F0-4B5E-8E87-D2FE9B652EE5}"/>
            </c:ext>
          </c:extLst>
        </c:ser>
        <c:ser>
          <c:idx val="2"/>
          <c:order val="2"/>
          <c:tx>
            <c:v>Indus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'Estimation of recharge componen'!$C$111:$N$112</c:f>
              <c:multiLvlStrCache>
                <c:ptCount val="12"/>
                <c:lvl>
                  <c:pt idx="0">
                    <c:v>Rain</c:v>
                  </c:pt>
                  <c:pt idx="1">
                    <c:v>Snow </c:v>
                  </c:pt>
                  <c:pt idx="2">
                    <c:v>Glacier</c:v>
                  </c:pt>
                  <c:pt idx="3">
                    <c:v>Groundwater</c:v>
                  </c:pt>
                  <c:pt idx="4">
                    <c:v>Rain </c:v>
                  </c:pt>
                  <c:pt idx="5">
                    <c:v>Snow</c:v>
                  </c:pt>
                  <c:pt idx="6">
                    <c:v>Glacier </c:v>
                  </c:pt>
                  <c:pt idx="7">
                    <c:v>Groundwater </c:v>
                  </c:pt>
                  <c:pt idx="8">
                    <c:v>Rain </c:v>
                  </c:pt>
                  <c:pt idx="9">
                    <c:v>Snow </c:v>
                  </c:pt>
                  <c:pt idx="10">
                    <c:v>Glacier</c:v>
                  </c:pt>
                  <c:pt idx="11">
                    <c:v>Groundwater</c:v>
                  </c:pt>
                </c:lvl>
                <c:lvl>
                  <c:pt idx="0">
                    <c:v>Spring</c:v>
                  </c:pt>
                  <c:pt idx="4">
                    <c:v>Summer</c:v>
                  </c:pt>
                  <c:pt idx="8">
                    <c:v>Autumn</c:v>
                  </c:pt>
                </c:lvl>
              </c:multiLvlStrCache>
            </c:multiLvlStrRef>
          </c:cat>
          <c:val>
            <c:numRef>
              <c:f>'Estimation of recharge componen'!$C$115:$N$115</c:f>
              <c:numCache>
                <c:formatCode>General</c:formatCode>
                <c:ptCount val="12"/>
                <c:pt idx="0">
                  <c:v>20</c:v>
                </c:pt>
                <c:pt idx="1">
                  <c:v>37</c:v>
                </c:pt>
                <c:pt idx="2">
                  <c:v>27</c:v>
                </c:pt>
                <c:pt idx="3">
                  <c:v>16</c:v>
                </c:pt>
                <c:pt idx="4">
                  <c:v>24</c:v>
                </c:pt>
                <c:pt idx="5">
                  <c:v>36</c:v>
                </c:pt>
                <c:pt idx="6">
                  <c:v>23</c:v>
                </c:pt>
                <c:pt idx="7">
                  <c:v>17</c:v>
                </c:pt>
                <c:pt idx="8">
                  <c:v>22</c:v>
                </c:pt>
                <c:pt idx="9">
                  <c:v>25</c:v>
                </c:pt>
                <c:pt idx="10">
                  <c:v>37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F0-4B5E-8E87-D2FE9B652EE5}"/>
            </c:ext>
          </c:extLst>
        </c:ser>
        <c:ser>
          <c:idx val="3"/>
          <c:order val="3"/>
          <c:tx>
            <c:v>Nubra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'Estimation of recharge componen'!$C$111:$N$112</c:f>
              <c:multiLvlStrCache>
                <c:ptCount val="12"/>
                <c:lvl>
                  <c:pt idx="0">
                    <c:v>Rain</c:v>
                  </c:pt>
                  <c:pt idx="1">
                    <c:v>Snow </c:v>
                  </c:pt>
                  <c:pt idx="2">
                    <c:v>Glacier</c:v>
                  </c:pt>
                  <c:pt idx="3">
                    <c:v>Groundwater</c:v>
                  </c:pt>
                  <c:pt idx="4">
                    <c:v>Rain </c:v>
                  </c:pt>
                  <c:pt idx="5">
                    <c:v>Snow</c:v>
                  </c:pt>
                  <c:pt idx="6">
                    <c:v>Glacier </c:v>
                  </c:pt>
                  <c:pt idx="7">
                    <c:v>Groundwater </c:v>
                  </c:pt>
                  <c:pt idx="8">
                    <c:v>Rain </c:v>
                  </c:pt>
                  <c:pt idx="9">
                    <c:v>Snow </c:v>
                  </c:pt>
                  <c:pt idx="10">
                    <c:v>Glacier</c:v>
                  </c:pt>
                  <c:pt idx="11">
                    <c:v>Groundwater</c:v>
                  </c:pt>
                </c:lvl>
                <c:lvl>
                  <c:pt idx="0">
                    <c:v>Spring</c:v>
                  </c:pt>
                  <c:pt idx="4">
                    <c:v>Summer</c:v>
                  </c:pt>
                  <c:pt idx="8">
                    <c:v>Autumn</c:v>
                  </c:pt>
                </c:lvl>
              </c:multiLvlStrCache>
            </c:multiLvlStrRef>
          </c:cat>
          <c:val>
            <c:numRef>
              <c:f>'Estimation of recharge componen'!$C$116:$N$116</c:f>
              <c:numCache>
                <c:formatCode>General</c:formatCode>
                <c:ptCount val="12"/>
                <c:pt idx="0">
                  <c:v>17</c:v>
                </c:pt>
                <c:pt idx="1">
                  <c:v>41</c:v>
                </c:pt>
                <c:pt idx="2">
                  <c:v>27</c:v>
                </c:pt>
                <c:pt idx="3">
                  <c:v>15</c:v>
                </c:pt>
                <c:pt idx="4">
                  <c:v>22</c:v>
                </c:pt>
                <c:pt idx="5">
                  <c:v>37</c:v>
                </c:pt>
                <c:pt idx="6">
                  <c:v>29</c:v>
                </c:pt>
                <c:pt idx="7">
                  <c:v>12</c:v>
                </c:pt>
                <c:pt idx="8">
                  <c:v>16</c:v>
                </c:pt>
                <c:pt idx="9">
                  <c:v>31</c:v>
                </c:pt>
                <c:pt idx="10">
                  <c:v>41</c:v>
                </c:pt>
                <c:pt idx="1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F0-4B5E-8E87-D2FE9B652EE5}"/>
            </c:ext>
          </c:extLst>
        </c:ser>
        <c:ser>
          <c:idx val="4"/>
          <c:order val="4"/>
          <c:tx>
            <c:v>Shyok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'Estimation of recharge componen'!$C$111:$N$112</c:f>
              <c:multiLvlStrCache>
                <c:ptCount val="12"/>
                <c:lvl>
                  <c:pt idx="0">
                    <c:v>Rain</c:v>
                  </c:pt>
                  <c:pt idx="1">
                    <c:v>Snow </c:v>
                  </c:pt>
                  <c:pt idx="2">
                    <c:v>Glacier</c:v>
                  </c:pt>
                  <c:pt idx="3">
                    <c:v>Groundwater</c:v>
                  </c:pt>
                  <c:pt idx="4">
                    <c:v>Rain </c:v>
                  </c:pt>
                  <c:pt idx="5">
                    <c:v>Snow</c:v>
                  </c:pt>
                  <c:pt idx="6">
                    <c:v>Glacier </c:v>
                  </c:pt>
                  <c:pt idx="7">
                    <c:v>Groundwater </c:v>
                  </c:pt>
                  <c:pt idx="8">
                    <c:v>Rain </c:v>
                  </c:pt>
                  <c:pt idx="9">
                    <c:v>Snow </c:v>
                  </c:pt>
                  <c:pt idx="10">
                    <c:v>Glacier</c:v>
                  </c:pt>
                  <c:pt idx="11">
                    <c:v>Groundwater</c:v>
                  </c:pt>
                </c:lvl>
                <c:lvl>
                  <c:pt idx="0">
                    <c:v>Spring</c:v>
                  </c:pt>
                  <c:pt idx="4">
                    <c:v>Summer</c:v>
                  </c:pt>
                  <c:pt idx="8">
                    <c:v>Autumn</c:v>
                  </c:pt>
                </c:lvl>
              </c:multiLvlStrCache>
            </c:multiLvlStrRef>
          </c:cat>
          <c:val>
            <c:numRef>
              <c:f>'Estimation of recharge componen'!$C$117:$N$117</c:f>
              <c:numCache>
                <c:formatCode>General</c:formatCode>
                <c:ptCount val="12"/>
                <c:pt idx="0">
                  <c:v>18</c:v>
                </c:pt>
                <c:pt idx="1">
                  <c:v>39</c:v>
                </c:pt>
                <c:pt idx="2">
                  <c:v>24</c:v>
                </c:pt>
                <c:pt idx="3">
                  <c:v>19</c:v>
                </c:pt>
                <c:pt idx="4">
                  <c:v>21</c:v>
                </c:pt>
                <c:pt idx="5">
                  <c:v>33</c:v>
                </c:pt>
                <c:pt idx="6">
                  <c:v>33</c:v>
                </c:pt>
                <c:pt idx="7">
                  <c:v>13</c:v>
                </c:pt>
                <c:pt idx="8">
                  <c:v>16</c:v>
                </c:pt>
                <c:pt idx="9">
                  <c:v>28</c:v>
                </c:pt>
                <c:pt idx="10">
                  <c:v>46</c:v>
                </c:pt>
                <c:pt idx="1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F0-4B5E-8E87-D2FE9B652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8"/>
        <c:axId val="1765790144"/>
        <c:axId val="1765790560"/>
      </c:barChart>
      <c:catAx>
        <c:axId val="1765790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65790560"/>
        <c:crosses val="autoZero"/>
        <c:auto val="1"/>
        <c:lblAlgn val="ctr"/>
        <c:lblOffset val="100"/>
        <c:noMultiLvlLbl val="0"/>
      </c:catAx>
      <c:valAx>
        <c:axId val="1765790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65790144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5.4899531086247733E-2"/>
          <c:y val="3.9876425003043392E-2"/>
          <c:w val="0.52429622311100987"/>
          <c:h val="0.11854387766746548"/>
        </c:manualLayout>
      </c:layout>
      <c:overlay val="0"/>
      <c:spPr>
        <a:noFill/>
        <a:ln w="12700">
          <a:solidFill>
            <a:schemeClr val="accent6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8117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854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017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3410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255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5673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8228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6319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4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537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3315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361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6267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290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0589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75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3098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5342C16-BCFF-41A0-8D99-728E842097A2}" type="datetimeFigureOut">
              <a:rPr lang="en-IN" smtClean="0"/>
              <a:t>07-10-2020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97D31FA-37C9-4F67-9260-6FDAD122556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607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290"/>
            <a:ext cx="12192000" cy="6864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5714"/>
            <a:ext cx="12192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chemeClr val="accent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IN" sz="2800" b="1" dirty="0">
                <a:solidFill>
                  <a:schemeClr val="accent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	</a:t>
            </a:r>
            <a:r>
              <a:rPr lang="en-IN" sz="2800" b="1" dirty="0" smtClean="0">
                <a:solidFill>
                  <a:schemeClr val="accent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			</a:t>
            </a:r>
          </a:p>
          <a:p>
            <a:endParaRPr lang="en-IN" sz="2800" b="1" dirty="0">
              <a:solidFill>
                <a:schemeClr val="accent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en-IN" sz="2800" b="1" dirty="0" smtClean="0">
              <a:solidFill>
                <a:schemeClr val="accent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IN" sz="2800" b="1" dirty="0" smtClean="0">
              <a:solidFill>
                <a:srgbClr val="FFFF0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IN" sz="2800" b="1" dirty="0" smtClean="0">
                <a:solidFill>
                  <a:srgbClr val="FFFF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Dr. Suhail A. Lone</a:t>
            </a:r>
            <a:endParaRPr lang="en-IN" sz="2800" b="1" dirty="0" smtClean="0">
              <a:solidFill>
                <a:srgbClr val="FFFF0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IN" sz="2800" b="1" dirty="0" smtClean="0">
                <a:solidFill>
                  <a:srgbClr val="FFFF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Project Scientist</a:t>
            </a:r>
            <a:endParaRPr lang="en-IN" sz="2800" b="1" dirty="0">
              <a:solidFill>
                <a:srgbClr val="FFFF0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IN" sz="2800" b="1" dirty="0" smtClean="0">
              <a:solidFill>
                <a:srgbClr val="FFFF0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en-IN" sz="2800" b="1" dirty="0">
              <a:solidFill>
                <a:schemeClr val="accent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en-IN" sz="2800" b="1" dirty="0" smtClean="0">
              <a:solidFill>
                <a:schemeClr val="accent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en-IN" sz="2800" b="1" dirty="0">
                <a:solidFill>
                  <a:schemeClr val="accent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	</a:t>
            </a:r>
            <a:r>
              <a:rPr lang="en-IN" sz="2800" b="1" dirty="0" smtClean="0">
                <a:solidFill>
                  <a:schemeClr val="accent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		</a:t>
            </a:r>
            <a:r>
              <a:rPr lang="en-IN" sz="2800" b="1" dirty="0">
                <a:solidFill>
                  <a:schemeClr val="accent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IN" sz="2800" b="1" dirty="0" smtClean="0">
                <a:solidFill>
                  <a:schemeClr val="accent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</a:t>
            </a:r>
            <a:endParaRPr lang="en-IN" sz="2800" b="1" dirty="0" smtClean="0">
              <a:solidFill>
                <a:schemeClr val="accent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en-IN" sz="2800" b="1" dirty="0">
                <a:solidFill>
                  <a:schemeClr val="accent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	</a:t>
            </a:r>
            <a:r>
              <a:rPr lang="en-IN" sz="2800" b="1" dirty="0" smtClean="0">
                <a:solidFill>
                  <a:schemeClr val="accent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		</a:t>
            </a:r>
            <a:r>
              <a:rPr lang="en-IN" sz="28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DEPARTMENT </a:t>
            </a:r>
            <a:r>
              <a:rPr lang="en-IN" sz="28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OF EARTH SCIENCES</a:t>
            </a:r>
          </a:p>
          <a:p>
            <a:r>
              <a:rPr lang="en-IN" sz="28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				 UNIVERSITY OF KASHMIR</a:t>
            </a:r>
          </a:p>
          <a:p>
            <a:r>
              <a:rPr lang="en-IN" sz="28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  				 HAZARATBAL SRINAGAR</a:t>
            </a:r>
          </a:p>
          <a:p>
            <a:r>
              <a:rPr lang="en-IN" sz="2800" b="1" dirty="0" smtClean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			       Jammu and Kashmir (INDIA)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635" y="45714"/>
            <a:ext cx="10764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Stable water isotopic evidence for the moisture source and composition of surface runoff in Ladakh, upper Indus river basin (UIRB)</a:t>
            </a:r>
            <a:endParaRPr lang="en-I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14049"/>
          <a:stretch/>
        </p:blipFill>
        <p:spPr>
          <a:xfrm>
            <a:off x="4955562" y="3205370"/>
            <a:ext cx="2027129" cy="15827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34203" y="6203449"/>
            <a:ext cx="2457797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Field Photograph: 2018</a:t>
            </a:r>
          </a:p>
          <a:p>
            <a:pPr algn="ctr"/>
            <a:r>
              <a:rPr lang="en-US" dirty="0" smtClean="0"/>
              <a:t>Pangong Lake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4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952342"/>
            <a:ext cx="12192001" cy="181588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Machoi and Galdar glaciers exhibit low isotopic values: δ</a:t>
            </a:r>
            <a:r>
              <a:rPr lang="en-US" sz="2800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or / δ</a:t>
            </a:r>
            <a:r>
              <a:rPr lang="en-US" sz="2800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-10.4 to -12‰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-73 to -74‰, than Parachik, Drung-Durung and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Khardung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glaciers (Avg::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en-US" sz="2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or / δ</a:t>
            </a:r>
            <a:r>
              <a:rPr lang="en-US" sz="2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13.6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-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16.8‰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-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95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-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110‰).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sotope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altitude gradient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0.27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‰ and -2 ‰)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δ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and δ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688" y="6394188"/>
            <a:ext cx="50737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sz="2400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18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and δ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H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v/s altitude in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glacier melt</a:t>
            </a:r>
            <a:endParaRPr lang="en-IN" sz="2400" dirty="0"/>
          </a:p>
        </p:txBody>
      </p:sp>
      <p:sp>
        <p:nvSpPr>
          <p:cNvPr id="6" name="Rectangle 5"/>
          <p:cNvSpPr/>
          <p:nvPr/>
        </p:nvSpPr>
        <p:spPr>
          <a:xfrm>
            <a:off x="6998775" y="6387799"/>
            <a:ext cx="4403016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429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Temporal variation in glacier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melt</a:t>
            </a:r>
            <a:endParaRPr lang="en-I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3564"/>
            <a:ext cx="5448300" cy="3535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7524" y="0"/>
            <a:ext cx="8549761" cy="882293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isotopic variation (δ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and δ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H) in glacier melt</a:t>
            </a:r>
            <a:endParaRPr lang="en-I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08" y="2813564"/>
            <a:ext cx="6216191" cy="351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4" y="726992"/>
            <a:ext cx="12121760" cy="138037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Snowpack samples taken from the winter-accumulated snowpacks along various transects in all the basins </a:t>
            </a:r>
            <a:r>
              <a:rPr lang="en-IN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ranged </a:t>
            </a: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−15.38 to−11.48 ‰ (S.D.: 1.6) and −112.76 to −70.28 ‰ (S.D.: 12.2) with an average values of −94.05‰ and −13.43</a:t>
            </a:r>
            <a:r>
              <a:rPr lang="en-IN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‰.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estimated isotope altitude gradient of snowpack samples varied from −0.24 to −0.42 ‰ and −2.4 to −3.9‰ for δ</a:t>
            </a:r>
            <a:r>
              <a:rPr lang="en-IN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and δ</a:t>
            </a:r>
            <a:r>
              <a:rPr lang="en-IN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25429" y="0"/>
            <a:ext cx="613341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isotopic variation (δ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and δ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H) in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snowpacks:</a:t>
            </a:r>
            <a:endParaRPr lang="en-I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79"/>
          <a:stretch/>
        </p:blipFill>
        <p:spPr>
          <a:xfrm>
            <a:off x="6510" y="2158035"/>
            <a:ext cx="5926976" cy="37140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919" y="5953025"/>
            <a:ext cx="5285041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18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O and δ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H v/s altitude in glacier melt</a:t>
            </a:r>
            <a:endParaRPr lang="en-IN" sz="2400" dirty="0"/>
          </a:p>
        </p:txBody>
      </p:sp>
      <p:sp>
        <p:nvSpPr>
          <p:cNvPr id="7" name="Rectangle 6"/>
          <p:cNvSpPr/>
          <p:nvPr/>
        </p:nvSpPr>
        <p:spPr>
          <a:xfrm>
            <a:off x="6857349" y="5953025"/>
            <a:ext cx="5077608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3429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Temporal variation in glacier melt</a:t>
            </a:r>
            <a:endParaRPr lang="en-I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79" y="2123149"/>
            <a:ext cx="6266321" cy="37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2490" y="0"/>
            <a:ext cx="100581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isotopic variation (δ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and δ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Stream water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603"/>
            <a:ext cx="6328394" cy="3829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94" y="1191602"/>
            <a:ext cx="5880685" cy="3829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2394" y="5304546"/>
            <a:ext cx="59883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en-US" sz="3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&amp; δ</a:t>
            </a:r>
            <a:r>
              <a:rPr lang="en-US" sz="3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 variation in 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stream water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rivers of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upper Indus basin</a:t>
            </a:r>
            <a:endParaRPr lang="en-IN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0736" y="530454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Temporal variation of δ</a:t>
            </a:r>
            <a:r>
              <a:rPr lang="en-US" sz="3200" b="1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 δ</a:t>
            </a:r>
            <a:r>
              <a:rPr lang="en-US" sz="3200" b="1" baseline="30000" dirty="0">
                <a:latin typeface="Times-Roman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-Roman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stream water in different rivers of upper Indus basin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8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24" y="0"/>
            <a:ext cx="542337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502" y="133004"/>
            <a:ext cx="6569234" cy="584775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 between LMWL &amp; GMWL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502" y="1013844"/>
            <a:ext cx="6569234" cy="4447371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slope of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stream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is higher than LMWL but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 than GMWL.</a:t>
            </a:r>
          </a:p>
          <a:p>
            <a:pPr algn="just"/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IN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Dras river: 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H=7.6(±0.8)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˟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O+23(±3.2) R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=0.98</a:t>
            </a:r>
          </a:p>
          <a:p>
            <a:pPr algn="just"/>
            <a:endParaRPr lang="en-US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IN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Suru river</a:t>
            </a:r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H=8.6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(±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0.6)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˟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O+18(±2.8) R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=0.95</a:t>
            </a:r>
          </a:p>
          <a:p>
            <a:pPr algn="just"/>
            <a:endParaRPr lang="en-US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IN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Shyok river: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H=9.6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(±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0.4)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˟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O+16(±2.1) R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=0.81</a:t>
            </a:r>
          </a:p>
          <a:p>
            <a:pPr algn="just"/>
            <a:endParaRPr lang="en-US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IN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Nubra river: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H=8.2(±0.7)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˟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O+14(±3.3) R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=0.93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Indus river:δ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H=7.7(±0.3)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˟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O+13(±2.2) 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=0.86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680556" y="885614"/>
          <a:ext cx="8726978" cy="5240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8921" y="116378"/>
            <a:ext cx="11047615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from rain, snow, glacier melt and groundwater to regional hydrology: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6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503" y="5903893"/>
            <a:ext cx="12125498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contribution of rain,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snow, glacier melt and groundwater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 stream flow in different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rivers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 Ladakh (UIRB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with uncertainty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55183" y="31311"/>
            <a:ext cx="9727471" cy="72564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Contribution from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rain, glacier melt, snowmelt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groundwater in (%):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-1" y="787133"/>
          <a:ext cx="12192001" cy="5020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3744">
                  <a:extLst>
                    <a:ext uri="{9D8B030D-6E8A-4147-A177-3AD203B41FA5}">
                      <a16:colId xmlns:a16="http://schemas.microsoft.com/office/drawing/2014/main" val="3044616391"/>
                    </a:ext>
                  </a:extLst>
                </a:gridCol>
                <a:gridCol w="909516">
                  <a:extLst>
                    <a:ext uri="{9D8B030D-6E8A-4147-A177-3AD203B41FA5}">
                      <a16:colId xmlns:a16="http://schemas.microsoft.com/office/drawing/2014/main" val="75357683"/>
                    </a:ext>
                  </a:extLst>
                </a:gridCol>
                <a:gridCol w="909516">
                  <a:extLst>
                    <a:ext uri="{9D8B030D-6E8A-4147-A177-3AD203B41FA5}">
                      <a16:colId xmlns:a16="http://schemas.microsoft.com/office/drawing/2014/main" val="1665567160"/>
                    </a:ext>
                  </a:extLst>
                </a:gridCol>
                <a:gridCol w="974641">
                  <a:extLst>
                    <a:ext uri="{9D8B030D-6E8A-4147-A177-3AD203B41FA5}">
                      <a16:colId xmlns:a16="http://schemas.microsoft.com/office/drawing/2014/main" val="3284062591"/>
                    </a:ext>
                  </a:extLst>
                </a:gridCol>
                <a:gridCol w="974641">
                  <a:extLst>
                    <a:ext uri="{9D8B030D-6E8A-4147-A177-3AD203B41FA5}">
                      <a16:colId xmlns:a16="http://schemas.microsoft.com/office/drawing/2014/main" val="1319708489"/>
                    </a:ext>
                  </a:extLst>
                </a:gridCol>
                <a:gridCol w="945447">
                  <a:extLst>
                    <a:ext uri="{9D8B030D-6E8A-4147-A177-3AD203B41FA5}">
                      <a16:colId xmlns:a16="http://schemas.microsoft.com/office/drawing/2014/main" val="2297248054"/>
                    </a:ext>
                  </a:extLst>
                </a:gridCol>
                <a:gridCol w="909516">
                  <a:extLst>
                    <a:ext uri="{9D8B030D-6E8A-4147-A177-3AD203B41FA5}">
                      <a16:colId xmlns:a16="http://schemas.microsoft.com/office/drawing/2014/main" val="88476552"/>
                    </a:ext>
                  </a:extLst>
                </a:gridCol>
                <a:gridCol w="909516">
                  <a:extLst>
                    <a:ext uri="{9D8B030D-6E8A-4147-A177-3AD203B41FA5}">
                      <a16:colId xmlns:a16="http://schemas.microsoft.com/office/drawing/2014/main" val="4070871970"/>
                    </a:ext>
                  </a:extLst>
                </a:gridCol>
                <a:gridCol w="909516">
                  <a:extLst>
                    <a:ext uri="{9D8B030D-6E8A-4147-A177-3AD203B41FA5}">
                      <a16:colId xmlns:a16="http://schemas.microsoft.com/office/drawing/2014/main" val="2656984454"/>
                    </a:ext>
                  </a:extLst>
                </a:gridCol>
                <a:gridCol w="909516">
                  <a:extLst>
                    <a:ext uri="{9D8B030D-6E8A-4147-A177-3AD203B41FA5}">
                      <a16:colId xmlns:a16="http://schemas.microsoft.com/office/drawing/2014/main" val="1071420726"/>
                    </a:ext>
                  </a:extLst>
                </a:gridCol>
                <a:gridCol w="909516">
                  <a:extLst>
                    <a:ext uri="{9D8B030D-6E8A-4147-A177-3AD203B41FA5}">
                      <a16:colId xmlns:a16="http://schemas.microsoft.com/office/drawing/2014/main" val="669613286"/>
                    </a:ext>
                  </a:extLst>
                </a:gridCol>
                <a:gridCol w="808458">
                  <a:extLst>
                    <a:ext uri="{9D8B030D-6E8A-4147-A177-3AD203B41FA5}">
                      <a16:colId xmlns:a16="http://schemas.microsoft.com/office/drawing/2014/main" val="3739275841"/>
                    </a:ext>
                  </a:extLst>
                </a:gridCol>
                <a:gridCol w="808458">
                  <a:extLst>
                    <a:ext uri="{9D8B030D-6E8A-4147-A177-3AD203B41FA5}">
                      <a16:colId xmlns:a16="http://schemas.microsoft.com/office/drawing/2014/main" val="2846195252"/>
                    </a:ext>
                  </a:extLst>
                </a:gridCol>
              </a:tblGrid>
              <a:tr h="48542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Rivers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Summer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Autumn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57665"/>
                  </a:ext>
                </a:extLst>
              </a:tr>
              <a:tr h="516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gw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gw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gw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26337880"/>
                  </a:ext>
                </a:extLst>
              </a:tr>
              <a:tr h="7562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12±0.2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41±1.2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30±1.4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18±0.8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22±0.9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36±1.6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31±1.7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11±0.1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18±0.8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25±1.1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41±2.1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16±0.2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95449992"/>
                  </a:ext>
                </a:extLst>
              </a:tr>
              <a:tr h="845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Suru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14±0.4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39±1.9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32±1.1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15±0.2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19±0.7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33±1.9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26±1.5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12±1.1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10±0.1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21±0.6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49±2.7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20±0.5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33280709"/>
                  </a:ext>
                </a:extLst>
              </a:tr>
              <a:tr h="800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20±0.4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37±2.1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27±0.6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16±0.6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24±0.7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36±1.2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23±0.7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17±0.3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22±0.8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25±0.9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37±1.1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16±0.7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17828572"/>
                  </a:ext>
                </a:extLst>
              </a:tr>
              <a:tr h="8899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Nubra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17±1.1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41±1.9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27±0.8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15±0.5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22±0.9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37±1.8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29±1.7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12±0.3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16±0.5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31±0.6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41±2.3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12±0.5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9954246"/>
                  </a:ext>
                </a:extLst>
              </a:tr>
              <a:tr h="7264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Shyok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18±0.9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39±1.8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24±0.4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19±0.3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21±0.7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33±1.7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33±1.9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13±0.1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16±0.8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28±0.8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46±2.6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10±0.2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0293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81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13900" y="2867455"/>
            <a:ext cx="60630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IN" sz="10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21819" y="2633859"/>
            <a:ext cx="67483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IN" sz="11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09265" y="6211669"/>
            <a:ext cx="2482735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Field photograph: 2018</a:t>
            </a:r>
          </a:p>
          <a:p>
            <a:pPr algn="ctr"/>
            <a:r>
              <a:rPr lang="en-US" dirty="0" smtClean="0"/>
              <a:t>Drang-Drung Glacier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0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1" y="-1"/>
            <a:ext cx="8717279" cy="6055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743679"/>
            <a:ext cx="347472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 smtClean="0"/>
              <a:t>More than 1/6 of worlds population depends on snow and glacier fed rivers.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/>
              <a:t>K</a:t>
            </a:r>
            <a:r>
              <a:rPr lang="en-US" sz="1700" dirty="0" smtClean="0"/>
              <a:t>nown as Water Tower of Asia</a:t>
            </a:r>
          </a:p>
          <a:p>
            <a:endParaRPr lang="en-US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 smtClean="0"/>
              <a:t>Largest body of glaciers outside of polar regions, occupy 17% of mountain area (IPCC, 2007) hence also know as Third pole.</a:t>
            </a:r>
          </a:p>
          <a:p>
            <a:endParaRPr lang="en-US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 smtClean="0"/>
              <a:t>5000 glaciers in Himalayan-Hindu-</a:t>
            </a:r>
            <a:r>
              <a:rPr lang="en-US" sz="1700" dirty="0"/>
              <a:t>K</a:t>
            </a:r>
            <a:r>
              <a:rPr lang="en-US" sz="1700" dirty="0" smtClean="0"/>
              <a:t>ush region with an area of 35,110 km</a:t>
            </a:r>
            <a:r>
              <a:rPr lang="en-US" sz="1700" baseline="30000" dirty="0" smtClean="0"/>
              <a:t>2</a:t>
            </a:r>
            <a:r>
              <a:rPr lang="en-US" sz="1700" dirty="0" smtClean="0"/>
              <a:t>.</a:t>
            </a:r>
          </a:p>
          <a:p>
            <a:endParaRPr lang="en-US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 smtClean="0"/>
              <a:t>1800 glaciers in J&amp;K, cover an area of 997 km</a:t>
            </a:r>
            <a:r>
              <a:rPr lang="en-US" sz="1700" baseline="30000" dirty="0" smtClean="0"/>
              <a:t>2.</a:t>
            </a:r>
            <a:r>
              <a:rPr lang="en-US" sz="1700" dirty="0" smtClean="0"/>
              <a:t> </a:t>
            </a:r>
            <a:endParaRPr lang="en-US" sz="1700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062451" y="6169911"/>
            <a:ext cx="5793971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Satellite image of Himalayan Cryosphere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4321" y="129121"/>
            <a:ext cx="2676699" cy="400110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Himalayan </a:t>
            </a:r>
            <a:r>
              <a:rPr lang="en-US" sz="2000" b="1" dirty="0" smtClean="0"/>
              <a:t>Cryosphere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4612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91463" y="68335"/>
            <a:ext cx="2025715" cy="523220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Significance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68781" y="790149"/>
            <a:ext cx="2818780" cy="5355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These Glacier/Snow fed rivers </a:t>
            </a:r>
            <a:r>
              <a:rPr lang="en-US" dirty="0"/>
              <a:t>supply fresh water to 500 million in Himalayas-Hindu-Kush region and 250 million people in China (IPCC,2007</a:t>
            </a:r>
            <a:r>
              <a:rPr lang="en-US" dirty="0" smtClean="0"/>
              <a:t>)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Drinking Purposes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Agriculture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Hydropower generation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Shrinking cryosphere?????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Concern among the people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Climate Change: everybody's cup of tea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1999"/>
            <a:ext cx="8982927" cy="61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569086"/>
            <a:ext cx="314864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59942 sq. kms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Elevations: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2500 a,msl in Drass to &gt; 5000 m a,msl in Leh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Climate: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 arid  climate annual precipitation of about 115 mm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(Weather station Leh)</a:t>
            </a:r>
          </a:p>
          <a:p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in summer to -8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in winter  (Weather station Leh)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9837" y="242596"/>
            <a:ext cx="181013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</a:t>
            </a:r>
            <a:r>
              <a:rPr lang="en-I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I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</a:t>
            </a:r>
            <a:endParaRPr lang="en-I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6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6159" y="0"/>
            <a:ext cx="5552903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Upper Indus river basin Ladakh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73884" y="937783"/>
            <a:ext cx="4292997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Long-term temperature and precipitation trends</a:t>
            </a:r>
          </a:p>
          <a:p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IMD and NOAA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4895"/>
            <a:ext cx="6508866" cy="6145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39" y="2430213"/>
            <a:ext cx="5658961" cy="3321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85942" y="5985164"/>
            <a:ext cx="2468880" cy="369332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Source: Lone et al.,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69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4712" y="42949"/>
            <a:ext cx="669340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ariation of δ</a:t>
            </a:r>
            <a:r>
              <a:rPr lang="en-US" sz="28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06891" y="5682573"/>
            <a:ext cx="4781239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342900" algn="l"/>
              </a:tabLst>
            </a:pPr>
            <a:r>
              <a:rPr lang="en-I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en-IN" sz="2400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I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vs. air temperature, precipitation amount &amp; d-excess</a:t>
            </a:r>
            <a:endParaRPr lang="en-I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1825" y="740815"/>
            <a:ext cx="310033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LMWL-Precipitation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(Monthly &amp; Seasonal)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" y="4503486"/>
            <a:ext cx="3779240" cy="23545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37486" y="6027003"/>
            <a:ext cx="121100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342900" algn="l"/>
              </a:tabLst>
            </a:pPr>
            <a:r>
              <a:rPr lang="en-I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en-IN" sz="2400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I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vs. Altitude</a:t>
            </a:r>
            <a:endParaRPr lang="en-I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00" y="1730315"/>
            <a:ext cx="6271673" cy="3940977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6" y="73626"/>
            <a:ext cx="4331706" cy="439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042118"/>
            <a:ext cx="12192000" cy="1815882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water isotopic value of precipitation abruptly drops at all the precipitation sites in August, without considerable variation in the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ambient temperature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precipitation amount signifying the alteration in moisture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8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7288" y="0"/>
            <a:ext cx="10054673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 smtClean="0"/>
              <a:t>NCEP/NCAR</a:t>
            </a:r>
            <a:r>
              <a:rPr lang="en-IN" b="1" dirty="0"/>
              <a:t> </a:t>
            </a:r>
            <a:r>
              <a:rPr lang="en-IN" b="1" dirty="0" smtClean="0"/>
              <a:t>(National centre for environmental prediction/National centre for atmospheric research:</a:t>
            </a:r>
            <a:endParaRPr lang="en-IN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78" y="399406"/>
            <a:ext cx="10005292" cy="53248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5724292"/>
            <a:ext cx="12192001" cy="113370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W</a:t>
            </a:r>
            <a:r>
              <a:rPr lang="en-IN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esterly </a:t>
            </a:r>
            <a:r>
              <a:rPr lang="en-I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wind </a:t>
            </a:r>
            <a:r>
              <a:rPr lang="en-IN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dominant from </a:t>
            </a:r>
            <a:r>
              <a:rPr lang="en-I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the October to </a:t>
            </a:r>
            <a:r>
              <a:rPr lang="en-IN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May.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southwest </a:t>
            </a:r>
            <a:r>
              <a:rPr lang="en-I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monsoons </a:t>
            </a:r>
            <a:r>
              <a:rPr lang="en-IN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dominant from </a:t>
            </a:r>
            <a:r>
              <a:rPr lang="en-I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June to September.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39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87233" y="172391"/>
            <a:ext cx="336013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HYSPLIT Model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307763" y="1779686"/>
            <a:ext cx="2319072" cy="1081591"/>
            <a:chOff x="83128" y="3086838"/>
            <a:chExt cx="1166727" cy="84654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3128" y="3217025"/>
              <a:ext cx="271619" cy="5652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4896" y="3530018"/>
              <a:ext cx="262938" cy="96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1165" y="3837356"/>
              <a:ext cx="282101" cy="48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72664" y="3086838"/>
              <a:ext cx="447554" cy="216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1000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4416" y="3397133"/>
              <a:ext cx="575439" cy="216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1500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0053" y="3716580"/>
              <a:ext cx="287052" cy="216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</a:t>
              </a:r>
              <a:r>
                <a:rPr lang="en-US" sz="1200" dirty="0" smtClean="0"/>
                <a:t>000</a:t>
              </a:r>
              <a:endParaRPr lang="en-US" sz="12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594" y="3883797"/>
            <a:ext cx="6947405" cy="2974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36985" cy="420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4695</TotalTime>
  <Words>824</Words>
  <Application>Microsoft Office PowerPoint</Application>
  <PresentationFormat>Widescreen</PresentationFormat>
  <Paragraphs>180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Times New Roman</vt:lpstr>
      <vt:lpstr>Times-Roman</vt:lpstr>
      <vt:lpstr>Trebuchet MS</vt:lpstr>
      <vt:lpstr>Tw Cen MT</vt:lpstr>
      <vt:lpstr>Wingdings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353</cp:revision>
  <dcterms:created xsi:type="dcterms:W3CDTF">2017-10-05T10:36:54Z</dcterms:created>
  <dcterms:modified xsi:type="dcterms:W3CDTF">2020-10-07T08:41:52Z</dcterms:modified>
</cp:coreProperties>
</file>