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png&amp;ehk=CAG0Rwr6w" ContentType="image/p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handoutMasterIdLst>
    <p:handoutMasterId r:id="rId21"/>
  </p:handoutMasterIdLst>
  <p:sldIdLst>
    <p:sldId id="256" r:id="rId3"/>
    <p:sldId id="267" r:id="rId4"/>
    <p:sldId id="258" r:id="rId5"/>
    <p:sldId id="259" r:id="rId6"/>
    <p:sldId id="261" r:id="rId7"/>
    <p:sldId id="265" r:id="rId8"/>
    <p:sldId id="268" r:id="rId9"/>
    <p:sldId id="269" r:id="rId10"/>
    <p:sldId id="271" r:id="rId11"/>
    <p:sldId id="272" r:id="rId12"/>
    <p:sldId id="270" r:id="rId13"/>
    <p:sldId id="273" r:id="rId14"/>
    <p:sldId id="274" r:id="rId15"/>
    <p:sldId id="275" r:id="rId16"/>
    <p:sldId id="276" r:id="rId17"/>
    <p:sldId id="277" r:id="rId18"/>
    <p:sldId id="278"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FF9933"/>
    <a:srgbClr val="FFFF00"/>
    <a:srgbClr val="B66D31"/>
    <a:srgbClr val="385D8A"/>
    <a:srgbClr val="401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7353" autoAdjust="0"/>
    <p:restoredTop sz="86496" autoAdjust="0"/>
  </p:normalViewPr>
  <p:slideViewPr>
    <p:cSldViewPr>
      <p:cViewPr varScale="1">
        <p:scale>
          <a:sx n="60" d="100"/>
          <a:sy n="60" d="100"/>
        </p:scale>
        <p:origin x="193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11/10/2020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10/11/2020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10</a:t>
            </a:fld>
            <a:endParaRPr lang="en-US" dirty="0"/>
          </a:p>
        </p:txBody>
      </p:sp>
    </p:spTree>
    <p:extLst>
      <p:ext uri="{BB962C8B-B14F-4D97-AF65-F5344CB8AC3E}">
        <p14:creationId xmlns:p14="http://schemas.microsoft.com/office/powerpoint/2010/main" val="266496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11</a:t>
            </a:fld>
            <a:endParaRPr lang="en-US" dirty="0"/>
          </a:p>
        </p:txBody>
      </p:sp>
    </p:spTree>
    <p:extLst>
      <p:ext uri="{BB962C8B-B14F-4D97-AF65-F5344CB8AC3E}">
        <p14:creationId xmlns:p14="http://schemas.microsoft.com/office/powerpoint/2010/main" val="84006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12</a:t>
            </a:fld>
            <a:endParaRPr lang="en-US" dirty="0"/>
          </a:p>
        </p:txBody>
      </p:sp>
    </p:spTree>
    <p:extLst>
      <p:ext uri="{BB962C8B-B14F-4D97-AF65-F5344CB8AC3E}">
        <p14:creationId xmlns:p14="http://schemas.microsoft.com/office/powerpoint/2010/main" val="659797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13</a:t>
            </a:fld>
            <a:endParaRPr lang="en-US" dirty="0"/>
          </a:p>
        </p:txBody>
      </p:sp>
    </p:spTree>
    <p:extLst>
      <p:ext uri="{BB962C8B-B14F-4D97-AF65-F5344CB8AC3E}">
        <p14:creationId xmlns:p14="http://schemas.microsoft.com/office/powerpoint/2010/main" val="67460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14</a:t>
            </a:fld>
            <a:endParaRPr lang="en-US" dirty="0"/>
          </a:p>
        </p:txBody>
      </p:sp>
    </p:spTree>
    <p:extLst>
      <p:ext uri="{BB962C8B-B14F-4D97-AF65-F5344CB8AC3E}">
        <p14:creationId xmlns:p14="http://schemas.microsoft.com/office/powerpoint/2010/main" val="2177370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15</a:t>
            </a:fld>
            <a:endParaRPr lang="en-US" dirty="0"/>
          </a:p>
        </p:txBody>
      </p:sp>
    </p:spTree>
    <p:extLst>
      <p:ext uri="{BB962C8B-B14F-4D97-AF65-F5344CB8AC3E}">
        <p14:creationId xmlns:p14="http://schemas.microsoft.com/office/powerpoint/2010/main" val="12873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16</a:t>
            </a:fld>
            <a:endParaRPr lang="en-US" dirty="0"/>
          </a:p>
        </p:txBody>
      </p:sp>
    </p:spTree>
    <p:extLst>
      <p:ext uri="{BB962C8B-B14F-4D97-AF65-F5344CB8AC3E}">
        <p14:creationId xmlns:p14="http://schemas.microsoft.com/office/powerpoint/2010/main" val="1630689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17</a:t>
            </a:fld>
            <a:endParaRPr lang="en-US" dirty="0"/>
          </a:p>
        </p:txBody>
      </p:sp>
    </p:spTree>
    <p:extLst>
      <p:ext uri="{BB962C8B-B14F-4D97-AF65-F5344CB8AC3E}">
        <p14:creationId xmlns:p14="http://schemas.microsoft.com/office/powerpoint/2010/main" val="73436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rfpedsuhgsdkjfgh</a:t>
            </a:r>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3</a:t>
            </a:fld>
            <a:endParaRPr lang="en-US" dirty="0"/>
          </a:p>
        </p:txBody>
      </p:sp>
    </p:spTree>
    <p:extLst>
      <p:ext uri="{BB962C8B-B14F-4D97-AF65-F5344CB8AC3E}">
        <p14:creationId xmlns:p14="http://schemas.microsoft.com/office/powerpoint/2010/main" val="368785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4</a:t>
            </a:fld>
            <a:endParaRPr lang="en-US" dirty="0"/>
          </a:p>
        </p:txBody>
      </p:sp>
    </p:spTree>
    <p:extLst>
      <p:ext uri="{BB962C8B-B14F-4D97-AF65-F5344CB8AC3E}">
        <p14:creationId xmlns:p14="http://schemas.microsoft.com/office/powerpoint/2010/main" val="340017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5</a:t>
            </a:fld>
            <a:endParaRPr lang="en-US" dirty="0"/>
          </a:p>
        </p:txBody>
      </p:sp>
    </p:spTree>
    <p:extLst>
      <p:ext uri="{BB962C8B-B14F-4D97-AF65-F5344CB8AC3E}">
        <p14:creationId xmlns:p14="http://schemas.microsoft.com/office/powerpoint/2010/main" val="413148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6</a:t>
            </a:fld>
            <a:endParaRPr lang="en-US" dirty="0"/>
          </a:p>
        </p:txBody>
      </p:sp>
    </p:spTree>
    <p:extLst>
      <p:ext uri="{BB962C8B-B14F-4D97-AF65-F5344CB8AC3E}">
        <p14:creationId xmlns:p14="http://schemas.microsoft.com/office/powerpoint/2010/main" val="56984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7</a:t>
            </a:fld>
            <a:endParaRPr lang="en-US" dirty="0"/>
          </a:p>
        </p:txBody>
      </p:sp>
    </p:spTree>
    <p:extLst>
      <p:ext uri="{BB962C8B-B14F-4D97-AF65-F5344CB8AC3E}">
        <p14:creationId xmlns:p14="http://schemas.microsoft.com/office/powerpoint/2010/main" val="117718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8</a:t>
            </a:fld>
            <a:endParaRPr lang="en-US" dirty="0"/>
          </a:p>
        </p:txBody>
      </p:sp>
    </p:spTree>
    <p:extLst>
      <p:ext uri="{BB962C8B-B14F-4D97-AF65-F5344CB8AC3E}">
        <p14:creationId xmlns:p14="http://schemas.microsoft.com/office/powerpoint/2010/main" val="267737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a:p>
        </p:txBody>
      </p:sp>
      <p:sp>
        <p:nvSpPr>
          <p:cNvPr id="4" name="Marcador de Posição do Número do Diapositivo 3"/>
          <p:cNvSpPr>
            <a:spLocks noGrp="1"/>
          </p:cNvSpPr>
          <p:nvPr>
            <p:ph type="sldNum" sz="quarter" idx="10"/>
          </p:nvPr>
        </p:nvSpPr>
        <p:spPr/>
        <p:txBody>
          <a:bodyPr/>
          <a:lstStyle/>
          <a:p>
            <a:fld id="{46269082-9D5D-43A3-B675-27AB9B8E552E}" type="slidenum">
              <a:rPr lang="en-US" smtClean="0"/>
              <a:t>9</a:t>
            </a:fld>
            <a:endParaRPr lang="en-US" dirty="0"/>
          </a:p>
        </p:txBody>
      </p:sp>
    </p:spTree>
    <p:extLst>
      <p:ext uri="{BB962C8B-B14F-4D97-AF65-F5344CB8AC3E}">
        <p14:creationId xmlns:p14="http://schemas.microsoft.com/office/powerpoint/2010/main" val="2244479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10/11/2020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10/11/2020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10/11/2020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10/11/2020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10/11/2020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10/11/2020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11/10/2020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5.emf"/><Relationship Id="rId3" Type="http://schemas.openxmlformats.org/officeDocument/2006/relationships/notesSlide" Target="../notesSlides/notesSlide10.xml"/><Relationship Id="rId7" Type="http://schemas.microsoft.com/office/2007/relationships/hdphoto" Target="../media/hdphoto1.wdp"/><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8.png"/><Relationship Id="rId11" Type="http://schemas.openxmlformats.org/officeDocument/2006/relationships/image" Target="../media/image24.emf"/><Relationship Id="rId5" Type="http://schemas.openxmlformats.org/officeDocument/2006/relationships/image" Target="../media/image27.png"/><Relationship Id="rId15" Type="http://schemas.openxmlformats.org/officeDocument/2006/relationships/image" Target="../media/image26.emf"/><Relationship Id="rId10" Type="http://schemas.openxmlformats.org/officeDocument/2006/relationships/oleObject" Target="../embeddings/oleObject9.bin"/><Relationship Id="rId4" Type="http://schemas.openxmlformats.org/officeDocument/2006/relationships/image" Target="../media/image6.png"/><Relationship Id="rId9" Type="http://schemas.microsoft.com/office/2007/relationships/hdphoto" Target="../media/hdphoto2.wdp"/><Relationship Id="rId1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8.png&amp;ehk=CAG0Rwr6w"/></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5.png"/><Relationship Id="rId5" Type="http://schemas.openxmlformats.org/officeDocument/2006/relationships/image" Target="../media/image40.png"/><Relationship Id="rId10" Type="http://schemas.openxmlformats.org/officeDocument/2006/relationships/image" Target="../media/image4.png"/><Relationship Id="rId4" Type="http://schemas.openxmlformats.org/officeDocument/2006/relationships/image" Target="../media/image39.png"/><Relationship Id="rId9"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media" Target="../media/media1.mp4"/><Relationship Id="rId7" Type="http://schemas.openxmlformats.org/officeDocument/2006/relationships/image" Target="../media/image7.png"/><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4.xml"/><Relationship Id="rId10" Type="http://schemas.openxmlformats.org/officeDocument/2006/relationships/image" Target="../media/image10.jpeg"/><Relationship Id="rId4" Type="http://schemas.openxmlformats.org/officeDocument/2006/relationships/slideLayout" Target="../slideLayouts/slideLayout7.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oleObject" Target="../embeddings/oleObject6.bin"/><Relationship Id="rId3" Type="http://schemas.openxmlformats.org/officeDocument/2006/relationships/notesSlide" Target="../notesSlides/notesSlide8.xml"/><Relationship Id="rId7" Type="http://schemas.openxmlformats.org/officeDocument/2006/relationships/oleObject" Target="../embeddings/oleObject3.bin"/><Relationship Id="rId12" Type="http://schemas.openxmlformats.org/officeDocument/2006/relationships/image" Target="../media/image19.emf"/><Relationship Id="rId2" Type="http://schemas.openxmlformats.org/officeDocument/2006/relationships/slideLayout" Target="../slideLayouts/slideLayout7.xml"/><Relationship Id="rId16" Type="http://schemas.openxmlformats.org/officeDocument/2006/relationships/image" Target="../media/image21.emf"/><Relationship Id="rId1" Type="http://schemas.openxmlformats.org/officeDocument/2006/relationships/vmlDrawing" Target="../drawings/vmlDrawing2.vml"/><Relationship Id="rId6" Type="http://schemas.openxmlformats.org/officeDocument/2006/relationships/image" Target="../media/image16.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8.emf"/><Relationship Id="rId4" Type="http://schemas.openxmlformats.org/officeDocument/2006/relationships/image" Target="../media/image6.png"/><Relationship Id="rId9" Type="http://schemas.openxmlformats.org/officeDocument/2006/relationships/oleObject" Target="../embeddings/oleObject4.bin"/><Relationship Id="rId14" Type="http://schemas.openxmlformats.org/officeDocument/2006/relationships/image" Target="../media/image20.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3.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247043"/>
          </a:xfrm>
          <a:prstGeom prst="rect">
            <a:avLst/>
          </a:prstGeom>
          <a:noFill/>
        </p:spPr>
        <p:txBody>
          <a:bodyPr wrap="square" rtlCol="0">
            <a:spAutoFit/>
          </a:bodyPr>
          <a:lstStyle/>
          <a:p>
            <a:pPr algn="ctr"/>
            <a:r>
              <a:rPr lang="en-US" sz="2400" b="1" dirty="0"/>
              <a:t>Antitumor and osteogenic activity of bisphosphonate-based Organic Salts and Ionic Liquids</a:t>
            </a:r>
            <a:endParaRPr lang="en-US" b="1" dirty="0"/>
          </a:p>
          <a:p>
            <a:pPr algn="ctr"/>
            <a:endParaRPr lang="fr-FR" dirty="0"/>
          </a:p>
          <a:p>
            <a:pPr algn="ctr"/>
            <a:r>
              <a:rPr lang="pt-PT" sz="1700" b="1" spc="-10" dirty="0"/>
              <a:t>Miguel M. </a:t>
            </a:r>
            <a:r>
              <a:rPr lang="pt-PT" sz="1700" b="1" spc="-10" dirty="0" smtClean="0"/>
              <a:t>Santos </a:t>
            </a:r>
            <a:r>
              <a:rPr lang="pt-PT" sz="1700" b="1" spc="-10" baseline="30000" dirty="0" smtClean="0"/>
              <a:t>1,</a:t>
            </a:r>
            <a:r>
              <a:rPr lang="pt-PT" sz="1700" b="1" spc="-10" dirty="0" smtClean="0"/>
              <a:t>*, </a:t>
            </a:r>
            <a:r>
              <a:rPr lang="pt-PT" sz="1700" b="1" spc="-10" dirty="0"/>
              <a:t>Sónia </a:t>
            </a:r>
            <a:r>
              <a:rPr lang="pt-PT" sz="1700" b="1" spc="-10" dirty="0" smtClean="0"/>
              <a:t>Teixeira </a:t>
            </a:r>
            <a:r>
              <a:rPr lang="pt-PT" sz="1700" b="1" spc="-10" baseline="30000" dirty="0" smtClean="0"/>
              <a:t>2</a:t>
            </a:r>
            <a:r>
              <a:rPr lang="pt-PT" sz="1700" b="1" spc="-10" dirty="0" smtClean="0"/>
              <a:t>, </a:t>
            </a:r>
            <a:r>
              <a:rPr lang="pt-PT" sz="1700" b="1" spc="-10" dirty="0"/>
              <a:t>Maria H. </a:t>
            </a:r>
            <a:r>
              <a:rPr lang="pt-PT" sz="1700" b="1" spc="-10" dirty="0" smtClean="0"/>
              <a:t>Fernandes </a:t>
            </a:r>
            <a:r>
              <a:rPr lang="pt-PT" sz="1700" b="1" spc="-10" baseline="30000" dirty="0"/>
              <a:t>2</a:t>
            </a:r>
            <a:r>
              <a:rPr lang="pt-PT" sz="1700" b="1" spc="-10" dirty="0" smtClean="0"/>
              <a:t>, </a:t>
            </a:r>
            <a:r>
              <a:rPr lang="pt-PT" sz="1700" b="1" spc="-10" dirty="0"/>
              <a:t>J. C. </a:t>
            </a:r>
            <a:r>
              <a:rPr lang="pt-PT" sz="1700" b="1" spc="-10" dirty="0" smtClean="0"/>
              <a:t>Rodrigues </a:t>
            </a:r>
            <a:r>
              <a:rPr lang="pt-PT" sz="1700" b="1" spc="-10" baseline="30000" dirty="0"/>
              <a:t>3</a:t>
            </a:r>
            <a:r>
              <a:rPr lang="pt-PT" sz="1700" b="1" spc="-10" dirty="0" smtClean="0"/>
              <a:t>, </a:t>
            </a:r>
            <a:r>
              <a:rPr lang="pt-PT" sz="1700" b="1" spc="-10" dirty="0"/>
              <a:t>Luís C. </a:t>
            </a:r>
            <a:r>
              <a:rPr lang="pt-PT" sz="1700" b="1" spc="-10" dirty="0" smtClean="0"/>
              <a:t>Branco </a:t>
            </a:r>
            <a:r>
              <a:rPr lang="pt-PT" sz="1700" b="1" spc="-10" baseline="30000" dirty="0" smtClean="0"/>
              <a:t>1</a:t>
            </a:r>
            <a:endParaRPr lang="it-IT" sz="1700" b="1" spc="-10" baseline="30000" dirty="0"/>
          </a:p>
          <a:p>
            <a:endParaRPr lang="fr-FR" dirty="0"/>
          </a:p>
          <a:p>
            <a:r>
              <a:rPr lang="en-US" baseline="30000" dirty="0" smtClean="0"/>
              <a:t>1</a:t>
            </a:r>
            <a:r>
              <a:rPr lang="pt-PT" dirty="0" smtClean="0"/>
              <a:t> </a:t>
            </a:r>
            <a:r>
              <a:rPr lang="pt-PT" dirty="0"/>
              <a:t>LAQV-REQUIMTE, Departamento de Química, Faculdade de Ciências e Tecnologia, Universidade Nova de Lisboa, Caparica, </a:t>
            </a:r>
            <a:r>
              <a:rPr lang="pt-PT" dirty="0" smtClean="0"/>
              <a:t>Portugal</a:t>
            </a:r>
          </a:p>
          <a:p>
            <a:r>
              <a:rPr lang="en-US" baseline="30000" dirty="0" smtClean="0"/>
              <a:t>2</a:t>
            </a:r>
            <a:r>
              <a:rPr lang="en-US" dirty="0" smtClean="0"/>
              <a:t> </a:t>
            </a:r>
            <a:r>
              <a:rPr lang="pt-PT" dirty="0" smtClean="0"/>
              <a:t>Faculdade </a:t>
            </a:r>
            <a:r>
              <a:rPr lang="pt-PT" dirty="0"/>
              <a:t>de Medicina Dentária, Universidade do Porto, Porto, </a:t>
            </a:r>
            <a:r>
              <a:rPr lang="pt-PT" dirty="0" smtClean="0"/>
              <a:t>Portugal</a:t>
            </a:r>
            <a:endParaRPr lang="pt-PT" dirty="0"/>
          </a:p>
          <a:p>
            <a:r>
              <a:rPr lang="pt-PT" baseline="30000" dirty="0"/>
              <a:t>3</a:t>
            </a:r>
            <a:r>
              <a:rPr lang="pt-PT" dirty="0" smtClean="0"/>
              <a:t> Escola Superior de Saúde do Instituto Politécnico do Porto, Porto</a:t>
            </a:r>
            <a:r>
              <a:rPr lang="pt-PT" dirty="0"/>
              <a:t>, </a:t>
            </a:r>
            <a:r>
              <a:rPr lang="pt-PT" dirty="0" smtClean="0"/>
              <a:t>Portugal</a:t>
            </a:r>
          </a:p>
          <a:p>
            <a:endParaRPr lang="en-US" dirty="0"/>
          </a:p>
          <a:p>
            <a:r>
              <a:rPr lang="en-US" sz="1400" b="1" dirty="0" smtClean="0"/>
              <a:t>*</a:t>
            </a:r>
            <a:r>
              <a:rPr lang="en-US" sz="1400" dirty="0" smtClean="0"/>
              <a:t> </a:t>
            </a:r>
            <a:r>
              <a:rPr lang="en-US" sz="1400" dirty="0"/>
              <a:t>Corresponding author: </a:t>
            </a:r>
            <a:r>
              <a:rPr lang="en-US" sz="1400" dirty="0" smtClean="0"/>
              <a:t>miguelmsantos@fct.unl.pt</a:t>
            </a:r>
            <a:endParaRPr lang="fr-FR" sz="1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pic>
        <p:nvPicPr>
          <p:cNvPr id="10" name="Imagem 9"/>
          <p:cNvPicPr>
            <a:picLocks noChangeAspect="1"/>
          </p:cNvPicPr>
          <p:nvPr/>
        </p:nvPicPr>
        <p:blipFill>
          <a:blip r:embed="rId4"/>
          <a:stretch>
            <a:fillRect/>
          </a:stretch>
        </p:blipFill>
        <p:spPr>
          <a:xfrm>
            <a:off x="533401" y="6036414"/>
            <a:ext cx="909839" cy="468000"/>
          </a:xfrm>
          <a:prstGeom prst="rect">
            <a:avLst/>
          </a:prstGeom>
        </p:spPr>
      </p:pic>
      <p:pic>
        <p:nvPicPr>
          <p:cNvPr id="11" name="Picture 1553" descr="PM² at FCT / UNL - PM² Allian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6036414"/>
            <a:ext cx="2260528"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ewsletter FMDUP – Newsletter FMDU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74888" y="6036414"/>
            <a:ext cx="122638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rtificação da ESS pela ISO 9001:2015 — Escola Superior de Saúde"/>
          <p:cNvPicPr>
            <a:picLocks noChangeAspect="1" noChangeArrowheads="1"/>
          </p:cNvPicPr>
          <p:nvPr/>
        </p:nvPicPr>
        <p:blipFill rotWithShape="1">
          <a:blip r:embed="rId7">
            <a:extLst>
              <a:ext uri="{28A0092B-C50C-407E-A947-70E740481C1C}">
                <a14:useLocalDpi xmlns:a14="http://schemas.microsoft.com/office/drawing/2010/main" val="0"/>
              </a:ext>
            </a:extLst>
          </a:blip>
          <a:srcRect l="7333" t="15161" r="6909" b="60349"/>
          <a:stretch/>
        </p:blipFill>
        <p:spPr bwMode="auto">
          <a:xfrm>
            <a:off x="6086833" y="6024124"/>
            <a:ext cx="2627860" cy="46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4205"/>
    </mc:Choice>
    <mc:Fallback>
      <p:transition spd="slow" advTm="42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Picture 3">
            <a:extLst>
              <a:ext uri="{FF2B5EF4-FFF2-40B4-BE49-F238E27FC236}">
                <a16:creationId xmlns:a16="http://schemas.microsoft.com/office/drawing/2014/main" id="{8B728041-639D-4D47-9A76-E20B703FF2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90423"/>
            <a:ext cx="6963747" cy="4477375"/>
          </a:xfrm>
          <a:prstGeom prst="rect">
            <a:avLst/>
          </a:prstGeom>
          <a:noFill/>
          <a:ln>
            <a:noFill/>
          </a:ln>
        </p:spPr>
      </p:pic>
      <p:sp>
        <p:nvSpPr>
          <p:cNvPr id="5" name="Rectangle 2">
            <a:extLst>
              <a:ext uri="{FF2B5EF4-FFF2-40B4-BE49-F238E27FC236}">
                <a16:creationId xmlns:a16="http://schemas.microsoft.com/office/drawing/2014/main" id="{0004C0BD-7CC4-4823-B47E-7F1DE8FFF7B0}"/>
              </a:ext>
            </a:extLst>
          </p:cNvPr>
          <p:cNvSpPr/>
          <p:nvPr/>
        </p:nvSpPr>
        <p:spPr>
          <a:xfrm>
            <a:off x="2357924" y="4624461"/>
            <a:ext cx="5524500" cy="75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Picture 11">
            <a:extLst>
              <a:ext uri="{FF2B5EF4-FFF2-40B4-BE49-F238E27FC236}">
                <a16:creationId xmlns:a16="http://schemas.microsoft.com/office/drawing/2014/main" id="{CCE8E161-7406-4442-AD5F-B5BE9D98FA9A}"/>
              </a:ext>
            </a:extLst>
          </p:cNvPr>
          <p:cNvPicPr>
            <a:picLocks noChangeAspect="1"/>
          </p:cNvPicPr>
          <p:nvPr/>
        </p:nvPicPr>
        <p:blipFill rotWithShape="1">
          <a:blip r:embed="rId6">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15668" t="4043" r="1580" b="30804"/>
          <a:stretch/>
        </p:blipFill>
        <p:spPr bwMode="auto">
          <a:xfrm>
            <a:off x="2119799" y="2874085"/>
            <a:ext cx="5762626" cy="2917115"/>
          </a:xfrm>
          <a:prstGeom prst="rect">
            <a:avLst/>
          </a:prstGeom>
          <a:noFill/>
          <a:ln>
            <a:noFill/>
          </a:ln>
        </p:spPr>
      </p:pic>
      <p:pic>
        <p:nvPicPr>
          <p:cNvPr id="9" name="Picture 4">
            <a:extLst>
              <a:ext uri="{FF2B5EF4-FFF2-40B4-BE49-F238E27FC236}">
                <a16:creationId xmlns:a16="http://schemas.microsoft.com/office/drawing/2014/main" id="{E20835A0-5E9F-4507-93E2-C7B9AFBEE4CD}"/>
              </a:ext>
            </a:extLst>
          </p:cNvPr>
          <p:cNvPicPr/>
          <p:nvPr/>
        </p:nvPicPr>
        <p:blipFill rotWithShape="1">
          <a:blip r:embed="rId8">
            <a:clrChange>
              <a:clrFrom>
                <a:srgbClr val="FFFFFF"/>
              </a:clrFrom>
              <a:clrTo>
                <a:srgbClr val="FFFFFF">
                  <a:alpha val="0"/>
                </a:srgbClr>
              </a:clrTo>
            </a:clrChange>
            <a:duotone>
              <a:schemeClr val="accent3">
                <a:shade val="45000"/>
                <a:satMod val="135000"/>
              </a:schemeClr>
              <a:prstClr val="white"/>
            </a:duotone>
            <a:extLst>
              <a:ext uri="{BEBA8EAE-BF5A-486C-A8C5-ECC9F3942E4B}">
                <a14:imgProps xmlns:a14="http://schemas.microsoft.com/office/drawing/2010/main">
                  <a14:imgLayer r:embed="rId9">
                    <a14:imgEffect>
                      <a14:sharpenSoften amount="50000"/>
                    </a14:imgEffect>
                    <a14:imgEffect>
                      <a14:saturation sat="400000"/>
                    </a14:imgEffect>
                  </a14:imgLayer>
                </a14:imgProps>
              </a:ext>
              <a:ext uri="{28A0092B-C50C-407E-A947-70E740481C1C}">
                <a14:useLocalDpi xmlns:a14="http://schemas.microsoft.com/office/drawing/2010/main" val="0"/>
              </a:ext>
            </a:extLst>
          </a:blip>
          <a:srcRect l="15343" t="4269" r="1905" b="29936"/>
          <a:stretch/>
        </p:blipFill>
        <p:spPr bwMode="auto">
          <a:xfrm>
            <a:off x="2119799" y="2209800"/>
            <a:ext cx="5762625" cy="2936165"/>
          </a:xfrm>
          <a:prstGeom prst="rect">
            <a:avLst/>
          </a:prstGeom>
          <a:noFill/>
          <a:ln>
            <a:noFill/>
          </a:ln>
        </p:spPr>
      </p:pic>
      <p:sp>
        <p:nvSpPr>
          <p:cNvPr id="10" name="Rectangle 5">
            <a:extLst>
              <a:ext uri="{FF2B5EF4-FFF2-40B4-BE49-F238E27FC236}">
                <a16:creationId xmlns:a16="http://schemas.microsoft.com/office/drawing/2014/main" id="{4005D586-EFB2-4CAC-80AD-8B61028FDD2A}"/>
              </a:ext>
            </a:extLst>
          </p:cNvPr>
          <p:cNvSpPr/>
          <p:nvPr/>
        </p:nvSpPr>
        <p:spPr>
          <a:xfrm>
            <a:off x="4205774" y="1681235"/>
            <a:ext cx="1219200" cy="1744787"/>
          </a:xfrm>
          <a:prstGeom prst="rect">
            <a:avLst/>
          </a:prstGeom>
          <a:solidFill>
            <a:schemeClr val="tx2">
              <a:lumMod val="20000"/>
              <a:lumOff val="80000"/>
              <a:alpha val="49020"/>
            </a:schemeClr>
          </a:solidFill>
          <a:ln w="1270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a:p>
        </p:txBody>
      </p:sp>
      <p:sp>
        <p:nvSpPr>
          <p:cNvPr id="11" name="TextBox 6">
            <a:extLst>
              <a:ext uri="{FF2B5EF4-FFF2-40B4-BE49-F238E27FC236}">
                <a16:creationId xmlns:a16="http://schemas.microsoft.com/office/drawing/2014/main" id="{20151B71-6074-488E-BF69-B188EEF60736}"/>
              </a:ext>
            </a:extLst>
          </p:cNvPr>
          <p:cNvSpPr txBox="1"/>
          <p:nvPr/>
        </p:nvSpPr>
        <p:spPr>
          <a:xfrm>
            <a:off x="4345777" y="3426023"/>
            <a:ext cx="903965" cy="307777"/>
          </a:xfrm>
          <a:prstGeom prst="rect">
            <a:avLst/>
          </a:prstGeom>
          <a:noFill/>
        </p:spPr>
        <p:txBody>
          <a:bodyPr wrap="none" rtlCol="0">
            <a:spAutoFit/>
          </a:bodyPr>
          <a:lstStyle/>
          <a:p>
            <a:r>
              <a:rPr lang="pt-PT" sz="1400" dirty="0">
                <a:solidFill>
                  <a:schemeClr val="bg1">
                    <a:lumMod val="85000"/>
                  </a:schemeClr>
                </a:solidFill>
                <a:latin typeface="Cambria" panose="02040503050406030204" pitchFamily="18" charset="0"/>
                <a:ea typeface="Verdana" panose="020B0604030504040204" pitchFamily="34" charset="0"/>
                <a:cs typeface="Verdana" panose="020B0604030504040204" pitchFamily="34" charset="0"/>
              </a:rPr>
              <a:t>O=P–</a:t>
            </a:r>
            <a:r>
              <a:rPr lang="pt-PT" sz="1400" b="1" dirty="0">
                <a:solidFill>
                  <a:srgbClr val="4472C4"/>
                </a:solidFill>
                <a:latin typeface="Cambria" panose="02040503050406030204" pitchFamily="18" charset="0"/>
                <a:ea typeface="Verdana" panose="020B0604030504040204" pitchFamily="34" charset="0"/>
                <a:cs typeface="Verdana" panose="020B0604030504040204" pitchFamily="34" charset="0"/>
              </a:rPr>
              <a:t>O-H</a:t>
            </a:r>
          </a:p>
        </p:txBody>
      </p:sp>
      <p:sp>
        <p:nvSpPr>
          <p:cNvPr id="12" name="Rectangle 9">
            <a:extLst>
              <a:ext uri="{FF2B5EF4-FFF2-40B4-BE49-F238E27FC236}">
                <a16:creationId xmlns:a16="http://schemas.microsoft.com/office/drawing/2014/main" id="{67D453C6-09EA-4AAF-B3F0-1530953FAC47}"/>
              </a:ext>
            </a:extLst>
          </p:cNvPr>
          <p:cNvSpPr/>
          <p:nvPr/>
        </p:nvSpPr>
        <p:spPr>
          <a:xfrm>
            <a:off x="6477973" y="1681236"/>
            <a:ext cx="824940" cy="3464729"/>
          </a:xfrm>
          <a:prstGeom prst="rect">
            <a:avLst/>
          </a:prstGeom>
          <a:solidFill>
            <a:schemeClr val="tx2">
              <a:lumMod val="20000"/>
              <a:lumOff val="80000"/>
              <a:alpha val="49020"/>
            </a:schemeClr>
          </a:solidFill>
          <a:ln w="12700">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pt-PT"/>
          </a:p>
        </p:txBody>
      </p:sp>
      <p:sp>
        <p:nvSpPr>
          <p:cNvPr id="13" name="TextBox 7">
            <a:extLst>
              <a:ext uri="{FF2B5EF4-FFF2-40B4-BE49-F238E27FC236}">
                <a16:creationId xmlns:a16="http://schemas.microsoft.com/office/drawing/2014/main" id="{84A263BC-B885-42E5-A91D-B8718884A659}"/>
              </a:ext>
            </a:extLst>
          </p:cNvPr>
          <p:cNvSpPr txBox="1"/>
          <p:nvPr/>
        </p:nvSpPr>
        <p:spPr>
          <a:xfrm>
            <a:off x="6319838" y="5129519"/>
            <a:ext cx="1141210" cy="307777"/>
          </a:xfrm>
          <a:prstGeom prst="rect">
            <a:avLst/>
          </a:prstGeom>
          <a:noFill/>
        </p:spPr>
        <p:txBody>
          <a:bodyPr wrap="none" rtlCol="0">
            <a:spAutoFit/>
          </a:bodyPr>
          <a:lstStyle/>
          <a:p>
            <a:r>
              <a:rPr lang="pt-PT" sz="1400" b="1" dirty="0">
                <a:solidFill>
                  <a:srgbClr val="4472C4"/>
                </a:solidFill>
                <a:latin typeface="Cambria" panose="02040503050406030204" pitchFamily="18" charset="0"/>
              </a:rPr>
              <a:t>P=O / P–O</a:t>
            </a:r>
            <a:r>
              <a:rPr lang="pt-PT" sz="1400" dirty="0">
                <a:solidFill>
                  <a:schemeClr val="bg1">
                    <a:lumMod val="85000"/>
                  </a:schemeClr>
                </a:solidFill>
                <a:latin typeface="Cambria" panose="02040503050406030204" pitchFamily="18" charset="0"/>
              </a:rPr>
              <a:t>H</a:t>
            </a:r>
          </a:p>
        </p:txBody>
      </p:sp>
      <p:graphicFrame>
        <p:nvGraphicFramePr>
          <p:cNvPr id="14" name="Object 12">
            <a:extLst>
              <a:ext uri="{FF2B5EF4-FFF2-40B4-BE49-F238E27FC236}">
                <a16:creationId xmlns:a16="http://schemas.microsoft.com/office/drawing/2014/main" id="{0289E050-388A-43AE-A170-6C7105670942}"/>
              </a:ext>
            </a:extLst>
          </p:cNvPr>
          <p:cNvGraphicFramePr>
            <a:graphicFrameLocks noChangeAspect="1"/>
          </p:cNvGraphicFramePr>
          <p:nvPr>
            <p:extLst>
              <p:ext uri="{D42A27DB-BD31-4B8C-83A1-F6EECF244321}">
                <p14:modId xmlns:p14="http://schemas.microsoft.com/office/powerpoint/2010/main" val="2427178784"/>
              </p:ext>
            </p:extLst>
          </p:nvPr>
        </p:nvGraphicFramePr>
        <p:xfrm>
          <a:off x="789474" y="49258"/>
          <a:ext cx="1330325" cy="1576387"/>
        </p:xfrm>
        <a:graphic>
          <a:graphicData uri="http://schemas.openxmlformats.org/presentationml/2006/ole">
            <mc:AlternateContent xmlns:mc="http://schemas.openxmlformats.org/markup-compatibility/2006">
              <mc:Choice xmlns:v="urn:schemas-microsoft-com:vml" Requires="v">
                <p:oleObj spid="_x0000_s5152" name="CS ChemDraw Drawing" r:id="rId10" imgW="1329979" imgH="1576536" progId="ChemDraw.Document.6.0">
                  <p:embed/>
                </p:oleObj>
              </mc:Choice>
              <mc:Fallback>
                <p:oleObj name="CS ChemDraw Drawing" r:id="rId10" imgW="1329979" imgH="1576536" progId="ChemDraw.Document.6.0">
                  <p:embed/>
                  <p:pic>
                    <p:nvPicPr>
                      <p:cNvPr id="13" name="Object 12">
                        <a:extLst>
                          <a:ext uri="{FF2B5EF4-FFF2-40B4-BE49-F238E27FC236}">
                            <a16:creationId xmlns:a16="http://schemas.microsoft.com/office/drawing/2014/main" id="{0289E050-388A-43AE-A170-6C7105670942}"/>
                          </a:ext>
                        </a:extLst>
                      </p:cNvPr>
                      <p:cNvPicPr/>
                      <p:nvPr/>
                    </p:nvPicPr>
                    <p:blipFill>
                      <a:blip r:embed="rId11"/>
                      <a:stretch>
                        <a:fillRect/>
                      </a:stretch>
                    </p:blipFill>
                    <p:spPr>
                      <a:xfrm>
                        <a:off x="789474" y="49258"/>
                        <a:ext cx="1330325" cy="1576387"/>
                      </a:xfrm>
                      <a:prstGeom prst="rect">
                        <a:avLst/>
                      </a:prstGeom>
                    </p:spPr>
                  </p:pic>
                </p:oleObj>
              </mc:Fallback>
            </mc:AlternateContent>
          </a:graphicData>
        </a:graphic>
      </p:graphicFrame>
      <p:graphicFrame>
        <p:nvGraphicFramePr>
          <p:cNvPr id="15" name="Object 13">
            <a:extLst>
              <a:ext uri="{FF2B5EF4-FFF2-40B4-BE49-F238E27FC236}">
                <a16:creationId xmlns:a16="http://schemas.microsoft.com/office/drawing/2014/main" id="{EBC44E53-D90A-49CD-982D-683AEBA4EF74}"/>
              </a:ext>
            </a:extLst>
          </p:cNvPr>
          <p:cNvGraphicFramePr>
            <a:graphicFrameLocks noChangeAspect="1"/>
          </p:cNvGraphicFramePr>
          <p:nvPr>
            <p:extLst>
              <p:ext uri="{D42A27DB-BD31-4B8C-83A1-F6EECF244321}">
                <p14:modId xmlns:p14="http://schemas.microsoft.com/office/powerpoint/2010/main" val="55137398"/>
              </p:ext>
            </p:extLst>
          </p:nvPr>
        </p:nvGraphicFramePr>
        <p:xfrm>
          <a:off x="3090742" y="44366"/>
          <a:ext cx="2159000" cy="1541463"/>
        </p:xfrm>
        <a:graphic>
          <a:graphicData uri="http://schemas.openxmlformats.org/presentationml/2006/ole">
            <mc:AlternateContent xmlns:mc="http://schemas.openxmlformats.org/markup-compatibility/2006">
              <mc:Choice xmlns:v="urn:schemas-microsoft-com:vml" Requires="v">
                <p:oleObj spid="_x0000_s5153" name="CS ChemDraw Drawing" r:id="rId12" imgW="2159052" imgH="1541512" progId="ChemDraw.Document.6.0">
                  <p:embed/>
                </p:oleObj>
              </mc:Choice>
              <mc:Fallback>
                <p:oleObj name="CS ChemDraw Drawing" r:id="rId12" imgW="2159052" imgH="1541512" progId="ChemDraw.Document.6.0">
                  <p:embed/>
                  <p:pic>
                    <p:nvPicPr>
                      <p:cNvPr id="14" name="Object 13">
                        <a:extLst>
                          <a:ext uri="{FF2B5EF4-FFF2-40B4-BE49-F238E27FC236}">
                            <a16:creationId xmlns:a16="http://schemas.microsoft.com/office/drawing/2014/main" id="{EBC44E53-D90A-49CD-982D-683AEBA4EF74}"/>
                          </a:ext>
                        </a:extLst>
                      </p:cNvPr>
                      <p:cNvPicPr/>
                      <p:nvPr/>
                    </p:nvPicPr>
                    <p:blipFill>
                      <a:blip r:embed="rId13"/>
                      <a:stretch>
                        <a:fillRect/>
                      </a:stretch>
                    </p:blipFill>
                    <p:spPr>
                      <a:xfrm>
                        <a:off x="3090742" y="44366"/>
                        <a:ext cx="2159000" cy="1541463"/>
                      </a:xfrm>
                      <a:prstGeom prst="rect">
                        <a:avLst/>
                      </a:prstGeom>
                    </p:spPr>
                  </p:pic>
                </p:oleObj>
              </mc:Fallback>
            </mc:AlternateContent>
          </a:graphicData>
        </a:graphic>
      </p:graphicFrame>
      <p:graphicFrame>
        <p:nvGraphicFramePr>
          <p:cNvPr id="16" name="Object 14">
            <a:extLst>
              <a:ext uri="{FF2B5EF4-FFF2-40B4-BE49-F238E27FC236}">
                <a16:creationId xmlns:a16="http://schemas.microsoft.com/office/drawing/2014/main" id="{8C1F6009-80A5-47CF-9F07-A10CA1E83606}"/>
              </a:ext>
            </a:extLst>
          </p:cNvPr>
          <p:cNvGraphicFramePr>
            <a:graphicFrameLocks noChangeAspect="1"/>
          </p:cNvGraphicFramePr>
          <p:nvPr>
            <p:extLst>
              <p:ext uri="{D42A27DB-BD31-4B8C-83A1-F6EECF244321}">
                <p14:modId xmlns:p14="http://schemas.microsoft.com/office/powerpoint/2010/main" val="1311898655"/>
              </p:ext>
            </p:extLst>
          </p:nvPr>
        </p:nvGraphicFramePr>
        <p:xfrm>
          <a:off x="6053729" y="52601"/>
          <a:ext cx="2814638" cy="1543050"/>
        </p:xfrm>
        <a:graphic>
          <a:graphicData uri="http://schemas.openxmlformats.org/presentationml/2006/ole">
            <mc:AlternateContent xmlns:mc="http://schemas.openxmlformats.org/markup-compatibility/2006">
              <mc:Choice xmlns:v="urn:schemas-microsoft-com:vml" Requires="v">
                <p:oleObj spid="_x0000_s5154" name="CS ChemDraw Drawing" r:id="rId14" imgW="2814494" imgH="1543286" progId="ChemDraw.Document.6.0">
                  <p:embed/>
                </p:oleObj>
              </mc:Choice>
              <mc:Fallback>
                <p:oleObj name="CS ChemDraw Drawing" r:id="rId14" imgW="2814494" imgH="1543286" progId="ChemDraw.Document.6.0">
                  <p:embed/>
                  <p:pic>
                    <p:nvPicPr>
                      <p:cNvPr id="15" name="Object 14">
                        <a:extLst>
                          <a:ext uri="{FF2B5EF4-FFF2-40B4-BE49-F238E27FC236}">
                            <a16:creationId xmlns:a16="http://schemas.microsoft.com/office/drawing/2014/main" id="{8C1F6009-80A5-47CF-9F07-A10CA1E83606}"/>
                          </a:ext>
                        </a:extLst>
                      </p:cNvPr>
                      <p:cNvPicPr/>
                      <p:nvPr/>
                    </p:nvPicPr>
                    <p:blipFill>
                      <a:blip r:embed="rId15"/>
                      <a:stretch>
                        <a:fillRect/>
                      </a:stretch>
                    </p:blipFill>
                    <p:spPr>
                      <a:xfrm>
                        <a:off x="6053729" y="52601"/>
                        <a:ext cx="2814638" cy="1543050"/>
                      </a:xfrm>
                      <a:prstGeom prst="rect">
                        <a:avLst/>
                      </a:prstGeom>
                    </p:spPr>
                  </p:pic>
                </p:oleObj>
              </mc:Fallback>
            </mc:AlternateContent>
          </a:graphicData>
        </a:graphic>
      </p:graphicFrame>
    </p:spTree>
    <p:extLst>
      <p:ext uri="{BB962C8B-B14F-4D97-AF65-F5344CB8AC3E}">
        <p14:creationId xmlns:p14="http://schemas.microsoft.com/office/powerpoint/2010/main" val="962215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Rectangle: Rounded Corners 5">
            <a:extLst>
              <a:ext uri="{FF2B5EF4-FFF2-40B4-BE49-F238E27FC236}">
                <a16:creationId xmlns:a16="http://schemas.microsoft.com/office/drawing/2014/main" id="{84BF94C6-9BCF-4EB3-AB4B-B61E1FABC361}"/>
              </a:ext>
            </a:extLst>
          </p:cNvPr>
          <p:cNvSpPr/>
          <p:nvPr/>
        </p:nvSpPr>
        <p:spPr>
          <a:xfrm>
            <a:off x="5716990" y="367663"/>
            <a:ext cx="3040391" cy="2796451"/>
          </a:xfrm>
          <a:prstGeom prst="roundRect">
            <a:avLst>
              <a:gd name="adj" fmla="val 68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a:p>
        </p:txBody>
      </p:sp>
      <p:pic>
        <p:nvPicPr>
          <p:cNvPr id="10" name="Picture 1" descr="XS44_mer">
            <a:extLst>
              <a:ext uri="{FF2B5EF4-FFF2-40B4-BE49-F238E27FC236}">
                <a16:creationId xmlns:a16="http://schemas.microsoft.com/office/drawing/2014/main" id="{753A236F-DBA4-41AA-808B-15905D382D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92" t="11111" r="4672" b="11942"/>
          <a:stretch>
            <a:fillRect/>
          </a:stretch>
        </p:blipFill>
        <p:spPr bwMode="auto">
          <a:xfrm>
            <a:off x="6063926" y="534291"/>
            <a:ext cx="2613193" cy="171124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7">
            <a:extLst>
              <a:ext uri="{FF2B5EF4-FFF2-40B4-BE49-F238E27FC236}">
                <a16:creationId xmlns:a16="http://schemas.microsoft.com/office/drawing/2014/main" id="{6C8E0D8A-BDFC-4200-BBEB-51059E335C21}"/>
              </a:ext>
            </a:extLst>
          </p:cNvPr>
          <p:cNvSpPr>
            <a:spLocks noChangeArrowheads="1"/>
          </p:cNvSpPr>
          <p:nvPr/>
        </p:nvSpPr>
        <p:spPr bwMode="auto">
          <a:xfrm>
            <a:off x="5675085" y="2318106"/>
            <a:ext cx="31241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pt-PT" sz="1200" b="1"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[DBNH][</a:t>
            </a:r>
            <a:r>
              <a:rPr kumimoji="0" lang="en-US" altLang="pt-PT" sz="1200" b="1"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Zol</a:t>
            </a:r>
            <a:r>
              <a:rPr kumimoji="0" lang="en-US" altLang="pt-PT" sz="1200" b="1"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pt-PT" sz="12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one cationic DBN unit and one zwitterionic </a:t>
            </a:r>
            <a:r>
              <a:rPr kumimoji="0" lang="en-US" altLang="pt-PT" sz="1200" b="0" i="0" u="none" strike="noStrike" cap="none" normalizeH="0" baseline="0" dirty="0" err="1">
                <a:ln>
                  <a:noFill/>
                </a:ln>
                <a:solidFill>
                  <a:schemeClr val="tx1"/>
                </a:solidFill>
                <a:effectLst/>
                <a:ea typeface="Times New Roman" panose="02020603050405020304" pitchFamily="18" charset="0"/>
                <a:cs typeface="Times New Roman" panose="02020603050405020304" pitchFamily="18" charset="0"/>
              </a:rPr>
              <a:t>Zol</a:t>
            </a:r>
            <a:r>
              <a:rPr kumimoji="0" lang="en-US" altLang="pt-PT" sz="1200" b="0" i="0"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 entity bearing two anionic phosphonate groups and one cationic imidazolium moiety. </a:t>
            </a:r>
            <a:endParaRPr kumimoji="0" lang="en-US" altLang="pt-PT" sz="1200" b="0" i="0" u="none" strike="noStrike" cap="none" normalizeH="0" baseline="0" dirty="0">
              <a:ln>
                <a:noFill/>
              </a:ln>
              <a:solidFill>
                <a:schemeClr val="tx1"/>
              </a:solidFill>
              <a:effectLst/>
            </a:endParaRPr>
          </a:p>
        </p:txBody>
      </p:sp>
      <p:cxnSp>
        <p:nvCxnSpPr>
          <p:cNvPr id="13" name="Straight Arrow Connector 14">
            <a:extLst>
              <a:ext uri="{FF2B5EF4-FFF2-40B4-BE49-F238E27FC236}">
                <a16:creationId xmlns:a16="http://schemas.microsoft.com/office/drawing/2014/main" id="{344165D6-CDEF-46E4-BBC1-73FCD210F077}"/>
              </a:ext>
            </a:extLst>
          </p:cNvPr>
          <p:cNvCxnSpPr>
            <a:cxnSpLocks/>
          </p:cNvCxnSpPr>
          <p:nvPr/>
        </p:nvCxnSpPr>
        <p:spPr>
          <a:xfrm flipH="1" flipV="1">
            <a:off x="7309108" y="1576675"/>
            <a:ext cx="73740" cy="324710"/>
          </a:xfrm>
          <a:prstGeom prst="straightConnector1">
            <a:avLst/>
          </a:prstGeom>
          <a:ln w="190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6">
            <a:extLst>
              <a:ext uri="{FF2B5EF4-FFF2-40B4-BE49-F238E27FC236}">
                <a16:creationId xmlns:a16="http://schemas.microsoft.com/office/drawing/2014/main" id="{757F6489-0A01-4811-A916-17F143239A3F}"/>
              </a:ext>
            </a:extLst>
          </p:cNvPr>
          <p:cNvCxnSpPr>
            <a:cxnSpLocks/>
          </p:cNvCxnSpPr>
          <p:nvPr/>
        </p:nvCxnSpPr>
        <p:spPr>
          <a:xfrm flipV="1">
            <a:off x="7553402" y="1398686"/>
            <a:ext cx="73740" cy="324710"/>
          </a:xfrm>
          <a:prstGeom prst="straightConnector1">
            <a:avLst/>
          </a:prstGeom>
          <a:ln w="19050">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15" name="Straight Arrow Connector 18">
            <a:extLst>
              <a:ext uri="{FF2B5EF4-FFF2-40B4-BE49-F238E27FC236}">
                <a16:creationId xmlns:a16="http://schemas.microsoft.com/office/drawing/2014/main" id="{1980F508-55FE-4001-8EDC-ECC482BB5C0A}"/>
              </a:ext>
            </a:extLst>
          </p:cNvPr>
          <p:cNvCxnSpPr>
            <a:cxnSpLocks/>
          </p:cNvCxnSpPr>
          <p:nvPr/>
        </p:nvCxnSpPr>
        <p:spPr>
          <a:xfrm>
            <a:off x="6611879" y="692814"/>
            <a:ext cx="192937" cy="417"/>
          </a:xfrm>
          <a:prstGeom prst="straightConnector1">
            <a:avLst/>
          </a:prstGeom>
          <a:ln w="1905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6" name="TextBox 2">
            <a:extLst>
              <a:ext uri="{FF2B5EF4-FFF2-40B4-BE49-F238E27FC236}">
                <a16:creationId xmlns:a16="http://schemas.microsoft.com/office/drawing/2014/main" id="{D5C69109-824F-4787-BC53-DB5262802268}"/>
              </a:ext>
            </a:extLst>
          </p:cNvPr>
          <p:cNvSpPr txBox="1"/>
          <p:nvPr/>
        </p:nvSpPr>
        <p:spPr>
          <a:xfrm>
            <a:off x="6114658" y="4468987"/>
            <a:ext cx="2990574" cy="1384995"/>
          </a:xfrm>
          <a:prstGeom prst="rect">
            <a:avLst/>
          </a:prstGeom>
          <a:noFill/>
        </p:spPr>
        <p:txBody>
          <a:bodyPr wrap="square" rtlCol="0">
            <a:spAutoFit/>
          </a:bodyPr>
          <a:lstStyle/>
          <a:p>
            <a:pPr marL="285750" indent="-285750">
              <a:lnSpc>
                <a:spcPct val="150000"/>
              </a:lnSpc>
              <a:buFontTx/>
              <a:buChar char="-"/>
            </a:pPr>
            <a:r>
              <a:rPr lang="pt-PT" sz="1400" dirty="0">
                <a:latin typeface="Arial Narrow" panose="020B0606020202030204" pitchFamily="34" charset="0"/>
              </a:rPr>
              <a:t>11 monoanionic solid salts and 1 </a:t>
            </a:r>
            <a:r>
              <a:rPr lang="pt-PT" sz="1400" dirty="0" smtClean="0">
                <a:latin typeface="Arial Narrow" panose="020B0606020202030204" pitchFamily="34" charset="0"/>
              </a:rPr>
              <a:t>RTIL</a:t>
            </a:r>
            <a:endParaRPr lang="pt-PT" sz="1400" dirty="0">
              <a:latin typeface="Arial Narrow" panose="020B0606020202030204" pitchFamily="34" charset="0"/>
            </a:endParaRPr>
          </a:p>
          <a:p>
            <a:pPr marL="285750" indent="-285750">
              <a:lnSpc>
                <a:spcPct val="150000"/>
              </a:lnSpc>
              <a:buFontTx/>
              <a:buChar char="-"/>
            </a:pPr>
            <a:r>
              <a:rPr lang="pt-PT" sz="1400" dirty="0">
                <a:latin typeface="Arial Narrow" panose="020B0606020202030204" pitchFamily="34" charset="0"/>
              </a:rPr>
              <a:t>Lower T</a:t>
            </a:r>
            <a:r>
              <a:rPr lang="pt-PT" sz="1400" baseline="-25000" dirty="0">
                <a:latin typeface="Arial Narrow" panose="020B0606020202030204" pitchFamily="34" charset="0"/>
              </a:rPr>
              <a:t>m</a:t>
            </a:r>
            <a:r>
              <a:rPr lang="pt-PT" sz="1400" dirty="0">
                <a:latin typeface="Arial Narrow" panose="020B0606020202030204" pitchFamily="34" charset="0"/>
              </a:rPr>
              <a:t> than parent drugs</a:t>
            </a:r>
          </a:p>
          <a:p>
            <a:pPr marL="285750" indent="-285750">
              <a:lnSpc>
                <a:spcPct val="150000"/>
              </a:lnSpc>
              <a:buFontTx/>
              <a:buChar char="-"/>
            </a:pPr>
            <a:r>
              <a:rPr lang="pt-PT" sz="1400" dirty="0" smtClean="0">
                <a:latin typeface="Arial Narrow" panose="020B0606020202030204" pitchFamily="34" charset="0"/>
              </a:rPr>
              <a:t>7 non-</a:t>
            </a:r>
            <a:r>
              <a:rPr lang="pt-PT" sz="1400" dirty="0" err="1" smtClean="0">
                <a:latin typeface="Arial Narrow" panose="020B0606020202030204" pitchFamily="34" charset="0"/>
              </a:rPr>
              <a:t>polymorphic</a:t>
            </a:r>
            <a:endParaRPr lang="pt-PT" sz="1400" dirty="0">
              <a:latin typeface="Arial Narrow" panose="020B0606020202030204" pitchFamily="34" charset="0"/>
            </a:endParaRPr>
          </a:p>
          <a:p>
            <a:pPr marL="285750" indent="-285750">
              <a:lnSpc>
                <a:spcPct val="150000"/>
              </a:lnSpc>
              <a:buFontTx/>
              <a:buChar char="-"/>
            </a:pPr>
            <a:r>
              <a:rPr lang="pt-PT" sz="1400" dirty="0">
                <a:latin typeface="Arial Narrow" panose="020B0606020202030204" pitchFamily="34" charset="0"/>
              </a:rPr>
              <a:t>11 dianionic RTILs and 1 salt</a:t>
            </a:r>
          </a:p>
        </p:txBody>
      </p:sp>
      <p:graphicFrame>
        <p:nvGraphicFramePr>
          <p:cNvPr id="35" name="Table 6">
            <a:extLst>
              <a:ext uri="{FF2B5EF4-FFF2-40B4-BE49-F238E27FC236}">
                <a16:creationId xmlns:a16="http://schemas.microsoft.com/office/drawing/2014/main" id="{A361D919-4491-4AFD-91D6-B757EF8F800E}"/>
              </a:ext>
            </a:extLst>
          </p:cNvPr>
          <p:cNvGraphicFramePr>
            <a:graphicFrameLocks noGrp="1"/>
          </p:cNvGraphicFramePr>
          <p:nvPr>
            <p:extLst>
              <p:ext uri="{D42A27DB-BD31-4B8C-83A1-F6EECF244321}">
                <p14:modId xmlns:p14="http://schemas.microsoft.com/office/powerpoint/2010/main" val="2554467532"/>
              </p:ext>
            </p:extLst>
          </p:nvPr>
        </p:nvGraphicFramePr>
        <p:xfrm>
          <a:off x="113797" y="58080"/>
          <a:ext cx="5441834" cy="5809310"/>
        </p:xfrm>
        <a:graphic>
          <a:graphicData uri="http://schemas.openxmlformats.org/drawingml/2006/table">
            <a:tbl>
              <a:tblPr firstRow="1" firstCol="1" bandRow="1">
                <a:tableStyleId>{5A111915-BE36-4E01-A7E5-04B1672EAD32}</a:tableStyleId>
              </a:tblPr>
              <a:tblGrid>
                <a:gridCol w="1671352">
                  <a:extLst>
                    <a:ext uri="{9D8B030D-6E8A-4147-A177-3AD203B41FA5}">
                      <a16:colId xmlns:a16="http://schemas.microsoft.com/office/drawing/2014/main" val="3156647836"/>
                    </a:ext>
                  </a:extLst>
                </a:gridCol>
                <a:gridCol w="1314130">
                  <a:extLst>
                    <a:ext uri="{9D8B030D-6E8A-4147-A177-3AD203B41FA5}">
                      <a16:colId xmlns:a16="http://schemas.microsoft.com/office/drawing/2014/main" val="200794354"/>
                    </a:ext>
                  </a:extLst>
                </a:gridCol>
                <a:gridCol w="1089108">
                  <a:extLst>
                    <a:ext uri="{9D8B030D-6E8A-4147-A177-3AD203B41FA5}">
                      <a16:colId xmlns:a16="http://schemas.microsoft.com/office/drawing/2014/main" val="1700113357"/>
                    </a:ext>
                  </a:extLst>
                </a:gridCol>
                <a:gridCol w="691100">
                  <a:extLst>
                    <a:ext uri="{9D8B030D-6E8A-4147-A177-3AD203B41FA5}">
                      <a16:colId xmlns:a16="http://schemas.microsoft.com/office/drawing/2014/main" val="2670917692"/>
                    </a:ext>
                  </a:extLst>
                </a:gridCol>
                <a:gridCol w="676144">
                  <a:extLst>
                    <a:ext uri="{9D8B030D-6E8A-4147-A177-3AD203B41FA5}">
                      <a16:colId xmlns:a16="http://schemas.microsoft.com/office/drawing/2014/main" val="3356303816"/>
                    </a:ext>
                  </a:extLst>
                </a:gridCol>
              </a:tblGrid>
              <a:tr h="205405">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Salt</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Physical state</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T</a:t>
                      </a:r>
                      <a:r>
                        <a:rPr lang="pt-PT" sz="1050" baseline="-25000" dirty="0">
                          <a:effectLst/>
                          <a:latin typeface="Verdana" panose="020B0604030504040204" pitchFamily="34" charset="0"/>
                          <a:ea typeface="Verdana" panose="020B0604030504040204" pitchFamily="34" charset="0"/>
                          <a:cs typeface="Verdana" panose="020B0604030504040204" pitchFamily="34" charset="0"/>
                        </a:rPr>
                        <a:t>m </a:t>
                      </a:r>
                      <a:r>
                        <a:rPr lang="pt-PT" sz="1050" dirty="0">
                          <a:effectLst/>
                          <a:latin typeface="Verdana" panose="020B0604030504040204" pitchFamily="34" charset="0"/>
                          <a:ea typeface="Verdana" panose="020B0604030504040204" pitchFamily="34" charset="0"/>
                          <a:cs typeface="Verdana" panose="020B0604030504040204" pitchFamily="34" charset="0"/>
                        </a:rPr>
                        <a:t>/°C</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T</a:t>
                      </a:r>
                      <a:r>
                        <a:rPr lang="pt-PT" sz="1050" baseline="-25000" dirty="0">
                          <a:effectLst/>
                          <a:latin typeface="Verdana" panose="020B0604030504040204" pitchFamily="34" charset="0"/>
                          <a:ea typeface="Verdana" panose="020B0604030504040204" pitchFamily="34" charset="0"/>
                          <a:cs typeface="Verdana" panose="020B0604030504040204" pitchFamily="34" charset="0"/>
                        </a:rPr>
                        <a:t>c</a:t>
                      </a:r>
                      <a:r>
                        <a:rPr lang="pt-PT" sz="1050" dirty="0">
                          <a:effectLst/>
                          <a:latin typeface="Verdana" panose="020B0604030504040204" pitchFamily="34" charset="0"/>
                          <a:ea typeface="Verdana" panose="020B0604030504040204" pitchFamily="34" charset="0"/>
                          <a:cs typeface="Verdana" panose="020B0604030504040204" pitchFamily="34" charset="0"/>
                        </a:rPr>
                        <a:t> /°C</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T</a:t>
                      </a:r>
                      <a:r>
                        <a:rPr lang="pt-PT" sz="1050" baseline="-25000" dirty="0">
                          <a:effectLst/>
                          <a:latin typeface="Verdana" panose="020B0604030504040204" pitchFamily="34" charset="0"/>
                          <a:ea typeface="Verdana" panose="020B0604030504040204" pitchFamily="34" charset="0"/>
                          <a:cs typeface="Verdana" panose="020B0604030504040204" pitchFamily="34" charset="0"/>
                        </a:rPr>
                        <a:t>g </a:t>
                      </a:r>
                      <a:r>
                        <a:rPr lang="pt-PT" sz="1050" dirty="0">
                          <a:effectLst/>
                          <a:latin typeface="Verdana" panose="020B0604030504040204" pitchFamily="34" charset="0"/>
                          <a:ea typeface="Verdana" panose="020B0604030504040204" pitchFamily="34" charset="0"/>
                          <a:cs typeface="Verdana" panose="020B0604030504040204" pitchFamily="34" charset="0"/>
                        </a:rPr>
                        <a:t>/°C</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445502391"/>
                  </a:ext>
                </a:extLst>
              </a:tr>
              <a:tr h="205405">
                <a:tc>
                  <a:txBody>
                    <a:bodyPr/>
                    <a:lstStyle/>
                    <a:p>
                      <a:pPr algn="ctr">
                        <a:lnSpc>
                          <a:spcPct val="100000"/>
                        </a:lnSpc>
                        <a:spcAft>
                          <a:spcPts val="0"/>
                        </a:spcAft>
                      </a:pPr>
                      <a:r>
                        <a:rPr lang="pt-PT" sz="1050" dirty="0">
                          <a:solidFill>
                            <a:schemeClr val="bg1"/>
                          </a:solidFill>
                          <a:latin typeface="Verdana" panose="020B0604030504040204" pitchFamily="34" charset="0"/>
                          <a:ea typeface="Verdana" panose="020B0604030504040204" pitchFamily="34" charset="0"/>
                          <a:cs typeface="Verdana" panose="020B0604030504040204" pitchFamily="34" charset="0"/>
                        </a:rPr>
                        <a:t>ETI</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Aft>
                          <a:spcPts val="0"/>
                        </a:spcAft>
                      </a:pPr>
                      <a:r>
                        <a:rPr lang="pt-PT" sz="1050" dirty="0">
                          <a:solidFill>
                            <a:schemeClr val="bg1"/>
                          </a:solidFill>
                          <a:latin typeface="Verdana" panose="020B0604030504040204" pitchFamily="34" charset="0"/>
                          <a:ea typeface="Verdana" panose="020B0604030504040204" pitchFamily="34" charset="0"/>
                          <a:cs typeface="Verdana" panose="020B0604030504040204" pitchFamily="34" charset="0"/>
                        </a:rPr>
                        <a:t>White solid</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Aft>
                          <a:spcPts val="0"/>
                        </a:spcAft>
                      </a:pPr>
                      <a:r>
                        <a:rPr lang="pt-PT" sz="1050" dirty="0">
                          <a:solidFill>
                            <a:schemeClr val="bg1"/>
                          </a:solidFill>
                          <a:latin typeface="Verdana" panose="020B0604030504040204" pitchFamily="34" charset="0"/>
                          <a:ea typeface="Verdana" panose="020B0604030504040204" pitchFamily="34" charset="0"/>
                          <a:cs typeface="Verdana" panose="020B0604030504040204" pitchFamily="34" charset="0"/>
                        </a:rPr>
                        <a:t>199.0</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Aft>
                          <a:spcPts val="0"/>
                        </a:spcAft>
                      </a:pPr>
                      <a:r>
                        <a:rPr lang="pt-PT" sz="1050" dirty="0">
                          <a:solidFill>
                            <a:schemeClr val="bg1"/>
                          </a:solidFill>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Aft>
                          <a:spcPts val="0"/>
                        </a:spcAft>
                      </a:pPr>
                      <a:r>
                        <a:rPr lang="pt-PT" sz="1050" dirty="0">
                          <a:solidFill>
                            <a:schemeClr val="bg1"/>
                          </a:solidFill>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241676994"/>
                  </a:ext>
                </a:extLst>
              </a:tr>
              <a:tr h="205405">
                <a:tc>
                  <a:txBody>
                    <a:bodyPr/>
                    <a:lstStyle/>
                    <a:p>
                      <a:pPr algn="ctr">
                        <a:lnSpc>
                          <a:spcPct val="100000"/>
                        </a:lnSpc>
                        <a:spcAft>
                          <a:spcPts val="0"/>
                        </a:spcAft>
                      </a:pPr>
                      <a:r>
                        <a:rPr lang="pt-PT" sz="1050" b="1" dirty="0">
                          <a:effectLst/>
                          <a:latin typeface="Verdana" panose="020B0604030504040204" pitchFamily="34" charset="0"/>
                          <a:ea typeface="Verdana" panose="020B0604030504040204" pitchFamily="34" charset="0"/>
                          <a:cs typeface="Verdana" panose="020B0604030504040204" pitchFamily="34" charset="0"/>
                        </a:rPr>
                        <a:t>[T</a:t>
                      </a:r>
                      <a:r>
                        <a:rPr lang="pt-PT" sz="1050" dirty="0">
                          <a:effectLst/>
                          <a:latin typeface="Verdana" panose="020B0604030504040204" pitchFamily="34" charset="0"/>
                          <a:ea typeface="Verdana" panose="020B0604030504040204" pitchFamily="34" charset="0"/>
                          <a:cs typeface="Verdana" panose="020B0604030504040204" pitchFamily="34" charset="0"/>
                        </a:rPr>
                        <a:t>MGH][ETI]</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White solid</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166.6;189.9</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a:effectLst/>
                          <a:latin typeface="Verdana" panose="020B0604030504040204" pitchFamily="34" charset="0"/>
                          <a:ea typeface="Verdana" panose="020B0604030504040204" pitchFamily="34" charset="0"/>
                          <a:cs typeface="Verdana" panose="020B0604030504040204" pitchFamily="34" charset="0"/>
                        </a:rPr>
                        <a:t>38.5</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30889756"/>
                  </a:ext>
                </a:extLst>
              </a:tr>
              <a:tr h="205405">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[TMGH]</a:t>
                      </a:r>
                      <a:r>
                        <a:rPr lang="pt-PT" sz="105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dirty="0">
                          <a:effectLst/>
                          <a:latin typeface="Verdana" panose="020B0604030504040204" pitchFamily="34" charset="0"/>
                          <a:ea typeface="Verdana" panose="020B0604030504040204" pitchFamily="34" charset="0"/>
                          <a:cs typeface="Verdana" panose="020B0604030504040204" pitchFamily="34" charset="0"/>
                        </a:rPr>
                        <a:t>[ETI]</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Colorless paste</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b="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66602554"/>
                  </a:ext>
                </a:extLst>
              </a:tr>
              <a:tr h="205405">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[DBNH][ETI]</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White solid</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195.2</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a:effectLst/>
                          <a:latin typeface="Verdana" panose="020B0604030504040204" pitchFamily="34" charset="0"/>
                          <a:ea typeface="Verdana" panose="020B0604030504040204" pitchFamily="34" charset="0"/>
                          <a:cs typeface="Verdana" panose="020B0604030504040204" pitchFamily="34" charset="0"/>
                        </a:rPr>
                        <a:t>27.7</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821002210"/>
                  </a:ext>
                </a:extLst>
              </a:tr>
              <a:tr h="205405">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[DBNH]</a:t>
                      </a:r>
                      <a:r>
                        <a:rPr lang="pt-PT" sz="105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dirty="0">
                          <a:effectLst/>
                          <a:latin typeface="Verdana" panose="020B0604030504040204" pitchFamily="34" charset="0"/>
                          <a:ea typeface="Verdana" panose="020B0604030504040204" pitchFamily="34" charset="0"/>
                          <a:cs typeface="Verdana" panose="020B0604030504040204" pitchFamily="34" charset="0"/>
                        </a:rPr>
                        <a:t>[ETI]</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Colorless paste</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0.68</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60174763"/>
                  </a:ext>
                </a:extLst>
              </a:tr>
              <a:tr h="28985">
                <a:tc>
                  <a:txBody>
                    <a:bodyPr/>
                    <a:lstStyle/>
                    <a:p>
                      <a:pPr algn="ctr">
                        <a:lnSpc>
                          <a:spcPct val="100000"/>
                        </a:lnSpc>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440758626"/>
                  </a:ext>
                </a:extLst>
              </a:tr>
              <a:tr h="205405">
                <a:tc>
                  <a:txBody>
                    <a:bodyPr/>
                    <a:lstStyle/>
                    <a:p>
                      <a:pPr algn="ctr">
                        <a:lnSpc>
                          <a:spcPct val="100000"/>
                        </a:lnSpc>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Na[ALN]</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White solid</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259.3</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4039380820"/>
                  </a:ext>
                </a:extLst>
              </a:tr>
              <a:tr h="205405">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[TMGH][ALN]</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48.1;162.7</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107.1*</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948655254"/>
                  </a:ext>
                </a:extLst>
              </a:tr>
              <a:tr h="205405">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[TMGH]</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[ALN]</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97.5</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99988852"/>
                  </a:ext>
                </a:extLst>
              </a:tr>
              <a:tr h="205405">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[DBNH][ALN]</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130.3;133.2</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973911466"/>
                  </a:ext>
                </a:extLst>
              </a:tr>
              <a:tr h="205405">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[DBNH]</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[ALN]</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45.7</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01031189"/>
                  </a:ext>
                </a:extLst>
              </a:tr>
              <a:tr h="205405">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OHMIM][ALN]</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64.5</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693082587"/>
                  </a:ext>
                </a:extLst>
              </a:tr>
              <a:tr h="205405">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OHMIM]</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[ALN]</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153.0</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46.3</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32609348"/>
                  </a:ext>
                </a:extLst>
              </a:tr>
              <a:tr h="205405">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[Ch][ALN]</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141.2</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74.9</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95114590"/>
                  </a:ext>
                </a:extLst>
              </a:tr>
              <a:tr h="205405">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[Ch]</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[ALN]</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63.8</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69453114"/>
                  </a:ext>
                </a:extLst>
              </a:tr>
              <a:tr h="28985">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34163559"/>
                  </a:ext>
                </a:extLst>
              </a:tr>
              <a:tr h="205405">
                <a:tc>
                  <a:txBody>
                    <a:bodyPr/>
                    <a:lstStyle/>
                    <a:p>
                      <a:pPr algn="ctr">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ZOL</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White solid</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214.0; 230.0</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2976097517"/>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[TMGH][ZOL]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a:effectLst/>
                          <a:latin typeface="Verdana" panose="020B0604030504040204" pitchFamily="34" charset="0"/>
                          <a:ea typeface="Verdana" panose="020B0604030504040204" pitchFamily="34" charset="0"/>
                          <a:cs typeface="Verdana" panose="020B0604030504040204" pitchFamily="34" charset="0"/>
                        </a:rPr>
                        <a:t>225.3</a:t>
                      </a:r>
                      <a:endParaRPr lang="pt-PT" sz="105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50">
                          <a:effectLst/>
                          <a:latin typeface="Verdana" panose="020B0604030504040204" pitchFamily="34" charset="0"/>
                          <a:ea typeface="Verdana" panose="020B0604030504040204" pitchFamily="34" charset="0"/>
                          <a:cs typeface="Verdana" panose="020B0604030504040204" pitchFamily="34" charset="0"/>
                        </a:rPr>
                        <a:t>-</a:t>
                      </a:r>
                      <a:endParaRPr lang="pt-PT" sz="105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14215558"/>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[TMGH]</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12.4</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63932940"/>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[DBNH][ZOL]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208.7</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a:effectLst/>
                          <a:latin typeface="Verdana" panose="020B0604030504040204" pitchFamily="34" charset="0"/>
                          <a:ea typeface="Verdana" panose="020B0604030504040204" pitchFamily="34" charset="0"/>
                          <a:cs typeface="Verdana" panose="020B0604030504040204" pitchFamily="34" charset="0"/>
                        </a:rPr>
                        <a:t>45.7</a:t>
                      </a:r>
                      <a:endParaRPr lang="pt-PT" sz="105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924855038"/>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[DBNH]</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15.1</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24237355"/>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[Ch][ZOL]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220.4</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78.4</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912612975"/>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[Ch]</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18.6</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13.2</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07975736"/>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[EMIM][ZOL]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198.0</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29.5</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538288161"/>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[EMIM]</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31.7</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78464723"/>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OHMIM][ZOL]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143.8;195.9</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170.1*</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a:effectLst/>
                          <a:latin typeface="Verdana" panose="020B0604030504040204" pitchFamily="34" charset="0"/>
                          <a:ea typeface="Verdana" panose="020B0604030504040204" pitchFamily="34" charset="0"/>
                          <a:cs typeface="Verdana" panose="020B0604030504040204" pitchFamily="34" charset="0"/>
                        </a:rPr>
                        <a:t>57.3</a:t>
                      </a:r>
                      <a:endParaRPr lang="pt-PT" sz="105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13981462"/>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OHMIM]</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10.8</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54106680"/>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3</a:t>
                      </a:r>
                      <a:r>
                        <a:rPr lang="en-US" sz="1050" dirty="0">
                          <a:effectLst/>
                          <a:latin typeface="Verdana" panose="020B0604030504040204" pitchFamily="34" charset="0"/>
                          <a:ea typeface="Verdana" panose="020B0604030504040204" pitchFamily="34" charset="0"/>
                          <a:cs typeface="Verdana" panose="020B0604030504040204" pitchFamily="34" charset="0"/>
                        </a:rPr>
                        <a:t>OMIM][ZOL]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White solid</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125.9;185.0</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139.8*</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45.7</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87652839"/>
                  </a:ext>
                </a:extLst>
              </a:tr>
              <a:tr h="205405">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3</a:t>
                      </a:r>
                      <a:r>
                        <a:rPr lang="en-US" sz="1050" dirty="0">
                          <a:effectLst/>
                          <a:latin typeface="Verdana" panose="020B0604030504040204" pitchFamily="34" charset="0"/>
                          <a:ea typeface="Verdana" panose="020B0604030504040204" pitchFamily="34" charset="0"/>
                          <a:cs typeface="Verdana" panose="020B0604030504040204" pitchFamily="34" charset="0"/>
                        </a:rPr>
                        <a:t>OMIM]</a:t>
                      </a:r>
                      <a:r>
                        <a:rPr lang="en-US" sz="1050" baseline="-25000" dirty="0">
                          <a:effectLst/>
                          <a:latin typeface="Verdana" panose="020B0604030504040204" pitchFamily="34" charset="0"/>
                          <a:ea typeface="Verdana" panose="020B0604030504040204" pitchFamily="34" charset="0"/>
                          <a:cs typeface="Verdana" panose="020B0604030504040204" pitchFamily="34" charset="0"/>
                        </a:rPr>
                        <a:t>2</a:t>
                      </a:r>
                      <a:r>
                        <a:rPr lang="en-US" sz="1050" dirty="0">
                          <a:effectLst/>
                          <a:latin typeface="Verdana" panose="020B0604030504040204" pitchFamily="34" charset="0"/>
                          <a:ea typeface="Verdana" panose="020B0604030504040204" pitchFamily="34" charset="0"/>
                          <a:cs typeface="Verdana" panose="020B0604030504040204" pitchFamily="34" charset="0"/>
                        </a:rPr>
                        <a:t>[ZOL]</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Colorless paste</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r>
                        <a:rPr lang="en-US" sz="1050" dirty="0">
                          <a:effectLst/>
                          <a:latin typeface="Verdana" panose="020B0604030504040204" pitchFamily="34" charset="0"/>
                          <a:ea typeface="Verdana" panose="020B0604030504040204" pitchFamily="34" charset="0"/>
                          <a:cs typeface="Verdana" panose="020B0604030504040204" pitchFamily="34" charset="0"/>
                        </a:rPr>
                        <a:t>-</a:t>
                      </a:r>
                      <a:endParaRPr lang="pt-PT" sz="1050" dirty="0">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en-US" sz="1050" dirty="0">
                          <a:effectLst/>
                          <a:latin typeface="Verdana" panose="020B0604030504040204" pitchFamily="34" charset="0"/>
                          <a:ea typeface="Verdana" panose="020B0604030504040204" pitchFamily="34" charset="0"/>
                          <a:cs typeface="Verdana" panose="020B0604030504040204" pitchFamily="34" charset="0"/>
                        </a:rPr>
                        <a:t>3.4</a:t>
                      </a:r>
                      <a:endParaRPr lang="pt-PT" sz="105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93638781"/>
                  </a:ext>
                </a:extLst>
              </a:tr>
            </a:tbl>
          </a:graphicData>
        </a:graphic>
      </p:graphicFrame>
      <p:sp>
        <p:nvSpPr>
          <p:cNvPr id="36" name="Rectangle 3">
            <a:extLst>
              <a:ext uri="{FF2B5EF4-FFF2-40B4-BE49-F238E27FC236}">
                <a16:creationId xmlns:a16="http://schemas.microsoft.com/office/drawing/2014/main" id="{4BC8DA74-5348-430E-957A-E8B9C968007B}"/>
              </a:ext>
            </a:extLst>
          </p:cNvPr>
          <p:cNvSpPr/>
          <p:nvPr/>
        </p:nvSpPr>
        <p:spPr>
          <a:xfrm>
            <a:off x="107446" y="685800"/>
            <a:ext cx="5525310" cy="2056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Rectangle 3">
            <a:extLst>
              <a:ext uri="{FF2B5EF4-FFF2-40B4-BE49-F238E27FC236}">
                <a16:creationId xmlns:a16="http://schemas.microsoft.com/office/drawing/2014/main" id="{4BC8DA74-5348-430E-957A-E8B9C968007B}"/>
              </a:ext>
            </a:extLst>
          </p:cNvPr>
          <p:cNvSpPr/>
          <p:nvPr/>
        </p:nvSpPr>
        <p:spPr>
          <a:xfrm>
            <a:off x="107446" y="1089660"/>
            <a:ext cx="5525310" cy="204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smtClean="0"/>
              <a:t>c</a:t>
            </a:r>
            <a:endParaRPr lang="pt-PT" dirty="0"/>
          </a:p>
        </p:txBody>
      </p:sp>
      <p:sp>
        <p:nvSpPr>
          <p:cNvPr id="38" name="Rectangle 3">
            <a:extLst>
              <a:ext uri="{FF2B5EF4-FFF2-40B4-BE49-F238E27FC236}">
                <a16:creationId xmlns:a16="http://schemas.microsoft.com/office/drawing/2014/main" id="{4BC8DA74-5348-430E-957A-E8B9C968007B}"/>
              </a:ext>
            </a:extLst>
          </p:cNvPr>
          <p:cNvSpPr/>
          <p:nvPr/>
        </p:nvSpPr>
        <p:spPr>
          <a:xfrm>
            <a:off x="109906" y="1724791"/>
            <a:ext cx="5522850" cy="2277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9" name="Rectangle 3">
            <a:extLst>
              <a:ext uri="{FF2B5EF4-FFF2-40B4-BE49-F238E27FC236}">
                <a16:creationId xmlns:a16="http://schemas.microsoft.com/office/drawing/2014/main" id="{4BC8DA74-5348-430E-957A-E8B9C968007B}"/>
              </a:ext>
            </a:extLst>
          </p:cNvPr>
          <p:cNvSpPr/>
          <p:nvPr/>
        </p:nvSpPr>
        <p:spPr>
          <a:xfrm>
            <a:off x="81331" y="2144573"/>
            <a:ext cx="5551425" cy="1962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0" name="Rectangle 3">
            <a:extLst>
              <a:ext uri="{FF2B5EF4-FFF2-40B4-BE49-F238E27FC236}">
                <a16:creationId xmlns:a16="http://schemas.microsoft.com/office/drawing/2014/main" id="{4BC8DA74-5348-430E-957A-E8B9C968007B}"/>
              </a:ext>
            </a:extLst>
          </p:cNvPr>
          <p:cNvSpPr/>
          <p:nvPr/>
        </p:nvSpPr>
        <p:spPr>
          <a:xfrm>
            <a:off x="109907" y="2559862"/>
            <a:ext cx="5522850" cy="190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1" name="Rectangle 3">
            <a:extLst>
              <a:ext uri="{FF2B5EF4-FFF2-40B4-BE49-F238E27FC236}">
                <a16:creationId xmlns:a16="http://schemas.microsoft.com/office/drawing/2014/main" id="{4BC8DA74-5348-430E-957A-E8B9C968007B}"/>
              </a:ext>
            </a:extLst>
          </p:cNvPr>
          <p:cNvSpPr/>
          <p:nvPr/>
        </p:nvSpPr>
        <p:spPr>
          <a:xfrm>
            <a:off x="81331" y="2957587"/>
            <a:ext cx="5551425" cy="2316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2" name="Rectangle 3">
            <a:extLst>
              <a:ext uri="{FF2B5EF4-FFF2-40B4-BE49-F238E27FC236}">
                <a16:creationId xmlns:a16="http://schemas.microsoft.com/office/drawing/2014/main" id="{4BC8DA74-5348-430E-957A-E8B9C968007B}"/>
              </a:ext>
            </a:extLst>
          </p:cNvPr>
          <p:cNvSpPr/>
          <p:nvPr/>
        </p:nvSpPr>
        <p:spPr>
          <a:xfrm>
            <a:off x="78756" y="3591673"/>
            <a:ext cx="5554000" cy="2355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3" name="Rectangle 3">
            <a:extLst>
              <a:ext uri="{FF2B5EF4-FFF2-40B4-BE49-F238E27FC236}">
                <a16:creationId xmlns:a16="http://schemas.microsoft.com/office/drawing/2014/main" id="{4BC8DA74-5348-430E-957A-E8B9C968007B}"/>
              </a:ext>
            </a:extLst>
          </p:cNvPr>
          <p:cNvSpPr/>
          <p:nvPr/>
        </p:nvSpPr>
        <p:spPr>
          <a:xfrm>
            <a:off x="107331" y="4020282"/>
            <a:ext cx="5554000" cy="189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Rectangle 3">
            <a:extLst>
              <a:ext uri="{FF2B5EF4-FFF2-40B4-BE49-F238E27FC236}">
                <a16:creationId xmlns:a16="http://schemas.microsoft.com/office/drawing/2014/main" id="{4BC8DA74-5348-430E-957A-E8B9C968007B}"/>
              </a:ext>
            </a:extLst>
          </p:cNvPr>
          <p:cNvSpPr/>
          <p:nvPr/>
        </p:nvSpPr>
        <p:spPr>
          <a:xfrm>
            <a:off x="94331" y="4429125"/>
            <a:ext cx="5580000" cy="1968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5" name="Rectangle 3">
            <a:extLst>
              <a:ext uri="{FF2B5EF4-FFF2-40B4-BE49-F238E27FC236}">
                <a16:creationId xmlns:a16="http://schemas.microsoft.com/office/drawing/2014/main" id="{4BC8DA74-5348-430E-957A-E8B9C968007B}"/>
              </a:ext>
            </a:extLst>
          </p:cNvPr>
          <p:cNvSpPr/>
          <p:nvPr/>
        </p:nvSpPr>
        <p:spPr>
          <a:xfrm>
            <a:off x="99456" y="4839383"/>
            <a:ext cx="5580000" cy="205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6" name="Rectangle 3">
            <a:extLst>
              <a:ext uri="{FF2B5EF4-FFF2-40B4-BE49-F238E27FC236}">
                <a16:creationId xmlns:a16="http://schemas.microsoft.com/office/drawing/2014/main" id="{4BC8DA74-5348-430E-957A-E8B9C968007B}"/>
              </a:ext>
            </a:extLst>
          </p:cNvPr>
          <p:cNvSpPr/>
          <p:nvPr/>
        </p:nvSpPr>
        <p:spPr>
          <a:xfrm>
            <a:off x="116856" y="5261610"/>
            <a:ext cx="5580000" cy="205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7" name="Rectangle 3">
            <a:extLst>
              <a:ext uri="{FF2B5EF4-FFF2-40B4-BE49-F238E27FC236}">
                <a16:creationId xmlns:a16="http://schemas.microsoft.com/office/drawing/2014/main" id="{4BC8DA74-5348-430E-957A-E8B9C968007B}"/>
              </a:ext>
            </a:extLst>
          </p:cNvPr>
          <p:cNvSpPr/>
          <p:nvPr/>
        </p:nvSpPr>
        <p:spPr>
          <a:xfrm>
            <a:off x="107331" y="5661660"/>
            <a:ext cx="5580000" cy="205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55" name="Straight Arrow Connector 16">
            <a:extLst>
              <a:ext uri="{FF2B5EF4-FFF2-40B4-BE49-F238E27FC236}">
                <a16:creationId xmlns:a16="http://schemas.microsoft.com/office/drawing/2014/main" id="{757F6489-0A01-4811-A916-17F143239A3F}"/>
              </a:ext>
            </a:extLst>
          </p:cNvPr>
          <p:cNvCxnSpPr>
            <a:cxnSpLocks/>
          </p:cNvCxnSpPr>
          <p:nvPr/>
        </p:nvCxnSpPr>
        <p:spPr>
          <a:xfrm flipV="1">
            <a:off x="6040918" y="1901385"/>
            <a:ext cx="73740" cy="324710"/>
          </a:xfrm>
          <a:prstGeom prst="straightConnector1">
            <a:avLst/>
          </a:prstGeom>
          <a:ln w="1905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5" name="Arrow: Bent 1">
            <a:extLst>
              <a:ext uri="{FF2B5EF4-FFF2-40B4-BE49-F238E27FC236}">
                <a16:creationId xmlns:a16="http://schemas.microsoft.com/office/drawing/2014/main" id="{0B8E2645-C9C0-44A4-AFA4-3A0C20FD9C5F}"/>
              </a:ext>
            </a:extLst>
          </p:cNvPr>
          <p:cNvSpPr/>
          <p:nvPr/>
        </p:nvSpPr>
        <p:spPr>
          <a:xfrm rot="5400000" flipH="1">
            <a:off x="3376526" y="-49734"/>
            <a:ext cx="845386" cy="7294645"/>
          </a:xfrm>
          <a:prstGeom prst="bentArrow">
            <a:avLst>
              <a:gd name="adj1" fmla="val 24882"/>
              <a:gd name="adj2" fmla="val 18097"/>
              <a:gd name="adj3" fmla="val 21932"/>
              <a:gd name="adj4" fmla="val 29944"/>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600">
              <a:solidFill>
                <a:schemeClr val="tx1"/>
              </a:solidFill>
            </a:endParaRPr>
          </a:p>
        </p:txBody>
      </p:sp>
      <p:sp>
        <p:nvSpPr>
          <p:cNvPr id="56" name="CaixaDeTexto 55"/>
          <p:cNvSpPr txBox="1"/>
          <p:nvPr/>
        </p:nvSpPr>
        <p:spPr>
          <a:xfrm>
            <a:off x="4605575" y="5723177"/>
            <a:ext cx="1308371" cy="253916"/>
          </a:xfrm>
          <a:prstGeom prst="rect">
            <a:avLst/>
          </a:prstGeom>
          <a:noFill/>
        </p:spPr>
        <p:txBody>
          <a:bodyPr vert="horz" wrap="none" rtlCol="0">
            <a:spAutoFit/>
          </a:bodyPr>
          <a:lstStyle/>
          <a:p>
            <a:r>
              <a:rPr lang="en-GB" sz="1050" dirty="0" smtClean="0"/>
              <a:t>* Cold crystallization</a:t>
            </a:r>
            <a:endParaRPr lang="en-GB" sz="1050" dirty="0"/>
          </a:p>
        </p:txBody>
      </p:sp>
    </p:spTree>
    <p:extLst>
      <p:ext uri="{BB962C8B-B14F-4D97-AF65-F5344CB8AC3E}">
        <p14:creationId xmlns:p14="http://schemas.microsoft.com/office/powerpoint/2010/main" val="128101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6" presetClass="exit" presetSubtype="37" fill="hold" grpId="0" nodeType="withEffect">
                                  <p:stCondLst>
                                    <p:cond delay="0"/>
                                  </p:stCondLst>
                                  <p:childTnLst>
                                    <p:animEffect transition="out" filter="barn(outVertical)">
                                      <p:cBhvr>
                                        <p:cTn id="9" dur="500"/>
                                        <p:tgtEl>
                                          <p:spTgt spid="37"/>
                                        </p:tgtEl>
                                      </p:cBhvr>
                                    </p:animEffect>
                                    <p:set>
                                      <p:cBhvr>
                                        <p:cTn id="10" dur="1" fill="hold">
                                          <p:stCondLst>
                                            <p:cond delay="499"/>
                                          </p:stCondLst>
                                        </p:cTn>
                                        <p:tgtEl>
                                          <p:spTgt spid="37"/>
                                        </p:tgtEl>
                                        <p:attrNameLst>
                                          <p:attrName>style.visibility</p:attrName>
                                        </p:attrNameLst>
                                      </p:cBhvr>
                                      <p:to>
                                        <p:strVal val="hidden"/>
                                      </p:to>
                                    </p:set>
                                  </p:childTnLst>
                                </p:cTn>
                              </p:par>
                              <p:par>
                                <p:cTn id="11" presetID="16" presetClass="exit" presetSubtype="37" fill="hold" grpId="0" nodeType="withEffect">
                                  <p:stCondLst>
                                    <p:cond delay="0"/>
                                  </p:stCondLst>
                                  <p:childTnLst>
                                    <p:animEffect transition="out" filter="barn(outVertical)">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par>
                                <p:cTn id="14" presetID="16" presetClass="exit" presetSubtype="37" fill="hold" grpId="0" nodeType="withEffect">
                                  <p:stCondLst>
                                    <p:cond delay="0"/>
                                  </p:stCondLst>
                                  <p:childTnLst>
                                    <p:animEffect transition="out" filter="barn(outVertical)">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par>
                                <p:cTn id="17" presetID="16" presetClass="exit" presetSubtype="37" fill="hold" grpId="0" nodeType="withEffect">
                                  <p:stCondLst>
                                    <p:cond delay="0"/>
                                  </p:stCondLst>
                                  <p:childTnLst>
                                    <p:animEffect transition="out" filter="barn(outVertical)">
                                      <p:cBhvr>
                                        <p:cTn id="18" dur="500"/>
                                        <p:tgtEl>
                                          <p:spTgt spid="40"/>
                                        </p:tgtEl>
                                      </p:cBhvr>
                                    </p:animEffect>
                                    <p:set>
                                      <p:cBhvr>
                                        <p:cTn id="19" dur="1" fill="hold">
                                          <p:stCondLst>
                                            <p:cond delay="499"/>
                                          </p:stCondLst>
                                        </p:cTn>
                                        <p:tgtEl>
                                          <p:spTgt spid="40"/>
                                        </p:tgtEl>
                                        <p:attrNameLst>
                                          <p:attrName>style.visibility</p:attrName>
                                        </p:attrNameLst>
                                      </p:cBhvr>
                                      <p:to>
                                        <p:strVal val="hidden"/>
                                      </p:to>
                                    </p:set>
                                  </p:childTnLst>
                                </p:cTn>
                              </p:par>
                              <p:par>
                                <p:cTn id="20" presetID="16" presetClass="exit" presetSubtype="37" fill="hold" grpId="0" nodeType="withEffect">
                                  <p:stCondLst>
                                    <p:cond delay="0"/>
                                  </p:stCondLst>
                                  <p:childTnLst>
                                    <p:animEffect transition="out" filter="barn(outVertical)">
                                      <p:cBhvr>
                                        <p:cTn id="21" dur="500"/>
                                        <p:tgtEl>
                                          <p:spTgt spid="41"/>
                                        </p:tgtEl>
                                      </p:cBhvr>
                                    </p:animEffect>
                                    <p:set>
                                      <p:cBhvr>
                                        <p:cTn id="22" dur="1" fill="hold">
                                          <p:stCondLst>
                                            <p:cond delay="499"/>
                                          </p:stCondLst>
                                        </p:cTn>
                                        <p:tgtEl>
                                          <p:spTgt spid="41"/>
                                        </p:tgtEl>
                                        <p:attrNameLst>
                                          <p:attrName>style.visibility</p:attrName>
                                        </p:attrNameLst>
                                      </p:cBhvr>
                                      <p:to>
                                        <p:strVal val="hidden"/>
                                      </p:to>
                                    </p:set>
                                  </p:childTnLst>
                                </p:cTn>
                              </p:par>
                              <p:par>
                                <p:cTn id="23" presetID="16" presetClass="exit" presetSubtype="37" fill="hold" grpId="0" nodeType="withEffect">
                                  <p:stCondLst>
                                    <p:cond delay="0"/>
                                  </p:stCondLst>
                                  <p:childTnLst>
                                    <p:animEffect transition="out" filter="barn(outVertical)">
                                      <p:cBhvr>
                                        <p:cTn id="24" dur="500"/>
                                        <p:tgtEl>
                                          <p:spTgt spid="42"/>
                                        </p:tgtEl>
                                      </p:cBhvr>
                                    </p:animEffect>
                                    <p:set>
                                      <p:cBhvr>
                                        <p:cTn id="25" dur="1" fill="hold">
                                          <p:stCondLst>
                                            <p:cond delay="499"/>
                                          </p:stCondLst>
                                        </p:cTn>
                                        <p:tgtEl>
                                          <p:spTgt spid="42"/>
                                        </p:tgtEl>
                                        <p:attrNameLst>
                                          <p:attrName>style.visibility</p:attrName>
                                        </p:attrNameLst>
                                      </p:cBhvr>
                                      <p:to>
                                        <p:strVal val="hidden"/>
                                      </p:to>
                                    </p:set>
                                  </p:childTnLst>
                                </p:cTn>
                              </p:par>
                              <p:par>
                                <p:cTn id="26" presetID="16" presetClass="exit" presetSubtype="37" fill="hold" grpId="0" nodeType="withEffect">
                                  <p:stCondLst>
                                    <p:cond delay="0"/>
                                  </p:stCondLst>
                                  <p:childTnLst>
                                    <p:animEffect transition="out" filter="barn(outVertical)">
                                      <p:cBhvr>
                                        <p:cTn id="27" dur="500"/>
                                        <p:tgtEl>
                                          <p:spTgt spid="43"/>
                                        </p:tgtEl>
                                      </p:cBhvr>
                                    </p:animEffect>
                                    <p:set>
                                      <p:cBhvr>
                                        <p:cTn id="28" dur="1" fill="hold">
                                          <p:stCondLst>
                                            <p:cond delay="499"/>
                                          </p:stCondLst>
                                        </p:cTn>
                                        <p:tgtEl>
                                          <p:spTgt spid="43"/>
                                        </p:tgtEl>
                                        <p:attrNameLst>
                                          <p:attrName>style.visibility</p:attrName>
                                        </p:attrNameLst>
                                      </p:cBhvr>
                                      <p:to>
                                        <p:strVal val="hidden"/>
                                      </p:to>
                                    </p:set>
                                  </p:childTnLst>
                                </p:cTn>
                              </p:par>
                              <p:par>
                                <p:cTn id="29" presetID="16" presetClass="exit" presetSubtype="37" fill="hold" grpId="0" nodeType="withEffect">
                                  <p:stCondLst>
                                    <p:cond delay="0"/>
                                  </p:stCondLst>
                                  <p:childTnLst>
                                    <p:animEffect transition="out" filter="barn(outVertical)">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cTn>
                              </p:par>
                              <p:par>
                                <p:cTn id="32" presetID="16" presetClass="exit" presetSubtype="37" fill="hold" grpId="0" nodeType="withEffect">
                                  <p:stCondLst>
                                    <p:cond delay="0"/>
                                  </p:stCondLst>
                                  <p:childTnLst>
                                    <p:animEffect transition="out" filter="barn(outVertical)">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par>
                                <p:cTn id="35" presetID="16" presetClass="exit" presetSubtype="37" fill="hold" grpId="0" nodeType="withEffect">
                                  <p:stCondLst>
                                    <p:cond delay="0"/>
                                  </p:stCondLst>
                                  <p:childTnLst>
                                    <p:animEffect transition="out" filter="barn(outVertical)">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par>
                                <p:cTn id="38" presetID="16" presetClass="exit" presetSubtype="37" fill="hold" grpId="0" nodeType="withEffect">
                                  <p:stCondLst>
                                    <p:cond delay="0"/>
                                  </p:stCondLst>
                                  <p:childTnLst>
                                    <p:animEffect transition="out" filter="barn(outVertical)">
                                      <p:cBhvr>
                                        <p:cTn id="39" dur="500"/>
                                        <p:tgtEl>
                                          <p:spTgt spid="47"/>
                                        </p:tgtEl>
                                      </p:cBhvr>
                                    </p:animEffect>
                                    <p:set>
                                      <p:cBhvr>
                                        <p:cTn id="40" dur="1" fill="hold">
                                          <p:stCondLst>
                                            <p:cond delay="499"/>
                                          </p:stCondLst>
                                        </p:cTn>
                                        <p:tgtEl>
                                          <p:spTgt spid="4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500"/>
                                        <p:tgtEl>
                                          <p:spTgt spid="5"/>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32" presetClass="emph" presetSubtype="0" repeatCount="indefinite" fill="hold" nodeType="withEffect">
                                  <p:stCondLst>
                                    <p:cond delay="0"/>
                                  </p:stCondLst>
                                  <p:childTnLst>
                                    <p:animRot by="120000">
                                      <p:cBhvr>
                                        <p:cTn id="60" dur="100" fill="hold">
                                          <p:stCondLst>
                                            <p:cond delay="0"/>
                                          </p:stCondLst>
                                        </p:cTn>
                                        <p:tgtEl>
                                          <p:spTgt spid="14"/>
                                        </p:tgtEl>
                                        <p:attrNameLst>
                                          <p:attrName>r</p:attrName>
                                        </p:attrNameLst>
                                      </p:cBhvr>
                                    </p:animRot>
                                    <p:animRot by="-240000">
                                      <p:cBhvr>
                                        <p:cTn id="61" dur="200" fill="hold">
                                          <p:stCondLst>
                                            <p:cond delay="200"/>
                                          </p:stCondLst>
                                        </p:cTn>
                                        <p:tgtEl>
                                          <p:spTgt spid="14"/>
                                        </p:tgtEl>
                                        <p:attrNameLst>
                                          <p:attrName>r</p:attrName>
                                        </p:attrNameLst>
                                      </p:cBhvr>
                                    </p:animRot>
                                    <p:animRot by="240000">
                                      <p:cBhvr>
                                        <p:cTn id="62" dur="200" fill="hold">
                                          <p:stCondLst>
                                            <p:cond delay="400"/>
                                          </p:stCondLst>
                                        </p:cTn>
                                        <p:tgtEl>
                                          <p:spTgt spid="14"/>
                                        </p:tgtEl>
                                        <p:attrNameLst>
                                          <p:attrName>r</p:attrName>
                                        </p:attrNameLst>
                                      </p:cBhvr>
                                    </p:animRot>
                                    <p:animRot by="-240000">
                                      <p:cBhvr>
                                        <p:cTn id="63" dur="200" fill="hold">
                                          <p:stCondLst>
                                            <p:cond delay="600"/>
                                          </p:stCondLst>
                                        </p:cTn>
                                        <p:tgtEl>
                                          <p:spTgt spid="14"/>
                                        </p:tgtEl>
                                        <p:attrNameLst>
                                          <p:attrName>r</p:attrName>
                                        </p:attrNameLst>
                                      </p:cBhvr>
                                    </p:animRot>
                                    <p:animRot by="120000">
                                      <p:cBhvr>
                                        <p:cTn id="64" dur="200" fill="hold">
                                          <p:stCondLst>
                                            <p:cond delay="800"/>
                                          </p:stCondLst>
                                        </p:cTn>
                                        <p:tgtEl>
                                          <p:spTgt spid="14"/>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13"/>
                                        </p:tgtEl>
                                        <p:attrNameLst>
                                          <p:attrName>r</p:attrName>
                                        </p:attrNameLst>
                                      </p:cBhvr>
                                    </p:animRot>
                                    <p:animRot by="-240000">
                                      <p:cBhvr>
                                        <p:cTn id="67" dur="200" fill="hold">
                                          <p:stCondLst>
                                            <p:cond delay="200"/>
                                          </p:stCondLst>
                                        </p:cTn>
                                        <p:tgtEl>
                                          <p:spTgt spid="13"/>
                                        </p:tgtEl>
                                        <p:attrNameLst>
                                          <p:attrName>r</p:attrName>
                                        </p:attrNameLst>
                                      </p:cBhvr>
                                    </p:animRot>
                                    <p:animRot by="240000">
                                      <p:cBhvr>
                                        <p:cTn id="68" dur="200" fill="hold">
                                          <p:stCondLst>
                                            <p:cond delay="400"/>
                                          </p:stCondLst>
                                        </p:cTn>
                                        <p:tgtEl>
                                          <p:spTgt spid="13"/>
                                        </p:tgtEl>
                                        <p:attrNameLst>
                                          <p:attrName>r</p:attrName>
                                        </p:attrNameLst>
                                      </p:cBhvr>
                                    </p:animRot>
                                    <p:animRot by="-240000">
                                      <p:cBhvr>
                                        <p:cTn id="69" dur="200" fill="hold">
                                          <p:stCondLst>
                                            <p:cond delay="600"/>
                                          </p:stCondLst>
                                        </p:cTn>
                                        <p:tgtEl>
                                          <p:spTgt spid="13"/>
                                        </p:tgtEl>
                                        <p:attrNameLst>
                                          <p:attrName>r</p:attrName>
                                        </p:attrNameLst>
                                      </p:cBhvr>
                                    </p:animRot>
                                    <p:animRot by="120000">
                                      <p:cBhvr>
                                        <p:cTn id="70" dur="200" fill="hold">
                                          <p:stCondLst>
                                            <p:cond delay="800"/>
                                          </p:stCondLst>
                                        </p:cTn>
                                        <p:tgtEl>
                                          <p:spTgt spid="13"/>
                                        </p:tgtEl>
                                        <p:attrNameLst>
                                          <p:attrName>r</p:attrName>
                                        </p:attrNameLst>
                                      </p:cBhvr>
                                    </p:animRot>
                                  </p:childTnLst>
                                </p:cTn>
                              </p:par>
                              <p:par>
                                <p:cTn id="71" presetID="32" presetClass="emph" presetSubtype="0" repeatCount="indefinite" fill="hold" nodeType="withEffect">
                                  <p:stCondLst>
                                    <p:cond delay="0"/>
                                  </p:stCondLst>
                                  <p:childTnLst>
                                    <p:animRot by="120000">
                                      <p:cBhvr>
                                        <p:cTn id="72" dur="100" fill="hold">
                                          <p:stCondLst>
                                            <p:cond delay="0"/>
                                          </p:stCondLst>
                                        </p:cTn>
                                        <p:tgtEl>
                                          <p:spTgt spid="15"/>
                                        </p:tgtEl>
                                        <p:attrNameLst>
                                          <p:attrName>r</p:attrName>
                                        </p:attrNameLst>
                                      </p:cBhvr>
                                    </p:animRot>
                                    <p:animRot by="-240000">
                                      <p:cBhvr>
                                        <p:cTn id="73" dur="200" fill="hold">
                                          <p:stCondLst>
                                            <p:cond delay="200"/>
                                          </p:stCondLst>
                                        </p:cTn>
                                        <p:tgtEl>
                                          <p:spTgt spid="15"/>
                                        </p:tgtEl>
                                        <p:attrNameLst>
                                          <p:attrName>r</p:attrName>
                                        </p:attrNameLst>
                                      </p:cBhvr>
                                    </p:animRot>
                                    <p:animRot by="240000">
                                      <p:cBhvr>
                                        <p:cTn id="74" dur="200" fill="hold">
                                          <p:stCondLst>
                                            <p:cond delay="400"/>
                                          </p:stCondLst>
                                        </p:cTn>
                                        <p:tgtEl>
                                          <p:spTgt spid="15"/>
                                        </p:tgtEl>
                                        <p:attrNameLst>
                                          <p:attrName>r</p:attrName>
                                        </p:attrNameLst>
                                      </p:cBhvr>
                                    </p:animRot>
                                    <p:animRot by="-240000">
                                      <p:cBhvr>
                                        <p:cTn id="75" dur="200" fill="hold">
                                          <p:stCondLst>
                                            <p:cond delay="600"/>
                                          </p:stCondLst>
                                        </p:cTn>
                                        <p:tgtEl>
                                          <p:spTgt spid="15"/>
                                        </p:tgtEl>
                                        <p:attrNameLst>
                                          <p:attrName>r</p:attrName>
                                        </p:attrNameLst>
                                      </p:cBhvr>
                                    </p:animRot>
                                    <p:animRot by="120000">
                                      <p:cBhvr>
                                        <p:cTn id="76" dur="200" fill="hold">
                                          <p:stCondLst>
                                            <p:cond delay="800"/>
                                          </p:stCondLst>
                                        </p:cTn>
                                        <p:tgtEl>
                                          <p:spTgt spid="15"/>
                                        </p:tgtEl>
                                        <p:attrNameLst>
                                          <p:attrName>r</p:attrName>
                                        </p:attrNameLst>
                                      </p:cBhvr>
                                    </p:animRot>
                                  </p:childTnLst>
                                </p:cTn>
                              </p:par>
                              <p:par>
                                <p:cTn id="77" presetID="1" presetClass="entr" presetSubtype="0" fill="hold"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32" presetClass="emph" presetSubtype="0" repeatCount="indefinite" fill="hold" nodeType="withEffect">
                                  <p:stCondLst>
                                    <p:cond delay="0"/>
                                  </p:stCondLst>
                                  <p:childTnLst>
                                    <p:animRot by="120000">
                                      <p:cBhvr>
                                        <p:cTn id="80" dur="100" fill="hold">
                                          <p:stCondLst>
                                            <p:cond delay="0"/>
                                          </p:stCondLst>
                                        </p:cTn>
                                        <p:tgtEl>
                                          <p:spTgt spid="55"/>
                                        </p:tgtEl>
                                        <p:attrNameLst>
                                          <p:attrName>r</p:attrName>
                                        </p:attrNameLst>
                                      </p:cBhvr>
                                    </p:animRot>
                                    <p:animRot by="-240000">
                                      <p:cBhvr>
                                        <p:cTn id="81" dur="200" fill="hold">
                                          <p:stCondLst>
                                            <p:cond delay="200"/>
                                          </p:stCondLst>
                                        </p:cTn>
                                        <p:tgtEl>
                                          <p:spTgt spid="55"/>
                                        </p:tgtEl>
                                        <p:attrNameLst>
                                          <p:attrName>r</p:attrName>
                                        </p:attrNameLst>
                                      </p:cBhvr>
                                    </p:animRot>
                                    <p:animRot by="240000">
                                      <p:cBhvr>
                                        <p:cTn id="82" dur="200" fill="hold">
                                          <p:stCondLst>
                                            <p:cond delay="400"/>
                                          </p:stCondLst>
                                        </p:cTn>
                                        <p:tgtEl>
                                          <p:spTgt spid="55"/>
                                        </p:tgtEl>
                                        <p:attrNameLst>
                                          <p:attrName>r</p:attrName>
                                        </p:attrNameLst>
                                      </p:cBhvr>
                                    </p:animRot>
                                    <p:animRot by="-240000">
                                      <p:cBhvr>
                                        <p:cTn id="83" dur="200" fill="hold">
                                          <p:stCondLst>
                                            <p:cond delay="600"/>
                                          </p:stCondLst>
                                        </p:cTn>
                                        <p:tgtEl>
                                          <p:spTgt spid="55"/>
                                        </p:tgtEl>
                                        <p:attrNameLst>
                                          <p:attrName>r</p:attrName>
                                        </p:attrNameLst>
                                      </p:cBhvr>
                                    </p:animRot>
                                    <p:animRot by="120000">
                                      <p:cBhvr>
                                        <p:cTn id="84" dur="200" fill="hold">
                                          <p:stCondLst>
                                            <p:cond delay="800"/>
                                          </p:stCondLst>
                                        </p:cTn>
                                        <p:tgtEl>
                                          <p:spTgt spid="5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12" name="Picture 2" descr="A pencil and paper&#10;&#10;Description generated with high confidence">
            <a:extLst>
              <a:ext uri="{FF2B5EF4-FFF2-40B4-BE49-F238E27FC236}">
                <a16:creationId xmlns:a16="http://schemas.microsoft.com/office/drawing/2014/main" id="{615B9C6A-5E14-43AB-BCFD-52ABFEEA0A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381000"/>
            <a:ext cx="7233602" cy="5203371"/>
          </a:xfrm>
          <a:prstGeom prst="rect">
            <a:avLst/>
          </a:prstGeom>
        </p:spPr>
      </p:pic>
      <p:sp>
        <p:nvSpPr>
          <p:cNvPr id="13" name="TextBox 15">
            <a:extLst>
              <a:ext uri="{FF2B5EF4-FFF2-40B4-BE49-F238E27FC236}">
                <a16:creationId xmlns:a16="http://schemas.microsoft.com/office/drawing/2014/main" id="{CEC2EBF9-E4EE-4738-A461-9C2EBC83A08B}"/>
              </a:ext>
            </a:extLst>
          </p:cNvPr>
          <p:cNvSpPr txBox="1"/>
          <p:nvPr/>
        </p:nvSpPr>
        <p:spPr>
          <a:xfrm>
            <a:off x="6482398" y="5486400"/>
            <a:ext cx="2128202" cy="276999"/>
          </a:xfrm>
          <a:prstGeom prst="rect">
            <a:avLst/>
          </a:prstGeom>
          <a:noFill/>
          <a:ln>
            <a:solidFill>
              <a:schemeClr val="tx1"/>
            </a:solidFill>
          </a:ln>
        </p:spPr>
        <p:txBody>
          <a:bodyPr wrap="square" rtlCol="0">
            <a:spAutoFit/>
          </a:bodyPr>
          <a:lstStyle/>
          <a:p>
            <a:pPr algn="ctr"/>
            <a:r>
              <a:rPr lang="pt-PT" sz="1200" dirty="0"/>
              <a:t>19 compounds are </a:t>
            </a:r>
            <a:r>
              <a:rPr lang="pt-PT" sz="1200" dirty="0" err="1"/>
              <a:t>fully</a:t>
            </a:r>
            <a:r>
              <a:rPr lang="pt-PT" sz="1200" dirty="0"/>
              <a:t> </a:t>
            </a:r>
            <a:r>
              <a:rPr lang="pt-PT" sz="1200" dirty="0" err="1" smtClean="0"/>
              <a:t>soluble</a:t>
            </a:r>
            <a:endParaRPr lang="pt-PT" sz="1200" dirty="0"/>
          </a:p>
        </p:txBody>
      </p:sp>
      <p:sp>
        <p:nvSpPr>
          <p:cNvPr id="14" name="Rectangle 5">
            <a:extLst>
              <a:ext uri="{FF2B5EF4-FFF2-40B4-BE49-F238E27FC236}">
                <a16:creationId xmlns:a16="http://schemas.microsoft.com/office/drawing/2014/main" id="{05FC2278-F4CA-458C-93EB-28A02EBBCA87}"/>
              </a:ext>
            </a:extLst>
          </p:cNvPr>
          <p:cNvSpPr/>
          <p:nvPr/>
        </p:nvSpPr>
        <p:spPr>
          <a:xfrm>
            <a:off x="614998" y="5486401"/>
            <a:ext cx="1371600" cy="276999"/>
          </a:xfrm>
          <a:prstGeom prst="rect">
            <a:avLst/>
          </a:prstGeom>
          <a:ln>
            <a:solidFill>
              <a:schemeClr val="tx1"/>
            </a:solidFill>
          </a:ln>
        </p:spPr>
        <p:txBody>
          <a:bodyPr wrap="square">
            <a:spAutoFit/>
          </a:bodyPr>
          <a:lstStyle/>
          <a:p>
            <a:pPr algn="ctr"/>
            <a:r>
              <a:rPr lang="pt-PT" sz="1200" dirty="0" smtClean="0"/>
              <a:t>BP-</a:t>
            </a:r>
            <a:r>
              <a:rPr lang="pt-PT" sz="1200" dirty="0" err="1" smtClean="0"/>
              <a:t>OSILs</a:t>
            </a:r>
            <a:r>
              <a:rPr lang="pt-PT" sz="1200" dirty="0" smtClean="0"/>
              <a:t> </a:t>
            </a:r>
            <a:r>
              <a:rPr lang="pt-PT" sz="1200" dirty="0"/>
              <a:t>&gt;&gt;&gt; BPs</a:t>
            </a:r>
          </a:p>
        </p:txBody>
      </p:sp>
      <p:sp>
        <p:nvSpPr>
          <p:cNvPr id="15" name="Rectangle 19">
            <a:extLst>
              <a:ext uri="{FF2B5EF4-FFF2-40B4-BE49-F238E27FC236}">
                <a16:creationId xmlns:a16="http://schemas.microsoft.com/office/drawing/2014/main" id="{6588389B-D584-4906-8786-F413B829F3CF}"/>
              </a:ext>
            </a:extLst>
          </p:cNvPr>
          <p:cNvSpPr/>
          <p:nvPr/>
        </p:nvSpPr>
        <p:spPr>
          <a:xfrm>
            <a:off x="2138998" y="5486401"/>
            <a:ext cx="1676400" cy="276999"/>
          </a:xfrm>
          <a:prstGeom prst="rect">
            <a:avLst/>
          </a:prstGeom>
          <a:ln>
            <a:solidFill>
              <a:schemeClr val="tx1"/>
            </a:solidFill>
          </a:ln>
        </p:spPr>
        <p:txBody>
          <a:bodyPr wrap="square">
            <a:spAutoFit/>
          </a:bodyPr>
          <a:lstStyle/>
          <a:p>
            <a:pPr algn="ctr"/>
            <a:r>
              <a:rPr lang="pt-PT" sz="1200" dirty="0"/>
              <a:t>dianions &gt; monoanions</a:t>
            </a:r>
          </a:p>
        </p:txBody>
      </p:sp>
      <p:sp>
        <p:nvSpPr>
          <p:cNvPr id="16" name="Rectangle 20">
            <a:extLst>
              <a:ext uri="{FF2B5EF4-FFF2-40B4-BE49-F238E27FC236}">
                <a16:creationId xmlns:a16="http://schemas.microsoft.com/office/drawing/2014/main" id="{A8678D7A-B526-455D-B8BB-6222ACA313D0}"/>
              </a:ext>
            </a:extLst>
          </p:cNvPr>
          <p:cNvSpPr/>
          <p:nvPr/>
        </p:nvSpPr>
        <p:spPr>
          <a:xfrm>
            <a:off x="3967798" y="5486401"/>
            <a:ext cx="2362200" cy="276999"/>
          </a:xfrm>
          <a:prstGeom prst="rect">
            <a:avLst/>
          </a:prstGeom>
          <a:ln>
            <a:solidFill>
              <a:schemeClr val="tx1"/>
            </a:solidFill>
          </a:ln>
        </p:spPr>
        <p:txBody>
          <a:bodyPr wrap="square">
            <a:spAutoFit/>
          </a:bodyPr>
          <a:lstStyle/>
          <a:p>
            <a:pPr algn="ctr"/>
            <a:r>
              <a:rPr lang="pt-PT" sz="1200" dirty="0" smtClean="0"/>
              <a:t>ALN-</a:t>
            </a:r>
            <a:r>
              <a:rPr lang="pt-PT" sz="1200" dirty="0" err="1" smtClean="0"/>
              <a:t>OSILs</a:t>
            </a:r>
            <a:r>
              <a:rPr lang="pt-PT" sz="1200" dirty="0" smtClean="0"/>
              <a:t> </a:t>
            </a:r>
            <a:r>
              <a:rPr lang="pt-PT" sz="1200" dirty="0"/>
              <a:t>&gt; </a:t>
            </a:r>
            <a:r>
              <a:rPr lang="pt-PT" sz="1200" dirty="0" smtClean="0"/>
              <a:t>ZOL-</a:t>
            </a:r>
            <a:r>
              <a:rPr lang="pt-PT" sz="1200" dirty="0" err="1" smtClean="0"/>
              <a:t>OSILs</a:t>
            </a:r>
            <a:r>
              <a:rPr lang="pt-PT" sz="1200" dirty="0" smtClean="0"/>
              <a:t> </a:t>
            </a:r>
            <a:r>
              <a:rPr lang="pt-PT" sz="1200" dirty="0"/>
              <a:t>≈ ETI-ILs</a:t>
            </a:r>
          </a:p>
        </p:txBody>
      </p:sp>
      <p:sp>
        <p:nvSpPr>
          <p:cNvPr id="2" name="CaixaDeTexto 1"/>
          <p:cNvSpPr txBox="1"/>
          <p:nvPr/>
        </p:nvSpPr>
        <p:spPr>
          <a:xfrm>
            <a:off x="152400" y="76200"/>
            <a:ext cx="1809150" cy="369332"/>
          </a:xfrm>
          <a:prstGeom prst="rect">
            <a:avLst/>
          </a:prstGeom>
          <a:noFill/>
        </p:spPr>
        <p:txBody>
          <a:bodyPr wrap="none" rtlCol="0">
            <a:spAutoFit/>
          </a:bodyPr>
          <a:lstStyle/>
          <a:p>
            <a:r>
              <a:rPr lang="pt-PT" b="1" dirty="0" err="1" smtClean="0"/>
              <a:t>Solubility</a:t>
            </a:r>
            <a:r>
              <a:rPr lang="pt-PT" b="1" dirty="0" smtClean="0"/>
              <a:t> </a:t>
            </a:r>
            <a:r>
              <a:rPr lang="pt-PT" b="1" dirty="0" err="1" smtClean="0"/>
              <a:t>studies</a:t>
            </a:r>
            <a:endParaRPr lang="pt-PT" b="1" dirty="0"/>
          </a:p>
        </p:txBody>
      </p:sp>
    </p:spTree>
    <p:extLst>
      <p:ext uri="{BB962C8B-B14F-4D97-AF65-F5344CB8AC3E}">
        <p14:creationId xmlns:p14="http://schemas.microsoft.com/office/powerpoint/2010/main" val="10145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23" name="Table 3">
            <a:extLst>
              <a:ext uri="{FF2B5EF4-FFF2-40B4-BE49-F238E27FC236}">
                <a16:creationId xmlns:a16="http://schemas.microsoft.com/office/drawing/2014/main" id="{5E6CF7E5-6F54-4BF3-A3FC-385D72C30F84}"/>
              </a:ext>
            </a:extLst>
          </p:cNvPr>
          <p:cNvGraphicFramePr>
            <a:graphicFrameLocks noGrp="1"/>
          </p:cNvGraphicFramePr>
          <p:nvPr>
            <p:extLst>
              <p:ext uri="{D42A27DB-BD31-4B8C-83A1-F6EECF244321}">
                <p14:modId xmlns:p14="http://schemas.microsoft.com/office/powerpoint/2010/main" val="1520012747"/>
              </p:ext>
            </p:extLst>
          </p:nvPr>
        </p:nvGraphicFramePr>
        <p:xfrm>
          <a:off x="1102810" y="152400"/>
          <a:ext cx="6931301" cy="5800308"/>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3156647836"/>
                    </a:ext>
                  </a:extLst>
                </a:gridCol>
                <a:gridCol w="1260000">
                  <a:extLst>
                    <a:ext uri="{9D8B030D-6E8A-4147-A177-3AD203B41FA5}">
                      <a16:colId xmlns:a16="http://schemas.microsoft.com/office/drawing/2014/main" val="200794354"/>
                    </a:ext>
                  </a:extLst>
                </a:gridCol>
                <a:gridCol w="1260000">
                  <a:extLst>
                    <a:ext uri="{9D8B030D-6E8A-4147-A177-3AD203B41FA5}">
                      <a16:colId xmlns:a16="http://schemas.microsoft.com/office/drawing/2014/main" val="1700113357"/>
                    </a:ext>
                  </a:extLst>
                </a:gridCol>
                <a:gridCol w="1260000">
                  <a:extLst>
                    <a:ext uri="{9D8B030D-6E8A-4147-A177-3AD203B41FA5}">
                      <a16:colId xmlns:a16="http://schemas.microsoft.com/office/drawing/2014/main" val="2670917692"/>
                    </a:ext>
                  </a:extLst>
                </a:gridCol>
                <a:gridCol w="1260000">
                  <a:extLst>
                    <a:ext uri="{9D8B030D-6E8A-4147-A177-3AD203B41FA5}">
                      <a16:colId xmlns:a16="http://schemas.microsoft.com/office/drawing/2014/main" val="3356303816"/>
                    </a:ext>
                  </a:extLst>
                </a:gridCol>
              </a:tblGrid>
              <a:tr h="191296">
                <a:tc gridSpan="5">
                  <a:txBody>
                    <a:bodyPr/>
                    <a:lstStyle/>
                    <a:p>
                      <a:pPr algn="ctr">
                        <a:lnSpc>
                          <a:spcPct val="100000"/>
                        </a:lnSpc>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IC</a:t>
                      </a:r>
                      <a:r>
                        <a:rPr lang="pt-PT" sz="1050" baseline="-25000" dirty="0">
                          <a:effectLst/>
                          <a:latin typeface="Verdana" panose="020B0604030504040204" pitchFamily="34" charset="0"/>
                          <a:ea typeface="Verdana" panose="020B0604030504040204" pitchFamily="34" charset="0"/>
                          <a:cs typeface="Verdana" panose="020B0604030504040204" pitchFamily="34" charset="0"/>
                        </a:rPr>
                        <a:t>50</a:t>
                      </a:r>
                      <a:r>
                        <a:rPr lang="pt-PT" sz="1050" dirty="0">
                          <a:effectLst/>
                          <a:latin typeface="Verdana" panose="020B0604030504040204" pitchFamily="34" charset="0"/>
                          <a:ea typeface="Verdana" panose="020B0604030504040204" pitchFamily="34" charset="0"/>
                          <a:cs typeface="Verdana" panose="020B0604030504040204" pitchFamily="34" charset="0"/>
                        </a:rPr>
                        <a:t> /mM</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hMerge="1">
                  <a:txBody>
                    <a:bodyPr/>
                    <a:lstStyle/>
                    <a:p>
                      <a:pPr algn="ctr">
                        <a:lnSpc>
                          <a:spcPct val="100000"/>
                        </a:lnSpc>
                        <a:spcAft>
                          <a:spcPts val="0"/>
                        </a:spcAft>
                      </a:pPr>
                      <a:endParaRPr lang="pt-PT"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hMerge="1">
                  <a:txBody>
                    <a:bodyPr/>
                    <a:lstStyle/>
                    <a:p>
                      <a:pPr algn="ctr">
                        <a:lnSpc>
                          <a:spcPct val="100000"/>
                        </a:lnSpc>
                        <a:spcAft>
                          <a:spcPts val="0"/>
                        </a:spcAft>
                      </a:pPr>
                      <a:endParaRPr lang="pt-PT"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hMerge="1">
                  <a:txBody>
                    <a:bodyPr/>
                    <a:lstStyle/>
                    <a:p>
                      <a:pPr algn="ctr">
                        <a:lnSpc>
                          <a:spcPct val="100000"/>
                        </a:lnSpc>
                        <a:spcAft>
                          <a:spcPts val="0"/>
                        </a:spcAft>
                      </a:pPr>
                      <a:endParaRPr lang="pt-PT"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hMerge="1">
                  <a:txBody>
                    <a:bodyPr/>
                    <a:lstStyle/>
                    <a:p>
                      <a:pPr algn="ctr">
                        <a:lnSpc>
                          <a:spcPct val="100000"/>
                        </a:lnSpc>
                        <a:spcAft>
                          <a:spcPts val="0"/>
                        </a:spcAft>
                      </a:pPr>
                      <a:endParaRPr lang="pt-PT" sz="1400" dirty="0">
                        <a:effectLst/>
                        <a:latin typeface="+mn-lt"/>
                        <a:ea typeface="Calibri" panose="020F0502020204030204" pitchFamily="34" charset="0"/>
                        <a:cs typeface="Times New Roman" panose="02020603050405020304" pitchFamily="18"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66582937"/>
                  </a:ext>
                </a:extLst>
              </a:tr>
              <a:tr h="191296">
                <a:tc>
                  <a:txBody>
                    <a:bodyPr/>
                    <a:lstStyle/>
                    <a:p>
                      <a:pPr algn="ctr">
                        <a:lnSpc>
                          <a:spcPct val="100000"/>
                        </a:lnSpc>
                        <a:spcAft>
                          <a:spcPts val="0"/>
                        </a:spcAft>
                      </a:pPr>
                      <a:r>
                        <a:rPr lang="pt-PT"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Compound</a:t>
                      </a: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pt-PT"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Fibroblasts</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pt-PT"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T47D</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pt-PT"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MG63</a:t>
                      </a: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lnSpc>
                          <a:spcPct val="100000"/>
                        </a:lnSpc>
                        <a:spcAft>
                          <a:spcPts val="0"/>
                        </a:spcAft>
                      </a:pPr>
                      <a:r>
                        <a:rPr lang="pt-PT" sz="1050" b="1"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A549</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3445502391"/>
                  </a:ext>
                </a:extLst>
              </a:tr>
              <a:tr h="191296">
                <a:tc>
                  <a:txBody>
                    <a:bodyPr/>
                    <a:lstStyle/>
                    <a:p>
                      <a:pPr algn="ctr">
                        <a:lnSpc>
                          <a:spcPct val="100000"/>
                        </a:lnSpc>
                        <a:spcAft>
                          <a:spcPts val="0"/>
                        </a:spcAft>
                      </a:pPr>
                      <a:r>
                        <a:rPr lang="pt-PT" sz="1050" b="1" dirty="0" err="1"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Pactitaxel</a:t>
                      </a:r>
                      <a:endParaRPr lang="pt-PT" sz="105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1.91×</a:t>
                      </a:r>
                      <a:r>
                        <a:rPr kumimoji="0" lang="pt-PT" sz="1050" b="0" i="0" u="none" strike="noStrike" kern="10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10</a:t>
                      </a:r>
                      <a:r>
                        <a:rPr kumimoji="0" lang="pt-PT" sz="1050" b="0" i="0" u="none" strike="noStrike" kern="1000" cap="none" spc="0" normalizeH="0" baseline="3000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-5</a:t>
                      </a:r>
                      <a:endParaRPr lang="pt-PT"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pt-PT"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6.46×10</a:t>
                      </a:r>
                      <a:r>
                        <a:rPr lang="pt-PT" sz="1050" b="0" baseline="300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-6</a:t>
                      </a:r>
                      <a:r>
                        <a:rPr lang="pt-PT"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endParaRPr lang="pt-PT"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algn="ctr">
                        <a:lnSpc>
                          <a:spcPct val="100000"/>
                        </a:lnSpc>
                        <a:spcAft>
                          <a:spcPts val="0"/>
                        </a:spcAft>
                      </a:pPr>
                      <a:r>
                        <a:rPr lang="pt-PT"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8.19×10</a:t>
                      </a:r>
                      <a:r>
                        <a:rPr lang="pt-PT" sz="1050" b="0" baseline="300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-6</a:t>
                      </a:r>
                      <a:endParaRPr lang="pt-PT" sz="105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PT" sz="1050" b="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4.08×10</a:t>
                      </a:r>
                      <a:r>
                        <a:rPr lang="pt-PT" sz="1050" b="0" baseline="3000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-6</a:t>
                      </a:r>
                      <a:endParaRPr lang="pt-PT" sz="1050" b="1"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4467261"/>
                  </a:ext>
                </a:extLst>
              </a:tr>
              <a:tr h="191296">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ETI</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15.6</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48.9</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61.1</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241676994"/>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[TMGH][ETI]</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2.7×10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-7</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1.6</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b="0" kern="1000" dirty="0">
                          <a:effectLst/>
                          <a:latin typeface="Verdana" panose="020B0604030504040204" pitchFamily="34" charset="0"/>
                          <a:ea typeface="Verdana" panose="020B0604030504040204" pitchFamily="34" charset="0"/>
                          <a:cs typeface="Verdana" panose="020B0604030504040204" pitchFamily="34" charset="0"/>
                        </a:rPr>
                        <a:t>-</a:t>
                      </a: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30889756"/>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[TMGH]</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[ETI]</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1.4×10</a:t>
                      </a:r>
                      <a:r>
                        <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-3</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9.1×10</a:t>
                      </a:r>
                      <a:r>
                        <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-4</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12.0</a:t>
                      </a:r>
                      <a:endPar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566602554"/>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[DBNH][ETI]</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11.4</a:t>
                      </a:r>
                      <a:endPar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9.3×10</a:t>
                      </a:r>
                      <a:r>
                        <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-4</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2.0×10</a:t>
                      </a:r>
                      <a:r>
                        <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-3</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821002210"/>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[DBNH]</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[ETI]</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18.6</a:t>
                      </a:r>
                      <a:endPar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n.d.</a:t>
                      </a:r>
                      <a:endPar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2.0×10</a:t>
                      </a:r>
                      <a:r>
                        <a:rPr kumimoji="0" lang="pt-PT" sz="1050" b="0" i="0" u="none" strike="noStrike" kern="1000" cap="none" spc="0" normalizeH="0" baseline="3000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-3</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360174763"/>
                  </a:ext>
                </a:extLst>
              </a:tr>
              <a:tr h="26994">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440758626"/>
                  </a:ext>
                </a:extLst>
              </a:tr>
              <a:tr h="161964">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3.17</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4.09</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5.55</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8.10</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4039380820"/>
                  </a:ext>
                </a:extLst>
              </a:tr>
              <a:tr h="191296">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[TMGH][ALN]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7.19</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8.23</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9.23</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2.54</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948655254"/>
                  </a:ext>
                </a:extLst>
              </a:tr>
              <a:tr h="191296">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[TMGH]</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1.11</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3.16</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-5</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7.11</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-5</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5.14</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999988852"/>
                  </a:ext>
                </a:extLst>
              </a:tr>
              <a:tr h="191296">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[DBNH][ALN]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7.20</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6.14</a:t>
                      </a: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973911466"/>
                  </a:ext>
                </a:extLst>
              </a:tr>
              <a:tr h="191296">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[DBNH]</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6.01</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-5</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1.02</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3.12</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01031189"/>
                  </a:ext>
                </a:extLst>
              </a:tr>
              <a:tr h="191296">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[Ch][ALN]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1.87</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-1</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3.14</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4.10</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-1</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6.66</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693082587"/>
                  </a:ext>
                </a:extLst>
              </a:tr>
              <a:tr h="191296">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[Ch]</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4.92</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2.64</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1.01</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5.41</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32609348"/>
                  </a:ext>
                </a:extLst>
              </a:tr>
              <a:tr h="191296">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OHMIM][ALN]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2.19</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5.92</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5.16</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-5</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2.10</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-6</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3895114590"/>
                  </a:ext>
                </a:extLst>
              </a:tr>
              <a:tr h="191296">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OHMIM]</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4.07</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3.28</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-6</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7.84</a:t>
                      </a:r>
                      <a:r>
                        <a:rPr kumimoji="0" lang="pt-PT" sz="1050" b="0" i="0" u="none" strike="noStrike" kern="10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-5</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lnSpc>
                          <a:spcPct val="100000"/>
                        </a:lnSpc>
                        <a:spcBef>
                          <a:spcPts val="0"/>
                        </a:spcBef>
                        <a:spcAft>
                          <a:spcPts val="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69453114"/>
                  </a:ext>
                </a:extLst>
              </a:tr>
              <a:tr h="31883">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134163559"/>
                  </a:ext>
                </a:extLst>
              </a:tr>
              <a:tr h="191296">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2.43×10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5.74×10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tc>
                  <a:txBody>
                    <a:bodyPr/>
                    <a:lstStyle/>
                    <a:p>
                      <a:pPr algn="ctr">
                        <a:spcAft>
                          <a:spcPts val="0"/>
                        </a:spcAft>
                      </a:pPr>
                      <a:r>
                        <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50000"/>
                      </a:schemeClr>
                    </a:solidFill>
                  </a:tcPr>
                </a:tc>
                <a:extLst>
                  <a:ext uri="{0D108BD9-81ED-4DB2-BD59-A6C34878D82A}">
                    <a16:rowId xmlns:a16="http://schemas.microsoft.com/office/drawing/2014/main" val="2976097517"/>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[TMGH][ZOL]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14215558"/>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[TMGH]</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1.02×10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6.87×10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6.97</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63932940"/>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[DBNH][ZOL]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2.50</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1.98×10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-1</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1.65×10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924855038"/>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[DBNH]</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5.96×10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-7</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1.25×10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-7</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24237355"/>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[Ch][ZOL]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3.98×10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6.15×10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1.51×10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-7</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912612975"/>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[Ch]</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1.46×10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-7</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1.69×10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2.10×10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07975736"/>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OHMIM][ZOL]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1.84×10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5.60×10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538288161"/>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OHMIM]</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1.58×10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-7</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1.48×10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-7</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5.58×10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-5</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778464723"/>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[EMIM][ZOL]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4.97×10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2.11×10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4113981462"/>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[EMIM]</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17.8</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3.82×10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5.01×10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654106680"/>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3</a:t>
                      </a:r>
                      <a:r>
                        <a:rPr lang="pt-PT" sz="1050" kern="1000" dirty="0">
                          <a:effectLst/>
                          <a:latin typeface="Verdana" panose="020B0604030504040204" pitchFamily="34" charset="0"/>
                          <a:ea typeface="Verdana" panose="020B0604030504040204" pitchFamily="34" charset="0"/>
                          <a:cs typeface="Verdana" panose="020B0604030504040204" pitchFamily="34" charset="0"/>
                        </a:rPr>
                        <a:t>OMIM][ZOL]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14.7</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2.01</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12.3</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487652839"/>
                  </a:ext>
                </a:extLst>
              </a:tr>
              <a:tr h="191296">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[C</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3</a:t>
                      </a:r>
                      <a:r>
                        <a:rPr lang="pt-PT" sz="1050" kern="1000" dirty="0">
                          <a:effectLst/>
                          <a:latin typeface="Verdana" panose="020B0604030504040204" pitchFamily="34" charset="0"/>
                          <a:ea typeface="Verdana" panose="020B0604030504040204" pitchFamily="34" charset="0"/>
                          <a:cs typeface="Verdana" panose="020B0604030504040204" pitchFamily="34" charset="0"/>
                        </a:rPr>
                        <a:t>OMIM]</a:t>
                      </a:r>
                      <a:r>
                        <a:rPr lang="pt-PT" sz="1050" kern="1000" baseline="-25000" dirty="0">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9.71×10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-5</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8.02×10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Bef>
                          <a:spcPts val="100"/>
                        </a:spcBef>
                        <a:spcAft>
                          <a:spcPts val="300"/>
                        </a:spcAft>
                      </a:pPr>
                      <a:r>
                        <a:rPr lang="pt-PT" sz="1050" kern="1000" dirty="0">
                          <a:effectLst/>
                          <a:latin typeface="Verdana" panose="020B0604030504040204" pitchFamily="34" charset="0"/>
                          <a:ea typeface="Verdana" panose="020B0604030504040204" pitchFamily="34" charset="0"/>
                          <a:cs typeface="Verdana" panose="020B0604030504040204" pitchFamily="34" charset="0"/>
                        </a:rPr>
                        <a:t>3.27×10</a:t>
                      </a:r>
                      <a:r>
                        <a:rPr lang="pt-PT" sz="1050" kern="1000" baseline="30000" dirty="0">
                          <a:effectLst/>
                          <a:latin typeface="Verdana" panose="020B0604030504040204" pitchFamily="34" charset="0"/>
                          <a:ea typeface="Verdana" panose="020B0604030504040204" pitchFamily="34" charset="0"/>
                          <a:cs typeface="Verdana" panose="020B0604030504040204" pitchFamily="34" charset="0"/>
                        </a:rPr>
                        <a:t>-7</a:t>
                      </a:r>
                      <a:endParaRPr lang="pt-PT" sz="105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tc>
                  <a:txBody>
                    <a:bodyPr/>
                    <a:lstStyle/>
                    <a:p>
                      <a:pPr algn="ctr">
                        <a:spcAft>
                          <a:spcPts val="0"/>
                        </a:spcAft>
                      </a:pPr>
                      <a:r>
                        <a:rPr lang="pt-PT" sz="1050" dirty="0">
                          <a:effectLst/>
                          <a:latin typeface="Verdana" panose="020B0604030504040204" pitchFamily="34" charset="0"/>
                          <a:ea typeface="Verdana" panose="020B0604030504040204" pitchFamily="34" charset="0"/>
                          <a:cs typeface="Verdana" panose="020B0604030504040204" pitchFamily="34" charset="0"/>
                        </a:rPr>
                        <a:t>-</a:t>
                      </a: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293638781"/>
                  </a:ext>
                </a:extLst>
              </a:tr>
              <a:tr h="31883">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Bef>
                          <a:spcPts val="100"/>
                        </a:spcBef>
                        <a:spcAft>
                          <a:spcPts val="300"/>
                        </a:spcAft>
                      </a:pPr>
                      <a:endParaRPr lang="pt-PT" sz="100" kern="1000" dirty="0">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pt-PT" sz="10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046741333"/>
                  </a:ext>
                </a:extLst>
              </a:tr>
            </a:tbl>
          </a:graphicData>
        </a:graphic>
      </p:graphicFrame>
      <p:graphicFrame>
        <p:nvGraphicFramePr>
          <p:cNvPr id="24" name="Table 17">
            <a:extLst>
              <a:ext uri="{FF2B5EF4-FFF2-40B4-BE49-F238E27FC236}">
                <a16:creationId xmlns:a16="http://schemas.microsoft.com/office/drawing/2014/main" id="{C07822C9-26C4-40CD-8120-67268E29AAA1}"/>
              </a:ext>
            </a:extLst>
          </p:cNvPr>
          <p:cNvGraphicFramePr>
            <a:graphicFrameLocks noGrp="1"/>
          </p:cNvGraphicFramePr>
          <p:nvPr>
            <p:extLst>
              <p:ext uri="{D42A27DB-BD31-4B8C-83A1-F6EECF244321}">
                <p14:modId xmlns:p14="http://schemas.microsoft.com/office/powerpoint/2010/main" val="3874778382"/>
              </p:ext>
            </p:extLst>
          </p:nvPr>
        </p:nvGraphicFramePr>
        <p:xfrm>
          <a:off x="1101597" y="914400"/>
          <a:ext cx="6931301" cy="190800"/>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945689357"/>
                    </a:ext>
                  </a:extLst>
                </a:gridCol>
                <a:gridCol w="1260000">
                  <a:extLst>
                    <a:ext uri="{9D8B030D-6E8A-4147-A177-3AD203B41FA5}">
                      <a16:colId xmlns:a16="http://schemas.microsoft.com/office/drawing/2014/main" val="3023335446"/>
                    </a:ext>
                  </a:extLst>
                </a:gridCol>
                <a:gridCol w="1260000">
                  <a:extLst>
                    <a:ext uri="{9D8B030D-6E8A-4147-A177-3AD203B41FA5}">
                      <a16:colId xmlns:a16="http://schemas.microsoft.com/office/drawing/2014/main" val="710800301"/>
                    </a:ext>
                  </a:extLst>
                </a:gridCol>
                <a:gridCol w="1260000">
                  <a:extLst>
                    <a:ext uri="{9D8B030D-6E8A-4147-A177-3AD203B41FA5}">
                      <a16:colId xmlns:a16="http://schemas.microsoft.com/office/drawing/2014/main" val="2467491392"/>
                    </a:ext>
                  </a:extLst>
                </a:gridCol>
                <a:gridCol w="1260000">
                  <a:extLst>
                    <a:ext uri="{9D8B030D-6E8A-4147-A177-3AD203B41FA5}">
                      <a16:colId xmlns:a16="http://schemas.microsoft.com/office/drawing/2014/main" val="1540762490"/>
                    </a:ext>
                  </a:extLst>
                </a:gridCol>
              </a:tblGrid>
              <a:tr h="190800">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[TMGH][ETI]</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2.7×10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spcBef>
                          <a:spcPts val="100"/>
                        </a:spcBef>
                        <a:spcAft>
                          <a:spcPts val="300"/>
                        </a:spcAft>
                      </a:pP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510177065"/>
                  </a:ext>
                </a:extLst>
              </a:tr>
            </a:tbl>
          </a:graphicData>
        </a:graphic>
      </p:graphicFrame>
      <p:graphicFrame>
        <p:nvGraphicFramePr>
          <p:cNvPr id="25" name="Table 20">
            <a:extLst>
              <a:ext uri="{FF2B5EF4-FFF2-40B4-BE49-F238E27FC236}">
                <a16:creationId xmlns:a16="http://schemas.microsoft.com/office/drawing/2014/main" id="{69DB0900-87F2-4739-A7E6-E83A4B15B379}"/>
              </a:ext>
            </a:extLst>
          </p:cNvPr>
          <p:cNvGraphicFramePr>
            <a:graphicFrameLocks noGrp="1"/>
          </p:cNvGraphicFramePr>
          <p:nvPr>
            <p:extLst>
              <p:ext uri="{D42A27DB-BD31-4B8C-83A1-F6EECF244321}">
                <p14:modId xmlns:p14="http://schemas.microsoft.com/office/powerpoint/2010/main" val="1668417272"/>
              </p:ext>
            </p:extLst>
          </p:nvPr>
        </p:nvGraphicFramePr>
        <p:xfrm>
          <a:off x="1107440" y="1311910"/>
          <a:ext cx="6931301" cy="381600"/>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4168503139"/>
                    </a:ext>
                  </a:extLst>
                </a:gridCol>
                <a:gridCol w="1260000">
                  <a:extLst>
                    <a:ext uri="{9D8B030D-6E8A-4147-A177-3AD203B41FA5}">
                      <a16:colId xmlns:a16="http://schemas.microsoft.com/office/drawing/2014/main" val="2506411709"/>
                    </a:ext>
                  </a:extLst>
                </a:gridCol>
                <a:gridCol w="1260000">
                  <a:extLst>
                    <a:ext uri="{9D8B030D-6E8A-4147-A177-3AD203B41FA5}">
                      <a16:colId xmlns:a16="http://schemas.microsoft.com/office/drawing/2014/main" val="1617651173"/>
                    </a:ext>
                  </a:extLst>
                </a:gridCol>
                <a:gridCol w="1260000">
                  <a:extLst>
                    <a:ext uri="{9D8B030D-6E8A-4147-A177-3AD203B41FA5}">
                      <a16:colId xmlns:a16="http://schemas.microsoft.com/office/drawing/2014/main" val="3303383861"/>
                    </a:ext>
                  </a:extLst>
                </a:gridCol>
                <a:gridCol w="1260000">
                  <a:extLst>
                    <a:ext uri="{9D8B030D-6E8A-4147-A177-3AD203B41FA5}">
                      <a16:colId xmlns:a16="http://schemas.microsoft.com/office/drawing/2014/main" val="575273638"/>
                    </a:ext>
                  </a:extLst>
                </a:gridCol>
              </a:tblGrid>
              <a:tr h="190800">
                <a:tc>
                  <a:txBody>
                    <a:bodyPr/>
                    <a:lstStyle/>
                    <a:p>
                      <a:pPr algn="ctr">
                        <a:spcBef>
                          <a:spcPts val="100"/>
                        </a:spcBef>
                        <a:spcAft>
                          <a:spcPts val="300"/>
                        </a:spcAft>
                      </a:pP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[DBNH][ETI]</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1"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11.4</a:t>
                      </a:r>
                      <a:endParaRPr kumimoji="0" lang="pt-PT" sz="1050" b="1" i="0" u="none" strike="noStrike" kern="10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1"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9.3×10</a:t>
                      </a:r>
                      <a:r>
                        <a:rPr kumimoji="0" lang="pt-PT" sz="1050" b="1" i="0" u="none" strike="noStrike" kern="10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-4</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1"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2.0×10</a:t>
                      </a:r>
                      <a:r>
                        <a:rPr kumimoji="0" lang="pt-PT" sz="1050" b="1" i="0" u="none" strike="noStrike" kern="10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-3</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endParaRPr kumimoji="0" lang="pt-PT" sz="1050" b="1" i="0" u="none" strike="noStrike" kern="10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99047141"/>
                  </a:ext>
                </a:extLst>
              </a:tr>
              <a:tr h="190800">
                <a:tc>
                  <a:txBody>
                    <a:bodyPr/>
                    <a:lstStyle/>
                    <a:p>
                      <a:pPr algn="ctr">
                        <a:spcBef>
                          <a:spcPts val="100"/>
                        </a:spcBef>
                        <a:spcAft>
                          <a:spcPts val="300"/>
                        </a:spcAft>
                      </a:pP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[DBNH]</a:t>
                      </a:r>
                      <a:r>
                        <a:rPr lang="pt-PT" sz="1050" b="1" kern="1000" baseline="-25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[ETI]</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1"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18.6</a:t>
                      </a:r>
                      <a:endParaRPr kumimoji="0" lang="pt-PT" sz="1050" b="1" i="0" u="none" strike="noStrike" kern="10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endParaRPr kumimoji="0" lang="pt-PT" sz="1050" b="1" i="0" u="none" strike="noStrike" kern="10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r>
                        <a:rPr kumimoji="0" lang="pt-PT" sz="1050" b="1"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2.0×10</a:t>
                      </a:r>
                      <a:r>
                        <a:rPr kumimoji="0" lang="pt-PT" sz="1050" b="1" i="0" u="none" strike="noStrike" kern="10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-3</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marL="0" marR="0" lvl="0" indent="0" algn="ctr" defTabSz="914400" rtl="0" eaLnBrk="1" fontAlgn="auto" latinLnBrk="0" hangingPunct="1">
                        <a:lnSpc>
                          <a:spcPct val="100000"/>
                        </a:lnSpc>
                        <a:spcBef>
                          <a:spcPts val="100"/>
                        </a:spcBef>
                        <a:spcAft>
                          <a:spcPts val="300"/>
                        </a:spcAft>
                        <a:buClrTx/>
                        <a:buSzTx/>
                        <a:buFontTx/>
                        <a:buNone/>
                        <a:tabLst/>
                        <a:defRPr/>
                      </a:pPr>
                      <a:endParaRPr kumimoji="0" lang="pt-PT" sz="1050" b="1" i="0" u="none" strike="noStrike" kern="1000" cap="none" spc="0" normalizeH="0" baseline="3000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061030795"/>
                  </a:ext>
                </a:extLst>
              </a:tr>
            </a:tbl>
          </a:graphicData>
        </a:graphic>
      </p:graphicFrame>
      <p:graphicFrame>
        <p:nvGraphicFramePr>
          <p:cNvPr id="28" name="Table 9">
            <a:extLst>
              <a:ext uri="{FF2B5EF4-FFF2-40B4-BE49-F238E27FC236}">
                <a16:creationId xmlns:a16="http://schemas.microsoft.com/office/drawing/2014/main" id="{DB624BF1-7402-43A5-90D5-CAAB327ABF96}"/>
              </a:ext>
            </a:extLst>
          </p:cNvPr>
          <p:cNvGraphicFramePr>
            <a:graphicFrameLocks noGrp="1"/>
          </p:cNvGraphicFramePr>
          <p:nvPr>
            <p:extLst>
              <p:ext uri="{D42A27DB-BD31-4B8C-83A1-F6EECF244321}">
                <p14:modId xmlns:p14="http://schemas.microsoft.com/office/powerpoint/2010/main" val="4275826440"/>
              </p:ext>
            </p:extLst>
          </p:nvPr>
        </p:nvGraphicFramePr>
        <p:xfrm>
          <a:off x="1101166" y="2644723"/>
          <a:ext cx="6926538" cy="190800"/>
        </p:xfrm>
        <a:graphic>
          <a:graphicData uri="http://schemas.openxmlformats.org/drawingml/2006/table">
            <a:tbl>
              <a:tblPr firstRow="1" firstCol="1" bandRow="1">
                <a:tableStyleId>{5A111915-BE36-4E01-A7E5-04B1672EAD32}</a:tableStyleId>
              </a:tblPr>
              <a:tblGrid>
                <a:gridCol w="1892109">
                  <a:extLst>
                    <a:ext uri="{9D8B030D-6E8A-4147-A177-3AD203B41FA5}">
                      <a16:colId xmlns:a16="http://schemas.microsoft.com/office/drawing/2014/main" val="488286011"/>
                    </a:ext>
                  </a:extLst>
                </a:gridCol>
                <a:gridCol w="1261406">
                  <a:extLst>
                    <a:ext uri="{9D8B030D-6E8A-4147-A177-3AD203B41FA5}">
                      <a16:colId xmlns:a16="http://schemas.microsoft.com/office/drawing/2014/main" val="380869807"/>
                    </a:ext>
                  </a:extLst>
                </a:gridCol>
                <a:gridCol w="1261406">
                  <a:extLst>
                    <a:ext uri="{9D8B030D-6E8A-4147-A177-3AD203B41FA5}">
                      <a16:colId xmlns:a16="http://schemas.microsoft.com/office/drawing/2014/main" val="1532486170"/>
                    </a:ext>
                  </a:extLst>
                </a:gridCol>
                <a:gridCol w="1250211">
                  <a:extLst>
                    <a:ext uri="{9D8B030D-6E8A-4147-A177-3AD203B41FA5}">
                      <a16:colId xmlns:a16="http://schemas.microsoft.com/office/drawing/2014/main" val="3268255295"/>
                    </a:ext>
                  </a:extLst>
                </a:gridCol>
                <a:gridCol w="1261406">
                  <a:extLst>
                    <a:ext uri="{9D8B030D-6E8A-4147-A177-3AD203B41FA5}">
                      <a16:colId xmlns:a16="http://schemas.microsoft.com/office/drawing/2014/main" val="1604898526"/>
                    </a:ext>
                  </a:extLst>
                </a:gridCol>
              </a:tblGrid>
              <a:tr h="190800">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[Ch][ALN]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1.87</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algn="ctr">
                        <a:lnSpc>
                          <a:spcPct val="100000"/>
                        </a:lnSpc>
                        <a:spcBef>
                          <a:spcPts val="0"/>
                        </a:spcBef>
                        <a:spcAft>
                          <a:spcPts val="0"/>
                        </a:spcAft>
                      </a:pP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6.66</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extLst>
                  <a:ext uri="{0D108BD9-81ED-4DB2-BD59-A6C34878D82A}">
                    <a16:rowId xmlns:a16="http://schemas.microsoft.com/office/drawing/2014/main" val="3543995190"/>
                  </a:ext>
                </a:extLst>
              </a:tr>
            </a:tbl>
          </a:graphicData>
        </a:graphic>
      </p:graphicFrame>
      <p:graphicFrame>
        <p:nvGraphicFramePr>
          <p:cNvPr id="29" name="Table 11">
            <a:extLst>
              <a:ext uri="{FF2B5EF4-FFF2-40B4-BE49-F238E27FC236}">
                <a16:creationId xmlns:a16="http://schemas.microsoft.com/office/drawing/2014/main" id="{1FC50903-C4AB-424F-A726-F3C3862B2D57}"/>
              </a:ext>
            </a:extLst>
          </p:cNvPr>
          <p:cNvGraphicFramePr>
            <a:graphicFrameLocks noGrp="1"/>
          </p:cNvGraphicFramePr>
          <p:nvPr>
            <p:extLst>
              <p:ext uri="{D42A27DB-BD31-4B8C-83A1-F6EECF244321}">
                <p14:modId xmlns:p14="http://schemas.microsoft.com/office/powerpoint/2010/main" val="896550281"/>
              </p:ext>
            </p:extLst>
          </p:nvPr>
        </p:nvGraphicFramePr>
        <p:xfrm>
          <a:off x="1102810" y="3029533"/>
          <a:ext cx="6931301" cy="190800"/>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3588642650"/>
                    </a:ext>
                  </a:extLst>
                </a:gridCol>
                <a:gridCol w="1260000">
                  <a:extLst>
                    <a:ext uri="{9D8B030D-6E8A-4147-A177-3AD203B41FA5}">
                      <a16:colId xmlns:a16="http://schemas.microsoft.com/office/drawing/2014/main" val="1388397562"/>
                    </a:ext>
                  </a:extLst>
                </a:gridCol>
                <a:gridCol w="1260000">
                  <a:extLst>
                    <a:ext uri="{9D8B030D-6E8A-4147-A177-3AD203B41FA5}">
                      <a16:colId xmlns:a16="http://schemas.microsoft.com/office/drawing/2014/main" val="4030971667"/>
                    </a:ext>
                  </a:extLst>
                </a:gridCol>
                <a:gridCol w="1260000">
                  <a:extLst>
                    <a:ext uri="{9D8B030D-6E8A-4147-A177-3AD203B41FA5}">
                      <a16:colId xmlns:a16="http://schemas.microsoft.com/office/drawing/2014/main" val="818312212"/>
                    </a:ext>
                  </a:extLst>
                </a:gridCol>
                <a:gridCol w="1260000">
                  <a:extLst>
                    <a:ext uri="{9D8B030D-6E8A-4147-A177-3AD203B41FA5}">
                      <a16:colId xmlns:a16="http://schemas.microsoft.com/office/drawing/2014/main" val="1332055299"/>
                    </a:ext>
                  </a:extLst>
                </a:gridCol>
              </a:tblGrid>
              <a:tr h="190800">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a:t>
                      </a:r>
                      <a:r>
                        <a:rPr lang="pt-PT" sz="1050" kern="1000" baseline="-25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OHMIM][ALN]</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2.19</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5.92</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5.16</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lnSpc>
                          <a:spcPct val="100000"/>
                        </a:lnSpc>
                        <a:spcBef>
                          <a:spcPts val="0"/>
                        </a:spcBef>
                        <a:spcAft>
                          <a:spcPts val="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2.10</a:t>
                      </a:r>
                      <a:r>
                        <a:rPr kumimoji="0" lang="pt-PT" sz="1050" b="0" i="0" u="none" strike="noStrike" kern="10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Verdana" panose="020B0604030504040204" pitchFamily="34" charset="0"/>
                        </a:rPr>
                        <a:t>×</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extLst>
                  <a:ext uri="{0D108BD9-81ED-4DB2-BD59-A6C34878D82A}">
                    <a16:rowId xmlns:a16="http://schemas.microsoft.com/office/drawing/2014/main" val="4149166735"/>
                  </a:ext>
                </a:extLst>
              </a:tr>
            </a:tbl>
          </a:graphicData>
        </a:graphic>
      </p:graphicFrame>
      <p:graphicFrame>
        <p:nvGraphicFramePr>
          <p:cNvPr id="30" name="Table 12">
            <a:extLst>
              <a:ext uri="{FF2B5EF4-FFF2-40B4-BE49-F238E27FC236}">
                <a16:creationId xmlns:a16="http://schemas.microsoft.com/office/drawing/2014/main" id="{F69CC012-C874-4D09-85D2-BC492970D51E}"/>
              </a:ext>
            </a:extLst>
          </p:cNvPr>
          <p:cNvGraphicFramePr>
            <a:graphicFrameLocks noGrp="1"/>
          </p:cNvGraphicFramePr>
          <p:nvPr>
            <p:extLst>
              <p:ext uri="{D42A27DB-BD31-4B8C-83A1-F6EECF244321}">
                <p14:modId xmlns:p14="http://schemas.microsoft.com/office/powerpoint/2010/main" val="3804637625"/>
              </p:ext>
            </p:extLst>
          </p:nvPr>
        </p:nvGraphicFramePr>
        <p:xfrm>
          <a:off x="1107265" y="3628673"/>
          <a:ext cx="6931476" cy="190800"/>
        </p:xfrm>
        <a:graphic>
          <a:graphicData uri="http://schemas.openxmlformats.org/drawingml/2006/table">
            <a:tbl>
              <a:tblPr firstRow="1" firstCol="1" bandRow="1">
                <a:tableStyleId>{5A111915-BE36-4E01-A7E5-04B1672EAD32}</a:tableStyleId>
              </a:tblPr>
              <a:tblGrid>
                <a:gridCol w="1891348">
                  <a:extLst>
                    <a:ext uri="{9D8B030D-6E8A-4147-A177-3AD203B41FA5}">
                      <a16:colId xmlns:a16="http://schemas.microsoft.com/office/drawing/2014/main" val="4126519246"/>
                    </a:ext>
                  </a:extLst>
                </a:gridCol>
                <a:gridCol w="1260032">
                  <a:extLst>
                    <a:ext uri="{9D8B030D-6E8A-4147-A177-3AD203B41FA5}">
                      <a16:colId xmlns:a16="http://schemas.microsoft.com/office/drawing/2014/main" val="2288171078"/>
                    </a:ext>
                  </a:extLst>
                </a:gridCol>
                <a:gridCol w="1260032">
                  <a:extLst>
                    <a:ext uri="{9D8B030D-6E8A-4147-A177-3AD203B41FA5}">
                      <a16:colId xmlns:a16="http://schemas.microsoft.com/office/drawing/2014/main" val="3431923567"/>
                    </a:ext>
                  </a:extLst>
                </a:gridCol>
                <a:gridCol w="1260032">
                  <a:extLst>
                    <a:ext uri="{9D8B030D-6E8A-4147-A177-3AD203B41FA5}">
                      <a16:colId xmlns:a16="http://schemas.microsoft.com/office/drawing/2014/main" val="2104028014"/>
                    </a:ext>
                  </a:extLst>
                </a:gridCol>
                <a:gridCol w="1260032">
                  <a:extLst>
                    <a:ext uri="{9D8B030D-6E8A-4147-A177-3AD203B41FA5}">
                      <a16:colId xmlns:a16="http://schemas.microsoft.com/office/drawing/2014/main" val="3531154293"/>
                    </a:ext>
                  </a:extLst>
                </a:gridCol>
              </a:tblGrid>
              <a:tr h="190800">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[TMGH][ZOL]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algn="ctr">
                        <a:spcBef>
                          <a:spcPts val="100"/>
                        </a:spcBef>
                        <a:spcAft>
                          <a:spcPts val="300"/>
                        </a:spcAft>
                      </a:pP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spcBef>
                          <a:spcPts val="100"/>
                        </a:spcBef>
                        <a:spcAft>
                          <a:spcPts val="300"/>
                        </a:spcAft>
                      </a:pP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spcAft>
                          <a:spcPts val="0"/>
                        </a:spcAft>
                      </a:pPr>
                      <a:endPar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320053368"/>
                  </a:ext>
                </a:extLst>
              </a:tr>
            </a:tbl>
          </a:graphicData>
        </a:graphic>
      </p:graphicFrame>
      <p:graphicFrame>
        <p:nvGraphicFramePr>
          <p:cNvPr id="31" name="Table 14">
            <a:extLst>
              <a:ext uri="{FF2B5EF4-FFF2-40B4-BE49-F238E27FC236}">
                <a16:creationId xmlns:a16="http://schemas.microsoft.com/office/drawing/2014/main" id="{90E11119-CCC9-4518-BCC9-4CC774EA447E}"/>
              </a:ext>
            </a:extLst>
          </p:cNvPr>
          <p:cNvGraphicFramePr>
            <a:graphicFrameLocks noGrp="1"/>
          </p:cNvGraphicFramePr>
          <p:nvPr>
            <p:extLst>
              <p:ext uri="{D42A27DB-BD31-4B8C-83A1-F6EECF244321}">
                <p14:modId xmlns:p14="http://schemas.microsoft.com/office/powerpoint/2010/main" val="1334232773"/>
              </p:ext>
            </p:extLst>
          </p:nvPr>
        </p:nvGraphicFramePr>
        <p:xfrm>
          <a:off x="1104901" y="4779481"/>
          <a:ext cx="6931301" cy="190800"/>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52854579"/>
                    </a:ext>
                  </a:extLst>
                </a:gridCol>
                <a:gridCol w="1260000">
                  <a:extLst>
                    <a:ext uri="{9D8B030D-6E8A-4147-A177-3AD203B41FA5}">
                      <a16:colId xmlns:a16="http://schemas.microsoft.com/office/drawing/2014/main" val="4041640822"/>
                    </a:ext>
                  </a:extLst>
                </a:gridCol>
                <a:gridCol w="1260000">
                  <a:extLst>
                    <a:ext uri="{9D8B030D-6E8A-4147-A177-3AD203B41FA5}">
                      <a16:colId xmlns:a16="http://schemas.microsoft.com/office/drawing/2014/main" val="3963840897"/>
                    </a:ext>
                  </a:extLst>
                </a:gridCol>
                <a:gridCol w="1260000">
                  <a:extLst>
                    <a:ext uri="{9D8B030D-6E8A-4147-A177-3AD203B41FA5}">
                      <a16:colId xmlns:a16="http://schemas.microsoft.com/office/drawing/2014/main" val="3536925012"/>
                    </a:ext>
                  </a:extLst>
                </a:gridCol>
                <a:gridCol w="1260000">
                  <a:extLst>
                    <a:ext uri="{9D8B030D-6E8A-4147-A177-3AD203B41FA5}">
                      <a16:colId xmlns:a16="http://schemas.microsoft.com/office/drawing/2014/main" val="928498293"/>
                    </a:ext>
                  </a:extLst>
                </a:gridCol>
              </a:tblGrid>
              <a:tr h="190800">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a:t>
                      </a:r>
                      <a:r>
                        <a:rPr lang="pt-PT" sz="1050" kern="1000" baseline="-25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OHMIM][ZOL]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n.d.</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1.84×10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5.60×10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Aft>
                          <a:spcPts val="0"/>
                        </a:spcAft>
                      </a:pPr>
                      <a:endPar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1305897980"/>
                  </a:ext>
                </a:extLst>
              </a:tr>
            </a:tbl>
          </a:graphicData>
        </a:graphic>
      </p:graphicFrame>
      <p:graphicFrame>
        <p:nvGraphicFramePr>
          <p:cNvPr id="32" name="Table 16">
            <a:extLst>
              <a:ext uri="{FF2B5EF4-FFF2-40B4-BE49-F238E27FC236}">
                <a16:creationId xmlns:a16="http://schemas.microsoft.com/office/drawing/2014/main" id="{BA7BC4AC-558D-4C22-B808-6FB0B7FDEFCB}"/>
              </a:ext>
            </a:extLst>
          </p:cNvPr>
          <p:cNvGraphicFramePr>
            <a:graphicFrameLocks noGrp="1"/>
          </p:cNvGraphicFramePr>
          <p:nvPr>
            <p:extLst>
              <p:ext uri="{D42A27DB-BD31-4B8C-83A1-F6EECF244321}">
                <p14:modId xmlns:p14="http://schemas.microsoft.com/office/powerpoint/2010/main" val="1369214854"/>
              </p:ext>
            </p:extLst>
          </p:nvPr>
        </p:nvGraphicFramePr>
        <p:xfrm>
          <a:off x="1105435" y="5349437"/>
          <a:ext cx="5671301" cy="381600"/>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1892529154"/>
                    </a:ext>
                  </a:extLst>
                </a:gridCol>
                <a:gridCol w="1260000">
                  <a:extLst>
                    <a:ext uri="{9D8B030D-6E8A-4147-A177-3AD203B41FA5}">
                      <a16:colId xmlns:a16="http://schemas.microsoft.com/office/drawing/2014/main" val="524618922"/>
                    </a:ext>
                  </a:extLst>
                </a:gridCol>
                <a:gridCol w="1260000">
                  <a:extLst>
                    <a:ext uri="{9D8B030D-6E8A-4147-A177-3AD203B41FA5}">
                      <a16:colId xmlns:a16="http://schemas.microsoft.com/office/drawing/2014/main" val="225766888"/>
                    </a:ext>
                  </a:extLst>
                </a:gridCol>
                <a:gridCol w="1260000">
                  <a:extLst>
                    <a:ext uri="{9D8B030D-6E8A-4147-A177-3AD203B41FA5}">
                      <a16:colId xmlns:a16="http://schemas.microsoft.com/office/drawing/2014/main" val="72428539"/>
                    </a:ext>
                  </a:extLst>
                </a:gridCol>
              </a:tblGrid>
              <a:tr h="190800">
                <a:tc>
                  <a:txBody>
                    <a:bodyPr/>
                    <a:lstStyle/>
                    <a:p>
                      <a:pPr algn="ctr">
                        <a:spcBef>
                          <a:spcPts val="100"/>
                        </a:spcBef>
                        <a:spcAft>
                          <a:spcPts val="300"/>
                        </a:spcAft>
                      </a:pP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[EMIM]</a:t>
                      </a:r>
                      <a:r>
                        <a:rPr lang="pt-PT" sz="1050" b="1" kern="1000" baseline="-25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17.8</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algn="ctr">
                        <a:spcBef>
                          <a:spcPts val="100"/>
                        </a:spcBef>
                        <a:spcAft>
                          <a:spcPts val="300"/>
                        </a:spcAft>
                      </a:pP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3.82×10</a:t>
                      </a:r>
                      <a:r>
                        <a:rPr lang="pt-PT" sz="1050" b="1"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endPar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5.01×10</a:t>
                      </a:r>
                      <a:r>
                        <a:rPr lang="pt-PT" sz="1050" b="1"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a:t>
                      </a:r>
                      <a:endPar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extLst>
                  <a:ext uri="{0D108BD9-81ED-4DB2-BD59-A6C34878D82A}">
                    <a16:rowId xmlns:a16="http://schemas.microsoft.com/office/drawing/2014/main" val="464487571"/>
                  </a:ext>
                </a:extLst>
              </a:tr>
              <a:tr h="190800">
                <a:tc>
                  <a:txBody>
                    <a:bodyPr/>
                    <a:lstStyle/>
                    <a:p>
                      <a:pPr algn="ctr">
                        <a:spcBef>
                          <a:spcPts val="100"/>
                        </a:spcBef>
                        <a:spcAft>
                          <a:spcPts val="300"/>
                        </a:spcAft>
                      </a:pP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a:t>
                      </a:r>
                      <a:r>
                        <a:rPr lang="pt-PT" sz="1050" b="1" kern="1000" baseline="-25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OMIM][ZOL]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14.7</a:t>
                      </a: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algn="ctr">
                        <a:spcBef>
                          <a:spcPts val="100"/>
                        </a:spcBef>
                        <a:spcAft>
                          <a:spcPts val="300"/>
                        </a:spcAft>
                      </a:pPr>
                      <a:endPar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spcBef>
                          <a:spcPts val="100"/>
                        </a:spcBef>
                        <a:spcAft>
                          <a:spcPts val="300"/>
                        </a:spcAft>
                      </a:pPr>
                      <a:endParaRPr lang="pt-PT" sz="1050" b="1"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708199952"/>
                  </a:ext>
                </a:extLst>
              </a:tr>
            </a:tbl>
          </a:graphicData>
        </a:graphic>
      </p:graphicFrame>
      <p:graphicFrame>
        <p:nvGraphicFramePr>
          <p:cNvPr id="33" name="Table 22">
            <a:extLst>
              <a:ext uri="{FF2B5EF4-FFF2-40B4-BE49-F238E27FC236}">
                <a16:creationId xmlns:a16="http://schemas.microsoft.com/office/drawing/2014/main" id="{D008639E-AB60-4C85-9DC1-29484D1EA5D2}"/>
              </a:ext>
            </a:extLst>
          </p:cNvPr>
          <p:cNvGraphicFramePr>
            <a:graphicFrameLocks noGrp="1"/>
          </p:cNvGraphicFramePr>
          <p:nvPr>
            <p:extLst>
              <p:ext uri="{D42A27DB-BD31-4B8C-83A1-F6EECF244321}">
                <p14:modId xmlns:p14="http://schemas.microsoft.com/office/powerpoint/2010/main" val="1779586009"/>
              </p:ext>
            </p:extLst>
          </p:nvPr>
        </p:nvGraphicFramePr>
        <p:xfrm>
          <a:off x="1107265" y="4395470"/>
          <a:ext cx="6931301" cy="190800"/>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141478826"/>
                    </a:ext>
                  </a:extLst>
                </a:gridCol>
                <a:gridCol w="1260000">
                  <a:extLst>
                    <a:ext uri="{9D8B030D-6E8A-4147-A177-3AD203B41FA5}">
                      <a16:colId xmlns:a16="http://schemas.microsoft.com/office/drawing/2014/main" val="2436776797"/>
                    </a:ext>
                  </a:extLst>
                </a:gridCol>
                <a:gridCol w="1260000">
                  <a:extLst>
                    <a:ext uri="{9D8B030D-6E8A-4147-A177-3AD203B41FA5}">
                      <a16:colId xmlns:a16="http://schemas.microsoft.com/office/drawing/2014/main" val="3240543470"/>
                    </a:ext>
                  </a:extLst>
                </a:gridCol>
                <a:gridCol w="1260000">
                  <a:extLst>
                    <a:ext uri="{9D8B030D-6E8A-4147-A177-3AD203B41FA5}">
                      <a16:colId xmlns:a16="http://schemas.microsoft.com/office/drawing/2014/main" val="3905900373"/>
                    </a:ext>
                  </a:extLst>
                </a:gridCol>
                <a:gridCol w="1260000">
                  <a:extLst>
                    <a:ext uri="{9D8B030D-6E8A-4147-A177-3AD203B41FA5}">
                      <a16:colId xmlns:a16="http://schemas.microsoft.com/office/drawing/2014/main" val="698790131"/>
                    </a:ext>
                  </a:extLst>
                </a:gridCol>
              </a:tblGrid>
              <a:tr h="190800">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[Ch][ZOL]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3.98×10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6.15×10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1.51×10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-7</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Aft>
                          <a:spcPts val="0"/>
                        </a:spcAft>
                      </a:pPr>
                      <a:endPar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081791497"/>
                  </a:ext>
                </a:extLst>
              </a:tr>
            </a:tbl>
          </a:graphicData>
        </a:graphic>
      </p:graphicFrame>
      <p:graphicFrame>
        <p:nvGraphicFramePr>
          <p:cNvPr id="34" name="Table 23">
            <a:extLst>
              <a:ext uri="{FF2B5EF4-FFF2-40B4-BE49-F238E27FC236}">
                <a16:creationId xmlns:a16="http://schemas.microsoft.com/office/drawing/2014/main" id="{456597F1-9EBA-4120-A1D8-C42ADF8E0EC6}"/>
              </a:ext>
            </a:extLst>
          </p:cNvPr>
          <p:cNvGraphicFramePr>
            <a:graphicFrameLocks noGrp="1"/>
          </p:cNvGraphicFramePr>
          <p:nvPr>
            <p:extLst>
              <p:ext uri="{D42A27DB-BD31-4B8C-83A1-F6EECF244321}">
                <p14:modId xmlns:p14="http://schemas.microsoft.com/office/powerpoint/2010/main" val="92419473"/>
              </p:ext>
            </p:extLst>
          </p:nvPr>
        </p:nvGraphicFramePr>
        <p:xfrm>
          <a:off x="1104900" y="5159859"/>
          <a:ext cx="6931301" cy="190800"/>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823075460"/>
                    </a:ext>
                  </a:extLst>
                </a:gridCol>
                <a:gridCol w="1260000">
                  <a:extLst>
                    <a:ext uri="{9D8B030D-6E8A-4147-A177-3AD203B41FA5}">
                      <a16:colId xmlns:a16="http://schemas.microsoft.com/office/drawing/2014/main" val="1303948279"/>
                    </a:ext>
                  </a:extLst>
                </a:gridCol>
                <a:gridCol w="1260000">
                  <a:extLst>
                    <a:ext uri="{9D8B030D-6E8A-4147-A177-3AD203B41FA5}">
                      <a16:colId xmlns:a16="http://schemas.microsoft.com/office/drawing/2014/main" val="665588994"/>
                    </a:ext>
                  </a:extLst>
                </a:gridCol>
                <a:gridCol w="1260000">
                  <a:extLst>
                    <a:ext uri="{9D8B030D-6E8A-4147-A177-3AD203B41FA5}">
                      <a16:colId xmlns:a16="http://schemas.microsoft.com/office/drawing/2014/main" val="3377282021"/>
                    </a:ext>
                  </a:extLst>
                </a:gridCol>
                <a:gridCol w="1260000">
                  <a:extLst>
                    <a:ext uri="{9D8B030D-6E8A-4147-A177-3AD203B41FA5}">
                      <a16:colId xmlns:a16="http://schemas.microsoft.com/office/drawing/2014/main" val="2738765854"/>
                    </a:ext>
                  </a:extLst>
                </a:gridCol>
              </a:tblGrid>
              <a:tr h="190800">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[EMIM][ZOL]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4.97×10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2.11×10</a:t>
                      </a:r>
                      <a:r>
                        <a:rPr lang="pt-PT" sz="1050" kern="1000" baseline="30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spcAft>
                          <a:spcPts val="0"/>
                        </a:spcAft>
                      </a:pPr>
                      <a:endPar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381943535"/>
                  </a:ext>
                </a:extLst>
              </a:tr>
            </a:tbl>
          </a:graphicData>
        </a:graphic>
      </p:graphicFrame>
      <p:sp>
        <p:nvSpPr>
          <p:cNvPr id="36" name="Rectangle 6">
            <a:extLst>
              <a:ext uri="{FF2B5EF4-FFF2-40B4-BE49-F238E27FC236}">
                <a16:creationId xmlns:a16="http://schemas.microsoft.com/office/drawing/2014/main" id="{04150ACA-36F1-4D33-960A-A6E7D21D6E18}"/>
              </a:ext>
            </a:extLst>
          </p:cNvPr>
          <p:cNvSpPr/>
          <p:nvPr/>
        </p:nvSpPr>
        <p:spPr>
          <a:xfrm>
            <a:off x="609600" y="1716270"/>
            <a:ext cx="6933412" cy="16907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t>
            </a:r>
          </a:p>
        </p:txBody>
      </p:sp>
      <p:sp>
        <p:nvSpPr>
          <p:cNvPr id="38" name="Rectangle 18">
            <a:extLst>
              <a:ext uri="{FF2B5EF4-FFF2-40B4-BE49-F238E27FC236}">
                <a16:creationId xmlns:a16="http://schemas.microsoft.com/office/drawing/2014/main" id="{5AAC55DE-6F50-40DA-8DA3-152C20530921}"/>
              </a:ext>
            </a:extLst>
          </p:cNvPr>
          <p:cNvSpPr/>
          <p:nvPr/>
        </p:nvSpPr>
        <p:spPr>
          <a:xfrm>
            <a:off x="6801307" y="141008"/>
            <a:ext cx="1262794" cy="4995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t>
            </a:r>
          </a:p>
        </p:txBody>
      </p:sp>
      <p:graphicFrame>
        <p:nvGraphicFramePr>
          <p:cNvPr id="39" name="Table 22">
            <a:extLst>
              <a:ext uri="{FF2B5EF4-FFF2-40B4-BE49-F238E27FC236}">
                <a16:creationId xmlns:a16="http://schemas.microsoft.com/office/drawing/2014/main" id="{D008639E-AB60-4C85-9DC1-29484D1EA5D2}"/>
              </a:ext>
            </a:extLst>
          </p:cNvPr>
          <p:cNvGraphicFramePr>
            <a:graphicFrameLocks noGrp="1"/>
          </p:cNvGraphicFramePr>
          <p:nvPr>
            <p:extLst>
              <p:ext uri="{D42A27DB-BD31-4B8C-83A1-F6EECF244321}">
                <p14:modId xmlns:p14="http://schemas.microsoft.com/office/powerpoint/2010/main" val="3050457186"/>
              </p:ext>
            </p:extLst>
          </p:nvPr>
        </p:nvGraphicFramePr>
        <p:xfrm>
          <a:off x="1098180" y="4012715"/>
          <a:ext cx="6931301" cy="190800"/>
        </p:xfrm>
        <a:graphic>
          <a:graphicData uri="http://schemas.openxmlformats.org/drawingml/2006/table">
            <a:tbl>
              <a:tblPr firstRow="1" firstCol="1" bandRow="1">
                <a:tableStyleId>{5A111915-BE36-4E01-A7E5-04B1672EAD32}</a:tableStyleId>
              </a:tblPr>
              <a:tblGrid>
                <a:gridCol w="1891301">
                  <a:extLst>
                    <a:ext uri="{9D8B030D-6E8A-4147-A177-3AD203B41FA5}">
                      <a16:colId xmlns:a16="http://schemas.microsoft.com/office/drawing/2014/main" val="141478826"/>
                    </a:ext>
                  </a:extLst>
                </a:gridCol>
                <a:gridCol w="1260000">
                  <a:extLst>
                    <a:ext uri="{9D8B030D-6E8A-4147-A177-3AD203B41FA5}">
                      <a16:colId xmlns:a16="http://schemas.microsoft.com/office/drawing/2014/main" val="2436776797"/>
                    </a:ext>
                  </a:extLst>
                </a:gridCol>
                <a:gridCol w="1260000">
                  <a:extLst>
                    <a:ext uri="{9D8B030D-6E8A-4147-A177-3AD203B41FA5}">
                      <a16:colId xmlns:a16="http://schemas.microsoft.com/office/drawing/2014/main" val="3240543470"/>
                    </a:ext>
                  </a:extLst>
                </a:gridCol>
                <a:gridCol w="1260000">
                  <a:extLst>
                    <a:ext uri="{9D8B030D-6E8A-4147-A177-3AD203B41FA5}">
                      <a16:colId xmlns:a16="http://schemas.microsoft.com/office/drawing/2014/main" val="3905900373"/>
                    </a:ext>
                  </a:extLst>
                </a:gridCol>
                <a:gridCol w="1260000">
                  <a:extLst>
                    <a:ext uri="{9D8B030D-6E8A-4147-A177-3AD203B41FA5}">
                      <a16:colId xmlns:a16="http://schemas.microsoft.com/office/drawing/2014/main" val="698790131"/>
                    </a:ext>
                  </a:extLst>
                </a:gridCol>
              </a:tblGrid>
              <a:tr h="190800">
                <a:tc>
                  <a:txBody>
                    <a:bodyPr/>
                    <a:lstStyle/>
                    <a:p>
                      <a:pPr algn="ctr">
                        <a:spcBef>
                          <a:spcPts val="100"/>
                        </a:spcBef>
                        <a:spcAft>
                          <a:spcPts val="300"/>
                        </a:spcAft>
                      </a:pPr>
                      <a:r>
                        <a:rPr lang="pt-PT" sz="1050" kern="10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[DBNH][</a:t>
                      </a:r>
                      <a:r>
                        <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ZOL]</a:t>
                      </a:r>
                    </a:p>
                  </a:txBody>
                  <a:tcPr marL="44450" marR="44450" marT="0"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Bef>
                          <a:spcPts val="100"/>
                        </a:spcBef>
                        <a:spcAft>
                          <a:spcPts val="300"/>
                        </a:spcAft>
                      </a:pPr>
                      <a:r>
                        <a:rPr lang="pt-PT" sz="1050" kern="10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2.50</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92D050"/>
                    </a:solidFill>
                  </a:tcPr>
                </a:tc>
                <a:tc>
                  <a:txBody>
                    <a:bodyPr/>
                    <a:lstStyle/>
                    <a:p>
                      <a:pPr algn="ctr">
                        <a:spcBef>
                          <a:spcPts val="100"/>
                        </a:spcBef>
                        <a:spcAft>
                          <a:spcPts val="300"/>
                        </a:spcAft>
                      </a:pP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spcBef>
                          <a:spcPts val="100"/>
                        </a:spcBef>
                        <a:spcAft>
                          <a:spcPts val="300"/>
                        </a:spcAft>
                      </a:pPr>
                      <a:r>
                        <a:rPr lang="pt-PT" sz="1050" kern="10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1.65×10</a:t>
                      </a:r>
                      <a:r>
                        <a:rPr lang="pt-PT" sz="1050" kern="1000" baseline="30000" dirty="0" smtClean="0">
                          <a:solidFill>
                            <a:schemeClr val="bg1"/>
                          </a:solidFill>
                          <a:effectLst/>
                          <a:latin typeface="Verdana" panose="020B0604030504040204" pitchFamily="34" charset="0"/>
                          <a:ea typeface="Verdana" panose="020B0604030504040204" pitchFamily="34" charset="0"/>
                          <a:cs typeface="Verdana" panose="020B0604030504040204" pitchFamily="34" charset="0"/>
                        </a:rPr>
                        <a:t>-3</a:t>
                      </a:r>
                      <a:endParaRPr lang="pt-PT" sz="1050" kern="1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44450" marR="44450"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DD2121"/>
                    </a:solidFill>
                  </a:tcPr>
                </a:tc>
                <a:tc>
                  <a:txBody>
                    <a:bodyPr/>
                    <a:lstStyle/>
                    <a:p>
                      <a:pPr algn="ctr">
                        <a:spcAft>
                          <a:spcPts val="0"/>
                        </a:spcAft>
                      </a:pPr>
                      <a:endParaRPr lang="pt-PT" sz="105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3081791497"/>
                  </a:ext>
                </a:extLst>
              </a:tr>
            </a:tbl>
          </a:graphicData>
        </a:graphic>
      </p:graphicFrame>
      <p:sp>
        <p:nvSpPr>
          <p:cNvPr id="37" name="Rectangle 7">
            <a:extLst>
              <a:ext uri="{FF2B5EF4-FFF2-40B4-BE49-F238E27FC236}">
                <a16:creationId xmlns:a16="http://schemas.microsoft.com/office/drawing/2014/main" id="{5F43DF6A-E935-4496-B87A-174ECAD4A37B}"/>
              </a:ext>
            </a:extLst>
          </p:cNvPr>
          <p:cNvSpPr/>
          <p:nvPr/>
        </p:nvSpPr>
        <p:spPr>
          <a:xfrm>
            <a:off x="457200" y="3429000"/>
            <a:ext cx="6951766" cy="254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29557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1" fill="hold" grpId="0" nodeType="clickEffect">
                                  <p:stCondLst>
                                    <p:cond delay="0"/>
                                  </p:stCondLst>
                                  <p:childTnLst>
                                    <p:animEffect transition="out" filter="wipe(up)">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childTnLst>
                          </p:cTn>
                        </p:par>
                        <p:par>
                          <p:cTn id="14" fill="hold">
                            <p:stCondLst>
                              <p:cond delay="500"/>
                            </p:stCondLst>
                            <p:childTnLst>
                              <p:par>
                                <p:cTn id="15" presetID="22" presetClass="exit" presetSubtype="8" fill="hold" grpId="0" nodeType="afterEffect">
                                  <p:stCondLst>
                                    <p:cond delay="0"/>
                                  </p:stCondLst>
                                  <p:childTnLst>
                                    <p:animEffect transition="out" filter="wipe(left)">
                                      <p:cBhvr>
                                        <p:cTn id="16" dur="500"/>
                                        <p:tgtEl>
                                          <p:spTgt spid="38"/>
                                        </p:tgtEl>
                                      </p:cBhvr>
                                    </p:animEffect>
                                    <p:set>
                                      <p:cBhvr>
                                        <p:cTn id="17" dur="1" fill="hold">
                                          <p:stCondLst>
                                            <p:cond delay="499"/>
                                          </p:stCondLst>
                                        </p:cTn>
                                        <p:tgtEl>
                                          <p:spTgt spid="38"/>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1" fill="hold" grpId="0" nodeType="clickEffect">
                                  <p:stCondLst>
                                    <p:cond delay="0"/>
                                  </p:stCondLst>
                                  <p:childTnLst>
                                    <p:animEffect transition="out" filter="wipe(up)">
                                      <p:cBhvr>
                                        <p:cTn id="25" dur="500"/>
                                        <p:tgtEl>
                                          <p:spTgt spid="37"/>
                                        </p:tgtEl>
                                      </p:cBhvr>
                                    </p:animEffect>
                                    <p:set>
                                      <p:cBhvr>
                                        <p:cTn id="26" dur="1" fill="hold">
                                          <p:stCondLst>
                                            <p:cond delay="499"/>
                                          </p:stCondLst>
                                        </p:cTn>
                                        <p:tgtEl>
                                          <p:spTgt spid="3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14</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Picture 23">
            <a:extLst>
              <a:ext uri="{FF2B5EF4-FFF2-40B4-BE49-F238E27FC236}">
                <a16:creationId xmlns:a16="http://schemas.microsoft.com/office/drawing/2014/main" id="{0B0D0578-D30E-49D7-8B2D-E133215F6EDE}"/>
              </a:ext>
            </a:extLst>
          </p:cNvPr>
          <p:cNvPicPr>
            <a:picLocks noChangeAspect="1"/>
          </p:cNvPicPr>
          <p:nvPr/>
        </p:nvPicPr>
        <p:blipFill>
          <a:blip r:embed="rId4"/>
          <a:stretch>
            <a:fillRect/>
          </a:stretch>
        </p:blipFill>
        <p:spPr>
          <a:xfrm>
            <a:off x="179321" y="4088322"/>
            <a:ext cx="8581704" cy="1157124"/>
          </a:xfrm>
          <a:prstGeom prst="rect">
            <a:avLst/>
          </a:prstGeom>
        </p:spPr>
      </p:pic>
      <p:sp>
        <p:nvSpPr>
          <p:cNvPr id="5" name="TextBox 6">
            <a:extLst>
              <a:ext uri="{FF2B5EF4-FFF2-40B4-BE49-F238E27FC236}">
                <a16:creationId xmlns:a16="http://schemas.microsoft.com/office/drawing/2014/main" id="{7FA06F9A-4F35-496A-A5F1-837C28F8720E}"/>
              </a:ext>
            </a:extLst>
          </p:cNvPr>
          <p:cNvSpPr txBox="1"/>
          <p:nvPr/>
        </p:nvSpPr>
        <p:spPr>
          <a:xfrm>
            <a:off x="-11911" y="26599"/>
            <a:ext cx="9119804" cy="4062651"/>
          </a:xfrm>
          <a:prstGeom prst="rect">
            <a:avLst/>
          </a:prstGeom>
          <a:noFill/>
        </p:spPr>
        <p:txBody>
          <a:bodyPr wrap="none" rtlCol="0">
            <a:spAutoFit/>
          </a:bodyPr>
          <a:lstStyle/>
          <a:p>
            <a:pPr algn="r">
              <a:lnSpc>
                <a:spcPct val="150000"/>
              </a:lnSpc>
            </a:pPr>
            <a:r>
              <a:rPr lang="pt-PT" sz="1600" b="1" cap="all" dirty="0" err="1" smtClean="0">
                <a:latin typeface="Abadi" panose="020B0604020104020204" pitchFamily="34" charset="0"/>
              </a:rPr>
              <a:t>Modulation</a:t>
            </a:r>
            <a:r>
              <a:rPr lang="pt-PT" sz="1600" b="1" cap="all" dirty="0" smtClean="0">
                <a:latin typeface="Abadi" panose="020B0604020104020204" pitchFamily="34" charset="0"/>
              </a:rPr>
              <a:t> </a:t>
            </a:r>
            <a:r>
              <a:rPr lang="pt-PT" sz="1600" b="1" cap="all" dirty="0" err="1" smtClean="0">
                <a:latin typeface="Abadi" panose="020B0604020104020204" pitchFamily="34" charset="0"/>
              </a:rPr>
              <a:t>of</a:t>
            </a:r>
            <a:r>
              <a:rPr lang="pt-PT" sz="1600" b="1" cap="all" dirty="0" smtClean="0">
                <a:latin typeface="Abadi" panose="020B0604020104020204" pitchFamily="34" charset="0"/>
              </a:rPr>
              <a:t> </a:t>
            </a:r>
            <a:r>
              <a:rPr lang="pt-PT" sz="1600" b="1" cap="all" dirty="0" err="1" smtClean="0">
                <a:latin typeface="Abadi" panose="020B0604020104020204" pitchFamily="34" charset="0"/>
              </a:rPr>
              <a:t>osteoclastogenesis</a:t>
            </a:r>
            <a:endParaRPr lang="pt-PT" sz="1600" b="1" cap="all" dirty="0" smtClean="0">
              <a:latin typeface="Abadi" panose="020B0604020104020204" pitchFamily="34" charset="0"/>
            </a:endParaRPr>
          </a:p>
          <a:p>
            <a:pPr>
              <a:lnSpc>
                <a:spcPct val="150000"/>
              </a:lnSpc>
            </a:pPr>
            <a:r>
              <a:rPr lang="pt-PT" sz="1600" b="1" dirty="0" err="1" smtClean="0">
                <a:latin typeface="Abadi" panose="020B0604020104020204" pitchFamily="34" charset="0"/>
              </a:rPr>
              <a:t>Peripheral</a:t>
            </a:r>
            <a:r>
              <a:rPr lang="pt-PT" sz="1600" b="1" dirty="0" smtClean="0">
                <a:latin typeface="Abadi" panose="020B0604020104020204" pitchFamily="34" charset="0"/>
              </a:rPr>
              <a:t> </a:t>
            </a:r>
            <a:r>
              <a:rPr lang="pt-PT" sz="1600" b="1" dirty="0">
                <a:latin typeface="Abadi" panose="020B0604020104020204" pitchFamily="34" charset="0"/>
              </a:rPr>
              <a:t>Blood Mononuclear Cells (PBMC) </a:t>
            </a:r>
            <a:r>
              <a:rPr lang="pt-PT" sz="1600" dirty="0">
                <a:latin typeface="Abadi" panose="020B0604020104020204" pitchFamily="34" charset="0"/>
              </a:rPr>
              <a:t>as precursors of osteoclasts</a:t>
            </a:r>
          </a:p>
          <a:p>
            <a:pPr>
              <a:lnSpc>
                <a:spcPct val="150000"/>
              </a:lnSpc>
            </a:pPr>
            <a:r>
              <a:rPr lang="pt-PT" sz="1400" i="1" dirty="0">
                <a:latin typeface="Calibri" panose="020F0502020204030204" pitchFamily="34" charset="0"/>
                <a:cs typeface="Calibri" panose="020F0502020204030204" pitchFamily="34" charset="0"/>
              </a:rPr>
              <a:t>❶ </a:t>
            </a:r>
            <a:r>
              <a:rPr lang="pt-PT" sz="1400" i="1" dirty="0">
                <a:latin typeface="Abadi" panose="020B0604020104020204" pitchFamily="34" charset="0"/>
                <a:cs typeface="Calibri" panose="020F0502020204030204" pitchFamily="34" charset="0"/>
              </a:rPr>
              <a:t>Apoptosis quantification (caspase-3 activity)	</a:t>
            </a:r>
            <a:r>
              <a:rPr lang="pt-PT" sz="1400" i="1" dirty="0" smtClean="0">
                <a:latin typeface="Calibri" panose="020F0502020204030204" pitchFamily="34" charset="0"/>
                <a:cs typeface="Calibri" panose="020F0502020204030204" pitchFamily="34" charset="0"/>
              </a:rPr>
              <a:t>❷ </a:t>
            </a:r>
            <a:r>
              <a:rPr lang="pt-PT" sz="1400" i="1" dirty="0">
                <a:latin typeface="Calibri" panose="020F0502020204030204" pitchFamily="34" charset="0"/>
                <a:cs typeface="Calibri" panose="020F0502020204030204" pitchFamily="34" charset="0"/>
              </a:rPr>
              <a:t>Gene expression</a:t>
            </a: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smtClean="0">
              <a:latin typeface="Calibri" panose="020F0502020204030204" pitchFamily="34" charset="0"/>
              <a:cs typeface="Calibri" panose="020F0502020204030204" pitchFamily="34" charset="0"/>
            </a:endParaRPr>
          </a:p>
          <a:p>
            <a:pPr>
              <a:lnSpc>
                <a:spcPct val="150000"/>
              </a:lnSpc>
            </a:pPr>
            <a:r>
              <a:rPr lang="pt-PT" sz="1400" i="1" dirty="0" smtClean="0">
                <a:latin typeface="Calibri" panose="020F0502020204030204" pitchFamily="34" charset="0"/>
                <a:cs typeface="Calibri" panose="020F0502020204030204" pitchFamily="34" charset="0"/>
              </a:rPr>
              <a:t>❸ </a:t>
            </a:r>
            <a:r>
              <a:rPr lang="pt-PT" sz="1400" i="1" dirty="0">
                <a:latin typeface="Calibri" panose="020F0502020204030204" pitchFamily="34" charset="0"/>
                <a:cs typeface="Calibri" panose="020F0502020204030204" pitchFamily="34" charset="0"/>
              </a:rPr>
              <a:t>Intracellular signalling pathways</a:t>
            </a:r>
            <a:endParaRPr lang="pt-PT" sz="1400" i="1" dirty="0">
              <a:latin typeface="Abadi" panose="020B0604020104020204" pitchFamily="34" charset="0"/>
            </a:endParaRPr>
          </a:p>
        </p:txBody>
      </p:sp>
      <p:pic>
        <p:nvPicPr>
          <p:cNvPr id="8" name="Picture 1">
            <a:extLst>
              <a:ext uri="{FF2B5EF4-FFF2-40B4-BE49-F238E27FC236}">
                <a16:creationId xmlns:a16="http://schemas.microsoft.com/office/drawing/2014/main" id="{6BEAADE8-E613-436D-8159-ED25DB97134B}"/>
              </a:ext>
            </a:extLst>
          </p:cNvPr>
          <p:cNvPicPr>
            <a:picLocks noChangeAspect="1"/>
          </p:cNvPicPr>
          <p:nvPr/>
        </p:nvPicPr>
        <p:blipFill rotWithShape="1">
          <a:blip r:embed="rId5"/>
          <a:srcRect r="52026"/>
          <a:stretch/>
        </p:blipFill>
        <p:spPr>
          <a:xfrm>
            <a:off x="484994" y="1357743"/>
            <a:ext cx="2813931" cy="2085173"/>
          </a:xfrm>
          <a:prstGeom prst="rect">
            <a:avLst/>
          </a:prstGeom>
        </p:spPr>
      </p:pic>
      <p:sp>
        <p:nvSpPr>
          <p:cNvPr id="9" name="Arrow: Curved Down 7">
            <a:extLst>
              <a:ext uri="{FF2B5EF4-FFF2-40B4-BE49-F238E27FC236}">
                <a16:creationId xmlns:a16="http://schemas.microsoft.com/office/drawing/2014/main" id="{E9D2DA4A-B21A-4370-8F91-DFEB5604AA95}"/>
              </a:ext>
            </a:extLst>
          </p:cNvPr>
          <p:cNvSpPr/>
          <p:nvPr/>
        </p:nvSpPr>
        <p:spPr>
          <a:xfrm rot="1616771">
            <a:off x="2839318" y="1286794"/>
            <a:ext cx="1283172" cy="418749"/>
          </a:xfrm>
          <a:prstGeom prst="curvedDownArrow">
            <a:avLst/>
          </a:prstGeom>
          <a:solidFill>
            <a:srgbClr val="D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0" name="TextBox 11">
            <a:extLst>
              <a:ext uri="{FF2B5EF4-FFF2-40B4-BE49-F238E27FC236}">
                <a16:creationId xmlns:a16="http://schemas.microsoft.com/office/drawing/2014/main" id="{4BBF6AE0-37D4-462E-8593-AABD37C18CF9}"/>
              </a:ext>
            </a:extLst>
          </p:cNvPr>
          <p:cNvSpPr txBox="1"/>
          <p:nvPr/>
        </p:nvSpPr>
        <p:spPr>
          <a:xfrm>
            <a:off x="2948667" y="1938915"/>
            <a:ext cx="1443206" cy="577081"/>
          </a:xfrm>
          <a:prstGeom prst="rect">
            <a:avLst/>
          </a:prstGeom>
          <a:noFill/>
          <a:ln w="19050">
            <a:solidFill>
              <a:srgbClr val="DE2222"/>
            </a:solidFill>
          </a:ln>
        </p:spPr>
        <p:txBody>
          <a:bodyPr wrap="square" rtlCol="0">
            <a:spAutoFit/>
          </a:bodyPr>
          <a:lstStyle/>
          <a:p>
            <a:pPr algn="ctr"/>
            <a:r>
              <a:rPr lang="pt-PT" sz="1050" dirty="0">
                <a:latin typeface="Arial Narrow" panose="020B0606020202030204" pitchFamily="34" charset="0"/>
              </a:rPr>
              <a:t>All [ETI</a:t>
            </a:r>
            <a:r>
              <a:rPr lang="pt-PT" sz="1050" dirty="0" smtClean="0">
                <a:latin typeface="Arial Narrow" panose="020B0606020202030204" pitchFamily="34" charset="0"/>
              </a:rPr>
              <a:t>]-</a:t>
            </a:r>
            <a:r>
              <a:rPr lang="pt-PT" sz="1050" dirty="0" err="1" smtClean="0">
                <a:latin typeface="Arial Narrow" panose="020B0606020202030204" pitchFamily="34" charset="0"/>
              </a:rPr>
              <a:t>OSILs</a:t>
            </a:r>
            <a:r>
              <a:rPr lang="pt-PT" sz="1050" dirty="0" smtClean="0">
                <a:latin typeface="Arial Narrow" panose="020B0606020202030204" pitchFamily="34" charset="0"/>
              </a:rPr>
              <a:t> </a:t>
            </a:r>
            <a:r>
              <a:rPr lang="pt-PT" sz="1050" dirty="0">
                <a:latin typeface="Arial Narrow" panose="020B0606020202030204" pitchFamily="34" charset="0"/>
              </a:rPr>
              <a:t>(primarily dianionic) promote higher apoptosis than ETI</a:t>
            </a:r>
          </a:p>
        </p:txBody>
      </p:sp>
      <p:pic>
        <p:nvPicPr>
          <p:cNvPr id="11" name="Picture 12">
            <a:extLst>
              <a:ext uri="{FF2B5EF4-FFF2-40B4-BE49-F238E27FC236}">
                <a16:creationId xmlns:a16="http://schemas.microsoft.com/office/drawing/2014/main" id="{5CA745FA-BC02-4EBA-A844-AC3C465F22BB}"/>
              </a:ext>
            </a:extLst>
          </p:cNvPr>
          <p:cNvPicPr>
            <a:picLocks noChangeAspect="1"/>
          </p:cNvPicPr>
          <p:nvPr/>
        </p:nvPicPr>
        <p:blipFill>
          <a:blip r:embed="rId6"/>
          <a:stretch>
            <a:fillRect/>
          </a:stretch>
        </p:blipFill>
        <p:spPr>
          <a:xfrm>
            <a:off x="4682559" y="1356329"/>
            <a:ext cx="2840334" cy="2088000"/>
          </a:xfrm>
          <a:prstGeom prst="rect">
            <a:avLst/>
          </a:prstGeom>
        </p:spPr>
      </p:pic>
      <p:sp>
        <p:nvSpPr>
          <p:cNvPr id="12" name="Arrow: Curved Down 13">
            <a:extLst>
              <a:ext uri="{FF2B5EF4-FFF2-40B4-BE49-F238E27FC236}">
                <a16:creationId xmlns:a16="http://schemas.microsoft.com/office/drawing/2014/main" id="{0661CA53-6C8F-4DD9-A927-71AEDB7E9A90}"/>
              </a:ext>
            </a:extLst>
          </p:cNvPr>
          <p:cNvSpPr/>
          <p:nvPr/>
        </p:nvSpPr>
        <p:spPr>
          <a:xfrm rot="287095">
            <a:off x="5643016" y="1424333"/>
            <a:ext cx="2626150" cy="405572"/>
          </a:xfrm>
          <a:prstGeom prst="curvedDownArrow">
            <a:avLst/>
          </a:prstGeom>
          <a:solidFill>
            <a:srgbClr val="D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3" name="TextBox 14">
            <a:extLst>
              <a:ext uri="{FF2B5EF4-FFF2-40B4-BE49-F238E27FC236}">
                <a16:creationId xmlns:a16="http://schemas.microsoft.com/office/drawing/2014/main" id="{6E2069EC-1513-4E8E-BFBA-068E6D3DBDC1}"/>
              </a:ext>
            </a:extLst>
          </p:cNvPr>
          <p:cNvSpPr txBox="1"/>
          <p:nvPr/>
        </p:nvSpPr>
        <p:spPr>
          <a:xfrm>
            <a:off x="7522894" y="1948875"/>
            <a:ext cx="1383634" cy="1061829"/>
          </a:xfrm>
          <a:prstGeom prst="rect">
            <a:avLst/>
          </a:prstGeom>
          <a:noFill/>
          <a:ln w="19050">
            <a:solidFill>
              <a:srgbClr val="DE2222"/>
            </a:solidFill>
          </a:ln>
        </p:spPr>
        <p:txBody>
          <a:bodyPr wrap="square" rtlCol="0">
            <a:spAutoFit/>
          </a:bodyPr>
          <a:lstStyle/>
          <a:p>
            <a:pPr algn="ctr"/>
            <a:r>
              <a:rPr lang="pt-PT" sz="1050" dirty="0">
                <a:latin typeface="Arial Narrow" panose="020B0606020202030204" pitchFamily="34" charset="0"/>
              </a:rPr>
              <a:t>All [ETI</a:t>
            </a:r>
            <a:r>
              <a:rPr lang="pt-PT" sz="1050" dirty="0" smtClean="0">
                <a:latin typeface="Arial Narrow" panose="020B0606020202030204" pitchFamily="34" charset="0"/>
              </a:rPr>
              <a:t>]-</a:t>
            </a:r>
            <a:r>
              <a:rPr lang="pt-PT" sz="1050" dirty="0" err="1" smtClean="0">
                <a:latin typeface="Arial Narrow" panose="020B0606020202030204" pitchFamily="34" charset="0"/>
              </a:rPr>
              <a:t>OSILs</a:t>
            </a:r>
            <a:r>
              <a:rPr lang="pt-PT" sz="1050" dirty="0" smtClean="0">
                <a:latin typeface="Arial Narrow" panose="020B0606020202030204" pitchFamily="34" charset="0"/>
              </a:rPr>
              <a:t> </a:t>
            </a:r>
            <a:r>
              <a:rPr lang="pt-PT" sz="1050" dirty="0">
                <a:latin typeface="Arial Narrow" panose="020B0606020202030204" pitchFamily="34" charset="0"/>
              </a:rPr>
              <a:t>(primarily dianionic) </a:t>
            </a:r>
            <a:r>
              <a:rPr lang="pt-PT" sz="1050" dirty="0" err="1" smtClean="0">
                <a:latin typeface="Arial Narrow" panose="020B0606020202030204" pitchFamily="34" charset="0"/>
              </a:rPr>
              <a:t>downregulate</a:t>
            </a:r>
            <a:r>
              <a:rPr lang="pt-PT" sz="1050" dirty="0" smtClean="0">
                <a:latin typeface="Arial Narrow" panose="020B0606020202030204" pitchFamily="34" charset="0"/>
              </a:rPr>
              <a:t> </a:t>
            </a:r>
            <a:r>
              <a:rPr lang="pt-PT" sz="1050" dirty="0">
                <a:latin typeface="Arial Narrow" panose="020B0606020202030204" pitchFamily="34" charset="0"/>
              </a:rPr>
              <a:t>expression of TRAP (</a:t>
            </a:r>
            <a:r>
              <a:rPr lang="pt-PT" sz="1050" i="1" dirty="0">
                <a:latin typeface="Arial Narrow" panose="020B0606020202030204" pitchFamily="34" charset="0"/>
              </a:rPr>
              <a:t>Tartrate-Resistant Alkalyne Phosphatase)</a:t>
            </a:r>
            <a:r>
              <a:rPr lang="pt-PT" sz="1050" dirty="0">
                <a:latin typeface="Arial Narrow" panose="020B0606020202030204" pitchFamily="34" charset="0"/>
              </a:rPr>
              <a:t> and CatK (Cathepsin K)</a:t>
            </a:r>
          </a:p>
        </p:txBody>
      </p:sp>
      <p:sp>
        <p:nvSpPr>
          <p:cNvPr id="14" name="Arrow: Curved Down 15">
            <a:extLst>
              <a:ext uri="{FF2B5EF4-FFF2-40B4-BE49-F238E27FC236}">
                <a16:creationId xmlns:a16="http://schemas.microsoft.com/office/drawing/2014/main" id="{3CB8F0B3-1727-4BF0-A4BD-126D9A580D0B}"/>
              </a:ext>
            </a:extLst>
          </p:cNvPr>
          <p:cNvSpPr/>
          <p:nvPr/>
        </p:nvSpPr>
        <p:spPr>
          <a:xfrm rot="21364576">
            <a:off x="6213815" y="1593722"/>
            <a:ext cx="1783306" cy="405572"/>
          </a:xfrm>
          <a:prstGeom prst="curvedDownArrow">
            <a:avLst/>
          </a:prstGeom>
          <a:solidFill>
            <a:srgbClr val="D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5" name="TextBox 17">
            <a:extLst>
              <a:ext uri="{FF2B5EF4-FFF2-40B4-BE49-F238E27FC236}">
                <a16:creationId xmlns:a16="http://schemas.microsoft.com/office/drawing/2014/main" id="{E41F4115-7CA8-49A5-9D30-586FCEA476CD}"/>
              </a:ext>
            </a:extLst>
          </p:cNvPr>
          <p:cNvSpPr txBox="1"/>
          <p:nvPr/>
        </p:nvSpPr>
        <p:spPr>
          <a:xfrm>
            <a:off x="4734755" y="5541127"/>
            <a:ext cx="1765042" cy="276999"/>
          </a:xfrm>
          <a:prstGeom prst="rect">
            <a:avLst/>
          </a:prstGeom>
          <a:noFill/>
          <a:ln w="19050">
            <a:solidFill>
              <a:srgbClr val="DE2222"/>
            </a:solidFill>
          </a:ln>
        </p:spPr>
        <p:txBody>
          <a:bodyPr wrap="square" rtlCol="0">
            <a:spAutoFit/>
          </a:bodyPr>
          <a:lstStyle/>
          <a:p>
            <a:pPr algn="ctr"/>
            <a:r>
              <a:rPr lang="pt-PT" sz="1200" dirty="0">
                <a:latin typeface="Arial Narrow" panose="020B0606020202030204" pitchFamily="34" charset="0"/>
              </a:rPr>
              <a:t>MEK pathway</a:t>
            </a:r>
          </a:p>
        </p:txBody>
      </p:sp>
      <p:sp>
        <p:nvSpPr>
          <p:cNvPr id="16" name="TextBox 24">
            <a:extLst>
              <a:ext uri="{FF2B5EF4-FFF2-40B4-BE49-F238E27FC236}">
                <a16:creationId xmlns:a16="http://schemas.microsoft.com/office/drawing/2014/main" id="{965D4D4D-CC9B-43B2-BF71-7182423EC847}"/>
              </a:ext>
            </a:extLst>
          </p:cNvPr>
          <p:cNvSpPr txBox="1"/>
          <p:nvPr/>
        </p:nvSpPr>
        <p:spPr>
          <a:xfrm>
            <a:off x="6928021" y="5547050"/>
            <a:ext cx="1765042" cy="276999"/>
          </a:xfrm>
          <a:prstGeom prst="rect">
            <a:avLst/>
          </a:prstGeom>
          <a:noFill/>
          <a:ln w="19050">
            <a:solidFill>
              <a:srgbClr val="DE2222"/>
            </a:solidFill>
          </a:ln>
        </p:spPr>
        <p:txBody>
          <a:bodyPr wrap="square" rtlCol="0">
            <a:spAutoFit/>
          </a:bodyPr>
          <a:lstStyle/>
          <a:p>
            <a:pPr algn="ctr"/>
            <a:r>
              <a:rPr lang="pt-PT" sz="1200" dirty="0">
                <a:latin typeface="Arial Narrow" panose="020B0606020202030204" pitchFamily="34" charset="0"/>
              </a:rPr>
              <a:t>PKC pathway</a:t>
            </a:r>
          </a:p>
        </p:txBody>
      </p:sp>
      <p:sp>
        <p:nvSpPr>
          <p:cNvPr id="17" name="TextBox 25">
            <a:extLst>
              <a:ext uri="{FF2B5EF4-FFF2-40B4-BE49-F238E27FC236}">
                <a16:creationId xmlns:a16="http://schemas.microsoft.com/office/drawing/2014/main" id="{9804C070-6775-450F-BA10-89556762BC79}"/>
              </a:ext>
            </a:extLst>
          </p:cNvPr>
          <p:cNvSpPr txBox="1"/>
          <p:nvPr/>
        </p:nvSpPr>
        <p:spPr>
          <a:xfrm>
            <a:off x="1624785" y="4022462"/>
            <a:ext cx="624765" cy="200055"/>
          </a:xfrm>
          <a:prstGeom prst="rect">
            <a:avLst/>
          </a:prstGeom>
          <a:solidFill>
            <a:schemeClr val="bg1"/>
          </a:solidFill>
        </p:spPr>
        <p:txBody>
          <a:bodyPr wrap="square" lIns="0" rIns="0" rtlCol="0">
            <a:spAutoFit/>
          </a:bodyPr>
          <a:lstStyle/>
          <a:p>
            <a:pPr algn="ctr"/>
            <a:r>
              <a:rPr lang="pt-PT" sz="700" b="1" dirty="0">
                <a:latin typeface="Times New Roman" panose="02020603050405020304" pitchFamily="18" charset="0"/>
                <a:cs typeface="Times New Roman" panose="02020603050405020304" pitchFamily="18" charset="0"/>
              </a:rPr>
              <a:t>ETI 10</a:t>
            </a:r>
            <a:r>
              <a:rPr lang="pt-PT" sz="700" b="1" baseline="30000" dirty="0">
                <a:latin typeface="Times New Roman" panose="02020603050405020304" pitchFamily="18" charset="0"/>
                <a:cs typeface="Times New Roman" panose="02020603050405020304" pitchFamily="18" charset="0"/>
              </a:rPr>
              <a:t>-2</a:t>
            </a:r>
            <a:r>
              <a:rPr lang="pt-PT" sz="700" b="1" dirty="0">
                <a:latin typeface="Times New Roman" panose="02020603050405020304" pitchFamily="18" charset="0"/>
                <a:cs typeface="Times New Roman" panose="02020603050405020304" pitchFamily="18" charset="0"/>
              </a:rPr>
              <a:t> mM</a:t>
            </a:r>
          </a:p>
        </p:txBody>
      </p:sp>
      <p:sp>
        <p:nvSpPr>
          <p:cNvPr id="18" name="TextBox 26">
            <a:extLst>
              <a:ext uri="{FF2B5EF4-FFF2-40B4-BE49-F238E27FC236}">
                <a16:creationId xmlns:a16="http://schemas.microsoft.com/office/drawing/2014/main" id="{A96B70A4-7182-4663-8660-53EB08759E8A}"/>
              </a:ext>
            </a:extLst>
          </p:cNvPr>
          <p:cNvSpPr txBox="1"/>
          <p:nvPr/>
        </p:nvSpPr>
        <p:spPr>
          <a:xfrm>
            <a:off x="2578590" y="4023781"/>
            <a:ext cx="863759" cy="200055"/>
          </a:xfrm>
          <a:prstGeom prst="rect">
            <a:avLst/>
          </a:prstGeom>
          <a:solidFill>
            <a:schemeClr val="bg1"/>
          </a:solidFill>
        </p:spPr>
        <p:txBody>
          <a:bodyPr wrap="square" lIns="0" rIns="0" rtlCol="0">
            <a:spAutoFit/>
          </a:bodyPr>
          <a:lstStyle/>
          <a:p>
            <a:pPr algn="ctr"/>
            <a:r>
              <a:rPr lang="pt-PT" sz="700" b="1" dirty="0">
                <a:latin typeface="Times New Roman" panose="02020603050405020304" pitchFamily="18" charset="0"/>
                <a:cs typeface="Times New Roman" panose="02020603050405020304" pitchFamily="18" charset="0"/>
              </a:rPr>
              <a:t>[TMGH]Cl 10</a:t>
            </a:r>
            <a:r>
              <a:rPr lang="pt-PT" sz="700" b="1" baseline="30000" dirty="0">
                <a:latin typeface="Times New Roman" panose="02020603050405020304" pitchFamily="18" charset="0"/>
                <a:cs typeface="Times New Roman" panose="02020603050405020304" pitchFamily="18" charset="0"/>
              </a:rPr>
              <a:t>-1</a:t>
            </a:r>
            <a:r>
              <a:rPr lang="pt-PT" sz="700" b="1" dirty="0">
                <a:latin typeface="Times New Roman" panose="02020603050405020304" pitchFamily="18" charset="0"/>
                <a:cs typeface="Times New Roman" panose="02020603050405020304" pitchFamily="18" charset="0"/>
              </a:rPr>
              <a:t> mM</a:t>
            </a:r>
          </a:p>
        </p:txBody>
      </p:sp>
      <p:sp>
        <p:nvSpPr>
          <p:cNvPr id="19" name="TextBox 27">
            <a:extLst>
              <a:ext uri="{FF2B5EF4-FFF2-40B4-BE49-F238E27FC236}">
                <a16:creationId xmlns:a16="http://schemas.microsoft.com/office/drawing/2014/main" id="{30A60E9B-75F3-439A-BEF0-6FE3B389204A}"/>
              </a:ext>
            </a:extLst>
          </p:cNvPr>
          <p:cNvSpPr txBox="1"/>
          <p:nvPr/>
        </p:nvSpPr>
        <p:spPr>
          <a:xfrm>
            <a:off x="3616384" y="4022462"/>
            <a:ext cx="853789" cy="200055"/>
          </a:xfrm>
          <a:prstGeom prst="rect">
            <a:avLst/>
          </a:prstGeom>
          <a:solidFill>
            <a:schemeClr val="bg1"/>
          </a:solidFill>
        </p:spPr>
        <p:txBody>
          <a:bodyPr wrap="square" lIns="0" rIns="0" rtlCol="0">
            <a:spAutoFit/>
          </a:bodyPr>
          <a:lstStyle/>
          <a:p>
            <a:pPr algn="ctr"/>
            <a:r>
              <a:rPr lang="pt-PT" sz="700" b="1" dirty="0">
                <a:latin typeface="Times New Roman" panose="02020603050405020304" pitchFamily="18" charset="0"/>
                <a:cs typeface="Times New Roman" panose="02020603050405020304" pitchFamily="18" charset="0"/>
              </a:rPr>
              <a:t>[DBNH]Cl 10</a:t>
            </a:r>
            <a:r>
              <a:rPr lang="pt-PT" sz="700" b="1" baseline="30000" dirty="0">
                <a:latin typeface="Times New Roman" panose="02020603050405020304" pitchFamily="18" charset="0"/>
                <a:cs typeface="Times New Roman" panose="02020603050405020304" pitchFamily="18" charset="0"/>
              </a:rPr>
              <a:t>-1</a:t>
            </a:r>
            <a:r>
              <a:rPr lang="pt-PT" sz="700" b="1" dirty="0">
                <a:latin typeface="Times New Roman" panose="02020603050405020304" pitchFamily="18" charset="0"/>
                <a:cs typeface="Times New Roman" panose="02020603050405020304" pitchFamily="18" charset="0"/>
              </a:rPr>
              <a:t> mM</a:t>
            </a:r>
          </a:p>
        </p:txBody>
      </p:sp>
      <p:sp>
        <p:nvSpPr>
          <p:cNvPr id="20" name="TextBox 28">
            <a:extLst>
              <a:ext uri="{FF2B5EF4-FFF2-40B4-BE49-F238E27FC236}">
                <a16:creationId xmlns:a16="http://schemas.microsoft.com/office/drawing/2014/main" id="{CAEE10EE-8CCE-4B92-9470-CA1378093404}"/>
              </a:ext>
            </a:extLst>
          </p:cNvPr>
          <p:cNvSpPr txBox="1"/>
          <p:nvPr/>
        </p:nvSpPr>
        <p:spPr>
          <a:xfrm>
            <a:off x="4626708" y="4014256"/>
            <a:ext cx="979726" cy="307777"/>
          </a:xfrm>
          <a:prstGeom prst="rect">
            <a:avLst/>
          </a:prstGeom>
          <a:solidFill>
            <a:schemeClr val="bg1"/>
          </a:solidFill>
        </p:spPr>
        <p:txBody>
          <a:bodyPr wrap="square" lIns="0" rIns="0" rtlCol="0">
            <a:spAutoFit/>
          </a:bodyPr>
          <a:lstStyle/>
          <a:p>
            <a:pPr algn="ctr"/>
            <a:r>
              <a:rPr lang="pt-PT" sz="700" b="1" dirty="0">
                <a:latin typeface="Times New Roman" panose="02020603050405020304" pitchFamily="18" charset="0"/>
                <a:cs typeface="Times New Roman" panose="02020603050405020304" pitchFamily="18" charset="0"/>
              </a:rPr>
              <a:t>[TMGH][ETI] 10</a:t>
            </a:r>
            <a:r>
              <a:rPr lang="pt-PT" sz="700" b="1" baseline="30000" dirty="0">
                <a:latin typeface="Times New Roman" panose="02020603050405020304" pitchFamily="18" charset="0"/>
                <a:cs typeface="Times New Roman" panose="02020603050405020304" pitchFamily="18" charset="0"/>
              </a:rPr>
              <a:t>-2</a:t>
            </a:r>
            <a:r>
              <a:rPr lang="pt-PT" sz="700" b="1" dirty="0">
                <a:latin typeface="Times New Roman" panose="02020603050405020304" pitchFamily="18" charset="0"/>
                <a:cs typeface="Times New Roman" panose="02020603050405020304" pitchFamily="18" charset="0"/>
              </a:rPr>
              <a:t> mM</a:t>
            </a:r>
          </a:p>
          <a:p>
            <a:pPr algn="ctr"/>
            <a:endParaRPr lang="pt-PT" sz="700" b="1" dirty="0">
              <a:latin typeface="Times New Roman" panose="02020603050405020304" pitchFamily="18" charset="0"/>
              <a:cs typeface="Times New Roman" panose="02020603050405020304" pitchFamily="18" charset="0"/>
            </a:endParaRPr>
          </a:p>
        </p:txBody>
      </p:sp>
      <p:sp>
        <p:nvSpPr>
          <p:cNvPr id="21" name="TextBox 29">
            <a:extLst>
              <a:ext uri="{FF2B5EF4-FFF2-40B4-BE49-F238E27FC236}">
                <a16:creationId xmlns:a16="http://schemas.microsoft.com/office/drawing/2014/main" id="{3EEEB2B9-43E0-4DA3-AC27-F4A47A6E275E}"/>
              </a:ext>
            </a:extLst>
          </p:cNvPr>
          <p:cNvSpPr txBox="1"/>
          <p:nvPr/>
        </p:nvSpPr>
        <p:spPr>
          <a:xfrm>
            <a:off x="5662615" y="4000461"/>
            <a:ext cx="1007593" cy="323165"/>
          </a:xfrm>
          <a:prstGeom prst="rect">
            <a:avLst/>
          </a:prstGeom>
          <a:solidFill>
            <a:schemeClr val="bg1"/>
          </a:solidFill>
        </p:spPr>
        <p:txBody>
          <a:bodyPr wrap="square" lIns="0" rIns="0" rtlCol="0">
            <a:spAutoFit/>
          </a:bodyPr>
          <a:lstStyle/>
          <a:p>
            <a:pPr algn="ctr"/>
            <a:r>
              <a:rPr lang="pt-PT" sz="700" b="1" dirty="0">
                <a:latin typeface="Times New Roman" panose="02020603050405020304" pitchFamily="18" charset="0"/>
                <a:cs typeface="Times New Roman" panose="02020603050405020304" pitchFamily="18" charset="0"/>
              </a:rPr>
              <a:t>[TMGH]</a:t>
            </a:r>
            <a:r>
              <a:rPr lang="pt-PT" sz="700" b="1" baseline="-25000" dirty="0">
                <a:latin typeface="Times New Roman" panose="02020603050405020304" pitchFamily="18" charset="0"/>
                <a:cs typeface="Times New Roman" panose="02020603050405020304" pitchFamily="18" charset="0"/>
              </a:rPr>
              <a:t>2</a:t>
            </a:r>
            <a:r>
              <a:rPr lang="pt-PT" sz="700" b="1" dirty="0">
                <a:latin typeface="Times New Roman" panose="02020603050405020304" pitchFamily="18" charset="0"/>
                <a:cs typeface="Times New Roman" panose="02020603050405020304" pitchFamily="18" charset="0"/>
              </a:rPr>
              <a:t>[ETI] 10</a:t>
            </a:r>
            <a:r>
              <a:rPr lang="pt-PT" sz="700" b="1" baseline="30000" dirty="0">
                <a:latin typeface="Times New Roman" panose="02020603050405020304" pitchFamily="18" charset="0"/>
                <a:cs typeface="Times New Roman" panose="02020603050405020304" pitchFamily="18" charset="0"/>
              </a:rPr>
              <a:t>-3</a:t>
            </a:r>
            <a:r>
              <a:rPr lang="pt-PT" sz="700" b="1" dirty="0">
                <a:latin typeface="Times New Roman" panose="02020603050405020304" pitchFamily="18" charset="0"/>
                <a:cs typeface="Times New Roman" panose="02020603050405020304" pitchFamily="18" charset="0"/>
              </a:rPr>
              <a:t> </a:t>
            </a:r>
            <a:r>
              <a:rPr lang="pt-PT" sz="700" b="1" dirty="0" err="1" smtClean="0">
                <a:latin typeface="Times New Roman" panose="02020603050405020304" pitchFamily="18" charset="0"/>
                <a:cs typeface="Times New Roman" panose="02020603050405020304" pitchFamily="18" charset="0"/>
              </a:rPr>
              <a:t>mM</a:t>
            </a:r>
            <a:endParaRPr lang="pt-PT" sz="700" b="1" dirty="0" smtClean="0">
              <a:latin typeface="Times New Roman" panose="02020603050405020304" pitchFamily="18" charset="0"/>
              <a:cs typeface="Times New Roman" panose="02020603050405020304" pitchFamily="18" charset="0"/>
            </a:endParaRPr>
          </a:p>
          <a:p>
            <a:pPr algn="ctr"/>
            <a:endParaRPr lang="pt-PT" sz="700" b="1" dirty="0">
              <a:latin typeface="Times New Roman" panose="02020603050405020304" pitchFamily="18" charset="0"/>
              <a:cs typeface="Times New Roman" panose="02020603050405020304" pitchFamily="18" charset="0"/>
            </a:endParaRPr>
          </a:p>
          <a:p>
            <a:pPr algn="ctr"/>
            <a:endParaRPr lang="pt-PT" sz="100" b="1" dirty="0">
              <a:latin typeface="Times New Roman" panose="02020603050405020304" pitchFamily="18" charset="0"/>
              <a:cs typeface="Times New Roman" panose="02020603050405020304" pitchFamily="18" charset="0"/>
            </a:endParaRPr>
          </a:p>
        </p:txBody>
      </p:sp>
      <p:sp>
        <p:nvSpPr>
          <p:cNvPr id="22" name="TextBox 30">
            <a:extLst>
              <a:ext uri="{FF2B5EF4-FFF2-40B4-BE49-F238E27FC236}">
                <a16:creationId xmlns:a16="http://schemas.microsoft.com/office/drawing/2014/main" id="{841946CE-56A3-4D21-97CE-E2A06C62A372}"/>
              </a:ext>
            </a:extLst>
          </p:cNvPr>
          <p:cNvSpPr txBox="1"/>
          <p:nvPr/>
        </p:nvSpPr>
        <p:spPr>
          <a:xfrm>
            <a:off x="6726389" y="4014256"/>
            <a:ext cx="928990" cy="307777"/>
          </a:xfrm>
          <a:prstGeom prst="rect">
            <a:avLst/>
          </a:prstGeom>
          <a:solidFill>
            <a:schemeClr val="bg1"/>
          </a:solidFill>
        </p:spPr>
        <p:txBody>
          <a:bodyPr wrap="square" lIns="0" rIns="0" rtlCol="0">
            <a:spAutoFit/>
          </a:bodyPr>
          <a:lstStyle/>
          <a:p>
            <a:pPr algn="ctr"/>
            <a:r>
              <a:rPr lang="pt-PT" sz="700" b="1" dirty="0">
                <a:latin typeface="Times New Roman" panose="02020603050405020304" pitchFamily="18" charset="0"/>
                <a:cs typeface="Times New Roman" panose="02020603050405020304" pitchFamily="18" charset="0"/>
              </a:rPr>
              <a:t>[DBNH][ETI] 10</a:t>
            </a:r>
            <a:r>
              <a:rPr lang="pt-PT" sz="700" b="1" baseline="30000" dirty="0">
                <a:latin typeface="Times New Roman" panose="02020603050405020304" pitchFamily="18" charset="0"/>
                <a:cs typeface="Times New Roman" panose="02020603050405020304" pitchFamily="18" charset="0"/>
              </a:rPr>
              <a:t>-3</a:t>
            </a:r>
            <a:r>
              <a:rPr lang="pt-PT" sz="700" b="1" dirty="0">
                <a:latin typeface="Times New Roman" panose="02020603050405020304" pitchFamily="18" charset="0"/>
                <a:cs typeface="Times New Roman" panose="02020603050405020304" pitchFamily="18" charset="0"/>
              </a:rPr>
              <a:t> mM</a:t>
            </a:r>
          </a:p>
          <a:p>
            <a:pPr algn="ctr"/>
            <a:endParaRPr lang="pt-PT" sz="700" b="1" dirty="0">
              <a:latin typeface="Times New Roman" panose="02020603050405020304" pitchFamily="18" charset="0"/>
              <a:cs typeface="Times New Roman" panose="02020603050405020304" pitchFamily="18" charset="0"/>
            </a:endParaRPr>
          </a:p>
        </p:txBody>
      </p:sp>
      <p:sp>
        <p:nvSpPr>
          <p:cNvPr id="23" name="TextBox 31">
            <a:extLst>
              <a:ext uri="{FF2B5EF4-FFF2-40B4-BE49-F238E27FC236}">
                <a16:creationId xmlns:a16="http://schemas.microsoft.com/office/drawing/2014/main" id="{CFF9F368-7877-49E3-BF34-AC1CEC732E3D}"/>
              </a:ext>
            </a:extLst>
          </p:cNvPr>
          <p:cNvSpPr txBox="1"/>
          <p:nvPr/>
        </p:nvSpPr>
        <p:spPr>
          <a:xfrm>
            <a:off x="7789265" y="4014256"/>
            <a:ext cx="903798" cy="307777"/>
          </a:xfrm>
          <a:prstGeom prst="rect">
            <a:avLst/>
          </a:prstGeom>
          <a:solidFill>
            <a:schemeClr val="bg1"/>
          </a:solidFill>
        </p:spPr>
        <p:txBody>
          <a:bodyPr wrap="square" lIns="0" rIns="0" rtlCol="0">
            <a:spAutoFit/>
          </a:bodyPr>
          <a:lstStyle/>
          <a:p>
            <a:pPr algn="ctr"/>
            <a:r>
              <a:rPr lang="pt-PT" sz="700" b="1" dirty="0">
                <a:latin typeface="Times New Roman" panose="02020603050405020304" pitchFamily="18" charset="0"/>
                <a:cs typeface="Times New Roman" panose="02020603050405020304" pitchFamily="18" charset="0"/>
              </a:rPr>
              <a:t>[DBNH]</a:t>
            </a:r>
            <a:r>
              <a:rPr lang="pt-PT" sz="700" b="1" baseline="-25000" dirty="0">
                <a:latin typeface="Times New Roman" panose="02020603050405020304" pitchFamily="18" charset="0"/>
                <a:cs typeface="Times New Roman" panose="02020603050405020304" pitchFamily="18" charset="0"/>
              </a:rPr>
              <a:t>2</a:t>
            </a:r>
            <a:r>
              <a:rPr lang="pt-PT" sz="700" b="1" dirty="0">
                <a:latin typeface="Times New Roman" panose="02020603050405020304" pitchFamily="18" charset="0"/>
                <a:cs typeface="Times New Roman" panose="02020603050405020304" pitchFamily="18" charset="0"/>
              </a:rPr>
              <a:t>[ETI] 10</a:t>
            </a:r>
            <a:r>
              <a:rPr lang="pt-PT" sz="700" b="1" baseline="30000" dirty="0">
                <a:latin typeface="Times New Roman" panose="02020603050405020304" pitchFamily="18" charset="0"/>
                <a:cs typeface="Times New Roman" panose="02020603050405020304" pitchFamily="18" charset="0"/>
              </a:rPr>
              <a:t>-3</a:t>
            </a:r>
            <a:r>
              <a:rPr lang="pt-PT" sz="700" b="1" dirty="0">
                <a:latin typeface="Times New Roman" panose="02020603050405020304" pitchFamily="18" charset="0"/>
                <a:cs typeface="Times New Roman" panose="02020603050405020304" pitchFamily="18" charset="0"/>
              </a:rPr>
              <a:t> mM</a:t>
            </a:r>
          </a:p>
          <a:p>
            <a:pPr algn="ctr"/>
            <a:endParaRPr lang="pt-PT" sz="700" b="1" dirty="0">
              <a:latin typeface="Times New Roman" panose="02020603050405020304" pitchFamily="18" charset="0"/>
              <a:cs typeface="Times New Roman" panose="02020603050405020304" pitchFamily="18" charset="0"/>
            </a:endParaRPr>
          </a:p>
        </p:txBody>
      </p:sp>
      <p:sp>
        <p:nvSpPr>
          <p:cNvPr id="24" name="TextBox 32">
            <a:extLst>
              <a:ext uri="{FF2B5EF4-FFF2-40B4-BE49-F238E27FC236}">
                <a16:creationId xmlns:a16="http://schemas.microsoft.com/office/drawing/2014/main" id="{9C3B1D8C-33AD-4BD9-827B-E689CEEF344C}"/>
              </a:ext>
            </a:extLst>
          </p:cNvPr>
          <p:cNvSpPr txBox="1"/>
          <p:nvPr/>
        </p:nvSpPr>
        <p:spPr>
          <a:xfrm>
            <a:off x="709556" y="4022462"/>
            <a:ext cx="439976" cy="200055"/>
          </a:xfrm>
          <a:prstGeom prst="rect">
            <a:avLst/>
          </a:prstGeom>
          <a:solidFill>
            <a:schemeClr val="bg1"/>
          </a:solidFill>
        </p:spPr>
        <p:txBody>
          <a:bodyPr wrap="square" lIns="0" rIns="0" rtlCol="0">
            <a:spAutoFit/>
          </a:bodyPr>
          <a:lstStyle/>
          <a:p>
            <a:pPr algn="ctr"/>
            <a:r>
              <a:rPr lang="pt-PT" sz="700" b="1" dirty="0">
                <a:latin typeface="Times New Roman" panose="02020603050405020304" pitchFamily="18" charset="0"/>
                <a:cs typeface="Times New Roman" panose="02020603050405020304" pitchFamily="18" charset="0"/>
              </a:rPr>
              <a:t>Control</a:t>
            </a:r>
          </a:p>
        </p:txBody>
      </p:sp>
      <p:sp>
        <p:nvSpPr>
          <p:cNvPr id="25" name="Callout: Right Arrow 20">
            <a:extLst>
              <a:ext uri="{FF2B5EF4-FFF2-40B4-BE49-F238E27FC236}">
                <a16:creationId xmlns:a16="http://schemas.microsoft.com/office/drawing/2014/main" id="{AC7B214D-75C2-4E39-8809-51AB6AEB44DA}"/>
              </a:ext>
            </a:extLst>
          </p:cNvPr>
          <p:cNvSpPr/>
          <p:nvPr/>
        </p:nvSpPr>
        <p:spPr>
          <a:xfrm rot="5400000">
            <a:off x="4888680" y="3699662"/>
            <a:ext cx="1457192" cy="2105863"/>
          </a:xfrm>
          <a:prstGeom prst="rightArrowCallout">
            <a:avLst>
              <a:gd name="adj1" fmla="val 27608"/>
              <a:gd name="adj2" fmla="val 23696"/>
              <a:gd name="adj3" fmla="val 11962"/>
              <a:gd name="adj4" fmla="val 78667"/>
            </a:avLst>
          </a:prstGeom>
          <a:noFill/>
          <a:ln w="19050">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Callout: Right Arrow 22">
            <a:extLst>
              <a:ext uri="{FF2B5EF4-FFF2-40B4-BE49-F238E27FC236}">
                <a16:creationId xmlns:a16="http://schemas.microsoft.com/office/drawing/2014/main" id="{87AEF701-06BE-4C29-A5E4-8ACDB4CDAF3B}"/>
              </a:ext>
            </a:extLst>
          </p:cNvPr>
          <p:cNvSpPr/>
          <p:nvPr/>
        </p:nvSpPr>
        <p:spPr>
          <a:xfrm rot="5400000">
            <a:off x="7004026" y="3724190"/>
            <a:ext cx="1451700" cy="2062299"/>
          </a:xfrm>
          <a:prstGeom prst="rightArrowCallout">
            <a:avLst>
              <a:gd name="adj1" fmla="val 27608"/>
              <a:gd name="adj2" fmla="val 23696"/>
              <a:gd name="adj3" fmla="val 11962"/>
              <a:gd name="adj4" fmla="val 78667"/>
            </a:avLst>
          </a:prstGeom>
          <a:noFill/>
          <a:ln w="19050">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ectangle: Rounded Corners 34">
            <a:extLst>
              <a:ext uri="{FF2B5EF4-FFF2-40B4-BE49-F238E27FC236}">
                <a16:creationId xmlns:a16="http://schemas.microsoft.com/office/drawing/2014/main" id="{1C5EE91B-84E4-4171-8AB5-E3B97C43280E}"/>
              </a:ext>
            </a:extLst>
          </p:cNvPr>
          <p:cNvSpPr/>
          <p:nvPr/>
        </p:nvSpPr>
        <p:spPr>
          <a:xfrm>
            <a:off x="2432193" y="1357743"/>
            <a:ext cx="361950" cy="1197689"/>
          </a:xfrm>
          <a:prstGeom prst="roundRect">
            <a:avLst/>
          </a:prstGeom>
          <a:noFill/>
          <a:ln w="28575">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Rectangle: Rounded Corners 35">
            <a:extLst>
              <a:ext uri="{FF2B5EF4-FFF2-40B4-BE49-F238E27FC236}">
                <a16:creationId xmlns:a16="http://schemas.microsoft.com/office/drawing/2014/main" id="{695E2A89-E404-4B65-A81D-33F7E1C1742E}"/>
              </a:ext>
            </a:extLst>
          </p:cNvPr>
          <p:cNvSpPr/>
          <p:nvPr/>
        </p:nvSpPr>
        <p:spPr>
          <a:xfrm>
            <a:off x="5562600" y="1737827"/>
            <a:ext cx="287163" cy="795823"/>
          </a:xfrm>
          <a:prstGeom prst="roundRect">
            <a:avLst/>
          </a:prstGeom>
          <a:noFill/>
          <a:ln w="28575">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Rectangle: Rounded Corners 36">
            <a:extLst>
              <a:ext uri="{FF2B5EF4-FFF2-40B4-BE49-F238E27FC236}">
                <a16:creationId xmlns:a16="http://schemas.microsoft.com/office/drawing/2014/main" id="{55D1E189-8591-4ECB-8802-D9B1A4B1BD0B}"/>
              </a:ext>
            </a:extLst>
          </p:cNvPr>
          <p:cNvSpPr/>
          <p:nvPr/>
        </p:nvSpPr>
        <p:spPr>
          <a:xfrm>
            <a:off x="6140450" y="2059832"/>
            <a:ext cx="292100" cy="490500"/>
          </a:xfrm>
          <a:prstGeom prst="roundRect">
            <a:avLst/>
          </a:prstGeom>
          <a:noFill/>
          <a:ln w="28575">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0" name="Rectangle 33">
            <a:extLst>
              <a:ext uri="{FF2B5EF4-FFF2-40B4-BE49-F238E27FC236}">
                <a16:creationId xmlns:a16="http://schemas.microsoft.com/office/drawing/2014/main" id="{74AD94EC-3A4A-419A-B075-3ECF9B478490}"/>
              </a:ext>
            </a:extLst>
          </p:cNvPr>
          <p:cNvSpPr/>
          <p:nvPr/>
        </p:nvSpPr>
        <p:spPr>
          <a:xfrm>
            <a:off x="4593478" y="836745"/>
            <a:ext cx="4597626" cy="2893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1" name="Rectangle 37">
            <a:extLst>
              <a:ext uri="{FF2B5EF4-FFF2-40B4-BE49-F238E27FC236}">
                <a16:creationId xmlns:a16="http://schemas.microsoft.com/office/drawing/2014/main" id="{76BFD78C-AD7A-4494-8748-DC9420DF3BEB}"/>
              </a:ext>
            </a:extLst>
          </p:cNvPr>
          <p:cNvSpPr/>
          <p:nvPr/>
        </p:nvSpPr>
        <p:spPr>
          <a:xfrm>
            <a:off x="56272" y="3742273"/>
            <a:ext cx="9011527" cy="21434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96908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0" nodeType="clickEffect">
                                  <p:stCondLst>
                                    <p:cond delay="0"/>
                                  </p:stCondLst>
                                  <p:childTnLst>
                                    <p:animEffect transition="out" filter="wipe(lef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9"/>
                                        </p:tgtEl>
                                        <p:attrNameLst>
                                          <p:attrName>style.visibility</p:attrName>
                                        </p:attrNameLst>
                                      </p:cBhvr>
                                      <p:to>
                                        <p:strVal val="visible"/>
                                      </p:to>
                                    </p:se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8" fill="hold" grpId="0" nodeType="clickEffect">
                                  <p:stCondLst>
                                    <p:cond delay="0"/>
                                  </p:stCondLst>
                                  <p:childTnLst>
                                    <p:animEffect transition="out" filter="wipe(left)">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par>
                          <p:cTn id="47" fill="hold">
                            <p:stCondLst>
                              <p:cond delay="1000"/>
                            </p:stCondLst>
                            <p:childTnLst>
                              <p:par>
                                <p:cTn id="48" presetID="22" presetClass="entr" presetSubtype="1"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up)">
                                      <p:cBhvr>
                                        <p:cTn id="50" dur="500"/>
                                        <p:tgtEl>
                                          <p:spTgt spid="15"/>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up)">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25" grpId="0" animBg="1"/>
      <p:bldP spid="26" grpId="0" animBg="1"/>
      <p:bldP spid="27" grpId="0" animBg="1"/>
      <p:bldP spid="28"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Curved Down 13">
            <a:extLst>
              <a:ext uri="{FF2B5EF4-FFF2-40B4-BE49-F238E27FC236}">
                <a16:creationId xmlns:a16="http://schemas.microsoft.com/office/drawing/2014/main" id="{0661CA53-6C8F-4DD9-A927-71AEDB7E9A90}"/>
              </a:ext>
            </a:extLst>
          </p:cNvPr>
          <p:cNvSpPr/>
          <p:nvPr/>
        </p:nvSpPr>
        <p:spPr>
          <a:xfrm rot="427136">
            <a:off x="5445779" y="879372"/>
            <a:ext cx="2754709" cy="497329"/>
          </a:xfrm>
          <a:prstGeom prst="curvedDownArrow">
            <a:avLst/>
          </a:prstGeom>
          <a:solidFill>
            <a:srgbClr val="D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 name="TextBox 6">
            <a:extLst>
              <a:ext uri="{FF2B5EF4-FFF2-40B4-BE49-F238E27FC236}">
                <a16:creationId xmlns:a16="http://schemas.microsoft.com/office/drawing/2014/main" id="{7FA06F9A-4F35-496A-A5F1-837C28F8720E}"/>
              </a:ext>
            </a:extLst>
          </p:cNvPr>
          <p:cNvSpPr txBox="1"/>
          <p:nvPr/>
        </p:nvSpPr>
        <p:spPr>
          <a:xfrm>
            <a:off x="2029" y="-53802"/>
            <a:ext cx="9119804" cy="4062651"/>
          </a:xfrm>
          <a:prstGeom prst="rect">
            <a:avLst/>
          </a:prstGeom>
          <a:noFill/>
        </p:spPr>
        <p:txBody>
          <a:bodyPr wrap="none" rtlCol="0">
            <a:spAutoFit/>
          </a:bodyPr>
          <a:lstStyle/>
          <a:p>
            <a:pPr algn="r">
              <a:lnSpc>
                <a:spcPct val="150000"/>
              </a:lnSpc>
            </a:pPr>
            <a:r>
              <a:rPr lang="pt-PT" sz="1600" b="1" cap="all" dirty="0" err="1" smtClean="0">
                <a:latin typeface="Abadi" panose="020B0604020104020204" pitchFamily="34" charset="0"/>
              </a:rPr>
              <a:t>Modulation</a:t>
            </a:r>
            <a:r>
              <a:rPr lang="pt-PT" sz="1600" b="1" cap="all" dirty="0" smtClean="0">
                <a:latin typeface="Abadi" panose="020B0604020104020204" pitchFamily="34" charset="0"/>
              </a:rPr>
              <a:t> </a:t>
            </a:r>
            <a:r>
              <a:rPr lang="pt-PT" sz="1600" b="1" cap="all" dirty="0" err="1" smtClean="0">
                <a:latin typeface="Abadi" panose="020B0604020104020204" pitchFamily="34" charset="0"/>
              </a:rPr>
              <a:t>of</a:t>
            </a:r>
            <a:r>
              <a:rPr lang="pt-PT" sz="1600" b="1" cap="all" dirty="0" smtClean="0">
                <a:latin typeface="Abadi" panose="020B0604020104020204" pitchFamily="34" charset="0"/>
              </a:rPr>
              <a:t> </a:t>
            </a:r>
            <a:r>
              <a:rPr lang="pt-PT" sz="1600" b="1" cap="all" dirty="0" err="1" smtClean="0">
                <a:latin typeface="Abadi" panose="020B0604020104020204" pitchFamily="34" charset="0"/>
              </a:rPr>
              <a:t>osteoblastogenesis</a:t>
            </a:r>
            <a:endParaRPr lang="pt-PT" sz="1600" b="1" cap="all" dirty="0" smtClean="0">
              <a:latin typeface="Abadi" panose="020B0604020104020204" pitchFamily="34" charset="0"/>
            </a:endParaRPr>
          </a:p>
          <a:p>
            <a:pPr>
              <a:lnSpc>
                <a:spcPct val="150000"/>
              </a:lnSpc>
            </a:pPr>
            <a:r>
              <a:rPr lang="pt-PT" sz="1600" b="1" dirty="0" err="1" smtClean="0">
                <a:latin typeface="Abadi" panose="020B0604020104020204" pitchFamily="34" charset="0"/>
              </a:rPr>
              <a:t>Human</a:t>
            </a:r>
            <a:r>
              <a:rPr lang="pt-PT" sz="1600" b="1" dirty="0" smtClean="0">
                <a:latin typeface="Abadi" panose="020B0604020104020204" pitchFamily="34" charset="0"/>
              </a:rPr>
              <a:t> </a:t>
            </a:r>
            <a:r>
              <a:rPr lang="pt-PT" sz="1600" b="1" dirty="0">
                <a:latin typeface="Abadi" panose="020B0604020104020204" pitchFamily="34" charset="0"/>
              </a:rPr>
              <a:t>Mesenchymal Stem Cells (HMSC) </a:t>
            </a:r>
            <a:r>
              <a:rPr lang="pt-PT" sz="1600" dirty="0">
                <a:latin typeface="Abadi" panose="020B0604020104020204" pitchFamily="34" charset="0"/>
              </a:rPr>
              <a:t>as precursors of osteoblasts</a:t>
            </a:r>
          </a:p>
          <a:p>
            <a:pPr>
              <a:lnSpc>
                <a:spcPct val="150000"/>
              </a:lnSpc>
            </a:pPr>
            <a:r>
              <a:rPr lang="pt-PT" sz="1400" i="1" dirty="0">
                <a:latin typeface="Calibri" panose="020F0502020204030204" pitchFamily="34" charset="0"/>
                <a:cs typeface="Calibri" panose="020F0502020204030204" pitchFamily="34" charset="0"/>
              </a:rPr>
              <a:t>❶ </a:t>
            </a:r>
            <a:r>
              <a:rPr lang="pt-PT" sz="1400" i="1" dirty="0">
                <a:latin typeface="Abadi" panose="020B0604020104020204" pitchFamily="34" charset="0"/>
                <a:cs typeface="Calibri" panose="020F0502020204030204" pitchFamily="34" charset="0"/>
              </a:rPr>
              <a:t>Apoptosis quantification (caspase-3 activity)	</a:t>
            </a:r>
            <a:r>
              <a:rPr lang="pt-PT" sz="1400" i="1" dirty="0" smtClean="0">
                <a:latin typeface="Calibri" panose="020F0502020204030204" pitchFamily="34" charset="0"/>
                <a:cs typeface="Calibri" panose="020F0502020204030204" pitchFamily="34" charset="0"/>
              </a:rPr>
              <a:t>❷ </a:t>
            </a:r>
            <a:r>
              <a:rPr lang="pt-PT" sz="1400" i="1" dirty="0">
                <a:latin typeface="Calibri" panose="020F0502020204030204" pitchFamily="34" charset="0"/>
                <a:cs typeface="Calibri" panose="020F0502020204030204" pitchFamily="34" charset="0"/>
              </a:rPr>
              <a:t>Gene expression</a:t>
            </a: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a:latin typeface="Abadi" panose="020B0604020104020204" pitchFamily="34" charset="0"/>
            </a:endParaRPr>
          </a:p>
          <a:p>
            <a:pPr>
              <a:lnSpc>
                <a:spcPct val="150000"/>
              </a:lnSpc>
            </a:pPr>
            <a:endParaRPr lang="pt-PT" sz="1400" i="1" dirty="0" smtClean="0">
              <a:latin typeface="Calibri" panose="020F0502020204030204" pitchFamily="34" charset="0"/>
              <a:cs typeface="Calibri" panose="020F0502020204030204" pitchFamily="34" charset="0"/>
            </a:endParaRPr>
          </a:p>
          <a:p>
            <a:pPr>
              <a:lnSpc>
                <a:spcPct val="150000"/>
              </a:lnSpc>
            </a:pPr>
            <a:r>
              <a:rPr lang="pt-PT" sz="1400" i="1" dirty="0" smtClean="0">
                <a:latin typeface="Calibri" panose="020F0502020204030204" pitchFamily="34" charset="0"/>
                <a:cs typeface="Calibri" panose="020F0502020204030204" pitchFamily="34" charset="0"/>
              </a:rPr>
              <a:t>❸ </a:t>
            </a:r>
            <a:r>
              <a:rPr lang="pt-PT" sz="1400" i="1" dirty="0">
                <a:latin typeface="Calibri" panose="020F0502020204030204" pitchFamily="34" charset="0"/>
                <a:cs typeface="Calibri" panose="020F0502020204030204" pitchFamily="34" charset="0"/>
              </a:rPr>
              <a:t>Intracellular signalling pathways</a:t>
            </a:r>
            <a:endParaRPr lang="pt-PT" sz="1400" i="1" dirty="0">
              <a:latin typeface="Abadi" panose="020B0604020104020204" pitchFamily="34" charset="0"/>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15</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Picture 18">
            <a:extLst>
              <a:ext uri="{FF2B5EF4-FFF2-40B4-BE49-F238E27FC236}">
                <a16:creationId xmlns:a16="http://schemas.microsoft.com/office/drawing/2014/main" id="{73DEFED9-5B23-46AB-8CCC-7FD2BAA5E3EF}"/>
              </a:ext>
            </a:extLst>
          </p:cNvPr>
          <p:cNvPicPr>
            <a:picLocks noChangeAspect="1"/>
          </p:cNvPicPr>
          <p:nvPr/>
        </p:nvPicPr>
        <p:blipFill>
          <a:blip r:embed="rId4"/>
          <a:stretch>
            <a:fillRect/>
          </a:stretch>
        </p:blipFill>
        <p:spPr>
          <a:xfrm>
            <a:off x="240782" y="3999944"/>
            <a:ext cx="8582400" cy="1197968"/>
          </a:xfrm>
          <a:prstGeom prst="rect">
            <a:avLst/>
          </a:prstGeom>
        </p:spPr>
      </p:pic>
      <p:pic>
        <p:nvPicPr>
          <p:cNvPr id="5" name="Picture 16">
            <a:extLst>
              <a:ext uri="{FF2B5EF4-FFF2-40B4-BE49-F238E27FC236}">
                <a16:creationId xmlns:a16="http://schemas.microsoft.com/office/drawing/2014/main" id="{9766D921-F442-4823-B94E-DED0BDDABA2E}"/>
              </a:ext>
            </a:extLst>
          </p:cNvPr>
          <p:cNvPicPr>
            <a:picLocks noChangeAspect="1"/>
          </p:cNvPicPr>
          <p:nvPr/>
        </p:nvPicPr>
        <p:blipFill>
          <a:blip r:embed="rId5"/>
          <a:stretch>
            <a:fillRect/>
          </a:stretch>
        </p:blipFill>
        <p:spPr>
          <a:xfrm>
            <a:off x="4456948" y="1221984"/>
            <a:ext cx="2765036" cy="2088000"/>
          </a:xfrm>
          <a:prstGeom prst="rect">
            <a:avLst/>
          </a:prstGeom>
        </p:spPr>
      </p:pic>
      <p:pic>
        <p:nvPicPr>
          <p:cNvPr id="8" name="Picture 2">
            <a:extLst>
              <a:ext uri="{FF2B5EF4-FFF2-40B4-BE49-F238E27FC236}">
                <a16:creationId xmlns:a16="http://schemas.microsoft.com/office/drawing/2014/main" id="{2ED9D7E8-72C3-4B4E-B6E1-3E56430BD97B}"/>
              </a:ext>
            </a:extLst>
          </p:cNvPr>
          <p:cNvPicPr>
            <a:picLocks noChangeAspect="1"/>
          </p:cNvPicPr>
          <p:nvPr/>
        </p:nvPicPr>
        <p:blipFill>
          <a:blip r:embed="rId6"/>
          <a:stretch>
            <a:fillRect/>
          </a:stretch>
        </p:blipFill>
        <p:spPr>
          <a:xfrm>
            <a:off x="519861" y="1221984"/>
            <a:ext cx="2803069" cy="2088000"/>
          </a:xfrm>
          <a:prstGeom prst="rect">
            <a:avLst/>
          </a:prstGeom>
        </p:spPr>
      </p:pic>
      <p:sp>
        <p:nvSpPr>
          <p:cNvPr id="10" name="Arrow: Curved Down 7">
            <a:extLst>
              <a:ext uri="{FF2B5EF4-FFF2-40B4-BE49-F238E27FC236}">
                <a16:creationId xmlns:a16="http://schemas.microsoft.com/office/drawing/2014/main" id="{E9D2DA4A-B21A-4370-8F91-DFEB5604AA95}"/>
              </a:ext>
            </a:extLst>
          </p:cNvPr>
          <p:cNvSpPr/>
          <p:nvPr/>
        </p:nvSpPr>
        <p:spPr>
          <a:xfrm rot="21043099">
            <a:off x="2642085" y="1370985"/>
            <a:ext cx="1263766" cy="345300"/>
          </a:xfrm>
          <a:prstGeom prst="curvedDownArrow">
            <a:avLst/>
          </a:prstGeom>
          <a:solidFill>
            <a:srgbClr val="D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1" name="TextBox 11">
            <a:extLst>
              <a:ext uri="{FF2B5EF4-FFF2-40B4-BE49-F238E27FC236}">
                <a16:creationId xmlns:a16="http://schemas.microsoft.com/office/drawing/2014/main" id="{4BBF6AE0-37D4-462E-8593-AABD37C18CF9}"/>
              </a:ext>
            </a:extLst>
          </p:cNvPr>
          <p:cNvSpPr txBox="1"/>
          <p:nvPr/>
        </p:nvSpPr>
        <p:spPr>
          <a:xfrm>
            <a:off x="2990104" y="1670378"/>
            <a:ext cx="1242115" cy="738664"/>
          </a:xfrm>
          <a:prstGeom prst="rect">
            <a:avLst/>
          </a:prstGeom>
          <a:noFill/>
          <a:ln w="19050">
            <a:solidFill>
              <a:srgbClr val="DE2222"/>
            </a:solidFill>
          </a:ln>
        </p:spPr>
        <p:txBody>
          <a:bodyPr wrap="square" rtlCol="0">
            <a:spAutoFit/>
          </a:bodyPr>
          <a:lstStyle/>
          <a:p>
            <a:pPr algn="ctr"/>
            <a:r>
              <a:rPr lang="pt-PT" sz="1050" dirty="0">
                <a:latin typeface="Arial Narrow" panose="020B0606020202030204" pitchFamily="34" charset="0"/>
              </a:rPr>
              <a:t>Inhibition of apoptosis is higher with [ETI</a:t>
            </a:r>
            <a:r>
              <a:rPr lang="pt-PT" sz="1050" dirty="0" smtClean="0">
                <a:latin typeface="Arial Narrow" panose="020B0606020202030204" pitchFamily="34" charset="0"/>
              </a:rPr>
              <a:t>]-</a:t>
            </a:r>
            <a:r>
              <a:rPr lang="pt-PT" sz="1050" dirty="0" err="1" smtClean="0">
                <a:latin typeface="Arial Narrow" panose="020B0606020202030204" pitchFamily="34" charset="0"/>
              </a:rPr>
              <a:t>OSILs</a:t>
            </a:r>
            <a:r>
              <a:rPr lang="pt-PT" sz="1050" dirty="0" smtClean="0">
                <a:latin typeface="Arial Narrow" panose="020B0606020202030204" pitchFamily="34" charset="0"/>
              </a:rPr>
              <a:t> </a:t>
            </a:r>
            <a:r>
              <a:rPr lang="pt-PT" sz="1050" dirty="0">
                <a:latin typeface="Arial Narrow" panose="020B0606020202030204" pitchFamily="34" charset="0"/>
              </a:rPr>
              <a:t>(primarily dianionic) than ETI</a:t>
            </a:r>
          </a:p>
        </p:txBody>
      </p:sp>
      <p:sp>
        <p:nvSpPr>
          <p:cNvPr id="13" name="TextBox 14">
            <a:extLst>
              <a:ext uri="{FF2B5EF4-FFF2-40B4-BE49-F238E27FC236}">
                <a16:creationId xmlns:a16="http://schemas.microsoft.com/office/drawing/2014/main" id="{6E2069EC-1513-4E8E-BFBA-068E6D3DBDC1}"/>
              </a:ext>
            </a:extLst>
          </p:cNvPr>
          <p:cNvSpPr txBox="1"/>
          <p:nvPr/>
        </p:nvSpPr>
        <p:spPr>
          <a:xfrm>
            <a:off x="6934200" y="1543635"/>
            <a:ext cx="2140725" cy="738664"/>
          </a:xfrm>
          <a:prstGeom prst="rect">
            <a:avLst/>
          </a:prstGeom>
          <a:noFill/>
          <a:ln w="19050">
            <a:solidFill>
              <a:srgbClr val="DE2222"/>
            </a:solidFill>
          </a:ln>
        </p:spPr>
        <p:txBody>
          <a:bodyPr wrap="square" rtlCol="0">
            <a:spAutoFit/>
          </a:bodyPr>
          <a:lstStyle/>
          <a:p>
            <a:pPr algn="ctr"/>
            <a:r>
              <a:rPr lang="pt-PT" sz="1050" dirty="0">
                <a:latin typeface="Arial Narrow" panose="020B0606020202030204" pitchFamily="34" charset="0"/>
              </a:rPr>
              <a:t>All [ETI</a:t>
            </a:r>
            <a:r>
              <a:rPr lang="pt-PT" sz="1050" dirty="0" smtClean="0">
                <a:latin typeface="Arial Narrow" panose="020B0606020202030204" pitchFamily="34" charset="0"/>
              </a:rPr>
              <a:t>]-</a:t>
            </a:r>
            <a:r>
              <a:rPr lang="pt-PT" sz="1050" dirty="0" err="1" smtClean="0">
                <a:latin typeface="Arial Narrow" panose="020B0606020202030204" pitchFamily="34" charset="0"/>
              </a:rPr>
              <a:t>OSILs</a:t>
            </a:r>
            <a:r>
              <a:rPr lang="pt-PT" sz="1050" dirty="0" smtClean="0">
                <a:latin typeface="Arial Narrow" panose="020B0606020202030204" pitchFamily="34" charset="0"/>
              </a:rPr>
              <a:t> </a:t>
            </a:r>
            <a:r>
              <a:rPr lang="pt-PT" sz="1050" dirty="0">
                <a:latin typeface="Arial Narrow" panose="020B0606020202030204" pitchFamily="34" charset="0"/>
              </a:rPr>
              <a:t>(primarily dianionic) </a:t>
            </a:r>
            <a:r>
              <a:rPr lang="pt-PT" sz="1050" dirty="0" err="1" smtClean="0">
                <a:latin typeface="Arial Narrow" panose="020B0606020202030204" pitchFamily="34" charset="0"/>
              </a:rPr>
              <a:t>overexpress</a:t>
            </a:r>
            <a:r>
              <a:rPr lang="pt-PT" sz="1050" dirty="0" smtClean="0">
                <a:latin typeface="Arial Narrow" panose="020B0606020202030204" pitchFamily="34" charset="0"/>
              </a:rPr>
              <a:t> </a:t>
            </a:r>
            <a:r>
              <a:rPr lang="pt-PT" sz="1050" dirty="0">
                <a:latin typeface="Arial Narrow" panose="020B0606020202030204" pitchFamily="34" charset="0"/>
              </a:rPr>
              <a:t>COL1 (</a:t>
            </a:r>
            <a:r>
              <a:rPr lang="pt-PT" sz="1050" i="1" dirty="0">
                <a:latin typeface="Arial Narrow" panose="020B0606020202030204" pitchFamily="34" charset="0"/>
              </a:rPr>
              <a:t>collagen type 1</a:t>
            </a:r>
            <a:r>
              <a:rPr lang="pt-PT" sz="1050" dirty="0">
                <a:latin typeface="Arial Narrow" panose="020B0606020202030204" pitchFamily="34" charset="0"/>
              </a:rPr>
              <a:t>), ALP (</a:t>
            </a:r>
            <a:r>
              <a:rPr lang="pt-PT" sz="1050" i="1" dirty="0">
                <a:latin typeface="Arial Narrow" panose="020B0606020202030204" pitchFamily="34" charset="0"/>
              </a:rPr>
              <a:t>alkalyne phosphatase</a:t>
            </a:r>
            <a:r>
              <a:rPr lang="pt-PT" sz="1050" dirty="0">
                <a:latin typeface="Arial Narrow" panose="020B0606020202030204" pitchFamily="34" charset="0"/>
              </a:rPr>
              <a:t>) and BMP-2 (</a:t>
            </a:r>
            <a:r>
              <a:rPr lang="pt-PT" sz="1050" i="1" dirty="0">
                <a:latin typeface="Arial Narrow" panose="020B0606020202030204" pitchFamily="34" charset="0"/>
              </a:rPr>
              <a:t>bone morphogenetic protein-2</a:t>
            </a:r>
            <a:r>
              <a:rPr lang="pt-PT" sz="1050" dirty="0">
                <a:latin typeface="Arial Narrow" panose="020B0606020202030204" pitchFamily="34" charset="0"/>
              </a:rPr>
              <a:t>)</a:t>
            </a:r>
          </a:p>
        </p:txBody>
      </p:sp>
      <p:sp>
        <p:nvSpPr>
          <p:cNvPr id="14" name="Arrow: Curved Down 15">
            <a:extLst>
              <a:ext uri="{FF2B5EF4-FFF2-40B4-BE49-F238E27FC236}">
                <a16:creationId xmlns:a16="http://schemas.microsoft.com/office/drawing/2014/main" id="{3CB8F0B3-1727-4BF0-A4BD-126D9A580D0B}"/>
              </a:ext>
            </a:extLst>
          </p:cNvPr>
          <p:cNvSpPr/>
          <p:nvPr/>
        </p:nvSpPr>
        <p:spPr>
          <a:xfrm rot="755497">
            <a:off x="6053931" y="1007067"/>
            <a:ext cx="1783306" cy="378462"/>
          </a:xfrm>
          <a:prstGeom prst="curvedDownArrow">
            <a:avLst/>
          </a:prstGeom>
          <a:solidFill>
            <a:srgbClr val="D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15" name="TextBox 25">
            <a:extLst>
              <a:ext uri="{FF2B5EF4-FFF2-40B4-BE49-F238E27FC236}">
                <a16:creationId xmlns:a16="http://schemas.microsoft.com/office/drawing/2014/main" id="{9804C070-6775-450F-BA10-89556762BC79}"/>
              </a:ext>
            </a:extLst>
          </p:cNvPr>
          <p:cNvSpPr txBox="1"/>
          <p:nvPr/>
        </p:nvSpPr>
        <p:spPr>
          <a:xfrm>
            <a:off x="1697307" y="3980700"/>
            <a:ext cx="683200" cy="200055"/>
          </a:xfrm>
          <a:prstGeom prst="rect">
            <a:avLst/>
          </a:prstGeom>
          <a:solidFill>
            <a:schemeClr val="bg1"/>
          </a:solidFill>
        </p:spPr>
        <p:txBody>
          <a:bodyPr wrap="none" rtlCol="0">
            <a:spAutoFit/>
          </a:bodyPr>
          <a:lstStyle/>
          <a:p>
            <a:r>
              <a:rPr lang="pt-PT" sz="700" b="1" dirty="0">
                <a:latin typeface="Times New Roman" panose="02020603050405020304" pitchFamily="18" charset="0"/>
                <a:cs typeface="Times New Roman" panose="02020603050405020304" pitchFamily="18" charset="0"/>
              </a:rPr>
              <a:t>ETI 10</a:t>
            </a:r>
            <a:r>
              <a:rPr lang="pt-PT" sz="700" b="1" baseline="30000" dirty="0">
                <a:latin typeface="Times New Roman" panose="02020603050405020304" pitchFamily="18" charset="0"/>
                <a:cs typeface="Times New Roman" panose="02020603050405020304" pitchFamily="18" charset="0"/>
              </a:rPr>
              <a:t>-3</a:t>
            </a:r>
            <a:r>
              <a:rPr lang="pt-PT" sz="700" b="1" dirty="0">
                <a:latin typeface="Times New Roman" panose="02020603050405020304" pitchFamily="18" charset="0"/>
                <a:cs typeface="Times New Roman" panose="02020603050405020304" pitchFamily="18" charset="0"/>
              </a:rPr>
              <a:t> mM</a:t>
            </a:r>
          </a:p>
        </p:txBody>
      </p:sp>
      <p:sp>
        <p:nvSpPr>
          <p:cNvPr id="16" name="TextBox 26">
            <a:extLst>
              <a:ext uri="{FF2B5EF4-FFF2-40B4-BE49-F238E27FC236}">
                <a16:creationId xmlns:a16="http://schemas.microsoft.com/office/drawing/2014/main" id="{A96B70A4-7182-4663-8660-53EB08759E8A}"/>
              </a:ext>
            </a:extLst>
          </p:cNvPr>
          <p:cNvSpPr txBox="1"/>
          <p:nvPr/>
        </p:nvSpPr>
        <p:spPr>
          <a:xfrm>
            <a:off x="2593605" y="3975333"/>
            <a:ext cx="965329" cy="200055"/>
          </a:xfrm>
          <a:prstGeom prst="rect">
            <a:avLst/>
          </a:prstGeom>
          <a:solidFill>
            <a:schemeClr val="bg1"/>
          </a:solidFill>
        </p:spPr>
        <p:txBody>
          <a:bodyPr wrap="none" rtlCol="0">
            <a:spAutoFit/>
          </a:bodyPr>
          <a:lstStyle/>
          <a:p>
            <a:r>
              <a:rPr lang="pt-PT" sz="700" b="1" dirty="0">
                <a:latin typeface="Times New Roman" panose="02020603050405020304" pitchFamily="18" charset="0"/>
                <a:cs typeface="Times New Roman" panose="02020603050405020304" pitchFamily="18" charset="0"/>
              </a:rPr>
              <a:t>[TMGH]Cl 10</a:t>
            </a:r>
            <a:r>
              <a:rPr lang="pt-PT" sz="700" b="1" baseline="30000" dirty="0">
                <a:latin typeface="Times New Roman" panose="02020603050405020304" pitchFamily="18" charset="0"/>
                <a:cs typeface="Times New Roman" panose="02020603050405020304" pitchFamily="18" charset="0"/>
              </a:rPr>
              <a:t>-3</a:t>
            </a:r>
            <a:r>
              <a:rPr lang="pt-PT" sz="700" b="1" dirty="0">
                <a:latin typeface="Times New Roman" panose="02020603050405020304" pitchFamily="18" charset="0"/>
                <a:cs typeface="Times New Roman" panose="02020603050405020304" pitchFamily="18" charset="0"/>
              </a:rPr>
              <a:t> mM</a:t>
            </a:r>
          </a:p>
        </p:txBody>
      </p:sp>
      <p:sp>
        <p:nvSpPr>
          <p:cNvPr id="17" name="TextBox 27">
            <a:extLst>
              <a:ext uri="{FF2B5EF4-FFF2-40B4-BE49-F238E27FC236}">
                <a16:creationId xmlns:a16="http://schemas.microsoft.com/office/drawing/2014/main" id="{30A60E9B-75F3-439A-BEF0-6FE3B389204A}"/>
              </a:ext>
            </a:extLst>
          </p:cNvPr>
          <p:cNvSpPr txBox="1"/>
          <p:nvPr/>
        </p:nvSpPr>
        <p:spPr>
          <a:xfrm>
            <a:off x="3630384" y="3975332"/>
            <a:ext cx="938077" cy="200055"/>
          </a:xfrm>
          <a:prstGeom prst="rect">
            <a:avLst/>
          </a:prstGeom>
          <a:solidFill>
            <a:schemeClr val="bg1"/>
          </a:solidFill>
        </p:spPr>
        <p:txBody>
          <a:bodyPr wrap="none" rtlCol="0">
            <a:spAutoFit/>
          </a:bodyPr>
          <a:lstStyle/>
          <a:p>
            <a:r>
              <a:rPr lang="pt-PT" sz="700" b="1" dirty="0">
                <a:latin typeface="Times New Roman" panose="02020603050405020304" pitchFamily="18" charset="0"/>
                <a:cs typeface="Times New Roman" panose="02020603050405020304" pitchFamily="18" charset="0"/>
              </a:rPr>
              <a:t>[DBNH]Cl 10</a:t>
            </a:r>
            <a:r>
              <a:rPr lang="pt-PT" sz="700" b="1" baseline="30000" dirty="0">
                <a:latin typeface="Times New Roman" panose="02020603050405020304" pitchFamily="18" charset="0"/>
                <a:cs typeface="Times New Roman" panose="02020603050405020304" pitchFamily="18" charset="0"/>
              </a:rPr>
              <a:t>-3</a:t>
            </a:r>
            <a:r>
              <a:rPr lang="pt-PT" sz="700" b="1" dirty="0">
                <a:latin typeface="Times New Roman" panose="02020603050405020304" pitchFamily="18" charset="0"/>
                <a:cs typeface="Times New Roman" panose="02020603050405020304" pitchFamily="18" charset="0"/>
              </a:rPr>
              <a:t> mM</a:t>
            </a:r>
          </a:p>
        </p:txBody>
      </p:sp>
      <p:sp>
        <p:nvSpPr>
          <p:cNvPr id="18" name="TextBox 28">
            <a:extLst>
              <a:ext uri="{FF2B5EF4-FFF2-40B4-BE49-F238E27FC236}">
                <a16:creationId xmlns:a16="http://schemas.microsoft.com/office/drawing/2014/main" id="{CAEE10EE-8CCE-4B92-9470-CA1378093404}"/>
              </a:ext>
            </a:extLst>
          </p:cNvPr>
          <p:cNvSpPr txBox="1"/>
          <p:nvPr/>
        </p:nvSpPr>
        <p:spPr>
          <a:xfrm>
            <a:off x="4639911" y="3966213"/>
            <a:ext cx="1090363" cy="307777"/>
          </a:xfrm>
          <a:prstGeom prst="rect">
            <a:avLst/>
          </a:prstGeom>
          <a:solidFill>
            <a:schemeClr val="bg1"/>
          </a:solidFill>
        </p:spPr>
        <p:txBody>
          <a:bodyPr wrap="none" rtlCol="0">
            <a:spAutoFit/>
          </a:bodyPr>
          <a:lstStyle/>
          <a:p>
            <a:r>
              <a:rPr lang="pt-PT" sz="700" b="1" dirty="0">
                <a:latin typeface="Times New Roman" panose="02020603050405020304" pitchFamily="18" charset="0"/>
                <a:cs typeface="Times New Roman" panose="02020603050405020304" pitchFamily="18" charset="0"/>
              </a:rPr>
              <a:t>[TMGH][ETI] 10</a:t>
            </a:r>
            <a:r>
              <a:rPr lang="pt-PT" sz="700" b="1" baseline="30000" dirty="0">
                <a:latin typeface="Times New Roman" panose="02020603050405020304" pitchFamily="18" charset="0"/>
                <a:cs typeface="Times New Roman" panose="02020603050405020304" pitchFamily="18" charset="0"/>
              </a:rPr>
              <a:t>-3</a:t>
            </a:r>
            <a:r>
              <a:rPr lang="pt-PT" sz="700" b="1" dirty="0">
                <a:latin typeface="Times New Roman" panose="02020603050405020304" pitchFamily="18" charset="0"/>
                <a:cs typeface="Times New Roman" panose="02020603050405020304" pitchFamily="18" charset="0"/>
              </a:rPr>
              <a:t> mM</a:t>
            </a:r>
          </a:p>
          <a:p>
            <a:endParaRPr lang="pt-PT" sz="700" b="1" dirty="0">
              <a:latin typeface="Times New Roman" panose="02020603050405020304" pitchFamily="18" charset="0"/>
              <a:cs typeface="Times New Roman" panose="02020603050405020304" pitchFamily="18" charset="0"/>
            </a:endParaRPr>
          </a:p>
        </p:txBody>
      </p:sp>
      <p:sp>
        <p:nvSpPr>
          <p:cNvPr id="19" name="TextBox 29">
            <a:extLst>
              <a:ext uri="{FF2B5EF4-FFF2-40B4-BE49-F238E27FC236}">
                <a16:creationId xmlns:a16="http://schemas.microsoft.com/office/drawing/2014/main" id="{3EEEB2B9-43E0-4DA3-AC27-F4A47A6E275E}"/>
              </a:ext>
            </a:extLst>
          </p:cNvPr>
          <p:cNvSpPr txBox="1"/>
          <p:nvPr/>
        </p:nvSpPr>
        <p:spPr>
          <a:xfrm>
            <a:off x="5658816" y="3966769"/>
            <a:ext cx="1120820" cy="307777"/>
          </a:xfrm>
          <a:prstGeom prst="rect">
            <a:avLst/>
          </a:prstGeom>
          <a:solidFill>
            <a:schemeClr val="bg1"/>
          </a:solidFill>
        </p:spPr>
        <p:txBody>
          <a:bodyPr wrap="none" rtlCol="0">
            <a:spAutoFit/>
          </a:bodyPr>
          <a:lstStyle/>
          <a:p>
            <a:r>
              <a:rPr lang="pt-PT" sz="700" b="1" dirty="0">
                <a:latin typeface="Times New Roman" panose="02020603050405020304" pitchFamily="18" charset="0"/>
                <a:cs typeface="Times New Roman" panose="02020603050405020304" pitchFamily="18" charset="0"/>
              </a:rPr>
              <a:t>[TMGH]</a:t>
            </a:r>
            <a:r>
              <a:rPr lang="pt-PT" sz="700" b="1" baseline="-25000" dirty="0">
                <a:latin typeface="Times New Roman" panose="02020603050405020304" pitchFamily="18" charset="0"/>
                <a:cs typeface="Times New Roman" panose="02020603050405020304" pitchFamily="18" charset="0"/>
              </a:rPr>
              <a:t>2</a:t>
            </a:r>
            <a:r>
              <a:rPr lang="pt-PT" sz="700" b="1" dirty="0">
                <a:latin typeface="Times New Roman" panose="02020603050405020304" pitchFamily="18" charset="0"/>
                <a:cs typeface="Times New Roman" panose="02020603050405020304" pitchFamily="18" charset="0"/>
              </a:rPr>
              <a:t>[ETI] 10</a:t>
            </a:r>
            <a:r>
              <a:rPr lang="pt-PT" sz="700" b="1" baseline="30000" dirty="0">
                <a:latin typeface="Times New Roman" panose="02020603050405020304" pitchFamily="18" charset="0"/>
                <a:cs typeface="Times New Roman" panose="02020603050405020304" pitchFamily="18" charset="0"/>
              </a:rPr>
              <a:t>-4</a:t>
            </a:r>
            <a:r>
              <a:rPr lang="pt-PT" sz="700" b="1" dirty="0">
                <a:latin typeface="Times New Roman" panose="02020603050405020304" pitchFamily="18" charset="0"/>
                <a:cs typeface="Times New Roman" panose="02020603050405020304" pitchFamily="18" charset="0"/>
              </a:rPr>
              <a:t> mM</a:t>
            </a:r>
          </a:p>
          <a:p>
            <a:endParaRPr lang="pt-PT" sz="700" b="1" dirty="0">
              <a:latin typeface="Times New Roman" panose="02020603050405020304" pitchFamily="18" charset="0"/>
              <a:cs typeface="Times New Roman" panose="02020603050405020304" pitchFamily="18" charset="0"/>
            </a:endParaRPr>
          </a:p>
        </p:txBody>
      </p:sp>
      <p:sp>
        <p:nvSpPr>
          <p:cNvPr id="20" name="TextBox 30">
            <a:extLst>
              <a:ext uri="{FF2B5EF4-FFF2-40B4-BE49-F238E27FC236}">
                <a16:creationId xmlns:a16="http://schemas.microsoft.com/office/drawing/2014/main" id="{841946CE-56A3-4D21-97CE-E2A06C62A372}"/>
              </a:ext>
            </a:extLst>
          </p:cNvPr>
          <p:cNvSpPr txBox="1"/>
          <p:nvPr/>
        </p:nvSpPr>
        <p:spPr>
          <a:xfrm>
            <a:off x="6707027" y="3967340"/>
            <a:ext cx="1063112" cy="307777"/>
          </a:xfrm>
          <a:prstGeom prst="rect">
            <a:avLst/>
          </a:prstGeom>
          <a:solidFill>
            <a:schemeClr val="bg1"/>
          </a:solidFill>
        </p:spPr>
        <p:txBody>
          <a:bodyPr wrap="none" rtlCol="0">
            <a:spAutoFit/>
          </a:bodyPr>
          <a:lstStyle/>
          <a:p>
            <a:r>
              <a:rPr lang="pt-PT" sz="700" b="1" dirty="0">
                <a:latin typeface="Times New Roman" panose="02020603050405020304" pitchFamily="18" charset="0"/>
                <a:cs typeface="Times New Roman" panose="02020603050405020304" pitchFamily="18" charset="0"/>
              </a:rPr>
              <a:t>[DBNH][ETI] 10</a:t>
            </a:r>
            <a:r>
              <a:rPr lang="pt-PT" sz="700" b="1" baseline="30000" dirty="0">
                <a:latin typeface="Times New Roman" panose="02020603050405020304" pitchFamily="18" charset="0"/>
                <a:cs typeface="Times New Roman" panose="02020603050405020304" pitchFamily="18" charset="0"/>
              </a:rPr>
              <a:t>-3</a:t>
            </a:r>
            <a:r>
              <a:rPr lang="pt-PT" sz="700" b="1" dirty="0">
                <a:latin typeface="Times New Roman" panose="02020603050405020304" pitchFamily="18" charset="0"/>
                <a:cs typeface="Times New Roman" panose="02020603050405020304" pitchFamily="18" charset="0"/>
              </a:rPr>
              <a:t> mM</a:t>
            </a:r>
          </a:p>
          <a:p>
            <a:endParaRPr lang="pt-PT" sz="700" b="1" dirty="0">
              <a:latin typeface="Times New Roman" panose="02020603050405020304" pitchFamily="18" charset="0"/>
              <a:cs typeface="Times New Roman" panose="02020603050405020304" pitchFamily="18" charset="0"/>
            </a:endParaRPr>
          </a:p>
        </p:txBody>
      </p:sp>
      <p:sp>
        <p:nvSpPr>
          <p:cNvPr id="21" name="TextBox 31">
            <a:extLst>
              <a:ext uri="{FF2B5EF4-FFF2-40B4-BE49-F238E27FC236}">
                <a16:creationId xmlns:a16="http://schemas.microsoft.com/office/drawing/2014/main" id="{CFF9F368-7877-49E3-BF34-AC1CEC732E3D}"/>
              </a:ext>
            </a:extLst>
          </p:cNvPr>
          <p:cNvSpPr txBox="1"/>
          <p:nvPr/>
        </p:nvSpPr>
        <p:spPr>
          <a:xfrm>
            <a:off x="7749876" y="3966769"/>
            <a:ext cx="1093569" cy="307777"/>
          </a:xfrm>
          <a:prstGeom prst="rect">
            <a:avLst/>
          </a:prstGeom>
          <a:solidFill>
            <a:schemeClr val="bg1"/>
          </a:solidFill>
        </p:spPr>
        <p:txBody>
          <a:bodyPr wrap="none" rtlCol="0">
            <a:spAutoFit/>
          </a:bodyPr>
          <a:lstStyle/>
          <a:p>
            <a:r>
              <a:rPr lang="pt-PT" sz="700" b="1" dirty="0">
                <a:latin typeface="Times New Roman" panose="02020603050405020304" pitchFamily="18" charset="0"/>
                <a:cs typeface="Times New Roman" panose="02020603050405020304" pitchFamily="18" charset="0"/>
              </a:rPr>
              <a:t>[DBNH]</a:t>
            </a:r>
            <a:r>
              <a:rPr lang="pt-PT" sz="700" b="1" baseline="-25000" dirty="0">
                <a:latin typeface="Times New Roman" panose="02020603050405020304" pitchFamily="18" charset="0"/>
                <a:cs typeface="Times New Roman" panose="02020603050405020304" pitchFamily="18" charset="0"/>
              </a:rPr>
              <a:t>2</a:t>
            </a:r>
            <a:r>
              <a:rPr lang="pt-PT" sz="700" b="1" dirty="0">
                <a:latin typeface="Times New Roman" panose="02020603050405020304" pitchFamily="18" charset="0"/>
                <a:cs typeface="Times New Roman" panose="02020603050405020304" pitchFamily="18" charset="0"/>
              </a:rPr>
              <a:t>[ETI] 10</a:t>
            </a:r>
            <a:r>
              <a:rPr lang="pt-PT" sz="700" b="1" baseline="30000" dirty="0">
                <a:latin typeface="Times New Roman" panose="02020603050405020304" pitchFamily="18" charset="0"/>
                <a:cs typeface="Times New Roman" panose="02020603050405020304" pitchFamily="18" charset="0"/>
              </a:rPr>
              <a:t>-4</a:t>
            </a:r>
            <a:r>
              <a:rPr lang="pt-PT" sz="700" b="1" dirty="0">
                <a:latin typeface="Times New Roman" panose="02020603050405020304" pitchFamily="18" charset="0"/>
                <a:cs typeface="Times New Roman" panose="02020603050405020304" pitchFamily="18" charset="0"/>
              </a:rPr>
              <a:t> mM</a:t>
            </a:r>
          </a:p>
          <a:p>
            <a:endParaRPr lang="pt-PT" sz="700" b="1" dirty="0">
              <a:latin typeface="Times New Roman" panose="02020603050405020304" pitchFamily="18" charset="0"/>
              <a:cs typeface="Times New Roman" panose="02020603050405020304" pitchFamily="18" charset="0"/>
            </a:endParaRPr>
          </a:p>
        </p:txBody>
      </p:sp>
      <p:sp>
        <p:nvSpPr>
          <p:cNvPr id="22" name="TextBox 32">
            <a:extLst>
              <a:ext uri="{FF2B5EF4-FFF2-40B4-BE49-F238E27FC236}">
                <a16:creationId xmlns:a16="http://schemas.microsoft.com/office/drawing/2014/main" id="{9C3B1D8C-33AD-4BD9-827B-E689CEEF344C}"/>
              </a:ext>
            </a:extLst>
          </p:cNvPr>
          <p:cNvSpPr txBox="1"/>
          <p:nvPr/>
        </p:nvSpPr>
        <p:spPr>
          <a:xfrm>
            <a:off x="704852" y="3980701"/>
            <a:ext cx="484428" cy="200055"/>
          </a:xfrm>
          <a:prstGeom prst="rect">
            <a:avLst/>
          </a:prstGeom>
          <a:solidFill>
            <a:schemeClr val="bg1"/>
          </a:solidFill>
        </p:spPr>
        <p:txBody>
          <a:bodyPr wrap="none" rtlCol="0">
            <a:spAutoFit/>
          </a:bodyPr>
          <a:lstStyle/>
          <a:p>
            <a:r>
              <a:rPr lang="pt-PT" sz="700" b="1" dirty="0">
                <a:latin typeface="Times New Roman" panose="02020603050405020304" pitchFamily="18" charset="0"/>
                <a:cs typeface="Times New Roman" panose="02020603050405020304" pitchFamily="18" charset="0"/>
              </a:rPr>
              <a:t>Control</a:t>
            </a:r>
          </a:p>
        </p:txBody>
      </p:sp>
      <p:sp>
        <p:nvSpPr>
          <p:cNvPr id="23" name="Callout: Right Arrow 20">
            <a:extLst>
              <a:ext uri="{FF2B5EF4-FFF2-40B4-BE49-F238E27FC236}">
                <a16:creationId xmlns:a16="http://schemas.microsoft.com/office/drawing/2014/main" id="{AC7B214D-75C2-4E39-8809-51AB6AEB44DA}"/>
              </a:ext>
            </a:extLst>
          </p:cNvPr>
          <p:cNvSpPr/>
          <p:nvPr/>
        </p:nvSpPr>
        <p:spPr>
          <a:xfrm rot="5400000">
            <a:off x="4956035" y="3659208"/>
            <a:ext cx="1434868" cy="2067116"/>
          </a:xfrm>
          <a:prstGeom prst="rightArrowCallout">
            <a:avLst>
              <a:gd name="adj1" fmla="val 27608"/>
              <a:gd name="adj2" fmla="val 23696"/>
              <a:gd name="adj3" fmla="val 11962"/>
              <a:gd name="adj4" fmla="val 78667"/>
            </a:avLst>
          </a:prstGeom>
          <a:noFill/>
          <a:ln w="19050">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Callout: Right Arrow 22">
            <a:extLst>
              <a:ext uri="{FF2B5EF4-FFF2-40B4-BE49-F238E27FC236}">
                <a16:creationId xmlns:a16="http://schemas.microsoft.com/office/drawing/2014/main" id="{87AEF701-06BE-4C29-A5E4-8ACDB4CDAF3B}"/>
              </a:ext>
            </a:extLst>
          </p:cNvPr>
          <p:cNvSpPr/>
          <p:nvPr/>
        </p:nvSpPr>
        <p:spPr>
          <a:xfrm rot="5400000">
            <a:off x="7047669" y="3634690"/>
            <a:ext cx="1434870" cy="2116155"/>
          </a:xfrm>
          <a:prstGeom prst="rightArrowCallout">
            <a:avLst>
              <a:gd name="adj1" fmla="val 27608"/>
              <a:gd name="adj2" fmla="val 23696"/>
              <a:gd name="adj3" fmla="val 11962"/>
              <a:gd name="adj4" fmla="val 78667"/>
            </a:avLst>
          </a:prstGeom>
          <a:noFill/>
          <a:ln w="19050">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5" name="Rectangle: Rounded Corners 34">
            <a:extLst>
              <a:ext uri="{FF2B5EF4-FFF2-40B4-BE49-F238E27FC236}">
                <a16:creationId xmlns:a16="http://schemas.microsoft.com/office/drawing/2014/main" id="{1C5EE91B-84E4-4171-8AB5-E3B97C43280E}"/>
              </a:ext>
            </a:extLst>
          </p:cNvPr>
          <p:cNvSpPr/>
          <p:nvPr/>
        </p:nvSpPr>
        <p:spPr>
          <a:xfrm>
            <a:off x="2537460" y="1828799"/>
            <a:ext cx="356476" cy="591221"/>
          </a:xfrm>
          <a:prstGeom prst="roundRect">
            <a:avLst/>
          </a:prstGeom>
          <a:noFill/>
          <a:ln w="28575">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6" name="Rectangle: Rounded Corners 35">
            <a:extLst>
              <a:ext uri="{FF2B5EF4-FFF2-40B4-BE49-F238E27FC236}">
                <a16:creationId xmlns:a16="http://schemas.microsoft.com/office/drawing/2014/main" id="{695E2A89-E404-4B65-A81D-33F7E1C1742E}"/>
              </a:ext>
            </a:extLst>
          </p:cNvPr>
          <p:cNvSpPr/>
          <p:nvPr/>
        </p:nvSpPr>
        <p:spPr>
          <a:xfrm>
            <a:off x="5340529" y="1229240"/>
            <a:ext cx="298271" cy="1232019"/>
          </a:xfrm>
          <a:prstGeom prst="roundRect">
            <a:avLst/>
          </a:prstGeom>
          <a:noFill/>
          <a:ln w="28575">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Rectangle: Rounded Corners 36">
            <a:extLst>
              <a:ext uri="{FF2B5EF4-FFF2-40B4-BE49-F238E27FC236}">
                <a16:creationId xmlns:a16="http://schemas.microsoft.com/office/drawing/2014/main" id="{55D1E189-8591-4ECB-8802-D9B1A4B1BD0B}"/>
              </a:ext>
            </a:extLst>
          </p:cNvPr>
          <p:cNvSpPr/>
          <p:nvPr/>
        </p:nvSpPr>
        <p:spPr>
          <a:xfrm>
            <a:off x="5958341" y="1221983"/>
            <a:ext cx="287669" cy="1239275"/>
          </a:xfrm>
          <a:prstGeom prst="roundRect">
            <a:avLst/>
          </a:prstGeom>
          <a:noFill/>
          <a:ln w="28575">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8" name="Rectangle: Rounded Corners 38">
            <a:extLst>
              <a:ext uri="{FF2B5EF4-FFF2-40B4-BE49-F238E27FC236}">
                <a16:creationId xmlns:a16="http://schemas.microsoft.com/office/drawing/2014/main" id="{3CB999EF-01D2-41D6-BA88-6CBDE4712397}"/>
              </a:ext>
            </a:extLst>
          </p:cNvPr>
          <p:cNvSpPr/>
          <p:nvPr/>
        </p:nvSpPr>
        <p:spPr>
          <a:xfrm>
            <a:off x="6560835" y="1815940"/>
            <a:ext cx="292385" cy="637980"/>
          </a:xfrm>
          <a:prstGeom prst="roundRect">
            <a:avLst/>
          </a:prstGeom>
          <a:noFill/>
          <a:ln w="28575">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Arrow: Curved Down 39">
            <a:extLst>
              <a:ext uri="{FF2B5EF4-FFF2-40B4-BE49-F238E27FC236}">
                <a16:creationId xmlns:a16="http://schemas.microsoft.com/office/drawing/2014/main" id="{70331471-8FB6-47E0-ACB8-7FD2ADA13A25}"/>
              </a:ext>
            </a:extLst>
          </p:cNvPr>
          <p:cNvSpPr/>
          <p:nvPr/>
        </p:nvSpPr>
        <p:spPr>
          <a:xfrm rot="20492838">
            <a:off x="6559701" y="1233933"/>
            <a:ext cx="936194" cy="437471"/>
          </a:xfrm>
          <a:prstGeom prst="curvedDownArrow">
            <a:avLst/>
          </a:prstGeom>
          <a:solidFill>
            <a:srgbClr val="D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30" name="Rectangle 33">
            <a:extLst>
              <a:ext uri="{FF2B5EF4-FFF2-40B4-BE49-F238E27FC236}">
                <a16:creationId xmlns:a16="http://schemas.microsoft.com/office/drawing/2014/main" id="{74AD94EC-3A4A-419A-B075-3ECF9B478490}"/>
              </a:ext>
            </a:extLst>
          </p:cNvPr>
          <p:cNvSpPr/>
          <p:nvPr/>
        </p:nvSpPr>
        <p:spPr>
          <a:xfrm>
            <a:off x="4328293" y="711264"/>
            <a:ext cx="4808627" cy="2893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2" name="TextBox 17">
            <a:extLst>
              <a:ext uri="{FF2B5EF4-FFF2-40B4-BE49-F238E27FC236}">
                <a16:creationId xmlns:a16="http://schemas.microsoft.com/office/drawing/2014/main" id="{E41F4115-7CA8-49A5-9D30-586FCEA476CD}"/>
              </a:ext>
            </a:extLst>
          </p:cNvPr>
          <p:cNvSpPr txBox="1"/>
          <p:nvPr/>
        </p:nvSpPr>
        <p:spPr>
          <a:xfrm>
            <a:off x="4776295" y="5419856"/>
            <a:ext cx="1765042" cy="261610"/>
          </a:xfrm>
          <a:prstGeom prst="rect">
            <a:avLst/>
          </a:prstGeom>
          <a:noFill/>
          <a:ln w="19050">
            <a:solidFill>
              <a:srgbClr val="DE2222"/>
            </a:solidFill>
          </a:ln>
        </p:spPr>
        <p:txBody>
          <a:bodyPr wrap="square" rtlCol="0">
            <a:spAutoFit/>
          </a:bodyPr>
          <a:lstStyle/>
          <a:p>
            <a:pPr algn="ctr"/>
            <a:r>
              <a:rPr lang="pt-PT" sz="1100" dirty="0">
                <a:latin typeface="Arial Narrow" panose="020B0606020202030204" pitchFamily="34" charset="0"/>
              </a:rPr>
              <a:t>NFkB and JNK pathway</a:t>
            </a:r>
          </a:p>
        </p:txBody>
      </p:sp>
      <p:sp>
        <p:nvSpPr>
          <p:cNvPr id="33" name="TextBox 24">
            <a:extLst>
              <a:ext uri="{FF2B5EF4-FFF2-40B4-BE49-F238E27FC236}">
                <a16:creationId xmlns:a16="http://schemas.microsoft.com/office/drawing/2014/main" id="{965D4D4D-CC9B-43B2-BF71-7182423EC847}"/>
              </a:ext>
            </a:extLst>
          </p:cNvPr>
          <p:cNvSpPr txBox="1"/>
          <p:nvPr/>
        </p:nvSpPr>
        <p:spPr>
          <a:xfrm>
            <a:off x="6882583" y="5419856"/>
            <a:ext cx="1765042" cy="261610"/>
          </a:xfrm>
          <a:prstGeom prst="rect">
            <a:avLst/>
          </a:prstGeom>
          <a:noFill/>
          <a:ln w="19050">
            <a:solidFill>
              <a:srgbClr val="DE2222"/>
            </a:solidFill>
          </a:ln>
        </p:spPr>
        <p:txBody>
          <a:bodyPr wrap="square" rtlCol="0">
            <a:spAutoFit/>
          </a:bodyPr>
          <a:lstStyle/>
          <a:p>
            <a:pPr algn="ctr"/>
            <a:r>
              <a:rPr lang="pt-PT" sz="1100" dirty="0">
                <a:latin typeface="Arial Narrow" panose="020B0606020202030204" pitchFamily="34" charset="0"/>
              </a:rPr>
              <a:t>JNK and PKC pathway</a:t>
            </a:r>
          </a:p>
        </p:txBody>
      </p:sp>
      <p:sp>
        <p:nvSpPr>
          <p:cNvPr id="34" name="Rectangle 37">
            <a:extLst>
              <a:ext uri="{FF2B5EF4-FFF2-40B4-BE49-F238E27FC236}">
                <a16:creationId xmlns:a16="http://schemas.microsoft.com/office/drawing/2014/main" id="{76BFD78C-AD7A-4494-8748-DC9420DF3BEB}"/>
              </a:ext>
            </a:extLst>
          </p:cNvPr>
          <p:cNvSpPr/>
          <p:nvPr/>
        </p:nvSpPr>
        <p:spPr>
          <a:xfrm>
            <a:off x="24941" y="3395010"/>
            <a:ext cx="8966659" cy="2360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94475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0" nodeType="clickEffect">
                                  <p:stCondLst>
                                    <p:cond delay="0"/>
                                  </p:stCondLst>
                                  <p:childTnLst>
                                    <p:animEffect transition="out" filter="wipe(lef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500"/>
                                  </p:stCondLst>
                                  <p:childTnLst>
                                    <p:set>
                                      <p:cBhvr>
                                        <p:cTn id="26" dur="1" fill="hold">
                                          <p:stCondLst>
                                            <p:cond delay="0"/>
                                          </p:stCondLst>
                                        </p:cTn>
                                        <p:tgtEl>
                                          <p:spTgt spid="28"/>
                                        </p:tgtEl>
                                        <p:attrNameLst>
                                          <p:attrName>style.visibility</p:attrName>
                                        </p:attrNameLst>
                                      </p:cBhvr>
                                      <p:to>
                                        <p:strVal val="visible"/>
                                      </p:to>
                                    </p:se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xit" presetSubtype="8" fill="hold" grpId="0" nodeType="clickEffect">
                                  <p:stCondLst>
                                    <p:cond delay="0"/>
                                  </p:stCondLst>
                                  <p:childTnLst>
                                    <p:animEffect transition="out" filter="wipe(left)">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par>
                          <p:cTn id="45" fill="hold">
                            <p:stCondLst>
                              <p:cond delay="500"/>
                            </p:stCondLst>
                            <p:childTnLst>
                              <p:par>
                                <p:cTn id="46" presetID="22" presetClass="entr" presetSubtype="1"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500"/>
                                        <p:tgtEl>
                                          <p:spTgt spid="23"/>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up)">
                                      <p:cBhvr>
                                        <p:cTn id="55" dur="500"/>
                                        <p:tgtEl>
                                          <p:spTgt spid="32"/>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up)">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14" grpId="0" animBg="1"/>
      <p:bldP spid="23" grpId="0" animBg="1"/>
      <p:bldP spid="24" grpId="0" animBg="1"/>
      <p:bldP spid="25" grpId="0" animBg="1"/>
      <p:bldP spid="26" grpId="0" animBg="1"/>
      <p:bldP spid="27" grpId="0" animBg="1"/>
      <p:bldP spid="28" grpId="0" animBg="1"/>
      <p:bldP spid="29" grpId="0" animBg="1"/>
      <p:bldP spid="30" grpId="0" animBg="1"/>
      <p:bldP spid="32" grpId="0" animBg="1"/>
      <p:bldP spid="33"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16</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1">
            <a:extLst>
              <a:ext uri="{FF2B5EF4-FFF2-40B4-BE49-F238E27FC236}">
                <a16:creationId xmlns:a16="http://schemas.microsoft.com/office/drawing/2014/main" id="{DC4A60DC-26F2-4F8A-AB59-6C383D37295B}"/>
              </a:ext>
            </a:extLst>
          </p:cNvPr>
          <p:cNvSpPr txBox="1"/>
          <p:nvPr/>
        </p:nvSpPr>
        <p:spPr>
          <a:xfrm>
            <a:off x="76200" y="152400"/>
            <a:ext cx="9060720" cy="5078313"/>
          </a:xfrm>
          <a:prstGeom prst="rect">
            <a:avLst/>
          </a:prstGeom>
          <a:noFill/>
        </p:spPr>
        <p:txBody>
          <a:bodyPr wrap="square" rtlCol="0">
            <a:spAutoFit/>
          </a:bodyPr>
          <a:lstStyle/>
          <a:p>
            <a:pPr algn="r"/>
            <a:r>
              <a:rPr lang="en-GB" sz="1600" b="1" cap="all" dirty="0" smtClean="0"/>
              <a:t>Conclusions</a:t>
            </a:r>
          </a:p>
          <a:p>
            <a:pPr algn="r"/>
            <a:endParaRPr lang="en-GB" sz="1400" b="1" cap="all" dirty="0" smtClean="0"/>
          </a:p>
          <a:p>
            <a:pPr algn="r"/>
            <a:endParaRPr lang="en-GB" sz="1400" b="1" cap="all" dirty="0" smtClean="0"/>
          </a:p>
          <a:p>
            <a:pPr marL="285750" indent="-285750">
              <a:buBlip>
                <a:blip r:embed="rId4"/>
              </a:buBlip>
            </a:pPr>
            <a:r>
              <a:rPr lang="en-GB" sz="1400" dirty="0" smtClean="0"/>
              <a:t> </a:t>
            </a:r>
            <a:r>
              <a:rPr lang="en-GB" sz="1400" dirty="0"/>
              <a:t>24 </a:t>
            </a:r>
            <a:r>
              <a:rPr lang="en-GB" sz="1400" dirty="0" smtClean="0"/>
              <a:t>new Organic Salts and </a:t>
            </a:r>
            <a:r>
              <a:rPr lang="en-GB" sz="1400" dirty="0"/>
              <a:t>Ionic Liquids </a:t>
            </a:r>
            <a:r>
              <a:rPr lang="en-GB" sz="1400" dirty="0" smtClean="0"/>
              <a:t>from </a:t>
            </a:r>
            <a:r>
              <a:rPr lang="en-GB" sz="1400" dirty="0" err="1"/>
              <a:t>etidronic</a:t>
            </a:r>
            <a:r>
              <a:rPr lang="en-GB" sz="1400" dirty="0"/>
              <a:t>, </a:t>
            </a:r>
            <a:r>
              <a:rPr lang="en-GB" sz="1400" dirty="0" err="1"/>
              <a:t>alendronic</a:t>
            </a:r>
            <a:r>
              <a:rPr lang="en-GB" sz="1400" dirty="0"/>
              <a:t> and zoledronic acids in quantitative </a:t>
            </a:r>
            <a:r>
              <a:rPr lang="en-GB" sz="1400" dirty="0" smtClean="0"/>
              <a:t>yields</a:t>
            </a:r>
            <a:endParaRPr lang="en-GB" sz="1400" dirty="0"/>
          </a:p>
          <a:p>
            <a:pPr marL="285750" indent="-285750">
              <a:buBlip>
                <a:blip r:embed="rId4"/>
              </a:buBlip>
            </a:pPr>
            <a:endParaRPr lang="en-GB" sz="1400" dirty="0"/>
          </a:p>
          <a:p>
            <a:pPr marL="285750" indent="-285750">
              <a:buBlip>
                <a:blip r:embed="rId4"/>
              </a:buBlip>
            </a:pPr>
            <a:r>
              <a:rPr lang="en-GB" sz="1400" dirty="0"/>
              <a:t> Sustainable and green </a:t>
            </a:r>
            <a:r>
              <a:rPr lang="en-GB" sz="1400" dirty="0" err="1"/>
              <a:t>Amberlyst</a:t>
            </a:r>
            <a:r>
              <a:rPr lang="en-GB" sz="1400" dirty="0"/>
              <a:t> resin-based method</a:t>
            </a:r>
          </a:p>
          <a:p>
            <a:pPr marL="285750" indent="-285750">
              <a:buBlip>
                <a:blip r:embed="rId4"/>
              </a:buBlip>
            </a:pPr>
            <a:endParaRPr lang="en-GB" sz="1400" dirty="0"/>
          </a:p>
          <a:p>
            <a:pPr marL="285750" indent="-285750">
              <a:buBlip>
                <a:blip r:embed="rId4"/>
              </a:buBlip>
            </a:pPr>
            <a:r>
              <a:rPr lang="en-GB" sz="1400" dirty="0"/>
              <a:t> Monoanionic are salts and </a:t>
            </a:r>
            <a:r>
              <a:rPr lang="en-GB" sz="1400" dirty="0" err="1"/>
              <a:t>dianionic</a:t>
            </a:r>
            <a:r>
              <a:rPr lang="en-GB" sz="1400" dirty="0"/>
              <a:t> are RTILs</a:t>
            </a:r>
          </a:p>
          <a:p>
            <a:pPr marL="285750" indent="-285750">
              <a:buBlip>
                <a:blip r:embed="rId4"/>
              </a:buBlip>
            </a:pPr>
            <a:endParaRPr lang="en-GB" sz="1400" dirty="0"/>
          </a:p>
          <a:p>
            <a:pPr marL="285750" indent="-285750">
              <a:buBlip>
                <a:blip r:embed="rId4"/>
              </a:buBlip>
            </a:pPr>
            <a:r>
              <a:rPr lang="en-GB" sz="1400" dirty="0"/>
              <a:t> Characterization by NMR (</a:t>
            </a:r>
            <a:r>
              <a:rPr lang="en-GB" sz="1400" baseline="30000" dirty="0"/>
              <a:t>1</a:t>
            </a:r>
            <a:r>
              <a:rPr lang="en-GB" sz="1400" dirty="0"/>
              <a:t>H, </a:t>
            </a:r>
            <a:r>
              <a:rPr lang="en-GB" sz="1400" baseline="30000" dirty="0"/>
              <a:t>13</a:t>
            </a:r>
            <a:r>
              <a:rPr lang="en-GB" sz="1400" dirty="0"/>
              <a:t>C), FTIR, DSC, elemental analysis and single crystal XRD (for [DBNH][ZOL])</a:t>
            </a:r>
          </a:p>
          <a:p>
            <a:pPr marL="285750" indent="-285750">
              <a:buBlip>
                <a:blip r:embed="rId4"/>
              </a:buBlip>
            </a:pPr>
            <a:endParaRPr lang="en-GB" sz="1400" dirty="0"/>
          </a:p>
          <a:p>
            <a:pPr marL="285750" indent="-285750">
              <a:buBlip>
                <a:blip r:embed="rId4"/>
              </a:buBlip>
            </a:pPr>
            <a:r>
              <a:rPr lang="en-GB" sz="1400" dirty="0"/>
              <a:t> Tunability of water solubility and thermal properties according to the cation and degree of ionization</a:t>
            </a:r>
          </a:p>
          <a:p>
            <a:pPr marL="285750" indent="-285750">
              <a:buBlip>
                <a:blip r:embed="rId4"/>
              </a:buBlip>
            </a:pPr>
            <a:endParaRPr lang="en-GB" sz="1400" dirty="0"/>
          </a:p>
          <a:p>
            <a:pPr marL="285750" indent="-285750">
              <a:buBlip>
                <a:blip r:embed="rId4"/>
              </a:buBlip>
            </a:pPr>
            <a:r>
              <a:rPr lang="en-GB" sz="1400" dirty="0"/>
              <a:t> Decrease of systemic toxicity and enhancement of </a:t>
            </a:r>
            <a:r>
              <a:rPr lang="en-GB" sz="1400" dirty="0" smtClean="0"/>
              <a:t>antitumor </a:t>
            </a:r>
            <a:r>
              <a:rPr lang="en-GB" sz="1400" dirty="0"/>
              <a:t>activity as low as nanomolar scale</a:t>
            </a:r>
          </a:p>
          <a:p>
            <a:pPr marL="285750" indent="-285750">
              <a:buBlip>
                <a:blip r:embed="rId4"/>
              </a:buBlip>
            </a:pPr>
            <a:endParaRPr lang="en-GB" sz="1400" dirty="0"/>
          </a:p>
          <a:p>
            <a:pPr marL="285750" indent="-285750">
              <a:buBlip>
                <a:blip r:embed="rId4"/>
              </a:buBlip>
            </a:pPr>
            <a:r>
              <a:rPr lang="en-GB" sz="1400" dirty="0"/>
              <a:t> [ETI]-based </a:t>
            </a:r>
            <a:r>
              <a:rPr lang="en-GB" sz="1400" dirty="0" smtClean="0"/>
              <a:t>OSILs </a:t>
            </a:r>
            <a:r>
              <a:rPr lang="en-GB" sz="1400" dirty="0"/>
              <a:t>display higher anti-osteoclast and pro-osteoblast activity than ETI and protonated </a:t>
            </a:r>
            <a:r>
              <a:rPr lang="en-GB" sz="1400" dirty="0" err="1"/>
              <a:t>superbases</a:t>
            </a:r>
            <a:endParaRPr lang="en-GB" sz="1400" dirty="0"/>
          </a:p>
          <a:p>
            <a:pPr marL="285750" indent="-285750">
              <a:buBlip>
                <a:blip r:embed="rId4"/>
              </a:buBlip>
            </a:pPr>
            <a:endParaRPr lang="en-GB" sz="1400" dirty="0"/>
          </a:p>
          <a:p>
            <a:pPr marL="285750" indent="-285750">
              <a:buBlip>
                <a:blip r:embed="rId4"/>
              </a:buBlip>
            </a:pPr>
            <a:r>
              <a:rPr lang="en-GB" sz="1400" dirty="0"/>
              <a:t> </a:t>
            </a:r>
            <a:r>
              <a:rPr lang="en-GB" sz="1400" dirty="0" err="1"/>
              <a:t>Osteoclastogenesis</a:t>
            </a:r>
            <a:r>
              <a:rPr lang="en-GB" sz="1400" dirty="0"/>
              <a:t> is inhibited through the MEK ([TMGH]) and PKC ([DBNH]) pathways</a:t>
            </a:r>
          </a:p>
          <a:p>
            <a:pPr marL="285750" indent="-285750">
              <a:buBlip>
                <a:blip r:embed="rId4"/>
              </a:buBlip>
            </a:pPr>
            <a:endParaRPr lang="en-GB" sz="1400" dirty="0"/>
          </a:p>
          <a:p>
            <a:pPr marL="285750" indent="-285750">
              <a:buBlip>
                <a:blip r:embed="rId4"/>
              </a:buBlip>
            </a:pPr>
            <a:r>
              <a:rPr lang="en-GB" sz="1400" dirty="0"/>
              <a:t> </a:t>
            </a:r>
            <a:r>
              <a:rPr lang="en-GB" sz="1400" dirty="0" err="1"/>
              <a:t>Osteoblastogenesis</a:t>
            </a:r>
            <a:r>
              <a:rPr lang="en-GB" sz="1400" dirty="0"/>
              <a:t> is enhanced through the </a:t>
            </a:r>
            <a:r>
              <a:rPr lang="en-GB" sz="1400" dirty="0" err="1"/>
              <a:t>NFkB</a:t>
            </a:r>
            <a:r>
              <a:rPr lang="en-GB" sz="1400" dirty="0"/>
              <a:t> ([TMGH]), PKC ([DBNH]) and JNK (both)</a:t>
            </a:r>
          </a:p>
          <a:p>
            <a:pPr marL="285750" indent="-285750">
              <a:buBlip>
                <a:blip r:embed="rId4"/>
              </a:buBlip>
            </a:pPr>
            <a:endParaRPr lang="en-GB" sz="1400" dirty="0"/>
          </a:p>
          <a:p>
            <a:pPr>
              <a:buBlip>
                <a:blip r:embed="rId4"/>
              </a:buBlip>
            </a:pPr>
            <a:r>
              <a:rPr lang="en-GB" sz="1400" dirty="0"/>
              <a:t> New avenue for </a:t>
            </a:r>
            <a:r>
              <a:rPr lang="en-GB" sz="1400" b="1" dirty="0"/>
              <a:t>modulation of bone metabolism associated with bone cancer cells, particularly when increased bone resorption is present.</a:t>
            </a:r>
          </a:p>
        </p:txBody>
      </p:sp>
    </p:spTree>
    <p:extLst>
      <p:ext uri="{BB962C8B-B14F-4D97-AF65-F5344CB8AC3E}">
        <p14:creationId xmlns:p14="http://schemas.microsoft.com/office/powerpoint/2010/main" val="81446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17</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Rectângulo 1">
            <a:extLst>
              <a:ext uri="{FF2B5EF4-FFF2-40B4-BE49-F238E27FC236}">
                <a16:creationId xmlns:a16="http://schemas.microsoft.com/office/drawing/2014/main" id="{AA848F6D-FF5B-4C95-9789-DFF4EFB34006}"/>
              </a:ext>
            </a:extLst>
          </p:cNvPr>
          <p:cNvSpPr/>
          <p:nvPr/>
        </p:nvSpPr>
        <p:spPr>
          <a:xfrm>
            <a:off x="2460" y="131482"/>
            <a:ext cx="4645740" cy="2923877"/>
          </a:xfrm>
          <a:prstGeom prst="rect">
            <a:avLst/>
          </a:prstGeom>
        </p:spPr>
        <p:txBody>
          <a:bodyPr wrap="square">
            <a:spAutoFit/>
          </a:bodyPr>
          <a:lstStyle/>
          <a:p>
            <a:r>
              <a:rPr lang="pt-PT" sz="1600" b="1" cap="all" dirty="0" err="1" smtClean="0">
                <a:latin typeface="+mj-lt"/>
              </a:rPr>
              <a:t>Acknowledgments</a:t>
            </a:r>
            <a:endParaRPr lang="pt-PT" sz="1600" b="1" cap="all" dirty="0" smtClean="0">
              <a:latin typeface="+mj-lt"/>
            </a:endParaRPr>
          </a:p>
          <a:p>
            <a:endParaRPr lang="pt-PT" sz="1400" b="1" dirty="0">
              <a:latin typeface="Century Gothic" panose="020B0502020202020204" pitchFamily="34" charset="0"/>
            </a:endParaRPr>
          </a:p>
          <a:p>
            <a:r>
              <a:rPr lang="pt-PT" sz="1400" b="1" dirty="0" err="1" smtClean="0">
                <a:latin typeface="Century Gothic" panose="020B0502020202020204" pitchFamily="34" charset="0"/>
              </a:rPr>
              <a:t>Synthesis</a:t>
            </a:r>
            <a:endParaRPr lang="pt-PT" sz="1400" b="1" dirty="0">
              <a:latin typeface="Century Gothic" panose="020B0502020202020204" pitchFamily="34" charset="0"/>
            </a:endParaRPr>
          </a:p>
          <a:p>
            <a:r>
              <a:rPr lang="pt-PT" sz="1400" dirty="0">
                <a:latin typeface="Century Gothic" panose="020B0502020202020204" pitchFamily="34" charset="0"/>
              </a:rPr>
              <a:t>Luís C. Branco </a:t>
            </a:r>
            <a:r>
              <a:rPr lang="en-US" sz="1400" dirty="0">
                <a:latin typeface="Century Gothic" panose="020B0502020202020204" pitchFamily="34" charset="0"/>
              </a:rPr>
              <a:t>(LAQV@REQUIMTE, FCT-NOVA)</a:t>
            </a:r>
            <a:endParaRPr lang="pt-PT" sz="1400" dirty="0">
              <a:latin typeface="Century Gothic" panose="020B0502020202020204" pitchFamily="34" charset="0"/>
            </a:endParaRPr>
          </a:p>
          <a:p>
            <a:r>
              <a:rPr lang="pt-PT" sz="1400" dirty="0">
                <a:latin typeface="Century Gothic" panose="020B0502020202020204" pitchFamily="34" charset="0"/>
              </a:rPr>
              <a:t>CHARM group @ FCT-NOVA</a:t>
            </a:r>
          </a:p>
          <a:p>
            <a:endParaRPr lang="pt-PT" sz="1400" dirty="0">
              <a:latin typeface="Century Gothic" panose="020B0502020202020204" pitchFamily="34" charset="0"/>
            </a:endParaRPr>
          </a:p>
          <a:p>
            <a:r>
              <a:rPr lang="pt-PT" sz="1400" b="1" dirty="0">
                <a:latin typeface="Century Gothic" panose="020B0502020202020204" pitchFamily="34" charset="0"/>
              </a:rPr>
              <a:t>Bone metabolism and cytotoxicity studies</a:t>
            </a:r>
          </a:p>
          <a:p>
            <a:r>
              <a:rPr lang="pt-PT" sz="1400" dirty="0">
                <a:latin typeface="Century Gothic" panose="020B0502020202020204" pitchFamily="34" charset="0"/>
              </a:rPr>
              <a:t>Sónia Teixeira </a:t>
            </a:r>
            <a:r>
              <a:rPr lang="en-US" sz="1400" dirty="0">
                <a:latin typeface="Century Gothic" panose="020B0502020202020204" pitchFamily="34" charset="0"/>
              </a:rPr>
              <a:t>(</a:t>
            </a:r>
            <a:r>
              <a:rPr lang="pt-PT" sz="1400" dirty="0">
                <a:latin typeface="Century Gothic" panose="020B0502020202020204" pitchFamily="34" charset="0"/>
              </a:rPr>
              <a:t>FMD-UPorto)</a:t>
            </a:r>
          </a:p>
          <a:p>
            <a:r>
              <a:rPr lang="pt-PT" sz="1400" dirty="0" smtClean="0">
                <a:latin typeface="Century Gothic" panose="020B0502020202020204" pitchFamily="34" charset="0"/>
              </a:rPr>
              <a:t>M</a:t>
            </a:r>
            <a:r>
              <a:rPr lang="pt-PT" sz="1400" dirty="0">
                <a:latin typeface="Century Gothic" panose="020B0502020202020204" pitchFamily="34" charset="0"/>
              </a:rPr>
              <a:t>. H. Fernandes (FMD-</a:t>
            </a:r>
            <a:r>
              <a:rPr lang="pt-PT" sz="1400" dirty="0" err="1">
                <a:latin typeface="Century Gothic" panose="020B0502020202020204" pitchFamily="34" charset="0"/>
              </a:rPr>
              <a:t>UPorto</a:t>
            </a:r>
            <a:r>
              <a:rPr lang="pt-PT" sz="1400" dirty="0" smtClean="0">
                <a:latin typeface="Century Gothic" panose="020B0502020202020204" pitchFamily="34" charset="0"/>
              </a:rPr>
              <a:t>)</a:t>
            </a:r>
          </a:p>
          <a:p>
            <a:r>
              <a:rPr lang="pt-PT" sz="1400" dirty="0">
                <a:latin typeface="Century Gothic" panose="020B0502020202020204" pitchFamily="34" charset="0"/>
              </a:rPr>
              <a:t>João Costa-Rodrigues </a:t>
            </a:r>
            <a:r>
              <a:rPr lang="en-US" sz="1400" dirty="0" smtClean="0">
                <a:latin typeface="Century Gothic" panose="020B0502020202020204" pitchFamily="34" charset="0"/>
              </a:rPr>
              <a:t>(ESS-</a:t>
            </a:r>
            <a:r>
              <a:rPr lang="en-US" sz="1400" dirty="0" err="1" smtClean="0">
                <a:latin typeface="Century Gothic" panose="020B0502020202020204" pitchFamily="34" charset="0"/>
              </a:rPr>
              <a:t>IPPorto</a:t>
            </a:r>
            <a:r>
              <a:rPr lang="en-US" sz="1400" dirty="0" smtClean="0">
                <a:latin typeface="Century Gothic" panose="020B0502020202020204" pitchFamily="34" charset="0"/>
              </a:rPr>
              <a:t>)</a:t>
            </a:r>
            <a:endParaRPr lang="pt-PT" sz="1400" dirty="0">
              <a:latin typeface="Century Gothic" panose="020B0502020202020204" pitchFamily="34" charset="0"/>
            </a:endParaRPr>
          </a:p>
          <a:p>
            <a:endParaRPr lang="pt-PT" sz="1400" dirty="0">
              <a:latin typeface="Century Gothic" panose="020B0502020202020204" pitchFamily="34" charset="0"/>
            </a:endParaRPr>
          </a:p>
          <a:p>
            <a:r>
              <a:rPr lang="pt-PT" sz="1400" b="1" dirty="0">
                <a:latin typeface="Century Gothic" panose="020B0502020202020204" pitchFamily="34" charset="0"/>
              </a:rPr>
              <a:t>DSC facilities</a:t>
            </a:r>
          </a:p>
          <a:p>
            <a:r>
              <a:rPr lang="en-US" sz="1400" dirty="0" err="1">
                <a:latin typeface="Century Gothic" panose="020B0502020202020204" pitchFamily="34" charset="0"/>
              </a:rPr>
              <a:t>Madalena</a:t>
            </a:r>
            <a:r>
              <a:rPr lang="en-US" sz="1400" dirty="0">
                <a:latin typeface="Century Gothic" panose="020B0502020202020204" pitchFamily="34" charset="0"/>
              </a:rPr>
              <a:t> </a:t>
            </a:r>
            <a:r>
              <a:rPr lang="en-US" sz="1400" dirty="0" err="1">
                <a:latin typeface="Century Gothic" panose="020B0502020202020204" pitchFamily="34" charset="0"/>
              </a:rPr>
              <a:t>Dionísio</a:t>
            </a:r>
            <a:r>
              <a:rPr lang="en-US" sz="1400" dirty="0">
                <a:latin typeface="Century Gothic" panose="020B0502020202020204" pitchFamily="34" charset="0"/>
              </a:rPr>
              <a:t> (LAQV@REQUIMTE, FCT-NOVA)</a:t>
            </a:r>
            <a:endParaRPr lang="pt-PT" sz="1400" dirty="0">
              <a:latin typeface="Century Gothic" panose="020B0502020202020204" pitchFamily="34" charset="0"/>
            </a:endParaRPr>
          </a:p>
        </p:txBody>
      </p:sp>
      <p:pic>
        <p:nvPicPr>
          <p:cNvPr id="5" name="Picture 6" descr="FCT_V_color">
            <a:extLst>
              <a:ext uri="{FF2B5EF4-FFF2-40B4-BE49-F238E27FC236}">
                <a16:creationId xmlns:a16="http://schemas.microsoft.com/office/drawing/2014/main" id="{4381D165-D1C8-42A5-8BF1-8635FD1664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0987" y="2639292"/>
            <a:ext cx="1398324"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3328EFD3-CC69-4FBB-B074-35C90BE0A3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000" t="25695" r="18599" b="28229"/>
          <a:stretch/>
        </p:blipFill>
        <p:spPr bwMode="auto">
          <a:xfrm>
            <a:off x="7092995" y="2526583"/>
            <a:ext cx="1920393" cy="693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logocarta">
            <a:extLst>
              <a:ext uri="{FF2B5EF4-FFF2-40B4-BE49-F238E27FC236}">
                <a16:creationId xmlns:a16="http://schemas.microsoft.com/office/drawing/2014/main" id="{68795151-662E-4D00-958B-81A93A66FE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993" y="1813580"/>
            <a:ext cx="1056555"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6">
            <a:extLst>
              <a:ext uri="{FF2B5EF4-FFF2-40B4-BE49-F238E27FC236}">
                <a16:creationId xmlns:a16="http://schemas.microsoft.com/office/drawing/2014/main" id="{80297EF9-E3E8-4D0B-9791-7FB3C9253AAF}"/>
              </a:ext>
            </a:extLst>
          </p:cNvPr>
          <p:cNvSpPr/>
          <p:nvPr/>
        </p:nvSpPr>
        <p:spPr>
          <a:xfrm>
            <a:off x="2307787" y="4254758"/>
            <a:ext cx="6705601" cy="1600438"/>
          </a:xfrm>
          <a:prstGeom prst="rect">
            <a:avLst/>
          </a:prstGeom>
        </p:spPr>
        <p:txBody>
          <a:bodyPr wrap="square">
            <a:spAutoFit/>
          </a:bodyPr>
          <a:lstStyle/>
          <a:p>
            <a:pPr algn="r"/>
            <a:r>
              <a:rPr lang="en-US" sz="1400" i="1" dirty="0" err="1">
                <a:latin typeface="Century Gothic" panose="020B0502020202020204" pitchFamily="34" charset="0"/>
              </a:rPr>
              <a:t>DESignBIOtechHealth</a:t>
            </a:r>
            <a:r>
              <a:rPr lang="en-US" sz="1400" dirty="0">
                <a:latin typeface="Century Gothic" panose="020B0502020202020204" pitchFamily="34" charset="0"/>
              </a:rPr>
              <a:t> (Norte-01-0145-FEDER-</a:t>
            </a:r>
            <a:r>
              <a:rPr lang="pt-PT" sz="1400" dirty="0">
                <a:latin typeface="Century Gothic" panose="020B0502020202020204" pitchFamily="34" charset="0"/>
              </a:rPr>
              <a:t>000024</a:t>
            </a:r>
            <a:r>
              <a:rPr lang="pt-PT" sz="1400" dirty="0" smtClean="0">
                <a:latin typeface="Century Gothic" panose="020B0502020202020204" pitchFamily="34" charset="0"/>
              </a:rPr>
              <a:t>)</a:t>
            </a:r>
          </a:p>
          <a:p>
            <a:pPr algn="r"/>
            <a:r>
              <a:rPr lang="pt-PT" sz="1400" dirty="0" smtClean="0">
                <a:latin typeface="Century Gothic" panose="020B0502020202020204" pitchFamily="34" charset="0"/>
              </a:rPr>
              <a:t>PTDC/QUI-QOR/32406/2017</a:t>
            </a:r>
          </a:p>
          <a:p>
            <a:pPr algn="r"/>
            <a:r>
              <a:rPr lang="pt-PT" sz="1400" dirty="0" smtClean="0">
                <a:latin typeface="Century Gothic" panose="020B0502020202020204" pitchFamily="34" charset="0"/>
              </a:rPr>
              <a:t>RECI/BBBBQB/0230/2012</a:t>
            </a:r>
            <a:endParaRPr lang="pt-PT" sz="1400" dirty="0">
              <a:latin typeface="Century Gothic" panose="020B0502020202020204" pitchFamily="34" charset="0"/>
            </a:endParaRPr>
          </a:p>
          <a:p>
            <a:pPr algn="r"/>
            <a:r>
              <a:rPr lang="en-US" sz="1400" dirty="0" err="1">
                <a:latin typeface="Century Gothic" panose="020B0502020202020204" pitchFamily="34" charset="0"/>
              </a:rPr>
              <a:t>PEst</a:t>
            </a:r>
            <a:r>
              <a:rPr lang="en-US" sz="1400" dirty="0">
                <a:latin typeface="Century Gothic" panose="020B0502020202020204" pitchFamily="34" charset="0"/>
              </a:rPr>
              <a:t>-C/LA0006/2013</a:t>
            </a:r>
          </a:p>
          <a:p>
            <a:pPr algn="r"/>
            <a:r>
              <a:rPr lang="en-US" sz="1400" dirty="0">
                <a:latin typeface="Century Gothic" panose="020B0502020202020204" pitchFamily="34" charset="0"/>
              </a:rPr>
              <a:t>PTDC/CTM/103664/2008</a:t>
            </a:r>
          </a:p>
          <a:p>
            <a:pPr algn="r"/>
            <a:r>
              <a:rPr lang="en-US" sz="1400" dirty="0">
                <a:latin typeface="Century Gothic" panose="020B0502020202020204" pitchFamily="34" charset="0"/>
              </a:rPr>
              <a:t>IF/0041/2013/CP1161/CT005 (</a:t>
            </a:r>
            <a:r>
              <a:rPr lang="en-US" sz="1400" dirty="0" err="1">
                <a:latin typeface="Century Gothic" panose="020B0502020202020204" pitchFamily="34" charset="0"/>
              </a:rPr>
              <a:t>LCBranco</a:t>
            </a:r>
            <a:r>
              <a:rPr lang="en-US" sz="1400" dirty="0">
                <a:latin typeface="Century Gothic" panose="020B0502020202020204" pitchFamily="34" charset="0"/>
              </a:rPr>
              <a:t>)</a:t>
            </a:r>
          </a:p>
          <a:p>
            <a:pPr algn="r"/>
            <a:r>
              <a:rPr lang="en-US" sz="1400" dirty="0" smtClean="0">
                <a:solidFill>
                  <a:srgbClr val="212121"/>
                </a:solidFill>
                <a:latin typeface="Century Gothic" panose="020B0502020202020204" pitchFamily="34" charset="0"/>
              </a:rPr>
              <a:t>Associate </a:t>
            </a:r>
            <a:r>
              <a:rPr lang="en-US" sz="1400" dirty="0">
                <a:solidFill>
                  <a:srgbClr val="212121"/>
                </a:solidFill>
                <a:latin typeface="Century Gothic" panose="020B0502020202020204" pitchFamily="34" charset="0"/>
              </a:rPr>
              <a:t>Laboratory for Green Chemistry LAQV </a:t>
            </a:r>
            <a:r>
              <a:rPr lang="en-US" sz="1400" dirty="0" smtClean="0">
                <a:solidFill>
                  <a:srgbClr val="212121"/>
                </a:solidFill>
                <a:latin typeface="Century Gothic" panose="020B0502020202020204" pitchFamily="34" charset="0"/>
              </a:rPr>
              <a:t>(</a:t>
            </a:r>
            <a:r>
              <a:rPr lang="en-US" sz="1400" b="1" dirty="0" smtClean="0">
                <a:solidFill>
                  <a:srgbClr val="212121"/>
                </a:solidFill>
                <a:latin typeface="Century Gothic" panose="020B0502020202020204" pitchFamily="34" charset="0"/>
              </a:rPr>
              <a:t>UID/QUI/50006/2020</a:t>
            </a:r>
            <a:r>
              <a:rPr lang="en-US" sz="1400" dirty="0" smtClean="0">
                <a:solidFill>
                  <a:srgbClr val="212121"/>
                </a:solidFill>
                <a:latin typeface="Century Gothic" panose="020B0502020202020204" pitchFamily="34" charset="0"/>
              </a:rPr>
              <a:t>)</a:t>
            </a:r>
            <a:endParaRPr lang="en-US" sz="1400" dirty="0">
              <a:solidFill>
                <a:srgbClr val="212121"/>
              </a:solidFill>
              <a:latin typeface="Century Gothic" panose="020B0502020202020204" pitchFamily="34" charset="0"/>
            </a:endParaRPr>
          </a:p>
        </p:txBody>
      </p:sp>
      <p:pic>
        <p:nvPicPr>
          <p:cNvPr id="13" name="Picture 18" descr="A close up of a logo&#10;&#10;Description generated with very high confidence">
            <a:extLst>
              <a:ext uri="{FF2B5EF4-FFF2-40B4-BE49-F238E27FC236}">
                <a16:creationId xmlns:a16="http://schemas.microsoft.com/office/drawing/2014/main" id="{C84C7ABA-431C-4FD5-9418-F338C6E82CB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1548" r="8674"/>
          <a:stretch/>
        </p:blipFill>
        <p:spPr>
          <a:xfrm>
            <a:off x="4531635" y="3410240"/>
            <a:ext cx="4451273" cy="590762"/>
          </a:xfrm>
          <a:prstGeom prst="rect">
            <a:avLst/>
          </a:prstGeom>
        </p:spPr>
      </p:pic>
      <p:pic>
        <p:nvPicPr>
          <p:cNvPr id="15" name="Imagem 14"/>
          <p:cNvPicPr>
            <a:picLocks noChangeAspect="1"/>
          </p:cNvPicPr>
          <p:nvPr/>
        </p:nvPicPr>
        <p:blipFill>
          <a:blip r:embed="rId8"/>
          <a:stretch>
            <a:fillRect/>
          </a:stretch>
        </p:blipFill>
        <p:spPr>
          <a:xfrm>
            <a:off x="5105400" y="213235"/>
            <a:ext cx="909839" cy="468000"/>
          </a:xfrm>
          <a:prstGeom prst="rect">
            <a:avLst/>
          </a:prstGeom>
        </p:spPr>
      </p:pic>
      <p:pic>
        <p:nvPicPr>
          <p:cNvPr id="16" name="Picture 1553" descr="PM² at FCT / UNL - PM² Allianc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0799" y="213235"/>
            <a:ext cx="2260528" cy="46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ewsletter FMDUP – Newsletter FMDUP"/>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88775" y="987868"/>
            <a:ext cx="122638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ertificação da ESS pela ISO 9001:2015 — Escola Superior de Saúde"/>
          <p:cNvPicPr>
            <a:picLocks noChangeAspect="1" noChangeArrowheads="1"/>
          </p:cNvPicPr>
          <p:nvPr/>
        </p:nvPicPr>
        <p:blipFill rotWithShape="1">
          <a:blip r:embed="rId11">
            <a:extLst>
              <a:ext uri="{28A0092B-C50C-407E-A947-70E740481C1C}">
                <a14:useLocalDpi xmlns:a14="http://schemas.microsoft.com/office/drawing/2010/main" val="0"/>
              </a:ext>
            </a:extLst>
          </a:blip>
          <a:srcRect l="7333" t="15161" r="6909" b="60349"/>
          <a:stretch/>
        </p:blipFill>
        <p:spPr bwMode="auto">
          <a:xfrm>
            <a:off x="6161645" y="987868"/>
            <a:ext cx="2627860"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idx="4294967295"/>
          </p:nvPr>
        </p:nvSpPr>
        <p:spPr/>
        <p:txBody>
          <a:bodyPr/>
          <a:lstStyle/>
          <a:p>
            <a:r>
              <a:rPr lang="pt-PT" dirty="0" smtClean="0"/>
              <a:t>\</a:t>
            </a:r>
            <a:endParaRPr lang="pt-PT" dirty="0"/>
          </a:p>
        </p:txBody>
      </p:sp>
    </p:spTree>
    <p:extLst>
      <p:ext uri="{BB962C8B-B14F-4D97-AF65-F5344CB8AC3E}">
        <p14:creationId xmlns:p14="http://schemas.microsoft.com/office/powerpoint/2010/main" val="128756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3661" y="293489"/>
            <a:ext cx="8229600" cy="830997"/>
          </a:xfrm>
          <a:prstGeom prst="rect">
            <a:avLst/>
          </a:prstGeom>
        </p:spPr>
        <p:txBody>
          <a:bodyPr wrap="square">
            <a:spAutoFit/>
          </a:bodyPr>
          <a:lstStyle/>
          <a:p>
            <a:pPr algn="ctr"/>
            <a:r>
              <a:rPr lang="en-US" sz="2400" b="1" dirty="0"/>
              <a:t>Antitumor and osteogenic activity of bisphosphonate-based Organic Salts and Ionic Liquids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cxnSp>
        <p:nvCxnSpPr>
          <p:cNvPr id="10" name="Conexão reta 9"/>
          <p:cNvCxnSpPr/>
          <p:nvPr/>
        </p:nvCxnSpPr>
        <p:spPr>
          <a:xfrm flipV="1">
            <a:off x="2891418" y="2766072"/>
            <a:ext cx="709683" cy="19646"/>
          </a:xfrm>
          <a:prstGeom prst="line">
            <a:avLst/>
          </a:prstGeom>
          <a:ln w="19050">
            <a:solidFill>
              <a:srgbClr val="B66D31"/>
            </a:solidFill>
          </a:ln>
        </p:spPr>
        <p:style>
          <a:lnRef idx="1">
            <a:schemeClr val="accent1"/>
          </a:lnRef>
          <a:fillRef idx="0">
            <a:schemeClr val="accent1"/>
          </a:fillRef>
          <a:effectRef idx="0">
            <a:schemeClr val="accent1"/>
          </a:effectRef>
          <a:fontRef idx="minor">
            <a:schemeClr val="tx1"/>
          </a:fontRef>
        </p:style>
      </p:cxnSp>
      <p:cxnSp>
        <p:nvCxnSpPr>
          <p:cNvPr id="11" name="Conexão reta 10"/>
          <p:cNvCxnSpPr/>
          <p:nvPr/>
        </p:nvCxnSpPr>
        <p:spPr>
          <a:xfrm>
            <a:off x="2891418" y="2021444"/>
            <a:ext cx="709683" cy="744628"/>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Conexão reta 12"/>
          <p:cNvCxnSpPr/>
          <p:nvPr/>
        </p:nvCxnSpPr>
        <p:spPr>
          <a:xfrm flipV="1">
            <a:off x="2891418" y="2766072"/>
            <a:ext cx="709683" cy="7847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Conexão reta 17"/>
          <p:cNvCxnSpPr/>
          <p:nvPr/>
        </p:nvCxnSpPr>
        <p:spPr>
          <a:xfrm flipV="1">
            <a:off x="4074975" y="1638816"/>
            <a:ext cx="586862" cy="1127730"/>
          </a:xfrm>
          <a:prstGeom prst="line">
            <a:avLst/>
          </a:prstGeom>
          <a:ln w="1905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9" name="Conexão reta 18"/>
          <p:cNvCxnSpPr/>
          <p:nvPr/>
        </p:nvCxnSpPr>
        <p:spPr>
          <a:xfrm flipV="1">
            <a:off x="4074975" y="2381570"/>
            <a:ext cx="586862" cy="384976"/>
          </a:xfrm>
          <a:prstGeom prst="line">
            <a:avLst/>
          </a:prstGeom>
          <a:ln w="19050">
            <a:solidFill>
              <a:srgbClr val="401B5B"/>
            </a:solidFill>
          </a:ln>
        </p:spPr>
        <p:style>
          <a:lnRef idx="1">
            <a:schemeClr val="accent1"/>
          </a:lnRef>
          <a:fillRef idx="0">
            <a:schemeClr val="accent1"/>
          </a:fillRef>
          <a:effectRef idx="0">
            <a:schemeClr val="accent1"/>
          </a:effectRef>
          <a:fontRef idx="minor">
            <a:schemeClr val="tx1"/>
          </a:fontRef>
        </p:style>
      </p:cxnSp>
      <p:cxnSp>
        <p:nvCxnSpPr>
          <p:cNvPr id="20" name="Conexão reta 19"/>
          <p:cNvCxnSpPr/>
          <p:nvPr/>
        </p:nvCxnSpPr>
        <p:spPr>
          <a:xfrm>
            <a:off x="4074977" y="2760196"/>
            <a:ext cx="586860" cy="1186947"/>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2" name="Conexão reta 21"/>
          <p:cNvCxnSpPr/>
          <p:nvPr/>
        </p:nvCxnSpPr>
        <p:spPr>
          <a:xfrm flipH="1" flipV="1">
            <a:off x="4074976" y="2760196"/>
            <a:ext cx="586860" cy="40166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CaixaDeTexto 23"/>
          <p:cNvSpPr txBox="1"/>
          <p:nvPr/>
        </p:nvSpPr>
        <p:spPr>
          <a:xfrm>
            <a:off x="6400800" y="4267876"/>
            <a:ext cx="1212912" cy="408623"/>
          </a:xfrm>
          <a:prstGeom prst="roundRect">
            <a:avLst/>
          </a:prstGeom>
          <a:noFill/>
          <a:ln w="19050">
            <a:solidFill>
              <a:srgbClr val="C00000"/>
            </a:solidFill>
          </a:ln>
        </p:spPr>
        <p:txBody>
          <a:bodyPr wrap="square" rtlCol="0">
            <a:spAutoFit/>
          </a:bodyPr>
          <a:lstStyle/>
          <a:p>
            <a:pPr algn="ctr"/>
            <a:r>
              <a:rPr lang="en-GB" b="1" dirty="0" smtClean="0">
                <a:solidFill>
                  <a:srgbClr val="C00000"/>
                </a:solidFill>
                <a:latin typeface="Bahnschrift" panose="020B0502040204020203" pitchFamily="34" charset="0"/>
              </a:rPr>
              <a:t>Lung</a:t>
            </a:r>
            <a:endParaRPr lang="en-GB" b="1" dirty="0">
              <a:solidFill>
                <a:srgbClr val="C00000"/>
              </a:solidFill>
              <a:latin typeface="Bahnschrift" panose="020B0502040204020203" pitchFamily="34" charset="0"/>
            </a:endParaRPr>
          </a:p>
        </p:txBody>
      </p:sp>
      <p:sp>
        <p:nvSpPr>
          <p:cNvPr id="25" name="CaixaDeTexto 24"/>
          <p:cNvSpPr txBox="1"/>
          <p:nvPr/>
        </p:nvSpPr>
        <p:spPr>
          <a:xfrm>
            <a:off x="6400800" y="4788584"/>
            <a:ext cx="1212912" cy="408623"/>
          </a:xfrm>
          <a:prstGeom prst="roundRect">
            <a:avLst/>
          </a:prstGeom>
          <a:noFill/>
          <a:ln w="19050">
            <a:solidFill>
              <a:srgbClr val="C00000"/>
            </a:solidFill>
          </a:ln>
        </p:spPr>
        <p:txBody>
          <a:bodyPr wrap="square" rtlCol="0">
            <a:spAutoFit/>
          </a:bodyPr>
          <a:lstStyle/>
          <a:p>
            <a:pPr algn="ctr"/>
            <a:r>
              <a:rPr lang="en-GB" b="1" dirty="0" smtClean="0">
                <a:solidFill>
                  <a:srgbClr val="C00000"/>
                </a:solidFill>
                <a:latin typeface="Bahnschrift" panose="020B0502040204020203" pitchFamily="34" charset="0"/>
              </a:rPr>
              <a:t>Breast</a:t>
            </a:r>
            <a:endParaRPr lang="en-GB" b="1" dirty="0">
              <a:solidFill>
                <a:srgbClr val="C00000"/>
              </a:solidFill>
              <a:latin typeface="Bahnschrift" panose="020B0502040204020203" pitchFamily="34" charset="0"/>
            </a:endParaRPr>
          </a:p>
        </p:txBody>
      </p:sp>
      <p:sp>
        <p:nvSpPr>
          <p:cNvPr id="26" name="CaixaDeTexto 25"/>
          <p:cNvSpPr txBox="1"/>
          <p:nvPr/>
        </p:nvSpPr>
        <p:spPr>
          <a:xfrm>
            <a:off x="6400800" y="5301992"/>
            <a:ext cx="1212912" cy="408623"/>
          </a:xfrm>
          <a:prstGeom prst="roundRect">
            <a:avLst/>
          </a:prstGeom>
          <a:noFill/>
          <a:ln w="19050">
            <a:solidFill>
              <a:srgbClr val="C00000"/>
            </a:solidFill>
          </a:ln>
        </p:spPr>
        <p:txBody>
          <a:bodyPr wrap="square" rtlCol="0">
            <a:spAutoFit/>
          </a:bodyPr>
          <a:lstStyle/>
          <a:p>
            <a:pPr algn="ctr"/>
            <a:r>
              <a:rPr lang="en-GB" b="1" dirty="0" smtClean="0">
                <a:solidFill>
                  <a:srgbClr val="C00000"/>
                </a:solidFill>
                <a:latin typeface="Bahnschrift" panose="020B0502040204020203" pitchFamily="34" charset="0"/>
              </a:rPr>
              <a:t>Bone</a:t>
            </a:r>
            <a:endParaRPr lang="en-GB" b="1" dirty="0">
              <a:solidFill>
                <a:srgbClr val="C00000"/>
              </a:solidFill>
              <a:latin typeface="Bahnschrift" panose="020B0502040204020203" pitchFamily="34" charset="0"/>
            </a:endParaRPr>
          </a:p>
        </p:txBody>
      </p:sp>
      <p:cxnSp>
        <p:nvCxnSpPr>
          <p:cNvPr id="29" name="Conexão reta 28"/>
          <p:cNvCxnSpPr/>
          <p:nvPr/>
        </p:nvCxnSpPr>
        <p:spPr>
          <a:xfrm>
            <a:off x="1676767" y="3755145"/>
            <a:ext cx="0" cy="1546715"/>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Conexão reta 29"/>
          <p:cNvCxnSpPr/>
          <p:nvPr/>
        </p:nvCxnSpPr>
        <p:spPr>
          <a:xfrm>
            <a:off x="1676767" y="5301860"/>
            <a:ext cx="765141"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Conexão reta 30"/>
          <p:cNvCxnSpPr/>
          <p:nvPr/>
        </p:nvCxnSpPr>
        <p:spPr>
          <a:xfrm>
            <a:off x="1676767" y="4700985"/>
            <a:ext cx="765141"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CaixaDeTexto 31"/>
          <p:cNvSpPr txBox="1"/>
          <p:nvPr/>
        </p:nvSpPr>
        <p:spPr>
          <a:xfrm>
            <a:off x="2441908" y="4516319"/>
            <a:ext cx="2358692" cy="408623"/>
          </a:xfrm>
          <a:prstGeom prst="roundRect">
            <a:avLst/>
          </a:prstGeom>
          <a:noFill/>
          <a:ln w="28575">
            <a:solidFill>
              <a:schemeClr val="tx2">
                <a:lumMod val="60000"/>
                <a:lumOff val="40000"/>
              </a:schemeClr>
            </a:solidFill>
          </a:ln>
        </p:spPr>
        <p:txBody>
          <a:bodyPr wrap="square" rtlCol="0">
            <a:spAutoFit/>
          </a:bodyPr>
          <a:lstStyle/>
          <a:p>
            <a:pPr algn="ctr"/>
            <a:r>
              <a:rPr lang="en-GB" b="1" dirty="0" err="1" smtClean="0">
                <a:solidFill>
                  <a:schemeClr val="accent1"/>
                </a:solidFill>
                <a:latin typeface="Bahnschrift" panose="020B0502040204020203" pitchFamily="34" charset="0"/>
              </a:rPr>
              <a:t>Osteoclastogenesis</a:t>
            </a:r>
            <a:endParaRPr lang="en-GB" b="1" dirty="0">
              <a:solidFill>
                <a:schemeClr val="accent1"/>
              </a:solidFill>
              <a:latin typeface="Bahnschrift" panose="020B0502040204020203" pitchFamily="34" charset="0"/>
            </a:endParaRPr>
          </a:p>
        </p:txBody>
      </p:sp>
      <p:sp>
        <p:nvSpPr>
          <p:cNvPr id="33" name="CaixaDeTexto 32"/>
          <p:cNvSpPr txBox="1"/>
          <p:nvPr/>
        </p:nvSpPr>
        <p:spPr>
          <a:xfrm>
            <a:off x="2441908" y="5117194"/>
            <a:ext cx="2358692" cy="408623"/>
          </a:xfrm>
          <a:prstGeom prst="roundRect">
            <a:avLst/>
          </a:prstGeom>
          <a:noFill/>
          <a:ln w="28575">
            <a:solidFill>
              <a:schemeClr val="accent1"/>
            </a:solidFill>
          </a:ln>
        </p:spPr>
        <p:txBody>
          <a:bodyPr wrap="square" rtlCol="0">
            <a:spAutoFit/>
          </a:bodyPr>
          <a:lstStyle/>
          <a:p>
            <a:pPr algn="ctr"/>
            <a:r>
              <a:rPr lang="en-GB" b="1" dirty="0" err="1" smtClean="0">
                <a:solidFill>
                  <a:schemeClr val="accent1"/>
                </a:solidFill>
                <a:latin typeface="Bahnschrift" panose="020B0502040204020203" pitchFamily="34" charset="0"/>
              </a:rPr>
              <a:t>Osteoblastogenesis</a:t>
            </a:r>
            <a:endParaRPr lang="en-GB" b="1" dirty="0">
              <a:solidFill>
                <a:schemeClr val="accent1"/>
              </a:solidFill>
              <a:latin typeface="Bahnschrift" panose="020B0502040204020203" pitchFamily="34" charset="0"/>
            </a:endParaRPr>
          </a:p>
        </p:txBody>
      </p:sp>
      <p:cxnSp>
        <p:nvCxnSpPr>
          <p:cNvPr id="34" name="Conexão reta 33"/>
          <p:cNvCxnSpPr/>
          <p:nvPr/>
        </p:nvCxnSpPr>
        <p:spPr>
          <a:xfrm>
            <a:off x="5715000" y="4112163"/>
            <a:ext cx="0" cy="1374363"/>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38" name="Conexão reta 37"/>
          <p:cNvCxnSpPr/>
          <p:nvPr/>
        </p:nvCxnSpPr>
        <p:spPr>
          <a:xfrm>
            <a:off x="5715000" y="5486526"/>
            <a:ext cx="685800" cy="0"/>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42" name="Conexão reta 41"/>
          <p:cNvCxnSpPr/>
          <p:nvPr/>
        </p:nvCxnSpPr>
        <p:spPr>
          <a:xfrm>
            <a:off x="5715000" y="4991100"/>
            <a:ext cx="685800" cy="1796"/>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57" name="Conexão reta 56"/>
          <p:cNvCxnSpPr>
            <a:stCxn id="24" idx="1"/>
          </p:cNvCxnSpPr>
          <p:nvPr/>
        </p:nvCxnSpPr>
        <p:spPr>
          <a:xfrm flipH="1" flipV="1">
            <a:off x="5727700" y="4470400"/>
            <a:ext cx="673100" cy="1788"/>
          </a:xfrm>
          <a:prstGeom prst="line">
            <a:avLst/>
          </a:prstGeom>
          <a:ln w="19050">
            <a:solidFill>
              <a:srgbClr val="C00000"/>
            </a:solidFill>
          </a:ln>
        </p:spPr>
        <p:style>
          <a:lnRef idx="1">
            <a:schemeClr val="accent2"/>
          </a:lnRef>
          <a:fillRef idx="0">
            <a:schemeClr val="accent2"/>
          </a:fillRef>
          <a:effectRef idx="0">
            <a:schemeClr val="accent2"/>
          </a:effectRef>
          <a:fontRef idx="minor">
            <a:schemeClr val="tx1"/>
          </a:fontRef>
        </p:style>
      </p:cxnSp>
      <p:sp>
        <p:nvSpPr>
          <p:cNvPr id="7" name="CaixaDeTexto 6"/>
          <p:cNvSpPr txBox="1"/>
          <p:nvPr/>
        </p:nvSpPr>
        <p:spPr>
          <a:xfrm>
            <a:off x="462116" y="1817132"/>
            <a:ext cx="2429302" cy="408623"/>
          </a:xfrm>
          <a:prstGeom prst="roundRect">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err="1" smtClean="0">
                <a:latin typeface="Bahnschrift" panose="020B0502040204020203" pitchFamily="34" charset="0"/>
              </a:rPr>
              <a:t>Zoledronate</a:t>
            </a:r>
            <a:r>
              <a:rPr lang="en-GB" b="1" dirty="0" smtClean="0">
                <a:latin typeface="Bahnschrift" panose="020B0502040204020203" pitchFamily="34" charset="0"/>
              </a:rPr>
              <a:t>-OSILs</a:t>
            </a:r>
            <a:endParaRPr lang="en-GB" b="1" dirty="0">
              <a:latin typeface="Bahnschrift" panose="020B0502040204020203" pitchFamily="34" charset="0"/>
            </a:endParaRPr>
          </a:p>
        </p:txBody>
      </p:sp>
      <p:sp>
        <p:nvSpPr>
          <p:cNvPr id="8" name="CaixaDeTexto 7"/>
          <p:cNvSpPr txBox="1"/>
          <p:nvPr/>
        </p:nvSpPr>
        <p:spPr>
          <a:xfrm>
            <a:off x="462116" y="2581406"/>
            <a:ext cx="2429302" cy="408623"/>
          </a:xfrm>
          <a:prstGeom prst="roundRect">
            <a:avLst/>
          </a:prstGeom>
          <a:solidFill>
            <a:schemeClr val="accent6">
              <a:lumMod val="60000"/>
              <a:lumOff val="40000"/>
            </a:schemeClr>
          </a:solidFill>
          <a:ln>
            <a:solidFill>
              <a:srgbClr val="B66D3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b="1" dirty="0" smtClean="0">
                <a:latin typeface="Bahnschrift" panose="020B0502040204020203" pitchFamily="34" charset="0"/>
              </a:rPr>
              <a:t>Alendronate-OSILs</a:t>
            </a:r>
            <a:endParaRPr lang="en-GB" b="1" dirty="0">
              <a:latin typeface="Bahnschrift" panose="020B0502040204020203" pitchFamily="34" charset="0"/>
            </a:endParaRPr>
          </a:p>
        </p:txBody>
      </p:sp>
      <p:sp>
        <p:nvSpPr>
          <p:cNvPr id="9" name="CaixaDeTexto 8"/>
          <p:cNvSpPr txBox="1"/>
          <p:nvPr/>
        </p:nvSpPr>
        <p:spPr>
          <a:xfrm>
            <a:off x="462116" y="3346522"/>
            <a:ext cx="2429302" cy="408623"/>
          </a:xfrm>
          <a:prstGeom prst="roundRect">
            <a:avLst/>
          </a:prstGeom>
          <a:solidFill>
            <a:schemeClr val="accent5">
              <a:lumMod val="40000"/>
              <a:lumOff val="60000"/>
            </a:schemeClr>
          </a:solidFill>
          <a:ln>
            <a:solidFill>
              <a:schemeClr val="tx2">
                <a:lumMod val="60000"/>
                <a:lumOff val="4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b="1" dirty="0" err="1" smtClean="0">
                <a:latin typeface="Bahnschrift" panose="020B0502040204020203" pitchFamily="34" charset="0"/>
              </a:rPr>
              <a:t>Etidronate</a:t>
            </a:r>
            <a:r>
              <a:rPr lang="en-GB" b="1" dirty="0" smtClean="0">
                <a:latin typeface="Bahnschrift" panose="020B0502040204020203" pitchFamily="34" charset="0"/>
              </a:rPr>
              <a:t>-OSILs</a:t>
            </a:r>
            <a:endParaRPr lang="en-GB" b="1" dirty="0">
              <a:latin typeface="Bahnschrift" panose="020B0502040204020203" pitchFamily="34" charset="0"/>
            </a:endParaRPr>
          </a:p>
        </p:txBody>
      </p:sp>
      <p:sp>
        <p:nvSpPr>
          <p:cNvPr id="14" name="CaixaDeTexto 13"/>
          <p:cNvSpPr txBox="1"/>
          <p:nvPr/>
        </p:nvSpPr>
        <p:spPr>
          <a:xfrm>
            <a:off x="4661836" y="1447800"/>
            <a:ext cx="3948643" cy="408623"/>
          </a:xfrm>
          <a:prstGeom prst="roundRect">
            <a:avLst/>
          </a:prstGeom>
          <a:solidFill>
            <a:schemeClr val="accent5"/>
          </a:solid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b="1" dirty="0" smtClean="0">
                <a:latin typeface="Bahnschrift" panose="020B0502040204020203" pitchFamily="34" charset="0"/>
              </a:rPr>
              <a:t>Bioavailability</a:t>
            </a:r>
            <a:endParaRPr lang="en-GB" b="1" dirty="0">
              <a:latin typeface="Bahnschrift" panose="020B0502040204020203" pitchFamily="34" charset="0"/>
            </a:endParaRPr>
          </a:p>
        </p:txBody>
      </p:sp>
      <p:sp>
        <p:nvSpPr>
          <p:cNvPr id="15" name="CaixaDeTexto 14"/>
          <p:cNvSpPr txBox="1"/>
          <p:nvPr/>
        </p:nvSpPr>
        <p:spPr>
          <a:xfrm>
            <a:off x="4661837" y="2176040"/>
            <a:ext cx="3948643" cy="408623"/>
          </a:xfrm>
          <a:prstGeom prst="roundRect">
            <a:avLst/>
          </a:prstGeom>
          <a:solidFill>
            <a:schemeClr val="accent4"/>
          </a:solidFill>
          <a:ln>
            <a:solidFill>
              <a:srgbClr val="401B5B"/>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GB" b="1" dirty="0" smtClean="0">
                <a:latin typeface="Bahnschrift" panose="020B0502040204020203" pitchFamily="34" charset="0"/>
              </a:rPr>
              <a:t>Polymorphism</a:t>
            </a:r>
            <a:endParaRPr lang="en-GB" b="1" dirty="0">
              <a:latin typeface="Bahnschrift" panose="020B0502040204020203" pitchFamily="34" charset="0"/>
            </a:endParaRPr>
          </a:p>
        </p:txBody>
      </p:sp>
      <p:sp>
        <p:nvSpPr>
          <p:cNvPr id="16" name="CaixaDeTexto 15"/>
          <p:cNvSpPr txBox="1"/>
          <p:nvPr/>
        </p:nvSpPr>
        <p:spPr>
          <a:xfrm>
            <a:off x="4661837" y="3742831"/>
            <a:ext cx="3948644" cy="408623"/>
          </a:xfrm>
          <a:prstGeom prst="roundRect">
            <a:avLst/>
          </a:prstGeom>
          <a:solidFill>
            <a:srgbClr val="FF0000"/>
          </a:solidFill>
          <a:ln>
            <a:solidFill>
              <a:srgbClr val="C00000"/>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b="1" dirty="0" smtClean="0">
                <a:latin typeface="Bahnschrift" panose="020B0502040204020203" pitchFamily="34" charset="0"/>
              </a:rPr>
              <a:t>Antitumor activity</a:t>
            </a:r>
            <a:endParaRPr lang="en-GB" b="1" dirty="0">
              <a:latin typeface="Bahnschrift" panose="020B0502040204020203" pitchFamily="34" charset="0"/>
            </a:endParaRPr>
          </a:p>
        </p:txBody>
      </p:sp>
      <p:sp>
        <p:nvSpPr>
          <p:cNvPr id="21" name="CaixaDeTexto 20"/>
          <p:cNvSpPr txBox="1"/>
          <p:nvPr/>
        </p:nvSpPr>
        <p:spPr>
          <a:xfrm>
            <a:off x="4661836" y="2977190"/>
            <a:ext cx="3948643" cy="408623"/>
          </a:xfrm>
          <a:prstGeom prst="roundRect">
            <a:avLst/>
          </a:prstGeom>
          <a:solidFill>
            <a:schemeClr val="accent3"/>
          </a:solidFill>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b="1" dirty="0" smtClean="0">
                <a:latin typeface="Bahnschrift" panose="020B0502040204020203" pitchFamily="34" charset="0"/>
              </a:rPr>
              <a:t>Toxicity to healthy cells</a:t>
            </a:r>
            <a:endParaRPr lang="en-GB" b="1" dirty="0">
              <a:latin typeface="Bahnschrift" panose="020B0502040204020203" pitchFamily="34" charset="0"/>
            </a:endParaRPr>
          </a:p>
        </p:txBody>
      </p:sp>
      <p:cxnSp>
        <p:nvCxnSpPr>
          <p:cNvPr id="63" name="Conexão reta 62"/>
          <p:cNvCxnSpPr/>
          <p:nvPr/>
        </p:nvCxnSpPr>
        <p:spPr>
          <a:xfrm>
            <a:off x="3601101" y="2771388"/>
            <a:ext cx="470837" cy="3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619649"/>
      </p:ext>
    </p:extLst>
  </p:cSld>
  <p:clrMapOvr>
    <a:masterClrMapping/>
  </p:clrMapOvr>
  <mc:AlternateContent xmlns:mc="http://schemas.openxmlformats.org/markup-compatibility/2006" xmlns:p14="http://schemas.microsoft.com/office/powerpoint/2010/main">
    <mc:Choice Requires="p14">
      <p:transition spd="slow" p14:dur="2000" advTm="52254"/>
    </mc:Choice>
    <mc:Fallback xmlns="">
      <p:transition spd="slow" advTm="5225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924800" cy="5355312"/>
          </a:xfrm>
          <a:prstGeom prst="rect">
            <a:avLst/>
          </a:prstGeom>
          <a:noFill/>
        </p:spPr>
        <p:txBody>
          <a:bodyPr wrap="square" rtlCol="0">
            <a:spAutoFit/>
          </a:bodyPr>
          <a:lstStyle/>
          <a:p>
            <a:r>
              <a:rPr lang="fr-FR" b="1" dirty="0" smtClean="0"/>
              <a:t>Abstract: </a:t>
            </a:r>
            <a:r>
              <a:rPr lang="en-US" dirty="0" smtClean="0"/>
              <a:t>Osteoclast-mediated </a:t>
            </a:r>
            <a:r>
              <a:rPr lang="en-US" dirty="0"/>
              <a:t>bone loss disorders are chronically treated with bisphosphonates (BPs). </a:t>
            </a:r>
            <a:r>
              <a:rPr lang="en-US" dirty="0" smtClean="0"/>
              <a:t>In addition, </a:t>
            </a:r>
            <a:r>
              <a:rPr lang="en-US" dirty="0"/>
              <a:t>they have </a:t>
            </a:r>
            <a:r>
              <a:rPr lang="en-US" dirty="0" smtClean="0"/>
              <a:t>recently shown </a:t>
            </a:r>
            <a:r>
              <a:rPr lang="en-US" dirty="0"/>
              <a:t>potential antitumor </a:t>
            </a:r>
            <a:r>
              <a:rPr lang="en-US" dirty="0" smtClean="0"/>
              <a:t>activity. However</a:t>
            </a:r>
            <a:r>
              <a:rPr lang="en-US" dirty="0"/>
              <a:t>, BPs suffer from several drawbacks such as polymorphism and low bioavailability which are related with the common side effects (e.g. muscle, joint and bone pain, numbness) associated with these drugs. Thus, there is a need to develop new ways to increase BPs’ bioavailability while reducing </a:t>
            </a:r>
            <a:r>
              <a:rPr lang="en-US" dirty="0" smtClean="0"/>
              <a:t>toxicity</a:t>
            </a:r>
            <a:r>
              <a:rPr lang="en-US" dirty="0"/>
              <a:t>.</a:t>
            </a:r>
          </a:p>
          <a:p>
            <a:r>
              <a:rPr lang="en-US" dirty="0"/>
              <a:t>Active Principle Ingredients as Organic Salts and Ionic Liquids (API-OSILs) has been one of the focus of our group over the last years</a:t>
            </a:r>
            <a:r>
              <a:rPr lang="en-US" dirty="0" smtClean="0"/>
              <a:t>. </a:t>
            </a:r>
            <a:r>
              <a:rPr lang="en-US" dirty="0"/>
              <a:t>The combination of drugs as anions or cations with biocompatible organic counter ions has proven to be an innovative approach to tackle drug polymorphism as well as to improve water solubility, permeability and corresponding bioavailability and biological activity.</a:t>
            </a:r>
          </a:p>
          <a:p>
            <a:r>
              <a:rPr lang="en-US" dirty="0"/>
              <a:t>In this communication, we report the preparation of anionic </a:t>
            </a:r>
            <a:r>
              <a:rPr lang="en-US" dirty="0" err="1"/>
              <a:t>etidronate</a:t>
            </a:r>
            <a:r>
              <a:rPr lang="en-US" dirty="0"/>
              <a:t>, </a:t>
            </a:r>
            <a:r>
              <a:rPr lang="en-US" dirty="0" smtClean="0"/>
              <a:t>alendronate </a:t>
            </a:r>
            <a:r>
              <a:rPr lang="en-US" dirty="0"/>
              <a:t>and </a:t>
            </a:r>
            <a:r>
              <a:rPr lang="en-US" dirty="0" err="1" smtClean="0"/>
              <a:t>zoledronate</a:t>
            </a:r>
            <a:r>
              <a:rPr lang="en-US" dirty="0" smtClean="0"/>
              <a:t>-based </a:t>
            </a:r>
            <a:r>
              <a:rPr lang="en-US" dirty="0"/>
              <a:t>BP-OSILs in quantitative yields. The polymorphic profile of the prepared BP-OSILs and their solubility in water and biological fluids, as well as toxicity towards human healthy and lung, breast and bone cancer cell lines will be presented. Finally, the effect of </a:t>
            </a:r>
            <a:r>
              <a:rPr lang="en-US" dirty="0" err="1"/>
              <a:t>etidronate</a:t>
            </a:r>
            <a:r>
              <a:rPr lang="en-US" dirty="0"/>
              <a:t>-OSILs on osteoblast- and </a:t>
            </a:r>
            <a:r>
              <a:rPr lang="en-US" dirty="0" err="1"/>
              <a:t>osteoclastogenesis</a:t>
            </a:r>
            <a:r>
              <a:rPr lang="en-US" dirty="0"/>
              <a:t> will also be disclosed.</a:t>
            </a:r>
          </a:p>
          <a:p>
            <a:endParaRPr lang="en-US" dirty="0"/>
          </a:p>
          <a:p>
            <a:r>
              <a:rPr lang="fr-FR" b="1" dirty="0"/>
              <a:t>Keywords: </a:t>
            </a:r>
            <a:r>
              <a:rPr lang="fr-FR" dirty="0" smtClean="0"/>
              <a:t>API-</a:t>
            </a:r>
            <a:r>
              <a:rPr lang="fr-FR" dirty="0" err="1" smtClean="0"/>
              <a:t>OSILs</a:t>
            </a:r>
            <a:r>
              <a:rPr lang="fr-FR" dirty="0" smtClean="0"/>
              <a:t>; </a:t>
            </a:r>
            <a:r>
              <a:rPr lang="fr-FR" dirty="0" err="1" smtClean="0"/>
              <a:t>Antitumor</a:t>
            </a:r>
            <a:r>
              <a:rPr lang="fr-FR" dirty="0" smtClean="0"/>
              <a:t>; </a:t>
            </a:r>
            <a:r>
              <a:rPr lang="fr-FR" dirty="0" err="1" smtClean="0"/>
              <a:t>Bioavailability</a:t>
            </a:r>
            <a:r>
              <a:rPr lang="fr-FR" dirty="0" smtClean="0"/>
              <a:t>; </a:t>
            </a:r>
            <a:r>
              <a:rPr lang="fr-FR" dirty="0" err="1" smtClean="0"/>
              <a:t>Bisphosphonates</a:t>
            </a:r>
            <a:r>
              <a:rPr lang="fr-FR" dirty="0" smtClean="0"/>
              <a:t>; </a:t>
            </a:r>
            <a:r>
              <a:rPr lang="fr-FR" dirty="0" err="1" smtClean="0"/>
              <a:t>Osteogenesis</a:t>
            </a:r>
            <a:r>
              <a:rPr lang="fr-FR" dirty="0" smtClean="0"/>
              <a:t>.</a:t>
            </a:r>
            <a:endParaRPr lang="fr-FR"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91"/>
    </mc:Choice>
    <mc:Fallback xmlns="">
      <p:transition spd="slow" advTm="89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fr-FR"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TextBox 16">
            <a:extLst>
              <a:ext uri="{FF2B5EF4-FFF2-40B4-BE49-F238E27FC236}">
                <a16:creationId xmlns:a16="http://schemas.microsoft.com/office/drawing/2014/main" id="{96CD4B79-4400-441D-AC6D-D0F26D8362D2}"/>
              </a:ext>
            </a:extLst>
          </p:cNvPr>
          <p:cNvSpPr txBox="1"/>
          <p:nvPr/>
        </p:nvSpPr>
        <p:spPr>
          <a:xfrm>
            <a:off x="6930534" y="236844"/>
            <a:ext cx="2202783" cy="1077218"/>
          </a:xfrm>
          <a:prstGeom prst="rect">
            <a:avLst/>
          </a:prstGeom>
          <a:noFill/>
        </p:spPr>
        <p:txBody>
          <a:bodyPr wrap="none" rtlCol="0">
            <a:spAutoFit/>
          </a:bodyPr>
          <a:lstStyle/>
          <a:p>
            <a:r>
              <a:rPr lang="pt-PT" sz="1600" b="1" cap="all" dirty="0"/>
              <a:t>Osteoclasts</a:t>
            </a:r>
          </a:p>
          <a:p>
            <a:r>
              <a:rPr lang="pt-PT" sz="1600" dirty="0"/>
              <a:t>H</a:t>
            </a:r>
            <a:r>
              <a:rPr lang="pt-PT" sz="1600" baseline="30000" dirty="0"/>
              <a:t>+</a:t>
            </a:r>
            <a:r>
              <a:rPr lang="pt-PT" sz="1600" dirty="0"/>
              <a:t> erode hydroxyapatite</a:t>
            </a:r>
          </a:p>
          <a:p>
            <a:r>
              <a:rPr lang="pt-PT" sz="1600" dirty="0"/>
              <a:t>Cathepsin K</a:t>
            </a:r>
          </a:p>
          <a:p>
            <a:r>
              <a:rPr lang="pt-PT" sz="1600" dirty="0"/>
              <a:t>Proteases</a:t>
            </a:r>
          </a:p>
        </p:txBody>
      </p:sp>
      <p:sp>
        <p:nvSpPr>
          <p:cNvPr id="6" name="TextBox 17">
            <a:extLst>
              <a:ext uri="{FF2B5EF4-FFF2-40B4-BE49-F238E27FC236}">
                <a16:creationId xmlns:a16="http://schemas.microsoft.com/office/drawing/2014/main" id="{FBAA058E-C951-4C88-9B81-60563F853324}"/>
              </a:ext>
            </a:extLst>
          </p:cNvPr>
          <p:cNvSpPr txBox="1"/>
          <p:nvPr/>
        </p:nvSpPr>
        <p:spPr>
          <a:xfrm>
            <a:off x="6930534" y="1604094"/>
            <a:ext cx="1466940" cy="830997"/>
          </a:xfrm>
          <a:prstGeom prst="rect">
            <a:avLst/>
          </a:prstGeom>
          <a:noFill/>
        </p:spPr>
        <p:txBody>
          <a:bodyPr wrap="none" rtlCol="0">
            <a:spAutoFit/>
          </a:bodyPr>
          <a:lstStyle/>
          <a:p>
            <a:r>
              <a:rPr lang="pt-PT" sz="1600" b="1" cap="all" dirty="0"/>
              <a:t>Osteoblasts</a:t>
            </a:r>
          </a:p>
          <a:p>
            <a:r>
              <a:rPr lang="pt-PT" sz="1600" dirty="0"/>
              <a:t>Collagen type 1</a:t>
            </a:r>
          </a:p>
          <a:p>
            <a:r>
              <a:rPr lang="pt-PT" sz="1600" dirty="0"/>
              <a:t>Hydroxyapatite</a:t>
            </a:r>
          </a:p>
        </p:txBody>
      </p:sp>
      <p:sp>
        <p:nvSpPr>
          <p:cNvPr id="7" name="TextBox 18">
            <a:extLst>
              <a:ext uri="{FF2B5EF4-FFF2-40B4-BE49-F238E27FC236}">
                <a16:creationId xmlns:a16="http://schemas.microsoft.com/office/drawing/2014/main" id="{CBA849B3-3396-4870-B454-6820880CCF15}"/>
              </a:ext>
            </a:extLst>
          </p:cNvPr>
          <p:cNvSpPr txBox="1"/>
          <p:nvPr/>
        </p:nvSpPr>
        <p:spPr>
          <a:xfrm>
            <a:off x="619062" y="4232470"/>
            <a:ext cx="8893169" cy="369332"/>
          </a:xfrm>
          <a:prstGeom prst="rect">
            <a:avLst/>
          </a:prstGeom>
          <a:noFill/>
        </p:spPr>
        <p:txBody>
          <a:bodyPr wrap="square" rtlCol="0">
            <a:spAutoFit/>
          </a:bodyPr>
          <a:lstStyle/>
          <a:p>
            <a:r>
              <a:rPr lang="pt-PT" b="1" dirty="0"/>
              <a:t>Osteoporosis		</a:t>
            </a:r>
            <a:r>
              <a:rPr lang="pt-PT" b="1" dirty="0" err="1" smtClean="0"/>
              <a:t>Paget’s</a:t>
            </a:r>
            <a:r>
              <a:rPr lang="pt-PT" b="1" dirty="0" smtClean="0"/>
              <a:t> </a:t>
            </a:r>
            <a:r>
              <a:rPr lang="pt-PT" b="1" dirty="0"/>
              <a:t>disease		Bone osteolytic metastases</a:t>
            </a:r>
          </a:p>
        </p:txBody>
      </p:sp>
      <p:pic>
        <p:nvPicPr>
          <p:cNvPr id="8" name="2018-05-08 15-27-41">
            <a:hlinkClick r:id="" action="ppaction://media"/>
            <a:extLst>
              <a:ext uri="{FF2B5EF4-FFF2-40B4-BE49-F238E27FC236}">
                <a16:creationId xmlns:a16="http://schemas.microsoft.com/office/drawing/2014/main" id="{137843BB-D53E-4311-99D6-E88859B520E0}"/>
              </a:ext>
            </a:extLst>
          </p:cNvPr>
          <p:cNvPicPr>
            <a:picLocks noChangeAspect="1"/>
          </p:cNvPicPr>
          <p:nvPr>
            <a:videoFile r:link="rId2"/>
            <p:extLst>
              <p:ext uri="{DAA4B4D4-6D71-4841-9C94-3DE7FCFB9230}">
                <p14:media xmlns:p14="http://schemas.microsoft.com/office/powerpoint/2010/main" r:embed="rId3">
                  <p14:trim st="6139" end="18510"/>
                </p14:media>
              </p:ext>
            </p:extLst>
          </p:nvPr>
        </p:nvPicPr>
        <p:blipFill>
          <a:blip r:embed="rId7"/>
          <a:stretch>
            <a:fillRect/>
          </a:stretch>
        </p:blipFill>
        <p:spPr>
          <a:xfrm>
            <a:off x="381000" y="306503"/>
            <a:ext cx="6554932" cy="3696173"/>
          </a:xfrm>
          <a:prstGeom prst="rect">
            <a:avLst/>
          </a:prstGeom>
          <a:ln>
            <a:noFill/>
          </a:ln>
          <a:effectLst>
            <a:outerShdw blurRad="190500" algn="tl" rotWithShape="0">
              <a:srgbClr val="000000">
                <a:alpha val="70000"/>
              </a:srgbClr>
            </a:outerShdw>
          </a:effectLst>
        </p:spPr>
      </p:pic>
      <p:pic>
        <p:nvPicPr>
          <p:cNvPr id="9" name="Picture 2" descr="Resultado de imagem para Bone osteolytic metastases">
            <a:extLst>
              <a:ext uri="{FF2B5EF4-FFF2-40B4-BE49-F238E27FC236}">
                <a16:creationId xmlns:a16="http://schemas.microsoft.com/office/drawing/2014/main" id="{7D69C8DC-12D8-4522-B617-12AB6EF355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7771" y="4615657"/>
            <a:ext cx="2859614" cy="12608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esultado de imagem para Pagetâs disease">
            <a:extLst>
              <a:ext uri="{FF2B5EF4-FFF2-40B4-BE49-F238E27FC236}">
                <a16:creationId xmlns:a16="http://schemas.microsoft.com/office/drawing/2014/main" id="{FEB3185F-3472-491B-A4AD-82803AE63BB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9304" r="50000"/>
          <a:stretch/>
        </p:blipFill>
        <p:spPr bwMode="auto">
          <a:xfrm>
            <a:off x="3502174" y="4607742"/>
            <a:ext cx="1323490" cy="1388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sultado de imagem para osteoporosis">
            <a:extLst>
              <a:ext uri="{FF2B5EF4-FFF2-40B4-BE49-F238E27FC236}">
                <a16:creationId xmlns:a16="http://schemas.microsoft.com/office/drawing/2014/main" id="{7FC250B8-2EF2-4A6B-98E4-C824FDD137F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1170"/>
          <a:stretch/>
        </p:blipFill>
        <p:spPr bwMode="auto">
          <a:xfrm>
            <a:off x="274734" y="4623353"/>
            <a:ext cx="2129216" cy="13570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9650"/>
    </mc:Choice>
    <mc:Fallback xmlns="">
      <p:transition spd="slow" advTm="496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5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8"/>
                </p:tgtEl>
              </p:cMediaNode>
            </p:video>
          </p:childTnLst>
        </p:cTn>
      </p:par>
    </p:tnLst>
    <p:bldLst>
      <p:bldP spid="4" grpId="0"/>
      <p:bldP spid="6" grpId="0"/>
      <p:bldP spid="7" grpId="0"/>
    </p:bldLst>
  </p:timing>
  <p:extLst mod="1">
    <p:ext uri="{3A86A75C-4F4B-4683-9AE1-C65F6400EC91}">
      <p14:laserTraceLst xmlns:p14="http://schemas.microsoft.com/office/powerpoint/2010/main">
        <p14:tracePtLst>
          <p14:tracePt t="2734" x="7902575" y="4625975"/>
          <p14:tracePt t="2742" x="7885113" y="4633913"/>
          <p14:tracePt t="2750" x="7858125" y="4633913"/>
          <p14:tracePt t="2759" x="7823200" y="4633913"/>
          <p14:tracePt t="2776" x="7697788" y="4652963"/>
          <p14:tracePt t="2793" x="7545388" y="4670425"/>
          <p14:tracePt t="2809" x="7331075" y="4705350"/>
          <p14:tracePt t="2826" x="7116763" y="4732338"/>
          <p14:tracePt t="2843" x="6911975" y="4751388"/>
          <p14:tracePt t="2859" x="6697663" y="4751388"/>
          <p14:tracePt t="2876" x="6500813" y="4741863"/>
          <p14:tracePt t="2893" x="6303963" y="4705350"/>
          <p14:tracePt t="2909" x="5983288" y="4643438"/>
          <p14:tracePt t="2926" x="5803900" y="4608513"/>
          <p14:tracePt t="2943" x="5688013" y="4581525"/>
          <p14:tracePt t="2959" x="5653088" y="4562475"/>
          <p14:tracePt t="2976" x="5643563" y="4554538"/>
          <p14:tracePt t="2993" x="5653088" y="4545013"/>
          <p14:tracePt t="3010" x="5697538" y="4537075"/>
          <p14:tracePt t="3026" x="5759450" y="4527550"/>
          <p14:tracePt t="3043" x="5803900" y="4527550"/>
          <p14:tracePt t="3060" x="5813425" y="4527550"/>
        </p14:tracePtLst>
      </p14:laserTraceLst>
    </p:ext>
    <p:ext uri="{E180D4A7-C9FB-4DFB-919C-405C955672EB}">
      <p14:showEvtLst xmlns:p14="http://schemas.microsoft.com/office/powerpoint/2010/main">
        <p14:playEvt time="3592" objId="8"/>
        <p14:stopEvt time="32914" objId="8"/>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14" name="Object 1">
            <a:extLst>
              <a:ext uri="{FF2B5EF4-FFF2-40B4-BE49-F238E27FC236}">
                <a16:creationId xmlns:a16="http://schemas.microsoft.com/office/drawing/2014/main" id="{1D70B449-AB87-4622-8889-B6604C0EAA86}"/>
              </a:ext>
            </a:extLst>
          </p:cNvPr>
          <p:cNvGraphicFramePr>
            <a:graphicFrameLocks noChangeAspect="1"/>
          </p:cNvGraphicFramePr>
          <p:nvPr>
            <p:extLst>
              <p:ext uri="{D42A27DB-BD31-4B8C-83A1-F6EECF244321}">
                <p14:modId xmlns:p14="http://schemas.microsoft.com/office/powerpoint/2010/main" val="1319699844"/>
              </p:ext>
            </p:extLst>
          </p:nvPr>
        </p:nvGraphicFramePr>
        <p:xfrm>
          <a:off x="1351200" y="649955"/>
          <a:ext cx="1995488" cy="2085975"/>
        </p:xfrm>
        <a:graphic>
          <a:graphicData uri="http://schemas.openxmlformats.org/presentationml/2006/ole">
            <mc:AlternateContent xmlns:mc="http://schemas.openxmlformats.org/markup-compatibility/2006">
              <mc:Choice xmlns:v="urn:schemas-microsoft-com:vml" Requires="v">
                <p:oleObj spid="_x0000_s2060" name="CS ChemDraw Drawing" r:id="rId5" imgW="1327315" imgH="1387671" progId="ChemDraw.Document.6.0">
                  <p:embed/>
                </p:oleObj>
              </mc:Choice>
              <mc:Fallback>
                <p:oleObj name="CS ChemDraw Drawing" r:id="rId5" imgW="1327315" imgH="1387671" progId="ChemDraw.Document.6.0">
                  <p:embed/>
                  <p:pic>
                    <p:nvPicPr>
                      <p:cNvPr id="2" name="Object 1">
                        <a:extLst>
                          <a:ext uri="{FF2B5EF4-FFF2-40B4-BE49-F238E27FC236}">
                            <a16:creationId xmlns:a16="http://schemas.microsoft.com/office/drawing/2014/main" id="{1D70B449-AB87-4622-8889-B6604C0EAA86}"/>
                          </a:ext>
                        </a:extLst>
                      </p:cNvPr>
                      <p:cNvPicPr/>
                      <p:nvPr/>
                    </p:nvPicPr>
                    <p:blipFill>
                      <a:blip r:embed="rId6"/>
                      <a:stretch>
                        <a:fillRect/>
                      </a:stretch>
                    </p:blipFill>
                    <p:spPr>
                      <a:xfrm>
                        <a:off x="1351200" y="649955"/>
                        <a:ext cx="1995488" cy="2085975"/>
                      </a:xfrm>
                      <a:prstGeom prst="rect">
                        <a:avLst/>
                      </a:prstGeom>
                    </p:spPr>
                  </p:pic>
                </p:oleObj>
              </mc:Fallback>
            </mc:AlternateContent>
          </a:graphicData>
        </a:graphic>
      </p:graphicFrame>
      <p:sp>
        <p:nvSpPr>
          <p:cNvPr id="18" name="Rectangle 4">
            <a:extLst>
              <a:ext uri="{FF2B5EF4-FFF2-40B4-BE49-F238E27FC236}">
                <a16:creationId xmlns:a16="http://schemas.microsoft.com/office/drawing/2014/main" id="{E46A59B1-F006-49F6-A887-156BB1BAD96F}"/>
              </a:ext>
            </a:extLst>
          </p:cNvPr>
          <p:cNvSpPr/>
          <p:nvPr/>
        </p:nvSpPr>
        <p:spPr>
          <a:xfrm>
            <a:off x="3777944" y="641714"/>
            <a:ext cx="4281055" cy="2164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2">
            <a:extLst>
              <a:ext uri="{FF2B5EF4-FFF2-40B4-BE49-F238E27FC236}">
                <a16:creationId xmlns:a16="http://schemas.microsoft.com/office/drawing/2014/main" id="{0480A8C1-5760-4AA8-8985-1A5417EEECEB}"/>
              </a:ext>
            </a:extLst>
          </p:cNvPr>
          <p:cNvSpPr/>
          <p:nvPr/>
        </p:nvSpPr>
        <p:spPr>
          <a:xfrm>
            <a:off x="3657600" y="669450"/>
            <a:ext cx="5245711" cy="2031325"/>
          </a:xfrm>
          <a:prstGeom prst="rect">
            <a:avLst/>
          </a:prstGeom>
          <a:solidFill>
            <a:schemeClr val="bg1"/>
          </a:solidFill>
        </p:spPr>
        <p:txBody>
          <a:bodyPr wrap="square">
            <a:spAutoFit/>
          </a:bodyPr>
          <a:lstStyle/>
          <a:p>
            <a:pPr marL="285750" indent="-285750">
              <a:buFontTx/>
              <a:buChar char="-"/>
            </a:pPr>
            <a:r>
              <a:rPr lang="en-US" dirty="0"/>
              <a:t>Resistant to hydrolysis</a:t>
            </a:r>
          </a:p>
          <a:p>
            <a:pPr marL="285750" indent="-285750">
              <a:buFontTx/>
              <a:buChar char="-"/>
            </a:pPr>
            <a:endParaRPr lang="en-US" dirty="0"/>
          </a:p>
          <a:p>
            <a:pPr marL="285750" indent="-285750">
              <a:buFontTx/>
              <a:buChar char="-"/>
            </a:pPr>
            <a:r>
              <a:rPr lang="en-US" dirty="0"/>
              <a:t>Ability to functionalize</a:t>
            </a:r>
          </a:p>
          <a:p>
            <a:pPr marL="285750" indent="-285750">
              <a:buFontTx/>
              <a:buChar char="-"/>
            </a:pPr>
            <a:endParaRPr lang="en-US" dirty="0"/>
          </a:p>
          <a:p>
            <a:pPr marL="285750" indent="-285750">
              <a:buFontTx/>
              <a:buChar char="-"/>
            </a:pPr>
            <a:r>
              <a:rPr lang="en-US" dirty="0"/>
              <a:t>Enhanced affinity for calcium from hydroxyapatite</a:t>
            </a:r>
          </a:p>
          <a:p>
            <a:pPr marL="285750" indent="-285750">
              <a:buFontTx/>
              <a:buChar char="-"/>
            </a:pPr>
            <a:endParaRPr lang="en-US" dirty="0"/>
          </a:p>
          <a:p>
            <a:pPr marL="285750" indent="-285750">
              <a:buFontTx/>
              <a:buChar char="-"/>
            </a:pPr>
            <a:r>
              <a:rPr lang="pt-PT" dirty="0"/>
              <a:t>Inhibit bone resorption</a:t>
            </a:r>
          </a:p>
        </p:txBody>
      </p:sp>
      <p:sp>
        <p:nvSpPr>
          <p:cNvPr id="20" name="TextBox 3">
            <a:extLst>
              <a:ext uri="{FF2B5EF4-FFF2-40B4-BE49-F238E27FC236}">
                <a16:creationId xmlns:a16="http://schemas.microsoft.com/office/drawing/2014/main" id="{CFCC314C-6C6B-4082-9D07-B1E658B15BBD}"/>
              </a:ext>
            </a:extLst>
          </p:cNvPr>
          <p:cNvSpPr txBox="1"/>
          <p:nvPr/>
        </p:nvSpPr>
        <p:spPr>
          <a:xfrm>
            <a:off x="107333" y="153922"/>
            <a:ext cx="2900153" cy="369332"/>
          </a:xfrm>
          <a:prstGeom prst="rect">
            <a:avLst/>
          </a:prstGeom>
          <a:noFill/>
        </p:spPr>
        <p:txBody>
          <a:bodyPr wrap="none" rtlCol="0">
            <a:spAutoFit/>
          </a:bodyPr>
          <a:lstStyle/>
          <a:p>
            <a:r>
              <a:rPr lang="pt-PT" b="1" dirty="0" err="1" smtClean="0">
                <a:latin typeface="Abadi" panose="020B0604020202020204" pitchFamily="34" charset="0"/>
              </a:rPr>
              <a:t>Anti-bone</a:t>
            </a:r>
            <a:r>
              <a:rPr lang="pt-PT" b="1" dirty="0" smtClean="0">
                <a:latin typeface="Abadi" panose="020B0604020202020204" pitchFamily="34" charset="0"/>
              </a:rPr>
              <a:t> </a:t>
            </a:r>
            <a:r>
              <a:rPr lang="pt-PT" b="1" dirty="0" err="1" smtClean="0">
                <a:latin typeface="Abadi" panose="020B0604020202020204" pitchFamily="34" charset="0"/>
              </a:rPr>
              <a:t>resorption</a:t>
            </a:r>
            <a:r>
              <a:rPr lang="pt-PT" b="1" dirty="0" smtClean="0">
                <a:latin typeface="Abadi" panose="020B0604020202020204" pitchFamily="34" charset="0"/>
              </a:rPr>
              <a:t> </a:t>
            </a:r>
            <a:r>
              <a:rPr lang="pt-PT" b="1" dirty="0">
                <a:latin typeface="Abadi" panose="020B0604020202020204" pitchFamily="34" charset="0"/>
              </a:rPr>
              <a:t>drugs</a:t>
            </a:r>
          </a:p>
        </p:txBody>
      </p:sp>
      <p:pic>
        <p:nvPicPr>
          <p:cNvPr id="21" name="Imagem 20"/>
          <p:cNvPicPr>
            <a:picLocks noChangeAspect="1"/>
          </p:cNvPicPr>
          <p:nvPr/>
        </p:nvPicPr>
        <p:blipFill>
          <a:blip r:embed="rId7"/>
          <a:stretch>
            <a:fillRect/>
          </a:stretch>
        </p:blipFill>
        <p:spPr>
          <a:xfrm>
            <a:off x="609600" y="3177440"/>
            <a:ext cx="7964143" cy="2532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797"/>
    </mc:Choice>
    <mc:Fallback xmlns="">
      <p:transition spd="slow" advTm="11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mod="1">
    <p:ext uri="{3A86A75C-4F4B-4683-9AE1-C65F6400EC91}">
      <p14:laserTraceLst xmlns:p14="http://schemas.microsoft.com/office/powerpoint/2010/main">
        <p14:tracePtLst>
          <p14:tracePt t="7188" x="5822950" y="4527550"/>
          <p14:tracePt t="7204" x="5813425" y="4518025"/>
          <p14:tracePt t="7212" x="5776913" y="4510088"/>
          <p14:tracePt t="7220" x="5715000" y="4491038"/>
          <p14:tracePt t="7230" x="5626100" y="4465638"/>
          <p14:tracePt t="7247" x="5348288" y="4402138"/>
          <p14:tracePt t="7263" x="4965700" y="4313238"/>
          <p14:tracePt t="7280" x="4483100" y="4187825"/>
          <p14:tracePt t="7297" x="3884613" y="3946525"/>
          <p14:tracePt t="7313" x="3187700" y="3652838"/>
          <p14:tracePt t="7330" x="2490788" y="3313113"/>
          <p14:tracePt t="7347" x="1687513" y="2946400"/>
          <p14:tracePt t="7364" x="990600" y="2616200"/>
          <p14:tracePt t="7380" x="169863" y="2214563"/>
          <p14:tracePt t="8124" x="339725" y="322263"/>
          <p14:tracePt t="8133" x="679450" y="401638"/>
          <p14:tracePt t="8140" x="965200" y="465138"/>
          <p14:tracePt t="8149" x="1196975" y="517525"/>
          <p14:tracePt t="8164" x="1393825" y="571500"/>
          <p14:tracePt t="8180" x="1562100" y="633413"/>
          <p14:tracePt t="8197" x="1598613" y="642938"/>
          <p14:tracePt t="8213" x="1581150" y="642938"/>
          <p14:tracePt t="8230" x="1455738" y="625475"/>
          <p14:tracePt t="8247" x="1285875" y="588963"/>
          <p14:tracePt t="8263" x="1071563" y="536575"/>
          <p14:tracePt t="8280" x="857250" y="500063"/>
          <p14:tracePt t="8297" x="633413" y="455613"/>
          <p14:tracePt t="8313" x="438150" y="428625"/>
          <p14:tracePt t="8330" x="303213" y="419100"/>
          <p14:tracePt t="8347" x="187325" y="419100"/>
          <p14:tracePt t="8364" x="107950" y="455613"/>
          <p14:tracePt t="8380" x="9525" y="490538"/>
          <p14:tracePt t="9484" x="4384675" y="3822700"/>
          <p14:tracePt t="9491" x="4348163" y="3795713"/>
          <p14:tracePt t="9503" x="4295775" y="3751263"/>
          <p14:tracePt t="9519" x="4062413" y="3536950"/>
          <p14:tracePt t="9536" x="3822700" y="3357563"/>
          <p14:tracePt t="9552" x="3562350" y="3170238"/>
          <p14:tracePt t="9569" x="3241675" y="2928938"/>
          <p14:tracePt t="9586" x="2938463" y="2697163"/>
          <p14:tracePt t="9602" x="2660650" y="2490788"/>
          <p14:tracePt t="9619" x="2339975" y="2251075"/>
          <p14:tracePt t="9636" x="1982788" y="1973263"/>
          <p14:tracePt t="9652" x="1625600" y="1670050"/>
          <p14:tracePt t="9669" x="1303338" y="1366838"/>
          <p14:tracePt t="9686" x="1009650" y="1098550"/>
          <p14:tracePt t="9703" x="803275" y="893763"/>
          <p14:tracePt t="9719" x="517525" y="608013"/>
          <p14:tracePt t="9736" x="347663" y="446088"/>
          <p14:tracePt t="9752" x="204788" y="303213"/>
          <p14:tracePt t="9769" x="71438" y="1524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Bent 17">
            <a:extLst>
              <a:ext uri="{FF2B5EF4-FFF2-40B4-BE49-F238E27FC236}">
                <a16:creationId xmlns:a16="http://schemas.microsoft.com/office/drawing/2014/main" id="{9FD6A751-4593-4E06-842D-BCCDE50233D7}"/>
              </a:ext>
            </a:extLst>
          </p:cNvPr>
          <p:cNvSpPr/>
          <p:nvPr/>
        </p:nvSpPr>
        <p:spPr>
          <a:xfrm>
            <a:off x="1845694" y="3460681"/>
            <a:ext cx="1258357" cy="1051974"/>
          </a:xfrm>
          <a:prstGeom prst="bentArrow">
            <a:avLst>
              <a:gd name="adj1" fmla="val 7745"/>
              <a:gd name="adj2" fmla="val 7541"/>
              <a:gd name="adj3" fmla="val 14094"/>
              <a:gd name="adj4" fmla="val 30582"/>
            </a:avLst>
          </a:prstGeom>
          <a:solidFill>
            <a:srgbClr val="DE2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5" name="TextBox 15">
            <a:extLst>
              <a:ext uri="{FF2B5EF4-FFF2-40B4-BE49-F238E27FC236}">
                <a16:creationId xmlns:a16="http://schemas.microsoft.com/office/drawing/2014/main" id="{51895FB3-4786-433A-A6AB-3956E6FFAE07}"/>
              </a:ext>
            </a:extLst>
          </p:cNvPr>
          <p:cNvSpPr txBox="1"/>
          <p:nvPr/>
        </p:nvSpPr>
        <p:spPr>
          <a:xfrm>
            <a:off x="3111500" y="3017599"/>
            <a:ext cx="4707506" cy="919401"/>
          </a:xfrm>
          <a:prstGeom prst="roundRect">
            <a:avLst/>
          </a:prstGeom>
          <a:noFill/>
          <a:ln w="28575">
            <a:solidFill>
              <a:srgbClr val="DE2222"/>
            </a:solidFill>
          </a:ln>
        </p:spPr>
        <p:txBody>
          <a:bodyPr wrap="square" rtlCol="0">
            <a:spAutoFit/>
          </a:bodyPr>
          <a:lstStyle/>
          <a:p>
            <a:pPr algn="ctr"/>
            <a:r>
              <a:rPr lang="pt-PT" sz="2400" b="1" dirty="0" err="1" smtClean="0">
                <a:solidFill>
                  <a:srgbClr val="C00000"/>
                </a:solidFill>
              </a:rPr>
              <a:t>Organic</a:t>
            </a:r>
            <a:r>
              <a:rPr lang="pt-PT" sz="2400" b="1" dirty="0" smtClean="0">
                <a:solidFill>
                  <a:srgbClr val="C00000"/>
                </a:solidFill>
              </a:rPr>
              <a:t> </a:t>
            </a:r>
            <a:r>
              <a:rPr lang="pt-PT" sz="2400" b="1" dirty="0" err="1" smtClean="0">
                <a:solidFill>
                  <a:srgbClr val="C00000"/>
                </a:solidFill>
              </a:rPr>
              <a:t>Salts</a:t>
            </a:r>
            <a:r>
              <a:rPr lang="pt-PT" sz="2400" b="1" dirty="0" smtClean="0">
                <a:solidFill>
                  <a:srgbClr val="C00000"/>
                </a:solidFill>
              </a:rPr>
              <a:t> </a:t>
            </a:r>
            <a:r>
              <a:rPr lang="pt-PT" sz="2400" b="1" dirty="0" err="1" smtClean="0">
                <a:solidFill>
                  <a:srgbClr val="C00000"/>
                </a:solidFill>
              </a:rPr>
              <a:t>and</a:t>
            </a:r>
            <a:r>
              <a:rPr lang="pt-PT" sz="2400" b="1" dirty="0" smtClean="0">
                <a:solidFill>
                  <a:srgbClr val="C00000"/>
                </a:solidFill>
              </a:rPr>
              <a:t> </a:t>
            </a:r>
            <a:r>
              <a:rPr lang="pt-PT" sz="2400" b="1" dirty="0" err="1" smtClean="0">
                <a:solidFill>
                  <a:srgbClr val="C00000"/>
                </a:solidFill>
              </a:rPr>
              <a:t>Ionic</a:t>
            </a:r>
            <a:r>
              <a:rPr lang="pt-PT" sz="2400" b="1" dirty="0" smtClean="0">
                <a:solidFill>
                  <a:srgbClr val="C00000"/>
                </a:solidFill>
              </a:rPr>
              <a:t> </a:t>
            </a:r>
            <a:r>
              <a:rPr lang="pt-PT" sz="2400" b="1" dirty="0" err="1" smtClean="0">
                <a:solidFill>
                  <a:srgbClr val="C00000"/>
                </a:solidFill>
              </a:rPr>
              <a:t>Liquids</a:t>
            </a:r>
            <a:endParaRPr lang="pt-PT" sz="2400" b="1" dirty="0" smtClean="0">
              <a:solidFill>
                <a:srgbClr val="C00000"/>
              </a:solidFill>
            </a:endParaRPr>
          </a:p>
          <a:p>
            <a:pPr algn="ctr"/>
            <a:r>
              <a:rPr lang="pt-PT" sz="2400" b="1" dirty="0" err="1" smtClean="0">
                <a:solidFill>
                  <a:srgbClr val="C00000"/>
                </a:solidFill>
              </a:rPr>
              <a:t>from</a:t>
            </a:r>
            <a:r>
              <a:rPr lang="pt-PT" sz="2400" b="1" dirty="0" smtClean="0">
                <a:solidFill>
                  <a:srgbClr val="C00000"/>
                </a:solidFill>
              </a:rPr>
              <a:t> </a:t>
            </a:r>
            <a:r>
              <a:rPr lang="pt-PT" sz="2400" b="1" dirty="0">
                <a:solidFill>
                  <a:srgbClr val="C00000"/>
                </a:solidFill>
              </a:rPr>
              <a:t>Bisphosphonates</a:t>
            </a:r>
          </a:p>
        </p:txBody>
      </p:sp>
      <p:sp>
        <p:nvSpPr>
          <p:cNvPr id="8" name="TextBox 11">
            <a:extLst>
              <a:ext uri="{FF2B5EF4-FFF2-40B4-BE49-F238E27FC236}">
                <a16:creationId xmlns:a16="http://schemas.microsoft.com/office/drawing/2014/main" id="{1AA0A2C0-70C3-4EBC-B2ED-A94945E5EC1B}"/>
              </a:ext>
            </a:extLst>
          </p:cNvPr>
          <p:cNvSpPr txBox="1"/>
          <p:nvPr/>
        </p:nvSpPr>
        <p:spPr>
          <a:xfrm>
            <a:off x="364220" y="4512655"/>
            <a:ext cx="2743200" cy="1481257"/>
          </a:xfrm>
          <a:prstGeom prst="roundRect">
            <a:avLst/>
          </a:prstGeom>
          <a:noFill/>
          <a:ln w="28575">
            <a:solidFill>
              <a:schemeClr val="tx1"/>
            </a:solidFill>
          </a:ln>
        </p:spPr>
        <p:txBody>
          <a:bodyPr wrap="square" rtlCol="0">
            <a:spAutoFit/>
          </a:bodyPr>
          <a:lstStyle/>
          <a:p>
            <a:pPr>
              <a:spcAft>
                <a:spcPts val="600"/>
              </a:spcAft>
            </a:pPr>
            <a:r>
              <a:rPr lang="pt-PT" b="1" dirty="0">
                <a:latin typeface="Abadi" panose="020B0604020104020204" pitchFamily="34" charset="0"/>
              </a:rPr>
              <a:t>Common side effects</a:t>
            </a:r>
          </a:p>
          <a:p>
            <a:pPr>
              <a:spcAft>
                <a:spcPts val="600"/>
              </a:spcAft>
            </a:pPr>
            <a:r>
              <a:rPr lang="en-US" sz="1600" dirty="0"/>
              <a:t>- muscle, joint and bone pain</a:t>
            </a:r>
          </a:p>
          <a:p>
            <a:pPr>
              <a:spcAft>
                <a:spcPts val="600"/>
              </a:spcAft>
            </a:pPr>
            <a:r>
              <a:rPr lang="en-US" sz="1600" dirty="0"/>
              <a:t>- muscle spasms</a:t>
            </a:r>
          </a:p>
          <a:p>
            <a:pPr>
              <a:spcAft>
                <a:spcPts val="600"/>
              </a:spcAft>
            </a:pPr>
            <a:r>
              <a:rPr lang="en-US" sz="1600" dirty="0"/>
              <a:t>- numbness</a:t>
            </a:r>
            <a:endParaRPr lang="pt-PT" sz="1600" dirty="0">
              <a:latin typeface="Abadi" panose="020B0604020104020204" pitchFamily="34" charset="0"/>
            </a:endParaRPr>
          </a:p>
        </p:txBody>
      </p:sp>
      <p:sp>
        <p:nvSpPr>
          <p:cNvPr id="10" name="Arrow: Bent 1">
            <a:extLst>
              <a:ext uri="{FF2B5EF4-FFF2-40B4-BE49-F238E27FC236}">
                <a16:creationId xmlns:a16="http://schemas.microsoft.com/office/drawing/2014/main" id="{0D87534A-9DCE-4196-816C-F45D363825C0}"/>
              </a:ext>
            </a:extLst>
          </p:cNvPr>
          <p:cNvSpPr/>
          <p:nvPr/>
        </p:nvSpPr>
        <p:spPr>
          <a:xfrm flipV="1">
            <a:off x="1428838" y="2841015"/>
            <a:ext cx="1675213" cy="551114"/>
          </a:xfrm>
          <a:prstGeom prst="bentArrow">
            <a:avLst>
              <a:gd name="adj1" fmla="val 11607"/>
              <a:gd name="adj2" fmla="val 14732"/>
              <a:gd name="adj3" fmla="val 27679"/>
              <a:gd name="adj4" fmla="val 41071"/>
            </a:avLst>
          </a:prstGeom>
          <a:solidFill>
            <a:srgbClr val="DE222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pic>
        <p:nvPicPr>
          <p:cNvPr id="12" name="Picture 4">
            <a:extLst>
              <a:ext uri="{FF2B5EF4-FFF2-40B4-BE49-F238E27FC236}">
                <a16:creationId xmlns:a16="http://schemas.microsoft.com/office/drawing/2014/main" id="{42395229-303F-4DDF-AD80-0DF0CBBD1DA9}"/>
              </a:ext>
            </a:extLst>
          </p:cNvPr>
          <p:cNvPicPr>
            <a:picLocks noChangeAspect="1"/>
          </p:cNvPicPr>
          <p:nvPr/>
        </p:nvPicPr>
        <p:blipFill rotWithShape="1">
          <a:blip r:embed="rId4">
            <a:clrChange>
              <a:clrFrom>
                <a:srgbClr val="FFFFFF"/>
              </a:clrFrom>
              <a:clrTo>
                <a:srgbClr val="FFFFFF">
                  <a:alpha val="0"/>
                </a:srgbClr>
              </a:clrTo>
            </a:clrChange>
          </a:blip>
          <a:srcRect t="8467" b="16712"/>
          <a:stretch/>
        </p:blipFill>
        <p:spPr>
          <a:xfrm>
            <a:off x="358684" y="1066800"/>
            <a:ext cx="5961743" cy="1790107"/>
          </a:xfrm>
          <a:prstGeom prst="rect">
            <a:avLst/>
          </a:prstGeom>
        </p:spPr>
      </p:pic>
      <p:sp>
        <p:nvSpPr>
          <p:cNvPr id="13" name="TextBox 13">
            <a:extLst>
              <a:ext uri="{FF2B5EF4-FFF2-40B4-BE49-F238E27FC236}">
                <a16:creationId xmlns:a16="http://schemas.microsoft.com/office/drawing/2014/main" id="{65006297-177F-4500-A807-ED4DC68F755B}"/>
              </a:ext>
            </a:extLst>
          </p:cNvPr>
          <p:cNvSpPr txBox="1"/>
          <p:nvPr/>
        </p:nvSpPr>
        <p:spPr>
          <a:xfrm>
            <a:off x="327934" y="698640"/>
            <a:ext cx="1859805" cy="369332"/>
          </a:xfrm>
          <a:prstGeom prst="rect">
            <a:avLst/>
          </a:prstGeom>
          <a:noFill/>
        </p:spPr>
        <p:txBody>
          <a:bodyPr wrap="none" rtlCol="0">
            <a:spAutoFit/>
          </a:bodyPr>
          <a:lstStyle/>
          <a:p>
            <a:r>
              <a:rPr lang="pt-PT" b="1" dirty="0">
                <a:latin typeface="Abadi" panose="020B0604020104020204" pitchFamily="34" charset="0"/>
              </a:rPr>
              <a:t>Pharmacokinetics</a:t>
            </a:r>
          </a:p>
        </p:txBody>
      </p:sp>
      <p:sp>
        <p:nvSpPr>
          <p:cNvPr id="14" name="Rectangle 14">
            <a:extLst>
              <a:ext uri="{FF2B5EF4-FFF2-40B4-BE49-F238E27FC236}">
                <a16:creationId xmlns:a16="http://schemas.microsoft.com/office/drawing/2014/main" id="{5E0323E1-FC7E-49BE-9767-DFCFE6592D0E}"/>
              </a:ext>
            </a:extLst>
          </p:cNvPr>
          <p:cNvSpPr/>
          <p:nvPr/>
        </p:nvSpPr>
        <p:spPr>
          <a:xfrm rot="5400000">
            <a:off x="577043" y="1628200"/>
            <a:ext cx="1749040" cy="676593"/>
          </a:xfrm>
          <a:prstGeom prst="rect">
            <a:avLst/>
          </a:prstGeom>
          <a:noFill/>
          <a:ln w="28575">
            <a:solidFill>
              <a:srgbClr val="DE22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extBox 18">
            <a:extLst>
              <a:ext uri="{FF2B5EF4-FFF2-40B4-BE49-F238E27FC236}">
                <a16:creationId xmlns:a16="http://schemas.microsoft.com/office/drawing/2014/main" id="{52EFCB4B-9EB3-4511-8536-7A587D5CB96F}"/>
              </a:ext>
            </a:extLst>
          </p:cNvPr>
          <p:cNvSpPr txBox="1"/>
          <p:nvPr/>
        </p:nvSpPr>
        <p:spPr>
          <a:xfrm>
            <a:off x="3901146" y="4550443"/>
            <a:ext cx="3113316" cy="1038582"/>
          </a:xfrm>
          <a:prstGeom prst="roundRect">
            <a:avLst/>
          </a:prstGeom>
          <a:noFill/>
          <a:ln w="28575">
            <a:solidFill>
              <a:schemeClr val="tx1"/>
            </a:solidFill>
          </a:ln>
        </p:spPr>
        <p:txBody>
          <a:bodyPr wrap="square" rtlCol="0">
            <a:spAutoFit/>
          </a:bodyPr>
          <a:lstStyle/>
          <a:p>
            <a:pPr algn="ctr">
              <a:spcAft>
                <a:spcPts val="600"/>
              </a:spcAft>
            </a:pPr>
            <a:r>
              <a:rPr lang="pt-PT" b="1" dirty="0">
                <a:latin typeface="Abadi" panose="020B0604020104020204" pitchFamily="34" charset="0"/>
              </a:rPr>
              <a:t>Polymorphic profile</a:t>
            </a:r>
          </a:p>
          <a:p>
            <a:pPr algn="ctr">
              <a:spcAft>
                <a:spcPts val="600"/>
              </a:spcAft>
            </a:pPr>
            <a:r>
              <a:rPr lang="en-US" sz="1600" dirty="0"/>
              <a:t>Different crystalline forms with distinct pharmacological effects</a:t>
            </a:r>
            <a:endParaRPr lang="pt-PT" sz="1600" dirty="0">
              <a:latin typeface="Abadi" panose="020B0604020104020204" pitchFamily="34" charset="0"/>
            </a:endParaRPr>
          </a:p>
        </p:txBody>
      </p:sp>
      <p:sp>
        <p:nvSpPr>
          <p:cNvPr id="16" name="Arrow: Up 2">
            <a:extLst>
              <a:ext uri="{FF2B5EF4-FFF2-40B4-BE49-F238E27FC236}">
                <a16:creationId xmlns:a16="http://schemas.microsoft.com/office/drawing/2014/main" id="{A1B26CBC-04EF-4FF9-932D-586A0A4DB57B}"/>
              </a:ext>
            </a:extLst>
          </p:cNvPr>
          <p:cNvSpPr/>
          <p:nvPr/>
        </p:nvSpPr>
        <p:spPr>
          <a:xfrm>
            <a:off x="5281619" y="3949613"/>
            <a:ext cx="193410" cy="578932"/>
          </a:xfrm>
          <a:prstGeom prst="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P spid="10"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7" name="Rectângulo 1"/>
          <p:cNvSpPr/>
          <p:nvPr/>
        </p:nvSpPr>
        <p:spPr>
          <a:xfrm>
            <a:off x="2" y="4267200"/>
            <a:ext cx="9006112" cy="430887"/>
          </a:xfrm>
          <a:prstGeom prst="rect">
            <a:avLst/>
          </a:prstGeom>
        </p:spPr>
        <p:txBody>
          <a:bodyPr wrap="square">
            <a:spAutoFit/>
          </a:bodyPr>
          <a:lstStyle/>
          <a:p>
            <a:pPr algn="r"/>
            <a:r>
              <a:rPr lang="en-US" sz="1100" dirty="0" smtClean="0"/>
              <a:t>L</a:t>
            </a:r>
            <a:r>
              <a:rPr lang="en-US" sz="1100" dirty="0"/>
              <a:t>. C. Branco, </a:t>
            </a:r>
            <a:r>
              <a:rPr lang="en-US" sz="1100" i="1" dirty="0"/>
              <a:t>et al. Annual Rev. Chem. </a:t>
            </a:r>
            <a:r>
              <a:rPr lang="en-US" sz="1100" i="1" dirty="0" err="1"/>
              <a:t>Biom</a:t>
            </a:r>
            <a:r>
              <a:rPr lang="en-US" sz="1100" i="1" dirty="0"/>
              <a:t>. Eng.</a:t>
            </a:r>
            <a:r>
              <a:rPr lang="en-US" sz="1100" dirty="0"/>
              <a:t> </a:t>
            </a:r>
            <a:r>
              <a:rPr lang="en-US" sz="1100" b="1" dirty="0"/>
              <a:t>2014</a:t>
            </a:r>
            <a:r>
              <a:rPr lang="en-US" sz="1100" dirty="0"/>
              <a:t>, </a:t>
            </a:r>
            <a:r>
              <a:rPr lang="en-US" sz="1100" i="1" dirty="0"/>
              <a:t>5</a:t>
            </a:r>
            <a:r>
              <a:rPr lang="en-US" sz="1100" dirty="0"/>
              <a:t>, </a:t>
            </a:r>
            <a:r>
              <a:rPr lang="en-US" sz="1100" dirty="0" smtClean="0"/>
              <a:t>527</a:t>
            </a:r>
          </a:p>
          <a:p>
            <a:pPr algn="r"/>
            <a:r>
              <a:rPr lang="en-US" sz="1100" dirty="0" smtClean="0"/>
              <a:t>M. M. Santos and L. C. </a:t>
            </a:r>
            <a:r>
              <a:rPr lang="en-US" sz="1100" dirty="0" err="1" smtClean="0"/>
              <a:t>Branco</a:t>
            </a:r>
            <a:r>
              <a:rPr lang="en-US" sz="1100" dirty="0" smtClean="0"/>
              <a:t>, </a:t>
            </a:r>
            <a:r>
              <a:rPr lang="en-US" sz="1100" i="1" dirty="0" smtClean="0"/>
              <a:t>Pharmaceutics</a:t>
            </a:r>
            <a:r>
              <a:rPr lang="en-US" sz="1100" dirty="0" smtClean="0"/>
              <a:t> </a:t>
            </a:r>
            <a:r>
              <a:rPr lang="en-US" sz="1100" b="1" dirty="0" smtClean="0"/>
              <a:t>2020</a:t>
            </a:r>
            <a:r>
              <a:rPr lang="en-US" sz="1100" dirty="0" smtClean="0"/>
              <a:t>, </a:t>
            </a:r>
            <a:r>
              <a:rPr lang="en-US" sz="1100" i="1" dirty="0" smtClean="0"/>
              <a:t>12</a:t>
            </a:r>
            <a:r>
              <a:rPr lang="en-US" sz="1100" dirty="0" smtClean="0"/>
              <a:t>, 909</a:t>
            </a:r>
            <a:endParaRPr lang="en-US" sz="1100" dirty="0"/>
          </a:p>
        </p:txBody>
      </p:sp>
      <p:pic>
        <p:nvPicPr>
          <p:cNvPr id="36" name="Picture 38">
            <a:extLst>
              <a:ext uri="{FF2B5EF4-FFF2-40B4-BE49-F238E27FC236}">
                <a16:creationId xmlns:a16="http://schemas.microsoft.com/office/drawing/2014/main" id="{ACAC1635-D908-4015-B14F-5A2FF5695B92}"/>
              </a:ext>
            </a:extLst>
          </p:cNvPr>
          <p:cNvPicPr>
            <a:picLocks noChangeAspect="1"/>
          </p:cNvPicPr>
          <p:nvPr/>
        </p:nvPicPr>
        <p:blipFill>
          <a:blip r:embed="rId4"/>
          <a:stretch>
            <a:fillRect/>
          </a:stretch>
        </p:blipFill>
        <p:spPr>
          <a:xfrm>
            <a:off x="127322" y="5022720"/>
            <a:ext cx="8878792" cy="877469"/>
          </a:xfrm>
          <a:prstGeom prst="rect">
            <a:avLst/>
          </a:prstGeom>
        </p:spPr>
      </p:pic>
      <p:pic>
        <p:nvPicPr>
          <p:cNvPr id="4" name="Imagem 3"/>
          <p:cNvPicPr>
            <a:picLocks noChangeAspect="1"/>
          </p:cNvPicPr>
          <p:nvPr/>
        </p:nvPicPr>
        <p:blipFill>
          <a:blip r:embed="rId5"/>
          <a:stretch>
            <a:fillRect/>
          </a:stretch>
        </p:blipFill>
        <p:spPr>
          <a:xfrm>
            <a:off x="1232426" y="211465"/>
            <a:ext cx="6668583" cy="3832899"/>
          </a:xfrm>
          <a:prstGeom prst="rect">
            <a:avLst/>
          </a:prstGeom>
        </p:spPr>
      </p:pic>
    </p:spTree>
    <p:extLst>
      <p:ext uri="{BB962C8B-B14F-4D97-AF65-F5344CB8AC3E}">
        <p14:creationId xmlns:p14="http://schemas.microsoft.com/office/powerpoint/2010/main" val="140658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17" name="Rectangle 13">
            <a:extLst>
              <a:ext uri="{FF2B5EF4-FFF2-40B4-BE49-F238E27FC236}">
                <a16:creationId xmlns:a16="http://schemas.microsoft.com/office/drawing/2014/main" id="{53FAB26D-84A4-4895-96F2-77E2FE2008D8}"/>
              </a:ext>
            </a:extLst>
          </p:cNvPr>
          <p:cNvSpPr/>
          <p:nvPr/>
        </p:nvSpPr>
        <p:spPr>
          <a:xfrm>
            <a:off x="152405" y="1976923"/>
            <a:ext cx="720720" cy="1094510"/>
          </a:xfrm>
          <a:prstGeom prst="rect">
            <a:avLst/>
          </a:prstGeom>
          <a:solidFill>
            <a:srgbClr val="AAD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8" name="Rectangle 9">
            <a:extLst>
              <a:ext uri="{FF2B5EF4-FFF2-40B4-BE49-F238E27FC236}">
                <a16:creationId xmlns:a16="http://schemas.microsoft.com/office/drawing/2014/main" id="{CE7C48BB-FC05-477E-ACA8-888A571790A9}"/>
              </a:ext>
            </a:extLst>
          </p:cNvPr>
          <p:cNvSpPr/>
          <p:nvPr/>
        </p:nvSpPr>
        <p:spPr>
          <a:xfrm>
            <a:off x="873125" y="736777"/>
            <a:ext cx="1583535" cy="2334655"/>
          </a:xfrm>
          <a:prstGeom prst="rect">
            <a:avLst/>
          </a:prstGeom>
          <a:solidFill>
            <a:srgbClr val="AAD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9" name="Rectangle 14">
            <a:extLst>
              <a:ext uri="{FF2B5EF4-FFF2-40B4-BE49-F238E27FC236}">
                <a16:creationId xmlns:a16="http://schemas.microsoft.com/office/drawing/2014/main" id="{B9AAE5B6-6194-4CFF-AA5E-1FEEA512E8E6}"/>
              </a:ext>
            </a:extLst>
          </p:cNvPr>
          <p:cNvSpPr/>
          <p:nvPr/>
        </p:nvSpPr>
        <p:spPr>
          <a:xfrm>
            <a:off x="152404" y="2065827"/>
            <a:ext cx="3278177" cy="1005606"/>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5">
            <a:extLst>
              <a:ext uri="{FF2B5EF4-FFF2-40B4-BE49-F238E27FC236}">
                <a16:creationId xmlns:a16="http://schemas.microsoft.com/office/drawing/2014/main" id="{7FA65460-051B-43F6-A4DD-BF1F799CDDFB}"/>
              </a:ext>
            </a:extLst>
          </p:cNvPr>
          <p:cNvSpPr/>
          <p:nvPr/>
        </p:nvSpPr>
        <p:spPr>
          <a:xfrm>
            <a:off x="3430582" y="273036"/>
            <a:ext cx="1583535" cy="2798396"/>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1" name="Rectangle 17">
            <a:extLst>
              <a:ext uri="{FF2B5EF4-FFF2-40B4-BE49-F238E27FC236}">
                <a16:creationId xmlns:a16="http://schemas.microsoft.com/office/drawing/2014/main" id="{E224A3E3-7F58-48C0-8901-55F1A0FC98BF}"/>
              </a:ext>
            </a:extLst>
          </p:cNvPr>
          <p:cNvSpPr/>
          <p:nvPr/>
        </p:nvSpPr>
        <p:spPr>
          <a:xfrm>
            <a:off x="152405" y="2150121"/>
            <a:ext cx="5788172" cy="921311"/>
          </a:xfrm>
          <a:prstGeom prst="rect">
            <a:avLst/>
          </a:prstGeom>
          <a:solidFill>
            <a:srgbClr val="FF99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2" name="Rectangle 18">
            <a:extLst>
              <a:ext uri="{FF2B5EF4-FFF2-40B4-BE49-F238E27FC236}">
                <a16:creationId xmlns:a16="http://schemas.microsoft.com/office/drawing/2014/main" id="{C5B339E7-B437-410A-8CDD-37ED7CF2531A}"/>
              </a:ext>
            </a:extLst>
          </p:cNvPr>
          <p:cNvSpPr/>
          <p:nvPr/>
        </p:nvSpPr>
        <p:spPr>
          <a:xfrm>
            <a:off x="5940578" y="284418"/>
            <a:ext cx="1789050" cy="2787014"/>
          </a:xfrm>
          <a:prstGeom prst="rect">
            <a:avLst/>
          </a:prstGeom>
          <a:solidFill>
            <a:srgbClr val="FF993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aphicFrame>
        <p:nvGraphicFramePr>
          <p:cNvPr id="23" name="Object 3">
            <a:extLst>
              <a:ext uri="{FF2B5EF4-FFF2-40B4-BE49-F238E27FC236}">
                <a16:creationId xmlns:a16="http://schemas.microsoft.com/office/drawing/2014/main" id="{96879693-5DBF-4E1E-AE3B-3109D17882D3}"/>
              </a:ext>
            </a:extLst>
          </p:cNvPr>
          <p:cNvGraphicFramePr>
            <a:graphicFrameLocks noChangeAspect="1"/>
          </p:cNvGraphicFramePr>
          <p:nvPr>
            <p:extLst>
              <p:ext uri="{D42A27DB-BD31-4B8C-83A1-F6EECF244321}">
                <p14:modId xmlns:p14="http://schemas.microsoft.com/office/powerpoint/2010/main" val="2899586323"/>
              </p:ext>
            </p:extLst>
          </p:nvPr>
        </p:nvGraphicFramePr>
        <p:xfrm>
          <a:off x="1001718" y="298774"/>
          <a:ext cx="6468349" cy="1514158"/>
        </p:xfrm>
        <a:graphic>
          <a:graphicData uri="http://schemas.openxmlformats.org/presentationml/2006/ole">
            <mc:AlternateContent xmlns:mc="http://schemas.openxmlformats.org/markup-compatibility/2006">
              <mc:Choice xmlns:v="urn:schemas-microsoft-com:vml" Requires="v">
                <p:oleObj spid="_x0000_s3158" name="CS ChemDraw Drawing" r:id="rId5" imgW="6808872" imgH="1593827" progId="ChemDraw.Document.6.0">
                  <p:embed/>
                </p:oleObj>
              </mc:Choice>
              <mc:Fallback>
                <p:oleObj name="CS ChemDraw Drawing" r:id="rId5" imgW="6808872" imgH="1593827" progId="ChemDraw.Document.6.0">
                  <p:embed/>
                  <p:pic>
                    <p:nvPicPr>
                      <p:cNvPr id="4" name="Object 3">
                        <a:extLst>
                          <a:ext uri="{FF2B5EF4-FFF2-40B4-BE49-F238E27FC236}">
                            <a16:creationId xmlns:a16="http://schemas.microsoft.com/office/drawing/2014/main" id="{96879693-5DBF-4E1E-AE3B-3109D17882D3}"/>
                          </a:ext>
                        </a:extLst>
                      </p:cNvPr>
                      <p:cNvPicPr/>
                      <p:nvPr/>
                    </p:nvPicPr>
                    <p:blipFill>
                      <a:blip r:embed="rId6"/>
                      <a:stretch>
                        <a:fillRect/>
                      </a:stretch>
                    </p:blipFill>
                    <p:spPr>
                      <a:xfrm>
                        <a:off x="1001718" y="298774"/>
                        <a:ext cx="6468349" cy="1514158"/>
                      </a:xfrm>
                      <a:prstGeom prst="rect">
                        <a:avLst/>
                      </a:prstGeom>
                    </p:spPr>
                  </p:pic>
                </p:oleObj>
              </mc:Fallback>
            </mc:AlternateContent>
          </a:graphicData>
        </a:graphic>
      </p:graphicFrame>
      <p:graphicFrame>
        <p:nvGraphicFramePr>
          <p:cNvPr id="24" name="Object 5">
            <a:extLst>
              <a:ext uri="{FF2B5EF4-FFF2-40B4-BE49-F238E27FC236}">
                <a16:creationId xmlns:a16="http://schemas.microsoft.com/office/drawing/2014/main" id="{82743B1D-AD3E-4519-ADB9-958E223BDACB}"/>
              </a:ext>
            </a:extLst>
          </p:cNvPr>
          <p:cNvGraphicFramePr>
            <a:graphicFrameLocks noChangeAspect="1"/>
          </p:cNvGraphicFramePr>
          <p:nvPr>
            <p:extLst>
              <p:ext uri="{D42A27DB-BD31-4B8C-83A1-F6EECF244321}">
                <p14:modId xmlns:p14="http://schemas.microsoft.com/office/powerpoint/2010/main" val="3630607204"/>
              </p:ext>
            </p:extLst>
          </p:nvPr>
        </p:nvGraphicFramePr>
        <p:xfrm>
          <a:off x="203206" y="2230925"/>
          <a:ext cx="2019379" cy="852093"/>
        </p:xfrm>
        <a:graphic>
          <a:graphicData uri="http://schemas.openxmlformats.org/presentationml/2006/ole">
            <mc:AlternateContent xmlns:mc="http://schemas.openxmlformats.org/markup-compatibility/2006">
              <mc:Choice xmlns:v="urn:schemas-microsoft-com:vml" Requires="v">
                <p:oleObj spid="_x0000_s3159" name="CS ChemDraw Drawing" r:id="rId7" imgW="2125747" imgH="897331" progId="ChemDraw.Document.6.0">
                  <p:embed/>
                </p:oleObj>
              </mc:Choice>
              <mc:Fallback>
                <p:oleObj name="CS ChemDraw Drawing" r:id="rId7" imgW="2125747" imgH="897331" progId="ChemDraw.Document.6.0">
                  <p:embed/>
                  <p:pic>
                    <p:nvPicPr>
                      <p:cNvPr id="6" name="Object 5">
                        <a:extLst>
                          <a:ext uri="{FF2B5EF4-FFF2-40B4-BE49-F238E27FC236}">
                            <a16:creationId xmlns:a16="http://schemas.microsoft.com/office/drawing/2014/main" id="{82743B1D-AD3E-4519-ADB9-958E223BDACB}"/>
                          </a:ext>
                        </a:extLst>
                      </p:cNvPr>
                      <p:cNvPicPr/>
                      <p:nvPr/>
                    </p:nvPicPr>
                    <p:blipFill>
                      <a:blip r:embed="rId8"/>
                      <a:stretch>
                        <a:fillRect/>
                      </a:stretch>
                    </p:blipFill>
                    <p:spPr>
                      <a:xfrm>
                        <a:off x="203206" y="2230925"/>
                        <a:ext cx="2019379" cy="852093"/>
                      </a:xfrm>
                      <a:prstGeom prst="rect">
                        <a:avLst/>
                      </a:prstGeom>
                    </p:spPr>
                  </p:pic>
                </p:oleObj>
              </mc:Fallback>
            </mc:AlternateContent>
          </a:graphicData>
        </a:graphic>
      </p:graphicFrame>
      <p:graphicFrame>
        <p:nvGraphicFramePr>
          <p:cNvPr id="25" name="Object 7">
            <a:extLst>
              <a:ext uri="{FF2B5EF4-FFF2-40B4-BE49-F238E27FC236}">
                <a16:creationId xmlns:a16="http://schemas.microsoft.com/office/drawing/2014/main" id="{417AD423-AA9B-4D25-A070-C27717B69A71}"/>
              </a:ext>
            </a:extLst>
          </p:cNvPr>
          <p:cNvGraphicFramePr>
            <a:graphicFrameLocks noChangeAspect="1"/>
          </p:cNvGraphicFramePr>
          <p:nvPr>
            <p:extLst>
              <p:ext uri="{D42A27DB-BD31-4B8C-83A1-F6EECF244321}">
                <p14:modId xmlns:p14="http://schemas.microsoft.com/office/powerpoint/2010/main" val="3785739417"/>
              </p:ext>
            </p:extLst>
          </p:nvPr>
        </p:nvGraphicFramePr>
        <p:xfrm>
          <a:off x="2578101" y="2226162"/>
          <a:ext cx="2429590" cy="856615"/>
        </p:xfrm>
        <a:graphic>
          <a:graphicData uri="http://schemas.openxmlformats.org/presentationml/2006/ole">
            <mc:AlternateContent xmlns:mc="http://schemas.openxmlformats.org/markup-compatibility/2006">
              <mc:Choice xmlns:v="urn:schemas-microsoft-com:vml" Requires="v">
                <p:oleObj spid="_x0000_s3160" name="CS ChemDraw Drawing" r:id="rId9" imgW="2556935" imgH="902208" progId="ChemDraw.Document.6.0">
                  <p:embed/>
                </p:oleObj>
              </mc:Choice>
              <mc:Fallback>
                <p:oleObj name="CS ChemDraw Drawing" r:id="rId9" imgW="2556935" imgH="902208" progId="ChemDraw.Document.6.0">
                  <p:embed/>
                  <p:pic>
                    <p:nvPicPr>
                      <p:cNvPr id="8" name="Object 7">
                        <a:extLst>
                          <a:ext uri="{FF2B5EF4-FFF2-40B4-BE49-F238E27FC236}">
                            <a16:creationId xmlns:a16="http://schemas.microsoft.com/office/drawing/2014/main" id="{417AD423-AA9B-4D25-A070-C27717B69A71}"/>
                          </a:ext>
                        </a:extLst>
                      </p:cNvPr>
                      <p:cNvPicPr/>
                      <p:nvPr/>
                    </p:nvPicPr>
                    <p:blipFill>
                      <a:blip r:embed="rId10"/>
                      <a:stretch>
                        <a:fillRect/>
                      </a:stretch>
                    </p:blipFill>
                    <p:spPr>
                      <a:xfrm>
                        <a:off x="2578101" y="2226162"/>
                        <a:ext cx="2429590" cy="856615"/>
                      </a:xfrm>
                      <a:prstGeom prst="rect">
                        <a:avLst/>
                      </a:prstGeom>
                    </p:spPr>
                  </p:pic>
                </p:oleObj>
              </mc:Fallback>
            </mc:AlternateContent>
          </a:graphicData>
        </a:graphic>
      </p:graphicFrame>
      <p:graphicFrame>
        <p:nvGraphicFramePr>
          <p:cNvPr id="26" name="Object 16">
            <a:extLst>
              <a:ext uri="{FF2B5EF4-FFF2-40B4-BE49-F238E27FC236}">
                <a16:creationId xmlns:a16="http://schemas.microsoft.com/office/drawing/2014/main" id="{5A8531CA-B51C-49AB-BB7A-39B687372339}"/>
              </a:ext>
            </a:extLst>
          </p:cNvPr>
          <p:cNvGraphicFramePr>
            <a:graphicFrameLocks noChangeAspect="1"/>
          </p:cNvGraphicFramePr>
          <p:nvPr>
            <p:extLst>
              <p:ext uri="{D42A27DB-BD31-4B8C-83A1-F6EECF244321}">
                <p14:modId xmlns:p14="http://schemas.microsoft.com/office/powerpoint/2010/main" val="3326959951"/>
              </p:ext>
            </p:extLst>
          </p:nvPr>
        </p:nvGraphicFramePr>
        <p:xfrm>
          <a:off x="5273677" y="2048359"/>
          <a:ext cx="2345135" cy="1013460"/>
        </p:xfrm>
        <a:graphic>
          <a:graphicData uri="http://schemas.openxmlformats.org/presentationml/2006/ole">
            <mc:AlternateContent xmlns:mc="http://schemas.openxmlformats.org/markup-compatibility/2006">
              <mc:Choice xmlns:v="urn:schemas-microsoft-com:vml" Requires="v">
                <p:oleObj spid="_x0000_s3161" name="CS ChemDraw Drawing" r:id="rId11" imgW="2468566" imgH="1066246" progId="ChemDraw.Document.6.0">
                  <p:embed/>
                </p:oleObj>
              </mc:Choice>
              <mc:Fallback>
                <p:oleObj name="CS ChemDraw Drawing" r:id="rId11" imgW="2468566" imgH="1066246" progId="ChemDraw.Document.6.0">
                  <p:embed/>
                  <p:pic>
                    <p:nvPicPr>
                      <p:cNvPr id="17" name="Object 16">
                        <a:extLst>
                          <a:ext uri="{FF2B5EF4-FFF2-40B4-BE49-F238E27FC236}">
                            <a16:creationId xmlns:a16="http://schemas.microsoft.com/office/drawing/2014/main" id="{5A8531CA-B51C-49AB-BB7A-39B687372339}"/>
                          </a:ext>
                        </a:extLst>
                      </p:cNvPr>
                      <p:cNvPicPr/>
                      <p:nvPr/>
                    </p:nvPicPr>
                    <p:blipFill>
                      <a:blip r:embed="rId12"/>
                      <a:stretch>
                        <a:fillRect/>
                      </a:stretch>
                    </p:blipFill>
                    <p:spPr>
                      <a:xfrm>
                        <a:off x="5273677" y="2048359"/>
                        <a:ext cx="2345135" cy="1013460"/>
                      </a:xfrm>
                      <a:prstGeom prst="rect">
                        <a:avLst/>
                      </a:prstGeom>
                    </p:spPr>
                  </p:pic>
                </p:oleObj>
              </mc:Fallback>
            </mc:AlternateContent>
          </a:graphicData>
        </a:graphic>
      </p:graphicFrame>
      <p:graphicFrame>
        <p:nvGraphicFramePr>
          <p:cNvPr id="27" name="Object 19">
            <a:extLst>
              <a:ext uri="{FF2B5EF4-FFF2-40B4-BE49-F238E27FC236}">
                <a16:creationId xmlns:a16="http://schemas.microsoft.com/office/drawing/2014/main" id="{F72715A6-8E61-401F-9F7B-251E8F30A112}"/>
              </a:ext>
            </a:extLst>
          </p:cNvPr>
          <p:cNvGraphicFramePr>
            <a:graphicFrameLocks noChangeAspect="1"/>
          </p:cNvGraphicFramePr>
          <p:nvPr>
            <p:extLst>
              <p:ext uri="{D42A27DB-BD31-4B8C-83A1-F6EECF244321}">
                <p14:modId xmlns:p14="http://schemas.microsoft.com/office/powerpoint/2010/main" val="697576624"/>
              </p:ext>
            </p:extLst>
          </p:nvPr>
        </p:nvGraphicFramePr>
        <p:xfrm>
          <a:off x="1414223" y="3159821"/>
          <a:ext cx="5228670" cy="2661842"/>
        </p:xfrm>
        <a:graphic>
          <a:graphicData uri="http://schemas.openxmlformats.org/presentationml/2006/ole">
            <mc:AlternateContent xmlns:mc="http://schemas.openxmlformats.org/markup-compatibility/2006">
              <mc:Choice xmlns:v="urn:schemas-microsoft-com:vml" Requires="v">
                <p:oleObj spid="_x0000_s3162" name="CS ChemDraw Drawing" r:id="rId13" imgW="5504649" imgH="2801943" progId="ChemDraw.Document.6.0">
                  <p:embed/>
                </p:oleObj>
              </mc:Choice>
              <mc:Fallback>
                <p:oleObj name="CS ChemDraw Drawing" r:id="rId13" imgW="5504649" imgH="2801943" progId="ChemDraw.Document.6.0">
                  <p:embed/>
                  <p:pic>
                    <p:nvPicPr>
                      <p:cNvPr id="20" name="Object 19">
                        <a:extLst>
                          <a:ext uri="{FF2B5EF4-FFF2-40B4-BE49-F238E27FC236}">
                            <a16:creationId xmlns:a16="http://schemas.microsoft.com/office/drawing/2014/main" id="{F72715A6-8E61-401F-9F7B-251E8F30A112}"/>
                          </a:ext>
                        </a:extLst>
                      </p:cNvPr>
                      <p:cNvPicPr/>
                      <p:nvPr/>
                    </p:nvPicPr>
                    <p:blipFill>
                      <a:blip r:embed="rId14"/>
                      <a:stretch>
                        <a:fillRect/>
                      </a:stretch>
                    </p:blipFill>
                    <p:spPr>
                      <a:xfrm>
                        <a:off x="1414223" y="3159821"/>
                        <a:ext cx="5228670" cy="2661842"/>
                      </a:xfrm>
                      <a:prstGeom prst="rect">
                        <a:avLst/>
                      </a:prstGeom>
                    </p:spPr>
                  </p:pic>
                </p:oleObj>
              </mc:Fallback>
            </mc:AlternateContent>
          </a:graphicData>
        </a:graphic>
      </p:graphicFrame>
      <p:graphicFrame>
        <p:nvGraphicFramePr>
          <p:cNvPr id="28" name="Object 20">
            <a:extLst>
              <a:ext uri="{FF2B5EF4-FFF2-40B4-BE49-F238E27FC236}">
                <a16:creationId xmlns:a16="http://schemas.microsoft.com/office/drawing/2014/main" id="{D27EC071-D142-4347-99F0-A760AF116F9D}"/>
              </a:ext>
            </a:extLst>
          </p:cNvPr>
          <p:cNvGraphicFramePr>
            <a:graphicFrameLocks noChangeAspect="1"/>
          </p:cNvGraphicFramePr>
          <p:nvPr>
            <p:extLst>
              <p:ext uri="{D42A27DB-BD31-4B8C-83A1-F6EECF244321}">
                <p14:modId xmlns:p14="http://schemas.microsoft.com/office/powerpoint/2010/main" val="948361092"/>
              </p:ext>
            </p:extLst>
          </p:nvPr>
        </p:nvGraphicFramePr>
        <p:xfrm>
          <a:off x="1171700" y="3167295"/>
          <a:ext cx="1562100" cy="984250"/>
        </p:xfrm>
        <a:graphic>
          <a:graphicData uri="http://schemas.openxmlformats.org/presentationml/2006/ole">
            <mc:AlternateContent xmlns:mc="http://schemas.openxmlformats.org/markup-compatibility/2006">
              <mc:Choice xmlns:v="urn:schemas-microsoft-com:vml" Requires="v">
                <p:oleObj spid="_x0000_s3163" name="CS ChemDraw Drawing" r:id="rId15" imgW="1645417" imgH="1035851" progId="ChemDraw.Document.6.0">
                  <p:embed/>
                </p:oleObj>
              </mc:Choice>
              <mc:Fallback>
                <p:oleObj name="CS ChemDraw Drawing" r:id="rId15" imgW="1645417" imgH="1035851" progId="ChemDraw.Document.6.0">
                  <p:embed/>
                  <p:pic>
                    <p:nvPicPr>
                      <p:cNvPr id="21" name="Object 20">
                        <a:extLst>
                          <a:ext uri="{FF2B5EF4-FFF2-40B4-BE49-F238E27FC236}">
                            <a16:creationId xmlns:a16="http://schemas.microsoft.com/office/drawing/2014/main" id="{D27EC071-D142-4347-99F0-A760AF116F9D}"/>
                          </a:ext>
                        </a:extLst>
                      </p:cNvPr>
                      <p:cNvPicPr/>
                      <p:nvPr/>
                    </p:nvPicPr>
                    <p:blipFill>
                      <a:blip r:embed="rId16"/>
                      <a:stretch>
                        <a:fillRect/>
                      </a:stretch>
                    </p:blipFill>
                    <p:spPr>
                      <a:xfrm>
                        <a:off x="1171700" y="3167295"/>
                        <a:ext cx="1562100" cy="984250"/>
                      </a:xfrm>
                      <a:prstGeom prst="rect">
                        <a:avLst/>
                      </a:prstGeom>
                    </p:spPr>
                  </p:pic>
                </p:oleObj>
              </mc:Fallback>
            </mc:AlternateContent>
          </a:graphicData>
        </a:graphic>
      </p:graphicFrame>
      <p:sp>
        <p:nvSpPr>
          <p:cNvPr id="29" name="Right Bracket 21">
            <a:extLst>
              <a:ext uri="{FF2B5EF4-FFF2-40B4-BE49-F238E27FC236}">
                <a16:creationId xmlns:a16="http://schemas.microsoft.com/office/drawing/2014/main" id="{AFE73D63-6DD6-46F8-961B-EBB0FCE8F7BB}"/>
              </a:ext>
            </a:extLst>
          </p:cNvPr>
          <p:cNvSpPr/>
          <p:nvPr/>
        </p:nvSpPr>
        <p:spPr>
          <a:xfrm rot="5400000">
            <a:off x="1241187" y="2041765"/>
            <a:ext cx="45719" cy="2223292"/>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sp>
        <p:nvSpPr>
          <p:cNvPr id="30" name="Right Bracket 22">
            <a:extLst>
              <a:ext uri="{FF2B5EF4-FFF2-40B4-BE49-F238E27FC236}">
                <a16:creationId xmlns:a16="http://schemas.microsoft.com/office/drawing/2014/main" id="{39950177-E1AF-4A4C-B032-78594196483E}"/>
              </a:ext>
            </a:extLst>
          </p:cNvPr>
          <p:cNvSpPr/>
          <p:nvPr/>
        </p:nvSpPr>
        <p:spPr>
          <a:xfrm rot="5400000">
            <a:off x="5082787" y="579449"/>
            <a:ext cx="49027" cy="5158416"/>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pt-PT"/>
          </a:p>
        </p:txBody>
      </p:sp>
      <p:sp>
        <p:nvSpPr>
          <p:cNvPr id="33" name="Rectângulo 1">
            <a:extLst>
              <a:ext uri="{FF2B5EF4-FFF2-40B4-BE49-F238E27FC236}">
                <a16:creationId xmlns:a16="http://schemas.microsoft.com/office/drawing/2014/main" id="{73789AA0-C3E7-4603-9114-38DF0D874B27}"/>
              </a:ext>
            </a:extLst>
          </p:cNvPr>
          <p:cNvSpPr/>
          <p:nvPr/>
        </p:nvSpPr>
        <p:spPr>
          <a:xfrm>
            <a:off x="3373489" y="1790404"/>
            <a:ext cx="1724806" cy="246221"/>
          </a:xfrm>
          <a:prstGeom prst="rect">
            <a:avLst/>
          </a:prstGeom>
        </p:spPr>
        <p:txBody>
          <a:bodyPr wrap="square">
            <a:spAutoFit/>
          </a:bodyPr>
          <a:lstStyle/>
          <a:p>
            <a:r>
              <a:rPr lang="en-US" sz="1000" i="1" dirty="0" smtClean="0"/>
              <a:t>Pharmaceutics </a:t>
            </a:r>
            <a:r>
              <a:rPr lang="en-US" sz="1000" b="1" dirty="0"/>
              <a:t>2020</a:t>
            </a:r>
            <a:r>
              <a:rPr lang="en-US" sz="1000" dirty="0"/>
              <a:t>, </a:t>
            </a:r>
            <a:r>
              <a:rPr lang="en-US" sz="1000" i="1" dirty="0"/>
              <a:t>12</a:t>
            </a:r>
            <a:r>
              <a:rPr lang="en-US" sz="1000" dirty="0"/>
              <a:t>, </a:t>
            </a:r>
            <a:r>
              <a:rPr lang="en-US" sz="1000" dirty="0" smtClean="0"/>
              <a:t>293</a:t>
            </a:r>
            <a:endParaRPr lang="en-US" sz="1000" dirty="0"/>
          </a:p>
        </p:txBody>
      </p:sp>
      <p:sp>
        <p:nvSpPr>
          <p:cNvPr id="2" name="CaixaDeTexto 1"/>
          <p:cNvSpPr txBox="1"/>
          <p:nvPr/>
        </p:nvSpPr>
        <p:spPr>
          <a:xfrm>
            <a:off x="130840" y="130119"/>
            <a:ext cx="1728935" cy="369332"/>
          </a:xfrm>
          <a:prstGeom prst="rect">
            <a:avLst/>
          </a:prstGeom>
          <a:noFill/>
        </p:spPr>
        <p:txBody>
          <a:bodyPr wrap="none" rtlCol="0">
            <a:spAutoFit/>
          </a:bodyPr>
          <a:lstStyle/>
          <a:p>
            <a:r>
              <a:rPr lang="pt-PT" b="1" cap="all" dirty="0" err="1" smtClean="0"/>
              <a:t>Methodology</a:t>
            </a:r>
            <a:endParaRPr lang="pt-PT" b="1" cap="all" dirty="0"/>
          </a:p>
        </p:txBody>
      </p:sp>
      <p:sp>
        <p:nvSpPr>
          <p:cNvPr id="3" name="Retângulo 2"/>
          <p:cNvSpPr/>
          <p:nvPr/>
        </p:nvSpPr>
        <p:spPr>
          <a:xfrm>
            <a:off x="1000402" y="1775885"/>
            <a:ext cx="1317990" cy="246221"/>
          </a:xfrm>
          <a:prstGeom prst="rect">
            <a:avLst/>
          </a:prstGeom>
        </p:spPr>
        <p:txBody>
          <a:bodyPr wrap="none">
            <a:spAutoFit/>
          </a:bodyPr>
          <a:lstStyle/>
          <a:p>
            <a:pPr algn="ctr"/>
            <a:r>
              <a:rPr lang="en-US" sz="1000" i="1" dirty="0" smtClean="0"/>
              <a:t>Chem. Sci., </a:t>
            </a:r>
            <a:r>
              <a:rPr lang="en-US" sz="1000" dirty="0" smtClean="0"/>
              <a:t>submitted</a:t>
            </a:r>
            <a:endParaRPr lang="en-US" sz="1000" dirty="0"/>
          </a:p>
        </p:txBody>
      </p:sp>
      <p:sp>
        <p:nvSpPr>
          <p:cNvPr id="9" name="Retângulo 8"/>
          <p:cNvSpPr/>
          <p:nvPr/>
        </p:nvSpPr>
        <p:spPr>
          <a:xfrm>
            <a:off x="5940577" y="1789299"/>
            <a:ext cx="1834108" cy="246221"/>
          </a:xfrm>
          <a:prstGeom prst="rect">
            <a:avLst/>
          </a:prstGeom>
        </p:spPr>
        <p:txBody>
          <a:bodyPr wrap="square">
            <a:spAutoFit/>
          </a:bodyPr>
          <a:lstStyle/>
          <a:p>
            <a:pPr algn="ctr"/>
            <a:r>
              <a:rPr lang="en-US" sz="1000" i="1" dirty="0" err="1" smtClean="0"/>
              <a:t>ChemMedChem</a:t>
            </a:r>
            <a:r>
              <a:rPr lang="en-US" sz="1000" i="1" dirty="0" smtClean="0"/>
              <a:t> </a:t>
            </a:r>
            <a:r>
              <a:rPr lang="en-US" sz="1000" b="1" dirty="0"/>
              <a:t>2019</a:t>
            </a:r>
            <a:r>
              <a:rPr lang="en-US" sz="1000" dirty="0"/>
              <a:t>, </a:t>
            </a:r>
            <a:r>
              <a:rPr lang="en-US" sz="1000" i="1" dirty="0"/>
              <a:t>14</a:t>
            </a:r>
            <a:r>
              <a:rPr lang="en-US" sz="1000" dirty="0"/>
              <a:t>, 1767</a:t>
            </a:r>
          </a:p>
        </p:txBody>
      </p:sp>
      <p:sp>
        <p:nvSpPr>
          <p:cNvPr id="34" name="CaixaDeTexto 33"/>
          <p:cNvSpPr txBox="1"/>
          <p:nvPr/>
        </p:nvSpPr>
        <p:spPr>
          <a:xfrm>
            <a:off x="6950099" y="4065236"/>
            <a:ext cx="929688" cy="1497925"/>
          </a:xfrm>
          <a:prstGeom prst="roundRect">
            <a:avLst/>
          </a:prstGeom>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spcBef>
                <a:spcPts val="600"/>
              </a:spcBef>
              <a:spcAft>
                <a:spcPts val="600"/>
              </a:spcAft>
              <a:buFont typeface="Wingdings" panose="05000000000000000000" pitchFamily="2" charset="2"/>
              <a:buChar char="ü"/>
            </a:pPr>
            <a:r>
              <a:rPr lang="pt-PT" sz="1400" dirty="0" smtClean="0"/>
              <a:t>NMR</a:t>
            </a:r>
          </a:p>
          <a:p>
            <a:pPr marL="285750" indent="-285750">
              <a:spcBef>
                <a:spcPts val="600"/>
              </a:spcBef>
              <a:spcAft>
                <a:spcPts val="600"/>
              </a:spcAft>
              <a:buFont typeface="Wingdings" panose="05000000000000000000" pitchFamily="2" charset="2"/>
              <a:buChar char="ü"/>
            </a:pPr>
            <a:r>
              <a:rPr lang="pt-PT" sz="1400" dirty="0" smtClean="0"/>
              <a:t>FTIR</a:t>
            </a:r>
          </a:p>
          <a:p>
            <a:pPr marL="285750" indent="-285750">
              <a:spcBef>
                <a:spcPts val="600"/>
              </a:spcBef>
              <a:spcAft>
                <a:spcPts val="600"/>
              </a:spcAft>
              <a:buFont typeface="Wingdings" panose="05000000000000000000" pitchFamily="2" charset="2"/>
              <a:buChar char="ü"/>
            </a:pPr>
            <a:r>
              <a:rPr lang="pt-PT" sz="1400" dirty="0" smtClean="0"/>
              <a:t>EA</a:t>
            </a:r>
          </a:p>
          <a:p>
            <a:pPr marL="285750" indent="-285750">
              <a:spcBef>
                <a:spcPts val="600"/>
              </a:spcBef>
              <a:spcAft>
                <a:spcPts val="600"/>
              </a:spcAft>
              <a:buFont typeface="Wingdings" panose="05000000000000000000" pitchFamily="2" charset="2"/>
              <a:buChar char="ü"/>
            </a:pPr>
            <a:r>
              <a:rPr lang="pt-PT" sz="1400" dirty="0" smtClean="0"/>
              <a:t>DSC</a:t>
            </a:r>
            <a:endParaRPr lang="pt-PT" sz="1400" dirty="0"/>
          </a:p>
        </p:txBody>
      </p:sp>
    </p:spTree>
    <p:extLst>
      <p:ext uri="{BB962C8B-B14F-4D97-AF65-F5344CB8AC3E}">
        <p14:creationId xmlns:p14="http://schemas.microsoft.com/office/powerpoint/2010/main" val="659792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2" presetClass="entr" presetSubtype="2"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wipe(right)">
                                      <p:cBhvr>
                                        <p:cTn id="9" dur="500"/>
                                        <p:tgtEl>
                                          <p:spTgt spid="18"/>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righ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22" presetClass="entr" presetSubtype="2"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par>
                          <p:cTn id="21" fill="hold">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22" presetClass="entr" presetSubtype="2"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par>
                          <p:cTn id="32" fill="hold">
                            <p:stCondLst>
                              <p:cond delay="500"/>
                            </p:stCondLst>
                            <p:childTnLst>
                              <p:par>
                                <p:cTn id="33" presetID="22" presetClass="entr" presetSubtype="2"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right)">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childTnLst>
                          </p:cTn>
                        </p:par>
                        <p:par>
                          <p:cTn id="41" fill="hold">
                            <p:stCondLst>
                              <p:cond delay="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nodeType="after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9" grpId="0" animBg="1"/>
      <p:bldP spid="30"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4" name="Imagem 10">
            <a:extLst>
              <a:ext uri="{FF2B5EF4-FFF2-40B4-BE49-F238E27FC236}">
                <a16:creationId xmlns:a16="http://schemas.microsoft.com/office/drawing/2014/main" id="{996B3D45-6109-46CB-A849-47F8D8A91E4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3429" y="609600"/>
            <a:ext cx="7210063" cy="5040000"/>
          </a:xfrm>
          <a:prstGeom prst="rect">
            <a:avLst/>
          </a:prstGeom>
          <a:noFill/>
          <a:ln>
            <a:noFill/>
          </a:ln>
        </p:spPr>
      </p:pic>
      <p:graphicFrame>
        <p:nvGraphicFramePr>
          <p:cNvPr id="5" name="Object 4">
            <a:extLst>
              <a:ext uri="{FF2B5EF4-FFF2-40B4-BE49-F238E27FC236}">
                <a16:creationId xmlns:a16="http://schemas.microsoft.com/office/drawing/2014/main" id="{F5DAEC1C-346D-4F6A-957B-E5B0DE5012AF}"/>
              </a:ext>
            </a:extLst>
          </p:cNvPr>
          <p:cNvGraphicFramePr>
            <a:graphicFrameLocks noChangeAspect="1"/>
          </p:cNvGraphicFramePr>
          <p:nvPr>
            <p:extLst>
              <p:ext uri="{D42A27DB-BD31-4B8C-83A1-F6EECF244321}">
                <p14:modId xmlns:p14="http://schemas.microsoft.com/office/powerpoint/2010/main" val="1449016192"/>
              </p:ext>
            </p:extLst>
          </p:nvPr>
        </p:nvGraphicFramePr>
        <p:xfrm>
          <a:off x="2563629" y="1133171"/>
          <a:ext cx="2159000" cy="1541463"/>
        </p:xfrm>
        <a:graphic>
          <a:graphicData uri="http://schemas.openxmlformats.org/presentationml/2006/ole">
            <mc:AlternateContent xmlns:mc="http://schemas.openxmlformats.org/markup-compatibility/2006">
              <mc:Choice xmlns:v="urn:schemas-microsoft-com:vml" Requires="v">
                <p:oleObj spid="_x0000_s4109" name="CS ChemDraw Drawing" r:id="rId6" imgW="2159052" imgH="1541512" progId="ChemDraw.Document.6.0">
                  <p:embed/>
                </p:oleObj>
              </mc:Choice>
              <mc:Fallback>
                <p:oleObj name="CS ChemDraw Drawing" r:id="rId6" imgW="2159052" imgH="1541512" progId="ChemDraw.Document.6.0">
                  <p:embed/>
                  <p:pic>
                    <p:nvPicPr>
                      <p:cNvPr id="5" name="Object 4">
                        <a:extLst>
                          <a:ext uri="{FF2B5EF4-FFF2-40B4-BE49-F238E27FC236}">
                            <a16:creationId xmlns:a16="http://schemas.microsoft.com/office/drawing/2014/main" id="{F5DAEC1C-346D-4F6A-957B-E5B0DE5012AF}"/>
                          </a:ext>
                        </a:extLst>
                      </p:cNvPr>
                      <p:cNvPicPr/>
                      <p:nvPr/>
                    </p:nvPicPr>
                    <p:blipFill>
                      <a:blip r:embed="rId7"/>
                      <a:stretch>
                        <a:fillRect/>
                      </a:stretch>
                    </p:blipFill>
                    <p:spPr>
                      <a:xfrm>
                        <a:off x="2563629" y="1133171"/>
                        <a:ext cx="2159000" cy="1541463"/>
                      </a:xfrm>
                      <a:prstGeom prst="rect">
                        <a:avLst/>
                      </a:prstGeom>
                      <a:ln>
                        <a:noFill/>
                      </a:ln>
                    </p:spPr>
                  </p:pic>
                </p:oleObj>
              </mc:Fallback>
            </mc:AlternateContent>
          </a:graphicData>
        </a:graphic>
      </p:graphicFrame>
      <p:sp>
        <p:nvSpPr>
          <p:cNvPr id="8" name="Rectangle 1">
            <a:extLst>
              <a:ext uri="{FF2B5EF4-FFF2-40B4-BE49-F238E27FC236}">
                <a16:creationId xmlns:a16="http://schemas.microsoft.com/office/drawing/2014/main" id="{235EC250-C0B8-4623-AFD0-CAB896636F1B}"/>
              </a:ext>
            </a:extLst>
          </p:cNvPr>
          <p:cNvSpPr/>
          <p:nvPr/>
        </p:nvSpPr>
        <p:spPr>
          <a:xfrm>
            <a:off x="1202658" y="2970272"/>
            <a:ext cx="1648691" cy="2313709"/>
          </a:xfrm>
          <a:prstGeom prst="rect">
            <a:avLst/>
          </a:prstGeom>
          <a:noFill/>
          <a:ln w="28575">
            <a:solidFill>
              <a:srgbClr val="441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9">
            <a:extLst>
              <a:ext uri="{FF2B5EF4-FFF2-40B4-BE49-F238E27FC236}">
                <a16:creationId xmlns:a16="http://schemas.microsoft.com/office/drawing/2014/main" id="{A42AB48C-FEF4-4D84-9655-976D61F81353}"/>
              </a:ext>
            </a:extLst>
          </p:cNvPr>
          <p:cNvSpPr/>
          <p:nvPr/>
        </p:nvSpPr>
        <p:spPr>
          <a:xfrm>
            <a:off x="5095787" y="3399764"/>
            <a:ext cx="166254" cy="1884218"/>
          </a:xfrm>
          <a:prstGeom prst="rect">
            <a:avLst/>
          </a:prstGeom>
          <a:noFill/>
          <a:ln w="28575">
            <a:solidFill>
              <a:srgbClr val="441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angle 11">
            <a:extLst>
              <a:ext uri="{FF2B5EF4-FFF2-40B4-BE49-F238E27FC236}">
                <a16:creationId xmlns:a16="http://schemas.microsoft.com/office/drawing/2014/main" id="{5117E99E-1577-4CBC-A404-5A8C95C403C8}"/>
              </a:ext>
            </a:extLst>
          </p:cNvPr>
          <p:cNvSpPr/>
          <p:nvPr/>
        </p:nvSpPr>
        <p:spPr>
          <a:xfrm>
            <a:off x="5947840" y="2582344"/>
            <a:ext cx="1863437" cy="2701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CaixaDeTexto 10"/>
          <p:cNvSpPr txBox="1"/>
          <p:nvPr/>
        </p:nvSpPr>
        <p:spPr>
          <a:xfrm>
            <a:off x="130840" y="130119"/>
            <a:ext cx="2525435" cy="369332"/>
          </a:xfrm>
          <a:prstGeom prst="rect">
            <a:avLst/>
          </a:prstGeom>
          <a:noFill/>
        </p:spPr>
        <p:txBody>
          <a:bodyPr wrap="none" rtlCol="0">
            <a:spAutoFit/>
          </a:bodyPr>
          <a:lstStyle/>
          <a:p>
            <a:r>
              <a:rPr lang="pt-PT" b="1" cap="all" baseline="30000" dirty="0" smtClean="0"/>
              <a:t>1</a:t>
            </a:r>
            <a:r>
              <a:rPr lang="pt-PT" b="1" cap="all" dirty="0" smtClean="0"/>
              <a:t>H NMR </a:t>
            </a:r>
            <a:r>
              <a:rPr lang="pt-PT" b="1" cap="all" dirty="0" err="1" smtClean="0"/>
              <a:t>spectroscopy</a:t>
            </a:r>
            <a:endParaRPr lang="pt-PT" b="1" cap="all" dirty="0"/>
          </a:p>
        </p:txBody>
      </p:sp>
    </p:spTree>
    <p:extLst>
      <p:ext uri="{BB962C8B-B14F-4D97-AF65-F5344CB8AC3E}">
        <p14:creationId xmlns:p14="http://schemas.microsoft.com/office/powerpoint/2010/main" val="2285115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5|8.4|10.3|14.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1601</Words>
  <Application>Microsoft Office PowerPoint</Application>
  <PresentationFormat>Apresentação no Ecrã (4:3)</PresentationFormat>
  <Paragraphs>530</Paragraphs>
  <Slides>17</Slides>
  <Notes>17</Notes>
  <HiddenSlides>0</HiddenSlides>
  <MMClips>1</MMClips>
  <ScaleCrop>false</ScaleCrop>
  <HeadingPairs>
    <vt:vector size="8" baseType="variant">
      <vt:variant>
        <vt:lpstr>Tipos de letra usados</vt:lpstr>
      </vt:variant>
      <vt:variant>
        <vt:i4>11</vt:i4>
      </vt:variant>
      <vt:variant>
        <vt:lpstr>Tema</vt:lpstr>
      </vt:variant>
      <vt:variant>
        <vt:i4>2</vt:i4>
      </vt:variant>
      <vt:variant>
        <vt:lpstr>Servidores OLE incorporados</vt:lpstr>
      </vt:variant>
      <vt:variant>
        <vt:i4>1</vt:i4>
      </vt:variant>
      <vt:variant>
        <vt:lpstr>Títulos dos diapositivos</vt:lpstr>
      </vt:variant>
      <vt:variant>
        <vt:i4>17</vt:i4>
      </vt:variant>
    </vt:vector>
  </HeadingPairs>
  <TitlesOfParts>
    <vt:vector size="31" baseType="lpstr">
      <vt:lpstr>Abadi</vt:lpstr>
      <vt:lpstr>Arial</vt:lpstr>
      <vt:lpstr>Arial Narrow</vt:lpstr>
      <vt:lpstr>Bahnschrift</vt:lpstr>
      <vt:lpstr>Calibri</vt:lpstr>
      <vt:lpstr>Calibri Light</vt:lpstr>
      <vt:lpstr>Cambria</vt:lpstr>
      <vt:lpstr>Century Gothic</vt:lpstr>
      <vt:lpstr>Times New Roman</vt:lpstr>
      <vt:lpstr>Verdana</vt:lpstr>
      <vt:lpstr>Wingdings</vt:lpstr>
      <vt:lpstr>Office Theme</vt:lpstr>
      <vt:lpstr>Custom Design</vt:lpstr>
      <vt:lpstr>CS ChemDraw Drawing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Miguel Santos</cp:lastModifiedBy>
  <cp:revision>122</cp:revision>
  <dcterms:created xsi:type="dcterms:W3CDTF">2015-04-04T09:45:50Z</dcterms:created>
  <dcterms:modified xsi:type="dcterms:W3CDTF">2020-11-10T16:47:40Z</dcterms:modified>
</cp:coreProperties>
</file>