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67" r:id="rId4"/>
    <p:sldId id="258" r:id="rId5"/>
    <p:sldId id="259" r:id="rId6"/>
    <p:sldId id="268" r:id="rId7"/>
    <p:sldId id="269" r:id="rId8"/>
    <p:sldId id="270" r:id="rId9"/>
    <p:sldId id="282" r:id="rId10"/>
    <p:sldId id="261" r:id="rId11"/>
    <p:sldId id="280" r:id="rId12"/>
    <p:sldId id="281" r:id="rId13"/>
    <p:sldId id="272" r:id="rId14"/>
    <p:sldId id="273" r:id="rId15"/>
    <p:sldId id="277" r:id="rId16"/>
    <p:sldId id="278" r:id="rId17"/>
    <p:sldId id="279" r:id="rId18"/>
    <p:sldId id="283" r:id="rId19"/>
    <p:sldId id="275" r:id="rId20"/>
    <p:sldId id="276" r:id="rId21"/>
    <p:sldId id="284" r:id="rId22"/>
    <p:sldId id="265" r:id="rId23"/>
    <p:sldId id="285" r:id="rId24"/>
    <p:sldId id="26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87E"/>
    <a:srgbClr val="B42256"/>
    <a:srgbClr val="E55DDF"/>
    <a:srgbClr val="96A31D"/>
    <a:srgbClr val="338D69"/>
    <a:srgbClr val="603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38" autoAdjust="0"/>
  </p:normalViewPr>
  <p:slideViewPr>
    <p:cSldViewPr>
      <p:cViewPr>
        <p:scale>
          <a:sx n="100" d="100"/>
          <a:sy n="100" d="100"/>
        </p:scale>
        <p:origin x="94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11/10/2020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10/11/2020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10/11/2020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10/11/2020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10/11/2020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469672"/>
            <a:ext cx="8305800" cy="2492990"/>
          </a:xfrm>
          <a:prstGeom prst="rect">
            <a:avLst/>
          </a:prstGeom>
          <a:noFill/>
        </p:spPr>
        <p:txBody>
          <a:bodyPr wrap="square" rtlCol="0">
            <a:spAutoFit/>
          </a:bodyPr>
          <a:lstStyle/>
          <a:p>
            <a:pPr algn="ctr"/>
            <a:r>
              <a:rPr lang="en-US" sz="2400" b="1" dirty="0"/>
              <a:t>Development of a novel class of brain penetrant ligands endowed with high affinity and selectivity for </a:t>
            </a:r>
          </a:p>
          <a:p>
            <a:pPr algn="ctr"/>
            <a:r>
              <a:rPr lang="en-US" sz="2400" b="1" dirty="0"/>
              <a:t>dopamine D4 receptors</a:t>
            </a:r>
            <a:endParaRPr lang="en-US" b="1" dirty="0"/>
          </a:p>
          <a:p>
            <a:pPr algn="ctr"/>
            <a:endParaRPr lang="en-US" b="1" dirty="0"/>
          </a:p>
          <a:p>
            <a:pPr algn="ctr"/>
            <a:endParaRPr lang="fr-FR" dirty="0"/>
          </a:p>
          <a:p>
            <a:pPr algn="ctr"/>
            <a:r>
              <a:rPr lang="hr-HR" b="1" dirty="0"/>
              <a:t>Pegi Pavletić</a:t>
            </a:r>
            <a:r>
              <a:rPr lang="it-IT" b="1" dirty="0"/>
              <a:t> </a:t>
            </a:r>
            <a:r>
              <a:rPr lang="it-IT" b="1" baseline="30000" dirty="0"/>
              <a:t>1,</a:t>
            </a:r>
            <a:r>
              <a:rPr lang="it-IT" b="1" dirty="0"/>
              <a:t>*, F</a:t>
            </a:r>
            <a:r>
              <a:rPr lang="en-GB" b="1" dirty="0" err="1"/>
              <a:t>abio</a:t>
            </a:r>
            <a:r>
              <a:rPr lang="hr-HR" b="1" dirty="0"/>
              <a:t> Del </a:t>
            </a:r>
            <a:r>
              <a:rPr lang="hr-HR" b="1" dirty="0" err="1"/>
              <a:t>Bello</a:t>
            </a:r>
            <a:r>
              <a:rPr lang="it-IT" b="1" dirty="0"/>
              <a:t> </a:t>
            </a:r>
            <a:r>
              <a:rPr lang="hr-HR" b="1" baseline="30000" dirty="0"/>
              <a:t>1</a:t>
            </a:r>
            <a:r>
              <a:rPr lang="it-IT" b="1" dirty="0"/>
              <a:t>, Alessandro Piergentili </a:t>
            </a:r>
            <a:r>
              <a:rPr lang="it-IT" b="1" baseline="30000" dirty="0"/>
              <a:t>1</a:t>
            </a:r>
            <a:r>
              <a:rPr lang="it-IT" b="1" dirty="0"/>
              <a:t>, and </a:t>
            </a:r>
            <a:r>
              <a:rPr lang="hr-HR" b="1" dirty="0" err="1"/>
              <a:t>Wilma</a:t>
            </a:r>
            <a:r>
              <a:rPr lang="hr-HR" b="1" dirty="0"/>
              <a:t> </a:t>
            </a:r>
            <a:r>
              <a:rPr lang="hr-HR" b="1" dirty="0" err="1"/>
              <a:t>Quaglia</a:t>
            </a:r>
            <a:r>
              <a:rPr lang="it-IT" b="1" dirty="0"/>
              <a:t> </a:t>
            </a:r>
            <a:r>
              <a:rPr lang="hr-HR" b="1" baseline="30000" dirty="0"/>
              <a:t>1</a:t>
            </a:r>
            <a:endParaRPr lang="it-IT" b="1" baseline="30000" dirty="0"/>
          </a:p>
          <a:p>
            <a:endParaRPr lang="it-IT" b="1" baseline="30000" dirty="0"/>
          </a:p>
          <a:p>
            <a:endParaRPr lang="fr-FR" dirty="0"/>
          </a:p>
        </p:txBody>
      </p:sp>
      <p:sp>
        <p:nvSpPr>
          <p:cNvPr id="5" name="Slide Number Placeholder 4"/>
          <p:cNvSpPr>
            <a:spLocks noGrp="1"/>
          </p:cNvSpPr>
          <p:nvPr>
            <p:ph type="sldNum" sz="quarter" idx="12"/>
          </p:nvPr>
        </p:nvSpPr>
        <p:spPr>
          <a:xfrm>
            <a:off x="6934200" y="6416675"/>
            <a:ext cx="2133600" cy="365125"/>
          </a:xfrm>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4" name="Picture 3">
            <a:extLst>
              <a:ext uri="{FF2B5EF4-FFF2-40B4-BE49-F238E27FC236}">
                <a16:creationId xmlns:a16="http://schemas.microsoft.com/office/drawing/2014/main" id="{140A76DB-1633-46DD-B7C9-A3079D684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96" y="4828834"/>
            <a:ext cx="1104899" cy="1333568"/>
          </a:xfrm>
          <a:prstGeom prst="rect">
            <a:avLst/>
          </a:prstGeom>
        </p:spPr>
      </p:pic>
      <p:sp>
        <p:nvSpPr>
          <p:cNvPr id="7" name="TextBox 6">
            <a:extLst>
              <a:ext uri="{FF2B5EF4-FFF2-40B4-BE49-F238E27FC236}">
                <a16:creationId xmlns:a16="http://schemas.microsoft.com/office/drawing/2014/main" id="{956A8BC8-C32F-475D-B237-0D21ED9CFE45}"/>
              </a:ext>
            </a:extLst>
          </p:cNvPr>
          <p:cNvSpPr txBox="1"/>
          <p:nvPr/>
        </p:nvSpPr>
        <p:spPr>
          <a:xfrm>
            <a:off x="1818295" y="5023629"/>
            <a:ext cx="5998959" cy="1138773"/>
          </a:xfrm>
          <a:prstGeom prst="rect">
            <a:avLst/>
          </a:prstGeom>
          <a:noFill/>
        </p:spPr>
        <p:txBody>
          <a:bodyPr wrap="square" rtlCol="0">
            <a:spAutoFit/>
          </a:bodyPr>
          <a:lstStyle/>
          <a:p>
            <a:pPr algn="ctr"/>
            <a:r>
              <a:rPr lang="en-US" sz="1600" baseline="30000" dirty="0"/>
              <a:t>1</a:t>
            </a:r>
            <a:r>
              <a:rPr lang="en-US" sz="1600" dirty="0"/>
              <a:t>School of Pharmacy, Medicinal Chemistry Unit, </a:t>
            </a:r>
          </a:p>
          <a:p>
            <a:pPr algn="ctr"/>
            <a:r>
              <a:rPr lang="en-US" sz="1600" dirty="0"/>
              <a:t>University of </a:t>
            </a:r>
            <a:r>
              <a:rPr lang="en-US" sz="1600" dirty="0" err="1"/>
              <a:t>Camerino</a:t>
            </a:r>
            <a:r>
              <a:rPr lang="en-US" sz="1600" dirty="0"/>
              <a:t>, Via S. Agostino 1, 62032 </a:t>
            </a:r>
            <a:r>
              <a:rPr lang="en-US" sz="1600" dirty="0" err="1"/>
              <a:t>Camerino</a:t>
            </a:r>
            <a:r>
              <a:rPr lang="en-US" sz="1600" dirty="0"/>
              <a:t>, Italy</a:t>
            </a:r>
          </a:p>
          <a:p>
            <a:endParaRPr lang="fr-FR" dirty="0"/>
          </a:p>
          <a:p>
            <a:endParaRPr lang="hr-HR" dirty="0"/>
          </a:p>
        </p:txBody>
      </p:sp>
      <p:sp>
        <p:nvSpPr>
          <p:cNvPr id="10" name="TextBox 9">
            <a:extLst>
              <a:ext uri="{FF2B5EF4-FFF2-40B4-BE49-F238E27FC236}">
                <a16:creationId xmlns:a16="http://schemas.microsoft.com/office/drawing/2014/main" id="{70C24A4C-AD78-44A2-964B-5379CEDC8D86}"/>
              </a:ext>
            </a:extLst>
          </p:cNvPr>
          <p:cNvSpPr txBox="1"/>
          <p:nvPr/>
        </p:nvSpPr>
        <p:spPr>
          <a:xfrm>
            <a:off x="2929951" y="5876350"/>
            <a:ext cx="3775649" cy="584775"/>
          </a:xfrm>
          <a:prstGeom prst="rect">
            <a:avLst/>
          </a:prstGeom>
          <a:noFill/>
        </p:spPr>
        <p:txBody>
          <a:bodyPr wrap="none" rtlCol="0">
            <a:spAutoFit/>
          </a:bodyPr>
          <a:lstStyle/>
          <a:p>
            <a:r>
              <a:rPr lang="en-US" sz="1400" b="1" dirty="0"/>
              <a:t>*</a:t>
            </a:r>
            <a:r>
              <a:rPr lang="en-US" sz="1400" dirty="0"/>
              <a:t> Corresponding author: </a:t>
            </a:r>
            <a:r>
              <a:rPr lang="hr-HR" sz="1400" dirty="0"/>
              <a:t>pegi.pavletic@unicam.it</a:t>
            </a:r>
            <a:endParaRPr lang="fr-FR" sz="1400" dirty="0"/>
          </a:p>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8" name="Content Placeholder 7">
            <a:extLst>
              <a:ext uri="{FF2B5EF4-FFF2-40B4-BE49-F238E27FC236}">
                <a16:creationId xmlns:a16="http://schemas.microsoft.com/office/drawing/2014/main" id="{05A23FDE-6C4A-4FF9-BC5C-7BB7A306E352}"/>
              </a:ext>
            </a:extLst>
          </p:cNvPr>
          <p:cNvSpPr>
            <a:spLocks noGrp="1"/>
          </p:cNvSpPr>
          <p:nvPr>
            <p:ph idx="1"/>
          </p:nvPr>
        </p:nvSpPr>
        <p:spPr>
          <a:xfrm>
            <a:off x="381000" y="2503892"/>
            <a:ext cx="3048000" cy="4238203"/>
          </a:xfrm>
        </p:spPr>
        <p:txBody>
          <a:bodyPr>
            <a:normAutofit/>
          </a:bodyPr>
          <a:lstStyle/>
          <a:p>
            <a:pPr algn="just"/>
            <a:r>
              <a:rPr lang="en-US" sz="1400" dirty="0"/>
              <a:t>Interestingly, in </a:t>
            </a:r>
            <a:r>
              <a:rPr lang="en-US" sz="1400" i="1" dirty="0"/>
              <a:t>in vivo </a:t>
            </a:r>
            <a:r>
              <a:rPr lang="en-US" sz="1400" dirty="0"/>
              <a:t>pharmacokinetic studies, a relevant brain penetration characterizes compound </a:t>
            </a:r>
            <a:r>
              <a:rPr lang="en-US" sz="1400" b="1" dirty="0"/>
              <a:t>12</a:t>
            </a:r>
            <a:r>
              <a:rPr lang="en-US" sz="1400" dirty="0"/>
              <a:t> (</a:t>
            </a:r>
            <a:r>
              <a:rPr lang="en-US" sz="1400" i="1" dirty="0"/>
              <a:t>Figure </a:t>
            </a:r>
            <a:r>
              <a:rPr lang="hr-HR" sz="1400" i="1" dirty="0"/>
              <a:t>6</a:t>
            </a:r>
            <a:r>
              <a:rPr lang="en-US" sz="1400" dirty="0"/>
              <a:t>) </a:t>
            </a:r>
            <a:endParaRPr lang="hr-HR" sz="1400" dirty="0"/>
          </a:p>
          <a:p>
            <a:pPr algn="just"/>
            <a:r>
              <a:rPr lang="en-US" sz="1400" dirty="0"/>
              <a:t>From functional studies, </a:t>
            </a:r>
            <a:r>
              <a:rPr lang="en-US" sz="1400" b="1" dirty="0"/>
              <a:t>12</a:t>
            </a:r>
            <a:r>
              <a:rPr lang="en-US" sz="1400" dirty="0"/>
              <a:t> shows a biased behavior, potently and partially activating Gi protein and inhibiting β-arrestin2 recruitment (</a:t>
            </a:r>
            <a:r>
              <a:rPr lang="en-US" sz="1400" i="1" dirty="0"/>
              <a:t>Table 1</a:t>
            </a:r>
            <a:r>
              <a:rPr lang="en-US" sz="1400" dirty="0"/>
              <a:t>)</a:t>
            </a:r>
          </a:p>
          <a:p>
            <a:pPr algn="just"/>
            <a:r>
              <a:rPr lang="en-US" sz="1400" dirty="0"/>
              <a:t>Future studies with </a:t>
            </a:r>
            <a:r>
              <a:rPr lang="en-US" sz="1400" b="1" dirty="0"/>
              <a:t>12</a:t>
            </a:r>
            <a:r>
              <a:rPr lang="en-US" sz="1400" dirty="0"/>
              <a:t> might reveal mechanistically related behaviors and the interplay between G-protein- and β-</a:t>
            </a:r>
            <a:r>
              <a:rPr lang="en-US" sz="1400" dirty="0" err="1"/>
              <a:t>arrestin</a:t>
            </a:r>
            <a:r>
              <a:rPr lang="en-US" sz="1400" dirty="0"/>
              <a:t>-mediated signaling in D4R-related physiological effects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a:extLst>
              <a:ext uri="{FF2B5EF4-FFF2-40B4-BE49-F238E27FC236}">
                <a16:creationId xmlns:a16="http://schemas.microsoft.com/office/drawing/2014/main" id="{775E9CD9-2747-4E87-98B3-E265732B1D1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097" name="Immagine 4">
            <a:extLst>
              <a:ext uri="{FF2B5EF4-FFF2-40B4-BE49-F238E27FC236}">
                <a16:creationId xmlns:a16="http://schemas.microsoft.com/office/drawing/2014/main" id="{EF729D4A-DC94-493D-A202-713A9F879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16" t="2238" r="1344" b="3168"/>
          <a:stretch>
            <a:fillRect/>
          </a:stretch>
        </p:blipFill>
        <p:spPr bwMode="auto">
          <a:xfrm>
            <a:off x="4419600" y="1462054"/>
            <a:ext cx="4243290" cy="19125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E1AF52A-9E1D-4825-8FE6-8D685D29AA7B}"/>
              </a:ext>
            </a:extLst>
          </p:cNvPr>
          <p:cNvSpPr>
            <a:spLocks noChangeArrowheads="1"/>
          </p:cNvSpPr>
          <p:nvPr/>
        </p:nvSpPr>
        <p:spPr bwMode="auto">
          <a:xfrm>
            <a:off x="4503398" y="3225785"/>
            <a:ext cx="41594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11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Figure </a:t>
            </a:r>
            <a:r>
              <a:rPr kumimoji="0" lang="hr-HR" altLang="it-IT" sz="11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6</a:t>
            </a:r>
            <a:r>
              <a:rPr kumimoji="0" lang="en-GB" altLang="it-IT" sz="11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Plot of mean concentration with standard </a:t>
            </a:r>
            <a:r>
              <a:rPr kumimoji="0" lang="en-GB" altLang="it-IT" sz="1100" b="0" i="1"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devations</a:t>
            </a:r>
            <a:r>
              <a:rPr kumimoji="0" lang="en-GB" altLang="it-IT" sz="11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of </a:t>
            </a:r>
            <a:r>
              <a:rPr kumimoji="0" lang="en-GB" altLang="it-IT" sz="11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12</a:t>
            </a:r>
            <a:r>
              <a:rPr kumimoji="0" lang="en-GB" altLang="it-IT" sz="11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in plasma and brain after subcutaneous administration (3 mg/kg).</a:t>
            </a:r>
            <a:endParaRPr kumimoji="0" lang="en-GB" altLang="it-IT" sz="1600" b="0" i="1" u="none" strike="noStrike" cap="none" normalizeH="0" baseline="0" dirty="0">
              <a:ln>
                <a:noFill/>
              </a:ln>
              <a:solidFill>
                <a:schemeClr val="tx1"/>
              </a:solidFill>
              <a:effectLst/>
            </a:endParaRPr>
          </a:p>
        </p:txBody>
      </p:sp>
      <p:sp>
        <p:nvSpPr>
          <p:cNvPr id="16" name="Rettangolo 15">
            <a:extLst>
              <a:ext uri="{FF2B5EF4-FFF2-40B4-BE49-F238E27FC236}">
                <a16:creationId xmlns:a16="http://schemas.microsoft.com/office/drawing/2014/main" id="{180A15C7-B747-45CC-8B5B-586D476942E9}"/>
              </a:ext>
            </a:extLst>
          </p:cNvPr>
          <p:cNvSpPr/>
          <p:nvPr/>
        </p:nvSpPr>
        <p:spPr>
          <a:xfrm>
            <a:off x="3810000" y="4264983"/>
            <a:ext cx="5181600" cy="430887"/>
          </a:xfrm>
          <a:prstGeom prst="rect">
            <a:avLst/>
          </a:prstGeom>
        </p:spPr>
        <p:txBody>
          <a:bodyPr wrap="square">
            <a:spAutoFit/>
          </a:bodyPr>
          <a:lstStyle/>
          <a:p>
            <a:pPr algn="just"/>
            <a:r>
              <a:rPr lang="en-US" sz="1100" b="1" dirty="0"/>
              <a:t>Table 1</a:t>
            </a:r>
            <a:r>
              <a:rPr lang="en-US" sz="1100" dirty="0"/>
              <a:t>. Potency Values (Expressed as pEC</a:t>
            </a:r>
            <a:r>
              <a:rPr lang="en-US" sz="1100" baseline="-25000" dirty="0"/>
              <a:t>50</a:t>
            </a:r>
            <a:r>
              <a:rPr lang="en-US" sz="1100" dirty="0"/>
              <a:t> or pIC</a:t>
            </a:r>
            <a:r>
              <a:rPr lang="en-US" sz="1100" baseline="-25000" dirty="0"/>
              <a:t>50</a:t>
            </a:r>
            <a:r>
              <a:rPr lang="en-US" sz="1100" dirty="0"/>
              <a:t>) and Efficacy Values of  </a:t>
            </a:r>
            <a:r>
              <a:rPr lang="en-US" sz="1100" b="1" dirty="0"/>
              <a:t>12</a:t>
            </a:r>
            <a:r>
              <a:rPr lang="en-US" sz="1100" dirty="0"/>
              <a:t> and Dopamine for D4R Expressed in HEK293T Cells.</a:t>
            </a:r>
            <a:endParaRPr lang="it-IT" sz="1100" dirty="0"/>
          </a:p>
        </p:txBody>
      </p:sp>
      <p:pic>
        <p:nvPicPr>
          <p:cNvPr id="17" name="Immagine 16">
            <a:extLst>
              <a:ext uri="{FF2B5EF4-FFF2-40B4-BE49-F238E27FC236}">
                <a16:creationId xmlns:a16="http://schemas.microsoft.com/office/drawing/2014/main" id="{CD3EE983-E1D2-4B68-99AA-0DA92A686ED1}"/>
              </a:ext>
            </a:extLst>
          </p:cNvPr>
          <p:cNvPicPr>
            <a:picLocks noChangeAspect="1"/>
          </p:cNvPicPr>
          <p:nvPr/>
        </p:nvPicPr>
        <p:blipFill>
          <a:blip r:embed="rId5"/>
          <a:stretch>
            <a:fillRect/>
          </a:stretch>
        </p:blipFill>
        <p:spPr>
          <a:xfrm>
            <a:off x="3809998" y="4708808"/>
            <a:ext cx="6122770" cy="1475317"/>
          </a:xfrm>
          <a:prstGeom prst="rect">
            <a:avLst/>
          </a:prstGeom>
        </p:spPr>
      </p:pic>
      <p:graphicFrame>
        <p:nvGraphicFramePr>
          <p:cNvPr id="18" name="Oggetto 17">
            <a:extLst>
              <a:ext uri="{FF2B5EF4-FFF2-40B4-BE49-F238E27FC236}">
                <a16:creationId xmlns:a16="http://schemas.microsoft.com/office/drawing/2014/main" id="{9F559FC6-36F5-4DAD-AFD0-9D0A0DB6CC2B}"/>
              </a:ext>
            </a:extLst>
          </p:cNvPr>
          <p:cNvGraphicFramePr>
            <a:graphicFrameLocks noChangeAspect="1"/>
          </p:cNvGraphicFramePr>
          <p:nvPr>
            <p:extLst>
              <p:ext uri="{D42A27DB-BD31-4B8C-83A1-F6EECF244321}">
                <p14:modId xmlns:p14="http://schemas.microsoft.com/office/powerpoint/2010/main" val="3442650097"/>
              </p:ext>
            </p:extLst>
          </p:nvPr>
        </p:nvGraphicFramePr>
        <p:xfrm>
          <a:off x="914400" y="1338263"/>
          <a:ext cx="2081213" cy="1119187"/>
        </p:xfrm>
        <a:graphic>
          <a:graphicData uri="http://schemas.openxmlformats.org/presentationml/2006/ole">
            <mc:AlternateContent xmlns:mc="http://schemas.openxmlformats.org/markup-compatibility/2006">
              <mc:Choice xmlns:v="urn:schemas-microsoft-com:vml" Requires="v">
                <p:oleObj spid="_x0000_s4120" name="CS ChemDraw Drawing" r:id="rId6" imgW="2081855" imgH="1118458" progId="ChemDraw.Document.6.0">
                  <p:embed/>
                </p:oleObj>
              </mc:Choice>
              <mc:Fallback>
                <p:oleObj name="CS ChemDraw Drawing" r:id="rId6" imgW="2081855" imgH="1118458" progId="ChemDraw.Document.6.0">
                  <p:embed/>
                  <p:pic>
                    <p:nvPicPr>
                      <p:cNvPr id="0" name=""/>
                      <p:cNvPicPr/>
                      <p:nvPr/>
                    </p:nvPicPr>
                    <p:blipFill>
                      <a:blip r:embed="rId7"/>
                      <a:stretch>
                        <a:fillRect/>
                      </a:stretch>
                    </p:blipFill>
                    <p:spPr>
                      <a:xfrm>
                        <a:off x="914400" y="1338263"/>
                        <a:ext cx="2081213" cy="1119187"/>
                      </a:xfrm>
                      <a:prstGeom prst="rect">
                        <a:avLst/>
                      </a:prstGeom>
                    </p:spPr>
                  </p:pic>
                </p:oleObj>
              </mc:Fallback>
            </mc:AlternateContent>
          </a:graphicData>
        </a:graphic>
      </p:graphicFrame>
      <p:sp>
        <p:nvSpPr>
          <p:cNvPr id="20" name="TextBox 12">
            <a:extLst>
              <a:ext uri="{FF2B5EF4-FFF2-40B4-BE49-F238E27FC236}">
                <a16:creationId xmlns:a16="http://schemas.microsoft.com/office/drawing/2014/main" id="{3796390E-6242-4A80-B869-938A4FD5A785}"/>
              </a:ext>
            </a:extLst>
          </p:cNvPr>
          <p:cNvSpPr txBox="1"/>
          <p:nvPr/>
        </p:nvSpPr>
        <p:spPr>
          <a:xfrm>
            <a:off x="280060" y="832802"/>
            <a:ext cx="8355044" cy="369332"/>
          </a:xfrm>
          <a:prstGeom prst="rect">
            <a:avLst/>
          </a:prstGeom>
          <a:noFill/>
          <a:ln w="28575"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it-IT" dirty="0">
                <a:solidFill>
                  <a:schemeClr val="accent2">
                    <a:lumMod val="75000"/>
                  </a:schemeClr>
                </a:solidFill>
              </a:rPr>
              <a:t>MOST INTERESTING RESULTS FROM THE STUDY OF THE FIRST SERIES OF COMPOUNDS</a:t>
            </a:r>
            <a:endParaRPr lang="hr-HR" dirty="0">
              <a:solidFill>
                <a:schemeClr val="accent2">
                  <a:lumMod val="75000"/>
                </a:schemeClr>
              </a:solidFill>
            </a:endParaRPr>
          </a:p>
        </p:txBody>
      </p:sp>
    </p:spTree>
    <p:extLst>
      <p:ext uri="{BB962C8B-B14F-4D97-AF65-F5344CB8AC3E}">
        <p14:creationId xmlns:p14="http://schemas.microsoft.com/office/powerpoint/2010/main" val="96812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a:extLst>
              <a:ext uri="{FF2B5EF4-FFF2-40B4-BE49-F238E27FC236}">
                <a16:creationId xmlns:a16="http://schemas.microsoft.com/office/drawing/2014/main" id="{775E9CD9-2747-4E87-98B3-E265732B1D1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5" name="Oggetto 14">
            <a:extLst>
              <a:ext uri="{FF2B5EF4-FFF2-40B4-BE49-F238E27FC236}">
                <a16:creationId xmlns:a16="http://schemas.microsoft.com/office/drawing/2014/main" id="{BDA5D61F-BC8B-47C1-9529-34D1C3B247CF}"/>
              </a:ext>
            </a:extLst>
          </p:cNvPr>
          <p:cNvGraphicFramePr>
            <a:graphicFrameLocks noChangeAspect="1"/>
          </p:cNvGraphicFramePr>
          <p:nvPr>
            <p:extLst>
              <p:ext uri="{D42A27DB-BD31-4B8C-83A1-F6EECF244321}">
                <p14:modId xmlns:p14="http://schemas.microsoft.com/office/powerpoint/2010/main" val="4181996618"/>
              </p:ext>
            </p:extLst>
          </p:nvPr>
        </p:nvGraphicFramePr>
        <p:xfrm>
          <a:off x="864547" y="3418689"/>
          <a:ext cx="2832100" cy="1535113"/>
        </p:xfrm>
        <a:graphic>
          <a:graphicData uri="http://schemas.openxmlformats.org/presentationml/2006/ole">
            <mc:AlternateContent xmlns:mc="http://schemas.openxmlformats.org/markup-compatibility/2006">
              <mc:Choice xmlns:v="urn:schemas-microsoft-com:vml" Requires="v">
                <p:oleObj spid="_x0000_s5179" name="CS ChemDraw Drawing" r:id="rId4" imgW="2078452" imgH="1124854" progId="ChemDraw.Document.6.0">
                  <p:embed/>
                </p:oleObj>
              </mc:Choice>
              <mc:Fallback>
                <p:oleObj name="CS ChemDraw Drawing" r:id="rId4" imgW="2078452" imgH="1124854" progId="ChemDraw.Document.6.0">
                  <p:embed/>
                  <p:pic>
                    <p:nvPicPr>
                      <p:cNvPr id="18" name="Oggetto 17">
                        <a:extLst>
                          <a:ext uri="{FF2B5EF4-FFF2-40B4-BE49-F238E27FC236}">
                            <a16:creationId xmlns:a16="http://schemas.microsoft.com/office/drawing/2014/main" id="{9F559FC6-36F5-4DAD-AFD0-9D0A0DB6CC2B}"/>
                          </a:ext>
                        </a:extLst>
                      </p:cNvPr>
                      <p:cNvPicPr/>
                      <p:nvPr/>
                    </p:nvPicPr>
                    <p:blipFill>
                      <a:blip r:embed="rId5"/>
                      <a:stretch>
                        <a:fillRect/>
                      </a:stretch>
                    </p:blipFill>
                    <p:spPr>
                      <a:xfrm>
                        <a:off x="864547" y="3418689"/>
                        <a:ext cx="2832100" cy="1535113"/>
                      </a:xfrm>
                      <a:prstGeom prst="rect">
                        <a:avLst/>
                      </a:prstGeom>
                    </p:spPr>
                  </p:pic>
                </p:oleObj>
              </mc:Fallback>
            </mc:AlternateContent>
          </a:graphicData>
        </a:graphic>
      </p:graphicFrame>
      <p:sp>
        <p:nvSpPr>
          <p:cNvPr id="10" name="Rettangolo 9">
            <a:extLst>
              <a:ext uri="{FF2B5EF4-FFF2-40B4-BE49-F238E27FC236}">
                <a16:creationId xmlns:a16="http://schemas.microsoft.com/office/drawing/2014/main" id="{B216F0C0-3F2E-45ED-94BC-022A0AAC8333}"/>
              </a:ext>
            </a:extLst>
          </p:cNvPr>
          <p:cNvSpPr/>
          <p:nvPr/>
        </p:nvSpPr>
        <p:spPr>
          <a:xfrm>
            <a:off x="304800" y="770909"/>
            <a:ext cx="8477250" cy="923330"/>
          </a:xfrm>
          <a:prstGeom prst="rect">
            <a:avLst/>
          </a:prstGeom>
        </p:spPr>
        <p:txBody>
          <a:bodyPr wrap="square">
            <a:spAutoFit/>
          </a:bodyPr>
          <a:lstStyle/>
          <a:p>
            <a:pPr algn="just"/>
            <a:r>
              <a:rPr lang="en-US" dirty="0"/>
              <a:t>Due to its interesting biological profile, </a:t>
            </a:r>
            <a:r>
              <a:rPr lang="en-US" b="1" dirty="0"/>
              <a:t>12</a:t>
            </a:r>
            <a:r>
              <a:rPr lang="en-US" dirty="0"/>
              <a:t> has been selected as a model for the synthesis of analogues, to define extensive SARs for this class of potent and selective D4R ligands</a:t>
            </a:r>
            <a:r>
              <a:rPr lang="hr-HR" dirty="0"/>
              <a:t> (</a:t>
            </a:r>
            <a:r>
              <a:rPr lang="hr-HR" i="1" dirty="0"/>
              <a:t>Figure 7</a:t>
            </a:r>
            <a:r>
              <a:rPr lang="hr-HR" dirty="0"/>
              <a:t>) </a:t>
            </a:r>
            <a:endParaRPr lang="en-US" dirty="0"/>
          </a:p>
        </p:txBody>
      </p:sp>
      <p:graphicFrame>
        <p:nvGraphicFramePr>
          <p:cNvPr id="21" name="Oggetto 20">
            <a:extLst>
              <a:ext uri="{FF2B5EF4-FFF2-40B4-BE49-F238E27FC236}">
                <a16:creationId xmlns:a16="http://schemas.microsoft.com/office/drawing/2014/main" id="{C198D19C-CAB6-45C0-863C-196A391BCCC5}"/>
              </a:ext>
            </a:extLst>
          </p:cNvPr>
          <p:cNvGraphicFramePr>
            <a:graphicFrameLocks noChangeAspect="1"/>
          </p:cNvGraphicFramePr>
          <p:nvPr>
            <p:extLst>
              <p:ext uri="{D42A27DB-BD31-4B8C-83A1-F6EECF244321}">
                <p14:modId xmlns:p14="http://schemas.microsoft.com/office/powerpoint/2010/main" val="1779371818"/>
              </p:ext>
            </p:extLst>
          </p:nvPr>
        </p:nvGraphicFramePr>
        <p:xfrm>
          <a:off x="4543425" y="2878309"/>
          <a:ext cx="4166763" cy="2630638"/>
        </p:xfrm>
        <a:graphic>
          <a:graphicData uri="http://schemas.openxmlformats.org/presentationml/2006/ole">
            <mc:AlternateContent xmlns:mc="http://schemas.openxmlformats.org/markup-compatibility/2006">
              <mc:Choice xmlns:v="urn:schemas-microsoft-com:vml" Requires="v">
                <p:oleObj spid="_x0000_s5180" name="CS ChemDraw Drawing" r:id="rId6" imgW="3058349" imgH="1933743" progId="ChemDraw.Document.6.0">
                  <p:embed/>
                </p:oleObj>
              </mc:Choice>
              <mc:Fallback>
                <p:oleObj name="CS ChemDraw Drawing" r:id="rId6" imgW="3058349" imgH="1933743" progId="ChemDraw.Document.6.0">
                  <p:embed/>
                  <p:pic>
                    <p:nvPicPr>
                      <p:cNvPr id="19" name="Oggetto 18">
                        <a:extLst>
                          <a:ext uri="{FF2B5EF4-FFF2-40B4-BE49-F238E27FC236}">
                            <a16:creationId xmlns:a16="http://schemas.microsoft.com/office/drawing/2014/main" id="{B179F316-75E5-462E-8A21-2B805C1FB2C9}"/>
                          </a:ext>
                        </a:extLst>
                      </p:cNvPr>
                      <p:cNvPicPr/>
                      <p:nvPr/>
                    </p:nvPicPr>
                    <p:blipFill>
                      <a:blip r:embed="rId7"/>
                      <a:stretch>
                        <a:fillRect/>
                      </a:stretch>
                    </p:blipFill>
                    <p:spPr>
                      <a:xfrm>
                        <a:off x="4543425" y="2878309"/>
                        <a:ext cx="4166763" cy="2630638"/>
                      </a:xfrm>
                      <a:prstGeom prst="rect">
                        <a:avLst/>
                      </a:prstGeom>
                    </p:spPr>
                  </p:pic>
                </p:oleObj>
              </mc:Fallback>
            </mc:AlternateContent>
          </a:graphicData>
        </a:graphic>
      </p:graphicFrame>
      <p:sp>
        <p:nvSpPr>
          <p:cNvPr id="24" name="CasellaDiTesto 23">
            <a:extLst>
              <a:ext uri="{FF2B5EF4-FFF2-40B4-BE49-F238E27FC236}">
                <a16:creationId xmlns:a16="http://schemas.microsoft.com/office/drawing/2014/main" id="{4A4458CA-0435-4311-A47A-F9A2BB0B3709}"/>
              </a:ext>
            </a:extLst>
          </p:cNvPr>
          <p:cNvSpPr txBox="1"/>
          <p:nvPr/>
        </p:nvSpPr>
        <p:spPr>
          <a:xfrm>
            <a:off x="710836" y="1833376"/>
            <a:ext cx="7715250" cy="830997"/>
          </a:xfrm>
          <a:prstGeom prst="rect">
            <a:avLst/>
          </a:prstGeom>
          <a:noFill/>
        </p:spPr>
        <p:txBody>
          <a:bodyPr wrap="square" rtlCol="0">
            <a:spAutoFit/>
          </a:bodyPr>
          <a:lstStyle/>
          <a:p>
            <a:pPr algn="ctr"/>
            <a:r>
              <a:rPr lang="it-IT" sz="1600" i="1" dirty="0" err="1"/>
              <a:t>Before</a:t>
            </a:r>
            <a:r>
              <a:rPr lang="it-IT" sz="1600" i="1" dirty="0"/>
              <a:t> </a:t>
            </a:r>
            <a:r>
              <a:rPr lang="hr-HR" sz="1600" i="1" dirty="0" err="1"/>
              <a:t>engaging</a:t>
            </a:r>
            <a:r>
              <a:rPr lang="hr-HR" sz="1600" i="1" dirty="0"/>
              <a:t> </a:t>
            </a:r>
            <a:r>
              <a:rPr lang="hr-HR" sz="1600" i="1" dirty="0" err="1"/>
              <a:t>in</a:t>
            </a:r>
            <a:r>
              <a:rPr lang="hr-HR" sz="1600" i="1" dirty="0"/>
              <a:t> </a:t>
            </a:r>
            <a:r>
              <a:rPr lang="it-IT" sz="1600" i="1" dirty="0"/>
              <a:t>the </a:t>
            </a:r>
            <a:r>
              <a:rPr lang="it-IT" sz="1600" i="1" dirty="0" err="1"/>
              <a:t>synthesis</a:t>
            </a:r>
            <a:r>
              <a:rPr lang="it-IT" sz="1600" i="1" dirty="0"/>
              <a:t> of </a:t>
            </a:r>
            <a:r>
              <a:rPr lang="hr-HR" sz="1600" i="1" dirty="0"/>
              <a:t>a </a:t>
            </a:r>
            <a:r>
              <a:rPr lang="it-IT" sz="1600" i="1" dirty="0"/>
              <a:t>new </a:t>
            </a:r>
            <a:r>
              <a:rPr lang="it-IT" sz="1600" i="1" dirty="0" err="1"/>
              <a:t>series</a:t>
            </a:r>
            <a:r>
              <a:rPr lang="it-IT" sz="1600" i="1" dirty="0"/>
              <a:t> of </a:t>
            </a:r>
            <a:r>
              <a:rPr lang="it-IT" sz="1600" i="1" dirty="0" err="1"/>
              <a:t>derivatives</a:t>
            </a:r>
            <a:r>
              <a:rPr lang="it-IT" sz="1600" i="1" dirty="0"/>
              <a:t>, a </a:t>
            </a:r>
            <a:r>
              <a:rPr lang="it-IT" sz="1600" i="1" dirty="0" err="1"/>
              <a:t>preliminar</a:t>
            </a:r>
            <a:r>
              <a:rPr lang="it-IT" sz="1600" i="1" dirty="0"/>
              <a:t> in </a:t>
            </a:r>
            <a:r>
              <a:rPr lang="it-IT" sz="1600" i="1" dirty="0" err="1"/>
              <a:t>silico</a:t>
            </a:r>
            <a:r>
              <a:rPr lang="it-IT" sz="1600" i="1" dirty="0"/>
              <a:t> </a:t>
            </a:r>
            <a:r>
              <a:rPr lang="it-IT" sz="1600" i="1" dirty="0" err="1"/>
              <a:t>analysis</a:t>
            </a:r>
            <a:r>
              <a:rPr lang="it-IT" sz="1600" i="1" dirty="0"/>
              <a:t> </a:t>
            </a:r>
            <a:r>
              <a:rPr lang="it-IT" sz="1600" i="1" dirty="0" err="1"/>
              <a:t>was</a:t>
            </a:r>
            <a:r>
              <a:rPr lang="it-IT" sz="1600" i="1" dirty="0"/>
              <a:t> </a:t>
            </a:r>
            <a:r>
              <a:rPr lang="it-IT" sz="1600" i="1" dirty="0" err="1"/>
              <a:t>performed</a:t>
            </a:r>
            <a:r>
              <a:rPr lang="it-IT" sz="1600" i="1" dirty="0"/>
              <a:t> </a:t>
            </a:r>
            <a:r>
              <a:rPr lang="hr-HR" sz="1600" i="1" dirty="0"/>
              <a:t>on</a:t>
            </a:r>
            <a:r>
              <a:rPr lang="it-IT" sz="1600" i="1" dirty="0"/>
              <a:t> the </a:t>
            </a:r>
            <a:r>
              <a:rPr lang="it-IT" sz="1600" i="1" dirty="0" err="1"/>
              <a:t>selected</a:t>
            </a:r>
            <a:r>
              <a:rPr lang="it-IT" sz="1600" i="1" dirty="0"/>
              <a:t> </a:t>
            </a:r>
            <a:r>
              <a:rPr lang="it-IT" sz="1600" i="1" dirty="0" err="1"/>
              <a:t>compounds</a:t>
            </a:r>
            <a:r>
              <a:rPr lang="it-IT" sz="1600" i="1" dirty="0"/>
              <a:t> </a:t>
            </a:r>
            <a:r>
              <a:rPr lang="it-IT" sz="1600" b="1" i="1" dirty="0"/>
              <a:t>P1-P7</a:t>
            </a:r>
            <a:r>
              <a:rPr lang="it-IT" sz="1600" i="1" dirty="0"/>
              <a:t>, to </a:t>
            </a:r>
            <a:r>
              <a:rPr lang="hr-HR" sz="1600" i="1" dirty="0" err="1"/>
              <a:t>collect</a:t>
            </a:r>
            <a:r>
              <a:rPr lang="it-IT" sz="1600" i="1" dirty="0"/>
              <a:t> </a:t>
            </a:r>
            <a:r>
              <a:rPr lang="it-IT" sz="1600" i="1" dirty="0" err="1"/>
              <a:t>useful</a:t>
            </a:r>
            <a:r>
              <a:rPr lang="it-IT" sz="1600" i="1" dirty="0"/>
              <a:t> </a:t>
            </a:r>
            <a:r>
              <a:rPr lang="it-IT" sz="1600" i="1" dirty="0" err="1"/>
              <a:t>infomation</a:t>
            </a:r>
            <a:r>
              <a:rPr lang="it-IT" sz="1600" i="1" dirty="0"/>
              <a:t> on the </a:t>
            </a:r>
            <a:r>
              <a:rPr lang="it-IT" sz="1600" i="1" dirty="0" err="1"/>
              <a:t>structural</a:t>
            </a:r>
            <a:r>
              <a:rPr lang="it-IT" sz="1600" i="1" dirty="0"/>
              <a:t> </a:t>
            </a:r>
            <a:r>
              <a:rPr lang="it-IT" sz="1600" i="1" dirty="0" err="1"/>
              <a:t>requirements</a:t>
            </a:r>
            <a:r>
              <a:rPr lang="it-IT" sz="1600" i="1" dirty="0"/>
              <a:t> for an </a:t>
            </a:r>
            <a:r>
              <a:rPr lang="it-IT" sz="1600" i="1" dirty="0" err="1"/>
              <a:t>optimal</a:t>
            </a:r>
            <a:r>
              <a:rPr lang="it-IT" sz="1600" i="1" dirty="0"/>
              <a:t> interaction with D4R </a:t>
            </a:r>
          </a:p>
        </p:txBody>
      </p:sp>
      <p:sp>
        <p:nvSpPr>
          <p:cNvPr id="26" name="CasellaDiTesto 25">
            <a:extLst>
              <a:ext uri="{FF2B5EF4-FFF2-40B4-BE49-F238E27FC236}">
                <a16:creationId xmlns:a16="http://schemas.microsoft.com/office/drawing/2014/main" id="{5AD6C9B4-DCB8-4069-B5B5-48AD900215E4}"/>
              </a:ext>
            </a:extLst>
          </p:cNvPr>
          <p:cNvSpPr txBox="1"/>
          <p:nvPr/>
        </p:nvSpPr>
        <p:spPr>
          <a:xfrm>
            <a:off x="6236981" y="3878469"/>
            <a:ext cx="614271" cy="307777"/>
          </a:xfrm>
          <a:prstGeom prst="rect">
            <a:avLst/>
          </a:prstGeom>
          <a:noFill/>
        </p:spPr>
        <p:txBody>
          <a:bodyPr wrap="none" rtlCol="0">
            <a:spAutoFit/>
          </a:bodyPr>
          <a:lstStyle/>
          <a:p>
            <a:r>
              <a:rPr lang="it-IT" sz="1400" b="1" dirty="0">
                <a:solidFill>
                  <a:srgbClr val="FF0000"/>
                </a:solidFill>
              </a:rPr>
              <a:t>P1-P7</a:t>
            </a:r>
          </a:p>
        </p:txBody>
      </p:sp>
      <p:sp>
        <p:nvSpPr>
          <p:cNvPr id="3" name="TextBox 2">
            <a:extLst>
              <a:ext uri="{FF2B5EF4-FFF2-40B4-BE49-F238E27FC236}">
                <a16:creationId xmlns:a16="http://schemas.microsoft.com/office/drawing/2014/main" id="{18A3C56D-EA6B-4804-986F-C8F49C2CF7EA}"/>
              </a:ext>
            </a:extLst>
          </p:cNvPr>
          <p:cNvSpPr txBox="1"/>
          <p:nvPr/>
        </p:nvSpPr>
        <p:spPr>
          <a:xfrm>
            <a:off x="928830" y="5567496"/>
            <a:ext cx="7586520" cy="307777"/>
          </a:xfrm>
          <a:prstGeom prst="rect">
            <a:avLst/>
          </a:prstGeom>
          <a:noFill/>
        </p:spPr>
        <p:txBody>
          <a:bodyPr wrap="square" rtlCol="0">
            <a:spAutoFit/>
          </a:bodyPr>
          <a:lstStyle/>
          <a:p>
            <a:pPr algn="ctr"/>
            <a:r>
              <a:rPr lang="hr-HR" sz="1400" b="1" i="1" dirty="0"/>
              <a:t>Figure 7</a:t>
            </a:r>
            <a:r>
              <a:rPr lang="hr-HR" sz="1400" i="1" dirty="0"/>
              <a:t>. </a:t>
            </a:r>
            <a:r>
              <a:rPr lang="hr-HR" sz="1400" i="1" dirty="0" err="1"/>
              <a:t>Compound</a:t>
            </a:r>
            <a:r>
              <a:rPr lang="hr-HR" sz="1400" i="1" dirty="0"/>
              <a:t> </a:t>
            </a:r>
            <a:r>
              <a:rPr lang="hr-HR" sz="1400" b="1" i="1" dirty="0"/>
              <a:t>12</a:t>
            </a:r>
            <a:r>
              <a:rPr lang="hr-HR" sz="1400" dirty="0"/>
              <a:t> (</a:t>
            </a:r>
            <a:r>
              <a:rPr lang="hr-HR" sz="1400" dirty="0" err="1"/>
              <a:t>left</a:t>
            </a:r>
            <a:r>
              <a:rPr lang="hr-HR" sz="1400" dirty="0"/>
              <a:t>) as a model for </a:t>
            </a:r>
            <a:r>
              <a:rPr lang="hr-HR" sz="1400" dirty="0" err="1"/>
              <a:t>the</a:t>
            </a:r>
            <a:r>
              <a:rPr lang="hr-HR" sz="1400" dirty="0"/>
              <a:t> </a:t>
            </a:r>
            <a:r>
              <a:rPr lang="hr-HR" sz="1400" dirty="0" err="1"/>
              <a:t>synthesis</a:t>
            </a:r>
            <a:r>
              <a:rPr lang="hr-HR" sz="1400" dirty="0"/>
              <a:t> </a:t>
            </a:r>
            <a:r>
              <a:rPr lang="hr-HR" sz="1400" dirty="0" err="1"/>
              <a:t>of</a:t>
            </a:r>
            <a:r>
              <a:rPr lang="hr-HR" sz="1400" dirty="0"/>
              <a:t> </a:t>
            </a:r>
            <a:r>
              <a:rPr lang="hr-HR" sz="1400" dirty="0" err="1"/>
              <a:t>ligands</a:t>
            </a:r>
            <a:r>
              <a:rPr lang="hr-HR" sz="1400" dirty="0"/>
              <a:t> </a:t>
            </a:r>
            <a:r>
              <a:rPr lang="hr-HR" sz="1400" b="1" i="1" dirty="0"/>
              <a:t>P1-P7</a:t>
            </a:r>
            <a:r>
              <a:rPr lang="hr-HR" sz="1400" dirty="0"/>
              <a:t> (</a:t>
            </a:r>
            <a:r>
              <a:rPr lang="hr-HR" sz="1400" dirty="0" err="1"/>
              <a:t>right</a:t>
            </a:r>
            <a:r>
              <a:rPr lang="hr-HR" sz="1400" dirty="0"/>
              <a:t>)</a:t>
            </a:r>
            <a:endParaRPr lang="en-US" sz="1400" b="1" i="1" dirty="0"/>
          </a:p>
        </p:txBody>
      </p:sp>
    </p:spTree>
    <p:extLst>
      <p:ext uri="{BB962C8B-B14F-4D97-AF65-F5344CB8AC3E}">
        <p14:creationId xmlns:p14="http://schemas.microsoft.com/office/powerpoint/2010/main" val="19649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graphicFrame>
        <p:nvGraphicFramePr>
          <p:cNvPr id="2" name="Table 6">
            <a:extLst>
              <a:ext uri="{FF2B5EF4-FFF2-40B4-BE49-F238E27FC236}">
                <a16:creationId xmlns:a16="http://schemas.microsoft.com/office/drawing/2014/main" id="{D8B474BA-17F7-4BF1-A91A-08B6C2346A5B}"/>
              </a:ext>
            </a:extLst>
          </p:cNvPr>
          <p:cNvGraphicFramePr>
            <a:graphicFrameLocks noGrp="1"/>
          </p:cNvGraphicFramePr>
          <p:nvPr>
            <p:ph idx="1"/>
            <p:extLst>
              <p:ext uri="{D42A27DB-BD31-4B8C-83A1-F6EECF244321}">
                <p14:modId xmlns:p14="http://schemas.microsoft.com/office/powerpoint/2010/main" val="1314543714"/>
              </p:ext>
            </p:extLst>
          </p:nvPr>
        </p:nvGraphicFramePr>
        <p:xfrm>
          <a:off x="1752600" y="1125942"/>
          <a:ext cx="5815013" cy="4815841"/>
        </p:xfrm>
        <a:graphic>
          <a:graphicData uri="http://schemas.openxmlformats.org/drawingml/2006/table">
            <a:tbl>
              <a:tblPr firstRow="1" bandRow="1">
                <a:tableStyleId>{5202B0CA-FC54-4496-8BCA-5EF66A818D29}</a:tableStyleId>
              </a:tblPr>
              <a:tblGrid>
                <a:gridCol w="1006625">
                  <a:extLst>
                    <a:ext uri="{9D8B030D-6E8A-4147-A177-3AD203B41FA5}">
                      <a16:colId xmlns:a16="http://schemas.microsoft.com/office/drawing/2014/main" val="4195411740"/>
                    </a:ext>
                  </a:extLst>
                </a:gridCol>
                <a:gridCol w="2870050">
                  <a:extLst>
                    <a:ext uri="{9D8B030D-6E8A-4147-A177-3AD203B41FA5}">
                      <a16:colId xmlns:a16="http://schemas.microsoft.com/office/drawing/2014/main" val="3067745280"/>
                    </a:ext>
                  </a:extLst>
                </a:gridCol>
                <a:gridCol w="1938338">
                  <a:extLst>
                    <a:ext uri="{9D8B030D-6E8A-4147-A177-3AD203B41FA5}">
                      <a16:colId xmlns:a16="http://schemas.microsoft.com/office/drawing/2014/main" val="1100832176"/>
                    </a:ext>
                  </a:extLst>
                </a:gridCol>
              </a:tblGrid>
              <a:tr h="369970">
                <a:tc>
                  <a:txBody>
                    <a:bodyPr/>
                    <a:lstStyle/>
                    <a:p>
                      <a:pPr algn="ctr"/>
                      <a:r>
                        <a:rPr lang="hr-HR" dirty="0"/>
                        <a:t>Name</a:t>
                      </a:r>
                      <a:endParaRPr lang="en-US" dirty="0"/>
                    </a:p>
                  </a:txBody>
                  <a:tcPr/>
                </a:tc>
                <a:tc>
                  <a:txBody>
                    <a:bodyPr/>
                    <a:lstStyle/>
                    <a:p>
                      <a:pPr algn="ctr"/>
                      <a:r>
                        <a:rPr lang="hr-HR" dirty="0" err="1"/>
                        <a:t>Structure</a:t>
                      </a:r>
                      <a:endParaRPr lang="en-US" dirty="0"/>
                    </a:p>
                  </a:txBody>
                  <a:tcPr/>
                </a:tc>
                <a:tc>
                  <a:txBody>
                    <a:bodyPr/>
                    <a:lstStyle/>
                    <a:p>
                      <a:pPr algn="ctr"/>
                      <a:r>
                        <a:rPr lang="hr-HR" dirty="0"/>
                        <a:t>M.W. / g/mol</a:t>
                      </a:r>
                      <a:endParaRPr lang="en-US" dirty="0"/>
                    </a:p>
                  </a:txBody>
                  <a:tcPr/>
                </a:tc>
                <a:extLst>
                  <a:ext uri="{0D108BD9-81ED-4DB2-BD59-A6C34878D82A}">
                    <a16:rowId xmlns:a16="http://schemas.microsoft.com/office/drawing/2014/main" val="680451312"/>
                  </a:ext>
                </a:extLst>
              </a:tr>
              <a:tr h="1306431">
                <a:tc>
                  <a:txBody>
                    <a:bodyPr/>
                    <a:lstStyle/>
                    <a:p>
                      <a:pPr algn="ctr"/>
                      <a:r>
                        <a:rPr lang="hr-HR" dirty="0"/>
                        <a:t>P1</a:t>
                      </a:r>
                      <a:endParaRPr lang="en-US" dirty="0"/>
                    </a:p>
                  </a:txBody>
                  <a:tcPr anchor="ctr"/>
                </a:tc>
                <a:tc>
                  <a:txBody>
                    <a:bodyPr/>
                    <a:lstStyle/>
                    <a:p>
                      <a:pPr algn="ctr"/>
                      <a:endParaRPr lang="hr-HR" dirty="0"/>
                    </a:p>
                  </a:txBody>
                  <a:tcPr anchor="ctr"/>
                </a:tc>
                <a:tc>
                  <a:txBody>
                    <a:bodyPr/>
                    <a:lstStyle/>
                    <a:p>
                      <a:pPr algn="ctr"/>
                      <a:r>
                        <a:rPr lang="en-US" dirty="0"/>
                        <a:t>349,43</a:t>
                      </a:r>
                    </a:p>
                  </a:txBody>
                  <a:tcPr anchor="ctr"/>
                </a:tc>
                <a:extLst>
                  <a:ext uri="{0D108BD9-81ED-4DB2-BD59-A6C34878D82A}">
                    <a16:rowId xmlns:a16="http://schemas.microsoft.com/office/drawing/2014/main" val="169675885"/>
                  </a:ext>
                </a:extLst>
              </a:tr>
              <a:tr h="369970">
                <a:tc>
                  <a:txBody>
                    <a:bodyPr/>
                    <a:lstStyle/>
                    <a:p>
                      <a:pPr algn="ctr"/>
                      <a:r>
                        <a:rPr lang="hr-HR" dirty="0"/>
                        <a:t>P2</a:t>
                      </a:r>
                      <a:endParaRPr lang="en-US" dirty="0"/>
                    </a:p>
                  </a:txBody>
                  <a:tcPr anchor="ctr"/>
                </a:tc>
                <a:tc>
                  <a:txBody>
                    <a:bodyPr/>
                    <a:lstStyle/>
                    <a:p>
                      <a:pPr algn="ctr"/>
                      <a:endParaRPr lang="hr-HR" dirty="0"/>
                    </a:p>
                    <a:p>
                      <a:pPr algn="ctr"/>
                      <a:endParaRPr lang="hr-HR" dirty="0"/>
                    </a:p>
                    <a:p>
                      <a:pPr algn="ctr"/>
                      <a:endParaRPr lang="hr-HR" dirty="0"/>
                    </a:p>
                  </a:txBody>
                  <a:tcPr anchor="ctr"/>
                </a:tc>
                <a:tc>
                  <a:txBody>
                    <a:bodyPr/>
                    <a:lstStyle/>
                    <a:p>
                      <a:pPr algn="ctr"/>
                      <a:r>
                        <a:rPr lang="hr-HR" dirty="0"/>
                        <a:t>319,44</a:t>
                      </a:r>
                      <a:endParaRPr lang="en-US" dirty="0"/>
                    </a:p>
                  </a:txBody>
                  <a:tcPr anchor="ctr"/>
                </a:tc>
                <a:extLst>
                  <a:ext uri="{0D108BD9-81ED-4DB2-BD59-A6C34878D82A}">
                    <a16:rowId xmlns:a16="http://schemas.microsoft.com/office/drawing/2014/main" val="633345309"/>
                  </a:ext>
                </a:extLst>
              </a:tr>
              <a:tr h="369970">
                <a:tc>
                  <a:txBody>
                    <a:bodyPr/>
                    <a:lstStyle/>
                    <a:p>
                      <a:pPr algn="ctr"/>
                      <a:r>
                        <a:rPr lang="hr-HR" dirty="0"/>
                        <a:t>P3</a:t>
                      </a:r>
                      <a:endParaRPr lang="en-US" dirty="0"/>
                    </a:p>
                  </a:txBody>
                  <a:tcPr anchor="ctr"/>
                </a:tc>
                <a:tc>
                  <a:txBody>
                    <a:bodyPr/>
                    <a:lstStyle/>
                    <a:p>
                      <a:pPr algn="ctr"/>
                      <a:endParaRPr lang="hr-HR" dirty="0"/>
                    </a:p>
                    <a:p>
                      <a:pPr algn="ctr"/>
                      <a:endParaRPr lang="hr-HR" dirty="0"/>
                    </a:p>
                    <a:p>
                      <a:pPr algn="ctr"/>
                      <a:endParaRPr lang="en-US" dirty="0"/>
                    </a:p>
                  </a:txBody>
                  <a:tcPr anchor="ctr"/>
                </a:tc>
                <a:tc>
                  <a:txBody>
                    <a:bodyPr/>
                    <a:lstStyle/>
                    <a:p>
                      <a:pPr algn="ctr"/>
                      <a:r>
                        <a:rPr lang="hr-HR" dirty="0"/>
                        <a:t>320,43</a:t>
                      </a:r>
                      <a:endParaRPr lang="en-US" dirty="0"/>
                    </a:p>
                  </a:txBody>
                  <a:tcPr anchor="ctr"/>
                </a:tc>
                <a:extLst>
                  <a:ext uri="{0D108BD9-81ED-4DB2-BD59-A6C34878D82A}">
                    <a16:rowId xmlns:a16="http://schemas.microsoft.com/office/drawing/2014/main" val="3352763669"/>
                  </a:ext>
                </a:extLst>
              </a:tr>
              <a:tr h="369970">
                <a:tc>
                  <a:txBody>
                    <a:bodyPr/>
                    <a:lstStyle/>
                    <a:p>
                      <a:pPr algn="ctr"/>
                      <a:r>
                        <a:rPr lang="hr-HR" dirty="0"/>
                        <a:t>P4</a:t>
                      </a:r>
                      <a:endParaRPr lang="en-US" dirty="0"/>
                    </a:p>
                  </a:txBody>
                  <a:tcPr anchor="ctr"/>
                </a:tc>
                <a:tc>
                  <a:txBody>
                    <a:bodyPr/>
                    <a:lstStyle/>
                    <a:p>
                      <a:pPr algn="ctr"/>
                      <a:endParaRPr lang="hr-HR" dirty="0"/>
                    </a:p>
                    <a:p>
                      <a:pPr algn="ctr"/>
                      <a:endParaRPr lang="hr-HR" dirty="0"/>
                    </a:p>
                    <a:p>
                      <a:pPr algn="ctr"/>
                      <a:endParaRPr lang="hr-HR" dirty="0"/>
                    </a:p>
                    <a:p>
                      <a:pPr algn="ctr"/>
                      <a:endParaRPr lang="hr-HR" sz="800" dirty="0"/>
                    </a:p>
                    <a:p>
                      <a:pPr algn="ctr"/>
                      <a:endParaRPr lang="en-US" dirty="0"/>
                    </a:p>
                  </a:txBody>
                  <a:tcPr anchor="ctr"/>
                </a:tc>
                <a:tc>
                  <a:txBody>
                    <a:bodyPr/>
                    <a:lstStyle/>
                    <a:p>
                      <a:pPr algn="ctr"/>
                      <a:r>
                        <a:rPr lang="hr-HR" dirty="0"/>
                        <a:t>337,48</a:t>
                      </a:r>
                      <a:endParaRPr lang="en-US" dirty="0"/>
                    </a:p>
                  </a:txBody>
                  <a:tcPr anchor="ctr"/>
                </a:tc>
                <a:extLst>
                  <a:ext uri="{0D108BD9-81ED-4DB2-BD59-A6C34878D82A}">
                    <a16:rowId xmlns:a16="http://schemas.microsoft.com/office/drawing/2014/main" val="962829609"/>
                  </a:ext>
                </a:extLst>
              </a:tr>
            </a:tbl>
          </a:graphicData>
        </a:graphic>
      </p:graphicFrame>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TextBox 10">
            <a:extLst>
              <a:ext uri="{FF2B5EF4-FFF2-40B4-BE49-F238E27FC236}">
                <a16:creationId xmlns:a16="http://schemas.microsoft.com/office/drawing/2014/main" id="{6CC3BFD5-8FD1-43E3-9566-416E84354787}"/>
              </a:ext>
            </a:extLst>
          </p:cNvPr>
          <p:cNvSpPr txBox="1"/>
          <p:nvPr/>
        </p:nvSpPr>
        <p:spPr>
          <a:xfrm>
            <a:off x="929051" y="787388"/>
            <a:ext cx="7278819" cy="338554"/>
          </a:xfrm>
          <a:prstGeom prst="rect">
            <a:avLst/>
          </a:prstGeom>
          <a:noFill/>
        </p:spPr>
        <p:txBody>
          <a:bodyPr wrap="square" rtlCol="0">
            <a:spAutoFit/>
          </a:bodyPr>
          <a:lstStyle/>
          <a:p>
            <a:pPr algn="ctr"/>
            <a:r>
              <a:rPr lang="hr-HR" sz="1600" b="1" i="1" dirty="0"/>
              <a:t>Table </a:t>
            </a:r>
            <a:r>
              <a:rPr lang="it-IT" sz="1600" b="1" i="1" dirty="0"/>
              <a:t>2</a:t>
            </a:r>
            <a:r>
              <a:rPr lang="hr-HR" sz="1600" i="1" dirty="0"/>
              <a:t>. Structure and characteristics of D4R ligands P1- P4 </a:t>
            </a:r>
            <a:endParaRPr lang="en-US" sz="1600" i="1" dirty="0"/>
          </a:p>
        </p:txBody>
      </p:sp>
      <p:pic>
        <p:nvPicPr>
          <p:cNvPr id="24" name="Picture 23">
            <a:extLst>
              <a:ext uri="{FF2B5EF4-FFF2-40B4-BE49-F238E27FC236}">
                <a16:creationId xmlns:a16="http://schemas.microsoft.com/office/drawing/2014/main" id="{DC41AF95-74D3-4FC0-89C4-989433C83C55}"/>
              </a:ext>
            </a:extLst>
          </p:cNvPr>
          <p:cNvPicPr>
            <a:picLocks noChangeAspect="1"/>
          </p:cNvPicPr>
          <p:nvPr/>
        </p:nvPicPr>
        <p:blipFill>
          <a:blip r:embed="rId3"/>
          <a:stretch>
            <a:fillRect/>
          </a:stretch>
        </p:blipFill>
        <p:spPr>
          <a:xfrm flipV="1">
            <a:off x="3370314" y="1521765"/>
            <a:ext cx="1530483" cy="1284837"/>
          </a:xfrm>
          <a:prstGeom prst="rect">
            <a:avLst/>
          </a:prstGeom>
        </p:spPr>
      </p:pic>
      <p:pic>
        <p:nvPicPr>
          <p:cNvPr id="26" name="Picture 25">
            <a:extLst>
              <a:ext uri="{FF2B5EF4-FFF2-40B4-BE49-F238E27FC236}">
                <a16:creationId xmlns:a16="http://schemas.microsoft.com/office/drawing/2014/main" id="{62F35185-E260-4AAF-8635-63C9DEDD2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260" y="2804446"/>
            <a:ext cx="1770596" cy="901278"/>
          </a:xfrm>
          <a:prstGeom prst="rect">
            <a:avLst/>
          </a:prstGeom>
        </p:spPr>
      </p:pic>
      <p:pic>
        <p:nvPicPr>
          <p:cNvPr id="28" name="Picture 27">
            <a:extLst>
              <a:ext uri="{FF2B5EF4-FFF2-40B4-BE49-F238E27FC236}">
                <a16:creationId xmlns:a16="http://schemas.microsoft.com/office/drawing/2014/main" id="{C47B5D8A-87C1-4478-8E4D-FC3AB8EF5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867" y="3702803"/>
            <a:ext cx="1776989" cy="901279"/>
          </a:xfrm>
          <a:prstGeom prst="rect">
            <a:avLst/>
          </a:prstGeom>
        </p:spPr>
      </p:pic>
      <p:pic>
        <p:nvPicPr>
          <p:cNvPr id="30" name="Picture 29">
            <a:extLst>
              <a:ext uri="{FF2B5EF4-FFF2-40B4-BE49-F238E27FC236}">
                <a16:creationId xmlns:a16="http://schemas.microsoft.com/office/drawing/2014/main" id="{DAB3FAC0-2C17-4915-8342-47DB1C459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597" y="4671262"/>
            <a:ext cx="1600200" cy="1244600"/>
          </a:xfrm>
          <a:prstGeom prst="rect">
            <a:avLst/>
          </a:prstGeom>
        </p:spPr>
      </p:pic>
    </p:spTree>
    <p:extLst>
      <p:ext uri="{BB962C8B-B14F-4D97-AF65-F5344CB8AC3E}">
        <p14:creationId xmlns:p14="http://schemas.microsoft.com/office/powerpoint/2010/main" val="289270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graphicFrame>
        <p:nvGraphicFramePr>
          <p:cNvPr id="2" name="Table 6">
            <a:extLst>
              <a:ext uri="{FF2B5EF4-FFF2-40B4-BE49-F238E27FC236}">
                <a16:creationId xmlns:a16="http://schemas.microsoft.com/office/drawing/2014/main" id="{D8B474BA-17F7-4BF1-A91A-08B6C2346A5B}"/>
              </a:ext>
            </a:extLst>
          </p:cNvPr>
          <p:cNvGraphicFramePr>
            <a:graphicFrameLocks noGrp="1"/>
          </p:cNvGraphicFramePr>
          <p:nvPr>
            <p:ph idx="1"/>
            <p:extLst>
              <p:ext uri="{D42A27DB-BD31-4B8C-83A1-F6EECF244321}">
                <p14:modId xmlns:p14="http://schemas.microsoft.com/office/powerpoint/2010/main" val="3438867850"/>
              </p:ext>
            </p:extLst>
          </p:nvPr>
        </p:nvGraphicFramePr>
        <p:xfrm>
          <a:off x="1752600" y="1127759"/>
          <a:ext cx="5815013" cy="4602481"/>
        </p:xfrm>
        <a:graphic>
          <a:graphicData uri="http://schemas.openxmlformats.org/drawingml/2006/table">
            <a:tbl>
              <a:tblPr firstRow="1" bandRow="1">
                <a:tableStyleId>{5202B0CA-FC54-4496-8BCA-5EF66A818D29}</a:tableStyleId>
              </a:tblPr>
              <a:tblGrid>
                <a:gridCol w="1006625">
                  <a:extLst>
                    <a:ext uri="{9D8B030D-6E8A-4147-A177-3AD203B41FA5}">
                      <a16:colId xmlns:a16="http://schemas.microsoft.com/office/drawing/2014/main" val="4195411740"/>
                    </a:ext>
                  </a:extLst>
                </a:gridCol>
                <a:gridCol w="2870050">
                  <a:extLst>
                    <a:ext uri="{9D8B030D-6E8A-4147-A177-3AD203B41FA5}">
                      <a16:colId xmlns:a16="http://schemas.microsoft.com/office/drawing/2014/main" val="3067745280"/>
                    </a:ext>
                  </a:extLst>
                </a:gridCol>
                <a:gridCol w="1938338">
                  <a:extLst>
                    <a:ext uri="{9D8B030D-6E8A-4147-A177-3AD203B41FA5}">
                      <a16:colId xmlns:a16="http://schemas.microsoft.com/office/drawing/2014/main" val="1100832176"/>
                    </a:ext>
                  </a:extLst>
                </a:gridCol>
              </a:tblGrid>
              <a:tr h="369970">
                <a:tc>
                  <a:txBody>
                    <a:bodyPr/>
                    <a:lstStyle/>
                    <a:p>
                      <a:pPr algn="ctr"/>
                      <a:r>
                        <a:rPr lang="hr-HR" dirty="0"/>
                        <a:t>Name</a:t>
                      </a:r>
                      <a:endParaRPr lang="en-US" dirty="0"/>
                    </a:p>
                  </a:txBody>
                  <a:tcPr/>
                </a:tc>
                <a:tc>
                  <a:txBody>
                    <a:bodyPr/>
                    <a:lstStyle/>
                    <a:p>
                      <a:pPr algn="ctr"/>
                      <a:r>
                        <a:rPr lang="hr-HR" dirty="0" err="1"/>
                        <a:t>Structure</a:t>
                      </a:r>
                      <a:endParaRPr lang="en-US" dirty="0"/>
                    </a:p>
                  </a:txBody>
                  <a:tcPr/>
                </a:tc>
                <a:tc>
                  <a:txBody>
                    <a:bodyPr/>
                    <a:lstStyle/>
                    <a:p>
                      <a:pPr algn="ctr"/>
                      <a:r>
                        <a:rPr lang="hr-HR" dirty="0"/>
                        <a:t>M.W. / g/mol</a:t>
                      </a:r>
                      <a:endParaRPr lang="en-US" dirty="0"/>
                    </a:p>
                  </a:txBody>
                  <a:tcPr/>
                </a:tc>
                <a:extLst>
                  <a:ext uri="{0D108BD9-81ED-4DB2-BD59-A6C34878D82A}">
                    <a16:rowId xmlns:a16="http://schemas.microsoft.com/office/drawing/2014/main" val="680451312"/>
                  </a:ext>
                </a:extLst>
              </a:tr>
              <a:tr h="1306431">
                <a:tc>
                  <a:txBody>
                    <a:bodyPr/>
                    <a:lstStyle/>
                    <a:p>
                      <a:pPr algn="ctr"/>
                      <a:r>
                        <a:rPr lang="hr-HR" dirty="0"/>
                        <a:t>P5</a:t>
                      </a:r>
                      <a:endParaRPr lang="en-US" dirty="0"/>
                    </a:p>
                  </a:txBody>
                  <a:tcPr anchor="ctr"/>
                </a:tc>
                <a:tc>
                  <a:txBody>
                    <a:bodyPr/>
                    <a:lstStyle/>
                    <a:p>
                      <a:pPr algn="ctr"/>
                      <a:endParaRPr lang="hr-HR" dirty="0"/>
                    </a:p>
                  </a:txBody>
                  <a:tcPr anchor="ctr"/>
                </a:tc>
                <a:tc>
                  <a:txBody>
                    <a:bodyPr/>
                    <a:lstStyle/>
                    <a:p>
                      <a:pPr algn="ctr"/>
                      <a:r>
                        <a:rPr lang="hr-HR" dirty="0"/>
                        <a:t>335,49</a:t>
                      </a:r>
                      <a:endParaRPr lang="en-US" dirty="0"/>
                    </a:p>
                  </a:txBody>
                  <a:tcPr anchor="ctr"/>
                </a:tc>
                <a:extLst>
                  <a:ext uri="{0D108BD9-81ED-4DB2-BD59-A6C34878D82A}">
                    <a16:rowId xmlns:a16="http://schemas.microsoft.com/office/drawing/2014/main" val="169675885"/>
                  </a:ext>
                </a:extLst>
              </a:tr>
              <a:tr h="369970">
                <a:tc>
                  <a:txBody>
                    <a:bodyPr/>
                    <a:lstStyle/>
                    <a:p>
                      <a:pPr algn="ctr"/>
                      <a:r>
                        <a:rPr lang="hr-HR" dirty="0"/>
                        <a:t>P6</a:t>
                      </a:r>
                      <a:endParaRPr lang="en-US" dirty="0"/>
                    </a:p>
                  </a:txBody>
                  <a:tcPr anchor="ctr"/>
                </a:tc>
                <a:tc>
                  <a:txBody>
                    <a:bodyPr/>
                    <a:lstStyle/>
                    <a:p>
                      <a:pPr algn="ctr"/>
                      <a:endParaRPr lang="hr-HR" dirty="0"/>
                    </a:p>
                    <a:p>
                      <a:pPr algn="ctr"/>
                      <a:endParaRPr lang="hr-HR" dirty="0"/>
                    </a:p>
                    <a:p>
                      <a:pPr algn="ctr"/>
                      <a:endParaRPr lang="hr-HR" dirty="0"/>
                    </a:p>
                    <a:p>
                      <a:pPr algn="ctr"/>
                      <a:endParaRPr lang="hr-HR" dirty="0"/>
                    </a:p>
                    <a:p>
                      <a:pPr algn="ctr"/>
                      <a:endParaRPr lang="hr-HR" dirty="0"/>
                    </a:p>
                  </a:txBody>
                  <a:tcPr anchor="ctr"/>
                </a:tc>
                <a:tc>
                  <a:txBody>
                    <a:bodyPr/>
                    <a:lstStyle/>
                    <a:p>
                      <a:pPr algn="ctr"/>
                      <a:r>
                        <a:rPr lang="hr-HR" dirty="0"/>
                        <a:t>320,43</a:t>
                      </a:r>
                      <a:endParaRPr lang="en-US" dirty="0"/>
                    </a:p>
                  </a:txBody>
                  <a:tcPr anchor="ctr"/>
                </a:tc>
                <a:extLst>
                  <a:ext uri="{0D108BD9-81ED-4DB2-BD59-A6C34878D82A}">
                    <a16:rowId xmlns:a16="http://schemas.microsoft.com/office/drawing/2014/main" val="633345309"/>
                  </a:ext>
                </a:extLst>
              </a:tr>
              <a:tr h="888130">
                <a:tc>
                  <a:txBody>
                    <a:bodyPr/>
                    <a:lstStyle/>
                    <a:p>
                      <a:pPr algn="ctr"/>
                      <a:r>
                        <a:rPr lang="hr-HR" dirty="0"/>
                        <a:t>P7</a:t>
                      </a:r>
                      <a:endParaRPr lang="en-US" dirty="0"/>
                    </a:p>
                  </a:txBody>
                  <a:tcPr anchor="ctr"/>
                </a:tc>
                <a:tc>
                  <a:txBody>
                    <a:bodyPr/>
                    <a:lstStyle/>
                    <a:p>
                      <a:pPr algn="ctr"/>
                      <a:endParaRPr lang="hr-HR" dirty="0"/>
                    </a:p>
                    <a:p>
                      <a:pPr algn="ctr"/>
                      <a:endParaRPr lang="hr-HR" dirty="0"/>
                    </a:p>
                    <a:p>
                      <a:pPr algn="ctr"/>
                      <a:endParaRPr lang="hr-HR" dirty="0"/>
                    </a:p>
                    <a:p>
                      <a:pPr algn="ctr"/>
                      <a:endParaRPr lang="hr-HR" dirty="0"/>
                    </a:p>
                    <a:p>
                      <a:pPr algn="ctr"/>
                      <a:endParaRPr lang="en-US" dirty="0"/>
                    </a:p>
                  </a:txBody>
                  <a:tcPr anchor="ctr"/>
                </a:tc>
                <a:tc>
                  <a:txBody>
                    <a:bodyPr/>
                    <a:lstStyle/>
                    <a:p>
                      <a:pPr algn="ctr"/>
                      <a:r>
                        <a:rPr lang="hr-HR" dirty="0"/>
                        <a:t>321,42</a:t>
                      </a:r>
                      <a:endParaRPr lang="en-US" dirty="0"/>
                    </a:p>
                  </a:txBody>
                  <a:tcPr anchor="ctr"/>
                </a:tc>
                <a:extLst>
                  <a:ext uri="{0D108BD9-81ED-4DB2-BD59-A6C34878D82A}">
                    <a16:rowId xmlns:a16="http://schemas.microsoft.com/office/drawing/2014/main" val="3352763669"/>
                  </a:ext>
                </a:extLst>
              </a:tr>
            </a:tbl>
          </a:graphicData>
        </a:graphic>
      </p:graphicFrame>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TextBox 10">
            <a:extLst>
              <a:ext uri="{FF2B5EF4-FFF2-40B4-BE49-F238E27FC236}">
                <a16:creationId xmlns:a16="http://schemas.microsoft.com/office/drawing/2014/main" id="{6CC3BFD5-8FD1-43E3-9566-416E84354787}"/>
              </a:ext>
            </a:extLst>
          </p:cNvPr>
          <p:cNvSpPr txBox="1"/>
          <p:nvPr/>
        </p:nvSpPr>
        <p:spPr>
          <a:xfrm>
            <a:off x="929051" y="673754"/>
            <a:ext cx="7278819" cy="338554"/>
          </a:xfrm>
          <a:prstGeom prst="rect">
            <a:avLst/>
          </a:prstGeom>
          <a:noFill/>
        </p:spPr>
        <p:txBody>
          <a:bodyPr wrap="square" rtlCol="0">
            <a:spAutoFit/>
          </a:bodyPr>
          <a:lstStyle/>
          <a:p>
            <a:pPr algn="ctr"/>
            <a:r>
              <a:rPr lang="hr-HR" sz="1600" b="1" i="1" dirty="0"/>
              <a:t>Table </a:t>
            </a:r>
            <a:r>
              <a:rPr lang="it-IT" sz="1600" b="1" i="1" dirty="0"/>
              <a:t>3</a:t>
            </a:r>
            <a:r>
              <a:rPr lang="hr-HR" sz="1600" i="1" dirty="0"/>
              <a:t>. Structure and characteristics of D4R ligands P5- P7 </a:t>
            </a:r>
            <a:endParaRPr lang="en-US" sz="1600" i="1" dirty="0"/>
          </a:p>
        </p:txBody>
      </p:sp>
      <p:pic>
        <p:nvPicPr>
          <p:cNvPr id="7" name="Picture 6">
            <a:extLst>
              <a:ext uri="{FF2B5EF4-FFF2-40B4-BE49-F238E27FC236}">
                <a16:creationId xmlns:a16="http://schemas.microsoft.com/office/drawing/2014/main" id="{F505B173-FBB8-4102-89F1-69E9EB784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1485318"/>
            <a:ext cx="1447800" cy="1347952"/>
          </a:xfrm>
          <a:prstGeom prst="rect">
            <a:avLst/>
          </a:prstGeom>
        </p:spPr>
      </p:pic>
      <p:pic>
        <p:nvPicPr>
          <p:cNvPr id="9" name="Picture 8">
            <a:extLst>
              <a:ext uri="{FF2B5EF4-FFF2-40B4-BE49-F238E27FC236}">
                <a16:creationId xmlns:a16="http://schemas.microsoft.com/office/drawing/2014/main" id="{9463E099-75E4-4D43-8BDB-DBD5ADBC1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50" y="2833270"/>
            <a:ext cx="1733081" cy="1347952"/>
          </a:xfrm>
          <a:prstGeom prst="rect">
            <a:avLst/>
          </a:prstGeom>
        </p:spPr>
      </p:pic>
      <p:pic>
        <p:nvPicPr>
          <p:cNvPr id="12" name="Picture 11">
            <a:extLst>
              <a:ext uri="{FF2B5EF4-FFF2-40B4-BE49-F238E27FC236}">
                <a16:creationId xmlns:a16="http://schemas.microsoft.com/office/drawing/2014/main" id="{A6E10A4D-657A-4DA8-9BF2-D45843027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3564" y="4312275"/>
            <a:ext cx="1783910" cy="1387486"/>
          </a:xfrm>
          <a:prstGeom prst="rect">
            <a:avLst/>
          </a:prstGeom>
        </p:spPr>
      </p:pic>
    </p:spTree>
    <p:extLst>
      <p:ext uri="{BB962C8B-B14F-4D97-AF65-F5344CB8AC3E}">
        <p14:creationId xmlns:p14="http://schemas.microsoft.com/office/powerpoint/2010/main" val="336222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Content Placeholder 2">
            <a:extLst>
              <a:ext uri="{FF2B5EF4-FFF2-40B4-BE49-F238E27FC236}">
                <a16:creationId xmlns:a16="http://schemas.microsoft.com/office/drawing/2014/main" id="{B1FA843D-9D25-4917-AF1D-28ABB53995DD}"/>
              </a:ext>
            </a:extLst>
          </p:cNvPr>
          <p:cNvSpPr>
            <a:spLocks noGrp="1"/>
          </p:cNvSpPr>
          <p:nvPr>
            <p:ph idx="1"/>
          </p:nvPr>
        </p:nvSpPr>
        <p:spPr>
          <a:xfrm>
            <a:off x="720027" y="1718510"/>
            <a:ext cx="7889093" cy="3486855"/>
          </a:xfrm>
        </p:spPr>
        <p:txBody>
          <a:bodyPr>
            <a:normAutofit/>
          </a:bodyPr>
          <a:lstStyle/>
          <a:p>
            <a:pPr algn="just"/>
            <a:r>
              <a:rPr lang="hr-HR" sz="1600" dirty="0"/>
              <a:t>3D </a:t>
            </a:r>
            <a:r>
              <a:rPr lang="hr-HR" sz="1600" dirty="0" err="1"/>
              <a:t>models</a:t>
            </a:r>
            <a:r>
              <a:rPr lang="hr-HR" sz="1600" dirty="0"/>
              <a:t> </a:t>
            </a:r>
            <a:r>
              <a:rPr lang="hr-HR" sz="1600" dirty="0" err="1"/>
              <a:t>of</a:t>
            </a:r>
            <a:r>
              <a:rPr lang="hr-HR" sz="1600" dirty="0"/>
              <a:t> </a:t>
            </a:r>
            <a:r>
              <a:rPr lang="hr-HR" sz="1600" dirty="0" err="1"/>
              <a:t>the</a:t>
            </a:r>
            <a:r>
              <a:rPr lang="hr-HR" sz="1600" dirty="0"/>
              <a:t> </a:t>
            </a:r>
            <a:r>
              <a:rPr lang="hr-HR" sz="1600" dirty="0" err="1"/>
              <a:t>compounds</a:t>
            </a:r>
            <a:r>
              <a:rPr lang="hr-HR" sz="1600" dirty="0"/>
              <a:t> P1- P7 </a:t>
            </a:r>
            <a:r>
              <a:rPr lang="hr-HR" sz="1600" dirty="0" err="1"/>
              <a:t>were</a:t>
            </a:r>
            <a:r>
              <a:rPr lang="hr-HR" sz="1600" dirty="0"/>
              <a:t> </a:t>
            </a:r>
            <a:r>
              <a:rPr lang="hr-HR" sz="1600" dirty="0" err="1"/>
              <a:t>created</a:t>
            </a:r>
            <a:r>
              <a:rPr lang="hr-HR" sz="1600" dirty="0"/>
              <a:t> </a:t>
            </a:r>
            <a:r>
              <a:rPr lang="hr-HR" sz="1600" dirty="0" err="1"/>
              <a:t>using</a:t>
            </a:r>
            <a:r>
              <a:rPr lang="hr-HR" sz="1600" dirty="0"/>
              <a:t> </a:t>
            </a:r>
            <a:r>
              <a:rPr lang="hr-HR" sz="1600" dirty="0" err="1"/>
              <a:t>Avogadro</a:t>
            </a:r>
            <a:r>
              <a:rPr lang="hr-HR" sz="1600" dirty="0"/>
              <a:t> program, </a:t>
            </a:r>
            <a:r>
              <a:rPr lang="hr-HR" sz="1600" dirty="0" err="1"/>
              <a:t>and</a:t>
            </a:r>
            <a:r>
              <a:rPr lang="hr-HR" sz="1600" dirty="0"/>
              <a:t> </a:t>
            </a:r>
            <a:r>
              <a:rPr lang="hr-HR" sz="1600" dirty="0" err="1"/>
              <a:t>were</a:t>
            </a:r>
            <a:r>
              <a:rPr lang="hr-HR" sz="1600" dirty="0"/>
              <a:t> </a:t>
            </a:r>
            <a:r>
              <a:rPr lang="hr-HR" sz="1600" dirty="0" err="1"/>
              <a:t>stabilized</a:t>
            </a:r>
            <a:r>
              <a:rPr lang="hr-HR" sz="1600" dirty="0"/>
              <a:t> </a:t>
            </a:r>
            <a:r>
              <a:rPr lang="hr-HR" sz="1600" dirty="0" err="1"/>
              <a:t>using</a:t>
            </a:r>
            <a:r>
              <a:rPr lang="hr-HR" sz="1600" dirty="0"/>
              <a:t> </a:t>
            </a:r>
            <a:r>
              <a:rPr lang="hr-HR" sz="1600" i="1" dirty="0"/>
              <a:t>MMFF94s</a:t>
            </a:r>
            <a:r>
              <a:rPr lang="hr-HR" sz="1600" dirty="0"/>
              <a:t> </a:t>
            </a:r>
            <a:r>
              <a:rPr lang="hr-HR" sz="1600" dirty="0" err="1"/>
              <a:t>force</a:t>
            </a:r>
            <a:r>
              <a:rPr lang="hr-HR" sz="1600" dirty="0"/>
              <a:t> </a:t>
            </a:r>
            <a:r>
              <a:rPr lang="hr-HR" sz="1600" dirty="0" err="1"/>
              <a:t>field</a:t>
            </a:r>
            <a:r>
              <a:rPr lang="hr-HR" sz="1600" dirty="0"/>
              <a:t> </a:t>
            </a:r>
          </a:p>
          <a:p>
            <a:pPr algn="just"/>
            <a:r>
              <a:rPr lang="en-US" sz="1600" dirty="0"/>
              <a:t>Structure of the human D4</a:t>
            </a:r>
            <a:r>
              <a:rPr lang="hr-HR" sz="1600" dirty="0"/>
              <a:t>R </a:t>
            </a:r>
            <a:r>
              <a:rPr lang="en-US" sz="1600" dirty="0"/>
              <a:t>in complex with the antipsychotic drug </a:t>
            </a:r>
            <a:r>
              <a:rPr lang="en-US" sz="1600" dirty="0" err="1"/>
              <a:t>Nemonapride</a:t>
            </a:r>
            <a:r>
              <a:rPr lang="hr-HR" sz="1600" dirty="0"/>
              <a:t> (PDB ID: 5WIU) was used for docking analysis (program: AutoDock Vina)</a:t>
            </a:r>
          </a:p>
          <a:p>
            <a:pPr algn="just"/>
            <a:r>
              <a:rPr lang="hr-HR" sz="1600" dirty="0"/>
              <a:t>5WIU D4R </a:t>
            </a:r>
            <a:r>
              <a:rPr lang="hr-HR" sz="1600" dirty="0" err="1"/>
              <a:t>crystal</a:t>
            </a:r>
            <a:r>
              <a:rPr lang="hr-HR" sz="1600" dirty="0"/>
              <a:t> </a:t>
            </a:r>
            <a:r>
              <a:rPr lang="hr-HR" sz="1600" dirty="0" err="1"/>
              <a:t>structure</a:t>
            </a:r>
            <a:r>
              <a:rPr lang="hr-HR" sz="1600" dirty="0"/>
              <a:t> </a:t>
            </a:r>
            <a:r>
              <a:rPr lang="hr-HR" sz="1600" dirty="0" err="1"/>
              <a:t>is</a:t>
            </a:r>
            <a:r>
              <a:rPr lang="hr-HR" sz="1600" dirty="0"/>
              <a:t> a monomer </a:t>
            </a:r>
            <a:r>
              <a:rPr lang="hr-HR" sz="1600" dirty="0" err="1"/>
              <a:t>in</a:t>
            </a:r>
            <a:r>
              <a:rPr lang="hr-HR" sz="1600" dirty="0"/>
              <a:t> </a:t>
            </a:r>
            <a:r>
              <a:rPr lang="hr-HR" sz="1600" dirty="0" err="1"/>
              <a:t>which</a:t>
            </a:r>
            <a:r>
              <a:rPr lang="hr-HR" sz="1600" dirty="0"/>
              <a:t> </a:t>
            </a:r>
            <a:r>
              <a:rPr lang="hr-HR" sz="1600" dirty="0" err="1"/>
              <a:t>mutations</a:t>
            </a:r>
            <a:r>
              <a:rPr lang="hr-HR" sz="1600" dirty="0"/>
              <a:t> </a:t>
            </a:r>
            <a:r>
              <a:rPr lang="hr-HR" sz="1600" dirty="0" err="1"/>
              <a:t>in</a:t>
            </a:r>
            <a:r>
              <a:rPr lang="hr-HR" sz="1600" dirty="0"/>
              <a:t> a </a:t>
            </a:r>
            <a:r>
              <a:rPr lang="hr-HR" sz="1600" dirty="0" err="1"/>
              <a:t>form</a:t>
            </a:r>
            <a:r>
              <a:rPr lang="hr-HR" sz="1600" dirty="0"/>
              <a:t> </a:t>
            </a:r>
            <a:r>
              <a:rPr lang="hr-HR" sz="1600" dirty="0" err="1"/>
              <a:t>of</a:t>
            </a:r>
            <a:r>
              <a:rPr lang="hr-HR" sz="1600" dirty="0"/>
              <a:t> </a:t>
            </a:r>
            <a:r>
              <a:rPr lang="en-US" sz="1600" i="0" dirty="0">
                <a:solidFill>
                  <a:srgbClr val="000000"/>
                </a:solidFill>
                <a:effectLst/>
              </a:rPr>
              <a:t>cytochrome b562</a:t>
            </a:r>
            <a:r>
              <a:rPr lang="hr-HR" sz="1600" i="0" dirty="0">
                <a:solidFill>
                  <a:srgbClr val="000000"/>
                </a:solidFill>
                <a:effectLst/>
              </a:rPr>
              <a:t> (</a:t>
            </a:r>
            <a:r>
              <a:rPr lang="hr-HR" sz="1600" dirty="0" err="1"/>
              <a:t>UniProtKB</a:t>
            </a:r>
            <a:r>
              <a:rPr lang="hr-HR" sz="1600" dirty="0"/>
              <a:t> - P0ABE7) </a:t>
            </a:r>
            <a:r>
              <a:rPr lang="hr-HR" sz="1600" dirty="0" err="1"/>
              <a:t>originating</a:t>
            </a:r>
            <a:r>
              <a:rPr lang="hr-HR" sz="1600" dirty="0"/>
              <a:t> </a:t>
            </a:r>
            <a:r>
              <a:rPr lang="hr-HR" sz="1600" dirty="0" err="1"/>
              <a:t>from</a:t>
            </a:r>
            <a:r>
              <a:rPr lang="hr-HR" sz="1600" dirty="0"/>
              <a:t> </a:t>
            </a:r>
            <a:r>
              <a:rPr lang="hr-HR" sz="1600" i="1" dirty="0"/>
              <a:t>Escherichia Coli </a:t>
            </a:r>
            <a:r>
              <a:rPr lang="hr-HR" sz="1600" dirty="0" err="1"/>
              <a:t>were</a:t>
            </a:r>
            <a:r>
              <a:rPr lang="hr-HR" sz="1600" dirty="0"/>
              <a:t> </a:t>
            </a:r>
            <a:r>
              <a:rPr lang="hr-HR" sz="1600" dirty="0" err="1"/>
              <a:t>introduced</a:t>
            </a:r>
            <a:r>
              <a:rPr lang="hr-HR" sz="1600" dirty="0"/>
              <a:t> at </a:t>
            </a:r>
            <a:r>
              <a:rPr lang="hr-HR" sz="1600" dirty="0" err="1"/>
              <a:t>the</a:t>
            </a:r>
            <a:r>
              <a:rPr lang="hr-HR" sz="1600" dirty="0"/>
              <a:t> </a:t>
            </a:r>
            <a:r>
              <a:rPr lang="hr-HR" sz="1600" dirty="0" err="1"/>
              <a:t>positions</a:t>
            </a:r>
            <a:r>
              <a:rPr lang="hr-HR" sz="1600" dirty="0"/>
              <a:t> 238, 333 </a:t>
            </a:r>
            <a:r>
              <a:rPr lang="hr-HR" sz="1600" dirty="0" err="1"/>
              <a:t>and</a:t>
            </a:r>
            <a:r>
              <a:rPr lang="hr-HR" sz="1600" dirty="0"/>
              <a:t> 337</a:t>
            </a:r>
          </a:p>
          <a:p>
            <a:r>
              <a:rPr lang="hr-HR" sz="1600" dirty="0"/>
              <a:t>For </a:t>
            </a:r>
            <a:r>
              <a:rPr lang="hr-HR" sz="1600" dirty="0" err="1"/>
              <a:t>the</a:t>
            </a:r>
            <a:r>
              <a:rPr lang="hr-HR" sz="1600" dirty="0"/>
              <a:t> </a:t>
            </a:r>
            <a:r>
              <a:rPr lang="hr-HR" sz="1600" dirty="0" err="1"/>
              <a:t>purpose</a:t>
            </a:r>
            <a:r>
              <a:rPr lang="hr-HR" sz="1600" dirty="0"/>
              <a:t> </a:t>
            </a:r>
            <a:r>
              <a:rPr lang="hr-HR" sz="1600" dirty="0" err="1"/>
              <a:t>of</a:t>
            </a:r>
            <a:r>
              <a:rPr lang="hr-HR" sz="1600" dirty="0"/>
              <a:t> </a:t>
            </a:r>
            <a:r>
              <a:rPr lang="hr-HR" sz="1600" dirty="0" err="1"/>
              <a:t>analysis</a:t>
            </a:r>
            <a:r>
              <a:rPr lang="hr-HR" sz="1600" dirty="0"/>
              <a:t> </a:t>
            </a:r>
            <a:r>
              <a:rPr lang="hr-HR" sz="1600" dirty="0" err="1"/>
              <a:t>of</a:t>
            </a:r>
            <a:r>
              <a:rPr lang="hr-HR" sz="1600" dirty="0"/>
              <a:t> </a:t>
            </a:r>
            <a:r>
              <a:rPr lang="hr-HR" sz="1600" dirty="0" err="1"/>
              <a:t>compounds</a:t>
            </a:r>
            <a:r>
              <a:rPr lang="hr-HR" sz="1600" dirty="0"/>
              <a:t> P1-P7, </a:t>
            </a:r>
            <a:r>
              <a:rPr lang="hr-HR" sz="1600" dirty="0" err="1"/>
              <a:t>all</a:t>
            </a:r>
            <a:r>
              <a:rPr lang="hr-HR" sz="1600" dirty="0"/>
              <a:t> water </a:t>
            </a:r>
            <a:r>
              <a:rPr lang="hr-HR" sz="1600" dirty="0" err="1"/>
              <a:t>and</a:t>
            </a:r>
            <a:r>
              <a:rPr lang="hr-HR" sz="1600" dirty="0"/>
              <a:t> </a:t>
            </a:r>
            <a:r>
              <a:rPr lang="hr-HR" sz="1600" dirty="0" err="1"/>
              <a:t>phospholipid</a:t>
            </a:r>
            <a:r>
              <a:rPr lang="hr-HR" sz="1600" dirty="0"/>
              <a:t> </a:t>
            </a:r>
            <a:r>
              <a:rPr lang="hr-HR" sz="1600" dirty="0" err="1"/>
              <a:t>molecules</a:t>
            </a:r>
            <a:r>
              <a:rPr lang="hr-HR" sz="1600" dirty="0"/>
              <a:t> are </a:t>
            </a:r>
            <a:r>
              <a:rPr lang="hr-HR" sz="1600" dirty="0" err="1"/>
              <a:t>removed</a:t>
            </a:r>
            <a:r>
              <a:rPr lang="hr-HR" sz="1600" dirty="0"/>
              <a:t> </a:t>
            </a:r>
            <a:r>
              <a:rPr lang="hr-HR" sz="1600" dirty="0" err="1"/>
              <a:t>from</a:t>
            </a:r>
            <a:r>
              <a:rPr lang="hr-HR" sz="1600" dirty="0"/>
              <a:t> </a:t>
            </a:r>
            <a:r>
              <a:rPr lang="hr-HR" sz="1600" dirty="0" err="1"/>
              <a:t>the</a:t>
            </a:r>
            <a:r>
              <a:rPr lang="hr-HR" sz="1600" dirty="0"/>
              <a:t> </a:t>
            </a:r>
            <a:r>
              <a:rPr lang="hr-HR" sz="1600" dirty="0" err="1"/>
              <a:t>surroundings</a:t>
            </a:r>
            <a:r>
              <a:rPr lang="hr-HR" sz="1600" dirty="0"/>
              <a:t> </a:t>
            </a:r>
            <a:r>
              <a:rPr lang="hr-HR" sz="1600" dirty="0" err="1"/>
              <a:t>of</a:t>
            </a:r>
            <a:r>
              <a:rPr lang="hr-HR" sz="1600" dirty="0"/>
              <a:t> </a:t>
            </a:r>
            <a:r>
              <a:rPr lang="hr-HR" sz="1600" dirty="0" err="1"/>
              <a:t>the</a:t>
            </a:r>
            <a:r>
              <a:rPr lang="hr-HR" sz="1600" dirty="0"/>
              <a:t> D4R</a:t>
            </a:r>
          </a:p>
          <a:p>
            <a:r>
              <a:rPr lang="hr-HR" sz="1600" dirty="0" err="1"/>
              <a:t>We</a:t>
            </a:r>
            <a:r>
              <a:rPr lang="hr-HR" sz="1600" dirty="0"/>
              <a:t> </a:t>
            </a:r>
            <a:r>
              <a:rPr lang="hr-HR" sz="1600" dirty="0" err="1"/>
              <a:t>tried</a:t>
            </a:r>
            <a:r>
              <a:rPr lang="hr-HR" sz="1600" dirty="0"/>
              <a:t> to </a:t>
            </a:r>
            <a:r>
              <a:rPr lang="hr-HR" sz="1600" dirty="0" err="1"/>
              <a:t>determine</a:t>
            </a:r>
            <a:r>
              <a:rPr lang="hr-HR" sz="1600" dirty="0"/>
              <a:t> how </a:t>
            </a:r>
            <a:r>
              <a:rPr lang="hr-HR" sz="1600" dirty="0" err="1"/>
              <a:t>successfully</a:t>
            </a:r>
            <a:r>
              <a:rPr lang="hr-HR" sz="1600" dirty="0"/>
              <a:t> </a:t>
            </a:r>
            <a:r>
              <a:rPr lang="hr-HR" sz="1600" dirty="0" err="1"/>
              <a:t>can</a:t>
            </a:r>
            <a:r>
              <a:rPr lang="hr-HR" sz="1600" dirty="0"/>
              <a:t> </a:t>
            </a:r>
            <a:r>
              <a:rPr lang="hr-HR" sz="1600" dirty="0" err="1"/>
              <a:t>the</a:t>
            </a:r>
            <a:r>
              <a:rPr lang="hr-HR" sz="1600" dirty="0"/>
              <a:t> </a:t>
            </a:r>
            <a:r>
              <a:rPr lang="hr-HR" sz="1600" dirty="0" err="1"/>
              <a:t>newly</a:t>
            </a:r>
            <a:r>
              <a:rPr lang="hr-HR" sz="1600" dirty="0"/>
              <a:t> </a:t>
            </a:r>
            <a:r>
              <a:rPr lang="hr-HR" sz="1600" dirty="0" err="1"/>
              <a:t>sythesized</a:t>
            </a:r>
            <a:r>
              <a:rPr lang="hr-HR" sz="1600" dirty="0"/>
              <a:t> </a:t>
            </a:r>
            <a:r>
              <a:rPr lang="hr-HR" sz="1600" dirty="0" err="1"/>
              <a:t>compounds</a:t>
            </a:r>
            <a:r>
              <a:rPr lang="hr-HR" sz="1600" dirty="0"/>
              <a:t> </a:t>
            </a:r>
            <a:r>
              <a:rPr lang="hr-HR" sz="1600" dirty="0" err="1"/>
              <a:t>bind</a:t>
            </a:r>
            <a:r>
              <a:rPr lang="hr-HR" sz="1600" dirty="0"/>
              <a:t> to </a:t>
            </a:r>
            <a:r>
              <a:rPr lang="hr-HR" sz="1600" dirty="0" err="1"/>
              <a:t>the</a:t>
            </a:r>
            <a:r>
              <a:rPr lang="hr-HR" sz="1600" dirty="0"/>
              <a:t> D4R </a:t>
            </a:r>
            <a:r>
              <a:rPr lang="hr-HR" sz="1600" dirty="0" err="1"/>
              <a:t>in</a:t>
            </a:r>
            <a:r>
              <a:rPr lang="hr-HR" sz="1600" dirty="0"/>
              <a:t> a </a:t>
            </a:r>
            <a:r>
              <a:rPr lang="hr-HR" sz="1600" dirty="0" err="1"/>
              <a:t>simulation</a:t>
            </a:r>
            <a:r>
              <a:rPr lang="hr-HR" sz="1600" dirty="0"/>
              <a:t>, </a:t>
            </a:r>
            <a:r>
              <a:rPr lang="hr-HR" sz="1600" dirty="0" err="1"/>
              <a:t>in</a:t>
            </a:r>
            <a:r>
              <a:rPr lang="hr-HR" sz="1600" dirty="0"/>
              <a:t> </a:t>
            </a:r>
            <a:r>
              <a:rPr lang="hr-HR" sz="1600" dirty="0" err="1"/>
              <a:t>order</a:t>
            </a:r>
            <a:r>
              <a:rPr lang="hr-HR" sz="1600" dirty="0"/>
              <a:t> to take </a:t>
            </a:r>
            <a:r>
              <a:rPr lang="hr-HR" sz="1600" dirty="0" err="1"/>
              <a:t>the</a:t>
            </a:r>
            <a:r>
              <a:rPr lang="hr-HR" sz="1600" dirty="0"/>
              <a:t> </a:t>
            </a:r>
            <a:r>
              <a:rPr lang="hr-HR" sz="1600" dirty="0" err="1"/>
              <a:t>next</a:t>
            </a:r>
            <a:r>
              <a:rPr lang="hr-HR" sz="1600" dirty="0"/>
              <a:t> </a:t>
            </a:r>
            <a:r>
              <a:rPr lang="hr-HR" sz="1600" dirty="0" err="1"/>
              <a:t>steps</a:t>
            </a:r>
            <a:r>
              <a:rPr lang="hr-HR" sz="1600" dirty="0"/>
              <a:t> </a:t>
            </a:r>
            <a:r>
              <a:rPr lang="hr-HR" sz="1600" dirty="0" err="1"/>
              <a:t>in</a:t>
            </a:r>
            <a:r>
              <a:rPr lang="hr-HR" sz="1600" dirty="0"/>
              <a:t> </a:t>
            </a:r>
            <a:r>
              <a:rPr lang="hr-HR" sz="1600" dirty="0" err="1"/>
              <a:t>the</a:t>
            </a:r>
            <a:r>
              <a:rPr lang="hr-HR" sz="1600" dirty="0"/>
              <a:t> </a:t>
            </a:r>
            <a:r>
              <a:rPr lang="hr-HR" sz="1600" dirty="0" err="1"/>
              <a:t>synthesis</a:t>
            </a:r>
            <a:r>
              <a:rPr lang="hr-HR" sz="1600" dirty="0"/>
              <a:t> </a:t>
            </a:r>
            <a:r>
              <a:rPr lang="hr-HR" sz="1600" dirty="0" err="1"/>
              <a:t>of</a:t>
            </a:r>
            <a:r>
              <a:rPr lang="hr-HR" sz="1600" dirty="0"/>
              <a:t> D4R </a:t>
            </a:r>
            <a:r>
              <a:rPr lang="hr-HR" sz="1600" dirty="0" err="1"/>
              <a:t>antagonists</a:t>
            </a:r>
            <a:endParaRPr lang="hr-HR" sz="1600" dirty="0"/>
          </a:p>
          <a:p>
            <a:endParaRPr lang="hr-HR" sz="1600" dirty="0"/>
          </a:p>
          <a:p>
            <a:endParaRPr lang="en-US" sz="1600" dirty="0"/>
          </a:p>
        </p:txBody>
      </p:sp>
      <p:sp>
        <p:nvSpPr>
          <p:cNvPr id="26" name="TextBox 25">
            <a:extLst>
              <a:ext uri="{FF2B5EF4-FFF2-40B4-BE49-F238E27FC236}">
                <a16:creationId xmlns:a16="http://schemas.microsoft.com/office/drawing/2014/main" id="{191A04F0-EBA8-464B-8EA7-26A1B4C5B0F0}"/>
              </a:ext>
            </a:extLst>
          </p:cNvPr>
          <p:cNvSpPr txBox="1"/>
          <p:nvPr/>
        </p:nvSpPr>
        <p:spPr>
          <a:xfrm>
            <a:off x="720027" y="1108511"/>
            <a:ext cx="1957011" cy="369332"/>
          </a:xfrm>
          <a:prstGeom prst="rect">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i="1" dirty="0">
                <a:solidFill>
                  <a:srgbClr val="002060"/>
                </a:solidFill>
              </a:rPr>
              <a:t>IN SILICO </a:t>
            </a:r>
            <a:r>
              <a:rPr lang="hr-HR" dirty="0">
                <a:solidFill>
                  <a:srgbClr val="002060"/>
                </a:solidFill>
              </a:rPr>
              <a:t>ANALYSIS</a:t>
            </a:r>
          </a:p>
        </p:txBody>
      </p:sp>
    </p:spTree>
    <p:extLst>
      <p:ext uri="{BB962C8B-B14F-4D97-AF65-F5344CB8AC3E}">
        <p14:creationId xmlns:p14="http://schemas.microsoft.com/office/powerpoint/2010/main" val="137188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6" name="TextBox 25">
            <a:extLst>
              <a:ext uri="{FF2B5EF4-FFF2-40B4-BE49-F238E27FC236}">
                <a16:creationId xmlns:a16="http://schemas.microsoft.com/office/drawing/2014/main" id="{191A04F0-EBA8-464B-8EA7-26A1B4C5B0F0}"/>
              </a:ext>
            </a:extLst>
          </p:cNvPr>
          <p:cNvSpPr txBox="1"/>
          <p:nvPr/>
        </p:nvSpPr>
        <p:spPr>
          <a:xfrm>
            <a:off x="720027" y="1108511"/>
            <a:ext cx="1957011" cy="369332"/>
          </a:xfrm>
          <a:prstGeom prst="rect">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i="1" dirty="0">
                <a:solidFill>
                  <a:srgbClr val="002060"/>
                </a:solidFill>
              </a:rPr>
              <a:t>IN SILICO </a:t>
            </a:r>
            <a:r>
              <a:rPr lang="hr-HR" dirty="0">
                <a:solidFill>
                  <a:srgbClr val="002060"/>
                </a:solidFill>
              </a:rPr>
              <a:t>ANALYSIS</a:t>
            </a:r>
          </a:p>
        </p:txBody>
      </p:sp>
      <p:pic>
        <p:nvPicPr>
          <p:cNvPr id="7" name="Picture 6">
            <a:extLst>
              <a:ext uri="{FF2B5EF4-FFF2-40B4-BE49-F238E27FC236}">
                <a16:creationId xmlns:a16="http://schemas.microsoft.com/office/drawing/2014/main" id="{CC573209-EC71-4E60-94A8-03DDDCA0FCDB}"/>
              </a:ext>
            </a:extLst>
          </p:cNvPr>
          <p:cNvPicPr>
            <a:picLocks noChangeAspect="1"/>
          </p:cNvPicPr>
          <p:nvPr/>
        </p:nvPicPr>
        <p:blipFill>
          <a:blip r:embed="rId3"/>
          <a:stretch>
            <a:fillRect/>
          </a:stretch>
        </p:blipFill>
        <p:spPr>
          <a:xfrm>
            <a:off x="5497022" y="1676400"/>
            <a:ext cx="3080050" cy="2695462"/>
          </a:xfrm>
          <a:prstGeom prst="rect">
            <a:avLst/>
          </a:prstGeom>
        </p:spPr>
      </p:pic>
      <p:sp>
        <p:nvSpPr>
          <p:cNvPr id="10" name="Content Placeholder 9">
            <a:extLst>
              <a:ext uri="{FF2B5EF4-FFF2-40B4-BE49-F238E27FC236}">
                <a16:creationId xmlns:a16="http://schemas.microsoft.com/office/drawing/2014/main" id="{C0428FF0-D76A-4A22-9E57-0CE03FC92118}"/>
              </a:ext>
            </a:extLst>
          </p:cNvPr>
          <p:cNvSpPr>
            <a:spLocks noGrp="1"/>
          </p:cNvSpPr>
          <p:nvPr>
            <p:ph idx="1"/>
          </p:nvPr>
        </p:nvSpPr>
        <p:spPr>
          <a:xfrm>
            <a:off x="566927" y="1600201"/>
            <a:ext cx="4324193" cy="3954261"/>
          </a:xfrm>
        </p:spPr>
        <p:txBody>
          <a:bodyPr>
            <a:normAutofit/>
          </a:bodyPr>
          <a:lstStyle/>
          <a:p>
            <a:pPr algn="just"/>
            <a:r>
              <a:rPr lang="hr-HR" sz="1600" dirty="0"/>
              <a:t>To </a:t>
            </a:r>
            <a:r>
              <a:rPr lang="hr-HR" sz="1600" dirty="0" err="1"/>
              <a:t>better</a:t>
            </a:r>
            <a:r>
              <a:rPr lang="hr-HR" sz="1600" dirty="0"/>
              <a:t> </a:t>
            </a:r>
            <a:r>
              <a:rPr lang="hr-HR" sz="1600" dirty="0" err="1"/>
              <a:t>understand</a:t>
            </a:r>
            <a:r>
              <a:rPr lang="hr-HR" sz="1600" dirty="0"/>
              <a:t> </a:t>
            </a:r>
            <a:r>
              <a:rPr lang="hr-HR" sz="1600" dirty="0" err="1"/>
              <a:t>the</a:t>
            </a:r>
            <a:r>
              <a:rPr lang="hr-HR" sz="1600" dirty="0"/>
              <a:t> </a:t>
            </a:r>
            <a:r>
              <a:rPr lang="hr-HR" sz="1600" dirty="0" err="1"/>
              <a:t>binding</a:t>
            </a:r>
            <a:r>
              <a:rPr lang="hr-HR" sz="1600" dirty="0"/>
              <a:t> </a:t>
            </a:r>
            <a:r>
              <a:rPr lang="hr-HR" sz="1600" dirty="0" err="1"/>
              <a:t>of</a:t>
            </a:r>
            <a:r>
              <a:rPr lang="hr-HR" sz="1600" dirty="0"/>
              <a:t> P1-P7, </a:t>
            </a:r>
            <a:r>
              <a:rPr lang="hr-HR" sz="1600" dirty="0" err="1"/>
              <a:t>we</a:t>
            </a:r>
            <a:r>
              <a:rPr lang="hr-HR" sz="1600" dirty="0"/>
              <a:t> </a:t>
            </a:r>
            <a:r>
              <a:rPr lang="hr-HR" sz="1600" dirty="0" err="1"/>
              <a:t>have</a:t>
            </a:r>
            <a:r>
              <a:rPr lang="hr-HR" sz="1600" dirty="0"/>
              <a:t> </a:t>
            </a:r>
            <a:r>
              <a:rPr lang="hr-HR" sz="1600" dirty="0" err="1"/>
              <a:t>analyzed</a:t>
            </a:r>
            <a:r>
              <a:rPr lang="hr-HR" sz="1600" dirty="0"/>
              <a:t> </a:t>
            </a:r>
            <a:r>
              <a:rPr lang="hr-HR" sz="1600" dirty="0" err="1"/>
              <a:t>the</a:t>
            </a:r>
            <a:r>
              <a:rPr lang="hr-HR" sz="1600" dirty="0"/>
              <a:t> </a:t>
            </a:r>
            <a:r>
              <a:rPr lang="hr-HR" sz="1600" dirty="0" err="1"/>
              <a:t>properties</a:t>
            </a:r>
            <a:r>
              <a:rPr lang="hr-HR" sz="1600" dirty="0"/>
              <a:t> </a:t>
            </a:r>
            <a:r>
              <a:rPr lang="hr-HR" sz="1600" dirty="0" err="1"/>
              <a:t>of</a:t>
            </a:r>
            <a:r>
              <a:rPr lang="hr-HR" sz="1600" dirty="0"/>
              <a:t> </a:t>
            </a:r>
            <a:r>
              <a:rPr lang="hr-HR" sz="1600" dirty="0" err="1"/>
              <a:t>the</a:t>
            </a:r>
            <a:r>
              <a:rPr lang="hr-HR" sz="1600" dirty="0"/>
              <a:t> D4R </a:t>
            </a:r>
            <a:r>
              <a:rPr lang="hr-HR" sz="1600" dirty="0" err="1"/>
              <a:t>orthosteric</a:t>
            </a:r>
            <a:r>
              <a:rPr lang="hr-HR" sz="1600" dirty="0"/>
              <a:t> </a:t>
            </a:r>
            <a:r>
              <a:rPr lang="hr-HR" sz="1600" dirty="0" err="1"/>
              <a:t>binding</a:t>
            </a:r>
            <a:r>
              <a:rPr lang="hr-HR" sz="1600" dirty="0"/>
              <a:t> </a:t>
            </a:r>
            <a:r>
              <a:rPr lang="hr-HR" sz="1600" dirty="0" err="1"/>
              <a:t>pocket</a:t>
            </a:r>
            <a:r>
              <a:rPr lang="hr-HR" sz="1600" dirty="0"/>
              <a:t> (OBP) </a:t>
            </a:r>
            <a:r>
              <a:rPr lang="hr-HR" sz="1600" dirty="0" err="1"/>
              <a:t>and</a:t>
            </a:r>
            <a:r>
              <a:rPr lang="hr-HR" sz="1600" dirty="0"/>
              <a:t> </a:t>
            </a:r>
            <a:r>
              <a:rPr lang="hr-HR" sz="1600" dirty="0" err="1"/>
              <a:t>the</a:t>
            </a:r>
            <a:r>
              <a:rPr lang="hr-HR" sz="1600" dirty="0"/>
              <a:t> </a:t>
            </a:r>
            <a:r>
              <a:rPr lang="hr-HR" sz="1600" dirty="0" err="1"/>
              <a:t>extended</a:t>
            </a:r>
            <a:r>
              <a:rPr lang="hr-HR" sz="1600" dirty="0"/>
              <a:t> </a:t>
            </a:r>
            <a:r>
              <a:rPr lang="hr-HR" sz="1600" dirty="0" err="1"/>
              <a:t>binding</a:t>
            </a:r>
            <a:r>
              <a:rPr lang="hr-HR" sz="1600" dirty="0"/>
              <a:t> </a:t>
            </a:r>
            <a:r>
              <a:rPr lang="hr-HR" sz="1600" dirty="0" err="1"/>
              <a:t>pocket</a:t>
            </a:r>
            <a:r>
              <a:rPr lang="hr-HR" sz="1600" dirty="0"/>
              <a:t> (EBP)</a:t>
            </a:r>
          </a:p>
          <a:p>
            <a:pPr algn="just"/>
            <a:r>
              <a:rPr lang="hr-HR" sz="1600" i="1" dirty="0"/>
              <a:t>Figure 8. </a:t>
            </a:r>
            <a:r>
              <a:rPr lang="hr-HR" sz="1600" dirty="0" err="1"/>
              <a:t>depicts</a:t>
            </a:r>
            <a:r>
              <a:rPr lang="hr-HR" sz="1600" dirty="0"/>
              <a:t> </a:t>
            </a:r>
            <a:r>
              <a:rPr lang="hr-HR" sz="1600" dirty="0" err="1"/>
              <a:t>the</a:t>
            </a:r>
            <a:r>
              <a:rPr lang="hr-HR" sz="1600" dirty="0"/>
              <a:t> </a:t>
            </a:r>
            <a:r>
              <a:rPr lang="hr-HR" sz="1600" dirty="0" err="1"/>
              <a:t>hydrophobicity</a:t>
            </a:r>
            <a:r>
              <a:rPr lang="hr-HR" sz="1600" dirty="0"/>
              <a:t> </a:t>
            </a:r>
            <a:r>
              <a:rPr lang="hr-HR" sz="1600" dirty="0" err="1"/>
              <a:t>surface</a:t>
            </a:r>
            <a:r>
              <a:rPr lang="hr-HR" sz="1600" dirty="0"/>
              <a:t> </a:t>
            </a:r>
            <a:r>
              <a:rPr lang="hr-HR" sz="1600" dirty="0" err="1"/>
              <a:t>of</a:t>
            </a:r>
            <a:r>
              <a:rPr lang="hr-HR" sz="1600" dirty="0"/>
              <a:t> </a:t>
            </a:r>
            <a:r>
              <a:rPr lang="hr-HR" sz="1600" dirty="0" err="1"/>
              <a:t>both</a:t>
            </a:r>
            <a:r>
              <a:rPr lang="hr-HR" sz="1600" dirty="0"/>
              <a:t> </a:t>
            </a:r>
            <a:r>
              <a:rPr lang="hr-HR" sz="1600" dirty="0" err="1"/>
              <a:t>the</a:t>
            </a:r>
            <a:r>
              <a:rPr lang="hr-HR" sz="1600" dirty="0"/>
              <a:t> OBP </a:t>
            </a:r>
            <a:r>
              <a:rPr lang="hr-HR" sz="1600" dirty="0" err="1"/>
              <a:t>and</a:t>
            </a:r>
            <a:r>
              <a:rPr lang="hr-HR" sz="1600" dirty="0"/>
              <a:t> </a:t>
            </a:r>
            <a:r>
              <a:rPr lang="hr-HR" sz="1600" dirty="0" err="1"/>
              <a:t>the</a:t>
            </a:r>
            <a:r>
              <a:rPr lang="hr-HR" sz="1600" dirty="0"/>
              <a:t> EBP. EBP </a:t>
            </a:r>
            <a:r>
              <a:rPr lang="hr-HR" sz="1600" dirty="0" err="1"/>
              <a:t>is</a:t>
            </a:r>
            <a:r>
              <a:rPr lang="hr-HR" sz="1600" dirty="0"/>
              <a:t> </a:t>
            </a:r>
            <a:r>
              <a:rPr lang="hr-HR" sz="1600" dirty="0" err="1"/>
              <a:t>highly</a:t>
            </a:r>
            <a:r>
              <a:rPr lang="hr-HR" sz="1600" dirty="0"/>
              <a:t> </a:t>
            </a:r>
            <a:r>
              <a:rPr lang="hr-HR" sz="1600" dirty="0" err="1"/>
              <a:t>hydrophobic</a:t>
            </a:r>
            <a:r>
              <a:rPr lang="hr-HR" sz="1600" dirty="0"/>
              <a:t>, </a:t>
            </a:r>
            <a:r>
              <a:rPr lang="hr-HR" sz="1600" dirty="0" err="1"/>
              <a:t>due</a:t>
            </a:r>
            <a:r>
              <a:rPr lang="hr-HR" sz="1600" dirty="0"/>
              <a:t> to </a:t>
            </a:r>
            <a:r>
              <a:rPr lang="hr-HR" sz="1600" dirty="0" err="1"/>
              <a:t>close</a:t>
            </a:r>
            <a:r>
              <a:rPr lang="hr-HR" sz="1600" dirty="0"/>
              <a:t> </a:t>
            </a:r>
            <a:r>
              <a:rPr lang="hr-HR" sz="1600" dirty="0" err="1"/>
              <a:t>presence</a:t>
            </a:r>
            <a:r>
              <a:rPr lang="hr-HR" sz="1600" dirty="0"/>
              <a:t> </a:t>
            </a:r>
            <a:r>
              <a:rPr lang="hr-HR" sz="1600" dirty="0" err="1"/>
              <a:t>of</a:t>
            </a:r>
            <a:r>
              <a:rPr lang="hr-HR" sz="1600" dirty="0"/>
              <a:t> VAL 87, PHE 91 </a:t>
            </a:r>
            <a:r>
              <a:rPr lang="hr-HR" sz="1600" dirty="0" err="1"/>
              <a:t>and</a:t>
            </a:r>
            <a:r>
              <a:rPr lang="hr-HR" sz="1600" dirty="0"/>
              <a:t> MET 112 </a:t>
            </a:r>
            <a:r>
              <a:rPr lang="hr-HR" sz="1600" dirty="0" err="1"/>
              <a:t>surrounding</a:t>
            </a:r>
            <a:r>
              <a:rPr lang="hr-HR" sz="1600" dirty="0"/>
              <a:t> </a:t>
            </a:r>
            <a:r>
              <a:rPr lang="hr-HR" sz="1600" dirty="0" err="1"/>
              <a:t>the</a:t>
            </a:r>
            <a:r>
              <a:rPr lang="hr-HR" sz="1600" dirty="0"/>
              <a:t> </a:t>
            </a:r>
            <a:r>
              <a:rPr lang="hr-HR" sz="1600" dirty="0" err="1"/>
              <a:t>pocket</a:t>
            </a:r>
            <a:r>
              <a:rPr lang="hr-HR" sz="1600" dirty="0"/>
              <a:t>. </a:t>
            </a:r>
            <a:r>
              <a:rPr lang="hr-HR" sz="1600" dirty="0" err="1"/>
              <a:t>Slightly</a:t>
            </a:r>
            <a:r>
              <a:rPr lang="hr-HR" sz="1600" dirty="0"/>
              <a:t> </a:t>
            </a:r>
            <a:r>
              <a:rPr lang="hr-HR" sz="1600" dirty="0" err="1"/>
              <a:t>hydrophilic</a:t>
            </a:r>
            <a:r>
              <a:rPr lang="hr-HR" sz="1600" dirty="0"/>
              <a:t> </a:t>
            </a:r>
            <a:r>
              <a:rPr lang="hr-HR" sz="1600" dirty="0" err="1"/>
              <a:t>and</a:t>
            </a:r>
            <a:r>
              <a:rPr lang="hr-HR" sz="1600" dirty="0"/>
              <a:t> </a:t>
            </a:r>
            <a:r>
              <a:rPr lang="hr-HR" sz="1600" dirty="0" err="1"/>
              <a:t>neutral</a:t>
            </a:r>
            <a:r>
              <a:rPr lang="hr-HR" sz="1600" dirty="0"/>
              <a:t> </a:t>
            </a:r>
            <a:r>
              <a:rPr lang="hr-HR" sz="1600" dirty="0" err="1"/>
              <a:t>surfaces</a:t>
            </a:r>
            <a:r>
              <a:rPr lang="hr-HR" sz="1600" dirty="0"/>
              <a:t> </a:t>
            </a:r>
            <a:r>
              <a:rPr lang="hr-HR" sz="1600" dirty="0" err="1"/>
              <a:t>can</a:t>
            </a:r>
            <a:r>
              <a:rPr lang="hr-HR" sz="1600" dirty="0"/>
              <a:t> </a:t>
            </a:r>
            <a:r>
              <a:rPr lang="hr-HR" sz="1600" dirty="0" err="1"/>
              <a:t>be</a:t>
            </a:r>
            <a:r>
              <a:rPr lang="hr-HR" sz="1600" dirty="0"/>
              <a:t> </a:t>
            </a:r>
            <a:r>
              <a:rPr lang="hr-HR" sz="1600" dirty="0" err="1"/>
              <a:t>found</a:t>
            </a:r>
            <a:r>
              <a:rPr lang="hr-HR" sz="1600" dirty="0"/>
              <a:t> on </a:t>
            </a:r>
            <a:r>
              <a:rPr lang="hr-HR" sz="1600" dirty="0" err="1"/>
              <a:t>the</a:t>
            </a:r>
            <a:r>
              <a:rPr lang="hr-HR" sz="1600" dirty="0"/>
              <a:t> </a:t>
            </a:r>
            <a:r>
              <a:rPr lang="hr-HR" sz="1600" dirty="0" err="1"/>
              <a:t>transition</a:t>
            </a:r>
            <a:r>
              <a:rPr lang="hr-HR" sz="1600" dirty="0"/>
              <a:t> to </a:t>
            </a:r>
            <a:r>
              <a:rPr lang="hr-HR" sz="1600" dirty="0" err="1"/>
              <a:t>the</a:t>
            </a:r>
            <a:r>
              <a:rPr lang="hr-HR" sz="1600" dirty="0"/>
              <a:t> OBP.</a:t>
            </a:r>
          </a:p>
          <a:p>
            <a:pPr algn="just"/>
            <a:r>
              <a:rPr lang="hr-HR" sz="1600" dirty="0"/>
              <a:t>OBP </a:t>
            </a:r>
            <a:r>
              <a:rPr lang="hr-HR" sz="1600" dirty="0" err="1"/>
              <a:t>is</a:t>
            </a:r>
            <a:r>
              <a:rPr lang="hr-HR" sz="1600" dirty="0"/>
              <a:t> </a:t>
            </a:r>
            <a:r>
              <a:rPr lang="hr-HR" sz="1600" dirty="0" err="1"/>
              <a:t>predominantly</a:t>
            </a:r>
            <a:r>
              <a:rPr lang="hr-HR" sz="1600" dirty="0"/>
              <a:t> </a:t>
            </a:r>
            <a:r>
              <a:rPr lang="hr-HR" sz="1600" dirty="0" err="1"/>
              <a:t>neutral</a:t>
            </a:r>
            <a:r>
              <a:rPr lang="hr-HR" sz="1600" dirty="0"/>
              <a:t>, </a:t>
            </a:r>
            <a:r>
              <a:rPr lang="hr-HR" sz="1600" dirty="0" err="1"/>
              <a:t>with</a:t>
            </a:r>
            <a:r>
              <a:rPr lang="hr-HR" sz="1600" dirty="0"/>
              <a:t> </a:t>
            </a:r>
            <a:r>
              <a:rPr lang="hr-HR" sz="1600" dirty="0" err="1"/>
              <a:t>the</a:t>
            </a:r>
            <a:r>
              <a:rPr lang="hr-HR" sz="1600" dirty="0"/>
              <a:t> </a:t>
            </a:r>
            <a:r>
              <a:rPr lang="hr-HR" sz="1600" dirty="0" err="1"/>
              <a:t>exception</a:t>
            </a:r>
            <a:r>
              <a:rPr lang="hr-HR" sz="1600" dirty="0"/>
              <a:t> </a:t>
            </a:r>
            <a:r>
              <a:rPr lang="hr-HR" sz="1600" dirty="0" err="1"/>
              <a:t>of</a:t>
            </a:r>
            <a:r>
              <a:rPr lang="hr-HR" sz="1600" dirty="0"/>
              <a:t> </a:t>
            </a:r>
            <a:r>
              <a:rPr lang="hr-HR" sz="1600" dirty="0" err="1"/>
              <a:t>three</a:t>
            </a:r>
            <a:r>
              <a:rPr lang="hr-HR" sz="1600" dirty="0"/>
              <a:t> </a:t>
            </a:r>
            <a:r>
              <a:rPr lang="hr-HR" sz="1600" dirty="0" err="1"/>
              <a:t>polar</a:t>
            </a:r>
            <a:r>
              <a:rPr lang="hr-HR" sz="1600" dirty="0"/>
              <a:t> </a:t>
            </a:r>
            <a:r>
              <a:rPr lang="hr-HR" sz="1600" dirty="0" err="1"/>
              <a:t>regions</a:t>
            </a:r>
            <a:r>
              <a:rPr lang="hr-HR" sz="1600" dirty="0"/>
              <a:t> (ARG 186, ASP 115, HIS 414) </a:t>
            </a:r>
            <a:r>
              <a:rPr lang="hr-HR" sz="1600" dirty="0" err="1"/>
              <a:t>dividing</a:t>
            </a:r>
            <a:r>
              <a:rPr lang="hr-HR" sz="1600" dirty="0"/>
              <a:t> </a:t>
            </a:r>
            <a:r>
              <a:rPr lang="hr-HR" sz="1600" dirty="0" err="1"/>
              <a:t>it</a:t>
            </a:r>
            <a:r>
              <a:rPr lang="hr-HR" sz="1600" dirty="0"/>
              <a:t> </a:t>
            </a:r>
            <a:r>
              <a:rPr lang="hr-HR" sz="1600" dirty="0" err="1"/>
              <a:t>from</a:t>
            </a:r>
            <a:r>
              <a:rPr lang="hr-HR" sz="1600" dirty="0"/>
              <a:t> </a:t>
            </a:r>
            <a:r>
              <a:rPr lang="hr-HR" sz="1600" dirty="0" err="1"/>
              <a:t>the</a:t>
            </a:r>
            <a:r>
              <a:rPr lang="hr-HR" sz="1600" dirty="0"/>
              <a:t> EBP (</a:t>
            </a:r>
            <a:r>
              <a:rPr lang="hr-HR" sz="1600" i="1" dirty="0"/>
              <a:t>Figure 8</a:t>
            </a:r>
            <a:r>
              <a:rPr lang="hr-HR" sz="1600" dirty="0"/>
              <a:t>, </a:t>
            </a:r>
            <a:r>
              <a:rPr lang="hr-HR" sz="1600" dirty="0" err="1"/>
              <a:t>arrows</a:t>
            </a:r>
            <a:r>
              <a:rPr lang="hr-HR" sz="1600" dirty="0"/>
              <a:t>) </a:t>
            </a:r>
            <a:r>
              <a:rPr lang="hr-HR" sz="1600" dirty="0" err="1"/>
              <a:t>and</a:t>
            </a:r>
            <a:r>
              <a:rPr lang="hr-HR" sz="1600" dirty="0"/>
              <a:t> </a:t>
            </a:r>
            <a:r>
              <a:rPr lang="hr-HR" sz="1600" dirty="0" err="1"/>
              <a:t>lateral</a:t>
            </a:r>
            <a:r>
              <a:rPr lang="hr-HR" sz="1600" dirty="0"/>
              <a:t> </a:t>
            </a:r>
            <a:r>
              <a:rPr lang="hr-HR" sz="1600" dirty="0" err="1"/>
              <a:t>hydrophobic</a:t>
            </a:r>
            <a:r>
              <a:rPr lang="hr-HR" sz="1600" dirty="0"/>
              <a:t> </a:t>
            </a:r>
            <a:r>
              <a:rPr lang="hr-HR" sz="1600" dirty="0" err="1"/>
              <a:t>surface</a:t>
            </a:r>
            <a:r>
              <a:rPr lang="hr-HR" sz="1600" dirty="0"/>
              <a:t> </a:t>
            </a:r>
            <a:r>
              <a:rPr lang="hr-HR" sz="1600" dirty="0" err="1"/>
              <a:t>caused</a:t>
            </a:r>
            <a:r>
              <a:rPr lang="hr-HR" sz="1600" dirty="0"/>
              <a:t> </a:t>
            </a:r>
            <a:r>
              <a:rPr lang="hr-HR" sz="1600" dirty="0" err="1"/>
              <a:t>by</a:t>
            </a:r>
            <a:r>
              <a:rPr lang="hr-HR" sz="1600" dirty="0"/>
              <a:t> VAL 116</a:t>
            </a:r>
            <a:endParaRPr lang="en-US" sz="1600" dirty="0"/>
          </a:p>
        </p:txBody>
      </p:sp>
      <p:sp>
        <p:nvSpPr>
          <p:cNvPr id="11" name="TextBox 10">
            <a:extLst>
              <a:ext uri="{FF2B5EF4-FFF2-40B4-BE49-F238E27FC236}">
                <a16:creationId xmlns:a16="http://schemas.microsoft.com/office/drawing/2014/main" id="{82624B53-07FA-413A-AF35-5FCAB3A2E614}"/>
              </a:ext>
            </a:extLst>
          </p:cNvPr>
          <p:cNvSpPr txBox="1"/>
          <p:nvPr/>
        </p:nvSpPr>
        <p:spPr>
          <a:xfrm>
            <a:off x="5365050" y="4446466"/>
            <a:ext cx="3306510" cy="1200329"/>
          </a:xfrm>
          <a:prstGeom prst="rect">
            <a:avLst/>
          </a:prstGeom>
          <a:noFill/>
        </p:spPr>
        <p:txBody>
          <a:bodyPr wrap="square" rtlCol="0">
            <a:spAutoFit/>
          </a:bodyPr>
          <a:lstStyle/>
          <a:p>
            <a:pPr algn="ctr"/>
            <a:r>
              <a:rPr lang="hr-HR" sz="1200" b="1" i="1" dirty="0"/>
              <a:t>Figure 8. </a:t>
            </a:r>
            <a:r>
              <a:rPr lang="hr-HR" sz="1200" i="1" dirty="0" err="1"/>
              <a:t>Orthosteric</a:t>
            </a:r>
            <a:r>
              <a:rPr lang="hr-HR" sz="1200" i="1" dirty="0"/>
              <a:t> </a:t>
            </a:r>
            <a:r>
              <a:rPr lang="hr-HR" sz="1200" i="1" dirty="0" err="1"/>
              <a:t>binding</a:t>
            </a:r>
            <a:r>
              <a:rPr lang="hr-HR" sz="1200" i="1" dirty="0"/>
              <a:t> </a:t>
            </a:r>
            <a:r>
              <a:rPr lang="hr-HR" sz="1200" i="1" dirty="0" err="1"/>
              <a:t>pocket</a:t>
            </a:r>
            <a:r>
              <a:rPr lang="hr-HR" sz="1200" i="1" dirty="0"/>
              <a:t> (OBP) </a:t>
            </a:r>
            <a:r>
              <a:rPr lang="hr-HR" sz="1200" i="1" dirty="0" err="1"/>
              <a:t>and</a:t>
            </a:r>
            <a:r>
              <a:rPr lang="hr-HR" sz="1200" i="1" dirty="0"/>
              <a:t> </a:t>
            </a:r>
            <a:r>
              <a:rPr lang="hr-HR" sz="1200" i="1" dirty="0" err="1"/>
              <a:t>extended</a:t>
            </a:r>
            <a:r>
              <a:rPr lang="hr-HR" sz="1200" i="1" dirty="0"/>
              <a:t> </a:t>
            </a:r>
            <a:r>
              <a:rPr lang="hr-HR" sz="1200" i="1" dirty="0" err="1"/>
              <a:t>binding</a:t>
            </a:r>
            <a:r>
              <a:rPr lang="hr-HR" sz="1200" i="1" dirty="0"/>
              <a:t> </a:t>
            </a:r>
            <a:r>
              <a:rPr lang="hr-HR" sz="1200" i="1" dirty="0" err="1"/>
              <a:t>pocket</a:t>
            </a:r>
            <a:r>
              <a:rPr lang="hr-HR" sz="1200" i="1" dirty="0"/>
              <a:t> (EBP) </a:t>
            </a:r>
            <a:r>
              <a:rPr lang="hr-HR" sz="1200" i="1" dirty="0" err="1"/>
              <a:t>colored</a:t>
            </a:r>
            <a:r>
              <a:rPr lang="hr-HR" sz="1200" i="1" dirty="0"/>
              <a:t> </a:t>
            </a:r>
            <a:r>
              <a:rPr lang="hr-HR" sz="1200" i="1" dirty="0" err="1"/>
              <a:t>by</a:t>
            </a:r>
            <a:r>
              <a:rPr lang="hr-HR" sz="1200" i="1" dirty="0"/>
              <a:t> </a:t>
            </a:r>
            <a:r>
              <a:rPr lang="hr-HR" sz="1200" i="1" dirty="0" err="1"/>
              <a:t>hydrophobicity</a:t>
            </a:r>
            <a:r>
              <a:rPr lang="hr-HR" sz="1200" i="1" dirty="0"/>
              <a:t>: </a:t>
            </a:r>
            <a:r>
              <a:rPr lang="hr-HR" sz="1200" i="1" dirty="0" err="1"/>
              <a:t>brown</a:t>
            </a:r>
            <a:r>
              <a:rPr lang="hr-HR" sz="1200" i="1" dirty="0"/>
              <a:t> </a:t>
            </a:r>
            <a:r>
              <a:rPr lang="hr-HR" sz="1200" i="1" dirty="0" err="1"/>
              <a:t>surfaces</a:t>
            </a:r>
            <a:r>
              <a:rPr lang="hr-HR" sz="1200" i="1" dirty="0"/>
              <a:t> are </a:t>
            </a:r>
            <a:r>
              <a:rPr lang="hr-HR" sz="1200" i="1" dirty="0" err="1"/>
              <a:t>non-polar</a:t>
            </a:r>
            <a:r>
              <a:rPr lang="hr-HR" sz="1200" i="1" dirty="0"/>
              <a:t> (</a:t>
            </a:r>
            <a:r>
              <a:rPr lang="hr-HR" sz="1200" i="1" dirty="0" err="1"/>
              <a:t>hydrophobic</a:t>
            </a:r>
            <a:r>
              <a:rPr lang="hr-HR" sz="1200" i="1" dirty="0"/>
              <a:t>), </a:t>
            </a:r>
            <a:r>
              <a:rPr lang="hr-HR" sz="1200" i="1" dirty="0" err="1"/>
              <a:t>and</a:t>
            </a:r>
            <a:r>
              <a:rPr lang="hr-HR" sz="1200" i="1" dirty="0"/>
              <a:t> </a:t>
            </a:r>
            <a:r>
              <a:rPr lang="hr-HR" sz="1200" i="1" dirty="0" err="1"/>
              <a:t>blue</a:t>
            </a:r>
            <a:r>
              <a:rPr lang="hr-HR" sz="1200" i="1" dirty="0"/>
              <a:t> </a:t>
            </a:r>
            <a:r>
              <a:rPr lang="hr-HR" sz="1200" i="1" dirty="0" err="1"/>
              <a:t>surfaces</a:t>
            </a:r>
            <a:r>
              <a:rPr lang="hr-HR" sz="1200" i="1" dirty="0"/>
              <a:t> are </a:t>
            </a:r>
            <a:r>
              <a:rPr lang="hr-HR" sz="1200" i="1" dirty="0" err="1"/>
              <a:t>polar</a:t>
            </a:r>
            <a:r>
              <a:rPr lang="hr-HR" sz="1200" i="1" dirty="0"/>
              <a:t> (</a:t>
            </a:r>
            <a:r>
              <a:rPr lang="hr-HR" sz="1200" i="1" dirty="0" err="1"/>
              <a:t>hydrophilic</a:t>
            </a:r>
            <a:r>
              <a:rPr lang="hr-HR" sz="1200" i="1" dirty="0"/>
              <a:t>). </a:t>
            </a:r>
            <a:r>
              <a:rPr lang="hr-HR" sz="1200" i="1" dirty="0" err="1"/>
              <a:t>Arrows</a:t>
            </a:r>
            <a:r>
              <a:rPr lang="hr-HR" sz="1200" i="1" dirty="0"/>
              <a:t> show </a:t>
            </a:r>
            <a:r>
              <a:rPr lang="hr-HR" sz="1200" i="1" dirty="0" err="1"/>
              <a:t>polar</a:t>
            </a:r>
            <a:r>
              <a:rPr lang="hr-HR" sz="1200" i="1" dirty="0"/>
              <a:t> </a:t>
            </a:r>
            <a:r>
              <a:rPr lang="hr-HR" sz="1200" i="1" dirty="0" err="1"/>
              <a:t>areas</a:t>
            </a:r>
            <a:r>
              <a:rPr lang="hr-HR" sz="1200" i="1" dirty="0"/>
              <a:t> </a:t>
            </a:r>
            <a:r>
              <a:rPr lang="hr-HR" sz="1200" i="1" dirty="0" err="1"/>
              <a:t>between</a:t>
            </a:r>
            <a:r>
              <a:rPr lang="hr-HR" sz="1200" i="1" dirty="0"/>
              <a:t> OBP </a:t>
            </a:r>
            <a:r>
              <a:rPr lang="hr-HR" sz="1200" i="1" dirty="0" err="1"/>
              <a:t>and</a:t>
            </a:r>
            <a:r>
              <a:rPr lang="hr-HR" sz="1200" i="1" dirty="0"/>
              <a:t> EBP</a:t>
            </a:r>
            <a:endParaRPr lang="en-US" sz="1200" i="1" dirty="0"/>
          </a:p>
        </p:txBody>
      </p:sp>
      <p:sp>
        <p:nvSpPr>
          <p:cNvPr id="14" name="Rectangle 13">
            <a:extLst>
              <a:ext uri="{FF2B5EF4-FFF2-40B4-BE49-F238E27FC236}">
                <a16:creationId xmlns:a16="http://schemas.microsoft.com/office/drawing/2014/main" id="{1AE219E5-1B71-44FD-AFE4-D3F468F07648}"/>
              </a:ext>
            </a:extLst>
          </p:cNvPr>
          <p:cNvSpPr/>
          <p:nvPr/>
        </p:nvSpPr>
        <p:spPr>
          <a:xfrm>
            <a:off x="5497022" y="1676400"/>
            <a:ext cx="1589578" cy="2695462"/>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E8B338-7C84-4BB5-BB53-52BF79E41F88}"/>
              </a:ext>
            </a:extLst>
          </p:cNvPr>
          <p:cNvSpPr/>
          <p:nvPr/>
        </p:nvSpPr>
        <p:spPr>
          <a:xfrm>
            <a:off x="7082175" y="1676400"/>
            <a:ext cx="1463825" cy="2695462"/>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0DF65AA-5B01-4709-9DE5-499026A34900}"/>
              </a:ext>
            </a:extLst>
          </p:cNvPr>
          <p:cNvSpPr txBox="1"/>
          <p:nvPr/>
        </p:nvSpPr>
        <p:spPr>
          <a:xfrm>
            <a:off x="5496296" y="4033308"/>
            <a:ext cx="53893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hr-HR" sz="1600" dirty="0">
                <a:solidFill>
                  <a:schemeClr val="bg1"/>
                </a:solidFill>
              </a:rPr>
              <a:t>OBP</a:t>
            </a:r>
            <a:endParaRPr lang="en-US" sz="1600" dirty="0">
              <a:solidFill>
                <a:schemeClr val="bg1"/>
              </a:solidFill>
            </a:endParaRPr>
          </a:p>
        </p:txBody>
      </p:sp>
      <p:sp>
        <p:nvSpPr>
          <p:cNvPr id="19" name="TextBox 18">
            <a:extLst>
              <a:ext uri="{FF2B5EF4-FFF2-40B4-BE49-F238E27FC236}">
                <a16:creationId xmlns:a16="http://schemas.microsoft.com/office/drawing/2014/main" id="{00E112DA-EBC9-4FAC-BB8C-06AA98499982}"/>
              </a:ext>
            </a:extLst>
          </p:cNvPr>
          <p:cNvSpPr txBox="1"/>
          <p:nvPr/>
        </p:nvSpPr>
        <p:spPr>
          <a:xfrm>
            <a:off x="8042336" y="4033308"/>
            <a:ext cx="503664"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hr-HR" sz="1600" dirty="0">
                <a:solidFill>
                  <a:schemeClr val="bg1"/>
                </a:solidFill>
              </a:rPr>
              <a:t>EBP</a:t>
            </a:r>
            <a:endParaRPr lang="en-US" sz="1600" dirty="0">
              <a:solidFill>
                <a:schemeClr val="bg1"/>
              </a:solidFill>
            </a:endParaRPr>
          </a:p>
        </p:txBody>
      </p:sp>
      <p:cxnSp>
        <p:nvCxnSpPr>
          <p:cNvPr id="22" name="Straight Arrow Connector 21">
            <a:extLst>
              <a:ext uri="{FF2B5EF4-FFF2-40B4-BE49-F238E27FC236}">
                <a16:creationId xmlns:a16="http://schemas.microsoft.com/office/drawing/2014/main" id="{8123973B-4343-405B-A5E4-B16ACB3D1218}"/>
              </a:ext>
            </a:extLst>
          </p:cNvPr>
          <p:cNvCxnSpPr>
            <a:cxnSpLocks/>
          </p:cNvCxnSpPr>
          <p:nvPr/>
        </p:nvCxnSpPr>
        <p:spPr>
          <a:xfrm>
            <a:off x="6276275" y="2235230"/>
            <a:ext cx="200725" cy="1370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150105-2445-47CB-8610-30C4C7DA51A5}"/>
              </a:ext>
            </a:extLst>
          </p:cNvPr>
          <p:cNvCxnSpPr>
            <a:cxnSpLocks/>
          </p:cNvCxnSpPr>
          <p:nvPr/>
        </p:nvCxnSpPr>
        <p:spPr>
          <a:xfrm flipH="1">
            <a:off x="6107455" y="2575036"/>
            <a:ext cx="269182" cy="6852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02DFEB-D427-40D2-A952-6BB48A17FBF1}"/>
              </a:ext>
            </a:extLst>
          </p:cNvPr>
          <p:cNvCxnSpPr>
            <a:cxnSpLocks/>
          </p:cNvCxnSpPr>
          <p:nvPr/>
        </p:nvCxnSpPr>
        <p:spPr>
          <a:xfrm flipV="1">
            <a:off x="6553200" y="3220261"/>
            <a:ext cx="176206" cy="10450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4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6" name="TextBox 25">
            <a:extLst>
              <a:ext uri="{FF2B5EF4-FFF2-40B4-BE49-F238E27FC236}">
                <a16:creationId xmlns:a16="http://schemas.microsoft.com/office/drawing/2014/main" id="{191A04F0-EBA8-464B-8EA7-26A1B4C5B0F0}"/>
              </a:ext>
            </a:extLst>
          </p:cNvPr>
          <p:cNvSpPr txBox="1"/>
          <p:nvPr/>
        </p:nvSpPr>
        <p:spPr>
          <a:xfrm>
            <a:off x="720027" y="1108511"/>
            <a:ext cx="1957011" cy="369332"/>
          </a:xfrm>
          <a:prstGeom prst="rect">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i="1" dirty="0">
                <a:solidFill>
                  <a:srgbClr val="002060"/>
                </a:solidFill>
              </a:rPr>
              <a:t>IN SILICO </a:t>
            </a:r>
            <a:r>
              <a:rPr lang="hr-HR" dirty="0">
                <a:solidFill>
                  <a:srgbClr val="002060"/>
                </a:solidFill>
              </a:rPr>
              <a:t>ANALYSIS</a:t>
            </a:r>
          </a:p>
        </p:txBody>
      </p:sp>
      <p:sp>
        <p:nvSpPr>
          <p:cNvPr id="10" name="Content Placeholder 9">
            <a:extLst>
              <a:ext uri="{FF2B5EF4-FFF2-40B4-BE49-F238E27FC236}">
                <a16:creationId xmlns:a16="http://schemas.microsoft.com/office/drawing/2014/main" id="{C0428FF0-D76A-4A22-9E57-0CE03FC92118}"/>
              </a:ext>
            </a:extLst>
          </p:cNvPr>
          <p:cNvSpPr>
            <a:spLocks noGrp="1"/>
          </p:cNvSpPr>
          <p:nvPr>
            <p:ph idx="1"/>
          </p:nvPr>
        </p:nvSpPr>
        <p:spPr>
          <a:xfrm>
            <a:off x="566928" y="1600201"/>
            <a:ext cx="3319272" cy="4038600"/>
          </a:xfrm>
        </p:spPr>
        <p:txBody>
          <a:bodyPr>
            <a:normAutofit/>
          </a:bodyPr>
          <a:lstStyle/>
          <a:p>
            <a:pPr algn="just"/>
            <a:r>
              <a:rPr lang="hr-HR" sz="1600" dirty="0"/>
              <a:t>Coulombic surface coloring indicates that the OBP is slightly negatively charged, except the surface of positive charge on the crossing to EBP due to ARG 186 in the chain ending and negative charge caused by ASP 115 on the internal crossing to EBP (</a:t>
            </a:r>
            <a:r>
              <a:rPr lang="hr-HR" sz="1600" i="1" dirty="0"/>
              <a:t>Figure 9A</a:t>
            </a:r>
            <a:r>
              <a:rPr lang="hr-HR" sz="1600" dirty="0"/>
              <a:t>)</a:t>
            </a:r>
          </a:p>
          <a:p>
            <a:pPr algn="just"/>
            <a:r>
              <a:rPr lang="hr-HR" sz="1600" dirty="0"/>
              <a:t>EBP is slightly negatively charged throughout the entire surface (</a:t>
            </a:r>
            <a:r>
              <a:rPr lang="hr-HR" sz="1600" i="1" dirty="0"/>
              <a:t>Figure 9B</a:t>
            </a:r>
            <a:r>
              <a:rPr lang="hr-HR" sz="1600" dirty="0"/>
              <a:t>)</a:t>
            </a:r>
            <a:endParaRPr lang="en-US" sz="1600" dirty="0"/>
          </a:p>
        </p:txBody>
      </p:sp>
      <p:sp>
        <p:nvSpPr>
          <p:cNvPr id="11" name="TextBox 10">
            <a:extLst>
              <a:ext uri="{FF2B5EF4-FFF2-40B4-BE49-F238E27FC236}">
                <a16:creationId xmlns:a16="http://schemas.microsoft.com/office/drawing/2014/main" id="{82624B53-07FA-413A-AF35-5FCAB3A2E614}"/>
              </a:ext>
            </a:extLst>
          </p:cNvPr>
          <p:cNvSpPr txBox="1"/>
          <p:nvPr/>
        </p:nvSpPr>
        <p:spPr>
          <a:xfrm>
            <a:off x="4199369" y="4172850"/>
            <a:ext cx="4479096" cy="1015663"/>
          </a:xfrm>
          <a:prstGeom prst="rect">
            <a:avLst/>
          </a:prstGeom>
          <a:noFill/>
        </p:spPr>
        <p:txBody>
          <a:bodyPr wrap="square" rtlCol="0">
            <a:spAutoFit/>
          </a:bodyPr>
          <a:lstStyle/>
          <a:p>
            <a:pPr algn="ctr"/>
            <a:r>
              <a:rPr lang="hr-HR" sz="1200" b="1" i="1" dirty="0"/>
              <a:t>Figure 9. </a:t>
            </a:r>
            <a:r>
              <a:rPr lang="hr-HR" sz="1200" i="1" dirty="0" err="1"/>
              <a:t>Coulombic</a:t>
            </a:r>
            <a:r>
              <a:rPr lang="hr-HR" sz="1200" i="1" dirty="0"/>
              <a:t> </a:t>
            </a:r>
            <a:r>
              <a:rPr lang="hr-HR" sz="1200" i="1" dirty="0" err="1"/>
              <a:t>surface</a:t>
            </a:r>
            <a:r>
              <a:rPr lang="hr-HR" sz="1200" i="1" dirty="0"/>
              <a:t> </a:t>
            </a:r>
            <a:r>
              <a:rPr lang="hr-HR" sz="1200" i="1" dirty="0" err="1"/>
              <a:t>coloring</a:t>
            </a:r>
            <a:r>
              <a:rPr lang="hr-HR" sz="1200" i="1" dirty="0"/>
              <a:t> </a:t>
            </a:r>
            <a:r>
              <a:rPr lang="hr-HR" sz="1200" i="1" dirty="0" err="1"/>
              <a:t>of</a:t>
            </a:r>
            <a:r>
              <a:rPr lang="hr-HR" sz="1200" i="1" dirty="0"/>
              <a:t> </a:t>
            </a:r>
            <a:r>
              <a:rPr lang="hr-HR" sz="1200" i="1" dirty="0" err="1"/>
              <a:t>the</a:t>
            </a:r>
            <a:r>
              <a:rPr lang="hr-HR" sz="1200" i="1" dirty="0"/>
              <a:t> </a:t>
            </a:r>
            <a:r>
              <a:rPr lang="hr-HR" sz="1200" i="1" dirty="0" err="1"/>
              <a:t>orthosteric</a:t>
            </a:r>
            <a:r>
              <a:rPr lang="hr-HR" sz="1200" i="1" dirty="0"/>
              <a:t> </a:t>
            </a:r>
            <a:r>
              <a:rPr lang="hr-HR" sz="1200" i="1" dirty="0" err="1"/>
              <a:t>binding</a:t>
            </a:r>
            <a:r>
              <a:rPr lang="hr-HR" sz="1200" i="1" dirty="0"/>
              <a:t> </a:t>
            </a:r>
            <a:r>
              <a:rPr lang="hr-HR" sz="1200" i="1" dirty="0" err="1"/>
              <a:t>pocket</a:t>
            </a:r>
            <a:r>
              <a:rPr lang="hr-HR" sz="1200" i="1" dirty="0"/>
              <a:t> </a:t>
            </a:r>
            <a:r>
              <a:rPr lang="hr-HR" sz="1200" i="1" dirty="0" err="1"/>
              <a:t>is</a:t>
            </a:r>
            <a:r>
              <a:rPr lang="hr-HR" sz="1200" i="1" dirty="0"/>
              <a:t> </a:t>
            </a:r>
            <a:r>
              <a:rPr lang="hr-HR" sz="1200" i="1" dirty="0" err="1"/>
              <a:t>shown</a:t>
            </a:r>
            <a:r>
              <a:rPr lang="hr-HR" sz="1200" i="1" dirty="0"/>
              <a:t> </a:t>
            </a:r>
            <a:r>
              <a:rPr lang="hr-HR" sz="1200" i="1" dirty="0" err="1"/>
              <a:t>in</a:t>
            </a:r>
            <a:r>
              <a:rPr lang="hr-HR" sz="1200" i="1" dirty="0"/>
              <a:t> </a:t>
            </a:r>
            <a:r>
              <a:rPr lang="hr-HR" sz="1200" i="1" dirty="0" err="1"/>
              <a:t>the</a:t>
            </a:r>
            <a:r>
              <a:rPr lang="hr-HR" sz="1200" i="1" dirty="0"/>
              <a:t> </a:t>
            </a:r>
            <a:r>
              <a:rPr lang="hr-HR" sz="1200" i="1" dirty="0" err="1"/>
              <a:t>picture</a:t>
            </a:r>
            <a:r>
              <a:rPr lang="hr-HR" sz="1200" i="1" dirty="0"/>
              <a:t> </a:t>
            </a:r>
            <a:r>
              <a:rPr lang="hr-HR" sz="1200" b="1" i="1" dirty="0"/>
              <a:t>A) </a:t>
            </a:r>
            <a:r>
              <a:rPr lang="hr-HR" sz="1200" i="1" dirty="0" err="1"/>
              <a:t>and</a:t>
            </a:r>
            <a:r>
              <a:rPr lang="hr-HR" sz="1200" i="1" dirty="0"/>
              <a:t> </a:t>
            </a:r>
            <a:r>
              <a:rPr lang="hr-HR" sz="1200" i="1" dirty="0" err="1"/>
              <a:t>of</a:t>
            </a:r>
            <a:r>
              <a:rPr lang="hr-HR" sz="1200" i="1" dirty="0"/>
              <a:t> </a:t>
            </a:r>
            <a:r>
              <a:rPr lang="hr-HR" sz="1200" i="1" dirty="0" err="1"/>
              <a:t>the</a:t>
            </a:r>
            <a:r>
              <a:rPr lang="hr-HR" sz="1200" i="1" dirty="0"/>
              <a:t> </a:t>
            </a:r>
            <a:r>
              <a:rPr lang="hr-HR" sz="1200" i="1" dirty="0" err="1"/>
              <a:t>extended</a:t>
            </a:r>
            <a:r>
              <a:rPr lang="hr-HR" sz="1200" i="1" dirty="0"/>
              <a:t> </a:t>
            </a:r>
            <a:r>
              <a:rPr lang="hr-HR" sz="1200" i="1" dirty="0" err="1"/>
              <a:t>binding</a:t>
            </a:r>
            <a:r>
              <a:rPr lang="hr-HR" sz="1200" i="1" dirty="0"/>
              <a:t> </a:t>
            </a:r>
            <a:r>
              <a:rPr lang="hr-HR" sz="1200" i="1" dirty="0" err="1"/>
              <a:t>pocket</a:t>
            </a:r>
            <a:r>
              <a:rPr lang="hr-HR" sz="1200" i="1" dirty="0"/>
              <a:t> </a:t>
            </a:r>
            <a:r>
              <a:rPr lang="hr-HR" sz="1200" i="1" dirty="0" err="1"/>
              <a:t>in</a:t>
            </a:r>
            <a:r>
              <a:rPr lang="hr-HR" sz="1200" i="1" dirty="0"/>
              <a:t> </a:t>
            </a:r>
            <a:r>
              <a:rPr lang="hr-HR" sz="1200" i="1" dirty="0" err="1"/>
              <a:t>the</a:t>
            </a:r>
            <a:r>
              <a:rPr lang="hr-HR" sz="1200" i="1" dirty="0"/>
              <a:t> </a:t>
            </a:r>
            <a:r>
              <a:rPr lang="hr-HR" sz="1200" i="1" dirty="0" err="1"/>
              <a:t>picture</a:t>
            </a:r>
            <a:r>
              <a:rPr lang="hr-HR" sz="1200" i="1" dirty="0"/>
              <a:t> </a:t>
            </a:r>
            <a:r>
              <a:rPr lang="hr-HR" sz="1200" b="1" i="1" dirty="0"/>
              <a:t>B)</a:t>
            </a:r>
            <a:r>
              <a:rPr lang="hr-HR" sz="1200" i="1" dirty="0"/>
              <a:t>. Red </a:t>
            </a:r>
            <a:r>
              <a:rPr lang="hr-HR" sz="1200" i="1" dirty="0" err="1"/>
              <a:t>surface</a:t>
            </a:r>
            <a:r>
              <a:rPr lang="hr-HR" sz="1200" i="1" dirty="0"/>
              <a:t> </a:t>
            </a:r>
            <a:r>
              <a:rPr lang="hr-HR" sz="1200" i="1" dirty="0" err="1"/>
              <a:t>presents</a:t>
            </a:r>
            <a:r>
              <a:rPr lang="hr-HR" sz="1200" i="1" dirty="0"/>
              <a:t> negative </a:t>
            </a:r>
            <a:r>
              <a:rPr lang="hr-HR" sz="1200" i="1" dirty="0" err="1"/>
              <a:t>charge</a:t>
            </a:r>
            <a:r>
              <a:rPr lang="hr-HR" sz="1200" i="1" dirty="0"/>
              <a:t> </a:t>
            </a:r>
            <a:r>
              <a:rPr lang="hr-HR" sz="1200" i="1" dirty="0" err="1"/>
              <a:t>while</a:t>
            </a:r>
            <a:r>
              <a:rPr lang="hr-HR" sz="1200" i="1" dirty="0"/>
              <a:t> </a:t>
            </a:r>
            <a:r>
              <a:rPr lang="hr-HR" sz="1200" i="1" dirty="0" err="1"/>
              <a:t>the</a:t>
            </a:r>
            <a:r>
              <a:rPr lang="hr-HR" sz="1200" i="1" dirty="0"/>
              <a:t> </a:t>
            </a:r>
            <a:r>
              <a:rPr lang="hr-HR" sz="1200" i="1" dirty="0" err="1"/>
              <a:t>blue</a:t>
            </a:r>
            <a:r>
              <a:rPr lang="hr-HR" sz="1200" i="1" dirty="0"/>
              <a:t> </a:t>
            </a:r>
            <a:r>
              <a:rPr lang="hr-HR" sz="1200" i="1" dirty="0" err="1"/>
              <a:t>surface</a:t>
            </a:r>
            <a:r>
              <a:rPr lang="hr-HR" sz="1200" i="1" dirty="0"/>
              <a:t> </a:t>
            </a:r>
            <a:r>
              <a:rPr lang="hr-HR" sz="1200" i="1" dirty="0" err="1"/>
              <a:t>represents</a:t>
            </a:r>
            <a:r>
              <a:rPr lang="hr-HR" sz="1200" i="1" dirty="0"/>
              <a:t> </a:t>
            </a:r>
            <a:r>
              <a:rPr lang="hr-HR" sz="1200" i="1" dirty="0" err="1"/>
              <a:t>positive</a:t>
            </a:r>
            <a:r>
              <a:rPr lang="hr-HR" sz="1200" i="1" dirty="0"/>
              <a:t> </a:t>
            </a:r>
            <a:r>
              <a:rPr lang="hr-HR" sz="1200" i="1" dirty="0" err="1"/>
              <a:t>charge</a:t>
            </a:r>
            <a:r>
              <a:rPr lang="hr-HR" sz="1200" i="1" dirty="0"/>
              <a:t>. </a:t>
            </a:r>
            <a:r>
              <a:rPr lang="hr-HR" sz="1200" i="1" dirty="0" err="1"/>
              <a:t>Arrow</a:t>
            </a:r>
            <a:r>
              <a:rPr lang="hr-HR" sz="1200" i="1" dirty="0"/>
              <a:t> </a:t>
            </a:r>
            <a:r>
              <a:rPr lang="hr-HR" sz="1200" i="1" dirty="0" err="1"/>
              <a:t>indicates</a:t>
            </a:r>
            <a:r>
              <a:rPr lang="hr-HR" sz="1200" i="1" dirty="0"/>
              <a:t> </a:t>
            </a:r>
            <a:r>
              <a:rPr lang="hr-HR" sz="1200" i="1" dirty="0" err="1"/>
              <a:t>the</a:t>
            </a:r>
            <a:r>
              <a:rPr lang="hr-HR" sz="1200" i="1" dirty="0"/>
              <a:t> same </a:t>
            </a:r>
            <a:r>
              <a:rPr lang="hr-HR" sz="1200" i="1" dirty="0" err="1"/>
              <a:t>structure</a:t>
            </a:r>
            <a:r>
              <a:rPr lang="hr-HR" sz="1200" i="1" dirty="0"/>
              <a:t> </a:t>
            </a:r>
            <a:r>
              <a:rPr lang="hr-HR" sz="1200" i="1" dirty="0" err="1"/>
              <a:t>shown</a:t>
            </a:r>
            <a:r>
              <a:rPr lang="hr-HR" sz="1200" i="1" dirty="0"/>
              <a:t> </a:t>
            </a:r>
            <a:r>
              <a:rPr lang="hr-HR" sz="1200" i="1" dirty="0" err="1"/>
              <a:t>in</a:t>
            </a:r>
            <a:r>
              <a:rPr lang="hr-HR" sz="1200" i="1" dirty="0"/>
              <a:t> </a:t>
            </a:r>
            <a:r>
              <a:rPr lang="hr-HR" sz="1200" i="1" dirty="0" err="1"/>
              <a:t>both</a:t>
            </a:r>
            <a:r>
              <a:rPr lang="hr-HR" sz="1200" i="1" dirty="0"/>
              <a:t> </a:t>
            </a:r>
            <a:r>
              <a:rPr lang="hr-HR" sz="1200" i="1" dirty="0" err="1"/>
              <a:t>pictures</a:t>
            </a:r>
            <a:r>
              <a:rPr lang="hr-HR" sz="1200" i="1" dirty="0"/>
              <a:t>, for </a:t>
            </a:r>
            <a:r>
              <a:rPr lang="hr-HR" sz="1200" i="1" dirty="0" err="1"/>
              <a:t>space</a:t>
            </a:r>
            <a:r>
              <a:rPr lang="hr-HR" sz="1200" i="1" dirty="0"/>
              <a:t> </a:t>
            </a:r>
            <a:r>
              <a:rPr lang="hr-HR" sz="1200" i="1" dirty="0" err="1"/>
              <a:t>orientation</a:t>
            </a:r>
            <a:r>
              <a:rPr lang="hr-HR" sz="1200" i="1" dirty="0"/>
              <a:t>.</a:t>
            </a:r>
            <a:endParaRPr lang="en-US" sz="1200" i="1" dirty="0"/>
          </a:p>
        </p:txBody>
      </p:sp>
      <p:pic>
        <p:nvPicPr>
          <p:cNvPr id="9" name="Picture 8">
            <a:extLst>
              <a:ext uri="{FF2B5EF4-FFF2-40B4-BE49-F238E27FC236}">
                <a16:creationId xmlns:a16="http://schemas.microsoft.com/office/drawing/2014/main" id="{5A6076A1-3704-4C98-9C50-1DF20FCE1D03}"/>
              </a:ext>
            </a:extLst>
          </p:cNvPr>
          <p:cNvPicPr>
            <a:picLocks noChangeAspect="1"/>
          </p:cNvPicPr>
          <p:nvPr/>
        </p:nvPicPr>
        <p:blipFill>
          <a:blip r:embed="rId3"/>
          <a:stretch>
            <a:fillRect/>
          </a:stretch>
        </p:blipFill>
        <p:spPr>
          <a:xfrm>
            <a:off x="4157940" y="1677799"/>
            <a:ext cx="2547660" cy="2258981"/>
          </a:xfrm>
          <a:prstGeom prst="rect">
            <a:avLst/>
          </a:prstGeom>
        </p:spPr>
      </p:pic>
      <p:pic>
        <p:nvPicPr>
          <p:cNvPr id="13" name="Picture 12">
            <a:extLst>
              <a:ext uri="{FF2B5EF4-FFF2-40B4-BE49-F238E27FC236}">
                <a16:creationId xmlns:a16="http://schemas.microsoft.com/office/drawing/2014/main" id="{821001A1-E7E3-4A1E-8E6B-FE3F724B82E5}"/>
              </a:ext>
            </a:extLst>
          </p:cNvPr>
          <p:cNvPicPr>
            <a:picLocks noChangeAspect="1"/>
          </p:cNvPicPr>
          <p:nvPr/>
        </p:nvPicPr>
        <p:blipFill>
          <a:blip r:embed="rId4"/>
          <a:stretch>
            <a:fillRect/>
          </a:stretch>
        </p:blipFill>
        <p:spPr>
          <a:xfrm>
            <a:off x="6814983" y="1680306"/>
            <a:ext cx="1863482" cy="2258981"/>
          </a:xfrm>
          <a:prstGeom prst="rect">
            <a:avLst/>
          </a:prstGeom>
        </p:spPr>
      </p:pic>
      <p:sp>
        <p:nvSpPr>
          <p:cNvPr id="18" name="TextBox 17">
            <a:extLst>
              <a:ext uri="{FF2B5EF4-FFF2-40B4-BE49-F238E27FC236}">
                <a16:creationId xmlns:a16="http://schemas.microsoft.com/office/drawing/2014/main" id="{ED136A5F-F6A4-4400-9F2D-A344DFB1E617}"/>
              </a:ext>
            </a:extLst>
          </p:cNvPr>
          <p:cNvSpPr txBox="1"/>
          <p:nvPr/>
        </p:nvSpPr>
        <p:spPr>
          <a:xfrm>
            <a:off x="4180134" y="3582690"/>
            <a:ext cx="365806" cy="338554"/>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hr-HR" sz="1600" dirty="0">
                <a:solidFill>
                  <a:schemeClr val="bg1"/>
                </a:solidFill>
              </a:rPr>
              <a:t>A)</a:t>
            </a:r>
            <a:endParaRPr lang="en-US" sz="1600" dirty="0">
              <a:solidFill>
                <a:schemeClr val="bg1"/>
              </a:solidFill>
            </a:endParaRPr>
          </a:p>
        </p:txBody>
      </p:sp>
      <p:sp>
        <p:nvSpPr>
          <p:cNvPr id="20" name="TextBox 19">
            <a:extLst>
              <a:ext uri="{FF2B5EF4-FFF2-40B4-BE49-F238E27FC236}">
                <a16:creationId xmlns:a16="http://schemas.microsoft.com/office/drawing/2014/main" id="{3BC86124-7FEB-412C-9572-98064C285A07}"/>
              </a:ext>
            </a:extLst>
          </p:cNvPr>
          <p:cNvSpPr txBox="1"/>
          <p:nvPr/>
        </p:nvSpPr>
        <p:spPr>
          <a:xfrm>
            <a:off x="6820004" y="3598226"/>
            <a:ext cx="359394" cy="338554"/>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hr-HR" sz="1600" dirty="0">
                <a:solidFill>
                  <a:schemeClr val="bg1"/>
                </a:solidFill>
              </a:rPr>
              <a:t>B)</a:t>
            </a:r>
            <a:endParaRPr lang="en-US" sz="1600" dirty="0">
              <a:solidFill>
                <a:schemeClr val="bg1"/>
              </a:solidFill>
            </a:endParaRPr>
          </a:p>
        </p:txBody>
      </p:sp>
      <p:cxnSp>
        <p:nvCxnSpPr>
          <p:cNvPr id="28" name="Straight Arrow Connector 27">
            <a:extLst>
              <a:ext uri="{FF2B5EF4-FFF2-40B4-BE49-F238E27FC236}">
                <a16:creationId xmlns:a16="http://schemas.microsoft.com/office/drawing/2014/main" id="{21728287-42B2-4512-B3FE-4FA9461A9F9C}"/>
              </a:ext>
            </a:extLst>
          </p:cNvPr>
          <p:cNvCxnSpPr>
            <a:cxnSpLocks/>
          </p:cNvCxnSpPr>
          <p:nvPr/>
        </p:nvCxnSpPr>
        <p:spPr>
          <a:xfrm flipV="1">
            <a:off x="5715000" y="3074378"/>
            <a:ext cx="176206" cy="1045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F79820-B551-4560-A395-2DC37D43E761}"/>
              </a:ext>
            </a:extLst>
          </p:cNvPr>
          <p:cNvCxnSpPr>
            <a:cxnSpLocks/>
          </p:cNvCxnSpPr>
          <p:nvPr/>
        </p:nvCxnSpPr>
        <p:spPr>
          <a:xfrm flipV="1">
            <a:off x="6823495" y="2909453"/>
            <a:ext cx="176206" cy="1045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5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6" name="TextBox 25">
            <a:extLst>
              <a:ext uri="{FF2B5EF4-FFF2-40B4-BE49-F238E27FC236}">
                <a16:creationId xmlns:a16="http://schemas.microsoft.com/office/drawing/2014/main" id="{191A04F0-EBA8-464B-8EA7-26A1B4C5B0F0}"/>
              </a:ext>
            </a:extLst>
          </p:cNvPr>
          <p:cNvSpPr txBox="1"/>
          <p:nvPr/>
        </p:nvSpPr>
        <p:spPr>
          <a:xfrm>
            <a:off x="680118" y="1295400"/>
            <a:ext cx="4306628" cy="369332"/>
          </a:xfrm>
          <a:prstGeom prst="rect">
            <a:avLst/>
          </a:prstGeom>
          <a:noFill/>
          <a:ln w="28575" cap="flat" cmpd="sng" algn="ctr">
            <a:solidFill>
              <a:srgbClr val="4E887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dirty="0">
                <a:solidFill>
                  <a:srgbClr val="4E887E"/>
                </a:solidFill>
              </a:rPr>
              <a:t>IDENTIFIED DESIRABLE LIGAND PROPERTIES </a:t>
            </a:r>
          </a:p>
        </p:txBody>
      </p:sp>
      <p:sp>
        <p:nvSpPr>
          <p:cNvPr id="10" name="Content Placeholder 9">
            <a:extLst>
              <a:ext uri="{FF2B5EF4-FFF2-40B4-BE49-F238E27FC236}">
                <a16:creationId xmlns:a16="http://schemas.microsoft.com/office/drawing/2014/main" id="{C0428FF0-D76A-4A22-9E57-0CE03FC92118}"/>
              </a:ext>
            </a:extLst>
          </p:cNvPr>
          <p:cNvSpPr>
            <a:spLocks noGrp="1"/>
          </p:cNvSpPr>
          <p:nvPr>
            <p:ph idx="1"/>
          </p:nvPr>
        </p:nvSpPr>
        <p:spPr>
          <a:xfrm>
            <a:off x="680118" y="1947263"/>
            <a:ext cx="7701882" cy="1862737"/>
          </a:xfrm>
        </p:spPr>
        <p:txBody>
          <a:bodyPr>
            <a:normAutofit lnSpcReduction="10000"/>
          </a:bodyPr>
          <a:lstStyle/>
          <a:p>
            <a:pPr algn="just">
              <a:buFont typeface="+mj-lt"/>
              <a:buAutoNum type="arabicPeriod"/>
            </a:pPr>
            <a:r>
              <a:rPr lang="hr-HR" sz="1600" dirty="0" err="1"/>
              <a:t>High</a:t>
            </a:r>
            <a:r>
              <a:rPr lang="hr-HR" sz="1600" dirty="0"/>
              <a:t> D4R </a:t>
            </a:r>
            <a:r>
              <a:rPr lang="hr-HR" sz="1600" dirty="0" err="1"/>
              <a:t>selectivity</a:t>
            </a:r>
            <a:endParaRPr lang="hr-HR" sz="1600" dirty="0"/>
          </a:p>
          <a:p>
            <a:pPr algn="just">
              <a:buFont typeface="+mj-lt"/>
              <a:buAutoNum type="arabicPeriod"/>
            </a:pPr>
            <a:r>
              <a:rPr lang="hr-HR" sz="1600" dirty="0" err="1"/>
              <a:t>Molecular</a:t>
            </a:r>
            <a:r>
              <a:rPr lang="hr-HR" sz="1600" dirty="0"/>
              <a:t> </a:t>
            </a:r>
            <a:r>
              <a:rPr lang="hr-HR" sz="1600" dirty="0" err="1"/>
              <a:t>weight</a:t>
            </a:r>
            <a:r>
              <a:rPr lang="hr-HR" sz="1600" dirty="0"/>
              <a:t> </a:t>
            </a:r>
            <a:r>
              <a:rPr lang="hr-HR" sz="1600" dirty="0" err="1"/>
              <a:t>below</a:t>
            </a:r>
            <a:r>
              <a:rPr lang="hr-HR" sz="1600" dirty="0"/>
              <a:t> 500 Da</a:t>
            </a:r>
          </a:p>
          <a:p>
            <a:pPr algn="just">
              <a:buFont typeface="+mj-lt"/>
              <a:buAutoNum type="arabicPeriod"/>
            </a:pPr>
            <a:r>
              <a:rPr lang="hr-HR" sz="1600" dirty="0" err="1"/>
              <a:t>Blood</a:t>
            </a:r>
            <a:r>
              <a:rPr lang="hr-HR" sz="1600" dirty="0"/>
              <a:t> </a:t>
            </a:r>
            <a:r>
              <a:rPr lang="hr-HR" sz="1600" dirty="0" err="1"/>
              <a:t>Brain</a:t>
            </a:r>
            <a:r>
              <a:rPr lang="hr-HR" sz="1600" dirty="0"/>
              <a:t> </a:t>
            </a:r>
            <a:r>
              <a:rPr lang="hr-HR" sz="1600" dirty="0" err="1"/>
              <a:t>Barrier</a:t>
            </a:r>
            <a:r>
              <a:rPr lang="hr-HR" sz="1600" dirty="0"/>
              <a:t> </a:t>
            </a:r>
            <a:r>
              <a:rPr lang="hr-HR" sz="1600" dirty="0" err="1"/>
              <a:t>penetration</a:t>
            </a:r>
            <a:endParaRPr lang="hr-HR" sz="1600" dirty="0"/>
          </a:p>
          <a:p>
            <a:pPr algn="just">
              <a:buFont typeface="+mj-lt"/>
              <a:buAutoNum type="arabicPeriod"/>
            </a:pPr>
            <a:r>
              <a:rPr lang="hr-HR" sz="1600" dirty="0" err="1"/>
              <a:t>Ability</a:t>
            </a:r>
            <a:r>
              <a:rPr lang="hr-HR" sz="1600" dirty="0"/>
              <a:t> </a:t>
            </a:r>
            <a:r>
              <a:rPr lang="hr-HR" sz="1600" dirty="0" err="1"/>
              <a:t>of</a:t>
            </a:r>
            <a:r>
              <a:rPr lang="hr-HR" sz="1600" dirty="0"/>
              <a:t> </a:t>
            </a:r>
            <a:r>
              <a:rPr lang="hr-HR" sz="1600" dirty="0" err="1"/>
              <a:t>forming</a:t>
            </a:r>
            <a:r>
              <a:rPr lang="hr-HR" sz="1600" dirty="0"/>
              <a:t> </a:t>
            </a:r>
            <a:r>
              <a:rPr lang="hr-HR" sz="1600" dirty="0" err="1"/>
              <a:t>stable</a:t>
            </a:r>
            <a:r>
              <a:rPr lang="hr-HR" sz="1600" dirty="0"/>
              <a:t> H-</a:t>
            </a:r>
            <a:r>
              <a:rPr lang="hr-HR" sz="1600" dirty="0" err="1"/>
              <a:t>bonds</a:t>
            </a:r>
            <a:r>
              <a:rPr lang="hr-HR" sz="1600" dirty="0"/>
              <a:t> </a:t>
            </a:r>
            <a:r>
              <a:rPr lang="hr-HR" sz="1600" dirty="0" err="1"/>
              <a:t>within</a:t>
            </a:r>
            <a:r>
              <a:rPr lang="hr-HR" sz="1600" dirty="0"/>
              <a:t> OBP</a:t>
            </a:r>
          </a:p>
          <a:p>
            <a:pPr algn="just">
              <a:buFont typeface="+mj-lt"/>
              <a:buAutoNum type="arabicPeriod"/>
            </a:pPr>
            <a:r>
              <a:rPr lang="hr-HR" sz="1600" dirty="0"/>
              <a:t>Penetration into the EBP and forming hydrophobic interactions</a:t>
            </a:r>
            <a:r>
              <a:rPr lang="it-IT" sz="1600" dirty="0"/>
              <a:t> </a:t>
            </a:r>
            <a:r>
              <a:rPr lang="hr-HR" sz="1600" dirty="0"/>
              <a:t>- </a:t>
            </a:r>
            <a:r>
              <a:rPr lang="hr-HR" sz="1600" b="1" dirty="0"/>
              <a:t>desirable, not necessary!</a:t>
            </a:r>
          </a:p>
          <a:p>
            <a:pPr algn="just">
              <a:buFont typeface="+mj-lt"/>
              <a:buAutoNum type="arabicPeriod"/>
            </a:pPr>
            <a:endParaRPr lang="hr-HR" sz="1600" dirty="0"/>
          </a:p>
          <a:p>
            <a:pPr algn="just">
              <a:buFont typeface="+mj-lt"/>
              <a:buAutoNum type="arabicPeriod"/>
            </a:pPr>
            <a:endParaRPr lang="hr-HR" sz="1600" dirty="0"/>
          </a:p>
          <a:p>
            <a:pPr algn="just">
              <a:buFont typeface="+mj-lt"/>
              <a:buAutoNum type="arabicPeriod"/>
            </a:pPr>
            <a:endParaRPr lang="en-US" sz="1600" dirty="0"/>
          </a:p>
        </p:txBody>
      </p:sp>
    </p:spTree>
    <p:extLst>
      <p:ext uri="{BB962C8B-B14F-4D97-AF65-F5344CB8AC3E}">
        <p14:creationId xmlns:p14="http://schemas.microsoft.com/office/powerpoint/2010/main" val="428515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TextBox 10">
            <a:extLst>
              <a:ext uri="{FF2B5EF4-FFF2-40B4-BE49-F238E27FC236}">
                <a16:creationId xmlns:a16="http://schemas.microsoft.com/office/drawing/2014/main" id="{6CC3BFD5-8FD1-43E3-9566-416E84354787}"/>
              </a:ext>
            </a:extLst>
          </p:cNvPr>
          <p:cNvSpPr txBox="1"/>
          <p:nvPr/>
        </p:nvSpPr>
        <p:spPr>
          <a:xfrm>
            <a:off x="929051" y="840787"/>
            <a:ext cx="7278819" cy="338554"/>
          </a:xfrm>
          <a:prstGeom prst="rect">
            <a:avLst/>
          </a:prstGeom>
          <a:noFill/>
        </p:spPr>
        <p:txBody>
          <a:bodyPr wrap="square" rtlCol="0">
            <a:spAutoFit/>
          </a:bodyPr>
          <a:lstStyle/>
          <a:p>
            <a:pPr algn="ctr"/>
            <a:r>
              <a:rPr lang="hr-HR" sz="1600" b="1" i="1" dirty="0"/>
              <a:t>Table 4. </a:t>
            </a:r>
            <a:r>
              <a:rPr lang="hr-HR" sz="1600" i="1" dirty="0" err="1"/>
              <a:t>Docking</a:t>
            </a:r>
            <a:r>
              <a:rPr lang="hr-HR" sz="1600" i="1" dirty="0"/>
              <a:t> </a:t>
            </a:r>
            <a:r>
              <a:rPr lang="hr-HR" sz="1600" i="1" dirty="0" err="1"/>
              <a:t>results</a:t>
            </a:r>
            <a:r>
              <a:rPr lang="hr-HR" sz="1600" i="1" dirty="0"/>
              <a:t> for </a:t>
            </a:r>
            <a:r>
              <a:rPr lang="hr-HR" sz="1600" i="1" dirty="0" err="1"/>
              <a:t>compounds</a:t>
            </a:r>
            <a:r>
              <a:rPr lang="hr-HR" sz="1600" i="1" dirty="0"/>
              <a:t> P1-P7</a:t>
            </a:r>
            <a:endParaRPr lang="en-US" sz="1600" i="1" dirty="0"/>
          </a:p>
        </p:txBody>
      </p:sp>
      <p:graphicFrame>
        <p:nvGraphicFramePr>
          <p:cNvPr id="10" name="Table 12">
            <a:extLst>
              <a:ext uri="{FF2B5EF4-FFF2-40B4-BE49-F238E27FC236}">
                <a16:creationId xmlns:a16="http://schemas.microsoft.com/office/drawing/2014/main" id="{308D268A-3C26-4B6D-9901-C0978154BA94}"/>
              </a:ext>
            </a:extLst>
          </p:cNvPr>
          <p:cNvGraphicFramePr>
            <a:graphicFrameLocks noGrp="1"/>
          </p:cNvGraphicFramePr>
          <p:nvPr>
            <p:ph idx="1"/>
            <p:extLst>
              <p:ext uri="{D42A27DB-BD31-4B8C-83A1-F6EECF244321}">
                <p14:modId xmlns:p14="http://schemas.microsoft.com/office/powerpoint/2010/main" val="486124268"/>
              </p:ext>
            </p:extLst>
          </p:nvPr>
        </p:nvGraphicFramePr>
        <p:xfrm>
          <a:off x="381000" y="1294361"/>
          <a:ext cx="8378115" cy="4473513"/>
        </p:xfrm>
        <a:graphic>
          <a:graphicData uri="http://schemas.openxmlformats.org/drawingml/2006/table">
            <a:tbl>
              <a:tblPr firstRow="1" bandRow="1">
                <a:tableStyleId>{EB344D84-9AFB-497E-A393-DC336BA19D2E}</a:tableStyleId>
              </a:tblPr>
              <a:tblGrid>
                <a:gridCol w="695709">
                  <a:extLst>
                    <a:ext uri="{9D8B030D-6E8A-4147-A177-3AD203B41FA5}">
                      <a16:colId xmlns:a16="http://schemas.microsoft.com/office/drawing/2014/main" val="967844101"/>
                    </a:ext>
                  </a:extLst>
                </a:gridCol>
                <a:gridCol w="1361691">
                  <a:extLst>
                    <a:ext uri="{9D8B030D-6E8A-4147-A177-3AD203B41FA5}">
                      <a16:colId xmlns:a16="http://schemas.microsoft.com/office/drawing/2014/main" val="3006957410"/>
                    </a:ext>
                  </a:extLst>
                </a:gridCol>
                <a:gridCol w="1371600">
                  <a:extLst>
                    <a:ext uri="{9D8B030D-6E8A-4147-A177-3AD203B41FA5}">
                      <a16:colId xmlns:a16="http://schemas.microsoft.com/office/drawing/2014/main" val="2039988741"/>
                    </a:ext>
                  </a:extLst>
                </a:gridCol>
                <a:gridCol w="1371600">
                  <a:extLst>
                    <a:ext uri="{9D8B030D-6E8A-4147-A177-3AD203B41FA5}">
                      <a16:colId xmlns:a16="http://schemas.microsoft.com/office/drawing/2014/main" val="3550106670"/>
                    </a:ext>
                  </a:extLst>
                </a:gridCol>
                <a:gridCol w="914400">
                  <a:extLst>
                    <a:ext uri="{9D8B030D-6E8A-4147-A177-3AD203B41FA5}">
                      <a16:colId xmlns:a16="http://schemas.microsoft.com/office/drawing/2014/main" val="53659677"/>
                    </a:ext>
                  </a:extLst>
                </a:gridCol>
                <a:gridCol w="1447800">
                  <a:extLst>
                    <a:ext uri="{9D8B030D-6E8A-4147-A177-3AD203B41FA5}">
                      <a16:colId xmlns:a16="http://schemas.microsoft.com/office/drawing/2014/main" val="1174405465"/>
                    </a:ext>
                  </a:extLst>
                </a:gridCol>
                <a:gridCol w="1215315">
                  <a:extLst>
                    <a:ext uri="{9D8B030D-6E8A-4147-A177-3AD203B41FA5}">
                      <a16:colId xmlns:a16="http://schemas.microsoft.com/office/drawing/2014/main" val="1304672496"/>
                    </a:ext>
                  </a:extLst>
                </a:gridCol>
              </a:tblGrid>
              <a:tr h="1217085">
                <a:tc>
                  <a:txBody>
                    <a:bodyPr/>
                    <a:lstStyle/>
                    <a:p>
                      <a:pPr algn="ctr"/>
                      <a:r>
                        <a:rPr lang="hr-HR" sz="1400" dirty="0"/>
                        <a:t>Name</a:t>
                      </a:r>
                      <a:endParaRPr lang="en-US" sz="1400" dirty="0"/>
                    </a:p>
                  </a:txBody>
                  <a:tcPr anchor="ctr"/>
                </a:tc>
                <a:tc>
                  <a:txBody>
                    <a:bodyPr/>
                    <a:lstStyle/>
                    <a:p>
                      <a:pPr algn="ctr"/>
                      <a:r>
                        <a:rPr lang="hr-HR" sz="1400" dirty="0" err="1"/>
                        <a:t>Nr</a:t>
                      </a:r>
                      <a:r>
                        <a:rPr lang="hr-HR" sz="1400" dirty="0"/>
                        <a:t>. </a:t>
                      </a:r>
                      <a:r>
                        <a:rPr lang="hr-HR" sz="1400" dirty="0" err="1"/>
                        <a:t>of</a:t>
                      </a:r>
                      <a:r>
                        <a:rPr lang="hr-HR" sz="1400" dirty="0"/>
                        <a:t> </a:t>
                      </a:r>
                      <a:r>
                        <a:rPr lang="hr-HR" sz="1400" dirty="0" err="1"/>
                        <a:t>conformations</a:t>
                      </a:r>
                      <a:r>
                        <a:rPr lang="hr-HR" sz="1400" dirty="0"/>
                        <a:t> </a:t>
                      </a:r>
                      <a:r>
                        <a:rPr lang="hr-HR" sz="1400" dirty="0" err="1"/>
                        <a:t>in</a:t>
                      </a:r>
                      <a:r>
                        <a:rPr lang="hr-HR" sz="1400" dirty="0"/>
                        <a:t> </a:t>
                      </a:r>
                      <a:r>
                        <a:rPr lang="hr-HR" sz="1400" dirty="0" err="1"/>
                        <a:t>extended</a:t>
                      </a:r>
                      <a:r>
                        <a:rPr lang="hr-HR" sz="1400" dirty="0"/>
                        <a:t> </a:t>
                      </a:r>
                      <a:r>
                        <a:rPr lang="hr-HR" sz="1400" dirty="0" err="1"/>
                        <a:t>pocket</a:t>
                      </a:r>
                      <a:endParaRPr lang="en-US" sz="1400" dirty="0"/>
                    </a:p>
                  </a:txBody>
                  <a:tcPr anchor="ctr"/>
                </a:tc>
                <a:tc>
                  <a:txBody>
                    <a:bodyPr/>
                    <a:lstStyle/>
                    <a:p>
                      <a:pPr algn="ctr"/>
                      <a:r>
                        <a:rPr lang="hr-HR" sz="1400" dirty="0" err="1"/>
                        <a:t>Nr</a:t>
                      </a:r>
                      <a:r>
                        <a:rPr lang="hr-HR" sz="1400" dirty="0"/>
                        <a:t>. of conformations establishing </a:t>
                      </a:r>
                      <a:endParaRPr lang="it-IT" sz="1400" dirty="0"/>
                    </a:p>
                    <a:p>
                      <a:pPr algn="ctr"/>
                      <a:r>
                        <a:rPr lang="hr-HR" sz="1400" dirty="0"/>
                        <a:t>H-bonds</a:t>
                      </a:r>
                      <a:endParaRPr lang="en-US" sz="1400" dirty="0"/>
                    </a:p>
                  </a:txBody>
                  <a:tcPr anchor="ctr"/>
                </a:tc>
                <a:tc>
                  <a:txBody>
                    <a:bodyPr/>
                    <a:lstStyle/>
                    <a:p>
                      <a:pPr algn="ctr"/>
                      <a:r>
                        <a:rPr lang="hr-HR" sz="1400" dirty="0" err="1"/>
                        <a:t>Highest</a:t>
                      </a:r>
                      <a:r>
                        <a:rPr lang="hr-HR" sz="1400" dirty="0"/>
                        <a:t> </a:t>
                      </a:r>
                      <a:r>
                        <a:rPr lang="hr-HR" sz="1400" dirty="0" err="1"/>
                        <a:t>number</a:t>
                      </a:r>
                      <a:r>
                        <a:rPr lang="hr-HR" sz="1400" dirty="0"/>
                        <a:t> </a:t>
                      </a:r>
                      <a:r>
                        <a:rPr lang="hr-HR" sz="1400" dirty="0" err="1"/>
                        <a:t>of</a:t>
                      </a:r>
                      <a:r>
                        <a:rPr lang="hr-HR" sz="1400" dirty="0"/>
                        <a:t> H-</a:t>
                      </a:r>
                      <a:r>
                        <a:rPr lang="hr-HR" sz="1400" dirty="0" err="1"/>
                        <a:t>bonds</a:t>
                      </a:r>
                      <a:r>
                        <a:rPr lang="hr-HR" sz="1400" dirty="0"/>
                        <a:t> per </a:t>
                      </a:r>
                      <a:r>
                        <a:rPr lang="hr-HR" sz="1400" dirty="0" err="1"/>
                        <a:t>conformation</a:t>
                      </a:r>
                      <a:endParaRPr lang="en-US" sz="1400" dirty="0"/>
                    </a:p>
                  </a:txBody>
                  <a:tcPr anchor="ctr"/>
                </a:tc>
                <a:tc>
                  <a:txBody>
                    <a:bodyPr/>
                    <a:lstStyle/>
                    <a:p>
                      <a:pPr algn="ctr"/>
                      <a:r>
                        <a:rPr lang="hr-HR" sz="1400" dirty="0" err="1"/>
                        <a:t>Score</a:t>
                      </a:r>
                      <a:r>
                        <a:rPr lang="hr-HR" sz="1400" dirty="0"/>
                        <a:t> </a:t>
                      </a:r>
                      <a:r>
                        <a:rPr lang="hr-HR" sz="1400" dirty="0" err="1"/>
                        <a:t>value</a:t>
                      </a:r>
                      <a:endParaRPr lang="en-US" sz="1400" dirty="0"/>
                    </a:p>
                  </a:txBody>
                  <a:tcPr anchor="ctr"/>
                </a:tc>
                <a:tc>
                  <a:txBody>
                    <a:bodyPr/>
                    <a:lstStyle/>
                    <a:p>
                      <a:pPr algn="ctr"/>
                      <a:r>
                        <a:rPr lang="hr-HR" sz="1400" dirty="0"/>
                        <a:t>RMSD </a:t>
                      </a:r>
                      <a:r>
                        <a:rPr lang="hr-HR" sz="1400" dirty="0" err="1"/>
                        <a:t>l.b</a:t>
                      </a:r>
                      <a:r>
                        <a:rPr lang="hr-HR" sz="1400" dirty="0"/>
                        <a:t>. </a:t>
                      </a:r>
                      <a:endParaRPr lang="en-US" sz="1400" dirty="0"/>
                    </a:p>
                  </a:txBody>
                  <a:tcPr anchor="ctr"/>
                </a:tc>
                <a:tc>
                  <a:txBody>
                    <a:bodyPr/>
                    <a:lstStyle/>
                    <a:p>
                      <a:pPr algn="ctr"/>
                      <a:r>
                        <a:rPr lang="hr-HR" sz="1400" dirty="0"/>
                        <a:t>Aminoacid that forms </a:t>
                      </a:r>
                      <a:endParaRPr lang="it-IT" sz="1400" dirty="0"/>
                    </a:p>
                    <a:p>
                      <a:pPr algn="ctr"/>
                      <a:r>
                        <a:rPr lang="hr-HR" sz="1400" dirty="0"/>
                        <a:t>H-bond</a:t>
                      </a:r>
                      <a:endParaRPr lang="en-US" sz="1400" dirty="0"/>
                    </a:p>
                  </a:txBody>
                  <a:tcPr anchor="ctr"/>
                </a:tc>
                <a:extLst>
                  <a:ext uri="{0D108BD9-81ED-4DB2-BD59-A6C34878D82A}">
                    <a16:rowId xmlns:a16="http://schemas.microsoft.com/office/drawing/2014/main" val="1949614327"/>
                  </a:ext>
                </a:extLst>
              </a:tr>
              <a:tr h="580434">
                <a:tc>
                  <a:txBody>
                    <a:bodyPr/>
                    <a:lstStyle/>
                    <a:p>
                      <a:pPr algn="ctr"/>
                      <a:r>
                        <a:rPr lang="hr-HR" sz="1600" dirty="0"/>
                        <a:t>P1</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3</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-9,1</a:t>
                      </a:r>
                      <a:endParaRPr lang="en-US" sz="1600" dirty="0"/>
                    </a:p>
                  </a:txBody>
                  <a:tcPr anchor="ctr"/>
                </a:tc>
                <a:tc>
                  <a:txBody>
                    <a:bodyPr/>
                    <a:lstStyle/>
                    <a:p>
                      <a:pPr algn="ctr"/>
                      <a:r>
                        <a:rPr lang="hr-HR" sz="1600" dirty="0"/>
                        <a:t>2,142</a:t>
                      </a:r>
                      <a:endParaRPr lang="en-US" sz="1600" dirty="0"/>
                    </a:p>
                  </a:txBody>
                  <a:tcPr anchor="ctr"/>
                </a:tc>
                <a:tc>
                  <a:txBody>
                    <a:bodyPr/>
                    <a:lstStyle/>
                    <a:p>
                      <a:pPr algn="ctr"/>
                      <a:r>
                        <a:rPr lang="hr-HR" sz="1600" dirty="0"/>
                        <a:t>ASP 115</a:t>
                      </a:r>
                      <a:endParaRPr lang="en-US" sz="1600" dirty="0"/>
                    </a:p>
                  </a:txBody>
                  <a:tcPr anchor="ctr"/>
                </a:tc>
                <a:extLst>
                  <a:ext uri="{0D108BD9-81ED-4DB2-BD59-A6C34878D82A}">
                    <a16:rowId xmlns:a16="http://schemas.microsoft.com/office/drawing/2014/main" val="2721833043"/>
                  </a:ext>
                </a:extLst>
              </a:tr>
              <a:tr h="580434">
                <a:tc>
                  <a:txBody>
                    <a:bodyPr/>
                    <a:lstStyle/>
                    <a:p>
                      <a:pPr algn="ctr"/>
                      <a:r>
                        <a:rPr lang="hr-HR" sz="1600" dirty="0"/>
                        <a:t>P2</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-8,5</a:t>
                      </a:r>
                      <a:endParaRPr lang="en-US" sz="1600" dirty="0"/>
                    </a:p>
                  </a:txBody>
                  <a:tcPr anchor="ctr"/>
                </a:tc>
                <a:tc>
                  <a:txBody>
                    <a:bodyPr/>
                    <a:lstStyle/>
                    <a:p>
                      <a:pPr algn="ctr"/>
                      <a:r>
                        <a:rPr lang="hr-HR" sz="1600" dirty="0"/>
                        <a:t>2,241</a:t>
                      </a:r>
                      <a:endParaRPr lang="en-US" sz="1600" dirty="0"/>
                    </a:p>
                  </a:txBody>
                  <a:tcPr anchor="ctr"/>
                </a:tc>
                <a:tc>
                  <a:txBody>
                    <a:bodyPr/>
                    <a:lstStyle/>
                    <a:p>
                      <a:pPr algn="ctr"/>
                      <a:r>
                        <a:rPr lang="hr-HR" sz="1600" dirty="0"/>
                        <a:t>HIS 414</a:t>
                      </a:r>
                      <a:endParaRPr lang="en-US" sz="1600" dirty="0"/>
                    </a:p>
                  </a:txBody>
                  <a:tcPr anchor="ctr"/>
                </a:tc>
                <a:extLst>
                  <a:ext uri="{0D108BD9-81ED-4DB2-BD59-A6C34878D82A}">
                    <a16:rowId xmlns:a16="http://schemas.microsoft.com/office/drawing/2014/main" val="1990955211"/>
                  </a:ext>
                </a:extLst>
              </a:tr>
              <a:tr h="379110">
                <a:tc>
                  <a:txBody>
                    <a:bodyPr/>
                    <a:lstStyle/>
                    <a:p>
                      <a:pPr algn="ctr"/>
                      <a:r>
                        <a:rPr lang="hr-HR" sz="1600" dirty="0"/>
                        <a:t>P3</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2</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-9,0</a:t>
                      </a:r>
                      <a:endParaRPr lang="en-US" sz="1600" dirty="0"/>
                    </a:p>
                  </a:txBody>
                  <a:tcPr anchor="ctr"/>
                </a:tc>
                <a:tc>
                  <a:txBody>
                    <a:bodyPr/>
                    <a:lstStyle/>
                    <a:p>
                      <a:pPr algn="ctr"/>
                      <a:r>
                        <a:rPr lang="hr-HR" sz="1600" dirty="0"/>
                        <a:t>1,429</a:t>
                      </a:r>
                      <a:endParaRPr lang="en-US" sz="1600" dirty="0"/>
                    </a:p>
                  </a:txBody>
                  <a:tcPr anchor="ctr"/>
                </a:tc>
                <a:tc>
                  <a:txBody>
                    <a:bodyPr/>
                    <a:lstStyle/>
                    <a:p>
                      <a:pPr algn="ctr"/>
                      <a:r>
                        <a:rPr lang="hr-HR" sz="1600" dirty="0"/>
                        <a:t>ASP 115</a:t>
                      </a:r>
                      <a:endParaRPr lang="en-US" sz="1600" dirty="0"/>
                    </a:p>
                  </a:txBody>
                  <a:tcPr anchor="ctr"/>
                </a:tc>
                <a:extLst>
                  <a:ext uri="{0D108BD9-81ED-4DB2-BD59-A6C34878D82A}">
                    <a16:rowId xmlns:a16="http://schemas.microsoft.com/office/drawing/2014/main" val="3728490395"/>
                  </a:ext>
                </a:extLst>
              </a:tr>
              <a:tr h="379110">
                <a:tc>
                  <a:txBody>
                    <a:bodyPr/>
                    <a:lstStyle/>
                    <a:p>
                      <a:pPr algn="ctr"/>
                      <a:r>
                        <a:rPr lang="hr-HR" sz="1600" dirty="0">
                          <a:solidFill>
                            <a:schemeClr val="tx1"/>
                          </a:solidFill>
                        </a:rPr>
                        <a:t>P4</a:t>
                      </a:r>
                      <a:endParaRPr lang="en-US" sz="1600" dirty="0">
                        <a:solidFill>
                          <a:schemeClr val="tx1"/>
                        </a:solidFill>
                      </a:endParaRPr>
                    </a:p>
                  </a:txBody>
                  <a:tcPr anchor="ctr"/>
                </a:tc>
                <a:tc>
                  <a:txBody>
                    <a:bodyPr/>
                    <a:lstStyle/>
                    <a:p>
                      <a:pPr algn="ctr"/>
                      <a:r>
                        <a:rPr lang="hr-HR" sz="1600" dirty="0">
                          <a:solidFill>
                            <a:schemeClr val="tx1"/>
                          </a:solidFill>
                        </a:rPr>
                        <a:t>9</a:t>
                      </a:r>
                      <a:endParaRPr lang="en-US" sz="1600" dirty="0">
                        <a:solidFill>
                          <a:schemeClr val="tx1"/>
                        </a:solidFill>
                      </a:endParaRPr>
                    </a:p>
                  </a:txBody>
                  <a:tcPr anchor="ctr"/>
                </a:tc>
                <a:tc>
                  <a:txBody>
                    <a:bodyPr/>
                    <a:lstStyle/>
                    <a:p>
                      <a:pPr algn="ctr"/>
                      <a:r>
                        <a:rPr lang="hr-HR" sz="1600" dirty="0">
                          <a:solidFill>
                            <a:schemeClr val="tx1"/>
                          </a:solidFill>
                        </a:rPr>
                        <a:t>7</a:t>
                      </a:r>
                      <a:endParaRPr lang="en-US" sz="1600" dirty="0">
                        <a:solidFill>
                          <a:schemeClr val="tx1"/>
                        </a:solidFill>
                      </a:endParaRPr>
                    </a:p>
                  </a:txBody>
                  <a:tcPr anchor="ctr"/>
                </a:tc>
                <a:tc>
                  <a:txBody>
                    <a:bodyPr/>
                    <a:lstStyle/>
                    <a:p>
                      <a:pPr algn="ctr"/>
                      <a:r>
                        <a:rPr lang="hr-HR" sz="1600" dirty="0">
                          <a:solidFill>
                            <a:schemeClr val="tx1"/>
                          </a:solidFill>
                        </a:rPr>
                        <a:t>2</a:t>
                      </a:r>
                      <a:endParaRPr lang="en-US" sz="1600" dirty="0">
                        <a:solidFill>
                          <a:schemeClr val="tx1"/>
                        </a:solidFill>
                      </a:endParaRPr>
                    </a:p>
                  </a:txBody>
                  <a:tcPr anchor="ctr"/>
                </a:tc>
                <a:tc>
                  <a:txBody>
                    <a:bodyPr/>
                    <a:lstStyle/>
                    <a:p>
                      <a:pPr algn="ctr"/>
                      <a:r>
                        <a:rPr lang="hr-HR" sz="1600" dirty="0">
                          <a:solidFill>
                            <a:schemeClr val="tx1"/>
                          </a:solidFill>
                        </a:rPr>
                        <a:t>-9,8</a:t>
                      </a:r>
                      <a:endParaRPr lang="en-US" sz="1600" dirty="0">
                        <a:solidFill>
                          <a:schemeClr val="tx1"/>
                        </a:solidFill>
                      </a:endParaRPr>
                    </a:p>
                  </a:txBody>
                  <a:tcPr anchor="ctr"/>
                </a:tc>
                <a:tc>
                  <a:txBody>
                    <a:bodyPr/>
                    <a:lstStyle/>
                    <a:p>
                      <a:pPr algn="ctr"/>
                      <a:r>
                        <a:rPr lang="hr-HR" sz="1600" dirty="0">
                          <a:solidFill>
                            <a:schemeClr val="tx1"/>
                          </a:solidFill>
                        </a:rPr>
                        <a:t>0,0</a:t>
                      </a:r>
                      <a:endParaRPr lang="en-US" sz="1600" dirty="0">
                        <a:solidFill>
                          <a:schemeClr val="tx1"/>
                        </a:solidFill>
                      </a:endParaRPr>
                    </a:p>
                  </a:txBody>
                  <a:tcPr anchor="ctr"/>
                </a:tc>
                <a:tc>
                  <a:txBody>
                    <a:bodyPr/>
                    <a:lstStyle/>
                    <a:p>
                      <a:pPr algn="ctr"/>
                      <a:r>
                        <a:rPr lang="hr-HR" sz="1600" dirty="0">
                          <a:solidFill>
                            <a:schemeClr val="tx1"/>
                          </a:solidFill>
                        </a:rPr>
                        <a:t>TYR 438,</a:t>
                      </a:r>
                    </a:p>
                    <a:p>
                      <a:pPr algn="ctr"/>
                      <a:r>
                        <a:rPr lang="hr-HR" sz="1600" dirty="0">
                          <a:solidFill>
                            <a:schemeClr val="tx1"/>
                          </a:solidFill>
                        </a:rPr>
                        <a:t>ASP 115</a:t>
                      </a:r>
                      <a:endParaRPr lang="en-US" sz="1600" dirty="0">
                        <a:solidFill>
                          <a:schemeClr val="tx1"/>
                        </a:solidFill>
                      </a:endParaRPr>
                    </a:p>
                  </a:txBody>
                  <a:tcPr anchor="ctr"/>
                </a:tc>
                <a:extLst>
                  <a:ext uri="{0D108BD9-81ED-4DB2-BD59-A6C34878D82A}">
                    <a16:rowId xmlns:a16="http://schemas.microsoft.com/office/drawing/2014/main" val="4017790335"/>
                  </a:ext>
                </a:extLst>
              </a:tr>
              <a:tr h="379110">
                <a:tc>
                  <a:txBody>
                    <a:bodyPr/>
                    <a:lstStyle/>
                    <a:p>
                      <a:pPr algn="ctr"/>
                      <a:r>
                        <a:rPr lang="hr-HR" sz="1600" dirty="0"/>
                        <a:t>P5</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-9,9</a:t>
                      </a:r>
                      <a:endParaRPr lang="en-US" sz="1600" dirty="0"/>
                    </a:p>
                  </a:txBody>
                  <a:tcPr anchor="ctr"/>
                </a:tc>
                <a:tc>
                  <a:txBody>
                    <a:bodyPr/>
                    <a:lstStyle/>
                    <a:p>
                      <a:pPr algn="ctr"/>
                      <a:r>
                        <a:rPr lang="hr-HR" sz="1600" dirty="0"/>
                        <a:t>1,091</a:t>
                      </a:r>
                      <a:endParaRPr lang="en-US" sz="1600" dirty="0"/>
                    </a:p>
                  </a:txBody>
                  <a:tcPr anchor="ctr"/>
                </a:tc>
                <a:tc>
                  <a:txBody>
                    <a:bodyPr/>
                    <a:lstStyle/>
                    <a:p>
                      <a:pPr algn="ctr"/>
                      <a:r>
                        <a:rPr lang="hr-HR" sz="1600" dirty="0"/>
                        <a:t>ASP 115</a:t>
                      </a:r>
                      <a:endParaRPr lang="en-US" sz="1600" dirty="0"/>
                    </a:p>
                  </a:txBody>
                  <a:tcPr anchor="ctr"/>
                </a:tc>
                <a:extLst>
                  <a:ext uri="{0D108BD9-81ED-4DB2-BD59-A6C34878D82A}">
                    <a16:rowId xmlns:a16="http://schemas.microsoft.com/office/drawing/2014/main" val="439390037"/>
                  </a:ext>
                </a:extLst>
              </a:tr>
              <a:tr h="379110">
                <a:tc>
                  <a:txBody>
                    <a:bodyPr/>
                    <a:lstStyle/>
                    <a:p>
                      <a:pPr algn="ctr"/>
                      <a:r>
                        <a:rPr lang="hr-HR" sz="1600" dirty="0"/>
                        <a:t>P6</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7</a:t>
                      </a:r>
                      <a:endParaRPr lang="en-US" sz="1600" dirty="0"/>
                    </a:p>
                  </a:txBody>
                  <a:tcPr anchor="ctr"/>
                </a:tc>
                <a:tc>
                  <a:txBody>
                    <a:bodyPr/>
                    <a:lstStyle/>
                    <a:p>
                      <a:pPr algn="ctr"/>
                      <a:r>
                        <a:rPr lang="hr-HR" sz="1600" dirty="0"/>
                        <a:t>3</a:t>
                      </a:r>
                      <a:endParaRPr lang="en-US" sz="1600" dirty="0"/>
                    </a:p>
                  </a:txBody>
                  <a:tcPr anchor="ctr"/>
                </a:tc>
                <a:tc>
                  <a:txBody>
                    <a:bodyPr/>
                    <a:lstStyle/>
                    <a:p>
                      <a:pPr algn="ctr"/>
                      <a:r>
                        <a:rPr lang="hr-HR" sz="1600" dirty="0"/>
                        <a:t>-9,9</a:t>
                      </a:r>
                      <a:endParaRPr lang="en-US" sz="1600" dirty="0"/>
                    </a:p>
                  </a:txBody>
                  <a:tcPr anchor="ctr"/>
                </a:tc>
                <a:tc>
                  <a:txBody>
                    <a:bodyPr/>
                    <a:lstStyle/>
                    <a:p>
                      <a:pPr algn="ctr"/>
                      <a:r>
                        <a:rPr lang="hr-HR" sz="1600" dirty="0"/>
                        <a:t>0,00</a:t>
                      </a:r>
                      <a:endParaRPr lang="en-US" sz="1600" dirty="0"/>
                    </a:p>
                  </a:txBody>
                  <a:tcPr anchor="ctr"/>
                </a:tc>
                <a:tc>
                  <a:txBody>
                    <a:bodyPr/>
                    <a:lstStyle/>
                    <a:p>
                      <a:pPr algn="ctr"/>
                      <a:r>
                        <a:rPr lang="hr-HR" sz="1600" dirty="0"/>
                        <a:t>ASP 115</a:t>
                      </a:r>
                      <a:endParaRPr lang="en-US" sz="1600" dirty="0"/>
                    </a:p>
                  </a:txBody>
                  <a:tcPr anchor="ctr"/>
                </a:tc>
                <a:extLst>
                  <a:ext uri="{0D108BD9-81ED-4DB2-BD59-A6C34878D82A}">
                    <a16:rowId xmlns:a16="http://schemas.microsoft.com/office/drawing/2014/main" val="67420268"/>
                  </a:ext>
                </a:extLst>
              </a:tr>
              <a:tr h="379110">
                <a:tc>
                  <a:txBody>
                    <a:bodyPr/>
                    <a:lstStyle/>
                    <a:p>
                      <a:pPr algn="ctr"/>
                      <a:r>
                        <a:rPr lang="hr-HR" sz="1600" dirty="0"/>
                        <a:t>P7</a:t>
                      </a:r>
                      <a:endParaRPr lang="en-US" sz="1600" dirty="0"/>
                    </a:p>
                  </a:txBody>
                  <a:tcPr anchor="ctr"/>
                </a:tc>
                <a:tc>
                  <a:txBody>
                    <a:bodyPr/>
                    <a:lstStyle/>
                    <a:p>
                      <a:pPr algn="ctr"/>
                      <a:r>
                        <a:rPr lang="hr-HR" sz="1600" dirty="0"/>
                        <a:t>9</a:t>
                      </a:r>
                      <a:endParaRPr lang="en-US" sz="1600" dirty="0"/>
                    </a:p>
                  </a:txBody>
                  <a:tcPr anchor="ctr"/>
                </a:tc>
                <a:tc>
                  <a:txBody>
                    <a:bodyPr/>
                    <a:lstStyle/>
                    <a:p>
                      <a:pPr algn="ctr"/>
                      <a:r>
                        <a:rPr lang="hr-HR" sz="1600" dirty="0"/>
                        <a:t>1</a:t>
                      </a:r>
                      <a:endParaRPr lang="en-US" sz="1600" dirty="0"/>
                    </a:p>
                  </a:txBody>
                  <a:tcPr anchor="ctr"/>
                </a:tc>
                <a:tc>
                  <a:txBody>
                    <a:bodyPr/>
                    <a:lstStyle/>
                    <a:p>
                      <a:pPr algn="ctr"/>
                      <a:r>
                        <a:rPr lang="hr-HR" sz="1600" dirty="0"/>
                        <a:t>2</a:t>
                      </a:r>
                      <a:endParaRPr lang="en-US" sz="1600" dirty="0"/>
                    </a:p>
                  </a:txBody>
                  <a:tcPr anchor="ctr"/>
                </a:tc>
                <a:tc>
                  <a:txBody>
                    <a:bodyPr/>
                    <a:lstStyle/>
                    <a:p>
                      <a:pPr algn="ctr"/>
                      <a:r>
                        <a:rPr lang="hr-HR" sz="1600" dirty="0"/>
                        <a:t>-8,3</a:t>
                      </a:r>
                      <a:endParaRPr lang="en-US" sz="1600" dirty="0"/>
                    </a:p>
                  </a:txBody>
                  <a:tcPr anchor="ctr"/>
                </a:tc>
                <a:tc>
                  <a:txBody>
                    <a:bodyPr/>
                    <a:lstStyle/>
                    <a:p>
                      <a:pPr algn="ctr"/>
                      <a:r>
                        <a:rPr lang="hr-HR" sz="1600" dirty="0"/>
                        <a:t>6,373</a:t>
                      </a:r>
                      <a:endParaRPr lang="en-US" sz="1600" dirty="0"/>
                    </a:p>
                  </a:txBody>
                  <a:tcPr anchor="ctr"/>
                </a:tc>
                <a:tc>
                  <a:txBody>
                    <a:bodyPr/>
                    <a:lstStyle/>
                    <a:p>
                      <a:pPr algn="ctr"/>
                      <a:r>
                        <a:rPr lang="hr-HR" sz="1600" dirty="0"/>
                        <a:t>ARG 186</a:t>
                      </a:r>
                      <a:endParaRPr lang="en-US" sz="1600" dirty="0"/>
                    </a:p>
                  </a:txBody>
                  <a:tcPr anchor="ctr"/>
                </a:tc>
                <a:extLst>
                  <a:ext uri="{0D108BD9-81ED-4DB2-BD59-A6C34878D82A}">
                    <a16:rowId xmlns:a16="http://schemas.microsoft.com/office/drawing/2014/main" val="1187932232"/>
                  </a:ext>
                </a:extLst>
              </a:tr>
            </a:tbl>
          </a:graphicData>
        </a:graphic>
      </p:graphicFrame>
    </p:spTree>
    <p:extLst>
      <p:ext uri="{BB962C8B-B14F-4D97-AF65-F5344CB8AC3E}">
        <p14:creationId xmlns:p14="http://schemas.microsoft.com/office/powerpoint/2010/main" val="45794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Content Placeholder 2">
            <a:extLst>
              <a:ext uri="{FF2B5EF4-FFF2-40B4-BE49-F238E27FC236}">
                <a16:creationId xmlns:a16="http://schemas.microsoft.com/office/drawing/2014/main" id="{B1FA843D-9D25-4917-AF1D-28ABB53995DD}"/>
              </a:ext>
            </a:extLst>
          </p:cNvPr>
          <p:cNvSpPr>
            <a:spLocks noGrp="1"/>
          </p:cNvSpPr>
          <p:nvPr>
            <p:ph idx="1"/>
          </p:nvPr>
        </p:nvSpPr>
        <p:spPr>
          <a:xfrm>
            <a:off x="721507" y="1661826"/>
            <a:ext cx="3240893" cy="4461669"/>
          </a:xfrm>
        </p:spPr>
        <p:txBody>
          <a:bodyPr>
            <a:normAutofit/>
          </a:bodyPr>
          <a:lstStyle/>
          <a:p>
            <a:pPr algn="just"/>
            <a:r>
              <a:rPr lang="hr-HR" sz="1600" dirty="0"/>
              <a:t>P1, P3, P5, P6 bounded to ASP 115 in the chain A of D4R (</a:t>
            </a:r>
            <a:r>
              <a:rPr lang="hr-HR" sz="1600" i="1" dirty="0"/>
              <a:t>Figure 10A</a:t>
            </a:r>
            <a:r>
              <a:rPr lang="hr-HR" sz="1600" dirty="0"/>
              <a:t>)</a:t>
            </a:r>
            <a:endParaRPr lang="hr-HR" sz="1600" i="1" dirty="0"/>
          </a:p>
          <a:p>
            <a:pPr algn="just"/>
            <a:r>
              <a:rPr lang="hr-HR" sz="1600" dirty="0"/>
              <a:t>P2 bound to HIS 414 in the chain A of D4R (</a:t>
            </a:r>
            <a:r>
              <a:rPr lang="hr-HR" sz="1600" i="1" dirty="0"/>
              <a:t>Figure 10B</a:t>
            </a:r>
            <a:r>
              <a:rPr lang="hr-HR" sz="1600" dirty="0"/>
              <a:t>)</a:t>
            </a:r>
          </a:p>
          <a:p>
            <a:pPr algn="just"/>
            <a:r>
              <a:rPr lang="hr-HR" sz="1600" dirty="0"/>
              <a:t>P4 bound to ASP 115 and TYR 438 in the chain A of D4R (</a:t>
            </a:r>
            <a:r>
              <a:rPr lang="hr-HR" sz="1600" i="1" dirty="0"/>
              <a:t>Figure 10C</a:t>
            </a:r>
            <a:r>
              <a:rPr lang="hr-HR" sz="1600" dirty="0"/>
              <a:t>)</a:t>
            </a:r>
          </a:p>
          <a:p>
            <a:pPr algn="just"/>
            <a:r>
              <a:rPr lang="hr-HR" sz="1600" dirty="0"/>
              <a:t>P7 bound to ARG 186 in chain A of D4R (</a:t>
            </a:r>
            <a:r>
              <a:rPr lang="hr-HR" sz="1600" i="1" dirty="0"/>
              <a:t>Figure 10D</a:t>
            </a:r>
            <a:r>
              <a:rPr lang="hr-HR" sz="1600" dirty="0"/>
              <a:t>)</a:t>
            </a:r>
          </a:p>
          <a:p>
            <a:pPr algn="just"/>
            <a:endParaRPr lang="hr-HR" sz="1600" dirty="0"/>
          </a:p>
          <a:p>
            <a:pPr algn="just"/>
            <a:r>
              <a:rPr lang="hr-HR" sz="1600" dirty="0"/>
              <a:t>P3, P4, P5, P6 and P7 produce stable bonds, while P1, P2 show unstable H</a:t>
            </a:r>
            <a:r>
              <a:rPr lang="it-IT" sz="1600" dirty="0"/>
              <a:t>-</a:t>
            </a:r>
            <a:r>
              <a:rPr lang="hr-HR" sz="1600" dirty="0"/>
              <a:t>bonds present at slightly different distances than expected for H-bonds (2,6-3,1 Å)</a:t>
            </a:r>
          </a:p>
          <a:p>
            <a:endParaRPr lang="hr-HR" sz="1600" dirty="0"/>
          </a:p>
          <a:p>
            <a:endParaRPr lang="hr-HR" sz="1600" dirty="0"/>
          </a:p>
          <a:p>
            <a:endParaRPr lang="en-US" sz="1600" dirty="0"/>
          </a:p>
        </p:txBody>
      </p:sp>
      <p:sp>
        <p:nvSpPr>
          <p:cNvPr id="26" name="TextBox 25">
            <a:extLst>
              <a:ext uri="{FF2B5EF4-FFF2-40B4-BE49-F238E27FC236}">
                <a16:creationId xmlns:a16="http://schemas.microsoft.com/office/drawing/2014/main" id="{191A04F0-EBA8-464B-8EA7-26A1B4C5B0F0}"/>
              </a:ext>
            </a:extLst>
          </p:cNvPr>
          <p:cNvSpPr txBox="1"/>
          <p:nvPr/>
        </p:nvSpPr>
        <p:spPr>
          <a:xfrm>
            <a:off x="721507" y="1018555"/>
            <a:ext cx="4085157" cy="369332"/>
          </a:xfrm>
          <a:prstGeom prst="rect">
            <a:avLst/>
          </a:prstGeom>
          <a:noFill/>
          <a:ln w="28575" cap="flat" cmpd="sng" algn="ctr">
            <a:solidFill>
              <a:srgbClr val="E55DD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dirty="0" err="1">
                <a:solidFill>
                  <a:srgbClr val="E55DDF"/>
                </a:solidFill>
              </a:rPr>
              <a:t>Hydrogen</a:t>
            </a:r>
            <a:r>
              <a:rPr lang="hr-HR" dirty="0">
                <a:solidFill>
                  <a:srgbClr val="E55DDF"/>
                </a:solidFill>
              </a:rPr>
              <a:t> </a:t>
            </a:r>
            <a:r>
              <a:rPr lang="hr-HR" dirty="0" err="1">
                <a:solidFill>
                  <a:srgbClr val="E55DDF"/>
                </a:solidFill>
              </a:rPr>
              <a:t>bonds</a:t>
            </a:r>
            <a:r>
              <a:rPr lang="hr-HR" dirty="0">
                <a:solidFill>
                  <a:srgbClr val="E55DDF"/>
                </a:solidFill>
              </a:rPr>
              <a:t> </a:t>
            </a:r>
            <a:r>
              <a:rPr lang="hr-HR" dirty="0" err="1">
                <a:solidFill>
                  <a:srgbClr val="E55DDF"/>
                </a:solidFill>
              </a:rPr>
              <a:t>in</a:t>
            </a:r>
            <a:r>
              <a:rPr lang="hr-HR" dirty="0">
                <a:solidFill>
                  <a:srgbClr val="E55DDF"/>
                </a:solidFill>
              </a:rPr>
              <a:t> </a:t>
            </a:r>
            <a:r>
              <a:rPr lang="hr-HR" dirty="0" err="1">
                <a:solidFill>
                  <a:srgbClr val="E55DDF"/>
                </a:solidFill>
              </a:rPr>
              <a:t>the</a:t>
            </a:r>
            <a:r>
              <a:rPr lang="hr-HR" dirty="0">
                <a:solidFill>
                  <a:srgbClr val="E55DDF"/>
                </a:solidFill>
              </a:rPr>
              <a:t> </a:t>
            </a:r>
            <a:r>
              <a:rPr lang="hr-HR" dirty="0" err="1">
                <a:solidFill>
                  <a:srgbClr val="E55DDF"/>
                </a:solidFill>
              </a:rPr>
              <a:t>orthosteric</a:t>
            </a:r>
            <a:r>
              <a:rPr lang="hr-HR" dirty="0">
                <a:solidFill>
                  <a:srgbClr val="E55DDF"/>
                </a:solidFill>
              </a:rPr>
              <a:t> </a:t>
            </a:r>
            <a:r>
              <a:rPr lang="hr-HR" dirty="0" err="1">
                <a:solidFill>
                  <a:srgbClr val="E55DDF"/>
                </a:solidFill>
              </a:rPr>
              <a:t>pocket</a:t>
            </a:r>
            <a:endParaRPr lang="hr-HR" dirty="0">
              <a:solidFill>
                <a:srgbClr val="E55DDF"/>
              </a:solidFill>
            </a:endParaRPr>
          </a:p>
        </p:txBody>
      </p:sp>
      <p:pic>
        <p:nvPicPr>
          <p:cNvPr id="27" name="Picture 26">
            <a:extLst>
              <a:ext uri="{FF2B5EF4-FFF2-40B4-BE49-F238E27FC236}">
                <a16:creationId xmlns:a16="http://schemas.microsoft.com/office/drawing/2014/main" id="{2CAC3AC5-636F-45AA-B422-9483ED7572D5}"/>
              </a:ext>
            </a:extLst>
          </p:cNvPr>
          <p:cNvPicPr/>
          <p:nvPr/>
        </p:nvPicPr>
        <p:blipFill>
          <a:blip r:embed="rId3"/>
          <a:stretch>
            <a:fillRect/>
          </a:stretch>
        </p:blipFill>
        <p:spPr>
          <a:xfrm>
            <a:off x="4227458" y="1916267"/>
            <a:ext cx="2517887" cy="1493416"/>
          </a:xfrm>
          <a:prstGeom prst="rect">
            <a:avLst/>
          </a:prstGeom>
        </p:spPr>
      </p:pic>
      <p:sp>
        <p:nvSpPr>
          <p:cNvPr id="28" name="TextBox 27">
            <a:extLst>
              <a:ext uri="{FF2B5EF4-FFF2-40B4-BE49-F238E27FC236}">
                <a16:creationId xmlns:a16="http://schemas.microsoft.com/office/drawing/2014/main" id="{6ABEFA47-E7D9-4F95-883B-C9345E78262E}"/>
              </a:ext>
            </a:extLst>
          </p:cNvPr>
          <p:cNvSpPr txBox="1"/>
          <p:nvPr/>
        </p:nvSpPr>
        <p:spPr>
          <a:xfrm>
            <a:off x="4208985" y="2980308"/>
            <a:ext cx="365806" cy="338554"/>
          </a:xfrm>
          <a:prstGeom prst="rect">
            <a:avLst/>
          </a:prstGeom>
          <a:noFill/>
        </p:spPr>
        <p:txBody>
          <a:bodyPr wrap="none" rtlCol="0">
            <a:spAutoFit/>
          </a:bodyPr>
          <a:lstStyle/>
          <a:p>
            <a:r>
              <a:rPr lang="hr-HR" sz="1600" dirty="0"/>
              <a:t>A)</a:t>
            </a:r>
            <a:endParaRPr lang="en-US" sz="1600" dirty="0"/>
          </a:p>
        </p:txBody>
      </p:sp>
      <p:pic>
        <p:nvPicPr>
          <p:cNvPr id="29" name="Picture 28">
            <a:extLst>
              <a:ext uri="{FF2B5EF4-FFF2-40B4-BE49-F238E27FC236}">
                <a16:creationId xmlns:a16="http://schemas.microsoft.com/office/drawing/2014/main" id="{D98F618C-4BE7-47E2-9D5F-5B6C5013E5D9}"/>
              </a:ext>
            </a:extLst>
          </p:cNvPr>
          <p:cNvPicPr/>
          <p:nvPr/>
        </p:nvPicPr>
        <p:blipFill>
          <a:blip r:embed="rId4"/>
          <a:stretch>
            <a:fillRect/>
          </a:stretch>
        </p:blipFill>
        <p:spPr>
          <a:xfrm>
            <a:off x="6781800" y="1905000"/>
            <a:ext cx="2297242" cy="1493416"/>
          </a:xfrm>
          <a:prstGeom prst="rect">
            <a:avLst/>
          </a:prstGeom>
        </p:spPr>
      </p:pic>
      <p:sp>
        <p:nvSpPr>
          <p:cNvPr id="31" name="TextBox 30">
            <a:extLst>
              <a:ext uri="{FF2B5EF4-FFF2-40B4-BE49-F238E27FC236}">
                <a16:creationId xmlns:a16="http://schemas.microsoft.com/office/drawing/2014/main" id="{0A4DAEF0-0878-4331-BED9-D5460E39816F}"/>
              </a:ext>
            </a:extLst>
          </p:cNvPr>
          <p:cNvSpPr txBox="1"/>
          <p:nvPr/>
        </p:nvSpPr>
        <p:spPr>
          <a:xfrm>
            <a:off x="6781800" y="3059862"/>
            <a:ext cx="35939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B)</a:t>
            </a:r>
            <a:endParaRPr lang="en-US" sz="1600" dirty="0">
              <a:solidFill>
                <a:schemeClr val="tx1"/>
              </a:solidFill>
            </a:endParaRPr>
          </a:p>
        </p:txBody>
      </p:sp>
      <p:sp>
        <p:nvSpPr>
          <p:cNvPr id="33" name="TextBox 32">
            <a:extLst>
              <a:ext uri="{FF2B5EF4-FFF2-40B4-BE49-F238E27FC236}">
                <a16:creationId xmlns:a16="http://schemas.microsoft.com/office/drawing/2014/main" id="{BF5979EF-9082-4ABD-B7F2-1FBC08CA7114}"/>
              </a:ext>
            </a:extLst>
          </p:cNvPr>
          <p:cNvSpPr txBox="1"/>
          <p:nvPr/>
        </p:nvSpPr>
        <p:spPr>
          <a:xfrm>
            <a:off x="4233870" y="3058765"/>
            <a:ext cx="365806"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A)</a:t>
            </a:r>
            <a:endParaRPr lang="en-US" sz="1600" dirty="0">
              <a:solidFill>
                <a:schemeClr val="tx1"/>
              </a:solidFill>
            </a:endParaRPr>
          </a:p>
        </p:txBody>
      </p:sp>
      <p:pic>
        <p:nvPicPr>
          <p:cNvPr id="34" name="Picture 33">
            <a:extLst>
              <a:ext uri="{FF2B5EF4-FFF2-40B4-BE49-F238E27FC236}">
                <a16:creationId xmlns:a16="http://schemas.microsoft.com/office/drawing/2014/main" id="{4C1C4463-720C-45B6-8263-8EBC1D7C2AE9}"/>
              </a:ext>
            </a:extLst>
          </p:cNvPr>
          <p:cNvPicPr/>
          <p:nvPr/>
        </p:nvPicPr>
        <p:blipFill>
          <a:blip r:embed="rId5"/>
          <a:stretch>
            <a:fillRect/>
          </a:stretch>
        </p:blipFill>
        <p:spPr>
          <a:xfrm>
            <a:off x="4233869" y="3470912"/>
            <a:ext cx="2511475" cy="1694063"/>
          </a:xfrm>
          <a:prstGeom prst="rect">
            <a:avLst/>
          </a:prstGeom>
        </p:spPr>
      </p:pic>
      <p:sp>
        <p:nvSpPr>
          <p:cNvPr id="36" name="TextBox 35">
            <a:extLst>
              <a:ext uri="{FF2B5EF4-FFF2-40B4-BE49-F238E27FC236}">
                <a16:creationId xmlns:a16="http://schemas.microsoft.com/office/drawing/2014/main" id="{DCBE3616-961B-4490-BE80-F52AC2EF9CB8}"/>
              </a:ext>
            </a:extLst>
          </p:cNvPr>
          <p:cNvSpPr txBox="1"/>
          <p:nvPr/>
        </p:nvSpPr>
        <p:spPr>
          <a:xfrm>
            <a:off x="4227458" y="4843046"/>
            <a:ext cx="35618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C)</a:t>
            </a:r>
            <a:endParaRPr lang="en-US" sz="1600" dirty="0">
              <a:solidFill>
                <a:schemeClr val="tx1"/>
              </a:solidFill>
            </a:endParaRPr>
          </a:p>
        </p:txBody>
      </p:sp>
      <p:pic>
        <p:nvPicPr>
          <p:cNvPr id="39" name="Picture 38">
            <a:extLst>
              <a:ext uri="{FF2B5EF4-FFF2-40B4-BE49-F238E27FC236}">
                <a16:creationId xmlns:a16="http://schemas.microsoft.com/office/drawing/2014/main" id="{9528CEB0-AA27-440B-85A7-91795BCBFCD3}"/>
              </a:ext>
            </a:extLst>
          </p:cNvPr>
          <p:cNvPicPr/>
          <p:nvPr/>
        </p:nvPicPr>
        <p:blipFill>
          <a:blip r:embed="rId6"/>
          <a:stretch>
            <a:fillRect/>
          </a:stretch>
        </p:blipFill>
        <p:spPr>
          <a:xfrm>
            <a:off x="6781799" y="3465733"/>
            <a:ext cx="2297243" cy="1691767"/>
          </a:xfrm>
          <a:prstGeom prst="rect">
            <a:avLst/>
          </a:prstGeom>
        </p:spPr>
      </p:pic>
      <p:sp>
        <p:nvSpPr>
          <p:cNvPr id="41" name="TextBox 40">
            <a:extLst>
              <a:ext uri="{FF2B5EF4-FFF2-40B4-BE49-F238E27FC236}">
                <a16:creationId xmlns:a16="http://schemas.microsoft.com/office/drawing/2014/main" id="{119397C6-E8F6-4076-B1EC-F35C8700EF40}"/>
              </a:ext>
            </a:extLst>
          </p:cNvPr>
          <p:cNvSpPr txBox="1"/>
          <p:nvPr/>
        </p:nvSpPr>
        <p:spPr>
          <a:xfrm>
            <a:off x="6785314" y="4830608"/>
            <a:ext cx="37382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D)</a:t>
            </a:r>
            <a:endParaRPr lang="en-US" sz="1600" dirty="0">
              <a:solidFill>
                <a:schemeClr val="tx1"/>
              </a:solidFill>
            </a:endParaRPr>
          </a:p>
        </p:txBody>
      </p:sp>
      <p:sp>
        <p:nvSpPr>
          <p:cNvPr id="43" name="TextBox 42">
            <a:extLst>
              <a:ext uri="{FF2B5EF4-FFF2-40B4-BE49-F238E27FC236}">
                <a16:creationId xmlns:a16="http://schemas.microsoft.com/office/drawing/2014/main" id="{E27B9F2C-557D-452E-AA1E-04358C2E05D2}"/>
              </a:ext>
            </a:extLst>
          </p:cNvPr>
          <p:cNvSpPr txBox="1"/>
          <p:nvPr/>
        </p:nvSpPr>
        <p:spPr>
          <a:xfrm>
            <a:off x="4437789" y="5284443"/>
            <a:ext cx="4688019" cy="769441"/>
          </a:xfrm>
          <a:prstGeom prst="rect">
            <a:avLst/>
          </a:prstGeom>
          <a:noFill/>
        </p:spPr>
        <p:txBody>
          <a:bodyPr wrap="square" rtlCol="0">
            <a:spAutoFit/>
          </a:bodyPr>
          <a:lstStyle/>
          <a:p>
            <a:pPr algn="ctr"/>
            <a:r>
              <a:rPr lang="hr-HR" sz="1100" b="1" i="1" dirty="0"/>
              <a:t>Figure 10 A)</a:t>
            </a:r>
            <a:r>
              <a:rPr lang="hr-HR" sz="1100" i="1" dirty="0"/>
              <a:t> H-bond between P1 ligand and ASP 115 of the D4R; </a:t>
            </a:r>
            <a:r>
              <a:rPr lang="hr-HR" sz="1100" b="1" i="1" dirty="0"/>
              <a:t>B) </a:t>
            </a:r>
            <a:r>
              <a:rPr lang="hr-HR" sz="1100" i="1" dirty="0"/>
              <a:t>H-bond between P2 ligand and HIS 414 of the DRD4; </a:t>
            </a:r>
            <a:r>
              <a:rPr lang="hr-HR" sz="1100" b="1" i="1" dirty="0"/>
              <a:t>C)</a:t>
            </a:r>
            <a:r>
              <a:rPr lang="hr-HR" sz="1100" i="1" dirty="0"/>
              <a:t> H-bonds between the P4 ligand and TYR 438 and ASP 115 of the DRD4; picture </a:t>
            </a:r>
            <a:r>
              <a:rPr lang="hr-HR" sz="1100" b="1" i="1" dirty="0"/>
              <a:t>D)</a:t>
            </a:r>
            <a:r>
              <a:rPr lang="hr-HR" sz="1100" i="1" dirty="0"/>
              <a:t> 2 H-bond between ligand P7 and ARG 186 of the DRD4.</a:t>
            </a:r>
            <a:endParaRPr lang="en-US" sz="1100" i="1" dirty="0"/>
          </a:p>
        </p:txBody>
      </p:sp>
    </p:spTree>
    <p:extLst>
      <p:ext uri="{BB962C8B-B14F-4D97-AF65-F5344CB8AC3E}">
        <p14:creationId xmlns:p14="http://schemas.microsoft.com/office/powerpoint/2010/main" val="111997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102303"/>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228600" y="136525"/>
            <a:ext cx="9067800" cy="830997"/>
          </a:xfrm>
          <a:prstGeom prst="rect">
            <a:avLst/>
          </a:prstGeom>
        </p:spPr>
        <p:txBody>
          <a:bodyPr wrap="square">
            <a:spAutoFit/>
          </a:bodyPr>
          <a:lstStyle/>
          <a:p>
            <a:pPr algn="ctr"/>
            <a:r>
              <a:rPr lang="en-US" sz="2400" b="1" dirty="0"/>
              <a:t>Development of a novel class of brain penetrant ligands endowed with high affinity and selectivity for dopamine D4 receptors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9" name="Picture 18">
            <a:extLst>
              <a:ext uri="{FF2B5EF4-FFF2-40B4-BE49-F238E27FC236}">
                <a16:creationId xmlns:a16="http://schemas.microsoft.com/office/drawing/2014/main" id="{5201014C-7D64-499D-A600-1A8B4DDC3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794" y="1302433"/>
            <a:ext cx="5934481" cy="4411545"/>
          </a:xfrm>
          <a:prstGeom prst="rect">
            <a:avLst/>
          </a:prstGeom>
        </p:spPr>
      </p:pic>
      <p:sp>
        <p:nvSpPr>
          <p:cNvPr id="21" name="Rettangolo 6">
            <a:extLst>
              <a:ext uri="{FF2B5EF4-FFF2-40B4-BE49-F238E27FC236}">
                <a16:creationId xmlns:a16="http://schemas.microsoft.com/office/drawing/2014/main" id="{8A9B9EC4-F386-4D85-A8B3-BD66FBED64DE}"/>
              </a:ext>
            </a:extLst>
          </p:cNvPr>
          <p:cNvSpPr/>
          <p:nvPr/>
        </p:nvSpPr>
        <p:spPr>
          <a:xfrm>
            <a:off x="5105400" y="2971800"/>
            <a:ext cx="880369" cy="276999"/>
          </a:xfrm>
          <a:prstGeom prst="rect">
            <a:avLst/>
          </a:prstGeom>
        </p:spPr>
        <p:txBody>
          <a:bodyPr wrap="none">
            <a:spAutoFit/>
          </a:bodyPr>
          <a:lstStyle/>
          <a:p>
            <a:r>
              <a:rPr lang="en-US" sz="1200" b="1" dirty="0"/>
              <a:t>77-LH-28-1</a:t>
            </a:r>
            <a:endParaRPr lang="it-IT" sz="1200" b="1" dirty="0"/>
          </a:p>
        </p:txBody>
      </p:sp>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60A766F-DA09-43D4-A0FF-D67E56734DC7}"/>
              </a:ext>
            </a:extLst>
          </p:cNvPr>
          <p:cNvPicPr/>
          <p:nvPr/>
        </p:nvPicPr>
        <p:blipFill>
          <a:blip r:embed="rId2"/>
          <a:stretch>
            <a:fillRect/>
          </a:stretch>
        </p:blipFill>
        <p:spPr>
          <a:xfrm>
            <a:off x="5105400" y="3470968"/>
            <a:ext cx="3064510" cy="1402241"/>
          </a:xfrm>
          <a:prstGeom prst="rect">
            <a:avLst/>
          </a:prstGeom>
        </p:spPr>
      </p:pic>
      <p:pic>
        <p:nvPicPr>
          <p:cNvPr id="23" name="Picture 22">
            <a:extLst>
              <a:ext uri="{FF2B5EF4-FFF2-40B4-BE49-F238E27FC236}">
                <a16:creationId xmlns:a16="http://schemas.microsoft.com/office/drawing/2014/main" id="{E4C90EF3-326A-468C-B168-488678B07FA1}"/>
              </a:ext>
            </a:extLst>
          </p:cNvPr>
          <p:cNvPicPr/>
          <p:nvPr/>
        </p:nvPicPr>
        <p:blipFill>
          <a:blip r:embed="rId3"/>
          <a:stretch>
            <a:fillRect/>
          </a:stretch>
        </p:blipFill>
        <p:spPr>
          <a:xfrm>
            <a:off x="6553200" y="1921307"/>
            <a:ext cx="2514601" cy="1477109"/>
          </a:xfrm>
          <a:prstGeom prst="rect">
            <a:avLst/>
          </a:prstGeom>
        </p:spPr>
      </p:pic>
      <p:pic>
        <p:nvPicPr>
          <p:cNvPr id="22" name="Picture 21">
            <a:extLst>
              <a:ext uri="{FF2B5EF4-FFF2-40B4-BE49-F238E27FC236}">
                <a16:creationId xmlns:a16="http://schemas.microsoft.com/office/drawing/2014/main" id="{2CAC3AC5-636F-45AA-B422-9483ED7572D5}"/>
              </a:ext>
            </a:extLst>
          </p:cNvPr>
          <p:cNvPicPr/>
          <p:nvPr/>
        </p:nvPicPr>
        <p:blipFill>
          <a:blip r:embed="rId4"/>
          <a:stretch>
            <a:fillRect/>
          </a:stretch>
        </p:blipFill>
        <p:spPr>
          <a:xfrm>
            <a:off x="4037535" y="1913907"/>
            <a:ext cx="2420415" cy="1493416"/>
          </a:xfrm>
          <a:prstGeom prst="rect">
            <a:avLst/>
          </a:prstGeom>
        </p:spPr>
      </p:pic>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6" name="TextBox 25">
            <a:extLst>
              <a:ext uri="{FF2B5EF4-FFF2-40B4-BE49-F238E27FC236}">
                <a16:creationId xmlns:a16="http://schemas.microsoft.com/office/drawing/2014/main" id="{191A04F0-EBA8-464B-8EA7-26A1B4C5B0F0}"/>
              </a:ext>
            </a:extLst>
          </p:cNvPr>
          <p:cNvSpPr txBox="1"/>
          <p:nvPr/>
        </p:nvSpPr>
        <p:spPr>
          <a:xfrm>
            <a:off x="721507" y="1018555"/>
            <a:ext cx="4838504" cy="369332"/>
          </a:xfrm>
          <a:prstGeom prst="rect">
            <a:avLst/>
          </a:prstGeom>
          <a:noFill/>
          <a:ln w="28575" cap="flat" cmpd="sng" algn="ctr">
            <a:solidFill>
              <a:srgbClr val="E55DD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dirty="0">
                <a:solidFill>
                  <a:srgbClr val="E55DDF"/>
                </a:solidFill>
              </a:rPr>
              <a:t>HYDROGEN BONDS IN THE ORTHOSTERIC POCKET</a:t>
            </a:r>
          </a:p>
        </p:txBody>
      </p:sp>
      <p:sp>
        <p:nvSpPr>
          <p:cNvPr id="28" name="TextBox 27">
            <a:extLst>
              <a:ext uri="{FF2B5EF4-FFF2-40B4-BE49-F238E27FC236}">
                <a16:creationId xmlns:a16="http://schemas.microsoft.com/office/drawing/2014/main" id="{6ABEFA47-E7D9-4F95-883B-C9345E78262E}"/>
              </a:ext>
            </a:extLst>
          </p:cNvPr>
          <p:cNvSpPr txBox="1"/>
          <p:nvPr/>
        </p:nvSpPr>
        <p:spPr>
          <a:xfrm>
            <a:off x="4208985" y="2980308"/>
            <a:ext cx="365806" cy="338554"/>
          </a:xfrm>
          <a:prstGeom prst="rect">
            <a:avLst/>
          </a:prstGeom>
          <a:noFill/>
        </p:spPr>
        <p:txBody>
          <a:bodyPr wrap="none" rtlCol="0">
            <a:spAutoFit/>
          </a:bodyPr>
          <a:lstStyle/>
          <a:p>
            <a:r>
              <a:rPr lang="hr-HR" sz="1600" dirty="0"/>
              <a:t>A)</a:t>
            </a:r>
            <a:endParaRPr lang="en-US" sz="1600" dirty="0"/>
          </a:p>
        </p:txBody>
      </p:sp>
      <p:sp>
        <p:nvSpPr>
          <p:cNvPr id="31" name="TextBox 30">
            <a:extLst>
              <a:ext uri="{FF2B5EF4-FFF2-40B4-BE49-F238E27FC236}">
                <a16:creationId xmlns:a16="http://schemas.microsoft.com/office/drawing/2014/main" id="{0A4DAEF0-0878-4331-BED9-D5460E39816F}"/>
              </a:ext>
            </a:extLst>
          </p:cNvPr>
          <p:cNvSpPr txBox="1"/>
          <p:nvPr/>
        </p:nvSpPr>
        <p:spPr>
          <a:xfrm>
            <a:off x="6553200" y="3042200"/>
            <a:ext cx="35939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B)</a:t>
            </a:r>
            <a:endParaRPr lang="en-US" sz="1600" dirty="0">
              <a:solidFill>
                <a:schemeClr val="tx1"/>
              </a:solidFill>
            </a:endParaRPr>
          </a:p>
        </p:txBody>
      </p:sp>
      <p:sp>
        <p:nvSpPr>
          <p:cNvPr id="33" name="TextBox 32">
            <a:extLst>
              <a:ext uri="{FF2B5EF4-FFF2-40B4-BE49-F238E27FC236}">
                <a16:creationId xmlns:a16="http://schemas.microsoft.com/office/drawing/2014/main" id="{BF5979EF-9082-4ABD-B7F2-1FBC08CA7114}"/>
              </a:ext>
            </a:extLst>
          </p:cNvPr>
          <p:cNvSpPr txBox="1"/>
          <p:nvPr/>
        </p:nvSpPr>
        <p:spPr>
          <a:xfrm>
            <a:off x="4046390" y="3066583"/>
            <a:ext cx="365806"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A)</a:t>
            </a:r>
            <a:endParaRPr lang="en-US" sz="1600" dirty="0">
              <a:solidFill>
                <a:schemeClr val="tx1"/>
              </a:solidFill>
            </a:endParaRPr>
          </a:p>
        </p:txBody>
      </p:sp>
      <p:sp>
        <p:nvSpPr>
          <p:cNvPr id="36" name="TextBox 35">
            <a:extLst>
              <a:ext uri="{FF2B5EF4-FFF2-40B4-BE49-F238E27FC236}">
                <a16:creationId xmlns:a16="http://schemas.microsoft.com/office/drawing/2014/main" id="{DCBE3616-961B-4490-BE80-F52AC2EF9CB8}"/>
              </a:ext>
            </a:extLst>
          </p:cNvPr>
          <p:cNvSpPr txBox="1"/>
          <p:nvPr/>
        </p:nvSpPr>
        <p:spPr>
          <a:xfrm>
            <a:off x="5105400" y="4540650"/>
            <a:ext cx="35618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C)</a:t>
            </a:r>
            <a:endParaRPr lang="en-US" sz="1600" dirty="0">
              <a:solidFill>
                <a:schemeClr val="tx1"/>
              </a:solidFill>
            </a:endParaRPr>
          </a:p>
        </p:txBody>
      </p:sp>
      <p:sp>
        <p:nvSpPr>
          <p:cNvPr id="43" name="TextBox 42">
            <a:extLst>
              <a:ext uri="{FF2B5EF4-FFF2-40B4-BE49-F238E27FC236}">
                <a16:creationId xmlns:a16="http://schemas.microsoft.com/office/drawing/2014/main" id="{E27B9F2C-557D-452E-AA1E-04358C2E05D2}"/>
              </a:ext>
            </a:extLst>
          </p:cNvPr>
          <p:cNvSpPr txBox="1"/>
          <p:nvPr/>
        </p:nvSpPr>
        <p:spPr>
          <a:xfrm>
            <a:off x="4229293" y="4899779"/>
            <a:ext cx="4688019" cy="938719"/>
          </a:xfrm>
          <a:prstGeom prst="rect">
            <a:avLst/>
          </a:prstGeom>
          <a:noFill/>
        </p:spPr>
        <p:txBody>
          <a:bodyPr wrap="square" rtlCol="0">
            <a:spAutoFit/>
          </a:bodyPr>
          <a:lstStyle/>
          <a:p>
            <a:pPr algn="ctr"/>
            <a:r>
              <a:rPr lang="hr-HR" sz="1100" b="1" i="1" dirty="0"/>
              <a:t>Figure 11A) </a:t>
            </a:r>
            <a:r>
              <a:rPr lang="hr-HR" sz="1100" i="1" dirty="0"/>
              <a:t>H-bond between hidrogen bound to piperazine nitrogen of the P3 ligand and ASP 115 of the D4R; </a:t>
            </a:r>
            <a:r>
              <a:rPr lang="hr-HR" sz="1100" b="1" i="1" dirty="0"/>
              <a:t>B)</a:t>
            </a:r>
            <a:r>
              <a:rPr lang="hr-HR" sz="1100" i="1" dirty="0"/>
              <a:t> H-bond between hidrogen bound to piperazine nitrogen of the P5 ligand and ASP 115 of the DRD4; </a:t>
            </a:r>
            <a:r>
              <a:rPr lang="hr-HR" sz="1100" b="1" i="1" dirty="0"/>
              <a:t>C)</a:t>
            </a:r>
            <a:r>
              <a:rPr lang="hr-HR" sz="1100" i="1" dirty="0"/>
              <a:t> H-bond between the hidrogen bound to the benzoimidazole of the P6 ligand and ASP 115 of the DRD4</a:t>
            </a:r>
            <a:endParaRPr lang="en-US" sz="1100" i="1" dirty="0"/>
          </a:p>
        </p:txBody>
      </p:sp>
      <p:sp>
        <p:nvSpPr>
          <p:cNvPr id="10" name="Text Placeholder 9">
            <a:extLst>
              <a:ext uri="{FF2B5EF4-FFF2-40B4-BE49-F238E27FC236}">
                <a16:creationId xmlns:a16="http://schemas.microsoft.com/office/drawing/2014/main" id="{67E0062F-A39D-4AF2-A518-4172174C4FF4}"/>
              </a:ext>
            </a:extLst>
          </p:cNvPr>
          <p:cNvSpPr>
            <a:spLocks noGrp="1"/>
          </p:cNvSpPr>
          <p:nvPr>
            <p:ph type="body" sz="half" idx="2"/>
          </p:nvPr>
        </p:nvSpPr>
        <p:spPr>
          <a:xfrm>
            <a:off x="630238" y="1676400"/>
            <a:ext cx="3027362" cy="4192588"/>
          </a:xfrm>
        </p:spPr>
        <p:txBody>
          <a:bodyPr/>
          <a:lstStyle/>
          <a:p>
            <a:pPr marL="285750" indent="-285750" algn="just">
              <a:buFont typeface="Arial" panose="020B0604020202020204" pitchFamily="34" charset="0"/>
              <a:buChar char="•"/>
            </a:pPr>
            <a:r>
              <a:rPr lang="hr-HR" dirty="0"/>
              <a:t>Most </a:t>
            </a:r>
            <a:r>
              <a:rPr lang="hr-HR" dirty="0" err="1"/>
              <a:t>compounds</a:t>
            </a:r>
            <a:r>
              <a:rPr lang="hr-HR" dirty="0"/>
              <a:t> for </a:t>
            </a:r>
            <a:r>
              <a:rPr lang="hr-HR" dirty="0" err="1"/>
              <a:t>which</a:t>
            </a:r>
            <a:r>
              <a:rPr lang="hr-HR" dirty="0"/>
              <a:t> </a:t>
            </a:r>
            <a:r>
              <a:rPr lang="hr-HR" dirty="0" err="1"/>
              <a:t>multiple</a:t>
            </a:r>
            <a:r>
              <a:rPr lang="hr-HR" dirty="0"/>
              <a:t> </a:t>
            </a:r>
            <a:r>
              <a:rPr lang="hr-HR" dirty="0" err="1"/>
              <a:t>conformations</a:t>
            </a:r>
            <a:r>
              <a:rPr lang="hr-HR" dirty="0"/>
              <a:t> </a:t>
            </a:r>
            <a:r>
              <a:rPr lang="hr-HR" dirty="0" err="1"/>
              <a:t>were</a:t>
            </a:r>
            <a:r>
              <a:rPr lang="hr-HR" dirty="0"/>
              <a:t> </a:t>
            </a:r>
            <a:r>
              <a:rPr lang="hr-HR" dirty="0" err="1"/>
              <a:t>calculated</a:t>
            </a:r>
            <a:r>
              <a:rPr lang="hr-HR" dirty="0"/>
              <a:t> </a:t>
            </a:r>
            <a:r>
              <a:rPr lang="hr-HR" dirty="0" err="1"/>
              <a:t>during</a:t>
            </a:r>
            <a:r>
              <a:rPr lang="hr-HR" dirty="0"/>
              <a:t> </a:t>
            </a:r>
            <a:r>
              <a:rPr lang="hr-HR" dirty="0" err="1"/>
              <a:t>docking</a:t>
            </a:r>
            <a:r>
              <a:rPr lang="hr-HR" dirty="0"/>
              <a:t> show </a:t>
            </a:r>
            <a:r>
              <a:rPr lang="hr-HR" dirty="0" err="1"/>
              <a:t>secondary</a:t>
            </a:r>
            <a:r>
              <a:rPr lang="hr-HR" dirty="0"/>
              <a:t> </a:t>
            </a:r>
            <a:r>
              <a:rPr lang="hr-HR" dirty="0" err="1"/>
              <a:t>binding</a:t>
            </a:r>
            <a:r>
              <a:rPr lang="hr-HR" dirty="0"/>
              <a:t> </a:t>
            </a:r>
            <a:r>
              <a:rPr lang="hr-HR" dirty="0" err="1"/>
              <a:t>possibility</a:t>
            </a:r>
            <a:r>
              <a:rPr lang="hr-HR" dirty="0"/>
              <a:t> to HIS 414, </a:t>
            </a:r>
            <a:r>
              <a:rPr lang="hr-HR" dirty="0" err="1"/>
              <a:t>like</a:t>
            </a:r>
            <a:r>
              <a:rPr lang="hr-HR" dirty="0"/>
              <a:t> </a:t>
            </a:r>
            <a:r>
              <a:rPr lang="hr-HR" dirty="0" err="1"/>
              <a:t>in</a:t>
            </a:r>
            <a:r>
              <a:rPr lang="hr-HR" dirty="0"/>
              <a:t> </a:t>
            </a:r>
            <a:r>
              <a:rPr lang="hr-HR" dirty="0" err="1"/>
              <a:t>the</a:t>
            </a:r>
            <a:r>
              <a:rPr lang="hr-HR" dirty="0"/>
              <a:t> </a:t>
            </a:r>
            <a:r>
              <a:rPr lang="hr-HR" dirty="0" err="1"/>
              <a:t>case</a:t>
            </a:r>
            <a:r>
              <a:rPr lang="hr-HR" dirty="0"/>
              <a:t> </a:t>
            </a:r>
            <a:r>
              <a:rPr lang="hr-HR" dirty="0" err="1"/>
              <a:t>of</a:t>
            </a:r>
            <a:r>
              <a:rPr lang="hr-HR" dirty="0"/>
              <a:t> P2</a:t>
            </a:r>
          </a:p>
          <a:p>
            <a:pPr marL="285750" indent="-285750" algn="just">
              <a:buFont typeface="Arial" panose="020B0604020202020204" pitchFamily="34" charset="0"/>
              <a:buChar char="•"/>
            </a:pPr>
            <a:r>
              <a:rPr lang="hr-HR" dirty="0"/>
              <a:t>Most </a:t>
            </a:r>
            <a:r>
              <a:rPr lang="hr-HR" dirty="0" err="1"/>
              <a:t>stable</a:t>
            </a:r>
            <a:r>
              <a:rPr lang="hr-HR" dirty="0"/>
              <a:t> H-</a:t>
            </a:r>
            <a:r>
              <a:rPr lang="hr-HR" dirty="0" err="1"/>
              <a:t>bonds</a:t>
            </a:r>
            <a:r>
              <a:rPr lang="hr-HR" dirty="0"/>
              <a:t> are </a:t>
            </a:r>
            <a:r>
              <a:rPr lang="hr-HR" dirty="0" err="1"/>
              <a:t>formed</a:t>
            </a:r>
            <a:r>
              <a:rPr lang="hr-HR" dirty="0"/>
              <a:t> </a:t>
            </a:r>
            <a:r>
              <a:rPr lang="hr-HR" dirty="0" err="1"/>
              <a:t>between</a:t>
            </a:r>
            <a:r>
              <a:rPr lang="hr-HR" dirty="0"/>
              <a:t> </a:t>
            </a:r>
            <a:r>
              <a:rPr lang="hr-HR" dirty="0" err="1"/>
              <a:t>the</a:t>
            </a:r>
            <a:r>
              <a:rPr lang="hr-HR" dirty="0"/>
              <a:t> </a:t>
            </a:r>
            <a:r>
              <a:rPr lang="hr-HR" dirty="0" err="1"/>
              <a:t>negatively</a:t>
            </a:r>
            <a:r>
              <a:rPr lang="hr-HR" dirty="0"/>
              <a:t> </a:t>
            </a:r>
            <a:r>
              <a:rPr lang="hr-HR" dirty="0" err="1"/>
              <a:t>charged</a:t>
            </a:r>
            <a:r>
              <a:rPr lang="hr-HR" dirty="0"/>
              <a:t> ASP 115 </a:t>
            </a:r>
            <a:r>
              <a:rPr lang="hr-HR" dirty="0" err="1"/>
              <a:t>and</a:t>
            </a:r>
            <a:r>
              <a:rPr lang="hr-HR" dirty="0"/>
              <a:t> </a:t>
            </a:r>
            <a:r>
              <a:rPr lang="hr-HR" dirty="0" err="1"/>
              <a:t>nitrogen</a:t>
            </a:r>
            <a:r>
              <a:rPr lang="hr-HR" dirty="0"/>
              <a:t> </a:t>
            </a:r>
            <a:r>
              <a:rPr lang="hr-HR" dirty="0" err="1"/>
              <a:t>bound</a:t>
            </a:r>
            <a:r>
              <a:rPr lang="hr-HR" dirty="0"/>
              <a:t> </a:t>
            </a:r>
            <a:r>
              <a:rPr lang="hr-HR" dirty="0" err="1"/>
              <a:t>hydrogens</a:t>
            </a:r>
            <a:r>
              <a:rPr lang="hr-HR" dirty="0"/>
              <a:t> </a:t>
            </a:r>
            <a:r>
              <a:rPr lang="hr-HR" dirty="0" err="1"/>
              <a:t>in</a:t>
            </a:r>
            <a:r>
              <a:rPr lang="hr-HR" dirty="0"/>
              <a:t> </a:t>
            </a:r>
            <a:r>
              <a:rPr lang="hr-HR" dirty="0" err="1"/>
              <a:t>either</a:t>
            </a:r>
            <a:r>
              <a:rPr lang="hr-HR" dirty="0"/>
              <a:t> </a:t>
            </a:r>
            <a:r>
              <a:rPr lang="hr-HR" dirty="0" err="1"/>
              <a:t>piperazine</a:t>
            </a:r>
            <a:r>
              <a:rPr lang="hr-HR" dirty="0"/>
              <a:t> (P1, P3, P5) </a:t>
            </a:r>
            <a:r>
              <a:rPr lang="hr-HR" dirty="0" err="1"/>
              <a:t>or</a:t>
            </a:r>
            <a:r>
              <a:rPr lang="hr-HR" dirty="0"/>
              <a:t> </a:t>
            </a:r>
            <a:r>
              <a:rPr lang="hr-HR" dirty="0" err="1"/>
              <a:t>lipophilic</a:t>
            </a:r>
            <a:r>
              <a:rPr lang="hr-HR" dirty="0"/>
              <a:t> </a:t>
            </a:r>
            <a:r>
              <a:rPr lang="hr-HR" dirty="0" err="1"/>
              <a:t>area</a:t>
            </a:r>
            <a:r>
              <a:rPr lang="hr-HR" dirty="0"/>
              <a:t> </a:t>
            </a:r>
            <a:r>
              <a:rPr lang="hr-HR" dirty="0" err="1"/>
              <a:t>of</a:t>
            </a:r>
            <a:r>
              <a:rPr lang="hr-HR" dirty="0"/>
              <a:t> </a:t>
            </a:r>
            <a:r>
              <a:rPr lang="hr-HR" dirty="0" err="1"/>
              <a:t>the</a:t>
            </a:r>
            <a:r>
              <a:rPr lang="hr-HR" dirty="0"/>
              <a:t> </a:t>
            </a:r>
            <a:r>
              <a:rPr lang="hr-HR" dirty="0" err="1"/>
              <a:t>molecule</a:t>
            </a:r>
            <a:r>
              <a:rPr lang="hr-HR" dirty="0"/>
              <a:t> (P4, P6), </a:t>
            </a:r>
            <a:r>
              <a:rPr lang="hr-HR" dirty="0" err="1"/>
              <a:t>examples</a:t>
            </a:r>
            <a:r>
              <a:rPr lang="hr-HR" dirty="0"/>
              <a:t> </a:t>
            </a:r>
            <a:r>
              <a:rPr lang="hr-HR" dirty="0" err="1"/>
              <a:t>of</a:t>
            </a:r>
            <a:r>
              <a:rPr lang="hr-HR" dirty="0"/>
              <a:t> </a:t>
            </a:r>
            <a:r>
              <a:rPr lang="hr-HR" dirty="0" err="1"/>
              <a:t>which</a:t>
            </a:r>
            <a:r>
              <a:rPr lang="hr-HR" dirty="0"/>
              <a:t> are </a:t>
            </a:r>
            <a:r>
              <a:rPr lang="hr-HR" dirty="0" err="1"/>
              <a:t>shown</a:t>
            </a:r>
            <a:r>
              <a:rPr lang="hr-HR" dirty="0"/>
              <a:t> </a:t>
            </a:r>
            <a:r>
              <a:rPr lang="hr-HR" dirty="0" err="1"/>
              <a:t>in</a:t>
            </a:r>
            <a:r>
              <a:rPr lang="hr-HR" dirty="0"/>
              <a:t> </a:t>
            </a:r>
            <a:r>
              <a:rPr lang="hr-HR" i="1" dirty="0"/>
              <a:t>Figure 11</a:t>
            </a:r>
            <a:endParaRPr lang="en-US" i="1" dirty="0"/>
          </a:p>
        </p:txBody>
      </p:sp>
    </p:spTree>
    <p:extLst>
      <p:ext uri="{BB962C8B-B14F-4D97-AF65-F5344CB8AC3E}">
        <p14:creationId xmlns:p14="http://schemas.microsoft.com/office/powerpoint/2010/main" val="311015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219372"/>
            <a:ext cx="8153400" cy="461665"/>
          </a:xfrm>
          <a:prstGeom prst="rect">
            <a:avLst/>
          </a:prstGeom>
          <a:noFill/>
        </p:spPr>
        <p:txBody>
          <a:bodyPr wrap="square" rtlCol="0">
            <a:spAutoFit/>
          </a:bodyPr>
          <a:lstStyle/>
          <a:p>
            <a:pPr algn="ctr"/>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Content Placeholder 2">
            <a:extLst>
              <a:ext uri="{FF2B5EF4-FFF2-40B4-BE49-F238E27FC236}">
                <a16:creationId xmlns:a16="http://schemas.microsoft.com/office/drawing/2014/main" id="{D4C04195-595E-4D19-96D9-0015CA9C6656}"/>
              </a:ext>
            </a:extLst>
          </p:cNvPr>
          <p:cNvSpPr txBox="1">
            <a:spLocks/>
          </p:cNvSpPr>
          <p:nvPr/>
        </p:nvSpPr>
        <p:spPr>
          <a:xfrm>
            <a:off x="625111" y="1015949"/>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Considering the renewed interest garnered by D4R, recently emerged as a potential therapeutic target for diseases such as cancer, drug addiction, as well as Parkinson’s disease, in which D4R antagonists can attenuate L-DOPA-induced dyskinesias, the selective D4R compounds </a:t>
            </a:r>
            <a:r>
              <a:rPr lang="en-US" sz="1600" b="1" dirty="0"/>
              <a:t>9</a:t>
            </a:r>
            <a:r>
              <a:rPr lang="en-US" sz="1600" dirty="0"/>
              <a:t> and </a:t>
            </a:r>
            <a:r>
              <a:rPr lang="en-US" sz="1600" b="1" dirty="0"/>
              <a:t>12</a:t>
            </a:r>
            <a:r>
              <a:rPr lang="hr-HR" sz="1600" dirty="0"/>
              <a:t> </a:t>
            </a:r>
            <a:r>
              <a:rPr lang="en-US" sz="1600" dirty="0"/>
              <a:t>might help to better clarify the role played by this subtype in the above disorders and are good candidates for further evaluation in in vivo animal models for D4R-mediated pathologies</a:t>
            </a:r>
            <a:endParaRPr lang="hr-HR" sz="1600" dirty="0"/>
          </a:p>
          <a:p>
            <a:pPr algn="just"/>
            <a:r>
              <a:rPr lang="en-US" sz="1600" b="1" dirty="0"/>
              <a:t>12</a:t>
            </a:r>
            <a:r>
              <a:rPr lang="en-US" sz="1600" dirty="0"/>
              <a:t> shows a biased behavior, potently and partially activating Gi protein and inhibiting β-arrestin2 recruitment</a:t>
            </a:r>
            <a:r>
              <a:rPr lang="hr-HR" sz="1600" dirty="0"/>
              <a:t>- </a:t>
            </a:r>
            <a:r>
              <a:rPr lang="hr-HR" sz="1600" dirty="0" err="1"/>
              <a:t>due</a:t>
            </a:r>
            <a:r>
              <a:rPr lang="hr-HR" sz="1600" dirty="0"/>
              <a:t> to </a:t>
            </a:r>
            <a:r>
              <a:rPr lang="hr-HR" sz="1600" dirty="0" err="1"/>
              <a:t>this</a:t>
            </a:r>
            <a:r>
              <a:rPr lang="hr-HR" sz="1600" dirty="0"/>
              <a:t> </a:t>
            </a:r>
            <a:r>
              <a:rPr lang="hr-HR" sz="1600" dirty="0" err="1"/>
              <a:t>specificity</a:t>
            </a:r>
            <a:r>
              <a:rPr lang="hr-HR" sz="1600" dirty="0"/>
              <a:t>, </a:t>
            </a:r>
            <a:r>
              <a:rPr lang="hr-HR" sz="1600" b="1" dirty="0"/>
              <a:t>12</a:t>
            </a:r>
            <a:r>
              <a:rPr lang="hr-HR" sz="1600" dirty="0"/>
              <a:t> </a:t>
            </a:r>
            <a:r>
              <a:rPr lang="hr-HR" sz="1600" dirty="0" err="1"/>
              <a:t>makes</a:t>
            </a:r>
            <a:r>
              <a:rPr lang="hr-HR" sz="1600" dirty="0"/>
              <a:t> </a:t>
            </a:r>
            <a:r>
              <a:rPr lang="hr-HR" sz="1600" dirty="0" err="1"/>
              <a:t>an</a:t>
            </a:r>
            <a:r>
              <a:rPr lang="hr-HR" sz="1600" dirty="0"/>
              <a:t> </a:t>
            </a:r>
            <a:r>
              <a:rPr lang="hr-HR" sz="1600" dirty="0" err="1"/>
              <a:t>interesting</a:t>
            </a:r>
            <a:r>
              <a:rPr lang="hr-HR" sz="1600" dirty="0"/>
              <a:t> model for future drug design </a:t>
            </a:r>
            <a:r>
              <a:rPr lang="hr-HR" sz="1600" dirty="0" err="1"/>
              <a:t>and</a:t>
            </a:r>
            <a:r>
              <a:rPr lang="hr-HR" sz="1600" dirty="0"/>
              <a:t> </a:t>
            </a:r>
            <a:r>
              <a:rPr lang="hr-HR" sz="1600" dirty="0" err="1"/>
              <a:t>synthesis</a:t>
            </a:r>
            <a:r>
              <a:rPr lang="hr-HR" sz="1600" dirty="0"/>
              <a:t>!</a:t>
            </a:r>
          </a:p>
        </p:txBody>
      </p:sp>
      <p:graphicFrame>
        <p:nvGraphicFramePr>
          <p:cNvPr id="2" name="Oggetto 14">
            <a:extLst>
              <a:ext uri="{FF2B5EF4-FFF2-40B4-BE49-F238E27FC236}">
                <a16:creationId xmlns:a16="http://schemas.microsoft.com/office/drawing/2014/main" id="{E24AB457-2D96-43B1-B628-F3B4CF1089E4}"/>
              </a:ext>
            </a:extLst>
          </p:cNvPr>
          <p:cNvGraphicFramePr>
            <a:graphicFrameLocks noChangeAspect="1"/>
          </p:cNvGraphicFramePr>
          <p:nvPr>
            <p:extLst>
              <p:ext uri="{D42A27DB-BD31-4B8C-83A1-F6EECF244321}">
                <p14:modId xmlns:p14="http://schemas.microsoft.com/office/powerpoint/2010/main" val="2442933984"/>
              </p:ext>
            </p:extLst>
          </p:nvPr>
        </p:nvGraphicFramePr>
        <p:xfrm>
          <a:off x="4876800" y="3429000"/>
          <a:ext cx="2832100" cy="1535113"/>
        </p:xfrm>
        <a:graphic>
          <a:graphicData uri="http://schemas.openxmlformats.org/presentationml/2006/ole">
            <mc:AlternateContent xmlns:mc="http://schemas.openxmlformats.org/markup-compatibility/2006">
              <mc:Choice xmlns:v="urn:schemas-microsoft-com:vml" Requires="v">
                <p:oleObj spid="_x0000_s8198" name="CS ChemDraw Drawing" r:id="rId4" imgW="2078452" imgH="1124854" progId="ChemDraw.Document.6.0">
                  <p:embed/>
                </p:oleObj>
              </mc:Choice>
              <mc:Fallback>
                <p:oleObj name="CS ChemDraw Drawing" r:id="rId4" imgW="2078452" imgH="1124854" progId="ChemDraw.Document.6.0">
                  <p:embed/>
                  <p:pic>
                    <p:nvPicPr>
                      <p:cNvPr id="15" name="Oggetto 14">
                        <a:extLst>
                          <a:ext uri="{FF2B5EF4-FFF2-40B4-BE49-F238E27FC236}">
                            <a16:creationId xmlns:a16="http://schemas.microsoft.com/office/drawing/2014/main" id="{BDA5D61F-BC8B-47C1-9529-34D1C3B247CF}"/>
                          </a:ext>
                        </a:extLst>
                      </p:cNvPr>
                      <p:cNvPicPr/>
                      <p:nvPr/>
                    </p:nvPicPr>
                    <p:blipFill>
                      <a:blip r:embed="rId5"/>
                      <a:stretch>
                        <a:fillRect/>
                      </a:stretch>
                    </p:blipFill>
                    <p:spPr>
                      <a:xfrm>
                        <a:off x="4876800" y="3429000"/>
                        <a:ext cx="2832100" cy="1535113"/>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219372"/>
            <a:ext cx="8153400" cy="461665"/>
          </a:xfrm>
          <a:prstGeom prst="rect">
            <a:avLst/>
          </a:prstGeom>
          <a:noFill/>
        </p:spPr>
        <p:txBody>
          <a:bodyPr wrap="square" rtlCol="0">
            <a:spAutoFit/>
          </a:bodyPr>
          <a:lstStyle/>
          <a:p>
            <a:pPr algn="ctr"/>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Content Placeholder 2">
            <a:extLst>
              <a:ext uri="{FF2B5EF4-FFF2-40B4-BE49-F238E27FC236}">
                <a16:creationId xmlns:a16="http://schemas.microsoft.com/office/drawing/2014/main" id="{D4C04195-595E-4D19-96D9-0015CA9C6656}"/>
              </a:ext>
            </a:extLst>
          </p:cNvPr>
          <p:cNvSpPr txBox="1">
            <a:spLocks/>
          </p:cNvSpPr>
          <p:nvPr/>
        </p:nvSpPr>
        <p:spPr>
          <a:xfrm>
            <a:off x="628650" y="838200"/>
            <a:ext cx="7886700" cy="4529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1600" dirty="0"/>
              <a:t>In </a:t>
            </a:r>
            <a:r>
              <a:rPr lang="hr-HR" sz="1600" dirty="0" err="1"/>
              <a:t>silico</a:t>
            </a:r>
            <a:r>
              <a:rPr lang="hr-HR" sz="1600" dirty="0"/>
              <a:t> </a:t>
            </a:r>
            <a:r>
              <a:rPr lang="hr-HR" sz="1600" dirty="0" err="1"/>
              <a:t>analysis</a:t>
            </a:r>
            <a:r>
              <a:rPr lang="hr-HR" sz="1600" dirty="0"/>
              <a:t> </a:t>
            </a:r>
            <a:r>
              <a:rPr lang="hr-HR" sz="1600" dirty="0" err="1"/>
              <a:t>of</a:t>
            </a:r>
            <a:r>
              <a:rPr lang="hr-HR" sz="1600" dirty="0"/>
              <a:t> </a:t>
            </a:r>
            <a:r>
              <a:rPr lang="hr-HR" sz="1600" dirty="0" err="1"/>
              <a:t>the</a:t>
            </a:r>
            <a:r>
              <a:rPr lang="hr-HR" sz="1600" dirty="0"/>
              <a:t> D4R </a:t>
            </a:r>
            <a:r>
              <a:rPr lang="hr-HR" sz="1600" dirty="0" err="1"/>
              <a:t>provided</a:t>
            </a:r>
            <a:r>
              <a:rPr lang="hr-HR" sz="1600" dirty="0"/>
              <a:t> </a:t>
            </a:r>
            <a:r>
              <a:rPr lang="hr-HR" sz="1600" dirty="0" err="1"/>
              <a:t>insight</a:t>
            </a:r>
            <a:r>
              <a:rPr lang="hr-HR" sz="1600" dirty="0"/>
              <a:t> </a:t>
            </a:r>
            <a:r>
              <a:rPr lang="hr-HR" sz="1600" dirty="0" err="1"/>
              <a:t>into</a:t>
            </a:r>
            <a:r>
              <a:rPr lang="hr-HR" sz="1600" dirty="0"/>
              <a:t> </a:t>
            </a:r>
            <a:r>
              <a:rPr lang="hr-HR" sz="1600" dirty="0" err="1"/>
              <a:t>the</a:t>
            </a:r>
            <a:r>
              <a:rPr lang="hr-HR" sz="1600" dirty="0"/>
              <a:t> </a:t>
            </a:r>
            <a:r>
              <a:rPr lang="hr-HR" sz="1600" dirty="0" err="1"/>
              <a:t>potential</a:t>
            </a:r>
            <a:r>
              <a:rPr lang="hr-HR" sz="1600" dirty="0"/>
              <a:t> </a:t>
            </a:r>
            <a:r>
              <a:rPr lang="hr-HR" sz="1600" dirty="0" err="1"/>
              <a:t>target</a:t>
            </a:r>
            <a:r>
              <a:rPr lang="hr-HR" sz="1600" dirty="0"/>
              <a:t> </a:t>
            </a:r>
            <a:r>
              <a:rPr lang="hr-HR" sz="1600" dirty="0" err="1"/>
              <a:t>structure</a:t>
            </a:r>
            <a:r>
              <a:rPr lang="hr-HR" sz="1600" dirty="0"/>
              <a:t> </a:t>
            </a:r>
            <a:r>
              <a:rPr lang="hr-HR" sz="1600" dirty="0" err="1"/>
              <a:t>of</a:t>
            </a:r>
            <a:r>
              <a:rPr lang="hr-HR" sz="1600" dirty="0"/>
              <a:t> </a:t>
            </a:r>
            <a:r>
              <a:rPr lang="hr-HR" sz="1600" dirty="0" err="1"/>
              <a:t>the</a:t>
            </a:r>
            <a:r>
              <a:rPr lang="hr-HR" sz="1600" dirty="0"/>
              <a:t> </a:t>
            </a:r>
            <a:r>
              <a:rPr lang="hr-HR" sz="1600" dirty="0" err="1"/>
              <a:t>novel</a:t>
            </a:r>
            <a:r>
              <a:rPr lang="hr-HR" sz="1600" dirty="0"/>
              <a:t> </a:t>
            </a:r>
            <a:r>
              <a:rPr lang="hr-HR" sz="1600" dirty="0" err="1"/>
              <a:t>drugs</a:t>
            </a:r>
            <a:r>
              <a:rPr lang="hr-HR" sz="1600" dirty="0"/>
              <a:t>: </a:t>
            </a:r>
            <a:r>
              <a:rPr lang="hr-HR" sz="1600" dirty="0" err="1"/>
              <a:t>lipophilic</a:t>
            </a:r>
            <a:r>
              <a:rPr lang="hr-HR" sz="1600" dirty="0"/>
              <a:t> </a:t>
            </a:r>
            <a:r>
              <a:rPr lang="hr-HR" sz="1600" dirty="0" err="1"/>
              <a:t>area</a:t>
            </a:r>
            <a:r>
              <a:rPr lang="hr-HR" sz="1600" dirty="0"/>
              <a:t> </a:t>
            </a:r>
            <a:r>
              <a:rPr lang="hr-HR" sz="1600" dirty="0" err="1"/>
              <a:t>of</a:t>
            </a:r>
            <a:r>
              <a:rPr lang="hr-HR" sz="1600" dirty="0"/>
              <a:t> </a:t>
            </a:r>
            <a:r>
              <a:rPr lang="hr-HR" sz="1600" dirty="0" err="1"/>
              <a:t>the</a:t>
            </a:r>
            <a:r>
              <a:rPr lang="hr-HR" sz="1600" dirty="0"/>
              <a:t> </a:t>
            </a:r>
            <a:r>
              <a:rPr lang="hr-HR" sz="1600" dirty="0" err="1"/>
              <a:t>molecule</a:t>
            </a:r>
            <a:r>
              <a:rPr lang="hr-HR" sz="1600" dirty="0"/>
              <a:t> must </a:t>
            </a:r>
            <a:r>
              <a:rPr lang="hr-HR" sz="1600" dirty="0" err="1"/>
              <a:t>bind</a:t>
            </a:r>
            <a:r>
              <a:rPr lang="hr-HR" sz="1600" dirty="0"/>
              <a:t> </a:t>
            </a:r>
            <a:r>
              <a:rPr lang="hr-HR" sz="1600" dirty="0" err="1"/>
              <a:t>within</a:t>
            </a:r>
            <a:r>
              <a:rPr lang="hr-HR" sz="1600" dirty="0"/>
              <a:t> </a:t>
            </a:r>
            <a:r>
              <a:rPr lang="hr-HR" sz="1600" dirty="0" err="1"/>
              <a:t>the</a:t>
            </a:r>
            <a:r>
              <a:rPr lang="hr-HR" sz="1600" dirty="0"/>
              <a:t> </a:t>
            </a:r>
            <a:r>
              <a:rPr lang="hr-HR" sz="1600" dirty="0" err="1"/>
              <a:t>orthosteric</a:t>
            </a:r>
            <a:r>
              <a:rPr lang="hr-HR" sz="1600" dirty="0"/>
              <a:t> </a:t>
            </a:r>
            <a:r>
              <a:rPr lang="hr-HR" sz="1600" dirty="0" err="1"/>
              <a:t>pocket</a:t>
            </a:r>
            <a:r>
              <a:rPr lang="hr-HR" sz="1600" dirty="0"/>
              <a:t>, </a:t>
            </a:r>
            <a:r>
              <a:rPr lang="hr-HR" sz="1600" dirty="0" err="1"/>
              <a:t>while</a:t>
            </a:r>
            <a:r>
              <a:rPr lang="hr-HR" sz="1600" dirty="0"/>
              <a:t> </a:t>
            </a:r>
            <a:r>
              <a:rPr lang="hr-HR" sz="1600" dirty="0" err="1"/>
              <a:t>the</a:t>
            </a:r>
            <a:r>
              <a:rPr lang="hr-HR" sz="1600" dirty="0"/>
              <a:t> </a:t>
            </a:r>
            <a:r>
              <a:rPr lang="hr-HR" sz="1600" dirty="0" err="1"/>
              <a:t>basic</a:t>
            </a:r>
            <a:r>
              <a:rPr lang="hr-HR" sz="1600" dirty="0"/>
              <a:t> </a:t>
            </a:r>
            <a:r>
              <a:rPr lang="hr-HR" sz="1600" dirty="0" err="1"/>
              <a:t>function</a:t>
            </a:r>
            <a:r>
              <a:rPr lang="hr-HR" sz="1600" dirty="0"/>
              <a:t> </a:t>
            </a:r>
            <a:r>
              <a:rPr lang="hr-HR" sz="1600" dirty="0" err="1"/>
              <a:t>probably</a:t>
            </a:r>
            <a:r>
              <a:rPr lang="hr-HR" sz="1600" dirty="0"/>
              <a:t> </a:t>
            </a:r>
            <a:r>
              <a:rPr lang="hr-HR" sz="1600" dirty="0" err="1"/>
              <a:t>serves</a:t>
            </a:r>
            <a:r>
              <a:rPr lang="hr-HR" sz="1600" dirty="0"/>
              <a:t> to </a:t>
            </a:r>
            <a:r>
              <a:rPr lang="hr-HR" sz="1600" dirty="0" err="1"/>
              <a:t>orient</a:t>
            </a:r>
            <a:r>
              <a:rPr lang="hr-HR" sz="1600" dirty="0"/>
              <a:t> </a:t>
            </a:r>
            <a:r>
              <a:rPr lang="hr-HR" sz="1600" dirty="0" err="1"/>
              <a:t>or</a:t>
            </a:r>
            <a:r>
              <a:rPr lang="hr-HR" sz="1600" dirty="0"/>
              <a:t> </a:t>
            </a:r>
            <a:r>
              <a:rPr lang="hr-HR" sz="1600" dirty="0" err="1"/>
              <a:t>additionally</a:t>
            </a:r>
            <a:r>
              <a:rPr lang="hr-HR" sz="1600" dirty="0"/>
              <a:t> </a:t>
            </a:r>
            <a:r>
              <a:rPr lang="hr-HR" sz="1600" dirty="0" err="1"/>
              <a:t>bind</a:t>
            </a:r>
            <a:r>
              <a:rPr lang="hr-HR" sz="1600" dirty="0"/>
              <a:t> </a:t>
            </a:r>
            <a:r>
              <a:rPr lang="hr-HR" sz="1600" dirty="0" err="1"/>
              <a:t>the</a:t>
            </a:r>
            <a:r>
              <a:rPr lang="hr-HR" sz="1600" dirty="0"/>
              <a:t> </a:t>
            </a:r>
            <a:r>
              <a:rPr lang="hr-HR" sz="1600" dirty="0" err="1"/>
              <a:t>molecule</a:t>
            </a:r>
            <a:r>
              <a:rPr lang="hr-HR" sz="1600" dirty="0"/>
              <a:t> to </a:t>
            </a:r>
            <a:r>
              <a:rPr lang="hr-HR" sz="1600" dirty="0" err="1"/>
              <a:t>the</a:t>
            </a:r>
            <a:r>
              <a:rPr lang="hr-HR" sz="1600" dirty="0"/>
              <a:t> </a:t>
            </a:r>
            <a:r>
              <a:rPr lang="hr-HR" sz="1600" dirty="0" err="1"/>
              <a:t>polar</a:t>
            </a:r>
            <a:r>
              <a:rPr lang="hr-HR" sz="1600" dirty="0"/>
              <a:t> </a:t>
            </a:r>
            <a:r>
              <a:rPr lang="hr-HR" sz="1600" dirty="0" err="1"/>
              <a:t>aminoacids</a:t>
            </a:r>
            <a:r>
              <a:rPr lang="hr-HR" sz="1600" dirty="0"/>
              <a:t> </a:t>
            </a:r>
            <a:r>
              <a:rPr lang="hr-HR" sz="1600" dirty="0" err="1"/>
              <a:t>of</a:t>
            </a:r>
            <a:r>
              <a:rPr lang="hr-HR" sz="1600" dirty="0"/>
              <a:t> </a:t>
            </a:r>
            <a:r>
              <a:rPr lang="hr-HR" sz="1600" dirty="0" err="1"/>
              <a:t>the</a:t>
            </a:r>
            <a:r>
              <a:rPr lang="hr-HR" sz="1600" dirty="0"/>
              <a:t> DRD4 </a:t>
            </a:r>
            <a:r>
              <a:rPr lang="hr-HR" sz="1600" dirty="0" err="1"/>
              <a:t>receptors</a:t>
            </a:r>
            <a:endParaRPr lang="hr-HR" sz="1600" dirty="0"/>
          </a:p>
          <a:p>
            <a:pPr algn="just"/>
            <a:r>
              <a:rPr lang="hr-HR" sz="1600" dirty="0" err="1"/>
              <a:t>Hydrophobic</a:t>
            </a:r>
            <a:r>
              <a:rPr lang="hr-HR" sz="1600" dirty="0"/>
              <a:t> </a:t>
            </a:r>
            <a:r>
              <a:rPr lang="hr-HR" sz="1600" dirty="0" err="1"/>
              <a:t>interactions</a:t>
            </a:r>
            <a:r>
              <a:rPr lang="hr-HR" sz="1600" dirty="0"/>
              <a:t> </a:t>
            </a:r>
            <a:r>
              <a:rPr lang="hr-HR" sz="1600" dirty="0" err="1"/>
              <a:t>within</a:t>
            </a:r>
            <a:r>
              <a:rPr lang="hr-HR" sz="1600" dirty="0"/>
              <a:t> </a:t>
            </a:r>
            <a:r>
              <a:rPr lang="hr-HR" sz="1600" dirty="0" err="1"/>
              <a:t>the</a:t>
            </a:r>
            <a:r>
              <a:rPr lang="hr-HR" sz="1600" dirty="0"/>
              <a:t> EBP </a:t>
            </a:r>
            <a:r>
              <a:rPr lang="hr-HR" sz="1600" dirty="0" err="1"/>
              <a:t>might</a:t>
            </a:r>
            <a:r>
              <a:rPr lang="hr-HR" sz="1600" dirty="0"/>
              <a:t> </a:t>
            </a:r>
            <a:r>
              <a:rPr lang="hr-HR" sz="1600" dirty="0" err="1"/>
              <a:t>additionally</a:t>
            </a:r>
            <a:r>
              <a:rPr lang="hr-HR" sz="1600" dirty="0"/>
              <a:t> </a:t>
            </a:r>
            <a:r>
              <a:rPr lang="hr-HR" sz="1600" dirty="0" err="1"/>
              <a:t>help</a:t>
            </a:r>
            <a:r>
              <a:rPr lang="hr-HR" sz="1600" dirty="0"/>
              <a:t> </a:t>
            </a:r>
            <a:r>
              <a:rPr lang="hr-HR" sz="1600" dirty="0" err="1"/>
              <a:t>in</a:t>
            </a:r>
            <a:r>
              <a:rPr lang="hr-HR" sz="1600" dirty="0"/>
              <a:t> </a:t>
            </a:r>
            <a:r>
              <a:rPr lang="hr-HR" sz="1600" dirty="0" err="1"/>
              <a:t>ligand</a:t>
            </a:r>
            <a:r>
              <a:rPr lang="hr-HR" sz="1600" dirty="0"/>
              <a:t> </a:t>
            </a:r>
            <a:r>
              <a:rPr lang="hr-HR" sz="1600" dirty="0" err="1"/>
              <a:t>binding</a:t>
            </a:r>
            <a:r>
              <a:rPr lang="hr-HR" sz="1600" dirty="0"/>
              <a:t> to </a:t>
            </a:r>
            <a:r>
              <a:rPr lang="hr-HR" sz="1600" dirty="0" err="1"/>
              <a:t>the</a:t>
            </a:r>
            <a:r>
              <a:rPr lang="hr-HR" sz="1600" dirty="0"/>
              <a:t> receptor, </a:t>
            </a:r>
            <a:r>
              <a:rPr lang="hr-HR" sz="1600" dirty="0" err="1"/>
              <a:t>which</a:t>
            </a:r>
            <a:r>
              <a:rPr lang="hr-HR" sz="1600" dirty="0"/>
              <a:t> </a:t>
            </a:r>
            <a:r>
              <a:rPr lang="hr-HR" sz="1600" dirty="0" err="1"/>
              <a:t>is</a:t>
            </a:r>
            <a:r>
              <a:rPr lang="hr-HR" sz="1600" dirty="0"/>
              <a:t> </a:t>
            </a:r>
            <a:r>
              <a:rPr lang="hr-HR" sz="1600" dirty="0" err="1"/>
              <a:t>in</a:t>
            </a:r>
            <a:r>
              <a:rPr lang="hr-HR" sz="1600" dirty="0"/>
              <a:t> line </a:t>
            </a:r>
            <a:r>
              <a:rPr lang="hr-HR" sz="1600" dirty="0" err="1"/>
              <a:t>with</a:t>
            </a:r>
            <a:r>
              <a:rPr lang="hr-HR" sz="1600" dirty="0"/>
              <a:t> </a:t>
            </a:r>
            <a:r>
              <a:rPr lang="hr-HR" sz="1600" dirty="0" err="1"/>
              <a:t>the</a:t>
            </a:r>
            <a:r>
              <a:rPr lang="hr-HR" sz="1600" dirty="0"/>
              <a:t> </a:t>
            </a:r>
            <a:r>
              <a:rPr lang="hr-HR" sz="1600" dirty="0" err="1"/>
              <a:t>previously</a:t>
            </a:r>
            <a:r>
              <a:rPr lang="hr-HR" sz="1600" dirty="0"/>
              <a:t> </a:t>
            </a:r>
            <a:r>
              <a:rPr lang="hr-HR" sz="1600" dirty="0" err="1"/>
              <a:t>reported</a:t>
            </a:r>
            <a:r>
              <a:rPr lang="hr-HR" sz="1600" dirty="0"/>
              <a:t> data for </a:t>
            </a:r>
            <a:r>
              <a:rPr lang="hr-HR" sz="1600" dirty="0" err="1"/>
              <a:t>aromatic</a:t>
            </a:r>
            <a:r>
              <a:rPr lang="hr-HR" sz="1600" dirty="0"/>
              <a:t> </a:t>
            </a:r>
            <a:r>
              <a:rPr lang="hr-HR" sz="1600" dirty="0" err="1"/>
              <a:t>groups</a:t>
            </a:r>
            <a:r>
              <a:rPr lang="hr-HR" sz="1600" dirty="0"/>
              <a:t> (Wang S </a:t>
            </a:r>
            <a:r>
              <a:rPr lang="hr-HR" sz="1600" dirty="0" err="1"/>
              <a:t>et</a:t>
            </a:r>
            <a:r>
              <a:rPr lang="hr-HR" sz="1600" dirty="0"/>
              <a:t> </a:t>
            </a:r>
            <a:r>
              <a:rPr lang="hr-HR" sz="1600" dirty="0" err="1"/>
              <a:t>al</a:t>
            </a:r>
            <a:r>
              <a:rPr lang="hr-HR" sz="1600" dirty="0"/>
              <a:t>., Science 2017)</a:t>
            </a:r>
            <a:r>
              <a:rPr lang="it-IT" sz="1600" dirty="0"/>
              <a:t>.</a:t>
            </a:r>
            <a:endParaRPr lang="hr-HR" sz="1600" dirty="0"/>
          </a:p>
          <a:p>
            <a:pPr algn="just"/>
            <a:r>
              <a:rPr lang="hr-HR" sz="1600" dirty="0"/>
              <a:t>P7 </a:t>
            </a:r>
            <a:r>
              <a:rPr lang="hr-HR" sz="1600" dirty="0" err="1"/>
              <a:t>exhibited</a:t>
            </a:r>
            <a:r>
              <a:rPr lang="hr-HR" sz="1600" dirty="0"/>
              <a:t> 2 H-</a:t>
            </a:r>
            <a:r>
              <a:rPr lang="hr-HR" sz="1600" dirty="0" err="1"/>
              <a:t>bonds</a:t>
            </a:r>
            <a:r>
              <a:rPr lang="hr-HR" sz="1600" dirty="0"/>
              <a:t> </a:t>
            </a:r>
            <a:r>
              <a:rPr lang="hr-HR" sz="1600" dirty="0" err="1"/>
              <a:t>between</a:t>
            </a:r>
            <a:r>
              <a:rPr lang="hr-HR" sz="1600" dirty="0"/>
              <a:t> </a:t>
            </a:r>
            <a:r>
              <a:rPr lang="hr-HR" sz="1600" dirty="0" err="1"/>
              <a:t>benzoxazole</a:t>
            </a:r>
            <a:r>
              <a:rPr lang="hr-HR" sz="1600" dirty="0"/>
              <a:t> </a:t>
            </a:r>
            <a:r>
              <a:rPr lang="hr-HR" sz="1600" dirty="0" err="1"/>
              <a:t>nitrogen</a:t>
            </a:r>
            <a:r>
              <a:rPr lang="hr-HR" sz="1600" dirty="0"/>
              <a:t> </a:t>
            </a:r>
            <a:r>
              <a:rPr lang="hr-HR" sz="1600" dirty="0" err="1"/>
              <a:t>and</a:t>
            </a:r>
            <a:r>
              <a:rPr lang="hr-HR" sz="1600" dirty="0"/>
              <a:t> </a:t>
            </a:r>
            <a:r>
              <a:rPr lang="hr-HR" sz="1600" dirty="0" err="1"/>
              <a:t>the</a:t>
            </a:r>
            <a:r>
              <a:rPr lang="hr-HR" sz="1600" dirty="0"/>
              <a:t> ARG186 </a:t>
            </a:r>
            <a:r>
              <a:rPr lang="hr-HR" sz="1600" dirty="0" err="1"/>
              <a:t>in</a:t>
            </a:r>
            <a:r>
              <a:rPr lang="hr-HR" sz="1600" dirty="0"/>
              <a:t> </a:t>
            </a:r>
            <a:r>
              <a:rPr lang="hr-HR" sz="1600" dirty="0" err="1"/>
              <a:t>the</a:t>
            </a:r>
            <a:r>
              <a:rPr lang="hr-HR" sz="1600" dirty="0"/>
              <a:t> protein </a:t>
            </a:r>
            <a:r>
              <a:rPr lang="hr-HR" sz="1600" dirty="0" err="1"/>
              <a:t>chain</a:t>
            </a:r>
            <a:r>
              <a:rPr lang="hr-HR" sz="1600" dirty="0"/>
              <a:t> </a:t>
            </a:r>
            <a:r>
              <a:rPr lang="hr-HR" sz="1600" dirty="0" err="1"/>
              <a:t>ending</a:t>
            </a:r>
            <a:r>
              <a:rPr lang="hr-HR" sz="1600" dirty="0"/>
              <a:t>, </a:t>
            </a:r>
            <a:r>
              <a:rPr lang="hr-HR" sz="1600" dirty="0" err="1"/>
              <a:t>which</a:t>
            </a:r>
            <a:r>
              <a:rPr lang="hr-HR" sz="1600" dirty="0"/>
              <a:t> </a:t>
            </a:r>
            <a:r>
              <a:rPr lang="hr-HR" sz="1600" dirty="0" err="1"/>
              <a:t>is</a:t>
            </a:r>
            <a:r>
              <a:rPr lang="hr-HR" sz="1600" dirty="0"/>
              <a:t> </a:t>
            </a:r>
            <a:r>
              <a:rPr lang="hr-HR" sz="1600" dirty="0" err="1"/>
              <a:t>very</a:t>
            </a:r>
            <a:r>
              <a:rPr lang="hr-HR" sz="1600" dirty="0"/>
              <a:t> </a:t>
            </a:r>
            <a:r>
              <a:rPr lang="hr-HR" sz="1600" dirty="0" err="1"/>
              <a:t>flexible</a:t>
            </a:r>
            <a:r>
              <a:rPr lang="hr-HR" sz="1600" dirty="0"/>
              <a:t>, </a:t>
            </a:r>
            <a:r>
              <a:rPr lang="hr-HR" sz="1600" dirty="0" err="1"/>
              <a:t>so</a:t>
            </a:r>
            <a:r>
              <a:rPr lang="hr-HR" sz="1600" dirty="0"/>
              <a:t> </a:t>
            </a:r>
            <a:r>
              <a:rPr lang="hr-HR" sz="1600" dirty="0" err="1"/>
              <a:t>this</a:t>
            </a:r>
            <a:r>
              <a:rPr lang="hr-HR" sz="1600" dirty="0"/>
              <a:t> </a:t>
            </a:r>
            <a:r>
              <a:rPr lang="hr-HR" sz="1600" dirty="0" err="1"/>
              <a:t>result</a:t>
            </a:r>
            <a:r>
              <a:rPr lang="hr-HR" sz="1600" dirty="0"/>
              <a:t> </a:t>
            </a:r>
            <a:r>
              <a:rPr lang="hr-HR" sz="1600" dirty="0" err="1"/>
              <a:t>can</a:t>
            </a:r>
            <a:r>
              <a:rPr lang="hr-HR" sz="1600" dirty="0"/>
              <a:t> </a:t>
            </a:r>
            <a:r>
              <a:rPr lang="hr-HR" sz="1600" dirty="0" err="1"/>
              <a:t>be</a:t>
            </a:r>
            <a:r>
              <a:rPr lang="hr-HR" sz="1600" dirty="0"/>
              <a:t> </a:t>
            </a:r>
            <a:r>
              <a:rPr lang="hr-HR" sz="1600" dirty="0" err="1"/>
              <a:t>disregarded</a:t>
            </a:r>
            <a:r>
              <a:rPr lang="hr-HR" sz="1600" dirty="0"/>
              <a:t> </a:t>
            </a:r>
            <a:r>
              <a:rPr lang="hr-HR" sz="1600" dirty="0" err="1"/>
              <a:t>taking</a:t>
            </a:r>
            <a:r>
              <a:rPr lang="hr-HR" sz="1600" dirty="0"/>
              <a:t> </a:t>
            </a:r>
            <a:r>
              <a:rPr lang="hr-HR" sz="1600" dirty="0" err="1"/>
              <a:t>into</a:t>
            </a:r>
            <a:r>
              <a:rPr lang="hr-HR" sz="1600" dirty="0"/>
              <a:t> </a:t>
            </a:r>
            <a:r>
              <a:rPr lang="hr-HR" sz="1600" dirty="0" err="1"/>
              <a:t>consideration</a:t>
            </a:r>
            <a:r>
              <a:rPr lang="hr-HR" sz="1600" dirty="0"/>
              <a:t> </a:t>
            </a:r>
            <a:r>
              <a:rPr lang="hr-HR" sz="1600" dirty="0" err="1"/>
              <a:t>that</a:t>
            </a:r>
            <a:r>
              <a:rPr lang="hr-HR" sz="1600" dirty="0"/>
              <a:t> </a:t>
            </a:r>
            <a:r>
              <a:rPr lang="hr-HR" sz="1600" dirty="0" err="1"/>
              <a:t>AutoDock</a:t>
            </a:r>
            <a:r>
              <a:rPr lang="hr-HR" sz="1600" dirty="0"/>
              <a:t> Vina </a:t>
            </a:r>
            <a:r>
              <a:rPr lang="hr-HR" sz="1600" dirty="0" err="1"/>
              <a:t>cannot</a:t>
            </a:r>
            <a:r>
              <a:rPr lang="hr-HR" sz="1600" dirty="0"/>
              <a:t> take </a:t>
            </a:r>
            <a:r>
              <a:rPr lang="hr-HR" sz="1600" dirty="0" err="1"/>
              <a:t>into</a:t>
            </a:r>
            <a:r>
              <a:rPr lang="hr-HR" sz="1600" dirty="0"/>
              <a:t> </a:t>
            </a:r>
            <a:r>
              <a:rPr lang="hr-HR" sz="1600" dirty="0" err="1"/>
              <a:t>consideration</a:t>
            </a:r>
            <a:r>
              <a:rPr lang="hr-HR" sz="1600" dirty="0"/>
              <a:t> </a:t>
            </a:r>
            <a:r>
              <a:rPr lang="hr-HR" sz="1600" dirty="0" err="1"/>
              <a:t>the</a:t>
            </a:r>
            <a:r>
              <a:rPr lang="hr-HR" sz="1600" dirty="0"/>
              <a:t> </a:t>
            </a:r>
            <a:r>
              <a:rPr lang="hr-HR" sz="1600" dirty="0" err="1"/>
              <a:t>flexibility</a:t>
            </a:r>
            <a:r>
              <a:rPr lang="hr-HR" sz="1600" dirty="0"/>
              <a:t> </a:t>
            </a:r>
            <a:r>
              <a:rPr lang="hr-HR" sz="1600" dirty="0" err="1"/>
              <a:t>of</a:t>
            </a:r>
            <a:r>
              <a:rPr lang="hr-HR" sz="1600" dirty="0"/>
              <a:t> </a:t>
            </a:r>
            <a:r>
              <a:rPr lang="hr-HR" sz="1600" dirty="0" err="1"/>
              <a:t>proteins</a:t>
            </a:r>
            <a:r>
              <a:rPr lang="hr-HR" sz="1600" dirty="0"/>
              <a:t>.</a:t>
            </a:r>
          </a:p>
          <a:p>
            <a:pPr algn="just"/>
            <a:r>
              <a:rPr lang="hr-HR" sz="1600" dirty="0" err="1"/>
              <a:t>Molecules</a:t>
            </a:r>
            <a:r>
              <a:rPr lang="hr-HR" sz="1600" dirty="0"/>
              <a:t> </a:t>
            </a:r>
            <a:r>
              <a:rPr lang="hr-HR" sz="1600" dirty="0" err="1"/>
              <a:t>of</a:t>
            </a:r>
            <a:r>
              <a:rPr lang="hr-HR" sz="1600" dirty="0"/>
              <a:t> water </a:t>
            </a:r>
            <a:r>
              <a:rPr lang="hr-HR" sz="1600" dirty="0" err="1"/>
              <a:t>and</a:t>
            </a:r>
            <a:r>
              <a:rPr lang="hr-HR" sz="1600" dirty="0"/>
              <a:t> </a:t>
            </a:r>
            <a:r>
              <a:rPr lang="hr-HR" sz="1600" dirty="0" err="1"/>
              <a:t>their</a:t>
            </a:r>
            <a:r>
              <a:rPr lang="hr-HR" sz="1600" dirty="0"/>
              <a:t> </a:t>
            </a:r>
            <a:r>
              <a:rPr lang="hr-HR" sz="1600" dirty="0" err="1"/>
              <a:t>impact</a:t>
            </a:r>
            <a:r>
              <a:rPr lang="hr-HR" sz="1600" dirty="0"/>
              <a:t> on </a:t>
            </a:r>
            <a:r>
              <a:rPr lang="hr-HR" sz="1600" dirty="0" err="1"/>
              <a:t>ligand</a:t>
            </a:r>
            <a:r>
              <a:rPr lang="hr-HR" sz="1600" dirty="0"/>
              <a:t>- </a:t>
            </a:r>
            <a:r>
              <a:rPr lang="hr-HR" sz="1600" dirty="0" err="1"/>
              <a:t>binding</a:t>
            </a:r>
            <a:r>
              <a:rPr lang="hr-HR" sz="1600" dirty="0"/>
              <a:t> </a:t>
            </a:r>
            <a:r>
              <a:rPr lang="hr-HR" sz="1600" dirty="0" err="1"/>
              <a:t>were</a:t>
            </a:r>
            <a:r>
              <a:rPr lang="hr-HR" sz="1600" dirty="0"/>
              <a:t> </a:t>
            </a:r>
            <a:r>
              <a:rPr lang="hr-HR" sz="1600" dirty="0" err="1"/>
              <a:t>not</a:t>
            </a:r>
            <a:r>
              <a:rPr lang="hr-HR" sz="1600" dirty="0"/>
              <a:t> </a:t>
            </a:r>
            <a:r>
              <a:rPr lang="hr-HR" sz="1600" dirty="0" err="1"/>
              <a:t>assessed</a:t>
            </a:r>
            <a:r>
              <a:rPr lang="hr-HR" sz="1600" dirty="0"/>
              <a:t> </a:t>
            </a:r>
            <a:r>
              <a:rPr lang="hr-HR" sz="1600" dirty="0" err="1"/>
              <a:t>in</a:t>
            </a:r>
            <a:r>
              <a:rPr lang="hr-HR" sz="1600" dirty="0"/>
              <a:t> </a:t>
            </a:r>
            <a:r>
              <a:rPr lang="hr-HR" sz="1600" dirty="0" err="1"/>
              <a:t>this</a:t>
            </a:r>
            <a:r>
              <a:rPr lang="hr-HR" sz="1600" dirty="0"/>
              <a:t> </a:t>
            </a:r>
            <a:r>
              <a:rPr lang="hr-HR" sz="1600" dirty="0" err="1"/>
              <a:t>research</a:t>
            </a:r>
            <a:r>
              <a:rPr lang="hr-HR" sz="1600" dirty="0"/>
              <a:t> </a:t>
            </a:r>
            <a:r>
              <a:rPr lang="hr-HR" sz="1600" dirty="0" err="1"/>
              <a:t>and</a:t>
            </a:r>
            <a:r>
              <a:rPr lang="hr-HR" sz="1600" dirty="0"/>
              <a:t> </a:t>
            </a:r>
            <a:r>
              <a:rPr lang="hr-HR" sz="1600" dirty="0" err="1"/>
              <a:t>could</a:t>
            </a:r>
            <a:r>
              <a:rPr lang="hr-HR" sz="1600" dirty="0"/>
              <a:t> provide </a:t>
            </a:r>
            <a:r>
              <a:rPr lang="hr-HR" sz="1600" dirty="0" err="1"/>
              <a:t>additional</a:t>
            </a:r>
            <a:r>
              <a:rPr lang="hr-HR" sz="1600" dirty="0"/>
              <a:t> </a:t>
            </a:r>
            <a:r>
              <a:rPr lang="hr-HR" sz="1600" dirty="0" err="1"/>
              <a:t>insight</a:t>
            </a:r>
            <a:r>
              <a:rPr lang="hr-HR" sz="1600" dirty="0"/>
              <a:t> </a:t>
            </a:r>
            <a:r>
              <a:rPr lang="hr-HR" sz="1600" dirty="0" err="1"/>
              <a:t>into</a:t>
            </a:r>
            <a:r>
              <a:rPr lang="hr-HR" sz="1600" dirty="0"/>
              <a:t> </a:t>
            </a:r>
            <a:r>
              <a:rPr lang="hr-HR" sz="1600" dirty="0" err="1"/>
              <a:t>binding</a:t>
            </a:r>
            <a:r>
              <a:rPr lang="hr-HR" sz="1600" dirty="0"/>
              <a:t> </a:t>
            </a:r>
            <a:r>
              <a:rPr lang="hr-HR" sz="1600" dirty="0" err="1"/>
              <a:t>of</a:t>
            </a:r>
            <a:r>
              <a:rPr lang="hr-HR" sz="1600" dirty="0"/>
              <a:t> </a:t>
            </a:r>
            <a:r>
              <a:rPr lang="hr-HR" sz="1600" dirty="0" err="1"/>
              <a:t>the</a:t>
            </a:r>
            <a:r>
              <a:rPr lang="hr-HR" sz="1600" dirty="0"/>
              <a:t> </a:t>
            </a:r>
            <a:r>
              <a:rPr lang="hr-HR" sz="1600" dirty="0" err="1"/>
              <a:t>ligand</a:t>
            </a:r>
            <a:r>
              <a:rPr lang="hr-HR" sz="1600" dirty="0"/>
              <a:t> to D4R</a:t>
            </a:r>
            <a:endParaRPr lang="en-US" sz="1600" dirty="0"/>
          </a:p>
          <a:p>
            <a:pPr marL="0" indent="0" algn="just">
              <a:buNone/>
            </a:pPr>
            <a:endParaRPr lang="hr-HR" sz="1600" dirty="0"/>
          </a:p>
          <a:p>
            <a:pPr marL="0" indent="0" algn="just">
              <a:buNone/>
            </a:pPr>
            <a:endParaRPr lang="hr-HR" sz="1600" dirty="0"/>
          </a:p>
        </p:txBody>
      </p:sp>
      <p:pic>
        <p:nvPicPr>
          <p:cNvPr id="3" name="Picture 2">
            <a:extLst>
              <a:ext uri="{FF2B5EF4-FFF2-40B4-BE49-F238E27FC236}">
                <a16:creationId xmlns:a16="http://schemas.microsoft.com/office/drawing/2014/main" id="{2F000199-E11A-499B-BAAE-38F9C26EFFA2}"/>
              </a:ext>
            </a:extLst>
          </p:cNvPr>
          <p:cNvPicPr/>
          <p:nvPr/>
        </p:nvPicPr>
        <p:blipFill>
          <a:blip r:embed="rId3"/>
          <a:stretch>
            <a:fillRect/>
          </a:stretch>
        </p:blipFill>
        <p:spPr>
          <a:xfrm>
            <a:off x="5044669" y="3976102"/>
            <a:ext cx="2826562" cy="1940611"/>
          </a:xfrm>
          <a:prstGeom prst="rect">
            <a:avLst/>
          </a:prstGeom>
        </p:spPr>
      </p:pic>
      <p:sp>
        <p:nvSpPr>
          <p:cNvPr id="5" name="TextBox 4">
            <a:extLst>
              <a:ext uri="{FF2B5EF4-FFF2-40B4-BE49-F238E27FC236}">
                <a16:creationId xmlns:a16="http://schemas.microsoft.com/office/drawing/2014/main" id="{51F549F7-1A7B-4075-8DD9-EF9E05B1FFF1}"/>
              </a:ext>
            </a:extLst>
          </p:cNvPr>
          <p:cNvSpPr txBox="1"/>
          <p:nvPr/>
        </p:nvSpPr>
        <p:spPr>
          <a:xfrm>
            <a:off x="5044669" y="5578159"/>
            <a:ext cx="39466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hr-HR" sz="1600" dirty="0">
                <a:solidFill>
                  <a:schemeClr val="tx1"/>
                </a:solidFill>
              </a:rPr>
              <a:t>P7</a:t>
            </a:r>
            <a:endParaRPr lang="en-US" sz="1600" dirty="0">
              <a:solidFill>
                <a:schemeClr val="tx1"/>
              </a:solidFill>
            </a:endParaRPr>
          </a:p>
        </p:txBody>
      </p:sp>
      <p:sp>
        <p:nvSpPr>
          <p:cNvPr id="11" name="Oval 10">
            <a:extLst>
              <a:ext uri="{FF2B5EF4-FFF2-40B4-BE49-F238E27FC236}">
                <a16:creationId xmlns:a16="http://schemas.microsoft.com/office/drawing/2014/main" id="{3374AB44-C59C-48E7-BA91-07391CED1BC5}"/>
              </a:ext>
            </a:extLst>
          </p:cNvPr>
          <p:cNvSpPr/>
          <p:nvPr/>
        </p:nvSpPr>
        <p:spPr>
          <a:xfrm>
            <a:off x="6937667" y="4267200"/>
            <a:ext cx="685800" cy="120481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315FBA-CA16-4881-B35C-CBECF9893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087477"/>
            <a:ext cx="2351874" cy="1829236"/>
          </a:xfrm>
          <a:prstGeom prst="rect">
            <a:avLst/>
          </a:prstGeom>
        </p:spPr>
      </p:pic>
      <p:cxnSp>
        <p:nvCxnSpPr>
          <p:cNvPr id="15" name="Straight Arrow Connector 14">
            <a:extLst>
              <a:ext uri="{FF2B5EF4-FFF2-40B4-BE49-F238E27FC236}">
                <a16:creationId xmlns:a16="http://schemas.microsoft.com/office/drawing/2014/main" id="{463D0937-9877-4AF5-BA44-B27FCAA43F01}"/>
              </a:ext>
            </a:extLst>
          </p:cNvPr>
          <p:cNvCxnSpPr/>
          <p:nvPr/>
        </p:nvCxnSpPr>
        <p:spPr>
          <a:xfrm>
            <a:off x="4387274" y="4946407"/>
            <a:ext cx="56572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5D5D06-0FA4-411C-99CA-BB6775F1C290}"/>
              </a:ext>
            </a:extLst>
          </p:cNvPr>
          <p:cNvSpPr txBox="1"/>
          <p:nvPr/>
        </p:nvSpPr>
        <p:spPr>
          <a:xfrm>
            <a:off x="2635311" y="4869606"/>
            <a:ext cx="372218" cy="307777"/>
          </a:xfrm>
          <a:prstGeom prst="rect">
            <a:avLst/>
          </a:prstGeom>
          <a:noFill/>
        </p:spPr>
        <p:txBody>
          <a:bodyPr wrap="none" rtlCol="0">
            <a:spAutoFit/>
          </a:bodyPr>
          <a:lstStyle/>
          <a:p>
            <a:r>
              <a:rPr lang="hr-HR" sz="1400" b="1" dirty="0"/>
              <a:t>P7</a:t>
            </a:r>
            <a:endParaRPr lang="en-US" sz="1400" b="1" dirty="0"/>
          </a:p>
        </p:txBody>
      </p:sp>
    </p:spTree>
    <p:extLst>
      <p:ext uri="{BB962C8B-B14F-4D97-AF65-F5344CB8AC3E}">
        <p14:creationId xmlns:p14="http://schemas.microsoft.com/office/powerpoint/2010/main" val="33503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190" y="264876"/>
            <a:ext cx="2601119" cy="461665"/>
          </a:xfrm>
          <a:prstGeom prst="rect">
            <a:avLst/>
          </a:prstGeom>
          <a:noFill/>
        </p:spPr>
        <p:txBody>
          <a:bodyPr wrap="square" rtlCol="0">
            <a:spAutoFit/>
          </a:bodyPr>
          <a:lstStyle/>
          <a:p>
            <a:r>
              <a:rPr lang="fr-FR" sz="2400" b="1" dirty="0" err="1"/>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descr="stemma_nuovo">
            <a:extLst>
              <a:ext uri="{FF2B5EF4-FFF2-40B4-BE49-F238E27FC236}">
                <a16:creationId xmlns:a16="http://schemas.microsoft.com/office/drawing/2014/main" id="{C5BE4E95-A87B-43CC-BA0E-1A2D69AF5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01" y="4960722"/>
            <a:ext cx="755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1AA38647-F839-46D0-BAC4-D37450DBBAF7}"/>
              </a:ext>
            </a:extLst>
          </p:cNvPr>
          <p:cNvSpPr txBox="1">
            <a:spLocks noChangeArrowheads="1"/>
          </p:cNvSpPr>
          <p:nvPr/>
        </p:nvSpPr>
        <p:spPr bwMode="auto">
          <a:xfrm>
            <a:off x="6705600" y="3336197"/>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600" b="1" dirty="0">
                <a:solidFill>
                  <a:srgbClr val="117EE1"/>
                </a:solidFill>
                <a:latin typeface="Times New Roman" panose="02020603050405020304" pitchFamily="18" charset="0"/>
              </a:rPr>
              <a:t>Dr. Stefano Fontana</a:t>
            </a:r>
          </a:p>
          <a:p>
            <a:pPr eaLnBrk="1" hangingPunct="1">
              <a:spcBef>
                <a:spcPct val="50000"/>
              </a:spcBef>
            </a:pPr>
            <a:r>
              <a:rPr lang="it-IT" altLang="it-IT" sz="1600" b="1" dirty="0">
                <a:solidFill>
                  <a:srgbClr val="117EE1"/>
                </a:solidFill>
                <a:latin typeface="Times New Roman" panose="02020603050405020304" pitchFamily="18" charset="0"/>
              </a:rPr>
              <a:t>Dr. Valerio Mammoli</a:t>
            </a:r>
          </a:p>
        </p:txBody>
      </p:sp>
      <p:sp>
        <p:nvSpPr>
          <p:cNvPr id="2" name="CasellaDiTesto 1">
            <a:extLst>
              <a:ext uri="{FF2B5EF4-FFF2-40B4-BE49-F238E27FC236}">
                <a16:creationId xmlns:a16="http://schemas.microsoft.com/office/drawing/2014/main" id="{CAD9EDF9-D73F-4E0E-B23E-2B547488D787}"/>
              </a:ext>
            </a:extLst>
          </p:cNvPr>
          <p:cNvSpPr txBox="1"/>
          <p:nvPr/>
        </p:nvSpPr>
        <p:spPr>
          <a:xfrm>
            <a:off x="1343950" y="5070282"/>
            <a:ext cx="6705600" cy="646331"/>
          </a:xfrm>
          <a:prstGeom prst="rect">
            <a:avLst/>
          </a:prstGeom>
          <a:noFill/>
        </p:spPr>
        <p:txBody>
          <a:bodyPr wrap="square" rtlCol="0">
            <a:spAutoFit/>
          </a:bodyPr>
          <a:lstStyle/>
          <a:p>
            <a:pPr algn="ctr"/>
            <a:r>
              <a:rPr lang="en-US" i="1" dirty="0"/>
              <a:t>This work was supported by grants from the University of </a:t>
            </a:r>
            <a:r>
              <a:rPr lang="en-US" i="1" dirty="0" err="1"/>
              <a:t>Camerino</a:t>
            </a:r>
            <a:r>
              <a:rPr lang="en-US" i="1" dirty="0"/>
              <a:t> (</a:t>
            </a:r>
            <a:r>
              <a:rPr lang="en-US" i="1" dirty="0" err="1"/>
              <a:t>Fondo</a:t>
            </a:r>
            <a:r>
              <a:rPr lang="en-US" i="1" dirty="0"/>
              <a:t> di Ateneo per la </a:t>
            </a:r>
            <a:r>
              <a:rPr lang="en-US" i="1" dirty="0" err="1"/>
              <a:t>Ricerca</a:t>
            </a:r>
            <a:r>
              <a:rPr lang="en-US" i="1" dirty="0"/>
              <a:t> 2019) </a:t>
            </a:r>
            <a:endParaRPr lang="it-IT" i="1" dirty="0"/>
          </a:p>
        </p:txBody>
      </p:sp>
      <p:pic>
        <p:nvPicPr>
          <p:cNvPr id="9220" name="Picture 4" descr="Evotec: Lavoro | LinkedIn">
            <a:extLst>
              <a:ext uri="{FF2B5EF4-FFF2-40B4-BE49-F238E27FC236}">
                <a16:creationId xmlns:a16="http://schemas.microsoft.com/office/drawing/2014/main" id="{AE3CEDF6-3F7E-44FC-B65A-B1E43888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039" y="3235563"/>
            <a:ext cx="888696" cy="888696"/>
          </a:xfrm>
          <a:prstGeom prst="rect">
            <a:avLst/>
          </a:prstGeom>
          <a:noFill/>
          <a:extLst>
            <a:ext uri="{909E8E84-426E-40DD-AFC4-6F175D3DCCD1}">
              <a14:hiddenFill xmlns:a14="http://schemas.microsoft.com/office/drawing/2010/main">
                <a:solidFill>
                  <a:srgbClr val="FFFFFF"/>
                </a:solidFill>
              </a14:hiddenFill>
            </a:ext>
          </a:extLst>
        </p:spPr>
      </p:pic>
      <p:pic>
        <p:nvPicPr>
          <p:cNvPr id="21" name="Immagine 20">
            <a:extLst>
              <a:ext uri="{FF2B5EF4-FFF2-40B4-BE49-F238E27FC236}">
                <a16:creationId xmlns:a16="http://schemas.microsoft.com/office/drawing/2014/main" id="{E91AD462-530E-4BC6-88D2-B154DFEB022B}"/>
              </a:ext>
            </a:extLst>
          </p:cNvPr>
          <p:cNvPicPr>
            <a:picLocks noChangeAspect="1"/>
          </p:cNvPicPr>
          <p:nvPr/>
        </p:nvPicPr>
        <p:blipFill>
          <a:blip r:embed="rId5"/>
          <a:stretch>
            <a:fillRect/>
          </a:stretch>
        </p:blipFill>
        <p:spPr>
          <a:xfrm>
            <a:off x="496866" y="3035161"/>
            <a:ext cx="1050884" cy="1143753"/>
          </a:xfrm>
          <a:prstGeom prst="rect">
            <a:avLst/>
          </a:prstGeom>
        </p:spPr>
      </p:pic>
      <p:sp>
        <p:nvSpPr>
          <p:cNvPr id="25" name="Text Box 6">
            <a:extLst>
              <a:ext uri="{FF2B5EF4-FFF2-40B4-BE49-F238E27FC236}">
                <a16:creationId xmlns:a16="http://schemas.microsoft.com/office/drawing/2014/main" id="{39EFDAE7-7DB9-4620-8529-02448505CE6A}"/>
              </a:ext>
            </a:extLst>
          </p:cNvPr>
          <p:cNvSpPr txBox="1">
            <a:spLocks noChangeArrowheads="1"/>
          </p:cNvSpPr>
          <p:nvPr/>
        </p:nvSpPr>
        <p:spPr bwMode="auto">
          <a:xfrm>
            <a:off x="1590239" y="3444270"/>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600" b="1" dirty="0">
                <a:solidFill>
                  <a:srgbClr val="117EE1"/>
                </a:solidFill>
                <a:latin typeface="Times New Roman" panose="02020603050405020304" pitchFamily="18" charset="0"/>
              </a:rPr>
              <a:t>Dr. Rosanna </a:t>
            </a:r>
            <a:r>
              <a:rPr lang="it-IT" altLang="it-IT" sz="1600" b="1" dirty="0" err="1">
                <a:solidFill>
                  <a:srgbClr val="117EE1"/>
                </a:solidFill>
                <a:latin typeface="Times New Roman" panose="02020603050405020304" pitchFamily="18" charset="0"/>
              </a:rPr>
              <a:t>Matucci</a:t>
            </a:r>
            <a:endParaRPr lang="it-IT" altLang="it-IT" sz="1600" b="1" dirty="0">
              <a:solidFill>
                <a:srgbClr val="117EE1"/>
              </a:solidFill>
              <a:latin typeface="Times New Roman" panose="02020603050405020304" pitchFamily="18" charset="0"/>
            </a:endParaRPr>
          </a:p>
        </p:txBody>
      </p:sp>
      <p:pic>
        <p:nvPicPr>
          <p:cNvPr id="22" name="Immagine 21">
            <a:extLst>
              <a:ext uri="{FF2B5EF4-FFF2-40B4-BE49-F238E27FC236}">
                <a16:creationId xmlns:a16="http://schemas.microsoft.com/office/drawing/2014/main" id="{7C123319-55C7-4BAB-AECA-78713B41AC75}"/>
              </a:ext>
            </a:extLst>
          </p:cNvPr>
          <p:cNvPicPr>
            <a:picLocks noChangeAspect="1"/>
          </p:cNvPicPr>
          <p:nvPr/>
        </p:nvPicPr>
        <p:blipFill>
          <a:blip r:embed="rId6"/>
          <a:stretch>
            <a:fillRect/>
          </a:stretch>
        </p:blipFill>
        <p:spPr>
          <a:xfrm>
            <a:off x="349128" y="1559794"/>
            <a:ext cx="2218445" cy="487928"/>
          </a:xfrm>
          <a:prstGeom prst="rect">
            <a:avLst/>
          </a:prstGeom>
        </p:spPr>
      </p:pic>
      <p:sp>
        <p:nvSpPr>
          <p:cNvPr id="27" name="Text Box 6">
            <a:extLst>
              <a:ext uri="{FF2B5EF4-FFF2-40B4-BE49-F238E27FC236}">
                <a16:creationId xmlns:a16="http://schemas.microsoft.com/office/drawing/2014/main" id="{E8AF065A-0432-400D-8833-A665B26C54ED}"/>
              </a:ext>
            </a:extLst>
          </p:cNvPr>
          <p:cNvSpPr txBox="1">
            <a:spLocks noChangeArrowheads="1"/>
          </p:cNvSpPr>
          <p:nvPr/>
        </p:nvSpPr>
        <p:spPr bwMode="auto">
          <a:xfrm>
            <a:off x="2711328" y="1470473"/>
            <a:ext cx="2601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600" b="1" dirty="0">
                <a:solidFill>
                  <a:srgbClr val="117EE1"/>
                </a:solidFill>
                <a:latin typeface="Times New Roman" panose="02020603050405020304" pitchFamily="18" charset="0"/>
              </a:rPr>
              <a:t>Dr. Amy H. Newman</a:t>
            </a:r>
          </a:p>
          <a:p>
            <a:pPr eaLnBrk="1" hangingPunct="1">
              <a:spcBef>
                <a:spcPct val="50000"/>
              </a:spcBef>
            </a:pPr>
            <a:r>
              <a:rPr lang="it-IT" altLang="it-IT" sz="1600" b="1" dirty="0">
                <a:solidFill>
                  <a:srgbClr val="117EE1"/>
                </a:solidFill>
                <a:latin typeface="Times New Roman" panose="02020603050405020304" pitchFamily="18" charset="0"/>
              </a:rPr>
              <a:t>Dr. Alessandro Bonifazi</a:t>
            </a:r>
          </a:p>
        </p:txBody>
      </p:sp>
      <p:pic>
        <p:nvPicPr>
          <p:cNvPr id="24" name="Immagine 23">
            <a:extLst>
              <a:ext uri="{FF2B5EF4-FFF2-40B4-BE49-F238E27FC236}">
                <a16:creationId xmlns:a16="http://schemas.microsoft.com/office/drawing/2014/main" id="{82B4E1C2-E0D1-44DC-8A30-210B2774C084}"/>
              </a:ext>
            </a:extLst>
          </p:cNvPr>
          <p:cNvPicPr>
            <a:picLocks noChangeAspect="1"/>
          </p:cNvPicPr>
          <p:nvPr/>
        </p:nvPicPr>
        <p:blipFill>
          <a:blip r:embed="rId7"/>
          <a:stretch>
            <a:fillRect/>
          </a:stretch>
        </p:blipFill>
        <p:spPr>
          <a:xfrm>
            <a:off x="5593951" y="1418418"/>
            <a:ext cx="999784" cy="999784"/>
          </a:xfrm>
          <a:prstGeom prst="rect">
            <a:avLst/>
          </a:prstGeom>
        </p:spPr>
      </p:pic>
      <p:sp>
        <p:nvSpPr>
          <p:cNvPr id="29" name="Text Box 6">
            <a:extLst>
              <a:ext uri="{FF2B5EF4-FFF2-40B4-BE49-F238E27FC236}">
                <a16:creationId xmlns:a16="http://schemas.microsoft.com/office/drawing/2014/main" id="{4825CB25-7A10-42C4-9482-F29BAB76DDA4}"/>
              </a:ext>
            </a:extLst>
          </p:cNvPr>
          <p:cNvSpPr txBox="1">
            <a:spLocks noChangeArrowheads="1"/>
          </p:cNvSpPr>
          <p:nvPr/>
        </p:nvSpPr>
        <p:spPr bwMode="auto">
          <a:xfrm>
            <a:off x="6748990" y="1709168"/>
            <a:ext cx="2601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600" b="1" dirty="0">
                <a:solidFill>
                  <a:srgbClr val="117EE1"/>
                </a:solidFill>
                <a:latin typeface="Times New Roman" panose="02020603050405020304" pitchFamily="18" charset="0"/>
              </a:rPr>
              <a:t>Dr. </a:t>
            </a:r>
            <a:r>
              <a:rPr lang="it-IT" altLang="it-IT" sz="1600" b="1" dirty="0" err="1">
                <a:solidFill>
                  <a:srgbClr val="117EE1"/>
                </a:solidFill>
                <a:latin typeface="Times New Roman" panose="02020603050405020304" pitchFamily="18" charset="0"/>
              </a:rPr>
              <a:t>Hideaki</a:t>
            </a:r>
            <a:r>
              <a:rPr lang="it-IT" altLang="it-IT" sz="1600" b="1" dirty="0">
                <a:solidFill>
                  <a:srgbClr val="117EE1"/>
                </a:solidFill>
                <a:latin typeface="Times New Roman" panose="02020603050405020304" pitchFamily="18" charset="0"/>
              </a:rPr>
              <a:t> </a:t>
            </a:r>
            <a:r>
              <a:rPr lang="it-IT" altLang="it-IT" sz="1600" b="1" dirty="0" err="1">
                <a:solidFill>
                  <a:srgbClr val="117EE1"/>
                </a:solidFill>
                <a:latin typeface="Times New Roman" panose="02020603050405020304" pitchFamily="18" charset="0"/>
              </a:rPr>
              <a:t>Yano</a:t>
            </a:r>
            <a:endParaRPr lang="it-IT" altLang="it-IT" sz="1600" b="1" dirty="0">
              <a:solidFill>
                <a:srgbClr val="117EE1"/>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8001000" cy="4862870"/>
          </a:xfrm>
          <a:prstGeom prst="rect">
            <a:avLst/>
          </a:prstGeom>
          <a:noFill/>
        </p:spPr>
        <p:txBody>
          <a:bodyPr wrap="square" rtlCol="0">
            <a:spAutoFit/>
          </a:bodyPr>
          <a:lstStyle/>
          <a:p>
            <a:pPr algn="ctr"/>
            <a:r>
              <a:rPr lang="fr-FR" sz="2400" b="1" dirty="0"/>
              <a:t>Abstract</a:t>
            </a:r>
            <a:endParaRPr lang="hr-HR" sz="2400" b="1" dirty="0"/>
          </a:p>
          <a:p>
            <a:pPr algn="ctr"/>
            <a:endParaRPr lang="fr-FR" sz="1200" dirty="0"/>
          </a:p>
          <a:p>
            <a:pPr algn="just"/>
            <a:r>
              <a:rPr lang="en-US" sz="1600" dirty="0"/>
              <a:t>Dopamine is a catecholamine neurotransmitter involved in a variety of physiological functions, through interaction with five different G-protein-coupled receptors </a:t>
            </a:r>
            <a:r>
              <a:rPr lang="hr-HR" sz="1600" dirty="0"/>
              <a:t>(</a:t>
            </a:r>
            <a:r>
              <a:rPr lang="en-US" sz="1600" dirty="0"/>
              <a:t>D1-D5</a:t>
            </a:r>
            <a:r>
              <a:rPr lang="hr-HR" sz="1600" dirty="0"/>
              <a:t>)</a:t>
            </a:r>
            <a:r>
              <a:rPr lang="en-US" sz="1600" dirty="0"/>
              <a:t>. Among dopamine receptors, the D4R subtype has recently emerged as a potential target for the treatment of eating disorders, drug addiction and cancer. Classical D4R ligands are characterized by a common pharmacophore, consisting of a lipophilic moiety linked by a spacer to a piperidine or piperazine basic function and an aromatic terminal. It has been demonstrated that the known M1 muscarinic </a:t>
            </a:r>
            <a:r>
              <a:rPr lang="en-US" sz="1600" dirty="0" err="1"/>
              <a:t>bitopic</a:t>
            </a:r>
            <a:r>
              <a:rPr lang="en-US" sz="1600" dirty="0"/>
              <a:t> agonist 77-LH-28-1 also behaved as a potent D4R ligand and showed an unexpected D4 selectivity over D2 and D3 subtypes. </a:t>
            </a:r>
            <a:r>
              <a:rPr lang="hr-HR" sz="1600" dirty="0"/>
              <a:t>T</a:t>
            </a:r>
            <a:r>
              <a:rPr lang="en-US" sz="1600" dirty="0"/>
              <a:t>he structure of 77-LH-28-1 differs </a:t>
            </a:r>
            <a:r>
              <a:rPr lang="hr-HR" sz="1600" dirty="0" err="1"/>
              <a:t>from</a:t>
            </a:r>
            <a:r>
              <a:rPr lang="hr-HR" sz="1600" dirty="0"/>
              <a:t> </a:t>
            </a:r>
            <a:r>
              <a:rPr lang="en-US" sz="1600" dirty="0"/>
              <a:t>other known selective D4R ligands </a:t>
            </a:r>
            <a:r>
              <a:rPr lang="hr-HR" sz="1600" dirty="0"/>
              <a:t>(</a:t>
            </a:r>
            <a:r>
              <a:rPr lang="en-US" sz="1600" dirty="0"/>
              <a:t>characterized by the presence of a substituted aromatic group at position 4 of the piperidine ring</a:t>
            </a:r>
            <a:r>
              <a:rPr lang="hr-HR" sz="1600" dirty="0"/>
              <a:t>) </a:t>
            </a:r>
            <a:r>
              <a:rPr lang="hr-HR" sz="1600" dirty="0" err="1"/>
              <a:t>by</a:t>
            </a:r>
            <a:r>
              <a:rPr lang="hr-HR" sz="1600" dirty="0"/>
              <a:t> </a:t>
            </a:r>
            <a:r>
              <a:rPr lang="hr-HR" sz="1600" dirty="0" err="1"/>
              <a:t>having</a:t>
            </a:r>
            <a:r>
              <a:rPr lang="hr-HR" sz="1600" dirty="0"/>
              <a:t> a </a:t>
            </a:r>
            <a:r>
              <a:rPr lang="hr-HR" sz="1600" dirty="0" err="1"/>
              <a:t>butyl</a:t>
            </a:r>
            <a:r>
              <a:rPr lang="hr-HR" sz="1600" dirty="0"/>
              <a:t> </a:t>
            </a:r>
            <a:r>
              <a:rPr lang="hr-HR" sz="1600" dirty="0" err="1"/>
              <a:t>aliphatic</a:t>
            </a:r>
            <a:r>
              <a:rPr lang="hr-HR" sz="1600" dirty="0"/>
              <a:t> </a:t>
            </a:r>
            <a:r>
              <a:rPr lang="hr-HR" sz="1600" dirty="0" err="1"/>
              <a:t>chain</a:t>
            </a:r>
            <a:r>
              <a:rPr lang="en-US" sz="1600" dirty="0"/>
              <a:t>. </a:t>
            </a:r>
            <a:r>
              <a:rPr lang="hr-HR" sz="1600" dirty="0" err="1"/>
              <a:t>Since</a:t>
            </a:r>
            <a:r>
              <a:rPr lang="hr-HR" sz="1600" dirty="0"/>
              <a:t> </a:t>
            </a:r>
            <a:r>
              <a:rPr lang="en-US" sz="1600" dirty="0"/>
              <a:t>77-LH-28-1 </a:t>
            </a:r>
            <a:r>
              <a:rPr lang="hr-HR" sz="1600" dirty="0" err="1"/>
              <a:t>is</a:t>
            </a:r>
            <a:r>
              <a:rPr lang="hr-HR" sz="1600" dirty="0"/>
              <a:t> </a:t>
            </a:r>
            <a:r>
              <a:rPr lang="en-US" sz="1600" dirty="0"/>
              <a:t>the first example of </a:t>
            </a:r>
            <a:r>
              <a:rPr lang="hr-HR" sz="1600" dirty="0"/>
              <a:t>a </a:t>
            </a:r>
            <a:r>
              <a:rPr lang="en-US" sz="1600" dirty="0"/>
              <a:t>D4R selective ligand with a unique structural feature, an extensive structure-activity relationship study has been undertaken to evaluate the importance of the butyl aliphatic chain for the interaction with D4R. From a preliminary study, potent, selective and brain penetrant D4R antagonists were identified. The results prompt</a:t>
            </a:r>
            <a:r>
              <a:rPr lang="hr-HR" sz="1600" dirty="0" err="1"/>
              <a:t>ed</a:t>
            </a:r>
            <a:r>
              <a:rPr lang="en-US" sz="1600" dirty="0"/>
              <a:t> us to further </a:t>
            </a:r>
            <a:r>
              <a:rPr lang="en-US" sz="1600" dirty="0" err="1"/>
              <a:t>investigat</a:t>
            </a:r>
            <a:r>
              <a:rPr lang="hr-HR" sz="1600" dirty="0"/>
              <a:t>ion </a:t>
            </a:r>
            <a:r>
              <a:rPr lang="hr-HR" sz="1600" dirty="0" err="1"/>
              <a:t>of</a:t>
            </a:r>
            <a:r>
              <a:rPr lang="hr-HR" sz="1600" dirty="0"/>
              <a:t> </a:t>
            </a:r>
            <a:r>
              <a:rPr lang="en-US" sz="1600" dirty="0"/>
              <a:t>77-LH-28-1 </a:t>
            </a:r>
            <a:r>
              <a:rPr lang="hr-HR" sz="1600" dirty="0" err="1"/>
              <a:t>structure</a:t>
            </a:r>
            <a:r>
              <a:rPr lang="hr-HR" sz="1600" dirty="0"/>
              <a:t> </a:t>
            </a:r>
            <a:r>
              <a:rPr lang="hr-HR" sz="1600" dirty="0" err="1"/>
              <a:t>and</a:t>
            </a:r>
            <a:r>
              <a:rPr lang="hr-HR" sz="1600" dirty="0"/>
              <a:t> D4R </a:t>
            </a:r>
            <a:r>
              <a:rPr lang="hr-HR" sz="1600" dirty="0" err="1"/>
              <a:t>selectivity</a:t>
            </a:r>
            <a:r>
              <a:rPr lang="hr-HR" sz="1600" dirty="0"/>
              <a:t>.</a:t>
            </a:r>
          </a:p>
          <a:p>
            <a:pPr algn="just"/>
            <a:endParaRPr lang="en-US" sz="1600" dirty="0"/>
          </a:p>
          <a:p>
            <a:r>
              <a:rPr lang="fr-FR" b="1" dirty="0"/>
              <a:t>Keywords: </a:t>
            </a:r>
            <a:r>
              <a:rPr lang="hr-HR" b="1" dirty="0"/>
              <a:t>D4R, dopamine, 77-LH-28-1</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4DBE02-F3AF-43CF-AA80-C77691B760B2}"/>
              </a:ext>
            </a:extLst>
          </p:cNvPr>
          <p:cNvPicPr>
            <a:picLocks noChangeAspect="1"/>
          </p:cNvPicPr>
          <p:nvPr/>
        </p:nvPicPr>
        <p:blipFill>
          <a:blip r:embed="rId2"/>
          <a:stretch>
            <a:fillRect/>
          </a:stretch>
        </p:blipFill>
        <p:spPr>
          <a:xfrm>
            <a:off x="326456" y="1453106"/>
            <a:ext cx="1433512" cy="795337"/>
          </a:xfrm>
          <a:prstGeom prst="rect">
            <a:avLst/>
          </a:prstGeom>
        </p:spPr>
      </p:pic>
      <p:sp>
        <p:nvSpPr>
          <p:cNvPr id="3" name="TextBox 2"/>
          <p:cNvSpPr txBox="1"/>
          <p:nvPr/>
        </p:nvSpPr>
        <p:spPr>
          <a:xfrm>
            <a:off x="644161" y="282560"/>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3">
            <a:extLst>
              <a:ext uri="{FF2B5EF4-FFF2-40B4-BE49-F238E27FC236}">
                <a16:creationId xmlns:a16="http://schemas.microsoft.com/office/drawing/2014/main" id="{B54B3A9E-5B3A-4715-B052-3F24FC0C8F01}"/>
              </a:ext>
            </a:extLst>
          </p:cNvPr>
          <p:cNvSpPr>
            <a:spLocks noGrp="1"/>
          </p:cNvSpPr>
          <p:nvPr>
            <p:ph idx="1"/>
          </p:nvPr>
        </p:nvSpPr>
        <p:spPr>
          <a:xfrm>
            <a:off x="1759968" y="1088453"/>
            <a:ext cx="7233941" cy="1236000"/>
          </a:xfrm>
        </p:spPr>
        <p:txBody>
          <a:bodyPr>
            <a:normAutofit lnSpcReduction="10000"/>
          </a:bodyPr>
          <a:lstStyle/>
          <a:p>
            <a:pPr algn="just"/>
            <a:r>
              <a:rPr lang="en-US" sz="1400" dirty="0"/>
              <a:t>Catecholamine</a:t>
            </a:r>
            <a:r>
              <a:rPr lang="hr-HR" sz="1400" dirty="0"/>
              <a:t> </a:t>
            </a:r>
            <a:r>
              <a:rPr lang="en-US" sz="1400" dirty="0"/>
              <a:t>neurotransmitter</a:t>
            </a:r>
            <a:r>
              <a:rPr lang="hr-HR" sz="1400" dirty="0"/>
              <a:t> involved in physiological functions in the central</a:t>
            </a:r>
            <a:r>
              <a:rPr lang="it-IT" sz="1400" dirty="0"/>
              <a:t> and </a:t>
            </a:r>
            <a:r>
              <a:rPr lang="it-IT" sz="1400" dirty="0" err="1"/>
              <a:t>peripheral</a:t>
            </a:r>
            <a:r>
              <a:rPr lang="hr-HR" sz="1400" dirty="0"/>
              <a:t> nervous system</a:t>
            </a:r>
            <a:r>
              <a:rPr lang="it-IT" sz="1400" dirty="0"/>
              <a:t>s</a:t>
            </a:r>
          </a:p>
          <a:p>
            <a:pPr algn="just"/>
            <a:r>
              <a:rPr lang="hr-HR" sz="1400" dirty="0"/>
              <a:t>Interacts </a:t>
            </a:r>
            <a:r>
              <a:rPr lang="en-US" sz="1400" dirty="0"/>
              <a:t>with five different G-protein-coupled receptors (GPCRs), namely D1-D5 receptors </a:t>
            </a:r>
            <a:r>
              <a:rPr lang="hr-HR" sz="1400" dirty="0"/>
              <a:t>(D1R-D5R)</a:t>
            </a:r>
          </a:p>
          <a:p>
            <a:pPr marL="0" indent="0" algn="just">
              <a:buNone/>
            </a:pPr>
            <a:r>
              <a:rPr lang="hr-HR" sz="1400" dirty="0"/>
              <a:t>             </a:t>
            </a:r>
          </a:p>
        </p:txBody>
      </p:sp>
      <p:sp>
        <p:nvSpPr>
          <p:cNvPr id="6" name="TextBox 5">
            <a:extLst>
              <a:ext uri="{FF2B5EF4-FFF2-40B4-BE49-F238E27FC236}">
                <a16:creationId xmlns:a16="http://schemas.microsoft.com/office/drawing/2014/main" id="{FE6EDD05-B43E-48E1-A778-91BB8B63AE68}"/>
              </a:ext>
            </a:extLst>
          </p:cNvPr>
          <p:cNvSpPr txBox="1"/>
          <p:nvPr/>
        </p:nvSpPr>
        <p:spPr>
          <a:xfrm>
            <a:off x="397500" y="1083774"/>
            <a:ext cx="1230465" cy="36933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hr-HR" dirty="0"/>
              <a:t>DOPAMINE</a:t>
            </a:r>
          </a:p>
        </p:txBody>
      </p:sp>
      <p:sp>
        <p:nvSpPr>
          <p:cNvPr id="8" name="TextBox 7">
            <a:extLst>
              <a:ext uri="{FF2B5EF4-FFF2-40B4-BE49-F238E27FC236}">
                <a16:creationId xmlns:a16="http://schemas.microsoft.com/office/drawing/2014/main" id="{6140D234-56E3-4E3A-B290-77F4B4C51C41}"/>
              </a:ext>
            </a:extLst>
          </p:cNvPr>
          <p:cNvSpPr txBox="1"/>
          <p:nvPr/>
        </p:nvSpPr>
        <p:spPr>
          <a:xfrm>
            <a:off x="508630" y="2654428"/>
            <a:ext cx="1258230" cy="646331"/>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r>
              <a:rPr lang="hr-HR" dirty="0"/>
              <a:t>DOPAMINE</a:t>
            </a:r>
          </a:p>
          <a:p>
            <a:r>
              <a:rPr lang="hr-HR" dirty="0"/>
              <a:t>RECEPTORS</a:t>
            </a:r>
          </a:p>
        </p:txBody>
      </p:sp>
      <p:pic>
        <p:nvPicPr>
          <p:cNvPr id="2" name="Immagine 1">
            <a:extLst>
              <a:ext uri="{FF2B5EF4-FFF2-40B4-BE49-F238E27FC236}">
                <a16:creationId xmlns:a16="http://schemas.microsoft.com/office/drawing/2014/main" id="{A939362F-CC73-40E9-BA8E-B04686CCAD4A}"/>
              </a:ext>
            </a:extLst>
          </p:cNvPr>
          <p:cNvPicPr>
            <a:picLocks noChangeAspect="1"/>
          </p:cNvPicPr>
          <p:nvPr/>
        </p:nvPicPr>
        <p:blipFill>
          <a:blip r:embed="rId4"/>
          <a:stretch>
            <a:fillRect/>
          </a:stretch>
        </p:blipFill>
        <p:spPr>
          <a:xfrm>
            <a:off x="2172894" y="3505200"/>
            <a:ext cx="3410507" cy="2403012"/>
          </a:xfrm>
          <a:prstGeom prst="rect">
            <a:avLst/>
          </a:prstGeom>
        </p:spPr>
      </p:pic>
      <p:sp>
        <p:nvSpPr>
          <p:cNvPr id="9" name="TextBox 8">
            <a:extLst>
              <a:ext uri="{FF2B5EF4-FFF2-40B4-BE49-F238E27FC236}">
                <a16:creationId xmlns:a16="http://schemas.microsoft.com/office/drawing/2014/main" id="{BA9B673C-E006-4312-845A-1B5C6983AAC0}"/>
              </a:ext>
            </a:extLst>
          </p:cNvPr>
          <p:cNvSpPr txBox="1"/>
          <p:nvPr/>
        </p:nvSpPr>
        <p:spPr>
          <a:xfrm>
            <a:off x="1766860" y="2514600"/>
            <a:ext cx="7227049" cy="1169551"/>
          </a:xfrm>
          <a:prstGeom prst="rect">
            <a:avLst/>
          </a:prstGeom>
          <a:noFill/>
        </p:spPr>
        <p:txBody>
          <a:bodyPr wrap="square" rtlCol="0">
            <a:spAutoFit/>
          </a:bodyPr>
          <a:lstStyle/>
          <a:p>
            <a:pPr marL="285750" indent="-285750" algn="just">
              <a:buFont typeface="Arial" panose="020B0604020202020204" pitchFamily="34" charset="0"/>
              <a:buChar char="•"/>
            </a:pPr>
            <a:r>
              <a:rPr lang="hr-HR" sz="1400" dirty="0"/>
              <a:t>D</a:t>
            </a:r>
            <a:r>
              <a:rPr lang="en-US" sz="1400" dirty="0" err="1"/>
              <a:t>ivided</a:t>
            </a:r>
            <a:r>
              <a:rPr lang="en-US" sz="1400" dirty="0"/>
              <a:t> into D1-like and D2-like subfamilies on the basis of sequence similarity and signal transduction properties</a:t>
            </a:r>
            <a:r>
              <a:rPr lang="hr-HR" sz="1400" dirty="0"/>
              <a:t> (</a:t>
            </a:r>
            <a:r>
              <a:rPr lang="hr-HR" sz="1400" i="1" dirty="0"/>
              <a:t>Figure 1</a:t>
            </a:r>
            <a:r>
              <a:rPr lang="hr-HR" sz="1400" dirty="0"/>
              <a:t>)</a:t>
            </a:r>
          </a:p>
          <a:p>
            <a:pPr marL="0" indent="0" algn="just">
              <a:buNone/>
            </a:pPr>
            <a:r>
              <a:rPr lang="hr-HR" sz="1400" dirty="0"/>
              <a:t>	a) D1-like </a:t>
            </a:r>
            <a:r>
              <a:rPr lang="hr-HR" sz="1400" dirty="0" err="1"/>
              <a:t>subfamily</a:t>
            </a:r>
            <a:r>
              <a:rPr lang="hr-HR" sz="1400" dirty="0"/>
              <a:t>:</a:t>
            </a:r>
            <a:r>
              <a:rPr lang="en-US" sz="1400" dirty="0"/>
              <a:t> </a:t>
            </a:r>
            <a:r>
              <a:rPr lang="hr-HR" sz="1400" dirty="0"/>
              <a:t>- </a:t>
            </a:r>
            <a:r>
              <a:rPr lang="en-US" sz="1400" dirty="0"/>
              <a:t>D1R and D5R subtypes</a:t>
            </a:r>
            <a:endParaRPr lang="hr-HR" sz="1400" dirty="0"/>
          </a:p>
          <a:p>
            <a:pPr marL="0" indent="0" algn="just">
              <a:buNone/>
            </a:pPr>
            <a:r>
              <a:rPr lang="it-IT" sz="1400" dirty="0"/>
              <a:t>	</a:t>
            </a:r>
            <a:r>
              <a:rPr lang="hr-HR" sz="1400" dirty="0"/>
              <a:t>b) </a:t>
            </a:r>
            <a:r>
              <a:rPr lang="en-US" sz="1400" dirty="0"/>
              <a:t>D2-like </a:t>
            </a:r>
            <a:r>
              <a:rPr lang="en-US" sz="1400" dirty="0" err="1"/>
              <a:t>subfamil</a:t>
            </a:r>
            <a:r>
              <a:rPr lang="hr-HR" sz="1400" dirty="0"/>
              <a:t>y: -</a:t>
            </a:r>
            <a:r>
              <a:rPr lang="en-US" sz="1400" dirty="0"/>
              <a:t>D2R, D3R, and D4R subtypes</a:t>
            </a:r>
            <a:endParaRPr lang="hr-HR" sz="1400" dirty="0"/>
          </a:p>
          <a:p>
            <a:endParaRPr lang="en-US" sz="1400" dirty="0"/>
          </a:p>
        </p:txBody>
      </p:sp>
      <p:sp>
        <p:nvSpPr>
          <p:cNvPr id="11" name="TextBox 10">
            <a:extLst>
              <a:ext uri="{FF2B5EF4-FFF2-40B4-BE49-F238E27FC236}">
                <a16:creationId xmlns:a16="http://schemas.microsoft.com/office/drawing/2014/main" id="{A1FC6109-A605-4755-990E-3BB5938903F8}"/>
              </a:ext>
            </a:extLst>
          </p:cNvPr>
          <p:cNvSpPr txBox="1"/>
          <p:nvPr/>
        </p:nvSpPr>
        <p:spPr>
          <a:xfrm>
            <a:off x="5583401" y="5334000"/>
            <a:ext cx="3410508" cy="523220"/>
          </a:xfrm>
          <a:prstGeom prst="rect">
            <a:avLst/>
          </a:prstGeom>
          <a:noFill/>
        </p:spPr>
        <p:txBody>
          <a:bodyPr wrap="square" rtlCol="0">
            <a:spAutoFit/>
          </a:bodyPr>
          <a:lstStyle/>
          <a:p>
            <a:pPr algn="ctr"/>
            <a:r>
              <a:rPr lang="hr-HR" sz="1400" b="1" i="1" dirty="0"/>
              <a:t>Figure 1</a:t>
            </a:r>
            <a:r>
              <a:rPr lang="hr-HR" sz="1400" b="1" dirty="0"/>
              <a:t>. </a:t>
            </a:r>
            <a:r>
              <a:rPr lang="hr-HR" sz="1400" i="1" dirty="0"/>
              <a:t>Depiction </a:t>
            </a:r>
            <a:r>
              <a:rPr lang="hr-HR" sz="1400" i="1" dirty="0" err="1"/>
              <a:t>of</a:t>
            </a:r>
            <a:r>
              <a:rPr lang="hr-HR" sz="1400" i="1" dirty="0"/>
              <a:t> D1- </a:t>
            </a:r>
            <a:r>
              <a:rPr lang="hr-HR" sz="1400" i="1" dirty="0" err="1"/>
              <a:t>like</a:t>
            </a:r>
            <a:r>
              <a:rPr lang="hr-HR" sz="1400" i="1" dirty="0"/>
              <a:t> </a:t>
            </a:r>
            <a:r>
              <a:rPr lang="hr-HR" sz="1400" i="1" dirty="0" err="1"/>
              <a:t>and</a:t>
            </a:r>
            <a:r>
              <a:rPr lang="hr-HR" sz="1400" i="1" dirty="0"/>
              <a:t> D2- </a:t>
            </a:r>
            <a:r>
              <a:rPr lang="hr-HR" sz="1400" i="1" dirty="0" err="1"/>
              <a:t>like</a:t>
            </a:r>
            <a:r>
              <a:rPr lang="hr-HR" sz="1400" i="1" dirty="0"/>
              <a:t> dopamine receptor </a:t>
            </a:r>
            <a:r>
              <a:rPr lang="hr-HR" sz="1400" i="1" dirty="0" err="1"/>
              <a:t>subfamilies</a:t>
            </a:r>
            <a:endParaRPr lang="en-US" sz="1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228600"/>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3">
            <a:extLst>
              <a:ext uri="{FF2B5EF4-FFF2-40B4-BE49-F238E27FC236}">
                <a16:creationId xmlns:a16="http://schemas.microsoft.com/office/drawing/2014/main" id="{B54B3A9E-5B3A-4715-B052-3F24FC0C8F01}"/>
              </a:ext>
            </a:extLst>
          </p:cNvPr>
          <p:cNvSpPr>
            <a:spLocks noGrp="1"/>
          </p:cNvSpPr>
          <p:nvPr>
            <p:ph idx="1"/>
          </p:nvPr>
        </p:nvSpPr>
        <p:spPr>
          <a:xfrm>
            <a:off x="152401" y="1525866"/>
            <a:ext cx="3581400" cy="4417734"/>
          </a:xfrm>
        </p:spPr>
        <p:txBody>
          <a:bodyPr>
            <a:normAutofit/>
          </a:bodyPr>
          <a:lstStyle/>
          <a:p>
            <a:pPr algn="just"/>
            <a:r>
              <a:rPr lang="en-US" sz="1400" dirty="0"/>
              <a:t>D4R subtype is encoded by DRD4 gene</a:t>
            </a:r>
            <a:endParaRPr lang="hr-HR" sz="1400" dirty="0"/>
          </a:p>
          <a:p>
            <a:pPr algn="just"/>
            <a:r>
              <a:rPr lang="hr-HR" sz="1400" dirty="0"/>
              <a:t>L</a:t>
            </a:r>
            <a:r>
              <a:rPr lang="en-US" sz="1400" dirty="0" err="1"/>
              <a:t>ocated</a:t>
            </a:r>
            <a:r>
              <a:rPr lang="en-US" sz="1400" dirty="0"/>
              <a:t> in the frontal cortex, amygdala, h</a:t>
            </a:r>
            <a:r>
              <a:rPr lang="hr-HR" sz="1400" dirty="0" err="1"/>
              <a:t>ip</a:t>
            </a:r>
            <a:r>
              <a:rPr lang="en-US" sz="1400" dirty="0" err="1"/>
              <a:t>pocampus</a:t>
            </a:r>
            <a:r>
              <a:rPr lang="en-US" sz="1400" dirty="0"/>
              <a:t>, globus pallidus, substantia nigra pars compacta and thalamus</a:t>
            </a:r>
            <a:r>
              <a:rPr lang="hr-HR" sz="1400" dirty="0"/>
              <a:t>;</a:t>
            </a:r>
            <a:r>
              <a:rPr lang="en-US" sz="1400" dirty="0"/>
              <a:t> and at the periphery in retina, kidney, adrenal glands, sympathetic ganglia, blood vessels, heart and gastrointestinal tract</a:t>
            </a:r>
            <a:endParaRPr lang="hr-HR" sz="1400" dirty="0"/>
          </a:p>
          <a:p>
            <a:pPr algn="just"/>
            <a:r>
              <a:rPr lang="hr-HR" sz="1400" dirty="0"/>
              <a:t>P</a:t>
            </a:r>
            <a:r>
              <a:rPr lang="en-US" sz="1400" dirty="0" err="1"/>
              <a:t>otential</a:t>
            </a:r>
            <a:r>
              <a:rPr lang="en-US" sz="1400" dirty="0"/>
              <a:t> target for the treatment of widespread</a:t>
            </a:r>
            <a:r>
              <a:rPr lang="hr-HR" sz="1400" dirty="0"/>
              <a:t> </a:t>
            </a:r>
            <a:r>
              <a:rPr lang="hr-HR" sz="1400" dirty="0" err="1"/>
              <a:t>diseases</a:t>
            </a:r>
            <a:r>
              <a:rPr lang="hr-HR" sz="1400" dirty="0"/>
              <a:t>: a</a:t>
            </a:r>
            <a:r>
              <a:rPr lang="en-US" sz="1400" dirty="0" err="1"/>
              <a:t>ddiction</a:t>
            </a:r>
            <a:r>
              <a:rPr lang="en-US" sz="1400" dirty="0"/>
              <a:t>, eating disorders, Parkinson’s disease and cancer </a:t>
            </a:r>
            <a:endParaRPr lang="hr-HR" sz="1400" dirty="0"/>
          </a:p>
          <a:p>
            <a:pPr algn="just"/>
            <a:r>
              <a:rPr lang="en-US" sz="1400" b="1" dirty="0"/>
              <a:t>Given the limitations of current drugs, innovative treatments that improve efficacy and safety are an urgent need</a:t>
            </a:r>
            <a:r>
              <a:rPr lang="hr-HR" sz="1400" b="1" dirty="0"/>
              <a:t>!</a:t>
            </a:r>
            <a:r>
              <a:rPr lang="en-US" sz="1400" b="1" dirty="0"/>
              <a:t> </a:t>
            </a:r>
            <a:endParaRPr lang="hr-HR" sz="1400" b="1" dirty="0"/>
          </a:p>
          <a:p>
            <a:pPr algn="just"/>
            <a:r>
              <a:rPr lang="hr-HR" sz="1400" dirty="0"/>
              <a:t>Compounds belonging to different chemotypes, including aryl-linked piperazines, amide-linked piperazines, piperidines, morpholines and imidazolines, have been reported as selective D4R ligands (</a:t>
            </a:r>
            <a:r>
              <a:rPr lang="hr-HR" sz="1400" i="1" dirty="0"/>
              <a:t>Figure 2</a:t>
            </a:r>
            <a:r>
              <a:rPr lang="hr-HR" sz="1400" dirty="0"/>
              <a:t>)</a:t>
            </a:r>
          </a:p>
        </p:txBody>
      </p:sp>
      <p:sp>
        <p:nvSpPr>
          <p:cNvPr id="6" name="TextBox 5">
            <a:extLst>
              <a:ext uri="{FF2B5EF4-FFF2-40B4-BE49-F238E27FC236}">
                <a16:creationId xmlns:a16="http://schemas.microsoft.com/office/drawing/2014/main" id="{FE6EDD05-B43E-48E1-A778-91BB8B63AE68}"/>
              </a:ext>
            </a:extLst>
          </p:cNvPr>
          <p:cNvSpPr txBox="1"/>
          <p:nvPr/>
        </p:nvSpPr>
        <p:spPr>
          <a:xfrm>
            <a:off x="409852" y="1018708"/>
            <a:ext cx="569387" cy="369332"/>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r>
              <a:rPr lang="hr-HR" dirty="0"/>
              <a:t>D4</a:t>
            </a:r>
            <a:r>
              <a:rPr lang="it-IT" dirty="0"/>
              <a:t>R</a:t>
            </a:r>
            <a:endParaRPr lang="hr-HR" dirty="0"/>
          </a:p>
        </p:txBody>
      </p:sp>
      <p:sp>
        <p:nvSpPr>
          <p:cNvPr id="9" name="TextBox 8">
            <a:extLst>
              <a:ext uri="{FF2B5EF4-FFF2-40B4-BE49-F238E27FC236}">
                <a16:creationId xmlns:a16="http://schemas.microsoft.com/office/drawing/2014/main" id="{53F829AD-C9A0-44EB-8A60-FC5954548D01}"/>
              </a:ext>
            </a:extLst>
          </p:cNvPr>
          <p:cNvSpPr txBox="1"/>
          <p:nvPr/>
        </p:nvSpPr>
        <p:spPr>
          <a:xfrm>
            <a:off x="4724400" y="4648200"/>
            <a:ext cx="3962401" cy="523220"/>
          </a:xfrm>
          <a:prstGeom prst="rect">
            <a:avLst/>
          </a:prstGeom>
          <a:noFill/>
        </p:spPr>
        <p:txBody>
          <a:bodyPr wrap="square" rtlCol="0">
            <a:spAutoFit/>
          </a:bodyPr>
          <a:lstStyle/>
          <a:p>
            <a:pPr algn="ctr"/>
            <a:r>
              <a:rPr lang="hr-HR" sz="1400" b="1" i="1" dirty="0"/>
              <a:t>Figure 2</a:t>
            </a:r>
            <a:r>
              <a:rPr lang="hr-HR" sz="1400" b="1" dirty="0"/>
              <a:t>. </a:t>
            </a:r>
            <a:r>
              <a:rPr lang="hr-HR" sz="1400" i="1" dirty="0"/>
              <a:t>Depiction of different chemotypes of selective D4</a:t>
            </a:r>
            <a:r>
              <a:rPr lang="it-IT" sz="1400" i="1" dirty="0"/>
              <a:t>R</a:t>
            </a:r>
            <a:r>
              <a:rPr lang="hr-HR" sz="1400" i="1" dirty="0"/>
              <a:t> ligands</a:t>
            </a:r>
            <a:endParaRPr lang="en-US" sz="1400" i="1" dirty="0"/>
          </a:p>
        </p:txBody>
      </p:sp>
      <p:graphicFrame>
        <p:nvGraphicFramePr>
          <p:cNvPr id="8" name="Oggetto 7">
            <a:extLst>
              <a:ext uri="{FF2B5EF4-FFF2-40B4-BE49-F238E27FC236}">
                <a16:creationId xmlns:a16="http://schemas.microsoft.com/office/drawing/2014/main" id="{DC028C8C-BEE0-4594-8BDF-E18C3E2EA343}"/>
              </a:ext>
            </a:extLst>
          </p:cNvPr>
          <p:cNvGraphicFramePr>
            <a:graphicFrameLocks noChangeAspect="1"/>
          </p:cNvGraphicFramePr>
          <p:nvPr>
            <p:extLst>
              <p:ext uri="{D42A27DB-BD31-4B8C-83A1-F6EECF244321}">
                <p14:modId xmlns:p14="http://schemas.microsoft.com/office/powerpoint/2010/main" val="2734625143"/>
              </p:ext>
            </p:extLst>
          </p:nvPr>
        </p:nvGraphicFramePr>
        <p:xfrm>
          <a:off x="3810000" y="1565954"/>
          <a:ext cx="5254625" cy="3018144"/>
        </p:xfrm>
        <a:graphic>
          <a:graphicData uri="http://schemas.openxmlformats.org/presentationml/2006/ole">
            <mc:AlternateContent xmlns:mc="http://schemas.openxmlformats.org/markup-compatibility/2006">
              <mc:Choice xmlns:v="urn:schemas-microsoft-com:vml" Requires="v">
                <p:oleObj spid="_x0000_s1072" name="CS ChemDraw Drawing" r:id="rId4" imgW="7918704" imgH="4548879" progId="ChemDraw.Document.6.0">
                  <p:embed/>
                </p:oleObj>
              </mc:Choice>
              <mc:Fallback>
                <p:oleObj name="CS ChemDraw Drawing" r:id="rId4" imgW="7918704" imgH="4548879" progId="ChemDraw.Document.6.0">
                  <p:embed/>
                  <p:pic>
                    <p:nvPicPr>
                      <p:cNvPr id="0" name=""/>
                      <p:cNvPicPr/>
                      <p:nvPr/>
                    </p:nvPicPr>
                    <p:blipFill>
                      <a:blip r:embed="rId5"/>
                      <a:stretch>
                        <a:fillRect/>
                      </a:stretch>
                    </p:blipFill>
                    <p:spPr>
                      <a:xfrm>
                        <a:off x="3810000" y="1565954"/>
                        <a:ext cx="5254625" cy="3018144"/>
                      </a:xfrm>
                      <a:prstGeom prst="rect">
                        <a:avLst/>
                      </a:prstGeom>
                    </p:spPr>
                  </p:pic>
                </p:oleObj>
              </mc:Fallback>
            </mc:AlternateContent>
          </a:graphicData>
        </a:graphic>
      </p:graphicFrame>
    </p:spTree>
    <p:extLst>
      <p:ext uri="{BB962C8B-B14F-4D97-AF65-F5344CB8AC3E}">
        <p14:creationId xmlns:p14="http://schemas.microsoft.com/office/powerpoint/2010/main" val="426026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228600"/>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3">
            <a:extLst>
              <a:ext uri="{FF2B5EF4-FFF2-40B4-BE49-F238E27FC236}">
                <a16:creationId xmlns:a16="http://schemas.microsoft.com/office/drawing/2014/main" id="{B54B3A9E-5B3A-4715-B052-3F24FC0C8F01}"/>
              </a:ext>
            </a:extLst>
          </p:cNvPr>
          <p:cNvSpPr>
            <a:spLocks noGrp="1"/>
          </p:cNvSpPr>
          <p:nvPr>
            <p:ph idx="1"/>
          </p:nvPr>
        </p:nvSpPr>
        <p:spPr>
          <a:xfrm>
            <a:off x="471224" y="1353258"/>
            <a:ext cx="3810000" cy="4213318"/>
          </a:xfrm>
        </p:spPr>
        <p:txBody>
          <a:bodyPr>
            <a:normAutofit lnSpcReduction="10000"/>
          </a:bodyPr>
          <a:lstStyle/>
          <a:p>
            <a:pPr marL="0" indent="0" algn="ctr">
              <a:buNone/>
            </a:pPr>
            <a:r>
              <a:rPr lang="en-US" sz="1400" dirty="0"/>
              <a:t>Known as M1 muscarinic </a:t>
            </a:r>
            <a:r>
              <a:rPr lang="en-US" sz="1400" dirty="0" err="1"/>
              <a:t>bitopic</a:t>
            </a:r>
            <a:r>
              <a:rPr lang="en-US" sz="1400" dirty="0"/>
              <a:t> agonist</a:t>
            </a:r>
          </a:p>
          <a:p>
            <a:pPr marL="0" indent="0" algn="ctr">
              <a:buNone/>
            </a:pPr>
            <a:r>
              <a:rPr lang="en-US" sz="1400" dirty="0"/>
              <a:t>We demonstrated that it also behaves as a potent and selective D4R ligand </a:t>
            </a:r>
          </a:p>
          <a:p>
            <a:pPr marL="0" indent="0" algn="ctr">
              <a:buNone/>
            </a:pPr>
            <a:endParaRPr lang="en-US" sz="1400" dirty="0"/>
          </a:p>
          <a:p>
            <a:pPr marL="0" indent="0" algn="ctr">
              <a:buNone/>
            </a:pPr>
            <a:endParaRPr lang="en-US" sz="1400" dirty="0"/>
          </a:p>
          <a:p>
            <a:pPr marL="0" indent="0" algn="ctr">
              <a:buNone/>
            </a:pPr>
            <a:endParaRPr lang="en-US" sz="1400" dirty="0"/>
          </a:p>
          <a:p>
            <a:pPr marL="0" indent="0" algn="ctr">
              <a:buNone/>
            </a:pPr>
            <a:endParaRPr lang="en-US" sz="1400" dirty="0"/>
          </a:p>
          <a:p>
            <a:pPr marL="0" indent="0" algn="ctr">
              <a:buNone/>
            </a:pPr>
            <a:endParaRPr lang="en-US" sz="1400" dirty="0"/>
          </a:p>
          <a:p>
            <a:pPr marL="0" indent="0" algn="just">
              <a:buNone/>
            </a:pPr>
            <a:r>
              <a:rPr lang="en-US" sz="1400" dirty="0"/>
              <a:t>77-LH-28-1 </a:t>
            </a:r>
            <a:r>
              <a:rPr lang="hr-HR" sz="1400" dirty="0"/>
              <a:t>structure </a:t>
            </a:r>
            <a:r>
              <a:rPr lang="en-US" sz="1400" dirty="0"/>
              <a:t>fits all the features of the pharmacophoric model proposed for the  classical selective D4R ligands</a:t>
            </a:r>
            <a:r>
              <a:rPr lang="it-IT" sz="1400" dirty="0"/>
              <a:t> and </a:t>
            </a:r>
            <a:r>
              <a:rPr lang="it-IT" sz="1400" dirty="0" err="1"/>
              <a:t>consisting</a:t>
            </a:r>
            <a:r>
              <a:rPr lang="it-IT" sz="1400" dirty="0"/>
              <a:t> of </a:t>
            </a:r>
            <a:r>
              <a:rPr lang="en-US" sz="1400" dirty="0"/>
              <a:t>a lipophilic moiety linked by a spacer to a basic function and an aromatic terminal</a:t>
            </a:r>
            <a:r>
              <a:rPr lang="hr-HR" sz="1400" dirty="0"/>
              <a:t> </a:t>
            </a:r>
            <a:r>
              <a:rPr lang="it-IT" sz="1400" dirty="0"/>
              <a:t>(</a:t>
            </a:r>
            <a:r>
              <a:rPr lang="hr-HR" sz="1400" i="1" dirty="0"/>
              <a:t>Figure 3A</a:t>
            </a:r>
            <a:r>
              <a:rPr lang="hr-HR" sz="1400" dirty="0"/>
              <a:t>)</a:t>
            </a:r>
            <a:r>
              <a:rPr lang="it-IT" sz="1400" dirty="0"/>
              <a:t>, </a:t>
            </a:r>
            <a:r>
              <a:rPr lang="en-US" sz="1400" dirty="0"/>
              <a:t>except for the presence of a butyl chain instead of the aromatic terminal</a:t>
            </a:r>
            <a:r>
              <a:rPr lang="hr-HR" sz="1400" dirty="0"/>
              <a:t> (</a:t>
            </a:r>
            <a:r>
              <a:rPr lang="hr-HR" sz="1400" i="1" dirty="0"/>
              <a:t>Figure 3B</a:t>
            </a:r>
            <a:r>
              <a:rPr lang="hr-HR" sz="1400" dirty="0"/>
              <a:t>)</a:t>
            </a:r>
          </a:p>
          <a:p>
            <a:pPr algn="ctr"/>
            <a:r>
              <a:rPr lang="hr-HR" sz="1400" b="1" dirty="0"/>
              <a:t>77-LH-28-1 → model for synthesis of novel D4R molecules</a:t>
            </a:r>
          </a:p>
        </p:txBody>
      </p:sp>
      <p:sp>
        <p:nvSpPr>
          <p:cNvPr id="6" name="TextBox 5">
            <a:extLst>
              <a:ext uri="{FF2B5EF4-FFF2-40B4-BE49-F238E27FC236}">
                <a16:creationId xmlns:a16="http://schemas.microsoft.com/office/drawing/2014/main" id="{FE6EDD05-B43E-48E1-A778-91BB8B63AE68}"/>
              </a:ext>
            </a:extLst>
          </p:cNvPr>
          <p:cNvSpPr txBox="1"/>
          <p:nvPr/>
        </p:nvSpPr>
        <p:spPr>
          <a:xfrm>
            <a:off x="1524000" y="729216"/>
            <a:ext cx="1223412" cy="369332"/>
          </a:xfrm>
          <a:prstGeom prst="rect">
            <a:avLst/>
          </a:prstGeom>
          <a:noFill/>
          <a:ln w="28575" cap="flat" cmpd="sng" algn="ctr">
            <a:solidFill>
              <a:srgbClr val="60328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hr-HR" dirty="0">
                <a:solidFill>
                  <a:srgbClr val="60328E"/>
                </a:solidFill>
              </a:rPr>
              <a:t>77-LH-28-1</a:t>
            </a:r>
          </a:p>
        </p:txBody>
      </p:sp>
      <p:sp>
        <p:nvSpPr>
          <p:cNvPr id="9" name="TextBox 8">
            <a:extLst>
              <a:ext uri="{FF2B5EF4-FFF2-40B4-BE49-F238E27FC236}">
                <a16:creationId xmlns:a16="http://schemas.microsoft.com/office/drawing/2014/main" id="{53F829AD-C9A0-44EB-8A60-FC5954548D01}"/>
              </a:ext>
            </a:extLst>
          </p:cNvPr>
          <p:cNvSpPr txBox="1"/>
          <p:nvPr/>
        </p:nvSpPr>
        <p:spPr>
          <a:xfrm>
            <a:off x="5181600" y="4484759"/>
            <a:ext cx="3730913" cy="1015663"/>
          </a:xfrm>
          <a:prstGeom prst="rect">
            <a:avLst/>
          </a:prstGeom>
          <a:noFill/>
        </p:spPr>
        <p:txBody>
          <a:bodyPr wrap="square" rtlCol="0">
            <a:spAutoFit/>
          </a:bodyPr>
          <a:lstStyle/>
          <a:p>
            <a:pPr algn="just"/>
            <a:r>
              <a:rPr lang="hr-HR" sz="1200" b="1" i="1" dirty="0"/>
              <a:t>Figure 3A) </a:t>
            </a:r>
            <a:r>
              <a:rPr lang="it-IT" sz="1200" b="1" i="1" dirty="0"/>
              <a:t> </a:t>
            </a:r>
            <a:r>
              <a:rPr lang="it-IT" sz="1200" i="1" dirty="0"/>
              <a:t>G</a:t>
            </a:r>
            <a:r>
              <a:rPr lang="en-US" sz="1200" i="1" dirty="0" err="1"/>
              <a:t>eneral</a:t>
            </a:r>
            <a:r>
              <a:rPr lang="en-US" sz="1200" i="1" dirty="0"/>
              <a:t> pharmacophoric model deduced from </a:t>
            </a:r>
            <a:r>
              <a:rPr lang="hr-HR" sz="1200" i="1" dirty="0" err="1"/>
              <a:t>the</a:t>
            </a:r>
            <a:r>
              <a:rPr lang="hr-HR" sz="1200" i="1" dirty="0"/>
              <a:t> </a:t>
            </a:r>
            <a:r>
              <a:rPr lang="hr-HR" sz="1200" i="1" dirty="0" err="1"/>
              <a:t>structures</a:t>
            </a:r>
            <a:r>
              <a:rPr lang="hr-HR" sz="1200" i="1" dirty="0"/>
              <a:t> </a:t>
            </a:r>
            <a:r>
              <a:rPr lang="hr-HR" sz="1200" i="1" dirty="0" err="1"/>
              <a:t>of</a:t>
            </a:r>
            <a:r>
              <a:rPr lang="hr-HR" sz="1200" i="1" dirty="0"/>
              <a:t> </a:t>
            </a:r>
            <a:r>
              <a:rPr lang="en-US" sz="1200" i="1" dirty="0"/>
              <a:t>classic dopamine D4R drug</a:t>
            </a:r>
            <a:r>
              <a:rPr lang="hr-HR" sz="1200" i="1" dirty="0"/>
              <a:t>s.</a:t>
            </a:r>
            <a:r>
              <a:rPr lang="en-US" sz="1200" i="1" dirty="0"/>
              <a:t> </a:t>
            </a:r>
          </a:p>
          <a:p>
            <a:pPr algn="just"/>
            <a:r>
              <a:rPr lang="it-IT" sz="1200" b="1" i="1" dirty="0"/>
              <a:t>Figure</a:t>
            </a:r>
            <a:r>
              <a:rPr lang="hr-HR" sz="1200" b="1" i="1" dirty="0"/>
              <a:t> 3</a:t>
            </a:r>
            <a:r>
              <a:rPr lang="en-US" sz="1200" b="1" i="1" dirty="0"/>
              <a:t>B) </a:t>
            </a:r>
            <a:r>
              <a:rPr lang="it-IT" sz="1200" i="1" dirty="0"/>
              <a:t>C</a:t>
            </a:r>
            <a:r>
              <a:rPr lang="en-US" sz="1200" i="1" dirty="0" err="1"/>
              <a:t>hemical</a:t>
            </a:r>
            <a:r>
              <a:rPr lang="en-US" sz="1200" i="1" dirty="0"/>
              <a:t> structure of 77-LH-28-1, fitting all the features of the pharmacophore except for the aromatic terminal, which is replaced by a butyl chain.</a:t>
            </a:r>
          </a:p>
        </p:txBody>
      </p:sp>
      <p:sp>
        <p:nvSpPr>
          <p:cNvPr id="7" name="Rettangolo 6">
            <a:extLst>
              <a:ext uri="{FF2B5EF4-FFF2-40B4-BE49-F238E27FC236}">
                <a16:creationId xmlns:a16="http://schemas.microsoft.com/office/drawing/2014/main" id="{2339C58A-2F0B-4AE8-9245-984EFCBAD7C3}"/>
              </a:ext>
            </a:extLst>
          </p:cNvPr>
          <p:cNvSpPr/>
          <p:nvPr/>
        </p:nvSpPr>
        <p:spPr>
          <a:xfrm>
            <a:off x="530970" y="5566576"/>
            <a:ext cx="3413755" cy="307777"/>
          </a:xfrm>
          <a:prstGeom prst="rect">
            <a:avLst/>
          </a:prstGeom>
        </p:spPr>
        <p:txBody>
          <a:bodyPr wrap="none">
            <a:spAutoFit/>
          </a:bodyPr>
          <a:lstStyle/>
          <a:p>
            <a:r>
              <a:rPr lang="en-US" sz="1400" dirty="0"/>
              <a:t>Del Bello F. et al. </a:t>
            </a:r>
            <a:r>
              <a:rPr lang="en-US" sz="1400" i="1" dirty="0"/>
              <a:t>J Med Chem. </a:t>
            </a:r>
            <a:r>
              <a:rPr lang="en-US" sz="1400" b="1" dirty="0"/>
              <a:t>2018</a:t>
            </a:r>
            <a:r>
              <a:rPr lang="en-US" sz="1400" i="1" dirty="0"/>
              <a:t>, 61:</a:t>
            </a:r>
            <a:r>
              <a:rPr lang="en-US" sz="1400" dirty="0"/>
              <a:t>3712</a:t>
            </a:r>
            <a:endParaRPr lang="it-IT" sz="1400" dirty="0"/>
          </a:p>
        </p:txBody>
      </p:sp>
      <p:sp>
        <p:nvSpPr>
          <p:cNvPr id="8" name="Freccia in giù 7">
            <a:extLst>
              <a:ext uri="{FF2B5EF4-FFF2-40B4-BE49-F238E27FC236}">
                <a16:creationId xmlns:a16="http://schemas.microsoft.com/office/drawing/2014/main" id="{AA98C9FB-D7DB-42C5-ABB3-D69B3A17699F}"/>
              </a:ext>
            </a:extLst>
          </p:cNvPr>
          <p:cNvSpPr/>
          <p:nvPr/>
        </p:nvSpPr>
        <p:spPr>
          <a:xfrm>
            <a:off x="2237848" y="2163160"/>
            <a:ext cx="276752" cy="336608"/>
          </a:xfrm>
          <a:prstGeom prst="down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 name="Tabella 10">
            <a:extLst>
              <a:ext uri="{FF2B5EF4-FFF2-40B4-BE49-F238E27FC236}">
                <a16:creationId xmlns:a16="http://schemas.microsoft.com/office/drawing/2014/main" id="{D52D24B4-F274-4EFE-8424-C78CCA9521F2}"/>
              </a:ext>
            </a:extLst>
          </p:cNvPr>
          <p:cNvGraphicFramePr>
            <a:graphicFrameLocks noGrp="1"/>
          </p:cNvGraphicFramePr>
          <p:nvPr>
            <p:extLst>
              <p:ext uri="{D42A27DB-BD31-4B8C-83A1-F6EECF244321}">
                <p14:modId xmlns:p14="http://schemas.microsoft.com/office/powerpoint/2010/main" val="349895102"/>
              </p:ext>
            </p:extLst>
          </p:nvPr>
        </p:nvGraphicFramePr>
        <p:xfrm>
          <a:off x="381000" y="2641288"/>
          <a:ext cx="4094694" cy="769956"/>
        </p:xfrm>
        <a:graphic>
          <a:graphicData uri="http://schemas.openxmlformats.org/drawingml/2006/table">
            <a:tbl>
              <a:tblPr firstRow="1" firstCol="1" lastRow="1" lastCol="1" bandRow="1" bandCol="1"/>
              <a:tblGrid>
                <a:gridCol w="756000">
                  <a:extLst>
                    <a:ext uri="{9D8B030D-6E8A-4147-A177-3AD203B41FA5}">
                      <a16:colId xmlns:a16="http://schemas.microsoft.com/office/drawing/2014/main" val="3336249966"/>
                    </a:ext>
                  </a:extLst>
                </a:gridCol>
                <a:gridCol w="756000">
                  <a:extLst>
                    <a:ext uri="{9D8B030D-6E8A-4147-A177-3AD203B41FA5}">
                      <a16:colId xmlns:a16="http://schemas.microsoft.com/office/drawing/2014/main" val="4266674056"/>
                    </a:ext>
                  </a:extLst>
                </a:gridCol>
                <a:gridCol w="756000">
                  <a:extLst>
                    <a:ext uri="{9D8B030D-6E8A-4147-A177-3AD203B41FA5}">
                      <a16:colId xmlns:a16="http://schemas.microsoft.com/office/drawing/2014/main" val="587328568"/>
                    </a:ext>
                  </a:extLst>
                </a:gridCol>
                <a:gridCol w="756000">
                  <a:extLst>
                    <a:ext uri="{9D8B030D-6E8A-4147-A177-3AD203B41FA5}">
                      <a16:colId xmlns:a16="http://schemas.microsoft.com/office/drawing/2014/main" val="492111721"/>
                    </a:ext>
                  </a:extLst>
                </a:gridCol>
                <a:gridCol w="557400">
                  <a:extLst>
                    <a:ext uri="{9D8B030D-6E8A-4147-A177-3AD203B41FA5}">
                      <a16:colId xmlns:a16="http://schemas.microsoft.com/office/drawing/2014/main" val="2249927835"/>
                    </a:ext>
                  </a:extLst>
                </a:gridCol>
                <a:gridCol w="513294">
                  <a:extLst>
                    <a:ext uri="{9D8B030D-6E8A-4147-A177-3AD203B41FA5}">
                      <a16:colId xmlns:a16="http://schemas.microsoft.com/office/drawing/2014/main" val="2985400401"/>
                    </a:ext>
                  </a:extLst>
                </a:gridCol>
              </a:tblGrid>
              <a:tr h="0">
                <a:tc rowSpan="2">
                  <a:txBody>
                    <a:bodyPr/>
                    <a:lstStyle/>
                    <a:p>
                      <a:pPr algn="ctr">
                        <a:lnSpc>
                          <a:spcPct val="150000"/>
                        </a:lnSpc>
                        <a:spcAft>
                          <a:spcPts val="0"/>
                        </a:spcAft>
                      </a:pPr>
                      <a:r>
                        <a:rPr lang="en-GB" sz="1000" b="1" dirty="0">
                          <a:effectLst/>
                        </a:rPr>
                        <a:t>Compound</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000" b="1" dirty="0">
                          <a:effectLst/>
                        </a:rPr>
                        <a:t> </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R="43180" algn="ctr">
                        <a:lnSpc>
                          <a:spcPct val="150000"/>
                        </a:lnSpc>
                        <a:spcAft>
                          <a:spcPts val="0"/>
                        </a:spcAft>
                      </a:pPr>
                      <a:r>
                        <a:rPr lang="en-GB" sz="1000" b="1" dirty="0" err="1">
                          <a:effectLst/>
                        </a:rPr>
                        <a:t>p</a:t>
                      </a:r>
                      <a:r>
                        <a:rPr lang="en-GB" sz="1000" b="1" i="1" dirty="0" err="1">
                          <a:effectLst/>
                        </a:rPr>
                        <a:t>K</a:t>
                      </a:r>
                      <a:r>
                        <a:rPr lang="en-GB" sz="1000" b="1" baseline="-25000" dirty="0" err="1">
                          <a:effectLst/>
                        </a:rPr>
                        <a:t>i</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n-GB" sz="1000" b="1">
                          <a:effectLst/>
                        </a:rPr>
                        <a:t> </a:t>
                      </a:r>
                      <a:endParaRPr lang="it-IT"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n-GB" sz="1000" b="1">
                          <a:effectLst/>
                        </a:rPr>
                        <a:t> </a:t>
                      </a:r>
                      <a:endParaRPr lang="it-IT"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R="19050" algn="ctr">
                        <a:lnSpc>
                          <a:spcPct val="150000"/>
                        </a:lnSpc>
                        <a:spcAft>
                          <a:spcPts val="0"/>
                        </a:spcAft>
                      </a:pPr>
                      <a:r>
                        <a:rPr lang="en-GB" sz="1000" b="1">
                          <a:effectLst/>
                        </a:rPr>
                        <a:t> </a:t>
                      </a:r>
                      <a:endParaRPr lang="it-IT"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4451872"/>
                  </a:ext>
                </a:extLst>
              </a:tr>
              <a:tr h="0">
                <a:tc vMerge="1">
                  <a:txBody>
                    <a:bodyPr/>
                    <a:lstStyle/>
                    <a:p>
                      <a:endParaRPr lang="it-IT"/>
                    </a:p>
                  </a:txBody>
                  <a:tcPr/>
                </a:tc>
                <a:tc>
                  <a:txBody>
                    <a:bodyPr/>
                    <a:lstStyle/>
                    <a:p>
                      <a:pPr algn="ctr">
                        <a:lnSpc>
                          <a:spcPct val="150000"/>
                        </a:lnSpc>
                        <a:spcAft>
                          <a:spcPts val="0"/>
                        </a:spcAft>
                      </a:pPr>
                      <a:r>
                        <a:rPr lang="en-GB" sz="1000" b="1" baseline="0" dirty="0">
                          <a:effectLst/>
                        </a:rPr>
                        <a:t>D2R</a:t>
                      </a:r>
                      <a:endParaRPr lang="it-IT"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43180" algn="ctr">
                        <a:lnSpc>
                          <a:spcPct val="150000"/>
                        </a:lnSpc>
                        <a:spcAft>
                          <a:spcPts val="0"/>
                        </a:spcAft>
                      </a:pPr>
                      <a:r>
                        <a:rPr lang="en-GB" sz="1000" b="1" baseline="0" dirty="0">
                          <a:effectLst/>
                        </a:rPr>
                        <a:t>D3R</a:t>
                      </a:r>
                      <a:endParaRPr lang="it-IT"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000" b="1" baseline="0" dirty="0">
                          <a:effectLst/>
                        </a:rPr>
                        <a:t>D4R</a:t>
                      </a:r>
                      <a:endParaRPr lang="it-IT"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GB" sz="1000" b="1" baseline="0" dirty="0">
                          <a:effectLst/>
                        </a:rPr>
                        <a:t>D4/D2</a:t>
                      </a:r>
                      <a:endParaRPr lang="it-IT"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9050" algn="ctr">
                        <a:lnSpc>
                          <a:spcPct val="150000"/>
                        </a:lnSpc>
                        <a:spcAft>
                          <a:spcPts val="0"/>
                        </a:spcAft>
                      </a:pPr>
                      <a:r>
                        <a:rPr lang="en-GB" sz="1000" b="1" baseline="0" dirty="0">
                          <a:effectLst/>
                        </a:rPr>
                        <a:t>D4/D3</a:t>
                      </a:r>
                      <a:endParaRPr lang="it-IT"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590788"/>
                  </a:ext>
                </a:extLst>
              </a:tr>
              <a:tr h="360000">
                <a:tc>
                  <a:txBody>
                    <a:bodyPr/>
                    <a:lstStyle/>
                    <a:p>
                      <a:pPr algn="ctr">
                        <a:lnSpc>
                          <a:spcPct val="150000"/>
                        </a:lnSpc>
                        <a:spcAft>
                          <a:spcPts val="0"/>
                        </a:spcAft>
                      </a:pPr>
                      <a:r>
                        <a:rPr lang="en-US" sz="1000" dirty="0">
                          <a:effectLst/>
                        </a:rPr>
                        <a:t>77-LH-28-1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000" dirty="0">
                          <a:effectLst/>
                        </a:rPr>
                        <a:t>6.17±0.16</a:t>
                      </a:r>
                      <a:endParaRPr lang="it-IT" sz="1100" dirty="0">
                        <a:effectLst/>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000" dirty="0">
                          <a:effectLst/>
                        </a:rPr>
                        <a:t>6.21±0.13</a:t>
                      </a:r>
                      <a:endParaRPr lang="it-IT" sz="1100" dirty="0">
                        <a:effectLst/>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000" dirty="0">
                          <a:effectLst/>
                        </a:rPr>
                        <a:t>9.01±0.04</a:t>
                      </a:r>
                      <a:endParaRPr lang="it-IT" sz="1100" dirty="0">
                        <a:effectLst/>
                      </a:endParaRPr>
                    </a:p>
                  </a:txBody>
                  <a:tcPr marL="68580" marR="6858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000" dirty="0">
                          <a:effectLst/>
                        </a:rPr>
                        <a:t>691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9050" algn="ctr">
                        <a:lnSpc>
                          <a:spcPct val="150000"/>
                        </a:lnSpc>
                        <a:spcAft>
                          <a:spcPts val="0"/>
                        </a:spcAft>
                      </a:pPr>
                      <a:r>
                        <a:rPr lang="en-US" sz="1000" dirty="0">
                          <a:effectLst/>
                        </a:rPr>
                        <a:t>631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674668"/>
                  </a:ext>
                </a:extLst>
              </a:tr>
            </a:tbl>
          </a:graphicData>
        </a:graphic>
      </p:graphicFrame>
      <p:sp>
        <p:nvSpPr>
          <p:cNvPr id="12" name="Ovale 11">
            <a:extLst>
              <a:ext uri="{FF2B5EF4-FFF2-40B4-BE49-F238E27FC236}">
                <a16:creationId xmlns:a16="http://schemas.microsoft.com/office/drawing/2014/main" id="{2AB7D43F-EABC-40ED-BF3F-33F725394398}"/>
              </a:ext>
            </a:extLst>
          </p:cNvPr>
          <p:cNvSpPr/>
          <p:nvPr/>
        </p:nvSpPr>
        <p:spPr>
          <a:xfrm>
            <a:off x="2703250" y="3085020"/>
            <a:ext cx="685800" cy="314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F486AA05-1F63-493B-89D0-227D5DBA0613}"/>
              </a:ext>
            </a:extLst>
          </p:cNvPr>
          <p:cNvSpPr/>
          <p:nvPr/>
        </p:nvSpPr>
        <p:spPr>
          <a:xfrm>
            <a:off x="6285837" y="3988391"/>
            <a:ext cx="880369" cy="276999"/>
          </a:xfrm>
          <a:prstGeom prst="rect">
            <a:avLst/>
          </a:prstGeom>
        </p:spPr>
        <p:txBody>
          <a:bodyPr wrap="none">
            <a:spAutoFit/>
          </a:bodyPr>
          <a:lstStyle/>
          <a:p>
            <a:r>
              <a:rPr lang="en-US" sz="1200" b="1" dirty="0"/>
              <a:t>77-LH-28-1</a:t>
            </a:r>
            <a:endParaRPr lang="it-IT" sz="1200" b="1" dirty="0"/>
          </a:p>
        </p:txBody>
      </p:sp>
      <p:pic>
        <p:nvPicPr>
          <p:cNvPr id="16" name="Picture 13">
            <a:extLst>
              <a:ext uri="{FF2B5EF4-FFF2-40B4-BE49-F238E27FC236}">
                <a16:creationId xmlns:a16="http://schemas.microsoft.com/office/drawing/2014/main" id="{A413C1D0-D9D9-4DED-B792-BBB650887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414" y="1228923"/>
            <a:ext cx="3730913" cy="2908743"/>
          </a:xfrm>
          <a:prstGeom prst="rect">
            <a:avLst/>
          </a:prstGeom>
        </p:spPr>
      </p:pic>
      <p:sp>
        <p:nvSpPr>
          <p:cNvPr id="17" name="TextBox 6">
            <a:extLst>
              <a:ext uri="{FF2B5EF4-FFF2-40B4-BE49-F238E27FC236}">
                <a16:creationId xmlns:a16="http://schemas.microsoft.com/office/drawing/2014/main" id="{F82817CE-FFDD-47E2-A9FC-5975CA3C6142}"/>
              </a:ext>
            </a:extLst>
          </p:cNvPr>
          <p:cNvSpPr txBox="1"/>
          <p:nvPr/>
        </p:nvSpPr>
        <p:spPr>
          <a:xfrm>
            <a:off x="7791935" y="3125444"/>
            <a:ext cx="948961" cy="415498"/>
          </a:xfrm>
          <a:prstGeom prst="rect">
            <a:avLst/>
          </a:prstGeom>
          <a:noFill/>
        </p:spPr>
        <p:txBody>
          <a:bodyPr wrap="square" rtlCol="0">
            <a:spAutoFit/>
          </a:bodyPr>
          <a:lstStyle/>
          <a:p>
            <a:pPr algn="ctr"/>
            <a:r>
              <a:rPr lang="hr-HR" sz="1050" dirty="0">
                <a:solidFill>
                  <a:srgbClr val="002060"/>
                </a:solidFill>
              </a:rPr>
              <a:t>No aromatic terminal!</a:t>
            </a:r>
            <a:endParaRPr lang="en-US" sz="1050" dirty="0">
              <a:solidFill>
                <a:srgbClr val="002060"/>
              </a:solidFill>
            </a:endParaRPr>
          </a:p>
        </p:txBody>
      </p:sp>
    </p:spTree>
    <p:extLst>
      <p:ext uri="{BB962C8B-B14F-4D97-AF65-F5344CB8AC3E}">
        <p14:creationId xmlns:p14="http://schemas.microsoft.com/office/powerpoint/2010/main" val="269666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9054"/>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3">
            <a:extLst>
              <a:ext uri="{FF2B5EF4-FFF2-40B4-BE49-F238E27FC236}">
                <a16:creationId xmlns:a16="http://schemas.microsoft.com/office/drawing/2014/main" id="{B54B3A9E-5B3A-4715-B052-3F24FC0C8F01}"/>
              </a:ext>
            </a:extLst>
          </p:cNvPr>
          <p:cNvSpPr>
            <a:spLocks noGrp="1"/>
          </p:cNvSpPr>
          <p:nvPr>
            <p:ph idx="1"/>
          </p:nvPr>
        </p:nvSpPr>
        <p:spPr>
          <a:xfrm>
            <a:off x="248231" y="3122110"/>
            <a:ext cx="3276600" cy="2731279"/>
          </a:xfrm>
        </p:spPr>
        <p:txBody>
          <a:bodyPr>
            <a:normAutofit/>
          </a:bodyPr>
          <a:lstStyle/>
          <a:p>
            <a:pPr algn="just"/>
            <a:r>
              <a:rPr lang="it-IT" sz="1200" dirty="0"/>
              <a:t>The q</a:t>
            </a:r>
            <a:r>
              <a:rPr lang="en-US" sz="1200" dirty="0" err="1"/>
              <a:t>uinolinone</a:t>
            </a:r>
            <a:r>
              <a:rPr lang="en-US" sz="1200" dirty="0"/>
              <a:t> lipophilic portion has been replaced by other moieties, </a:t>
            </a:r>
            <a:r>
              <a:rPr lang="hr-HR" sz="1200" dirty="0" err="1"/>
              <a:t>based</a:t>
            </a:r>
            <a:r>
              <a:rPr lang="hr-HR" sz="1200" dirty="0"/>
              <a:t> on </a:t>
            </a:r>
            <a:r>
              <a:rPr lang="hr-HR" sz="1200" dirty="0" err="1"/>
              <a:t>known</a:t>
            </a:r>
            <a:r>
              <a:rPr lang="hr-HR" sz="1200" dirty="0"/>
              <a:t> </a:t>
            </a:r>
            <a:r>
              <a:rPr lang="en-US" sz="1200" dirty="0"/>
              <a:t>D4-selective ligands (</a:t>
            </a:r>
            <a:r>
              <a:rPr lang="en-US" sz="1200" i="1" dirty="0"/>
              <a:t>Figure </a:t>
            </a:r>
            <a:r>
              <a:rPr lang="hr-HR" sz="1200" i="1" dirty="0"/>
              <a:t>4A</a:t>
            </a:r>
            <a:r>
              <a:rPr lang="en-US" sz="1200" dirty="0"/>
              <a:t>)</a:t>
            </a:r>
            <a:endParaRPr lang="hr-HR" sz="1200" dirty="0"/>
          </a:p>
          <a:p>
            <a:pPr algn="just"/>
            <a:r>
              <a:rPr lang="hr-HR" sz="1200" dirty="0"/>
              <a:t>P</a:t>
            </a:r>
            <a:r>
              <a:rPr lang="en-US" sz="1200" dirty="0" err="1"/>
              <a:t>ropyl</a:t>
            </a:r>
            <a:r>
              <a:rPr lang="en-US" sz="1200" dirty="0"/>
              <a:t> linker</a:t>
            </a:r>
            <a:r>
              <a:rPr lang="hr-HR" sz="1200" dirty="0"/>
              <a:t> </a:t>
            </a:r>
            <a:r>
              <a:rPr lang="it-IT" sz="1200" dirty="0" err="1"/>
              <a:t>has</a:t>
            </a:r>
            <a:r>
              <a:rPr lang="it-IT" sz="1200" dirty="0"/>
              <a:t> </a:t>
            </a:r>
            <a:r>
              <a:rPr lang="it-IT" sz="1200" dirty="0" err="1"/>
              <a:t>been</a:t>
            </a:r>
            <a:r>
              <a:rPr lang="it-IT" sz="1200" dirty="0"/>
              <a:t> </a:t>
            </a:r>
            <a:r>
              <a:rPr lang="en-US" sz="1200" dirty="0"/>
              <a:t>replaced by chains of different lengths and nature</a:t>
            </a:r>
            <a:r>
              <a:rPr lang="hr-HR" sz="1200" dirty="0"/>
              <a:t> to </a:t>
            </a:r>
            <a:r>
              <a:rPr lang="hr-HR" sz="1200" dirty="0" err="1"/>
              <a:t>assess</a:t>
            </a:r>
            <a:r>
              <a:rPr lang="hr-HR" sz="1200" dirty="0"/>
              <a:t> </a:t>
            </a:r>
            <a:r>
              <a:rPr lang="hr-HR" sz="1200" dirty="0" err="1"/>
              <a:t>the</a:t>
            </a:r>
            <a:r>
              <a:rPr lang="en-US" sz="1200" dirty="0"/>
              <a:t> role of the distance between the basic function and the quinolinone moiety (</a:t>
            </a:r>
            <a:r>
              <a:rPr lang="en-US" sz="1200" i="1" dirty="0"/>
              <a:t>Figure </a:t>
            </a:r>
            <a:r>
              <a:rPr lang="hr-HR" sz="1200" i="1" dirty="0"/>
              <a:t>4B</a:t>
            </a:r>
            <a:r>
              <a:rPr lang="en-US" sz="1200" dirty="0"/>
              <a:t>) </a:t>
            </a:r>
            <a:endParaRPr lang="hr-HR" sz="1200" dirty="0"/>
          </a:p>
          <a:p>
            <a:pPr algn="just"/>
            <a:r>
              <a:rPr lang="hr-HR" sz="1200" dirty="0"/>
              <a:t>P</a:t>
            </a:r>
            <a:r>
              <a:rPr lang="en-US" sz="1200" dirty="0" err="1"/>
              <a:t>iperidine</a:t>
            </a:r>
            <a:r>
              <a:rPr lang="en-US" sz="1200" dirty="0"/>
              <a:t> has been </a:t>
            </a:r>
            <a:r>
              <a:rPr lang="hr-HR" sz="1200" dirty="0"/>
              <a:t>replaced by</a:t>
            </a:r>
            <a:r>
              <a:rPr lang="en-US" sz="1200" dirty="0"/>
              <a:t> a piperazine nucleus, which proved to be suitable for high affinity D4R ligands  (</a:t>
            </a:r>
            <a:r>
              <a:rPr lang="en-US" sz="1200" i="1" dirty="0"/>
              <a:t>Figure </a:t>
            </a:r>
            <a:r>
              <a:rPr lang="hr-HR" sz="1200" i="1" dirty="0"/>
              <a:t>4C</a:t>
            </a:r>
            <a:r>
              <a:rPr lang="en-US" sz="1200" dirty="0"/>
              <a:t>)</a:t>
            </a:r>
            <a:endParaRPr lang="hr-HR" sz="1200" dirty="0"/>
          </a:p>
          <a:p>
            <a:pPr algn="just"/>
            <a:r>
              <a:rPr lang="en-US" sz="1200" dirty="0"/>
              <a:t>77-LH-28-1 butyl chain has been replaced by different alkyl, arylalkyl and aryl groups (</a:t>
            </a:r>
            <a:r>
              <a:rPr lang="en-US" sz="1200" i="1" dirty="0"/>
              <a:t>Figure </a:t>
            </a:r>
            <a:r>
              <a:rPr lang="hr-HR" sz="1200" i="1" dirty="0"/>
              <a:t>4D</a:t>
            </a:r>
            <a:r>
              <a:rPr lang="en-US" sz="1200" dirty="0"/>
              <a:t>)</a:t>
            </a:r>
            <a:endParaRPr lang="hr-HR" sz="1200" dirty="0"/>
          </a:p>
        </p:txBody>
      </p:sp>
      <p:sp>
        <p:nvSpPr>
          <p:cNvPr id="6" name="TextBox 5">
            <a:extLst>
              <a:ext uri="{FF2B5EF4-FFF2-40B4-BE49-F238E27FC236}">
                <a16:creationId xmlns:a16="http://schemas.microsoft.com/office/drawing/2014/main" id="{FE6EDD05-B43E-48E1-A778-91BB8B63AE68}"/>
              </a:ext>
            </a:extLst>
          </p:cNvPr>
          <p:cNvSpPr txBox="1"/>
          <p:nvPr/>
        </p:nvSpPr>
        <p:spPr>
          <a:xfrm>
            <a:off x="961179" y="680285"/>
            <a:ext cx="1774332" cy="33855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it-IT" sz="1600" dirty="0">
                <a:solidFill>
                  <a:schemeClr val="bg2">
                    <a:lumMod val="50000"/>
                  </a:schemeClr>
                </a:solidFill>
              </a:rPr>
              <a:t>AIM OF THE STUDY</a:t>
            </a:r>
            <a:endParaRPr lang="hr-HR" sz="1600" dirty="0">
              <a:solidFill>
                <a:schemeClr val="bg2">
                  <a:lumMod val="50000"/>
                </a:schemeClr>
              </a:solidFill>
            </a:endParaRPr>
          </a:p>
        </p:txBody>
      </p:sp>
      <p:sp>
        <p:nvSpPr>
          <p:cNvPr id="2" name="Rectangle 2">
            <a:extLst>
              <a:ext uri="{FF2B5EF4-FFF2-40B4-BE49-F238E27FC236}">
                <a16:creationId xmlns:a16="http://schemas.microsoft.com/office/drawing/2014/main" id="{6F9F70AC-EF9F-458E-8DEA-576F83EF2150}"/>
              </a:ext>
            </a:extLst>
          </p:cNvPr>
          <p:cNvSpPr>
            <a:spLocks noChangeArrowheads="1"/>
          </p:cNvSpPr>
          <p:nvPr/>
        </p:nvSpPr>
        <p:spPr bwMode="auto">
          <a:xfrm>
            <a:off x="5715000" y="14686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53F829AD-C9A0-44EB-8A60-FC5954548D01}"/>
              </a:ext>
            </a:extLst>
          </p:cNvPr>
          <p:cNvSpPr txBox="1"/>
          <p:nvPr/>
        </p:nvSpPr>
        <p:spPr>
          <a:xfrm>
            <a:off x="3992971" y="5191680"/>
            <a:ext cx="4969933" cy="600164"/>
          </a:xfrm>
          <a:prstGeom prst="rect">
            <a:avLst/>
          </a:prstGeom>
          <a:noFill/>
        </p:spPr>
        <p:txBody>
          <a:bodyPr wrap="square" rtlCol="0">
            <a:spAutoFit/>
          </a:bodyPr>
          <a:lstStyle/>
          <a:p>
            <a:pPr algn="ctr"/>
            <a:r>
              <a:rPr lang="hr-HR" sz="1100" b="1" i="1" dirty="0"/>
              <a:t>Figure 4. </a:t>
            </a:r>
            <a:r>
              <a:rPr lang="hr-HR" sz="1100" i="1" dirty="0"/>
              <a:t>Modifications to the structure of 77-LH-28-1. </a:t>
            </a:r>
            <a:r>
              <a:rPr lang="hr-HR" sz="1100" b="1" i="1" dirty="0"/>
              <a:t>A)</a:t>
            </a:r>
            <a:r>
              <a:rPr lang="hr-HR" sz="1100" i="1" dirty="0"/>
              <a:t> </a:t>
            </a:r>
            <a:r>
              <a:rPr lang="it-IT" sz="1100" i="1" dirty="0"/>
              <a:t>M</a:t>
            </a:r>
            <a:r>
              <a:rPr lang="hr-HR" sz="1100" i="1" dirty="0"/>
              <a:t>odifications of the lipophilic area; </a:t>
            </a:r>
            <a:r>
              <a:rPr lang="hr-HR" sz="1100" b="1" i="1" dirty="0"/>
              <a:t>B)</a:t>
            </a:r>
            <a:r>
              <a:rPr lang="hr-HR" sz="1100" i="1" dirty="0"/>
              <a:t> </a:t>
            </a:r>
            <a:r>
              <a:rPr lang="it-IT" sz="1100" i="1" dirty="0"/>
              <a:t>M</a:t>
            </a:r>
            <a:r>
              <a:rPr lang="hr-HR" sz="1100" i="1" dirty="0"/>
              <a:t>odifications </a:t>
            </a:r>
            <a:r>
              <a:rPr lang="it-IT" sz="1100" i="1" dirty="0"/>
              <a:t>of </a:t>
            </a:r>
            <a:r>
              <a:rPr lang="hr-HR" sz="1100" i="1" dirty="0"/>
              <a:t>the linker; </a:t>
            </a:r>
            <a:r>
              <a:rPr lang="hr-HR" sz="1100" b="1" i="1" dirty="0"/>
              <a:t>C)</a:t>
            </a:r>
            <a:r>
              <a:rPr lang="hr-HR" sz="1100" i="1" dirty="0"/>
              <a:t> </a:t>
            </a:r>
            <a:r>
              <a:rPr lang="it-IT" sz="1100" i="1" dirty="0"/>
              <a:t>M</a:t>
            </a:r>
            <a:r>
              <a:rPr lang="hr-HR" sz="1100" i="1" dirty="0"/>
              <a:t>odifications </a:t>
            </a:r>
            <a:r>
              <a:rPr lang="it-IT" sz="1100" i="1" dirty="0"/>
              <a:t>of</a:t>
            </a:r>
            <a:r>
              <a:rPr lang="hr-HR" sz="1100" i="1" dirty="0"/>
              <a:t> the basic function</a:t>
            </a:r>
            <a:r>
              <a:rPr lang="it-IT" sz="1100" i="1" dirty="0"/>
              <a:t>;</a:t>
            </a:r>
            <a:r>
              <a:rPr lang="hr-HR" sz="1100" i="1" dirty="0"/>
              <a:t> </a:t>
            </a:r>
            <a:r>
              <a:rPr lang="hr-HR" sz="1100" b="1" i="1" dirty="0"/>
              <a:t>D) </a:t>
            </a:r>
            <a:r>
              <a:rPr lang="it-IT" sz="1100" i="1" dirty="0"/>
              <a:t>M</a:t>
            </a:r>
            <a:r>
              <a:rPr lang="hr-HR" sz="1100" i="1" dirty="0"/>
              <a:t>odifications </a:t>
            </a:r>
            <a:r>
              <a:rPr lang="it-IT" sz="1100" i="1" dirty="0"/>
              <a:t>of</a:t>
            </a:r>
            <a:r>
              <a:rPr lang="hr-HR" sz="1100" i="1" dirty="0"/>
              <a:t> the  n-butyl terminal.</a:t>
            </a:r>
            <a:endParaRPr lang="en-US" sz="1100" i="1" dirty="0"/>
          </a:p>
        </p:txBody>
      </p:sp>
      <p:sp>
        <p:nvSpPr>
          <p:cNvPr id="7" name="Rettangolo 6">
            <a:extLst>
              <a:ext uri="{FF2B5EF4-FFF2-40B4-BE49-F238E27FC236}">
                <a16:creationId xmlns:a16="http://schemas.microsoft.com/office/drawing/2014/main" id="{30129F87-95B7-4F10-BA1F-7B193E435FAB}"/>
              </a:ext>
            </a:extLst>
          </p:cNvPr>
          <p:cNvSpPr/>
          <p:nvPr/>
        </p:nvSpPr>
        <p:spPr>
          <a:xfrm>
            <a:off x="210132" y="1077385"/>
            <a:ext cx="3352800" cy="1567801"/>
          </a:xfrm>
          <a:prstGeom prst="rect">
            <a:avLst/>
          </a:prstGeom>
        </p:spPr>
        <p:txBody>
          <a:bodyPr wrap="square">
            <a:spAutoFit/>
          </a:bodyPr>
          <a:lstStyle/>
          <a:p>
            <a:pPr algn="just">
              <a:lnSpc>
                <a:spcPct val="107000"/>
              </a:lnSpc>
              <a:spcAft>
                <a:spcPts val="800"/>
              </a:spcAft>
            </a:pPr>
            <a:r>
              <a:rPr lang="en-US" sz="1400" i="1" dirty="0">
                <a:ea typeface="Calibri" panose="020F0502020204030204" pitchFamily="34" charset="0"/>
                <a:cs typeface="Arial" panose="020B0604020202020204" pitchFamily="34" charset="0"/>
              </a:rPr>
              <a:t>Synthesis and biological evaluation of new 77-LH-28-1 analogues,</a:t>
            </a:r>
            <a:r>
              <a:rPr lang="en-GB" sz="1400" i="1" dirty="0">
                <a:ea typeface="Calibri" panose="020F0502020204030204" pitchFamily="34" charset="0"/>
                <a:cs typeface="Arial" panose="020B0604020202020204" pitchFamily="34" charset="0"/>
              </a:rPr>
              <a:t> </a:t>
            </a:r>
            <a:r>
              <a:rPr lang="en-US" sz="1400" i="1" dirty="0">
                <a:ea typeface="Calibri" panose="020F0502020204030204" pitchFamily="34" charset="0"/>
                <a:cs typeface="Arial" panose="020B0604020202020204" pitchFamily="34" charset="0"/>
              </a:rPr>
              <a:t>to better understand the structural features required for the selective interaction with D</a:t>
            </a:r>
            <a:r>
              <a:rPr lang="en-US" sz="1400" i="1" baseline="-25000" dirty="0">
                <a:ea typeface="Calibri" panose="020F0502020204030204" pitchFamily="34" charset="0"/>
                <a:cs typeface="Arial" panose="020B0604020202020204" pitchFamily="34" charset="0"/>
              </a:rPr>
              <a:t>4</a:t>
            </a:r>
            <a:r>
              <a:rPr lang="en-US" sz="1400" i="1" dirty="0">
                <a:ea typeface="Calibri" panose="020F0502020204030204" pitchFamily="34" charset="0"/>
                <a:cs typeface="Arial" panose="020B0604020202020204" pitchFamily="34" charset="0"/>
              </a:rPr>
              <a:t>R.</a:t>
            </a:r>
          </a:p>
          <a:p>
            <a:pPr algn="ctr">
              <a:lnSpc>
                <a:spcPct val="107000"/>
              </a:lnSpc>
              <a:spcAft>
                <a:spcPts val="800"/>
              </a:spcAft>
            </a:pPr>
            <a:r>
              <a:rPr lang="en-US" sz="1400" i="1" dirty="0">
                <a:ea typeface="Calibri" panose="020F0502020204030204" pitchFamily="34" charset="0"/>
                <a:cs typeface="Arial" panose="020B0604020202020204" pitchFamily="34" charset="0"/>
              </a:rPr>
              <a:t>The following modifications have been performed: </a:t>
            </a:r>
            <a:endParaRPr lang="it-IT" sz="1200" i="1" dirty="0">
              <a:effectLst/>
              <a:ea typeface="Calibri" panose="020F0502020204030204" pitchFamily="34" charset="0"/>
              <a:cs typeface="Arial" panose="020B0604020202020204" pitchFamily="34" charset="0"/>
            </a:endParaRPr>
          </a:p>
        </p:txBody>
      </p:sp>
      <p:sp>
        <p:nvSpPr>
          <p:cNvPr id="8" name="Freccia in giù 7">
            <a:extLst>
              <a:ext uri="{FF2B5EF4-FFF2-40B4-BE49-F238E27FC236}">
                <a16:creationId xmlns:a16="http://schemas.microsoft.com/office/drawing/2014/main" id="{F968A6D0-F252-4F58-8085-D9CCC9D80895}"/>
              </a:ext>
            </a:extLst>
          </p:cNvPr>
          <p:cNvSpPr/>
          <p:nvPr/>
        </p:nvSpPr>
        <p:spPr>
          <a:xfrm>
            <a:off x="1740046" y="2645186"/>
            <a:ext cx="292971" cy="356094"/>
          </a:xfrm>
          <a:prstGeom prst="down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a:extLst>
              <a:ext uri="{FF2B5EF4-FFF2-40B4-BE49-F238E27FC236}">
                <a16:creationId xmlns:a16="http://schemas.microsoft.com/office/drawing/2014/main" id="{3B317F2D-DBCE-4BC9-ABFB-933EF66C1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654" y="1293563"/>
            <a:ext cx="4886015" cy="3632142"/>
          </a:xfrm>
          <a:prstGeom prst="rect">
            <a:avLst/>
          </a:prstGeom>
        </p:spPr>
      </p:pic>
    </p:spTree>
    <p:extLst>
      <p:ext uri="{BB962C8B-B14F-4D97-AF65-F5344CB8AC3E}">
        <p14:creationId xmlns:p14="http://schemas.microsoft.com/office/powerpoint/2010/main" val="57054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TextBox 12">
            <a:extLst>
              <a:ext uri="{FF2B5EF4-FFF2-40B4-BE49-F238E27FC236}">
                <a16:creationId xmlns:a16="http://schemas.microsoft.com/office/drawing/2014/main" id="{A52C9A09-4442-4AAB-A2A2-AEB8E176CEA8}"/>
              </a:ext>
            </a:extLst>
          </p:cNvPr>
          <p:cNvSpPr txBox="1"/>
          <p:nvPr/>
        </p:nvSpPr>
        <p:spPr>
          <a:xfrm>
            <a:off x="280060" y="832802"/>
            <a:ext cx="3118867" cy="369332"/>
          </a:xfrm>
          <a:prstGeom prst="rect">
            <a:avLst/>
          </a:prstGeom>
          <a:noFill/>
          <a:ln w="28575" cap="flat" cmpd="sng" algn="ctr">
            <a:solidFill>
              <a:srgbClr val="B4225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it-IT" dirty="0">
                <a:solidFill>
                  <a:srgbClr val="B42256"/>
                </a:solidFill>
              </a:rPr>
              <a:t>FIRST SERIES OF COMPOUNDS</a:t>
            </a:r>
            <a:endParaRPr lang="hr-HR" dirty="0">
              <a:solidFill>
                <a:srgbClr val="B42256"/>
              </a:solidFill>
            </a:endParaRPr>
          </a:p>
        </p:txBody>
      </p:sp>
      <p:sp>
        <p:nvSpPr>
          <p:cNvPr id="7" name="Rectangle 2">
            <a:extLst>
              <a:ext uri="{FF2B5EF4-FFF2-40B4-BE49-F238E27FC236}">
                <a16:creationId xmlns:a16="http://schemas.microsoft.com/office/drawing/2014/main" id="{4CE12CB9-37B9-401F-BB00-3C758AE69606}"/>
              </a:ext>
            </a:extLst>
          </p:cNvPr>
          <p:cNvSpPr>
            <a:spLocks noChangeArrowheads="1"/>
          </p:cNvSpPr>
          <p:nvPr/>
        </p:nvSpPr>
        <p:spPr bwMode="auto">
          <a:xfrm>
            <a:off x="838200" y="168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9" name="Oggetto 8">
            <a:extLst>
              <a:ext uri="{FF2B5EF4-FFF2-40B4-BE49-F238E27FC236}">
                <a16:creationId xmlns:a16="http://schemas.microsoft.com/office/drawing/2014/main" id="{F061DB19-FEF9-4F4E-8E4D-B13C30466D71}"/>
              </a:ext>
            </a:extLst>
          </p:cNvPr>
          <p:cNvGraphicFramePr>
            <a:graphicFrameLocks noChangeAspect="1"/>
          </p:cNvGraphicFramePr>
          <p:nvPr>
            <p:extLst>
              <p:ext uri="{D42A27DB-BD31-4B8C-83A1-F6EECF244321}">
                <p14:modId xmlns:p14="http://schemas.microsoft.com/office/powerpoint/2010/main" val="3891263574"/>
              </p:ext>
            </p:extLst>
          </p:nvPr>
        </p:nvGraphicFramePr>
        <p:xfrm>
          <a:off x="1543050" y="1184379"/>
          <a:ext cx="6534150" cy="4794513"/>
        </p:xfrm>
        <a:graphic>
          <a:graphicData uri="http://schemas.openxmlformats.org/presentationml/2006/ole">
            <mc:AlternateContent xmlns:mc="http://schemas.openxmlformats.org/markup-compatibility/2006">
              <mc:Choice xmlns:v="urn:schemas-microsoft-com:vml" Requires="v">
                <p:oleObj spid="_x0000_s6157" name="CS ChemDraw Drawing" r:id="rId4" imgW="6419850" imgH="4667250" progId="ChemDraw.Document.6.0">
                  <p:embed/>
                </p:oleObj>
              </mc:Choice>
              <mc:Fallback>
                <p:oleObj name="CS ChemDraw Drawing" r:id="rId4" imgW="6419850" imgH="466725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1184379"/>
                        <a:ext cx="6534150" cy="4794513"/>
                      </a:xfrm>
                      <a:prstGeom prst="rect">
                        <a:avLst/>
                      </a:prstGeom>
                      <a:noFill/>
                    </p:spPr>
                  </p:pic>
                </p:oleObj>
              </mc:Fallback>
            </mc:AlternateContent>
          </a:graphicData>
        </a:graphic>
      </p:graphicFrame>
    </p:spTree>
    <p:extLst>
      <p:ext uri="{BB962C8B-B14F-4D97-AF65-F5344CB8AC3E}">
        <p14:creationId xmlns:p14="http://schemas.microsoft.com/office/powerpoint/2010/main" val="144079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154622"/>
            <a:ext cx="8153400" cy="461665"/>
          </a:xfrm>
          <a:prstGeom prst="rect">
            <a:avLst/>
          </a:prstGeom>
          <a:noFill/>
        </p:spPr>
        <p:txBody>
          <a:bodyPr wrap="square" rtlCol="0">
            <a:spAutoFit/>
          </a:bodyPr>
          <a:lstStyle/>
          <a:p>
            <a:pPr algn="ctr"/>
            <a:r>
              <a:rPr lang="en-US" sz="2400" b="1" dirty="0"/>
              <a:t>Results</a:t>
            </a:r>
            <a:r>
              <a:rPr lang="fr-FR" sz="2400" b="1" dirty="0"/>
              <a:t> and discussion</a:t>
            </a:r>
          </a:p>
        </p:txBody>
      </p:sp>
      <p:sp>
        <p:nvSpPr>
          <p:cNvPr id="8" name="Content Placeholder 7">
            <a:extLst>
              <a:ext uri="{FF2B5EF4-FFF2-40B4-BE49-F238E27FC236}">
                <a16:creationId xmlns:a16="http://schemas.microsoft.com/office/drawing/2014/main" id="{05A23FDE-6C4A-4FF9-BC5C-7BB7A306E352}"/>
              </a:ext>
            </a:extLst>
          </p:cNvPr>
          <p:cNvSpPr>
            <a:spLocks noGrp="1"/>
          </p:cNvSpPr>
          <p:nvPr>
            <p:ph idx="1"/>
          </p:nvPr>
        </p:nvSpPr>
        <p:spPr>
          <a:xfrm>
            <a:off x="152400" y="1476796"/>
            <a:ext cx="3276599" cy="4544641"/>
          </a:xfrm>
        </p:spPr>
        <p:txBody>
          <a:bodyPr>
            <a:normAutofit lnSpcReduction="10000"/>
          </a:bodyPr>
          <a:lstStyle/>
          <a:p>
            <a:pPr algn="just"/>
            <a:r>
              <a:rPr lang="en-US" sz="1400" dirty="0"/>
              <a:t>From the study of the first series of compounds it emerges that the aliphatic chain of 77-LH-28-1 can be successfully replaced by an aryl or arylalkyl chain without affecting high D4R affinity and selectivity over D2R and D3R subtypes (compounds </a:t>
            </a:r>
            <a:r>
              <a:rPr lang="en-US" sz="1400" b="1" dirty="0"/>
              <a:t>9</a:t>
            </a:r>
            <a:r>
              <a:rPr lang="en-US" sz="1400" dirty="0"/>
              <a:t> and </a:t>
            </a:r>
            <a:r>
              <a:rPr lang="en-US" sz="1400" b="1" dirty="0"/>
              <a:t>12</a:t>
            </a:r>
            <a:r>
              <a:rPr lang="en-US" sz="1400" dirty="0"/>
              <a:t>) (</a:t>
            </a:r>
            <a:r>
              <a:rPr lang="en-US" sz="1400" i="1" dirty="0"/>
              <a:t>Figure </a:t>
            </a:r>
            <a:r>
              <a:rPr lang="hr-HR" sz="1400" i="1" dirty="0"/>
              <a:t>5</a:t>
            </a:r>
            <a:r>
              <a:rPr lang="en-US" sz="1400" dirty="0"/>
              <a:t>) </a:t>
            </a:r>
            <a:endParaRPr lang="hr-HR" sz="1400" dirty="0"/>
          </a:p>
          <a:p>
            <a:pPr algn="just"/>
            <a:r>
              <a:rPr lang="hr-HR" sz="1400" dirty="0"/>
              <a:t>Compound</a:t>
            </a:r>
            <a:r>
              <a:rPr lang="hr-HR" sz="1400" b="1" dirty="0"/>
              <a:t> </a:t>
            </a:r>
            <a:r>
              <a:rPr lang="en-US" sz="1400" b="1" dirty="0"/>
              <a:t>9 </a:t>
            </a:r>
            <a:r>
              <a:rPr lang="en-US" sz="1400" dirty="0"/>
              <a:t>behaves as a potent D4R antagonist and, unlike 77-LH-28-1, as a weak partial antagonist at M₁ muscarinic receptor. It shows very high D4R affinity and selectivity over the other D2-like subtypes</a:t>
            </a:r>
            <a:r>
              <a:rPr lang="hr-HR" sz="1400" dirty="0"/>
              <a:t> and</a:t>
            </a:r>
            <a:r>
              <a:rPr lang="it-IT" sz="1400" dirty="0"/>
              <a:t> </a:t>
            </a:r>
            <a:r>
              <a:rPr lang="en-US" sz="1400" dirty="0"/>
              <a:t>over M₁-</a:t>
            </a:r>
            <a:r>
              <a:rPr lang="hr-HR" sz="1400" dirty="0"/>
              <a:t>M</a:t>
            </a:r>
            <a:r>
              <a:rPr lang="en-US" sz="1400" dirty="0"/>
              <a:t>₅ muscarinic receptors.</a:t>
            </a:r>
          </a:p>
          <a:p>
            <a:pPr algn="just"/>
            <a:r>
              <a:rPr lang="hr-HR" sz="1400" dirty="0"/>
              <a:t>P</a:t>
            </a:r>
            <a:r>
              <a:rPr lang="en-US" sz="1400" dirty="0" err="1"/>
              <a:t>iperazine</a:t>
            </a:r>
            <a:r>
              <a:rPr lang="en-US" sz="1400" dirty="0"/>
              <a:t> ring causes a sharp decrease in affinity, except for the N-phenyl derivative </a:t>
            </a:r>
            <a:r>
              <a:rPr lang="en-US" sz="1400" b="1" dirty="0"/>
              <a:t>12</a:t>
            </a:r>
            <a:r>
              <a:rPr lang="en-US" sz="1400" dirty="0"/>
              <a:t>, which shows high affinity for D4R and selectivity over D2R and D3R</a:t>
            </a:r>
            <a:r>
              <a:rPr lang="hr-HR" sz="1400" dirty="0"/>
              <a:t>, </a:t>
            </a:r>
            <a:r>
              <a:rPr lang="en-US" sz="1400" dirty="0"/>
              <a:t>M₁-M₅ subtypes and other selected off-targets, namely</a:t>
            </a:r>
            <a:r>
              <a:rPr lang="hr-HR" sz="1400" dirty="0"/>
              <a:t> </a:t>
            </a:r>
            <a:r>
              <a:rPr lang="en-GB" sz="1400" dirty="0">
                <a:effectLst/>
                <a:ea typeface="Calibri" panose="020F0502020204030204" pitchFamily="34" charset="0"/>
              </a:rPr>
              <a:t>α</a:t>
            </a:r>
            <a:r>
              <a:rPr lang="en-GB" sz="1400" baseline="-25000" dirty="0">
                <a:effectLst/>
                <a:ea typeface="Calibri" panose="020F0502020204030204" pitchFamily="34" charset="0"/>
              </a:rPr>
              <a:t>1a</a:t>
            </a:r>
            <a:r>
              <a:rPr lang="en-GB" sz="1400" dirty="0">
                <a:effectLst/>
                <a:ea typeface="Calibri" panose="020F0502020204030204" pitchFamily="34" charset="0"/>
              </a:rPr>
              <a:t>, α</a:t>
            </a:r>
            <a:r>
              <a:rPr lang="en-GB" sz="1400" baseline="-25000" dirty="0">
                <a:effectLst/>
                <a:ea typeface="Calibri" panose="020F0502020204030204" pitchFamily="34" charset="0"/>
              </a:rPr>
              <a:t>1b</a:t>
            </a:r>
            <a:r>
              <a:rPr lang="en-GB" sz="1400" baseline="-25000" dirty="0">
                <a:ea typeface="Calibri" panose="020F0502020204030204" pitchFamily="34" charset="0"/>
              </a:rPr>
              <a:t>, </a:t>
            </a:r>
            <a:r>
              <a:rPr lang="en-GB" sz="1400" dirty="0">
                <a:effectLst/>
                <a:ea typeface="Calibri" panose="020F0502020204030204" pitchFamily="34" charset="0"/>
              </a:rPr>
              <a:t>α</a:t>
            </a:r>
            <a:r>
              <a:rPr lang="en-GB" sz="1400" baseline="-25000" dirty="0">
                <a:effectLst/>
                <a:ea typeface="Calibri" panose="020F0502020204030204" pitchFamily="34" charset="0"/>
              </a:rPr>
              <a:t>1d</a:t>
            </a:r>
            <a:r>
              <a:rPr lang="en-GB" sz="1400" dirty="0">
                <a:effectLst/>
                <a:ea typeface="Calibri" panose="020F0502020204030204" pitchFamily="34" charset="0"/>
              </a:rPr>
              <a:t>-, β</a:t>
            </a:r>
            <a:r>
              <a:rPr lang="en-GB" sz="1400" baseline="-25000" dirty="0">
                <a:effectLst/>
                <a:ea typeface="Calibri" panose="020F0502020204030204" pitchFamily="34" charset="0"/>
              </a:rPr>
              <a:t>1</a:t>
            </a:r>
            <a:r>
              <a:rPr lang="en-GB" sz="1400" dirty="0">
                <a:effectLst/>
                <a:ea typeface="Calibri" panose="020F0502020204030204" pitchFamily="34" charset="0"/>
              </a:rPr>
              <a:t>- and β</a:t>
            </a:r>
            <a:r>
              <a:rPr lang="en-GB" sz="1400" baseline="-25000" dirty="0">
                <a:effectLst/>
                <a:ea typeface="Calibri" panose="020F0502020204030204" pitchFamily="34" charset="0"/>
              </a:rPr>
              <a:t>2</a:t>
            </a:r>
            <a:r>
              <a:rPr lang="en-GB" sz="1400" dirty="0">
                <a:effectLst/>
                <a:ea typeface="Calibri" panose="020F0502020204030204" pitchFamily="34" charset="0"/>
              </a:rPr>
              <a:t>-adrenoceptors, σ</a:t>
            </a:r>
            <a:r>
              <a:rPr lang="en-GB" sz="1400" baseline="-25000" dirty="0">
                <a:effectLst/>
                <a:ea typeface="Calibri" panose="020F0502020204030204" pitchFamily="34" charset="0"/>
              </a:rPr>
              <a:t>1</a:t>
            </a:r>
            <a:r>
              <a:rPr lang="en-GB" sz="1400" dirty="0">
                <a:effectLst/>
                <a:ea typeface="Calibri" panose="020F0502020204030204" pitchFamily="34" charset="0"/>
              </a:rPr>
              <a:t> receptor, dopamine and serotonin transporters (DAT and SERT)</a:t>
            </a:r>
            <a:endParaRPr lang="hr-HR" sz="14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TextBox 10">
            <a:extLst>
              <a:ext uri="{FF2B5EF4-FFF2-40B4-BE49-F238E27FC236}">
                <a16:creationId xmlns:a16="http://schemas.microsoft.com/office/drawing/2014/main" id="{6CC3BFD5-8FD1-43E3-9566-416E84354787}"/>
              </a:ext>
            </a:extLst>
          </p:cNvPr>
          <p:cNvSpPr txBox="1"/>
          <p:nvPr/>
        </p:nvSpPr>
        <p:spPr>
          <a:xfrm>
            <a:off x="3918297" y="5052188"/>
            <a:ext cx="4995720" cy="523220"/>
          </a:xfrm>
          <a:prstGeom prst="rect">
            <a:avLst/>
          </a:prstGeom>
          <a:noFill/>
        </p:spPr>
        <p:txBody>
          <a:bodyPr wrap="square" rtlCol="0">
            <a:spAutoFit/>
          </a:bodyPr>
          <a:lstStyle/>
          <a:p>
            <a:pPr algn="ctr"/>
            <a:r>
              <a:rPr lang="hr-HR" sz="1400" b="1" i="1" dirty="0"/>
              <a:t>Figure 5</a:t>
            </a:r>
            <a:r>
              <a:rPr lang="hr-HR" sz="1400" i="1" dirty="0"/>
              <a:t>. Modifications to structure of 77-LH-28-1 that resulted in synthesis of compounds </a:t>
            </a:r>
            <a:r>
              <a:rPr lang="hr-HR" sz="1400" b="1" i="1" dirty="0"/>
              <a:t>9</a:t>
            </a:r>
            <a:r>
              <a:rPr lang="hr-HR" sz="1400" i="1" dirty="0"/>
              <a:t> and </a:t>
            </a:r>
            <a:r>
              <a:rPr lang="hr-HR" sz="1400" b="1" i="1" dirty="0"/>
              <a:t>12</a:t>
            </a:r>
            <a:endParaRPr lang="en-US" sz="1400" b="1" i="1" dirty="0"/>
          </a:p>
        </p:txBody>
      </p:sp>
      <p:sp>
        <p:nvSpPr>
          <p:cNvPr id="13" name="TextBox 12">
            <a:extLst>
              <a:ext uri="{FF2B5EF4-FFF2-40B4-BE49-F238E27FC236}">
                <a16:creationId xmlns:a16="http://schemas.microsoft.com/office/drawing/2014/main" id="{A52C9A09-4442-4AAB-A2A2-AEB8E176CEA8}"/>
              </a:ext>
            </a:extLst>
          </p:cNvPr>
          <p:cNvSpPr txBox="1"/>
          <p:nvPr/>
        </p:nvSpPr>
        <p:spPr>
          <a:xfrm>
            <a:off x="280060" y="832802"/>
            <a:ext cx="8355044" cy="369332"/>
          </a:xfrm>
          <a:prstGeom prst="rect">
            <a:avLst/>
          </a:prstGeom>
          <a:noFill/>
          <a:ln w="28575"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spAutoFit/>
          </a:bodyPr>
          <a:lstStyle/>
          <a:p>
            <a:r>
              <a:rPr lang="it-IT" dirty="0">
                <a:solidFill>
                  <a:schemeClr val="accent2">
                    <a:lumMod val="75000"/>
                  </a:schemeClr>
                </a:solidFill>
              </a:rPr>
              <a:t>MOST INTERESTING RESULTS FROM THE STUDY OF THE FIRST SERIES OF COMPOUNDS</a:t>
            </a:r>
            <a:endParaRPr lang="hr-HR" dirty="0">
              <a:solidFill>
                <a:schemeClr val="accent2">
                  <a:lumMod val="75000"/>
                </a:schemeClr>
              </a:solidFill>
            </a:endParaRPr>
          </a:p>
        </p:txBody>
      </p:sp>
      <p:pic>
        <p:nvPicPr>
          <p:cNvPr id="12" name="Picture 8">
            <a:extLst>
              <a:ext uri="{FF2B5EF4-FFF2-40B4-BE49-F238E27FC236}">
                <a16:creationId xmlns:a16="http://schemas.microsoft.com/office/drawing/2014/main" id="{F2B130C6-0411-4350-A384-3229435CEC56}"/>
              </a:ext>
            </a:extLst>
          </p:cNvPr>
          <p:cNvPicPr>
            <a:picLocks noChangeAspect="1"/>
          </p:cNvPicPr>
          <p:nvPr/>
        </p:nvPicPr>
        <p:blipFill>
          <a:blip r:embed="rId3"/>
          <a:stretch>
            <a:fillRect/>
          </a:stretch>
        </p:blipFill>
        <p:spPr>
          <a:xfrm>
            <a:off x="3488079" y="1534640"/>
            <a:ext cx="5445173" cy="3116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2654</Words>
  <Application>Microsoft Office PowerPoint</Application>
  <PresentationFormat>On-screen Show (4:3)</PresentationFormat>
  <Paragraphs>286</Paragraphs>
  <Slides>23</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Pegi Pavletić</cp:lastModifiedBy>
  <cp:revision>197</cp:revision>
  <dcterms:created xsi:type="dcterms:W3CDTF">2015-04-04T09:45:50Z</dcterms:created>
  <dcterms:modified xsi:type="dcterms:W3CDTF">2020-11-10T16:52:38Z</dcterms:modified>
</cp:coreProperties>
</file>