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7" r:id="rId4"/>
    <p:sldId id="268" r:id="rId5"/>
    <p:sldId id="277" r:id="rId6"/>
    <p:sldId id="282" r:id="rId7"/>
    <p:sldId id="291" r:id="rId8"/>
    <p:sldId id="259" r:id="rId9"/>
    <p:sldId id="293" r:id="rId10"/>
    <p:sldId id="290" r:id="rId11"/>
    <p:sldId id="271" r:id="rId12"/>
    <p:sldId id="272" r:id="rId13"/>
    <p:sldId id="283" r:id="rId14"/>
    <p:sldId id="275" r:id="rId15"/>
    <p:sldId id="285" r:id="rId16"/>
    <p:sldId id="288" r:id="rId17"/>
    <p:sldId id="287" r:id="rId18"/>
    <p:sldId id="280" r:id="rId19"/>
    <p:sldId id="292" r:id="rId20"/>
    <p:sldId id="265" r:id="rId21"/>
    <p:sldId id="295" r:id="rId22"/>
    <p:sldId id="264" r:id="rId23"/>
    <p:sldId id="274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638" autoAdjust="0"/>
  </p:normalViewPr>
  <p:slideViewPr>
    <p:cSldViewPr>
      <p:cViewPr>
        <p:scale>
          <a:sx n="100" d="100"/>
          <a:sy n="100" d="100"/>
        </p:scale>
        <p:origin x="3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moke\Desktop\PhD%20results\EXPERIMENT%20AND%20RESUL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 Time in minutes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NTA</c:v>
                </c:pt>
              </c:strCache>
            </c:strRef>
          </c:tx>
          <c:cat>
            <c:numRef>
              <c:f>Sheet1!$K$2:$K$26</c:f>
              <c:numCache>
                <c:formatCode>h:mm</c:formatCode>
                <c:ptCount val="25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0.10416666666666698</c:v>
                </c:pt>
                <c:pt idx="6">
                  <c:v>0.125</c:v>
                </c:pt>
                <c:pt idx="7">
                  <c:v>0.14583333333333393</c:v>
                </c:pt>
                <c:pt idx="8">
                  <c:v>0.16666666666666666</c:v>
                </c:pt>
                <c:pt idx="9">
                  <c:v>0.18750000000000044</c:v>
                </c:pt>
                <c:pt idx="10">
                  <c:v>0.20833333333333393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0.29166666666666791</c:v>
                </c:pt>
                <c:pt idx="15">
                  <c:v>0.31250000000000094</c:v>
                </c:pt>
                <c:pt idx="16">
                  <c:v>0.33333333333333331</c:v>
                </c:pt>
                <c:pt idx="17">
                  <c:v>0.35416666666666791</c:v>
                </c:pt>
                <c:pt idx="18">
                  <c:v>0.37500000000000094</c:v>
                </c:pt>
                <c:pt idx="19">
                  <c:v>0.39583333333333331</c:v>
                </c:pt>
                <c:pt idx="20">
                  <c:v>0.41666666666666791</c:v>
                </c:pt>
                <c:pt idx="21">
                  <c:v>0.43750000000000094</c:v>
                </c:pt>
                <c:pt idx="22">
                  <c:v>0.45833333333333326</c:v>
                </c:pt>
                <c:pt idx="23">
                  <c:v>0.47916666666666791</c:v>
                </c:pt>
                <c:pt idx="24">
                  <c:v>0.5</c:v>
                </c:pt>
              </c:numCache>
            </c:numRef>
          </c:cat>
          <c:val>
            <c:numRef>
              <c:f>Sheet1!$L$2:$L$26</c:f>
              <c:numCache>
                <c:formatCode>General</c:formatCode>
                <c:ptCount val="25"/>
                <c:pt idx="0">
                  <c:v>0</c:v>
                </c:pt>
                <c:pt idx="1">
                  <c:v>-1.0000000000000039E-3</c:v>
                </c:pt>
                <c:pt idx="2">
                  <c:v>-3.0000000000000079E-3</c:v>
                </c:pt>
                <c:pt idx="3">
                  <c:v>-8.0000000000000227E-3</c:v>
                </c:pt>
                <c:pt idx="4">
                  <c:v>-8.0000000000000227E-3</c:v>
                </c:pt>
                <c:pt idx="5">
                  <c:v>-8.0000000000000227E-3</c:v>
                </c:pt>
                <c:pt idx="6">
                  <c:v>-1.0999999999999998E-2</c:v>
                </c:pt>
                <c:pt idx="7">
                  <c:v>-1.2E-2</c:v>
                </c:pt>
                <c:pt idx="8">
                  <c:v>-1.2999999999999998E-2</c:v>
                </c:pt>
                <c:pt idx="9">
                  <c:v>-1.2999999999999998E-2</c:v>
                </c:pt>
                <c:pt idx="10">
                  <c:v>-1.4E-2</c:v>
                </c:pt>
                <c:pt idx="11">
                  <c:v>-1.4E-2</c:v>
                </c:pt>
                <c:pt idx="12">
                  <c:v>-1.4999999999999998E-2</c:v>
                </c:pt>
                <c:pt idx="13">
                  <c:v>-1.4999999999999998E-2</c:v>
                </c:pt>
                <c:pt idx="14">
                  <c:v>-1.6000000000000021E-2</c:v>
                </c:pt>
                <c:pt idx="15">
                  <c:v>-1.7000000000000001E-2</c:v>
                </c:pt>
                <c:pt idx="16">
                  <c:v>-1.7999999999999999E-2</c:v>
                </c:pt>
                <c:pt idx="17">
                  <c:v>-1.7999999999999999E-2</c:v>
                </c:pt>
                <c:pt idx="18">
                  <c:v>-1.9000000000000062E-2</c:v>
                </c:pt>
                <c:pt idx="19">
                  <c:v>-2.1000000000000012E-2</c:v>
                </c:pt>
                <c:pt idx="20">
                  <c:v>-2.1999999999999999E-2</c:v>
                </c:pt>
                <c:pt idx="21">
                  <c:v>-2.5000000000000001E-2</c:v>
                </c:pt>
                <c:pt idx="22">
                  <c:v>-2.5000000000000001E-2</c:v>
                </c:pt>
                <c:pt idx="23">
                  <c:v>-2.5000000000000001E-2</c:v>
                </c:pt>
                <c:pt idx="24">
                  <c:v>-2.5000000000000001E-2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TA</c:v>
                </c:pt>
              </c:strCache>
            </c:strRef>
          </c:tx>
          <c:cat>
            <c:numRef>
              <c:f>Sheet1!$K$2:$K$26</c:f>
              <c:numCache>
                <c:formatCode>h:mm</c:formatCode>
                <c:ptCount val="25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0.10416666666666698</c:v>
                </c:pt>
                <c:pt idx="6">
                  <c:v>0.125</c:v>
                </c:pt>
                <c:pt idx="7">
                  <c:v>0.14583333333333393</c:v>
                </c:pt>
                <c:pt idx="8">
                  <c:v>0.16666666666666666</c:v>
                </c:pt>
                <c:pt idx="9">
                  <c:v>0.18750000000000044</c:v>
                </c:pt>
                <c:pt idx="10">
                  <c:v>0.20833333333333393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0.29166666666666791</c:v>
                </c:pt>
                <c:pt idx="15">
                  <c:v>0.31250000000000094</c:v>
                </c:pt>
                <c:pt idx="16">
                  <c:v>0.33333333333333331</c:v>
                </c:pt>
                <c:pt idx="17">
                  <c:v>0.35416666666666791</c:v>
                </c:pt>
                <c:pt idx="18">
                  <c:v>0.37500000000000094</c:v>
                </c:pt>
                <c:pt idx="19">
                  <c:v>0.39583333333333331</c:v>
                </c:pt>
                <c:pt idx="20">
                  <c:v>0.41666666666666791</c:v>
                </c:pt>
                <c:pt idx="21">
                  <c:v>0.43750000000000094</c:v>
                </c:pt>
                <c:pt idx="22">
                  <c:v>0.45833333333333326</c:v>
                </c:pt>
                <c:pt idx="23">
                  <c:v>0.47916666666666791</c:v>
                </c:pt>
                <c:pt idx="24">
                  <c:v>0.5</c:v>
                </c:pt>
              </c:numCache>
            </c:numRef>
          </c:cat>
          <c:val>
            <c:numRef>
              <c:f>Sheet1!$M$2:$M$26</c:f>
              <c:numCache>
                <c:formatCode>General</c:formatCode>
                <c:ptCount val="25"/>
                <c:pt idx="0">
                  <c:v>0</c:v>
                </c:pt>
                <c:pt idx="1">
                  <c:v>-1.0000000000000039E-3</c:v>
                </c:pt>
                <c:pt idx="2">
                  <c:v>-3.0000000000000079E-3</c:v>
                </c:pt>
                <c:pt idx="3">
                  <c:v>-1.4999999999999998E-2</c:v>
                </c:pt>
                <c:pt idx="4">
                  <c:v>-2.9000000000000001E-2</c:v>
                </c:pt>
                <c:pt idx="5">
                  <c:v>-4.5999999999999999E-2</c:v>
                </c:pt>
                <c:pt idx="6">
                  <c:v>-7.1999999999999995E-2</c:v>
                </c:pt>
                <c:pt idx="7">
                  <c:v>-0.10800000000000012</c:v>
                </c:pt>
                <c:pt idx="8">
                  <c:v>-0.15700000000000044</c:v>
                </c:pt>
                <c:pt idx="9">
                  <c:v>-0.23700000000000004</c:v>
                </c:pt>
                <c:pt idx="10">
                  <c:v>-0.30800000000000038</c:v>
                </c:pt>
                <c:pt idx="11">
                  <c:v>-0.38000000000000106</c:v>
                </c:pt>
                <c:pt idx="12">
                  <c:v>-0.43200000000000038</c:v>
                </c:pt>
                <c:pt idx="13">
                  <c:v>-0.46700000000000008</c:v>
                </c:pt>
                <c:pt idx="14">
                  <c:v>-0.48900000000000032</c:v>
                </c:pt>
                <c:pt idx="15">
                  <c:v>-0.501</c:v>
                </c:pt>
                <c:pt idx="16">
                  <c:v>-0.50900000000000001</c:v>
                </c:pt>
                <c:pt idx="17">
                  <c:v>-0.51600000000000001</c:v>
                </c:pt>
                <c:pt idx="18">
                  <c:v>-0.51800000000000002</c:v>
                </c:pt>
                <c:pt idx="19">
                  <c:v>-0.51900000000000002</c:v>
                </c:pt>
                <c:pt idx="20">
                  <c:v>-0.52100000000000002</c:v>
                </c:pt>
                <c:pt idx="21">
                  <c:v>-0.52300000000000002</c:v>
                </c:pt>
                <c:pt idx="22">
                  <c:v>-0.52500000000000002</c:v>
                </c:pt>
                <c:pt idx="23">
                  <c:v>-0.52700000000000002</c:v>
                </c:pt>
                <c:pt idx="24">
                  <c:v>-0.52700000000000002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Sheet1!$N$1</c:f>
              <c:strCache>
                <c:ptCount val="1"/>
                <c:pt idx="0">
                  <c:v>S I</c:v>
                </c:pt>
              </c:strCache>
            </c:strRef>
          </c:tx>
          <c:cat>
            <c:numRef>
              <c:f>Sheet1!$K$2:$K$26</c:f>
              <c:numCache>
                <c:formatCode>h:mm</c:formatCode>
                <c:ptCount val="25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0.10416666666666698</c:v>
                </c:pt>
                <c:pt idx="6">
                  <c:v>0.125</c:v>
                </c:pt>
                <c:pt idx="7">
                  <c:v>0.14583333333333393</c:v>
                </c:pt>
                <c:pt idx="8">
                  <c:v>0.16666666666666666</c:v>
                </c:pt>
                <c:pt idx="9">
                  <c:v>0.18750000000000044</c:v>
                </c:pt>
                <c:pt idx="10">
                  <c:v>0.20833333333333393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0.29166666666666791</c:v>
                </c:pt>
                <c:pt idx="15">
                  <c:v>0.31250000000000094</c:v>
                </c:pt>
                <c:pt idx="16">
                  <c:v>0.33333333333333331</c:v>
                </c:pt>
                <c:pt idx="17">
                  <c:v>0.35416666666666791</c:v>
                </c:pt>
                <c:pt idx="18">
                  <c:v>0.37500000000000094</c:v>
                </c:pt>
                <c:pt idx="19">
                  <c:v>0.39583333333333331</c:v>
                </c:pt>
                <c:pt idx="20">
                  <c:v>0.41666666666666791</c:v>
                </c:pt>
                <c:pt idx="21">
                  <c:v>0.43750000000000094</c:v>
                </c:pt>
                <c:pt idx="22">
                  <c:v>0.45833333333333326</c:v>
                </c:pt>
                <c:pt idx="23">
                  <c:v>0.47916666666666791</c:v>
                </c:pt>
                <c:pt idx="24">
                  <c:v>0.5</c:v>
                </c:pt>
              </c:numCache>
            </c:numRef>
          </c:cat>
          <c:val>
            <c:numRef>
              <c:f>Sheet1!$N$2:$N$26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-2.0000000000000052E-3</c:v>
                </c:pt>
                <c:pt idx="3">
                  <c:v>-5.0000000000000114E-3</c:v>
                </c:pt>
                <c:pt idx="4">
                  <c:v>-8.0000000000000227E-3</c:v>
                </c:pt>
                <c:pt idx="5">
                  <c:v>-1.0000000000000005E-2</c:v>
                </c:pt>
                <c:pt idx="6">
                  <c:v>-1.4999999999999998E-2</c:v>
                </c:pt>
                <c:pt idx="7">
                  <c:v>-2.0000000000000011E-2</c:v>
                </c:pt>
                <c:pt idx="8">
                  <c:v>-2.3E-2</c:v>
                </c:pt>
                <c:pt idx="9">
                  <c:v>-2.5000000000000001E-2</c:v>
                </c:pt>
                <c:pt idx="10">
                  <c:v>-2.8000000000000001E-2</c:v>
                </c:pt>
                <c:pt idx="11">
                  <c:v>-3.0000000000000002E-2</c:v>
                </c:pt>
                <c:pt idx="12">
                  <c:v>-3.1000000000000052E-2</c:v>
                </c:pt>
                <c:pt idx="13">
                  <c:v>-3.500000000000001E-2</c:v>
                </c:pt>
                <c:pt idx="14">
                  <c:v>-4.2000000000000023E-2</c:v>
                </c:pt>
                <c:pt idx="15">
                  <c:v>-4.7000000000000014E-2</c:v>
                </c:pt>
                <c:pt idx="16">
                  <c:v>-4.9000000000000113E-2</c:v>
                </c:pt>
                <c:pt idx="17">
                  <c:v>-5.1000000000000004E-2</c:v>
                </c:pt>
                <c:pt idx="18">
                  <c:v>-5.3999999999999999E-2</c:v>
                </c:pt>
                <c:pt idx="19">
                  <c:v>-5.6000000000000001E-2</c:v>
                </c:pt>
                <c:pt idx="20">
                  <c:v>-5.9000000000000163E-2</c:v>
                </c:pt>
                <c:pt idx="21">
                  <c:v>-6.3E-2</c:v>
                </c:pt>
                <c:pt idx="22">
                  <c:v>-6.5000000000000002E-2</c:v>
                </c:pt>
                <c:pt idx="23">
                  <c:v>-6.7000000000000004E-2</c:v>
                </c:pt>
                <c:pt idx="24">
                  <c:v>-6.7000000000000004E-2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Sheet1!$O$1</c:f>
              <c:strCache>
                <c:ptCount val="1"/>
                <c:pt idx="0">
                  <c:v>10µg/ml MECC</c:v>
                </c:pt>
              </c:strCache>
            </c:strRef>
          </c:tx>
          <c:cat>
            <c:numRef>
              <c:f>Sheet1!$K$2:$K$26</c:f>
              <c:numCache>
                <c:formatCode>h:mm</c:formatCode>
                <c:ptCount val="25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0.10416666666666698</c:v>
                </c:pt>
                <c:pt idx="6">
                  <c:v>0.125</c:v>
                </c:pt>
                <c:pt idx="7">
                  <c:v>0.14583333333333393</c:v>
                </c:pt>
                <c:pt idx="8">
                  <c:v>0.16666666666666666</c:v>
                </c:pt>
                <c:pt idx="9">
                  <c:v>0.18750000000000044</c:v>
                </c:pt>
                <c:pt idx="10">
                  <c:v>0.20833333333333393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0.29166666666666791</c:v>
                </c:pt>
                <c:pt idx="15">
                  <c:v>0.31250000000000094</c:v>
                </c:pt>
                <c:pt idx="16">
                  <c:v>0.33333333333333331</c:v>
                </c:pt>
                <c:pt idx="17">
                  <c:v>0.35416666666666791</c:v>
                </c:pt>
                <c:pt idx="18">
                  <c:v>0.37500000000000094</c:v>
                </c:pt>
                <c:pt idx="19">
                  <c:v>0.39583333333333331</c:v>
                </c:pt>
                <c:pt idx="20">
                  <c:v>0.41666666666666791</c:v>
                </c:pt>
                <c:pt idx="21">
                  <c:v>0.43750000000000094</c:v>
                </c:pt>
                <c:pt idx="22">
                  <c:v>0.45833333333333326</c:v>
                </c:pt>
                <c:pt idx="23">
                  <c:v>0.47916666666666791</c:v>
                </c:pt>
                <c:pt idx="24">
                  <c:v>0.5</c:v>
                </c:pt>
              </c:numCache>
            </c:numRef>
          </c:cat>
          <c:val>
            <c:numRef>
              <c:f>Sheet1!$O$2:$O$26</c:f>
              <c:numCache>
                <c:formatCode>General</c:formatCode>
                <c:ptCount val="25"/>
                <c:pt idx="0">
                  <c:v>0</c:v>
                </c:pt>
                <c:pt idx="1">
                  <c:v>-1.7999999999999999E-2</c:v>
                </c:pt>
                <c:pt idx="2">
                  <c:v>-2.0000000000000052E-3</c:v>
                </c:pt>
                <c:pt idx="3">
                  <c:v>-5.0000000000000114E-3</c:v>
                </c:pt>
                <c:pt idx="4">
                  <c:v>-1.0000000000000039E-3</c:v>
                </c:pt>
                <c:pt idx="5">
                  <c:v>-1.4E-2</c:v>
                </c:pt>
                <c:pt idx="6">
                  <c:v>-1.7000000000000001E-2</c:v>
                </c:pt>
                <c:pt idx="7">
                  <c:v>-2.0000000000000011E-2</c:v>
                </c:pt>
                <c:pt idx="8">
                  <c:v>-2.4E-2</c:v>
                </c:pt>
                <c:pt idx="9">
                  <c:v>-2.8000000000000001E-2</c:v>
                </c:pt>
                <c:pt idx="10">
                  <c:v>-3.4000000000000002E-2</c:v>
                </c:pt>
                <c:pt idx="11">
                  <c:v>-3.5999999999999997E-2</c:v>
                </c:pt>
                <c:pt idx="12">
                  <c:v>-4.1000000000000002E-2</c:v>
                </c:pt>
                <c:pt idx="13">
                  <c:v>-4.3999999999999997E-2</c:v>
                </c:pt>
                <c:pt idx="14">
                  <c:v>-4.9000000000000113E-2</c:v>
                </c:pt>
                <c:pt idx="15">
                  <c:v>-5.3999999999999999E-2</c:v>
                </c:pt>
                <c:pt idx="16">
                  <c:v>-6.0000000000000032E-2</c:v>
                </c:pt>
                <c:pt idx="17">
                  <c:v>-6.4000000000000112E-2</c:v>
                </c:pt>
                <c:pt idx="18">
                  <c:v>-6.8000000000000019E-2</c:v>
                </c:pt>
                <c:pt idx="19">
                  <c:v>-7.3000000000000009E-2</c:v>
                </c:pt>
                <c:pt idx="20">
                  <c:v>-8.1000000000000003E-2</c:v>
                </c:pt>
                <c:pt idx="21">
                  <c:v>-8.1000000000000003E-2</c:v>
                </c:pt>
                <c:pt idx="22">
                  <c:v>-8.3000000000000046E-2</c:v>
                </c:pt>
                <c:pt idx="23">
                  <c:v>-8.5000000000000006E-2</c:v>
                </c:pt>
                <c:pt idx="24">
                  <c:v>-9.0000000000000024E-2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Sheet1!$P$1</c:f>
              <c:strCache>
                <c:ptCount val="1"/>
                <c:pt idx="0">
                  <c:v>30µg/ml MECC</c:v>
                </c:pt>
              </c:strCache>
            </c:strRef>
          </c:tx>
          <c:cat>
            <c:numRef>
              <c:f>Sheet1!$K$2:$K$26</c:f>
              <c:numCache>
                <c:formatCode>h:mm</c:formatCode>
                <c:ptCount val="25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0.10416666666666698</c:v>
                </c:pt>
                <c:pt idx="6">
                  <c:v>0.125</c:v>
                </c:pt>
                <c:pt idx="7">
                  <c:v>0.14583333333333393</c:v>
                </c:pt>
                <c:pt idx="8">
                  <c:v>0.16666666666666666</c:v>
                </c:pt>
                <c:pt idx="9">
                  <c:v>0.18750000000000044</c:v>
                </c:pt>
                <c:pt idx="10">
                  <c:v>0.20833333333333393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0.29166666666666791</c:v>
                </c:pt>
                <c:pt idx="15">
                  <c:v>0.31250000000000094</c:v>
                </c:pt>
                <c:pt idx="16">
                  <c:v>0.33333333333333331</c:v>
                </c:pt>
                <c:pt idx="17">
                  <c:v>0.35416666666666791</c:v>
                </c:pt>
                <c:pt idx="18">
                  <c:v>0.37500000000000094</c:v>
                </c:pt>
                <c:pt idx="19">
                  <c:v>0.39583333333333331</c:v>
                </c:pt>
                <c:pt idx="20">
                  <c:v>0.41666666666666791</c:v>
                </c:pt>
                <c:pt idx="21">
                  <c:v>0.43750000000000094</c:v>
                </c:pt>
                <c:pt idx="22">
                  <c:v>0.45833333333333326</c:v>
                </c:pt>
                <c:pt idx="23">
                  <c:v>0.47916666666666791</c:v>
                </c:pt>
                <c:pt idx="24">
                  <c:v>0.5</c:v>
                </c:pt>
              </c:numCache>
            </c:numRef>
          </c:cat>
          <c:val>
            <c:numRef>
              <c:f>Sheet1!$P$2:$P$26</c:f>
              <c:numCache>
                <c:formatCode>General</c:formatCode>
                <c:ptCount val="25"/>
                <c:pt idx="0">
                  <c:v>0</c:v>
                </c:pt>
                <c:pt idx="1">
                  <c:v>-1.0000000000000039E-3</c:v>
                </c:pt>
                <c:pt idx="2">
                  <c:v>-8.0000000000000227E-3</c:v>
                </c:pt>
                <c:pt idx="3">
                  <c:v>-1.0999999999999998E-2</c:v>
                </c:pt>
                <c:pt idx="4">
                  <c:v>-1.4999999999999998E-2</c:v>
                </c:pt>
                <c:pt idx="5">
                  <c:v>-1.4999999999999998E-2</c:v>
                </c:pt>
                <c:pt idx="6">
                  <c:v>-1.7999999999999999E-2</c:v>
                </c:pt>
                <c:pt idx="7">
                  <c:v>-2.4E-2</c:v>
                </c:pt>
                <c:pt idx="8">
                  <c:v>-2.9000000000000001E-2</c:v>
                </c:pt>
                <c:pt idx="9">
                  <c:v>-3.500000000000001E-2</c:v>
                </c:pt>
                <c:pt idx="10">
                  <c:v>-3.9000000000000014E-2</c:v>
                </c:pt>
                <c:pt idx="11">
                  <c:v>-4.3999999999999997E-2</c:v>
                </c:pt>
                <c:pt idx="12">
                  <c:v>-4.7000000000000014E-2</c:v>
                </c:pt>
                <c:pt idx="13">
                  <c:v>-0.05</c:v>
                </c:pt>
                <c:pt idx="14">
                  <c:v>-5.3999999999999999E-2</c:v>
                </c:pt>
                <c:pt idx="15">
                  <c:v>-5.7000000000000023E-2</c:v>
                </c:pt>
                <c:pt idx="16">
                  <c:v>-6.2000000000000034E-2</c:v>
                </c:pt>
                <c:pt idx="17">
                  <c:v>-6.8000000000000019E-2</c:v>
                </c:pt>
                <c:pt idx="18">
                  <c:v>-6.9000000000000034E-2</c:v>
                </c:pt>
                <c:pt idx="19">
                  <c:v>-7.8000000000000014E-2</c:v>
                </c:pt>
                <c:pt idx="20">
                  <c:v>-8.2000000000000003E-2</c:v>
                </c:pt>
                <c:pt idx="21">
                  <c:v>-8.5000000000000006E-2</c:v>
                </c:pt>
                <c:pt idx="22">
                  <c:v>-9.0000000000000024E-2</c:v>
                </c:pt>
                <c:pt idx="23">
                  <c:v>-9.5000000000000043E-2</c:v>
                </c:pt>
                <c:pt idx="24">
                  <c:v>-0.1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Sheet1!$Q$1</c:f>
              <c:strCache>
                <c:ptCount val="1"/>
                <c:pt idx="0">
                  <c:v>50µg/ml MECC</c:v>
                </c:pt>
              </c:strCache>
            </c:strRef>
          </c:tx>
          <c:cat>
            <c:numRef>
              <c:f>Sheet1!$K$2:$K$26</c:f>
              <c:numCache>
                <c:formatCode>h:mm</c:formatCode>
                <c:ptCount val="25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0.10416666666666698</c:v>
                </c:pt>
                <c:pt idx="6">
                  <c:v>0.125</c:v>
                </c:pt>
                <c:pt idx="7">
                  <c:v>0.14583333333333393</c:v>
                </c:pt>
                <c:pt idx="8">
                  <c:v>0.16666666666666666</c:v>
                </c:pt>
                <c:pt idx="9">
                  <c:v>0.18750000000000044</c:v>
                </c:pt>
                <c:pt idx="10">
                  <c:v>0.20833333333333393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0.29166666666666791</c:v>
                </c:pt>
                <c:pt idx="15">
                  <c:v>0.31250000000000094</c:v>
                </c:pt>
                <c:pt idx="16">
                  <c:v>0.33333333333333331</c:v>
                </c:pt>
                <c:pt idx="17">
                  <c:v>0.35416666666666791</c:v>
                </c:pt>
                <c:pt idx="18">
                  <c:v>0.37500000000000094</c:v>
                </c:pt>
                <c:pt idx="19">
                  <c:v>0.39583333333333331</c:v>
                </c:pt>
                <c:pt idx="20">
                  <c:v>0.41666666666666791</c:v>
                </c:pt>
                <c:pt idx="21">
                  <c:v>0.43750000000000094</c:v>
                </c:pt>
                <c:pt idx="22">
                  <c:v>0.45833333333333326</c:v>
                </c:pt>
                <c:pt idx="23">
                  <c:v>0.47916666666666791</c:v>
                </c:pt>
                <c:pt idx="24">
                  <c:v>0.5</c:v>
                </c:pt>
              </c:numCache>
            </c:numRef>
          </c:cat>
          <c:val>
            <c:numRef>
              <c:f>Sheet1!$Q$2:$Q$26</c:f>
              <c:numCache>
                <c:formatCode>General</c:formatCode>
                <c:ptCount val="25"/>
                <c:pt idx="0">
                  <c:v>0</c:v>
                </c:pt>
                <c:pt idx="1">
                  <c:v>-1.7999999999999999E-2</c:v>
                </c:pt>
                <c:pt idx="2">
                  <c:v>-2.1999999999999999E-2</c:v>
                </c:pt>
                <c:pt idx="3">
                  <c:v>-2.8000000000000001E-2</c:v>
                </c:pt>
                <c:pt idx="4">
                  <c:v>-4.0000000000000022E-2</c:v>
                </c:pt>
                <c:pt idx="5">
                  <c:v>-4.2000000000000023E-2</c:v>
                </c:pt>
                <c:pt idx="6">
                  <c:v>-5.1999999999999998E-2</c:v>
                </c:pt>
                <c:pt idx="7">
                  <c:v>-5.9000000000000163E-2</c:v>
                </c:pt>
                <c:pt idx="8">
                  <c:v>-7.0000000000000021E-2</c:v>
                </c:pt>
                <c:pt idx="9">
                  <c:v>-7.8000000000000014E-2</c:v>
                </c:pt>
                <c:pt idx="10">
                  <c:v>-8.7000000000000022E-2</c:v>
                </c:pt>
                <c:pt idx="11">
                  <c:v>-9.2000000000000026E-2</c:v>
                </c:pt>
                <c:pt idx="12">
                  <c:v>-0.10199999999999998</c:v>
                </c:pt>
                <c:pt idx="13">
                  <c:v>-0.11</c:v>
                </c:pt>
                <c:pt idx="14">
                  <c:v>-0.11899999999999998</c:v>
                </c:pt>
                <c:pt idx="15">
                  <c:v>-0.127</c:v>
                </c:pt>
                <c:pt idx="16">
                  <c:v>-0.13700000000000001</c:v>
                </c:pt>
                <c:pt idx="17">
                  <c:v>-0.15100000000000041</c:v>
                </c:pt>
                <c:pt idx="18">
                  <c:v>-0.1580000000000005</c:v>
                </c:pt>
                <c:pt idx="19">
                  <c:v>-0.16900000000000001</c:v>
                </c:pt>
                <c:pt idx="20">
                  <c:v>-0.17600000000000021</c:v>
                </c:pt>
                <c:pt idx="21">
                  <c:v>-0.1890000000000005</c:v>
                </c:pt>
                <c:pt idx="22">
                  <c:v>-0.19600000000000001</c:v>
                </c:pt>
                <c:pt idx="23">
                  <c:v>-0.20400000000000001</c:v>
                </c:pt>
                <c:pt idx="24">
                  <c:v>-0.20700000000000021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Sheet1!$R$1</c:f>
              <c:strCache>
                <c:ptCount val="1"/>
                <c:pt idx="0">
                  <c:v>70µg/ml MECC</c:v>
                </c:pt>
              </c:strCache>
            </c:strRef>
          </c:tx>
          <c:cat>
            <c:numRef>
              <c:f>Sheet1!$K$2:$K$26</c:f>
              <c:numCache>
                <c:formatCode>h:mm</c:formatCode>
                <c:ptCount val="25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0.10416666666666698</c:v>
                </c:pt>
                <c:pt idx="6">
                  <c:v>0.125</c:v>
                </c:pt>
                <c:pt idx="7">
                  <c:v>0.14583333333333393</c:v>
                </c:pt>
                <c:pt idx="8">
                  <c:v>0.16666666666666666</c:v>
                </c:pt>
                <c:pt idx="9">
                  <c:v>0.18750000000000044</c:v>
                </c:pt>
                <c:pt idx="10">
                  <c:v>0.20833333333333393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0.27083333333333326</c:v>
                </c:pt>
                <c:pt idx="14">
                  <c:v>0.29166666666666791</c:v>
                </c:pt>
                <c:pt idx="15">
                  <c:v>0.31250000000000094</c:v>
                </c:pt>
                <c:pt idx="16">
                  <c:v>0.33333333333333331</c:v>
                </c:pt>
                <c:pt idx="17">
                  <c:v>0.35416666666666791</c:v>
                </c:pt>
                <c:pt idx="18">
                  <c:v>0.37500000000000094</c:v>
                </c:pt>
                <c:pt idx="19">
                  <c:v>0.39583333333333331</c:v>
                </c:pt>
                <c:pt idx="20">
                  <c:v>0.41666666666666791</c:v>
                </c:pt>
                <c:pt idx="21">
                  <c:v>0.43750000000000094</c:v>
                </c:pt>
                <c:pt idx="22">
                  <c:v>0.45833333333333326</c:v>
                </c:pt>
                <c:pt idx="23">
                  <c:v>0.47916666666666791</c:v>
                </c:pt>
                <c:pt idx="24">
                  <c:v>0.5</c:v>
                </c:pt>
              </c:numCache>
            </c:numRef>
          </c:cat>
          <c:val>
            <c:numRef>
              <c:f>Sheet1!$R$2:$R$26</c:f>
              <c:numCache>
                <c:formatCode>General</c:formatCode>
                <c:ptCount val="25"/>
                <c:pt idx="0">
                  <c:v>0</c:v>
                </c:pt>
                <c:pt idx="1">
                  <c:v>-5.0000000000000114E-3</c:v>
                </c:pt>
                <c:pt idx="2">
                  <c:v>-1.6000000000000021E-2</c:v>
                </c:pt>
                <c:pt idx="3">
                  <c:v>-2.7000000000000086E-2</c:v>
                </c:pt>
                <c:pt idx="4">
                  <c:v>-3.500000000000001E-2</c:v>
                </c:pt>
                <c:pt idx="5">
                  <c:v>-4.9000000000000113E-2</c:v>
                </c:pt>
                <c:pt idx="6">
                  <c:v>-6.4000000000000112E-2</c:v>
                </c:pt>
                <c:pt idx="7">
                  <c:v>-8.2000000000000003E-2</c:v>
                </c:pt>
                <c:pt idx="8">
                  <c:v>-9.1000000000000025E-2</c:v>
                </c:pt>
                <c:pt idx="9">
                  <c:v>-0.10199999999999998</c:v>
                </c:pt>
                <c:pt idx="10">
                  <c:v>-0.11600000000000002</c:v>
                </c:pt>
                <c:pt idx="11">
                  <c:v>-0.127</c:v>
                </c:pt>
                <c:pt idx="12">
                  <c:v>-0.13700000000000001</c:v>
                </c:pt>
                <c:pt idx="13">
                  <c:v>-0.15200000000000041</c:v>
                </c:pt>
                <c:pt idx="14">
                  <c:v>-0.16300000000000001</c:v>
                </c:pt>
                <c:pt idx="15">
                  <c:v>-0.17500000000000004</c:v>
                </c:pt>
                <c:pt idx="16">
                  <c:v>-0.191</c:v>
                </c:pt>
                <c:pt idx="17">
                  <c:v>-0.20800000000000021</c:v>
                </c:pt>
                <c:pt idx="18">
                  <c:v>-0.224</c:v>
                </c:pt>
                <c:pt idx="19">
                  <c:v>-0.24300000000000024</c:v>
                </c:pt>
                <c:pt idx="20">
                  <c:v>-0.28600000000000031</c:v>
                </c:pt>
                <c:pt idx="21">
                  <c:v>-0.32400000000000106</c:v>
                </c:pt>
                <c:pt idx="22">
                  <c:v>-0.32900000000000118</c:v>
                </c:pt>
                <c:pt idx="23">
                  <c:v>-0.35900000000000032</c:v>
                </c:pt>
                <c:pt idx="24">
                  <c:v>-0.35900000000000032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89922128"/>
        <c:axId val="-789918320"/>
      </c:lineChart>
      <c:catAx>
        <c:axId val="-789922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high"/>
        <c:crossAx val="-789918320"/>
        <c:crosses val="autoZero"/>
        <c:auto val="1"/>
        <c:lblAlgn val="ctr"/>
        <c:lblOffset val="100"/>
        <c:noMultiLvlLbl val="0"/>
      </c:catAx>
      <c:valAx>
        <c:axId val="-789918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Absorbance</a:t>
                </a:r>
                <a:r>
                  <a:rPr lang="en-US" baseline="0"/>
                  <a:t>  (540nm)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789922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dirty="0" err="1"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en-US" sz="1200" b="0" dirty="0">
                <a:latin typeface="Times New Roman" pitchFamily="18" charset="0"/>
                <a:cs typeface="Times New Roman" pitchFamily="18" charset="0"/>
              </a:rPr>
              <a:t> 3</a:t>
            </a:r>
          </a:p>
        </c:rich>
      </c:tx>
      <c:layout>
        <c:manualLayout>
          <c:xMode val="edge"/>
          <c:yMode val="edge"/>
          <c:x val="0.39285904295881646"/>
          <c:y val="1.479563944833938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97420653743634"/>
          <c:y val="0.22073960904140721"/>
          <c:w val="0.75244054418942774"/>
          <c:h val="0.6967658373871599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fixedVal"/>
            <c:noEndCap val="0"/>
            <c:val val="10"/>
          </c:errBars>
          <c:cat>
            <c:strRef>
              <c:f>Sheet1!$U$10:$W$10</c:f>
              <c:strCache>
                <c:ptCount val="3"/>
                <c:pt idx="0">
                  <c:v>Control</c:v>
                </c:pt>
                <c:pt idx="1">
                  <c:v>100mg /kg bwt</c:v>
                </c:pt>
                <c:pt idx="2">
                  <c:v>200mg/kg bwt</c:v>
                </c:pt>
              </c:strCache>
            </c:strRef>
          </c:cat>
          <c:val>
            <c:numRef>
              <c:f>Sheet1!$U$11:$W$11</c:f>
              <c:numCache>
                <c:formatCode>General</c:formatCode>
                <c:ptCount val="3"/>
                <c:pt idx="0">
                  <c:v>50</c:v>
                </c:pt>
                <c:pt idx="1">
                  <c:v>70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89923216"/>
        <c:axId val="-789916144"/>
      </c:barChart>
      <c:catAx>
        <c:axId val="-7899232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789916144"/>
        <c:crosses val="autoZero"/>
        <c:auto val="1"/>
        <c:lblAlgn val="ctr"/>
        <c:lblOffset val="100"/>
        <c:noMultiLvlLbl val="0"/>
      </c:catAx>
      <c:valAx>
        <c:axId val="-789916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789923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b="0" dirty="0" err="1"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en-US" sz="1100" b="0" dirty="0">
                <a:latin typeface="Times New Roman" pitchFamily="18" charset="0"/>
                <a:cs typeface="Times New Roman" pitchFamily="18" charset="0"/>
              </a:rPr>
              <a:t>  9</a:t>
            </a:r>
          </a:p>
        </c:rich>
      </c:tx>
      <c:layout>
        <c:manualLayout>
          <c:xMode val="edge"/>
          <c:yMode val="edge"/>
          <c:x val="0.48783851658830418"/>
          <c:y val="6.57638271436887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042216553916738"/>
          <c:y val="0.26435814167296917"/>
          <c:w val="0.71957783446083401"/>
          <c:h val="0.696931358156501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fixedVal"/>
            <c:noEndCap val="0"/>
            <c:val val="10"/>
          </c:errBars>
          <c:cat>
            <c:strRef>
              <c:f>Sheet1!$U$10:$W$10</c:f>
              <c:strCache>
                <c:ptCount val="3"/>
                <c:pt idx="0">
                  <c:v>Control</c:v>
                </c:pt>
                <c:pt idx="1">
                  <c:v>100mg /kg bwt</c:v>
                </c:pt>
                <c:pt idx="2">
                  <c:v>200mg/kgbwt</c:v>
                </c:pt>
              </c:strCache>
            </c:strRef>
          </c:cat>
          <c:val>
            <c:numRef>
              <c:f>Sheet1!$U$11:$W$11</c:f>
              <c:numCache>
                <c:formatCode>General</c:formatCode>
                <c:ptCount val="3"/>
                <c:pt idx="0">
                  <c:v>50</c:v>
                </c:pt>
                <c:pt idx="1">
                  <c:v>72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89919408"/>
        <c:axId val="-789914512"/>
      </c:barChart>
      <c:catAx>
        <c:axId val="-7899194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789914512"/>
        <c:crosses val="autoZero"/>
        <c:auto val="1"/>
        <c:lblAlgn val="ctr"/>
        <c:lblOffset val="100"/>
        <c:noMultiLvlLbl val="0"/>
      </c:catAx>
      <c:valAx>
        <c:axId val="-789914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789919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0.76961</cdr:x>
      <cdr:y>0.38776</cdr:y>
    </cdr:from>
    <cdr:to>
      <cdr:x>1</cdr:x>
      <cdr:y>0.44082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8647" y="1064559"/>
          <a:ext cx="1053353" cy="145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0.33918</cdr:x>
      <cdr:y>0.39592</cdr:y>
    </cdr:from>
    <cdr:to>
      <cdr:x>0.3799</cdr:x>
      <cdr:y>0.72898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2451" y="482706"/>
          <a:ext cx="66321" cy="406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0.53028</cdr:x>
      <cdr:y>0.08784</cdr:y>
    </cdr:from>
    <cdr:to>
      <cdr:x>0.76259</cdr:x>
      <cdr:y>0.48806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4155" y="123825"/>
          <a:ext cx="615145" cy="564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0.78229</cdr:x>
      <cdr:y>0.10556</cdr:y>
    </cdr:from>
    <cdr:to>
      <cdr:x>0.99962</cdr:x>
      <cdr:y>0.45075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20116" y="208067"/>
          <a:ext cx="727911" cy="680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0.76961</cdr:x>
      <cdr:y>0.40269</cdr:y>
    </cdr:from>
    <cdr:to>
      <cdr:x>1</cdr:x>
      <cdr:y>0.42657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3861" y="678902"/>
          <a:ext cx="311614" cy="40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11/11/2020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DA530C-6B6E-4C14-8550-E98802B73F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040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0B573-3205-4645-9732-EA8ABA377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688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52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11/11/2020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chart" Target="../charts/chart2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Induction of mitochondrial-mediated apoptosis by methanol extract of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Olajumoke 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O.Alao </a:t>
            </a:r>
            <a:r>
              <a:rPr lang="it-IT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b="1" baseline="30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and Olufunso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O.Olorunsogo  </a:t>
            </a:r>
            <a:r>
              <a:rPr lang="it-IT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it-IT" b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it-IT" b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Department of Biochemistry, Lead City University, Ibadan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Laboratories for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Biomembrane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Research and Biotechnology, Biochemistry Department, College of Medicine, University of Ibadan, Ibadan, Nigeria.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" y="5217896"/>
            <a:ext cx="829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olajualao@yahoo.co.uk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8448"/>
            <a:ext cx="9143997" cy="2196051"/>
          </a:xfrm>
          <a:prstGeom prst="rect">
            <a:avLst/>
          </a:prstGeom>
        </p:spPr>
      </p:pic>
      <p:pic>
        <p:nvPicPr>
          <p:cNvPr id="13" name="Picture 12" descr="LEAD-CITY-UNIVERSITY-SCHOOL-FEES-STRUCTURE.jpg"/>
          <p:cNvPicPr/>
          <p:nvPr/>
        </p:nvPicPr>
        <p:blipFill rotWithShape="1">
          <a:blip r:embed="rId4"/>
          <a:srcRect l="2043" t="25262" r="74115" b="26418"/>
          <a:stretch/>
        </p:blipFill>
        <p:spPr bwMode="auto">
          <a:xfrm>
            <a:off x="7572375" y="5572125"/>
            <a:ext cx="857250" cy="966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6" descr="LOGO COLLEGE OF MEDICINE"/>
          <p:cNvPicPr>
            <a:picLocks noChangeAspect="1" noChangeArrowheads="1"/>
          </p:cNvPicPr>
          <p:nvPr/>
        </p:nvPicPr>
        <p:blipFill>
          <a:blip r:embed="rId5" cstate="print"/>
          <a:srcRect r="8484" b="62025"/>
          <a:stretch>
            <a:fillRect/>
          </a:stretch>
        </p:blipFill>
        <p:spPr bwMode="auto">
          <a:xfrm>
            <a:off x="152401" y="5706265"/>
            <a:ext cx="1140845" cy="98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3368" y="1176330"/>
            <a:ext cx="8229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Many naturally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occuring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compounds  have been found to induce pore opening and can be used  in the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chemoprevention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of cancer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Martin, 2006)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Scientific reports have shown that </a:t>
            </a:r>
            <a:r>
              <a:rPr lang="en-GB" sz="9600" dirty="0" err="1" smtClean="0">
                <a:latin typeface="Times New Roman" pitchFamily="18" charset="0"/>
                <a:cs typeface="Times New Roman" pitchFamily="18" charset="0"/>
              </a:rPr>
              <a:t>Cucurmin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96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ycopene 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and  ECCG have been found to induce pore 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opening (Jana, 2004)</a:t>
            </a:r>
            <a:endParaRPr lang="en-GB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600" dirty="0" err="1" smtClean="0">
                <a:latin typeface="Times New Roman" pitchFamily="18" charset="0"/>
                <a:cs typeface="Times New Roman" pitchFamily="18" charset="0"/>
              </a:rPr>
              <a:t>Berberine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9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600" dirty="0" err="1" smtClean="0">
                <a:latin typeface="Times New Roman" pitchFamily="18" charset="0"/>
                <a:cs typeface="Times New Roman" pitchFamily="18" charset="0"/>
              </a:rPr>
              <a:t>bisabol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9600" dirty="0" err="1" smtClean="0">
                <a:latin typeface="Times New Roman" pitchFamily="18" charset="0"/>
                <a:cs typeface="Times New Roman" pitchFamily="18" charset="0"/>
              </a:rPr>
              <a:t>betunilic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GB" sz="9600" dirty="0" err="1" smtClean="0">
                <a:latin typeface="Times New Roman" pitchFamily="18" charset="0"/>
                <a:cs typeface="Times New Roman" pitchFamily="18" charset="0"/>
              </a:rPr>
              <a:t>cucurmin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9600" dirty="0" err="1" smtClean="0">
                <a:latin typeface="Times New Roman" pitchFamily="18" charset="0"/>
                <a:cs typeface="Times New Roman" pitchFamily="18" charset="0"/>
              </a:rPr>
              <a:t>resveratol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 have been tested and found to be effective in tumour cell line an </a:t>
            </a:r>
            <a:r>
              <a:rPr lang="en-GB" sz="9600" i="1" dirty="0" smtClean="0">
                <a:latin typeface="Times New Roman" pitchFamily="18" charset="0"/>
                <a:cs typeface="Times New Roman" pitchFamily="18" charset="0"/>
              </a:rPr>
              <a:t>in vivo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 in preclinical   animal</a:t>
            </a:r>
            <a:r>
              <a:rPr lang="en-GB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(Martin, 2006)</a:t>
            </a:r>
          </a:p>
          <a:p>
            <a:pPr marL="0" indent="0" algn="just">
              <a:buNone/>
            </a:pPr>
            <a:endParaRPr lang="en-GB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</a:pPr>
            <a:endParaRPr lang="en-GB" sz="1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291" y="5920312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953000"/>
            <a:ext cx="8153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            </a:t>
            </a:r>
            <a:r>
              <a:rPr lang="en-US" sz="1400" dirty="0" smtClean="0"/>
              <a:t> Plate 1; The leaves of </a:t>
            </a:r>
            <a:r>
              <a:rPr lang="en-US" sz="1400" i="1" dirty="0" err="1" smtClean="0"/>
              <a:t>Cajanus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cajans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A62F-FB74-4823-8AA8-03FCF7F1094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Users\Jumoke\Desktop\IMG-2016071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26236"/>
            <a:ext cx="5867400" cy="400001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37" y="6022201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4BCBB-FFC0-4923-9EBB-6FFAC305C04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-34636" y="1295400"/>
            <a:ext cx="8797636" cy="6629400"/>
          </a:xfrm>
        </p:spPr>
        <p:txBody>
          <a:bodyPr/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commonly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known as pigeon pea is a medicinal plant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widespread Africa.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seeds   are high protein content and  it is consumed   in many developing countries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Burkhill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1978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has been used traditionally in African folk medicine for treating liver and  stomach disorders,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dysentery, measles, jaundice 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(Kong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2009, Grover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, 2002)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endParaRPr lang="en-US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80" y="6022201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is paucity of information on the effects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mitochondrial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membrane permeability transition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pore, activation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caspases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cytochrome c release 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on this premise that we  investigated the effects of  the extract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leaves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apoptotic markers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study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 methanol extract of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Cajanus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cajan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mitochondrial–mediated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apoptosis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A62F-FB74-4823-8AA8-03FCF7F1094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22201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36526" cy="685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43" y="266700"/>
            <a:ext cx="8534400" cy="53522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Cajanus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cajan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was soaked in methanol for 72 hours and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rotary evaporator to obtain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methanol extract of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Cajanus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cajan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(MECC)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permeability transition was monitored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method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Lapidus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Sokolove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the decreases in absorbance 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540n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Immunohistochemical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staining of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caspase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caspase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and cytochrome c were  assessed by  the method of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Chakravarthi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(2010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chromatography–mass spectrometry (GC-MS) analysis of the extract was performed using an Agilent (USA) 6980N Network GC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6174601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Effects   of MECC on MMPT pore  in the absence of calcium. NTA- No triggering agent (without calcium), TA- Triggering agent (with calcium), MECC - methanol extracts of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A62F-FB74-4823-8AA8-03FCF7F1094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037450"/>
              </p:ext>
            </p:extLst>
          </p:nvPr>
        </p:nvGraphicFramePr>
        <p:xfrm>
          <a:off x="381000" y="1099032"/>
          <a:ext cx="8077200" cy="396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81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00656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735" y="4909810"/>
            <a:ext cx="3217719" cy="609600"/>
          </a:xfrm>
        </p:spPr>
        <p:txBody>
          <a:bodyPr>
            <a:noAutofit/>
          </a:bodyPr>
          <a:lstStyle/>
          <a:p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     X400   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1400" b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with no 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visible lesion.</a:t>
            </a: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19800" y="4909810"/>
            <a:ext cx="2971800" cy="639762"/>
          </a:xfrm>
        </p:spPr>
        <p:txBody>
          <a:bodyPr>
            <a:normAutofit fontScale="25000" lnSpcReduction="20000"/>
          </a:bodyPr>
          <a:lstStyle/>
          <a:p>
            <a:endParaRPr lang="en-US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Rats were administered 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200mg/kg </a:t>
            </a: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of MECC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.There 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is  </a:t>
            </a:r>
            <a:r>
              <a:rPr lang="en-US" sz="4800" b="0" dirty="0" err="1" smtClean="0">
                <a:latin typeface="Times New Roman" pitchFamily="18" charset="0"/>
                <a:cs typeface="Times New Roman" pitchFamily="18" charset="0"/>
              </a:rPr>
              <a:t>infilteration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 by inflammatory cells (Blue arrow)</a:t>
            </a:r>
            <a:endParaRPr lang="en-US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A62F-FB74-4823-8AA8-03FCF7F1094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 descr="C:\Users\ASIWAJU DE JURE\AppData\Local\Microsoft\Windows\Temporary Internet Files\Content.Word\IMG_00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762000"/>
            <a:ext cx="3276600" cy="18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90454" y="5028584"/>
            <a:ext cx="2729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 .Rats were administered 100mg/kg of MECC. There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200" dirty="0" err="1" smtClean="0"/>
              <a:t>infilitration</a:t>
            </a:r>
            <a:r>
              <a:rPr lang="en-US" sz="1200" dirty="0" smtClean="0"/>
              <a:t> by inflammatory cells (blue arrow) 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172200" y="2057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:\Users\ASIWAJU DE JURE\AppData\Local\Microsoft\Windows\Temporary Internet Files\Content.Word\IMG_0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>
          <a:xfrm rot="10800000">
            <a:off x="3352800" y="4038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C:\Users\ASIWAJU DE JURE\AppData\Local\Microsoft\Windows\Temporary Internet Files\Content.Word\IMG_00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0"/>
            <a:ext cx="358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H="1">
            <a:off x="6781800" y="1600200"/>
            <a:ext cx="1285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85940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3611" y="85940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676" y="28514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878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Immunohistochemical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 of Cytochrome c, caspase3 and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caspase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the control , 100mg/kg MECC treated group and 200mg/kg  MECC treated group.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0842" y="686141"/>
            <a:ext cx="1597290" cy="140220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667000" y="592947"/>
          <a:ext cx="1409699" cy="133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450" y="4835110"/>
            <a:ext cx="5846571" cy="347502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>
            <p:extLst/>
          </p:nvPr>
        </p:nvGraphicFramePr>
        <p:xfrm>
          <a:off x="4495800" y="586255"/>
          <a:ext cx="1323975" cy="138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8" descr="1 cont L, Casp- Hepatocytes -Positive (X400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9296" y="2360362"/>
            <a:ext cx="1438836" cy="6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2A (L) Casp-Hepatocytes (cytoplasm)- strongly positive, (X400)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1961" y="3137647"/>
            <a:ext cx="1425389" cy="6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1 cont L, Casp- Hepatocytes -Positive (X400)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849" y="4016621"/>
            <a:ext cx="1452283" cy="7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3b (L) Casp, Positive (X400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2360362"/>
            <a:ext cx="1329809" cy="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2b (L) CYT, Positive (X400) (3)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19400" y="3182859"/>
            <a:ext cx="1317812" cy="70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3b (L) CYT, Strongly Positive (X400)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4053" y="4038600"/>
            <a:ext cx="1270747" cy="76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2" descr="1cont L- (X400)-Negativ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6467" y="2353303"/>
            <a:ext cx="1324536" cy="6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2aLiv-(X400)- Negative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03898" y="3190190"/>
            <a:ext cx="1364876" cy="6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3bLiv- (X400)- Negative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26163" y="4062113"/>
            <a:ext cx="1405216" cy="76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946614" y="2375079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12424" y="2389796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compounds identified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GC-MS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 :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Hexadecanoic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methyl ester, oleic acid,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bisabolene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octadecenoic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methyl ester,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tetradecanoic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,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bisabolene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curcumene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Picture 4" descr="C:\Windows.old.000\Users\hp\Documents\picture 2018\004.jpg"/>
          <p:cNvPicPr/>
          <p:nvPr/>
        </p:nvPicPr>
        <p:blipFill>
          <a:blip r:embed="rId2" cstate="print"/>
          <a:srcRect l="876" t="16001" r="505"/>
          <a:stretch>
            <a:fillRect/>
          </a:stretch>
        </p:blipFill>
        <p:spPr bwMode="auto">
          <a:xfrm>
            <a:off x="1066800" y="762000"/>
            <a:ext cx="632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8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22201"/>
            <a:ext cx="9136918" cy="835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291114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findings suggests that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Cajanus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cajan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mitochondrial-mediated apoptosis via the induction of mitochondrial membrane permeability transition and therefore could be useful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chemoprevention in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downregulated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apoptosis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4" y="6022201"/>
            <a:ext cx="9136918" cy="835799"/>
          </a:xfrm>
          <a:prstGeom prst="rect">
            <a:avLst/>
          </a:prstGeom>
        </p:spPr>
      </p:pic>
      <p:pic>
        <p:nvPicPr>
          <p:cNvPr id="5" name="Picture 2" descr="Image result for diagram of mitochondria and apoptosis"/>
          <p:cNvPicPr>
            <a:picLocks noChangeAspect="1" noChangeArrowheads="1"/>
          </p:cNvPicPr>
          <p:nvPr/>
        </p:nvPicPr>
        <p:blipFill>
          <a:blip r:embed="rId4"/>
          <a:srcRect t="36538" r="58"/>
          <a:stretch>
            <a:fillRect/>
          </a:stretch>
        </p:blipFill>
        <p:spPr bwMode="auto">
          <a:xfrm>
            <a:off x="0" y="2337506"/>
            <a:ext cx="3126199" cy="21800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9683" y="60439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 Abstract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Flat Green Leaves Clipart Vector Vector Art &amp; Graphics ..."/>
          <p:cNvPicPr/>
          <p:nvPr/>
        </p:nvPicPr>
        <p:blipFill>
          <a:blip r:embed="rId5" cstate="print"/>
          <a:srcRect l="55184" t="16743" r="7920" b="57752"/>
          <a:stretch>
            <a:fillRect/>
          </a:stretch>
        </p:blipFill>
        <p:spPr bwMode="auto">
          <a:xfrm>
            <a:off x="3059855" y="2087599"/>
            <a:ext cx="895814" cy="53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Windows.old.000\Users\hp\Documents\picture 2018\004.jpg"/>
          <p:cNvPicPr/>
          <p:nvPr/>
        </p:nvPicPr>
        <p:blipFill>
          <a:blip r:embed="rId6" cstate="print"/>
          <a:srcRect l="876" t="16001" r="505"/>
          <a:stretch>
            <a:fillRect/>
          </a:stretch>
        </p:blipFill>
        <p:spPr bwMode="auto">
          <a:xfrm>
            <a:off x="4792600" y="1828967"/>
            <a:ext cx="2141600" cy="7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athogens 09 00098 g001 550"/>
          <p:cNvPicPr/>
          <p:nvPr/>
        </p:nvPicPr>
        <p:blipFill>
          <a:blip r:embed="rId7"/>
          <a:srcRect l="25516" t="7054" r="45709" b="59391"/>
          <a:stretch>
            <a:fillRect/>
          </a:stretch>
        </p:blipFill>
        <p:spPr bwMode="auto">
          <a:xfrm>
            <a:off x="887161" y="1810750"/>
            <a:ext cx="208882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004883" y="2420928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72987" y="1828967"/>
            <a:ext cx="81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GC-MS analysis</a:t>
            </a:r>
            <a:endParaRPr lang="en-US" sz="1200" dirty="0"/>
          </a:p>
        </p:txBody>
      </p:sp>
      <p:sp>
        <p:nvSpPr>
          <p:cNvPr id="15" name="Down Arrow 14"/>
          <p:cNvSpPr/>
          <p:nvPr/>
        </p:nvSpPr>
        <p:spPr>
          <a:xfrm flipH="1">
            <a:off x="5777580" y="2637596"/>
            <a:ext cx="85820" cy="345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76800" y="3002135"/>
            <a:ext cx="27645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Hexadecanoic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methyl ester, oleic acid,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bisabolene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octadecenoic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methyl ester,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tetradecanoic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,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bisabolene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  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curcumene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2748667"/>
            <a:ext cx="2221655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1029" y="2187470"/>
            <a:ext cx="95771" cy="103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18914" y="2443787"/>
            <a:ext cx="2040941" cy="96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59854" y="3058180"/>
            <a:ext cx="105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Cajanus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cajan</a:t>
            </a:r>
            <a:r>
              <a:rPr lang="en-US" sz="1200" i="1" dirty="0" smtClean="0"/>
              <a:t> </a:t>
            </a:r>
            <a:r>
              <a:rPr lang="en-US" sz="1200" dirty="0" smtClean="0"/>
              <a:t>leaves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329045" y="2973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53845" cy="4742676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Burkhill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M.Tropical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 Africa, 2</a:t>
            </a:r>
            <a:r>
              <a:rPr lang="en-GB" sz="26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 Ed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1 families A-D. Royal Botanic  Gardens, Kew, Richmond, UK  1978</a:t>
            </a:r>
          </a:p>
          <a:p>
            <a:pPr algn="just">
              <a:defRPr/>
            </a:pP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Kerr, JF, Wyllie, AH and Currie, AR Apoptosis: a basic physiological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phenomenom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with wide ranging implications in tissue kinetics. Brit  J Cancer 1972;26(4):239-57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Lapidus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RG,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Sokolove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PM.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Spermine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Inhibition of the permeability transition of isolated rat liver mitochondria: An investigation of mechanisms.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Biochem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Biophys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. J. 1993;64:246-253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Martin KR. Targeting apoptosis with dietary bioactive agents.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 smtClean="0"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 Med 2006; 231: 117-129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Reitman, S., Frankel, S., (1957) Amer. J. Clin. Path. 28 : 56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A62F-FB74-4823-8AA8-03FCF7F1094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6174601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13" name="Picture 12" descr="LEAD-CITY-UNIVERSITY-SCHOOL-FEES-STRUCTURE.jpg"/>
          <p:cNvPicPr/>
          <p:nvPr/>
        </p:nvPicPr>
        <p:blipFill rotWithShape="1">
          <a:blip r:embed="rId3"/>
          <a:srcRect l="2043" t="25262" r="74115" b="26418"/>
          <a:stretch/>
        </p:blipFill>
        <p:spPr bwMode="auto">
          <a:xfrm>
            <a:off x="3352800" y="1492253"/>
            <a:ext cx="857250" cy="966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6" descr="LOGO COLLEGE OF MEDICINE"/>
          <p:cNvPicPr>
            <a:picLocks noChangeAspect="1" noChangeArrowheads="1"/>
          </p:cNvPicPr>
          <p:nvPr/>
        </p:nvPicPr>
        <p:blipFill>
          <a:blip r:embed="rId4" cstate="print"/>
          <a:srcRect r="8484" b="62025"/>
          <a:stretch>
            <a:fillRect/>
          </a:stretch>
        </p:blipFill>
        <p:spPr bwMode="auto">
          <a:xfrm>
            <a:off x="1069609" y="1473993"/>
            <a:ext cx="1140845" cy="98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32591"/>
            <a:ext cx="9136918" cy="8357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1" t="-1843"/>
          <a:stretch/>
        </p:blipFill>
        <p:spPr>
          <a:xfrm>
            <a:off x="4721788" y="1440596"/>
            <a:ext cx="4041212" cy="101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>
                <a:solidFill>
                  <a:srgbClr val="FFFF00"/>
                </a:solidFill>
              </a:rPr>
              <a:t>YOU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LISTENING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118" y="5938450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0836" y="318229"/>
            <a:ext cx="895696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Attention has recently focused on mitochondrial-mediated apoptosis as a signaling pathway that is disrupted during carcinogenesis.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chemopreventive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effects of dietary phytochemicals can be explored in order to combat conditions emanating from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dysregulation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mitochondria-mediated apoptosis.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a medicinal plant common in Nigeria for the traditional treatment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jaundice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measles,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dysentery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breast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This study aims to investigate the effects of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  mitochondrial-mediated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apoptosis.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Wistar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rats (150±2.00 g) were assigned into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groups 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orally treated with corn oil (control), 100 and 200 mg/kg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ethanol extract of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once daily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thirty consecutive days. The mitochondrial membrane permeability transition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pore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determined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spectrophotometrically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9 and cytochrome C release were determined by immunohistochemistry.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induced pore opening and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9 and cytochrome 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were activated significantly.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compounds identified by GCMS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Hexadecanoic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methyl ester, oleic acid,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-α-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bisabolene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octadecenoic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methyl ester,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tetradecanoic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acid, β-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bisabolene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curcumene</a:t>
            </a:r>
            <a:r>
              <a:rPr lang="en-US" sz="1600" dirty="0" smtClean="0"/>
              <a:t>.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 be used in the management of conditions associated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dysregulation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apoptosis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Keywords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 Apoptosis   ;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Cajanus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cajan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; mitochondrial membrane permeability transition pore ;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17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2" y="6022201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603068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Medicinal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plants have long been used in folk medicine for therapeutic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purposes (Zhang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2012 )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drugs have been introduced into  international market   through validation of  the claims of these traditional medicines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(Allison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2001)</a:t>
            </a:r>
          </a:p>
          <a:p>
            <a:pPr marL="0" indent="0" algn="just"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Several studies have shown that patronage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medicinal plants as an alternative to synthetic drugs has increased, because they are cheap, affordable and cases of resistance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Bussman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2002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41449-7D0F-41A8-B2AF-36569F65E15E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22201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961" y="990600"/>
            <a:ext cx="849983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role of mitochondria in healthy cells is to generate ATP for normal cell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(Abrahams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,1994)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of a large conductance channel, the mitochondrial membrane permeability transition pore converts the mitochondria from a life-supporting to a death promoting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organelle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Lockshin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2001)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Mitochondrial membrane permeability transition (MMPT) pore opening is a point of no return for apoptosis to take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Fulda, 2010)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8534400" cy="365125"/>
          </a:xfrm>
        </p:spPr>
        <p:txBody>
          <a:bodyPr/>
          <a:lstStyle/>
          <a:p>
            <a:fld id="{120C4197-1DBE-441B-AE8C-CBCD1CA2D8A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801"/>
            <a:ext cx="8421279" cy="481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762000" y="5254962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1;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Intrinsic and extrinsic pathways  of Apoptosis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22201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961" y="1066800"/>
            <a:ext cx="84998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Apoptosis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genetically regulated process for the destruction of unwanted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cells. It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crucial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phenomenom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vital for different biological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processes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dysregulation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implicated in disease conditions such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heart reperfusion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injury, hyperplasia and cancer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Lockshin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2001)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specific morphological and biochemical changes in dying 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as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condensation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cytoplasm,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chromatin condensation,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nuclear fragmentation,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apoptotic bodies and  engulfment of the dying cells by phagocytes (Kerr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,1972, Rodriguez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., 2009,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Kroemer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., 2009)  </a:t>
            </a:r>
            <a:endParaRPr lang="en-US" sz="2400" dirty="0"/>
          </a:p>
          <a:p>
            <a:pPr lvl="0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996440"/>
            <a:ext cx="8077200" cy="566160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2; Apoptosis ( Rode , 2008)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" name="Picture 2" descr="necrosis &amp; apop 2"/>
          <p:cNvPicPr/>
          <p:nvPr/>
        </p:nvPicPr>
        <p:blipFill rotWithShape="1">
          <a:blip r:embed="rId2" cstate="print"/>
          <a:srcRect t="55448"/>
          <a:stretch/>
        </p:blipFill>
        <p:spPr bwMode="auto">
          <a:xfrm>
            <a:off x="1066799" y="1392382"/>
            <a:ext cx="6477001" cy="3604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66800"/>
            <a:ext cx="8472055" cy="4648200"/>
          </a:xfrm>
        </p:spPr>
        <p:txBody>
          <a:bodyPr rtlCol="0">
            <a:normAutofit fontScale="85000" lnSpcReduction="20000"/>
          </a:bodyPr>
          <a:lstStyle/>
          <a:p>
            <a:pPr lvl="0"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apoptosis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downregulated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hyperplasia and cancer,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MMPT pore  acts as  a promising target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pharmacological interventions in the management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conditons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involving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dysregulation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apoptosis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(Wong, 2011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MMPT pore   is a  sudden increase in the permeability of inner mitochondrial membrane  in response to a noxious stimulus such as oxidative stress, Ca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overload, hypoxia and cytotoxic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drugs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McCommins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Baines, 2012)</a:t>
            </a:r>
          </a:p>
          <a:p>
            <a:pPr algn="just"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opening causes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depolarisation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IMM, swelling of the matrix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space, rupture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OMM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results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caspases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release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cytochrome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Kinnally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Antonsson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2007)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aseline="30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073CD-2700-4A67-98FB-6A15EA64DF30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22201"/>
            <a:ext cx="9136918" cy="8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1248</Words>
  <Application>Microsoft Office PowerPoint</Application>
  <PresentationFormat>On-screen Show (4:3)</PresentationFormat>
  <Paragraphs>121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Figure 2; Apoptosis ( Rode , 2008)</vt:lpstr>
      <vt:lpstr>PowerPoint Presentation</vt:lpstr>
      <vt:lpstr>PowerPoint Presentation</vt:lpstr>
      <vt:lpstr>                         Plate 1; The leaves of Cajanus cajans</vt:lpstr>
      <vt:lpstr>PowerPoint Presentation</vt:lpstr>
      <vt:lpstr>PowerPoint Presentation</vt:lpstr>
      <vt:lpstr>Materials and methods </vt:lpstr>
      <vt:lpstr>Figure 1;  Effects   of MECC on MMPT pore  in the absence of calcium. NTA- No triggering agent (without calcium), TA- Triggering agent (with calcium), MECC - methanol extracts of Cajanus cajan  </vt:lpstr>
      <vt:lpstr>PowerPoint Presentation</vt:lpstr>
      <vt:lpstr>Figure 4: Immunohistochemical expression  of Cytochrome c, caspase3 and caspase  in the control , 100mg/kg MECC treated group and 200mg/kg  MECC treated group.</vt:lpstr>
      <vt:lpstr>PowerPoint Presentation</vt:lpstr>
      <vt:lpstr>PowerPoint Presentation</vt:lpstr>
      <vt:lpstr>References</vt:lpstr>
      <vt:lpstr>PowerPoint Presentation</vt:lpstr>
      <vt:lpstr>THANK YOU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NWAECHEFU</cp:lastModifiedBy>
  <cp:revision>135</cp:revision>
  <dcterms:created xsi:type="dcterms:W3CDTF">2015-04-04T09:45:50Z</dcterms:created>
  <dcterms:modified xsi:type="dcterms:W3CDTF">2020-11-11T17:46:09Z</dcterms:modified>
</cp:coreProperties>
</file>