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96" y="15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26" Type="http://schemas.openxmlformats.org/officeDocument/2006/relationships/image" Target="../media/image34.emf"/><Relationship Id="rId3" Type="http://schemas.openxmlformats.org/officeDocument/2006/relationships/image" Target="../media/image11.emf"/><Relationship Id="rId21" Type="http://schemas.openxmlformats.org/officeDocument/2006/relationships/image" Target="../media/image29.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5" Type="http://schemas.openxmlformats.org/officeDocument/2006/relationships/image" Target="../media/image33.emf"/><Relationship Id="rId2" Type="http://schemas.openxmlformats.org/officeDocument/2006/relationships/image" Target="../media/image10.emf"/><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image" Target="../media/image9.emf"/><Relationship Id="rId6" Type="http://schemas.openxmlformats.org/officeDocument/2006/relationships/image" Target="../media/image14.emf"/><Relationship Id="rId11" Type="http://schemas.openxmlformats.org/officeDocument/2006/relationships/image" Target="../media/image19.emf"/><Relationship Id="rId24" Type="http://schemas.openxmlformats.org/officeDocument/2006/relationships/image" Target="../media/image32.emf"/><Relationship Id="rId5" Type="http://schemas.openxmlformats.org/officeDocument/2006/relationships/image" Target="../media/image13.emf"/><Relationship Id="rId15" Type="http://schemas.openxmlformats.org/officeDocument/2006/relationships/image" Target="../media/image23.emf"/><Relationship Id="rId23" Type="http://schemas.openxmlformats.org/officeDocument/2006/relationships/image" Target="../media/image31.emf"/><Relationship Id="rId28" Type="http://schemas.openxmlformats.org/officeDocument/2006/relationships/image" Target="../media/image36.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 Id="rId22" Type="http://schemas.openxmlformats.org/officeDocument/2006/relationships/image" Target="../media/image30.emf"/><Relationship Id="rId27"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49.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5" Type="http://schemas.openxmlformats.org/officeDocument/2006/relationships/image" Target="../media/image5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 Id="rId14" Type="http://schemas.openxmlformats.org/officeDocument/2006/relationships/image" Target="../media/image5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322362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89242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58495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222577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120368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204548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190377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148199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357346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18628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F4917D-E29D-4C15-9441-EC0461AEA9A2}" type="datetimeFigureOut">
              <a:rPr lang="es-UY" smtClean="0"/>
              <a:t>11/11/2020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8F5B317A-6555-4210-B96B-4BCFA2A254D0}" type="slidenum">
              <a:rPr lang="es-UY" smtClean="0"/>
              <a:t>‹Nº›</a:t>
            </a:fld>
            <a:endParaRPr lang="es-UY"/>
          </a:p>
        </p:txBody>
      </p:sp>
    </p:spTree>
    <p:extLst>
      <p:ext uri="{BB962C8B-B14F-4D97-AF65-F5344CB8AC3E}">
        <p14:creationId xmlns:p14="http://schemas.microsoft.com/office/powerpoint/2010/main" val="1269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4917D-E29D-4C15-9441-EC0461AEA9A2}" type="datetimeFigureOut">
              <a:rPr lang="es-UY" smtClean="0"/>
              <a:t>11/11/2020</a:t>
            </a:fld>
            <a:endParaRPr lang="es-U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B317A-6555-4210-B96B-4BCFA2A254D0}" type="slidenum">
              <a:rPr lang="es-UY" smtClean="0"/>
              <a:t>‹Nº›</a:t>
            </a:fld>
            <a:endParaRPr lang="es-UY"/>
          </a:p>
        </p:txBody>
      </p:sp>
    </p:spTree>
    <p:extLst>
      <p:ext uri="{BB962C8B-B14F-4D97-AF65-F5344CB8AC3E}">
        <p14:creationId xmlns:p14="http://schemas.microsoft.com/office/powerpoint/2010/main" val="364697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gif"/><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6.emf"/><Relationship Id="rId26" Type="http://schemas.openxmlformats.org/officeDocument/2006/relationships/image" Target="../media/image20.emf"/><Relationship Id="rId39" Type="http://schemas.openxmlformats.org/officeDocument/2006/relationships/oleObject" Target="../embeddings/oleObject19.bin"/><Relationship Id="rId21" Type="http://schemas.openxmlformats.org/officeDocument/2006/relationships/oleObject" Target="../embeddings/oleObject10.bin"/><Relationship Id="rId34" Type="http://schemas.openxmlformats.org/officeDocument/2006/relationships/image" Target="../media/image24.emf"/><Relationship Id="rId42" Type="http://schemas.openxmlformats.org/officeDocument/2006/relationships/image" Target="../media/image28.emf"/><Relationship Id="rId47" Type="http://schemas.openxmlformats.org/officeDocument/2006/relationships/oleObject" Target="../embeddings/oleObject23.bin"/><Relationship Id="rId50" Type="http://schemas.openxmlformats.org/officeDocument/2006/relationships/image" Target="../media/image32.emf"/><Relationship Id="rId55" Type="http://schemas.openxmlformats.org/officeDocument/2006/relationships/oleObject" Target="../embeddings/oleObject27.bin"/><Relationship Id="rId7" Type="http://schemas.openxmlformats.org/officeDocument/2006/relationships/oleObject" Target="../embeddings/oleObject3.bin"/><Relationship Id="rId2" Type="http://schemas.openxmlformats.org/officeDocument/2006/relationships/slideLayout" Target="../slideLayouts/slideLayout7.xml"/><Relationship Id="rId16" Type="http://schemas.openxmlformats.org/officeDocument/2006/relationships/image" Target="../media/image15.emf"/><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9.emf"/><Relationship Id="rId32" Type="http://schemas.openxmlformats.org/officeDocument/2006/relationships/image" Target="../media/image23.emf"/><Relationship Id="rId37" Type="http://schemas.openxmlformats.org/officeDocument/2006/relationships/oleObject" Target="../embeddings/oleObject18.bin"/><Relationship Id="rId40" Type="http://schemas.openxmlformats.org/officeDocument/2006/relationships/image" Target="../media/image27.emf"/><Relationship Id="rId45" Type="http://schemas.openxmlformats.org/officeDocument/2006/relationships/oleObject" Target="../embeddings/oleObject22.bin"/><Relationship Id="rId53" Type="http://schemas.openxmlformats.org/officeDocument/2006/relationships/oleObject" Target="../embeddings/oleObject26.bin"/><Relationship Id="rId58" Type="http://schemas.openxmlformats.org/officeDocument/2006/relationships/image" Target="../media/image36.emf"/><Relationship Id="rId5" Type="http://schemas.openxmlformats.org/officeDocument/2006/relationships/oleObject" Target="../embeddings/oleObject2.bin"/><Relationship Id="rId61" Type="http://schemas.openxmlformats.org/officeDocument/2006/relationships/oleObject" Target="../embeddings/oleObject31.bin"/><Relationship Id="rId19" Type="http://schemas.openxmlformats.org/officeDocument/2006/relationships/oleObject" Target="../embeddings/oleObject9.bin"/><Relationship Id="rId14" Type="http://schemas.openxmlformats.org/officeDocument/2006/relationships/image" Target="../media/image14.emf"/><Relationship Id="rId22" Type="http://schemas.openxmlformats.org/officeDocument/2006/relationships/image" Target="../media/image18.emf"/><Relationship Id="rId27" Type="http://schemas.openxmlformats.org/officeDocument/2006/relationships/oleObject" Target="../embeddings/oleObject13.bin"/><Relationship Id="rId30" Type="http://schemas.openxmlformats.org/officeDocument/2006/relationships/image" Target="../media/image22.e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31.emf"/><Relationship Id="rId56" Type="http://schemas.openxmlformats.org/officeDocument/2006/relationships/image" Target="../media/image35.emf"/><Relationship Id="rId8" Type="http://schemas.openxmlformats.org/officeDocument/2006/relationships/image" Target="../media/image11.emf"/><Relationship Id="rId51" Type="http://schemas.openxmlformats.org/officeDocument/2006/relationships/oleObject" Target="../embeddings/oleObject25.bin"/><Relationship Id="rId3" Type="http://schemas.openxmlformats.org/officeDocument/2006/relationships/oleObject" Target="../embeddings/oleObject1.bin"/><Relationship Id="rId12" Type="http://schemas.openxmlformats.org/officeDocument/2006/relationships/image" Target="../media/image13.e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6.emf"/><Relationship Id="rId46" Type="http://schemas.openxmlformats.org/officeDocument/2006/relationships/image" Target="../media/image30.emf"/><Relationship Id="rId59" Type="http://schemas.openxmlformats.org/officeDocument/2006/relationships/oleObject" Target="../embeddings/oleObject29.bin"/><Relationship Id="rId20" Type="http://schemas.openxmlformats.org/officeDocument/2006/relationships/image" Target="../media/image17.emf"/><Relationship Id="rId41" Type="http://schemas.openxmlformats.org/officeDocument/2006/relationships/oleObject" Target="../embeddings/oleObject20.bin"/><Relationship Id="rId54" Type="http://schemas.openxmlformats.org/officeDocument/2006/relationships/image" Target="../media/image34.emf"/><Relationship Id="rId1" Type="http://schemas.openxmlformats.org/officeDocument/2006/relationships/vmlDrawing" Target="../drawings/vmlDrawing1.vml"/><Relationship Id="rId6" Type="http://schemas.openxmlformats.org/officeDocument/2006/relationships/image" Target="../media/image10.emf"/><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1.emf"/><Relationship Id="rId36" Type="http://schemas.openxmlformats.org/officeDocument/2006/relationships/image" Target="../media/image25.emf"/><Relationship Id="rId49" Type="http://schemas.openxmlformats.org/officeDocument/2006/relationships/oleObject" Target="../embeddings/oleObject24.bin"/><Relationship Id="rId57" Type="http://schemas.openxmlformats.org/officeDocument/2006/relationships/oleObject" Target="../embeddings/oleObject28.bin"/><Relationship Id="rId10" Type="http://schemas.openxmlformats.org/officeDocument/2006/relationships/image" Target="../media/image12.emf"/><Relationship Id="rId31" Type="http://schemas.openxmlformats.org/officeDocument/2006/relationships/oleObject" Target="../embeddings/oleObject15.bin"/><Relationship Id="rId44" Type="http://schemas.openxmlformats.org/officeDocument/2006/relationships/image" Target="../media/image29.emf"/><Relationship Id="rId52" Type="http://schemas.openxmlformats.org/officeDocument/2006/relationships/image" Target="../media/image33.emf"/><Relationship Id="rId60" Type="http://schemas.openxmlformats.org/officeDocument/2006/relationships/oleObject" Target="../embeddings/oleObject30.bin"/><Relationship Id="rId4" Type="http://schemas.openxmlformats.org/officeDocument/2006/relationships/image" Target="../media/image9.e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37.bin"/><Relationship Id="rId18" Type="http://schemas.openxmlformats.org/officeDocument/2006/relationships/image" Target="../media/image45.emf"/><Relationship Id="rId26" Type="http://schemas.openxmlformats.org/officeDocument/2006/relationships/image" Target="../media/image49.emf"/><Relationship Id="rId3" Type="http://schemas.openxmlformats.org/officeDocument/2006/relationships/oleObject" Target="../embeddings/oleObject32.bin"/><Relationship Id="rId21" Type="http://schemas.openxmlformats.org/officeDocument/2006/relationships/oleObject" Target="../embeddings/oleObject41.bin"/><Relationship Id="rId34" Type="http://schemas.openxmlformats.org/officeDocument/2006/relationships/oleObject" Target="../embeddings/oleObject48.bin"/><Relationship Id="rId7" Type="http://schemas.openxmlformats.org/officeDocument/2006/relationships/oleObject" Target="../embeddings/oleObject34.bin"/><Relationship Id="rId12" Type="http://schemas.openxmlformats.org/officeDocument/2006/relationships/image" Target="../media/image42.emf"/><Relationship Id="rId17" Type="http://schemas.openxmlformats.org/officeDocument/2006/relationships/oleObject" Target="../embeddings/oleObject39.bin"/><Relationship Id="rId25" Type="http://schemas.openxmlformats.org/officeDocument/2006/relationships/oleObject" Target="../embeddings/oleObject43.bin"/><Relationship Id="rId33" Type="http://schemas.openxmlformats.org/officeDocument/2006/relationships/oleObject" Target="../embeddings/oleObject47.bin"/><Relationship Id="rId2" Type="http://schemas.openxmlformats.org/officeDocument/2006/relationships/slideLayout" Target="../slideLayouts/slideLayout7.xml"/><Relationship Id="rId16" Type="http://schemas.openxmlformats.org/officeDocument/2006/relationships/image" Target="../media/image44.emf"/><Relationship Id="rId20" Type="http://schemas.openxmlformats.org/officeDocument/2006/relationships/image" Target="../media/image46.emf"/><Relationship Id="rId29" Type="http://schemas.openxmlformats.org/officeDocument/2006/relationships/oleObject" Target="../embeddings/oleObject45.bin"/><Relationship Id="rId1" Type="http://schemas.openxmlformats.org/officeDocument/2006/relationships/vmlDrawing" Target="../drawings/vmlDrawing2.vml"/><Relationship Id="rId6" Type="http://schemas.openxmlformats.org/officeDocument/2006/relationships/image" Target="../media/image39.emf"/><Relationship Id="rId11" Type="http://schemas.openxmlformats.org/officeDocument/2006/relationships/oleObject" Target="../embeddings/oleObject36.bin"/><Relationship Id="rId24" Type="http://schemas.openxmlformats.org/officeDocument/2006/relationships/image" Target="../media/image48.emf"/><Relationship Id="rId32" Type="http://schemas.openxmlformats.org/officeDocument/2006/relationships/image" Target="../media/image52.e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50.emf"/><Relationship Id="rId10" Type="http://schemas.openxmlformats.org/officeDocument/2006/relationships/image" Target="../media/image41.emf"/><Relationship Id="rId19" Type="http://schemas.openxmlformats.org/officeDocument/2006/relationships/oleObject" Target="../embeddings/oleObject40.bin"/><Relationship Id="rId31" Type="http://schemas.openxmlformats.org/officeDocument/2006/relationships/oleObject" Target="../embeddings/oleObject46.bin"/><Relationship Id="rId4" Type="http://schemas.openxmlformats.org/officeDocument/2006/relationships/image" Target="../media/image38.emf"/><Relationship Id="rId9" Type="http://schemas.openxmlformats.org/officeDocument/2006/relationships/oleObject" Target="../embeddings/oleObject35.bin"/><Relationship Id="rId14" Type="http://schemas.openxmlformats.org/officeDocument/2006/relationships/image" Target="../media/image43.emf"/><Relationship Id="rId22" Type="http://schemas.openxmlformats.org/officeDocument/2006/relationships/image" Target="../media/image47.emf"/><Relationship Id="rId27" Type="http://schemas.openxmlformats.org/officeDocument/2006/relationships/oleObject" Target="../embeddings/oleObject44.bin"/><Relationship Id="rId30" Type="http://schemas.openxmlformats.org/officeDocument/2006/relationships/image" Target="../media/image51.emf"/><Relationship Id="rId35" Type="http://schemas.openxmlformats.org/officeDocument/2006/relationships/image" Target="../media/image4.png"/><Relationship Id="rId8" Type="http://schemas.openxmlformats.org/officeDocument/2006/relationships/image" Target="../media/image40.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91" t="17084" r="7350" b="23541"/>
          <a:stretch/>
        </p:blipFill>
        <p:spPr bwMode="auto">
          <a:xfrm>
            <a:off x="4305" y="-27384"/>
            <a:ext cx="9139695" cy="352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5904" y="3509714"/>
            <a:ext cx="9036496" cy="3600986"/>
          </a:xfrm>
          <a:prstGeom prst="rect">
            <a:avLst/>
          </a:prstGeom>
          <a:noFill/>
        </p:spPr>
        <p:txBody>
          <a:bodyPr wrap="square" rtlCol="0">
            <a:spAutoFit/>
          </a:bodyPr>
          <a:lstStyle/>
          <a:p>
            <a:pPr algn="ctr"/>
            <a:r>
              <a:rPr lang="en-US" sz="2000" b="1" dirty="0"/>
              <a:t>Advanced preclinical studies in Canine Leishmaniasis drug development</a:t>
            </a:r>
            <a:r>
              <a:rPr lang="en-US" sz="2000" b="1" dirty="0" smtClean="0"/>
              <a:t>.</a:t>
            </a:r>
          </a:p>
          <a:p>
            <a:pPr algn="ctr"/>
            <a:endParaRPr lang="es-UY" b="1" dirty="0"/>
          </a:p>
          <a:p>
            <a:pPr algn="just"/>
            <a:r>
              <a:rPr lang="es-UY" sz="1400" b="1" dirty="0"/>
              <a:t>Cintya Perdomo </a:t>
            </a:r>
            <a:r>
              <a:rPr lang="es-UY" sz="1400" b="1" baseline="30000" dirty="0"/>
              <a:t>a</a:t>
            </a:r>
            <a:r>
              <a:rPr lang="es-UY" sz="1400" b="1" dirty="0"/>
              <a:t>, Elena Aguilera </a:t>
            </a:r>
            <a:r>
              <a:rPr lang="es-UY" sz="1400" b="1" baseline="30000" dirty="0"/>
              <a:t>b</a:t>
            </a:r>
            <a:r>
              <a:rPr lang="es-UY" sz="1400" b="1" dirty="0"/>
              <a:t>, Ileana Corvo</a:t>
            </a:r>
            <a:r>
              <a:rPr lang="es-UY" sz="1400" b="1" baseline="30000" dirty="0"/>
              <a:t> a</a:t>
            </a:r>
            <a:r>
              <a:rPr lang="es-UY" sz="1400" b="1" dirty="0"/>
              <a:t>, Paula </a:t>
            </a:r>
            <a:r>
              <a:rPr lang="es-UY" sz="1400" b="1" dirty="0" err="1"/>
              <a:t>Faral</a:t>
            </a:r>
            <a:r>
              <a:rPr lang="es-UY" sz="1400" b="1" dirty="0"/>
              <a:t>-Tello </a:t>
            </a:r>
            <a:r>
              <a:rPr lang="es-UY" sz="1400" b="1" baseline="30000" dirty="0"/>
              <a:t>c</a:t>
            </a:r>
            <a:r>
              <a:rPr lang="es-UY" sz="1400" b="1" dirty="0"/>
              <a:t>, Elva Serna </a:t>
            </a:r>
            <a:r>
              <a:rPr lang="es-UY" sz="1400" b="1" baseline="30000" dirty="0"/>
              <a:t>d</a:t>
            </a:r>
            <a:r>
              <a:rPr lang="es-UY" sz="1400" b="1" dirty="0"/>
              <a:t>, Carlos </a:t>
            </a:r>
            <a:r>
              <a:rPr lang="es-UY" sz="1400" b="1" dirty="0" err="1"/>
              <a:t>Robello</a:t>
            </a:r>
            <a:r>
              <a:rPr lang="es-UY" sz="1400" b="1" dirty="0"/>
              <a:t> </a:t>
            </a:r>
            <a:r>
              <a:rPr lang="es-UY" sz="1400" b="1" baseline="30000" dirty="0"/>
              <a:t>c, e</a:t>
            </a:r>
            <a:r>
              <a:rPr lang="es-UY" sz="1400" b="1" dirty="0"/>
              <a:t>, </a:t>
            </a:r>
            <a:r>
              <a:rPr lang="es-UY" sz="1400" b="1" dirty="0" err="1"/>
              <a:t>Shane</a:t>
            </a:r>
            <a:r>
              <a:rPr lang="es-UY" sz="1400" b="1" dirty="0"/>
              <a:t> R. </a:t>
            </a:r>
            <a:r>
              <a:rPr lang="es-UY" sz="1400" b="1" dirty="0" err="1"/>
              <a:t>Wilkinson</a:t>
            </a:r>
            <a:r>
              <a:rPr lang="es-UY" sz="1400" b="1" baseline="30000" dirty="0"/>
              <a:t> f</a:t>
            </a:r>
            <a:r>
              <a:rPr lang="es-UY" sz="1400" b="1" dirty="0"/>
              <a:t>, Gloria Yaluff </a:t>
            </a:r>
            <a:r>
              <a:rPr lang="es-UY" sz="1400" b="1" baseline="30000" dirty="0"/>
              <a:t>d</a:t>
            </a:r>
            <a:r>
              <a:rPr lang="es-UY" sz="1400" b="1" dirty="0"/>
              <a:t>, </a:t>
            </a:r>
            <a:r>
              <a:rPr lang="es-UY" sz="1400" b="1" dirty="0" smtClean="0"/>
              <a:t>Guzmán </a:t>
            </a:r>
            <a:r>
              <a:rPr lang="es-UY" sz="1400" b="1" dirty="0" err="1"/>
              <a:t>Alvarez</a:t>
            </a:r>
            <a:r>
              <a:rPr lang="es-UY" sz="1400" b="1" dirty="0"/>
              <a:t> </a:t>
            </a:r>
            <a:r>
              <a:rPr lang="es-UY" sz="1400" b="1" baseline="30000" dirty="0"/>
              <a:t>a</a:t>
            </a:r>
            <a:r>
              <a:rPr lang="es-UY" sz="1400" b="1" dirty="0"/>
              <a:t>,*</a:t>
            </a:r>
          </a:p>
          <a:p>
            <a:pPr algn="just"/>
            <a:r>
              <a:rPr lang="es-UY" sz="1200" dirty="0" smtClean="0"/>
              <a:t>a</a:t>
            </a:r>
            <a:r>
              <a:rPr lang="es-ES" sz="1200" dirty="0" smtClean="0"/>
              <a:t>Laboratorio </a:t>
            </a:r>
            <a:r>
              <a:rPr lang="es-ES" sz="1200" dirty="0"/>
              <a:t>de Moléculas Bioactivas, Universidad de la República, CENUR Litoral Norte, 60000 Paysandú, Uruguay</a:t>
            </a:r>
            <a:r>
              <a:rPr lang="es-UY" sz="1200" dirty="0"/>
              <a:t>.</a:t>
            </a:r>
          </a:p>
          <a:p>
            <a:pPr algn="just"/>
            <a:r>
              <a:rPr lang="es-UY" sz="1200" dirty="0" smtClean="0"/>
              <a:t>b</a:t>
            </a:r>
            <a:r>
              <a:rPr lang="es-ES" sz="1200" dirty="0" smtClean="0"/>
              <a:t>Grupo </a:t>
            </a:r>
            <a:r>
              <a:rPr lang="es-ES" sz="1200" dirty="0"/>
              <a:t>de Química Medicinal-Laboratorio de Química Orgánica, Facultad de Ciencias, Universidad de la República, Montevideo, C.P. 11400, Uruguay</a:t>
            </a:r>
            <a:r>
              <a:rPr lang="es-UY" sz="1200" dirty="0"/>
              <a:t>.</a:t>
            </a:r>
          </a:p>
          <a:p>
            <a:pPr algn="just"/>
            <a:r>
              <a:rPr lang="es-UY" sz="1200" dirty="0" smtClean="0"/>
              <a:t>c</a:t>
            </a:r>
            <a:r>
              <a:rPr lang="es-ES" sz="1200" dirty="0" smtClean="0"/>
              <a:t>Unidad </a:t>
            </a:r>
            <a:r>
              <a:rPr lang="es-ES" sz="1200" dirty="0"/>
              <a:t>de Biología Molecular, </a:t>
            </a:r>
            <a:r>
              <a:rPr lang="es-ES" sz="1200" dirty="0" err="1"/>
              <a:t>Institut</a:t>
            </a:r>
            <a:r>
              <a:rPr lang="es-ES" sz="1200" dirty="0"/>
              <a:t> Pasteur de Montevideo, Montevideo, C.P. 11400, Uruguay.</a:t>
            </a:r>
            <a:endParaRPr lang="es-UY" sz="1200" dirty="0"/>
          </a:p>
          <a:p>
            <a:pPr algn="just"/>
            <a:r>
              <a:rPr lang="es-UY" sz="1200" dirty="0" smtClean="0"/>
              <a:t>d</a:t>
            </a:r>
            <a:r>
              <a:rPr lang="es-ES" sz="1200" dirty="0" smtClean="0"/>
              <a:t>Departamento </a:t>
            </a:r>
            <a:r>
              <a:rPr lang="es-ES" sz="1200" dirty="0"/>
              <a:t>de Medicina Tropical, Instituto de Investigaciones en Ciencias de la Salud, Universidad Nacional de Asunción, San Lorenzo, C.P. 2169., Paraguay.</a:t>
            </a:r>
            <a:endParaRPr lang="es-UY" sz="1200" dirty="0"/>
          </a:p>
          <a:p>
            <a:pPr algn="just"/>
            <a:r>
              <a:rPr lang="es-UY" sz="1200" dirty="0" smtClean="0"/>
              <a:t>e</a:t>
            </a:r>
            <a:r>
              <a:rPr lang="es-ES" sz="1200" dirty="0" smtClean="0"/>
              <a:t>Departamento </a:t>
            </a:r>
            <a:r>
              <a:rPr lang="es-ES" sz="1200" dirty="0"/>
              <a:t>de Bioquímica, Facultad de Medicina, Universidad de la República, Montevideo, Uruguay.</a:t>
            </a:r>
            <a:endParaRPr lang="es-UY" sz="1200" dirty="0"/>
          </a:p>
          <a:p>
            <a:pPr algn="just"/>
            <a:r>
              <a:rPr lang="es-UY" sz="1200" dirty="0"/>
              <a:t> </a:t>
            </a:r>
            <a:r>
              <a:rPr lang="en-US" sz="1200" dirty="0" err="1" smtClean="0"/>
              <a:t>fQueen</a:t>
            </a:r>
            <a:r>
              <a:rPr lang="en-US" sz="1200" dirty="0" smtClean="0"/>
              <a:t> </a:t>
            </a:r>
            <a:r>
              <a:rPr lang="en-US" sz="1200" dirty="0"/>
              <a:t>Mary Pre-Clinical Drug Discovery Group, School of Biological and Chemical Sciences, Queen Mary University of London, London, United Kingdom.</a:t>
            </a:r>
            <a:endParaRPr lang="es-UY" sz="1200" dirty="0"/>
          </a:p>
          <a:p>
            <a:pPr algn="just"/>
            <a:r>
              <a:rPr lang="en-US" sz="1200" dirty="0"/>
              <a:t> </a:t>
            </a:r>
            <a:endParaRPr lang="es-UY" sz="1200" dirty="0"/>
          </a:p>
          <a:p>
            <a:pPr algn="just"/>
            <a:r>
              <a:rPr lang="en-US" sz="1200" b="1" dirty="0" smtClean="0"/>
              <a:t>*</a:t>
            </a:r>
            <a:r>
              <a:rPr lang="en-US" sz="1200" dirty="0" smtClean="0"/>
              <a:t>Corresponding </a:t>
            </a:r>
            <a:r>
              <a:rPr lang="en-US" sz="1200" dirty="0"/>
              <a:t>author. </a:t>
            </a:r>
            <a:r>
              <a:rPr lang="es-ES" sz="1200" b="1" dirty="0"/>
              <a:t>Laboratorio de Moléculas Bioactivas, CENUR Litoral Norte, Universidad de la República, Ruta 3 (km 363), Paysandú, C.P. 60000, Uruguay. </a:t>
            </a:r>
            <a:r>
              <a:rPr lang="en-US" sz="1200" b="1" dirty="0"/>
              <a:t>E-mail address: guzmanalvarezlqo@gmail.com (G. Alvarez).</a:t>
            </a:r>
            <a:endParaRPr lang="es-UY" sz="1200" b="1" dirty="0"/>
          </a:p>
          <a:p>
            <a:endParaRPr lang="es-UY" dirty="0"/>
          </a:p>
        </p:txBody>
      </p:sp>
    </p:spTree>
    <p:extLst>
      <p:ext uri="{BB962C8B-B14F-4D97-AF65-F5344CB8AC3E}">
        <p14:creationId xmlns:p14="http://schemas.microsoft.com/office/powerpoint/2010/main" val="403051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332656"/>
            <a:ext cx="2961901" cy="369332"/>
          </a:xfrm>
          <a:prstGeom prst="rect">
            <a:avLst/>
          </a:prstGeom>
          <a:noFill/>
        </p:spPr>
        <p:txBody>
          <a:bodyPr wrap="none" rtlCol="0">
            <a:spAutoFit/>
          </a:bodyPr>
          <a:lstStyle/>
          <a:p>
            <a:r>
              <a:rPr lang="en-US" b="1" dirty="0" smtClean="0"/>
              <a:t>Pharmacokinetic background</a:t>
            </a:r>
            <a:endParaRPr lang="en-US" b="1"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954"/>
          <a:stretch/>
        </p:blipFill>
        <p:spPr bwMode="auto">
          <a:xfrm>
            <a:off x="42321" y="1340768"/>
            <a:ext cx="91016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78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332656"/>
            <a:ext cx="9144000" cy="646331"/>
          </a:xfrm>
          <a:prstGeom prst="rect">
            <a:avLst/>
          </a:prstGeom>
          <a:noFill/>
        </p:spPr>
        <p:txBody>
          <a:bodyPr wrap="square" rtlCol="0">
            <a:spAutoFit/>
          </a:bodyPr>
          <a:lstStyle/>
          <a:p>
            <a:pPr algn="ctr"/>
            <a:r>
              <a:rPr lang="en-US" b="1" dirty="0" smtClean="0"/>
              <a:t>PROOF OF CONCEPT</a:t>
            </a:r>
          </a:p>
          <a:p>
            <a:pPr algn="ctr"/>
            <a:r>
              <a:rPr lang="en-US" i="1" dirty="0" smtClean="0"/>
              <a:t>In </a:t>
            </a:r>
            <a:r>
              <a:rPr lang="en-US" i="1" dirty="0"/>
              <a:t>vivo</a:t>
            </a:r>
            <a:r>
              <a:rPr lang="en-US" dirty="0"/>
              <a:t> test in the murine cutaneous leishmaniasis model for the lead compounds.</a:t>
            </a:r>
            <a:endParaRPr lang="es-UY"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22579" cy="418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54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260648"/>
            <a:ext cx="6126870" cy="646331"/>
          </a:xfrm>
          <a:prstGeom prst="rect">
            <a:avLst/>
          </a:prstGeom>
          <a:noFill/>
        </p:spPr>
        <p:txBody>
          <a:bodyPr wrap="none" rtlCol="0">
            <a:spAutoFit/>
          </a:bodyPr>
          <a:lstStyle/>
          <a:p>
            <a:r>
              <a:rPr lang="en-US" b="1" dirty="0"/>
              <a:t>Weekly evolution of the diameter of the infected paw of mice.</a:t>
            </a:r>
            <a:endParaRPr lang="es-UY" b="1" dirty="0"/>
          </a:p>
          <a:p>
            <a:endParaRPr lang="es-UY" b="1"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89" y="592136"/>
            <a:ext cx="6410845" cy="509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6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88640"/>
            <a:ext cx="8712968" cy="5493812"/>
          </a:xfrm>
          <a:prstGeom prst="rect">
            <a:avLst/>
          </a:prstGeom>
          <a:noFill/>
        </p:spPr>
        <p:txBody>
          <a:bodyPr wrap="square" rtlCol="0">
            <a:spAutoFit/>
          </a:bodyPr>
          <a:lstStyle/>
          <a:p>
            <a:pPr algn="ctr">
              <a:lnSpc>
                <a:spcPct val="150000"/>
              </a:lnSpc>
            </a:pPr>
            <a:r>
              <a:rPr lang="en-US" b="1" dirty="0" smtClean="0"/>
              <a:t>Conclusions</a:t>
            </a:r>
          </a:p>
          <a:p>
            <a:pPr algn="just">
              <a:lnSpc>
                <a:spcPct val="150000"/>
              </a:lnSpc>
            </a:pPr>
            <a:r>
              <a:rPr lang="en-US" dirty="0" smtClean="0"/>
              <a:t>Of </a:t>
            </a:r>
            <a:r>
              <a:rPr lang="en-US" dirty="0"/>
              <a:t>the 50 compounds evaluated from our chemical collection, we conclude that 3 of the leading compounds (</a:t>
            </a:r>
            <a:r>
              <a:rPr lang="en-US" b="1" dirty="0"/>
              <a:t>796</a:t>
            </a:r>
            <a:r>
              <a:rPr lang="en-US" dirty="0"/>
              <a:t>, </a:t>
            </a:r>
            <a:r>
              <a:rPr lang="en-US" b="1" dirty="0"/>
              <a:t>266</a:t>
            </a:r>
            <a:r>
              <a:rPr lang="en-US" dirty="0"/>
              <a:t>, </a:t>
            </a:r>
            <a:r>
              <a:rPr lang="en-US" b="1" dirty="0"/>
              <a:t>314</a:t>
            </a:r>
            <a:r>
              <a:rPr lang="en-US" dirty="0"/>
              <a:t>), were found to have good antiparasitic activity in different species of trypanosomatids. Furthermore, these molecules have low nonspecific cytotoxic effects and did not show genotoxic or mutagenic effects. In addition to these encouraging results, they are safe, showing 100% survival in the acute toxicity model </a:t>
            </a:r>
            <a:r>
              <a:rPr lang="en-US" i="1" dirty="0"/>
              <a:t>in vivo</a:t>
            </a:r>
            <a:r>
              <a:rPr lang="en-US" dirty="0"/>
              <a:t>. </a:t>
            </a:r>
            <a:endParaRPr lang="en-US" dirty="0" smtClean="0"/>
          </a:p>
          <a:p>
            <a:pPr algn="just">
              <a:lnSpc>
                <a:spcPct val="150000"/>
              </a:lnSpc>
            </a:pPr>
            <a:r>
              <a:rPr lang="en-US" dirty="0"/>
              <a:t>Compound </a:t>
            </a:r>
            <a:r>
              <a:rPr lang="en-US" b="1" dirty="0"/>
              <a:t>796 </a:t>
            </a:r>
            <a:r>
              <a:rPr lang="en-US" dirty="0"/>
              <a:t>was the most promising compound with effective control of the Leishmania parasite infection </a:t>
            </a:r>
            <a:r>
              <a:rPr lang="en-US" i="1" dirty="0"/>
              <a:t>in vivo</a:t>
            </a:r>
            <a:r>
              <a:rPr lang="en-US" dirty="0"/>
              <a:t>. Also, the synergic effect was observed between the two chemical groups (curcuminoids and thiazolidene hydrazines). Taken together, the results obtained encourage us to continue with the clinical phase of experimentation in dogs of our leading compounds.</a:t>
            </a:r>
            <a:endParaRPr lang="es-UY" dirty="0"/>
          </a:p>
          <a:p>
            <a:pPr algn="just">
              <a:lnSpc>
                <a:spcPct val="150000"/>
              </a:lnSpc>
            </a:pPr>
            <a:endParaRPr lang="es-UY"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94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8784976" cy="1295868"/>
          </a:xfrm>
          <a:prstGeom prst="rect">
            <a:avLst/>
          </a:prstGeom>
        </p:spPr>
        <p:txBody>
          <a:bodyPr wrap="square">
            <a:spAutoFit/>
          </a:bodyPr>
          <a:lstStyle/>
          <a:p>
            <a:pPr algn="just">
              <a:lnSpc>
                <a:spcPct val="150000"/>
              </a:lnSpc>
            </a:pPr>
            <a:r>
              <a:rPr lang="en-US" b="1" dirty="0"/>
              <a:t>Funding: </a:t>
            </a:r>
            <a:r>
              <a:rPr lang="en-US" dirty="0"/>
              <a:t>This research was funded by CSIC </a:t>
            </a:r>
            <a:r>
              <a:rPr lang="es-ES" dirty="0"/>
              <a:t>(Comisión Sectorial de Investigación Científica)</a:t>
            </a:r>
            <a:r>
              <a:rPr lang="en-US" dirty="0"/>
              <a:t> I+D 2016 program number ID435 (grant</a:t>
            </a:r>
            <a:r>
              <a:rPr lang="en-US" dirty="0" smtClean="0"/>
              <a:t>).</a:t>
            </a:r>
          </a:p>
          <a:p>
            <a:pPr algn="just">
              <a:lnSpc>
                <a:spcPct val="150000"/>
              </a:lnSpc>
            </a:pPr>
            <a:r>
              <a:rPr lang="en-US" b="1" dirty="0"/>
              <a:t>Acknowledgments:</a:t>
            </a:r>
            <a:endParaRPr lang="es-UY"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77074"/>
            <a:ext cx="2657463" cy="709840"/>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627" y="4077073"/>
            <a:ext cx="3763605" cy="1003628"/>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72275"/>
            <a:ext cx="1600572" cy="1552070"/>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768" y="3933056"/>
            <a:ext cx="2402736" cy="1160455"/>
          </a:xfrm>
          <a:prstGeom prst="rect">
            <a:avLst/>
          </a:prstGeom>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4018" y="2060848"/>
            <a:ext cx="4920988" cy="1230679"/>
          </a:xfrm>
          <a:prstGeom prst="rect">
            <a:avLst/>
          </a:prstGeom>
        </p:spPr>
      </p:pic>
      <p:pic>
        <p:nvPicPr>
          <p:cNvPr id="10" name="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2930" y="2046346"/>
            <a:ext cx="2731087" cy="1478000"/>
          </a:xfrm>
          <a:prstGeom prst="rect">
            <a:avLst/>
          </a:prstGeom>
        </p:spPr>
      </p:pic>
    </p:spTree>
    <p:extLst>
      <p:ext uri="{BB962C8B-B14F-4D97-AF65-F5344CB8AC3E}">
        <p14:creationId xmlns:p14="http://schemas.microsoft.com/office/powerpoint/2010/main" val="343606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67730"/>
            <a:ext cx="2389821" cy="369332"/>
          </a:xfrm>
          <a:prstGeom prst="rect">
            <a:avLst/>
          </a:prstGeom>
          <a:noFill/>
        </p:spPr>
        <p:txBody>
          <a:bodyPr wrap="none" rtlCol="0">
            <a:spAutoFit/>
          </a:bodyPr>
          <a:lstStyle/>
          <a:p>
            <a:r>
              <a:rPr lang="en-US" b="1" dirty="0" smtClean="0"/>
              <a:t>GRAPHICAL ABSTRACT </a:t>
            </a:r>
            <a:endParaRPr lang="en-US" b="1" dirty="0"/>
          </a:p>
        </p:txBody>
      </p:sp>
      <p:grpSp>
        <p:nvGrpSpPr>
          <p:cNvPr id="7" name="6 Grupo"/>
          <p:cNvGrpSpPr/>
          <p:nvPr/>
        </p:nvGrpSpPr>
        <p:grpSpPr>
          <a:xfrm>
            <a:off x="5940152" y="1186760"/>
            <a:ext cx="3190492" cy="3715984"/>
            <a:chOff x="3433313" y="1414556"/>
            <a:chExt cx="2632503" cy="3076212"/>
          </a:xfrm>
        </p:grpSpPr>
        <p:pic>
          <p:nvPicPr>
            <p:cNvPr id="2050" name="Picture 2" descr="C:\Users\Guz\Downloads\IMG_20201031_11164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875" b="100000" l="0" r="91250">
                          <a14:backgroundMark x1="34359" y1="36226" x2="34359" y2="36226"/>
                          <a14:backgroundMark x1="66955" y1="88702" x2="66955" y2="88702"/>
                          <a14:backgroundMark x1="43333" y1="89423" x2="43333" y2="89423"/>
                          <a14:backgroundMark x1="11378" y1="90385" x2="11378" y2="90385"/>
                          <a14:backgroundMark x1="31506" y1="49159" x2="31506" y2="49159"/>
                          <a14:backgroundMark x1="61859" y1="83197" x2="61859" y2="83197"/>
                          <a14:backgroundMark x1="42692" y1="36947" x2="42692" y2="36947"/>
                          <a14:backgroundMark x1="33718" y1="30481" x2="33718" y2="30481"/>
                          <a14:backgroundMark x1="30545" y1="31178" x2="30545" y2="31178"/>
                          <a14:backgroundMark x1="44904" y1="79591" x2="44904" y2="79591"/>
                          <a14:backgroundMark x1="35321" y1="81995" x2="35321" y2="81995"/>
                          <a14:backgroundMark x1="55449" y1="78870" x2="55449" y2="78870"/>
                          <a14:backgroundMark x1="38846" y1="95168" x2="38846" y2="95168"/>
                          <a14:backgroundMark x1="19359" y1="97091" x2="19359" y2="97091"/>
                          <a14:backgroundMark x1="9455" y1="76226" x2="9455" y2="76226"/>
                          <a14:backgroundMark x1="4647" y1="69760" x2="4647" y2="69760"/>
                          <a14:backgroundMark x1="3365" y1="63774" x2="3365" y2="63774"/>
                          <a14:backgroundMark x1="3365" y1="81034" x2="3365" y2="81034"/>
                          <a14:backgroundMark x1="45865" y1="71202" x2="45865" y2="71202"/>
                          <a14:backgroundMark x1="39167" y1="72404" x2="39167" y2="72404"/>
                          <a14:backgroundMark x1="72404" y1="95889" x2="72404" y2="95889"/>
                          <a14:backgroundMark x1="59295" y1="89904" x2="59295" y2="89904"/>
                          <a14:backgroundMark x1="60577" y1="96370" x2="60577" y2="96370"/>
                          <a14:backgroundMark x1="53558" y1="96130" x2="53558" y2="96130"/>
                          <a14:backgroundMark x1="47468" y1="97572" x2="47468" y2="97572"/>
                          <a14:backgroundMark x1="34359" y1="98750" x2="34359" y2="98750"/>
                          <a14:backgroundMark x1="7853" y1="98990" x2="7853" y2="98990"/>
                          <a14:backgroundMark x1="3686" y1="95409" x2="3686" y2="95409"/>
                          <a14:backgroundMark x1="1154" y1="88942" x2="1154" y2="88942"/>
                          <a14:backgroundMark x1="26699" y1="78149" x2="26699" y2="78149"/>
                          <a14:backgroundMark x1="32468" y1="74327" x2="32468" y2="74327"/>
                          <a14:backgroundMark x1="48429" y1="75288" x2="48429" y2="75288"/>
                          <a14:backgroundMark x1="50032" y1="79111" x2="50032" y2="79111"/>
                          <a14:backgroundMark x1="53237" y1="81995" x2="53237" y2="81995"/>
                          <a14:backgroundMark x1="72404" y1="82957" x2="72404" y2="82957"/>
                          <a14:backgroundMark x1="70160" y1="85096" x2="70160" y2="85096"/>
                          <a14:backgroundMark x1="72083" y1="91563" x2="72083" y2="91563"/>
                          <a14:backgroundMark x1="75577" y1="95409" x2="75577" y2="95409"/>
                          <a14:backgroundMark x1="76218" y1="98990" x2="76218" y2="98990"/>
                          <a14:backgroundMark x1="58013" y1="98990" x2="58013" y2="98990"/>
                          <a14:backgroundMark x1="54487" y1="98293" x2="54487" y2="98293"/>
                          <a14:backgroundMark x1="55128" y1="95168" x2="55128" y2="95168"/>
                          <a14:backgroundMark x1="55449" y1="91563" x2="55449" y2="91563"/>
                          <a14:backgroundMark x1="38205" y1="31659" x2="38205" y2="31659"/>
                          <a14:backgroundMark x1="38526" y1="37188" x2="38526" y2="37188"/>
                          <a14:backgroundMark x1="30224" y1="28558" x2="30224" y2="28558"/>
                        </a14:backgroundRemoval>
                      </a14:imgEffect>
                    </a14:imgLayer>
                  </a14:imgProps>
                </a:ext>
                <a:ext uri="{28A0092B-C50C-407E-A947-70E740481C1C}">
                  <a14:useLocalDpi xmlns:a14="http://schemas.microsoft.com/office/drawing/2010/main" val="0"/>
                </a:ext>
              </a:extLst>
            </a:blip>
            <a:srcRect t="26875" r="8757"/>
            <a:stretch/>
          </p:blipFill>
          <p:spPr bwMode="auto">
            <a:xfrm rot="16200000">
              <a:off x="3517784" y="1942735"/>
              <a:ext cx="2463562" cy="2632503"/>
            </a:xfrm>
            <a:prstGeom prst="rect">
              <a:avLst/>
            </a:prstGeom>
            <a:noFill/>
            <a:extLst>
              <a:ext uri="{909E8E84-426E-40DD-AFC4-6F175D3DCCD1}">
                <a14:hiddenFill xmlns:a14="http://schemas.microsoft.com/office/drawing/2010/main">
                  <a:solidFill>
                    <a:srgbClr val="FFFFFF"/>
                  </a:solidFill>
                </a14:hiddenFill>
              </a:ext>
            </a:extLst>
          </p:spPr>
        </p:pic>
        <p:sp>
          <p:nvSpPr>
            <p:cNvPr id="3" name="2 Llamada rectangular"/>
            <p:cNvSpPr/>
            <p:nvPr/>
          </p:nvSpPr>
          <p:spPr>
            <a:xfrm>
              <a:off x="3985583" y="1414556"/>
              <a:ext cx="1729320" cy="612648"/>
            </a:xfrm>
            <a:prstGeom prst="wedgeRectCallout">
              <a:avLst>
                <a:gd name="adj1" fmla="val -32649"/>
                <a:gd name="adj2" fmla="val 72796"/>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Y">
                <a:noFill/>
              </a:endParaRPr>
            </a:p>
          </p:txBody>
        </p:sp>
        <p:sp>
          <p:nvSpPr>
            <p:cNvPr id="6" name="5 CuadroTexto"/>
            <p:cNvSpPr txBox="1"/>
            <p:nvPr/>
          </p:nvSpPr>
          <p:spPr>
            <a:xfrm>
              <a:off x="3985583" y="1554981"/>
              <a:ext cx="1879912" cy="382181"/>
            </a:xfrm>
            <a:prstGeom prst="rect">
              <a:avLst/>
            </a:prstGeom>
            <a:noFill/>
          </p:spPr>
          <p:txBody>
            <a:bodyPr wrap="none" rtlCol="0">
              <a:spAutoFit/>
            </a:bodyPr>
            <a:lstStyle/>
            <a:p>
              <a:r>
                <a:rPr lang="en-US" sz="2400" b="1" dirty="0" smtClean="0"/>
                <a:t>Stop dog </a:t>
              </a:r>
              <a:r>
                <a:rPr lang="en-US" sz="2400" b="1" dirty="0"/>
                <a:t>culling </a:t>
              </a:r>
              <a:endParaRPr lang="es-UY" sz="2400" b="1" dirty="0"/>
            </a:p>
          </p:txBody>
        </p:sp>
      </p:gr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1068720"/>
            <a:ext cx="6100700" cy="48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04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6512" y="-27384"/>
            <a:ext cx="5713519"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724128" y="-27384"/>
            <a:ext cx="3347864" cy="6186309"/>
          </a:xfrm>
          <a:prstGeom prst="rect">
            <a:avLst/>
          </a:prstGeom>
          <a:noFill/>
        </p:spPr>
        <p:txBody>
          <a:bodyPr wrap="square" rtlCol="0">
            <a:spAutoFit/>
          </a:bodyPr>
          <a:lstStyle/>
          <a:p>
            <a:pPr>
              <a:lnSpc>
                <a:spcPct val="200000"/>
              </a:lnSpc>
            </a:pPr>
            <a:r>
              <a:rPr lang="en-US" b="1" dirty="0" smtClean="0"/>
              <a:t>Canine Leishmaniasis </a:t>
            </a:r>
            <a:r>
              <a:rPr lang="en-US" b="1" dirty="0"/>
              <a:t>h</a:t>
            </a:r>
            <a:r>
              <a:rPr lang="en-US" b="1" dirty="0" smtClean="0"/>
              <a:t>ave not :</a:t>
            </a:r>
          </a:p>
          <a:p>
            <a:pPr>
              <a:lnSpc>
                <a:spcPct val="200000"/>
              </a:lnSpc>
            </a:pPr>
            <a:r>
              <a:rPr lang="en-US" b="1" dirty="0"/>
              <a:t>A</a:t>
            </a:r>
            <a:r>
              <a:rPr lang="en-US" b="1" dirty="0" smtClean="0"/>
              <a:t> robust diagnostic method,</a:t>
            </a:r>
          </a:p>
          <a:p>
            <a:pPr>
              <a:lnSpc>
                <a:spcPct val="200000"/>
              </a:lnSpc>
            </a:pPr>
            <a:r>
              <a:rPr lang="en-US" b="1" dirty="0" smtClean="0"/>
              <a:t>A efficient vaccine</a:t>
            </a:r>
          </a:p>
          <a:p>
            <a:pPr>
              <a:lnSpc>
                <a:spcPct val="200000"/>
              </a:lnSpc>
            </a:pPr>
            <a:r>
              <a:rPr lang="en-US" b="1" dirty="0" smtClean="0"/>
              <a:t>A efficient drug</a:t>
            </a:r>
          </a:p>
          <a:p>
            <a:pPr>
              <a:lnSpc>
                <a:spcPct val="200000"/>
              </a:lnSpc>
            </a:pPr>
            <a:r>
              <a:rPr lang="en-US" b="1" dirty="0" smtClean="0"/>
              <a:t>The control of the vector is not easy, it cannot be controlled by insecticides. </a:t>
            </a:r>
          </a:p>
          <a:p>
            <a:pPr>
              <a:lnSpc>
                <a:spcPct val="200000"/>
              </a:lnSpc>
            </a:pPr>
            <a:r>
              <a:rPr lang="en-US" b="1" dirty="0" smtClean="0"/>
              <a:t>It is a zoonotic disease, when the first case of canine leishmaniasis arrive, few years later arrives the human cases. </a:t>
            </a:r>
            <a:endParaRPr lang="en-US"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80721"/>
            <a:ext cx="9130645" cy="47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7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585" y="-27384"/>
            <a:ext cx="9073008" cy="5978560"/>
          </a:xfrm>
          <a:prstGeom prst="rect">
            <a:avLst/>
          </a:prstGeom>
          <a:noFill/>
        </p:spPr>
        <p:txBody>
          <a:bodyPr wrap="square" rtlCol="0">
            <a:spAutoFit/>
          </a:bodyPr>
          <a:lstStyle/>
          <a:p>
            <a:pPr algn="just">
              <a:lnSpc>
                <a:spcPct val="150000"/>
              </a:lnSpc>
            </a:pPr>
            <a:r>
              <a:rPr lang="en-US" sz="1700" dirty="0"/>
              <a:t>A </a:t>
            </a:r>
            <a:r>
              <a:rPr lang="en-US" sz="1700" b="1" u="sng" dirty="0"/>
              <a:t>dog culling </a:t>
            </a:r>
            <a:r>
              <a:rPr lang="en-US" sz="1700" dirty="0"/>
              <a:t>strategy is not supportable along the time for several reasons: </a:t>
            </a:r>
            <a:endParaRPr lang="en-US" sz="1700" dirty="0" smtClean="0"/>
          </a:p>
          <a:p>
            <a:pPr marL="342900" indent="-342900" algn="just">
              <a:lnSpc>
                <a:spcPct val="150000"/>
              </a:lnSpc>
              <a:buAutoNum type="arabicParenR"/>
            </a:pPr>
            <a:r>
              <a:rPr lang="en-US" sz="1700" dirty="0" smtClean="0"/>
              <a:t>no </a:t>
            </a:r>
            <a:r>
              <a:rPr lang="en-US" sz="1700" dirty="0"/>
              <a:t>reliable body of scientific evidence supports the effectiveness for disease control, </a:t>
            </a:r>
            <a:endParaRPr lang="en-US" sz="1700" dirty="0" smtClean="0"/>
          </a:p>
          <a:p>
            <a:pPr algn="just">
              <a:lnSpc>
                <a:spcPct val="200000"/>
              </a:lnSpc>
            </a:pPr>
            <a:r>
              <a:rPr lang="en-US" sz="1700" dirty="0" smtClean="0"/>
              <a:t>2</a:t>
            </a:r>
            <a:r>
              <a:rPr lang="en-US" sz="1700" dirty="0"/>
              <a:t>) alternative reservoir hosts may play a role in maintaining the life cycle of </a:t>
            </a:r>
            <a:r>
              <a:rPr lang="en-US" sz="1700" i="1" dirty="0"/>
              <a:t>L. infantum</a:t>
            </a:r>
            <a:r>
              <a:rPr lang="en-US" sz="1700" dirty="0"/>
              <a:t>, like foxes, hares, armadillos, wild boars, cats and </a:t>
            </a:r>
            <a:r>
              <a:rPr lang="en-US" sz="1700" dirty="0" smtClean="0"/>
              <a:t>rabbits.</a:t>
            </a:r>
          </a:p>
          <a:p>
            <a:pPr algn="just">
              <a:lnSpc>
                <a:spcPct val="200000"/>
              </a:lnSpc>
            </a:pPr>
            <a:r>
              <a:rPr lang="en-US" sz="1700" dirty="0" smtClean="0"/>
              <a:t>3</a:t>
            </a:r>
            <a:r>
              <a:rPr lang="en-US" sz="1700" dirty="0"/>
              <a:t>) culled dogs are rapidly replaced with young dogs that are often more susceptible to primary </a:t>
            </a:r>
            <a:r>
              <a:rPr lang="en-US" sz="1700" dirty="0" smtClean="0"/>
              <a:t>infection. </a:t>
            </a:r>
          </a:p>
          <a:p>
            <a:pPr algn="just">
              <a:lnSpc>
                <a:spcPct val="200000"/>
              </a:lnSpc>
            </a:pPr>
            <a:r>
              <a:rPr lang="en-US" sz="1700" dirty="0" smtClean="0"/>
              <a:t>4</a:t>
            </a:r>
            <a:r>
              <a:rPr lang="en-US" sz="1700" dirty="0"/>
              <a:t>) serologic diagnostic tools often used for screening dogs as part of a culling program have limitations in terms of sensitivity and </a:t>
            </a:r>
            <a:r>
              <a:rPr lang="en-US" sz="1700" dirty="0" smtClean="0"/>
              <a:t>specificity. </a:t>
            </a:r>
          </a:p>
          <a:p>
            <a:pPr algn="just">
              <a:lnSpc>
                <a:spcPct val="150000"/>
              </a:lnSpc>
            </a:pPr>
            <a:r>
              <a:rPr lang="en-US" sz="1700" dirty="0" smtClean="0"/>
              <a:t>5</a:t>
            </a:r>
            <a:r>
              <a:rPr lang="en-US" sz="1700" dirty="0"/>
              <a:t>) dog culling is not a cost-effective, valid alternative from a socioeconomic perspective (e.g., drugs for euthanasia) to government institutions</a:t>
            </a:r>
            <a:r>
              <a:rPr lang="en-US" sz="1700" dirty="0" smtClean="0"/>
              <a:t>.</a:t>
            </a:r>
          </a:p>
          <a:p>
            <a:pPr algn="ctr">
              <a:lnSpc>
                <a:spcPct val="150000"/>
              </a:lnSpc>
            </a:pPr>
            <a:r>
              <a:rPr lang="en-US" sz="1700" dirty="0" smtClean="0"/>
              <a:t> </a:t>
            </a:r>
            <a:r>
              <a:rPr lang="en-US" sz="1700" b="1" dirty="0"/>
              <a:t>Then, the use of dog culling as a strategy to reduce the incidence of Visceral Leishmaniasis in humans cannot be justified and should no longer be </a:t>
            </a:r>
            <a:r>
              <a:rPr lang="en-US" sz="1700" b="1" dirty="0" smtClean="0"/>
              <a:t>used</a:t>
            </a:r>
          </a:p>
          <a:p>
            <a:pPr algn="ctr">
              <a:lnSpc>
                <a:spcPct val="150000"/>
              </a:lnSpc>
            </a:pPr>
            <a:r>
              <a:rPr lang="en-US" sz="1700" dirty="0" smtClean="0"/>
              <a:t> </a:t>
            </a:r>
            <a:r>
              <a:rPr lang="en-US" sz="1700" b="1" dirty="0"/>
              <a:t>it is successfully used for outbreak controls in short terms of </a:t>
            </a:r>
            <a:r>
              <a:rPr lang="en-US" sz="1700" b="1" dirty="0" smtClean="0"/>
              <a:t>time.</a:t>
            </a:r>
            <a:endParaRPr lang="es-UY" sz="17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 y="6017694"/>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26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76562"/>
            <a:ext cx="3131498" cy="400110"/>
          </a:xfrm>
          <a:prstGeom prst="rect">
            <a:avLst/>
          </a:prstGeom>
          <a:noFill/>
        </p:spPr>
        <p:txBody>
          <a:bodyPr wrap="none" rtlCol="0">
            <a:spAutoFit/>
          </a:bodyPr>
          <a:lstStyle/>
          <a:p>
            <a:r>
              <a:rPr lang="en-US" sz="2000" b="1" dirty="0" smtClean="0"/>
              <a:t>Low cost drug development</a:t>
            </a:r>
            <a:endParaRPr lang="en-US" sz="2000" b="1" dirty="0"/>
          </a:p>
        </p:txBody>
      </p:sp>
      <p:sp>
        <p:nvSpPr>
          <p:cNvPr id="3" name="2 CuadroTexto"/>
          <p:cNvSpPr txBox="1"/>
          <p:nvPr/>
        </p:nvSpPr>
        <p:spPr>
          <a:xfrm>
            <a:off x="617276" y="476672"/>
            <a:ext cx="7335854" cy="1200329"/>
          </a:xfrm>
          <a:prstGeom prst="rect">
            <a:avLst/>
          </a:prstGeom>
          <a:noFill/>
        </p:spPr>
        <p:txBody>
          <a:bodyPr wrap="none" rtlCol="0">
            <a:spAutoFit/>
          </a:bodyPr>
          <a:lstStyle/>
          <a:p>
            <a:pPr algn="ctr"/>
            <a:r>
              <a:rPr lang="en-US" dirty="0" smtClean="0"/>
              <a:t>Because there is a neglected disease, and also because is for veterinary use. </a:t>
            </a:r>
          </a:p>
          <a:p>
            <a:pPr algn="ctr"/>
            <a:endParaRPr lang="en-US" dirty="0"/>
          </a:p>
          <a:p>
            <a:pPr algn="ctr"/>
            <a:r>
              <a:rPr lang="en-US" dirty="0" smtClean="0"/>
              <a:t>Then we are looking for low cost and easy production compounds:</a:t>
            </a:r>
          </a:p>
          <a:p>
            <a:pPr algn="ctr"/>
            <a:r>
              <a:rPr lang="en-US" b="1" dirty="0"/>
              <a:t>THIAZOLIDENE </a:t>
            </a:r>
            <a:r>
              <a:rPr lang="en-US" b="1" dirty="0" smtClean="0"/>
              <a:t>HYDRAZINES and CURCUMINOIDS</a:t>
            </a:r>
            <a:endParaRPr lang="en-US" dirty="0"/>
          </a:p>
        </p:txBody>
      </p:sp>
      <p:grpSp>
        <p:nvGrpSpPr>
          <p:cNvPr id="4" name="3 Grupo"/>
          <p:cNvGrpSpPr/>
          <p:nvPr/>
        </p:nvGrpSpPr>
        <p:grpSpPr>
          <a:xfrm>
            <a:off x="1377629" y="1772816"/>
            <a:ext cx="6516216" cy="4346265"/>
            <a:chOff x="1377629" y="2099278"/>
            <a:chExt cx="6516216" cy="4346265"/>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1377629" y="2099278"/>
              <a:ext cx="6516216" cy="434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78029">
              <a:off x="1482000" y="2709588"/>
              <a:ext cx="3735603" cy="127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1702">
              <a:off x="4617076" y="2517749"/>
              <a:ext cx="324326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613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41778"/>
            <a:ext cx="8655423" cy="646331"/>
          </a:xfrm>
          <a:prstGeom prst="rect">
            <a:avLst/>
          </a:prstGeom>
          <a:noFill/>
        </p:spPr>
        <p:txBody>
          <a:bodyPr wrap="square" rtlCol="0">
            <a:spAutoFit/>
          </a:bodyPr>
          <a:lstStyle/>
          <a:p>
            <a:r>
              <a:rPr lang="en-US" u="sng" dirty="0" smtClean="0"/>
              <a:t>29</a:t>
            </a:r>
            <a:r>
              <a:rPr lang="en-US" dirty="0" smtClean="0"/>
              <a:t> hydrazines were characterized against </a:t>
            </a:r>
            <a:r>
              <a:rPr lang="en-US" i="1" dirty="0" smtClean="0"/>
              <a:t>Leishmania </a:t>
            </a:r>
            <a:r>
              <a:rPr lang="en-US" i="1" dirty="0" err="1" smtClean="0"/>
              <a:t>spp</a:t>
            </a:r>
            <a:r>
              <a:rPr lang="en-US" dirty="0" smtClean="0"/>
              <a:t>, selected from our background in </a:t>
            </a:r>
            <a:r>
              <a:rPr lang="en-US" i="1" dirty="0" smtClean="0"/>
              <a:t>T. cruzi.</a:t>
            </a:r>
            <a:endParaRPr lang="en-US" i="1" dirty="0"/>
          </a:p>
        </p:txBody>
      </p:sp>
      <p:graphicFrame>
        <p:nvGraphicFramePr>
          <p:cNvPr id="4" name="3 Objeto"/>
          <p:cNvGraphicFramePr>
            <a:graphicFrameLocks noChangeAspect="1"/>
          </p:cNvGraphicFramePr>
          <p:nvPr>
            <p:extLst>
              <p:ext uri="{D42A27DB-BD31-4B8C-83A1-F6EECF244321}">
                <p14:modId xmlns:p14="http://schemas.microsoft.com/office/powerpoint/2010/main" val="3652022794"/>
              </p:ext>
            </p:extLst>
          </p:nvPr>
        </p:nvGraphicFramePr>
        <p:xfrm>
          <a:off x="179512" y="1340768"/>
          <a:ext cx="762000" cy="533400"/>
        </p:xfrm>
        <a:graphic>
          <a:graphicData uri="http://schemas.openxmlformats.org/presentationml/2006/ole">
            <mc:AlternateContent xmlns:mc="http://schemas.openxmlformats.org/markup-compatibility/2006">
              <mc:Choice xmlns:v="urn:schemas-microsoft-com:vml" Requires="v">
                <p:oleObj spid="_x0000_s5495" name="CS ChemDraw Drawing" r:id="rId3" imgW="2773569" imgH="1976235" progId="ChemDraw.Document.6.0">
                  <p:embed/>
                </p:oleObj>
              </mc:Choice>
              <mc:Fallback>
                <p:oleObj name="CS ChemDraw Drawing" r:id="rId3" imgW="2773569" imgH="1976235" progId="ChemDraw.Document.6.0">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40768"/>
                        <a:ext cx="762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777544703"/>
              </p:ext>
            </p:extLst>
          </p:nvPr>
        </p:nvGraphicFramePr>
        <p:xfrm>
          <a:off x="3059832" y="2420888"/>
          <a:ext cx="1095375" cy="476250"/>
        </p:xfrm>
        <a:graphic>
          <a:graphicData uri="http://schemas.openxmlformats.org/presentationml/2006/ole">
            <mc:AlternateContent xmlns:mc="http://schemas.openxmlformats.org/markup-compatibility/2006">
              <mc:Choice xmlns:v="urn:schemas-microsoft-com:vml" Requires="v">
                <p:oleObj spid="_x0000_s5496" name="CS ChemDraw Drawing" r:id="rId5" imgW="4294436" imgH="1692677" progId="ChemDraw.Document.6.0">
                  <p:embed/>
                </p:oleObj>
              </mc:Choice>
              <mc:Fallback>
                <p:oleObj name="CS ChemDraw Drawing" r:id="rId5" imgW="4294436" imgH="1692677" progId="ChemDraw.Document.6.0">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420888"/>
                        <a:ext cx="10953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195181407"/>
              </p:ext>
            </p:extLst>
          </p:nvPr>
        </p:nvGraphicFramePr>
        <p:xfrm>
          <a:off x="6084168" y="1916832"/>
          <a:ext cx="1285875" cy="485775"/>
        </p:xfrm>
        <a:graphic>
          <a:graphicData uri="http://schemas.openxmlformats.org/presentationml/2006/ole">
            <mc:AlternateContent xmlns:mc="http://schemas.openxmlformats.org/markup-compatibility/2006">
              <mc:Choice xmlns:v="urn:schemas-microsoft-com:vml" Requires="v">
                <p:oleObj spid="_x0000_s5497" name="CS ChemDraw Drawing" r:id="rId7" imgW="4941968" imgH="1682119" progId="ChemDraw.Document.6.0">
                  <p:embed/>
                </p:oleObj>
              </mc:Choice>
              <mc:Fallback>
                <p:oleObj name="CS ChemDraw Drawing" r:id="rId7" imgW="4941968" imgH="1682119" progId="ChemDraw.Document.6.0">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1916832"/>
                        <a:ext cx="12858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249568966"/>
              </p:ext>
            </p:extLst>
          </p:nvPr>
        </p:nvGraphicFramePr>
        <p:xfrm>
          <a:off x="5940152" y="1340768"/>
          <a:ext cx="1457325" cy="390525"/>
        </p:xfrm>
        <a:graphic>
          <a:graphicData uri="http://schemas.openxmlformats.org/presentationml/2006/ole">
            <mc:AlternateContent xmlns:mc="http://schemas.openxmlformats.org/markup-compatibility/2006">
              <mc:Choice xmlns:v="urn:schemas-microsoft-com:vml" Requires="v">
                <p:oleObj spid="_x0000_s5498" name="CS ChemDraw Drawing" r:id="rId9" imgW="5333815" imgH="1549390" progId="ChemDraw.Document.6.0">
                  <p:embed/>
                </p:oleObj>
              </mc:Choice>
              <mc:Fallback>
                <p:oleObj name="CS ChemDraw Drawing" r:id="rId9" imgW="5333815" imgH="1549390" progId="ChemDraw.Document.6.0">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1340768"/>
                        <a:ext cx="14573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95410439"/>
              </p:ext>
            </p:extLst>
          </p:nvPr>
        </p:nvGraphicFramePr>
        <p:xfrm>
          <a:off x="6948264" y="788109"/>
          <a:ext cx="1400175" cy="466725"/>
        </p:xfrm>
        <a:graphic>
          <a:graphicData uri="http://schemas.openxmlformats.org/presentationml/2006/ole">
            <mc:AlternateContent xmlns:mc="http://schemas.openxmlformats.org/markup-compatibility/2006">
              <mc:Choice xmlns:v="urn:schemas-microsoft-com:vml" Requires="v">
                <p:oleObj spid="_x0000_s5499" name="CS ChemDraw Drawing" r:id="rId11" imgW="4938564" imgH="1692677" progId="ChemDraw.Document.6.0">
                  <p:embed/>
                </p:oleObj>
              </mc:Choice>
              <mc:Fallback>
                <p:oleObj name="CS ChemDraw Drawing" r:id="rId11" imgW="4938564" imgH="1692677" progId="ChemDraw.Document.6.0">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8264" y="788109"/>
                        <a:ext cx="14001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546017555"/>
              </p:ext>
            </p:extLst>
          </p:nvPr>
        </p:nvGraphicFramePr>
        <p:xfrm>
          <a:off x="6948264" y="3429000"/>
          <a:ext cx="1362075" cy="466725"/>
        </p:xfrm>
        <a:graphic>
          <a:graphicData uri="http://schemas.openxmlformats.org/presentationml/2006/ole">
            <mc:AlternateContent xmlns:mc="http://schemas.openxmlformats.org/markup-compatibility/2006">
              <mc:Choice xmlns:v="urn:schemas-microsoft-com:vml" Requires="v">
                <p:oleObj spid="_x0000_s5500" name="CS ChemDraw Drawing" r:id="rId13" imgW="4972226" imgH="1728122" progId="ChemDraw.Document.6.0">
                  <p:embed/>
                </p:oleObj>
              </mc:Choice>
              <mc:Fallback>
                <p:oleObj name="CS ChemDraw Drawing" r:id="rId13" imgW="4972226" imgH="1728122" progId="ChemDraw.Document.6.0">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264" y="3429000"/>
                        <a:ext cx="13620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3731435848"/>
              </p:ext>
            </p:extLst>
          </p:nvPr>
        </p:nvGraphicFramePr>
        <p:xfrm>
          <a:off x="5796136" y="2852936"/>
          <a:ext cx="1533525" cy="533400"/>
        </p:xfrm>
        <a:graphic>
          <a:graphicData uri="http://schemas.openxmlformats.org/presentationml/2006/ole">
            <mc:AlternateContent xmlns:mc="http://schemas.openxmlformats.org/markup-compatibility/2006">
              <mc:Choice xmlns:v="urn:schemas-microsoft-com:vml" Requires="v">
                <p:oleObj spid="_x0000_s5501" name="CS ChemDraw Drawing" r:id="rId15" imgW="6807403" imgH="2319371" progId="ChemDraw.Document.6.0">
                  <p:embed/>
                </p:oleObj>
              </mc:Choice>
              <mc:Fallback>
                <p:oleObj name="CS ChemDraw Drawing" r:id="rId15" imgW="6807403" imgH="2319371" progId="ChemDraw.Document.6.0">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6136" y="2852936"/>
                        <a:ext cx="15335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10 Objeto"/>
          <p:cNvGraphicFramePr>
            <a:graphicFrameLocks noChangeAspect="1"/>
          </p:cNvGraphicFramePr>
          <p:nvPr>
            <p:extLst>
              <p:ext uri="{D42A27DB-BD31-4B8C-83A1-F6EECF244321}">
                <p14:modId xmlns:p14="http://schemas.microsoft.com/office/powerpoint/2010/main" val="3951690869"/>
              </p:ext>
            </p:extLst>
          </p:nvPr>
        </p:nvGraphicFramePr>
        <p:xfrm>
          <a:off x="395536" y="2924944"/>
          <a:ext cx="923925" cy="542925"/>
        </p:xfrm>
        <a:graphic>
          <a:graphicData uri="http://schemas.openxmlformats.org/presentationml/2006/ole">
            <mc:AlternateContent xmlns:mc="http://schemas.openxmlformats.org/markup-compatibility/2006">
              <mc:Choice xmlns:v="urn:schemas-microsoft-com:vml" Requires="v">
                <p:oleObj spid="_x0000_s5502" name="CS ChemDraw Drawing" r:id="rId17" imgW="3512632" imgH="2068995" progId="ChemDraw.Document.6.0">
                  <p:embed/>
                </p:oleObj>
              </mc:Choice>
              <mc:Fallback>
                <p:oleObj name="CS ChemDraw Drawing" r:id="rId17" imgW="3512632" imgH="2068995" progId="ChemDraw.Document.6.0">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536" y="2924944"/>
                        <a:ext cx="923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extLst>
              <p:ext uri="{D42A27DB-BD31-4B8C-83A1-F6EECF244321}">
                <p14:modId xmlns:p14="http://schemas.microsoft.com/office/powerpoint/2010/main" val="498599476"/>
              </p:ext>
            </p:extLst>
          </p:nvPr>
        </p:nvGraphicFramePr>
        <p:xfrm>
          <a:off x="1403648" y="2276872"/>
          <a:ext cx="1057275" cy="590550"/>
        </p:xfrm>
        <a:graphic>
          <a:graphicData uri="http://schemas.openxmlformats.org/presentationml/2006/ole">
            <mc:AlternateContent xmlns:mc="http://schemas.openxmlformats.org/markup-compatibility/2006">
              <mc:Choice xmlns:v="urn:schemas-microsoft-com:vml" Requires="v">
                <p:oleObj spid="_x0000_s5503" name="CS ChemDraw Drawing" r:id="rId19" imgW="3919231" imgH="2189658" progId="ChemDraw.Document.6.0">
                  <p:embed/>
                </p:oleObj>
              </mc:Choice>
              <mc:Fallback>
                <p:oleObj name="CS ChemDraw Drawing" r:id="rId19" imgW="3919231" imgH="2189658" progId="ChemDraw.Document.6.0">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03648" y="2276872"/>
                        <a:ext cx="10572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12 Objeto"/>
          <p:cNvGraphicFramePr>
            <a:graphicFrameLocks noChangeAspect="1"/>
          </p:cNvGraphicFramePr>
          <p:nvPr>
            <p:extLst>
              <p:ext uri="{D42A27DB-BD31-4B8C-83A1-F6EECF244321}">
                <p14:modId xmlns:p14="http://schemas.microsoft.com/office/powerpoint/2010/main" val="2548509614"/>
              </p:ext>
            </p:extLst>
          </p:nvPr>
        </p:nvGraphicFramePr>
        <p:xfrm>
          <a:off x="7740352" y="2780928"/>
          <a:ext cx="1257300" cy="466725"/>
        </p:xfrm>
        <a:graphic>
          <a:graphicData uri="http://schemas.openxmlformats.org/presentationml/2006/ole">
            <mc:AlternateContent xmlns:mc="http://schemas.openxmlformats.org/markup-compatibility/2006">
              <mc:Choice xmlns:v="urn:schemas-microsoft-com:vml" Requires="v">
                <p:oleObj spid="_x0000_s5504" name="CS ChemDraw Drawing" r:id="rId21" imgW="4946506" imgH="1694562" progId="ChemDraw.Document.6.0">
                  <p:embed/>
                </p:oleObj>
              </mc:Choice>
              <mc:Fallback>
                <p:oleObj name="CS ChemDraw Drawing" r:id="rId21" imgW="4946506" imgH="1694562" progId="ChemDraw.Document.6.0">
                  <p:embed/>
                  <p:pic>
                    <p:nvPicPr>
                      <p:cNvPr id="0"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40352" y="2780928"/>
                        <a:ext cx="12573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Objeto"/>
          <p:cNvGraphicFramePr>
            <a:graphicFrameLocks noChangeAspect="1"/>
          </p:cNvGraphicFramePr>
          <p:nvPr>
            <p:extLst>
              <p:ext uri="{D42A27DB-BD31-4B8C-83A1-F6EECF244321}">
                <p14:modId xmlns:p14="http://schemas.microsoft.com/office/powerpoint/2010/main" val="1840375816"/>
              </p:ext>
            </p:extLst>
          </p:nvPr>
        </p:nvGraphicFramePr>
        <p:xfrm>
          <a:off x="4139952" y="620688"/>
          <a:ext cx="1381125" cy="942975"/>
        </p:xfrm>
        <a:graphic>
          <a:graphicData uri="http://schemas.openxmlformats.org/presentationml/2006/ole">
            <mc:AlternateContent xmlns:mc="http://schemas.openxmlformats.org/markup-compatibility/2006">
              <mc:Choice xmlns:v="urn:schemas-microsoft-com:vml" Requires="v">
                <p:oleObj spid="_x0000_s5505" name="CS ChemDraw Drawing" r:id="rId23" imgW="5257412" imgH="3572005" progId="ChemDraw.Document.6.0">
                  <p:embed/>
                </p:oleObj>
              </mc:Choice>
              <mc:Fallback>
                <p:oleObj name="CS ChemDraw Drawing" r:id="rId23" imgW="5257412" imgH="3572005" progId="ChemDraw.Document.6.0">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9952" y="620688"/>
                        <a:ext cx="138112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val="232168590"/>
              </p:ext>
            </p:extLst>
          </p:nvPr>
        </p:nvGraphicFramePr>
        <p:xfrm>
          <a:off x="1187624" y="788109"/>
          <a:ext cx="1533525" cy="762000"/>
        </p:xfrm>
        <a:graphic>
          <a:graphicData uri="http://schemas.openxmlformats.org/presentationml/2006/ole">
            <mc:AlternateContent xmlns:mc="http://schemas.openxmlformats.org/markup-compatibility/2006">
              <mc:Choice xmlns:v="urn:schemas-microsoft-com:vml" Requires="v">
                <p:oleObj spid="_x0000_s5506" name="CS ChemDraw Drawing" r:id="rId25" imgW="6289227" imgH="2963787" progId="ChemDraw.Document.6.0">
                  <p:embed/>
                </p:oleObj>
              </mc:Choice>
              <mc:Fallback>
                <p:oleObj name="CS ChemDraw Drawing" r:id="rId25" imgW="6289227" imgH="2963787" progId="ChemDraw.Document.6.0">
                  <p:embed/>
                  <p:pic>
                    <p:nvPicPr>
                      <p:cNvPr id="0" name="Object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87624" y="788109"/>
                        <a:ext cx="15335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5 Objeto"/>
          <p:cNvGraphicFramePr>
            <a:graphicFrameLocks noChangeAspect="1"/>
          </p:cNvGraphicFramePr>
          <p:nvPr>
            <p:extLst>
              <p:ext uri="{D42A27DB-BD31-4B8C-83A1-F6EECF244321}">
                <p14:modId xmlns:p14="http://schemas.microsoft.com/office/powerpoint/2010/main" val="1418914020"/>
              </p:ext>
            </p:extLst>
          </p:nvPr>
        </p:nvGraphicFramePr>
        <p:xfrm>
          <a:off x="1187624" y="1412776"/>
          <a:ext cx="1533525" cy="885825"/>
        </p:xfrm>
        <a:graphic>
          <a:graphicData uri="http://schemas.openxmlformats.org/presentationml/2006/ole">
            <mc:AlternateContent xmlns:mc="http://schemas.openxmlformats.org/markup-compatibility/2006">
              <mc:Choice xmlns:v="urn:schemas-microsoft-com:vml" Requires="v">
                <p:oleObj spid="_x0000_s5507" name="CS ChemDraw Drawing" r:id="rId27" imgW="5607654" imgH="3224721" progId="ChemDraw.Document.6.0">
                  <p:embed/>
                </p:oleObj>
              </mc:Choice>
              <mc:Fallback>
                <p:oleObj name="CS ChemDraw Drawing" r:id="rId27" imgW="5607654" imgH="3224721" progId="ChemDraw.Document.6.0">
                  <p:embed/>
                  <p:pic>
                    <p:nvPicPr>
                      <p:cNvPr id="0" name="Object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7624" y="1412776"/>
                        <a:ext cx="153352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2037724307"/>
              </p:ext>
            </p:extLst>
          </p:nvPr>
        </p:nvGraphicFramePr>
        <p:xfrm>
          <a:off x="5652120" y="2348880"/>
          <a:ext cx="1495425" cy="447675"/>
        </p:xfrm>
        <a:graphic>
          <a:graphicData uri="http://schemas.openxmlformats.org/presentationml/2006/ole">
            <mc:AlternateContent xmlns:mc="http://schemas.openxmlformats.org/markup-compatibility/2006">
              <mc:Choice xmlns:v="urn:schemas-microsoft-com:vml" Requires="v">
                <p:oleObj spid="_x0000_s5508" name="CS ChemDraw Drawing" r:id="rId29" imgW="4814125" imgH="1492829" progId="ChemDraw.Document.6.0">
                  <p:embed/>
                </p:oleObj>
              </mc:Choice>
              <mc:Fallback>
                <p:oleObj name="CS ChemDraw Drawing" r:id="rId29" imgW="4814125" imgH="1492829" progId="ChemDraw.Document.6.0">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52120" y="2348880"/>
                        <a:ext cx="14954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17 Objeto"/>
          <p:cNvGraphicFramePr>
            <a:graphicFrameLocks noChangeAspect="1"/>
          </p:cNvGraphicFramePr>
          <p:nvPr>
            <p:extLst>
              <p:ext uri="{D42A27DB-BD31-4B8C-83A1-F6EECF244321}">
                <p14:modId xmlns:p14="http://schemas.microsoft.com/office/powerpoint/2010/main" val="2316236"/>
              </p:ext>
            </p:extLst>
          </p:nvPr>
        </p:nvGraphicFramePr>
        <p:xfrm>
          <a:off x="7610475" y="2276872"/>
          <a:ext cx="1533525" cy="542925"/>
        </p:xfrm>
        <a:graphic>
          <a:graphicData uri="http://schemas.openxmlformats.org/presentationml/2006/ole">
            <mc:AlternateContent xmlns:mc="http://schemas.openxmlformats.org/markup-compatibility/2006">
              <mc:Choice xmlns:v="urn:schemas-microsoft-com:vml" Requires="v">
                <p:oleObj spid="_x0000_s5509" name="CS ChemDraw Drawing" r:id="rId31" imgW="5333815" imgH="1962661" progId="ChemDraw.Document.6.0">
                  <p:embed/>
                </p:oleObj>
              </mc:Choice>
              <mc:Fallback>
                <p:oleObj name="CS ChemDraw Drawing" r:id="rId31" imgW="5333815" imgH="1962661" progId="ChemDraw.Document.6.0">
                  <p:embed/>
                  <p:pic>
                    <p:nvPicPr>
                      <p:cNvPr id="0" name="Object 1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10475" y="2276872"/>
                        <a:ext cx="15335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18 Objeto"/>
          <p:cNvGraphicFramePr>
            <a:graphicFrameLocks noChangeAspect="1"/>
          </p:cNvGraphicFramePr>
          <p:nvPr>
            <p:extLst>
              <p:ext uri="{D42A27DB-BD31-4B8C-83A1-F6EECF244321}">
                <p14:modId xmlns:p14="http://schemas.microsoft.com/office/powerpoint/2010/main" val="3208925850"/>
              </p:ext>
            </p:extLst>
          </p:nvPr>
        </p:nvGraphicFramePr>
        <p:xfrm>
          <a:off x="2771800" y="692696"/>
          <a:ext cx="1543050" cy="1009650"/>
        </p:xfrm>
        <a:graphic>
          <a:graphicData uri="http://schemas.openxmlformats.org/presentationml/2006/ole">
            <mc:AlternateContent xmlns:mc="http://schemas.openxmlformats.org/markup-compatibility/2006">
              <mc:Choice xmlns:v="urn:schemas-microsoft-com:vml" Requires="v">
                <p:oleObj spid="_x0000_s5510" name="CS ChemDraw Drawing" r:id="rId33" imgW="5307717" imgH="3564463" progId="ChemDraw.Document.6.0">
                  <p:embed/>
                </p:oleObj>
              </mc:Choice>
              <mc:Fallback>
                <p:oleObj name="CS ChemDraw Drawing" r:id="rId33" imgW="5307717" imgH="3564463" progId="ChemDraw.Document.6.0">
                  <p:embed/>
                  <p:pic>
                    <p:nvPicPr>
                      <p:cNvPr id="0" name="Object 1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71800" y="692696"/>
                        <a:ext cx="1543050"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19 Objeto"/>
          <p:cNvGraphicFramePr>
            <a:graphicFrameLocks noChangeAspect="1"/>
          </p:cNvGraphicFramePr>
          <p:nvPr>
            <p:extLst>
              <p:ext uri="{D42A27DB-BD31-4B8C-83A1-F6EECF244321}">
                <p14:modId xmlns:p14="http://schemas.microsoft.com/office/powerpoint/2010/main" val="910021262"/>
              </p:ext>
            </p:extLst>
          </p:nvPr>
        </p:nvGraphicFramePr>
        <p:xfrm>
          <a:off x="4644008" y="1772816"/>
          <a:ext cx="1333500" cy="342900"/>
        </p:xfrm>
        <a:graphic>
          <a:graphicData uri="http://schemas.openxmlformats.org/presentationml/2006/ole">
            <mc:AlternateContent xmlns:mc="http://schemas.openxmlformats.org/markup-compatibility/2006">
              <mc:Choice xmlns:v="urn:schemas-microsoft-com:vml" Requires="v">
                <p:oleObj spid="_x0000_s5511" name="CS ChemDraw Drawing" r:id="rId35" imgW="4234675" imgH="1164022" progId="ChemDraw.Document.6.0">
                  <p:embed/>
                </p:oleObj>
              </mc:Choice>
              <mc:Fallback>
                <p:oleObj name="CS ChemDraw Drawing" r:id="rId35" imgW="4234675" imgH="1164022" progId="ChemDraw.Document.6.0">
                  <p:embed/>
                  <p:pic>
                    <p:nvPicPr>
                      <p:cNvPr id="0" name="Object 1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44008" y="1772816"/>
                        <a:ext cx="1333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20 Objeto"/>
          <p:cNvGraphicFramePr>
            <a:graphicFrameLocks noChangeAspect="1"/>
          </p:cNvGraphicFramePr>
          <p:nvPr>
            <p:extLst>
              <p:ext uri="{D42A27DB-BD31-4B8C-83A1-F6EECF244321}">
                <p14:modId xmlns:p14="http://schemas.microsoft.com/office/powerpoint/2010/main" val="3241557153"/>
              </p:ext>
            </p:extLst>
          </p:nvPr>
        </p:nvGraphicFramePr>
        <p:xfrm>
          <a:off x="2964173" y="3068960"/>
          <a:ext cx="1543050" cy="409575"/>
        </p:xfrm>
        <a:graphic>
          <a:graphicData uri="http://schemas.openxmlformats.org/presentationml/2006/ole">
            <mc:AlternateContent xmlns:mc="http://schemas.openxmlformats.org/markup-compatibility/2006">
              <mc:Choice xmlns:v="urn:schemas-microsoft-com:vml" Requires="v">
                <p:oleObj spid="_x0000_s5512" name="CS ChemDraw Drawing" r:id="rId37" imgW="4948019" imgH="1354443" progId="ChemDraw.Document.6.0">
                  <p:embed/>
                </p:oleObj>
              </mc:Choice>
              <mc:Fallback>
                <p:oleObj name="CS ChemDraw Drawing" r:id="rId37" imgW="4948019" imgH="1354443" progId="ChemDraw.Document.6.0">
                  <p:embed/>
                  <p:pic>
                    <p:nvPicPr>
                      <p:cNvPr id="0" name="Object 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64173" y="3068960"/>
                        <a:ext cx="15430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21 Objeto"/>
          <p:cNvGraphicFramePr>
            <a:graphicFrameLocks noChangeAspect="1"/>
          </p:cNvGraphicFramePr>
          <p:nvPr>
            <p:extLst>
              <p:ext uri="{D42A27DB-BD31-4B8C-83A1-F6EECF244321}">
                <p14:modId xmlns:p14="http://schemas.microsoft.com/office/powerpoint/2010/main" val="1615183451"/>
              </p:ext>
            </p:extLst>
          </p:nvPr>
        </p:nvGraphicFramePr>
        <p:xfrm>
          <a:off x="192052" y="3573016"/>
          <a:ext cx="1495425" cy="542925"/>
        </p:xfrm>
        <a:graphic>
          <a:graphicData uri="http://schemas.openxmlformats.org/presentationml/2006/ole">
            <mc:AlternateContent xmlns:mc="http://schemas.openxmlformats.org/markup-compatibility/2006">
              <mc:Choice xmlns:v="urn:schemas-microsoft-com:vml" Requires="v">
                <p:oleObj spid="_x0000_s5513" name="CS ChemDraw Drawing" r:id="rId39" imgW="4948019" imgH="1668167" progId="ChemDraw.Document.6.0">
                  <p:embed/>
                </p:oleObj>
              </mc:Choice>
              <mc:Fallback>
                <p:oleObj name="CS ChemDraw Drawing" r:id="rId39" imgW="4948019" imgH="1668167" progId="ChemDraw.Document.6.0">
                  <p:embed/>
                  <p:pic>
                    <p:nvPicPr>
                      <p:cNvPr id="0" name="Object 1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2052" y="3573016"/>
                        <a:ext cx="14954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22 Objeto"/>
          <p:cNvGraphicFramePr>
            <a:graphicFrameLocks noChangeAspect="1"/>
          </p:cNvGraphicFramePr>
          <p:nvPr>
            <p:extLst>
              <p:ext uri="{D42A27DB-BD31-4B8C-83A1-F6EECF244321}">
                <p14:modId xmlns:p14="http://schemas.microsoft.com/office/powerpoint/2010/main" val="279372368"/>
              </p:ext>
            </p:extLst>
          </p:nvPr>
        </p:nvGraphicFramePr>
        <p:xfrm>
          <a:off x="4211960" y="2636912"/>
          <a:ext cx="1447800" cy="352425"/>
        </p:xfrm>
        <a:graphic>
          <a:graphicData uri="http://schemas.openxmlformats.org/presentationml/2006/ole">
            <mc:AlternateContent xmlns:mc="http://schemas.openxmlformats.org/markup-compatibility/2006">
              <mc:Choice xmlns:v="urn:schemas-microsoft-com:vml" Requires="v">
                <p:oleObj spid="_x0000_s5514" name="CS ChemDraw Drawing" r:id="rId41" imgW="4329233" imgH="1096903" progId="ChemDraw.Document.6.0">
                  <p:embed/>
                </p:oleObj>
              </mc:Choice>
              <mc:Fallback>
                <p:oleObj name="CS ChemDraw Drawing" r:id="rId41" imgW="4329233" imgH="1096903" progId="ChemDraw.Document.6.0">
                  <p:embed/>
                  <p:pic>
                    <p:nvPicPr>
                      <p:cNvPr id="0" name="Object 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211960" y="2636912"/>
                        <a:ext cx="14478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23 Objeto"/>
          <p:cNvGraphicFramePr>
            <a:graphicFrameLocks noChangeAspect="1"/>
          </p:cNvGraphicFramePr>
          <p:nvPr>
            <p:extLst>
              <p:ext uri="{D42A27DB-BD31-4B8C-83A1-F6EECF244321}">
                <p14:modId xmlns:p14="http://schemas.microsoft.com/office/powerpoint/2010/main" val="1638573209"/>
              </p:ext>
            </p:extLst>
          </p:nvPr>
        </p:nvGraphicFramePr>
        <p:xfrm>
          <a:off x="4283968" y="2132856"/>
          <a:ext cx="1162050" cy="371475"/>
        </p:xfrm>
        <a:graphic>
          <a:graphicData uri="http://schemas.openxmlformats.org/presentationml/2006/ole">
            <mc:AlternateContent xmlns:mc="http://schemas.openxmlformats.org/markup-compatibility/2006">
              <mc:Choice xmlns:v="urn:schemas-microsoft-com:vml" Requires="v">
                <p:oleObj spid="_x0000_s5515" name="CS ChemDraw Drawing" r:id="rId43" imgW="3940412" imgH="1124429" progId="ChemDraw.Document.6.0">
                  <p:embed/>
                </p:oleObj>
              </mc:Choice>
              <mc:Fallback>
                <p:oleObj name="CS ChemDraw Drawing" r:id="rId43" imgW="3940412" imgH="1124429" progId="ChemDraw.Document.6.0">
                  <p:embed/>
                  <p:pic>
                    <p:nvPicPr>
                      <p:cNvPr id="0" name="Object 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283968" y="2132856"/>
                        <a:ext cx="116205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24 Objeto"/>
          <p:cNvGraphicFramePr>
            <a:graphicFrameLocks noChangeAspect="1"/>
          </p:cNvGraphicFramePr>
          <p:nvPr>
            <p:extLst>
              <p:ext uri="{D42A27DB-BD31-4B8C-83A1-F6EECF244321}">
                <p14:modId xmlns:p14="http://schemas.microsoft.com/office/powerpoint/2010/main" val="1281308926"/>
              </p:ext>
            </p:extLst>
          </p:nvPr>
        </p:nvGraphicFramePr>
        <p:xfrm>
          <a:off x="7668344" y="1844824"/>
          <a:ext cx="1295400" cy="409575"/>
        </p:xfrm>
        <a:graphic>
          <a:graphicData uri="http://schemas.openxmlformats.org/presentationml/2006/ole">
            <mc:AlternateContent xmlns:mc="http://schemas.openxmlformats.org/markup-compatibility/2006">
              <mc:Choice xmlns:v="urn:schemas-microsoft-com:vml" Requires="v">
                <p:oleObj spid="_x0000_s5516" name="CS ChemDraw Drawing" r:id="rId45" imgW="4705573" imgH="1307309" progId="ChemDraw.Document.6.0">
                  <p:embed/>
                </p:oleObj>
              </mc:Choice>
              <mc:Fallback>
                <p:oleObj name="CS ChemDraw Drawing" r:id="rId45" imgW="4705573" imgH="1307309" progId="ChemDraw.Document.6.0">
                  <p:embed/>
                  <p:pic>
                    <p:nvPicPr>
                      <p:cNvPr id="0" name="Object 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668344" y="1844824"/>
                        <a:ext cx="12954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25 Objeto"/>
          <p:cNvGraphicFramePr>
            <a:graphicFrameLocks noChangeAspect="1"/>
          </p:cNvGraphicFramePr>
          <p:nvPr>
            <p:extLst>
              <p:ext uri="{D42A27DB-BD31-4B8C-83A1-F6EECF244321}">
                <p14:modId xmlns:p14="http://schemas.microsoft.com/office/powerpoint/2010/main" val="3594729733"/>
              </p:ext>
            </p:extLst>
          </p:nvPr>
        </p:nvGraphicFramePr>
        <p:xfrm>
          <a:off x="7721766" y="1196752"/>
          <a:ext cx="1095375" cy="419100"/>
        </p:xfrm>
        <a:graphic>
          <a:graphicData uri="http://schemas.openxmlformats.org/presentationml/2006/ole">
            <mc:AlternateContent xmlns:mc="http://schemas.openxmlformats.org/markup-compatibility/2006">
              <mc:Choice xmlns:v="urn:schemas-microsoft-com:vml" Requires="v">
                <p:oleObj spid="_x0000_s5517" name="CS ChemDraw Drawing" r:id="rId47" imgW="3624967" imgH="1322392" progId="ChemDraw.Document.6.0">
                  <p:embed/>
                </p:oleObj>
              </mc:Choice>
              <mc:Fallback>
                <p:oleObj name="CS ChemDraw Drawing" r:id="rId47" imgW="3624967" imgH="1322392" progId="ChemDraw.Document.6.0">
                  <p:embed/>
                  <p:pic>
                    <p:nvPicPr>
                      <p:cNvPr id="0" name="Object 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721766" y="1196752"/>
                        <a:ext cx="10953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26 Objeto"/>
          <p:cNvGraphicFramePr>
            <a:graphicFrameLocks noChangeAspect="1"/>
          </p:cNvGraphicFramePr>
          <p:nvPr>
            <p:extLst>
              <p:ext uri="{D42A27DB-BD31-4B8C-83A1-F6EECF244321}">
                <p14:modId xmlns:p14="http://schemas.microsoft.com/office/powerpoint/2010/main" val="1066298900"/>
              </p:ext>
            </p:extLst>
          </p:nvPr>
        </p:nvGraphicFramePr>
        <p:xfrm>
          <a:off x="5652120" y="692696"/>
          <a:ext cx="1114425" cy="438150"/>
        </p:xfrm>
        <a:graphic>
          <a:graphicData uri="http://schemas.openxmlformats.org/presentationml/2006/ole">
            <mc:AlternateContent xmlns:mc="http://schemas.openxmlformats.org/markup-compatibility/2006">
              <mc:Choice xmlns:v="urn:schemas-microsoft-com:vml" Requires="v">
                <p:oleObj spid="_x0000_s5518" name="CS ChemDraw Drawing" r:id="rId49" imgW="3966888" imgH="1398561" progId="ChemDraw.Document.6.0">
                  <p:embed/>
                </p:oleObj>
              </mc:Choice>
              <mc:Fallback>
                <p:oleObj name="CS ChemDraw Drawing" r:id="rId49" imgW="3966888" imgH="1398561" progId="ChemDraw.Document.6.0">
                  <p:embed/>
                  <p:pic>
                    <p:nvPicPr>
                      <p:cNvPr id="0" name="Object 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652120" y="692696"/>
                        <a:ext cx="11144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27 Objeto"/>
          <p:cNvGraphicFramePr>
            <a:graphicFrameLocks noChangeAspect="1"/>
          </p:cNvGraphicFramePr>
          <p:nvPr>
            <p:extLst>
              <p:ext uri="{D42A27DB-BD31-4B8C-83A1-F6EECF244321}">
                <p14:modId xmlns:p14="http://schemas.microsoft.com/office/powerpoint/2010/main" val="134248656"/>
              </p:ext>
            </p:extLst>
          </p:nvPr>
        </p:nvGraphicFramePr>
        <p:xfrm>
          <a:off x="1619672" y="2780928"/>
          <a:ext cx="1352550" cy="685800"/>
        </p:xfrm>
        <a:graphic>
          <a:graphicData uri="http://schemas.openxmlformats.org/presentationml/2006/ole">
            <mc:AlternateContent xmlns:mc="http://schemas.openxmlformats.org/markup-compatibility/2006">
              <mc:Choice xmlns:v="urn:schemas-microsoft-com:vml" Requires="v">
                <p:oleObj spid="_x0000_s5519" name="CS ChemDraw Drawing" r:id="rId51" imgW="5101959" imgH="2565976" progId="ChemDraw.Document.6.0">
                  <p:embed/>
                </p:oleObj>
              </mc:Choice>
              <mc:Fallback>
                <p:oleObj name="CS ChemDraw Drawing" r:id="rId51" imgW="5101959" imgH="2565976" progId="ChemDraw.Document.6.0">
                  <p:embed/>
                  <p:pic>
                    <p:nvPicPr>
                      <p:cNvPr id="0" name="Object 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619672" y="2780928"/>
                        <a:ext cx="1352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28 Objeto"/>
          <p:cNvGraphicFramePr>
            <a:graphicFrameLocks noChangeAspect="1"/>
          </p:cNvGraphicFramePr>
          <p:nvPr>
            <p:extLst>
              <p:ext uri="{D42A27DB-BD31-4B8C-83A1-F6EECF244321}">
                <p14:modId xmlns:p14="http://schemas.microsoft.com/office/powerpoint/2010/main" val="535255409"/>
              </p:ext>
            </p:extLst>
          </p:nvPr>
        </p:nvGraphicFramePr>
        <p:xfrm>
          <a:off x="2987824" y="1916832"/>
          <a:ext cx="1314450" cy="352425"/>
        </p:xfrm>
        <a:graphic>
          <a:graphicData uri="http://schemas.openxmlformats.org/presentationml/2006/ole">
            <mc:AlternateContent xmlns:mc="http://schemas.openxmlformats.org/markup-compatibility/2006">
              <mc:Choice xmlns:v="urn:schemas-microsoft-com:vml" Requires="v">
                <p:oleObj spid="_x0000_s5520" name="CS ChemDraw Drawing" r:id="rId53" imgW="4778950" imgH="1303916" progId="ChemDraw.Document.6.0">
                  <p:embed/>
                </p:oleObj>
              </mc:Choice>
              <mc:Fallback>
                <p:oleObj name="CS ChemDraw Drawing" r:id="rId53" imgW="4778950" imgH="1303916" progId="ChemDraw.Document.6.0">
                  <p:embed/>
                  <p:pic>
                    <p:nvPicPr>
                      <p:cNvPr id="0" name="Object 3"/>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987824" y="1916832"/>
                        <a:ext cx="13144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29 Objeto"/>
          <p:cNvGraphicFramePr>
            <a:graphicFrameLocks noChangeAspect="1"/>
          </p:cNvGraphicFramePr>
          <p:nvPr>
            <p:extLst>
              <p:ext uri="{D42A27DB-BD31-4B8C-83A1-F6EECF244321}">
                <p14:modId xmlns:p14="http://schemas.microsoft.com/office/powerpoint/2010/main" val="3135818401"/>
              </p:ext>
            </p:extLst>
          </p:nvPr>
        </p:nvGraphicFramePr>
        <p:xfrm>
          <a:off x="0" y="788109"/>
          <a:ext cx="1390650" cy="400050"/>
        </p:xfrm>
        <a:graphic>
          <a:graphicData uri="http://schemas.openxmlformats.org/presentationml/2006/ole">
            <mc:AlternateContent xmlns:mc="http://schemas.openxmlformats.org/markup-compatibility/2006">
              <mc:Choice xmlns:v="urn:schemas-microsoft-com:vml" Requires="v">
                <p:oleObj spid="_x0000_s5521" name="CS ChemDraw Drawing" r:id="rId55" imgW="4690444" imgH="1349918" progId="ChemDraw.Document.6.0">
                  <p:embed/>
                </p:oleObj>
              </mc:Choice>
              <mc:Fallback>
                <p:oleObj name="CS ChemDraw Drawing" r:id="rId55" imgW="4690444" imgH="1349918" progId="ChemDraw.Document.6.0">
                  <p:embed/>
                  <p:pic>
                    <p:nvPicPr>
                      <p:cNvPr id="0" name="Object 2"/>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0" y="788109"/>
                        <a:ext cx="13906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30 Objeto"/>
          <p:cNvGraphicFramePr>
            <a:graphicFrameLocks noChangeAspect="1"/>
          </p:cNvGraphicFramePr>
          <p:nvPr>
            <p:extLst>
              <p:ext uri="{D42A27DB-BD31-4B8C-83A1-F6EECF244321}">
                <p14:modId xmlns:p14="http://schemas.microsoft.com/office/powerpoint/2010/main" val="3952832698"/>
              </p:ext>
            </p:extLst>
          </p:nvPr>
        </p:nvGraphicFramePr>
        <p:xfrm>
          <a:off x="179512" y="2132856"/>
          <a:ext cx="1295400" cy="628650"/>
        </p:xfrm>
        <a:graphic>
          <a:graphicData uri="http://schemas.openxmlformats.org/presentationml/2006/ole">
            <mc:AlternateContent xmlns:mc="http://schemas.openxmlformats.org/markup-compatibility/2006">
              <mc:Choice xmlns:v="urn:schemas-microsoft-com:vml" Requires="v">
                <p:oleObj spid="_x0000_s5522" name="CS ChemDraw Drawing" r:id="rId57" imgW="4946506" imgH="2412131" progId="ChemDraw.Document.6.0">
                  <p:embed/>
                </p:oleObj>
              </mc:Choice>
              <mc:Fallback>
                <p:oleObj name="CS ChemDraw Drawing" r:id="rId57" imgW="4946506" imgH="2412131" progId="ChemDraw.Document.6.0">
                  <p:embed/>
                  <p:pic>
                    <p:nvPicPr>
                      <p:cNvPr id="0" name="Object 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79512" y="2132856"/>
                        <a:ext cx="12954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31 Flecha abajo"/>
          <p:cNvSpPr/>
          <p:nvPr/>
        </p:nvSpPr>
        <p:spPr>
          <a:xfrm>
            <a:off x="3275856" y="4005064"/>
            <a:ext cx="172819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sp>
        <p:nvSpPr>
          <p:cNvPr id="35" name="34 CuadroTexto"/>
          <p:cNvSpPr txBox="1"/>
          <p:nvPr/>
        </p:nvSpPr>
        <p:spPr>
          <a:xfrm>
            <a:off x="-81447" y="4715944"/>
            <a:ext cx="2997263" cy="1338828"/>
          </a:xfrm>
          <a:prstGeom prst="rect">
            <a:avLst/>
          </a:prstGeom>
          <a:noFill/>
        </p:spPr>
        <p:txBody>
          <a:bodyPr wrap="square" rtlCol="0">
            <a:spAutoFit/>
          </a:bodyPr>
          <a:lstStyle/>
          <a:p>
            <a:pPr algn="ctr">
              <a:lnSpc>
                <a:spcPct val="150000"/>
              </a:lnSpc>
            </a:pPr>
            <a:r>
              <a:rPr lang="en-US" dirty="0" smtClean="0"/>
              <a:t>Only 3 were active (CI50 &lt;10uM) against </a:t>
            </a:r>
            <a:r>
              <a:rPr lang="en-US" i="1" dirty="0" smtClean="0"/>
              <a:t>T. cruzi, T. brucei </a:t>
            </a:r>
            <a:r>
              <a:rPr lang="en-US" dirty="0" smtClean="0"/>
              <a:t>and </a:t>
            </a:r>
            <a:r>
              <a:rPr lang="en-US" i="1" dirty="0" smtClean="0"/>
              <a:t>Leishmania spp</a:t>
            </a:r>
            <a:r>
              <a:rPr lang="en-US" dirty="0" smtClean="0"/>
              <a:t>.</a:t>
            </a:r>
            <a:endParaRPr lang="en-US" dirty="0"/>
          </a:p>
        </p:txBody>
      </p:sp>
      <p:sp>
        <p:nvSpPr>
          <p:cNvPr id="36" name="Rectangle 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37" name="36 Objeto"/>
          <p:cNvGraphicFramePr>
            <a:graphicFrameLocks noChangeAspect="1"/>
          </p:cNvGraphicFramePr>
          <p:nvPr>
            <p:extLst>
              <p:ext uri="{D42A27DB-BD31-4B8C-83A1-F6EECF244321}">
                <p14:modId xmlns:p14="http://schemas.microsoft.com/office/powerpoint/2010/main" val="3057945308"/>
              </p:ext>
            </p:extLst>
          </p:nvPr>
        </p:nvGraphicFramePr>
        <p:xfrm>
          <a:off x="2799654" y="4869160"/>
          <a:ext cx="2132386" cy="805568"/>
        </p:xfrm>
        <a:graphic>
          <a:graphicData uri="http://schemas.openxmlformats.org/presentationml/2006/ole">
            <mc:AlternateContent xmlns:mc="http://schemas.openxmlformats.org/markup-compatibility/2006">
              <mc:Choice xmlns:v="urn:schemas-microsoft-com:vml" Requires="v">
                <p:oleObj spid="_x0000_s5523" name="CS ChemDraw Drawing" r:id="rId59" imgW="4941968" imgH="1682119" progId="ChemDraw.Document.6.0">
                  <p:embed/>
                </p:oleObj>
              </mc:Choice>
              <mc:Fallback>
                <p:oleObj name="CS ChemDraw Drawing" r:id="rId59" imgW="4941968" imgH="1682119" progId="ChemDraw.Document.6.0">
                  <p:embed/>
                  <p:pic>
                    <p:nvPicPr>
                      <p:cNvPr id="0" name="Object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9654" y="4869160"/>
                        <a:ext cx="2132386" cy="805568"/>
                      </a:xfrm>
                      <a:prstGeom prst="rect">
                        <a:avLst/>
                      </a:prstGeom>
                      <a:noFill/>
                    </p:spPr>
                  </p:pic>
                </p:oleObj>
              </mc:Fallback>
            </mc:AlternateContent>
          </a:graphicData>
        </a:graphic>
      </p:graphicFrame>
      <p:sp>
        <p:nvSpPr>
          <p:cNvPr id="38" name="Rectangle 6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39" name="38 Objeto"/>
          <p:cNvGraphicFramePr>
            <a:graphicFrameLocks noChangeAspect="1"/>
          </p:cNvGraphicFramePr>
          <p:nvPr>
            <p:extLst>
              <p:ext uri="{D42A27DB-BD31-4B8C-83A1-F6EECF244321}">
                <p14:modId xmlns:p14="http://schemas.microsoft.com/office/powerpoint/2010/main" val="3329762956"/>
              </p:ext>
            </p:extLst>
          </p:nvPr>
        </p:nvGraphicFramePr>
        <p:xfrm>
          <a:off x="4860032" y="4725145"/>
          <a:ext cx="2354916" cy="631056"/>
        </p:xfrm>
        <a:graphic>
          <a:graphicData uri="http://schemas.openxmlformats.org/presentationml/2006/ole">
            <mc:AlternateContent xmlns:mc="http://schemas.openxmlformats.org/markup-compatibility/2006">
              <mc:Choice xmlns:v="urn:schemas-microsoft-com:vml" Requires="v">
                <p:oleObj spid="_x0000_s5524" name="CS ChemDraw Drawing" r:id="rId60" imgW="5333815" imgH="1549390" progId="ChemDraw.Document.6.0">
                  <p:embed/>
                </p:oleObj>
              </mc:Choice>
              <mc:Fallback>
                <p:oleObj name="CS ChemDraw Drawing" r:id="rId60" imgW="5333815" imgH="1549390" progId="ChemDraw.Document.6.0">
                  <p:embed/>
                  <p:pic>
                    <p:nvPicPr>
                      <p:cNvPr id="0" name="Object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4725145"/>
                        <a:ext cx="2354916" cy="631056"/>
                      </a:xfrm>
                      <a:prstGeom prst="rect">
                        <a:avLst/>
                      </a:prstGeom>
                      <a:noFill/>
                    </p:spPr>
                  </p:pic>
                </p:oleObj>
              </mc:Fallback>
            </mc:AlternateContent>
          </a:graphicData>
        </a:graphic>
      </p:graphicFrame>
      <p:sp>
        <p:nvSpPr>
          <p:cNvPr id="40"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41" name="40 Objeto"/>
          <p:cNvGraphicFramePr>
            <a:graphicFrameLocks noChangeAspect="1"/>
          </p:cNvGraphicFramePr>
          <p:nvPr>
            <p:extLst>
              <p:ext uri="{D42A27DB-BD31-4B8C-83A1-F6EECF244321}">
                <p14:modId xmlns:p14="http://schemas.microsoft.com/office/powerpoint/2010/main" val="391317567"/>
              </p:ext>
            </p:extLst>
          </p:nvPr>
        </p:nvGraphicFramePr>
        <p:xfrm>
          <a:off x="7104674" y="4365104"/>
          <a:ext cx="1859814" cy="1269804"/>
        </p:xfrm>
        <a:graphic>
          <a:graphicData uri="http://schemas.openxmlformats.org/presentationml/2006/ole">
            <mc:AlternateContent xmlns:mc="http://schemas.openxmlformats.org/markup-compatibility/2006">
              <mc:Choice xmlns:v="urn:schemas-microsoft-com:vml" Requires="v">
                <p:oleObj spid="_x0000_s5525" name="CS ChemDraw Drawing" r:id="rId61" imgW="5257412" imgH="3572005" progId="ChemDraw.Document.6.0">
                  <p:embed/>
                </p:oleObj>
              </mc:Choice>
              <mc:Fallback>
                <p:oleObj name="CS ChemDraw Drawing" r:id="rId61" imgW="5257412" imgH="3572005" progId="ChemDraw.Document.6.0">
                  <p:embed/>
                  <p:pic>
                    <p:nvPicPr>
                      <p:cNvPr id="0" name="Object 6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4674" y="4365104"/>
                        <a:ext cx="1859814" cy="1269804"/>
                      </a:xfrm>
                      <a:prstGeom prst="rect">
                        <a:avLst/>
                      </a:prstGeom>
                      <a:noFill/>
                    </p:spPr>
                  </p:pic>
                </p:oleObj>
              </mc:Fallback>
            </mc:AlternateContent>
          </a:graphicData>
        </a:graphic>
      </p:graphicFrame>
      <p:sp>
        <p:nvSpPr>
          <p:cNvPr id="43" name="42 Elipse"/>
          <p:cNvSpPr/>
          <p:nvPr/>
        </p:nvSpPr>
        <p:spPr>
          <a:xfrm>
            <a:off x="2915816" y="4509120"/>
            <a:ext cx="2016224" cy="138739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UY">
              <a:noFill/>
            </a:endParaRPr>
          </a:p>
        </p:txBody>
      </p:sp>
      <p:sp>
        <p:nvSpPr>
          <p:cNvPr id="44" name="43 CuadroTexto"/>
          <p:cNvSpPr txBox="1"/>
          <p:nvPr/>
        </p:nvSpPr>
        <p:spPr>
          <a:xfrm>
            <a:off x="4108101" y="5593107"/>
            <a:ext cx="4995625" cy="1338828"/>
          </a:xfrm>
          <a:prstGeom prst="rect">
            <a:avLst/>
          </a:prstGeom>
          <a:noFill/>
        </p:spPr>
        <p:txBody>
          <a:bodyPr wrap="square" rtlCol="0">
            <a:spAutoFit/>
          </a:bodyPr>
          <a:lstStyle/>
          <a:p>
            <a:pPr algn="ctr">
              <a:lnSpc>
                <a:spcPct val="150000"/>
              </a:lnSpc>
            </a:pPr>
            <a:r>
              <a:rPr lang="en-US" dirty="0" smtClean="0"/>
              <a:t>Only one was active in </a:t>
            </a:r>
            <a:r>
              <a:rPr lang="en-US" i="1" dirty="0" smtClean="0"/>
              <a:t>Leishmania infantum </a:t>
            </a:r>
            <a:r>
              <a:rPr lang="en-US" dirty="0" smtClean="0"/>
              <a:t>isolated from the last outbreak of canine leishmaniasis.</a:t>
            </a:r>
            <a:endParaRPr lang="en-US" dirty="0"/>
          </a:p>
        </p:txBody>
      </p:sp>
    </p:spTree>
    <p:extLst>
      <p:ext uri="{BB962C8B-B14F-4D97-AF65-F5344CB8AC3E}">
        <p14:creationId xmlns:p14="http://schemas.microsoft.com/office/powerpoint/2010/main" val="127664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 y="1196752"/>
            <a:ext cx="915118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99592" y="263711"/>
            <a:ext cx="7232686" cy="369332"/>
          </a:xfrm>
          <a:prstGeom prst="rect">
            <a:avLst/>
          </a:prstGeom>
          <a:noFill/>
        </p:spPr>
        <p:txBody>
          <a:bodyPr wrap="none" rtlCol="0">
            <a:spAutoFit/>
          </a:bodyPr>
          <a:lstStyle/>
          <a:p>
            <a:r>
              <a:rPr lang="en-US" b="1" dirty="0" smtClean="0"/>
              <a:t>Structure-Activity </a:t>
            </a:r>
            <a:r>
              <a:rPr lang="en-US" b="1" dirty="0"/>
              <a:t>analysis. Interpretation of the possible pharmacophore.</a:t>
            </a:r>
            <a:endParaRPr lang="es-UY"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8856984" cy="646331"/>
          </a:xfrm>
          <a:prstGeom prst="rect">
            <a:avLst/>
          </a:prstGeom>
        </p:spPr>
        <p:txBody>
          <a:bodyPr wrap="square">
            <a:spAutoFit/>
          </a:bodyPr>
          <a:lstStyle/>
          <a:p>
            <a:r>
              <a:rPr lang="en-US" u="sng" dirty="0" smtClean="0"/>
              <a:t>14</a:t>
            </a:r>
            <a:r>
              <a:rPr lang="en-US" dirty="0" smtClean="0"/>
              <a:t> curcuminoids were characterized against </a:t>
            </a:r>
            <a:r>
              <a:rPr lang="en-US" i="1" dirty="0" smtClean="0"/>
              <a:t>Leishmania </a:t>
            </a:r>
            <a:r>
              <a:rPr lang="en-US" i="1" dirty="0" err="1" smtClean="0"/>
              <a:t>spp</a:t>
            </a:r>
            <a:r>
              <a:rPr lang="en-US" dirty="0" smtClean="0"/>
              <a:t>, selected from our background in </a:t>
            </a:r>
            <a:r>
              <a:rPr lang="en-US" i="1" dirty="0" smtClean="0"/>
              <a:t>T. cruzi.</a:t>
            </a:r>
            <a:endParaRPr lang="en-US" i="1" dirty="0"/>
          </a:p>
        </p:txBody>
      </p:sp>
      <p:graphicFrame>
        <p:nvGraphicFramePr>
          <p:cNvPr id="4" name="3 Objeto"/>
          <p:cNvGraphicFramePr>
            <a:graphicFrameLocks noChangeAspect="1"/>
          </p:cNvGraphicFramePr>
          <p:nvPr>
            <p:extLst>
              <p:ext uri="{D42A27DB-BD31-4B8C-83A1-F6EECF244321}">
                <p14:modId xmlns:p14="http://schemas.microsoft.com/office/powerpoint/2010/main" val="619528756"/>
              </p:ext>
            </p:extLst>
          </p:nvPr>
        </p:nvGraphicFramePr>
        <p:xfrm>
          <a:off x="1619672" y="1412776"/>
          <a:ext cx="1257300" cy="342900"/>
        </p:xfrm>
        <a:graphic>
          <a:graphicData uri="http://schemas.openxmlformats.org/presentationml/2006/ole">
            <mc:AlternateContent xmlns:mc="http://schemas.openxmlformats.org/markup-compatibility/2006">
              <mc:Choice xmlns:v="urn:schemas-microsoft-com:vml" Requires="v">
                <p:oleObj spid="_x0000_s7358" name="CS ChemDraw Drawing" r:id="rId3" imgW="4675315" imgH="1300899" progId="ChemDraw.Document.6.0">
                  <p:embed/>
                </p:oleObj>
              </mc:Choice>
              <mc:Fallback>
                <p:oleObj name="CS ChemDraw Drawing" r:id="rId3" imgW="4675315" imgH="1300899" progId="ChemDraw.Document.6.0">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412776"/>
                        <a:ext cx="1257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1715329632"/>
              </p:ext>
            </p:extLst>
          </p:nvPr>
        </p:nvGraphicFramePr>
        <p:xfrm>
          <a:off x="5724128" y="1916832"/>
          <a:ext cx="847725" cy="342900"/>
        </p:xfrm>
        <a:graphic>
          <a:graphicData uri="http://schemas.openxmlformats.org/presentationml/2006/ole">
            <mc:AlternateContent xmlns:mc="http://schemas.openxmlformats.org/markup-compatibility/2006">
              <mc:Choice xmlns:v="urn:schemas-microsoft-com:vml" Requires="v">
                <p:oleObj spid="_x0000_s7359" name="CS ChemDraw Drawing" r:id="rId5" imgW="3353775" imgH="1302407" progId="ChemDraw.Document.6.0">
                  <p:embed/>
                </p:oleObj>
              </mc:Choice>
              <mc:Fallback>
                <p:oleObj name="CS ChemDraw Drawing" r:id="rId5" imgW="3353775" imgH="1302407" progId="ChemDraw.Document.6.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1916832"/>
                        <a:ext cx="84772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1016941581"/>
              </p:ext>
            </p:extLst>
          </p:nvPr>
        </p:nvGraphicFramePr>
        <p:xfrm>
          <a:off x="7668344" y="1988840"/>
          <a:ext cx="1171575" cy="304800"/>
        </p:xfrm>
        <a:graphic>
          <a:graphicData uri="http://schemas.openxmlformats.org/presentationml/2006/ole">
            <mc:AlternateContent xmlns:mc="http://schemas.openxmlformats.org/markup-compatibility/2006">
              <mc:Choice xmlns:v="urn:schemas-microsoft-com:vml" Requires="v">
                <p:oleObj spid="_x0000_s7360" name="CS ChemDraw Drawing" r:id="rId7" imgW="5598955" imgH="1531290" progId="ChemDraw.Document.6.0">
                  <p:embed/>
                </p:oleObj>
              </mc:Choice>
              <mc:Fallback>
                <p:oleObj name="CS ChemDraw Drawing" r:id="rId7" imgW="5598955" imgH="1531290" progId="ChemDraw.Document.6.0">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1988840"/>
                        <a:ext cx="11715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364372864"/>
              </p:ext>
            </p:extLst>
          </p:nvPr>
        </p:nvGraphicFramePr>
        <p:xfrm>
          <a:off x="3131840" y="1700808"/>
          <a:ext cx="809625" cy="295275"/>
        </p:xfrm>
        <a:graphic>
          <a:graphicData uri="http://schemas.openxmlformats.org/presentationml/2006/ole">
            <mc:AlternateContent xmlns:mc="http://schemas.openxmlformats.org/markup-compatibility/2006">
              <mc:Choice xmlns:v="urn:schemas-microsoft-com:vml" Requires="v">
                <p:oleObj spid="_x0000_s7361" name="CS ChemDraw Drawing" r:id="rId9" imgW="3244466" imgH="1188531" progId="ChemDraw.Document.6.0">
                  <p:embed/>
                </p:oleObj>
              </mc:Choice>
              <mc:Fallback>
                <p:oleObj name="CS ChemDraw Drawing" r:id="rId9" imgW="3244466" imgH="1188531" progId="ChemDraw.Document.6.0">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1700808"/>
                        <a:ext cx="8096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3161485015"/>
              </p:ext>
            </p:extLst>
          </p:nvPr>
        </p:nvGraphicFramePr>
        <p:xfrm>
          <a:off x="1475656" y="1916832"/>
          <a:ext cx="1285875" cy="352425"/>
        </p:xfrm>
        <a:graphic>
          <a:graphicData uri="http://schemas.openxmlformats.org/presentationml/2006/ole">
            <mc:AlternateContent xmlns:mc="http://schemas.openxmlformats.org/markup-compatibility/2006">
              <mc:Choice xmlns:v="urn:schemas-microsoft-com:vml" Requires="v">
                <p:oleObj spid="_x0000_s7362" name="CS ChemDraw Drawing" r:id="rId11" imgW="5464683" imgH="1394036" progId="ChemDraw.Document.6.0">
                  <p:embed/>
                </p:oleObj>
              </mc:Choice>
              <mc:Fallback>
                <p:oleObj name="CS ChemDraw Drawing" r:id="rId11" imgW="5464683" imgH="1394036" progId="ChemDraw.Document.6.0">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5656" y="1916832"/>
                        <a:ext cx="12858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4006272355"/>
              </p:ext>
            </p:extLst>
          </p:nvPr>
        </p:nvGraphicFramePr>
        <p:xfrm>
          <a:off x="0" y="1484784"/>
          <a:ext cx="1314450" cy="352425"/>
        </p:xfrm>
        <a:graphic>
          <a:graphicData uri="http://schemas.openxmlformats.org/presentationml/2006/ole">
            <mc:AlternateContent xmlns:mc="http://schemas.openxmlformats.org/markup-compatibility/2006">
              <mc:Choice xmlns:v="urn:schemas-microsoft-com:vml" Requires="v">
                <p:oleObj spid="_x0000_s7363" name="CS ChemDraw Drawing" r:id="rId13" imgW="4564115" imgH="1188531" progId="ChemDraw.Document.6.0">
                  <p:embed/>
                </p:oleObj>
              </mc:Choice>
              <mc:Fallback>
                <p:oleObj name="CS ChemDraw Drawing" r:id="rId13" imgW="4564115" imgH="1188531" progId="ChemDraw.Document.6.0">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484784"/>
                        <a:ext cx="13144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3383837177"/>
              </p:ext>
            </p:extLst>
          </p:nvPr>
        </p:nvGraphicFramePr>
        <p:xfrm>
          <a:off x="4046029" y="1484784"/>
          <a:ext cx="1123950" cy="447675"/>
        </p:xfrm>
        <a:graphic>
          <a:graphicData uri="http://schemas.openxmlformats.org/presentationml/2006/ole">
            <mc:AlternateContent xmlns:mc="http://schemas.openxmlformats.org/markup-compatibility/2006">
              <mc:Choice xmlns:v="urn:schemas-microsoft-com:vml" Requires="v">
                <p:oleObj spid="_x0000_s7364" name="CS ChemDraw Drawing" r:id="rId15" imgW="4372352" imgH="1705120" progId="ChemDraw.Document.6.0">
                  <p:embed/>
                </p:oleObj>
              </mc:Choice>
              <mc:Fallback>
                <p:oleObj name="CS ChemDraw Drawing" r:id="rId15" imgW="4372352" imgH="1705120" progId="ChemDraw.Document.6.0">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46029" y="1484784"/>
                        <a:ext cx="11239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10 Objeto"/>
          <p:cNvGraphicFramePr>
            <a:graphicFrameLocks noChangeAspect="1"/>
          </p:cNvGraphicFramePr>
          <p:nvPr>
            <p:extLst>
              <p:ext uri="{D42A27DB-BD31-4B8C-83A1-F6EECF244321}">
                <p14:modId xmlns:p14="http://schemas.microsoft.com/office/powerpoint/2010/main" val="3370236381"/>
              </p:ext>
            </p:extLst>
          </p:nvPr>
        </p:nvGraphicFramePr>
        <p:xfrm>
          <a:off x="5436096" y="1556792"/>
          <a:ext cx="1333500" cy="371475"/>
        </p:xfrm>
        <a:graphic>
          <a:graphicData uri="http://schemas.openxmlformats.org/presentationml/2006/ole">
            <mc:AlternateContent xmlns:mc="http://schemas.openxmlformats.org/markup-compatibility/2006">
              <mc:Choice xmlns:v="urn:schemas-microsoft-com:vml" Requires="v">
                <p:oleObj spid="_x0000_s7365" name="CS ChemDraw Drawing" r:id="rId17" imgW="5464683" imgH="1531290" progId="ChemDraw.Document.6.0">
                  <p:embed/>
                </p:oleObj>
              </mc:Choice>
              <mc:Fallback>
                <p:oleObj name="CS ChemDraw Drawing" r:id="rId17" imgW="5464683" imgH="1531290" progId="ChemDraw.Document.6.0">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36096" y="1556792"/>
                        <a:ext cx="13335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extLst>
              <p:ext uri="{D42A27DB-BD31-4B8C-83A1-F6EECF244321}">
                <p14:modId xmlns:p14="http://schemas.microsoft.com/office/powerpoint/2010/main" val="2074704626"/>
              </p:ext>
            </p:extLst>
          </p:nvPr>
        </p:nvGraphicFramePr>
        <p:xfrm>
          <a:off x="7308304" y="1484784"/>
          <a:ext cx="1343025" cy="447675"/>
        </p:xfrm>
        <a:graphic>
          <a:graphicData uri="http://schemas.openxmlformats.org/presentationml/2006/ole">
            <mc:AlternateContent xmlns:mc="http://schemas.openxmlformats.org/markup-compatibility/2006">
              <mc:Choice xmlns:v="urn:schemas-microsoft-com:vml" Requires="v">
                <p:oleObj spid="_x0000_s7366" name="CS ChemDraw Drawing" r:id="rId19" imgW="4562602" imgH="1676086" progId="ChemDraw.Document.6.0">
                  <p:embed/>
                </p:oleObj>
              </mc:Choice>
              <mc:Fallback>
                <p:oleObj name="CS ChemDraw Drawing" r:id="rId19" imgW="4562602" imgH="1676086" progId="ChemDraw.Document.6.0">
                  <p:embed/>
                  <p:pic>
                    <p:nvPicPr>
                      <p:cNvPr id="0"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08304" y="1484784"/>
                        <a:ext cx="13430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12 Objeto"/>
          <p:cNvGraphicFramePr>
            <a:graphicFrameLocks noChangeAspect="1"/>
          </p:cNvGraphicFramePr>
          <p:nvPr>
            <p:extLst>
              <p:ext uri="{D42A27DB-BD31-4B8C-83A1-F6EECF244321}">
                <p14:modId xmlns:p14="http://schemas.microsoft.com/office/powerpoint/2010/main" val="742500652"/>
              </p:ext>
            </p:extLst>
          </p:nvPr>
        </p:nvGraphicFramePr>
        <p:xfrm>
          <a:off x="5796136" y="980728"/>
          <a:ext cx="952500" cy="342900"/>
        </p:xfrm>
        <a:graphic>
          <a:graphicData uri="http://schemas.openxmlformats.org/presentationml/2006/ole">
            <mc:AlternateContent xmlns:mc="http://schemas.openxmlformats.org/markup-compatibility/2006">
              <mc:Choice xmlns:v="urn:schemas-microsoft-com:vml" Requires="v">
                <p:oleObj spid="_x0000_s7367" name="CS ChemDraw Drawing" r:id="rId21" imgW="3244466" imgH="1188531" progId="ChemDraw.Document.6.0">
                  <p:embed/>
                </p:oleObj>
              </mc:Choice>
              <mc:Fallback>
                <p:oleObj name="CS ChemDraw Drawing" r:id="rId21" imgW="3244466" imgH="1188531" progId="ChemDraw.Document.6.0">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96136" y="980728"/>
                        <a:ext cx="952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Objeto"/>
          <p:cNvGraphicFramePr>
            <a:graphicFrameLocks noChangeAspect="1"/>
          </p:cNvGraphicFramePr>
          <p:nvPr>
            <p:extLst>
              <p:ext uri="{D42A27DB-BD31-4B8C-83A1-F6EECF244321}">
                <p14:modId xmlns:p14="http://schemas.microsoft.com/office/powerpoint/2010/main" val="3736537647"/>
              </p:ext>
            </p:extLst>
          </p:nvPr>
        </p:nvGraphicFramePr>
        <p:xfrm>
          <a:off x="4606450" y="908720"/>
          <a:ext cx="952500" cy="409575"/>
        </p:xfrm>
        <a:graphic>
          <a:graphicData uri="http://schemas.openxmlformats.org/presentationml/2006/ole">
            <mc:AlternateContent xmlns:mc="http://schemas.openxmlformats.org/markup-compatibility/2006">
              <mc:Choice xmlns:v="urn:schemas-microsoft-com:vml" Requires="v">
                <p:oleObj spid="_x0000_s7368" name="CS ChemDraw Drawing" r:id="rId23" imgW="3244466" imgH="1297882" progId="ChemDraw.Document.6.0">
                  <p:embed/>
                </p:oleObj>
              </mc:Choice>
              <mc:Fallback>
                <p:oleObj name="CS ChemDraw Drawing" r:id="rId23" imgW="3244466" imgH="1297882" progId="ChemDraw.Document.6.0">
                  <p:embed/>
                  <p:pic>
                    <p:nvPicPr>
                      <p:cNvPr id="0" name="Objec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06450" y="908720"/>
                        <a:ext cx="9525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val="3970522130"/>
              </p:ext>
            </p:extLst>
          </p:nvPr>
        </p:nvGraphicFramePr>
        <p:xfrm>
          <a:off x="3059832" y="980728"/>
          <a:ext cx="1257300" cy="342900"/>
        </p:xfrm>
        <a:graphic>
          <a:graphicData uri="http://schemas.openxmlformats.org/presentationml/2006/ole">
            <mc:AlternateContent xmlns:mc="http://schemas.openxmlformats.org/markup-compatibility/2006">
              <mc:Choice xmlns:v="urn:schemas-microsoft-com:vml" Requires="v">
                <p:oleObj spid="_x0000_s7369" name="CS ChemDraw Drawing" r:id="rId25" imgW="4564115" imgH="1188531" progId="ChemDraw.Document.6.0">
                  <p:embed/>
                </p:oleObj>
              </mc:Choice>
              <mc:Fallback>
                <p:oleObj name="CS ChemDraw Drawing" r:id="rId25" imgW="4564115" imgH="1188531" progId="ChemDraw.Document.6.0">
                  <p:embed/>
                  <p:pic>
                    <p:nvPicPr>
                      <p:cNvPr id="0"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59832" y="980728"/>
                        <a:ext cx="1257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5 Objeto"/>
          <p:cNvGraphicFramePr>
            <a:graphicFrameLocks noChangeAspect="1"/>
          </p:cNvGraphicFramePr>
          <p:nvPr>
            <p:extLst>
              <p:ext uri="{D42A27DB-BD31-4B8C-83A1-F6EECF244321}">
                <p14:modId xmlns:p14="http://schemas.microsoft.com/office/powerpoint/2010/main" val="845812384"/>
              </p:ext>
            </p:extLst>
          </p:nvPr>
        </p:nvGraphicFramePr>
        <p:xfrm>
          <a:off x="1619672" y="908720"/>
          <a:ext cx="1362075" cy="352425"/>
        </p:xfrm>
        <a:graphic>
          <a:graphicData uri="http://schemas.openxmlformats.org/presentationml/2006/ole">
            <mc:AlternateContent xmlns:mc="http://schemas.openxmlformats.org/markup-compatibility/2006">
              <mc:Choice xmlns:v="urn:schemas-microsoft-com:vml" Requires="v">
                <p:oleObj spid="_x0000_s7370" name="CS ChemDraw Drawing" r:id="rId27" imgW="4564115" imgH="1188531" progId="ChemDraw.Document.6.0">
                  <p:embed/>
                </p:oleObj>
              </mc:Choice>
              <mc:Fallback>
                <p:oleObj name="CS ChemDraw Drawing" r:id="rId27" imgW="4564115" imgH="1188531" progId="ChemDraw.Document.6.0">
                  <p:embed/>
                  <p:pic>
                    <p:nvPicPr>
                      <p:cNvPr id="0" name="Object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19672" y="908720"/>
                        <a:ext cx="13620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1167663073"/>
              </p:ext>
            </p:extLst>
          </p:nvPr>
        </p:nvGraphicFramePr>
        <p:xfrm>
          <a:off x="0" y="785614"/>
          <a:ext cx="1381125" cy="514350"/>
        </p:xfrm>
        <a:graphic>
          <a:graphicData uri="http://schemas.openxmlformats.org/presentationml/2006/ole">
            <mc:AlternateContent xmlns:mc="http://schemas.openxmlformats.org/markup-compatibility/2006">
              <mc:Choice xmlns:v="urn:schemas-microsoft-com:vml" Requires="v">
                <p:oleObj spid="_x0000_s7371" name="CS ChemDraw Drawing" r:id="rId29" imgW="4381051" imgH="1615000" progId="ChemDraw.Document.6.0">
                  <p:embed/>
                </p:oleObj>
              </mc:Choice>
              <mc:Fallback>
                <p:oleObj name="CS ChemDraw Drawing" r:id="rId29" imgW="4381051" imgH="1615000" progId="ChemDraw.Document.6.0">
                  <p:embed/>
                  <p:pic>
                    <p:nvPicPr>
                      <p:cNvPr id="0" name="Object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785614"/>
                        <a:ext cx="13811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17 Objeto"/>
          <p:cNvGraphicFramePr>
            <a:graphicFrameLocks noChangeAspect="1"/>
          </p:cNvGraphicFramePr>
          <p:nvPr>
            <p:extLst>
              <p:ext uri="{D42A27DB-BD31-4B8C-83A1-F6EECF244321}">
                <p14:modId xmlns:p14="http://schemas.microsoft.com/office/powerpoint/2010/main" val="4231093837"/>
              </p:ext>
            </p:extLst>
          </p:nvPr>
        </p:nvGraphicFramePr>
        <p:xfrm>
          <a:off x="7020272" y="980728"/>
          <a:ext cx="1428750" cy="409575"/>
        </p:xfrm>
        <a:graphic>
          <a:graphicData uri="http://schemas.openxmlformats.org/presentationml/2006/ole">
            <mc:AlternateContent xmlns:mc="http://schemas.openxmlformats.org/markup-compatibility/2006">
              <mc:Choice xmlns:v="urn:schemas-microsoft-com:vml" Requires="v">
                <p:oleObj spid="_x0000_s7372" name="CS ChemDraw Drawing" r:id="rId31" imgW="4564115" imgH="1302784" progId="ChemDraw.Document.6.0">
                  <p:embed/>
                </p:oleObj>
              </mc:Choice>
              <mc:Fallback>
                <p:oleObj name="CS ChemDraw Drawing" r:id="rId31" imgW="4564115" imgH="1302784" progId="ChemDraw.Document.6.0">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20272" y="980728"/>
                        <a:ext cx="14287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Flecha abajo"/>
          <p:cNvSpPr/>
          <p:nvPr/>
        </p:nvSpPr>
        <p:spPr>
          <a:xfrm>
            <a:off x="3663192" y="2204864"/>
            <a:ext cx="108012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0" name="19 CuadroTexto"/>
          <p:cNvSpPr txBox="1"/>
          <p:nvPr/>
        </p:nvSpPr>
        <p:spPr>
          <a:xfrm>
            <a:off x="0" y="3284984"/>
            <a:ext cx="2997263" cy="923330"/>
          </a:xfrm>
          <a:prstGeom prst="rect">
            <a:avLst/>
          </a:prstGeom>
          <a:noFill/>
        </p:spPr>
        <p:txBody>
          <a:bodyPr wrap="square" rtlCol="0">
            <a:spAutoFit/>
          </a:bodyPr>
          <a:lstStyle/>
          <a:p>
            <a:pPr algn="ctr"/>
            <a:r>
              <a:rPr lang="en-US" dirty="0" smtClean="0"/>
              <a:t>Only 2 were active (CI50 &lt;10uM) against </a:t>
            </a:r>
            <a:r>
              <a:rPr lang="en-US" i="1" dirty="0" smtClean="0"/>
              <a:t>T. cruzi, T. brucei </a:t>
            </a:r>
            <a:r>
              <a:rPr lang="en-US" dirty="0" smtClean="0"/>
              <a:t>and </a:t>
            </a:r>
            <a:r>
              <a:rPr lang="en-US" i="1" dirty="0" smtClean="0"/>
              <a:t>Leishmania spp</a:t>
            </a:r>
            <a:r>
              <a:rPr lang="en-US" dirty="0" smtClean="0"/>
              <a:t>.</a:t>
            </a:r>
            <a:endParaRPr lang="en-US" dirty="0"/>
          </a:p>
        </p:txBody>
      </p:sp>
      <p:sp>
        <p:nvSpPr>
          <p:cNvPr id="2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22" name="21 Objeto"/>
          <p:cNvGraphicFramePr>
            <a:graphicFrameLocks noChangeAspect="1"/>
          </p:cNvGraphicFramePr>
          <p:nvPr>
            <p:extLst>
              <p:ext uri="{D42A27DB-BD31-4B8C-83A1-F6EECF244321}">
                <p14:modId xmlns:p14="http://schemas.microsoft.com/office/powerpoint/2010/main" val="2041031064"/>
              </p:ext>
            </p:extLst>
          </p:nvPr>
        </p:nvGraphicFramePr>
        <p:xfrm>
          <a:off x="3239329" y="3403748"/>
          <a:ext cx="1989063" cy="804565"/>
        </p:xfrm>
        <a:graphic>
          <a:graphicData uri="http://schemas.openxmlformats.org/presentationml/2006/ole">
            <mc:AlternateContent xmlns:mc="http://schemas.openxmlformats.org/markup-compatibility/2006">
              <mc:Choice xmlns:v="urn:schemas-microsoft-com:vml" Requires="v">
                <p:oleObj spid="_x0000_s7373" name="CS ChemDraw Drawing" r:id="rId33" imgW="3353775" imgH="1302407" progId="ChemDraw.Document.6.0">
                  <p:embed/>
                </p:oleObj>
              </mc:Choice>
              <mc:Fallback>
                <p:oleObj name="CS ChemDraw Drawing" r:id="rId33" imgW="3353775" imgH="1302407" progId="ChemDraw.Document.6.0">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9329" y="3403748"/>
                        <a:ext cx="1989063" cy="804565"/>
                      </a:xfrm>
                      <a:prstGeom prst="rect">
                        <a:avLst/>
                      </a:prstGeom>
                      <a:noFill/>
                    </p:spPr>
                  </p:pic>
                </p:oleObj>
              </mc:Fallback>
            </mc:AlternateContent>
          </a:graphicData>
        </a:graphic>
      </p:graphicFrame>
      <p:sp>
        <p:nvSpPr>
          <p:cNvPr id="2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24" name="23 Objeto"/>
          <p:cNvGraphicFramePr>
            <a:graphicFrameLocks noChangeAspect="1"/>
          </p:cNvGraphicFramePr>
          <p:nvPr>
            <p:extLst>
              <p:ext uri="{D42A27DB-BD31-4B8C-83A1-F6EECF244321}">
                <p14:modId xmlns:p14="http://schemas.microsoft.com/office/powerpoint/2010/main" val="920908335"/>
              </p:ext>
            </p:extLst>
          </p:nvPr>
        </p:nvGraphicFramePr>
        <p:xfrm>
          <a:off x="5940152" y="3429001"/>
          <a:ext cx="2164761" cy="779314"/>
        </p:xfrm>
        <a:graphic>
          <a:graphicData uri="http://schemas.openxmlformats.org/presentationml/2006/ole">
            <mc:AlternateContent xmlns:mc="http://schemas.openxmlformats.org/markup-compatibility/2006">
              <mc:Choice xmlns:v="urn:schemas-microsoft-com:vml" Requires="v">
                <p:oleObj spid="_x0000_s7374" name="CS ChemDraw Drawing" r:id="rId34" imgW="3244466" imgH="1188531" progId="ChemDraw.Document.6.0">
                  <p:embed/>
                </p:oleObj>
              </mc:Choice>
              <mc:Fallback>
                <p:oleObj name="CS ChemDraw Drawing" r:id="rId34" imgW="3244466" imgH="1188531" progId="ChemDraw.Document.6.0">
                  <p:embed/>
                  <p:pic>
                    <p:nvPicPr>
                      <p:cNvPr id="0"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40152" y="3429001"/>
                        <a:ext cx="2164761" cy="779314"/>
                      </a:xfrm>
                      <a:prstGeom prst="rect">
                        <a:avLst/>
                      </a:prstGeom>
                      <a:noFill/>
                    </p:spPr>
                  </p:pic>
                </p:oleObj>
              </mc:Fallback>
            </mc:AlternateContent>
          </a:graphicData>
        </a:graphic>
      </p:graphicFrame>
      <p:sp>
        <p:nvSpPr>
          <p:cNvPr id="25" name="24 Rectángulo"/>
          <p:cNvSpPr/>
          <p:nvPr/>
        </p:nvSpPr>
        <p:spPr>
          <a:xfrm>
            <a:off x="3491880" y="4365104"/>
            <a:ext cx="4572000" cy="923330"/>
          </a:xfrm>
          <a:prstGeom prst="rect">
            <a:avLst/>
          </a:prstGeom>
        </p:spPr>
        <p:txBody>
          <a:bodyPr>
            <a:spAutoFit/>
          </a:bodyPr>
          <a:lstStyle/>
          <a:p>
            <a:pPr algn="ctr"/>
            <a:r>
              <a:rPr lang="en-US" dirty="0" smtClean="0"/>
              <a:t>And also active in </a:t>
            </a:r>
            <a:r>
              <a:rPr lang="en-US" i="1" dirty="0" smtClean="0"/>
              <a:t>Leishmania infantum </a:t>
            </a:r>
            <a:r>
              <a:rPr lang="en-US" dirty="0" smtClean="0"/>
              <a:t>isolated from the last outbreak of canine leishmaniasis.</a:t>
            </a:r>
            <a:endParaRPr lang="en-US" dirty="0"/>
          </a:p>
        </p:txBody>
      </p:sp>
      <p:pic>
        <p:nvPicPr>
          <p:cNvPr id="26" name="Picture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88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55"/>
          <a:stretch/>
        </p:blipFill>
        <p:spPr bwMode="auto">
          <a:xfrm>
            <a:off x="107504" y="44624"/>
            <a:ext cx="8920833"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90310"/>
            <a:ext cx="9130645" cy="86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33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766</Words>
  <Application>Microsoft Office PowerPoint</Application>
  <PresentationFormat>Presentación en pantalla (4:3)</PresentationFormat>
  <Paragraphs>48</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Tema de Office</vt:lpstr>
      <vt:lpstr>CS ChemDraw Drawing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Guzmán Alvarez</dc:creator>
  <cp:lastModifiedBy>Guzmán Alvarez</cp:lastModifiedBy>
  <cp:revision>22</cp:revision>
  <dcterms:created xsi:type="dcterms:W3CDTF">2020-11-10T16:56:59Z</dcterms:created>
  <dcterms:modified xsi:type="dcterms:W3CDTF">2020-11-11T16:19:07Z</dcterms:modified>
</cp:coreProperties>
</file>