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4" r:id="rId4"/>
    <p:sldId id="258" r:id="rId5"/>
    <p:sldId id="259" r:id="rId6"/>
    <p:sldId id="260" r:id="rId7"/>
    <p:sldId id="269" r:id="rId8"/>
    <p:sldId id="268" r:id="rId9"/>
    <p:sldId id="261" r:id="rId10"/>
    <p:sldId id="265" r:id="rId11"/>
    <p:sldId id="266" r:id="rId12"/>
    <p:sldId id="267" r:id="rId13"/>
    <p:sldId id="262" r:id="rId14"/>
    <p:sldId id="270" r:id="rId15"/>
    <p:sldId id="263"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DD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G:\publication_work\Collaboration_with_Subhajitda_Poland\Atunachal_pradesh_Vegetation\New%20folder%20(2)\SPSS_Processed_data\Standard_error_of_the_estim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0" i="0" u="none" strike="noStrike" baseline="0" dirty="0" smtClean="0">
                <a:effectLst/>
                <a:latin typeface="Palatino Linotype" pitchFamily="18" charset="0"/>
              </a:rPr>
              <a:t>Uncertainty Analysis (RMSE) of vegetation parameters with PDSI</a:t>
            </a:r>
            <a:endParaRPr lang="en-US" sz="1200" b="0" dirty="0">
              <a:latin typeface="Palatino Linotype" pitchFamily="18" charset="0"/>
            </a:endParaRPr>
          </a:p>
        </c:rich>
      </c:tx>
      <c:layout/>
      <c:overlay val="0"/>
    </c:title>
    <c:autoTitleDeleted val="0"/>
    <c:plotArea>
      <c:layout/>
      <c:lineChart>
        <c:grouping val="standard"/>
        <c:varyColors val="1"/>
        <c:ser>
          <c:idx val="0"/>
          <c:order val="0"/>
          <c:tx>
            <c:strRef>
              <c:f>Sheet1!$B$21</c:f>
              <c:strCache>
                <c:ptCount val="1"/>
                <c:pt idx="0">
                  <c:v>2015</c:v>
                </c:pt>
              </c:strCache>
            </c:strRef>
          </c:tx>
          <c:cat>
            <c:strRef>
              <c:f>Sheet1!$C$20:$G$20</c:f>
              <c:strCache>
                <c:ptCount val="5"/>
                <c:pt idx="0">
                  <c:v>GPP</c:v>
                </c:pt>
                <c:pt idx="1">
                  <c:v>LAI</c:v>
                </c:pt>
                <c:pt idx="2">
                  <c:v>fAPAR</c:v>
                </c:pt>
                <c:pt idx="3">
                  <c:v>NDVI</c:v>
                </c:pt>
                <c:pt idx="4">
                  <c:v>EVI</c:v>
                </c:pt>
              </c:strCache>
            </c:strRef>
          </c:cat>
          <c:val>
            <c:numRef>
              <c:f>Sheet1!$C$21:$G$21</c:f>
              <c:numCache>
                <c:formatCode>General</c:formatCode>
                <c:ptCount val="5"/>
                <c:pt idx="0">
                  <c:v>4.7395000000000014</c:v>
                </c:pt>
                <c:pt idx="1">
                  <c:v>3.4553999999999987</c:v>
                </c:pt>
                <c:pt idx="2">
                  <c:v>3.7090000000000001</c:v>
                </c:pt>
                <c:pt idx="3">
                  <c:v>3.0152999999999968</c:v>
                </c:pt>
                <c:pt idx="4">
                  <c:v>3.0153999999999987</c:v>
                </c:pt>
              </c:numCache>
            </c:numRef>
          </c:val>
          <c:smooth val="1"/>
          <c:extLst xmlns:c16r2="http://schemas.microsoft.com/office/drawing/2015/06/chart">
            <c:ext xmlns:c16="http://schemas.microsoft.com/office/drawing/2014/chart" uri="{C3380CC4-5D6E-409C-BE32-E72D297353CC}">
              <c16:uniqueId val="{00000000-564C-4939-94A5-027B169B9893}"/>
            </c:ext>
          </c:extLst>
        </c:ser>
        <c:ser>
          <c:idx val="1"/>
          <c:order val="1"/>
          <c:tx>
            <c:strRef>
              <c:f>Sheet1!$B$22</c:f>
              <c:strCache>
                <c:ptCount val="1"/>
                <c:pt idx="0">
                  <c:v>2016</c:v>
                </c:pt>
              </c:strCache>
            </c:strRef>
          </c:tx>
          <c:cat>
            <c:strRef>
              <c:f>Sheet1!$C$20:$G$20</c:f>
              <c:strCache>
                <c:ptCount val="5"/>
                <c:pt idx="0">
                  <c:v>GPP</c:v>
                </c:pt>
                <c:pt idx="1">
                  <c:v>LAI</c:v>
                </c:pt>
                <c:pt idx="2">
                  <c:v>fAPAR</c:v>
                </c:pt>
                <c:pt idx="3">
                  <c:v>NDVI</c:v>
                </c:pt>
                <c:pt idx="4">
                  <c:v>EVI</c:v>
                </c:pt>
              </c:strCache>
            </c:strRef>
          </c:cat>
          <c:val>
            <c:numRef>
              <c:f>Sheet1!$C$22:$G$22</c:f>
              <c:numCache>
                <c:formatCode>General</c:formatCode>
                <c:ptCount val="5"/>
                <c:pt idx="0">
                  <c:v>4.5510999999999999</c:v>
                </c:pt>
                <c:pt idx="1">
                  <c:v>3.0903999999999998</c:v>
                </c:pt>
                <c:pt idx="2">
                  <c:v>3.3151999999999977</c:v>
                </c:pt>
                <c:pt idx="3">
                  <c:v>2.6391</c:v>
                </c:pt>
                <c:pt idx="4">
                  <c:v>2.6391</c:v>
                </c:pt>
              </c:numCache>
            </c:numRef>
          </c:val>
          <c:smooth val="1"/>
          <c:extLst xmlns:c16r2="http://schemas.microsoft.com/office/drawing/2015/06/chart">
            <c:ext xmlns:c16="http://schemas.microsoft.com/office/drawing/2014/chart" uri="{C3380CC4-5D6E-409C-BE32-E72D297353CC}">
              <c16:uniqueId val="{00000001-564C-4939-94A5-027B169B9893}"/>
            </c:ext>
          </c:extLst>
        </c:ser>
        <c:ser>
          <c:idx val="2"/>
          <c:order val="2"/>
          <c:tx>
            <c:strRef>
              <c:f>Sheet1!$B$23</c:f>
              <c:strCache>
                <c:ptCount val="1"/>
                <c:pt idx="0">
                  <c:v>2017</c:v>
                </c:pt>
              </c:strCache>
            </c:strRef>
          </c:tx>
          <c:cat>
            <c:strRef>
              <c:f>Sheet1!$C$20:$G$20</c:f>
              <c:strCache>
                <c:ptCount val="5"/>
                <c:pt idx="0">
                  <c:v>GPP</c:v>
                </c:pt>
                <c:pt idx="1">
                  <c:v>LAI</c:v>
                </c:pt>
                <c:pt idx="2">
                  <c:v>fAPAR</c:v>
                </c:pt>
                <c:pt idx="3">
                  <c:v>NDVI</c:v>
                </c:pt>
                <c:pt idx="4">
                  <c:v>EVI</c:v>
                </c:pt>
              </c:strCache>
            </c:strRef>
          </c:cat>
          <c:val>
            <c:numRef>
              <c:f>Sheet1!$C$23:$G$23</c:f>
              <c:numCache>
                <c:formatCode>General</c:formatCode>
                <c:ptCount val="5"/>
                <c:pt idx="0">
                  <c:v>4.8928999999999965</c:v>
                </c:pt>
                <c:pt idx="1">
                  <c:v>3.2357999999999998</c:v>
                </c:pt>
                <c:pt idx="2">
                  <c:v>3.5644</c:v>
                </c:pt>
                <c:pt idx="3">
                  <c:v>2.8205</c:v>
                </c:pt>
                <c:pt idx="4">
                  <c:v>2.8201999999999998</c:v>
                </c:pt>
              </c:numCache>
            </c:numRef>
          </c:val>
          <c:smooth val="1"/>
          <c:extLst xmlns:c16r2="http://schemas.microsoft.com/office/drawing/2015/06/chart">
            <c:ext xmlns:c16="http://schemas.microsoft.com/office/drawing/2014/chart" uri="{C3380CC4-5D6E-409C-BE32-E72D297353CC}">
              <c16:uniqueId val="{00000002-564C-4939-94A5-027B169B9893}"/>
            </c:ext>
          </c:extLst>
        </c:ser>
        <c:ser>
          <c:idx val="3"/>
          <c:order val="3"/>
          <c:tx>
            <c:strRef>
              <c:f>Sheet1!$B$24</c:f>
              <c:strCache>
                <c:ptCount val="1"/>
                <c:pt idx="0">
                  <c:v>2018</c:v>
                </c:pt>
              </c:strCache>
            </c:strRef>
          </c:tx>
          <c:cat>
            <c:strRef>
              <c:f>Sheet1!$C$20:$G$20</c:f>
              <c:strCache>
                <c:ptCount val="5"/>
                <c:pt idx="0">
                  <c:v>GPP</c:v>
                </c:pt>
                <c:pt idx="1">
                  <c:v>LAI</c:v>
                </c:pt>
                <c:pt idx="2">
                  <c:v>fAPAR</c:v>
                </c:pt>
                <c:pt idx="3">
                  <c:v>NDVI</c:v>
                </c:pt>
                <c:pt idx="4">
                  <c:v>EVI</c:v>
                </c:pt>
              </c:strCache>
            </c:strRef>
          </c:cat>
          <c:val>
            <c:numRef>
              <c:f>Sheet1!$C$24:$G$24</c:f>
              <c:numCache>
                <c:formatCode>General</c:formatCode>
                <c:ptCount val="5"/>
                <c:pt idx="0">
                  <c:v>3.9510999999999967</c:v>
                </c:pt>
                <c:pt idx="1">
                  <c:v>2.7911000000000001</c:v>
                </c:pt>
                <c:pt idx="2">
                  <c:v>3.0947999999999998</c:v>
                </c:pt>
                <c:pt idx="3">
                  <c:v>2.3959999999999977</c:v>
                </c:pt>
                <c:pt idx="4">
                  <c:v>2.3960999999999761</c:v>
                </c:pt>
              </c:numCache>
            </c:numRef>
          </c:val>
          <c:smooth val="1"/>
          <c:extLst xmlns:c16r2="http://schemas.microsoft.com/office/drawing/2015/06/chart">
            <c:ext xmlns:c16="http://schemas.microsoft.com/office/drawing/2014/chart" uri="{C3380CC4-5D6E-409C-BE32-E72D297353CC}">
              <c16:uniqueId val="{00000003-564C-4939-94A5-027B169B9893}"/>
            </c:ext>
          </c:extLst>
        </c:ser>
        <c:ser>
          <c:idx val="4"/>
          <c:order val="4"/>
          <c:tx>
            <c:strRef>
              <c:f>Sheet1!$B$25</c:f>
              <c:strCache>
                <c:ptCount val="1"/>
                <c:pt idx="0">
                  <c:v>2019</c:v>
                </c:pt>
              </c:strCache>
            </c:strRef>
          </c:tx>
          <c:cat>
            <c:strRef>
              <c:f>Sheet1!$C$20:$G$20</c:f>
              <c:strCache>
                <c:ptCount val="5"/>
                <c:pt idx="0">
                  <c:v>GPP</c:v>
                </c:pt>
                <c:pt idx="1">
                  <c:v>LAI</c:v>
                </c:pt>
                <c:pt idx="2">
                  <c:v>fAPAR</c:v>
                </c:pt>
                <c:pt idx="3">
                  <c:v>NDVI</c:v>
                </c:pt>
                <c:pt idx="4">
                  <c:v>EVI</c:v>
                </c:pt>
              </c:strCache>
            </c:strRef>
          </c:cat>
          <c:val>
            <c:numRef>
              <c:f>Sheet1!$C$25:$G$25</c:f>
              <c:numCache>
                <c:formatCode>General</c:formatCode>
                <c:ptCount val="5"/>
                <c:pt idx="0">
                  <c:v>3.8637000000000001</c:v>
                </c:pt>
                <c:pt idx="1">
                  <c:v>1.8960999999999999</c:v>
                </c:pt>
                <c:pt idx="2">
                  <c:v>1.8951</c:v>
                </c:pt>
                <c:pt idx="3">
                  <c:v>2.3264999999999967</c:v>
                </c:pt>
                <c:pt idx="4">
                  <c:v>2.5851999999999999</c:v>
                </c:pt>
              </c:numCache>
            </c:numRef>
          </c:val>
          <c:smooth val="1"/>
          <c:extLst xmlns:c16r2="http://schemas.microsoft.com/office/drawing/2015/06/chart">
            <c:ext xmlns:c16="http://schemas.microsoft.com/office/drawing/2014/chart" uri="{C3380CC4-5D6E-409C-BE32-E72D297353CC}">
              <c16:uniqueId val="{00000004-564C-4939-94A5-027B169B9893}"/>
            </c:ext>
          </c:extLst>
        </c:ser>
        <c:dLbls>
          <c:showLegendKey val="0"/>
          <c:showVal val="0"/>
          <c:showCatName val="0"/>
          <c:showSerName val="0"/>
          <c:showPercent val="0"/>
          <c:showBubbleSize val="0"/>
        </c:dLbls>
        <c:marker val="1"/>
        <c:smooth val="0"/>
        <c:axId val="135229824"/>
        <c:axId val="135231360"/>
      </c:lineChart>
      <c:catAx>
        <c:axId val="135229824"/>
        <c:scaling>
          <c:orientation val="minMax"/>
        </c:scaling>
        <c:delete val="0"/>
        <c:axPos val="b"/>
        <c:numFmt formatCode="General" sourceLinked="1"/>
        <c:majorTickMark val="none"/>
        <c:minorTickMark val="none"/>
        <c:tickLblPos val="nextTo"/>
        <c:txPr>
          <a:bodyPr/>
          <a:lstStyle/>
          <a:p>
            <a:pPr>
              <a:defRPr>
                <a:latin typeface="Palatino Linotype" pitchFamily="18" charset="0"/>
              </a:defRPr>
            </a:pPr>
            <a:endParaRPr lang="en-US"/>
          </a:p>
        </c:txPr>
        <c:crossAx val="135231360"/>
        <c:crosses val="autoZero"/>
        <c:auto val="1"/>
        <c:lblAlgn val="ctr"/>
        <c:lblOffset val="100"/>
        <c:noMultiLvlLbl val="1"/>
      </c:catAx>
      <c:valAx>
        <c:axId val="135231360"/>
        <c:scaling>
          <c:orientation val="minMax"/>
        </c:scaling>
        <c:delete val="0"/>
        <c:axPos val="l"/>
        <c:majorGridlines/>
        <c:numFmt formatCode="General" sourceLinked="1"/>
        <c:majorTickMark val="none"/>
        <c:minorTickMark val="none"/>
        <c:tickLblPos val="nextTo"/>
        <c:txPr>
          <a:bodyPr/>
          <a:lstStyle/>
          <a:p>
            <a:pPr>
              <a:defRPr>
                <a:latin typeface="Palatino Linotype" pitchFamily="18" charset="0"/>
              </a:defRPr>
            </a:pPr>
            <a:endParaRPr lang="en-US"/>
          </a:p>
        </c:txPr>
        <c:crossAx val="135229824"/>
        <c:crosses val="autoZero"/>
        <c:crossBetween val="between"/>
      </c:valAx>
    </c:plotArea>
    <c:legend>
      <c:legendPos val="r"/>
      <c:layout/>
      <c:overlay val="0"/>
      <c:txPr>
        <a:bodyPr/>
        <a:lstStyle/>
        <a:p>
          <a:pPr>
            <a:defRPr>
              <a:latin typeface="Palatino Linotype" pitchFamily="18" charset="0"/>
            </a:defRPr>
          </a:pPr>
          <a:endParaRPr lang="en-US"/>
        </a:p>
      </c:txPr>
    </c:legend>
    <c:plotVisOnly val="1"/>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90953E-C22A-4568-9E58-CF00FA626412}" type="datetimeFigureOut">
              <a:rPr lang="en-US" smtClean="0"/>
              <a:pPr/>
              <a:t>29-Oct-20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A2B5A4-08CE-48C0-ADBD-1390BE4E5293}" type="slidenum">
              <a:rPr lang="en-US" smtClean="0"/>
              <a:pPr/>
              <a:t>‹#›</a:t>
            </a:fld>
            <a:endParaRPr lang="en-US"/>
          </a:p>
        </p:txBody>
      </p:sp>
    </p:spTree>
    <p:extLst>
      <p:ext uri="{BB962C8B-B14F-4D97-AF65-F5344CB8AC3E}">
        <p14:creationId xmlns:p14="http://schemas.microsoft.com/office/powerpoint/2010/main" val="570682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A2B5A4-08CE-48C0-ADBD-1390BE4E5293}"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C255D7-F962-46BD-801F-16ED6194CD52}" type="datetimeFigureOut">
              <a:rPr lang="en-US" smtClean="0"/>
              <a:pPr/>
              <a:t>29-Oct-20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5DC71-ACF2-4C45-AE7C-8320ACAF33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C255D7-F962-46BD-801F-16ED6194CD52}" type="datetimeFigureOut">
              <a:rPr lang="en-US" smtClean="0"/>
              <a:pPr/>
              <a:t>29-Oct-20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5DC71-ACF2-4C45-AE7C-8320ACAF33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C255D7-F962-46BD-801F-16ED6194CD52}" type="datetimeFigureOut">
              <a:rPr lang="en-US" smtClean="0"/>
              <a:pPr/>
              <a:t>29-Oct-20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5DC71-ACF2-4C45-AE7C-8320ACAF33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C255D7-F962-46BD-801F-16ED6194CD52}" type="datetimeFigureOut">
              <a:rPr lang="en-US" smtClean="0"/>
              <a:pPr/>
              <a:t>29-Oct-20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5DC71-ACF2-4C45-AE7C-8320ACAF33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C255D7-F962-46BD-801F-16ED6194CD52}" type="datetimeFigureOut">
              <a:rPr lang="en-US" smtClean="0"/>
              <a:pPr/>
              <a:t>29-Oct-20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5DC71-ACF2-4C45-AE7C-8320ACAF33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C255D7-F962-46BD-801F-16ED6194CD52}" type="datetimeFigureOut">
              <a:rPr lang="en-US" smtClean="0"/>
              <a:pPr/>
              <a:t>29-Oct-20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5DC71-ACF2-4C45-AE7C-8320ACAF33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C255D7-F962-46BD-801F-16ED6194CD52}" type="datetimeFigureOut">
              <a:rPr lang="en-US" smtClean="0"/>
              <a:pPr/>
              <a:t>29-Oct-20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D5DC71-ACF2-4C45-AE7C-8320ACAF33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C255D7-F962-46BD-801F-16ED6194CD52}" type="datetimeFigureOut">
              <a:rPr lang="en-US" smtClean="0"/>
              <a:pPr/>
              <a:t>29-Oct-20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D5DC71-ACF2-4C45-AE7C-8320ACAF33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C255D7-F962-46BD-801F-16ED6194CD52}" type="datetimeFigureOut">
              <a:rPr lang="en-US" smtClean="0"/>
              <a:pPr/>
              <a:t>29-Oct-20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D5DC71-ACF2-4C45-AE7C-8320ACAF33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C255D7-F962-46BD-801F-16ED6194CD52}" type="datetimeFigureOut">
              <a:rPr lang="en-US" smtClean="0"/>
              <a:pPr/>
              <a:t>29-Oct-20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5DC71-ACF2-4C45-AE7C-8320ACAF33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C255D7-F962-46BD-801F-16ED6194CD52}" type="datetimeFigureOut">
              <a:rPr lang="en-US" smtClean="0"/>
              <a:pPr/>
              <a:t>29-Oct-20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5DC71-ACF2-4C45-AE7C-8320ACAF33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255D7-F962-46BD-801F-16ED6194CD52}" type="datetimeFigureOut">
              <a:rPr lang="en-US" smtClean="0"/>
              <a:pPr/>
              <a:t>29-Oct-20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5DC71-ACF2-4C45-AE7C-8320ACAF33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rmAutofit/>
          </a:bodyPr>
          <a:lstStyle/>
          <a:p>
            <a:r>
              <a:rPr lang="en-GB" sz="2000" b="1" dirty="0">
                <a:latin typeface="Palatino Linotype" pitchFamily="18" charset="0"/>
              </a:rPr>
              <a:t>Long-term Sensitivity Analysis of Palmer Drought Severity Index (PDSI) Through Uncertainty and Error Estimation from Plant Productivity and Biophysical Parameters</a:t>
            </a:r>
            <a:r>
              <a:rPr lang="en-GB" sz="2000" dirty="0">
                <a:latin typeface="Palatino Linotype" pitchFamily="18" charset="0"/>
              </a:rPr>
              <a:t> </a:t>
            </a:r>
            <a:endParaRPr lang="en-US" sz="2000" dirty="0">
              <a:latin typeface="Palatino Linotype" pitchFamily="18" charset="0"/>
            </a:endParaRPr>
          </a:p>
        </p:txBody>
      </p:sp>
      <p:sp>
        <p:nvSpPr>
          <p:cNvPr id="3" name="Subtitle 2"/>
          <p:cNvSpPr>
            <a:spLocks noGrp="1"/>
          </p:cNvSpPr>
          <p:nvPr>
            <p:ph type="subTitle" idx="1"/>
          </p:nvPr>
        </p:nvSpPr>
        <p:spPr>
          <a:xfrm>
            <a:off x="609600" y="2819400"/>
            <a:ext cx="7848600" cy="3048000"/>
          </a:xfrm>
        </p:spPr>
        <p:txBody>
          <a:bodyPr>
            <a:normAutofit fontScale="40000" lnSpcReduction="20000"/>
          </a:bodyPr>
          <a:lstStyle/>
          <a:p>
            <a:r>
              <a:rPr lang="es-PE" sz="4000" b="1" dirty="0" err="1">
                <a:solidFill>
                  <a:schemeClr val="accent6">
                    <a:lumMod val="50000"/>
                  </a:schemeClr>
                </a:solidFill>
                <a:latin typeface="Palatino Linotype" pitchFamily="18" charset="0"/>
              </a:rPr>
              <a:t>Subhasis</a:t>
            </a:r>
            <a:r>
              <a:rPr lang="es-PE" sz="4000" b="1" dirty="0">
                <a:solidFill>
                  <a:schemeClr val="accent6">
                    <a:lumMod val="50000"/>
                  </a:schemeClr>
                </a:solidFill>
                <a:latin typeface="Palatino Linotype" pitchFamily="18" charset="0"/>
              </a:rPr>
              <a:t> Ghosh</a:t>
            </a:r>
            <a:r>
              <a:rPr lang="es-PE" sz="4000" b="1" baseline="30000" dirty="0">
                <a:solidFill>
                  <a:schemeClr val="accent6">
                    <a:lumMod val="50000"/>
                  </a:schemeClr>
                </a:solidFill>
                <a:latin typeface="Palatino Linotype" pitchFamily="18" charset="0"/>
              </a:rPr>
              <a:t> </a:t>
            </a:r>
            <a:r>
              <a:rPr lang="en-US" sz="4000" b="1" baseline="30000" dirty="0" smtClean="0">
                <a:solidFill>
                  <a:schemeClr val="accent6">
                    <a:lumMod val="50000"/>
                  </a:schemeClr>
                </a:solidFill>
                <a:latin typeface="Palatino Linotype" pitchFamily="18" charset="0"/>
              </a:rPr>
              <a:t>1*</a:t>
            </a:r>
            <a:r>
              <a:rPr lang="en-US" sz="4000" b="1" dirty="0" smtClean="0">
                <a:solidFill>
                  <a:schemeClr val="accent6">
                    <a:lumMod val="50000"/>
                  </a:schemeClr>
                </a:solidFill>
                <a:latin typeface="Palatino Linotype" pitchFamily="18" charset="0"/>
              </a:rPr>
              <a:t>, </a:t>
            </a:r>
            <a:r>
              <a:rPr lang="es-PE" sz="4000" b="1" dirty="0" err="1">
                <a:solidFill>
                  <a:schemeClr val="accent6">
                    <a:lumMod val="50000"/>
                  </a:schemeClr>
                </a:solidFill>
                <a:latin typeface="Palatino Linotype" pitchFamily="18" charset="0"/>
              </a:rPr>
              <a:t>Subhajit</a:t>
            </a:r>
            <a:r>
              <a:rPr lang="es-PE" sz="4000" b="1" dirty="0">
                <a:solidFill>
                  <a:schemeClr val="accent6">
                    <a:lumMod val="50000"/>
                  </a:schemeClr>
                </a:solidFill>
                <a:latin typeface="Palatino Linotype" pitchFamily="18" charset="0"/>
              </a:rPr>
              <a:t> </a:t>
            </a:r>
            <a:r>
              <a:rPr lang="es-PE" sz="4000" b="1" dirty="0" err="1" smtClean="0">
                <a:solidFill>
                  <a:schemeClr val="accent6">
                    <a:lumMod val="50000"/>
                  </a:schemeClr>
                </a:solidFill>
                <a:latin typeface="Palatino Linotype" pitchFamily="18" charset="0"/>
              </a:rPr>
              <a:t>Bandopadhyay</a:t>
            </a:r>
            <a:r>
              <a:rPr lang="es-PE" sz="4000" b="1" baseline="30000" dirty="0" smtClean="0">
                <a:solidFill>
                  <a:schemeClr val="accent6">
                    <a:lumMod val="50000"/>
                  </a:schemeClr>
                </a:solidFill>
                <a:latin typeface="Palatino Linotype" pitchFamily="18" charset="0"/>
              </a:rPr>
              <a:t> </a:t>
            </a:r>
            <a:r>
              <a:rPr lang="en-US" sz="4000" b="1" baseline="30000" dirty="0" smtClean="0">
                <a:solidFill>
                  <a:schemeClr val="accent6">
                    <a:lumMod val="50000"/>
                  </a:schemeClr>
                </a:solidFill>
                <a:latin typeface="Palatino Linotype" pitchFamily="18" charset="0"/>
              </a:rPr>
              <a:t>2</a:t>
            </a:r>
            <a:r>
              <a:rPr lang="en-US" sz="4000" b="1" dirty="0" smtClean="0">
                <a:solidFill>
                  <a:schemeClr val="accent6">
                    <a:lumMod val="50000"/>
                  </a:schemeClr>
                </a:solidFill>
                <a:latin typeface="Palatino Linotype" pitchFamily="18" charset="0"/>
              </a:rPr>
              <a:t> </a:t>
            </a:r>
            <a:r>
              <a:rPr lang="en-US" sz="4000" b="1" dirty="0">
                <a:solidFill>
                  <a:schemeClr val="accent6">
                    <a:lumMod val="50000"/>
                  </a:schemeClr>
                </a:solidFill>
                <a:latin typeface="Palatino Linotype" pitchFamily="18" charset="0"/>
              </a:rPr>
              <a:t>and </a:t>
            </a:r>
            <a:r>
              <a:rPr lang="es-PE" sz="4000" b="1" dirty="0" err="1">
                <a:solidFill>
                  <a:schemeClr val="accent6">
                    <a:lumMod val="50000"/>
                  </a:schemeClr>
                </a:solidFill>
                <a:latin typeface="Palatino Linotype" pitchFamily="18" charset="0"/>
              </a:rPr>
              <a:t>Dany</a:t>
            </a:r>
            <a:r>
              <a:rPr lang="es-PE" sz="4000" b="1" dirty="0">
                <a:solidFill>
                  <a:schemeClr val="accent6">
                    <a:lumMod val="50000"/>
                  </a:schemeClr>
                </a:solidFill>
                <a:latin typeface="Palatino Linotype" pitchFamily="18" charset="0"/>
              </a:rPr>
              <a:t> A. </a:t>
            </a:r>
            <a:r>
              <a:rPr lang="es-PE" sz="4000" b="1" dirty="0" err="1">
                <a:solidFill>
                  <a:schemeClr val="accent6">
                    <a:lumMod val="50000"/>
                  </a:schemeClr>
                </a:solidFill>
                <a:latin typeface="Palatino Linotype" pitchFamily="18" charset="0"/>
              </a:rPr>
              <a:t>Cotrina</a:t>
            </a:r>
            <a:r>
              <a:rPr lang="es-PE" sz="4000" b="1" dirty="0">
                <a:solidFill>
                  <a:schemeClr val="accent6">
                    <a:lumMod val="50000"/>
                  </a:schemeClr>
                </a:solidFill>
                <a:latin typeface="Palatino Linotype" pitchFamily="18" charset="0"/>
              </a:rPr>
              <a:t> Sánchez</a:t>
            </a:r>
            <a:r>
              <a:rPr lang="en-US" sz="4000" b="1" baseline="30000" dirty="0">
                <a:solidFill>
                  <a:schemeClr val="accent6">
                    <a:lumMod val="50000"/>
                  </a:schemeClr>
                </a:solidFill>
                <a:latin typeface="Palatino Linotype" pitchFamily="18" charset="0"/>
              </a:rPr>
              <a:t> </a:t>
            </a:r>
            <a:r>
              <a:rPr lang="en-US" sz="4000" b="1" baseline="30000" dirty="0" smtClean="0">
                <a:solidFill>
                  <a:schemeClr val="accent6">
                    <a:lumMod val="50000"/>
                  </a:schemeClr>
                </a:solidFill>
                <a:latin typeface="Palatino Linotype" pitchFamily="18" charset="0"/>
              </a:rPr>
              <a:t>3</a:t>
            </a:r>
            <a:endParaRPr lang="en-US" sz="4000" b="1" dirty="0">
              <a:solidFill>
                <a:schemeClr val="accent6">
                  <a:lumMod val="50000"/>
                </a:schemeClr>
              </a:solidFill>
              <a:latin typeface="Palatino Linotype" pitchFamily="18" charset="0"/>
            </a:endParaRPr>
          </a:p>
          <a:p>
            <a:pPr>
              <a:lnSpc>
                <a:spcPct val="170000"/>
              </a:lnSpc>
            </a:pPr>
            <a:endParaRPr lang="en-US" sz="3000" baseline="30000" dirty="0" smtClean="0">
              <a:solidFill>
                <a:schemeClr val="accent6">
                  <a:lumMod val="50000"/>
                </a:schemeClr>
              </a:solidFill>
              <a:latin typeface="Palatino Linotype" pitchFamily="18" charset="0"/>
            </a:endParaRPr>
          </a:p>
          <a:p>
            <a:pPr>
              <a:lnSpc>
                <a:spcPct val="120000"/>
              </a:lnSpc>
            </a:pPr>
            <a:r>
              <a:rPr lang="en-US" sz="3000" baseline="30000" dirty="0" smtClean="0">
                <a:solidFill>
                  <a:srgbClr val="002060"/>
                </a:solidFill>
                <a:latin typeface="Palatino Linotype" pitchFamily="18" charset="0"/>
              </a:rPr>
              <a:t>1</a:t>
            </a:r>
            <a:r>
              <a:rPr lang="en-GB" sz="3000" dirty="0" smtClean="0">
                <a:solidFill>
                  <a:srgbClr val="002060"/>
                </a:solidFill>
                <a:latin typeface="Palatino Linotype" pitchFamily="18" charset="0"/>
              </a:rPr>
              <a:t>Department </a:t>
            </a:r>
            <a:r>
              <a:rPr lang="en-GB" sz="3000" dirty="0">
                <a:solidFill>
                  <a:srgbClr val="002060"/>
                </a:solidFill>
                <a:latin typeface="Palatino Linotype" pitchFamily="18" charset="0"/>
              </a:rPr>
              <a:t>of Geography; </a:t>
            </a:r>
            <a:r>
              <a:rPr lang="en-GB" sz="3000" dirty="0" err="1">
                <a:solidFill>
                  <a:srgbClr val="002060"/>
                </a:solidFill>
                <a:latin typeface="Palatino Linotype" pitchFamily="18" charset="0"/>
              </a:rPr>
              <a:t>Visva-Bharati</a:t>
            </a:r>
            <a:r>
              <a:rPr lang="en-GB" sz="3000" dirty="0">
                <a:solidFill>
                  <a:srgbClr val="002060"/>
                </a:solidFill>
                <a:latin typeface="Palatino Linotype" pitchFamily="18" charset="0"/>
              </a:rPr>
              <a:t> University, Santiniketan</a:t>
            </a:r>
            <a:r>
              <a:rPr lang="en-GB" sz="3000" dirty="0" smtClean="0">
                <a:solidFill>
                  <a:srgbClr val="002060"/>
                </a:solidFill>
                <a:latin typeface="Palatino Linotype" pitchFamily="18" charset="0"/>
              </a:rPr>
              <a:t>, West Bengal, </a:t>
            </a:r>
            <a:r>
              <a:rPr lang="en-GB" sz="3000" dirty="0">
                <a:solidFill>
                  <a:srgbClr val="002060"/>
                </a:solidFill>
                <a:latin typeface="Palatino Linotype" pitchFamily="18" charset="0"/>
              </a:rPr>
              <a:t>India; </a:t>
            </a:r>
            <a:endParaRPr lang="en-GB" sz="3000" dirty="0" smtClean="0">
              <a:solidFill>
                <a:srgbClr val="002060"/>
              </a:solidFill>
              <a:latin typeface="Palatino Linotype" pitchFamily="18" charset="0"/>
            </a:endParaRPr>
          </a:p>
          <a:p>
            <a:pPr>
              <a:lnSpc>
                <a:spcPct val="120000"/>
              </a:lnSpc>
            </a:pPr>
            <a:r>
              <a:rPr lang="en-US" sz="3000" baseline="30000" dirty="0" smtClean="0">
                <a:solidFill>
                  <a:srgbClr val="002060"/>
                </a:solidFill>
                <a:latin typeface="Palatino Linotype" pitchFamily="18" charset="0"/>
              </a:rPr>
              <a:t>2</a:t>
            </a:r>
            <a:r>
              <a:rPr lang="en-GB" sz="3000" dirty="0" smtClean="0">
                <a:solidFill>
                  <a:srgbClr val="002060"/>
                </a:solidFill>
                <a:latin typeface="Palatino Linotype" pitchFamily="18" charset="0"/>
              </a:rPr>
              <a:t>Department </a:t>
            </a:r>
            <a:r>
              <a:rPr lang="en-GB" sz="3000" dirty="0">
                <a:solidFill>
                  <a:srgbClr val="002060"/>
                </a:solidFill>
                <a:latin typeface="Palatino Linotype" pitchFamily="18" charset="0"/>
              </a:rPr>
              <a:t>of Ecology and Environmental Protection; Poznan University of Life Sciences</a:t>
            </a:r>
            <a:r>
              <a:rPr lang="en-US" sz="3000" dirty="0">
                <a:solidFill>
                  <a:srgbClr val="002060"/>
                </a:solidFill>
                <a:latin typeface="Palatino Linotype" pitchFamily="18" charset="0"/>
              </a:rPr>
              <a:t>; </a:t>
            </a:r>
            <a:r>
              <a:rPr lang="en-GB" sz="3000" dirty="0" err="1">
                <a:solidFill>
                  <a:srgbClr val="002060"/>
                </a:solidFill>
                <a:latin typeface="Palatino Linotype" pitchFamily="18" charset="0"/>
              </a:rPr>
              <a:t>Piatkowska</a:t>
            </a:r>
            <a:r>
              <a:rPr lang="en-GB" sz="3000" dirty="0">
                <a:solidFill>
                  <a:srgbClr val="002060"/>
                </a:solidFill>
                <a:latin typeface="Palatino Linotype" pitchFamily="18" charset="0"/>
              </a:rPr>
              <a:t> 94; 60-649 Poznan; Poland; </a:t>
            </a:r>
            <a:endParaRPr lang="en-GB" sz="3000" dirty="0" smtClean="0">
              <a:solidFill>
                <a:srgbClr val="002060"/>
              </a:solidFill>
              <a:latin typeface="Palatino Linotype" pitchFamily="18" charset="0"/>
            </a:endParaRPr>
          </a:p>
          <a:p>
            <a:pPr>
              <a:lnSpc>
                <a:spcPct val="120000"/>
              </a:lnSpc>
            </a:pPr>
            <a:r>
              <a:rPr lang="en-US" sz="3000" baseline="30000" dirty="0" smtClean="0">
                <a:solidFill>
                  <a:srgbClr val="002060"/>
                </a:solidFill>
                <a:latin typeface="Palatino Linotype" pitchFamily="18" charset="0"/>
              </a:rPr>
              <a:t>3 </a:t>
            </a:r>
            <a:r>
              <a:rPr lang="es-PE" sz="3000" dirty="0" smtClean="0">
                <a:solidFill>
                  <a:srgbClr val="002060"/>
                </a:solidFill>
                <a:latin typeface="Palatino Linotype" pitchFamily="18" charset="0"/>
              </a:rPr>
              <a:t>Instituto </a:t>
            </a:r>
            <a:r>
              <a:rPr lang="es-PE" sz="3000" dirty="0">
                <a:solidFill>
                  <a:srgbClr val="002060"/>
                </a:solidFill>
                <a:latin typeface="Palatino Linotype" pitchFamily="18" charset="0"/>
              </a:rPr>
              <a:t>de Investigación para el Desarrollo Sustentable de Ceja de Selva (INDES-CES) de la Universidad Nacional Toribio Rodríguez de Mendoza de Amazonas; Perú</a:t>
            </a:r>
            <a:r>
              <a:rPr lang="es-PE" sz="3000" dirty="0" smtClean="0">
                <a:solidFill>
                  <a:srgbClr val="002060"/>
                </a:solidFill>
                <a:latin typeface="Palatino Linotype" pitchFamily="18" charset="0"/>
              </a:rPr>
              <a:t>;</a:t>
            </a:r>
          </a:p>
          <a:p>
            <a:endParaRPr lang="en-US" sz="3500" dirty="0">
              <a:solidFill>
                <a:schemeClr val="tx1"/>
              </a:solidFill>
              <a:latin typeface="Palatino Linotype" pitchFamily="18" charset="0"/>
            </a:endParaRPr>
          </a:p>
          <a:p>
            <a:pPr>
              <a:lnSpc>
                <a:spcPct val="120000"/>
              </a:lnSpc>
            </a:pPr>
            <a:r>
              <a:rPr lang="en-US" sz="3500" b="1" dirty="0" smtClean="0">
                <a:solidFill>
                  <a:schemeClr val="accent6">
                    <a:lumMod val="50000"/>
                  </a:schemeClr>
                </a:solidFill>
                <a:latin typeface="Palatino Linotype" pitchFamily="18" charset="0"/>
              </a:rPr>
              <a:t>*Presented by: </a:t>
            </a:r>
            <a:r>
              <a:rPr lang="en-US" sz="3500" b="1" dirty="0" err="1" smtClean="0">
                <a:solidFill>
                  <a:schemeClr val="accent6">
                    <a:lumMod val="50000"/>
                  </a:schemeClr>
                </a:solidFill>
                <a:latin typeface="Palatino Linotype" pitchFamily="18" charset="0"/>
              </a:rPr>
              <a:t>Subhasis</a:t>
            </a:r>
            <a:r>
              <a:rPr lang="en-US" sz="3500" b="1" dirty="0" smtClean="0">
                <a:solidFill>
                  <a:schemeClr val="accent6">
                    <a:lumMod val="50000"/>
                  </a:schemeClr>
                </a:solidFill>
                <a:latin typeface="Palatino Linotype" pitchFamily="18" charset="0"/>
              </a:rPr>
              <a:t> Ghosh </a:t>
            </a:r>
          </a:p>
          <a:p>
            <a:pPr>
              <a:lnSpc>
                <a:spcPct val="120000"/>
              </a:lnSpc>
            </a:pPr>
            <a:r>
              <a:rPr lang="en-US" sz="3000" dirty="0" smtClean="0">
                <a:solidFill>
                  <a:srgbClr val="002060"/>
                </a:solidFill>
                <a:latin typeface="Palatino Linotype" pitchFamily="18" charset="0"/>
              </a:rPr>
              <a:t>Email-  </a:t>
            </a:r>
            <a:r>
              <a:rPr lang="en-GB" sz="3000" dirty="0" smtClean="0">
                <a:solidFill>
                  <a:srgbClr val="002060"/>
                </a:solidFill>
                <a:latin typeface="Palatino Linotype" pitchFamily="18" charset="0"/>
              </a:rPr>
              <a:t>mail.subhasis@yahoo.com</a:t>
            </a:r>
            <a:endParaRPr lang="en-US" sz="3000" dirty="0">
              <a:solidFill>
                <a:srgbClr val="002060"/>
              </a:solidFill>
              <a:latin typeface="Palatino Linotype" pitchFamily="18" charset="0"/>
            </a:endParaRPr>
          </a:p>
          <a:p>
            <a:pPr>
              <a:lnSpc>
                <a:spcPct val="120000"/>
              </a:lnSpc>
            </a:pPr>
            <a:r>
              <a:rPr lang="en-US" sz="3000" dirty="0">
                <a:solidFill>
                  <a:srgbClr val="002060"/>
                </a:solidFill>
                <a:latin typeface="Palatino Linotype" pitchFamily="18" charset="0"/>
              </a:rPr>
              <a:t>	Presented at the 1st International Electronic Conference on </a:t>
            </a:r>
            <a:r>
              <a:rPr lang="en-US" sz="3000" dirty="0" smtClean="0">
                <a:solidFill>
                  <a:srgbClr val="002060"/>
                </a:solidFill>
                <a:latin typeface="Palatino Linotype" pitchFamily="18" charset="0"/>
              </a:rPr>
              <a:t>Forests </a:t>
            </a:r>
          </a:p>
          <a:p>
            <a:pPr>
              <a:lnSpc>
                <a:spcPct val="120000"/>
              </a:lnSpc>
            </a:pPr>
            <a:r>
              <a:rPr lang="en-US" sz="3000" dirty="0" smtClean="0">
                <a:solidFill>
                  <a:srgbClr val="002060"/>
                </a:solidFill>
                <a:latin typeface="Palatino Linotype" pitchFamily="18" charset="0"/>
              </a:rPr>
              <a:t>15–30 </a:t>
            </a:r>
            <a:r>
              <a:rPr lang="en-US" sz="3000" dirty="0">
                <a:solidFill>
                  <a:srgbClr val="002060"/>
                </a:solidFill>
                <a:latin typeface="Palatino Linotype" pitchFamily="18" charset="0"/>
              </a:rPr>
              <a:t>November </a:t>
            </a:r>
            <a:r>
              <a:rPr lang="en-US" sz="3000" dirty="0" smtClean="0">
                <a:solidFill>
                  <a:srgbClr val="002060"/>
                </a:solidFill>
                <a:latin typeface="Palatino Linotype" pitchFamily="18" charset="0"/>
              </a:rPr>
              <a:t>2020</a:t>
            </a:r>
            <a:r>
              <a:rPr lang="en-US" sz="3000" dirty="0">
                <a:solidFill>
                  <a:srgbClr val="002060"/>
                </a:solidFill>
                <a:latin typeface="Palatino Linotype" pitchFamily="18" charset="0"/>
              </a:rPr>
              <a:t/>
            </a:r>
            <a:br>
              <a:rPr lang="en-US" sz="3000" dirty="0">
                <a:solidFill>
                  <a:srgbClr val="002060"/>
                </a:solidFill>
                <a:latin typeface="Palatino Linotype" pitchFamily="18" charset="0"/>
              </a:rPr>
            </a:br>
            <a:r>
              <a:rPr lang="en-US" sz="3000" dirty="0">
                <a:solidFill>
                  <a:srgbClr val="002060"/>
                </a:solidFill>
                <a:latin typeface="Palatino Linotype" pitchFamily="18" charset="0"/>
              </a:rPr>
              <a:t>Available online: https://sciforum.net/conference/IECF2020</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686" y="6208649"/>
            <a:ext cx="2590800" cy="6477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82" y="6293377"/>
            <a:ext cx="578610" cy="562972"/>
          </a:xfrm>
          <a:prstGeom prst="rect">
            <a:avLst/>
          </a:prstGeom>
        </p:spPr>
      </p:pic>
      <p:sp>
        <p:nvSpPr>
          <p:cNvPr id="8" name="TextBox 7"/>
          <p:cNvSpPr txBox="1"/>
          <p:nvPr/>
        </p:nvSpPr>
        <p:spPr>
          <a:xfrm>
            <a:off x="152400" y="0"/>
            <a:ext cx="2438400" cy="261610"/>
          </a:xfrm>
          <a:prstGeom prst="rect">
            <a:avLst/>
          </a:prstGeom>
          <a:noFill/>
        </p:spPr>
        <p:txBody>
          <a:bodyPr wrap="square" rtlCol="0">
            <a:spAutoFit/>
          </a:bodyPr>
          <a:lstStyle/>
          <a:p>
            <a:r>
              <a:rPr lang="en-US" sz="1100" dirty="0" smtClean="0">
                <a:latin typeface="Palatino Linotype" pitchFamily="18" charset="0"/>
              </a:rPr>
              <a:t>Ghosh et al., 2020</a:t>
            </a:r>
            <a:endParaRPr lang="en-US" sz="1100" dirty="0">
              <a:latin typeface="Palatino Linotype"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2570" y="6317123"/>
            <a:ext cx="1516116" cy="5154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457200"/>
          </a:xfrm>
        </p:spPr>
        <p:txBody>
          <a:bodyPr>
            <a:normAutofit fontScale="90000"/>
          </a:bodyPr>
          <a:lstStyle/>
          <a:p>
            <a:pPr>
              <a:lnSpc>
                <a:spcPct val="150000"/>
              </a:lnSpc>
            </a:pPr>
            <a:r>
              <a:rPr lang="en-US" sz="2000" b="1" i="1" dirty="0" smtClean="0">
                <a:latin typeface="Palatino Linotype" pitchFamily="18" charset="0"/>
              </a:rPr>
              <a:t>Error Estimation Analysis </a:t>
            </a:r>
            <a:br>
              <a:rPr lang="en-US" sz="2000" b="1" i="1" dirty="0" smtClean="0">
                <a:latin typeface="Palatino Linotype" pitchFamily="18" charset="0"/>
              </a:rPr>
            </a:br>
            <a:r>
              <a:rPr lang="en-US" sz="2000" b="1" i="1" dirty="0" smtClean="0">
                <a:latin typeface="Palatino Linotype" pitchFamily="18" charset="0"/>
              </a:rPr>
              <a:t>(Standard Error of the Estimates)</a:t>
            </a:r>
            <a:r>
              <a:rPr lang="en-US" b="1" i="1" dirty="0">
                <a:latin typeface="Palatino Linotype" pitchFamily="18" charset="0"/>
              </a:rPr>
              <a:t/>
            </a:r>
            <a:br>
              <a:rPr lang="en-US" b="1" i="1" dirty="0">
                <a:latin typeface="Palatino Linotype" pitchFamily="18" charset="0"/>
              </a:rPr>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2521239"/>
              </p:ext>
            </p:extLst>
          </p:nvPr>
        </p:nvGraphicFramePr>
        <p:xfrm>
          <a:off x="1219201" y="1676400"/>
          <a:ext cx="6857997" cy="3200400"/>
        </p:xfrm>
        <a:graphic>
          <a:graphicData uri="http://schemas.openxmlformats.org/drawingml/2006/table">
            <a:tbl>
              <a:tblPr firstRow="1" firstCol="1" bandRow="1">
                <a:tableStyleId>{5C22544A-7EE6-4342-B048-85BDC9FD1C3A}</a:tableStyleId>
              </a:tblPr>
              <a:tblGrid>
                <a:gridCol w="787940">
                  <a:extLst>
                    <a:ext uri="{9D8B030D-6E8A-4147-A177-3AD203B41FA5}">
                      <a16:colId xmlns:a16="http://schemas.microsoft.com/office/drawing/2014/main" xmlns="" val="20000"/>
                    </a:ext>
                  </a:extLst>
                </a:gridCol>
                <a:gridCol w="1194734">
                  <a:extLst>
                    <a:ext uri="{9D8B030D-6E8A-4147-A177-3AD203B41FA5}">
                      <a16:colId xmlns:a16="http://schemas.microsoft.com/office/drawing/2014/main" xmlns="" val="20001"/>
                    </a:ext>
                  </a:extLst>
                </a:gridCol>
                <a:gridCol w="1136367">
                  <a:extLst>
                    <a:ext uri="{9D8B030D-6E8A-4147-A177-3AD203B41FA5}">
                      <a16:colId xmlns:a16="http://schemas.microsoft.com/office/drawing/2014/main" xmlns="" val="20002"/>
                    </a:ext>
                  </a:extLst>
                </a:gridCol>
                <a:gridCol w="1249561">
                  <a:extLst>
                    <a:ext uri="{9D8B030D-6E8A-4147-A177-3AD203B41FA5}">
                      <a16:colId xmlns:a16="http://schemas.microsoft.com/office/drawing/2014/main" xmlns="" val="20003"/>
                    </a:ext>
                  </a:extLst>
                </a:gridCol>
                <a:gridCol w="1353028">
                  <a:extLst>
                    <a:ext uri="{9D8B030D-6E8A-4147-A177-3AD203B41FA5}">
                      <a16:colId xmlns:a16="http://schemas.microsoft.com/office/drawing/2014/main" xmlns="" val="20004"/>
                    </a:ext>
                  </a:extLst>
                </a:gridCol>
                <a:gridCol w="1136367">
                  <a:extLst>
                    <a:ext uri="{9D8B030D-6E8A-4147-A177-3AD203B41FA5}">
                      <a16:colId xmlns:a16="http://schemas.microsoft.com/office/drawing/2014/main" xmlns="" val="20005"/>
                    </a:ext>
                  </a:extLst>
                </a:gridCol>
              </a:tblGrid>
              <a:tr h="533400">
                <a:tc>
                  <a:txBody>
                    <a:bodyPr/>
                    <a:lstStyle/>
                    <a:p>
                      <a:pPr marL="0" marR="0" algn="ctr">
                        <a:lnSpc>
                          <a:spcPts val="1700"/>
                        </a:lnSpc>
                        <a:spcBef>
                          <a:spcPts val="0"/>
                        </a:spcBef>
                        <a:spcAft>
                          <a:spcPts val="0"/>
                        </a:spcAft>
                      </a:pPr>
                      <a:r>
                        <a:rPr lang="en-US" sz="1400" dirty="0">
                          <a:effectLst/>
                          <a:latin typeface="Palatino Linotype" pitchFamily="18" charset="0"/>
                        </a:rPr>
                        <a:t>YEAR</a:t>
                      </a:r>
                      <a:endParaRPr lang="en-US" sz="2000" dirty="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dirty="0">
                          <a:effectLst/>
                          <a:latin typeface="Palatino Linotype" pitchFamily="18" charset="0"/>
                        </a:rPr>
                        <a:t>PDSI-GPP</a:t>
                      </a:r>
                      <a:endParaRPr lang="en-US" sz="2000" dirty="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dirty="0">
                          <a:effectLst/>
                          <a:latin typeface="Palatino Linotype" pitchFamily="18" charset="0"/>
                        </a:rPr>
                        <a:t>PDSI-LAI</a:t>
                      </a:r>
                      <a:endParaRPr lang="en-US" sz="2000" dirty="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dirty="0">
                          <a:effectLst/>
                          <a:latin typeface="Palatino Linotype" pitchFamily="18" charset="0"/>
                        </a:rPr>
                        <a:t>PDSI- </a:t>
                      </a:r>
                      <a:r>
                        <a:rPr lang="en-US" sz="1400" dirty="0" err="1">
                          <a:effectLst/>
                          <a:latin typeface="Palatino Linotype" pitchFamily="18" charset="0"/>
                        </a:rPr>
                        <a:t>fAPAR</a:t>
                      </a:r>
                      <a:endParaRPr lang="en-US" sz="2000" dirty="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a:effectLst/>
                          <a:latin typeface="Palatino Linotype" pitchFamily="18" charset="0"/>
                        </a:rPr>
                        <a:t>PDSI-NDVI</a:t>
                      </a:r>
                      <a:endParaRPr lang="en-US" sz="200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dirty="0">
                          <a:effectLst/>
                          <a:latin typeface="Palatino Linotype" pitchFamily="18" charset="0"/>
                        </a:rPr>
                        <a:t>PDSI-EVI</a:t>
                      </a:r>
                      <a:endParaRPr lang="en-US" sz="2000" dirty="0">
                        <a:solidFill>
                          <a:srgbClr val="000000"/>
                        </a:solidFill>
                        <a:effectLst/>
                        <a:latin typeface="Palatino Linotype" pitchFamily="18" charset="0"/>
                        <a:ea typeface="Times New Roman"/>
                      </a:endParaRPr>
                    </a:p>
                  </a:txBody>
                  <a:tcPr marL="68580" marR="68580" marT="0" marB="0" anchor="ctr"/>
                </a:tc>
                <a:extLst>
                  <a:ext uri="{0D108BD9-81ED-4DB2-BD59-A6C34878D82A}">
                    <a16:rowId xmlns:a16="http://schemas.microsoft.com/office/drawing/2014/main" xmlns="" val="10000"/>
                  </a:ext>
                </a:extLst>
              </a:tr>
              <a:tr h="533400">
                <a:tc>
                  <a:txBody>
                    <a:bodyPr/>
                    <a:lstStyle/>
                    <a:p>
                      <a:pPr marL="0" marR="0" algn="ctr">
                        <a:lnSpc>
                          <a:spcPts val="1700"/>
                        </a:lnSpc>
                        <a:spcBef>
                          <a:spcPts val="0"/>
                        </a:spcBef>
                        <a:spcAft>
                          <a:spcPts val="0"/>
                        </a:spcAft>
                      </a:pPr>
                      <a:r>
                        <a:rPr lang="en-US" sz="1400">
                          <a:effectLst/>
                          <a:latin typeface="Palatino Linotype" pitchFamily="18" charset="0"/>
                        </a:rPr>
                        <a:t>2019</a:t>
                      </a:r>
                      <a:endParaRPr lang="en-US" sz="200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dirty="0">
                          <a:effectLst/>
                          <a:latin typeface="Palatino Linotype" pitchFamily="18" charset="0"/>
                        </a:rPr>
                        <a:t>70.10047</a:t>
                      </a:r>
                      <a:endParaRPr lang="en-US" sz="2000" dirty="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dirty="0">
                          <a:effectLst/>
                          <a:latin typeface="Palatino Linotype" pitchFamily="18" charset="0"/>
                        </a:rPr>
                        <a:t>11.23408</a:t>
                      </a:r>
                      <a:endParaRPr lang="en-US" sz="2000" dirty="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dirty="0">
                          <a:effectLst/>
                          <a:latin typeface="Palatino Linotype" pitchFamily="18" charset="0"/>
                        </a:rPr>
                        <a:t>16.35537</a:t>
                      </a:r>
                      <a:endParaRPr lang="en-US" sz="2000" dirty="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a:effectLst/>
                          <a:latin typeface="Palatino Linotype" pitchFamily="18" charset="0"/>
                        </a:rPr>
                        <a:t>0.22529</a:t>
                      </a:r>
                      <a:endParaRPr lang="en-US" sz="200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dirty="0">
                          <a:effectLst/>
                          <a:latin typeface="Palatino Linotype" pitchFamily="18" charset="0"/>
                        </a:rPr>
                        <a:t>0.07128</a:t>
                      </a:r>
                      <a:endParaRPr lang="en-US" sz="2000" dirty="0">
                        <a:solidFill>
                          <a:srgbClr val="000000"/>
                        </a:solidFill>
                        <a:effectLst/>
                        <a:latin typeface="Palatino Linotype" pitchFamily="18" charset="0"/>
                        <a:ea typeface="Times New Roman"/>
                      </a:endParaRPr>
                    </a:p>
                  </a:txBody>
                  <a:tcPr marL="68580" marR="68580" marT="0" marB="0" anchor="ctr"/>
                </a:tc>
                <a:extLst>
                  <a:ext uri="{0D108BD9-81ED-4DB2-BD59-A6C34878D82A}">
                    <a16:rowId xmlns:a16="http://schemas.microsoft.com/office/drawing/2014/main" xmlns="" val="10001"/>
                  </a:ext>
                </a:extLst>
              </a:tr>
              <a:tr h="533400">
                <a:tc>
                  <a:txBody>
                    <a:bodyPr/>
                    <a:lstStyle/>
                    <a:p>
                      <a:pPr marL="0" marR="0" algn="ctr">
                        <a:lnSpc>
                          <a:spcPts val="1700"/>
                        </a:lnSpc>
                        <a:spcBef>
                          <a:spcPts val="0"/>
                        </a:spcBef>
                        <a:spcAft>
                          <a:spcPts val="0"/>
                        </a:spcAft>
                      </a:pPr>
                      <a:r>
                        <a:rPr lang="en-US" sz="1400">
                          <a:effectLst/>
                          <a:latin typeface="Palatino Linotype" pitchFamily="18" charset="0"/>
                        </a:rPr>
                        <a:t>2018</a:t>
                      </a:r>
                      <a:endParaRPr lang="en-US" sz="200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a:effectLst/>
                          <a:latin typeface="Palatino Linotype" pitchFamily="18" charset="0"/>
                        </a:rPr>
                        <a:t>85.00281</a:t>
                      </a:r>
                      <a:endParaRPr lang="en-US" sz="200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dirty="0">
                          <a:effectLst/>
                          <a:latin typeface="Palatino Linotype" pitchFamily="18" charset="0"/>
                        </a:rPr>
                        <a:t>14.707568</a:t>
                      </a:r>
                      <a:endParaRPr lang="en-US" sz="2000" dirty="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dirty="0">
                          <a:effectLst/>
                          <a:latin typeface="Palatino Linotype" pitchFamily="18" charset="0"/>
                        </a:rPr>
                        <a:t>14.64304</a:t>
                      </a:r>
                      <a:endParaRPr lang="en-US" sz="2000" dirty="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dirty="0">
                          <a:effectLst/>
                          <a:latin typeface="Palatino Linotype" pitchFamily="18" charset="0"/>
                        </a:rPr>
                        <a:t>0.26018</a:t>
                      </a:r>
                      <a:endParaRPr lang="en-US" sz="2000" dirty="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dirty="0">
                          <a:effectLst/>
                          <a:latin typeface="Palatino Linotype" pitchFamily="18" charset="0"/>
                        </a:rPr>
                        <a:t>0.07962</a:t>
                      </a:r>
                      <a:endParaRPr lang="en-US" sz="2000" dirty="0">
                        <a:solidFill>
                          <a:srgbClr val="000000"/>
                        </a:solidFill>
                        <a:effectLst/>
                        <a:latin typeface="Palatino Linotype" pitchFamily="18" charset="0"/>
                        <a:ea typeface="Times New Roman"/>
                      </a:endParaRPr>
                    </a:p>
                  </a:txBody>
                  <a:tcPr marL="68580" marR="68580" marT="0" marB="0" anchor="ctr"/>
                </a:tc>
                <a:extLst>
                  <a:ext uri="{0D108BD9-81ED-4DB2-BD59-A6C34878D82A}">
                    <a16:rowId xmlns:a16="http://schemas.microsoft.com/office/drawing/2014/main" xmlns="" val="10002"/>
                  </a:ext>
                </a:extLst>
              </a:tr>
              <a:tr h="533400">
                <a:tc>
                  <a:txBody>
                    <a:bodyPr/>
                    <a:lstStyle/>
                    <a:p>
                      <a:pPr marL="0" marR="0" algn="ctr">
                        <a:lnSpc>
                          <a:spcPts val="1700"/>
                        </a:lnSpc>
                        <a:spcBef>
                          <a:spcPts val="0"/>
                        </a:spcBef>
                        <a:spcAft>
                          <a:spcPts val="0"/>
                        </a:spcAft>
                      </a:pPr>
                      <a:r>
                        <a:rPr lang="en-US" sz="1400">
                          <a:effectLst/>
                          <a:latin typeface="Palatino Linotype" pitchFamily="18" charset="0"/>
                        </a:rPr>
                        <a:t>2017</a:t>
                      </a:r>
                      <a:endParaRPr lang="en-US" sz="200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a:effectLst/>
                          <a:latin typeface="Palatino Linotype" pitchFamily="18" charset="0"/>
                        </a:rPr>
                        <a:t>84.30856</a:t>
                      </a:r>
                      <a:endParaRPr lang="en-US" sz="200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a:effectLst/>
                          <a:latin typeface="Palatino Linotype" pitchFamily="18" charset="0"/>
                        </a:rPr>
                        <a:t>14.99181</a:t>
                      </a:r>
                      <a:endParaRPr lang="en-US" sz="200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dirty="0">
                          <a:effectLst/>
                          <a:latin typeface="Palatino Linotype" pitchFamily="18" charset="0"/>
                        </a:rPr>
                        <a:t>9.07160</a:t>
                      </a:r>
                      <a:endParaRPr lang="en-US" sz="2000" dirty="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dirty="0">
                          <a:effectLst/>
                          <a:latin typeface="Palatino Linotype" pitchFamily="18" charset="0"/>
                        </a:rPr>
                        <a:t>0.18792</a:t>
                      </a:r>
                      <a:endParaRPr lang="en-US" sz="2000" dirty="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dirty="0">
                          <a:effectLst/>
                          <a:latin typeface="Palatino Linotype" pitchFamily="18" charset="0"/>
                        </a:rPr>
                        <a:t>0.12114</a:t>
                      </a:r>
                      <a:endParaRPr lang="en-US" sz="2000" dirty="0">
                        <a:solidFill>
                          <a:srgbClr val="000000"/>
                        </a:solidFill>
                        <a:effectLst/>
                        <a:latin typeface="Palatino Linotype" pitchFamily="18" charset="0"/>
                        <a:ea typeface="Times New Roman"/>
                      </a:endParaRPr>
                    </a:p>
                  </a:txBody>
                  <a:tcPr marL="68580" marR="68580" marT="0" marB="0" anchor="ctr"/>
                </a:tc>
                <a:extLst>
                  <a:ext uri="{0D108BD9-81ED-4DB2-BD59-A6C34878D82A}">
                    <a16:rowId xmlns:a16="http://schemas.microsoft.com/office/drawing/2014/main" xmlns="" val="10003"/>
                  </a:ext>
                </a:extLst>
              </a:tr>
              <a:tr h="533400">
                <a:tc>
                  <a:txBody>
                    <a:bodyPr/>
                    <a:lstStyle/>
                    <a:p>
                      <a:pPr marL="0" marR="0" algn="ctr">
                        <a:lnSpc>
                          <a:spcPts val="1700"/>
                        </a:lnSpc>
                        <a:spcBef>
                          <a:spcPts val="0"/>
                        </a:spcBef>
                        <a:spcAft>
                          <a:spcPts val="0"/>
                        </a:spcAft>
                      </a:pPr>
                      <a:r>
                        <a:rPr lang="en-US" sz="1400">
                          <a:effectLst/>
                          <a:latin typeface="Palatino Linotype" pitchFamily="18" charset="0"/>
                        </a:rPr>
                        <a:t>2016</a:t>
                      </a:r>
                      <a:endParaRPr lang="en-US" sz="200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a:effectLst/>
                          <a:latin typeface="Palatino Linotype" pitchFamily="18" charset="0"/>
                        </a:rPr>
                        <a:t>105.98472</a:t>
                      </a:r>
                      <a:endParaRPr lang="en-US" sz="200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a:effectLst/>
                          <a:latin typeface="Palatino Linotype" pitchFamily="18" charset="0"/>
                        </a:rPr>
                        <a:t>18.01153</a:t>
                      </a:r>
                      <a:endParaRPr lang="en-US" sz="200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dirty="0">
                          <a:effectLst/>
                          <a:latin typeface="Palatino Linotype" pitchFamily="18" charset="0"/>
                        </a:rPr>
                        <a:t>18.11280</a:t>
                      </a:r>
                      <a:endParaRPr lang="en-US" sz="2000" dirty="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dirty="0">
                          <a:effectLst/>
                          <a:latin typeface="Palatino Linotype" pitchFamily="18" charset="0"/>
                        </a:rPr>
                        <a:t>0.21312</a:t>
                      </a:r>
                      <a:endParaRPr lang="en-US" sz="2000" dirty="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dirty="0">
                          <a:effectLst/>
                          <a:latin typeface="Palatino Linotype" pitchFamily="18" charset="0"/>
                        </a:rPr>
                        <a:t>0.07426</a:t>
                      </a:r>
                      <a:endParaRPr lang="en-US" sz="2000" dirty="0">
                        <a:solidFill>
                          <a:srgbClr val="000000"/>
                        </a:solidFill>
                        <a:effectLst/>
                        <a:latin typeface="Palatino Linotype" pitchFamily="18" charset="0"/>
                        <a:ea typeface="Times New Roman"/>
                      </a:endParaRPr>
                    </a:p>
                  </a:txBody>
                  <a:tcPr marL="68580" marR="68580" marT="0" marB="0" anchor="ctr"/>
                </a:tc>
                <a:extLst>
                  <a:ext uri="{0D108BD9-81ED-4DB2-BD59-A6C34878D82A}">
                    <a16:rowId xmlns:a16="http://schemas.microsoft.com/office/drawing/2014/main" xmlns="" val="10004"/>
                  </a:ext>
                </a:extLst>
              </a:tr>
              <a:tr h="533400">
                <a:tc>
                  <a:txBody>
                    <a:bodyPr/>
                    <a:lstStyle/>
                    <a:p>
                      <a:pPr marL="0" marR="0" algn="ctr">
                        <a:lnSpc>
                          <a:spcPts val="1700"/>
                        </a:lnSpc>
                        <a:spcBef>
                          <a:spcPts val="0"/>
                        </a:spcBef>
                        <a:spcAft>
                          <a:spcPts val="0"/>
                        </a:spcAft>
                      </a:pPr>
                      <a:r>
                        <a:rPr lang="en-US" sz="1400">
                          <a:effectLst/>
                          <a:latin typeface="Palatino Linotype" pitchFamily="18" charset="0"/>
                        </a:rPr>
                        <a:t>2015</a:t>
                      </a:r>
                      <a:endParaRPr lang="en-US" sz="200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a:effectLst/>
                          <a:latin typeface="Palatino Linotype" pitchFamily="18" charset="0"/>
                        </a:rPr>
                        <a:t>97.12000</a:t>
                      </a:r>
                      <a:endParaRPr lang="en-US" sz="200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a:effectLst/>
                          <a:latin typeface="Palatino Linotype" pitchFamily="18" charset="0"/>
                        </a:rPr>
                        <a:t>12.47910</a:t>
                      </a:r>
                      <a:endParaRPr lang="en-US" sz="200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a:effectLst/>
                          <a:latin typeface="Palatino Linotype" pitchFamily="18" charset="0"/>
                        </a:rPr>
                        <a:t>16.85542</a:t>
                      </a:r>
                      <a:endParaRPr lang="en-US" sz="200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dirty="0">
                          <a:effectLst/>
                          <a:latin typeface="Palatino Linotype" pitchFamily="18" charset="0"/>
                        </a:rPr>
                        <a:t>0.21665</a:t>
                      </a:r>
                      <a:endParaRPr lang="en-US" sz="2000" dirty="0">
                        <a:solidFill>
                          <a:srgbClr val="000000"/>
                        </a:solidFill>
                        <a:effectLst/>
                        <a:latin typeface="Palatino Linotype" pitchFamily="18" charset="0"/>
                        <a:ea typeface="Times New Roman"/>
                      </a:endParaRPr>
                    </a:p>
                  </a:txBody>
                  <a:tcPr marL="68580" marR="68580" marT="0" marB="0" anchor="ctr"/>
                </a:tc>
                <a:tc>
                  <a:txBody>
                    <a:bodyPr/>
                    <a:lstStyle/>
                    <a:p>
                      <a:pPr marL="0" marR="0" algn="ctr">
                        <a:lnSpc>
                          <a:spcPts val="1700"/>
                        </a:lnSpc>
                        <a:spcBef>
                          <a:spcPts val="0"/>
                        </a:spcBef>
                        <a:spcAft>
                          <a:spcPts val="0"/>
                        </a:spcAft>
                      </a:pPr>
                      <a:r>
                        <a:rPr lang="en-US" sz="1400" dirty="0">
                          <a:effectLst/>
                          <a:latin typeface="Palatino Linotype" pitchFamily="18" charset="0"/>
                        </a:rPr>
                        <a:t>0.11117</a:t>
                      </a:r>
                      <a:endParaRPr lang="en-US" sz="2000" dirty="0">
                        <a:solidFill>
                          <a:srgbClr val="000000"/>
                        </a:solidFill>
                        <a:effectLst/>
                        <a:latin typeface="Palatino Linotype" pitchFamily="18" charset="0"/>
                        <a:ea typeface="Times New Roman"/>
                      </a:endParaRPr>
                    </a:p>
                  </a:txBody>
                  <a:tcPr marL="68580" marR="68580" marT="0" marB="0" anchor="ctr"/>
                </a:tc>
                <a:extLst>
                  <a:ext uri="{0D108BD9-81ED-4DB2-BD59-A6C34878D82A}">
                    <a16:rowId xmlns:a16="http://schemas.microsoft.com/office/drawing/2014/main" xmlns="" val="10005"/>
                  </a:ext>
                </a:extLst>
              </a:tr>
            </a:tbl>
          </a:graphicData>
        </a:graphic>
      </p:graphicFrame>
      <p:sp>
        <p:nvSpPr>
          <p:cNvPr id="3" name="Rectangle 2"/>
          <p:cNvSpPr/>
          <p:nvPr/>
        </p:nvSpPr>
        <p:spPr>
          <a:xfrm>
            <a:off x="6934200" y="2209800"/>
            <a:ext cx="1143000" cy="2667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5800" y="5410200"/>
            <a:ext cx="7924800" cy="923330"/>
          </a:xfrm>
          <a:prstGeom prst="rect">
            <a:avLst/>
          </a:prstGeom>
          <a:noFill/>
        </p:spPr>
        <p:txBody>
          <a:bodyPr wrap="square" rtlCol="0">
            <a:spAutoFit/>
          </a:bodyPr>
          <a:lstStyle/>
          <a:p>
            <a:pPr marL="171450" indent="-171450" algn="just">
              <a:lnSpc>
                <a:spcPct val="150000"/>
              </a:lnSpc>
              <a:buFont typeface="Arial" pitchFamily="34" charset="0"/>
              <a:buChar char="•"/>
            </a:pPr>
            <a:r>
              <a:rPr lang="en-US" sz="1200" dirty="0" smtClean="0">
                <a:latin typeface="Palatino Linotype" pitchFamily="18" charset="0"/>
              </a:rPr>
              <a:t>EVI continuously </a:t>
            </a:r>
            <a:r>
              <a:rPr lang="en-US" sz="1200" dirty="0">
                <a:latin typeface="Palatino Linotype" pitchFamily="18" charset="0"/>
              </a:rPr>
              <a:t>managed to show least estimated standard error values for all five </a:t>
            </a:r>
            <a:r>
              <a:rPr lang="en-US" sz="1200" dirty="0" smtClean="0">
                <a:latin typeface="Palatino Linotype" pitchFamily="18" charset="0"/>
              </a:rPr>
              <a:t>years, clearly </a:t>
            </a:r>
            <a:r>
              <a:rPr lang="en-US" sz="1200" dirty="0">
                <a:latin typeface="Palatino Linotype" pitchFamily="18" charset="0"/>
              </a:rPr>
              <a:t>indicating the highest level of long-term </a:t>
            </a:r>
            <a:r>
              <a:rPr lang="en-US" sz="1200" dirty="0" smtClean="0">
                <a:latin typeface="Palatino Linotype" pitchFamily="18" charset="0"/>
              </a:rPr>
              <a:t>sensitivity with PDSI.</a:t>
            </a:r>
          </a:p>
          <a:p>
            <a:pPr marL="171450" indent="-171450" algn="just">
              <a:lnSpc>
                <a:spcPct val="150000"/>
              </a:lnSpc>
              <a:buFont typeface="Arial" pitchFamily="34" charset="0"/>
              <a:buChar char="•"/>
            </a:pPr>
            <a:r>
              <a:rPr lang="en-US" sz="1200" dirty="0" smtClean="0">
                <a:latin typeface="Palatino Linotype" pitchFamily="18" charset="0"/>
              </a:rPr>
              <a:t>Though, NDVI also  </a:t>
            </a:r>
            <a:r>
              <a:rPr lang="en-US" sz="1200" dirty="0">
                <a:latin typeface="Palatino Linotype" pitchFamily="18" charset="0"/>
              </a:rPr>
              <a:t>gave values very near to </a:t>
            </a:r>
            <a:r>
              <a:rPr lang="en-US" sz="1200" dirty="0" smtClean="0">
                <a:latin typeface="Palatino Linotype" pitchFamily="18" charset="0"/>
              </a:rPr>
              <a:t>EVI.</a:t>
            </a:r>
            <a:endParaRPr lang="en-US" sz="1200" dirty="0">
              <a:latin typeface="Palatino Linotype"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1288" y="0"/>
            <a:ext cx="1922712" cy="48067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0"/>
            <a:ext cx="476568" cy="463688"/>
          </a:xfrm>
          <a:prstGeom prst="rect">
            <a:avLst/>
          </a:prstGeom>
        </p:spPr>
      </p:pic>
      <p:sp>
        <p:nvSpPr>
          <p:cNvPr id="12" name="TextBox 11"/>
          <p:cNvSpPr txBox="1"/>
          <p:nvPr/>
        </p:nvSpPr>
        <p:spPr>
          <a:xfrm>
            <a:off x="152400" y="0"/>
            <a:ext cx="2438400" cy="261610"/>
          </a:xfrm>
          <a:prstGeom prst="rect">
            <a:avLst/>
          </a:prstGeom>
          <a:noFill/>
        </p:spPr>
        <p:txBody>
          <a:bodyPr wrap="square" rtlCol="0">
            <a:spAutoFit/>
          </a:bodyPr>
          <a:lstStyle/>
          <a:p>
            <a:r>
              <a:rPr lang="en-US" sz="1100" dirty="0" smtClean="0">
                <a:latin typeface="Palatino Linotype" pitchFamily="18" charset="0"/>
              </a:rPr>
              <a:t>Ghosh et al., 2020</a:t>
            </a:r>
            <a:endParaRPr lang="en-US" sz="1100" dirty="0">
              <a:latin typeface="Palatino Linotype" pitchFamily="18" charset="0"/>
            </a:endParaRPr>
          </a:p>
        </p:txBody>
      </p:sp>
    </p:spTree>
    <p:extLst>
      <p:ext uri="{BB962C8B-B14F-4D97-AF65-F5344CB8AC3E}">
        <p14:creationId xmlns:p14="http://schemas.microsoft.com/office/powerpoint/2010/main" val="2518271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04" y="609600"/>
            <a:ext cx="8229600" cy="418972"/>
          </a:xfrm>
        </p:spPr>
        <p:txBody>
          <a:bodyPr>
            <a:normAutofit/>
          </a:bodyPr>
          <a:lstStyle/>
          <a:p>
            <a:r>
              <a:rPr lang="en-US" sz="1800" b="1" i="1" dirty="0" smtClean="0">
                <a:latin typeface="Palatino Linotype" pitchFamily="18" charset="0"/>
              </a:rPr>
              <a:t>Uncertainty Analysis (RMSE)</a:t>
            </a:r>
            <a:endParaRPr lang="en-US" sz="1800" b="1" i="1" dirty="0">
              <a:latin typeface="Palatino Linotype" pitchFamily="18" charset="0"/>
            </a:endParaRPr>
          </a:p>
        </p:txBody>
      </p:sp>
      <p:graphicFrame>
        <p:nvGraphicFramePr>
          <p:cNvPr id="5" name="Chart 4"/>
          <p:cNvGraphicFramePr/>
          <p:nvPr>
            <p:extLst>
              <p:ext uri="{D42A27DB-BD31-4B8C-83A1-F6EECF244321}">
                <p14:modId xmlns:p14="http://schemas.microsoft.com/office/powerpoint/2010/main" val="1858861968"/>
              </p:ext>
            </p:extLst>
          </p:nvPr>
        </p:nvGraphicFramePr>
        <p:xfrm>
          <a:off x="1189857" y="990600"/>
          <a:ext cx="6673334"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20525" y="1770779"/>
            <a:ext cx="369332" cy="2031325"/>
          </a:xfrm>
          <a:prstGeom prst="rect">
            <a:avLst/>
          </a:prstGeom>
          <a:noFill/>
        </p:spPr>
        <p:txBody>
          <a:bodyPr vert="vert270" wrap="square" rtlCol="0">
            <a:spAutoFit/>
          </a:bodyPr>
          <a:lstStyle/>
          <a:p>
            <a:pPr algn="ctr"/>
            <a:r>
              <a:rPr lang="en-US" sz="1200" dirty="0" smtClean="0">
                <a:latin typeface="Palatino Linotype" pitchFamily="18" charset="0"/>
              </a:rPr>
              <a:t>RMSE in %</a:t>
            </a:r>
            <a:endParaRPr lang="en-US" sz="1200" dirty="0">
              <a:latin typeface="Palatino Linotype" pitchFamily="18" charset="0"/>
            </a:endParaRPr>
          </a:p>
        </p:txBody>
      </p:sp>
      <p:sp>
        <p:nvSpPr>
          <p:cNvPr id="3" name="TextBox 2"/>
          <p:cNvSpPr txBox="1"/>
          <p:nvPr/>
        </p:nvSpPr>
        <p:spPr>
          <a:xfrm>
            <a:off x="795504" y="4114800"/>
            <a:ext cx="7467600" cy="2557047"/>
          </a:xfrm>
          <a:prstGeom prst="rect">
            <a:avLst/>
          </a:prstGeom>
          <a:noFill/>
        </p:spPr>
        <p:txBody>
          <a:bodyPr wrap="square" rtlCol="0">
            <a:spAutoFit/>
          </a:bodyPr>
          <a:lstStyle/>
          <a:p>
            <a:pPr marL="171450" indent="-171450" algn="just">
              <a:lnSpc>
                <a:spcPct val="150000"/>
              </a:lnSpc>
              <a:buFont typeface="Arial" pitchFamily="34" charset="0"/>
              <a:buChar char="•"/>
            </a:pPr>
            <a:r>
              <a:rPr lang="en-US" sz="1200" dirty="0">
                <a:latin typeface="Palatino Linotype" pitchFamily="18" charset="0"/>
              </a:rPr>
              <a:t>Both EVI and NDVI </a:t>
            </a:r>
            <a:r>
              <a:rPr lang="en-US" sz="1200" dirty="0" smtClean="0">
                <a:latin typeface="Palatino Linotype" pitchFamily="18" charset="0"/>
              </a:rPr>
              <a:t>showed </a:t>
            </a:r>
            <a:r>
              <a:rPr lang="en-US" sz="1200" dirty="0">
                <a:latin typeface="Palatino Linotype" pitchFamily="18" charset="0"/>
              </a:rPr>
              <a:t>the least uncertainties compared to the other vegetation parameters in respect to PDSI for all five </a:t>
            </a:r>
            <a:r>
              <a:rPr lang="en-US" sz="1200" dirty="0" smtClean="0">
                <a:latin typeface="Palatino Linotype" pitchFamily="18" charset="0"/>
              </a:rPr>
              <a:t>years. </a:t>
            </a:r>
          </a:p>
          <a:p>
            <a:pPr marL="171450" indent="-171450" algn="just">
              <a:lnSpc>
                <a:spcPct val="150000"/>
              </a:lnSpc>
              <a:buFont typeface="Arial" pitchFamily="34" charset="0"/>
              <a:buChar char="•"/>
            </a:pPr>
            <a:r>
              <a:rPr lang="en-US" sz="1200" dirty="0" smtClean="0">
                <a:latin typeface="Palatino Linotype" pitchFamily="18" charset="0"/>
              </a:rPr>
              <a:t>The </a:t>
            </a:r>
            <a:r>
              <a:rPr lang="en-US" sz="1200" dirty="0">
                <a:latin typeface="Palatino Linotype" pitchFamily="18" charset="0"/>
              </a:rPr>
              <a:t>RMSE values for both NDVI and EVI were found to be ranging from 2.39% to 3.01% during 2015-2018, which is overall the lowest among the others. </a:t>
            </a:r>
          </a:p>
          <a:p>
            <a:pPr marL="171450" indent="-171450" algn="just">
              <a:lnSpc>
                <a:spcPct val="150000"/>
              </a:lnSpc>
              <a:buFont typeface="Arial" pitchFamily="34" charset="0"/>
              <a:buChar char="•"/>
            </a:pPr>
            <a:r>
              <a:rPr lang="en-US" sz="1200" dirty="0" smtClean="0">
                <a:latin typeface="Palatino Linotype" pitchFamily="18" charset="0"/>
              </a:rPr>
              <a:t>However</a:t>
            </a:r>
            <a:r>
              <a:rPr lang="en-US" sz="1200" dirty="0">
                <a:latin typeface="Palatino Linotype" pitchFamily="18" charset="0"/>
              </a:rPr>
              <a:t>, in </a:t>
            </a:r>
            <a:r>
              <a:rPr lang="en-US" sz="1200" dirty="0" smtClean="0">
                <a:latin typeface="Palatino Linotype" pitchFamily="18" charset="0"/>
              </a:rPr>
              <a:t>2019, </a:t>
            </a:r>
            <a:r>
              <a:rPr lang="en-US" sz="1200" dirty="0">
                <a:latin typeface="Palatino Linotype" pitchFamily="18" charset="0"/>
              </a:rPr>
              <a:t>NDVI showed slightly less RMSE values than EVI, but in that year, it was </a:t>
            </a:r>
            <a:r>
              <a:rPr lang="en-US" sz="1200" dirty="0" err="1">
                <a:latin typeface="Palatino Linotype" pitchFamily="18" charset="0"/>
              </a:rPr>
              <a:t>fAPAR</a:t>
            </a:r>
            <a:r>
              <a:rPr lang="en-US" sz="1200" dirty="0">
                <a:latin typeface="Palatino Linotype" pitchFamily="18" charset="0"/>
              </a:rPr>
              <a:t> that actually showed the optimum condition to PDSI with a RMSE 1.89%. </a:t>
            </a:r>
          </a:p>
          <a:p>
            <a:pPr marL="171450" indent="-171450" algn="just">
              <a:lnSpc>
                <a:spcPct val="150000"/>
              </a:lnSpc>
              <a:buFont typeface="Arial" pitchFamily="34" charset="0"/>
              <a:buChar char="•"/>
            </a:pPr>
            <a:r>
              <a:rPr lang="en-US" sz="1200" dirty="0" smtClean="0">
                <a:latin typeface="Palatino Linotype" pitchFamily="18" charset="0"/>
              </a:rPr>
              <a:t>Overall</a:t>
            </a:r>
            <a:r>
              <a:rPr lang="en-US" sz="1200" dirty="0">
                <a:latin typeface="Palatino Linotype" pitchFamily="18" charset="0"/>
              </a:rPr>
              <a:t>,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estimated</a:t>
            </a:r>
            <a:r>
              <a:rPr lang="es-PE" sz="1200" dirty="0">
                <a:latin typeface="Palatino Linotype" pitchFamily="18" charset="0"/>
              </a:rPr>
              <a:t> </a:t>
            </a:r>
            <a:r>
              <a:rPr lang="es-PE" sz="1200" dirty="0" err="1">
                <a:latin typeface="Palatino Linotype" pitchFamily="18" charset="0"/>
              </a:rPr>
              <a:t>uncertainty</a:t>
            </a:r>
            <a:r>
              <a:rPr lang="es-PE" sz="1200" dirty="0">
                <a:latin typeface="Palatino Linotype" pitchFamily="18" charset="0"/>
              </a:rPr>
              <a:t> (RMSE) </a:t>
            </a:r>
            <a:r>
              <a:rPr lang="es-PE" sz="1200" dirty="0" err="1">
                <a:latin typeface="Palatino Linotype" pitchFamily="18" charset="0"/>
              </a:rPr>
              <a:t>between</a:t>
            </a:r>
            <a:r>
              <a:rPr lang="es-PE" sz="1200" dirty="0">
                <a:latin typeface="Palatino Linotype" pitchFamily="18" charset="0"/>
              </a:rPr>
              <a:t> PDSI and EVI, and PDSI and NDVI </a:t>
            </a:r>
            <a:r>
              <a:rPr lang="es-PE" sz="1200" dirty="0" err="1">
                <a:latin typeface="Palatino Linotype" pitchFamily="18" charset="0"/>
              </a:rPr>
              <a:t>were</a:t>
            </a:r>
            <a:r>
              <a:rPr lang="es-PE" sz="1200" dirty="0">
                <a:latin typeface="Palatino Linotype" pitchFamily="18" charset="0"/>
              </a:rPr>
              <a:t> </a:t>
            </a:r>
            <a:r>
              <a:rPr lang="es-PE" sz="1200" dirty="0" err="1">
                <a:latin typeface="Palatino Linotype" pitchFamily="18" charset="0"/>
              </a:rPr>
              <a:t>found</a:t>
            </a:r>
            <a:r>
              <a:rPr lang="es-PE" sz="1200" dirty="0">
                <a:latin typeface="Palatino Linotype" pitchFamily="18" charset="0"/>
              </a:rPr>
              <a:t> </a:t>
            </a:r>
            <a:r>
              <a:rPr lang="es-PE" sz="1200" dirty="0" err="1">
                <a:latin typeface="Palatino Linotype" pitchFamily="18" charset="0"/>
              </a:rPr>
              <a:t>to</a:t>
            </a:r>
            <a:r>
              <a:rPr lang="es-PE" sz="1200" dirty="0">
                <a:latin typeface="Palatino Linotype" pitchFamily="18" charset="0"/>
              </a:rPr>
              <a:t> be 1% - 2% </a:t>
            </a:r>
            <a:r>
              <a:rPr lang="es-PE" sz="1200" dirty="0" err="1">
                <a:latin typeface="Palatino Linotype" pitchFamily="18" charset="0"/>
              </a:rPr>
              <a:t>lower</a:t>
            </a:r>
            <a:r>
              <a:rPr lang="es-PE" sz="1200" dirty="0">
                <a:latin typeface="Palatino Linotype" pitchFamily="18" charset="0"/>
              </a:rPr>
              <a:t> </a:t>
            </a:r>
            <a:r>
              <a:rPr lang="es-PE" sz="1200" dirty="0" err="1">
                <a:latin typeface="Palatino Linotype" pitchFamily="18" charset="0"/>
              </a:rPr>
              <a:t>compared</a:t>
            </a:r>
            <a:r>
              <a:rPr lang="es-PE" sz="1200" dirty="0">
                <a:latin typeface="Palatino Linotype" pitchFamily="18" charset="0"/>
              </a:rPr>
              <a:t> </a:t>
            </a:r>
            <a:r>
              <a:rPr lang="es-PE" sz="1200" dirty="0" err="1">
                <a:latin typeface="Palatino Linotype" pitchFamily="18" charset="0"/>
              </a:rPr>
              <a:t>to</a:t>
            </a:r>
            <a:r>
              <a:rPr lang="es-PE" sz="1200" dirty="0">
                <a:latin typeface="Palatino Linotype" pitchFamily="18" charset="0"/>
              </a:rPr>
              <a:t>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others</a:t>
            </a:r>
            <a:r>
              <a:rPr lang="es-PE" sz="1200" dirty="0">
                <a:latin typeface="Palatino Linotype" pitchFamily="18" charset="0"/>
              </a:rPr>
              <a:t>, </a:t>
            </a:r>
            <a:r>
              <a:rPr lang="es-PE" sz="1200" dirty="0" err="1">
                <a:latin typeface="Palatino Linotype" pitchFamily="18" charset="0"/>
              </a:rPr>
              <a:t>showing</a:t>
            </a:r>
            <a:r>
              <a:rPr lang="es-PE" sz="1200" dirty="0">
                <a:latin typeface="Palatino Linotype" pitchFamily="18" charset="0"/>
              </a:rPr>
              <a:t> </a:t>
            </a:r>
            <a:r>
              <a:rPr lang="es-PE" sz="1200" dirty="0" err="1">
                <a:latin typeface="Palatino Linotype" pitchFamily="18" charset="0"/>
              </a:rPr>
              <a:t>better</a:t>
            </a:r>
            <a:r>
              <a:rPr lang="es-PE" sz="1200" dirty="0">
                <a:latin typeface="Palatino Linotype" pitchFamily="18" charset="0"/>
              </a:rPr>
              <a:t> </a:t>
            </a:r>
            <a:r>
              <a:rPr lang="es-PE" sz="1200" dirty="0" err="1">
                <a:latin typeface="Palatino Linotype" pitchFamily="18" charset="0"/>
              </a:rPr>
              <a:t>sensitivity</a:t>
            </a:r>
            <a:r>
              <a:rPr lang="es-PE" sz="1200" dirty="0">
                <a:latin typeface="Palatino Linotype" pitchFamily="18" charset="0"/>
              </a:rPr>
              <a:t> </a:t>
            </a:r>
            <a:r>
              <a:rPr lang="es-PE" sz="1200" dirty="0" err="1">
                <a:latin typeface="Palatino Linotype" pitchFamily="18" charset="0"/>
              </a:rPr>
              <a:t>than</a:t>
            </a:r>
            <a:r>
              <a:rPr lang="es-PE" sz="1200" dirty="0">
                <a:latin typeface="Palatino Linotype" pitchFamily="18" charset="0"/>
              </a:rPr>
              <a:t>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other</a:t>
            </a:r>
            <a:r>
              <a:rPr lang="es-PE" sz="1200" dirty="0">
                <a:latin typeface="Palatino Linotype" pitchFamily="18" charset="0"/>
              </a:rPr>
              <a:t> </a:t>
            </a:r>
            <a:r>
              <a:rPr lang="es-PE" sz="1200" dirty="0" err="1">
                <a:latin typeface="Palatino Linotype" pitchFamily="18" charset="0"/>
              </a:rPr>
              <a:t>four</a:t>
            </a:r>
            <a:r>
              <a:rPr lang="es-PE" sz="1200" dirty="0">
                <a:latin typeface="Palatino Linotype" pitchFamily="18" charset="0"/>
              </a:rPr>
              <a:t> </a:t>
            </a:r>
            <a:r>
              <a:rPr lang="es-PE" sz="1200" dirty="0" err="1">
                <a:latin typeface="Palatino Linotype" pitchFamily="18" charset="0"/>
              </a:rPr>
              <a:t>vegetation</a:t>
            </a:r>
            <a:r>
              <a:rPr lang="es-PE" sz="1200" dirty="0">
                <a:latin typeface="Palatino Linotype" pitchFamily="18" charset="0"/>
              </a:rPr>
              <a:t> </a:t>
            </a:r>
            <a:r>
              <a:rPr lang="es-PE" sz="1200" dirty="0" err="1">
                <a:latin typeface="Palatino Linotype" pitchFamily="18" charset="0"/>
              </a:rPr>
              <a:t>parameters</a:t>
            </a:r>
            <a:r>
              <a:rPr lang="es-PE" sz="1200" dirty="0">
                <a:latin typeface="Palatino Linotype" pitchFamily="18" charset="0"/>
              </a:rPr>
              <a:t> in a </a:t>
            </a:r>
            <a:r>
              <a:rPr lang="es-PE" sz="1200" dirty="0" err="1">
                <a:latin typeface="Palatino Linotype" pitchFamily="18" charset="0"/>
              </a:rPr>
              <a:t>long</a:t>
            </a:r>
            <a:r>
              <a:rPr lang="es-PE" sz="1200" dirty="0">
                <a:latin typeface="Palatino Linotype" pitchFamily="18" charset="0"/>
              </a:rPr>
              <a:t> </a:t>
            </a:r>
            <a:r>
              <a:rPr lang="es-PE" sz="1200" dirty="0" err="1">
                <a:latin typeface="Palatino Linotype" pitchFamily="18" charset="0"/>
              </a:rPr>
              <a:t>term</a:t>
            </a:r>
            <a:r>
              <a:rPr lang="es-PE" sz="1200" dirty="0">
                <a:latin typeface="Palatino Linotype" pitchFamily="18" charset="0"/>
              </a:rPr>
              <a:t> </a:t>
            </a:r>
            <a:r>
              <a:rPr lang="es-PE" sz="1200" dirty="0" err="1" smtClean="0">
                <a:latin typeface="Palatino Linotype" pitchFamily="18" charset="0"/>
              </a:rPr>
              <a:t>context</a:t>
            </a:r>
            <a:r>
              <a:rPr lang="es-PE" sz="1200" dirty="0" smtClean="0">
                <a:latin typeface="Palatino Linotype" pitchFamily="18" charset="0"/>
              </a:rPr>
              <a:t>.</a:t>
            </a:r>
            <a:endParaRPr lang="en-US" sz="1200" dirty="0">
              <a:latin typeface="Palatino Linotype" pitchFamily="18" charset="0"/>
            </a:endParaRPr>
          </a:p>
        </p:txBody>
      </p:sp>
      <p:sp>
        <p:nvSpPr>
          <p:cNvPr id="13" name="TextBox 12"/>
          <p:cNvSpPr txBox="1"/>
          <p:nvPr/>
        </p:nvSpPr>
        <p:spPr>
          <a:xfrm>
            <a:off x="152400" y="0"/>
            <a:ext cx="2438400" cy="261610"/>
          </a:xfrm>
          <a:prstGeom prst="rect">
            <a:avLst/>
          </a:prstGeom>
          <a:noFill/>
        </p:spPr>
        <p:txBody>
          <a:bodyPr wrap="square" rtlCol="0">
            <a:spAutoFit/>
          </a:bodyPr>
          <a:lstStyle/>
          <a:p>
            <a:r>
              <a:rPr lang="en-US" sz="1100" dirty="0" smtClean="0">
                <a:latin typeface="Palatino Linotype" pitchFamily="18" charset="0"/>
              </a:rPr>
              <a:t>Ghosh et al., 2020</a:t>
            </a:r>
            <a:endParaRPr lang="en-US" sz="1100" dirty="0">
              <a:latin typeface="Palatino Linotype"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1288" y="0"/>
            <a:ext cx="1922712" cy="48067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2211" y="-8365"/>
            <a:ext cx="439471" cy="427593"/>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9002" y="61450"/>
            <a:ext cx="1052286" cy="357778"/>
          </a:xfrm>
          <a:prstGeom prst="rect">
            <a:avLst/>
          </a:prstGeom>
        </p:spPr>
      </p:pic>
    </p:spTree>
    <p:extLst>
      <p:ext uri="{BB962C8B-B14F-4D97-AF65-F5344CB8AC3E}">
        <p14:creationId xmlns:p14="http://schemas.microsoft.com/office/powerpoint/2010/main" val="2890284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1800" b="1" i="1" dirty="0">
                <a:latin typeface="Palatino Linotype" pitchFamily="18" charset="0"/>
              </a:rPr>
              <a:t>Compilation of the outcomes of correlation, error estimation, and </a:t>
            </a:r>
            <a:r>
              <a:rPr lang="en-US" sz="1800" b="1" i="1" dirty="0" smtClean="0">
                <a:latin typeface="Palatino Linotype" pitchFamily="18" charset="0"/>
              </a:rPr>
              <a:t/>
            </a:r>
            <a:br>
              <a:rPr lang="en-US" sz="1800" b="1" i="1" dirty="0" smtClean="0">
                <a:latin typeface="Palatino Linotype" pitchFamily="18" charset="0"/>
              </a:rPr>
            </a:br>
            <a:r>
              <a:rPr lang="en-US" sz="1800" b="1" i="1" dirty="0" smtClean="0">
                <a:latin typeface="Palatino Linotype" pitchFamily="18" charset="0"/>
              </a:rPr>
              <a:t>uncertainty </a:t>
            </a:r>
            <a:r>
              <a:rPr lang="en-US" sz="1800" b="1" i="1" dirty="0">
                <a:latin typeface="Palatino Linotype" pitchFamily="18" charset="0"/>
              </a:rPr>
              <a:t>analysis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0749427"/>
              </p:ext>
            </p:extLst>
          </p:nvPr>
        </p:nvGraphicFramePr>
        <p:xfrm>
          <a:off x="457200" y="1600200"/>
          <a:ext cx="8229600" cy="2643772"/>
        </p:xfrm>
        <a:graphic>
          <a:graphicData uri="http://schemas.openxmlformats.org/drawingml/2006/table">
            <a:tbl>
              <a:tblPr firstRow="1" firstCol="1" bandRow="1">
                <a:tableStyleId>{9D7B26C5-4107-4FEC-AEDC-1716B250A1EF}</a:tableStyleId>
              </a:tblPr>
              <a:tblGrid>
                <a:gridCol w="609600">
                  <a:extLst>
                    <a:ext uri="{9D8B030D-6E8A-4147-A177-3AD203B41FA5}">
                      <a16:colId xmlns:a16="http://schemas.microsoft.com/office/drawing/2014/main" xmlns="" val="20000"/>
                    </a:ext>
                  </a:extLst>
                </a:gridCol>
                <a:gridCol w="419100">
                  <a:extLst>
                    <a:ext uri="{9D8B030D-6E8A-4147-A177-3AD203B41FA5}">
                      <a16:colId xmlns:a16="http://schemas.microsoft.com/office/drawing/2014/main" xmlns="" val="20001"/>
                    </a:ext>
                  </a:extLst>
                </a:gridCol>
                <a:gridCol w="514350">
                  <a:extLst>
                    <a:ext uri="{9D8B030D-6E8A-4147-A177-3AD203B41FA5}">
                      <a16:colId xmlns:a16="http://schemas.microsoft.com/office/drawing/2014/main" xmlns="" val="20002"/>
                    </a:ext>
                  </a:extLst>
                </a:gridCol>
                <a:gridCol w="514350">
                  <a:extLst>
                    <a:ext uri="{9D8B030D-6E8A-4147-A177-3AD203B41FA5}">
                      <a16:colId xmlns:a16="http://schemas.microsoft.com/office/drawing/2014/main" xmlns="" val="20003"/>
                    </a:ext>
                  </a:extLst>
                </a:gridCol>
                <a:gridCol w="514350">
                  <a:extLst>
                    <a:ext uri="{9D8B030D-6E8A-4147-A177-3AD203B41FA5}">
                      <a16:colId xmlns:a16="http://schemas.microsoft.com/office/drawing/2014/main" xmlns="" val="20004"/>
                    </a:ext>
                  </a:extLst>
                </a:gridCol>
                <a:gridCol w="514350">
                  <a:extLst>
                    <a:ext uri="{9D8B030D-6E8A-4147-A177-3AD203B41FA5}">
                      <a16:colId xmlns:a16="http://schemas.microsoft.com/office/drawing/2014/main" xmlns="" val="20005"/>
                    </a:ext>
                  </a:extLst>
                </a:gridCol>
                <a:gridCol w="514350">
                  <a:extLst>
                    <a:ext uri="{9D8B030D-6E8A-4147-A177-3AD203B41FA5}">
                      <a16:colId xmlns:a16="http://schemas.microsoft.com/office/drawing/2014/main" xmlns="" val="20006"/>
                    </a:ext>
                  </a:extLst>
                </a:gridCol>
                <a:gridCol w="514350">
                  <a:extLst>
                    <a:ext uri="{9D8B030D-6E8A-4147-A177-3AD203B41FA5}">
                      <a16:colId xmlns:a16="http://schemas.microsoft.com/office/drawing/2014/main" xmlns="" val="20007"/>
                    </a:ext>
                  </a:extLst>
                </a:gridCol>
                <a:gridCol w="514350">
                  <a:extLst>
                    <a:ext uri="{9D8B030D-6E8A-4147-A177-3AD203B41FA5}">
                      <a16:colId xmlns:a16="http://schemas.microsoft.com/office/drawing/2014/main" xmlns="" val="20008"/>
                    </a:ext>
                  </a:extLst>
                </a:gridCol>
                <a:gridCol w="514350">
                  <a:extLst>
                    <a:ext uri="{9D8B030D-6E8A-4147-A177-3AD203B41FA5}">
                      <a16:colId xmlns:a16="http://schemas.microsoft.com/office/drawing/2014/main" xmlns="" val="20009"/>
                    </a:ext>
                  </a:extLst>
                </a:gridCol>
                <a:gridCol w="514350">
                  <a:extLst>
                    <a:ext uri="{9D8B030D-6E8A-4147-A177-3AD203B41FA5}">
                      <a16:colId xmlns:a16="http://schemas.microsoft.com/office/drawing/2014/main" xmlns="" val="20010"/>
                    </a:ext>
                  </a:extLst>
                </a:gridCol>
                <a:gridCol w="447675">
                  <a:extLst>
                    <a:ext uri="{9D8B030D-6E8A-4147-A177-3AD203B41FA5}">
                      <a16:colId xmlns:a16="http://schemas.microsoft.com/office/drawing/2014/main" xmlns="" val="20011"/>
                    </a:ext>
                  </a:extLst>
                </a:gridCol>
                <a:gridCol w="581025">
                  <a:extLst>
                    <a:ext uri="{9D8B030D-6E8A-4147-A177-3AD203B41FA5}">
                      <a16:colId xmlns:a16="http://schemas.microsoft.com/office/drawing/2014/main" xmlns="" val="20012"/>
                    </a:ext>
                  </a:extLst>
                </a:gridCol>
                <a:gridCol w="514350">
                  <a:extLst>
                    <a:ext uri="{9D8B030D-6E8A-4147-A177-3AD203B41FA5}">
                      <a16:colId xmlns:a16="http://schemas.microsoft.com/office/drawing/2014/main" xmlns="" val="20013"/>
                    </a:ext>
                  </a:extLst>
                </a:gridCol>
                <a:gridCol w="514350">
                  <a:extLst>
                    <a:ext uri="{9D8B030D-6E8A-4147-A177-3AD203B41FA5}">
                      <a16:colId xmlns:a16="http://schemas.microsoft.com/office/drawing/2014/main" xmlns="" val="20014"/>
                    </a:ext>
                  </a:extLst>
                </a:gridCol>
                <a:gridCol w="514350">
                  <a:extLst>
                    <a:ext uri="{9D8B030D-6E8A-4147-A177-3AD203B41FA5}">
                      <a16:colId xmlns:a16="http://schemas.microsoft.com/office/drawing/2014/main" xmlns="" val="20015"/>
                    </a:ext>
                  </a:extLst>
                </a:gridCol>
              </a:tblGrid>
              <a:tr h="368662">
                <a:tc>
                  <a:txBody>
                    <a:bodyPr/>
                    <a:lstStyle/>
                    <a:p>
                      <a:pPr marL="0" marR="0" algn="ctr">
                        <a:lnSpc>
                          <a:spcPct val="100000"/>
                        </a:lnSpc>
                        <a:spcBef>
                          <a:spcPts val="0"/>
                        </a:spcBef>
                        <a:spcAft>
                          <a:spcPts val="0"/>
                        </a:spcAft>
                      </a:pPr>
                      <a:r>
                        <a:rPr lang="en-US" sz="1050" dirty="0">
                          <a:effectLst/>
                          <a:latin typeface="Palatino Linotype" pitchFamily="18" charset="0"/>
                        </a:rPr>
                        <a:t>Parameters</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lnSpc>
                          <a:spcPts val="1700"/>
                        </a:lnSpc>
                        <a:spcBef>
                          <a:spcPts val="0"/>
                        </a:spcBef>
                        <a:spcAft>
                          <a:spcPts val="0"/>
                        </a:spcAft>
                      </a:pPr>
                      <a:r>
                        <a:rPr lang="en-US" sz="1050" dirty="0">
                          <a:effectLst/>
                          <a:latin typeface="Palatino Linotype" pitchFamily="18" charset="0"/>
                        </a:rPr>
                        <a:t>2015</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ts val="1700"/>
                        </a:lnSpc>
                        <a:spcBef>
                          <a:spcPts val="0"/>
                        </a:spcBef>
                        <a:spcAft>
                          <a:spcPts val="0"/>
                        </a:spcAft>
                      </a:pPr>
                      <a:r>
                        <a:rPr lang="en-US" sz="1050">
                          <a:effectLst/>
                          <a:latin typeface="Palatino Linotype" pitchFamily="18" charset="0"/>
                        </a:rPr>
                        <a:t>2016</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ts val="1700"/>
                        </a:lnSpc>
                        <a:spcBef>
                          <a:spcPts val="0"/>
                        </a:spcBef>
                        <a:spcAft>
                          <a:spcPts val="0"/>
                        </a:spcAft>
                      </a:pPr>
                      <a:r>
                        <a:rPr lang="en-US" sz="1050" dirty="0">
                          <a:effectLst/>
                          <a:latin typeface="Palatino Linotype" pitchFamily="18" charset="0"/>
                        </a:rPr>
                        <a:t>2017</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ts val="1700"/>
                        </a:lnSpc>
                        <a:spcBef>
                          <a:spcPts val="0"/>
                        </a:spcBef>
                        <a:spcAft>
                          <a:spcPts val="0"/>
                        </a:spcAft>
                      </a:pPr>
                      <a:r>
                        <a:rPr lang="en-US" sz="1050" dirty="0">
                          <a:effectLst/>
                          <a:latin typeface="Palatino Linotype" pitchFamily="18" charset="0"/>
                        </a:rPr>
                        <a:t>2018</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ts val="1700"/>
                        </a:lnSpc>
                        <a:spcBef>
                          <a:spcPts val="0"/>
                        </a:spcBef>
                        <a:spcAft>
                          <a:spcPts val="0"/>
                        </a:spcAft>
                      </a:pPr>
                      <a:r>
                        <a:rPr lang="en-US" sz="1050">
                          <a:effectLst/>
                          <a:latin typeface="Palatino Linotype" pitchFamily="18" charset="0"/>
                        </a:rPr>
                        <a:t>2019</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52633">
                <a:tc>
                  <a:txBody>
                    <a:bodyPr/>
                    <a:lstStyle/>
                    <a:p>
                      <a:pPr marL="0" marR="0" algn="ctr">
                        <a:lnSpc>
                          <a:spcPts val="1700"/>
                        </a:lnSpc>
                        <a:spcBef>
                          <a:spcPts val="0"/>
                        </a:spcBef>
                        <a:spcAft>
                          <a:spcPts val="0"/>
                        </a:spcAft>
                      </a:pPr>
                      <a:r>
                        <a:rPr lang="en-US" sz="1050">
                          <a:effectLst/>
                          <a:latin typeface="Palatino Linotype" pitchFamily="18" charset="0"/>
                        </a:rPr>
                        <a:t> </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r</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SEE</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RMSE (%)</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r</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SEE</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RMSE (%)</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r</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SEE</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RMSE (%)</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r</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SEE</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RMSE (%)</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r</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SEE</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RMSE (%)</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68662">
                <a:tc>
                  <a:txBody>
                    <a:bodyPr/>
                    <a:lstStyle/>
                    <a:p>
                      <a:pPr marL="0" marR="0" algn="ctr">
                        <a:lnSpc>
                          <a:spcPts val="1700"/>
                        </a:lnSpc>
                        <a:spcBef>
                          <a:spcPts val="0"/>
                        </a:spcBef>
                        <a:spcAft>
                          <a:spcPts val="0"/>
                        </a:spcAft>
                      </a:pPr>
                      <a:r>
                        <a:rPr lang="en-US" sz="1050">
                          <a:effectLst/>
                          <a:latin typeface="Palatino Linotype" pitchFamily="18" charset="0"/>
                        </a:rPr>
                        <a:t>GPP</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-0.86</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97.12</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4.73</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-0.74</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105.98</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4.55</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-0.85</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84.3</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4.89</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-0.05</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85</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3.95</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-0.64</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70.1</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3.86</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68662">
                <a:tc>
                  <a:txBody>
                    <a:bodyPr/>
                    <a:lstStyle/>
                    <a:p>
                      <a:pPr marL="0" marR="0" algn="ctr">
                        <a:lnSpc>
                          <a:spcPts val="1700"/>
                        </a:lnSpc>
                        <a:spcBef>
                          <a:spcPts val="0"/>
                        </a:spcBef>
                        <a:spcAft>
                          <a:spcPts val="0"/>
                        </a:spcAft>
                      </a:pPr>
                      <a:r>
                        <a:rPr lang="en-US" sz="1050">
                          <a:effectLst/>
                          <a:latin typeface="Palatino Linotype" pitchFamily="18" charset="0"/>
                        </a:rPr>
                        <a:t>LAI</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-0.74</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12.47</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3.45</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-0.74</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18.01</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3.09</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-0.84</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14.99</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3.23</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-0.38</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14.7</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2.79</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-0.4</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11.23</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1.89</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68662">
                <a:tc>
                  <a:txBody>
                    <a:bodyPr/>
                    <a:lstStyle/>
                    <a:p>
                      <a:pPr marL="0" marR="0" algn="ctr">
                        <a:lnSpc>
                          <a:spcPts val="1700"/>
                        </a:lnSpc>
                        <a:spcBef>
                          <a:spcPts val="0"/>
                        </a:spcBef>
                        <a:spcAft>
                          <a:spcPts val="0"/>
                        </a:spcAft>
                      </a:pPr>
                      <a:r>
                        <a:rPr lang="en-US" sz="1050">
                          <a:effectLst/>
                          <a:latin typeface="Palatino Linotype" pitchFamily="18" charset="0"/>
                        </a:rPr>
                        <a:t>fAPAR</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-0.91</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16.85</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3.7</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-0.72</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18.11</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3.31</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-0.98</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9.07</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3.56</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0.48</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14.64</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3.09</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-0.36</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16.35</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1.89</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68662">
                <a:tc>
                  <a:txBody>
                    <a:bodyPr/>
                    <a:lstStyle/>
                    <a:p>
                      <a:pPr marL="0" marR="0" algn="ctr">
                        <a:lnSpc>
                          <a:spcPts val="1700"/>
                        </a:lnSpc>
                        <a:spcBef>
                          <a:spcPts val="0"/>
                        </a:spcBef>
                        <a:spcAft>
                          <a:spcPts val="0"/>
                        </a:spcAft>
                      </a:pPr>
                      <a:r>
                        <a:rPr lang="en-US" sz="1050">
                          <a:effectLst/>
                          <a:latin typeface="Palatino Linotype" pitchFamily="18" charset="0"/>
                        </a:rPr>
                        <a:t>NDVI</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-0.93</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0.21</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3.01</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-0.71</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0.21</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2.63</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-0.94</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0.18</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2.82</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0.11</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0.26</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2.39</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0.066</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0.22</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2.32</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68662">
                <a:tc>
                  <a:txBody>
                    <a:bodyPr/>
                    <a:lstStyle/>
                    <a:p>
                      <a:pPr marL="0" marR="0" algn="ctr">
                        <a:lnSpc>
                          <a:spcPts val="1700"/>
                        </a:lnSpc>
                        <a:spcBef>
                          <a:spcPts val="0"/>
                        </a:spcBef>
                        <a:spcAft>
                          <a:spcPts val="0"/>
                        </a:spcAft>
                      </a:pPr>
                      <a:r>
                        <a:rPr lang="en-US" sz="1050">
                          <a:effectLst/>
                          <a:latin typeface="Palatino Linotype" pitchFamily="18" charset="0"/>
                        </a:rPr>
                        <a:t>EVI</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0.5</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0.11</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3.01</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-0.87</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0.07</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2.63</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-0.68</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0.12</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2.82</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-0.81</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a:effectLst/>
                          <a:latin typeface="Palatino Linotype" pitchFamily="18" charset="0"/>
                        </a:rPr>
                        <a:t>0.07</a:t>
                      </a:r>
                      <a:endParaRPr lang="en-US" sz="240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2.39</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-0.63</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0.07</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050" dirty="0">
                          <a:effectLst/>
                          <a:latin typeface="Palatino Linotype" pitchFamily="18" charset="0"/>
                        </a:rPr>
                        <a:t>2.58</a:t>
                      </a:r>
                      <a:endParaRPr lang="en-US" sz="2400" dirty="0">
                        <a:solidFill>
                          <a:srgbClr val="000000"/>
                        </a:solidFill>
                        <a:effectLst/>
                        <a:latin typeface="Palatino Linotype"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47625778"/>
              </p:ext>
            </p:extLst>
          </p:nvPr>
        </p:nvGraphicFramePr>
        <p:xfrm>
          <a:off x="2209800" y="4419600"/>
          <a:ext cx="4343400" cy="1447800"/>
        </p:xfrm>
        <a:graphic>
          <a:graphicData uri="http://schemas.openxmlformats.org/drawingml/2006/table">
            <a:tbl>
              <a:tblPr firstRow="1" firstCol="1" bandRow="1">
                <a:tableStyleId>{9D7B26C5-4107-4FEC-AEDC-1716B250A1EF}</a:tableStyleId>
              </a:tblPr>
              <a:tblGrid>
                <a:gridCol w="1972610">
                  <a:extLst>
                    <a:ext uri="{9D8B030D-6E8A-4147-A177-3AD203B41FA5}">
                      <a16:colId xmlns:a16="http://schemas.microsoft.com/office/drawing/2014/main" xmlns="" val="20000"/>
                    </a:ext>
                  </a:extLst>
                </a:gridCol>
                <a:gridCol w="2370790">
                  <a:extLst>
                    <a:ext uri="{9D8B030D-6E8A-4147-A177-3AD203B41FA5}">
                      <a16:colId xmlns:a16="http://schemas.microsoft.com/office/drawing/2014/main" xmlns="" val="20001"/>
                    </a:ext>
                  </a:extLst>
                </a:gridCol>
              </a:tblGrid>
              <a:tr h="361950">
                <a:tc>
                  <a:txBody>
                    <a:bodyPr/>
                    <a:lstStyle/>
                    <a:p>
                      <a:pPr marL="0" marR="0" algn="ctr">
                        <a:lnSpc>
                          <a:spcPts val="1700"/>
                        </a:lnSpc>
                        <a:spcBef>
                          <a:spcPts val="0"/>
                        </a:spcBef>
                        <a:spcAft>
                          <a:spcPts val="0"/>
                        </a:spcAft>
                      </a:pPr>
                      <a:r>
                        <a:rPr lang="en-US" sz="1100" dirty="0">
                          <a:effectLst/>
                          <a:latin typeface="Palatino Linotype" pitchFamily="18" charset="0"/>
                        </a:rPr>
                        <a:t>Analysis</a:t>
                      </a:r>
                      <a:endParaRPr lang="en-US" sz="1600" dirty="0">
                        <a:solidFill>
                          <a:srgbClr val="000000"/>
                        </a:solidFill>
                        <a:effectLst/>
                        <a:latin typeface="Palatino Linotype"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ts val="1700"/>
                        </a:lnSpc>
                        <a:spcBef>
                          <a:spcPts val="0"/>
                        </a:spcBef>
                        <a:spcAft>
                          <a:spcPts val="0"/>
                        </a:spcAft>
                      </a:pPr>
                      <a:r>
                        <a:rPr lang="en-US" sz="1100" dirty="0">
                          <a:effectLst/>
                          <a:latin typeface="Palatino Linotype" pitchFamily="18" charset="0"/>
                        </a:rPr>
                        <a:t>Overall most sensitive parameters</a:t>
                      </a:r>
                      <a:endParaRPr lang="en-US" sz="1600" dirty="0">
                        <a:solidFill>
                          <a:srgbClr val="000000"/>
                        </a:solidFill>
                        <a:effectLst/>
                        <a:latin typeface="Palatino Linotype" pitchFamily="18" charset="0"/>
                        <a:ea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361950">
                <a:tc>
                  <a:txBody>
                    <a:bodyPr/>
                    <a:lstStyle/>
                    <a:p>
                      <a:pPr marL="0" marR="0" algn="ctr">
                        <a:lnSpc>
                          <a:spcPts val="1700"/>
                        </a:lnSpc>
                        <a:spcBef>
                          <a:spcPts val="0"/>
                        </a:spcBef>
                        <a:spcAft>
                          <a:spcPts val="0"/>
                        </a:spcAft>
                      </a:pPr>
                      <a:r>
                        <a:rPr lang="en-US" sz="1100" b="0" dirty="0">
                          <a:effectLst/>
                          <a:latin typeface="Palatino Linotype" pitchFamily="18" charset="0"/>
                        </a:rPr>
                        <a:t>Pearson’s Correlation</a:t>
                      </a:r>
                      <a:endParaRPr lang="en-US" sz="1600" b="0" dirty="0">
                        <a:solidFill>
                          <a:srgbClr val="000000"/>
                        </a:solidFill>
                        <a:effectLst/>
                        <a:latin typeface="Palatino Linotype"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lnSpc>
                          <a:spcPts val="1700"/>
                        </a:lnSpc>
                        <a:spcBef>
                          <a:spcPts val="0"/>
                        </a:spcBef>
                        <a:spcAft>
                          <a:spcPts val="0"/>
                        </a:spcAft>
                      </a:pPr>
                      <a:r>
                        <a:rPr lang="en-US" sz="1100" dirty="0">
                          <a:effectLst/>
                          <a:latin typeface="Palatino Linotype" pitchFamily="18" charset="0"/>
                        </a:rPr>
                        <a:t>EVI</a:t>
                      </a:r>
                      <a:endParaRPr lang="en-US" sz="1600" dirty="0">
                        <a:solidFill>
                          <a:srgbClr val="000000"/>
                        </a:solidFill>
                        <a:effectLst/>
                        <a:latin typeface="Palatino Linotype" pitchFamily="18" charset="0"/>
                        <a:ea typeface="Times New Roman"/>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361950">
                <a:tc>
                  <a:txBody>
                    <a:bodyPr/>
                    <a:lstStyle/>
                    <a:p>
                      <a:pPr marL="0" marR="0" algn="ctr">
                        <a:lnSpc>
                          <a:spcPts val="1700"/>
                        </a:lnSpc>
                        <a:spcBef>
                          <a:spcPts val="0"/>
                        </a:spcBef>
                        <a:spcAft>
                          <a:spcPts val="0"/>
                        </a:spcAft>
                      </a:pPr>
                      <a:r>
                        <a:rPr lang="en-US" sz="1100" b="0" dirty="0">
                          <a:effectLst/>
                          <a:latin typeface="Palatino Linotype" pitchFamily="18" charset="0"/>
                        </a:rPr>
                        <a:t>Error Estimation</a:t>
                      </a:r>
                      <a:endParaRPr lang="en-US" sz="1600" b="0" dirty="0">
                        <a:solidFill>
                          <a:srgbClr val="000000"/>
                        </a:solidFill>
                        <a:effectLst/>
                        <a:latin typeface="Palatino Linotype"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lnSpc>
                          <a:spcPts val="1700"/>
                        </a:lnSpc>
                        <a:spcBef>
                          <a:spcPts val="0"/>
                        </a:spcBef>
                        <a:spcAft>
                          <a:spcPts val="0"/>
                        </a:spcAft>
                      </a:pPr>
                      <a:r>
                        <a:rPr lang="en-US" sz="1100" dirty="0" smtClean="0">
                          <a:effectLst/>
                          <a:latin typeface="Palatino Linotype" pitchFamily="18" charset="0"/>
                        </a:rPr>
                        <a:t>EVI </a:t>
                      </a:r>
                      <a:endParaRPr lang="en-US" sz="1600" dirty="0">
                        <a:solidFill>
                          <a:srgbClr val="000000"/>
                        </a:solidFill>
                        <a:effectLst/>
                        <a:latin typeface="Palatino Linotype" pitchFamily="18" charset="0"/>
                        <a:ea typeface="Times New Roman"/>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361950">
                <a:tc>
                  <a:txBody>
                    <a:bodyPr/>
                    <a:lstStyle/>
                    <a:p>
                      <a:pPr marL="0" marR="0" algn="ctr">
                        <a:lnSpc>
                          <a:spcPts val="1700"/>
                        </a:lnSpc>
                        <a:spcBef>
                          <a:spcPts val="0"/>
                        </a:spcBef>
                        <a:spcAft>
                          <a:spcPts val="0"/>
                        </a:spcAft>
                      </a:pPr>
                      <a:r>
                        <a:rPr lang="en-US" sz="1100" b="0" dirty="0">
                          <a:effectLst/>
                          <a:latin typeface="Palatino Linotype" pitchFamily="18" charset="0"/>
                        </a:rPr>
                        <a:t>Uncertainty</a:t>
                      </a:r>
                      <a:endParaRPr lang="en-US" sz="1600" b="0" dirty="0">
                        <a:solidFill>
                          <a:srgbClr val="000000"/>
                        </a:solidFill>
                        <a:effectLst/>
                        <a:latin typeface="Palatino Linotype"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ts val="1700"/>
                        </a:lnSpc>
                        <a:spcBef>
                          <a:spcPts val="0"/>
                        </a:spcBef>
                        <a:spcAft>
                          <a:spcPts val="0"/>
                        </a:spcAft>
                      </a:pPr>
                      <a:r>
                        <a:rPr lang="en-US" sz="1100" dirty="0">
                          <a:effectLst/>
                          <a:latin typeface="Palatino Linotype" pitchFamily="18" charset="0"/>
                        </a:rPr>
                        <a:t>NDVI, EVI</a:t>
                      </a:r>
                      <a:endParaRPr lang="en-US" sz="1600" dirty="0">
                        <a:solidFill>
                          <a:srgbClr val="000000"/>
                        </a:solidFill>
                        <a:effectLst/>
                        <a:latin typeface="Palatino Linotype" pitchFamily="18" charset="0"/>
                        <a:ea typeface="Times New Roman"/>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3" name="TextBox 2"/>
          <p:cNvSpPr txBox="1"/>
          <p:nvPr/>
        </p:nvSpPr>
        <p:spPr>
          <a:xfrm>
            <a:off x="533400" y="6186100"/>
            <a:ext cx="8153400" cy="461665"/>
          </a:xfrm>
          <a:prstGeom prst="rect">
            <a:avLst/>
          </a:prstGeom>
          <a:noFill/>
        </p:spPr>
        <p:txBody>
          <a:bodyPr wrap="square" rtlCol="0">
            <a:spAutoFit/>
          </a:bodyPr>
          <a:lstStyle/>
          <a:p>
            <a:pPr marL="171450" indent="-171450" algn="just">
              <a:buFont typeface="Arial" pitchFamily="34" charset="0"/>
              <a:buChar char="•"/>
            </a:pPr>
            <a:r>
              <a:rPr lang="en-US" sz="1200" dirty="0" smtClean="0">
                <a:latin typeface="Palatino Linotype" pitchFamily="18" charset="0"/>
              </a:rPr>
              <a:t>EVI overall showed the best result in all of the statistical testing measurements, and NDVI took the next place for showing second best result in both Error Estimation and Uncertainty Analysis.</a:t>
            </a:r>
            <a:endParaRPr lang="en-US" sz="1200" dirty="0">
              <a:latin typeface="Palatino Linotype" pitchFamily="18" charset="0"/>
            </a:endParaRPr>
          </a:p>
        </p:txBody>
      </p:sp>
      <p:sp>
        <p:nvSpPr>
          <p:cNvPr id="12" name="TextBox 11"/>
          <p:cNvSpPr txBox="1"/>
          <p:nvPr/>
        </p:nvSpPr>
        <p:spPr>
          <a:xfrm>
            <a:off x="152400" y="0"/>
            <a:ext cx="2438400" cy="261610"/>
          </a:xfrm>
          <a:prstGeom prst="rect">
            <a:avLst/>
          </a:prstGeom>
          <a:noFill/>
        </p:spPr>
        <p:txBody>
          <a:bodyPr wrap="square" rtlCol="0">
            <a:spAutoFit/>
          </a:bodyPr>
          <a:lstStyle/>
          <a:p>
            <a:r>
              <a:rPr lang="en-US" sz="1100" dirty="0" smtClean="0">
                <a:latin typeface="Palatino Linotype" pitchFamily="18" charset="0"/>
              </a:rPr>
              <a:t>Ghosh et al., 2020</a:t>
            </a:r>
            <a:endParaRPr lang="en-US" sz="1100" dirty="0">
              <a:latin typeface="Palatino Linotype"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1288" y="0"/>
            <a:ext cx="1922712" cy="480678"/>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2211" y="-8365"/>
            <a:ext cx="439471" cy="42759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9002" y="61450"/>
            <a:ext cx="1052286" cy="357778"/>
          </a:xfrm>
          <a:prstGeom prst="rect">
            <a:avLst/>
          </a:prstGeom>
        </p:spPr>
      </p:pic>
    </p:spTree>
    <p:extLst>
      <p:ext uri="{BB962C8B-B14F-4D97-AF65-F5344CB8AC3E}">
        <p14:creationId xmlns:p14="http://schemas.microsoft.com/office/powerpoint/2010/main" val="1767740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44562"/>
          </a:xfrm>
        </p:spPr>
        <p:txBody>
          <a:bodyPr>
            <a:normAutofit/>
          </a:bodyPr>
          <a:lstStyle/>
          <a:p>
            <a:r>
              <a:rPr lang="en-US" sz="2200" dirty="0" smtClean="0">
                <a:latin typeface="Palatino Linotype" pitchFamily="18" charset="0"/>
              </a:rPr>
              <a:t>Conclusion</a:t>
            </a:r>
            <a:endParaRPr lang="en-US" sz="2200" dirty="0">
              <a:latin typeface="Palatino Linotype" pitchFamily="18" charset="0"/>
            </a:endParaRPr>
          </a:p>
        </p:txBody>
      </p:sp>
      <p:sp>
        <p:nvSpPr>
          <p:cNvPr id="3" name="Content Placeholder 2"/>
          <p:cNvSpPr>
            <a:spLocks noGrp="1"/>
          </p:cNvSpPr>
          <p:nvPr>
            <p:ph idx="1"/>
          </p:nvPr>
        </p:nvSpPr>
        <p:spPr>
          <a:xfrm>
            <a:off x="457200" y="1600200"/>
            <a:ext cx="8229600" cy="4373563"/>
          </a:xfrm>
        </p:spPr>
        <p:txBody>
          <a:bodyPr>
            <a:normAutofit/>
          </a:bodyPr>
          <a:lstStyle/>
          <a:p>
            <a:pPr algn="just">
              <a:lnSpc>
                <a:spcPct val="150000"/>
              </a:lnSpc>
            </a:pPr>
            <a:r>
              <a:rPr lang="es-PE" sz="1200" dirty="0" err="1">
                <a:latin typeface="Palatino Linotype" pitchFamily="18" charset="0"/>
              </a:rPr>
              <a:t>Based</a:t>
            </a:r>
            <a:r>
              <a:rPr lang="es-PE" sz="1200" dirty="0">
                <a:latin typeface="Palatino Linotype" pitchFamily="18" charset="0"/>
              </a:rPr>
              <a:t> </a:t>
            </a:r>
            <a:r>
              <a:rPr lang="es-PE" sz="1200" dirty="0" err="1">
                <a:latin typeface="Palatino Linotype" pitchFamily="18" charset="0"/>
              </a:rPr>
              <a:t>on</a:t>
            </a:r>
            <a:r>
              <a:rPr lang="es-PE" sz="1200" dirty="0">
                <a:latin typeface="Palatino Linotype" pitchFamily="18" charset="0"/>
              </a:rPr>
              <a:t>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long-term</a:t>
            </a:r>
            <a:r>
              <a:rPr lang="es-PE" sz="1200" dirty="0">
                <a:latin typeface="Palatino Linotype" pitchFamily="18" charset="0"/>
              </a:rPr>
              <a:t> </a:t>
            </a:r>
            <a:r>
              <a:rPr lang="es-PE" sz="1200" dirty="0" err="1">
                <a:latin typeface="Palatino Linotype" pitchFamily="18" charset="0"/>
              </a:rPr>
              <a:t>analysis</a:t>
            </a:r>
            <a:r>
              <a:rPr lang="es-PE" sz="1200" dirty="0">
                <a:latin typeface="Palatino Linotype" pitchFamily="18" charset="0"/>
              </a:rPr>
              <a:t> </a:t>
            </a:r>
            <a:r>
              <a:rPr lang="es-PE" sz="1200" dirty="0" err="1">
                <a:latin typeface="Palatino Linotype" pitchFamily="18" charset="0"/>
              </a:rPr>
              <a:t>from</a:t>
            </a:r>
            <a:r>
              <a:rPr lang="es-PE" sz="1200" dirty="0">
                <a:latin typeface="Palatino Linotype" pitchFamily="18" charset="0"/>
              </a:rPr>
              <a:t> </a:t>
            </a:r>
            <a:r>
              <a:rPr lang="es-PE" sz="1200" dirty="0" err="1">
                <a:latin typeface="Palatino Linotype" pitchFamily="18" charset="0"/>
              </a:rPr>
              <a:t>this</a:t>
            </a:r>
            <a:r>
              <a:rPr lang="es-PE" sz="1200" dirty="0">
                <a:latin typeface="Palatino Linotype" pitchFamily="18" charset="0"/>
              </a:rPr>
              <a:t> experimental </a:t>
            </a:r>
            <a:r>
              <a:rPr lang="es-PE" sz="1200" dirty="0" err="1">
                <a:latin typeface="Palatino Linotype" pitchFamily="18" charset="0"/>
              </a:rPr>
              <a:t>study</a:t>
            </a:r>
            <a:r>
              <a:rPr lang="es-PE" sz="1200" dirty="0">
                <a:latin typeface="Palatino Linotype" pitchFamily="18" charset="0"/>
              </a:rPr>
              <a:t> </a:t>
            </a:r>
            <a:r>
              <a:rPr lang="es-PE" sz="1200" dirty="0" err="1">
                <a:latin typeface="Palatino Linotype" pitchFamily="18" charset="0"/>
              </a:rPr>
              <a:t>over</a:t>
            </a:r>
            <a:r>
              <a:rPr lang="es-PE" sz="1200" dirty="0">
                <a:latin typeface="Palatino Linotype" pitchFamily="18" charset="0"/>
              </a:rPr>
              <a:t> </a:t>
            </a:r>
            <a:r>
              <a:rPr lang="es-PE" sz="1200" dirty="0" err="1">
                <a:latin typeface="Palatino Linotype" pitchFamily="18" charset="0"/>
              </a:rPr>
              <a:t>the</a:t>
            </a:r>
            <a:r>
              <a:rPr lang="es-PE" sz="1200" dirty="0">
                <a:latin typeface="Palatino Linotype" pitchFamily="18" charset="0"/>
              </a:rPr>
              <a:t> sub-tropical </a:t>
            </a:r>
            <a:r>
              <a:rPr lang="es-PE" sz="1200" dirty="0" err="1">
                <a:latin typeface="Palatino Linotype" pitchFamily="18" charset="0"/>
              </a:rPr>
              <a:t>forest</a:t>
            </a:r>
            <a:r>
              <a:rPr lang="es-PE" sz="1200" dirty="0">
                <a:latin typeface="Palatino Linotype" pitchFamily="18" charset="0"/>
              </a:rPr>
              <a:t> </a:t>
            </a:r>
            <a:r>
              <a:rPr lang="es-PE" sz="1200" dirty="0" err="1">
                <a:latin typeface="Palatino Linotype" pitchFamily="18" charset="0"/>
              </a:rPr>
              <a:t>region</a:t>
            </a:r>
            <a:r>
              <a:rPr lang="es-PE" sz="1200" dirty="0">
                <a:latin typeface="Palatino Linotype" pitchFamily="18" charset="0"/>
              </a:rPr>
              <a:t> of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Arunachal</a:t>
            </a:r>
            <a:r>
              <a:rPr lang="es-PE" sz="1200" dirty="0">
                <a:latin typeface="Palatino Linotype" pitchFamily="18" charset="0"/>
              </a:rPr>
              <a:t> Pradesh </a:t>
            </a:r>
            <a:r>
              <a:rPr lang="es-PE" sz="1200" dirty="0" err="1">
                <a:latin typeface="Palatino Linotype" pitchFamily="18" charset="0"/>
              </a:rPr>
              <a:t>state</a:t>
            </a:r>
            <a:r>
              <a:rPr lang="es-PE" sz="1200" dirty="0">
                <a:latin typeface="Palatino Linotype" pitchFamily="18" charset="0"/>
              </a:rPr>
              <a:t> of India, </a:t>
            </a:r>
            <a:r>
              <a:rPr lang="es-PE" sz="1200" dirty="0" err="1">
                <a:latin typeface="Palatino Linotype" pitchFamily="18" charset="0"/>
              </a:rPr>
              <a:t>it</a:t>
            </a:r>
            <a:r>
              <a:rPr lang="es-PE" sz="1200" dirty="0">
                <a:latin typeface="Palatino Linotype" pitchFamily="18" charset="0"/>
              </a:rPr>
              <a:t> </a:t>
            </a:r>
            <a:r>
              <a:rPr lang="es-PE" sz="1200" dirty="0" err="1">
                <a:latin typeface="Palatino Linotype" pitchFamily="18" charset="0"/>
              </a:rPr>
              <a:t>was</a:t>
            </a:r>
            <a:r>
              <a:rPr lang="es-PE" sz="1200" dirty="0">
                <a:latin typeface="Palatino Linotype" pitchFamily="18" charset="0"/>
              </a:rPr>
              <a:t> </a:t>
            </a:r>
            <a:r>
              <a:rPr lang="es-PE" sz="1200" dirty="0" err="1">
                <a:latin typeface="Palatino Linotype" pitchFamily="18" charset="0"/>
              </a:rPr>
              <a:t>observed</a:t>
            </a:r>
            <a:r>
              <a:rPr lang="es-PE" sz="1200" dirty="0">
                <a:latin typeface="Palatino Linotype" pitchFamily="18" charset="0"/>
              </a:rPr>
              <a:t> </a:t>
            </a:r>
            <a:r>
              <a:rPr lang="es-PE" sz="1200" dirty="0" err="1">
                <a:latin typeface="Palatino Linotype" pitchFamily="18" charset="0"/>
              </a:rPr>
              <a:t>that</a:t>
            </a:r>
            <a:r>
              <a:rPr lang="es-PE" sz="1200" dirty="0">
                <a:latin typeface="Palatino Linotype" pitchFamily="18" charset="0"/>
              </a:rPr>
              <a:t> EVI </a:t>
            </a:r>
            <a:r>
              <a:rPr lang="es-PE" sz="1200" dirty="0" err="1">
                <a:latin typeface="Palatino Linotype" pitchFamily="18" charset="0"/>
              </a:rPr>
              <a:t>was</a:t>
            </a:r>
            <a:r>
              <a:rPr lang="es-PE" sz="1200" dirty="0">
                <a:latin typeface="Palatino Linotype" pitchFamily="18" charset="0"/>
              </a:rPr>
              <a:t>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most</a:t>
            </a:r>
            <a:r>
              <a:rPr lang="es-PE" sz="1200" dirty="0">
                <a:latin typeface="Palatino Linotype" pitchFamily="18" charset="0"/>
              </a:rPr>
              <a:t> </a:t>
            </a:r>
            <a:r>
              <a:rPr lang="es-PE" sz="1200" dirty="0" err="1">
                <a:latin typeface="Palatino Linotype" pitchFamily="18" charset="0"/>
              </a:rPr>
              <a:t>sensitive</a:t>
            </a:r>
            <a:r>
              <a:rPr lang="es-PE" sz="1200" dirty="0">
                <a:latin typeface="Palatino Linotype" pitchFamily="18" charset="0"/>
              </a:rPr>
              <a:t> </a:t>
            </a:r>
            <a:r>
              <a:rPr lang="es-PE" sz="1200" dirty="0" err="1">
                <a:latin typeface="Palatino Linotype" pitchFamily="18" charset="0"/>
              </a:rPr>
              <a:t>parameter</a:t>
            </a:r>
            <a:r>
              <a:rPr lang="es-PE" sz="1200" dirty="0">
                <a:latin typeface="Palatino Linotype" pitchFamily="18" charset="0"/>
              </a:rPr>
              <a:t> to PDSI in a </a:t>
            </a:r>
            <a:r>
              <a:rPr lang="es-PE" sz="1200" dirty="0" err="1">
                <a:latin typeface="Palatino Linotype" pitchFamily="18" charset="0"/>
              </a:rPr>
              <a:t>long-term</a:t>
            </a:r>
            <a:r>
              <a:rPr lang="es-PE" sz="1200" dirty="0">
                <a:latin typeface="Palatino Linotype" pitchFamily="18" charset="0"/>
              </a:rPr>
              <a:t> </a:t>
            </a:r>
            <a:r>
              <a:rPr lang="es-PE" sz="1200" dirty="0" err="1">
                <a:latin typeface="Palatino Linotype" pitchFamily="18" charset="0"/>
              </a:rPr>
              <a:t>observation</a:t>
            </a:r>
            <a:r>
              <a:rPr lang="es-PE" sz="1200" dirty="0">
                <a:latin typeface="Palatino Linotype" pitchFamily="18" charset="0"/>
              </a:rPr>
              <a:t> </a:t>
            </a:r>
            <a:endParaRPr lang="es-PE" sz="1200" dirty="0" smtClean="0">
              <a:latin typeface="Palatino Linotype" pitchFamily="18" charset="0"/>
            </a:endParaRPr>
          </a:p>
          <a:p>
            <a:pPr algn="just">
              <a:lnSpc>
                <a:spcPct val="150000"/>
              </a:lnSpc>
            </a:pPr>
            <a:endParaRPr lang="es-PE" sz="1200" dirty="0" smtClean="0">
              <a:latin typeface="Palatino Linotype" pitchFamily="18" charset="0"/>
            </a:endParaRPr>
          </a:p>
          <a:p>
            <a:pPr algn="just">
              <a:lnSpc>
                <a:spcPct val="150000"/>
              </a:lnSpc>
            </a:pPr>
            <a:r>
              <a:rPr lang="en-US" sz="1200" dirty="0" smtClean="0">
                <a:latin typeface="Palatino Linotype" pitchFamily="18" charset="0"/>
              </a:rPr>
              <a:t>We found that </a:t>
            </a:r>
            <a:r>
              <a:rPr lang="es-PE" sz="1200" dirty="0" smtClean="0">
                <a:latin typeface="Palatino Linotype" pitchFamily="18" charset="0"/>
              </a:rPr>
              <a:t>EVI </a:t>
            </a:r>
            <a:r>
              <a:rPr lang="es-PE" sz="1200" dirty="0" err="1">
                <a:latin typeface="Palatino Linotype" pitchFamily="18" charset="0"/>
              </a:rPr>
              <a:t>is</a:t>
            </a:r>
            <a:r>
              <a:rPr lang="es-PE" sz="1200" dirty="0">
                <a:latin typeface="Palatino Linotype" pitchFamily="18" charset="0"/>
              </a:rPr>
              <a:t> </a:t>
            </a:r>
            <a:r>
              <a:rPr lang="es-PE" sz="1200" dirty="0" err="1">
                <a:latin typeface="Palatino Linotype" pitchFamily="18" charset="0"/>
              </a:rPr>
              <a:t>the</a:t>
            </a:r>
            <a:r>
              <a:rPr lang="es-PE" sz="1200" dirty="0">
                <a:latin typeface="Palatino Linotype" pitchFamily="18" charset="0"/>
              </a:rPr>
              <a:t> simple, </a:t>
            </a:r>
            <a:r>
              <a:rPr lang="es-PE" sz="1200" dirty="0" err="1">
                <a:latin typeface="Palatino Linotype" pitchFamily="18" charset="0"/>
              </a:rPr>
              <a:t>effective</a:t>
            </a:r>
            <a:r>
              <a:rPr lang="es-PE" sz="1200" dirty="0">
                <a:latin typeface="Palatino Linotype" pitchFamily="18" charset="0"/>
              </a:rPr>
              <a:t>, and </a:t>
            </a:r>
            <a:r>
              <a:rPr lang="es-PE" sz="1200" dirty="0" err="1">
                <a:latin typeface="Palatino Linotype" pitchFamily="18" charset="0"/>
              </a:rPr>
              <a:t>most</a:t>
            </a:r>
            <a:r>
              <a:rPr lang="es-PE" sz="1200" dirty="0">
                <a:latin typeface="Palatino Linotype" pitchFamily="18" charset="0"/>
              </a:rPr>
              <a:t> </a:t>
            </a:r>
            <a:r>
              <a:rPr lang="es-PE" sz="1200" dirty="0" err="1">
                <a:latin typeface="Palatino Linotype" pitchFamily="18" charset="0"/>
              </a:rPr>
              <a:t>complementary</a:t>
            </a:r>
            <a:r>
              <a:rPr lang="es-PE" sz="1200" dirty="0">
                <a:latin typeface="Palatino Linotype" pitchFamily="18" charset="0"/>
              </a:rPr>
              <a:t> </a:t>
            </a:r>
            <a:r>
              <a:rPr lang="es-PE" sz="1200" dirty="0" err="1">
                <a:latin typeface="Palatino Linotype" pitchFamily="18" charset="0"/>
              </a:rPr>
              <a:t>indicator</a:t>
            </a:r>
            <a:r>
              <a:rPr lang="es-PE" sz="1200" dirty="0">
                <a:latin typeface="Palatino Linotype" pitchFamily="18" charset="0"/>
              </a:rPr>
              <a:t> (</a:t>
            </a:r>
            <a:r>
              <a:rPr lang="es-PE" sz="1200" dirty="0" err="1">
                <a:latin typeface="Palatino Linotype" pitchFamily="18" charset="0"/>
              </a:rPr>
              <a:t>among</a:t>
            </a:r>
            <a:r>
              <a:rPr lang="es-PE" sz="1200" dirty="0">
                <a:latin typeface="Palatino Linotype" pitchFamily="18" charset="0"/>
              </a:rPr>
              <a:t> </a:t>
            </a:r>
            <a:r>
              <a:rPr lang="es-PE" sz="1200" dirty="0" err="1">
                <a:latin typeface="Palatino Linotype" pitchFamily="18" charset="0"/>
              </a:rPr>
              <a:t>vegetation</a:t>
            </a:r>
            <a:r>
              <a:rPr lang="es-PE" sz="1200" dirty="0">
                <a:latin typeface="Palatino Linotype" pitchFamily="18" charset="0"/>
              </a:rPr>
              <a:t> </a:t>
            </a:r>
            <a:r>
              <a:rPr lang="es-PE" sz="1200" dirty="0" err="1">
                <a:latin typeface="Palatino Linotype" pitchFamily="18" charset="0"/>
              </a:rPr>
              <a:t>parameters</a:t>
            </a:r>
            <a:r>
              <a:rPr lang="es-PE" sz="1200" dirty="0">
                <a:latin typeface="Palatino Linotype" pitchFamily="18" charset="0"/>
              </a:rPr>
              <a:t>) </a:t>
            </a:r>
            <a:r>
              <a:rPr lang="es-PE" sz="1200" dirty="0" err="1">
                <a:latin typeface="Palatino Linotype" pitchFamily="18" charset="0"/>
              </a:rPr>
              <a:t>for</a:t>
            </a:r>
            <a:r>
              <a:rPr lang="es-PE" sz="1200" dirty="0">
                <a:latin typeface="Palatino Linotype" pitchFamily="18" charset="0"/>
              </a:rPr>
              <a:t> </a:t>
            </a:r>
            <a:r>
              <a:rPr lang="es-PE" sz="1200" dirty="0" err="1">
                <a:latin typeface="Palatino Linotype" pitchFamily="18" charset="0"/>
              </a:rPr>
              <a:t>assessing</a:t>
            </a:r>
            <a:r>
              <a:rPr lang="es-PE" sz="1200" dirty="0">
                <a:latin typeface="Palatino Linotype" pitchFamily="18" charset="0"/>
              </a:rPr>
              <a:t> PDSI </a:t>
            </a:r>
            <a:r>
              <a:rPr lang="es-PE" sz="1200" dirty="0" err="1">
                <a:latin typeface="Palatino Linotype" pitchFamily="18" charset="0"/>
              </a:rPr>
              <a:t>over</a:t>
            </a:r>
            <a:r>
              <a:rPr lang="es-PE" sz="1200" dirty="0">
                <a:latin typeface="Palatino Linotype" pitchFamily="18" charset="0"/>
              </a:rPr>
              <a:t> </a:t>
            </a:r>
            <a:r>
              <a:rPr lang="es-PE" sz="1200" dirty="0" err="1">
                <a:latin typeface="Palatino Linotype" pitchFamily="18" charset="0"/>
              </a:rPr>
              <a:t>forest</a:t>
            </a:r>
            <a:r>
              <a:rPr lang="es-PE" sz="1200" dirty="0">
                <a:latin typeface="Palatino Linotype" pitchFamily="18" charset="0"/>
              </a:rPr>
              <a:t> </a:t>
            </a:r>
            <a:r>
              <a:rPr lang="es-PE" sz="1200" dirty="0" err="1">
                <a:latin typeface="Palatino Linotype" pitchFamily="18" charset="0"/>
              </a:rPr>
              <a:t>regions</a:t>
            </a:r>
            <a:r>
              <a:rPr lang="es-PE" sz="1200" dirty="0">
                <a:latin typeface="Palatino Linotype" pitchFamily="18" charset="0"/>
              </a:rPr>
              <a:t> of a tropical </a:t>
            </a:r>
            <a:r>
              <a:rPr lang="es-PE" sz="1200" dirty="0" err="1">
                <a:latin typeface="Palatino Linotype" pitchFamily="18" charset="0"/>
              </a:rPr>
              <a:t>ecosystem</a:t>
            </a:r>
            <a:r>
              <a:rPr lang="es-PE" sz="1200" dirty="0">
                <a:latin typeface="Palatino Linotype" pitchFamily="18" charset="0"/>
              </a:rPr>
              <a:t>. </a:t>
            </a:r>
            <a:r>
              <a:rPr lang="es-PE" sz="1200" dirty="0" err="1">
                <a:latin typeface="Palatino Linotype" pitchFamily="18" charset="0"/>
              </a:rPr>
              <a:t>Besides</a:t>
            </a:r>
            <a:r>
              <a:rPr lang="es-PE" sz="1200" dirty="0">
                <a:latin typeface="Palatino Linotype" pitchFamily="18" charset="0"/>
              </a:rPr>
              <a:t>, EVI can </a:t>
            </a:r>
            <a:r>
              <a:rPr lang="es-PE" sz="1200" dirty="0" err="1">
                <a:latin typeface="Palatino Linotype" pitchFamily="18" charset="0"/>
              </a:rPr>
              <a:t>also</a:t>
            </a:r>
            <a:r>
              <a:rPr lang="es-PE" sz="1200" dirty="0">
                <a:latin typeface="Palatino Linotype" pitchFamily="18" charset="0"/>
              </a:rPr>
              <a:t> be </a:t>
            </a:r>
            <a:r>
              <a:rPr lang="es-PE" sz="1200" dirty="0" err="1">
                <a:latin typeface="Palatino Linotype" pitchFamily="18" charset="0"/>
              </a:rPr>
              <a:t>used</a:t>
            </a:r>
            <a:r>
              <a:rPr lang="es-PE" sz="1200" dirty="0">
                <a:latin typeface="Palatino Linotype" pitchFamily="18" charset="0"/>
              </a:rPr>
              <a:t> as a </a:t>
            </a:r>
            <a:r>
              <a:rPr lang="es-PE" sz="1200" dirty="0" err="1">
                <a:latin typeface="Palatino Linotype" pitchFamily="18" charset="0"/>
              </a:rPr>
              <a:t>promising</a:t>
            </a:r>
            <a:r>
              <a:rPr lang="es-PE" sz="1200" dirty="0">
                <a:latin typeface="Palatino Linotype" pitchFamily="18" charset="0"/>
              </a:rPr>
              <a:t> </a:t>
            </a:r>
            <a:r>
              <a:rPr lang="es-PE" sz="1200" dirty="0" err="1">
                <a:latin typeface="Palatino Linotype" pitchFamily="18" charset="0"/>
              </a:rPr>
              <a:t>tool</a:t>
            </a:r>
            <a:r>
              <a:rPr lang="es-PE" sz="1200" dirty="0">
                <a:latin typeface="Palatino Linotype" pitchFamily="18" charset="0"/>
              </a:rPr>
              <a:t> </a:t>
            </a:r>
            <a:r>
              <a:rPr lang="es-PE" sz="1200" dirty="0" err="1">
                <a:latin typeface="Palatino Linotype" pitchFamily="18" charset="0"/>
              </a:rPr>
              <a:t>for</a:t>
            </a:r>
            <a:r>
              <a:rPr lang="es-PE" sz="1200" dirty="0">
                <a:latin typeface="Palatino Linotype" pitchFamily="18" charset="0"/>
              </a:rPr>
              <a:t> </a:t>
            </a:r>
            <a:r>
              <a:rPr lang="es-PE" sz="1200" dirty="0" err="1">
                <a:latin typeface="Palatino Linotype" pitchFamily="18" charset="0"/>
              </a:rPr>
              <a:t>effective</a:t>
            </a:r>
            <a:r>
              <a:rPr lang="es-PE" sz="1200" dirty="0">
                <a:latin typeface="Palatino Linotype" pitchFamily="18" charset="0"/>
              </a:rPr>
              <a:t> </a:t>
            </a:r>
            <a:r>
              <a:rPr lang="es-PE" sz="1200" dirty="0" err="1">
                <a:latin typeface="Palatino Linotype" pitchFamily="18" charset="0"/>
              </a:rPr>
              <a:t>evaluation</a:t>
            </a:r>
            <a:r>
              <a:rPr lang="es-PE" sz="1200" dirty="0">
                <a:latin typeface="Palatino Linotype" pitchFamily="18" charset="0"/>
              </a:rPr>
              <a:t> of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long-term</a:t>
            </a:r>
            <a:r>
              <a:rPr lang="es-PE" sz="1200" dirty="0">
                <a:latin typeface="Palatino Linotype" pitchFamily="18" charset="0"/>
              </a:rPr>
              <a:t> </a:t>
            </a:r>
            <a:r>
              <a:rPr lang="es-PE" sz="1200" dirty="0" err="1">
                <a:latin typeface="Palatino Linotype" pitchFamily="18" charset="0"/>
              </a:rPr>
              <a:t>drought</a:t>
            </a:r>
            <a:r>
              <a:rPr lang="es-PE" sz="1200" dirty="0">
                <a:latin typeface="Palatino Linotype" pitchFamily="18" charset="0"/>
              </a:rPr>
              <a:t> </a:t>
            </a:r>
            <a:r>
              <a:rPr lang="es-PE" sz="1200" dirty="0" err="1">
                <a:latin typeface="Palatino Linotype" pitchFamily="18" charset="0"/>
              </a:rPr>
              <a:t>impacts</a:t>
            </a:r>
            <a:r>
              <a:rPr lang="es-PE" sz="1200" dirty="0">
                <a:latin typeface="Palatino Linotype" pitchFamily="18" charset="0"/>
              </a:rPr>
              <a:t> </a:t>
            </a:r>
            <a:r>
              <a:rPr lang="es-PE" sz="1200" dirty="0" err="1">
                <a:latin typeface="Palatino Linotype" pitchFamily="18" charset="0"/>
              </a:rPr>
              <a:t>on</a:t>
            </a:r>
            <a:r>
              <a:rPr lang="es-PE" sz="1200" dirty="0">
                <a:latin typeface="Palatino Linotype" pitchFamily="18" charset="0"/>
              </a:rPr>
              <a:t> </a:t>
            </a:r>
            <a:r>
              <a:rPr lang="es-PE" sz="1200" dirty="0" err="1">
                <a:latin typeface="Palatino Linotype" pitchFamily="18" charset="0"/>
              </a:rPr>
              <a:t>forest</a:t>
            </a:r>
            <a:r>
              <a:rPr lang="es-PE" sz="1200" dirty="0">
                <a:latin typeface="Palatino Linotype" pitchFamily="18" charset="0"/>
              </a:rPr>
              <a:t> </a:t>
            </a:r>
            <a:r>
              <a:rPr lang="es-PE" sz="1200" dirty="0" err="1">
                <a:latin typeface="Palatino Linotype" pitchFamily="18" charset="0"/>
              </a:rPr>
              <a:t>ecosystem</a:t>
            </a:r>
            <a:r>
              <a:rPr lang="es-PE" sz="1200" dirty="0">
                <a:latin typeface="Palatino Linotype" pitchFamily="18" charset="0"/>
              </a:rPr>
              <a:t> </a:t>
            </a:r>
            <a:r>
              <a:rPr lang="es-PE" sz="1200" dirty="0" err="1">
                <a:latin typeface="Palatino Linotype" pitchFamily="18" charset="0"/>
              </a:rPr>
              <a:t>that</a:t>
            </a:r>
            <a:r>
              <a:rPr lang="es-PE" sz="1200" dirty="0">
                <a:latin typeface="Palatino Linotype" pitchFamily="18" charset="0"/>
              </a:rPr>
              <a:t> </a:t>
            </a:r>
            <a:r>
              <a:rPr lang="es-PE" sz="1200" dirty="0" err="1">
                <a:latin typeface="Palatino Linotype" pitchFamily="18" charset="0"/>
              </a:rPr>
              <a:t>indicates</a:t>
            </a:r>
            <a:r>
              <a:rPr lang="es-PE" sz="1200" dirty="0">
                <a:latin typeface="Palatino Linotype" pitchFamily="18" charset="0"/>
              </a:rPr>
              <a:t> </a:t>
            </a:r>
            <a:r>
              <a:rPr lang="es-PE" sz="1200" dirty="0" err="1">
                <a:latin typeface="Palatino Linotype" pitchFamily="18" charset="0"/>
              </a:rPr>
              <a:t>the</a:t>
            </a:r>
            <a:r>
              <a:rPr lang="es-PE" sz="1200" dirty="0">
                <a:latin typeface="Palatino Linotype" pitchFamily="18" charset="0"/>
              </a:rPr>
              <a:t> actual </a:t>
            </a:r>
            <a:r>
              <a:rPr lang="es-PE" sz="1200" dirty="0" err="1">
                <a:latin typeface="Palatino Linotype" pitchFamily="18" charset="0"/>
              </a:rPr>
              <a:t>water</a:t>
            </a:r>
            <a:r>
              <a:rPr lang="es-PE" sz="1200" dirty="0">
                <a:latin typeface="Palatino Linotype" pitchFamily="18" charset="0"/>
              </a:rPr>
              <a:t> </a:t>
            </a:r>
            <a:r>
              <a:rPr lang="es-PE" sz="1200" dirty="0" err="1">
                <a:latin typeface="Palatino Linotype" pitchFamily="18" charset="0"/>
              </a:rPr>
              <a:t>deficit</a:t>
            </a:r>
            <a:r>
              <a:rPr lang="es-PE" sz="1200" dirty="0">
                <a:latin typeface="Palatino Linotype" pitchFamily="18" charset="0"/>
              </a:rPr>
              <a:t> </a:t>
            </a:r>
            <a:r>
              <a:rPr lang="es-PE" sz="1200" dirty="0" err="1">
                <a:latin typeface="Palatino Linotype" pitchFamily="18" charset="0"/>
              </a:rPr>
              <a:t>induced</a:t>
            </a:r>
            <a:r>
              <a:rPr lang="es-PE" sz="1200" dirty="0">
                <a:latin typeface="Palatino Linotype" pitchFamily="18" charset="0"/>
              </a:rPr>
              <a:t> stress </a:t>
            </a:r>
            <a:r>
              <a:rPr lang="es-PE" sz="1200" dirty="0" err="1">
                <a:latin typeface="Palatino Linotype" pitchFamily="18" charset="0"/>
              </a:rPr>
              <a:t>conditions</a:t>
            </a:r>
            <a:r>
              <a:rPr lang="es-PE" sz="1200" dirty="0">
                <a:latin typeface="Palatino Linotype" pitchFamily="18" charset="0"/>
              </a:rPr>
              <a:t>. </a:t>
            </a:r>
            <a:endParaRPr lang="es-PE" sz="1200" dirty="0" smtClean="0">
              <a:latin typeface="Palatino Linotype" pitchFamily="18" charset="0"/>
            </a:endParaRPr>
          </a:p>
          <a:p>
            <a:pPr algn="just">
              <a:lnSpc>
                <a:spcPct val="150000"/>
              </a:lnSpc>
            </a:pPr>
            <a:endParaRPr lang="es-PE" sz="1200" dirty="0" smtClean="0">
              <a:latin typeface="Palatino Linotype" pitchFamily="18" charset="0"/>
            </a:endParaRPr>
          </a:p>
          <a:p>
            <a:pPr algn="just">
              <a:lnSpc>
                <a:spcPct val="150000"/>
              </a:lnSpc>
            </a:pPr>
            <a:r>
              <a:rPr lang="es-PE" sz="1200" dirty="0" smtClean="0">
                <a:latin typeface="Palatino Linotype" pitchFamily="18" charset="0"/>
              </a:rPr>
              <a:t>EVI </a:t>
            </a:r>
            <a:r>
              <a:rPr lang="es-PE" sz="1200" dirty="0">
                <a:latin typeface="Palatino Linotype" pitchFamily="18" charset="0"/>
              </a:rPr>
              <a:t>can </a:t>
            </a:r>
            <a:r>
              <a:rPr lang="es-PE" sz="1200" dirty="0" err="1">
                <a:latin typeface="Palatino Linotype" pitchFamily="18" charset="0"/>
              </a:rPr>
              <a:t>also</a:t>
            </a:r>
            <a:r>
              <a:rPr lang="es-PE" sz="1200" dirty="0">
                <a:latin typeface="Palatino Linotype" pitchFamily="18" charset="0"/>
              </a:rPr>
              <a:t> </a:t>
            </a:r>
            <a:r>
              <a:rPr lang="es-PE" sz="1200" dirty="0" err="1">
                <a:latin typeface="Palatino Linotype" pitchFamily="18" charset="0"/>
              </a:rPr>
              <a:t>act</a:t>
            </a:r>
            <a:r>
              <a:rPr lang="es-PE" sz="1200" dirty="0">
                <a:latin typeface="Palatino Linotype" pitchFamily="18" charset="0"/>
              </a:rPr>
              <a:t> as a </a:t>
            </a:r>
            <a:r>
              <a:rPr lang="es-PE" sz="1200" dirty="0" err="1">
                <a:latin typeface="Palatino Linotype" pitchFamily="18" charset="0"/>
              </a:rPr>
              <a:t>direct</a:t>
            </a:r>
            <a:r>
              <a:rPr lang="es-PE" sz="1200" dirty="0">
                <a:latin typeface="Palatino Linotype" pitchFamily="18" charset="0"/>
              </a:rPr>
              <a:t> proxy of </a:t>
            </a:r>
            <a:r>
              <a:rPr lang="es-PE" sz="1200" dirty="0" err="1">
                <a:latin typeface="Palatino Linotype" pitchFamily="18" charset="0"/>
              </a:rPr>
              <a:t>the</a:t>
            </a:r>
            <a:r>
              <a:rPr lang="es-PE" sz="1200" dirty="0">
                <a:latin typeface="Palatino Linotype" pitchFamily="18" charset="0"/>
              </a:rPr>
              <a:t> actual </a:t>
            </a:r>
            <a:r>
              <a:rPr lang="es-PE" sz="1200" dirty="0" err="1">
                <a:latin typeface="Palatino Linotype" pitchFamily="18" charset="0"/>
              </a:rPr>
              <a:t>drought</a:t>
            </a:r>
            <a:r>
              <a:rPr lang="es-PE" sz="1200" dirty="0">
                <a:latin typeface="Palatino Linotype" pitchFamily="18" charset="0"/>
              </a:rPr>
              <a:t> </a:t>
            </a:r>
            <a:r>
              <a:rPr lang="es-PE" sz="1200" dirty="0" err="1">
                <a:latin typeface="Palatino Linotype" pitchFamily="18" charset="0"/>
              </a:rPr>
              <a:t>condition</a:t>
            </a:r>
            <a:r>
              <a:rPr lang="es-PE" sz="1200" dirty="0">
                <a:latin typeface="Palatino Linotype" pitchFamily="18" charset="0"/>
              </a:rPr>
              <a:t> of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region</a:t>
            </a:r>
            <a:r>
              <a:rPr lang="es-PE" sz="1200" dirty="0">
                <a:latin typeface="Palatino Linotype" pitchFamily="18" charset="0"/>
              </a:rPr>
              <a:t>. </a:t>
            </a:r>
            <a:r>
              <a:rPr lang="es-PE" sz="1200" dirty="0" err="1">
                <a:latin typeface="Palatino Linotype" pitchFamily="18" charset="0"/>
              </a:rPr>
              <a:t>Similarly</a:t>
            </a:r>
            <a:r>
              <a:rPr lang="es-PE" sz="1200" dirty="0">
                <a:latin typeface="Palatino Linotype" pitchFamily="18" charset="0"/>
              </a:rPr>
              <a:t>, </a:t>
            </a:r>
            <a:r>
              <a:rPr lang="es-PE" sz="1200" dirty="0" err="1">
                <a:latin typeface="Palatino Linotype" pitchFamily="18" charset="0"/>
              </a:rPr>
              <a:t>after</a:t>
            </a:r>
            <a:r>
              <a:rPr lang="es-PE" sz="1200" dirty="0">
                <a:latin typeface="Palatino Linotype" pitchFamily="18" charset="0"/>
              </a:rPr>
              <a:t> EVI, NDVI can be </a:t>
            </a:r>
            <a:r>
              <a:rPr lang="es-PE" sz="1200" dirty="0" err="1">
                <a:latin typeface="Palatino Linotype" pitchFamily="18" charset="0"/>
              </a:rPr>
              <a:t>considered</a:t>
            </a:r>
            <a:r>
              <a:rPr lang="es-PE" sz="1200" dirty="0">
                <a:latin typeface="Palatino Linotype" pitchFamily="18" charset="0"/>
              </a:rPr>
              <a:t> as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next</a:t>
            </a:r>
            <a:r>
              <a:rPr lang="es-PE" sz="1200" dirty="0">
                <a:latin typeface="Palatino Linotype" pitchFamily="18" charset="0"/>
              </a:rPr>
              <a:t> </a:t>
            </a:r>
            <a:r>
              <a:rPr lang="es-PE" sz="1200" dirty="0" err="1">
                <a:latin typeface="Palatino Linotype" pitchFamily="18" charset="0"/>
              </a:rPr>
              <a:t>promising</a:t>
            </a:r>
            <a:r>
              <a:rPr lang="es-PE" sz="1200" dirty="0">
                <a:latin typeface="Palatino Linotype" pitchFamily="18" charset="0"/>
              </a:rPr>
              <a:t> </a:t>
            </a:r>
            <a:r>
              <a:rPr lang="es-PE" sz="1200" dirty="0" err="1">
                <a:latin typeface="Palatino Linotype" pitchFamily="18" charset="0"/>
              </a:rPr>
              <a:t>sensitive</a:t>
            </a:r>
            <a:r>
              <a:rPr lang="es-PE" sz="1200" dirty="0">
                <a:latin typeface="Palatino Linotype" pitchFamily="18" charset="0"/>
              </a:rPr>
              <a:t> </a:t>
            </a:r>
            <a:r>
              <a:rPr lang="es-PE" sz="1200" dirty="0" err="1">
                <a:latin typeface="Palatino Linotype" pitchFamily="18" charset="0"/>
              </a:rPr>
              <a:t>indicator</a:t>
            </a:r>
            <a:r>
              <a:rPr lang="es-PE" sz="1200" dirty="0">
                <a:latin typeface="Palatino Linotype" pitchFamily="18" charset="0"/>
              </a:rPr>
              <a:t> </a:t>
            </a:r>
            <a:r>
              <a:rPr lang="es-PE" sz="1200" dirty="0" err="1">
                <a:latin typeface="Palatino Linotype" pitchFamily="18" charset="0"/>
              </a:rPr>
              <a:t>that</a:t>
            </a:r>
            <a:r>
              <a:rPr lang="es-PE" sz="1200" dirty="0">
                <a:latin typeface="Palatino Linotype" pitchFamily="18" charset="0"/>
              </a:rPr>
              <a:t> </a:t>
            </a:r>
            <a:r>
              <a:rPr lang="es-PE" sz="1200" dirty="0" err="1">
                <a:latin typeface="Palatino Linotype" pitchFamily="18" charset="0"/>
              </a:rPr>
              <a:t>is</a:t>
            </a:r>
            <a:r>
              <a:rPr lang="es-PE" sz="1200" dirty="0">
                <a:latin typeface="Palatino Linotype" pitchFamily="18" charset="0"/>
              </a:rPr>
              <a:t> </a:t>
            </a:r>
            <a:r>
              <a:rPr lang="es-PE" sz="1200" dirty="0" err="1">
                <a:latin typeface="Palatino Linotype" pitchFamily="18" charset="0"/>
              </a:rPr>
              <a:t>highly</a:t>
            </a:r>
            <a:r>
              <a:rPr lang="es-PE" sz="1200" dirty="0">
                <a:latin typeface="Palatino Linotype" pitchFamily="18" charset="0"/>
              </a:rPr>
              <a:t> </a:t>
            </a:r>
            <a:r>
              <a:rPr lang="es-PE" sz="1200" dirty="0" err="1">
                <a:latin typeface="Palatino Linotype" pitchFamily="18" charset="0"/>
              </a:rPr>
              <a:t>responsive</a:t>
            </a:r>
            <a:r>
              <a:rPr lang="es-PE" sz="1200" dirty="0">
                <a:latin typeface="Palatino Linotype" pitchFamily="18" charset="0"/>
              </a:rPr>
              <a:t> to PDSI. </a:t>
            </a:r>
            <a:endParaRPr lang="es-PE" sz="1200" dirty="0" smtClean="0">
              <a:latin typeface="Palatino Linotype" pitchFamily="18" charset="0"/>
            </a:endParaRPr>
          </a:p>
          <a:p>
            <a:pPr algn="just">
              <a:lnSpc>
                <a:spcPct val="150000"/>
              </a:lnSpc>
            </a:pPr>
            <a:endParaRPr lang="es-PE" sz="1200" dirty="0">
              <a:latin typeface="Palatino Linotype" pitchFamily="18" charset="0"/>
            </a:endParaRPr>
          </a:p>
          <a:p>
            <a:pPr algn="just">
              <a:lnSpc>
                <a:spcPct val="150000"/>
              </a:lnSpc>
            </a:pPr>
            <a:r>
              <a:rPr lang="es-PE" sz="1200" dirty="0" err="1" smtClean="0">
                <a:latin typeface="Palatino Linotype" pitchFamily="18" charset="0"/>
              </a:rPr>
              <a:t>The</a:t>
            </a:r>
            <a:r>
              <a:rPr lang="es-PE" sz="1200" dirty="0" smtClean="0">
                <a:latin typeface="Palatino Linotype" pitchFamily="18" charset="0"/>
              </a:rPr>
              <a:t> </a:t>
            </a:r>
            <a:r>
              <a:rPr lang="es-PE" sz="1200" dirty="0" err="1">
                <a:latin typeface="Palatino Linotype" pitchFamily="18" charset="0"/>
              </a:rPr>
              <a:t>authors</a:t>
            </a:r>
            <a:r>
              <a:rPr lang="es-PE" sz="1200" dirty="0">
                <a:latin typeface="Palatino Linotype" pitchFamily="18" charset="0"/>
              </a:rPr>
              <a:t> </a:t>
            </a:r>
            <a:r>
              <a:rPr lang="es-PE" sz="1200" dirty="0" err="1">
                <a:latin typeface="Palatino Linotype" pitchFamily="18" charset="0"/>
              </a:rPr>
              <a:t>assumed</a:t>
            </a:r>
            <a:r>
              <a:rPr lang="es-PE" sz="1200" dirty="0">
                <a:latin typeface="Palatino Linotype" pitchFamily="18" charset="0"/>
              </a:rPr>
              <a:t> </a:t>
            </a:r>
            <a:r>
              <a:rPr lang="es-PE" sz="1200" dirty="0" err="1">
                <a:latin typeface="Palatino Linotype" pitchFamily="18" charset="0"/>
              </a:rPr>
              <a:t>that</a:t>
            </a:r>
            <a:r>
              <a:rPr lang="es-PE" sz="1200" dirty="0">
                <a:latin typeface="Palatino Linotype" pitchFamily="18" charset="0"/>
              </a:rPr>
              <a:t> </a:t>
            </a:r>
            <a:r>
              <a:rPr lang="es-PE" sz="1200" dirty="0" err="1">
                <a:latin typeface="Palatino Linotype" pitchFamily="18" charset="0"/>
              </a:rPr>
              <a:t>this</a:t>
            </a:r>
            <a:r>
              <a:rPr lang="es-PE" sz="1200" dirty="0">
                <a:latin typeface="Palatino Linotype" pitchFamily="18" charset="0"/>
              </a:rPr>
              <a:t> </a:t>
            </a:r>
            <a:r>
              <a:rPr lang="es-PE" sz="1200" dirty="0" err="1">
                <a:latin typeface="Palatino Linotype" pitchFamily="18" charset="0"/>
              </a:rPr>
              <a:t>study</a:t>
            </a:r>
            <a:r>
              <a:rPr lang="es-PE" sz="1200" dirty="0">
                <a:latin typeface="Palatino Linotype" pitchFamily="18" charset="0"/>
              </a:rPr>
              <a:t> </a:t>
            </a:r>
            <a:r>
              <a:rPr lang="es-PE" sz="1200" dirty="0" err="1">
                <a:latin typeface="Palatino Linotype" pitchFamily="18" charset="0"/>
              </a:rPr>
              <a:t>will</a:t>
            </a:r>
            <a:r>
              <a:rPr lang="es-PE" sz="1200" dirty="0">
                <a:latin typeface="Palatino Linotype" pitchFamily="18" charset="0"/>
              </a:rPr>
              <a:t> </a:t>
            </a:r>
            <a:r>
              <a:rPr lang="es-PE" sz="1200" dirty="0" err="1">
                <a:latin typeface="Palatino Linotype" pitchFamily="18" charset="0"/>
              </a:rPr>
              <a:t>support</a:t>
            </a:r>
            <a:r>
              <a:rPr lang="es-PE" sz="1200" dirty="0">
                <a:latin typeface="Palatino Linotype" pitchFamily="18" charset="0"/>
              </a:rPr>
              <a:t> </a:t>
            </a:r>
            <a:r>
              <a:rPr lang="es-PE" sz="1200" dirty="0" err="1">
                <a:latin typeface="Palatino Linotype" pitchFamily="18" charset="0"/>
              </a:rPr>
              <a:t>sustainable</a:t>
            </a:r>
            <a:r>
              <a:rPr lang="es-PE" sz="1200" dirty="0">
                <a:latin typeface="Palatino Linotype" pitchFamily="18" charset="0"/>
              </a:rPr>
              <a:t> </a:t>
            </a:r>
            <a:r>
              <a:rPr lang="es-PE" sz="1200" dirty="0" err="1">
                <a:latin typeface="Palatino Linotype" pitchFamily="18" charset="0"/>
              </a:rPr>
              <a:t>forest</a:t>
            </a:r>
            <a:r>
              <a:rPr lang="es-PE" sz="1200" dirty="0">
                <a:latin typeface="Palatino Linotype" pitchFamily="18" charset="0"/>
              </a:rPr>
              <a:t> </a:t>
            </a:r>
            <a:r>
              <a:rPr lang="es-PE" sz="1200" dirty="0" err="1">
                <a:latin typeface="Palatino Linotype" pitchFamily="18" charset="0"/>
              </a:rPr>
              <a:t>management</a:t>
            </a:r>
            <a:r>
              <a:rPr lang="es-PE" sz="1200" dirty="0">
                <a:latin typeface="Palatino Linotype" pitchFamily="18" charset="0"/>
              </a:rPr>
              <a:t> </a:t>
            </a:r>
            <a:r>
              <a:rPr lang="es-PE" sz="1200" dirty="0" err="1">
                <a:latin typeface="Palatino Linotype" pitchFamily="18" charset="0"/>
              </a:rPr>
              <a:t>practices</a:t>
            </a:r>
            <a:r>
              <a:rPr lang="es-PE" sz="1200" dirty="0">
                <a:latin typeface="Palatino Linotype" pitchFamily="18" charset="0"/>
              </a:rPr>
              <a:t> and </a:t>
            </a:r>
            <a:r>
              <a:rPr lang="es-PE" sz="1200" dirty="0" err="1">
                <a:latin typeface="Palatino Linotype" pitchFamily="18" charset="0"/>
              </a:rPr>
              <a:t>drought</a:t>
            </a:r>
            <a:r>
              <a:rPr lang="es-PE" sz="1200" dirty="0">
                <a:latin typeface="Palatino Linotype" pitchFamily="18" charset="0"/>
              </a:rPr>
              <a:t> </a:t>
            </a:r>
            <a:r>
              <a:rPr lang="es-PE" sz="1200" dirty="0" err="1">
                <a:latin typeface="Palatino Linotype" pitchFamily="18" charset="0"/>
              </a:rPr>
              <a:t>monitoring</a:t>
            </a:r>
            <a:r>
              <a:rPr lang="es-PE" sz="1200" dirty="0">
                <a:latin typeface="Palatino Linotype" pitchFamily="18" charset="0"/>
              </a:rPr>
              <a:t> </a:t>
            </a:r>
            <a:r>
              <a:rPr lang="es-PE" sz="1200" dirty="0" err="1">
                <a:latin typeface="Palatino Linotype" pitchFamily="18" charset="0"/>
              </a:rPr>
              <a:t>under</a:t>
            </a:r>
            <a:r>
              <a:rPr lang="es-PE" sz="1200" dirty="0">
                <a:latin typeface="Palatino Linotype" pitchFamily="18" charset="0"/>
              </a:rPr>
              <a:t> </a:t>
            </a:r>
            <a:r>
              <a:rPr lang="es-PE" sz="1200" dirty="0" err="1">
                <a:latin typeface="Palatino Linotype" pitchFamily="18" charset="0"/>
              </a:rPr>
              <a:t>climate</a:t>
            </a:r>
            <a:r>
              <a:rPr lang="es-PE" sz="1200" dirty="0">
                <a:latin typeface="Palatino Linotype" pitchFamily="18" charset="0"/>
              </a:rPr>
              <a:t> </a:t>
            </a:r>
            <a:r>
              <a:rPr lang="es-PE" sz="1200" dirty="0" err="1">
                <a:latin typeface="Palatino Linotype" pitchFamily="18" charset="0"/>
              </a:rPr>
              <a:t>change</a:t>
            </a:r>
            <a:r>
              <a:rPr lang="es-PE" sz="1200" dirty="0">
                <a:latin typeface="Palatino Linotype" pitchFamily="18" charset="0"/>
              </a:rPr>
              <a:t> </a:t>
            </a:r>
            <a:r>
              <a:rPr lang="es-PE" sz="1200" dirty="0" err="1">
                <a:latin typeface="Palatino Linotype" pitchFamily="18" charset="0"/>
              </a:rPr>
              <a:t>scenarios</a:t>
            </a:r>
            <a:r>
              <a:rPr lang="es-PE" sz="1200" dirty="0">
                <a:latin typeface="Palatino Linotype" pitchFamily="18" charset="0"/>
              </a:rPr>
              <a:t> </a:t>
            </a:r>
            <a:r>
              <a:rPr lang="es-PE" sz="1200" dirty="0" err="1">
                <a:latin typeface="Palatino Linotype" pitchFamily="18" charset="0"/>
              </a:rPr>
              <a:t>for</a:t>
            </a:r>
            <a:r>
              <a:rPr lang="es-PE" sz="1200" dirty="0">
                <a:latin typeface="Palatino Linotype" pitchFamily="18" charset="0"/>
              </a:rPr>
              <a:t> tropical </a:t>
            </a:r>
            <a:r>
              <a:rPr lang="es-PE" sz="1200" dirty="0" err="1">
                <a:latin typeface="Palatino Linotype" pitchFamily="18" charset="0"/>
              </a:rPr>
              <a:t>ecosystems</a:t>
            </a:r>
            <a:r>
              <a:rPr lang="es-PE" sz="1200" dirty="0">
                <a:latin typeface="Palatino Linotype" pitchFamily="18" charset="0"/>
              </a:rPr>
              <a:t>. </a:t>
            </a:r>
            <a:endParaRPr lang="en-US" sz="1200" dirty="0">
              <a:latin typeface="Palatino Linotype" pitchFamily="18" charset="0"/>
            </a:endParaRPr>
          </a:p>
        </p:txBody>
      </p:sp>
      <p:sp>
        <p:nvSpPr>
          <p:cNvPr id="10" name="TextBox 9"/>
          <p:cNvSpPr txBox="1"/>
          <p:nvPr/>
        </p:nvSpPr>
        <p:spPr>
          <a:xfrm>
            <a:off x="152400" y="0"/>
            <a:ext cx="2438400" cy="261610"/>
          </a:xfrm>
          <a:prstGeom prst="rect">
            <a:avLst/>
          </a:prstGeom>
          <a:noFill/>
        </p:spPr>
        <p:txBody>
          <a:bodyPr wrap="square" rtlCol="0">
            <a:spAutoFit/>
          </a:bodyPr>
          <a:lstStyle/>
          <a:p>
            <a:r>
              <a:rPr lang="en-US" sz="1100" dirty="0" smtClean="0">
                <a:latin typeface="Palatino Linotype" pitchFamily="18" charset="0"/>
              </a:rPr>
              <a:t>Ghosh et al., 2020</a:t>
            </a:r>
            <a:endParaRPr lang="en-US" sz="1100" dirty="0">
              <a:latin typeface="Palatino Linotype"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1288" y="0"/>
            <a:ext cx="1922712" cy="48067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2211" y="-8365"/>
            <a:ext cx="439471" cy="42759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9002" y="61450"/>
            <a:ext cx="1052286" cy="35777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en-US" sz="2200" dirty="0" smtClean="0">
                <a:latin typeface="Palatino Linotype" pitchFamily="18" charset="0"/>
              </a:rPr>
              <a:t>Acknowledgement</a:t>
            </a:r>
            <a:endParaRPr lang="en-US" sz="2200" dirty="0">
              <a:latin typeface="Palatino Linotype" pitchFamily="18" charset="0"/>
            </a:endParaRPr>
          </a:p>
        </p:txBody>
      </p:sp>
      <p:sp>
        <p:nvSpPr>
          <p:cNvPr id="3" name="Content Placeholder 2"/>
          <p:cNvSpPr>
            <a:spLocks noGrp="1"/>
          </p:cNvSpPr>
          <p:nvPr>
            <p:ph idx="1"/>
          </p:nvPr>
        </p:nvSpPr>
        <p:spPr>
          <a:xfrm>
            <a:off x="457200" y="2133600"/>
            <a:ext cx="8229600" cy="4449763"/>
          </a:xfrm>
        </p:spPr>
        <p:txBody>
          <a:bodyPr>
            <a:normAutofit/>
          </a:bodyPr>
          <a:lstStyle/>
          <a:p>
            <a:pPr marL="0" indent="0" algn="just">
              <a:lnSpc>
                <a:spcPct val="150000"/>
              </a:lnSpc>
              <a:buNone/>
            </a:pPr>
            <a:r>
              <a:rPr lang="en-US" sz="1300" dirty="0">
                <a:latin typeface="Palatino Linotype" pitchFamily="18" charset="0"/>
              </a:rPr>
              <a:t>Analyses of the data were supported by the Polish National Research Centre (NCN) within the Project </a:t>
            </a:r>
            <a:r>
              <a:rPr lang="en-US" sz="1300" i="1" dirty="0">
                <a:latin typeface="Palatino Linotype" pitchFamily="18" charset="0"/>
              </a:rPr>
              <a:t>Sun Induced florescence and photosynthesis of </a:t>
            </a:r>
            <a:r>
              <a:rPr lang="en-US" sz="1300" i="1" dirty="0" err="1">
                <a:latin typeface="Palatino Linotype" pitchFamily="18" charset="0"/>
              </a:rPr>
              <a:t>peatland</a:t>
            </a:r>
            <a:r>
              <a:rPr lang="en-US" sz="1300" i="1" dirty="0">
                <a:latin typeface="Palatino Linotype" pitchFamily="18" charset="0"/>
              </a:rPr>
              <a:t> vegetation response to stress caused by water deficits and increased temperature under conditions of climate manipulation experiment</a:t>
            </a:r>
            <a:r>
              <a:rPr lang="en-US" sz="1300" dirty="0">
                <a:latin typeface="Palatino Linotype" pitchFamily="18" charset="0"/>
              </a:rPr>
              <a:t> (No. 2016/21/B/ST10/02271). We </a:t>
            </a:r>
            <a:r>
              <a:rPr lang="en-US" sz="1300" dirty="0" smtClean="0">
                <a:latin typeface="Palatino Linotype" pitchFamily="18" charset="0"/>
              </a:rPr>
              <a:t>also sincerely </a:t>
            </a:r>
            <a:r>
              <a:rPr lang="en-US" sz="1300" dirty="0">
                <a:latin typeface="Palatino Linotype" pitchFamily="18" charset="0"/>
              </a:rPr>
              <a:t>appreciate the anonymous reviewers and members of the editorial team for their valuable comments and suggestions.</a:t>
            </a:r>
          </a:p>
          <a:p>
            <a:pPr marL="0" indent="0">
              <a:buNone/>
            </a:pPr>
            <a:endParaRPr lang="en-US" dirty="0"/>
          </a:p>
        </p:txBody>
      </p:sp>
      <p:sp>
        <p:nvSpPr>
          <p:cNvPr id="10" name="TextBox 9"/>
          <p:cNvSpPr txBox="1"/>
          <p:nvPr/>
        </p:nvSpPr>
        <p:spPr>
          <a:xfrm>
            <a:off x="152400" y="0"/>
            <a:ext cx="2438400" cy="261610"/>
          </a:xfrm>
          <a:prstGeom prst="rect">
            <a:avLst/>
          </a:prstGeom>
          <a:noFill/>
        </p:spPr>
        <p:txBody>
          <a:bodyPr wrap="square" rtlCol="0">
            <a:spAutoFit/>
          </a:bodyPr>
          <a:lstStyle/>
          <a:p>
            <a:r>
              <a:rPr lang="en-US" sz="1100" dirty="0" smtClean="0">
                <a:latin typeface="Palatino Linotype" pitchFamily="18" charset="0"/>
              </a:rPr>
              <a:t>Ghosh et al., 2020</a:t>
            </a:r>
            <a:endParaRPr lang="en-US" sz="1100" dirty="0">
              <a:latin typeface="Palatino Linotype"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1288" y="0"/>
            <a:ext cx="1922712" cy="48067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2211" y="-8365"/>
            <a:ext cx="439471" cy="42759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9002" y="61450"/>
            <a:ext cx="1052286" cy="357778"/>
          </a:xfrm>
          <a:prstGeom prst="rect">
            <a:avLst/>
          </a:prstGeom>
        </p:spPr>
      </p:pic>
    </p:spTree>
    <p:extLst>
      <p:ext uri="{BB962C8B-B14F-4D97-AF65-F5344CB8AC3E}">
        <p14:creationId xmlns:p14="http://schemas.microsoft.com/office/powerpoint/2010/main" val="1298432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666"/>
            <a:ext cx="8229600" cy="685800"/>
          </a:xfrm>
        </p:spPr>
        <p:txBody>
          <a:bodyPr>
            <a:normAutofit/>
          </a:bodyPr>
          <a:lstStyle/>
          <a:p>
            <a:r>
              <a:rPr lang="en-US" sz="2200" dirty="0" smtClean="0">
                <a:latin typeface="Palatino Linotype" pitchFamily="18" charset="0"/>
              </a:rPr>
              <a:t>References</a:t>
            </a:r>
            <a:endParaRPr lang="en-US" sz="2200" dirty="0">
              <a:latin typeface="Palatino Linotype" pitchFamily="18" charset="0"/>
            </a:endParaRPr>
          </a:p>
        </p:txBody>
      </p:sp>
      <p:sp>
        <p:nvSpPr>
          <p:cNvPr id="3" name="Content Placeholder 2"/>
          <p:cNvSpPr>
            <a:spLocks noGrp="1"/>
          </p:cNvSpPr>
          <p:nvPr>
            <p:ph idx="1"/>
          </p:nvPr>
        </p:nvSpPr>
        <p:spPr>
          <a:xfrm>
            <a:off x="457200" y="863221"/>
            <a:ext cx="8229600" cy="6019800"/>
          </a:xfrm>
        </p:spPr>
        <p:txBody>
          <a:bodyPr>
            <a:noAutofit/>
          </a:bodyPr>
          <a:lstStyle/>
          <a:p>
            <a:pPr marL="0" indent="0" algn="just">
              <a:buNone/>
            </a:pPr>
            <a:r>
              <a:rPr lang="en-US" sz="1200" dirty="0">
                <a:latin typeface="Palatino Linotype" pitchFamily="18" charset="0"/>
              </a:rPr>
              <a:t>1</a:t>
            </a:r>
            <a:r>
              <a:rPr lang="en-US" sz="1200" dirty="0" smtClean="0">
                <a:latin typeface="Palatino Linotype" pitchFamily="18" charset="0"/>
              </a:rPr>
              <a:t>. </a:t>
            </a:r>
            <a:r>
              <a:rPr lang="en-US" sz="1200" dirty="0" err="1" smtClean="0">
                <a:latin typeface="Palatino Linotype" pitchFamily="18" charset="0"/>
              </a:rPr>
              <a:t>Graw</a:t>
            </a:r>
            <a:r>
              <a:rPr lang="en-US" sz="1200" dirty="0">
                <a:latin typeface="Palatino Linotype" pitchFamily="18" charset="0"/>
              </a:rPr>
              <a:t>, V.; </a:t>
            </a:r>
            <a:r>
              <a:rPr lang="en-US" sz="1200" dirty="0" err="1">
                <a:latin typeface="Palatino Linotype" pitchFamily="18" charset="0"/>
              </a:rPr>
              <a:t>Ghazaryan</a:t>
            </a:r>
            <a:r>
              <a:rPr lang="en-US" sz="1200" dirty="0">
                <a:latin typeface="Palatino Linotype" pitchFamily="18" charset="0"/>
              </a:rPr>
              <a:t>, G.; </a:t>
            </a:r>
            <a:r>
              <a:rPr lang="en-US" sz="1200" dirty="0" err="1">
                <a:latin typeface="Palatino Linotype" pitchFamily="18" charset="0"/>
              </a:rPr>
              <a:t>Dall</a:t>
            </a:r>
            <a:r>
              <a:rPr lang="en-US" sz="1200" dirty="0">
                <a:latin typeface="Palatino Linotype" pitchFamily="18" charset="0"/>
              </a:rPr>
              <a:t>, K.; Gómez, A.D.; Abdel-Hamid, A.; </a:t>
            </a:r>
            <a:r>
              <a:rPr lang="en-US" sz="1200" dirty="0" err="1">
                <a:latin typeface="Palatino Linotype" pitchFamily="18" charset="0"/>
              </a:rPr>
              <a:t>Jordaan</a:t>
            </a:r>
            <a:r>
              <a:rPr lang="en-US" sz="1200" dirty="0">
                <a:latin typeface="Palatino Linotype" pitchFamily="18" charset="0"/>
              </a:rPr>
              <a:t>, A.; </a:t>
            </a:r>
            <a:r>
              <a:rPr lang="en-US" sz="1200" dirty="0" err="1">
                <a:latin typeface="Palatino Linotype" pitchFamily="18" charset="0"/>
              </a:rPr>
              <a:t>Piroska</a:t>
            </a:r>
            <a:r>
              <a:rPr lang="en-US" sz="1200" dirty="0">
                <a:latin typeface="Palatino Linotype" pitchFamily="18" charset="0"/>
              </a:rPr>
              <a:t>, R.; Post, J.; </a:t>
            </a:r>
            <a:r>
              <a:rPr lang="en-US" sz="1200" dirty="0" err="1">
                <a:latin typeface="Palatino Linotype" pitchFamily="18" charset="0"/>
              </a:rPr>
              <a:t>Szarzynski</a:t>
            </a:r>
            <a:r>
              <a:rPr lang="en-US" sz="1200" dirty="0">
                <a:latin typeface="Palatino Linotype" pitchFamily="18" charset="0"/>
              </a:rPr>
              <a:t>, J.; </a:t>
            </a:r>
            <a:r>
              <a:rPr lang="en-US" sz="1200" dirty="0" err="1">
                <a:latin typeface="Palatino Linotype" pitchFamily="18" charset="0"/>
              </a:rPr>
              <a:t>Walz</a:t>
            </a:r>
            <a:r>
              <a:rPr lang="en-US" sz="1200" dirty="0">
                <a:latin typeface="Palatino Linotype" pitchFamily="18" charset="0"/>
              </a:rPr>
              <a:t>, Y.; et al. Drought dynamics and vegetation productivity in different land management systems of Eastern Cape, South Africa-A remote sensing perspective. </a:t>
            </a:r>
            <a:r>
              <a:rPr lang="en-US" sz="1200" i="1" dirty="0">
                <a:latin typeface="Palatino Linotype" pitchFamily="18" charset="0"/>
              </a:rPr>
              <a:t>Sustain.</a:t>
            </a:r>
            <a:r>
              <a:rPr lang="en-US" sz="1200" dirty="0">
                <a:latin typeface="Palatino Linotype" pitchFamily="18" charset="0"/>
              </a:rPr>
              <a:t> </a:t>
            </a:r>
            <a:r>
              <a:rPr lang="en-US" sz="1200" b="1" dirty="0">
                <a:latin typeface="Palatino Linotype" pitchFamily="18" charset="0"/>
              </a:rPr>
              <a:t>2017</a:t>
            </a:r>
            <a:r>
              <a:rPr lang="en-US" sz="1200" dirty="0">
                <a:latin typeface="Palatino Linotype" pitchFamily="18" charset="0"/>
              </a:rPr>
              <a:t>, </a:t>
            </a:r>
            <a:r>
              <a:rPr lang="en-US" sz="1200" i="1" dirty="0">
                <a:latin typeface="Palatino Linotype" pitchFamily="18" charset="0"/>
              </a:rPr>
              <a:t>9</a:t>
            </a:r>
            <a:r>
              <a:rPr lang="en-US" sz="1200" dirty="0">
                <a:latin typeface="Palatino Linotype" pitchFamily="18" charset="0"/>
              </a:rPr>
              <a:t>, doi:10.3390/su9101728.</a:t>
            </a:r>
          </a:p>
          <a:p>
            <a:pPr marL="0" indent="0" algn="just">
              <a:buNone/>
            </a:pPr>
            <a:r>
              <a:rPr lang="en-US" sz="1200" dirty="0">
                <a:latin typeface="Palatino Linotype" pitchFamily="18" charset="0"/>
              </a:rPr>
              <a:t>2</a:t>
            </a:r>
            <a:r>
              <a:rPr lang="en-US" sz="1200" dirty="0" smtClean="0">
                <a:latin typeface="Palatino Linotype" pitchFamily="18" charset="0"/>
              </a:rPr>
              <a:t>. Wang</a:t>
            </a:r>
            <a:r>
              <a:rPr lang="en-US" sz="1200" dirty="0">
                <a:latin typeface="Palatino Linotype" pitchFamily="18" charset="0"/>
              </a:rPr>
              <a:t>, H.; He, B.; Zhang, Y.; Huang, L.; Chen, Z.; Liu, J. Response of ecosystem productivity to dry/wet conditions indicated by different  drought indices. </a:t>
            </a:r>
            <a:r>
              <a:rPr lang="en-US" sz="1200" i="1" dirty="0">
                <a:latin typeface="Palatino Linotype" pitchFamily="18" charset="0"/>
              </a:rPr>
              <a:t>Sci. Total Environ.</a:t>
            </a:r>
            <a:r>
              <a:rPr lang="en-US" sz="1200" dirty="0">
                <a:latin typeface="Palatino Linotype" pitchFamily="18" charset="0"/>
              </a:rPr>
              <a:t> </a:t>
            </a:r>
            <a:r>
              <a:rPr lang="en-US" sz="1200" b="1" dirty="0">
                <a:latin typeface="Palatino Linotype" pitchFamily="18" charset="0"/>
              </a:rPr>
              <a:t>2018</a:t>
            </a:r>
            <a:r>
              <a:rPr lang="en-US" sz="1200" dirty="0">
                <a:latin typeface="Palatino Linotype" pitchFamily="18" charset="0"/>
              </a:rPr>
              <a:t>, </a:t>
            </a:r>
            <a:r>
              <a:rPr lang="en-US" sz="1200" i="1" dirty="0">
                <a:latin typeface="Palatino Linotype" pitchFamily="18" charset="0"/>
              </a:rPr>
              <a:t>612</a:t>
            </a:r>
            <a:r>
              <a:rPr lang="en-US" sz="1200" dirty="0">
                <a:latin typeface="Palatino Linotype" pitchFamily="18" charset="0"/>
              </a:rPr>
              <a:t>, 347–357, doi:10.1016/j.scitotenv.2017.08.212.</a:t>
            </a:r>
          </a:p>
          <a:p>
            <a:pPr marL="0" indent="0" algn="just">
              <a:buNone/>
            </a:pPr>
            <a:r>
              <a:rPr lang="en-US" sz="1200" dirty="0">
                <a:latin typeface="Palatino Linotype" pitchFamily="18" charset="0"/>
              </a:rPr>
              <a:t>3</a:t>
            </a:r>
            <a:r>
              <a:rPr lang="en-US" sz="1200" dirty="0" smtClean="0">
                <a:latin typeface="Palatino Linotype" pitchFamily="18" charset="0"/>
              </a:rPr>
              <a:t>. </a:t>
            </a:r>
            <a:r>
              <a:rPr lang="en-US" sz="1200" dirty="0" err="1" smtClean="0">
                <a:latin typeface="Palatino Linotype" pitchFamily="18" charset="0"/>
              </a:rPr>
              <a:t>Xie</a:t>
            </a:r>
            <a:r>
              <a:rPr lang="en-US" sz="1200" dirty="0">
                <a:latin typeface="Palatino Linotype" pitchFamily="18" charset="0"/>
              </a:rPr>
              <a:t>, X.; Li, A.; Tan, J.; Lei, G.; Jin, H.; Zhang, Z. Uncertainty analysis of multiple global GPP datasets in characterizing the lagged effect of drought on photosynthesis. </a:t>
            </a:r>
            <a:r>
              <a:rPr lang="en-US" sz="1200" i="1" dirty="0">
                <a:latin typeface="Palatino Linotype" pitchFamily="18" charset="0"/>
              </a:rPr>
              <a:t>Ecol. Indic.</a:t>
            </a:r>
            <a:r>
              <a:rPr lang="en-US" sz="1200" dirty="0">
                <a:latin typeface="Palatino Linotype" pitchFamily="18" charset="0"/>
              </a:rPr>
              <a:t> </a:t>
            </a:r>
            <a:r>
              <a:rPr lang="en-US" sz="1200" b="1" dirty="0">
                <a:latin typeface="Palatino Linotype" pitchFamily="18" charset="0"/>
              </a:rPr>
              <a:t>2020</a:t>
            </a:r>
            <a:r>
              <a:rPr lang="en-US" sz="1200" dirty="0">
                <a:latin typeface="Palatino Linotype" pitchFamily="18" charset="0"/>
              </a:rPr>
              <a:t>, </a:t>
            </a:r>
            <a:r>
              <a:rPr lang="en-US" sz="1200" i="1" dirty="0">
                <a:latin typeface="Palatino Linotype" pitchFamily="18" charset="0"/>
              </a:rPr>
              <a:t>113</a:t>
            </a:r>
            <a:r>
              <a:rPr lang="en-US" sz="1200" dirty="0">
                <a:latin typeface="Palatino Linotype" pitchFamily="18" charset="0"/>
              </a:rPr>
              <a:t>, 106224, doi:10.1016/j.ecolind.2020.106224.</a:t>
            </a:r>
          </a:p>
          <a:p>
            <a:pPr marL="0" indent="0" algn="just">
              <a:buNone/>
            </a:pPr>
            <a:r>
              <a:rPr lang="en-US" sz="1200" dirty="0">
                <a:latin typeface="Palatino Linotype" pitchFamily="18" charset="0"/>
              </a:rPr>
              <a:t>4</a:t>
            </a:r>
            <a:r>
              <a:rPr lang="en-US" sz="1200" dirty="0" smtClean="0">
                <a:latin typeface="Palatino Linotype" pitchFamily="18" charset="0"/>
              </a:rPr>
              <a:t>. </a:t>
            </a:r>
            <a:r>
              <a:rPr lang="en-US" sz="1200" dirty="0" err="1" smtClean="0">
                <a:latin typeface="Palatino Linotype" pitchFamily="18" charset="0"/>
              </a:rPr>
              <a:t>Ciais</a:t>
            </a:r>
            <a:r>
              <a:rPr lang="en-US" sz="1200" dirty="0">
                <a:latin typeface="Palatino Linotype" pitchFamily="18" charset="0"/>
              </a:rPr>
              <a:t>, P.; Reichstein, M.; </a:t>
            </a:r>
            <a:r>
              <a:rPr lang="en-US" sz="1200" dirty="0" err="1">
                <a:latin typeface="Palatino Linotype" pitchFamily="18" charset="0"/>
              </a:rPr>
              <a:t>Viovy</a:t>
            </a:r>
            <a:r>
              <a:rPr lang="en-US" sz="1200" dirty="0">
                <a:latin typeface="Palatino Linotype" pitchFamily="18" charset="0"/>
              </a:rPr>
              <a:t>, N.; </a:t>
            </a:r>
            <a:r>
              <a:rPr lang="en-US" sz="1200" dirty="0" err="1">
                <a:latin typeface="Palatino Linotype" pitchFamily="18" charset="0"/>
              </a:rPr>
              <a:t>Granier</a:t>
            </a:r>
            <a:r>
              <a:rPr lang="en-US" sz="1200" dirty="0">
                <a:latin typeface="Palatino Linotype" pitchFamily="18" charset="0"/>
              </a:rPr>
              <a:t>, A.; </a:t>
            </a:r>
            <a:r>
              <a:rPr lang="en-US" sz="1200" dirty="0" err="1">
                <a:latin typeface="Palatino Linotype" pitchFamily="18" charset="0"/>
              </a:rPr>
              <a:t>Ogée</a:t>
            </a:r>
            <a:r>
              <a:rPr lang="en-US" sz="1200" dirty="0">
                <a:latin typeface="Palatino Linotype" pitchFamily="18" charset="0"/>
              </a:rPr>
              <a:t>, J.; Allard, V.; </a:t>
            </a:r>
            <a:r>
              <a:rPr lang="en-US" sz="1200" dirty="0" err="1">
                <a:latin typeface="Palatino Linotype" pitchFamily="18" charset="0"/>
              </a:rPr>
              <a:t>Aubinet</a:t>
            </a:r>
            <a:r>
              <a:rPr lang="en-US" sz="1200" dirty="0">
                <a:latin typeface="Palatino Linotype" pitchFamily="18" charset="0"/>
              </a:rPr>
              <a:t>, M.; </a:t>
            </a:r>
            <a:r>
              <a:rPr lang="en-US" sz="1200" dirty="0" err="1">
                <a:latin typeface="Palatino Linotype" pitchFamily="18" charset="0"/>
              </a:rPr>
              <a:t>Buchmann</a:t>
            </a:r>
            <a:r>
              <a:rPr lang="en-US" sz="1200" dirty="0">
                <a:latin typeface="Palatino Linotype" pitchFamily="18" charset="0"/>
              </a:rPr>
              <a:t>, N.; </a:t>
            </a:r>
            <a:r>
              <a:rPr lang="en-US" sz="1200" dirty="0" err="1">
                <a:latin typeface="Palatino Linotype" pitchFamily="18" charset="0"/>
              </a:rPr>
              <a:t>Bernhofer</a:t>
            </a:r>
            <a:r>
              <a:rPr lang="en-US" sz="1200" dirty="0">
                <a:latin typeface="Palatino Linotype" pitchFamily="18" charset="0"/>
              </a:rPr>
              <a:t>, C.; </a:t>
            </a:r>
            <a:r>
              <a:rPr lang="en-US" sz="1200" dirty="0" err="1">
                <a:latin typeface="Palatino Linotype" pitchFamily="18" charset="0"/>
              </a:rPr>
              <a:t>Carrara</a:t>
            </a:r>
            <a:r>
              <a:rPr lang="en-US" sz="1200" dirty="0">
                <a:latin typeface="Palatino Linotype" pitchFamily="18" charset="0"/>
              </a:rPr>
              <a:t>, A.; et al. Europe-wide reduction in primary productivity caused by the heat and drought in 2003. </a:t>
            </a:r>
            <a:r>
              <a:rPr lang="en-US" sz="1200" i="1" dirty="0">
                <a:latin typeface="Palatino Linotype" pitchFamily="18" charset="0"/>
              </a:rPr>
              <a:t>Nature</a:t>
            </a:r>
            <a:r>
              <a:rPr lang="en-US" sz="1200" dirty="0">
                <a:latin typeface="Palatino Linotype" pitchFamily="18" charset="0"/>
              </a:rPr>
              <a:t> </a:t>
            </a:r>
            <a:r>
              <a:rPr lang="en-US" sz="1200" b="1" dirty="0">
                <a:latin typeface="Palatino Linotype" pitchFamily="18" charset="0"/>
              </a:rPr>
              <a:t>2005</a:t>
            </a:r>
            <a:r>
              <a:rPr lang="en-US" sz="1200" dirty="0">
                <a:latin typeface="Palatino Linotype" pitchFamily="18" charset="0"/>
              </a:rPr>
              <a:t>, </a:t>
            </a:r>
            <a:r>
              <a:rPr lang="en-US" sz="1200" i="1" dirty="0">
                <a:latin typeface="Palatino Linotype" pitchFamily="18" charset="0"/>
              </a:rPr>
              <a:t>437</a:t>
            </a:r>
            <a:r>
              <a:rPr lang="en-US" sz="1200" dirty="0">
                <a:latin typeface="Palatino Linotype" pitchFamily="18" charset="0"/>
              </a:rPr>
              <a:t>, 529–533, doi:10.1038/nature03972.</a:t>
            </a:r>
          </a:p>
          <a:p>
            <a:pPr marL="0" indent="0" algn="just">
              <a:buNone/>
            </a:pPr>
            <a:r>
              <a:rPr lang="en-US" sz="1200" dirty="0">
                <a:latin typeface="Palatino Linotype" pitchFamily="18" charset="0"/>
              </a:rPr>
              <a:t>5</a:t>
            </a:r>
            <a:r>
              <a:rPr lang="en-US" sz="1200" dirty="0" smtClean="0">
                <a:latin typeface="Palatino Linotype" pitchFamily="18" charset="0"/>
              </a:rPr>
              <a:t>. He</a:t>
            </a:r>
            <a:r>
              <a:rPr lang="en-US" sz="1200" dirty="0">
                <a:latin typeface="Palatino Linotype" pitchFamily="18" charset="0"/>
              </a:rPr>
              <a:t>, M.; Kimball, J.S.; Running, S.; </a:t>
            </a:r>
            <a:r>
              <a:rPr lang="en-US" sz="1200" dirty="0" err="1">
                <a:latin typeface="Palatino Linotype" pitchFamily="18" charset="0"/>
              </a:rPr>
              <a:t>Ballantyne</a:t>
            </a:r>
            <a:r>
              <a:rPr lang="en-US" sz="1200" dirty="0">
                <a:latin typeface="Palatino Linotype" pitchFamily="18" charset="0"/>
              </a:rPr>
              <a:t>, A.; Guan, K.; </a:t>
            </a:r>
            <a:r>
              <a:rPr lang="en-US" sz="1200" dirty="0" err="1">
                <a:latin typeface="Palatino Linotype" pitchFamily="18" charset="0"/>
              </a:rPr>
              <a:t>Huemmrich</a:t>
            </a:r>
            <a:r>
              <a:rPr lang="en-US" sz="1200" dirty="0">
                <a:latin typeface="Palatino Linotype" pitchFamily="18" charset="0"/>
              </a:rPr>
              <a:t>, F. Satellite detection of soil moisture related water stress impacts on ecosystem productivity using the MODIS-based photochemical reflectance index. </a:t>
            </a:r>
            <a:r>
              <a:rPr lang="en-US" sz="1200" i="1" dirty="0">
                <a:latin typeface="Palatino Linotype" pitchFamily="18" charset="0"/>
              </a:rPr>
              <a:t>Remote Sens. Environ.</a:t>
            </a:r>
            <a:r>
              <a:rPr lang="en-US" sz="1200" dirty="0">
                <a:latin typeface="Palatino Linotype" pitchFamily="18" charset="0"/>
              </a:rPr>
              <a:t> </a:t>
            </a:r>
            <a:r>
              <a:rPr lang="en-US" sz="1200" b="1" dirty="0">
                <a:latin typeface="Palatino Linotype" pitchFamily="18" charset="0"/>
              </a:rPr>
              <a:t>2016</a:t>
            </a:r>
            <a:r>
              <a:rPr lang="en-US" sz="1200" dirty="0">
                <a:latin typeface="Palatino Linotype" pitchFamily="18" charset="0"/>
              </a:rPr>
              <a:t>, </a:t>
            </a:r>
            <a:r>
              <a:rPr lang="en-US" sz="1200" i="1" dirty="0">
                <a:latin typeface="Palatino Linotype" pitchFamily="18" charset="0"/>
              </a:rPr>
              <a:t>186</a:t>
            </a:r>
            <a:r>
              <a:rPr lang="en-US" sz="1200" dirty="0">
                <a:latin typeface="Palatino Linotype" pitchFamily="18" charset="0"/>
              </a:rPr>
              <a:t>, 173–183, doi:10.1016/j.rse.2016.08.019.</a:t>
            </a:r>
          </a:p>
          <a:p>
            <a:pPr marL="0" indent="0" algn="just">
              <a:buNone/>
            </a:pPr>
            <a:r>
              <a:rPr lang="en-US" sz="1200" dirty="0">
                <a:latin typeface="Palatino Linotype" pitchFamily="18" charset="0"/>
              </a:rPr>
              <a:t>6</a:t>
            </a:r>
            <a:r>
              <a:rPr lang="en-US" sz="1200" dirty="0" smtClean="0">
                <a:latin typeface="Palatino Linotype" pitchFamily="18" charset="0"/>
              </a:rPr>
              <a:t>. Yu</a:t>
            </a:r>
            <a:r>
              <a:rPr lang="en-US" sz="1200" dirty="0">
                <a:latin typeface="Palatino Linotype" pitchFamily="18" charset="0"/>
              </a:rPr>
              <a:t>, Z.; Wang, J.; Liu, S.; </a:t>
            </a:r>
            <a:r>
              <a:rPr lang="en-US" sz="1200" dirty="0" err="1">
                <a:latin typeface="Palatino Linotype" pitchFamily="18" charset="0"/>
              </a:rPr>
              <a:t>Rentch</a:t>
            </a:r>
            <a:r>
              <a:rPr lang="en-US" sz="1200" dirty="0">
                <a:latin typeface="Palatino Linotype" pitchFamily="18" charset="0"/>
              </a:rPr>
              <a:t>, J.S.; Sun, P.; Lu, C. Global gross primary productivity and water use efficiency changes under drought stress. </a:t>
            </a:r>
            <a:r>
              <a:rPr lang="en-US" sz="1200" i="1" dirty="0">
                <a:latin typeface="Palatino Linotype" pitchFamily="18" charset="0"/>
              </a:rPr>
              <a:t>Environ. Res. </a:t>
            </a:r>
            <a:r>
              <a:rPr lang="en-US" sz="1200" i="1" dirty="0" err="1">
                <a:latin typeface="Palatino Linotype" pitchFamily="18" charset="0"/>
              </a:rPr>
              <a:t>Lett</a:t>
            </a:r>
            <a:r>
              <a:rPr lang="en-US" sz="1200" i="1" dirty="0">
                <a:latin typeface="Palatino Linotype" pitchFamily="18" charset="0"/>
              </a:rPr>
              <a:t>.</a:t>
            </a:r>
            <a:r>
              <a:rPr lang="en-US" sz="1200" dirty="0">
                <a:latin typeface="Palatino Linotype" pitchFamily="18" charset="0"/>
              </a:rPr>
              <a:t> </a:t>
            </a:r>
            <a:r>
              <a:rPr lang="en-US" sz="1200" b="1" dirty="0">
                <a:latin typeface="Palatino Linotype" pitchFamily="18" charset="0"/>
              </a:rPr>
              <a:t>2017</a:t>
            </a:r>
            <a:r>
              <a:rPr lang="en-US" sz="1200" dirty="0">
                <a:latin typeface="Palatino Linotype" pitchFamily="18" charset="0"/>
              </a:rPr>
              <a:t>, </a:t>
            </a:r>
            <a:r>
              <a:rPr lang="en-US" sz="1200" i="1" dirty="0">
                <a:latin typeface="Palatino Linotype" pitchFamily="18" charset="0"/>
              </a:rPr>
              <a:t>12</a:t>
            </a:r>
            <a:r>
              <a:rPr lang="en-US" sz="1200" dirty="0">
                <a:latin typeface="Palatino Linotype" pitchFamily="18" charset="0"/>
              </a:rPr>
              <a:t>, doi:10.1088/1748-9326/aa5258</a:t>
            </a:r>
            <a:r>
              <a:rPr lang="en-US" sz="1200" dirty="0" smtClean="0">
                <a:latin typeface="Palatino Linotype" pitchFamily="18" charset="0"/>
              </a:rPr>
              <a:t>.</a:t>
            </a:r>
          </a:p>
          <a:p>
            <a:pPr marL="0" indent="0" algn="just">
              <a:buNone/>
            </a:pPr>
            <a:r>
              <a:rPr lang="en-US" sz="1200" dirty="0">
                <a:latin typeface="Palatino Linotype" pitchFamily="18" charset="0"/>
              </a:rPr>
              <a:t>7</a:t>
            </a:r>
            <a:r>
              <a:rPr lang="en-US" sz="1200" dirty="0" smtClean="0">
                <a:latin typeface="Palatino Linotype" pitchFamily="18" charset="0"/>
              </a:rPr>
              <a:t>. </a:t>
            </a:r>
            <a:r>
              <a:rPr lang="en-US" sz="1200" dirty="0" err="1" smtClean="0">
                <a:latin typeface="Palatino Linotype" pitchFamily="18" charset="0"/>
              </a:rPr>
              <a:t>Diodato</a:t>
            </a:r>
            <a:r>
              <a:rPr lang="en-US" sz="1200" dirty="0">
                <a:latin typeface="Palatino Linotype" pitchFamily="18" charset="0"/>
              </a:rPr>
              <a:t>, N.; </a:t>
            </a:r>
            <a:r>
              <a:rPr lang="en-US" sz="1200" dirty="0" err="1">
                <a:latin typeface="Palatino Linotype" pitchFamily="18" charset="0"/>
              </a:rPr>
              <a:t>Bellocchi</a:t>
            </a:r>
            <a:r>
              <a:rPr lang="en-US" sz="1200" dirty="0">
                <a:latin typeface="Palatino Linotype" pitchFamily="18" charset="0"/>
              </a:rPr>
              <a:t>, G. </a:t>
            </a:r>
            <a:r>
              <a:rPr lang="en-US" sz="1200" dirty="0" err="1">
                <a:latin typeface="Palatino Linotype" pitchFamily="18" charset="0"/>
              </a:rPr>
              <a:t>Modelling</a:t>
            </a:r>
            <a:r>
              <a:rPr lang="en-US" sz="1200" dirty="0">
                <a:latin typeface="Palatino Linotype" pitchFamily="18" charset="0"/>
              </a:rPr>
              <a:t> vegetation greenness responses to climate variability in a Mediterranean terrestrial ecosystem. </a:t>
            </a:r>
            <a:r>
              <a:rPr lang="en-US" sz="1200" i="1" dirty="0">
                <a:latin typeface="Palatino Linotype" pitchFamily="18" charset="0"/>
              </a:rPr>
              <a:t>Environ. </a:t>
            </a:r>
            <a:r>
              <a:rPr lang="en-US" sz="1200" i="1" dirty="0" err="1">
                <a:latin typeface="Palatino Linotype" pitchFamily="18" charset="0"/>
              </a:rPr>
              <a:t>Monit</a:t>
            </a:r>
            <a:r>
              <a:rPr lang="en-US" sz="1200" i="1" dirty="0">
                <a:latin typeface="Palatino Linotype" pitchFamily="18" charset="0"/>
              </a:rPr>
              <a:t>. Assess.</a:t>
            </a:r>
            <a:r>
              <a:rPr lang="en-US" sz="1200" dirty="0">
                <a:latin typeface="Palatino Linotype" pitchFamily="18" charset="0"/>
              </a:rPr>
              <a:t> </a:t>
            </a:r>
            <a:r>
              <a:rPr lang="en-US" sz="1200" b="1" dirty="0">
                <a:latin typeface="Palatino Linotype" pitchFamily="18" charset="0"/>
              </a:rPr>
              <a:t>2008</a:t>
            </a:r>
            <a:r>
              <a:rPr lang="en-US" sz="1200" dirty="0">
                <a:latin typeface="Palatino Linotype" pitchFamily="18" charset="0"/>
              </a:rPr>
              <a:t>, </a:t>
            </a:r>
            <a:r>
              <a:rPr lang="en-US" sz="1200" i="1" dirty="0">
                <a:latin typeface="Palatino Linotype" pitchFamily="18" charset="0"/>
              </a:rPr>
              <a:t>143</a:t>
            </a:r>
            <a:r>
              <a:rPr lang="en-US" sz="1200" dirty="0">
                <a:latin typeface="Palatino Linotype" pitchFamily="18" charset="0"/>
              </a:rPr>
              <a:t>, 147–159, doi:10.1007/s10661-007-9964-z.</a:t>
            </a:r>
          </a:p>
          <a:p>
            <a:pPr marL="0" indent="0" algn="just">
              <a:buNone/>
            </a:pPr>
            <a:r>
              <a:rPr lang="en-US" sz="1200" dirty="0">
                <a:latin typeface="Palatino Linotype" pitchFamily="18" charset="0"/>
              </a:rPr>
              <a:t>8</a:t>
            </a:r>
            <a:r>
              <a:rPr lang="en-US" sz="1200" dirty="0" smtClean="0">
                <a:latin typeface="Palatino Linotype" pitchFamily="18" charset="0"/>
              </a:rPr>
              <a:t>. </a:t>
            </a:r>
            <a:r>
              <a:rPr lang="en-US" sz="1200" dirty="0" err="1" smtClean="0">
                <a:latin typeface="Palatino Linotype" pitchFamily="18" charset="0"/>
              </a:rPr>
              <a:t>Gu</a:t>
            </a:r>
            <a:r>
              <a:rPr lang="en-US" sz="1200" dirty="0">
                <a:latin typeface="Palatino Linotype" pitchFamily="18" charset="0"/>
              </a:rPr>
              <a:t>, Y.; Hunt, E.; </a:t>
            </a:r>
            <a:r>
              <a:rPr lang="en-US" sz="1200" dirty="0" err="1">
                <a:latin typeface="Palatino Linotype" pitchFamily="18" charset="0"/>
              </a:rPr>
              <a:t>Wardlow</a:t>
            </a:r>
            <a:r>
              <a:rPr lang="en-US" sz="1200" dirty="0">
                <a:latin typeface="Palatino Linotype" pitchFamily="18" charset="0"/>
              </a:rPr>
              <a:t>, B.; </a:t>
            </a:r>
            <a:r>
              <a:rPr lang="en-US" sz="1200" dirty="0" err="1">
                <a:latin typeface="Palatino Linotype" pitchFamily="18" charset="0"/>
              </a:rPr>
              <a:t>Basara</a:t>
            </a:r>
            <a:r>
              <a:rPr lang="en-US" sz="1200" dirty="0">
                <a:latin typeface="Palatino Linotype" pitchFamily="18" charset="0"/>
              </a:rPr>
              <a:t>, J.B.; Brown, J.F.; </a:t>
            </a:r>
            <a:r>
              <a:rPr lang="en-US" sz="1200" dirty="0" err="1">
                <a:latin typeface="Palatino Linotype" pitchFamily="18" charset="0"/>
              </a:rPr>
              <a:t>Verdin</a:t>
            </a:r>
            <a:r>
              <a:rPr lang="en-US" sz="1200" dirty="0">
                <a:latin typeface="Palatino Linotype" pitchFamily="18" charset="0"/>
              </a:rPr>
              <a:t>, J.P. Evaluation of MODIS NDVI and NDWI for vegetation drought monitoring using Oklahoma </a:t>
            </a:r>
            <a:r>
              <a:rPr lang="en-US" sz="1200" dirty="0" err="1">
                <a:latin typeface="Palatino Linotype" pitchFamily="18" charset="0"/>
              </a:rPr>
              <a:t>Mesonet</a:t>
            </a:r>
            <a:r>
              <a:rPr lang="en-US" sz="1200" dirty="0">
                <a:latin typeface="Palatino Linotype" pitchFamily="18" charset="0"/>
              </a:rPr>
              <a:t> soil moisture data. </a:t>
            </a:r>
            <a:r>
              <a:rPr lang="en-US" sz="1200" i="1" dirty="0" err="1">
                <a:latin typeface="Palatino Linotype" pitchFamily="18" charset="0"/>
              </a:rPr>
              <a:t>Geophys</a:t>
            </a:r>
            <a:r>
              <a:rPr lang="en-US" sz="1200" i="1" dirty="0">
                <a:latin typeface="Palatino Linotype" pitchFamily="18" charset="0"/>
              </a:rPr>
              <a:t>. Res. </a:t>
            </a:r>
            <a:r>
              <a:rPr lang="en-US" sz="1200" i="1" dirty="0" err="1">
                <a:latin typeface="Palatino Linotype" pitchFamily="18" charset="0"/>
              </a:rPr>
              <a:t>Lett</a:t>
            </a:r>
            <a:r>
              <a:rPr lang="en-US" sz="1200" i="1" dirty="0">
                <a:latin typeface="Palatino Linotype" pitchFamily="18" charset="0"/>
              </a:rPr>
              <a:t>.</a:t>
            </a:r>
            <a:r>
              <a:rPr lang="en-US" sz="1200" dirty="0">
                <a:latin typeface="Palatino Linotype" pitchFamily="18" charset="0"/>
              </a:rPr>
              <a:t> </a:t>
            </a:r>
            <a:r>
              <a:rPr lang="en-US" sz="1200" b="1" dirty="0">
                <a:latin typeface="Palatino Linotype" pitchFamily="18" charset="0"/>
              </a:rPr>
              <a:t>2008</a:t>
            </a:r>
            <a:r>
              <a:rPr lang="en-US" sz="1200" dirty="0">
                <a:latin typeface="Palatino Linotype" pitchFamily="18" charset="0"/>
              </a:rPr>
              <a:t>, </a:t>
            </a:r>
            <a:r>
              <a:rPr lang="en-US" sz="1200" i="1" dirty="0">
                <a:latin typeface="Palatino Linotype" pitchFamily="18" charset="0"/>
              </a:rPr>
              <a:t>35</a:t>
            </a:r>
            <a:r>
              <a:rPr lang="en-US" sz="1200" dirty="0">
                <a:latin typeface="Palatino Linotype" pitchFamily="18" charset="0"/>
              </a:rPr>
              <a:t>, L22401, doi:10.1029/2008GL035772.</a:t>
            </a:r>
          </a:p>
          <a:p>
            <a:pPr marL="0" indent="0" algn="just">
              <a:buNone/>
            </a:pPr>
            <a:r>
              <a:rPr lang="en-US" sz="1200" dirty="0">
                <a:latin typeface="Palatino Linotype" pitchFamily="18" charset="0"/>
              </a:rPr>
              <a:t>9</a:t>
            </a:r>
            <a:r>
              <a:rPr lang="en-US" sz="1200" dirty="0" smtClean="0">
                <a:latin typeface="Palatino Linotype" pitchFamily="18" charset="0"/>
              </a:rPr>
              <a:t>. Peters</a:t>
            </a:r>
            <a:r>
              <a:rPr lang="en-US" sz="1200" dirty="0">
                <a:latin typeface="Palatino Linotype" pitchFamily="18" charset="0"/>
              </a:rPr>
              <a:t>, A.J.; Walter-Shea, E.A.; </a:t>
            </a:r>
            <a:r>
              <a:rPr lang="en-US" sz="1200" dirty="0" err="1">
                <a:latin typeface="Palatino Linotype" pitchFamily="18" charset="0"/>
              </a:rPr>
              <a:t>Ji</a:t>
            </a:r>
            <a:r>
              <a:rPr lang="en-US" sz="1200" dirty="0">
                <a:latin typeface="Palatino Linotype" pitchFamily="18" charset="0"/>
              </a:rPr>
              <a:t>, L.; </a:t>
            </a:r>
            <a:r>
              <a:rPr lang="en-US" sz="1200" dirty="0" err="1">
                <a:latin typeface="Palatino Linotype" pitchFamily="18" charset="0"/>
              </a:rPr>
              <a:t>Viña</a:t>
            </a:r>
            <a:r>
              <a:rPr lang="en-US" sz="1200" dirty="0">
                <a:latin typeface="Palatino Linotype" pitchFamily="18" charset="0"/>
              </a:rPr>
              <a:t>, A.; Hayes, M.; Svoboda, M.D. Drought monitoring with NDVI-based Standardized Vegetation Index. </a:t>
            </a:r>
            <a:r>
              <a:rPr lang="en-US" sz="1200" i="1" dirty="0" err="1">
                <a:latin typeface="Palatino Linotype" pitchFamily="18" charset="0"/>
              </a:rPr>
              <a:t>Photogramm</a:t>
            </a:r>
            <a:r>
              <a:rPr lang="en-US" sz="1200" i="1" dirty="0">
                <a:latin typeface="Palatino Linotype" pitchFamily="18" charset="0"/>
              </a:rPr>
              <a:t>. Eng. Remote Sensing</a:t>
            </a:r>
            <a:r>
              <a:rPr lang="en-US" sz="1200" dirty="0">
                <a:latin typeface="Palatino Linotype" pitchFamily="18" charset="0"/>
              </a:rPr>
              <a:t> </a:t>
            </a:r>
            <a:r>
              <a:rPr lang="en-US" sz="1200" b="1" dirty="0">
                <a:latin typeface="Palatino Linotype" pitchFamily="18" charset="0"/>
              </a:rPr>
              <a:t>2002</a:t>
            </a:r>
            <a:r>
              <a:rPr lang="en-US" sz="1200" dirty="0">
                <a:latin typeface="Palatino Linotype" pitchFamily="18" charset="0"/>
              </a:rPr>
              <a:t>, </a:t>
            </a:r>
            <a:r>
              <a:rPr lang="en-US" sz="1200" i="1" dirty="0">
                <a:latin typeface="Palatino Linotype" pitchFamily="18" charset="0"/>
              </a:rPr>
              <a:t>68</a:t>
            </a:r>
            <a:r>
              <a:rPr lang="en-US" sz="1200" dirty="0">
                <a:latin typeface="Palatino Linotype" pitchFamily="18" charset="0"/>
              </a:rPr>
              <a:t>, 71–75.</a:t>
            </a:r>
          </a:p>
          <a:p>
            <a:pPr marL="0" indent="0" algn="just">
              <a:buNone/>
            </a:pPr>
            <a:r>
              <a:rPr lang="en-US" sz="1200" dirty="0" smtClean="0">
                <a:latin typeface="Palatino Linotype" pitchFamily="18" charset="0"/>
              </a:rPr>
              <a:t>10. </a:t>
            </a:r>
            <a:r>
              <a:rPr lang="en-US" sz="1200" dirty="0" err="1" smtClean="0">
                <a:latin typeface="Palatino Linotype" pitchFamily="18" charset="0"/>
              </a:rPr>
              <a:t>Rousta</a:t>
            </a:r>
            <a:r>
              <a:rPr lang="en-US" sz="1200" dirty="0">
                <a:latin typeface="Palatino Linotype" pitchFamily="18" charset="0"/>
              </a:rPr>
              <a:t>, I.; </a:t>
            </a:r>
            <a:r>
              <a:rPr lang="en-US" sz="1200" dirty="0" err="1">
                <a:latin typeface="Palatino Linotype" pitchFamily="18" charset="0"/>
              </a:rPr>
              <a:t>Olafsson</a:t>
            </a:r>
            <a:r>
              <a:rPr lang="en-US" sz="1200" dirty="0">
                <a:latin typeface="Palatino Linotype" pitchFamily="18" charset="0"/>
              </a:rPr>
              <a:t>, H.; </a:t>
            </a:r>
            <a:r>
              <a:rPr lang="en-US" sz="1200" dirty="0" err="1">
                <a:latin typeface="Palatino Linotype" pitchFamily="18" charset="0"/>
              </a:rPr>
              <a:t>Moniruzzaman</a:t>
            </a:r>
            <a:r>
              <a:rPr lang="en-US" sz="1200" dirty="0">
                <a:latin typeface="Palatino Linotype" pitchFamily="18" charset="0"/>
              </a:rPr>
              <a:t>, M.; Zhang, H.; </a:t>
            </a:r>
            <a:r>
              <a:rPr lang="en-US" sz="1200" dirty="0" err="1">
                <a:latin typeface="Palatino Linotype" pitchFamily="18" charset="0"/>
              </a:rPr>
              <a:t>Liou</a:t>
            </a:r>
            <a:r>
              <a:rPr lang="en-US" sz="1200" dirty="0">
                <a:latin typeface="Palatino Linotype" pitchFamily="18" charset="0"/>
              </a:rPr>
              <a:t>, Y.A.; </a:t>
            </a:r>
            <a:r>
              <a:rPr lang="en-US" sz="1200" dirty="0" err="1">
                <a:latin typeface="Palatino Linotype" pitchFamily="18" charset="0"/>
              </a:rPr>
              <a:t>Mushore</a:t>
            </a:r>
            <a:r>
              <a:rPr lang="en-US" sz="1200" dirty="0">
                <a:latin typeface="Palatino Linotype" pitchFamily="18" charset="0"/>
              </a:rPr>
              <a:t>, T.D.; Gupta, A. Impacts of drought on vegetation assessed by vegetation indices and meteorological factors in Afghanistan. </a:t>
            </a:r>
            <a:r>
              <a:rPr lang="en-US" sz="1200" i="1" dirty="0">
                <a:latin typeface="Palatino Linotype" pitchFamily="18" charset="0"/>
              </a:rPr>
              <a:t>Remote Sens.</a:t>
            </a:r>
            <a:r>
              <a:rPr lang="en-US" sz="1200" dirty="0">
                <a:latin typeface="Palatino Linotype" pitchFamily="18" charset="0"/>
              </a:rPr>
              <a:t> </a:t>
            </a:r>
            <a:r>
              <a:rPr lang="en-US" sz="1200" b="1" dirty="0">
                <a:latin typeface="Palatino Linotype" pitchFamily="18" charset="0"/>
              </a:rPr>
              <a:t>2020</a:t>
            </a:r>
            <a:r>
              <a:rPr lang="en-US" sz="1200" dirty="0">
                <a:latin typeface="Palatino Linotype" pitchFamily="18" charset="0"/>
              </a:rPr>
              <a:t>, </a:t>
            </a:r>
            <a:r>
              <a:rPr lang="en-US" sz="1200" i="1" dirty="0">
                <a:latin typeface="Palatino Linotype" pitchFamily="18" charset="0"/>
              </a:rPr>
              <a:t>12</a:t>
            </a:r>
            <a:r>
              <a:rPr lang="en-US" sz="1200" dirty="0">
                <a:latin typeface="Palatino Linotype" pitchFamily="18" charset="0"/>
              </a:rPr>
              <a:t>, doi:10.3390/RS12152433.</a:t>
            </a:r>
          </a:p>
          <a:p>
            <a:pPr marL="0" indent="0" algn="just">
              <a:buNone/>
            </a:pPr>
            <a:r>
              <a:rPr lang="en-US" sz="1200" dirty="0" smtClean="0">
                <a:latin typeface="Palatino Linotype" pitchFamily="18" charset="0"/>
              </a:rPr>
              <a:t>11. Wang</a:t>
            </a:r>
            <a:r>
              <a:rPr lang="en-US" sz="1200" dirty="0">
                <a:latin typeface="Palatino Linotype" pitchFamily="18" charset="0"/>
              </a:rPr>
              <a:t>, P.X.; Wan, Z. </a:t>
            </a:r>
            <a:r>
              <a:rPr lang="en-US" sz="1200" dirty="0" err="1">
                <a:latin typeface="Palatino Linotype" pitchFamily="18" charset="0"/>
              </a:rPr>
              <a:t>ming</a:t>
            </a:r>
            <a:r>
              <a:rPr lang="en-US" sz="1200" dirty="0">
                <a:latin typeface="Palatino Linotype" pitchFamily="18" charset="0"/>
              </a:rPr>
              <a:t>; Gong, J. </a:t>
            </a:r>
            <a:r>
              <a:rPr lang="en-US" sz="1200" dirty="0" err="1">
                <a:latin typeface="Palatino Linotype" pitchFamily="18" charset="0"/>
              </a:rPr>
              <a:t>ya</a:t>
            </a:r>
            <a:r>
              <a:rPr lang="en-US" sz="1200" dirty="0">
                <a:latin typeface="Palatino Linotype" pitchFamily="18" charset="0"/>
              </a:rPr>
              <a:t>; Li, X. wen; Di, W.J. Advances in drought monitoring by using remotely sensed normalized difference vegetation index and land surface temperature products. </a:t>
            </a:r>
            <a:r>
              <a:rPr lang="en-US" sz="1200" i="1" dirty="0">
                <a:latin typeface="Palatino Linotype" pitchFamily="18" charset="0"/>
              </a:rPr>
              <a:t>Adv. Earth Sci.</a:t>
            </a:r>
            <a:endParaRPr lang="en-US" sz="1200" dirty="0">
              <a:latin typeface="Palatino Linotype" pitchFamily="18" charset="0"/>
            </a:endParaRPr>
          </a:p>
          <a:p>
            <a:pPr marL="0" indent="0" algn="just">
              <a:buNone/>
            </a:pPr>
            <a:r>
              <a:rPr lang="en-US" sz="1200" dirty="0" smtClean="0">
                <a:latin typeface="Palatino Linotype" pitchFamily="18" charset="0"/>
              </a:rPr>
              <a:t>12. Chen</a:t>
            </a:r>
            <a:r>
              <a:rPr lang="en-US" sz="1200" dirty="0">
                <a:latin typeface="Palatino Linotype" pitchFamily="18" charset="0"/>
              </a:rPr>
              <a:t>, W.; Xiao, Q.; Sheng, Y. Application of the Anomaly Vegetation Index to Monitoring Heavy Drought in 1992. </a:t>
            </a:r>
            <a:r>
              <a:rPr lang="en-US" sz="1200" i="1" dirty="0">
                <a:latin typeface="Palatino Linotype" pitchFamily="18" charset="0"/>
              </a:rPr>
              <a:t>J. Remote Sens.</a:t>
            </a:r>
            <a:r>
              <a:rPr lang="en-US" sz="1200" dirty="0">
                <a:latin typeface="Palatino Linotype" pitchFamily="18" charset="0"/>
              </a:rPr>
              <a:t> </a:t>
            </a:r>
            <a:r>
              <a:rPr lang="en-US" sz="1200" b="1" dirty="0">
                <a:latin typeface="Palatino Linotype" pitchFamily="18" charset="0"/>
              </a:rPr>
              <a:t>1994</a:t>
            </a:r>
            <a:r>
              <a:rPr lang="en-US" sz="1200" dirty="0">
                <a:latin typeface="Palatino Linotype" pitchFamily="18" charset="0"/>
              </a:rPr>
              <a:t>, </a:t>
            </a:r>
            <a:r>
              <a:rPr lang="en-US" sz="1200" i="1" dirty="0">
                <a:latin typeface="Palatino Linotype" pitchFamily="18" charset="0"/>
              </a:rPr>
              <a:t>9</a:t>
            </a:r>
            <a:r>
              <a:rPr lang="en-US" sz="1200" dirty="0">
                <a:latin typeface="Palatino Linotype" pitchFamily="18" charset="0"/>
              </a:rPr>
              <a:t>, 106–112.</a:t>
            </a:r>
          </a:p>
          <a:p>
            <a:pPr marL="0" indent="0" algn="just">
              <a:buNone/>
            </a:pPr>
            <a:endParaRPr lang="en-US" sz="1050" dirty="0">
              <a:latin typeface="Palatino Linotype" pitchFamily="18" charset="0"/>
            </a:endParaRPr>
          </a:p>
        </p:txBody>
      </p:sp>
      <p:sp>
        <p:nvSpPr>
          <p:cNvPr id="6" name="TextBox 5"/>
          <p:cNvSpPr txBox="1"/>
          <p:nvPr/>
        </p:nvSpPr>
        <p:spPr>
          <a:xfrm>
            <a:off x="152400" y="0"/>
            <a:ext cx="2438400" cy="261610"/>
          </a:xfrm>
          <a:prstGeom prst="rect">
            <a:avLst/>
          </a:prstGeom>
          <a:noFill/>
        </p:spPr>
        <p:txBody>
          <a:bodyPr wrap="square" rtlCol="0">
            <a:spAutoFit/>
          </a:bodyPr>
          <a:lstStyle/>
          <a:p>
            <a:r>
              <a:rPr lang="en-US" sz="1100" dirty="0" smtClean="0">
                <a:latin typeface="Palatino Linotype" pitchFamily="18" charset="0"/>
              </a:rPr>
              <a:t>Ghosh et al., 2020</a:t>
            </a:r>
            <a:endParaRPr lang="en-US" sz="1100" dirty="0">
              <a:latin typeface="Palatino Linotype"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1288" y="0"/>
            <a:ext cx="1922712" cy="48067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2211" y="-8365"/>
            <a:ext cx="439471" cy="42759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9002" y="61450"/>
            <a:ext cx="1052286" cy="35777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181600"/>
          </a:xfrm>
        </p:spPr>
        <p:txBody>
          <a:bodyPr>
            <a:noAutofit/>
          </a:bodyPr>
          <a:lstStyle/>
          <a:p>
            <a:pPr marL="0" indent="0" algn="ctr">
              <a:buNone/>
            </a:pPr>
            <a:endParaRPr lang="en-US" sz="1100" dirty="0" smtClean="0">
              <a:latin typeface="Palatino Linotype" pitchFamily="18" charset="0"/>
            </a:endParaRPr>
          </a:p>
          <a:p>
            <a:pPr marL="0" indent="0" algn="ctr">
              <a:buNone/>
            </a:pPr>
            <a:endParaRPr lang="en-US" sz="1100" dirty="0">
              <a:latin typeface="Palatino Linotype" pitchFamily="18" charset="0"/>
            </a:endParaRPr>
          </a:p>
          <a:p>
            <a:pPr marL="0" indent="0" algn="ctr">
              <a:buNone/>
            </a:pPr>
            <a:endParaRPr lang="en-US" sz="1100" dirty="0" smtClean="0">
              <a:latin typeface="Palatino Linotype" pitchFamily="18" charset="0"/>
            </a:endParaRPr>
          </a:p>
          <a:p>
            <a:pPr marL="0" indent="0" algn="ctr">
              <a:buNone/>
            </a:pPr>
            <a:endParaRPr lang="en-US" sz="1100" dirty="0">
              <a:latin typeface="Palatino Linotype" pitchFamily="18" charset="0"/>
            </a:endParaRPr>
          </a:p>
          <a:p>
            <a:pPr marL="0" indent="0" algn="ctr">
              <a:buNone/>
            </a:pPr>
            <a:r>
              <a:rPr lang="en-US" sz="6000" smtClean="0">
                <a:solidFill>
                  <a:srgbClr val="00B050"/>
                </a:solidFill>
                <a:latin typeface="Palatino Linotype" pitchFamily="18" charset="0"/>
              </a:rPr>
              <a:t>THANK </a:t>
            </a:r>
            <a:r>
              <a:rPr lang="en-US" sz="6000" smtClean="0">
                <a:solidFill>
                  <a:srgbClr val="00B050"/>
                </a:solidFill>
                <a:latin typeface="Palatino Linotype" pitchFamily="18" charset="0"/>
              </a:rPr>
              <a:t>YOU</a:t>
            </a:r>
            <a:endParaRPr lang="en-US" sz="6000" dirty="0" smtClean="0">
              <a:solidFill>
                <a:srgbClr val="00B050"/>
              </a:solidFill>
              <a:latin typeface="Palatino Linotype" pitchFamily="18" charset="0"/>
            </a:endParaRPr>
          </a:p>
          <a:p>
            <a:pPr marL="0" indent="0" algn="ctr">
              <a:buNone/>
            </a:pPr>
            <a:endParaRPr lang="en-US" sz="6000" dirty="0" smtClean="0">
              <a:solidFill>
                <a:srgbClr val="00B050"/>
              </a:solidFill>
              <a:latin typeface="Palatino Linotype" pitchFamily="18" charset="0"/>
            </a:endParaRPr>
          </a:p>
          <a:p>
            <a:pPr marL="0" indent="0" algn="ctr">
              <a:buNone/>
            </a:pPr>
            <a:endParaRPr lang="en-US" sz="1800" dirty="0" smtClean="0">
              <a:solidFill>
                <a:srgbClr val="00B050"/>
              </a:solidFill>
              <a:latin typeface="Palatino Linotype" pitchFamily="18" charset="0"/>
            </a:endParaRPr>
          </a:p>
          <a:p>
            <a:pPr marL="0" indent="0" algn="ctr">
              <a:buNone/>
            </a:pPr>
            <a:r>
              <a:rPr lang="en-US" sz="1800" dirty="0" smtClean="0">
                <a:latin typeface="Palatino Linotype" pitchFamily="18" charset="0"/>
              </a:rPr>
              <a:t>If you have any question, please feel free to contact the </a:t>
            </a:r>
          </a:p>
          <a:p>
            <a:pPr marL="0" indent="0" algn="ctr">
              <a:buNone/>
            </a:pPr>
            <a:r>
              <a:rPr lang="en-US" sz="1800" dirty="0" smtClean="0">
                <a:latin typeface="Palatino Linotype" pitchFamily="18" charset="0"/>
              </a:rPr>
              <a:t>corresponding authors at:</a:t>
            </a:r>
          </a:p>
          <a:p>
            <a:pPr marL="0" indent="0" algn="ctr">
              <a:buNone/>
            </a:pPr>
            <a:endParaRPr lang="en-US" sz="1800" dirty="0" smtClean="0">
              <a:latin typeface="Palatino Linotype" pitchFamily="18" charset="0"/>
            </a:endParaRPr>
          </a:p>
          <a:p>
            <a:pPr marL="0" indent="0" algn="ctr">
              <a:buNone/>
            </a:pPr>
            <a:r>
              <a:rPr lang="es-PE" sz="1800" b="1" dirty="0" err="1">
                <a:latin typeface="Palatino Linotype" pitchFamily="18" charset="0"/>
              </a:rPr>
              <a:t>Subhajit</a:t>
            </a:r>
            <a:r>
              <a:rPr lang="es-PE" sz="1800" b="1" dirty="0">
                <a:latin typeface="Palatino Linotype" pitchFamily="18" charset="0"/>
              </a:rPr>
              <a:t> </a:t>
            </a:r>
            <a:r>
              <a:rPr lang="es-PE" sz="1800" b="1" dirty="0" err="1" smtClean="0">
                <a:latin typeface="Palatino Linotype" pitchFamily="18" charset="0"/>
              </a:rPr>
              <a:t>Bandopadhyay</a:t>
            </a:r>
            <a:r>
              <a:rPr lang="es-PE" sz="1800" b="1" dirty="0" smtClean="0">
                <a:latin typeface="Palatino Linotype" pitchFamily="18" charset="0"/>
              </a:rPr>
              <a:t> : </a:t>
            </a:r>
            <a:r>
              <a:rPr lang="en-GB" sz="1800" dirty="0" smtClean="0">
                <a:latin typeface="Palatino Linotype" pitchFamily="18" charset="0"/>
              </a:rPr>
              <a:t>subhajit.bandopadhyay@up.poznan.pl</a:t>
            </a:r>
          </a:p>
          <a:p>
            <a:pPr marL="0" indent="0" algn="ctr">
              <a:buNone/>
            </a:pPr>
            <a:r>
              <a:rPr lang="en-GB" sz="1800" b="1" dirty="0" err="1" smtClean="0">
                <a:latin typeface="Palatino Linotype" pitchFamily="18" charset="0"/>
              </a:rPr>
              <a:t>Subhasis</a:t>
            </a:r>
            <a:r>
              <a:rPr lang="en-GB" sz="1800" b="1" dirty="0" smtClean="0">
                <a:latin typeface="Palatino Linotype" pitchFamily="18" charset="0"/>
              </a:rPr>
              <a:t> Ghosh: </a:t>
            </a:r>
            <a:r>
              <a:rPr lang="en-GB" sz="1800" dirty="0" smtClean="0">
                <a:latin typeface="Palatino Linotype" pitchFamily="18" charset="0"/>
              </a:rPr>
              <a:t>mail.subhasis@yahoo.com</a:t>
            </a:r>
          </a:p>
        </p:txBody>
      </p:sp>
      <p:sp>
        <p:nvSpPr>
          <p:cNvPr id="6" name="TextBox 5"/>
          <p:cNvSpPr txBox="1"/>
          <p:nvPr/>
        </p:nvSpPr>
        <p:spPr>
          <a:xfrm>
            <a:off x="152400" y="0"/>
            <a:ext cx="2438400" cy="261610"/>
          </a:xfrm>
          <a:prstGeom prst="rect">
            <a:avLst/>
          </a:prstGeom>
          <a:noFill/>
        </p:spPr>
        <p:txBody>
          <a:bodyPr wrap="square" rtlCol="0">
            <a:spAutoFit/>
          </a:bodyPr>
          <a:lstStyle/>
          <a:p>
            <a:r>
              <a:rPr lang="en-US" sz="1100" dirty="0" smtClean="0">
                <a:latin typeface="Palatino Linotype" pitchFamily="18" charset="0"/>
              </a:rPr>
              <a:t>Ghosh et al., 2020</a:t>
            </a:r>
            <a:endParaRPr lang="en-US" sz="1100" dirty="0">
              <a:latin typeface="Palatino Linotype"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1288" y="0"/>
            <a:ext cx="1922712" cy="48067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2211" y="-8365"/>
            <a:ext cx="439471" cy="42759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9002" y="61450"/>
            <a:ext cx="1052286" cy="357778"/>
          </a:xfrm>
          <a:prstGeom prst="rect">
            <a:avLst/>
          </a:prstGeom>
        </p:spPr>
      </p:pic>
    </p:spTree>
    <p:extLst>
      <p:ext uri="{BB962C8B-B14F-4D97-AF65-F5344CB8AC3E}">
        <p14:creationId xmlns:p14="http://schemas.microsoft.com/office/powerpoint/2010/main" val="4211921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a:bodyPr>
          <a:lstStyle/>
          <a:p>
            <a:r>
              <a:rPr lang="en-US" sz="2200" dirty="0" smtClean="0">
                <a:latin typeface="Palatino Linotype" pitchFamily="18" charset="0"/>
              </a:rPr>
              <a:t>What is drought ?</a:t>
            </a:r>
            <a:endParaRPr lang="en-US" sz="2200" dirty="0">
              <a:latin typeface="Palatino Linotype" pitchFamily="18" charset="0"/>
            </a:endParaRPr>
          </a:p>
        </p:txBody>
      </p:sp>
      <p:sp>
        <p:nvSpPr>
          <p:cNvPr id="3" name="Content Placeholder 2"/>
          <p:cNvSpPr>
            <a:spLocks noGrp="1"/>
          </p:cNvSpPr>
          <p:nvPr>
            <p:ph idx="1"/>
          </p:nvPr>
        </p:nvSpPr>
        <p:spPr>
          <a:xfrm>
            <a:off x="542833" y="1219200"/>
            <a:ext cx="8229600" cy="5486399"/>
          </a:xfrm>
        </p:spPr>
        <p:txBody>
          <a:bodyPr>
            <a:normAutofit/>
          </a:bodyPr>
          <a:lstStyle/>
          <a:p>
            <a:pPr>
              <a:lnSpc>
                <a:spcPct val="150000"/>
              </a:lnSpc>
            </a:pPr>
            <a:r>
              <a:rPr lang="es-PE" sz="1400" dirty="0" err="1" smtClean="0">
                <a:latin typeface="Palatino Linotype" pitchFamily="18" charset="0"/>
              </a:rPr>
              <a:t>Drought</a:t>
            </a:r>
            <a:r>
              <a:rPr lang="es-PE" sz="1400" dirty="0" smtClean="0">
                <a:latin typeface="Palatino Linotype" pitchFamily="18" charset="0"/>
              </a:rPr>
              <a:t> </a:t>
            </a:r>
            <a:r>
              <a:rPr lang="es-PE" sz="1400" dirty="0" err="1">
                <a:latin typeface="Palatino Linotype" pitchFamily="18" charset="0"/>
              </a:rPr>
              <a:t>is</a:t>
            </a:r>
            <a:r>
              <a:rPr lang="es-PE" sz="1400" dirty="0">
                <a:latin typeface="Palatino Linotype" pitchFamily="18" charset="0"/>
              </a:rPr>
              <a:t> </a:t>
            </a:r>
            <a:r>
              <a:rPr lang="es-PE" sz="1400" dirty="0" err="1">
                <a:latin typeface="Palatino Linotype" pitchFamily="18" charset="0"/>
              </a:rPr>
              <a:t>the</a:t>
            </a:r>
            <a:r>
              <a:rPr lang="es-PE" sz="1400" dirty="0">
                <a:latin typeface="Palatino Linotype" pitchFamily="18" charset="0"/>
              </a:rPr>
              <a:t> </a:t>
            </a:r>
            <a:r>
              <a:rPr lang="es-PE" sz="1400" dirty="0" err="1">
                <a:latin typeface="Palatino Linotype" pitchFamily="18" charset="0"/>
              </a:rPr>
              <a:t>dryness</a:t>
            </a:r>
            <a:r>
              <a:rPr lang="es-PE" sz="1400" dirty="0">
                <a:latin typeface="Palatino Linotype" pitchFamily="18" charset="0"/>
              </a:rPr>
              <a:t> </a:t>
            </a:r>
            <a:r>
              <a:rPr lang="es-PE" sz="1400" dirty="0" err="1">
                <a:latin typeface="Palatino Linotype" pitchFamily="18" charset="0"/>
              </a:rPr>
              <a:t>condition</a:t>
            </a:r>
            <a:r>
              <a:rPr lang="es-PE" sz="1400" dirty="0">
                <a:latin typeface="Palatino Linotype" pitchFamily="18" charset="0"/>
              </a:rPr>
              <a:t> of </a:t>
            </a:r>
            <a:r>
              <a:rPr lang="es-PE" sz="1400" dirty="0" err="1">
                <a:latin typeface="Palatino Linotype" pitchFamily="18" charset="0"/>
              </a:rPr>
              <a:t>the</a:t>
            </a:r>
            <a:r>
              <a:rPr lang="es-PE" sz="1400" dirty="0">
                <a:latin typeface="Palatino Linotype" pitchFamily="18" charset="0"/>
              </a:rPr>
              <a:t> </a:t>
            </a:r>
            <a:r>
              <a:rPr lang="es-PE" sz="1400" dirty="0" err="1">
                <a:latin typeface="Palatino Linotype" pitchFamily="18" charset="0"/>
              </a:rPr>
              <a:t>environment</a:t>
            </a:r>
            <a:r>
              <a:rPr lang="es-PE" sz="1400" dirty="0">
                <a:latin typeface="Palatino Linotype" pitchFamily="18" charset="0"/>
              </a:rPr>
              <a:t> </a:t>
            </a:r>
            <a:r>
              <a:rPr lang="es-PE" sz="1400" dirty="0" err="1">
                <a:latin typeface="Palatino Linotype" pitchFamily="18" charset="0"/>
              </a:rPr>
              <a:t>that</a:t>
            </a:r>
            <a:r>
              <a:rPr lang="es-PE" sz="1400" dirty="0">
                <a:latin typeface="Palatino Linotype" pitchFamily="18" charset="0"/>
              </a:rPr>
              <a:t> </a:t>
            </a:r>
            <a:r>
              <a:rPr lang="es-PE" sz="1400" dirty="0" err="1">
                <a:latin typeface="Palatino Linotype" pitchFamily="18" charset="0"/>
              </a:rPr>
              <a:t>creates</a:t>
            </a:r>
            <a:r>
              <a:rPr lang="es-PE" sz="1400" dirty="0">
                <a:latin typeface="Palatino Linotype" pitchFamily="18" charset="0"/>
              </a:rPr>
              <a:t> </a:t>
            </a:r>
            <a:r>
              <a:rPr lang="es-PE" sz="1400" dirty="0" err="1">
                <a:latin typeface="Palatino Linotype" pitchFamily="18" charset="0"/>
              </a:rPr>
              <a:t>ecological</a:t>
            </a:r>
            <a:r>
              <a:rPr lang="es-PE" sz="1400" dirty="0">
                <a:latin typeface="Palatino Linotype" pitchFamily="18" charset="0"/>
              </a:rPr>
              <a:t> stress </a:t>
            </a:r>
            <a:r>
              <a:rPr lang="es-PE" sz="1400" dirty="0" err="1">
                <a:latin typeface="Palatino Linotype" pitchFamily="18" charset="0"/>
              </a:rPr>
              <a:t>due</a:t>
            </a:r>
            <a:r>
              <a:rPr lang="es-PE" sz="1400" dirty="0">
                <a:latin typeface="Palatino Linotype" pitchFamily="18" charset="0"/>
              </a:rPr>
              <a:t> </a:t>
            </a:r>
            <a:r>
              <a:rPr lang="es-PE" sz="1400" dirty="0" err="1" smtClean="0">
                <a:latin typeface="Palatino Linotype" pitchFamily="18" charset="0"/>
              </a:rPr>
              <a:t>to</a:t>
            </a:r>
            <a:r>
              <a:rPr lang="es-PE" sz="1400" dirty="0" smtClean="0">
                <a:latin typeface="Palatino Linotype" pitchFamily="18" charset="0"/>
              </a:rPr>
              <a:t> </a:t>
            </a:r>
            <a:r>
              <a:rPr lang="es-PE" sz="1400" dirty="0" err="1" smtClean="0">
                <a:latin typeface="Palatino Linotype" pitchFamily="18" charset="0"/>
              </a:rPr>
              <a:t>lack</a:t>
            </a:r>
            <a:r>
              <a:rPr lang="es-PE" sz="1400" dirty="0" smtClean="0">
                <a:latin typeface="Palatino Linotype" pitchFamily="18" charset="0"/>
              </a:rPr>
              <a:t> </a:t>
            </a:r>
            <a:r>
              <a:rPr lang="es-PE" sz="1400" dirty="0">
                <a:latin typeface="Palatino Linotype" pitchFamily="18" charset="0"/>
              </a:rPr>
              <a:t>of </a:t>
            </a:r>
            <a:r>
              <a:rPr lang="es-PE" sz="1400" dirty="0" err="1">
                <a:latin typeface="Palatino Linotype" pitchFamily="18" charset="0"/>
              </a:rPr>
              <a:t>precipitation</a:t>
            </a:r>
            <a:r>
              <a:rPr lang="es-PE" sz="1400" dirty="0">
                <a:latin typeface="Palatino Linotype" pitchFamily="18" charset="0"/>
              </a:rPr>
              <a:t> and </a:t>
            </a:r>
            <a:r>
              <a:rPr lang="es-PE" sz="1400" dirty="0" err="1" smtClean="0">
                <a:latin typeface="Palatino Linotype" pitchFamily="18" charset="0"/>
              </a:rPr>
              <a:t>shortages</a:t>
            </a:r>
            <a:r>
              <a:rPr lang="es-PE" sz="1400" dirty="0" smtClean="0">
                <a:latin typeface="Palatino Linotype" pitchFamily="18" charset="0"/>
              </a:rPr>
              <a:t> </a:t>
            </a:r>
            <a:r>
              <a:rPr lang="es-PE" sz="1400" dirty="0">
                <a:latin typeface="Palatino Linotype" pitchFamily="18" charset="0"/>
              </a:rPr>
              <a:t>in </a:t>
            </a:r>
            <a:r>
              <a:rPr lang="es-PE" sz="1400" dirty="0" err="1">
                <a:latin typeface="Palatino Linotype" pitchFamily="18" charset="0"/>
              </a:rPr>
              <a:t>water</a:t>
            </a:r>
            <a:r>
              <a:rPr lang="es-PE" sz="1400" dirty="0">
                <a:latin typeface="Palatino Linotype" pitchFamily="18" charset="0"/>
              </a:rPr>
              <a:t> </a:t>
            </a:r>
            <a:r>
              <a:rPr lang="es-PE" sz="1400" dirty="0" err="1">
                <a:latin typeface="Palatino Linotype" pitchFamily="18" charset="0"/>
              </a:rPr>
              <a:t>supply</a:t>
            </a:r>
            <a:r>
              <a:rPr lang="es-PE" sz="1400" dirty="0">
                <a:latin typeface="Palatino Linotype" pitchFamily="18" charset="0"/>
              </a:rPr>
              <a:t> </a:t>
            </a:r>
            <a:r>
              <a:rPr lang="es-PE" sz="1400" dirty="0" err="1">
                <a:latin typeface="Palatino Linotype" pitchFamily="18" charset="0"/>
              </a:rPr>
              <a:t>for</a:t>
            </a:r>
            <a:r>
              <a:rPr lang="es-PE" sz="1400" dirty="0">
                <a:latin typeface="Palatino Linotype" pitchFamily="18" charset="0"/>
              </a:rPr>
              <a:t> </a:t>
            </a:r>
            <a:r>
              <a:rPr lang="es-PE" sz="1400" dirty="0" err="1">
                <a:latin typeface="Palatino Linotype" pitchFamily="18" charset="0"/>
              </a:rPr>
              <a:t>plant</a:t>
            </a:r>
            <a:r>
              <a:rPr lang="es-PE" sz="1400" dirty="0">
                <a:latin typeface="Palatino Linotype" pitchFamily="18" charset="0"/>
              </a:rPr>
              <a:t> </a:t>
            </a:r>
            <a:r>
              <a:rPr lang="es-PE" sz="1400" dirty="0" err="1" smtClean="0">
                <a:latin typeface="Palatino Linotype" pitchFamily="18" charset="0"/>
              </a:rPr>
              <a:t>growth</a:t>
            </a:r>
            <a:r>
              <a:rPr lang="es-PE" sz="1400" dirty="0" smtClean="0">
                <a:latin typeface="Palatino Linotype" pitchFamily="18" charset="0"/>
              </a:rPr>
              <a:t>.</a:t>
            </a:r>
          </a:p>
          <a:p>
            <a:pPr>
              <a:lnSpc>
                <a:spcPct val="150000"/>
              </a:lnSpc>
            </a:pPr>
            <a:r>
              <a:rPr lang="es-PE" sz="1400" dirty="0" err="1" smtClean="0">
                <a:latin typeface="Palatino Linotype" pitchFamily="18" charset="0"/>
              </a:rPr>
              <a:t>Hence</a:t>
            </a:r>
            <a:r>
              <a:rPr lang="es-PE" sz="1400" dirty="0" smtClean="0">
                <a:latin typeface="Palatino Linotype" pitchFamily="18" charset="0"/>
              </a:rPr>
              <a:t>, </a:t>
            </a:r>
            <a:r>
              <a:rPr lang="es-PE" sz="1400" dirty="0" err="1" smtClean="0">
                <a:latin typeface="Palatino Linotype" pitchFamily="18" charset="0"/>
              </a:rPr>
              <a:t>vegetative</a:t>
            </a:r>
            <a:r>
              <a:rPr lang="es-PE" sz="1400" dirty="0" smtClean="0">
                <a:latin typeface="Palatino Linotype" pitchFamily="18" charset="0"/>
              </a:rPr>
              <a:t> </a:t>
            </a:r>
            <a:r>
              <a:rPr lang="es-PE" sz="1400" dirty="0" err="1" smtClean="0">
                <a:latin typeface="Palatino Linotype" pitchFamily="18" charset="0"/>
              </a:rPr>
              <a:t>condition</a:t>
            </a:r>
            <a:r>
              <a:rPr lang="es-PE" sz="1400" dirty="0" smtClean="0">
                <a:latin typeface="Palatino Linotype" pitchFamily="18" charset="0"/>
              </a:rPr>
              <a:t> </a:t>
            </a:r>
            <a:r>
              <a:rPr lang="es-PE" sz="1400" dirty="0" err="1" smtClean="0">
                <a:latin typeface="Palatino Linotype" pitchFamily="18" charset="0"/>
              </a:rPr>
              <a:t>is</a:t>
            </a:r>
            <a:r>
              <a:rPr lang="es-PE" sz="1400" dirty="0" smtClean="0">
                <a:latin typeface="Palatino Linotype" pitchFamily="18" charset="0"/>
              </a:rPr>
              <a:t> </a:t>
            </a:r>
            <a:r>
              <a:rPr lang="es-PE" sz="1400" dirty="0" err="1" smtClean="0">
                <a:latin typeface="Palatino Linotype" pitchFamily="18" charset="0"/>
              </a:rPr>
              <a:t>an</a:t>
            </a:r>
            <a:r>
              <a:rPr lang="es-PE" sz="1400" dirty="0" smtClean="0">
                <a:latin typeface="Palatino Linotype" pitchFamily="18" charset="0"/>
              </a:rPr>
              <a:t> ideal </a:t>
            </a:r>
            <a:r>
              <a:rPr lang="es-PE" sz="1400" dirty="0" err="1" smtClean="0">
                <a:latin typeface="Palatino Linotype" pitchFamily="18" charset="0"/>
              </a:rPr>
              <a:t>indicator</a:t>
            </a:r>
            <a:r>
              <a:rPr lang="es-PE" sz="1400" dirty="0" smtClean="0">
                <a:latin typeface="Palatino Linotype" pitchFamily="18" charset="0"/>
              </a:rPr>
              <a:t> of  </a:t>
            </a:r>
            <a:r>
              <a:rPr lang="es-PE" sz="1400" dirty="0" err="1" smtClean="0">
                <a:latin typeface="Palatino Linotype" pitchFamily="18" charset="0"/>
              </a:rPr>
              <a:t>the</a:t>
            </a:r>
            <a:r>
              <a:rPr lang="es-PE" sz="1400" dirty="0" smtClean="0">
                <a:latin typeface="Palatino Linotype" pitchFamily="18" charset="0"/>
              </a:rPr>
              <a:t> </a:t>
            </a:r>
            <a:r>
              <a:rPr lang="es-PE" sz="1400" dirty="0" err="1" smtClean="0">
                <a:latin typeface="Palatino Linotype" pitchFamily="18" charset="0"/>
              </a:rPr>
              <a:t>level</a:t>
            </a:r>
            <a:r>
              <a:rPr lang="es-PE" sz="1400" dirty="0" smtClean="0">
                <a:latin typeface="Palatino Linotype" pitchFamily="18" charset="0"/>
              </a:rPr>
              <a:t> of </a:t>
            </a:r>
            <a:r>
              <a:rPr lang="es-PE" sz="1400" dirty="0" err="1" smtClean="0">
                <a:latin typeface="Palatino Linotype" pitchFamily="18" charset="0"/>
              </a:rPr>
              <a:t>atmospheric</a:t>
            </a:r>
            <a:r>
              <a:rPr lang="es-PE" sz="1400" dirty="0" smtClean="0">
                <a:latin typeface="Palatino Linotype" pitchFamily="18" charset="0"/>
              </a:rPr>
              <a:t> </a:t>
            </a:r>
            <a:r>
              <a:rPr lang="es-PE" sz="1400" dirty="0" err="1" smtClean="0">
                <a:latin typeface="Palatino Linotype" pitchFamily="18" charset="0"/>
              </a:rPr>
              <a:t>droughtiness</a:t>
            </a:r>
            <a:r>
              <a:rPr lang="es-PE" sz="1400" dirty="0" smtClean="0">
                <a:latin typeface="Palatino Linotype" pitchFamily="18" charset="0"/>
              </a:rPr>
              <a:t>.</a:t>
            </a:r>
          </a:p>
          <a:p>
            <a:pPr>
              <a:buNone/>
            </a:pPr>
            <a:endParaRPr lang="en-US" sz="1600" dirty="0">
              <a:latin typeface="Palatino Linotype" pitchFamily="18" charset="0"/>
            </a:endParaRPr>
          </a:p>
        </p:txBody>
      </p:sp>
      <p:pic>
        <p:nvPicPr>
          <p:cNvPr id="4" name="Picture 3" descr="10370752-3x2-940x627.jpg"/>
          <p:cNvPicPr>
            <a:picLocks noChangeAspect="1"/>
          </p:cNvPicPr>
          <p:nvPr/>
        </p:nvPicPr>
        <p:blipFill>
          <a:blip r:embed="rId3" cstate="print"/>
          <a:stretch>
            <a:fillRect/>
          </a:stretch>
        </p:blipFill>
        <p:spPr>
          <a:xfrm>
            <a:off x="1676400" y="2438400"/>
            <a:ext cx="5657666" cy="3773784"/>
          </a:xfrm>
          <a:prstGeom prst="rect">
            <a:avLst/>
          </a:prstGeom>
          <a:ln w="6350">
            <a:solidFill>
              <a:schemeClr val="tx1"/>
            </a:solidFill>
          </a:ln>
        </p:spPr>
      </p:pic>
      <p:sp>
        <p:nvSpPr>
          <p:cNvPr id="5" name="TextBox 4"/>
          <p:cNvSpPr txBox="1"/>
          <p:nvPr/>
        </p:nvSpPr>
        <p:spPr>
          <a:xfrm>
            <a:off x="6705600" y="6477000"/>
            <a:ext cx="2209800" cy="230832"/>
          </a:xfrm>
          <a:prstGeom prst="rect">
            <a:avLst/>
          </a:prstGeom>
          <a:noFill/>
        </p:spPr>
        <p:txBody>
          <a:bodyPr wrap="square" rtlCol="0">
            <a:spAutoFit/>
          </a:bodyPr>
          <a:lstStyle/>
          <a:p>
            <a:pPr algn="ctr"/>
            <a:r>
              <a:rPr lang="en-US" sz="900" dirty="0" smtClean="0">
                <a:latin typeface="Palatino Linotype" pitchFamily="18" charset="0"/>
              </a:rPr>
              <a:t>Image Courtesy: abc.net.au</a:t>
            </a:r>
            <a:endParaRPr lang="en-US" sz="900" dirty="0">
              <a:latin typeface="Palatino Linotype" pitchFamily="18" charset="0"/>
            </a:endParaRPr>
          </a:p>
        </p:txBody>
      </p:sp>
      <p:sp>
        <p:nvSpPr>
          <p:cNvPr id="6" name="TextBox 5"/>
          <p:cNvSpPr txBox="1"/>
          <p:nvPr/>
        </p:nvSpPr>
        <p:spPr>
          <a:xfrm>
            <a:off x="1676399" y="6240929"/>
            <a:ext cx="2828833" cy="261610"/>
          </a:xfrm>
          <a:prstGeom prst="rect">
            <a:avLst/>
          </a:prstGeom>
          <a:noFill/>
        </p:spPr>
        <p:txBody>
          <a:bodyPr wrap="square" rtlCol="0">
            <a:spAutoFit/>
          </a:bodyPr>
          <a:lstStyle/>
          <a:p>
            <a:pPr algn="ctr"/>
            <a:r>
              <a:rPr lang="en-US" sz="1100" dirty="0" smtClean="0">
                <a:latin typeface="Palatino Linotype" pitchFamily="18" charset="0"/>
              </a:rPr>
              <a:t>Drought Condition</a:t>
            </a:r>
            <a:endParaRPr lang="en-US" sz="1100" dirty="0">
              <a:latin typeface="Palatino Linotype" pitchFamily="18" charset="0"/>
            </a:endParaRPr>
          </a:p>
        </p:txBody>
      </p:sp>
      <p:sp>
        <p:nvSpPr>
          <p:cNvPr id="7" name="TextBox 6"/>
          <p:cNvSpPr txBox="1"/>
          <p:nvPr/>
        </p:nvSpPr>
        <p:spPr>
          <a:xfrm>
            <a:off x="4505233" y="6233779"/>
            <a:ext cx="2828833" cy="261610"/>
          </a:xfrm>
          <a:prstGeom prst="rect">
            <a:avLst/>
          </a:prstGeom>
          <a:noFill/>
        </p:spPr>
        <p:txBody>
          <a:bodyPr wrap="square" rtlCol="0">
            <a:spAutoFit/>
          </a:bodyPr>
          <a:lstStyle/>
          <a:p>
            <a:pPr algn="ctr"/>
            <a:r>
              <a:rPr lang="en-US" sz="1100" dirty="0" smtClean="0">
                <a:latin typeface="Palatino Linotype" pitchFamily="18" charset="0"/>
              </a:rPr>
              <a:t>Regular Condition</a:t>
            </a:r>
            <a:endParaRPr lang="en-US" sz="1100" dirty="0">
              <a:latin typeface="Palatino Linotype" pitchFamily="18" charset="0"/>
            </a:endParaRPr>
          </a:p>
        </p:txBody>
      </p:sp>
      <p:sp>
        <p:nvSpPr>
          <p:cNvPr id="8" name="TextBox 7"/>
          <p:cNvSpPr txBox="1"/>
          <p:nvPr/>
        </p:nvSpPr>
        <p:spPr>
          <a:xfrm>
            <a:off x="533400" y="2819400"/>
            <a:ext cx="838200" cy="400110"/>
          </a:xfrm>
          <a:prstGeom prst="rect">
            <a:avLst/>
          </a:prstGeom>
          <a:noFill/>
        </p:spPr>
        <p:txBody>
          <a:bodyPr wrap="square" rtlCol="0">
            <a:spAutoFit/>
          </a:bodyPr>
          <a:lstStyle/>
          <a:p>
            <a:pPr algn="just"/>
            <a:r>
              <a:rPr lang="en-US" sz="1000" dirty="0" smtClean="0">
                <a:latin typeface="Palatino Linotype" pitchFamily="18" charset="0"/>
              </a:rPr>
              <a:t>Stressed vegetation</a:t>
            </a:r>
            <a:endParaRPr lang="en-US" sz="1000" dirty="0">
              <a:latin typeface="Palatino Linotype" pitchFamily="18" charset="0"/>
            </a:endParaRPr>
          </a:p>
        </p:txBody>
      </p:sp>
      <p:cxnSp>
        <p:nvCxnSpPr>
          <p:cNvPr id="10" name="Straight Arrow Connector 9"/>
          <p:cNvCxnSpPr/>
          <p:nvPr/>
        </p:nvCxnSpPr>
        <p:spPr>
          <a:xfrm>
            <a:off x="1219200" y="3019455"/>
            <a:ext cx="2133600" cy="104745"/>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a:off x="7620000" y="2871772"/>
            <a:ext cx="1371600" cy="400110"/>
          </a:xfrm>
          <a:prstGeom prst="rect">
            <a:avLst/>
          </a:prstGeom>
          <a:noFill/>
        </p:spPr>
        <p:txBody>
          <a:bodyPr wrap="square" rtlCol="0">
            <a:spAutoFit/>
          </a:bodyPr>
          <a:lstStyle/>
          <a:p>
            <a:r>
              <a:rPr lang="en-US" sz="1000" dirty="0" smtClean="0">
                <a:latin typeface="Palatino Linotype" pitchFamily="18" charset="0"/>
              </a:rPr>
              <a:t>Better (More alive) vegetation condition</a:t>
            </a:r>
            <a:endParaRPr lang="en-US" sz="1000" dirty="0">
              <a:latin typeface="Palatino Linotype" pitchFamily="18" charset="0"/>
            </a:endParaRPr>
          </a:p>
        </p:txBody>
      </p:sp>
      <p:cxnSp>
        <p:nvCxnSpPr>
          <p:cNvPr id="15" name="Straight Arrow Connector 14"/>
          <p:cNvCxnSpPr>
            <a:stCxn id="13" idx="1"/>
          </p:cNvCxnSpPr>
          <p:nvPr/>
        </p:nvCxnSpPr>
        <p:spPr>
          <a:xfrm flipH="1">
            <a:off x="6553200" y="3071827"/>
            <a:ext cx="1066800" cy="357173"/>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sp>
        <p:nvSpPr>
          <p:cNvPr id="16" name="TextBox 15"/>
          <p:cNvSpPr txBox="1"/>
          <p:nvPr/>
        </p:nvSpPr>
        <p:spPr>
          <a:xfrm>
            <a:off x="581025" y="4800600"/>
            <a:ext cx="838200" cy="400110"/>
          </a:xfrm>
          <a:prstGeom prst="rect">
            <a:avLst/>
          </a:prstGeom>
          <a:noFill/>
        </p:spPr>
        <p:txBody>
          <a:bodyPr wrap="square" rtlCol="0">
            <a:spAutoFit/>
          </a:bodyPr>
          <a:lstStyle/>
          <a:p>
            <a:pPr algn="just"/>
            <a:r>
              <a:rPr lang="en-US" sz="1000" dirty="0" smtClean="0">
                <a:latin typeface="Palatino Linotype" pitchFamily="18" charset="0"/>
              </a:rPr>
              <a:t>Water Shortage</a:t>
            </a:r>
            <a:endParaRPr lang="en-US" sz="1000" dirty="0">
              <a:latin typeface="Palatino Linotype" pitchFamily="18" charset="0"/>
            </a:endParaRPr>
          </a:p>
        </p:txBody>
      </p:sp>
      <p:cxnSp>
        <p:nvCxnSpPr>
          <p:cNvPr id="17" name="Straight Arrow Connector 16"/>
          <p:cNvCxnSpPr/>
          <p:nvPr/>
        </p:nvCxnSpPr>
        <p:spPr>
          <a:xfrm>
            <a:off x="1219200" y="5076945"/>
            <a:ext cx="2133600" cy="104745"/>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sp>
        <p:nvSpPr>
          <p:cNvPr id="19" name="TextBox 18"/>
          <p:cNvSpPr txBox="1"/>
          <p:nvPr/>
        </p:nvSpPr>
        <p:spPr>
          <a:xfrm>
            <a:off x="7705725" y="5129377"/>
            <a:ext cx="971550" cy="861774"/>
          </a:xfrm>
          <a:prstGeom prst="rect">
            <a:avLst/>
          </a:prstGeom>
          <a:noFill/>
        </p:spPr>
        <p:txBody>
          <a:bodyPr wrap="square" rtlCol="0">
            <a:spAutoFit/>
          </a:bodyPr>
          <a:lstStyle/>
          <a:p>
            <a:r>
              <a:rPr lang="en-US" sz="1000" dirty="0" smtClean="0">
                <a:latin typeface="Palatino Linotype" pitchFamily="18" charset="0"/>
              </a:rPr>
              <a:t>Adequate Water Supply to support vegetation growth</a:t>
            </a:r>
            <a:endParaRPr lang="en-US" sz="1000" dirty="0">
              <a:latin typeface="Palatino Linotype" pitchFamily="18" charset="0"/>
            </a:endParaRPr>
          </a:p>
        </p:txBody>
      </p:sp>
      <p:cxnSp>
        <p:nvCxnSpPr>
          <p:cNvPr id="20" name="Straight Arrow Connector 19"/>
          <p:cNvCxnSpPr/>
          <p:nvPr/>
        </p:nvCxnSpPr>
        <p:spPr>
          <a:xfrm flipH="1">
            <a:off x="5919649" y="5381677"/>
            <a:ext cx="1786076" cy="357173"/>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1288" y="0"/>
            <a:ext cx="1922712" cy="480678"/>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2211" y="-8365"/>
            <a:ext cx="439471" cy="427593"/>
          </a:xfrm>
          <a:prstGeom prst="rect">
            <a:avLst/>
          </a:prstGeom>
        </p:spPr>
      </p:pic>
      <p:sp>
        <p:nvSpPr>
          <p:cNvPr id="22" name="TextBox 21"/>
          <p:cNvSpPr txBox="1"/>
          <p:nvPr/>
        </p:nvSpPr>
        <p:spPr>
          <a:xfrm>
            <a:off x="152400" y="0"/>
            <a:ext cx="2438400" cy="261610"/>
          </a:xfrm>
          <a:prstGeom prst="rect">
            <a:avLst/>
          </a:prstGeom>
          <a:noFill/>
        </p:spPr>
        <p:txBody>
          <a:bodyPr wrap="square" rtlCol="0">
            <a:spAutoFit/>
          </a:bodyPr>
          <a:lstStyle/>
          <a:p>
            <a:r>
              <a:rPr lang="en-US" sz="1100" dirty="0" smtClean="0">
                <a:latin typeface="Palatino Linotype" pitchFamily="18" charset="0"/>
              </a:rPr>
              <a:t>Ghosh et al., 2020</a:t>
            </a:r>
            <a:endParaRPr lang="en-US" sz="1100" dirty="0">
              <a:latin typeface="Palatino Linotype" pitchFamily="18" charset="0"/>
            </a:endParaRP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9002" y="61450"/>
            <a:ext cx="1052286" cy="35777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63562"/>
          </a:xfrm>
        </p:spPr>
        <p:txBody>
          <a:bodyPr>
            <a:normAutofit/>
          </a:bodyPr>
          <a:lstStyle/>
          <a:p>
            <a:r>
              <a:rPr lang="en-US" sz="2200" dirty="0" smtClean="0">
                <a:latin typeface="Palatino Linotype" pitchFamily="18" charset="0"/>
              </a:rPr>
              <a:t>What is PDSI ?</a:t>
            </a:r>
            <a:endParaRPr lang="en-US" sz="2200" dirty="0">
              <a:latin typeface="Palatino Linotype" pitchFamily="18" charset="0"/>
            </a:endParaRPr>
          </a:p>
        </p:txBody>
      </p:sp>
      <p:sp>
        <p:nvSpPr>
          <p:cNvPr id="3" name="Content Placeholder 2"/>
          <p:cNvSpPr>
            <a:spLocks noGrp="1"/>
          </p:cNvSpPr>
          <p:nvPr>
            <p:ph idx="1"/>
          </p:nvPr>
        </p:nvSpPr>
        <p:spPr>
          <a:xfrm>
            <a:off x="381000" y="1752600"/>
            <a:ext cx="8229600" cy="5086350"/>
          </a:xfrm>
        </p:spPr>
        <p:txBody>
          <a:bodyPr>
            <a:normAutofit/>
          </a:bodyPr>
          <a:lstStyle/>
          <a:p>
            <a:pPr algn="just">
              <a:lnSpc>
                <a:spcPct val="150000"/>
              </a:lnSpc>
            </a:pPr>
            <a:r>
              <a:rPr lang="es-PE" sz="1200" dirty="0" err="1">
                <a:latin typeface="Palatino Linotype" pitchFamily="18" charset="0"/>
              </a:rPr>
              <a:t>The</a:t>
            </a:r>
            <a:r>
              <a:rPr lang="es-PE" sz="1200" dirty="0">
                <a:latin typeface="Palatino Linotype" pitchFamily="18" charset="0"/>
              </a:rPr>
              <a:t> Palmer </a:t>
            </a:r>
            <a:r>
              <a:rPr lang="es-PE" sz="1200" dirty="0" err="1">
                <a:latin typeface="Palatino Linotype" pitchFamily="18" charset="0"/>
              </a:rPr>
              <a:t>Drought</a:t>
            </a:r>
            <a:r>
              <a:rPr lang="es-PE" sz="1200" dirty="0">
                <a:latin typeface="Palatino Linotype" pitchFamily="18" charset="0"/>
              </a:rPr>
              <a:t> </a:t>
            </a:r>
            <a:r>
              <a:rPr lang="es-PE" sz="1200" dirty="0" err="1">
                <a:latin typeface="Palatino Linotype" pitchFamily="18" charset="0"/>
              </a:rPr>
              <a:t>Severity</a:t>
            </a:r>
            <a:r>
              <a:rPr lang="es-PE" sz="1200" dirty="0">
                <a:latin typeface="Palatino Linotype" pitchFamily="18" charset="0"/>
              </a:rPr>
              <a:t> </a:t>
            </a:r>
            <a:r>
              <a:rPr lang="es-PE" sz="1200" dirty="0" err="1">
                <a:latin typeface="Palatino Linotype" pitchFamily="18" charset="0"/>
              </a:rPr>
              <a:t>Index</a:t>
            </a:r>
            <a:r>
              <a:rPr lang="es-PE" sz="1200" dirty="0">
                <a:latin typeface="Palatino Linotype" pitchFamily="18" charset="0"/>
              </a:rPr>
              <a:t> (</a:t>
            </a:r>
            <a:r>
              <a:rPr lang="es-PE" sz="1200" dirty="0" smtClean="0">
                <a:latin typeface="Palatino Linotype" pitchFamily="18" charset="0"/>
              </a:rPr>
              <a:t>PDSI) </a:t>
            </a:r>
            <a:r>
              <a:rPr lang="es-PE" sz="1200" dirty="0" err="1" smtClean="0">
                <a:latin typeface="Palatino Linotype" pitchFamily="18" charset="0"/>
              </a:rPr>
              <a:t>is</a:t>
            </a:r>
            <a:r>
              <a:rPr lang="es-PE" sz="1200" dirty="0" smtClean="0">
                <a:latin typeface="Palatino Linotype" pitchFamily="18" charset="0"/>
              </a:rPr>
              <a:t> </a:t>
            </a:r>
            <a:r>
              <a:rPr lang="es-PE" sz="1200" dirty="0" err="1">
                <a:latin typeface="Palatino Linotype" pitchFamily="18" charset="0"/>
              </a:rPr>
              <a:t>one</a:t>
            </a:r>
            <a:r>
              <a:rPr lang="es-PE" sz="1200" dirty="0">
                <a:latin typeface="Palatino Linotype" pitchFamily="18" charset="0"/>
              </a:rPr>
              <a:t> of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most</a:t>
            </a:r>
            <a:r>
              <a:rPr lang="es-PE" sz="1200" dirty="0">
                <a:latin typeface="Palatino Linotype" pitchFamily="18" charset="0"/>
              </a:rPr>
              <a:t> </a:t>
            </a:r>
            <a:r>
              <a:rPr lang="es-PE" sz="1200" dirty="0" err="1">
                <a:latin typeface="Palatino Linotype" pitchFamily="18" charset="0"/>
              </a:rPr>
              <a:t>effective</a:t>
            </a:r>
            <a:r>
              <a:rPr lang="es-PE" sz="1200" dirty="0">
                <a:latin typeface="Palatino Linotype" pitchFamily="18" charset="0"/>
              </a:rPr>
              <a:t>, </a:t>
            </a:r>
            <a:r>
              <a:rPr lang="es-PE" sz="1200" dirty="0" err="1">
                <a:latin typeface="Palatino Linotype" pitchFamily="18" charset="0"/>
              </a:rPr>
              <a:t>well-acknowledged</a:t>
            </a:r>
            <a:r>
              <a:rPr lang="es-PE" sz="1200" dirty="0">
                <a:latin typeface="Palatino Linotype" pitchFamily="18" charset="0"/>
              </a:rPr>
              <a:t>, and </a:t>
            </a:r>
            <a:r>
              <a:rPr lang="es-PE" sz="1200" dirty="0" err="1">
                <a:latin typeface="Palatino Linotype" pitchFamily="18" charset="0"/>
              </a:rPr>
              <a:t>widely</a:t>
            </a:r>
            <a:r>
              <a:rPr lang="es-PE" sz="1200" dirty="0">
                <a:latin typeface="Palatino Linotype" pitchFamily="18" charset="0"/>
              </a:rPr>
              <a:t> </a:t>
            </a:r>
            <a:r>
              <a:rPr lang="es-PE" sz="1200" dirty="0" err="1">
                <a:latin typeface="Palatino Linotype" pitchFamily="18" charset="0"/>
              </a:rPr>
              <a:t>used</a:t>
            </a:r>
            <a:r>
              <a:rPr lang="es-PE" sz="1200" dirty="0">
                <a:latin typeface="Palatino Linotype" pitchFamily="18" charset="0"/>
              </a:rPr>
              <a:t> </a:t>
            </a:r>
            <a:r>
              <a:rPr lang="es-PE" sz="1200" dirty="0" err="1">
                <a:latin typeface="Palatino Linotype" pitchFamily="18" charset="0"/>
              </a:rPr>
              <a:t>drought</a:t>
            </a:r>
            <a:r>
              <a:rPr lang="es-PE" sz="1200" dirty="0">
                <a:latin typeface="Palatino Linotype" pitchFamily="18" charset="0"/>
              </a:rPr>
              <a:t> </a:t>
            </a:r>
            <a:r>
              <a:rPr lang="es-PE" sz="1200" dirty="0" err="1">
                <a:latin typeface="Palatino Linotype" pitchFamily="18" charset="0"/>
              </a:rPr>
              <a:t>severity</a:t>
            </a:r>
            <a:r>
              <a:rPr lang="es-PE" sz="1200" dirty="0">
                <a:latin typeface="Palatino Linotype" pitchFamily="18" charset="0"/>
              </a:rPr>
              <a:t> </a:t>
            </a:r>
            <a:r>
              <a:rPr lang="es-PE" sz="1200" dirty="0" err="1">
                <a:latin typeface="Palatino Linotype" pitchFamily="18" charset="0"/>
              </a:rPr>
              <a:t>index</a:t>
            </a:r>
            <a:r>
              <a:rPr lang="es-PE" sz="1200" dirty="0">
                <a:latin typeface="Palatino Linotype" pitchFamily="18" charset="0"/>
              </a:rPr>
              <a:t> </a:t>
            </a:r>
            <a:r>
              <a:rPr lang="es-PE" sz="1200" dirty="0" err="1">
                <a:latin typeface="Palatino Linotype" pitchFamily="18" charset="0"/>
              </a:rPr>
              <a:t>that</a:t>
            </a:r>
            <a:r>
              <a:rPr lang="es-PE" sz="1200" dirty="0">
                <a:latin typeface="Palatino Linotype" pitchFamily="18" charset="0"/>
              </a:rPr>
              <a:t> </a:t>
            </a:r>
            <a:r>
              <a:rPr lang="es-PE" sz="1200" dirty="0" err="1">
                <a:latin typeface="Palatino Linotype" pitchFamily="18" charset="0"/>
              </a:rPr>
              <a:t>particularly</a:t>
            </a:r>
            <a:r>
              <a:rPr lang="es-PE" sz="1200" dirty="0">
                <a:latin typeface="Palatino Linotype" pitchFamily="18" charset="0"/>
              </a:rPr>
              <a:t> determines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long-term</a:t>
            </a:r>
            <a:r>
              <a:rPr lang="es-PE" sz="1200" dirty="0">
                <a:latin typeface="Palatino Linotype" pitchFamily="18" charset="0"/>
              </a:rPr>
              <a:t> </a:t>
            </a:r>
            <a:r>
              <a:rPr lang="es-PE" sz="1200" dirty="0" err="1">
                <a:latin typeface="Palatino Linotype" pitchFamily="18" charset="0"/>
              </a:rPr>
              <a:t>drought</a:t>
            </a:r>
            <a:r>
              <a:rPr lang="es-PE" sz="1200" dirty="0">
                <a:latin typeface="Palatino Linotype" pitchFamily="18" charset="0"/>
              </a:rPr>
              <a:t> </a:t>
            </a:r>
            <a:r>
              <a:rPr lang="es-PE" sz="1200" dirty="0" err="1">
                <a:latin typeface="Palatino Linotype" pitchFamily="18" charset="0"/>
              </a:rPr>
              <a:t>conditions</a:t>
            </a:r>
            <a:r>
              <a:rPr lang="es-PE" sz="1200" dirty="0">
                <a:latin typeface="Palatino Linotype" pitchFamily="18" charset="0"/>
              </a:rPr>
              <a:t> </a:t>
            </a:r>
            <a:r>
              <a:rPr lang="es-PE" sz="1200" dirty="0" err="1">
                <a:latin typeface="Palatino Linotype" pitchFamily="18" charset="0"/>
              </a:rPr>
              <a:t>over</a:t>
            </a:r>
            <a:r>
              <a:rPr lang="es-PE" sz="1200" dirty="0">
                <a:latin typeface="Palatino Linotype" pitchFamily="18" charset="0"/>
              </a:rPr>
              <a:t>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forest</a:t>
            </a:r>
            <a:r>
              <a:rPr lang="es-PE" sz="1200" dirty="0">
                <a:latin typeface="Palatino Linotype" pitchFamily="18" charset="0"/>
              </a:rPr>
              <a:t> and </a:t>
            </a:r>
            <a:r>
              <a:rPr lang="es-PE" sz="1200" dirty="0" err="1">
                <a:latin typeface="Palatino Linotype" pitchFamily="18" charset="0"/>
              </a:rPr>
              <a:t>other</a:t>
            </a:r>
            <a:r>
              <a:rPr lang="es-PE" sz="1200" dirty="0">
                <a:latin typeface="Palatino Linotype" pitchFamily="18" charset="0"/>
              </a:rPr>
              <a:t> </a:t>
            </a:r>
            <a:r>
              <a:rPr lang="es-PE" sz="1200" dirty="0" err="1">
                <a:latin typeface="Palatino Linotype" pitchFamily="18" charset="0"/>
              </a:rPr>
              <a:t>terrestrial</a:t>
            </a:r>
            <a:r>
              <a:rPr lang="es-PE" sz="1200" dirty="0">
                <a:latin typeface="Palatino Linotype" pitchFamily="18" charset="0"/>
              </a:rPr>
              <a:t> </a:t>
            </a:r>
            <a:r>
              <a:rPr lang="es-PE" sz="1200" dirty="0" err="1">
                <a:latin typeface="Palatino Linotype" pitchFamily="18" charset="0"/>
              </a:rPr>
              <a:t>ecosystems</a:t>
            </a:r>
            <a:r>
              <a:rPr lang="es-PE" sz="1200" dirty="0">
                <a:latin typeface="Palatino Linotype" pitchFamily="18" charset="0"/>
              </a:rPr>
              <a:t>. </a:t>
            </a:r>
            <a:endParaRPr lang="en-US" sz="1200" dirty="0">
              <a:latin typeface="Palatino Linotype" pitchFamily="18" charset="0"/>
            </a:endParaRPr>
          </a:p>
          <a:p>
            <a:pPr algn="just">
              <a:lnSpc>
                <a:spcPct val="150000"/>
              </a:lnSpc>
            </a:pPr>
            <a:r>
              <a:rPr lang="es-PE" sz="1200" dirty="0" err="1">
                <a:latin typeface="Palatino Linotype" pitchFamily="18" charset="0"/>
              </a:rPr>
              <a:t>The</a:t>
            </a:r>
            <a:r>
              <a:rPr lang="es-PE" sz="1200" dirty="0">
                <a:latin typeface="Palatino Linotype" pitchFamily="18" charset="0"/>
              </a:rPr>
              <a:t> PDSI </a:t>
            </a:r>
            <a:r>
              <a:rPr lang="es-PE" sz="1200" dirty="0" err="1">
                <a:latin typeface="Palatino Linotype" pitchFamily="18" charset="0"/>
              </a:rPr>
              <a:t>is</a:t>
            </a:r>
            <a:r>
              <a:rPr lang="es-PE" sz="1200" dirty="0">
                <a:latin typeface="Palatino Linotype" pitchFamily="18" charset="0"/>
              </a:rPr>
              <a:t> </a:t>
            </a:r>
            <a:r>
              <a:rPr lang="es-PE" sz="1200" dirty="0" err="1">
                <a:latin typeface="Palatino Linotype" pitchFamily="18" charset="0"/>
              </a:rPr>
              <a:t>based</a:t>
            </a:r>
            <a:r>
              <a:rPr lang="es-PE" sz="1200" dirty="0">
                <a:latin typeface="Palatino Linotype" pitchFamily="18" charset="0"/>
              </a:rPr>
              <a:t> </a:t>
            </a:r>
            <a:r>
              <a:rPr lang="es-PE" sz="1200" dirty="0" err="1">
                <a:latin typeface="Palatino Linotype" pitchFamily="18" charset="0"/>
              </a:rPr>
              <a:t>on</a:t>
            </a:r>
            <a:r>
              <a:rPr lang="es-PE" sz="1200" dirty="0">
                <a:latin typeface="Palatino Linotype" pitchFamily="18" charset="0"/>
              </a:rPr>
              <a:t>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demand</a:t>
            </a:r>
            <a:r>
              <a:rPr lang="es-PE" sz="1200" dirty="0">
                <a:latin typeface="Palatino Linotype" pitchFamily="18" charset="0"/>
              </a:rPr>
              <a:t> and </a:t>
            </a:r>
            <a:r>
              <a:rPr lang="es-PE" sz="1200" dirty="0" err="1">
                <a:latin typeface="Palatino Linotype" pitchFamily="18" charset="0"/>
              </a:rPr>
              <a:t>supply</a:t>
            </a:r>
            <a:r>
              <a:rPr lang="es-PE" sz="1200" dirty="0">
                <a:latin typeface="Palatino Linotype" pitchFamily="18" charset="0"/>
              </a:rPr>
              <a:t> concept of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water</a:t>
            </a:r>
            <a:r>
              <a:rPr lang="es-PE" sz="1200" dirty="0">
                <a:latin typeface="Palatino Linotype" pitchFamily="18" charset="0"/>
              </a:rPr>
              <a:t> balance </a:t>
            </a:r>
            <a:r>
              <a:rPr lang="es-PE" sz="1200" dirty="0" err="1">
                <a:latin typeface="Palatino Linotype" pitchFamily="18" charset="0"/>
              </a:rPr>
              <a:t>model</a:t>
            </a:r>
            <a:r>
              <a:rPr lang="es-PE" sz="1200" dirty="0">
                <a:latin typeface="Palatino Linotype" pitchFamily="18" charset="0"/>
              </a:rPr>
              <a:t>, </a:t>
            </a:r>
            <a:r>
              <a:rPr lang="es-PE" sz="1200" dirty="0" err="1">
                <a:latin typeface="Palatino Linotype" pitchFamily="18" charset="0"/>
              </a:rPr>
              <a:t>taking</a:t>
            </a:r>
            <a:r>
              <a:rPr lang="es-PE" sz="1200" dirty="0">
                <a:latin typeface="Palatino Linotype" pitchFamily="18" charset="0"/>
              </a:rPr>
              <a:t> </a:t>
            </a:r>
            <a:r>
              <a:rPr lang="es-PE" sz="1200" dirty="0" err="1">
                <a:latin typeface="Palatino Linotype" pitchFamily="18" charset="0"/>
              </a:rPr>
              <a:t>consideration</a:t>
            </a:r>
            <a:r>
              <a:rPr lang="es-PE" sz="1200" dirty="0">
                <a:latin typeface="Palatino Linotype" pitchFamily="18" charset="0"/>
              </a:rPr>
              <a:t> </a:t>
            </a:r>
            <a:r>
              <a:rPr lang="es-PE" sz="1200" dirty="0" err="1">
                <a:latin typeface="Palatino Linotype" pitchFamily="18" charset="0"/>
              </a:rPr>
              <a:t>not</a:t>
            </a:r>
            <a:r>
              <a:rPr lang="es-PE" sz="1200" dirty="0">
                <a:latin typeface="Palatino Linotype" pitchFamily="18" charset="0"/>
              </a:rPr>
              <a:t> </a:t>
            </a:r>
            <a:r>
              <a:rPr lang="es-PE" sz="1200" dirty="0" err="1">
                <a:latin typeface="Palatino Linotype" pitchFamily="18" charset="0"/>
              </a:rPr>
              <a:t>only</a:t>
            </a:r>
            <a:r>
              <a:rPr lang="es-PE" sz="1200" dirty="0">
                <a:latin typeface="Palatino Linotype" pitchFamily="18" charset="0"/>
              </a:rPr>
              <a:t> </a:t>
            </a:r>
            <a:r>
              <a:rPr lang="es-PE" sz="1200" dirty="0" err="1">
                <a:latin typeface="Palatino Linotype" pitchFamily="18" charset="0"/>
              </a:rPr>
              <a:t>precipitation</a:t>
            </a:r>
            <a:r>
              <a:rPr lang="es-PE" sz="1200" dirty="0">
                <a:latin typeface="Palatino Linotype" pitchFamily="18" charset="0"/>
              </a:rPr>
              <a:t> </a:t>
            </a:r>
            <a:r>
              <a:rPr lang="es-PE" sz="1200" dirty="0" err="1">
                <a:latin typeface="Palatino Linotype" pitchFamily="18" charset="0"/>
              </a:rPr>
              <a:t>deficit</a:t>
            </a:r>
            <a:r>
              <a:rPr lang="es-PE" sz="1200" dirty="0">
                <a:latin typeface="Palatino Linotype" pitchFamily="18" charset="0"/>
              </a:rPr>
              <a:t> </a:t>
            </a:r>
            <a:r>
              <a:rPr lang="es-PE" sz="1200" dirty="0" err="1">
                <a:latin typeface="Palatino Linotype" pitchFamily="18" charset="0"/>
              </a:rPr>
              <a:t>but</a:t>
            </a:r>
            <a:r>
              <a:rPr lang="es-PE" sz="1200" dirty="0">
                <a:latin typeface="Palatino Linotype" pitchFamily="18" charset="0"/>
              </a:rPr>
              <a:t> </a:t>
            </a:r>
            <a:r>
              <a:rPr lang="es-PE" sz="1200" dirty="0" err="1">
                <a:latin typeface="Palatino Linotype" pitchFamily="18" charset="0"/>
              </a:rPr>
              <a:t>also</a:t>
            </a:r>
            <a:r>
              <a:rPr lang="es-PE" sz="1200" dirty="0">
                <a:latin typeface="Palatino Linotype" pitchFamily="18" charset="0"/>
              </a:rPr>
              <a:t> </a:t>
            </a:r>
            <a:r>
              <a:rPr lang="es-PE" sz="1200" dirty="0" err="1">
                <a:latin typeface="Palatino Linotype" pitchFamily="18" charset="0"/>
              </a:rPr>
              <a:t>includes</a:t>
            </a:r>
            <a:r>
              <a:rPr lang="es-PE" sz="1200" dirty="0">
                <a:latin typeface="Palatino Linotype" pitchFamily="18" charset="0"/>
              </a:rPr>
              <a:t> local </a:t>
            </a:r>
            <a:r>
              <a:rPr lang="es-PE" sz="1200" dirty="0" err="1">
                <a:latin typeface="Palatino Linotype" pitchFamily="18" charset="0"/>
              </a:rPr>
              <a:t>temperature</a:t>
            </a:r>
            <a:r>
              <a:rPr lang="es-PE" sz="1200" dirty="0">
                <a:latin typeface="Palatino Linotype" pitchFamily="18" charset="0"/>
              </a:rPr>
              <a:t> and </a:t>
            </a:r>
            <a:r>
              <a:rPr lang="es-PE" sz="1200" dirty="0" err="1">
                <a:latin typeface="Palatino Linotype" pitchFamily="18" charset="0"/>
              </a:rPr>
              <a:t>soil</a:t>
            </a:r>
            <a:r>
              <a:rPr lang="es-PE" sz="1200" dirty="0">
                <a:latin typeface="Palatino Linotype" pitchFamily="18" charset="0"/>
              </a:rPr>
              <a:t> </a:t>
            </a:r>
            <a:r>
              <a:rPr lang="es-PE" sz="1200" dirty="0" err="1">
                <a:latin typeface="Palatino Linotype" pitchFamily="18" charset="0"/>
              </a:rPr>
              <a:t>moisture</a:t>
            </a:r>
            <a:r>
              <a:rPr lang="es-PE" sz="1200" dirty="0">
                <a:latin typeface="Palatino Linotype" pitchFamily="18" charset="0"/>
              </a:rPr>
              <a:t> </a:t>
            </a:r>
            <a:r>
              <a:rPr lang="es-PE" sz="1200" dirty="0" err="1">
                <a:latin typeface="Palatino Linotype" pitchFamily="18" charset="0"/>
              </a:rPr>
              <a:t>anomalies</a:t>
            </a:r>
            <a:r>
              <a:rPr lang="es-PE" sz="1200" dirty="0">
                <a:latin typeface="Palatino Linotype" pitchFamily="18" charset="0"/>
              </a:rPr>
              <a:t> </a:t>
            </a:r>
            <a:r>
              <a:rPr lang="es-PE" sz="1200" dirty="0" err="1">
                <a:latin typeface="Palatino Linotype" pitchFamily="18" charset="0"/>
              </a:rPr>
              <a:t>to</a:t>
            </a:r>
            <a:r>
              <a:rPr lang="es-PE" sz="1200" dirty="0">
                <a:latin typeface="Palatino Linotype" pitchFamily="18" charset="0"/>
              </a:rPr>
              <a:t> </a:t>
            </a:r>
            <a:r>
              <a:rPr lang="es-PE" sz="1200" dirty="0" err="1" smtClean="0">
                <a:latin typeface="Palatino Linotype" pitchFamily="18" charset="0"/>
              </a:rPr>
              <a:t>assess</a:t>
            </a:r>
            <a:r>
              <a:rPr lang="es-PE" sz="1200" dirty="0" smtClean="0">
                <a:latin typeface="Palatino Linotype" pitchFamily="18" charset="0"/>
              </a:rPr>
              <a:t> </a:t>
            </a:r>
            <a:r>
              <a:rPr lang="es-PE" sz="1200" dirty="0" err="1">
                <a:latin typeface="Palatino Linotype" pitchFamily="18" charset="0"/>
              </a:rPr>
              <a:t>relative</a:t>
            </a:r>
            <a:r>
              <a:rPr lang="es-PE" sz="1200" dirty="0">
                <a:latin typeface="Palatino Linotype" pitchFamily="18" charset="0"/>
              </a:rPr>
              <a:t> </a:t>
            </a:r>
            <a:r>
              <a:rPr lang="es-PE" sz="1200" dirty="0" err="1" smtClean="0">
                <a:latin typeface="Palatino Linotype" pitchFamily="18" charset="0"/>
              </a:rPr>
              <a:t>dryness</a:t>
            </a:r>
            <a:r>
              <a:rPr lang="es-PE" sz="1200" dirty="0" smtClean="0">
                <a:latin typeface="Palatino Linotype" pitchFamily="18" charset="0"/>
              </a:rPr>
              <a:t>.</a:t>
            </a:r>
          </a:p>
          <a:p>
            <a:pPr algn="just">
              <a:lnSpc>
                <a:spcPct val="150000"/>
              </a:lnSpc>
            </a:pPr>
            <a:r>
              <a:rPr lang="en-US" sz="1200" dirty="0" smtClean="0">
                <a:latin typeface="Palatino Linotype" pitchFamily="18" charset="0"/>
              </a:rPr>
              <a:t>The index </a:t>
            </a:r>
            <a:r>
              <a:rPr lang="en-US" sz="1200" dirty="0">
                <a:latin typeface="Palatino Linotype" pitchFamily="18" charset="0"/>
              </a:rPr>
              <a:t>was developed by </a:t>
            </a:r>
            <a:r>
              <a:rPr lang="en-US" sz="1200" dirty="0" smtClean="0">
                <a:latin typeface="Palatino Linotype" pitchFamily="18" charset="0"/>
              </a:rPr>
              <a:t>Wayne Palmer </a:t>
            </a:r>
            <a:r>
              <a:rPr lang="en-US" sz="1200" dirty="0">
                <a:latin typeface="Palatino Linotype" pitchFamily="18" charset="0"/>
              </a:rPr>
              <a:t>in </a:t>
            </a:r>
            <a:r>
              <a:rPr lang="en-US" sz="1200" dirty="0" smtClean="0">
                <a:latin typeface="Palatino Linotype" pitchFamily="18" charset="0"/>
              </a:rPr>
              <a:t>1965 </a:t>
            </a:r>
            <a:r>
              <a:rPr lang="en-US" sz="1200" dirty="0">
                <a:latin typeface="Palatino Linotype" pitchFamily="18" charset="0"/>
              </a:rPr>
              <a:t>that uses readily available temperature and precipitation data as well as the locally available water content of the soil to estimate relative dryness. </a:t>
            </a:r>
            <a:endParaRPr lang="en-US" sz="1200" dirty="0" smtClean="0">
              <a:latin typeface="Palatino Linotype" pitchFamily="18" charset="0"/>
            </a:endParaRPr>
          </a:p>
          <a:p>
            <a:pPr algn="just">
              <a:lnSpc>
                <a:spcPct val="150000"/>
              </a:lnSpc>
            </a:pPr>
            <a:r>
              <a:rPr lang="en-US" sz="1200" dirty="0" smtClean="0">
                <a:latin typeface="Palatino Linotype" pitchFamily="18" charset="0"/>
              </a:rPr>
              <a:t>This </a:t>
            </a:r>
            <a:r>
              <a:rPr lang="en-US" sz="1200" dirty="0">
                <a:latin typeface="Palatino Linotype" pitchFamily="18" charset="0"/>
              </a:rPr>
              <a:t>standardized drought index that </a:t>
            </a:r>
            <a:r>
              <a:rPr lang="en-US" sz="1200" dirty="0" smtClean="0">
                <a:latin typeface="Palatino Linotype" pitchFamily="18" charset="0"/>
              </a:rPr>
              <a:t>generally spans -10 (extremely </a:t>
            </a:r>
            <a:r>
              <a:rPr lang="en-US" sz="1200" dirty="0">
                <a:latin typeface="Palatino Linotype" pitchFamily="18" charset="0"/>
              </a:rPr>
              <a:t>dry) to </a:t>
            </a:r>
            <a:r>
              <a:rPr lang="en-US" sz="1200" dirty="0" smtClean="0">
                <a:latin typeface="Palatino Linotype" pitchFamily="18" charset="0"/>
              </a:rPr>
              <a:t>+10 </a:t>
            </a:r>
            <a:r>
              <a:rPr lang="en-US" sz="1200" dirty="0">
                <a:latin typeface="Palatino Linotype" pitchFamily="18" charset="0"/>
              </a:rPr>
              <a:t>(extremely wet</a:t>
            </a:r>
            <a:r>
              <a:rPr lang="en-US" sz="1200" dirty="0" smtClean="0">
                <a:latin typeface="Palatino Linotype" pitchFamily="18" charset="0"/>
              </a:rPr>
              <a:t>), however maps of operational agencies like NOAA typically show a range of </a:t>
            </a:r>
            <a:r>
              <a:rPr lang="en-US" sz="1200" dirty="0">
                <a:latin typeface="Palatino Linotype" pitchFamily="18" charset="0"/>
              </a:rPr>
              <a:t>-4 (extremely dry) </a:t>
            </a:r>
            <a:r>
              <a:rPr lang="en-US" sz="1200" dirty="0" smtClean="0">
                <a:latin typeface="Palatino Linotype" pitchFamily="18" charset="0"/>
              </a:rPr>
              <a:t>to +</a:t>
            </a:r>
            <a:r>
              <a:rPr lang="en-US" sz="1200" dirty="0">
                <a:latin typeface="Palatino Linotype" pitchFamily="18" charset="0"/>
              </a:rPr>
              <a:t>4 (extremely </a:t>
            </a:r>
            <a:r>
              <a:rPr lang="en-US" sz="1200" dirty="0" smtClean="0">
                <a:latin typeface="Palatino Linotype" pitchFamily="18" charset="0"/>
              </a:rPr>
              <a:t>wet).</a:t>
            </a:r>
          </a:p>
          <a:p>
            <a:pPr algn="just">
              <a:lnSpc>
                <a:spcPct val="150000"/>
              </a:lnSpc>
            </a:pPr>
            <a:r>
              <a:rPr lang="en-US" sz="1200" dirty="0" smtClean="0">
                <a:latin typeface="Palatino Linotype" pitchFamily="18" charset="0"/>
              </a:rPr>
              <a:t>It </a:t>
            </a:r>
            <a:r>
              <a:rPr lang="en-US" sz="1200" dirty="0">
                <a:latin typeface="Palatino Linotype" pitchFamily="18" charset="0"/>
              </a:rPr>
              <a:t>has been reasonably successful at quantifying long-term drought, as it uses local temperature and rainfall data and a physical water balance model for estimation. </a:t>
            </a:r>
            <a:endParaRPr lang="en-US" sz="1200" dirty="0" smtClean="0">
              <a:latin typeface="Palatino Linotype" pitchFamily="18" charset="0"/>
            </a:endParaRPr>
          </a:p>
          <a:p>
            <a:pPr algn="just">
              <a:lnSpc>
                <a:spcPct val="150000"/>
              </a:lnSpc>
            </a:pPr>
            <a:r>
              <a:rPr lang="en-US" sz="1200" dirty="0" smtClean="0">
                <a:latin typeface="Palatino Linotype" pitchFamily="18" charset="0"/>
              </a:rPr>
              <a:t>It </a:t>
            </a:r>
            <a:r>
              <a:rPr lang="en-US" sz="1200" dirty="0">
                <a:latin typeface="Palatino Linotype" pitchFamily="18" charset="0"/>
              </a:rPr>
              <a:t>can also capture the basic effect of global warming on drought through changes in potential evapotranspiration. Monthly PDSI values do not capture droughts on time scales less than about 12 months</a:t>
            </a:r>
            <a:r>
              <a:rPr lang="en-US" sz="1200" dirty="0" smtClean="0">
                <a:latin typeface="Palatino Linotype" pitchFamily="18" charset="0"/>
              </a:rPr>
              <a:t>.</a:t>
            </a:r>
          </a:p>
          <a:p>
            <a:pPr algn="just">
              <a:lnSpc>
                <a:spcPct val="150000"/>
              </a:lnSpc>
            </a:pPr>
            <a:r>
              <a:rPr lang="en-US" sz="1200" dirty="0" smtClean="0">
                <a:latin typeface="Palatino Linotype" pitchFamily="18" charset="0"/>
              </a:rPr>
              <a:t>PDSI does not consider human impacts on the water balance, such as irrigation.</a:t>
            </a:r>
          </a:p>
          <a:p>
            <a:pPr algn="just">
              <a:lnSpc>
                <a:spcPct val="150000"/>
              </a:lnSpc>
            </a:pPr>
            <a:endParaRPr lang="en-US" sz="1200" i="1" dirty="0">
              <a:latin typeface="Palatino Linotype" pitchFamily="18" charset="0"/>
            </a:endParaRPr>
          </a:p>
          <a:p>
            <a:pPr marL="0" indent="0" algn="just">
              <a:lnSpc>
                <a:spcPct val="150000"/>
              </a:lnSpc>
              <a:buNone/>
            </a:pPr>
            <a:endParaRPr lang="en-US" sz="1200" dirty="0">
              <a:latin typeface="Palatino Linotype" pitchFamily="18" charset="0"/>
            </a:endParaRPr>
          </a:p>
        </p:txBody>
      </p:sp>
      <p:sp>
        <p:nvSpPr>
          <p:cNvPr id="6" name="TextBox 5"/>
          <p:cNvSpPr txBox="1"/>
          <p:nvPr/>
        </p:nvSpPr>
        <p:spPr>
          <a:xfrm>
            <a:off x="152400" y="0"/>
            <a:ext cx="2438400" cy="261610"/>
          </a:xfrm>
          <a:prstGeom prst="rect">
            <a:avLst/>
          </a:prstGeom>
          <a:noFill/>
        </p:spPr>
        <p:txBody>
          <a:bodyPr wrap="square" rtlCol="0">
            <a:spAutoFit/>
          </a:bodyPr>
          <a:lstStyle/>
          <a:p>
            <a:r>
              <a:rPr lang="en-US" sz="1100" dirty="0" smtClean="0">
                <a:latin typeface="Palatino Linotype" pitchFamily="18" charset="0"/>
              </a:rPr>
              <a:t>Ghosh et al., 2020</a:t>
            </a:r>
            <a:endParaRPr lang="en-US" sz="1100" dirty="0">
              <a:latin typeface="Palatino Linotype"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1288" y="0"/>
            <a:ext cx="1922712" cy="48067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2211" y="-8365"/>
            <a:ext cx="439471" cy="42759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9002" y="61450"/>
            <a:ext cx="1052286" cy="35777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2200" dirty="0" smtClean="0">
                <a:latin typeface="Palatino Linotype" pitchFamily="18" charset="0"/>
              </a:rPr>
              <a:t>What is the need for this study?</a:t>
            </a:r>
            <a:endParaRPr lang="en-US" sz="2200" dirty="0">
              <a:latin typeface="Palatino Linotype" pitchFamily="18" charset="0"/>
            </a:endParaRPr>
          </a:p>
        </p:txBody>
      </p:sp>
      <p:sp>
        <p:nvSpPr>
          <p:cNvPr id="3" name="Content Placeholder 2"/>
          <p:cNvSpPr>
            <a:spLocks noGrp="1"/>
          </p:cNvSpPr>
          <p:nvPr>
            <p:ph idx="1"/>
          </p:nvPr>
        </p:nvSpPr>
        <p:spPr>
          <a:xfrm>
            <a:off x="457200" y="1981200"/>
            <a:ext cx="8229600" cy="4495800"/>
          </a:xfrm>
        </p:spPr>
        <p:txBody>
          <a:bodyPr>
            <a:normAutofit/>
          </a:bodyPr>
          <a:lstStyle/>
          <a:p>
            <a:pPr algn="just">
              <a:lnSpc>
                <a:spcPct val="120000"/>
              </a:lnSpc>
            </a:pPr>
            <a:r>
              <a:rPr lang="es-PE" sz="1200" dirty="0" err="1">
                <a:latin typeface="Palatino Linotype" pitchFamily="18" charset="0"/>
              </a:rPr>
              <a:t>Several</a:t>
            </a:r>
            <a:r>
              <a:rPr lang="es-PE" sz="1200" dirty="0">
                <a:latin typeface="Palatino Linotype" pitchFamily="18" charset="0"/>
              </a:rPr>
              <a:t> </a:t>
            </a:r>
            <a:r>
              <a:rPr lang="es-PE" sz="1200" dirty="0" err="1">
                <a:latin typeface="Palatino Linotype" pitchFamily="18" charset="0"/>
              </a:rPr>
              <a:t>studies</a:t>
            </a:r>
            <a:r>
              <a:rPr lang="es-PE" sz="1200" dirty="0">
                <a:latin typeface="Palatino Linotype" pitchFamily="18" charset="0"/>
              </a:rPr>
              <a:t> </a:t>
            </a:r>
            <a:r>
              <a:rPr lang="es-PE" sz="1200" dirty="0" err="1">
                <a:latin typeface="Palatino Linotype" pitchFamily="18" charset="0"/>
              </a:rPr>
              <a:t>were</a:t>
            </a:r>
            <a:r>
              <a:rPr lang="es-PE" sz="1200" dirty="0">
                <a:latin typeface="Palatino Linotype" pitchFamily="18" charset="0"/>
              </a:rPr>
              <a:t> </a:t>
            </a:r>
            <a:r>
              <a:rPr lang="es-PE" sz="1200" dirty="0" err="1">
                <a:latin typeface="Palatino Linotype" pitchFamily="18" charset="0"/>
              </a:rPr>
              <a:t>already</a:t>
            </a:r>
            <a:r>
              <a:rPr lang="es-PE" sz="1200" dirty="0">
                <a:latin typeface="Palatino Linotype" pitchFamily="18" charset="0"/>
              </a:rPr>
              <a:t> </a:t>
            </a:r>
            <a:r>
              <a:rPr lang="es-PE" sz="1200" dirty="0" err="1">
                <a:latin typeface="Palatino Linotype" pitchFamily="18" charset="0"/>
              </a:rPr>
              <a:t>conducted</a:t>
            </a:r>
            <a:r>
              <a:rPr lang="es-PE" sz="1200" dirty="0">
                <a:latin typeface="Palatino Linotype" pitchFamily="18" charset="0"/>
              </a:rPr>
              <a:t> </a:t>
            </a:r>
            <a:r>
              <a:rPr lang="es-PE" sz="1200" dirty="0" err="1">
                <a:latin typeface="Palatino Linotype" pitchFamily="18" charset="0"/>
              </a:rPr>
              <a:t>on</a:t>
            </a:r>
            <a:r>
              <a:rPr lang="es-PE" sz="1200" dirty="0">
                <a:latin typeface="Palatino Linotype" pitchFamily="18" charset="0"/>
              </a:rPr>
              <a:t>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application</a:t>
            </a:r>
            <a:r>
              <a:rPr lang="es-PE" sz="1200" dirty="0">
                <a:latin typeface="Palatino Linotype" pitchFamily="18" charset="0"/>
              </a:rPr>
              <a:t> of PDSI, </a:t>
            </a:r>
            <a:r>
              <a:rPr lang="es-PE" sz="1200" dirty="0" err="1">
                <a:latin typeface="Palatino Linotype" pitchFamily="18" charset="0"/>
              </a:rPr>
              <a:t>however</a:t>
            </a:r>
            <a:r>
              <a:rPr lang="es-PE" sz="1200" dirty="0">
                <a:latin typeface="Palatino Linotype" pitchFamily="18" charset="0"/>
              </a:rPr>
              <a:t>,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sensitivity</a:t>
            </a:r>
            <a:r>
              <a:rPr lang="es-PE" sz="1200" dirty="0">
                <a:latin typeface="Palatino Linotype" pitchFamily="18" charset="0"/>
              </a:rPr>
              <a:t> of PDSI has </a:t>
            </a:r>
            <a:r>
              <a:rPr lang="es-PE" sz="1200" dirty="0" err="1">
                <a:latin typeface="Palatino Linotype" pitchFamily="18" charset="0"/>
              </a:rPr>
              <a:t>not</a:t>
            </a:r>
            <a:r>
              <a:rPr lang="es-PE" sz="1200" dirty="0">
                <a:latin typeface="Palatino Linotype" pitchFamily="18" charset="0"/>
              </a:rPr>
              <a:t> </a:t>
            </a:r>
            <a:r>
              <a:rPr lang="es-PE" sz="1200" dirty="0" err="1">
                <a:latin typeface="Palatino Linotype" pitchFamily="18" charset="0"/>
              </a:rPr>
              <a:t>been</a:t>
            </a:r>
            <a:r>
              <a:rPr lang="es-PE" sz="1200" dirty="0">
                <a:latin typeface="Palatino Linotype" pitchFamily="18" charset="0"/>
              </a:rPr>
              <a:t> </a:t>
            </a:r>
            <a:r>
              <a:rPr lang="es-PE" sz="1200" dirty="0" err="1">
                <a:latin typeface="Palatino Linotype" pitchFamily="18" charset="0"/>
              </a:rPr>
              <a:t>explored</a:t>
            </a:r>
            <a:r>
              <a:rPr lang="es-PE" sz="1200" dirty="0">
                <a:latin typeface="Palatino Linotype" pitchFamily="18" charset="0"/>
              </a:rPr>
              <a:t> </a:t>
            </a:r>
            <a:r>
              <a:rPr lang="es-PE" sz="1200" dirty="0" err="1" smtClean="0">
                <a:latin typeface="Palatino Linotype" pitchFamily="18" charset="0"/>
              </a:rPr>
              <a:t>yet</a:t>
            </a:r>
            <a:r>
              <a:rPr lang="es-PE" sz="1200" dirty="0" smtClean="0">
                <a:latin typeface="Palatino Linotype" pitchFamily="18" charset="0"/>
              </a:rPr>
              <a:t> </a:t>
            </a:r>
            <a:r>
              <a:rPr lang="es-PE" sz="1200" dirty="0" err="1" smtClean="0">
                <a:latin typeface="Palatino Linotype" pitchFamily="18" charset="0"/>
              </a:rPr>
              <a:t>over</a:t>
            </a:r>
            <a:r>
              <a:rPr lang="es-PE" sz="1200" dirty="0" smtClean="0">
                <a:latin typeface="Palatino Linotype" pitchFamily="18" charset="0"/>
              </a:rPr>
              <a:t> a </a:t>
            </a:r>
            <a:r>
              <a:rPr lang="es-PE" sz="1200" dirty="0" err="1" smtClean="0">
                <a:latin typeface="Palatino Linotype" pitchFamily="18" charset="0"/>
              </a:rPr>
              <a:t>humid</a:t>
            </a:r>
            <a:r>
              <a:rPr lang="es-PE" sz="1200" dirty="0" smtClean="0">
                <a:latin typeface="Palatino Linotype" pitchFamily="18" charset="0"/>
              </a:rPr>
              <a:t>-subtropical </a:t>
            </a:r>
            <a:r>
              <a:rPr lang="es-PE" sz="1200" dirty="0" err="1" smtClean="0">
                <a:latin typeface="Palatino Linotype" pitchFamily="18" charset="0"/>
              </a:rPr>
              <a:t>forest</a:t>
            </a:r>
            <a:r>
              <a:rPr lang="es-PE" sz="1200" dirty="0" smtClean="0">
                <a:latin typeface="Palatino Linotype" pitchFamily="18" charset="0"/>
              </a:rPr>
              <a:t> </a:t>
            </a:r>
            <a:r>
              <a:rPr lang="es-PE" sz="1200" dirty="0" err="1" smtClean="0">
                <a:latin typeface="Palatino Linotype" pitchFamily="18" charset="0"/>
              </a:rPr>
              <a:t>ecosystem</a:t>
            </a:r>
            <a:r>
              <a:rPr lang="es-PE" sz="1200" dirty="0" smtClean="0">
                <a:latin typeface="Palatino Linotype" pitchFamily="18" charset="0"/>
              </a:rPr>
              <a:t> </a:t>
            </a:r>
            <a:r>
              <a:rPr lang="es-PE" sz="1200" dirty="0" err="1">
                <a:latin typeface="Palatino Linotype" pitchFamily="18" charset="0"/>
              </a:rPr>
              <a:t>based</a:t>
            </a:r>
            <a:r>
              <a:rPr lang="es-PE" sz="1200" dirty="0">
                <a:latin typeface="Palatino Linotype" pitchFamily="18" charset="0"/>
              </a:rPr>
              <a:t> </a:t>
            </a:r>
            <a:r>
              <a:rPr lang="es-PE" sz="1200" dirty="0" err="1" smtClean="0">
                <a:latin typeface="Palatino Linotype" pitchFamily="18" charset="0"/>
              </a:rPr>
              <a:t>on</a:t>
            </a:r>
            <a:r>
              <a:rPr lang="es-PE" sz="1200" dirty="0" smtClean="0">
                <a:latin typeface="Palatino Linotype" pitchFamily="18" charset="0"/>
              </a:rPr>
              <a:t>-</a:t>
            </a:r>
          </a:p>
          <a:p>
            <a:pPr algn="just">
              <a:lnSpc>
                <a:spcPct val="120000"/>
              </a:lnSpc>
              <a:buNone/>
            </a:pPr>
            <a:r>
              <a:rPr lang="es-PE" sz="1200" dirty="0">
                <a:latin typeface="Palatino Linotype" pitchFamily="18" charset="0"/>
              </a:rPr>
              <a:t>	</a:t>
            </a:r>
            <a:r>
              <a:rPr lang="es-PE" sz="1200" dirty="0" smtClean="0">
                <a:latin typeface="Palatino Linotype" pitchFamily="18" charset="0"/>
              </a:rPr>
              <a:t>1. </a:t>
            </a:r>
            <a:r>
              <a:rPr lang="es-PE" sz="1200" dirty="0" err="1">
                <a:latin typeface="Palatino Linotype" pitchFamily="18" charset="0"/>
              </a:rPr>
              <a:t>P</a:t>
            </a:r>
            <a:r>
              <a:rPr lang="es-PE" sz="1200" dirty="0" err="1" smtClean="0">
                <a:latin typeface="Palatino Linotype" pitchFamily="18" charset="0"/>
              </a:rPr>
              <a:t>roductivity</a:t>
            </a:r>
            <a:r>
              <a:rPr lang="es-PE" sz="1200" dirty="0" smtClean="0">
                <a:latin typeface="Palatino Linotype" pitchFamily="18" charset="0"/>
              </a:rPr>
              <a:t> (</a:t>
            </a:r>
            <a:r>
              <a:rPr lang="es-PE" sz="1200" dirty="0" err="1" smtClean="0">
                <a:latin typeface="Palatino Linotype" pitchFamily="18" charset="0"/>
              </a:rPr>
              <a:t>i.e.</a:t>
            </a:r>
            <a:r>
              <a:rPr lang="es-PE" sz="1200" dirty="0" smtClean="0">
                <a:latin typeface="Palatino Linotype" pitchFamily="18" charset="0"/>
              </a:rPr>
              <a:t> </a:t>
            </a:r>
            <a:r>
              <a:rPr lang="es-PE" sz="1200" dirty="0" err="1">
                <a:latin typeface="Palatino Linotype" pitchFamily="18" charset="0"/>
              </a:rPr>
              <a:t>Gross</a:t>
            </a:r>
            <a:r>
              <a:rPr lang="es-PE" sz="1200" dirty="0">
                <a:latin typeface="Palatino Linotype" pitchFamily="18" charset="0"/>
              </a:rPr>
              <a:t> </a:t>
            </a:r>
            <a:r>
              <a:rPr lang="es-PE" sz="1200" dirty="0" err="1">
                <a:latin typeface="Palatino Linotype" pitchFamily="18" charset="0"/>
              </a:rPr>
              <a:t>Primary</a:t>
            </a:r>
            <a:r>
              <a:rPr lang="es-PE" sz="1200" dirty="0">
                <a:latin typeface="Palatino Linotype" pitchFamily="18" charset="0"/>
              </a:rPr>
              <a:t> </a:t>
            </a:r>
            <a:r>
              <a:rPr lang="es-PE" sz="1200" dirty="0" err="1">
                <a:latin typeface="Palatino Linotype" pitchFamily="18" charset="0"/>
              </a:rPr>
              <a:t>Productivity</a:t>
            </a:r>
            <a:r>
              <a:rPr lang="es-PE" sz="1200" dirty="0">
                <a:latin typeface="Palatino Linotype" pitchFamily="18" charset="0"/>
              </a:rPr>
              <a:t> </a:t>
            </a:r>
            <a:r>
              <a:rPr lang="es-PE" sz="1200" dirty="0" err="1">
                <a:latin typeface="Palatino Linotype" pitchFamily="18" charset="0"/>
              </a:rPr>
              <a:t>or</a:t>
            </a:r>
            <a:r>
              <a:rPr lang="es-PE" sz="1200" dirty="0">
                <a:latin typeface="Palatino Linotype" pitchFamily="18" charset="0"/>
              </a:rPr>
              <a:t> </a:t>
            </a:r>
            <a:r>
              <a:rPr lang="es-PE" sz="1200" dirty="0" smtClean="0">
                <a:latin typeface="Palatino Linotype" pitchFamily="18" charset="0"/>
              </a:rPr>
              <a:t>GPP)</a:t>
            </a:r>
          </a:p>
          <a:p>
            <a:pPr algn="just">
              <a:lnSpc>
                <a:spcPct val="120000"/>
              </a:lnSpc>
              <a:buNone/>
            </a:pPr>
            <a:r>
              <a:rPr lang="es-PE" sz="1200" dirty="0">
                <a:latin typeface="Palatino Linotype" pitchFamily="18" charset="0"/>
              </a:rPr>
              <a:t>	</a:t>
            </a:r>
            <a:r>
              <a:rPr lang="es-PE" sz="1200" dirty="0" smtClean="0">
                <a:latin typeface="Palatino Linotype" pitchFamily="18" charset="0"/>
              </a:rPr>
              <a:t>2. </a:t>
            </a:r>
            <a:r>
              <a:rPr lang="es-PE" sz="1200" dirty="0" err="1" smtClean="0">
                <a:latin typeface="Palatino Linotype" pitchFamily="18" charset="0"/>
              </a:rPr>
              <a:t>Biophysical</a:t>
            </a:r>
            <a:r>
              <a:rPr lang="es-PE" sz="1200" dirty="0" smtClean="0">
                <a:latin typeface="Palatino Linotype" pitchFamily="18" charset="0"/>
              </a:rPr>
              <a:t> </a:t>
            </a:r>
            <a:r>
              <a:rPr lang="es-PE" sz="1200" dirty="0" err="1">
                <a:latin typeface="Palatino Linotype" pitchFamily="18" charset="0"/>
              </a:rPr>
              <a:t>parameters</a:t>
            </a:r>
            <a:r>
              <a:rPr lang="es-PE" sz="1200" dirty="0">
                <a:latin typeface="Palatino Linotype" pitchFamily="18" charset="0"/>
              </a:rPr>
              <a:t> (</a:t>
            </a:r>
            <a:r>
              <a:rPr lang="es-PE" sz="1200" dirty="0" err="1">
                <a:latin typeface="Palatino Linotype" pitchFamily="18" charset="0"/>
              </a:rPr>
              <a:t>i.e.</a:t>
            </a:r>
            <a:r>
              <a:rPr lang="es-PE" sz="1200" dirty="0">
                <a:latin typeface="Palatino Linotype" pitchFamily="18" charset="0"/>
              </a:rPr>
              <a:t> </a:t>
            </a:r>
            <a:r>
              <a:rPr lang="es-PE" sz="1200" dirty="0" err="1">
                <a:latin typeface="Palatino Linotype" pitchFamily="18" charset="0"/>
              </a:rPr>
              <a:t>biomass</a:t>
            </a:r>
            <a:r>
              <a:rPr lang="es-PE" sz="1200" dirty="0">
                <a:latin typeface="Palatino Linotype" pitchFamily="18" charset="0"/>
              </a:rPr>
              <a:t>- </a:t>
            </a:r>
            <a:r>
              <a:rPr lang="es-PE" sz="1200" dirty="0" err="1">
                <a:latin typeface="Palatino Linotype" pitchFamily="18" charset="0"/>
              </a:rPr>
              <a:t>Leaf</a:t>
            </a:r>
            <a:r>
              <a:rPr lang="es-PE" sz="1200" dirty="0">
                <a:latin typeface="Palatino Linotype" pitchFamily="18" charset="0"/>
              </a:rPr>
              <a:t> </a:t>
            </a:r>
            <a:r>
              <a:rPr lang="es-PE" sz="1200" dirty="0" err="1">
                <a:latin typeface="Palatino Linotype" pitchFamily="18" charset="0"/>
              </a:rPr>
              <a:t>Area</a:t>
            </a:r>
            <a:r>
              <a:rPr lang="es-PE" sz="1200" dirty="0">
                <a:latin typeface="Palatino Linotype" pitchFamily="18" charset="0"/>
              </a:rPr>
              <a:t> </a:t>
            </a:r>
            <a:r>
              <a:rPr lang="es-PE" sz="1200" dirty="0" err="1">
                <a:latin typeface="Palatino Linotype" pitchFamily="18" charset="0"/>
              </a:rPr>
              <a:t>Index</a:t>
            </a:r>
            <a:r>
              <a:rPr lang="es-PE" sz="1200" dirty="0">
                <a:latin typeface="Palatino Linotype" pitchFamily="18" charset="0"/>
              </a:rPr>
              <a:t> </a:t>
            </a:r>
            <a:r>
              <a:rPr lang="es-PE" sz="1200" dirty="0" err="1">
                <a:latin typeface="Palatino Linotype" pitchFamily="18" charset="0"/>
              </a:rPr>
              <a:t>or</a:t>
            </a:r>
            <a:r>
              <a:rPr lang="es-PE" sz="1200" dirty="0">
                <a:latin typeface="Palatino Linotype" pitchFamily="18" charset="0"/>
              </a:rPr>
              <a:t> LAI, </a:t>
            </a:r>
            <a:r>
              <a:rPr lang="es-PE" sz="1200" dirty="0" err="1">
                <a:latin typeface="Palatino Linotype" pitchFamily="18" charset="0"/>
              </a:rPr>
              <a:t>Enhanced</a:t>
            </a:r>
            <a:r>
              <a:rPr lang="es-PE" sz="1200" dirty="0">
                <a:latin typeface="Palatino Linotype" pitchFamily="18" charset="0"/>
              </a:rPr>
              <a:t> </a:t>
            </a:r>
            <a:r>
              <a:rPr lang="es-PE" sz="1200" dirty="0" err="1">
                <a:latin typeface="Palatino Linotype" pitchFamily="18" charset="0"/>
              </a:rPr>
              <a:t>Vegetation</a:t>
            </a:r>
            <a:r>
              <a:rPr lang="es-PE" sz="1200" dirty="0">
                <a:latin typeface="Palatino Linotype" pitchFamily="18" charset="0"/>
              </a:rPr>
              <a:t> </a:t>
            </a:r>
            <a:r>
              <a:rPr lang="es-PE" sz="1200" dirty="0" err="1">
                <a:latin typeface="Palatino Linotype" pitchFamily="18" charset="0"/>
              </a:rPr>
              <a:t>Index</a:t>
            </a:r>
            <a:r>
              <a:rPr lang="es-PE" sz="1200" dirty="0">
                <a:latin typeface="Palatino Linotype" pitchFamily="18" charset="0"/>
              </a:rPr>
              <a:t> </a:t>
            </a:r>
            <a:r>
              <a:rPr lang="es-PE" sz="1200" dirty="0" err="1">
                <a:latin typeface="Palatino Linotype" pitchFamily="18" charset="0"/>
              </a:rPr>
              <a:t>or</a:t>
            </a:r>
            <a:r>
              <a:rPr lang="es-PE" sz="1200" dirty="0">
                <a:latin typeface="Palatino Linotype" pitchFamily="18" charset="0"/>
              </a:rPr>
              <a:t> </a:t>
            </a:r>
            <a:r>
              <a:rPr lang="es-PE" sz="1200" dirty="0" smtClean="0">
                <a:latin typeface="Palatino Linotype" pitchFamily="18" charset="0"/>
              </a:rPr>
              <a:t>EVI;  </a:t>
            </a:r>
            <a:r>
              <a:rPr lang="es-PE" sz="1200" dirty="0" err="1">
                <a:latin typeface="Palatino Linotype" pitchFamily="18" charset="0"/>
              </a:rPr>
              <a:t>g</a:t>
            </a:r>
            <a:r>
              <a:rPr lang="es-PE" sz="1200" dirty="0" err="1" smtClean="0">
                <a:latin typeface="Palatino Linotype" pitchFamily="18" charset="0"/>
              </a:rPr>
              <a:t>reenness</a:t>
            </a:r>
            <a:r>
              <a:rPr lang="es-PE" sz="1200" dirty="0" smtClean="0">
                <a:latin typeface="Palatino Linotype" pitchFamily="18" charset="0"/>
              </a:rPr>
              <a:t> </a:t>
            </a:r>
            <a:r>
              <a:rPr lang="es-PE" sz="1200" dirty="0" err="1">
                <a:latin typeface="Palatino Linotype" pitchFamily="18" charset="0"/>
              </a:rPr>
              <a:t>content</a:t>
            </a:r>
            <a:r>
              <a:rPr lang="es-PE" sz="1200" dirty="0">
                <a:latin typeface="Palatino Linotype" pitchFamily="18" charset="0"/>
              </a:rPr>
              <a:t>- </a:t>
            </a:r>
            <a:r>
              <a:rPr lang="es-PE" sz="1200" dirty="0" err="1">
                <a:latin typeface="Palatino Linotype" pitchFamily="18" charset="0"/>
              </a:rPr>
              <a:t>Normalized</a:t>
            </a:r>
            <a:r>
              <a:rPr lang="es-PE" sz="1200" dirty="0">
                <a:latin typeface="Palatino Linotype" pitchFamily="18" charset="0"/>
              </a:rPr>
              <a:t> </a:t>
            </a:r>
            <a:r>
              <a:rPr lang="es-PE" sz="1200" dirty="0" err="1">
                <a:latin typeface="Palatino Linotype" pitchFamily="18" charset="0"/>
              </a:rPr>
              <a:t>Difference</a:t>
            </a:r>
            <a:r>
              <a:rPr lang="es-PE" sz="1200" dirty="0">
                <a:latin typeface="Palatino Linotype" pitchFamily="18" charset="0"/>
              </a:rPr>
              <a:t> </a:t>
            </a:r>
            <a:r>
              <a:rPr lang="es-PE" sz="1200" dirty="0" err="1">
                <a:latin typeface="Palatino Linotype" pitchFamily="18" charset="0"/>
              </a:rPr>
              <a:t>Vegetation</a:t>
            </a:r>
            <a:r>
              <a:rPr lang="es-PE" sz="1200" dirty="0">
                <a:latin typeface="Palatino Linotype" pitchFamily="18" charset="0"/>
              </a:rPr>
              <a:t> </a:t>
            </a:r>
            <a:r>
              <a:rPr lang="es-PE" sz="1200" dirty="0" err="1">
                <a:latin typeface="Palatino Linotype" pitchFamily="18" charset="0"/>
              </a:rPr>
              <a:t>Index</a:t>
            </a:r>
            <a:r>
              <a:rPr lang="es-PE" sz="1200" dirty="0">
                <a:latin typeface="Palatino Linotype" pitchFamily="18" charset="0"/>
              </a:rPr>
              <a:t> </a:t>
            </a:r>
            <a:r>
              <a:rPr lang="es-PE" sz="1200" dirty="0" err="1">
                <a:latin typeface="Palatino Linotype" pitchFamily="18" charset="0"/>
              </a:rPr>
              <a:t>or</a:t>
            </a:r>
            <a:r>
              <a:rPr lang="es-PE" sz="1200" dirty="0">
                <a:latin typeface="Palatino Linotype" pitchFamily="18" charset="0"/>
              </a:rPr>
              <a:t> NDVI), </a:t>
            </a:r>
          </a:p>
          <a:p>
            <a:pPr algn="just">
              <a:lnSpc>
                <a:spcPct val="120000"/>
              </a:lnSpc>
              <a:buNone/>
            </a:pPr>
            <a:r>
              <a:rPr lang="es-PE" sz="1200" dirty="0" smtClean="0">
                <a:latin typeface="Palatino Linotype" pitchFamily="18" charset="0"/>
              </a:rPr>
              <a:t>	3. Absorbed </a:t>
            </a:r>
            <a:r>
              <a:rPr lang="es-PE" sz="1200" dirty="0">
                <a:latin typeface="Palatino Linotype" pitchFamily="18" charset="0"/>
              </a:rPr>
              <a:t>solar </a:t>
            </a:r>
            <a:r>
              <a:rPr lang="es-PE" sz="1200" dirty="0" err="1">
                <a:latin typeface="Palatino Linotype" pitchFamily="18" charset="0"/>
              </a:rPr>
              <a:t>radiation</a:t>
            </a:r>
            <a:r>
              <a:rPr lang="es-PE" sz="1200" dirty="0">
                <a:latin typeface="Palatino Linotype" pitchFamily="18" charset="0"/>
              </a:rPr>
              <a:t> </a:t>
            </a:r>
            <a:r>
              <a:rPr lang="es-PE" sz="1200" dirty="0" err="1">
                <a:latin typeface="Palatino Linotype" pitchFamily="18" charset="0"/>
              </a:rPr>
              <a:t>by</a:t>
            </a:r>
            <a:r>
              <a:rPr lang="es-PE" sz="1200" dirty="0">
                <a:latin typeface="Palatino Linotype" pitchFamily="18" charset="0"/>
              </a:rPr>
              <a:t>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plants</a:t>
            </a:r>
            <a:r>
              <a:rPr lang="es-PE" sz="1200" dirty="0">
                <a:latin typeface="Palatino Linotype" pitchFamily="18" charset="0"/>
              </a:rPr>
              <a:t> (</a:t>
            </a:r>
            <a:r>
              <a:rPr lang="es-PE" sz="1200" dirty="0" err="1">
                <a:latin typeface="Palatino Linotype" pitchFamily="18" charset="0"/>
              </a:rPr>
              <a:t>i.e.</a:t>
            </a:r>
            <a:r>
              <a:rPr lang="es-PE" sz="1200" dirty="0">
                <a:latin typeface="Palatino Linotype" pitchFamily="18" charset="0"/>
              </a:rPr>
              <a:t> </a:t>
            </a:r>
            <a:r>
              <a:rPr lang="es-PE" sz="1200" dirty="0" err="1">
                <a:latin typeface="Palatino Linotype" pitchFamily="18" charset="0"/>
              </a:rPr>
              <a:t>fraction</a:t>
            </a:r>
            <a:r>
              <a:rPr lang="es-PE" sz="1200" dirty="0">
                <a:latin typeface="Palatino Linotype" pitchFamily="18" charset="0"/>
              </a:rPr>
              <a:t> of Absorbed Solar </a:t>
            </a:r>
            <a:r>
              <a:rPr lang="es-PE" sz="1200" dirty="0" err="1">
                <a:latin typeface="Palatino Linotype" pitchFamily="18" charset="0"/>
              </a:rPr>
              <a:t>Radiation</a:t>
            </a:r>
            <a:r>
              <a:rPr lang="es-PE" sz="1200" dirty="0">
                <a:latin typeface="Palatino Linotype" pitchFamily="18" charset="0"/>
              </a:rPr>
              <a:t> </a:t>
            </a:r>
            <a:r>
              <a:rPr lang="es-PE" sz="1200" dirty="0" err="1">
                <a:latin typeface="Palatino Linotype" pitchFamily="18" charset="0"/>
              </a:rPr>
              <a:t>or</a:t>
            </a:r>
            <a:r>
              <a:rPr lang="es-PE" sz="1200" dirty="0">
                <a:latin typeface="Palatino Linotype" pitchFamily="18" charset="0"/>
              </a:rPr>
              <a:t> </a:t>
            </a:r>
            <a:r>
              <a:rPr lang="es-PE" sz="1200" dirty="0" err="1">
                <a:latin typeface="Palatino Linotype" pitchFamily="18" charset="0"/>
              </a:rPr>
              <a:t>fAPAR</a:t>
            </a:r>
            <a:r>
              <a:rPr lang="es-PE" sz="1200" dirty="0">
                <a:latin typeface="Palatino Linotype" pitchFamily="18" charset="0"/>
              </a:rPr>
              <a:t>) </a:t>
            </a:r>
            <a:endParaRPr lang="es-PE" sz="1200" dirty="0" smtClean="0">
              <a:latin typeface="Palatino Linotype" pitchFamily="18" charset="0"/>
            </a:endParaRPr>
          </a:p>
          <a:p>
            <a:pPr algn="just">
              <a:lnSpc>
                <a:spcPct val="120000"/>
              </a:lnSpc>
              <a:buNone/>
            </a:pPr>
            <a:endParaRPr lang="es-PE" sz="1200" dirty="0">
              <a:latin typeface="Palatino Linotype" pitchFamily="18" charset="0"/>
            </a:endParaRPr>
          </a:p>
          <a:p>
            <a:pPr algn="just">
              <a:lnSpc>
                <a:spcPct val="120000"/>
              </a:lnSpc>
            </a:pPr>
            <a:r>
              <a:rPr lang="es-PE" sz="1200" dirty="0" err="1" smtClean="0">
                <a:latin typeface="Palatino Linotype" pitchFamily="18" charset="0"/>
              </a:rPr>
              <a:t>It</a:t>
            </a:r>
            <a:r>
              <a:rPr lang="es-PE" sz="1200" dirty="0" smtClean="0">
                <a:latin typeface="Palatino Linotype" pitchFamily="18" charset="0"/>
              </a:rPr>
              <a:t> </a:t>
            </a:r>
            <a:r>
              <a:rPr lang="es-PE" sz="1200" dirty="0" err="1">
                <a:latin typeface="Palatino Linotype" pitchFamily="18" charset="0"/>
              </a:rPr>
              <a:t>was</a:t>
            </a:r>
            <a:r>
              <a:rPr lang="es-PE" sz="1200" dirty="0">
                <a:latin typeface="Palatino Linotype" pitchFamily="18" charset="0"/>
              </a:rPr>
              <a:t> </a:t>
            </a:r>
            <a:r>
              <a:rPr lang="es-PE" sz="1200" dirty="0" err="1">
                <a:latin typeface="Palatino Linotype" pitchFamily="18" charset="0"/>
              </a:rPr>
              <a:t>also</a:t>
            </a:r>
            <a:r>
              <a:rPr lang="es-PE" sz="1200" dirty="0">
                <a:latin typeface="Palatino Linotype" pitchFamily="18" charset="0"/>
              </a:rPr>
              <a:t> </a:t>
            </a:r>
            <a:r>
              <a:rPr lang="es-PE" sz="1200" dirty="0" err="1">
                <a:latin typeface="Palatino Linotype" pitchFamily="18" charset="0"/>
              </a:rPr>
              <a:t>observed</a:t>
            </a:r>
            <a:r>
              <a:rPr lang="es-PE" sz="1200" dirty="0">
                <a:latin typeface="Palatino Linotype" pitchFamily="18" charset="0"/>
              </a:rPr>
              <a:t> </a:t>
            </a:r>
            <a:r>
              <a:rPr lang="es-PE" sz="1200" dirty="0" err="1">
                <a:latin typeface="Palatino Linotype" pitchFamily="18" charset="0"/>
              </a:rPr>
              <a:t>that</a:t>
            </a:r>
            <a:r>
              <a:rPr lang="es-PE" sz="1200" dirty="0">
                <a:latin typeface="Palatino Linotype" pitchFamily="18" charset="0"/>
              </a:rPr>
              <a:t> </a:t>
            </a:r>
            <a:r>
              <a:rPr lang="es-PE" sz="1200" dirty="0" err="1">
                <a:latin typeface="Palatino Linotype" pitchFamily="18" charset="0"/>
              </a:rPr>
              <a:t>most</a:t>
            </a:r>
            <a:r>
              <a:rPr lang="es-PE" sz="1200" dirty="0">
                <a:latin typeface="Palatino Linotype" pitchFamily="18" charset="0"/>
              </a:rPr>
              <a:t> of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existing</a:t>
            </a:r>
            <a:r>
              <a:rPr lang="es-PE" sz="1200" dirty="0">
                <a:latin typeface="Palatino Linotype" pitchFamily="18" charset="0"/>
              </a:rPr>
              <a:t> </a:t>
            </a:r>
            <a:r>
              <a:rPr lang="es-PE" sz="1200" dirty="0" err="1">
                <a:latin typeface="Palatino Linotype" pitchFamily="18" charset="0"/>
              </a:rPr>
              <a:t>literatures</a:t>
            </a:r>
            <a:r>
              <a:rPr lang="es-PE" sz="1200" dirty="0">
                <a:latin typeface="Palatino Linotype" pitchFamily="18" charset="0"/>
              </a:rPr>
              <a:t> </a:t>
            </a:r>
            <a:r>
              <a:rPr lang="es-PE" sz="1200" dirty="0" err="1">
                <a:latin typeface="Palatino Linotype" pitchFamily="18" charset="0"/>
              </a:rPr>
              <a:t>on</a:t>
            </a:r>
            <a:r>
              <a:rPr lang="es-PE" sz="1200" dirty="0">
                <a:latin typeface="Palatino Linotype" pitchFamily="18" charset="0"/>
              </a:rPr>
              <a:t> </a:t>
            </a:r>
            <a:r>
              <a:rPr lang="es-PE" sz="1200" dirty="0" err="1">
                <a:latin typeface="Palatino Linotype" pitchFamily="18" charset="0"/>
              </a:rPr>
              <a:t>drought</a:t>
            </a:r>
            <a:r>
              <a:rPr lang="es-PE" sz="1200" dirty="0">
                <a:latin typeface="Palatino Linotype" pitchFamily="18" charset="0"/>
              </a:rPr>
              <a:t> </a:t>
            </a:r>
            <a:r>
              <a:rPr lang="es-PE" sz="1200" dirty="0" err="1">
                <a:latin typeface="Palatino Linotype" pitchFamily="18" charset="0"/>
              </a:rPr>
              <a:t>severity</a:t>
            </a:r>
            <a:r>
              <a:rPr lang="es-PE" sz="1200" dirty="0">
                <a:latin typeface="Palatino Linotype" pitchFamily="18" charset="0"/>
              </a:rPr>
              <a:t> </a:t>
            </a:r>
            <a:r>
              <a:rPr lang="es-PE" sz="1200" dirty="0" err="1">
                <a:latin typeface="Palatino Linotype" pitchFamily="18" charset="0"/>
              </a:rPr>
              <a:t>preferred</a:t>
            </a:r>
            <a:r>
              <a:rPr lang="es-PE" sz="1200" dirty="0">
                <a:latin typeface="Palatino Linotype" pitchFamily="18" charset="0"/>
              </a:rPr>
              <a:t> </a:t>
            </a:r>
            <a:r>
              <a:rPr lang="es-PE" sz="1200" dirty="0" err="1">
                <a:latin typeface="Palatino Linotype" pitchFamily="18" charset="0"/>
              </a:rPr>
              <a:t>to</a:t>
            </a:r>
            <a:r>
              <a:rPr lang="es-PE" sz="1200" dirty="0">
                <a:latin typeface="Palatino Linotype" pitchFamily="18" charset="0"/>
              </a:rPr>
              <a:t> use </a:t>
            </a:r>
            <a:r>
              <a:rPr lang="es-PE" sz="1200" dirty="0" err="1">
                <a:latin typeface="Palatino Linotype" pitchFamily="18" charset="0"/>
              </a:rPr>
              <a:t>productivity</a:t>
            </a:r>
            <a:r>
              <a:rPr lang="es-PE" sz="1200" dirty="0">
                <a:latin typeface="Palatino Linotype" pitchFamily="18" charset="0"/>
              </a:rPr>
              <a:t>, net </a:t>
            </a:r>
            <a:r>
              <a:rPr lang="es-PE" sz="1200" dirty="0" err="1">
                <a:latin typeface="Palatino Linotype" pitchFamily="18" charset="0"/>
              </a:rPr>
              <a:t>photosynthesis</a:t>
            </a:r>
            <a:r>
              <a:rPr lang="es-PE" sz="1200" dirty="0">
                <a:latin typeface="Palatino Linotype" pitchFamily="18" charset="0"/>
              </a:rPr>
              <a:t> (GPP, </a:t>
            </a:r>
            <a:r>
              <a:rPr lang="es-PE" sz="1200" dirty="0" smtClean="0">
                <a:latin typeface="Palatino Linotype" pitchFamily="18" charset="0"/>
              </a:rPr>
              <a:t>NPP) [1-6] </a:t>
            </a:r>
            <a:r>
              <a:rPr lang="es-PE" sz="1200" dirty="0" err="1" smtClean="0">
                <a:latin typeface="Palatino Linotype" pitchFamily="18" charset="0"/>
              </a:rPr>
              <a:t>or</a:t>
            </a:r>
            <a:r>
              <a:rPr lang="es-PE" sz="1200" dirty="0" smtClean="0">
                <a:latin typeface="Palatino Linotype" pitchFamily="18" charset="0"/>
              </a:rPr>
              <a:t> </a:t>
            </a:r>
            <a:r>
              <a:rPr lang="es-PE" sz="1200" dirty="0">
                <a:latin typeface="Palatino Linotype" pitchFamily="18" charset="0"/>
              </a:rPr>
              <a:t>NDVI </a:t>
            </a:r>
            <a:r>
              <a:rPr lang="es-PE" sz="1200" dirty="0" err="1">
                <a:latin typeface="Palatino Linotype" pitchFamily="18" charset="0"/>
              </a:rPr>
              <a:t>or</a:t>
            </a:r>
            <a:r>
              <a:rPr lang="es-PE" sz="1200" dirty="0">
                <a:latin typeface="Palatino Linotype" pitchFamily="18" charset="0"/>
              </a:rPr>
              <a:t> </a:t>
            </a:r>
            <a:r>
              <a:rPr lang="es-PE" sz="1200" dirty="0" err="1" smtClean="0">
                <a:latin typeface="Palatino Linotype" pitchFamily="18" charset="0"/>
              </a:rPr>
              <a:t>Near-Infrared</a:t>
            </a:r>
            <a:r>
              <a:rPr lang="es-PE" sz="1200" dirty="0" smtClean="0">
                <a:latin typeface="Palatino Linotype" pitchFamily="18" charset="0"/>
              </a:rPr>
              <a:t> </a:t>
            </a:r>
            <a:r>
              <a:rPr lang="es-PE" sz="1200" dirty="0">
                <a:latin typeface="Palatino Linotype" pitchFamily="18" charset="0"/>
              </a:rPr>
              <a:t>(NIR) </a:t>
            </a:r>
            <a:r>
              <a:rPr lang="es-PE" sz="1200" dirty="0" err="1">
                <a:latin typeface="Palatino Linotype" pitchFamily="18" charset="0"/>
              </a:rPr>
              <a:t>based</a:t>
            </a:r>
            <a:r>
              <a:rPr lang="es-PE" sz="1200" dirty="0">
                <a:latin typeface="Palatino Linotype" pitchFamily="18" charset="0"/>
              </a:rPr>
              <a:t> </a:t>
            </a:r>
            <a:r>
              <a:rPr lang="es-PE" sz="1200" dirty="0" err="1">
                <a:latin typeface="Palatino Linotype" pitchFamily="18" charset="0"/>
              </a:rPr>
              <a:t>vegetation</a:t>
            </a:r>
            <a:r>
              <a:rPr lang="es-PE" sz="1200" dirty="0">
                <a:latin typeface="Palatino Linotype" pitchFamily="18" charset="0"/>
              </a:rPr>
              <a:t> </a:t>
            </a:r>
            <a:r>
              <a:rPr lang="es-PE" sz="1200" dirty="0" err="1">
                <a:latin typeface="Palatino Linotype" pitchFamily="18" charset="0"/>
              </a:rPr>
              <a:t>indices</a:t>
            </a:r>
            <a:r>
              <a:rPr lang="es-PE" sz="1200" dirty="0">
                <a:latin typeface="Palatino Linotype" pitchFamily="18" charset="0"/>
              </a:rPr>
              <a:t> </a:t>
            </a:r>
            <a:r>
              <a:rPr lang="es-PE" sz="1200" dirty="0" smtClean="0">
                <a:latin typeface="Palatino Linotype" pitchFamily="18" charset="0"/>
              </a:rPr>
              <a:t>[7-12] </a:t>
            </a:r>
            <a:r>
              <a:rPr lang="es-PE" sz="1200" dirty="0" err="1" smtClean="0">
                <a:latin typeface="Palatino Linotype" pitchFamily="18" charset="0"/>
              </a:rPr>
              <a:t>for</a:t>
            </a:r>
            <a:r>
              <a:rPr lang="es-PE" sz="1200" dirty="0" smtClean="0">
                <a:latin typeface="Palatino Linotype" pitchFamily="18" charset="0"/>
              </a:rPr>
              <a:t> </a:t>
            </a:r>
            <a:r>
              <a:rPr lang="es-PE" sz="1200" dirty="0" err="1" smtClean="0">
                <a:latin typeface="Palatino Linotype" pitchFamily="18" charset="0"/>
              </a:rPr>
              <a:t>long-term</a:t>
            </a:r>
            <a:r>
              <a:rPr lang="es-PE" sz="1200" dirty="0" smtClean="0">
                <a:latin typeface="Palatino Linotype" pitchFamily="18" charset="0"/>
              </a:rPr>
              <a:t> </a:t>
            </a:r>
            <a:r>
              <a:rPr lang="es-PE" sz="1200" dirty="0" err="1">
                <a:latin typeface="Palatino Linotype" pitchFamily="18" charset="0"/>
              </a:rPr>
              <a:t>drought</a:t>
            </a:r>
            <a:r>
              <a:rPr lang="es-PE" sz="1200" dirty="0">
                <a:latin typeface="Palatino Linotype" pitchFamily="18" charset="0"/>
              </a:rPr>
              <a:t> </a:t>
            </a:r>
            <a:r>
              <a:rPr lang="es-PE" sz="1200" dirty="0" err="1">
                <a:latin typeface="Palatino Linotype" pitchFamily="18" charset="0"/>
              </a:rPr>
              <a:t>condition</a:t>
            </a:r>
            <a:r>
              <a:rPr lang="es-PE" sz="1200" dirty="0">
                <a:latin typeface="Palatino Linotype" pitchFamily="18" charset="0"/>
              </a:rPr>
              <a:t> </a:t>
            </a:r>
            <a:r>
              <a:rPr lang="es-PE" sz="1200" dirty="0" err="1" smtClean="0">
                <a:latin typeface="Palatino Linotype" pitchFamily="18" charset="0"/>
              </a:rPr>
              <a:t>assessments</a:t>
            </a:r>
            <a:r>
              <a:rPr lang="es-PE" sz="1200" dirty="0" smtClean="0">
                <a:latin typeface="Palatino Linotype" pitchFamily="18" charset="0"/>
              </a:rPr>
              <a:t> </a:t>
            </a:r>
            <a:r>
              <a:rPr lang="es-PE" sz="1200" dirty="0" err="1" smtClean="0">
                <a:latin typeface="Palatino Linotype" pitchFamily="18" charset="0"/>
              </a:rPr>
              <a:t>without</a:t>
            </a:r>
            <a:r>
              <a:rPr lang="es-PE" sz="1200" dirty="0" smtClean="0">
                <a:latin typeface="Palatino Linotype" pitchFamily="18" charset="0"/>
              </a:rPr>
              <a:t>  </a:t>
            </a:r>
            <a:r>
              <a:rPr lang="es-PE" sz="1200" dirty="0" err="1" smtClean="0">
                <a:latin typeface="Palatino Linotype" pitchFamily="18" charset="0"/>
              </a:rPr>
              <a:t>testing</a:t>
            </a:r>
            <a:r>
              <a:rPr lang="es-PE" sz="1200" dirty="0" smtClean="0">
                <a:latin typeface="Palatino Linotype" pitchFamily="18" charset="0"/>
              </a:rPr>
              <a:t> </a:t>
            </a:r>
            <a:r>
              <a:rPr lang="es-PE" sz="1200" dirty="0" err="1" smtClean="0">
                <a:latin typeface="Palatino Linotype" pitchFamily="18" charset="0"/>
              </a:rPr>
              <a:t>the</a:t>
            </a:r>
            <a:r>
              <a:rPr lang="es-PE" sz="1200" dirty="0" smtClean="0">
                <a:latin typeface="Palatino Linotype" pitchFamily="18" charset="0"/>
              </a:rPr>
              <a:t> </a:t>
            </a:r>
            <a:r>
              <a:rPr lang="es-PE" sz="1200" dirty="0" err="1" smtClean="0">
                <a:latin typeface="Palatino Linotype" pitchFamily="18" charset="0"/>
              </a:rPr>
              <a:t>other</a:t>
            </a:r>
            <a:r>
              <a:rPr lang="es-PE" sz="1200" dirty="0" smtClean="0">
                <a:latin typeface="Palatino Linotype" pitchFamily="18" charset="0"/>
              </a:rPr>
              <a:t> </a:t>
            </a:r>
            <a:r>
              <a:rPr lang="es-PE" sz="1200" dirty="0" err="1" smtClean="0">
                <a:latin typeface="Palatino Linotype" pitchFamily="18" charset="0"/>
              </a:rPr>
              <a:t>vegetation</a:t>
            </a:r>
            <a:r>
              <a:rPr lang="es-PE" sz="1200" dirty="0" smtClean="0">
                <a:latin typeface="Palatino Linotype" pitchFamily="18" charset="0"/>
              </a:rPr>
              <a:t> </a:t>
            </a:r>
            <a:r>
              <a:rPr lang="es-PE" sz="1200" dirty="0" err="1" smtClean="0">
                <a:latin typeface="Palatino Linotype" pitchFamily="18" charset="0"/>
              </a:rPr>
              <a:t>parameters</a:t>
            </a:r>
            <a:r>
              <a:rPr lang="es-PE" sz="1200" dirty="0" smtClean="0">
                <a:latin typeface="Palatino Linotype" pitchFamily="18" charset="0"/>
              </a:rPr>
              <a:t>.</a:t>
            </a:r>
          </a:p>
          <a:p>
            <a:pPr marL="0" indent="0" algn="just">
              <a:lnSpc>
                <a:spcPct val="120000"/>
              </a:lnSpc>
              <a:buNone/>
            </a:pPr>
            <a:endParaRPr lang="es-PE" sz="1200" dirty="0" smtClean="0">
              <a:latin typeface="Palatino Linotype" pitchFamily="18" charset="0"/>
            </a:endParaRPr>
          </a:p>
          <a:p>
            <a:pPr algn="just">
              <a:lnSpc>
                <a:spcPct val="120000"/>
              </a:lnSpc>
            </a:pPr>
            <a:r>
              <a:rPr lang="es-PE" sz="1200" dirty="0" err="1" smtClean="0">
                <a:latin typeface="Palatino Linotype" pitchFamily="18" charset="0"/>
              </a:rPr>
              <a:t>Hence</a:t>
            </a:r>
            <a:r>
              <a:rPr lang="es-PE" sz="1200" dirty="0">
                <a:latin typeface="Palatino Linotype" pitchFamily="18" charset="0"/>
              </a:rPr>
              <a:t>, a true </a:t>
            </a:r>
            <a:r>
              <a:rPr lang="es-PE" sz="1200" dirty="0" err="1">
                <a:latin typeface="Palatino Linotype" pitchFamily="18" charset="0"/>
              </a:rPr>
              <a:t>sensitivity</a:t>
            </a:r>
            <a:r>
              <a:rPr lang="es-PE" sz="1200" dirty="0">
                <a:latin typeface="Palatino Linotype" pitchFamily="18" charset="0"/>
              </a:rPr>
              <a:t> </a:t>
            </a:r>
            <a:r>
              <a:rPr lang="es-PE" sz="1200" dirty="0" err="1">
                <a:latin typeface="Palatino Linotype" pitchFamily="18" charset="0"/>
              </a:rPr>
              <a:t>analysis</a:t>
            </a:r>
            <a:r>
              <a:rPr lang="es-PE" sz="1200" dirty="0">
                <a:latin typeface="Palatino Linotype" pitchFamily="18" charset="0"/>
              </a:rPr>
              <a:t> of </a:t>
            </a:r>
            <a:r>
              <a:rPr lang="es-PE" sz="1200" dirty="0" err="1">
                <a:latin typeface="Palatino Linotype" pitchFamily="18" charset="0"/>
              </a:rPr>
              <a:t>all</a:t>
            </a:r>
            <a:r>
              <a:rPr lang="es-PE" sz="1200" dirty="0">
                <a:latin typeface="Palatino Linotype" pitchFamily="18" charset="0"/>
              </a:rPr>
              <a:t> </a:t>
            </a:r>
            <a:r>
              <a:rPr lang="es-PE" sz="1200" dirty="0" err="1">
                <a:latin typeface="Palatino Linotype" pitchFamily="18" charset="0"/>
              </a:rPr>
              <a:t>important</a:t>
            </a:r>
            <a:r>
              <a:rPr lang="es-PE" sz="1200" dirty="0">
                <a:latin typeface="Palatino Linotype" pitchFamily="18" charset="0"/>
              </a:rPr>
              <a:t> </a:t>
            </a:r>
            <a:r>
              <a:rPr lang="es-PE" sz="1200" dirty="0" err="1">
                <a:latin typeface="Palatino Linotype" pitchFamily="18" charset="0"/>
              </a:rPr>
              <a:t>vegetation</a:t>
            </a:r>
            <a:r>
              <a:rPr lang="es-PE" sz="1200" dirty="0">
                <a:latin typeface="Palatino Linotype" pitchFamily="18" charset="0"/>
              </a:rPr>
              <a:t> </a:t>
            </a:r>
            <a:r>
              <a:rPr lang="es-PE" sz="1200" dirty="0" err="1">
                <a:latin typeface="Palatino Linotype" pitchFamily="18" charset="0"/>
              </a:rPr>
              <a:t>parameters</a:t>
            </a:r>
            <a:r>
              <a:rPr lang="es-PE" sz="1200" dirty="0">
                <a:latin typeface="Palatino Linotype" pitchFamily="18" charset="0"/>
              </a:rPr>
              <a:t> </a:t>
            </a:r>
            <a:r>
              <a:rPr lang="es-PE" sz="1200" dirty="0" err="1">
                <a:latin typeface="Palatino Linotype" pitchFamily="18" charset="0"/>
              </a:rPr>
              <a:t>like</a:t>
            </a:r>
            <a:r>
              <a:rPr lang="es-PE" sz="1200" dirty="0">
                <a:latin typeface="Palatino Linotype" pitchFamily="18" charset="0"/>
              </a:rPr>
              <a:t> GPP, NDVI, EVI, LAI, </a:t>
            </a:r>
            <a:r>
              <a:rPr lang="es-PE" sz="1200" dirty="0" err="1">
                <a:latin typeface="Palatino Linotype" pitchFamily="18" charset="0"/>
              </a:rPr>
              <a:t>fAPAR</a:t>
            </a:r>
            <a:r>
              <a:rPr lang="es-PE" sz="1200" dirty="0">
                <a:latin typeface="Palatino Linotype" pitchFamily="18" charset="0"/>
              </a:rPr>
              <a:t> </a:t>
            </a:r>
            <a:r>
              <a:rPr lang="es-PE" sz="1200" dirty="0" err="1">
                <a:latin typeface="Palatino Linotype" pitchFamily="18" charset="0"/>
              </a:rPr>
              <a:t>was</a:t>
            </a:r>
            <a:r>
              <a:rPr lang="es-PE" sz="1200" dirty="0">
                <a:latin typeface="Palatino Linotype" pitchFamily="18" charset="0"/>
              </a:rPr>
              <a:t> </a:t>
            </a:r>
            <a:r>
              <a:rPr lang="es-PE" sz="1200" dirty="0" err="1">
                <a:latin typeface="Palatino Linotype" pitchFamily="18" charset="0"/>
              </a:rPr>
              <a:t>necessary</a:t>
            </a:r>
            <a:r>
              <a:rPr lang="es-PE" sz="1200" dirty="0">
                <a:latin typeface="Palatino Linotype" pitchFamily="18" charset="0"/>
              </a:rPr>
              <a:t> </a:t>
            </a:r>
            <a:r>
              <a:rPr lang="es-PE" sz="1200" dirty="0" err="1">
                <a:latin typeface="Palatino Linotype" pitchFamily="18" charset="0"/>
              </a:rPr>
              <a:t>to</a:t>
            </a:r>
            <a:r>
              <a:rPr lang="es-PE" sz="1200" dirty="0">
                <a:latin typeface="Palatino Linotype" pitchFamily="18" charset="0"/>
              </a:rPr>
              <a:t> </a:t>
            </a:r>
            <a:r>
              <a:rPr lang="es-PE" sz="1200" dirty="0" err="1">
                <a:latin typeface="Palatino Linotype" pitchFamily="18" charset="0"/>
              </a:rPr>
              <a:t>find</a:t>
            </a:r>
            <a:r>
              <a:rPr lang="es-PE" sz="1200" dirty="0">
                <a:latin typeface="Palatino Linotype" pitchFamily="18" charset="0"/>
              </a:rPr>
              <a:t> </a:t>
            </a:r>
            <a:r>
              <a:rPr lang="es-PE" sz="1200" dirty="0" err="1">
                <a:latin typeface="Palatino Linotype" pitchFamily="18" charset="0"/>
              </a:rPr>
              <a:t>out</a:t>
            </a:r>
            <a:r>
              <a:rPr lang="es-PE" sz="1200" dirty="0">
                <a:latin typeface="Palatino Linotype" pitchFamily="18" charset="0"/>
              </a:rPr>
              <a:t>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most</a:t>
            </a:r>
            <a:r>
              <a:rPr lang="es-PE" sz="1200" dirty="0">
                <a:latin typeface="Palatino Linotype" pitchFamily="18" charset="0"/>
              </a:rPr>
              <a:t> </a:t>
            </a:r>
            <a:r>
              <a:rPr lang="es-PE" sz="1200" dirty="0" err="1">
                <a:latin typeface="Palatino Linotype" pitchFamily="18" charset="0"/>
              </a:rPr>
              <a:t>complimentary</a:t>
            </a:r>
            <a:r>
              <a:rPr lang="es-PE" sz="1200" dirty="0">
                <a:latin typeface="Palatino Linotype" pitchFamily="18" charset="0"/>
              </a:rPr>
              <a:t> and </a:t>
            </a:r>
            <a:r>
              <a:rPr lang="es-PE" sz="1200" dirty="0" err="1">
                <a:latin typeface="Palatino Linotype" pitchFamily="18" charset="0"/>
              </a:rPr>
              <a:t>effective</a:t>
            </a:r>
            <a:r>
              <a:rPr lang="es-PE" sz="1200" dirty="0">
                <a:latin typeface="Palatino Linotype" pitchFamily="18" charset="0"/>
              </a:rPr>
              <a:t> PDSI </a:t>
            </a:r>
            <a:r>
              <a:rPr lang="es-PE" sz="1200" dirty="0" err="1">
                <a:latin typeface="Palatino Linotype" pitchFamily="18" charset="0"/>
              </a:rPr>
              <a:t>indicator</a:t>
            </a:r>
            <a:r>
              <a:rPr lang="es-PE" sz="1200" dirty="0">
                <a:latin typeface="Palatino Linotype" pitchFamily="18" charset="0"/>
              </a:rPr>
              <a:t> </a:t>
            </a:r>
            <a:r>
              <a:rPr lang="es-PE" sz="1200" dirty="0" err="1">
                <a:latin typeface="Palatino Linotype" pitchFamily="18" charset="0"/>
              </a:rPr>
              <a:t>that</a:t>
            </a:r>
            <a:r>
              <a:rPr lang="es-PE" sz="1200" dirty="0">
                <a:latin typeface="Palatino Linotype" pitchFamily="18" charset="0"/>
              </a:rPr>
              <a:t> shows </a:t>
            </a:r>
            <a:r>
              <a:rPr lang="es-PE" sz="1200" dirty="0" err="1">
                <a:latin typeface="Palatino Linotype" pitchFamily="18" charset="0"/>
              </a:rPr>
              <a:t>the</a:t>
            </a:r>
            <a:r>
              <a:rPr lang="es-PE" sz="1200" dirty="0">
                <a:latin typeface="Palatino Linotype" pitchFamily="18" charset="0"/>
              </a:rPr>
              <a:t> actual </a:t>
            </a:r>
            <a:r>
              <a:rPr lang="es-PE" sz="1200" dirty="0" err="1">
                <a:latin typeface="Palatino Linotype" pitchFamily="18" charset="0"/>
              </a:rPr>
              <a:t>water</a:t>
            </a:r>
            <a:r>
              <a:rPr lang="es-PE" sz="1200" dirty="0">
                <a:latin typeface="Palatino Linotype" pitchFamily="18" charset="0"/>
              </a:rPr>
              <a:t> </a:t>
            </a:r>
            <a:r>
              <a:rPr lang="es-PE" sz="1200" dirty="0" err="1">
                <a:latin typeface="Palatino Linotype" pitchFamily="18" charset="0"/>
              </a:rPr>
              <a:t>deficit</a:t>
            </a:r>
            <a:r>
              <a:rPr lang="es-PE" sz="1200" dirty="0">
                <a:latin typeface="Palatino Linotype" pitchFamily="18" charset="0"/>
              </a:rPr>
              <a:t> </a:t>
            </a:r>
            <a:r>
              <a:rPr lang="es-PE" sz="1200" dirty="0" err="1">
                <a:latin typeface="Palatino Linotype" pitchFamily="18" charset="0"/>
              </a:rPr>
              <a:t>induced</a:t>
            </a:r>
            <a:r>
              <a:rPr lang="es-PE" sz="1200" dirty="0">
                <a:latin typeface="Palatino Linotype" pitchFamily="18" charset="0"/>
              </a:rPr>
              <a:t> stress </a:t>
            </a:r>
            <a:r>
              <a:rPr lang="es-PE" sz="1200" dirty="0" err="1">
                <a:latin typeface="Palatino Linotype" pitchFamily="18" charset="0"/>
              </a:rPr>
              <a:t>conditions</a:t>
            </a:r>
            <a:r>
              <a:rPr lang="en-US" sz="1200" dirty="0">
                <a:latin typeface="Palatino Linotype" pitchFamily="18" charset="0"/>
              </a:rPr>
              <a:t> over the vegetative areas of a sub-tropical humid ecosystem.</a:t>
            </a:r>
          </a:p>
        </p:txBody>
      </p:sp>
      <p:sp>
        <p:nvSpPr>
          <p:cNvPr id="6" name="TextBox 5"/>
          <p:cNvSpPr txBox="1"/>
          <p:nvPr/>
        </p:nvSpPr>
        <p:spPr>
          <a:xfrm>
            <a:off x="152400" y="0"/>
            <a:ext cx="2438400" cy="261610"/>
          </a:xfrm>
          <a:prstGeom prst="rect">
            <a:avLst/>
          </a:prstGeom>
          <a:noFill/>
        </p:spPr>
        <p:txBody>
          <a:bodyPr wrap="square" rtlCol="0">
            <a:spAutoFit/>
          </a:bodyPr>
          <a:lstStyle/>
          <a:p>
            <a:r>
              <a:rPr lang="en-US" sz="1100" dirty="0" smtClean="0">
                <a:latin typeface="Palatino Linotype" pitchFamily="18" charset="0"/>
              </a:rPr>
              <a:t>Ghosh et al., 2020</a:t>
            </a:r>
            <a:endParaRPr lang="en-US" sz="1100" dirty="0">
              <a:latin typeface="Palatino Linotype"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1288" y="0"/>
            <a:ext cx="1922712" cy="48067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2211" y="-8365"/>
            <a:ext cx="439471" cy="42759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9002" y="61450"/>
            <a:ext cx="1052286" cy="35777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udy_area_exported.jpg"/>
          <p:cNvPicPr/>
          <p:nvPr/>
        </p:nvPicPr>
        <p:blipFill>
          <a:blip r:embed="rId2" cstate="print"/>
          <a:srcRect l="2210" t="7400" r="3506" b="6144"/>
          <a:stretch>
            <a:fillRect/>
          </a:stretch>
        </p:blipFill>
        <p:spPr>
          <a:xfrm>
            <a:off x="1828800" y="3200598"/>
            <a:ext cx="5519382" cy="3276600"/>
          </a:xfrm>
          <a:prstGeom prst="rect">
            <a:avLst/>
          </a:prstGeom>
        </p:spPr>
      </p:pic>
      <p:sp>
        <p:nvSpPr>
          <p:cNvPr id="2" name="Title 1"/>
          <p:cNvSpPr>
            <a:spLocks noGrp="1"/>
          </p:cNvSpPr>
          <p:nvPr>
            <p:ph type="title"/>
          </p:nvPr>
        </p:nvSpPr>
        <p:spPr>
          <a:xfrm>
            <a:off x="457200" y="152400"/>
            <a:ext cx="8229600" cy="762000"/>
          </a:xfrm>
        </p:spPr>
        <p:txBody>
          <a:bodyPr>
            <a:normAutofit/>
          </a:bodyPr>
          <a:lstStyle/>
          <a:p>
            <a:r>
              <a:rPr lang="en-US" sz="2200" dirty="0" smtClean="0">
                <a:latin typeface="Palatino Linotype" pitchFamily="18" charset="0"/>
              </a:rPr>
              <a:t>Study Area</a:t>
            </a:r>
            <a:endParaRPr lang="en-US" sz="2200" dirty="0">
              <a:latin typeface="Palatino Linotype" pitchFamily="18" charset="0"/>
            </a:endParaRPr>
          </a:p>
        </p:txBody>
      </p:sp>
      <p:sp>
        <p:nvSpPr>
          <p:cNvPr id="3" name="Content Placeholder 2"/>
          <p:cNvSpPr>
            <a:spLocks noGrp="1"/>
          </p:cNvSpPr>
          <p:nvPr>
            <p:ph idx="1"/>
          </p:nvPr>
        </p:nvSpPr>
        <p:spPr>
          <a:xfrm>
            <a:off x="457200" y="838200"/>
            <a:ext cx="8229600" cy="5059363"/>
          </a:xfrm>
        </p:spPr>
        <p:txBody>
          <a:bodyPr>
            <a:normAutofit/>
          </a:bodyPr>
          <a:lstStyle/>
          <a:p>
            <a:pPr algn="just">
              <a:lnSpc>
                <a:spcPct val="150000"/>
              </a:lnSpc>
            </a:pPr>
            <a:r>
              <a:rPr lang="es-PE" sz="1200" dirty="0" err="1" smtClean="0">
                <a:latin typeface="Palatino Linotype" pitchFamily="18" charset="0"/>
              </a:rPr>
              <a:t>The</a:t>
            </a:r>
            <a:r>
              <a:rPr lang="es-PE" sz="1200" dirty="0" smtClean="0">
                <a:latin typeface="Palatino Linotype" pitchFamily="18" charset="0"/>
              </a:rPr>
              <a:t> </a:t>
            </a:r>
            <a:r>
              <a:rPr lang="es-PE" sz="1200" dirty="0" err="1">
                <a:latin typeface="Palatino Linotype" pitchFamily="18" charset="0"/>
              </a:rPr>
              <a:t>study</a:t>
            </a:r>
            <a:r>
              <a:rPr lang="es-PE" sz="1200" dirty="0">
                <a:latin typeface="Palatino Linotype" pitchFamily="18" charset="0"/>
              </a:rPr>
              <a:t> </a:t>
            </a:r>
            <a:r>
              <a:rPr lang="es-PE" sz="1200" dirty="0" err="1">
                <a:latin typeface="Palatino Linotype" pitchFamily="18" charset="0"/>
              </a:rPr>
              <a:t>was</a:t>
            </a:r>
            <a:r>
              <a:rPr lang="es-PE" sz="1200" dirty="0">
                <a:latin typeface="Palatino Linotype" pitchFamily="18" charset="0"/>
              </a:rPr>
              <a:t> </a:t>
            </a:r>
            <a:r>
              <a:rPr lang="es-PE" sz="1200" dirty="0" err="1">
                <a:latin typeface="Palatino Linotype" pitchFamily="18" charset="0"/>
              </a:rPr>
              <a:t>carried</a:t>
            </a:r>
            <a:r>
              <a:rPr lang="es-PE" sz="1200" dirty="0">
                <a:latin typeface="Palatino Linotype" pitchFamily="18" charset="0"/>
              </a:rPr>
              <a:t> </a:t>
            </a:r>
            <a:r>
              <a:rPr lang="es-PE" sz="1200" dirty="0" err="1">
                <a:latin typeface="Palatino Linotype" pitchFamily="18" charset="0"/>
              </a:rPr>
              <a:t>out</a:t>
            </a:r>
            <a:r>
              <a:rPr lang="es-PE" sz="1200" dirty="0">
                <a:latin typeface="Palatino Linotype" pitchFamily="18" charset="0"/>
              </a:rPr>
              <a:t> </a:t>
            </a:r>
            <a:r>
              <a:rPr lang="es-PE" sz="1200" dirty="0" err="1">
                <a:latin typeface="Palatino Linotype" pitchFamily="18" charset="0"/>
              </a:rPr>
              <a:t>over</a:t>
            </a:r>
            <a:r>
              <a:rPr lang="es-PE" sz="1200" dirty="0">
                <a:latin typeface="Palatino Linotype" pitchFamily="18" charset="0"/>
              </a:rPr>
              <a:t>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humid</a:t>
            </a:r>
            <a:r>
              <a:rPr lang="es-PE" sz="1200" dirty="0">
                <a:latin typeface="Palatino Linotype" pitchFamily="18" charset="0"/>
              </a:rPr>
              <a:t>-subtropical </a:t>
            </a:r>
            <a:r>
              <a:rPr lang="es-PE" sz="1200" dirty="0" err="1">
                <a:latin typeface="Palatino Linotype" pitchFamily="18" charset="0"/>
              </a:rPr>
              <a:t>forest</a:t>
            </a:r>
            <a:r>
              <a:rPr lang="es-PE" sz="1200" dirty="0">
                <a:latin typeface="Palatino Linotype" pitchFamily="18" charset="0"/>
              </a:rPr>
              <a:t> </a:t>
            </a:r>
            <a:r>
              <a:rPr lang="es-PE" sz="1200" dirty="0" err="1">
                <a:latin typeface="Palatino Linotype" pitchFamily="18" charset="0"/>
              </a:rPr>
              <a:t>region</a:t>
            </a:r>
            <a:r>
              <a:rPr lang="es-PE" sz="1200" dirty="0">
                <a:latin typeface="Palatino Linotype" pitchFamily="18" charset="0"/>
              </a:rPr>
              <a:t> of </a:t>
            </a:r>
            <a:r>
              <a:rPr lang="es-PE" sz="1200" dirty="0" err="1" smtClean="0">
                <a:latin typeface="Palatino Linotype" pitchFamily="18" charset="0"/>
              </a:rPr>
              <a:t>Arunachal</a:t>
            </a:r>
            <a:r>
              <a:rPr lang="es-PE" sz="1200" dirty="0" smtClean="0">
                <a:latin typeface="Palatino Linotype" pitchFamily="18" charset="0"/>
              </a:rPr>
              <a:t> Pradesh</a:t>
            </a:r>
            <a:r>
              <a:rPr lang="es-PE" sz="1200" dirty="0">
                <a:latin typeface="Palatino Linotype" pitchFamily="18" charset="0"/>
              </a:rPr>
              <a:t>, </a:t>
            </a:r>
            <a:r>
              <a:rPr lang="es-PE" sz="1200" dirty="0" smtClean="0">
                <a:latin typeface="Palatino Linotype" pitchFamily="18" charset="0"/>
              </a:rPr>
              <a:t>India.</a:t>
            </a:r>
          </a:p>
          <a:p>
            <a:pPr algn="just">
              <a:lnSpc>
                <a:spcPct val="150000"/>
              </a:lnSpc>
            </a:pPr>
            <a:r>
              <a:rPr lang="es-PE" sz="1200" dirty="0" err="1" smtClean="0">
                <a:latin typeface="Palatino Linotype" pitchFamily="18" charset="0"/>
              </a:rPr>
              <a:t>The</a:t>
            </a:r>
            <a:r>
              <a:rPr lang="es-PE" sz="1200" dirty="0" smtClean="0">
                <a:latin typeface="Palatino Linotype" pitchFamily="18" charset="0"/>
              </a:rPr>
              <a:t> </a:t>
            </a:r>
            <a:r>
              <a:rPr lang="es-PE" sz="1200" dirty="0" err="1" smtClean="0">
                <a:latin typeface="Palatino Linotype" pitchFamily="18" charset="0"/>
              </a:rPr>
              <a:t>study</a:t>
            </a:r>
            <a:r>
              <a:rPr lang="es-PE" sz="1200" dirty="0" smtClean="0">
                <a:latin typeface="Palatino Linotype" pitchFamily="18" charset="0"/>
              </a:rPr>
              <a:t> </a:t>
            </a:r>
            <a:r>
              <a:rPr lang="es-PE" sz="1200" dirty="0" err="1" smtClean="0">
                <a:latin typeface="Palatino Linotype" pitchFamily="18" charset="0"/>
              </a:rPr>
              <a:t>area</a:t>
            </a:r>
            <a:r>
              <a:rPr lang="es-PE" sz="1200" dirty="0" smtClean="0">
                <a:latin typeface="Palatino Linotype" pitchFamily="18" charset="0"/>
              </a:rPr>
              <a:t>  </a:t>
            </a:r>
            <a:r>
              <a:rPr lang="es-PE" sz="1200" dirty="0" err="1" smtClean="0">
                <a:latin typeface="Palatino Linotype" pitchFamily="18" charset="0"/>
              </a:rPr>
              <a:t>is</a:t>
            </a:r>
            <a:r>
              <a:rPr lang="es-PE" sz="1200" dirty="0" smtClean="0">
                <a:latin typeface="Palatino Linotype" pitchFamily="18" charset="0"/>
              </a:rPr>
              <a:t> </a:t>
            </a:r>
            <a:r>
              <a:rPr lang="es-PE" sz="1200" dirty="0" err="1">
                <a:latin typeface="Palatino Linotype" pitchFamily="18" charset="0"/>
              </a:rPr>
              <a:t>enriched</a:t>
            </a:r>
            <a:r>
              <a:rPr lang="es-PE" sz="1200" dirty="0">
                <a:latin typeface="Palatino Linotype" pitchFamily="18" charset="0"/>
              </a:rPr>
              <a:t> </a:t>
            </a:r>
            <a:r>
              <a:rPr lang="es-PE" sz="1200" dirty="0" err="1">
                <a:latin typeface="Palatino Linotype" pitchFamily="18" charset="0"/>
              </a:rPr>
              <a:t>with</a:t>
            </a:r>
            <a:r>
              <a:rPr lang="es-PE" sz="1200" dirty="0">
                <a:latin typeface="Palatino Linotype" pitchFamily="18" charset="0"/>
              </a:rPr>
              <a:t>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second</a:t>
            </a:r>
            <a:r>
              <a:rPr lang="es-PE" sz="1200" dirty="0">
                <a:latin typeface="Palatino Linotype" pitchFamily="18" charset="0"/>
              </a:rPr>
              <a:t> </a:t>
            </a:r>
            <a:r>
              <a:rPr lang="es-PE" sz="1200" dirty="0" err="1">
                <a:latin typeface="Palatino Linotype" pitchFamily="18" charset="0"/>
              </a:rPr>
              <a:t>largest</a:t>
            </a:r>
            <a:r>
              <a:rPr lang="es-PE" sz="1200" dirty="0">
                <a:latin typeface="Palatino Linotype" pitchFamily="18" charset="0"/>
              </a:rPr>
              <a:t> </a:t>
            </a:r>
            <a:r>
              <a:rPr lang="es-PE" sz="1200" dirty="0" err="1">
                <a:latin typeface="Palatino Linotype" pitchFamily="18" charset="0"/>
              </a:rPr>
              <a:t>forest</a:t>
            </a:r>
            <a:r>
              <a:rPr lang="es-PE" sz="1200" dirty="0">
                <a:latin typeface="Palatino Linotype" pitchFamily="18" charset="0"/>
              </a:rPr>
              <a:t> </a:t>
            </a:r>
            <a:r>
              <a:rPr lang="es-PE" sz="1200" dirty="0" err="1">
                <a:latin typeface="Palatino Linotype" pitchFamily="18" charset="0"/>
              </a:rPr>
              <a:t>cover</a:t>
            </a:r>
            <a:r>
              <a:rPr lang="es-PE" sz="1200" dirty="0">
                <a:latin typeface="Palatino Linotype" pitchFamily="18" charset="0"/>
              </a:rPr>
              <a:t> </a:t>
            </a:r>
            <a:r>
              <a:rPr lang="es-PE" sz="1200" dirty="0" err="1">
                <a:latin typeface="Palatino Linotype" pitchFamily="18" charset="0"/>
              </a:rPr>
              <a:t>spreading</a:t>
            </a:r>
            <a:r>
              <a:rPr lang="es-PE" sz="1200" dirty="0">
                <a:latin typeface="Palatino Linotype" pitchFamily="18" charset="0"/>
              </a:rPr>
              <a:t> </a:t>
            </a:r>
            <a:r>
              <a:rPr lang="es-PE" sz="1200" dirty="0" err="1">
                <a:latin typeface="Palatino Linotype" pitchFamily="18" charset="0"/>
              </a:rPr>
              <a:t>over</a:t>
            </a:r>
            <a:r>
              <a:rPr lang="es-PE" sz="1200" dirty="0">
                <a:latin typeface="Palatino Linotype" pitchFamily="18" charset="0"/>
              </a:rPr>
              <a:t> 79.63% of </a:t>
            </a:r>
            <a:r>
              <a:rPr lang="es-PE" sz="1200" dirty="0" err="1">
                <a:latin typeface="Palatino Linotype" pitchFamily="18" charset="0"/>
              </a:rPr>
              <a:t>the</a:t>
            </a:r>
            <a:r>
              <a:rPr lang="es-PE" sz="1200" dirty="0">
                <a:latin typeface="Palatino Linotype" pitchFamily="18" charset="0"/>
              </a:rPr>
              <a:t> total </a:t>
            </a:r>
            <a:r>
              <a:rPr lang="es-PE" sz="1200" dirty="0" err="1">
                <a:latin typeface="Palatino Linotype" pitchFamily="18" charset="0"/>
              </a:rPr>
              <a:t>geographical</a:t>
            </a:r>
            <a:r>
              <a:rPr lang="es-PE" sz="1200" dirty="0">
                <a:latin typeface="Palatino Linotype" pitchFamily="18" charset="0"/>
              </a:rPr>
              <a:t> </a:t>
            </a:r>
            <a:r>
              <a:rPr lang="es-PE" sz="1200" dirty="0" err="1">
                <a:latin typeface="Palatino Linotype" pitchFamily="18" charset="0"/>
              </a:rPr>
              <a:t>area</a:t>
            </a:r>
            <a:r>
              <a:rPr lang="es-PE" sz="1200" dirty="0">
                <a:latin typeface="Palatino Linotype" pitchFamily="18" charset="0"/>
              </a:rPr>
              <a:t> of </a:t>
            </a:r>
            <a:r>
              <a:rPr lang="es-PE" sz="1200" dirty="0" err="1">
                <a:latin typeface="Palatino Linotype" pitchFamily="18" charset="0"/>
              </a:rPr>
              <a:t>the</a:t>
            </a:r>
            <a:r>
              <a:rPr lang="es-PE" sz="1200" dirty="0">
                <a:latin typeface="Palatino Linotype" pitchFamily="18" charset="0"/>
              </a:rPr>
              <a:t> </a:t>
            </a:r>
            <a:r>
              <a:rPr lang="es-PE" sz="1200" dirty="0" err="1" smtClean="0">
                <a:latin typeface="Palatino Linotype" pitchFamily="18" charset="0"/>
              </a:rPr>
              <a:t>state</a:t>
            </a:r>
            <a:r>
              <a:rPr lang="es-PE" sz="1200" dirty="0" smtClean="0">
                <a:latin typeface="Palatino Linotype" pitchFamily="18" charset="0"/>
              </a:rPr>
              <a:t>.</a:t>
            </a:r>
          </a:p>
          <a:p>
            <a:pPr algn="just">
              <a:lnSpc>
                <a:spcPct val="150000"/>
              </a:lnSpc>
            </a:pPr>
            <a:r>
              <a:rPr lang="es-PE" sz="1200" dirty="0" err="1" smtClean="0">
                <a:latin typeface="Palatino Linotype" pitchFamily="18" charset="0"/>
              </a:rPr>
              <a:t>This</a:t>
            </a:r>
            <a:r>
              <a:rPr lang="es-PE" sz="1200" dirty="0" smtClean="0">
                <a:latin typeface="Palatino Linotype" pitchFamily="18" charset="0"/>
              </a:rPr>
              <a:t> </a:t>
            </a:r>
            <a:r>
              <a:rPr lang="es-PE" sz="1200" dirty="0" err="1">
                <a:latin typeface="Palatino Linotype" pitchFamily="18" charset="0"/>
              </a:rPr>
              <a:t>north-eastern</a:t>
            </a:r>
            <a:r>
              <a:rPr lang="es-PE" sz="1200" dirty="0">
                <a:latin typeface="Palatino Linotype" pitchFamily="18" charset="0"/>
              </a:rPr>
              <a:t> </a:t>
            </a:r>
            <a:r>
              <a:rPr lang="es-PE" sz="1200" dirty="0" err="1">
                <a:latin typeface="Palatino Linotype" pitchFamily="18" charset="0"/>
              </a:rPr>
              <a:t>state</a:t>
            </a:r>
            <a:r>
              <a:rPr lang="es-PE" sz="1200" dirty="0">
                <a:latin typeface="Palatino Linotype" pitchFamily="18" charset="0"/>
              </a:rPr>
              <a:t> </a:t>
            </a:r>
            <a:r>
              <a:rPr lang="es-PE" sz="1200" dirty="0" err="1">
                <a:latin typeface="Palatino Linotype" pitchFamily="18" charset="0"/>
              </a:rPr>
              <a:t>lies</a:t>
            </a:r>
            <a:r>
              <a:rPr lang="es-PE" sz="1200" dirty="0">
                <a:latin typeface="Palatino Linotype" pitchFamily="18" charset="0"/>
              </a:rPr>
              <a:t> at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eastern</a:t>
            </a:r>
            <a:r>
              <a:rPr lang="es-PE" sz="1200" dirty="0">
                <a:latin typeface="Palatino Linotype" pitchFamily="18" charset="0"/>
              </a:rPr>
              <a:t> </a:t>
            </a:r>
            <a:r>
              <a:rPr lang="es-PE" sz="1200" dirty="0" err="1">
                <a:latin typeface="Palatino Linotype" pitchFamily="18" charset="0"/>
              </a:rPr>
              <a:t>Himalayan</a:t>
            </a:r>
            <a:r>
              <a:rPr lang="es-PE" sz="1200" dirty="0">
                <a:latin typeface="Palatino Linotype" pitchFamily="18" charset="0"/>
              </a:rPr>
              <a:t> </a:t>
            </a:r>
            <a:r>
              <a:rPr lang="es-PE" sz="1200" dirty="0" err="1">
                <a:latin typeface="Palatino Linotype" pitchFamily="18" charset="0"/>
              </a:rPr>
              <a:t>region</a:t>
            </a:r>
            <a:r>
              <a:rPr lang="es-PE" sz="1200" dirty="0">
                <a:latin typeface="Palatino Linotype" pitchFamily="18" charset="0"/>
              </a:rPr>
              <a:t> of </a:t>
            </a:r>
            <a:r>
              <a:rPr lang="es-PE" sz="1200" dirty="0" err="1">
                <a:latin typeface="Palatino Linotype" pitchFamily="18" charset="0"/>
              </a:rPr>
              <a:t>the</a:t>
            </a:r>
            <a:r>
              <a:rPr lang="es-PE" sz="1200" dirty="0">
                <a:latin typeface="Palatino Linotype" pitchFamily="18" charset="0"/>
              </a:rPr>
              <a:t> country </a:t>
            </a:r>
            <a:r>
              <a:rPr lang="es-PE" sz="1200" dirty="0" err="1">
                <a:latin typeface="Palatino Linotype" pitchFamily="18" charset="0"/>
              </a:rPr>
              <a:t>coordinated</a:t>
            </a:r>
            <a:r>
              <a:rPr lang="es-PE" sz="1200" dirty="0">
                <a:latin typeface="Palatino Linotype" pitchFamily="18" charset="0"/>
              </a:rPr>
              <a:t> </a:t>
            </a:r>
            <a:r>
              <a:rPr lang="es-PE" sz="1200" dirty="0" err="1">
                <a:latin typeface="Palatino Linotype" pitchFamily="18" charset="0"/>
              </a:rPr>
              <a:t>between</a:t>
            </a:r>
            <a:r>
              <a:rPr lang="es-PE" sz="1200" dirty="0">
                <a:latin typeface="Palatino Linotype" pitchFamily="18" charset="0"/>
              </a:rPr>
              <a:t> 26°28’ N </a:t>
            </a:r>
            <a:r>
              <a:rPr lang="es-PE" sz="1200" dirty="0" err="1">
                <a:latin typeface="Palatino Linotype" pitchFamily="18" charset="0"/>
              </a:rPr>
              <a:t>to</a:t>
            </a:r>
            <a:r>
              <a:rPr lang="es-PE" sz="1200" dirty="0">
                <a:latin typeface="Palatino Linotype" pitchFamily="18" charset="0"/>
              </a:rPr>
              <a:t> 29°30’ N </a:t>
            </a:r>
            <a:r>
              <a:rPr lang="es-PE" sz="1200" dirty="0" err="1">
                <a:latin typeface="Palatino Linotype" pitchFamily="18" charset="0"/>
              </a:rPr>
              <a:t>latitude</a:t>
            </a:r>
            <a:r>
              <a:rPr lang="es-PE" sz="1200" dirty="0">
                <a:latin typeface="Palatino Linotype" pitchFamily="18" charset="0"/>
              </a:rPr>
              <a:t> and 91°30’ E </a:t>
            </a:r>
            <a:r>
              <a:rPr lang="es-PE" sz="1200" dirty="0" err="1">
                <a:latin typeface="Palatino Linotype" pitchFamily="18" charset="0"/>
              </a:rPr>
              <a:t>to</a:t>
            </a:r>
            <a:r>
              <a:rPr lang="es-PE" sz="1200" dirty="0">
                <a:latin typeface="Palatino Linotype" pitchFamily="18" charset="0"/>
              </a:rPr>
              <a:t> 97°30’ E </a:t>
            </a:r>
            <a:r>
              <a:rPr lang="es-PE" sz="1200" dirty="0" err="1">
                <a:latin typeface="Palatino Linotype" pitchFamily="18" charset="0"/>
              </a:rPr>
              <a:t>longitude</a:t>
            </a:r>
            <a:r>
              <a:rPr lang="es-PE" sz="1200" dirty="0">
                <a:latin typeface="Palatino Linotype" pitchFamily="18" charset="0"/>
              </a:rPr>
              <a:t>, and shares </a:t>
            </a:r>
            <a:r>
              <a:rPr lang="es-PE" sz="1200" dirty="0" err="1">
                <a:latin typeface="Palatino Linotype" pitchFamily="18" charset="0"/>
              </a:rPr>
              <a:t>international</a:t>
            </a:r>
            <a:r>
              <a:rPr lang="es-PE" sz="1200" dirty="0">
                <a:latin typeface="Palatino Linotype" pitchFamily="18" charset="0"/>
              </a:rPr>
              <a:t> </a:t>
            </a:r>
            <a:r>
              <a:rPr lang="es-PE" sz="1200" dirty="0" err="1">
                <a:latin typeface="Palatino Linotype" pitchFamily="18" charset="0"/>
              </a:rPr>
              <a:t>boundaries</a:t>
            </a:r>
            <a:r>
              <a:rPr lang="es-PE" sz="1200" dirty="0">
                <a:latin typeface="Palatino Linotype" pitchFamily="18" charset="0"/>
              </a:rPr>
              <a:t> </a:t>
            </a:r>
            <a:r>
              <a:rPr lang="es-PE" sz="1200" dirty="0" err="1">
                <a:latin typeface="Palatino Linotype" pitchFamily="18" charset="0"/>
              </a:rPr>
              <a:t>with</a:t>
            </a:r>
            <a:r>
              <a:rPr lang="es-PE" sz="1200" dirty="0">
                <a:latin typeface="Palatino Linotype" pitchFamily="18" charset="0"/>
              </a:rPr>
              <a:t> </a:t>
            </a:r>
            <a:r>
              <a:rPr lang="es-PE" sz="1200" dirty="0" err="1">
                <a:latin typeface="Palatino Linotype" pitchFamily="18" charset="0"/>
              </a:rPr>
              <a:t>Bhutan</a:t>
            </a:r>
            <a:r>
              <a:rPr lang="es-PE" sz="1200" dirty="0">
                <a:latin typeface="Palatino Linotype" pitchFamily="18" charset="0"/>
              </a:rPr>
              <a:t> in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west</a:t>
            </a:r>
            <a:r>
              <a:rPr lang="es-PE" sz="1200" dirty="0">
                <a:latin typeface="Palatino Linotype" pitchFamily="18" charset="0"/>
              </a:rPr>
              <a:t>, China </a:t>
            </a:r>
            <a:r>
              <a:rPr lang="es-PE" sz="1200" dirty="0" err="1">
                <a:latin typeface="Palatino Linotype" pitchFamily="18" charset="0"/>
              </a:rPr>
              <a:t>to</a:t>
            </a:r>
            <a:r>
              <a:rPr lang="es-PE" sz="1200" dirty="0">
                <a:latin typeface="Palatino Linotype" pitchFamily="18" charset="0"/>
              </a:rPr>
              <a:t>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north</a:t>
            </a:r>
            <a:r>
              <a:rPr lang="es-PE" sz="1200" dirty="0">
                <a:latin typeface="Palatino Linotype" pitchFamily="18" charset="0"/>
              </a:rPr>
              <a:t> and </a:t>
            </a:r>
            <a:r>
              <a:rPr lang="es-PE" sz="1200" dirty="0" err="1">
                <a:latin typeface="Palatino Linotype" pitchFamily="18" charset="0"/>
              </a:rPr>
              <a:t>north-east</a:t>
            </a:r>
            <a:r>
              <a:rPr lang="es-PE" sz="1200" dirty="0">
                <a:latin typeface="Palatino Linotype" pitchFamily="18" charset="0"/>
              </a:rPr>
              <a:t>, and Myanmar </a:t>
            </a:r>
            <a:r>
              <a:rPr lang="es-PE" sz="1200" dirty="0" err="1">
                <a:latin typeface="Palatino Linotype" pitchFamily="18" charset="0"/>
              </a:rPr>
              <a:t>to</a:t>
            </a:r>
            <a:r>
              <a:rPr lang="es-PE" sz="1200" dirty="0">
                <a:latin typeface="Palatino Linotype" pitchFamily="18" charset="0"/>
              </a:rPr>
              <a:t>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east</a:t>
            </a:r>
            <a:r>
              <a:rPr lang="es-PE" sz="1200" dirty="0">
                <a:latin typeface="Palatino Linotype" pitchFamily="18" charset="0"/>
              </a:rPr>
              <a:t>. </a:t>
            </a:r>
          </a:p>
          <a:p>
            <a:pPr algn="just">
              <a:lnSpc>
                <a:spcPct val="150000"/>
              </a:lnSpc>
            </a:pPr>
            <a:r>
              <a:rPr lang="es-PE" sz="1200" dirty="0" err="1" smtClean="0">
                <a:latin typeface="Palatino Linotype" pitchFamily="18" charset="0"/>
              </a:rPr>
              <a:t>The</a:t>
            </a:r>
            <a:r>
              <a:rPr lang="es-PE" sz="1200" dirty="0" smtClean="0">
                <a:latin typeface="Palatino Linotype" pitchFamily="18" charset="0"/>
              </a:rPr>
              <a:t> </a:t>
            </a:r>
            <a:r>
              <a:rPr lang="es-PE" sz="1200" dirty="0" err="1">
                <a:latin typeface="Palatino Linotype" pitchFamily="18" charset="0"/>
              </a:rPr>
              <a:t>climate</a:t>
            </a:r>
            <a:r>
              <a:rPr lang="es-PE" sz="1200" dirty="0">
                <a:latin typeface="Palatino Linotype" pitchFamily="18" charset="0"/>
              </a:rPr>
              <a:t> </a:t>
            </a:r>
            <a:r>
              <a:rPr lang="es-PE" sz="1200" dirty="0" err="1">
                <a:latin typeface="Palatino Linotype" pitchFamily="18" charset="0"/>
              </a:rPr>
              <a:t>varies</a:t>
            </a:r>
            <a:r>
              <a:rPr lang="es-PE" sz="1200" dirty="0">
                <a:latin typeface="Palatino Linotype" pitchFamily="18" charset="0"/>
              </a:rPr>
              <a:t> </a:t>
            </a:r>
            <a:r>
              <a:rPr lang="es-PE" sz="1200" dirty="0" err="1">
                <a:latin typeface="Palatino Linotype" pitchFamily="18" charset="0"/>
              </a:rPr>
              <a:t>from</a:t>
            </a:r>
            <a:r>
              <a:rPr lang="es-PE" sz="1200" dirty="0">
                <a:latin typeface="Palatino Linotype" pitchFamily="18" charset="0"/>
              </a:rPr>
              <a:t> </a:t>
            </a:r>
            <a:r>
              <a:rPr lang="es-PE" sz="1200" dirty="0" err="1">
                <a:latin typeface="Palatino Linotype" pitchFamily="18" charset="0"/>
              </a:rPr>
              <a:t>temperate</a:t>
            </a:r>
            <a:r>
              <a:rPr lang="es-PE" sz="1200" dirty="0">
                <a:latin typeface="Palatino Linotype" pitchFamily="18" charset="0"/>
              </a:rPr>
              <a:t> in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northern</a:t>
            </a:r>
            <a:r>
              <a:rPr lang="es-PE" sz="1200" dirty="0">
                <a:latin typeface="Palatino Linotype" pitchFamily="18" charset="0"/>
              </a:rPr>
              <a:t> </a:t>
            </a:r>
            <a:r>
              <a:rPr lang="es-PE" sz="1200" dirty="0" err="1">
                <a:latin typeface="Palatino Linotype" pitchFamily="18" charset="0"/>
              </a:rPr>
              <a:t>part</a:t>
            </a:r>
            <a:r>
              <a:rPr lang="es-PE" sz="1200" dirty="0">
                <a:latin typeface="Palatino Linotype" pitchFamily="18" charset="0"/>
              </a:rPr>
              <a:t> and </a:t>
            </a:r>
            <a:r>
              <a:rPr lang="es-PE" sz="1200" dirty="0" err="1">
                <a:latin typeface="Palatino Linotype" pitchFamily="18" charset="0"/>
              </a:rPr>
              <a:t>warm</a:t>
            </a:r>
            <a:r>
              <a:rPr lang="es-PE" sz="1200" dirty="0">
                <a:latin typeface="Palatino Linotype" pitchFamily="18" charset="0"/>
              </a:rPr>
              <a:t> </a:t>
            </a:r>
            <a:r>
              <a:rPr lang="es-PE" sz="1200" dirty="0" err="1">
                <a:latin typeface="Palatino Linotype" pitchFamily="18" charset="0"/>
              </a:rPr>
              <a:t>humid</a:t>
            </a:r>
            <a:r>
              <a:rPr lang="es-PE" sz="1200" dirty="0">
                <a:latin typeface="Palatino Linotype" pitchFamily="18" charset="0"/>
              </a:rPr>
              <a:t> in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southern</a:t>
            </a:r>
            <a:r>
              <a:rPr lang="es-PE" sz="1200" dirty="0">
                <a:latin typeface="Palatino Linotype" pitchFamily="18" charset="0"/>
              </a:rPr>
              <a:t> </a:t>
            </a:r>
            <a:r>
              <a:rPr lang="es-PE" sz="1200" dirty="0" err="1">
                <a:latin typeface="Palatino Linotype" pitchFamily="18" charset="0"/>
              </a:rPr>
              <a:t>part</a:t>
            </a:r>
            <a:r>
              <a:rPr lang="es-PE" sz="1200" dirty="0">
                <a:latin typeface="Palatino Linotype" pitchFamily="18" charset="0"/>
              </a:rPr>
              <a:t> </a:t>
            </a:r>
            <a:r>
              <a:rPr lang="es-PE" sz="1200" dirty="0" err="1">
                <a:latin typeface="Palatino Linotype" pitchFamily="18" charset="0"/>
              </a:rPr>
              <a:t>having</a:t>
            </a:r>
            <a:r>
              <a:rPr lang="es-PE" sz="1200" dirty="0">
                <a:latin typeface="Palatino Linotype" pitchFamily="18" charset="0"/>
              </a:rPr>
              <a:t> </a:t>
            </a:r>
            <a:r>
              <a:rPr lang="es-PE" sz="1200" dirty="0" err="1">
                <a:latin typeface="Palatino Linotype" pitchFamily="18" charset="0"/>
              </a:rPr>
              <a:t>annual</a:t>
            </a:r>
            <a:r>
              <a:rPr lang="es-PE" sz="1200" dirty="0">
                <a:latin typeface="Palatino Linotype" pitchFamily="18" charset="0"/>
              </a:rPr>
              <a:t> </a:t>
            </a:r>
            <a:r>
              <a:rPr lang="es-PE" sz="1200" dirty="0" err="1">
                <a:latin typeface="Palatino Linotype" pitchFamily="18" charset="0"/>
              </a:rPr>
              <a:t>rainfall</a:t>
            </a:r>
            <a:r>
              <a:rPr lang="es-PE" sz="1200" dirty="0">
                <a:latin typeface="Palatino Linotype" pitchFamily="18" charset="0"/>
              </a:rPr>
              <a:t> </a:t>
            </a:r>
            <a:r>
              <a:rPr lang="es-PE" sz="1200" dirty="0" err="1">
                <a:latin typeface="Palatino Linotype" pitchFamily="18" charset="0"/>
              </a:rPr>
              <a:t>ranging</a:t>
            </a:r>
            <a:r>
              <a:rPr lang="es-PE" sz="1200" dirty="0">
                <a:latin typeface="Palatino Linotype" pitchFamily="18" charset="0"/>
              </a:rPr>
              <a:t> </a:t>
            </a:r>
            <a:r>
              <a:rPr lang="es-PE" sz="1200" dirty="0" err="1">
                <a:latin typeface="Palatino Linotype" pitchFamily="18" charset="0"/>
              </a:rPr>
              <a:t>between</a:t>
            </a:r>
            <a:r>
              <a:rPr lang="es-PE" sz="1200" dirty="0">
                <a:latin typeface="Palatino Linotype" pitchFamily="18" charset="0"/>
              </a:rPr>
              <a:t> 2000 mm </a:t>
            </a:r>
            <a:r>
              <a:rPr lang="es-PE" sz="1200" dirty="0" err="1">
                <a:latin typeface="Palatino Linotype" pitchFamily="18" charset="0"/>
              </a:rPr>
              <a:t>to</a:t>
            </a:r>
            <a:r>
              <a:rPr lang="es-PE" sz="1200" dirty="0">
                <a:latin typeface="Palatino Linotype" pitchFamily="18" charset="0"/>
              </a:rPr>
              <a:t> 8000 mm and </a:t>
            </a:r>
            <a:r>
              <a:rPr lang="es-PE" sz="1200" dirty="0" err="1">
                <a:latin typeface="Palatino Linotype" pitchFamily="18" charset="0"/>
              </a:rPr>
              <a:t>the</a:t>
            </a:r>
            <a:r>
              <a:rPr lang="es-PE" sz="1200" dirty="0">
                <a:latin typeface="Palatino Linotype" pitchFamily="18" charset="0"/>
              </a:rPr>
              <a:t> </a:t>
            </a:r>
            <a:r>
              <a:rPr lang="es-PE" sz="1200" dirty="0" err="1">
                <a:latin typeface="Palatino Linotype" pitchFamily="18" charset="0"/>
              </a:rPr>
              <a:t>annual</a:t>
            </a:r>
            <a:r>
              <a:rPr lang="es-PE" sz="1200" dirty="0">
                <a:latin typeface="Palatino Linotype" pitchFamily="18" charset="0"/>
              </a:rPr>
              <a:t> </a:t>
            </a:r>
            <a:r>
              <a:rPr lang="es-PE" sz="1200" dirty="0" err="1">
                <a:latin typeface="Palatino Linotype" pitchFamily="18" charset="0"/>
              </a:rPr>
              <a:t>temperature</a:t>
            </a:r>
            <a:r>
              <a:rPr lang="es-PE" sz="1200" dirty="0">
                <a:latin typeface="Palatino Linotype" pitchFamily="18" charset="0"/>
              </a:rPr>
              <a:t> </a:t>
            </a:r>
            <a:r>
              <a:rPr lang="es-PE" sz="1200" dirty="0" err="1">
                <a:latin typeface="Palatino Linotype" pitchFamily="18" charset="0"/>
              </a:rPr>
              <a:t>from</a:t>
            </a:r>
            <a:r>
              <a:rPr lang="es-PE" sz="1200" dirty="0">
                <a:latin typeface="Palatino Linotype" pitchFamily="18" charset="0"/>
              </a:rPr>
              <a:t> &lt;0°C </a:t>
            </a:r>
            <a:r>
              <a:rPr lang="es-PE" sz="1200" dirty="0" err="1">
                <a:latin typeface="Palatino Linotype" pitchFamily="18" charset="0"/>
              </a:rPr>
              <a:t>to</a:t>
            </a:r>
            <a:r>
              <a:rPr lang="es-PE" sz="1200" dirty="0">
                <a:latin typeface="Palatino Linotype" pitchFamily="18" charset="0"/>
              </a:rPr>
              <a:t> </a:t>
            </a:r>
            <a:r>
              <a:rPr lang="es-PE" sz="1200" dirty="0" smtClean="0">
                <a:latin typeface="Palatino Linotype" pitchFamily="18" charset="0"/>
              </a:rPr>
              <a:t>31°C.</a:t>
            </a:r>
          </a:p>
          <a:p>
            <a:pPr algn="just">
              <a:buNone/>
            </a:pPr>
            <a:endParaRPr lang="en-US" sz="1600" dirty="0">
              <a:latin typeface="Palatino Linotype" pitchFamily="18" charset="0"/>
            </a:endParaRPr>
          </a:p>
          <a:p>
            <a:pPr>
              <a:buNone/>
            </a:pPr>
            <a:endParaRPr lang="en-US" sz="1600" dirty="0">
              <a:latin typeface="Palatino Linotype" pitchFamily="18" charset="0"/>
            </a:endParaRPr>
          </a:p>
        </p:txBody>
      </p:sp>
      <p:sp>
        <p:nvSpPr>
          <p:cNvPr id="5" name="TextBox 4"/>
          <p:cNvSpPr txBox="1"/>
          <p:nvPr/>
        </p:nvSpPr>
        <p:spPr>
          <a:xfrm>
            <a:off x="1295400" y="6477198"/>
            <a:ext cx="7543800" cy="230832"/>
          </a:xfrm>
          <a:prstGeom prst="rect">
            <a:avLst/>
          </a:prstGeom>
          <a:noFill/>
        </p:spPr>
        <p:txBody>
          <a:bodyPr wrap="square" rtlCol="0">
            <a:spAutoFit/>
          </a:bodyPr>
          <a:lstStyle/>
          <a:p>
            <a:r>
              <a:rPr lang="en-US" sz="900" dirty="0">
                <a:latin typeface="Palatino Linotype" pitchFamily="18" charset="0"/>
              </a:rPr>
              <a:t>Source: India State of Forest Report 2019, Forest Survey of India, Ministry of Environment, Forest &amp; Climate Change, Govt. of India</a:t>
            </a:r>
          </a:p>
        </p:txBody>
      </p:sp>
      <p:sp>
        <p:nvSpPr>
          <p:cNvPr id="8" name="TextBox 7"/>
          <p:cNvSpPr txBox="1"/>
          <p:nvPr/>
        </p:nvSpPr>
        <p:spPr>
          <a:xfrm>
            <a:off x="152400" y="0"/>
            <a:ext cx="2438400" cy="261610"/>
          </a:xfrm>
          <a:prstGeom prst="rect">
            <a:avLst/>
          </a:prstGeom>
          <a:noFill/>
        </p:spPr>
        <p:txBody>
          <a:bodyPr wrap="square" rtlCol="0">
            <a:spAutoFit/>
          </a:bodyPr>
          <a:lstStyle/>
          <a:p>
            <a:r>
              <a:rPr lang="en-US" sz="1100" dirty="0" smtClean="0">
                <a:latin typeface="Palatino Linotype" pitchFamily="18" charset="0"/>
              </a:rPr>
              <a:t>Ghosh et al., 2020</a:t>
            </a:r>
            <a:endParaRPr lang="en-US" sz="1100" dirty="0">
              <a:latin typeface="Palatino Linotype"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1288" y="0"/>
            <a:ext cx="1922712" cy="48067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2211" y="-8365"/>
            <a:ext cx="439471" cy="42759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9002" y="61450"/>
            <a:ext cx="1052286" cy="35777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7883"/>
            <a:ext cx="8229600" cy="487362"/>
          </a:xfrm>
        </p:spPr>
        <p:txBody>
          <a:bodyPr>
            <a:normAutofit/>
          </a:bodyPr>
          <a:lstStyle/>
          <a:p>
            <a:r>
              <a:rPr lang="en-US" sz="2200" dirty="0" smtClean="0">
                <a:latin typeface="Palatino Linotype" pitchFamily="18" charset="0"/>
              </a:rPr>
              <a:t>Methodological Framework</a:t>
            </a:r>
            <a:endParaRPr lang="en-US" sz="2200" dirty="0">
              <a:latin typeface="Palatino Linotype" pitchFamily="18" charset="0"/>
            </a:endParaRPr>
          </a:p>
        </p:txBody>
      </p:sp>
      <p:sp>
        <p:nvSpPr>
          <p:cNvPr id="4" name="Rectangle 3"/>
          <p:cNvSpPr/>
          <p:nvPr/>
        </p:nvSpPr>
        <p:spPr>
          <a:xfrm>
            <a:off x="3640347" y="992686"/>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Palatino Linotype" pitchFamily="18" charset="0"/>
              </a:rPr>
              <a:t>Data Collection</a:t>
            </a:r>
            <a:endParaRPr lang="en-US" sz="1200" dirty="0">
              <a:latin typeface="Palatino Linotype" pitchFamily="18" charset="0"/>
            </a:endParaRPr>
          </a:p>
        </p:txBody>
      </p:sp>
      <p:cxnSp>
        <p:nvCxnSpPr>
          <p:cNvPr id="6" name="Straight Arrow Connector 5"/>
          <p:cNvCxnSpPr>
            <a:stCxn id="4" idx="2"/>
          </p:cNvCxnSpPr>
          <p:nvPr/>
        </p:nvCxnSpPr>
        <p:spPr>
          <a:xfrm>
            <a:off x="4402347" y="1373686"/>
            <a:ext cx="0" cy="1577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09800" y="1531393"/>
            <a:ext cx="4419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676400" y="1683793"/>
            <a:ext cx="1066800" cy="6022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Palatino Linotype" pitchFamily="18" charset="0"/>
              </a:rPr>
              <a:t>PDSI</a:t>
            </a:r>
            <a:endParaRPr lang="en-US" sz="1200" dirty="0">
              <a:latin typeface="Palatino Linotype" pitchFamily="18" charset="0"/>
            </a:endParaRPr>
          </a:p>
        </p:txBody>
      </p:sp>
      <p:sp>
        <p:nvSpPr>
          <p:cNvPr id="10" name="Rounded Rectangle 9"/>
          <p:cNvSpPr/>
          <p:nvPr/>
        </p:nvSpPr>
        <p:spPr>
          <a:xfrm>
            <a:off x="5753100" y="1683793"/>
            <a:ext cx="1752600" cy="7952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Palatino Linotype" pitchFamily="18" charset="0"/>
              </a:rPr>
              <a:t>Vegetation Parameters</a:t>
            </a:r>
          </a:p>
          <a:p>
            <a:pPr algn="ctr"/>
            <a:r>
              <a:rPr lang="en-US" sz="1200" dirty="0" smtClean="0">
                <a:latin typeface="Palatino Linotype" pitchFamily="18" charset="0"/>
              </a:rPr>
              <a:t>(Using MODIS Terra Sensor data)</a:t>
            </a:r>
            <a:endParaRPr lang="en-US" sz="1200" dirty="0">
              <a:latin typeface="Palatino Linotype" pitchFamily="18" charset="0"/>
            </a:endParaRPr>
          </a:p>
        </p:txBody>
      </p:sp>
      <p:cxnSp>
        <p:nvCxnSpPr>
          <p:cNvPr id="12" name="Straight Arrow Connector 11"/>
          <p:cNvCxnSpPr/>
          <p:nvPr/>
        </p:nvCxnSpPr>
        <p:spPr>
          <a:xfrm>
            <a:off x="2209800" y="1531393"/>
            <a:ext cx="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629400" y="1531393"/>
            <a:ext cx="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486400" y="2479023"/>
            <a:ext cx="2362200" cy="1143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r>
              <a:rPr lang="en-US" sz="1200" dirty="0" smtClean="0">
                <a:solidFill>
                  <a:schemeClr val="tx1"/>
                </a:solidFill>
                <a:latin typeface="Palatino Linotype" pitchFamily="18" charset="0"/>
              </a:rPr>
              <a:t>GPP (MOD17)- 8-day</a:t>
            </a:r>
          </a:p>
          <a:p>
            <a:pPr marL="171450" indent="-171450">
              <a:buFont typeface="Arial" pitchFamily="34" charset="0"/>
              <a:buChar char="•"/>
            </a:pPr>
            <a:r>
              <a:rPr lang="en-US" sz="1200" dirty="0" smtClean="0">
                <a:solidFill>
                  <a:schemeClr val="tx1"/>
                </a:solidFill>
                <a:latin typeface="Palatino Linotype" pitchFamily="18" charset="0"/>
              </a:rPr>
              <a:t>NDVI (MOD13Q1)- 8-Day</a:t>
            </a:r>
          </a:p>
          <a:p>
            <a:pPr marL="171450" indent="-171450">
              <a:buFont typeface="Arial" pitchFamily="34" charset="0"/>
              <a:buChar char="•"/>
            </a:pPr>
            <a:r>
              <a:rPr lang="en-US" sz="1200" dirty="0" smtClean="0">
                <a:solidFill>
                  <a:schemeClr val="tx1"/>
                </a:solidFill>
                <a:latin typeface="Palatino Linotype" pitchFamily="18" charset="0"/>
              </a:rPr>
              <a:t>EVI (MOD13Q1)- 8-Day</a:t>
            </a:r>
          </a:p>
          <a:p>
            <a:pPr marL="171450" indent="-171450">
              <a:buFont typeface="Arial" pitchFamily="34" charset="0"/>
              <a:buChar char="•"/>
            </a:pPr>
            <a:r>
              <a:rPr lang="en-US" sz="1200" dirty="0" smtClean="0">
                <a:solidFill>
                  <a:schemeClr val="tx1"/>
                </a:solidFill>
                <a:latin typeface="Palatino Linotype" pitchFamily="18" charset="0"/>
              </a:rPr>
              <a:t>LAI (MOD15A2H)- 16-Day</a:t>
            </a:r>
          </a:p>
          <a:p>
            <a:pPr marL="171450" indent="-171450">
              <a:buFont typeface="Arial" pitchFamily="34" charset="0"/>
              <a:buChar char="•"/>
            </a:pPr>
            <a:r>
              <a:rPr lang="en-US" sz="1200" dirty="0" err="1" smtClean="0">
                <a:solidFill>
                  <a:schemeClr val="tx1"/>
                </a:solidFill>
                <a:latin typeface="Palatino Linotype" pitchFamily="18" charset="0"/>
              </a:rPr>
              <a:t>fAPAR</a:t>
            </a:r>
            <a:r>
              <a:rPr lang="en-US" sz="1200" dirty="0" smtClean="0">
                <a:solidFill>
                  <a:schemeClr val="tx1"/>
                </a:solidFill>
                <a:latin typeface="Palatino Linotype" pitchFamily="18" charset="0"/>
              </a:rPr>
              <a:t> (MOD15A2H)- 8-Day</a:t>
            </a:r>
          </a:p>
        </p:txBody>
      </p:sp>
      <p:sp>
        <p:nvSpPr>
          <p:cNvPr id="23" name="Rectangle 22"/>
          <p:cNvSpPr/>
          <p:nvPr/>
        </p:nvSpPr>
        <p:spPr>
          <a:xfrm>
            <a:off x="5448300" y="3790950"/>
            <a:ext cx="243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Palatino Linotype" pitchFamily="18" charset="0"/>
              </a:rPr>
              <a:t>Development of Mean Monthly Products</a:t>
            </a:r>
            <a:endParaRPr lang="en-US" sz="1200" dirty="0">
              <a:latin typeface="Palatino Linotype" pitchFamily="18" charset="0"/>
            </a:endParaRPr>
          </a:p>
        </p:txBody>
      </p:sp>
      <p:cxnSp>
        <p:nvCxnSpPr>
          <p:cNvPr id="27" name="Straight Arrow Connector 26"/>
          <p:cNvCxnSpPr>
            <a:stCxn id="21" idx="2"/>
            <a:endCxn id="23" idx="0"/>
          </p:cNvCxnSpPr>
          <p:nvPr/>
        </p:nvCxnSpPr>
        <p:spPr>
          <a:xfrm>
            <a:off x="6667500" y="3622023"/>
            <a:ext cx="0" cy="1689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030747" y="4191000"/>
            <a:ext cx="2133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Palatino Linotype" pitchFamily="18" charset="0"/>
              </a:rPr>
              <a:t>Sensitivity Analysis</a:t>
            </a:r>
            <a:endParaRPr lang="en-US" sz="1200" dirty="0">
              <a:latin typeface="Palatino Linotype" pitchFamily="18" charset="0"/>
            </a:endParaRPr>
          </a:p>
        </p:txBody>
      </p:sp>
      <p:cxnSp>
        <p:nvCxnSpPr>
          <p:cNvPr id="30" name="Straight Connector 29"/>
          <p:cNvCxnSpPr>
            <a:stCxn id="23" idx="2"/>
          </p:cNvCxnSpPr>
          <p:nvPr/>
        </p:nvCxnSpPr>
        <p:spPr>
          <a:xfrm flipH="1">
            <a:off x="6667499" y="4324350"/>
            <a:ext cx="1" cy="133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2"/>
          </p:cNvCxnSpPr>
          <p:nvPr/>
        </p:nvCxnSpPr>
        <p:spPr>
          <a:xfrm flipH="1">
            <a:off x="2188752" y="2286000"/>
            <a:ext cx="21048" cy="2207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181600" y="4457700"/>
            <a:ext cx="14859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209800" y="4491347"/>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367213" y="4724400"/>
            <a:ext cx="1" cy="2411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914400" y="4901610"/>
            <a:ext cx="2133600" cy="657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Palatino Linotype" pitchFamily="18" charset="0"/>
              </a:rPr>
              <a:t>Pearson’s Correlation (r)</a:t>
            </a:r>
            <a:endParaRPr lang="en-US" sz="1200" dirty="0">
              <a:latin typeface="Palatino Linotype" pitchFamily="18" charset="0"/>
            </a:endParaRPr>
          </a:p>
        </p:txBody>
      </p:sp>
      <p:sp>
        <p:nvSpPr>
          <p:cNvPr id="47" name="Oval 46"/>
          <p:cNvSpPr/>
          <p:nvPr/>
        </p:nvSpPr>
        <p:spPr>
          <a:xfrm>
            <a:off x="3244335" y="4974331"/>
            <a:ext cx="2143125" cy="61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Palatino Linotype" pitchFamily="18" charset="0"/>
              </a:rPr>
              <a:t>Error Estimation (SEE)</a:t>
            </a:r>
          </a:p>
        </p:txBody>
      </p:sp>
      <p:sp>
        <p:nvSpPr>
          <p:cNvPr id="48" name="Oval 47"/>
          <p:cNvSpPr/>
          <p:nvPr/>
        </p:nvSpPr>
        <p:spPr>
          <a:xfrm>
            <a:off x="5595937" y="4939710"/>
            <a:ext cx="2143125" cy="61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Palatino Linotype" pitchFamily="18" charset="0"/>
              </a:rPr>
              <a:t>Uncertainty Analysis (RMSE)</a:t>
            </a:r>
          </a:p>
        </p:txBody>
      </p:sp>
      <p:cxnSp>
        <p:nvCxnSpPr>
          <p:cNvPr id="50" name="Straight Arrow Connector 49"/>
          <p:cNvCxnSpPr>
            <a:endCxn id="48" idx="1"/>
          </p:cNvCxnSpPr>
          <p:nvPr/>
        </p:nvCxnSpPr>
        <p:spPr>
          <a:xfrm>
            <a:off x="5122305" y="4723533"/>
            <a:ext cx="787485" cy="3068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2749267" y="4697307"/>
            <a:ext cx="312458" cy="2864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628900" y="5966982"/>
            <a:ext cx="3373995"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Palatino Linotype" pitchFamily="18" charset="0"/>
              </a:rPr>
              <a:t>Compilation of Results and Long-Term Analysis</a:t>
            </a:r>
            <a:endParaRPr lang="en-US" sz="1200" dirty="0">
              <a:latin typeface="Palatino Linotype" pitchFamily="18" charset="0"/>
            </a:endParaRPr>
          </a:p>
        </p:txBody>
      </p:sp>
      <p:cxnSp>
        <p:nvCxnSpPr>
          <p:cNvPr id="59" name="Straight Arrow Connector 58"/>
          <p:cNvCxnSpPr>
            <a:stCxn id="47" idx="4"/>
            <a:endCxn id="53" idx="0"/>
          </p:cNvCxnSpPr>
          <p:nvPr/>
        </p:nvCxnSpPr>
        <p:spPr>
          <a:xfrm>
            <a:off x="4315898" y="5593456"/>
            <a:ext cx="0" cy="3735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48" idx="4"/>
          </p:cNvCxnSpPr>
          <p:nvPr/>
        </p:nvCxnSpPr>
        <p:spPr>
          <a:xfrm>
            <a:off x="6667500" y="5558835"/>
            <a:ext cx="0" cy="674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46" idx="4"/>
          </p:cNvCxnSpPr>
          <p:nvPr/>
        </p:nvCxnSpPr>
        <p:spPr>
          <a:xfrm>
            <a:off x="1981200" y="5558835"/>
            <a:ext cx="0" cy="674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53" idx="3"/>
          </p:cNvCxnSpPr>
          <p:nvPr/>
        </p:nvCxnSpPr>
        <p:spPr>
          <a:xfrm flipH="1">
            <a:off x="6002895" y="6233682"/>
            <a:ext cx="6646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53" idx="1"/>
          </p:cNvCxnSpPr>
          <p:nvPr/>
        </p:nvCxnSpPr>
        <p:spPr>
          <a:xfrm>
            <a:off x="1981200" y="6233682"/>
            <a:ext cx="6477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52400" y="0"/>
            <a:ext cx="2438400" cy="261610"/>
          </a:xfrm>
          <a:prstGeom prst="rect">
            <a:avLst/>
          </a:prstGeom>
          <a:noFill/>
        </p:spPr>
        <p:txBody>
          <a:bodyPr wrap="square" rtlCol="0">
            <a:spAutoFit/>
          </a:bodyPr>
          <a:lstStyle/>
          <a:p>
            <a:r>
              <a:rPr lang="en-US" sz="1100" dirty="0" smtClean="0">
                <a:latin typeface="Palatino Linotype" pitchFamily="18" charset="0"/>
              </a:rPr>
              <a:t>Ghosh et al., 2020</a:t>
            </a:r>
            <a:endParaRPr lang="en-US" sz="1100" dirty="0">
              <a:latin typeface="Palatino Linotype" pitchFamily="18" charset="0"/>
            </a:endParaRP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1288" y="0"/>
            <a:ext cx="1922712" cy="480678"/>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2211" y="-8365"/>
            <a:ext cx="439471" cy="427593"/>
          </a:xfrm>
          <a:prstGeom prst="rect">
            <a:avLst/>
          </a:prstGeom>
        </p:spPr>
      </p:pic>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9002" y="61450"/>
            <a:ext cx="1052286" cy="35777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200" dirty="0" smtClean="0">
                <a:latin typeface="Palatino Linotype" pitchFamily="18" charset="0"/>
              </a:rPr>
              <a:t>Extraction of PDSI Information</a:t>
            </a:r>
            <a:endParaRPr lang="en-US" sz="2200" dirty="0">
              <a:latin typeface="Palatino Linotype" pitchFamily="18" charset="0"/>
            </a:endParaRPr>
          </a:p>
        </p:txBody>
      </p:sp>
      <p:sp>
        <p:nvSpPr>
          <p:cNvPr id="3" name="Content Placeholder 2"/>
          <p:cNvSpPr>
            <a:spLocks noGrp="1"/>
          </p:cNvSpPr>
          <p:nvPr>
            <p:ph idx="1"/>
          </p:nvPr>
        </p:nvSpPr>
        <p:spPr>
          <a:xfrm>
            <a:off x="457200" y="1295400"/>
            <a:ext cx="8229600" cy="4525963"/>
          </a:xfrm>
        </p:spPr>
        <p:txBody>
          <a:bodyPr>
            <a:normAutofit/>
          </a:bodyPr>
          <a:lstStyle/>
          <a:p>
            <a:pPr marL="0" indent="0" algn="just">
              <a:lnSpc>
                <a:spcPct val="150000"/>
              </a:lnSpc>
              <a:buNone/>
            </a:pPr>
            <a:r>
              <a:rPr lang="en-US" sz="1200" dirty="0">
                <a:latin typeface="Palatino Linotype" pitchFamily="18" charset="0"/>
              </a:rPr>
              <a:t>The monthly PDSI data </a:t>
            </a:r>
            <a:r>
              <a:rPr lang="en-US" sz="1200" dirty="0" smtClean="0">
                <a:latin typeface="Palatino Linotype" pitchFamily="18" charset="0"/>
              </a:rPr>
              <a:t>for the year 2015-2019 has </a:t>
            </a:r>
            <a:r>
              <a:rPr lang="en-US" sz="1200" dirty="0">
                <a:latin typeface="Palatino Linotype" pitchFamily="18" charset="0"/>
              </a:rPr>
              <a:t>been obtained from </a:t>
            </a:r>
            <a:r>
              <a:rPr lang="en-US" sz="1200" dirty="0" smtClean="0">
                <a:latin typeface="Palatino Linotype" pitchFamily="18" charset="0"/>
              </a:rPr>
              <a:t>the </a:t>
            </a:r>
            <a:r>
              <a:rPr lang="en-US" sz="1200" dirty="0" err="1" smtClean="0">
                <a:latin typeface="Palatino Linotype" pitchFamily="18" charset="0"/>
              </a:rPr>
              <a:t>TerraClimate</a:t>
            </a:r>
            <a:r>
              <a:rPr lang="en-US" sz="1200" dirty="0" smtClean="0">
                <a:latin typeface="Palatino Linotype" pitchFamily="18" charset="0"/>
              </a:rPr>
              <a:t> </a:t>
            </a:r>
            <a:r>
              <a:rPr lang="en-US" sz="1200" dirty="0">
                <a:latin typeface="Palatino Linotype" pitchFamily="18" charset="0"/>
              </a:rPr>
              <a:t>products developed by the University of Idaho, USA </a:t>
            </a:r>
            <a:r>
              <a:rPr lang="en-US" sz="1200" dirty="0" smtClean="0">
                <a:latin typeface="Palatino Linotype" pitchFamily="18" charset="0"/>
              </a:rPr>
              <a:t>using </a:t>
            </a:r>
            <a:r>
              <a:rPr lang="en-US" sz="1200" dirty="0">
                <a:latin typeface="Palatino Linotype" pitchFamily="18" charset="0"/>
              </a:rPr>
              <a:t>Google Earth </a:t>
            </a:r>
            <a:r>
              <a:rPr lang="en-US" sz="1200" dirty="0" smtClean="0">
                <a:latin typeface="Palatino Linotype" pitchFamily="18" charset="0"/>
              </a:rPr>
              <a:t>Engine that </a:t>
            </a:r>
            <a:r>
              <a:rPr lang="en-US" sz="1200" dirty="0">
                <a:latin typeface="Palatino Linotype" pitchFamily="18" charset="0"/>
              </a:rPr>
              <a:t>provide monthly climate and climatic water balance for global terrestrial </a:t>
            </a:r>
            <a:r>
              <a:rPr lang="en-US" sz="1200" dirty="0" smtClean="0">
                <a:latin typeface="Palatino Linotype" pitchFamily="18" charset="0"/>
              </a:rPr>
              <a:t>surfaces.</a:t>
            </a:r>
            <a:endParaRPr lang="en-US" sz="1200" dirty="0">
              <a:latin typeface="Palatino Linotype"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41" y="2398485"/>
            <a:ext cx="8289073" cy="4248150"/>
          </a:xfrm>
          <a:prstGeom prst="rect">
            <a:avLst/>
          </a:prstGeom>
        </p:spPr>
      </p:pic>
      <p:sp>
        <p:nvSpPr>
          <p:cNvPr id="7" name="TextBox 6"/>
          <p:cNvSpPr txBox="1"/>
          <p:nvPr/>
        </p:nvSpPr>
        <p:spPr>
          <a:xfrm>
            <a:off x="152400" y="0"/>
            <a:ext cx="2438400" cy="261610"/>
          </a:xfrm>
          <a:prstGeom prst="rect">
            <a:avLst/>
          </a:prstGeom>
          <a:noFill/>
        </p:spPr>
        <p:txBody>
          <a:bodyPr wrap="square" rtlCol="0">
            <a:spAutoFit/>
          </a:bodyPr>
          <a:lstStyle/>
          <a:p>
            <a:r>
              <a:rPr lang="en-US" sz="1100" dirty="0" smtClean="0">
                <a:latin typeface="Palatino Linotype" pitchFamily="18" charset="0"/>
              </a:rPr>
              <a:t>Ghosh et al., 2020</a:t>
            </a:r>
            <a:endParaRPr lang="en-US" sz="1100" dirty="0">
              <a:latin typeface="Palatino Linotype"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1288" y="0"/>
            <a:ext cx="1922712" cy="48067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2211" y="-8365"/>
            <a:ext cx="439471" cy="42759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9002" y="61450"/>
            <a:ext cx="1052286" cy="357778"/>
          </a:xfrm>
          <a:prstGeom prst="rect">
            <a:avLst/>
          </a:prstGeom>
        </p:spPr>
      </p:pic>
    </p:spTree>
    <p:extLst>
      <p:ext uri="{BB962C8B-B14F-4D97-AF65-F5344CB8AC3E}">
        <p14:creationId xmlns:p14="http://schemas.microsoft.com/office/powerpoint/2010/main" val="340603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11162"/>
          </a:xfrm>
        </p:spPr>
        <p:txBody>
          <a:bodyPr>
            <a:normAutofit fontScale="90000"/>
          </a:bodyPr>
          <a:lstStyle/>
          <a:p>
            <a:r>
              <a:rPr lang="en-US" sz="2200" dirty="0" smtClean="0">
                <a:latin typeface="Palatino Linotype" pitchFamily="18" charset="0"/>
              </a:rPr>
              <a:t>Development of Vegetation Parameters</a:t>
            </a:r>
            <a:endParaRPr lang="en-US" sz="2200" dirty="0">
              <a:latin typeface="Palatino Linotype"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14400"/>
                <a:ext cx="8229600" cy="5867400"/>
              </a:xfrm>
            </p:spPr>
            <p:txBody>
              <a:bodyPr>
                <a:noAutofit/>
              </a:bodyPr>
              <a:lstStyle/>
              <a:p>
                <a:pPr algn="just" eaLnBrk="0" hangingPunct="0">
                  <a:lnSpc>
                    <a:spcPct val="150000"/>
                  </a:lnSpc>
                </a:pPr>
                <a:r>
                  <a:rPr lang="en-US" sz="1200" dirty="0" smtClean="0">
                    <a:latin typeface="Palatino Linotype" pitchFamily="18" charset="0"/>
                  </a:rPr>
                  <a:t>Gross Primary Productivity or GPP </a:t>
                </a:r>
                <a:r>
                  <a:rPr lang="en-US" sz="1200" dirty="0">
                    <a:latin typeface="Palatino Linotype" pitchFamily="18" charset="0"/>
                  </a:rPr>
                  <a:t>is the rate at which chemical energy (typically expressed as carbon biomass or organic substances) is created by primary producers through capturing solar energy in a given unit of area and time during photosynthesis. </a:t>
                </a:r>
                <a:endParaRPr lang="en-US" sz="1200" dirty="0" smtClean="0">
                  <a:latin typeface="Palatino Linotype" pitchFamily="18" charset="0"/>
                </a:endParaRPr>
              </a:p>
              <a:p>
                <a:pPr algn="just" eaLnBrk="0" hangingPunct="0">
                  <a:lnSpc>
                    <a:spcPct val="150000"/>
                  </a:lnSpc>
                </a:pPr>
                <a:r>
                  <a:rPr lang="en-US" sz="1200" dirty="0" smtClean="0">
                    <a:latin typeface="Palatino Linotype" pitchFamily="18" charset="0"/>
                  </a:rPr>
                  <a:t>LAI </a:t>
                </a:r>
                <a:r>
                  <a:rPr lang="en-US" sz="1200" dirty="0">
                    <a:latin typeface="Palatino Linotype" pitchFamily="18" charset="0"/>
                  </a:rPr>
                  <a:t>(LAI = leaf area / ground area, m</a:t>
                </a:r>
                <a:r>
                  <a:rPr lang="en-US" sz="1200" baseline="30000" dirty="0">
                    <a:latin typeface="Palatino Linotype" pitchFamily="18" charset="0"/>
                  </a:rPr>
                  <a:t>2</a:t>
                </a:r>
                <a:r>
                  <a:rPr lang="en-US" sz="1200" dirty="0">
                    <a:latin typeface="Palatino Linotype" pitchFamily="18" charset="0"/>
                  </a:rPr>
                  <a:t> / m</a:t>
                </a:r>
                <a:r>
                  <a:rPr lang="en-US" sz="1200" baseline="30000" dirty="0">
                    <a:latin typeface="Palatino Linotype" pitchFamily="18" charset="0"/>
                  </a:rPr>
                  <a:t>2</a:t>
                </a:r>
                <a:r>
                  <a:rPr lang="en-US" sz="1200" dirty="0">
                    <a:latin typeface="Palatino Linotype" pitchFamily="18" charset="0"/>
                  </a:rPr>
                  <a:t>) typically characterizes plant </a:t>
                </a:r>
                <a:r>
                  <a:rPr lang="en-US" sz="1200" dirty="0" smtClean="0">
                    <a:latin typeface="Palatino Linotype" pitchFamily="18" charset="0"/>
                  </a:rPr>
                  <a:t>canopies.</a:t>
                </a:r>
              </a:p>
              <a:p>
                <a:pPr algn="just" eaLnBrk="0" hangingPunct="0">
                  <a:lnSpc>
                    <a:spcPct val="150000"/>
                  </a:lnSpc>
                </a:pPr>
                <a:r>
                  <a:rPr lang="en-US" sz="1200" dirty="0" smtClean="0">
                    <a:latin typeface="Palatino Linotype" pitchFamily="18" charset="0"/>
                  </a:rPr>
                  <a:t>EVI is </a:t>
                </a:r>
                <a:r>
                  <a:rPr lang="en-US" sz="1200" dirty="0">
                    <a:latin typeface="Palatino Linotype" pitchFamily="18" charset="0"/>
                  </a:rPr>
                  <a:t>highly responsive to plant physiognomy. EVI also indicates the water balance and atmospheric </a:t>
                </a:r>
                <a:r>
                  <a:rPr lang="en-US" sz="1200" dirty="0" smtClean="0">
                    <a:latin typeface="Palatino Linotype" pitchFamily="18" charset="0"/>
                  </a:rPr>
                  <a:t>doughtiness </a:t>
                </a:r>
                <a:r>
                  <a:rPr lang="en-US" sz="1200" dirty="0">
                    <a:latin typeface="Palatino Linotype" pitchFamily="18" charset="0"/>
                  </a:rPr>
                  <a:t>of leaves that are the major eco-physiological parts of a plant that interact with the atmosphere. The formula used for computing EVI is-</a:t>
                </a:r>
                <a:endParaRPr lang="en-US" sz="1200" i="1" dirty="0">
                  <a:latin typeface="Palatino Linotype" pitchFamily="18" charset="0"/>
                </a:endParaRPr>
              </a:p>
              <a:p>
                <a:pPr marL="0" indent="0" algn="just" eaLnBrk="0" hangingPunct="0">
                  <a:lnSpc>
                    <a:spcPct val="150000"/>
                  </a:lnSpc>
                  <a:buNone/>
                </a:pPr>
                <a14:m>
                  <m:oMathPara xmlns:m="http://schemas.openxmlformats.org/officeDocument/2006/math">
                    <m:oMathParaPr>
                      <m:jc m:val="centerGroup"/>
                    </m:oMathParaPr>
                    <m:oMath xmlns:m="http://schemas.openxmlformats.org/officeDocument/2006/math">
                      <m:r>
                        <a:rPr lang="en-US" sz="1200" i="1">
                          <a:latin typeface="Cambria Math"/>
                        </a:rPr>
                        <m:t>𝐸𝑉𝐼</m:t>
                      </m:r>
                      <m:r>
                        <a:rPr lang="en-US" sz="1200" i="1">
                          <a:latin typeface="Cambria Math"/>
                        </a:rPr>
                        <m:t>=</m:t>
                      </m:r>
                      <m:r>
                        <a:rPr lang="en-US" sz="1200" i="1">
                          <a:latin typeface="Cambria Math"/>
                        </a:rPr>
                        <m:t>𝐺</m:t>
                      </m:r>
                      <m:r>
                        <a:rPr lang="en-US" sz="1200" i="1">
                          <a:latin typeface="Cambria Math"/>
                        </a:rPr>
                        <m:t>×</m:t>
                      </m:r>
                      <m:f>
                        <m:fPr>
                          <m:ctrlPr>
                            <a:rPr lang="en-US" sz="1200" i="1">
                              <a:latin typeface="Cambria Math"/>
                            </a:rPr>
                          </m:ctrlPr>
                        </m:fPr>
                        <m:num>
                          <m:r>
                            <a:rPr lang="en-US" sz="1200" i="1">
                              <a:latin typeface="Cambria Math"/>
                            </a:rPr>
                            <m:t>(</m:t>
                          </m:r>
                          <m:r>
                            <a:rPr lang="en-US" sz="1200" i="1">
                              <a:latin typeface="Cambria Math"/>
                            </a:rPr>
                            <m:t>𝑁𝐼𝑅</m:t>
                          </m:r>
                          <m:r>
                            <a:rPr lang="en-US" sz="1200" i="1">
                              <a:latin typeface="Cambria Math"/>
                            </a:rPr>
                            <m:t>−</m:t>
                          </m:r>
                          <m:r>
                            <a:rPr lang="en-US" sz="1200" i="1">
                              <a:latin typeface="Cambria Math"/>
                            </a:rPr>
                            <m:t>𝑅𝐸𝐷</m:t>
                          </m:r>
                          <m:r>
                            <a:rPr lang="en-US" sz="1200" i="1">
                              <a:latin typeface="Cambria Math"/>
                            </a:rPr>
                            <m:t>)</m:t>
                          </m:r>
                        </m:num>
                        <m:den>
                          <m:r>
                            <a:rPr lang="en-US" sz="1200" i="1">
                              <a:latin typeface="Cambria Math"/>
                            </a:rPr>
                            <m:t>(</m:t>
                          </m:r>
                          <m:r>
                            <a:rPr lang="en-US" sz="1200" i="1">
                              <a:latin typeface="Cambria Math"/>
                            </a:rPr>
                            <m:t>𝑁𝐼𝑅</m:t>
                          </m:r>
                          <m:r>
                            <a:rPr lang="en-US" sz="1200" i="1">
                              <a:latin typeface="Cambria Math"/>
                            </a:rPr>
                            <m:t>+</m:t>
                          </m:r>
                          <m:r>
                            <a:rPr lang="en-US" sz="1200" i="1">
                              <a:latin typeface="Cambria Math"/>
                            </a:rPr>
                            <m:t>𝐶</m:t>
                          </m:r>
                          <m:r>
                            <a:rPr lang="en-US" sz="1200" i="1">
                              <a:latin typeface="Cambria Math"/>
                            </a:rPr>
                            <m:t>1×</m:t>
                          </m:r>
                          <m:r>
                            <a:rPr lang="en-US" sz="1200" i="1">
                              <a:latin typeface="Cambria Math"/>
                            </a:rPr>
                            <m:t>𝑅𝐸𝐷</m:t>
                          </m:r>
                          <m:r>
                            <a:rPr lang="en-US" sz="1200" i="1">
                              <a:latin typeface="Cambria Math"/>
                            </a:rPr>
                            <m:t>−</m:t>
                          </m:r>
                          <m:r>
                            <a:rPr lang="en-US" sz="1200" i="1">
                              <a:latin typeface="Cambria Math"/>
                            </a:rPr>
                            <m:t>𝐶</m:t>
                          </m:r>
                          <m:r>
                            <a:rPr lang="en-US" sz="1200" i="1">
                              <a:latin typeface="Cambria Math"/>
                            </a:rPr>
                            <m:t>2×</m:t>
                          </m:r>
                          <m:r>
                            <a:rPr lang="en-US" sz="1200" i="1">
                              <a:latin typeface="Cambria Math"/>
                            </a:rPr>
                            <m:t>𝐵𝐿𝑈𝐸</m:t>
                          </m:r>
                          <m:r>
                            <a:rPr lang="en-US" sz="1200" i="1">
                              <a:latin typeface="Cambria Math"/>
                            </a:rPr>
                            <m:t>+</m:t>
                          </m:r>
                          <m:r>
                            <a:rPr lang="en-US" sz="1200" i="1">
                              <a:latin typeface="Cambria Math"/>
                            </a:rPr>
                            <m:t>𝐿</m:t>
                          </m:r>
                          <m:r>
                            <a:rPr lang="en-US" sz="1200" i="1">
                              <a:latin typeface="Cambria Math"/>
                            </a:rPr>
                            <m:t>)</m:t>
                          </m:r>
                        </m:den>
                      </m:f>
                      <m:r>
                        <a:rPr lang="en-US" sz="1200" b="0" i="1" smtClean="0">
                          <a:latin typeface="Cambria Math"/>
                        </a:rPr>
                        <m:t>        </m:t>
                      </m:r>
                    </m:oMath>
                  </m:oMathPara>
                </a14:m>
                <a:endParaRPr lang="en-US" sz="1200" b="0" dirty="0" smtClean="0">
                  <a:latin typeface="Palatino Linotype" pitchFamily="18" charset="0"/>
                </a:endParaRPr>
              </a:p>
              <a:p>
                <a:pPr marL="0" indent="0" algn="just" eaLnBrk="0" hangingPunct="0">
                  <a:lnSpc>
                    <a:spcPct val="150000"/>
                  </a:lnSpc>
                  <a:buNone/>
                </a:pPr>
                <a:r>
                  <a:rPr lang="en-US" sz="1200" dirty="0" smtClean="0">
                    <a:latin typeface="Palatino Linotype" pitchFamily="18" charset="0"/>
                  </a:rPr>
                  <a:t>Where</a:t>
                </a:r>
                <a:r>
                  <a:rPr lang="en-US" sz="1200" dirty="0">
                    <a:latin typeface="Palatino Linotype" pitchFamily="18" charset="0"/>
                  </a:rPr>
                  <a:t>, NIR/red/blue are atmospherically-corrected or partially atmosphere corrected </a:t>
                </a:r>
                <a:r>
                  <a:rPr lang="en-US" sz="1200" dirty="0" smtClean="0">
                    <a:latin typeface="Palatino Linotype" pitchFamily="18" charset="0"/>
                  </a:rPr>
                  <a:t>(Rayleigh </a:t>
                </a:r>
                <a:r>
                  <a:rPr lang="en-US" sz="1200" dirty="0">
                    <a:latin typeface="Palatino Linotype" pitchFamily="18" charset="0"/>
                  </a:rPr>
                  <a:t>and </a:t>
                </a:r>
                <a:r>
                  <a:rPr lang="en-US" sz="1200" dirty="0" smtClean="0">
                    <a:latin typeface="Palatino Linotype" pitchFamily="18" charset="0"/>
                  </a:rPr>
                  <a:t>Ozone </a:t>
                </a:r>
                <a:r>
                  <a:rPr lang="en-US" sz="1200" dirty="0">
                    <a:latin typeface="Palatino Linotype" pitchFamily="18" charset="0"/>
                  </a:rPr>
                  <a:t>absorption) surface reflectance, L is the canopy background adjustment that addresses non-linear, differential NIR and red radiant transfer through a canopy, and C1, C2 are the coefficients of the aerosol resistance term, which uses the blue band to correct for aerosol influences in the red band. The coefficients adopted in the MODIS-EVI algorithm are; L=1, C1 = 6, C2 = 7.5, and G (gain factor) = 2.5. </a:t>
                </a:r>
                <a:endParaRPr lang="en-US" sz="1200" dirty="0" smtClean="0">
                  <a:latin typeface="Palatino Linotype" pitchFamily="18" charset="0"/>
                </a:endParaRPr>
              </a:p>
              <a:p>
                <a:pPr algn="just" eaLnBrk="0" hangingPunct="0">
                  <a:lnSpc>
                    <a:spcPct val="150000"/>
                  </a:lnSpc>
                </a:pPr>
                <a:r>
                  <a:rPr lang="en-US" sz="1200" dirty="0" smtClean="0">
                    <a:latin typeface="Palatino Linotype" pitchFamily="18" charset="0"/>
                  </a:rPr>
                  <a:t>The </a:t>
                </a:r>
                <a:r>
                  <a:rPr lang="en-US" sz="1200" dirty="0">
                    <a:latin typeface="Palatino Linotype" pitchFamily="18" charset="0"/>
                  </a:rPr>
                  <a:t>NDVI (</a:t>
                </a:r>
                <a14:m>
                  <m:oMath xmlns:m="http://schemas.openxmlformats.org/officeDocument/2006/math">
                    <m:r>
                      <a:rPr lang="en-US" sz="1200" i="1">
                        <a:latin typeface="Cambria Math"/>
                      </a:rPr>
                      <m:t>𝑁𝐷𝑉𝐼</m:t>
                    </m:r>
                    <m:r>
                      <a:rPr lang="en-US" sz="1200" i="1">
                        <a:latin typeface="Cambria Math"/>
                      </a:rPr>
                      <m:t>=</m:t>
                    </m:r>
                    <m:r>
                      <a:rPr lang="en-US" sz="1200" i="1">
                        <a:latin typeface="Cambria Math"/>
                      </a:rPr>
                      <m:t>𝑁𝐼𝑅</m:t>
                    </m:r>
                    <m:r>
                      <a:rPr lang="en-US" sz="1200" i="1">
                        <a:latin typeface="Cambria Math"/>
                      </a:rPr>
                      <m:t>−</m:t>
                    </m:r>
                    <m:r>
                      <a:rPr lang="en-US" sz="1200" i="1">
                        <a:latin typeface="Cambria Math"/>
                      </a:rPr>
                      <m:t>𝑅𝐸𝐷</m:t>
                    </m:r>
                    <m:r>
                      <a:rPr lang="en-US" sz="1200" i="1">
                        <a:latin typeface="Cambria Math"/>
                      </a:rPr>
                      <m:t>/</m:t>
                    </m:r>
                    <m:r>
                      <a:rPr lang="en-US" sz="1200" i="1">
                        <a:latin typeface="Cambria Math"/>
                      </a:rPr>
                      <m:t>𝑁𝐼𝑅</m:t>
                    </m:r>
                    <m:r>
                      <a:rPr lang="en-US" sz="1200" i="1">
                        <a:latin typeface="Cambria Math"/>
                      </a:rPr>
                      <m:t>+</m:t>
                    </m:r>
                    <m:r>
                      <a:rPr lang="en-US" sz="1200" i="1">
                        <a:latin typeface="Cambria Math"/>
                      </a:rPr>
                      <m:t>𝑅𝐸𝐷</m:t>
                    </m:r>
                  </m:oMath>
                </a14:m>
                <a:r>
                  <a:rPr lang="en-US" sz="1200" dirty="0">
                    <a:latin typeface="Palatino Linotype" pitchFamily="18" charset="0"/>
                  </a:rPr>
                  <a:t>) is a widely used greenness (chlorophyll content) indicator of vegetation, which is often used to assess the water deficit induced stress levels on plants. </a:t>
                </a:r>
                <a:endParaRPr lang="en-US" sz="1200" dirty="0" smtClean="0">
                  <a:latin typeface="Palatino Linotype" pitchFamily="18" charset="0"/>
                </a:endParaRPr>
              </a:p>
              <a:p>
                <a:pPr algn="just" eaLnBrk="0" hangingPunct="0">
                  <a:lnSpc>
                    <a:spcPct val="150000"/>
                  </a:lnSpc>
                </a:pPr>
                <a:r>
                  <a:rPr lang="en-US" sz="1200" dirty="0" err="1" smtClean="0">
                    <a:latin typeface="Palatino Linotype" pitchFamily="18" charset="0"/>
                  </a:rPr>
                  <a:t>fAPAR</a:t>
                </a:r>
                <a:r>
                  <a:rPr lang="en-US" sz="1200" dirty="0" smtClean="0">
                    <a:latin typeface="Palatino Linotype" pitchFamily="18" charset="0"/>
                  </a:rPr>
                  <a:t> </a:t>
                </a:r>
                <a:r>
                  <a:rPr lang="en-US" sz="1200" dirty="0">
                    <a:latin typeface="Palatino Linotype" pitchFamily="18" charset="0"/>
                  </a:rPr>
                  <a:t>is one of the essential climate variables recognized by the UN Global Climate Observing System (GCOS) that has great potential to monitor and assess the drought impacts on vegetation. </a:t>
                </a:r>
                <a:r>
                  <a:rPr lang="en-US" sz="1200" dirty="0" err="1">
                    <a:latin typeface="Palatino Linotype" pitchFamily="18" charset="0"/>
                  </a:rPr>
                  <a:t>fAPAR</a:t>
                </a:r>
                <a:r>
                  <a:rPr lang="en-US" sz="1200" dirty="0">
                    <a:latin typeface="Palatino Linotype" pitchFamily="18" charset="0"/>
                  </a:rPr>
                  <a:t> monitors the greenness and health of vegetation by quantifying the fraction of the solar radiation absorbed by alive leaves for the photosynthesis </a:t>
                </a:r>
                <a:r>
                  <a:rPr lang="en-US" sz="1200" dirty="0" smtClean="0">
                    <a:latin typeface="Palatino Linotype" pitchFamily="18" charset="0"/>
                  </a:rPr>
                  <a:t>activity.</a:t>
                </a:r>
                <a:endParaRPr lang="en-US" sz="1200" dirty="0">
                  <a:latin typeface="Palatino Linotype"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14400"/>
                <a:ext cx="8229600" cy="5867400"/>
              </a:xfrm>
              <a:blipFill rotWithShape="1">
                <a:blip r:embed="rId2" cstate="print"/>
                <a:stretch>
                  <a:fillRect r="-519"/>
                </a:stretch>
              </a:blipFill>
            </p:spPr>
            <p:txBody>
              <a:bodyPr/>
              <a:lstStyle/>
              <a:p>
                <a:r>
                  <a:rPr lang="en-US" dirty="0">
                    <a:noFill/>
                  </a:rPr>
                  <a:t> </a:t>
                </a:r>
              </a:p>
            </p:txBody>
          </p:sp>
        </mc:Fallback>
      </mc:AlternateContent>
      <p:sp>
        <p:nvSpPr>
          <p:cNvPr id="6" name="TextBox 5"/>
          <p:cNvSpPr txBox="1"/>
          <p:nvPr/>
        </p:nvSpPr>
        <p:spPr>
          <a:xfrm>
            <a:off x="152400" y="0"/>
            <a:ext cx="2438400" cy="261610"/>
          </a:xfrm>
          <a:prstGeom prst="rect">
            <a:avLst/>
          </a:prstGeom>
          <a:noFill/>
        </p:spPr>
        <p:txBody>
          <a:bodyPr wrap="square" rtlCol="0">
            <a:spAutoFit/>
          </a:bodyPr>
          <a:lstStyle/>
          <a:p>
            <a:r>
              <a:rPr lang="en-US" sz="1100" dirty="0" smtClean="0">
                <a:latin typeface="Palatino Linotype" pitchFamily="18" charset="0"/>
              </a:rPr>
              <a:t>Ghosh et al., 2020</a:t>
            </a:r>
            <a:endParaRPr lang="en-US" sz="1100" dirty="0">
              <a:latin typeface="Palatino Linotype"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1288" y="0"/>
            <a:ext cx="1922712" cy="48067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2211" y="-8365"/>
            <a:ext cx="439471" cy="42759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9002" y="61450"/>
            <a:ext cx="1052286" cy="357778"/>
          </a:xfrm>
          <a:prstGeom prst="rect">
            <a:avLst/>
          </a:prstGeom>
        </p:spPr>
      </p:pic>
    </p:spTree>
    <p:extLst>
      <p:ext uri="{BB962C8B-B14F-4D97-AF65-F5344CB8AC3E}">
        <p14:creationId xmlns:p14="http://schemas.microsoft.com/office/powerpoint/2010/main" val="103177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96"/>
            <a:ext cx="8229600" cy="715962"/>
          </a:xfrm>
        </p:spPr>
        <p:txBody>
          <a:bodyPr>
            <a:normAutofit/>
          </a:bodyPr>
          <a:lstStyle/>
          <a:p>
            <a:r>
              <a:rPr lang="en-US" sz="2200" dirty="0" smtClean="0">
                <a:latin typeface="Palatino Linotype" pitchFamily="18" charset="0"/>
              </a:rPr>
              <a:t>Results</a:t>
            </a:r>
            <a:endParaRPr lang="en-US" sz="2200" dirty="0">
              <a:latin typeface="Palatino Linotype" pitchFamily="18" charset="0"/>
            </a:endParaRPr>
          </a:p>
        </p:txBody>
      </p:sp>
      <p:sp>
        <p:nvSpPr>
          <p:cNvPr id="3" name="Content Placeholder 2"/>
          <p:cNvSpPr>
            <a:spLocks noGrp="1"/>
          </p:cNvSpPr>
          <p:nvPr>
            <p:ph idx="1"/>
          </p:nvPr>
        </p:nvSpPr>
        <p:spPr>
          <a:xfrm>
            <a:off x="457200" y="685800"/>
            <a:ext cx="8229600" cy="6172199"/>
          </a:xfrm>
        </p:spPr>
        <p:txBody>
          <a:bodyPr>
            <a:normAutofit/>
          </a:bodyPr>
          <a:lstStyle/>
          <a:p>
            <a:pPr marL="0" indent="0" algn="ctr">
              <a:buNone/>
            </a:pPr>
            <a:r>
              <a:rPr lang="en-US" sz="1800" b="1" i="1" dirty="0" smtClean="0">
                <a:latin typeface="Palatino Linotype" pitchFamily="18" charset="0"/>
              </a:rPr>
              <a:t>Pearson Correlation</a:t>
            </a:r>
          </a:p>
          <a:p>
            <a:pPr marL="0" indent="0" algn="just">
              <a:buNone/>
            </a:pPr>
            <a:endParaRPr lang="en-US" sz="1400" dirty="0" smtClean="0">
              <a:latin typeface="Palatino Linotype" pitchFamily="18" charset="0"/>
            </a:endParaRPr>
          </a:p>
          <a:p>
            <a:pPr marL="0" indent="0" algn="just">
              <a:buNone/>
            </a:pPr>
            <a:endParaRPr lang="en-US" sz="1400" dirty="0">
              <a:latin typeface="Palatino Linotype" pitchFamily="18" charset="0"/>
            </a:endParaRPr>
          </a:p>
        </p:txBody>
      </p:sp>
      <p:pic>
        <p:nvPicPr>
          <p:cNvPr id="8" name="Picture 7" descr="correlation.jpg"/>
          <p:cNvPicPr/>
          <p:nvPr/>
        </p:nvPicPr>
        <p:blipFill>
          <a:blip r:embed="rId2" cstate="print"/>
          <a:stretch>
            <a:fillRect/>
          </a:stretch>
        </p:blipFill>
        <p:spPr>
          <a:xfrm>
            <a:off x="1539240" y="1143000"/>
            <a:ext cx="6082057" cy="5714999"/>
          </a:xfrm>
          <a:prstGeom prst="rect">
            <a:avLst/>
          </a:prstGeom>
        </p:spPr>
      </p:pic>
      <p:sp>
        <p:nvSpPr>
          <p:cNvPr id="9" name="TextBox 8"/>
          <p:cNvSpPr txBox="1"/>
          <p:nvPr/>
        </p:nvSpPr>
        <p:spPr>
          <a:xfrm>
            <a:off x="2895600" y="2971797"/>
            <a:ext cx="914400" cy="276999"/>
          </a:xfrm>
          <a:prstGeom prst="rect">
            <a:avLst/>
          </a:prstGeom>
          <a:solidFill>
            <a:schemeClr val="bg1"/>
          </a:solidFill>
        </p:spPr>
        <p:txBody>
          <a:bodyPr wrap="square" rtlCol="0">
            <a:spAutoFit/>
          </a:bodyPr>
          <a:lstStyle/>
          <a:p>
            <a:pPr algn="ctr"/>
            <a:r>
              <a:rPr lang="en-US" sz="1200" dirty="0" smtClean="0">
                <a:latin typeface="Palatino Linotype" pitchFamily="18" charset="0"/>
              </a:rPr>
              <a:t>2015</a:t>
            </a:r>
            <a:endParaRPr lang="en-US" sz="1200" dirty="0">
              <a:latin typeface="Palatino Linotype" pitchFamily="18" charset="0"/>
            </a:endParaRPr>
          </a:p>
        </p:txBody>
      </p:sp>
      <p:sp>
        <p:nvSpPr>
          <p:cNvPr id="10" name="TextBox 9"/>
          <p:cNvSpPr txBox="1"/>
          <p:nvPr/>
        </p:nvSpPr>
        <p:spPr>
          <a:xfrm>
            <a:off x="5924702" y="2965087"/>
            <a:ext cx="914400" cy="276999"/>
          </a:xfrm>
          <a:prstGeom prst="rect">
            <a:avLst/>
          </a:prstGeom>
          <a:solidFill>
            <a:schemeClr val="bg1"/>
          </a:solidFill>
        </p:spPr>
        <p:txBody>
          <a:bodyPr wrap="square" rtlCol="0">
            <a:spAutoFit/>
          </a:bodyPr>
          <a:lstStyle/>
          <a:p>
            <a:pPr algn="ctr"/>
            <a:r>
              <a:rPr lang="en-US" sz="1200" dirty="0" smtClean="0">
                <a:latin typeface="Palatino Linotype" pitchFamily="18" charset="0"/>
              </a:rPr>
              <a:t>2016</a:t>
            </a:r>
            <a:endParaRPr lang="en-US" sz="1200" dirty="0">
              <a:latin typeface="Palatino Linotype" pitchFamily="18" charset="0"/>
            </a:endParaRPr>
          </a:p>
        </p:txBody>
      </p:sp>
      <p:sp>
        <p:nvSpPr>
          <p:cNvPr id="11" name="TextBox 10"/>
          <p:cNvSpPr txBox="1"/>
          <p:nvPr/>
        </p:nvSpPr>
        <p:spPr>
          <a:xfrm>
            <a:off x="2834640" y="4724400"/>
            <a:ext cx="914400" cy="276999"/>
          </a:xfrm>
          <a:prstGeom prst="rect">
            <a:avLst/>
          </a:prstGeom>
          <a:solidFill>
            <a:schemeClr val="bg1"/>
          </a:solidFill>
        </p:spPr>
        <p:txBody>
          <a:bodyPr wrap="square" rtlCol="0">
            <a:spAutoFit/>
          </a:bodyPr>
          <a:lstStyle/>
          <a:p>
            <a:pPr algn="ctr"/>
            <a:r>
              <a:rPr lang="en-US" sz="1200" dirty="0" smtClean="0">
                <a:latin typeface="Palatino Linotype" pitchFamily="18" charset="0"/>
              </a:rPr>
              <a:t>2017</a:t>
            </a:r>
            <a:endParaRPr lang="en-US" sz="1200" dirty="0">
              <a:latin typeface="Palatino Linotype" pitchFamily="18" charset="0"/>
            </a:endParaRPr>
          </a:p>
        </p:txBody>
      </p:sp>
      <p:sp>
        <p:nvSpPr>
          <p:cNvPr id="12" name="TextBox 11"/>
          <p:cNvSpPr txBox="1"/>
          <p:nvPr/>
        </p:nvSpPr>
        <p:spPr>
          <a:xfrm>
            <a:off x="6190488" y="4724400"/>
            <a:ext cx="648614" cy="276999"/>
          </a:xfrm>
          <a:prstGeom prst="rect">
            <a:avLst/>
          </a:prstGeom>
          <a:solidFill>
            <a:schemeClr val="bg1"/>
          </a:solidFill>
        </p:spPr>
        <p:txBody>
          <a:bodyPr wrap="square" rtlCol="0">
            <a:spAutoFit/>
          </a:bodyPr>
          <a:lstStyle/>
          <a:p>
            <a:pPr algn="ctr"/>
            <a:r>
              <a:rPr lang="en-US" sz="1200" dirty="0" smtClean="0">
                <a:latin typeface="Palatino Linotype" pitchFamily="18" charset="0"/>
              </a:rPr>
              <a:t>2018</a:t>
            </a:r>
            <a:endParaRPr lang="en-US" sz="1200" dirty="0">
              <a:latin typeface="Palatino Linotype" pitchFamily="18" charset="0"/>
            </a:endParaRPr>
          </a:p>
        </p:txBody>
      </p:sp>
      <p:sp>
        <p:nvSpPr>
          <p:cNvPr id="13" name="TextBox 12"/>
          <p:cNvSpPr txBox="1"/>
          <p:nvPr/>
        </p:nvSpPr>
        <p:spPr>
          <a:xfrm>
            <a:off x="4495800" y="6581001"/>
            <a:ext cx="648614" cy="276999"/>
          </a:xfrm>
          <a:prstGeom prst="rect">
            <a:avLst/>
          </a:prstGeom>
          <a:solidFill>
            <a:schemeClr val="bg1"/>
          </a:solidFill>
        </p:spPr>
        <p:txBody>
          <a:bodyPr wrap="square" rtlCol="0">
            <a:spAutoFit/>
          </a:bodyPr>
          <a:lstStyle/>
          <a:p>
            <a:pPr algn="ctr"/>
            <a:r>
              <a:rPr lang="en-US" sz="1200" dirty="0" smtClean="0">
                <a:latin typeface="Palatino Linotype" pitchFamily="18" charset="0"/>
              </a:rPr>
              <a:t>2019</a:t>
            </a:r>
            <a:endParaRPr lang="en-US" sz="1200" dirty="0">
              <a:latin typeface="Palatino Linotype" pitchFamily="18" charset="0"/>
            </a:endParaRPr>
          </a:p>
        </p:txBody>
      </p:sp>
      <p:sp>
        <p:nvSpPr>
          <p:cNvPr id="4" name="TextBox 3"/>
          <p:cNvSpPr txBox="1"/>
          <p:nvPr/>
        </p:nvSpPr>
        <p:spPr>
          <a:xfrm>
            <a:off x="6695145" y="5257800"/>
            <a:ext cx="1600200" cy="1200329"/>
          </a:xfrm>
          <a:prstGeom prst="rect">
            <a:avLst/>
          </a:prstGeom>
          <a:noFill/>
        </p:spPr>
        <p:txBody>
          <a:bodyPr wrap="square" rtlCol="0">
            <a:spAutoFit/>
          </a:bodyPr>
          <a:lstStyle/>
          <a:p>
            <a:pPr>
              <a:lnSpc>
                <a:spcPct val="150000"/>
              </a:lnSpc>
            </a:pPr>
            <a:r>
              <a:rPr lang="en-US" sz="1200" dirty="0" smtClean="0">
                <a:latin typeface="Palatino Linotype" pitchFamily="18" charset="0"/>
              </a:rPr>
              <a:t>EVI shows the most promising long-term agreement with PDSI  </a:t>
            </a:r>
            <a:endParaRPr lang="en-US" sz="1200" dirty="0">
              <a:latin typeface="Palatino Linotype" pitchFamily="18" charset="0"/>
            </a:endParaRPr>
          </a:p>
        </p:txBody>
      </p:sp>
      <p:sp>
        <p:nvSpPr>
          <p:cNvPr id="15" name="TextBox 14"/>
          <p:cNvSpPr txBox="1"/>
          <p:nvPr/>
        </p:nvSpPr>
        <p:spPr>
          <a:xfrm>
            <a:off x="152400" y="0"/>
            <a:ext cx="2438400" cy="261610"/>
          </a:xfrm>
          <a:prstGeom prst="rect">
            <a:avLst/>
          </a:prstGeom>
          <a:noFill/>
        </p:spPr>
        <p:txBody>
          <a:bodyPr wrap="square" rtlCol="0">
            <a:spAutoFit/>
          </a:bodyPr>
          <a:lstStyle/>
          <a:p>
            <a:r>
              <a:rPr lang="en-US" sz="1100" dirty="0" smtClean="0">
                <a:latin typeface="Palatino Linotype" pitchFamily="18" charset="0"/>
              </a:rPr>
              <a:t>Ghosh et al., 2020</a:t>
            </a:r>
            <a:endParaRPr lang="en-US" sz="1100" dirty="0">
              <a:latin typeface="Palatino Linotype" pitchFamily="18"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1288" y="0"/>
            <a:ext cx="1922712" cy="48067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2211" y="-8365"/>
            <a:ext cx="439471" cy="42759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9002" y="61450"/>
            <a:ext cx="1052286" cy="35777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901</TotalTime>
  <Words>2190</Words>
  <Application>Microsoft Office PowerPoint</Application>
  <PresentationFormat>On-screen Show (4:3)</PresentationFormat>
  <Paragraphs>288</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Long-term Sensitivity Analysis of Palmer Drought Severity Index (PDSI) Through Uncertainty and Error Estimation from Plant Productivity and Biophysical Parameters </vt:lpstr>
      <vt:lpstr>What is drought ?</vt:lpstr>
      <vt:lpstr>What is PDSI ?</vt:lpstr>
      <vt:lpstr>What is the need for this study?</vt:lpstr>
      <vt:lpstr>Study Area</vt:lpstr>
      <vt:lpstr>Methodological Framework</vt:lpstr>
      <vt:lpstr>Extraction of PDSI Information</vt:lpstr>
      <vt:lpstr>Development of Vegetation Parameters</vt:lpstr>
      <vt:lpstr>Results</vt:lpstr>
      <vt:lpstr>Error Estimation Analysis  (Standard Error of the Estimates) </vt:lpstr>
      <vt:lpstr>Uncertainty Analysis (RMSE)</vt:lpstr>
      <vt:lpstr>Compilation of the outcomes of correlation, error estimation, and  uncertainty analysis</vt:lpstr>
      <vt:lpstr>Conclusion</vt:lpstr>
      <vt:lpstr>Acknowledgement</vt:lpstr>
      <vt:lpstr>References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Subhasis Ghosh</dc:creator>
  <cp:lastModifiedBy>Subhasis Ghosh</cp:lastModifiedBy>
  <cp:revision>136</cp:revision>
  <dcterms:created xsi:type="dcterms:W3CDTF">2020-10-19T17:37:08Z</dcterms:created>
  <dcterms:modified xsi:type="dcterms:W3CDTF">2020-10-29T07:48:44Z</dcterms:modified>
</cp:coreProperties>
</file>